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8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0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6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0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5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0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823D40-C27B-4355-AD91-F72DAC01FEE9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46B82FB-310F-4DA6-AE3B-5B8AB75B8C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6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2B5D-BA98-576B-C217-1826A9D0F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9540-8A8C-F8BE-F04C-D11E3AADF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502843" cy="1463040"/>
          </a:xfrm>
        </p:spPr>
        <p:txBody>
          <a:bodyPr>
            <a:normAutofit/>
          </a:bodyPr>
          <a:lstStyle/>
          <a:p>
            <a:r>
              <a:rPr lang="el-GR" sz="2000" dirty="0"/>
              <a:t>Μη Γραμμικά, Ημιπαραμετρικά και μη Παραμετρικά</a:t>
            </a:r>
          </a:p>
          <a:p>
            <a:r>
              <a:rPr lang="el-GR" sz="2000" dirty="0"/>
              <a:t>Υποδείγματα Παλινδρόμησης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3369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7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4790-5B10-5F51-E260-DB86CB64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2049" cy="1499616"/>
          </a:xfrm>
        </p:spPr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Ο εκτιμητής μη γραμμικών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26656-E88A-90A7-8D28-994AAD970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εκτιμητής μη γραμμικών ελαχίστων τετραγώνων ορίζεται ως το διάνυσμα παραμέτρων που ελαχιστοποιεί</a:t>
            </a:r>
            <a:r>
              <a:rPr lang="en-US" dirty="0"/>
              <a:t> </a:t>
            </a:r>
            <a:r>
              <a:rPr lang="el-GR" dirty="0"/>
              <a:t>το άθροισμα των τετραγώνων,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Οι συνθήκες πρώτης τάξης για την ελαχιστοποίηση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E29A9-1745-7BFA-C2F4-8BEB1AB6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236" y="2986236"/>
            <a:ext cx="4683720" cy="94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2CE07F-6BF3-0A43-20B7-B0CE4B566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319" y="4647798"/>
            <a:ext cx="4580443" cy="9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65AC-9143-10A0-5F66-131FEB25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585216"/>
            <a:ext cx="1148499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Ο εκτιμητής μη γραμμικών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CF34-8CE6-AB8E-44F8-625D103E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65488"/>
            <a:ext cx="10740524" cy="4023360"/>
          </a:xfrm>
        </p:spPr>
        <p:txBody>
          <a:bodyPr/>
          <a:lstStyle/>
          <a:p>
            <a:r>
              <a:rPr lang="el-GR" dirty="0"/>
              <a:t>Υπολογίζουμε τον</a:t>
            </a:r>
            <a:r>
              <a:rPr lang="en-US" dirty="0"/>
              <a:t> </a:t>
            </a:r>
            <a:r>
              <a:rPr lang="el-GR" dirty="0"/>
              <a:t>εκτιμητή μη γραμμικών ελαχίστων τετραγώνων ως τη λύση της εξίσωσης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Αν οι διαταρακτικοί όροι στο μη γραμμικό υπόδειγμα ακολουθούν την κανονική κατανομή, τότε ο</a:t>
            </a:r>
            <a:r>
              <a:rPr lang="en-US" dirty="0"/>
              <a:t> </a:t>
            </a:r>
            <a:r>
              <a:rPr lang="el-GR" dirty="0"/>
              <a:t>λογάριθμος της συνάρτησης πυκνότητας της κανονικής κατανομής για την παρατήρηση ι θα είναι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8DFF8-F51C-568E-21C1-7FDFD64B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90" y="2460727"/>
            <a:ext cx="2933020" cy="1022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6133B7-951F-24DF-3963-E5901446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140" y="4591341"/>
            <a:ext cx="7746289" cy="8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7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364C-270F-616F-F2D1-09673BA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72" y="632350"/>
            <a:ext cx="1151012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Ο εκτιμητής μη γραμμικών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03F2-77F6-6ABF-A097-51EB56BC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Ο</a:t>
            </a:r>
            <a:r>
              <a:rPr lang="el-GR" sz="2400" b="0" i="0" u="none" strike="noStrike" baseline="0" dirty="0">
                <a:latin typeface="grmn1000"/>
              </a:rPr>
              <a:t>ι παράγωγοι της λογαριθμικής πυκνότητας ως προς τις παραμέτρους έχουν μηδενικό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μέσο. Δηλαδή,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έτσι, στην περίπτωση της κανονικής κατανομής, οι παράγωγοι είναι ασυσχέτιστες με τους διαταρακτικούς όρους.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0D8D3-76AE-D3BE-41B4-025DC912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33" y="3146196"/>
            <a:ext cx="6853556" cy="11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62DF-F033-1243-D815-E1E32E78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585216"/>
            <a:ext cx="1151012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Ο εκτιμητής μη γραμμικών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C18A-38B5-4BFC-904E-BD56E3EE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72" y="2286000"/>
            <a:ext cx="1151012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Στο πλαίσιο του γραμμικού υποδείγματος, αν ισχύει </a:t>
            </a:r>
            <a:r>
              <a:rPr lang="el-GR" sz="2400" b="1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συνθήκη ορθογωνιότητας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000" b="0" i="1" u="none" strike="noStrike" baseline="-2500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000" b="0" i="1" u="none" strike="noStrike" baseline="-2500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, τότε ο εκτιμητής ελαχίστων τετραγώνων αποτελεί έναν </a:t>
            </a:r>
            <a:r>
              <a:rPr lang="el-GR" sz="2400" b="1" i="0" u="none" strike="noStrike" baseline="0" dirty="0">
                <a:latin typeface="grxn1000"/>
              </a:rPr>
              <a:t>εκτιμητή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GMM </a:t>
            </a:r>
            <a:r>
              <a:rPr lang="el-GR" sz="2400" b="0" i="0" u="none" strike="noStrike" baseline="0" dirty="0">
                <a:latin typeface="grmn1000"/>
              </a:rPr>
              <a:t>του υποδείγματος.</a:t>
            </a:r>
          </a:p>
          <a:p>
            <a:pPr algn="l"/>
            <a:r>
              <a:rPr lang="el-GR" dirty="0"/>
              <a:t>Η συνθήκη ορθογωνιότητας υποδηλώνει ότι οι ερμηνευτικές μεταβλητές είναι ασυσχέτιστες με τους διαταρακτικούς όρους του υποδείγματος.</a:t>
            </a:r>
          </a:p>
          <a:p>
            <a:pPr algn="l"/>
            <a:r>
              <a:rPr lang="el-GR" dirty="0"/>
              <a:t>Στο παρόν πλαίσιο, η ίδια συνθήκη εφαρμόζεται στις πρώτες παραγώγους της συνάρτησης του υπό συνθήκη μέσου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EC5D-818A-158E-4D15-FB0A2238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1" y="585216"/>
            <a:ext cx="11510128" cy="1499616"/>
          </a:xfrm>
        </p:spPr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Παράδειγμα 7.3. Συνθήκες Πρώτης Τάξης για ΄Ενα Μη Γραμμικό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EA98-875C-D618-4100-BE2DAC98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01" y="2084832"/>
            <a:ext cx="9720073" cy="4023360"/>
          </a:xfrm>
        </p:spPr>
        <p:txBody>
          <a:bodyPr/>
          <a:lstStyle/>
          <a:p>
            <a:r>
              <a:rPr lang="el-GR" dirty="0"/>
              <a:t>Οι συνθήκες πρώτης τάξης για την εκτίμηση των παραμέτρων του μη γραμμικού υποδείγματος παλινδρόμησης,</a:t>
            </a:r>
          </a:p>
          <a:p>
            <a:endParaRPr lang="el-GR" dirty="0"/>
          </a:p>
          <a:p>
            <a:r>
              <a:rPr lang="el-GR" dirty="0"/>
              <a:t>με τη μέθοδο των μη γραμμικών ελαχίστων τετραγώνων [βλ. (7-13)]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8B4AE-BDBC-0A9C-66FD-E58F08D6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886" y="2560446"/>
            <a:ext cx="3516546" cy="708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EC103-7A17-9841-76CD-5A07BBD4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68" y="3942145"/>
            <a:ext cx="4521237" cy="20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55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1EE9-7EF6-976D-8279-1D7034AC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Παράδειγμα 7.3. Συνθήκες Πρώτης Τάξης για ΄Ενα Μη Γραμμικό Υπόδειγμα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4AC2BF-08D8-3B96-2C96-111FF98FF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56" y="2612870"/>
            <a:ext cx="10497754" cy="1827153"/>
          </a:xfrm>
        </p:spPr>
      </p:pic>
    </p:spTree>
    <p:extLst>
      <p:ext uri="{BB962C8B-B14F-4D97-AF65-F5344CB8AC3E}">
        <p14:creationId xmlns:p14="http://schemas.microsoft.com/office/powerpoint/2010/main" val="139134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886B-809D-2846-0125-9EDAC988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36829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6FC5-10A8-9051-7C85-EDF0B8A08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υπόδειγμα γραμμικής παλινδρόμησης, για να εξάγουμε τα ασυμπτωτικά αποτελέσματα, υποθέτουμε ότι η μήτρα δειγματικών ροπών (1/n)</a:t>
            </a:r>
            <a:r>
              <a:rPr lang="el-GR" b="1" dirty="0"/>
              <a:t>X</a:t>
            </a:r>
            <a:r>
              <a:rPr lang="en-US" b="1" dirty="0"/>
              <a:t>’</a:t>
            </a:r>
            <a:r>
              <a:rPr lang="el-GR" b="1" dirty="0"/>
              <a:t>X </a:t>
            </a:r>
            <a:r>
              <a:rPr lang="el-GR" dirty="0"/>
              <a:t>συγκλίνει σε μια θετικά ορισμένη μήτρα</a:t>
            </a:r>
            <a:r>
              <a:rPr lang="en-US" dirty="0"/>
              <a:t> </a:t>
            </a:r>
            <a:r>
              <a:rPr lang="el-GR" b="1" dirty="0"/>
              <a:t>Q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Κατά αναλογία, επιβάλλουμε την ίδια συνθήκη στις παραγώγους της συνάρτησης παλινδρόμησης,</a:t>
            </a:r>
            <a:r>
              <a:rPr lang="en-US" dirty="0"/>
              <a:t> </a:t>
            </a:r>
            <a:r>
              <a:rPr lang="el-GR" dirty="0"/>
              <a:t>οι οποίες αναφέρονται ως </a:t>
            </a:r>
            <a:r>
              <a:rPr lang="el-GR" b="1" dirty="0"/>
              <a:t>ψευδοπαλινδρομητές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μια θετικά ορισμένη μήτρα.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39B2B-DF1C-0A99-0E03-1C29164F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92" y="3901633"/>
            <a:ext cx="7113016" cy="10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42BC-E8DC-5BD1-ED1C-4034DE84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39245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2113-207E-6D9B-ACDC-85AF2010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1963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αποδείξουμε τη συνέπεια του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στο γραμμικό υπόδειγμα, βασιστήκαμε στην υπόθεση 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/n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ε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. Θα χρησιμοποιήσουμε την ανάλογη εξίσωση για τους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ψευδοπαλινδρομητές,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Η</a:t>
            </a:r>
            <a:r>
              <a:rPr lang="el-GR" sz="2400" b="0" i="0" u="none" strike="noStrike" baseline="0" dirty="0">
                <a:latin typeface="grmn1000"/>
              </a:rPr>
              <a:t> ασυμπτωτική κανονικότητα μπορεί να αποδειχθεί κάτω από τις γενικές συνθήκες αν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EEC04-7504-035C-A19A-2764F9EB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61" y="3018766"/>
            <a:ext cx="2722581" cy="997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6810DF-F36F-841A-C98D-D5C4DC8C9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591" y="4545909"/>
            <a:ext cx="4174470" cy="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12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BC25-D0EA-8F16-B7A5-811CEDC7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99501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6BA0-A3BC-89AF-E039-4EEB5ED5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συνάρτηση κριτηρίου για τα μη γραμμικά ελάχιστα τετράγωνα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dirty="0"/>
          </a:p>
          <a:p>
            <a:r>
              <a:rPr lang="el-GR" dirty="0"/>
              <a:t>όπου έχουμε εισάγει τη λύση για το b.</a:t>
            </a:r>
          </a:p>
          <a:p>
            <a:r>
              <a:rPr lang="el-GR" dirty="0"/>
              <a:t>Οι συνθήκες πρώτης τάξης για την ελαχιστοποίηση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F205E-3B53-8195-5160-FBAB9D8B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91" y="2877827"/>
            <a:ext cx="5438217" cy="1298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05B04-C110-2BCD-AD11-34C17B88E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157" y="5561815"/>
            <a:ext cx="4731857" cy="9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0D67-4B31-7566-3E42-78878B23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80647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FB338-41BB-5B1C-ED6C-47F63CAF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33" y="2249424"/>
            <a:ext cx="9720073" cy="4023360"/>
          </a:xfrm>
        </p:spPr>
        <p:txBody>
          <a:bodyPr/>
          <a:lstStyle/>
          <a:p>
            <a:r>
              <a:rPr lang="el-GR" dirty="0"/>
              <a:t>Παρατηρήστε ότι η σ</a:t>
            </a:r>
            <a:r>
              <a:rPr lang="el-GR" baseline="30000" dirty="0"/>
              <a:t>2</a:t>
            </a:r>
            <a:r>
              <a:rPr lang="el-GR" dirty="0"/>
              <a:t> δεν περιλαμβάνεται στη λύση. Στη λύση, έχουμε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που είναι η ίδια εξίσωση με την (3-12) για το γραμμικό υπόδειγμα.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A04B2-1161-FEF8-BA42-87E97788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53" y="2682996"/>
            <a:ext cx="3076958" cy="7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F0FB-D39B-91E1-91EA-08F210BB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349545"/>
            <a:ext cx="972007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Εισαγωγή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872E-2BD5-0090-D46C-3A61DA78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626124"/>
            <a:ext cx="9720073" cy="4982066"/>
          </a:xfrm>
        </p:spPr>
        <p:txBody>
          <a:bodyPr>
            <a:normAutofit fontScale="92500" lnSpcReduction="2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΄Εως τώρα, εστιάζαμε κυρίως στο </a:t>
            </a:r>
            <a:r>
              <a:rPr lang="el-GR" sz="2400" b="1" i="0" u="none" strike="noStrike" baseline="0" dirty="0">
                <a:latin typeface="grxn1000"/>
              </a:rPr>
              <a:t>υπόδειγμα γραμμικής παλινδρόμησης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τροποποιήσεις που προτάθηκαν στο Κεφάλαιο 6 οδήγησαν σε μια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γενικότερη μορφή του υποδείγματος γραμμικής παλινδρόμησης,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θα εξετάσουμε το υπόδειγμα </a:t>
            </a:r>
            <a:r>
              <a:rPr lang="el-GR" sz="2400" b="1" i="0" u="none" strike="noStrike" baseline="0" dirty="0">
                <a:latin typeface="grxn1000"/>
              </a:rPr>
              <a:t>μη γραμμικής παλινδρόμησης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[για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οποίο οι εξισώσεις (7-1) και (7-2) αποτελούν ειδικές περιπτώσεις],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η συνάρτηση του υπό συνθήκη μέσου περιλαμβάνει 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μεταβλητές και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παραμέτρους.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29FDA-9783-ECE3-EC56-F13EE37C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64" y="1978218"/>
            <a:ext cx="3246597" cy="71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0C9AF-64AA-97A5-0784-0577B68D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190" y="3469873"/>
            <a:ext cx="4315143" cy="835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B2F68-521F-FD6C-8358-01F732EC8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64" y="4936740"/>
            <a:ext cx="5528722" cy="8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B0329-42CC-4BD6-43F5-1A7293694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41" y="1244338"/>
            <a:ext cx="9116718" cy="50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DA049-3287-963F-4454-323DB48C3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19" y="914400"/>
            <a:ext cx="9129361" cy="3247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B651D-BCBD-9DB8-6C11-382F2AC4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853" y="3742441"/>
            <a:ext cx="9138827" cy="11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2CE7-310E-1256-B1EE-4C4A4F98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2981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4B1D-F92C-B77F-78E0-98A1C15C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προϋπόθεση ότι η μήτρα στην Εξίσωση (7-12) συγκλίνει σε μια θετικά ορισμένη μήτρα συνεπάγεται ότι οι στήλες της μήτρας των ερμηνευτικών μεταβλητών </a:t>
            </a:r>
            <a:r>
              <a:rPr lang="el-GR" b="1" dirty="0"/>
              <a:t>X</a:t>
            </a:r>
            <a:r>
              <a:rPr lang="el-GR" baseline="30000" dirty="0"/>
              <a:t>0</a:t>
            </a:r>
            <a:r>
              <a:rPr lang="el-GR" dirty="0"/>
              <a:t> πρέπει να είναι γραμμικά ανεξάρτητες.</a:t>
            </a:r>
          </a:p>
          <a:p>
            <a:r>
              <a:rPr lang="el-GR" dirty="0"/>
              <a:t>Αυτή η </a:t>
            </a:r>
            <a:r>
              <a:rPr lang="el-GR" b="1" dirty="0"/>
              <a:t>συνθήκη ταυτοποίησης </a:t>
            </a:r>
            <a:r>
              <a:rPr lang="el-GR" dirty="0"/>
              <a:t>είναι ανάλογη με την προϋπόθεση σύμφωνα με την οποία οι ανεξάρτητες μεταβλητές στο γραμμικό υπόδειγμα πρέπει να είναι γραμμικά ανεξάρτητες.</a:t>
            </a:r>
            <a:endParaRPr lang="ru-RU" dirty="0"/>
          </a:p>
          <a:p>
            <a:r>
              <a:rPr lang="el-GR" dirty="0"/>
              <a:t>΄</a:t>
            </a:r>
            <a:r>
              <a:rPr lang="el-GR" dirty="0" err="1"/>
              <a:t>Ενας</a:t>
            </a:r>
            <a:r>
              <a:rPr lang="el-GR" dirty="0"/>
              <a:t> συνεπής εκτιμητής της σ</a:t>
            </a:r>
            <a:r>
              <a:rPr lang="el-GR" baseline="30000" dirty="0"/>
              <a:t>2</a:t>
            </a:r>
            <a:r>
              <a:rPr lang="el-GR" dirty="0"/>
              <a:t> βασίζεται στα κατάλοιπα,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6FF3-BEDF-CB64-0030-045EA4EC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820" y="5019288"/>
            <a:ext cx="3363467" cy="1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58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73D6-4A1B-E8CA-09F8-7A7B041E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90074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μη γραμμικών ελαχίστων τετραγώνων για μεγάλα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D5CEC-A083-B296-87B8-2AD9A19E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αξιολόγηση της προσαρμογής της παλινδρόμησης μπορεί να αποτελέσει ένα δευτερεύον πρόβλημα,</a:t>
            </a:r>
            <a:r>
              <a:rPr lang="ru-RU" dirty="0"/>
              <a:t> </a:t>
            </a:r>
            <a:r>
              <a:rPr lang="el-GR" dirty="0"/>
              <a:t>καθώς το γνωστό μέτρο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l-GR" dirty="0"/>
              <a:t>ενδέχεται να μη βρίσκεται εντός του διαστήματος από 0 έως 1.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D92E3-3768-86A4-1540-B777BDE5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69" y="2898951"/>
            <a:ext cx="3543006" cy="10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7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8AFC-27A7-E832-9F32-0904B7F8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6752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Αξιόπιστη εκτίμηση της μήτρας συνδιακυμάνσεων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C2EA-CC2A-DFB0-5AF5-83AACA25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7254"/>
            <a:ext cx="9720073" cy="4023360"/>
          </a:xfrm>
        </p:spPr>
        <p:txBody>
          <a:bodyPr/>
          <a:lstStyle/>
          <a:p>
            <a:r>
              <a:rPr lang="el-GR" dirty="0"/>
              <a:t>Οι αντίστοιχες γενικεύσεις για τη μη γραμμική περίπτωση</a:t>
            </a:r>
            <a:r>
              <a:rPr lang="ru-RU" dirty="0"/>
              <a:t> </a:t>
            </a:r>
            <a:r>
              <a:rPr lang="el-GR" dirty="0"/>
              <a:t>βασίζονται στο γραμμικοποιημένο υπόδειγμα,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l-GR" dirty="0"/>
              <a:t>Επομένως, το ανάλογο της Εξίσωσης (4-37) αναφορικά με τη μη εξειδικευμένη ετεροσκεδαστικότητα θα</a:t>
            </a:r>
            <a:r>
              <a:rPr lang="ru-RU" dirty="0"/>
              <a:t> </a:t>
            </a:r>
            <a:r>
              <a:rPr lang="el-GR" dirty="0"/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9AF35-85C3-C366-5CB5-D6CA7958A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36" y="2650864"/>
            <a:ext cx="4226883" cy="778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AEBAE-1ADD-D2E2-E6DB-42D7C985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933" y="3147105"/>
            <a:ext cx="2193695" cy="875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138BDD-207C-1FED-D4A6-41649397E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264" y="4998523"/>
            <a:ext cx="6019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76A7-0958-6EE0-9B2D-CB7D80F4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50330" cy="1499616"/>
          </a:xfrm>
        </p:spPr>
        <p:txBody>
          <a:bodyPr>
            <a:normAutofit/>
          </a:bodyPr>
          <a:lstStyle/>
          <a:p>
            <a:r>
              <a:rPr lang="el-GR" sz="3200" dirty="0"/>
              <a:t>΄Ελεγχος υποθέσεων και παραμετρικοί περιορισμοί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3327-88A4-F3EF-48DC-6642E4F3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υπόθεση που πρέπει να ελεγχθεί είναι</a:t>
            </a:r>
            <a:endParaRPr lang="en-US" dirty="0"/>
          </a:p>
          <a:p>
            <a:endParaRPr lang="en-US" dirty="0"/>
          </a:p>
          <a:p>
            <a:r>
              <a:rPr lang="el-GR" dirty="0"/>
              <a:t>όπου </a:t>
            </a:r>
            <a:r>
              <a:rPr lang="el-GR" b="1" dirty="0"/>
              <a:t>c</a:t>
            </a:r>
            <a:r>
              <a:rPr lang="el-GR" dirty="0"/>
              <a:t>(β) είναι ένα διάνυσμα στήλης που συνίσταται από J συνεχείς συναρτήσεις στοιχείων του β.</a:t>
            </a:r>
            <a:endParaRPr lang="en-US" dirty="0"/>
          </a:p>
          <a:p>
            <a:r>
              <a:rPr lang="el-GR" dirty="0"/>
              <a:t>Αυτοί οι περιορισμοί μπορεί να είναι γραμμικοί ή μη γραμμικοί. Ωστόσο, πρέπει απαραιτήτως να είναι</a:t>
            </a:r>
            <a:r>
              <a:rPr lang="en-US" dirty="0"/>
              <a:t> </a:t>
            </a:r>
            <a:r>
              <a:rPr lang="el-GR" b="1" dirty="0"/>
              <a:t>περιορισμοί υπερταυτοποίησης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8A836-2ADA-8DA8-B33D-048C2A9F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2820"/>
            <a:ext cx="2413548" cy="7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AD80-C61F-B46D-6B7B-B487903D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86" y="585216"/>
            <a:ext cx="11353013" cy="1499616"/>
          </a:xfrm>
        </p:spPr>
        <p:txBody>
          <a:bodyPr>
            <a:normAutofit/>
          </a:bodyPr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 και παραμετρικοί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περιορισμοί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CAC8-B17D-F698-995A-2F62E7468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Τυπικά, αν το αρχικό διάνυσμα παραμέτρων έχει Κ ελεύθερα</a:t>
            </a:r>
            <a:r>
              <a:rPr lang="en-US" dirty="0"/>
              <a:t> </a:t>
            </a:r>
            <a:r>
              <a:rPr lang="el-GR" dirty="0"/>
              <a:t>στοιχεία, τότε η υπόθεση </a:t>
            </a:r>
            <a:r>
              <a:rPr lang="el-GR" b="1" dirty="0"/>
              <a:t>c</a:t>
            </a:r>
            <a:r>
              <a:rPr lang="el-GR" dirty="0"/>
              <a:t>(β) − </a:t>
            </a:r>
            <a:r>
              <a:rPr lang="el-GR" b="1" dirty="0"/>
              <a:t>q</a:t>
            </a:r>
            <a:r>
              <a:rPr lang="el-GR" dirty="0"/>
              <a:t> θα πρέπει να επιβάλλει τουλάχιστον μια συναρτησιακή σχέση μεταξύ</a:t>
            </a:r>
            <a:r>
              <a:rPr lang="en-US" dirty="0"/>
              <a:t> </a:t>
            </a:r>
            <a:r>
              <a:rPr lang="el-GR" dirty="0"/>
              <a:t>των παραμέτρων.</a:t>
            </a:r>
            <a:endParaRPr lang="en-US" dirty="0"/>
          </a:p>
          <a:p>
            <a:r>
              <a:rPr lang="el-GR" sz="2400" b="0" i="0" u="none" strike="noStrike" baseline="0" dirty="0">
                <a:latin typeface="grmn1000"/>
              </a:rPr>
              <a:t>Αυτές οι δύο συνθήκες συνεπάγονται ότι η Ιακωβιανή Μήτρα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dirty="0"/>
              <a:t>πρέπει να είναι πλήρους τάξης και ότι το πλήθος των περιορισμών, </a:t>
            </a:r>
            <a:r>
              <a:rPr lang="el-GR" b="1" dirty="0"/>
              <a:t>J</a:t>
            </a:r>
            <a:r>
              <a:rPr lang="el-GR" dirty="0"/>
              <a:t>, πρέπει να είναι αυστηρά μικρότερο</a:t>
            </a:r>
            <a:r>
              <a:rPr lang="en-US" dirty="0"/>
              <a:t> </a:t>
            </a:r>
            <a:r>
              <a:rPr lang="el-GR" dirty="0"/>
              <a:t>από K.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83164-E54B-7637-F6D1-C62A02A1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017" y="3919253"/>
            <a:ext cx="3063423" cy="5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9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A003C-8028-C1C4-541D-E8683938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585216"/>
            <a:ext cx="1137186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 και παραμετρικοί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περιορισμοί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2B16-B233-E6DA-5BCB-2526AB39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22" y="2003196"/>
            <a:ext cx="1129670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στατιστικό του μη γραμμικού υποδείγματος που αντιστοιχεί στο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του γραμμικού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υποδείγματος βάσει της προσαρμογής της παλινδρόμησης (δηλαδή του αθροίσματος των τετραγωνισμένων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καταλοίπων)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εξίσωση μοιάζει με την Εξίσωση (5-29) για 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έλεγχος </a:t>
            </a:r>
            <a:r>
              <a:rPr lang="el-GR" sz="2400" b="0" i="0" u="none" strike="noStrike" baseline="0" dirty="0" err="1">
                <a:latin typeface="LMRoman10-Regular"/>
              </a:rPr>
              <a:t>Wald</a:t>
            </a:r>
            <a:r>
              <a:rPr lang="el-GR" sz="2400" b="0" i="0" u="none" strike="noStrike" baseline="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βασίζεται στην απόσταση μεταξύ των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1" i="0" u="none" strike="noStrike" baseline="0" dirty="0">
                <a:latin typeface="LMRoman10-Bold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1" i="0" u="none" strike="noStrike" baseline="0" dirty="0">
                <a:latin typeface="LMRoman10-Bold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A1B96-D597-22BE-40BA-BFAA7147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34" y="3009450"/>
            <a:ext cx="4857468" cy="98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4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BED26-9FC6-8EA6-DD94-61AF7684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85216"/>
            <a:ext cx="1140014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 και παραμετρικοί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περιορισμοί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6856-0AED-E3AE-807F-B8A025307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</a:t>
            </a:r>
            <a:r>
              <a:rPr lang="en-US" dirty="0"/>
              <a:t> </a:t>
            </a:r>
            <a:r>
              <a:rPr lang="el-GR" dirty="0"/>
              <a:t>στατιστικό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΄Οπου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και η </a:t>
            </a:r>
            <a:r>
              <a:rPr lang="el-GR" b="1" dirty="0"/>
              <a:t>R</a:t>
            </a:r>
            <a:r>
              <a:rPr lang="el-GR" dirty="0"/>
              <a:t>(</a:t>
            </a:r>
            <a:r>
              <a:rPr lang="el-GR" b="1" dirty="0"/>
              <a:t>b</a:t>
            </a:r>
            <a:r>
              <a:rPr lang="el-GR" dirty="0"/>
              <a:t>) υπολογίζεται στο </a:t>
            </a:r>
            <a:r>
              <a:rPr lang="el-GR" b="1" dirty="0"/>
              <a:t>b</a:t>
            </a:r>
            <a:r>
              <a:rPr lang="el-GR" dirty="0"/>
              <a:t>, που είναι η εκτίμηση για το β.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424B9-AC6C-9173-195E-8875344F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251" y="2890067"/>
            <a:ext cx="6271498" cy="122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950FD-CE25-97E0-FDF8-6F130E61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841" y="4966696"/>
            <a:ext cx="3326631" cy="7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B8B9-41EF-D24A-3E51-BC83F725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78" y="585216"/>
            <a:ext cx="1139072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υποθέσεων και παραμετρικοί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περιορισμοί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9B0AA-F36E-E2BA-B7B3-3155D4331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0449" y="2286000"/>
                <a:ext cx="11541551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΄Εστω </a:t>
                </a:r>
                <a:r>
                  <a:rPr lang="en-US" sz="2400" b="1" i="1" u="none" strike="noStrike" baseline="0" dirty="0">
                    <a:latin typeface="LMMathItalic10-Bold"/>
                  </a:rPr>
                  <a:t>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Symbols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αυτή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η μήτρα </a:t>
                </a:r>
                <a:r>
                  <a:rPr lang="el-GR" sz="2400" b="0" i="0" u="none" strike="noStrike" baseline="0" dirty="0">
                    <a:latin typeface="grmi1000"/>
                  </a:rPr>
                  <a:t>υπολογισμένη στις εκτιμήσεις με περιορισμούς</a:t>
                </a:r>
                <a:r>
                  <a:rPr lang="el-GR" sz="2400" b="0" i="0" u="none" strike="noStrike" baseline="0" dirty="0">
                    <a:latin typeface="grmn1000"/>
                  </a:rPr>
                  <a:t>. Τότε, το στατιστικό για τον πολλαπλασιαστή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Lagrange </a:t>
                </a:r>
                <a:r>
                  <a:rPr lang="el-GR" sz="2400" b="0" i="0" u="none" strike="noStrike" baseline="0" dirty="0">
                    <a:latin typeface="grmn1000"/>
                  </a:rPr>
                  <a:t>για το υπόδειγμα μη γραμμικής παλινδρόμησης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Υπό την υπόθεση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H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αυτό το στατιστικό έχει οριακή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χ</a:t>
                </a:r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grmn1000"/>
                  </a:rPr>
                  <a:t>-κατανομή με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βαθμούς ελευθερίας.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9B0AA-F36E-E2BA-B7B3-3155D4331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0449" y="2286000"/>
                <a:ext cx="11541551" cy="4023360"/>
              </a:xfrm>
              <a:blipFill>
                <a:blip r:embed="rId2"/>
                <a:stretch>
                  <a:fillRect l="-423"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0A1DF9-5E1B-A87F-2726-748DF452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68" y="3678341"/>
            <a:ext cx="4401863" cy="10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6F24-F4D0-5A02-2AF1-E32A62E3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8D08F-0847-7548-E077-D961BAAC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61794"/>
            <a:ext cx="1038230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μορφή του υποδείγματος μετατρέπει τη συνάρτηση του υπό συνθήκη μέσου από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1" u="none" strike="noStrike" baseline="0" dirty="0">
                <a:latin typeface="LMMathItalic10-Bold"/>
              </a:rPr>
              <a:t>xβ </a:t>
            </a:r>
            <a:r>
              <a:rPr lang="el-GR" sz="2400" b="0" i="0" u="none" strike="noStrike" baseline="0" dirty="0">
                <a:latin typeface="grmn1000"/>
              </a:rPr>
              <a:t>σε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1" u="none" strike="noStrike" baseline="0" dirty="0">
                <a:latin typeface="LMMathItalic10-Regular"/>
              </a:rPr>
              <a:t>, β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για τις πιο γενικές συναρτησιακές μορφές.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Π</a:t>
            </a:r>
            <a:r>
              <a:rPr lang="el-GR" sz="2400" b="0" i="0" u="none" strike="noStrike" baseline="0" dirty="0">
                <a:latin typeface="grmn1000"/>
              </a:rPr>
              <a:t>ρέπει να αναπτύξουμε μια εναλλακτική μέθοδο εκτίμησης, τη μέθοδο των </a:t>
            </a:r>
            <a:r>
              <a:rPr lang="el-GR" sz="2400" b="1" i="0" u="none" strike="noStrike" baseline="0" dirty="0">
                <a:latin typeface="grxn1000"/>
              </a:rPr>
              <a:t>μη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γραμμικών ελαχίστων τετραγώνων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μέθοδοι των γραμμικών και των μη γραμμικών ελαχίστων τετραγώνων χρησιμοποιούνται για την εκτίμηση των παραμέτρων της </a:t>
            </a:r>
            <a:r>
              <a:rPr lang="el-GR" sz="2400" b="1" i="0" u="none" strike="noStrike" baseline="0" dirty="0">
                <a:latin typeface="grxn1000"/>
              </a:rPr>
              <a:t>συνάρτησης του υπό συνθήκη μέσου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9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F9FA-2EB9-70E2-A53B-82EFDE11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1" y="585216"/>
            <a:ext cx="11456709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830A-C631-1F27-1AFA-DD10DD1B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Εξετάσαμε 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αποτελέσματα αλληλεπίδρασης στην Ενότητα 6.5.2, σε ένα υπόδειγμα της μορφής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εξετάζουμε την (πιθανώς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ακούσια) συνέπεια του μη γραμμικού υποδείγματος, σύμφωνα με την οποία όταν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x, z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x, z,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τότε υπάρχει ένα αποτέλεσμα αλληλεπίδρασης, ακόμα κι αν το υπόδειγμα είναι</a:t>
            </a:r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42444-0F35-9803-D882-3AF7ABA1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86" y="3530436"/>
            <a:ext cx="4776028" cy="673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A2B67-DB3C-B174-D817-E23C55BB1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80" y="5913679"/>
            <a:ext cx="4806461" cy="7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4EB4-C921-0554-FC8C-2AB61FD2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Παράδειγμα 7.4. Ανάλυση μιας Μη Γραμμικής Συνάρτησης Κατανάλωσης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43DD-6B7C-82E5-C1A6-D0416B86C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γραμμικό υπόδειγμα που αναλύσαμε στην αρχή του Κεφαλαίου 2 αποτελεί μια περιορισμένη εκδοχή του υποδείγματος με τη γενικότερη συνάρτηση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 το γ ισούται με 1. Με αυτόν τον περιορισμό, το υπόδειγμα είναι γραμμικό.</a:t>
            </a:r>
            <a:endParaRPr lang="en-US" dirty="0"/>
          </a:p>
          <a:p>
            <a:r>
              <a:rPr lang="el-GR" dirty="0"/>
              <a:t>Δεν τίθεται θέμα συγγραμμικότητας στη μήτρα των δεδομένων </a:t>
            </a:r>
            <a:r>
              <a:rPr lang="el-GR" b="1" dirty="0"/>
              <a:t>X</a:t>
            </a:r>
            <a:r>
              <a:rPr lang="el-GR" dirty="0"/>
              <a:t> = [i, y].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529F4-32F7-8DCD-F879-6793E10D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00" y="3082908"/>
            <a:ext cx="3132508" cy="6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9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E107-CE5D-D13E-4A6F-232426331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7.4. Ανάλυση μιας Μη Γραμμικής Συνάρτησης Κατανάλωσης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0279D-1449-EDA1-BC9F-C79698CE9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2425" y="1799025"/>
                <a:ext cx="11409575" cy="491286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Για τον έλεγχο της υπόθεσης ότι το γ είναι διάφορο του 1, ένας ασυμπτωτικός t-έλεγχος, βάσει της τυπικής κανονικής κατανομής, μπορεί να διεξαχθεί με τη χρήση του στατιστικού</a:t>
                </a:r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Οι τρεις διαφορετικές μέθοδοι για τον έλεγχο υποθέσεων οδηγούν στο ίδιο συμπέρασμα.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l-GR" dirty="0"/>
                  <a:t>Για τα στατιστικό του πολλαπλασιαστή Lagrange, τα στοιχεία του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l-GR" dirty="0"/>
                  <a:t> είναι 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l-GR" dirty="0"/>
                  <a:t> = [1, Y</a:t>
                </a:r>
                <a:r>
                  <a:rPr lang="el-GR" baseline="30000" dirty="0"/>
                  <a:t>γ</a:t>
                </a:r>
                <a:r>
                  <a:rPr lang="el-GR" dirty="0"/>
                  <a:t>, βY</a:t>
                </a:r>
                <a:r>
                  <a:rPr lang="el-GR" baseline="30000" dirty="0"/>
                  <a:t>γ</a:t>
                </a:r>
                <a:r>
                  <a:rPr lang="el-GR" dirty="0"/>
                  <a:t> lnY ].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0279D-1449-EDA1-BC9F-C79698CE9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425" y="1799025"/>
                <a:ext cx="11409575" cy="4912860"/>
              </a:xfrm>
              <a:blipFill>
                <a:blip r:embed="rId2"/>
                <a:stretch>
                  <a:fillRect l="-267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D5C4EB-22B5-7BDB-BC6C-B85B1B72D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55" y="2386632"/>
            <a:ext cx="2823291" cy="7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3E38D-CFA2-7159-BDED-DEEAAF0A1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22" y="3481857"/>
            <a:ext cx="5420760" cy="1291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93CF7-ADF4-CB6A-6772-56035EC59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142" y="4773169"/>
            <a:ext cx="4245759" cy="9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CCD8-DD2C-C919-8F4C-2676DE21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585216"/>
            <a:ext cx="1132473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7.5. Ο Μετασχηματισμός Box–Cox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3A36-3E4D-DEE8-E7E2-EECE5EC0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35" y="1767525"/>
            <a:ext cx="10787658" cy="4023360"/>
          </a:xfrm>
        </p:spPr>
        <p:txBody>
          <a:bodyPr/>
          <a:lstStyle/>
          <a:p>
            <a:r>
              <a:rPr lang="el-GR" dirty="0"/>
              <a:t>Ο </a:t>
            </a:r>
            <a:r>
              <a:rPr lang="el-GR" b="1" dirty="0"/>
              <a:t>μετασχηματισμός Box–Cox </a:t>
            </a:r>
            <a:r>
              <a:rPr lang="el-GR" dirty="0"/>
              <a:t>χρησιμοποιείται ως μηχανισμός γενίκευσης του γραμμικού υποδείγματος. Ο</a:t>
            </a:r>
            <a:r>
              <a:rPr lang="en-US" dirty="0"/>
              <a:t> </a:t>
            </a:r>
            <a:r>
              <a:rPr lang="el-GR" dirty="0"/>
              <a:t>μετασχηματισμός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Μας ενδιαφέρουν επίσης οι ειδικές περιπτώσεις όπου λ = 1, πράγμα που οδηγεί σε έναν γραμμικό μετασχηματισμό,</a:t>
            </a:r>
            <a:r>
              <a:rPr lang="en-US" dirty="0"/>
              <a:t> </a:t>
            </a:r>
            <a:r>
              <a:rPr lang="el-GR" dirty="0"/>
              <a:t>x</a:t>
            </a:r>
            <a:r>
              <a:rPr lang="el-GR" baseline="30000" dirty="0"/>
              <a:t>(1)</a:t>
            </a:r>
            <a:r>
              <a:rPr lang="el-GR" dirty="0"/>
              <a:t> = x − 1, και λ = 0.</a:t>
            </a:r>
            <a:r>
              <a:rPr lang="en-US" dirty="0"/>
              <a:t> </a:t>
            </a:r>
            <a:r>
              <a:rPr lang="el-GR" dirty="0"/>
              <a:t>΄Οταν το λ ισούται με το μηδέν, ο μετασχηματισμός είναι, σύμφωνα με τον κανόνα de</a:t>
            </a:r>
            <a:r>
              <a:rPr lang="en-US" dirty="0"/>
              <a:t> </a:t>
            </a:r>
            <a:r>
              <a:rPr lang="el-GR" dirty="0"/>
              <a:t>L’Hospital,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FA66B-9091-5514-1BA8-A4E9689C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055" y="2513631"/>
            <a:ext cx="3071014" cy="787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0564E-9A23-3995-44A8-7D866735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30" y="4773169"/>
            <a:ext cx="6317079" cy="9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FC3D-47BA-C642-121D-5053FADF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585216"/>
            <a:ext cx="11371868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7.5. Ο Μετασχηματισμός Box–Cox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CFB9-68F1-9D18-0454-6892A50BF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παλινδρόμησης μπορεί να διεξαχθεί δεδομένου του λ. Για μια δεδομένη τιμή του λ, το υπόδειγμα,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είναι μια γραμμική παλινδρόμηση που μπορεί να εκτιμηθεί με τη μέθοδο των ελαχίστων τετραγώνων.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222C7-14EC-6464-DDED-3FB68211C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18" y="3122160"/>
            <a:ext cx="3462489" cy="11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9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6762-F46B-90C1-A316-178BD171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71" y="585216"/>
            <a:ext cx="11428429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7.5. Ο Μετασχηματισμός Box–Cox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8137-CB4E-D02D-A3FD-75098472A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2" y="1707760"/>
            <a:ext cx="10589695" cy="5022978"/>
          </a:xfrm>
        </p:spPr>
        <p:txBody>
          <a:bodyPr/>
          <a:lstStyle/>
          <a:p>
            <a:r>
              <a:rPr lang="el-GR" dirty="0"/>
              <a:t>Για να εξάγουμε τις σωστές τιμές, χρειαζόμαστε τους ψευδοπαλινδρομητές,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Τώρα, μπορούμε να χρησιμοποιήσουμε τις Εξισώσεις (7-15) και (7-16) για να εκτιμήσουμε την ασυμπτωτική μήτρα συνδιακυμάνσεων των εκτιμώμενων παραμέτρων.</a:t>
            </a:r>
          </a:p>
          <a:p>
            <a:r>
              <a:rPr lang="el-GR" dirty="0"/>
              <a:t>Οι συντελεστές σε ένα μη γραμμικό υπόδειγμα δεν ισούνται με τις κλίσεις (ή τις ελαστικότητες) ως προς τις μεταβλητές. Για το υπόδειγμα Box–Cox Y = a + </a:t>
            </a:r>
            <a:r>
              <a:rPr lang="el-GR" dirty="0" err="1"/>
              <a:t>βX</a:t>
            </a:r>
            <a:r>
              <a:rPr lang="el-GR" dirty="0"/>
              <a:t>(λ) + ε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82F02-F956-CE47-D488-EA5DD660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17" y="2086144"/>
            <a:ext cx="5206862" cy="1821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B40C8-2895-C994-E535-9FF78FEE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353" y="5582137"/>
            <a:ext cx="3900391" cy="69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25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8696-2E37-7828-3C13-157FF52F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85216"/>
            <a:ext cx="11400148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7.5. Ο Μετασχηματισμός Box–Cox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FC00-3280-0236-E370-07F623AA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203" y="1880648"/>
            <a:ext cx="11167872" cy="4023360"/>
          </a:xfrm>
        </p:spPr>
        <p:txBody>
          <a:bodyPr/>
          <a:lstStyle/>
          <a:p>
            <a:r>
              <a:rPr lang="el-GR" dirty="0"/>
              <a:t>Μπορούμε να υπολογίσουμε το τυπικό σφάλμα αυτού του εκτιμητή χρησιμοποιώντας τη </a:t>
            </a:r>
            <a:r>
              <a:rPr lang="el-GR" b="1" dirty="0"/>
              <a:t>μέθοδο δέλτα</a:t>
            </a:r>
            <a:r>
              <a:rPr lang="el-GR" dirty="0"/>
              <a:t>. Οι παράγωγοι είναι ∂η/∂β = x</a:t>
            </a:r>
            <a:r>
              <a:rPr lang="el-GR" baseline="30000" dirty="0"/>
              <a:t>λ</a:t>
            </a:r>
            <a:r>
              <a:rPr lang="el-GR" dirty="0"/>
              <a:t> = η/β και ∂η/∂λ = η ln x. Συγκεντρώνοντας τους όρους, παίρνουμε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A9B6B-BB64-C26E-9826-B8369EFF4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42" y="3068650"/>
            <a:ext cx="9620124" cy="6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5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BE9-A9E8-1920-94F6-9EFDB039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Λογαριθμικά γραμμικά υποδείγματα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8E76-C115-6F88-C246-9715A003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24" y="1908927"/>
            <a:ext cx="11450676" cy="4023360"/>
          </a:xfrm>
        </p:spPr>
        <p:txBody>
          <a:bodyPr/>
          <a:lstStyle/>
          <a:p>
            <a:r>
              <a:rPr lang="el-GR" dirty="0"/>
              <a:t>Τα λογαριθμικά γραμμικά υποδείγματα χρησιμοποιούνται εκτενώς στη στατιστική. Πολλά βασίζονται σε μια συνάρτηση πυκνότητας της μορφής f(y|x) = p[y|a</a:t>
            </a:r>
            <a:r>
              <a:rPr lang="el-GR" baseline="30000" dirty="0"/>
              <a:t>0</a:t>
            </a:r>
            <a:r>
              <a:rPr lang="el-GR" dirty="0"/>
              <a:t> + x’β, θ], όπου a</a:t>
            </a:r>
            <a:r>
              <a:rPr lang="el-GR" baseline="30000" dirty="0"/>
              <a:t>0</a:t>
            </a:r>
            <a:r>
              <a:rPr lang="el-GR" dirty="0"/>
              <a:t> είναι ένας σταθερός όρος και θ είναι μια πρόσθετη παράμετρος, έτσι ώστε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Η λογαριθμική κανονική κατανομή (βλ. Ενότητα Β.4.4) συχνά χρησιμοποιείται για τη μοντελοποίηση των εισοδημάτων. Για τη λογαριθμική κανονική τυχαία μεταβλητή,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70452-7866-4DF3-6508-F09295936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94" y="2986183"/>
            <a:ext cx="3768012" cy="844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0A932-F406-3145-5EA9-934FF0427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30" y="4881610"/>
            <a:ext cx="6262241" cy="13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4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6CF4D-5165-44C8-77AD-169B1E6D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79888" cy="1499616"/>
          </a:xfrm>
        </p:spPr>
        <p:txBody>
          <a:bodyPr>
            <a:normAutofit/>
          </a:bodyPr>
          <a:lstStyle/>
          <a:p>
            <a:r>
              <a:rPr lang="el-GR" sz="4400" dirty="0"/>
              <a:t>Λογαριθμικά γραμμικά υποδείγματα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540B-0F35-E054-FEE3-BEC68C3AB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πυκνότητα μιας τυχαίας μεταβλητής που ακολουθεί την κατανομή γάμμα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EB039-1585-5C5F-E9DC-69F3D5A9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72" y="2857841"/>
            <a:ext cx="7641783" cy="12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9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CD9124-6CFF-24A1-1B1C-14364F08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53" y="1140643"/>
            <a:ext cx="8049094" cy="49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9149-BC64-93D5-EBFA-499C9A63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F9ABA-F716-9ED3-3981-900047799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1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μερικώς γραμμική παλινδρόμηση </a:t>
            </a:r>
            <a:r>
              <a:rPr lang="el-GR" sz="2400" b="0" i="0" u="none" strike="noStrike" baseline="0" dirty="0">
                <a:latin typeface="grmn1000"/>
              </a:rPr>
              <a:t>που εξετάζεται στην Ενότητα 7.4 επεκτείνει την Εξίσωση (7-1) έτσι ώστε </a:t>
            </a:r>
            <a:r>
              <a:rPr lang="el-GR" sz="2400" b="0" i="1" u="none" strike="noStrike" baseline="0" dirty="0">
                <a:latin typeface="LMMathItalic10-Regular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z</a:t>
            </a:r>
            <a:r>
              <a:rPr lang="el-GR" sz="2400" b="0" i="0" u="none" strike="noStrike" baseline="0" dirty="0">
                <a:latin typeface="LMRoman10-Regular"/>
              </a:rPr>
              <a:t>)+</a:t>
            </a:r>
            <a:r>
              <a:rPr lang="el-GR" sz="2400" b="1" i="1" u="none" strike="noStrike" baseline="0" dirty="0">
                <a:latin typeface="LMMathItalic10-Bold"/>
              </a:rPr>
              <a:t>x’β</a:t>
            </a:r>
            <a:r>
              <a:rPr lang="el-GR" sz="2400" b="0" i="0" u="none" strike="noStrike" baseline="0" dirty="0">
                <a:latin typeface="LMRoman10-Regular"/>
              </a:rPr>
              <a:t>+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Στην Ενότητα 7.5 εξετάζουμε πώς μπορούμε να αναλύσουμε μια σχέση, στην οποία ο μόνος περιορισμός που επιβάλλεται είναι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χρησιμοποιώντας διαγραμματικές μεθόδους και μεθόδους εκτίμησης της πυκνότητας του πυρήνα.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8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933B61-519E-0F83-0AED-DCA511DD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48" y="2422689"/>
            <a:ext cx="10283535" cy="27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8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69617-29CE-4BDB-1FF7-CB2CD606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76" y="1065231"/>
            <a:ext cx="9636905" cy="50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07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17CA1F-C254-0E50-E255-D50A07BC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50" y="1314520"/>
            <a:ext cx="8912934" cy="499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000E-3086-D2A2-59F3-626D3AEA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82593"/>
            <a:ext cx="11167872" cy="1499616"/>
          </a:xfrm>
        </p:spPr>
        <p:txBody>
          <a:bodyPr>
            <a:normAutofit/>
          </a:bodyPr>
          <a:lstStyle/>
          <a:p>
            <a:r>
              <a:rPr lang="el-GR" sz="4400" dirty="0"/>
              <a:t>Λογαριθμικά γραμμικά υποδείγματα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6B3B-68A7-B85F-5C87-3BA45760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782209"/>
            <a:ext cx="9720073" cy="4023360"/>
          </a:xfrm>
        </p:spPr>
        <p:txBody>
          <a:bodyPr/>
          <a:lstStyle/>
          <a:p>
            <a:r>
              <a:rPr lang="el-GR" dirty="0"/>
              <a:t>Έστω ότι η μ(x) ισούται με τη συνάρτηση του υπό συνθήκη μέσου. Τότε, η μερική επίδραση ως προς τη μεταβλητή Age είναι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που είναι διάφορο του μηδενός ακόμα κι αν το υπόδειγμα δεν περιλαμβάνει </a:t>
            </a:r>
            <a:r>
              <a:rPr lang="el-GR" b="1" dirty="0"/>
              <a:t>όρο αλληλεπίδρασης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4C27D-A2C6-C725-4708-5F738867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76" y="2775108"/>
            <a:ext cx="8994908" cy="1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5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B20D-5C21-0BBE-A0D2-6FC5ACDB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44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Λογαριθμικά γραμμικά υποδείγματα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5AB8-81D0-9205-62F7-CCA7606F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r>
              <a:rPr lang="el-GR" dirty="0"/>
              <a:t>Το αποτέλεσμα αλληλεπίδρασης στο υπόδειγμα που περιλαμβάνει τον όρο του γινομένου, β</a:t>
            </a:r>
            <a:r>
              <a:rPr lang="el-GR" baseline="-25000" dirty="0"/>
              <a:t>7</a:t>
            </a:r>
            <a:r>
              <a:rPr lang="el-GR" dirty="0"/>
              <a:t>Age × Education, είναι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Για να απομονώσουμε αυτό το «αποτέλεσμα συναρτησιακής μορφής» από το πραγματικό «αποτέλεσμα αλληλεπίδρασης,» μπορούμε να αφαιρέσουμε την (7-25) από την (7-26) και έπειτα να αναδιατάξουμε τους όρους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DE74F-8023-31CF-79AD-6D427395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03" y="2960543"/>
            <a:ext cx="8884498" cy="691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A443A-E943-33DD-A38C-D05F5608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48" y="5092832"/>
            <a:ext cx="8519363" cy="10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6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27266-1ECC-8B50-CBEA-01502B85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93" y="2283685"/>
            <a:ext cx="10667807" cy="26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5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742F-B94F-E2D0-14E1-13F78489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63072" cy="1499616"/>
          </a:xfrm>
        </p:spPr>
        <p:txBody>
          <a:bodyPr>
            <a:normAutofit/>
          </a:bodyPr>
          <a:lstStyle/>
          <a:p>
            <a:r>
              <a:rPr lang="el-GR" sz="3200" dirty="0"/>
              <a:t>Παράδειγμα 7.7. Γενικευμένα Γραμμικά Υποδείγματα για την Κατανομή των Κοστών Υ- </a:t>
            </a:r>
            <a:r>
              <a:rPr lang="el-GR" sz="3200" dirty="0" err="1"/>
              <a:t>γειονομικής</a:t>
            </a:r>
            <a:r>
              <a:rPr lang="el-GR" sz="3200" dirty="0"/>
              <a:t> Περίθαλψης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79CCE1-DBEA-DB42-63C0-3EC1BAA87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92" y="2392868"/>
            <a:ext cx="10511885" cy="3684268"/>
          </a:xfrm>
        </p:spPr>
      </p:pic>
    </p:spTree>
    <p:extLst>
      <p:ext uri="{BB962C8B-B14F-4D97-AF65-F5344CB8AC3E}">
        <p14:creationId xmlns:p14="http://schemas.microsoft.com/office/powerpoint/2010/main" val="2557835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87D2C-22EB-0DC1-4FCF-A0FE5692C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80" y="1267052"/>
            <a:ext cx="9167240" cy="48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7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909B-2771-45B1-453E-886AE13D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Υπολογισμός του εκτιμητή μη γραμμικών ελαχίστων τετραγώνων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197D-659E-30EF-B027-E0513555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διαδικασία βασίζεται σε μια γραμμική προσέγγιση Taylor για τη συνάρτηση h(</a:t>
            </a:r>
            <a:r>
              <a:rPr lang="el-GR" b="1" dirty="0"/>
              <a:t>x</a:t>
            </a:r>
            <a:r>
              <a:rPr lang="el-GR" dirty="0"/>
              <a:t>, β) σε μια συγκεκριμένη τιμή του διανύσματος των παραμέτρων, β</a:t>
            </a:r>
            <a:r>
              <a:rPr lang="el-GR" baseline="-25000" dirty="0"/>
              <a:t>0</a:t>
            </a:r>
          </a:p>
          <a:p>
            <a:endParaRPr lang="el-GR" baseline="-25000" dirty="0"/>
          </a:p>
          <a:p>
            <a:endParaRPr lang="el-GR" baseline="-25000" dirty="0"/>
          </a:p>
          <a:p>
            <a:endParaRPr lang="el-GR" baseline="-25000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μορφή της εξίσωσης ονομάζεται </a:t>
            </a:r>
            <a:r>
              <a:rPr lang="el-GR" sz="2400" b="1" i="0" u="none" strike="noStrike" baseline="0" dirty="0">
                <a:latin typeface="grxn1000"/>
              </a:rPr>
              <a:t>γραμμικοποιημένο υπόδειγμα παλινδρόμησης</a:t>
            </a:r>
            <a:r>
              <a:rPr lang="el-GR" sz="2400" b="0" i="0" u="none" strike="noStrike" baseline="0" dirty="0">
                <a:latin typeface="grmn1000"/>
              </a:rPr>
              <a:t>. Συγκεντρώνοντας τους όρους, υπολογίζουμε</a:t>
            </a:r>
            <a:endParaRPr lang="el-GR" baseline="-25000" dirty="0"/>
          </a:p>
          <a:p>
            <a:endParaRPr lang="el-GR" baseline="-25000" dirty="0"/>
          </a:p>
          <a:p>
            <a:endParaRPr lang="el-GR" baseline="-25000" dirty="0"/>
          </a:p>
          <a:p>
            <a:endParaRPr lang="en-US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2E716-7DC5-448F-4023-56ADBB06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07" y="3089979"/>
            <a:ext cx="6008936" cy="1104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93A3B-CDAA-6967-EA89-F5D49D3A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93" y="5247556"/>
            <a:ext cx="7197318" cy="12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52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1036-2B62-6C18-0054-799D5B3E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Υπολογισμός του εκτιμητή μη γραμμικών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D27C-966A-2D89-27C7-5FE329D9F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Μεταφέροντας τους γνωστούς όρους στο αριστερό μέλος της εξίσωσης, καταλήγουμε σε μια γραμμική εξίσωση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Παρατηρείστε ότι το ε0 περιλαμβάνει τον πραγματικό διαταρακτικό όρο, ε, και το σφάλμα της προσέγγισης Taylor πρώτης τάξης για την πραγματική εξίσωση παλινδρόμησης, όπως φαίνεται στην Εξίσωση (7-29). Δηλαδή,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6D5B4-088F-A434-4541-D2733DED7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08" y="3027592"/>
            <a:ext cx="4608238" cy="573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7F8F8-24B9-E152-717D-27F1B53F2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324" y="5189366"/>
            <a:ext cx="6182480" cy="9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8359-0FFA-0770-3D61-A19A621E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18354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Μη γραμμικά υποδείγματα παλινδρόμησης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4798-92A7-BCBB-7B3C-ED60B663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91352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γενική μορφή του μη γραμμικού υποδείγματος παλινδρόμησης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γραμμικό υπόδειγμα αποτελεί μια ειδική περίπτωση. Επιπλέον, ορισμένα υποδείγματα που εμφανίζονται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ως μη γραμμικά, όπως το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μπορούν να μετατραπούν σε γραμμικά υποδείγματα έπειτα από κάποιον μετασχηματισμό.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F1794-F432-2303-9158-4FEAAA0BF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24" y="2630278"/>
            <a:ext cx="2453054" cy="591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560B7-E73B-A934-0A90-63A5C458B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624" y="4155650"/>
            <a:ext cx="2139044" cy="5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2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807E-50F7-5A87-73A0-ABB1B4A2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7.8. Γραμμικοποιημένη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7A39-E7F8-0849-FA07-CC282CC1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29060" cy="40233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οι ερμηνευτικές μεταβλητές στη γραμμικοποιημένη εξίσωση θα ήταν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Με ένα σύνολο τιμών για τις παραμέτρους β</a:t>
            </a:r>
            <a:r>
              <a:rPr lang="el-GR" baseline="30000" dirty="0"/>
              <a:t>0</a:t>
            </a:r>
            <a:r>
              <a:rPr lang="el-GR" dirty="0"/>
              <a:t>, μπορούμε να εφαρμόσουμε μια γραμμική παλινδρόμηση του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στους τρεις ψευδοπαλινδρομητές για να εκτιμήσουμε τα β</a:t>
            </a:r>
            <a:r>
              <a:rPr lang="el-GR" baseline="-25000" dirty="0"/>
              <a:t>1</a:t>
            </a:r>
            <a:r>
              <a:rPr lang="el-GR" dirty="0"/>
              <a:t>, β</a:t>
            </a:r>
            <a:r>
              <a:rPr lang="el-GR" baseline="-25000" dirty="0"/>
              <a:t>2</a:t>
            </a:r>
            <a:r>
              <a:rPr lang="el-GR" dirty="0"/>
              <a:t> και β</a:t>
            </a:r>
            <a:r>
              <a:rPr lang="el-GR" baseline="-25000" dirty="0"/>
              <a:t>3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9ADC0-208B-C0F3-5BEE-9EF1355C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21" y="2581813"/>
            <a:ext cx="2743554" cy="1927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44BB6-CEE5-3D6A-E57D-9454433D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74" y="4904738"/>
            <a:ext cx="5691504" cy="7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11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C809-A8D7-DB71-C391-E09DCFE1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7.8. Γραμμικοποιημένη Παλινδρόμηση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C3FE5-2804-EB7D-0DD2-F1F3AA97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40703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Αυτή η επαναληπτική λύση στο πρόβλημα ελαχιστοποίησης είναι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΄Οπου όλοι οι όροι στο δεξί μέλος της εξίσωσης υπολογίζονται στο b</a:t>
            </a:r>
            <a:r>
              <a:rPr lang="el-GR" baseline="-25000" dirty="0"/>
              <a:t>t</a:t>
            </a:r>
            <a:r>
              <a:rPr lang="el-GR" dirty="0"/>
              <a:t> και e</a:t>
            </a:r>
            <a:r>
              <a:rPr lang="el-GR" baseline="30000" dirty="0"/>
              <a:t>0</a:t>
            </a:r>
            <a:r>
              <a:rPr lang="el-GR" dirty="0"/>
              <a:t> είναι το διάνυσμα των καταλοίπων των</a:t>
            </a:r>
            <a:r>
              <a:rPr lang="en-US" dirty="0"/>
              <a:t> </a:t>
            </a:r>
            <a:r>
              <a:rPr lang="el-GR" dirty="0"/>
              <a:t>μη γραμμικών ελαχίστων τετραγώνων.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1E922-C530-E9D3-F406-8E6030DF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752" y="2642878"/>
            <a:ext cx="4846603" cy="1708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E376FD-49EB-D0E0-B4C9-B5BFA2BC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90" y="4552386"/>
            <a:ext cx="2844526" cy="9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95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849D-894D-07E5-75E9-A9E7BC81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81926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Παλινδρόμηση διαμέσου και ποσοστημορίων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A1DC-1D29-C6A1-96A3-C0A976F8E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Διατηρούμε τις βασικές υποθέσεις του υποδείγματος γραμμικής παλινδρόμησης,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 E[ε|x] = 0 και E[y|x] = x</a:t>
            </a:r>
            <a:r>
              <a:rPr lang="en-US" dirty="0"/>
              <a:t>’</a:t>
            </a:r>
            <a:r>
              <a:rPr lang="el-GR" dirty="0"/>
              <a:t>β.</a:t>
            </a:r>
            <a:endParaRPr lang="en-US" dirty="0"/>
          </a:p>
          <a:p>
            <a:r>
              <a:rPr lang="el-GR" dirty="0"/>
              <a:t>Όπως είδαμε στο Παράδειγμα 4.3, η ελαχιστοποίηση των απόλυτων αποκλίσεων</a:t>
            </a:r>
            <a:r>
              <a:rPr lang="en-US" dirty="0"/>
              <a:t> </a:t>
            </a:r>
            <a:r>
              <a:rPr lang="el-GR" dirty="0"/>
              <a:t>(LAD) αποτελεί μια εφικτή εναλλακτική που μπορεί να είναι προτιμότερη σε ένα μικρό δείγμα. Η διατύπωση του υποδείγματος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D84D9-8654-F5F4-B4DC-A6801EF0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55" y="2816040"/>
            <a:ext cx="2516325" cy="766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477FD1-6498-DC3A-A1F0-B4FD00D7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67" y="5283429"/>
            <a:ext cx="2516324" cy="7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2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0CAA-E878-3606-DE12-95195D72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Παλινδρόμηση διαμέσου και ποσοστημορίων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FFFD-2E31-B8FC-D02F-879AC449D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Το (γραμμικό) υπόδειγμα παλινδρόμησης ποσοστημορίων μπορεί να οριστεί ως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b="1" dirty="0"/>
                  <a:t>παλινδρόμηση διαμέσου </a:t>
                </a:r>
                <a:r>
                  <a:rPr lang="el-GR" dirty="0"/>
                  <a:t>ορίζεται για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4FFFD-2E31-B8FC-D02F-879AC449D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13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C0178DC-1CFD-2B42-E373-E8E4DDD7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643" y="2800184"/>
            <a:ext cx="7113676" cy="7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58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1655BF-73DB-4136-404A-2F6A3774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64" y="1011124"/>
            <a:ext cx="7817698" cy="50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93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B628-0272-F79E-A30B-5A952172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48293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Εκτίμηση με τη μέθοδο της ελαχιστοποίησης των απολύτων αποκλίσεων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D036-9315-39F1-1B1F-3190BF91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32754" cy="4023360"/>
          </a:xfrm>
        </p:spPr>
        <p:txBody>
          <a:bodyPr/>
          <a:lstStyle/>
          <a:p>
            <a:r>
              <a:rPr lang="el-GR" dirty="0"/>
              <a:t>Οι εκτιμητές ελαχίστων τετραγώνων μπορούν να διαστρεβλωθούν από ακραίες παρατηρήσεις.</a:t>
            </a:r>
          </a:p>
          <a:p>
            <a:r>
              <a:rPr lang="el-GR" dirty="0"/>
              <a:t>Το γεγονός ότι η μέθοδος ελαχίστων τετραγώνων αποδίδει υψηλό συντελεστή στάθμισης στις μεγάλες αποκλίσεις από την ευθεία της παλινδρόμησης οδηγεί σε αποτελέσματα που είναι ιδιαίτερα ευαίσθητα</a:t>
            </a:r>
          </a:p>
          <a:p>
            <a:r>
              <a:rPr lang="el-GR" dirty="0"/>
              <a:t>Ο εκτιμητής LAD είναι η λύση του προβλήματος βελτιστοποίησης,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4E0C3-495A-CA86-A2EE-CEDD1C68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310" y="4290181"/>
            <a:ext cx="2895196" cy="111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46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2435-FF2B-4F98-BEB2-621A3DCC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9173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ελαχιστοποίησης των απολύτων αποκλίσεων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681E5-AC97-7446-BB6D-645FE9EC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23707" cy="40233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εκτιμητής LAD αποτελεί μια ειδική περίπτωση της παλινδρόμησης ποσοστημορίων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εκτιμητής LAD εκτιμά την </a:t>
            </a:r>
            <a:r>
              <a:rPr lang="el-GR" i="1" dirty="0"/>
              <a:t>παλινδρόμηση διαμέσου</a:t>
            </a:r>
            <a:r>
              <a:rPr lang="el-GR" dirty="0"/>
              <a:t>.</a:t>
            </a:r>
          </a:p>
          <a:p>
            <a:r>
              <a:rPr lang="el-GR" dirty="0"/>
              <a:t>Τα αποτελέσματά τους καταλήγουν σε έναν εκτιμητή για την ασυμπτωτική μήτρα συνδιακυμάνσεων του εκτιμητή της παλινδρόμησης ποσοστημορίων,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όπου </a:t>
            </a:r>
            <a:r>
              <a:rPr lang="el-GR" b="1" dirty="0"/>
              <a:t>D</a:t>
            </a:r>
            <a:r>
              <a:rPr lang="el-GR" dirty="0"/>
              <a:t> είναι μια διαγώνια μήτρα που περιέχει τους συντελεστές στάθμισης,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48AD0-6434-D167-E346-CB8DF03AA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13" y="2815823"/>
            <a:ext cx="3043986" cy="841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51BE3-2067-0D94-F115-456EBB11F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259" y="4922655"/>
            <a:ext cx="5511811" cy="66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76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3D2D-6C64-9634-3F2C-A1560749F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8434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ελαχιστοποίησης των απολύτων αποκλίσεων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898EC-E841-827A-D9F2-A3BDFA55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488" y="1799689"/>
            <a:ext cx="8088348" cy="9381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06505C-F4CB-FB98-D972-081A680B10B7}"/>
              </a:ext>
            </a:extLst>
          </p:cNvPr>
          <p:cNvSpPr txBox="1"/>
          <p:nvPr/>
        </p:nvSpPr>
        <p:spPr>
          <a:xfrm>
            <a:off x="1586058" y="2919836"/>
            <a:ext cx="933960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και f(0) είναι η πραγματική πυκνότητα των διαταρακτικών όρων υπολογισμένη στο 0.</a:t>
            </a:r>
          </a:p>
          <a:p>
            <a:endParaRPr lang="el-GR" dirty="0"/>
          </a:p>
          <a:p>
            <a:r>
              <a:rPr lang="el-GR" dirty="0"/>
              <a:t>Σε κάθε περίπτωση, ένας χρηστικός εκτιμητής θα ήταν ένας </a:t>
            </a:r>
            <a:r>
              <a:rPr lang="el-GR" b="1" dirty="0"/>
              <a:t>εκτιμητής πυκνότητας</a:t>
            </a:r>
          </a:p>
          <a:p>
            <a:r>
              <a:rPr lang="el-GR" dirty="0"/>
              <a:t>πυρήνα όπως αυτός που περιγράφεται στην Ενότητα 12.4.1. Ο υπολογισμός θα είναι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όπου h είναι το </a:t>
            </a:r>
            <a:r>
              <a:rPr lang="el-GR" b="1" dirty="0"/>
              <a:t>εύρος ζώνης </a:t>
            </a:r>
            <a:r>
              <a:rPr lang="el-GR" dirty="0"/>
              <a:t>(το οποίο θα αναλύσουμε εν συντομία), K[.] είναι μια συνάρτηση στάθμισης, ή συνάρτηση πυρήνα, και e</a:t>
            </a:r>
            <a:r>
              <a:rPr lang="el-GR" baseline="-25000" dirty="0"/>
              <a:t>i</a:t>
            </a:r>
            <a:r>
              <a:rPr lang="el-GR" dirty="0"/>
              <a:t>, i = 1, ..., n είναι το σύνολο των καταλοίπων.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E9134-32CF-5947-21E3-B188C7BB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097" y="4120165"/>
            <a:ext cx="3273124" cy="8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4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12DD9-CE4D-BAA4-E488-0855DDDE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92" y="1027522"/>
            <a:ext cx="8321700" cy="50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17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43A267-F79D-1059-49F9-A8FF6F4E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55" y="1972349"/>
            <a:ext cx="9766997" cy="359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1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74CE-C536-F804-ADCB-D11895A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01159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7.1. Η Συνάρτηση Παραγωγής CES (Σταθερής Ελαστικότητας Υποκατάστασης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D6B56-91A0-45F3-6E08-060943A9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Στο Παράδειγμα 6.18 εξετάσαμε ένα υπόδειγμα με μια συνάρτηση παραγωγής σταθερής ελαστικότητας υποκατάστασης,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dirty="0"/>
              <a:t>Αυτή η εξίσωση δεν μπορεί να μετασχηματιστεί έτσι ώστε να καταστεί γραμμική στις παραμέτρους.</a:t>
            </a:r>
            <a:endParaRPr lang="en-US" dirty="0"/>
          </a:p>
          <a:p>
            <a:pPr algn="l"/>
            <a:r>
              <a:rPr lang="el-GR" dirty="0"/>
              <a:t>Στην παρούσα και την επόμενη ενότητα θα επεκτείνουμε τις υποθέσεις του γραμμικού υποδείγματος</a:t>
            </a:r>
            <a:r>
              <a:rPr lang="en-US" dirty="0"/>
              <a:t> </a:t>
            </a:r>
            <a:r>
              <a:rPr lang="el-GR" dirty="0"/>
              <a:t>παλινδρόμησης ώστε να καλύπτουν τις μη γραμμικές συναρτησιακές μορφές, όπως εκείνη στο Παράδειγμα</a:t>
            </a:r>
            <a:r>
              <a:rPr lang="en-US" dirty="0"/>
              <a:t> </a:t>
            </a:r>
            <a:r>
              <a:rPr lang="el-GR" dirty="0"/>
              <a:t>7.1.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73052-12FC-4893-3642-A7088A25F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17" y="3259784"/>
            <a:ext cx="4441894" cy="6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0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D5AE-D5E4-A835-93F9-2BB271C9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Υποδείγματα παλινδρόμησης ποσοστημορίων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2776-86DA-71A6-ED5E-776A0F4C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927781"/>
            <a:ext cx="9720073" cy="4831237"/>
          </a:xfrm>
        </p:spPr>
        <p:txBody>
          <a:bodyPr/>
          <a:lstStyle/>
          <a:p>
            <a:r>
              <a:rPr lang="el-GR" dirty="0"/>
              <a:t>Το υπόδειγμα παλινδρόμησης ποσοστημορίων είναι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Αυτή η εξειδίκευση είναι ημιπαραμετρική</a:t>
            </a:r>
            <a:endParaRPr lang="en-US" dirty="0"/>
          </a:p>
          <a:p>
            <a:r>
              <a:rPr lang="el-GR" dirty="0"/>
              <a:t>Ο εκτιμητής, </a:t>
            </a:r>
            <a:r>
              <a:rPr lang="el-GR" b="1" dirty="0"/>
              <a:t>b</a:t>
            </a:r>
            <a:r>
              <a:rPr lang="el-GR" baseline="-25000" dirty="0"/>
              <a:t>q</a:t>
            </a:r>
            <a:r>
              <a:rPr lang="el-GR" dirty="0"/>
              <a:t>, του β</a:t>
            </a:r>
            <a:r>
              <a:rPr lang="el-GR" baseline="-25000" dirty="0"/>
              <a:t>q</a:t>
            </a:r>
            <a:r>
              <a:rPr lang="el-GR" dirty="0"/>
              <a:t>, για ένα συγκεκριμένο ποσοστημόριο υπολογίζεται ελαχιστοποιώντας τη</a:t>
            </a:r>
            <a:r>
              <a:rPr lang="en-US" dirty="0"/>
              <a:t> </a:t>
            </a:r>
            <a:r>
              <a:rPr lang="el-GR" dirty="0"/>
              <a:t>συνάρτηση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E9C47-346B-C090-AACE-6E5F03B8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17" y="2437598"/>
            <a:ext cx="6432764" cy="614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1AA93A-8274-1A7F-4B7B-F0C6E6B25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25" y="4505259"/>
            <a:ext cx="5329490" cy="1350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AA48A8-7DE9-214B-126C-9BE212517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922" y="5968804"/>
            <a:ext cx="5267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3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EDF9-F2C7-5722-51AB-C29A8A2E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Υποδείγματα παλινδρόμησης ποσοστημορίων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B1ED-BF35-9014-35D2-8115CBEB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36" y="2084832"/>
            <a:ext cx="11167872" cy="4023360"/>
          </a:xfrm>
        </p:spPr>
        <p:txBody>
          <a:bodyPr/>
          <a:lstStyle/>
          <a:p>
            <a:r>
              <a:rPr lang="el-GR" dirty="0"/>
              <a:t>Υποθέτοντας ότι οι ερμηνευτικές μεταβλητές</a:t>
            </a:r>
            <a:r>
              <a:rPr lang="en-US" dirty="0"/>
              <a:t> </a:t>
            </a:r>
            <a:r>
              <a:rPr lang="el-GR" dirty="0"/>
              <a:t>είναι καλά συμπεριφερόμενες, ο εκτιμητής του β</a:t>
            </a:r>
            <a:r>
              <a:rPr lang="el-GR" baseline="-25000" dirty="0"/>
              <a:t>q</a:t>
            </a:r>
            <a:r>
              <a:rPr lang="el-GR" dirty="0"/>
              <a:t> από την παλινδρόμηση ποσοστημορίων είναι συνεπής</a:t>
            </a:r>
            <a:r>
              <a:rPr lang="en-US" dirty="0"/>
              <a:t> </a:t>
            </a:r>
            <a:r>
              <a:rPr lang="el-GR" dirty="0"/>
              <a:t>και ακολουθεί την ασυμπτωτική κανονική κατανομή με ασυμπτωτική μήτρα συνδιακυμάνσεων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Όπου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και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29D89-68F2-4887-0543-DFEA6D3C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611" y="3335975"/>
            <a:ext cx="3878778" cy="774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02050-4781-287C-9CF0-0123DAC0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11" y="4722830"/>
            <a:ext cx="3895510" cy="886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1F8F95-38A8-B01A-0F98-CE91F05C0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219" y="5834061"/>
            <a:ext cx="3305073" cy="8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7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5813C-18B3-56B0-115E-2A321EDD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89" y="1480009"/>
            <a:ext cx="8482933" cy="47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B4CBC-BD75-E535-7758-96903F4C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01" y="717256"/>
            <a:ext cx="8327729" cy="51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4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D9FC8-D030-2055-7C04-14FDBB5AE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895" y="1442302"/>
            <a:ext cx="8088092" cy="5029344"/>
          </a:xfrm>
        </p:spPr>
      </p:pic>
    </p:spTree>
    <p:extLst>
      <p:ext uri="{BB962C8B-B14F-4D97-AF65-F5344CB8AC3E}">
        <p14:creationId xmlns:p14="http://schemas.microsoft.com/office/powerpoint/2010/main" val="11988597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10062C-40B7-D9EC-6FE2-7E3235BF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45" y="1046818"/>
            <a:ext cx="8330877" cy="50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3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49BC-6F4D-EC55-338A-643DC537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92039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του υποδείγματος μη γραμμικής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07EBB-2941-BC2B-FF9E-06965037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85999"/>
            <a:ext cx="12192000" cy="4425885"/>
          </a:xfrm>
        </p:spPr>
        <p:txBody>
          <a:bodyPr>
            <a:normAutofit lnSpcReduction="10000"/>
          </a:bodyPr>
          <a:lstStyle/>
          <a:p>
            <a:r>
              <a:rPr lang="el-GR" sz="2400" b="1" i="0" u="none" strike="noStrike" baseline="0" dirty="0">
                <a:latin typeface="grxn1000"/>
              </a:rPr>
              <a:t>Υ1. Συναρτησιακή μορφή</a:t>
            </a:r>
            <a:r>
              <a:rPr lang="el-GR" sz="2400" b="0" i="0" u="none" strike="noStrike" baseline="0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Η συνάρτηση του υπό συνθήκη μέσου του </a:t>
            </a:r>
            <a:r>
              <a:rPr lang="el-GR" sz="2400" b="0" i="1" u="none" strike="noStrike" baseline="0" dirty="0" err="1">
                <a:latin typeface="LMMathItalic10-Regular"/>
              </a:rPr>
              <a:t>y</a:t>
            </a:r>
            <a:r>
              <a:rPr lang="el-GR" sz="1400" b="0" i="1" u="none" strike="noStrike" baseline="0" dirty="0" err="1">
                <a:latin typeface="LMMathItalic8-Regular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δεδομένου του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η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μια συνεχώς διαφορίσιμη συνάρτηση ως προς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1" i="0" u="none" strike="noStrike" baseline="0" dirty="0">
                <a:latin typeface="grxn1000"/>
              </a:rPr>
              <a:t>Υ2. Ταυτοποίηση των παραμέτρων του υποδείγματος</a:t>
            </a:r>
            <a:r>
              <a:rPr lang="el-GR" sz="2400" b="0" i="0" u="none" strike="noStrike" baseline="0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Το διάνυσμα των παραμέτρων του υποδείγματος είναι ταυτοποιημένο (εκτιμήσιμο) αν υπάρχει μια μη μηδενική παράμετρος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Pxsyc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τέτοια ώστε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για όλα τα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l-GR" sz="2400" dirty="0">
              <a:latin typeface="grmn1000"/>
            </a:endParaRPr>
          </a:p>
          <a:p>
            <a:pPr algn="l"/>
            <a:r>
              <a:rPr lang="el-GR" sz="2400" b="1" i="0" u="none" strike="noStrike" baseline="0" dirty="0">
                <a:latin typeface="grxn1000"/>
              </a:rPr>
              <a:t>Υ3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xn1000"/>
              </a:rPr>
              <a:t>Μηδενικός υπό συνθήκη μέσος όρος των διαταρακτικών όρων: </a:t>
            </a:r>
            <a:r>
              <a:rPr lang="el-GR" sz="2400" b="0" i="0" u="none" strike="noStrike" baseline="0" dirty="0">
                <a:latin typeface="grmn1000"/>
              </a:rPr>
              <a:t>Από την Υπόθεση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1 προκύπτει ότι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)] 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D7E68-37F3-4DD6-68DB-2BB6F5CD5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605" y="2736324"/>
            <a:ext cx="4284588" cy="610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1C1C4-EC92-44BF-6862-116A79AA3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05" y="5144846"/>
            <a:ext cx="2338247" cy="6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7744-2D73-B060-C8B6-21410309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9695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του υποδείγματος μη γραμμικής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1A22-874A-9B96-EDE6-994966A5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1" i="0" u="none" strike="noStrike" baseline="0" dirty="0">
                <a:latin typeface="grxn1000"/>
              </a:rPr>
              <a:t>Υ4</a:t>
            </a:r>
            <a:r>
              <a:rPr lang="en-US" sz="2400" b="1" i="0" u="none" strike="noStrike" baseline="0" dirty="0">
                <a:latin typeface="grxn1000"/>
              </a:rPr>
              <a:t>. </a:t>
            </a:r>
            <a:r>
              <a:rPr lang="el-GR" sz="2400" b="1" i="0" u="none" strike="noStrike" baseline="0" dirty="0">
                <a:latin typeface="grxn1000"/>
              </a:rPr>
              <a:t>Ομοσκεδαστικότητα και μη αυτοσυσχέτιση</a:t>
            </a:r>
            <a:r>
              <a:rPr lang="el-GR" sz="2400" b="0" i="0" u="none" strike="noStrike" baseline="0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΄Οπως και στο γραμμικό υπόδειγμα, υποθέτουμε την υπό συνθήκη ομοσκεδαστικότητα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 τη μη αυτοσυσχέτιση,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A45BB-9328-7B3C-DB9E-1331E96B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18" y="3124927"/>
            <a:ext cx="7030694" cy="608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F9F03-99E2-7F6B-BE55-B9089F111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978" y="4783379"/>
            <a:ext cx="6466486" cy="6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775F-9F6B-CEE5-F135-8D46F863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Υποθέσεις του υποδείγματος μη γραμμικής παλινδρόμησης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E3D3-2E26-9A1F-331F-829F61DE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78231" cy="4023360"/>
          </a:xfrm>
        </p:spPr>
        <p:txBody>
          <a:bodyPr/>
          <a:lstStyle/>
          <a:p>
            <a:pPr algn="l"/>
            <a:r>
              <a:rPr lang="el-GR" sz="2400" b="1" i="0" u="none" strike="noStrike" baseline="0" dirty="0">
                <a:latin typeface="grxn1000"/>
              </a:rPr>
              <a:t>Υ5</a:t>
            </a:r>
            <a:r>
              <a:rPr lang="el-GR" sz="2400" b="0" i="0" u="none" strike="noStrike" baseline="0" dirty="0">
                <a:latin typeface="grxn1000"/>
              </a:rPr>
              <a:t>.</a:t>
            </a:r>
            <a:r>
              <a:rPr lang="en-US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Διαδικασία δημιουργίας δεδομένων</a:t>
            </a:r>
            <a:r>
              <a:rPr lang="en-US" sz="2400" b="1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Η ΔΓΠ για τα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είναι, εξ υποθέσεως, ένας καλά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συμπεριφερόμενος πληθυσμός.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1" i="0" u="none" strike="noStrike" baseline="0" dirty="0">
                <a:latin typeface="grxn1000"/>
              </a:rPr>
              <a:t>Υ6.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Υποκείμενο υπόδειγμα πιθανότητας</a:t>
            </a:r>
            <a:r>
              <a:rPr lang="en-US" sz="2400" b="1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Τα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εξάγονται από μια καλώς ορισμένη κατανομή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πιθανότητας.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υποθέτουμε μόνο ότι αυτή η διαδικασία παράγει ένα δείγμα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ασυσχέτιστων, πανομοιότυπα (οριακά) κατανεμημένων τυχαίων μεταβλητών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με μηδενικό μέσο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διακύμανση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δεδομένου του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β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363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1217</TotalTime>
  <Words>2640</Words>
  <Application>Microsoft Office PowerPoint</Application>
  <PresentationFormat>Widescreen</PresentationFormat>
  <Paragraphs>292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3" baseType="lpstr">
      <vt:lpstr>Calibri</vt:lpstr>
      <vt:lpstr>Cambria Math</vt:lpstr>
      <vt:lpstr>grmi1000</vt:lpstr>
      <vt:lpstr>grmn1000</vt:lpstr>
      <vt:lpstr>grxn1000</vt:lpstr>
      <vt:lpstr>LMMathItalic10-Bold</vt:lpstr>
      <vt:lpstr>LMMathItalic10-Regular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LMRoman8-Regular</vt:lpstr>
      <vt:lpstr>Pxsyc</vt:lpstr>
      <vt:lpstr>Tw Cen MT</vt:lpstr>
      <vt:lpstr>Tw Cen MT Condensed</vt:lpstr>
      <vt:lpstr>Wingdings 3</vt:lpstr>
      <vt:lpstr>Integral</vt:lpstr>
      <vt:lpstr>Κεφάλαιο 7</vt:lpstr>
      <vt:lpstr>Εισαγωγή</vt:lpstr>
      <vt:lpstr>Εισαγωγή</vt:lpstr>
      <vt:lpstr>Εισαγωγή</vt:lpstr>
      <vt:lpstr>Μη γραμμικά υποδείγματα παλινδρόμησης</vt:lpstr>
      <vt:lpstr>Παράδειγμα 7.1. Η Συνάρτηση Παραγωγής CES (Σταθερής Ελαστικότητας Υποκατάστασης</vt:lpstr>
      <vt:lpstr>Υποθέσεις του υποδείγματος μη γραμμικής παλινδρόμησης</vt:lpstr>
      <vt:lpstr>Υποθέσεις του υποδείγματος μη γραμμικής παλινδρόμησης</vt:lpstr>
      <vt:lpstr>Υποθέσεις του υποδείγματος μη γραμμικής παλινδρόμησης</vt:lpstr>
      <vt:lpstr>Ο εκτιμητής μη γραμμικών ελαχίστων τετραγώνων</vt:lpstr>
      <vt:lpstr>Ο εκτιμητής μη γραμμικών ελαχίστων τετραγώνων</vt:lpstr>
      <vt:lpstr>Ο εκτιμητής μη γραμμικών ελαχίστων τετραγώνων</vt:lpstr>
      <vt:lpstr>Ο εκτιμητής μη γραμμικών ελαχίστων τετραγώνων</vt:lpstr>
      <vt:lpstr>Παράδειγμα 7.3. Συνθήκες Πρώτης Τάξης για ΄Ενα Μη Γραμμικό Υπόδειγμα</vt:lpstr>
      <vt:lpstr>Παράδειγμα 7.3. Συνθήκες Πρώτης Τάξης για ΄Ενα Μη Γραμμικό Υπόδειγμα</vt:lpstr>
      <vt:lpstr>Ιδιότητες του εκτιμητή μη γραμμικών ελαχίστων τετραγώνων για μεγάλα δείγματα</vt:lpstr>
      <vt:lpstr>Ιδιότητες του εκτιμητή μη γραμμικών ελαχίστων τετραγώνων για μεγάλα δείγματα</vt:lpstr>
      <vt:lpstr>Ιδιότητες του εκτιμητή μη γραμμικών ελαχίστων τετραγώνων για μεγάλα δείγματα</vt:lpstr>
      <vt:lpstr>Ιδιότητες του εκτιμητή μη γραμμικών ελαχίστων τετραγώνων για μεγάλα δείγματα</vt:lpstr>
      <vt:lpstr>PowerPoint Presentation</vt:lpstr>
      <vt:lpstr>PowerPoint Presentation</vt:lpstr>
      <vt:lpstr>Ιδιότητες του εκτιμητή μη γραμμικών ελαχίστων τετραγώνων για μεγάλα δείγματα</vt:lpstr>
      <vt:lpstr>Ιδιότητες του εκτιμητή μη γραμμικών ελαχίστων τετραγώνων για μεγάλα δείγματα</vt:lpstr>
      <vt:lpstr>Αξιόπιστη εκτίμηση της μήτρας συνδιακυμάνσεων</vt:lpstr>
      <vt:lpstr>΄Ελεγχος υποθέσεων και παραμετρικοί περιορισμοί</vt:lpstr>
      <vt:lpstr>΄Ελεγχος υποθέσεων και παραμετρικοί περιορισμοί</vt:lpstr>
      <vt:lpstr>΄Ελεγχος υποθέσεων και παραμετρικοί περιορισμοί</vt:lpstr>
      <vt:lpstr>΄Ελεγχος υποθέσεων και παραμετρικοί περιορισμοί</vt:lpstr>
      <vt:lpstr>΄Ελεγχος υποθέσεων και παραμετρικοί περιορισμοί</vt:lpstr>
      <vt:lpstr>Εφαρμογές</vt:lpstr>
      <vt:lpstr>Παράδειγμα 7.4. Ανάλυση μιας Μη Γραμμικής Συνάρτησης Κατανάλωσης</vt:lpstr>
      <vt:lpstr>Παράδειγμα 7.4. Ανάλυση μιας Μη Γραμμικής Συνάρτησης Κατανάλωσης</vt:lpstr>
      <vt:lpstr>Παράδειγμα 7.5. Ο Μετασχηματισμός Box–Cox</vt:lpstr>
      <vt:lpstr>Παράδειγμα 7.5. Ο Μετασχηματισμός Box–Cox</vt:lpstr>
      <vt:lpstr>Παράδειγμα 7.5. Ο Μετασχηματισμός Box–Cox</vt:lpstr>
      <vt:lpstr>Παράδειγμα 7.5. Ο Μετασχηματισμός Box–Cox</vt:lpstr>
      <vt:lpstr>Λογαριθμικά γραμμικά υποδείγματα</vt:lpstr>
      <vt:lpstr>Λογαριθμικά γραμμικά υποδείγματα</vt:lpstr>
      <vt:lpstr>PowerPoint Presentation</vt:lpstr>
      <vt:lpstr>PowerPoint Presentation</vt:lpstr>
      <vt:lpstr>PowerPoint Presentation</vt:lpstr>
      <vt:lpstr>PowerPoint Presentation</vt:lpstr>
      <vt:lpstr>Λογαριθμικά γραμμικά υποδείγματα</vt:lpstr>
      <vt:lpstr>Λογαριθμικά γραμμικά υποδείγματα</vt:lpstr>
      <vt:lpstr>PowerPoint Presentation</vt:lpstr>
      <vt:lpstr>Παράδειγμα 7.7. Γενικευμένα Γραμμικά Υποδείγματα για την Κατανομή των Κοστών Υ- γειονομικής Περίθαλψης</vt:lpstr>
      <vt:lpstr>PowerPoint Presentation</vt:lpstr>
      <vt:lpstr>Υπολογισμός του εκτιμητή μη γραμμικών ελαχίστων τετραγώνων</vt:lpstr>
      <vt:lpstr>Υπολογισμός του εκτιμητή μη γραμμικών ελαχίστων τετραγώνων</vt:lpstr>
      <vt:lpstr>Παράδειγμα 7.8. Γραμμικοποιημένη Παλινδρόμηση</vt:lpstr>
      <vt:lpstr>Παράδειγμα 7.8. Γραμμικοποιημένη Παλινδρόμηση</vt:lpstr>
      <vt:lpstr>Παλινδρόμηση διαμέσου και ποσοστημορίων</vt:lpstr>
      <vt:lpstr>Παλινδρόμηση διαμέσου και ποσοστημορίων</vt:lpstr>
      <vt:lpstr>PowerPoint Presentation</vt:lpstr>
      <vt:lpstr>Εκτίμηση με τη μέθοδο της ελαχιστοποίησης των απολύτων αποκλίσεων</vt:lpstr>
      <vt:lpstr>Εκτίμηση με τη μέθοδο της ελαχιστοποίησης των απολύτων αποκλίσεων</vt:lpstr>
      <vt:lpstr>Εκτίμηση με τη μέθοδο της ελαχιστοποίησης των απολύτων αποκλίσεων</vt:lpstr>
      <vt:lpstr>PowerPoint Presentation</vt:lpstr>
      <vt:lpstr>PowerPoint Presentation</vt:lpstr>
      <vt:lpstr>Υποδείγματα παλινδρόμησης ποσοστημορίων</vt:lpstr>
      <vt:lpstr>Υποδείγματα παλινδρόμησης ποσοστημορίων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7</dc:title>
  <dc:creator>Nikolaos G. Manetas</dc:creator>
  <cp:lastModifiedBy>Nikolaos G. Manetas</cp:lastModifiedBy>
  <cp:revision>16</cp:revision>
  <dcterms:created xsi:type="dcterms:W3CDTF">2023-02-13T13:06:12Z</dcterms:created>
  <dcterms:modified xsi:type="dcterms:W3CDTF">2023-03-03T09:15:59Z</dcterms:modified>
</cp:coreProperties>
</file>