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4660"/>
  </p:normalViewPr>
  <p:slideViewPr>
    <p:cSldViewPr snapToGrid="0">
      <p:cViewPr varScale="1">
        <p:scale>
          <a:sx n="81" d="100"/>
          <a:sy n="81" d="100"/>
        </p:scale>
        <p:origin x="9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2805752-915F-4008-A116-576ABD23075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87BF-5F10-4F06-BDB4-6ED49C2A0D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6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05752-915F-4008-A116-576ABD23075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43826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05752-915F-4008-A116-576ABD23075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87BF-5F10-4F06-BDB4-6ED49C2A0D2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47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05752-915F-4008-A116-576ABD23075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107492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05752-915F-4008-A116-576ABD230756}"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C87BF-5F10-4F06-BDB4-6ED49C2A0D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05752-915F-4008-A116-576ABD23075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357675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05752-915F-4008-A116-576ABD230756}"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291970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05752-915F-4008-A116-576ABD230756}"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400601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5752-915F-4008-A116-576ABD230756}"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46058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05752-915F-4008-A116-576ABD23075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C87BF-5F10-4F06-BDB4-6ED49C2A0D28}" type="slidenum">
              <a:rPr lang="en-US" smtClean="0"/>
              <a:t>‹#›</a:t>
            </a:fld>
            <a:endParaRPr lang="en-US"/>
          </a:p>
        </p:txBody>
      </p:sp>
    </p:spTree>
    <p:extLst>
      <p:ext uri="{BB962C8B-B14F-4D97-AF65-F5344CB8AC3E}">
        <p14:creationId xmlns:p14="http://schemas.microsoft.com/office/powerpoint/2010/main" val="53964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805752-915F-4008-A116-576ABD230756}"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C87BF-5F10-4F06-BDB4-6ED49C2A0D2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38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805752-915F-4008-A116-576ABD230756}" type="datetimeFigureOut">
              <a:rPr lang="en-US" smtClean="0"/>
              <a:t>3/3/2023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CC87BF-5F10-4F06-BDB4-6ED49C2A0D2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066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7.emf"/><Relationship Id="rId4" Type="http://schemas.openxmlformats.org/officeDocument/2006/relationships/image" Target="../media/image56.emf"/></Relationships>
</file>

<file path=ppt/slides/_rels/slide4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emf"/><Relationship Id="rId1" Type="http://schemas.openxmlformats.org/officeDocument/2006/relationships/slideLayout" Target="../slideLayouts/slideLayout2.xml"/><Relationship Id="rId4" Type="http://schemas.openxmlformats.org/officeDocument/2006/relationships/image" Target="../media/image94.emf"/></Relationships>
</file>

<file path=ppt/slides/_rels/slide7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emf"/></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6004-B1E7-0161-B774-9EC39D99E360}"/>
              </a:ext>
            </a:extLst>
          </p:cNvPr>
          <p:cNvSpPr>
            <a:spLocks noGrp="1"/>
          </p:cNvSpPr>
          <p:nvPr>
            <p:ph type="ctrTitle"/>
          </p:nvPr>
        </p:nvSpPr>
        <p:spPr/>
        <p:txBody>
          <a:bodyPr/>
          <a:lstStyle/>
          <a:p>
            <a:r>
              <a:rPr lang="el-GR" dirty="0"/>
              <a:t>Κεφάλαιο 6</a:t>
            </a:r>
            <a:endParaRPr lang="en-US" dirty="0"/>
          </a:p>
        </p:txBody>
      </p:sp>
      <p:sp>
        <p:nvSpPr>
          <p:cNvPr id="3" name="Subtitle 2">
            <a:extLst>
              <a:ext uri="{FF2B5EF4-FFF2-40B4-BE49-F238E27FC236}">
                <a16:creationId xmlns:a16="http://schemas.microsoft.com/office/drawing/2014/main" id="{4677F773-2B53-540B-C709-C6F5147775C8}"/>
              </a:ext>
            </a:extLst>
          </p:cNvPr>
          <p:cNvSpPr>
            <a:spLocks noGrp="1"/>
          </p:cNvSpPr>
          <p:nvPr>
            <p:ph type="subTitle" idx="1"/>
          </p:nvPr>
        </p:nvSpPr>
        <p:spPr/>
        <p:txBody>
          <a:bodyPr>
            <a:normAutofit/>
          </a:bodyPr>
          <a:lstStyle/>
          <a:p>
            <a:r>
              <a:rPr lang="el-GR" sz="2200" dirty="0"/>
              <a:t>Συναρτησιακή Μορφή, Διαφορές Διαφορών και</a:t>
            </a:r>
          </a:p>
          <a:p>
            <a:r>
              <a:rPr lang="el-GR" sz="2200" dirty="0"/>
              <a:t>Διαρθρωτική Μεταβολή</a:t>
            </a:r>
            <a:endParaRPr lang="en-US" sz="2200" dirty="0"/>
          </a:p>
        </p:txBody>
      </p:sp>
      <p:pic>
        <p:nvPicPr>
          <p:cNvPr id="4" name="Picture 3">
            <a:extLst>
              <a:ext uri="{FF2B5EF4-FFF2-40B4-BE49-F238E27FC236}">
                <a16:creationId xmlns:a16="http://schemas.microsoft.com/office/drawing/2014/main" id="{CA2BA6C9-E588-6B51-955D-7C723EBDE62D}"/>
              </a:ext>
            </a:extLst>
          </p:cNvPr>
          <p:cNvPicPr>
            <a:picLocks noChangeAspect="1"/>
          </p:cNvPicPr>
          <p:nvPr/>
        </p:nvPicPr>
        <p:blipFill>
          <a:blip r:embed="rId2"/>
          <a:stretch>
            <a:fillRect/>
          </a:stretch>
        </p:blipFill>
        <p:spPr>
          <a:xfrm>
            <a:off x="457200" y="3143121"/>
            <a:ext cx="3956106" cy="2890753"/>
          </a:xfrm>
          <a:prstGeom prst="rect">
            <a:avLst/>
          </a:prstGeom>
        </p:spPr>
      </p:pic>
    </p:spTree>
    <p:extLst>
      <p:ext uri="{BB962C8B-B14F-4D97-AF65-F5344CB8AC3E}">
        <p14:creationId xmlns:p14="http://schemas.microsoft.com/office/powerpoint/2010/main" val="73907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E26C-4DF5-3AE3-EFED-12228685504F}"/>
              </a:ext>
            </a:extLst>
          </p:cNvPr>
          <p:cNvSpPr>
            <a:spLocks noGrp="1"/>
          </p:cNvSpPr>
          <p:nvPr>
            <p:ph type="title"/>
          </p:nvPr>
        </p:nvSpPr>
        <p:spPr>
          <a:xfrm>
            <a:off x="1024127" y="585216"/>
            <a:ext cx="10995047" cy="1499616"/>
          </a:xfrm>
        </p:spPr>
        <p:txBody>
          <a:bodyPr>
            <a:normAutofit/>
          </a:bodyPr>
          <a:lstStyle/>
          <a:p>
            <a:r>
              <a:rPr lang="el-GR" sz="3200" dirty="0"/>
              <a:t>Παράδειγμα 6.3. Επιδράσεις Γένους και Χρονικές Επιδράσεις σε μια Εξίσωση για τον</a:t>
            </a:r>
            <a:r>
              <a:rPr lang="en-US" sz="3200" dirty="0"/>
              <a:t> </a:t>
            </a:r>
            <a:r>
              <a:rPr lang="el-GR" sz="3200" dirty="0"/>
              <a:t>Λογαριθμικό Μισθό</a:t>
            </a:r>
            <a:endParaRPr lang="en-US" sz="3200" dirty="0"/>
          </a:p>
        </p:txBody>
      </p:sp>
      <p:sp>
        <p:nvSpPr>
          <p:cNvPr id="3" name="Content Placeholder 2">
            <a:extLst>
              <a:ext uri="{FF2B5EF4-FFF2-40B4-BE49-F238E27FC236}">
                <a16:creationId xmlns:a16="http://schemas.microsoft.com/office/drawing/2014/main" id="{1FB6FA72-B513-3108-FF47-2F81060D6909}"/>
              </a:ext>
            </a:extLst>
          </p:cNvPr>
          <p:cNvSpPr>
            <a:spLocks noGrp="1"/>
          </p:cNvSpPr>
          <p:nvPr>
            <p:ph idx="1"/>
          </p:nvPr>
        </p:nvSpPr>
        <p:spPr/>
        <p:txBody>
          <a:bodyPr/>
          <a:lstStyle/>
          <a:p>
            <a:r>
              <a:rPr lang="el-GR" dirty="0"/>
              <a:t>΄Ενα διακεκριμένο αποτέλεσμα που εμφανίζεται σε διαφορετικές εξειδικεύσεις του</a:t>
            </a:r>
            <a:r>
              <a:rPr lang="en-US" dirty="0"/>
              <a:t> </a:t>
            </a:r>
            <a:r>
              <a:rPr lang="el-GR" dirty="0"/>
              <a:t>υποδείγματος παλινδρόμησής τους είναι μια επίμονη διαφορά μεταξύ των μισθών των γυναικών και των ανδρών</a:t>
            </a:r>
            <a:r>
              <a:rPr lang="en-US" dirty="0"/>
              <a:t> </a:t>
            </a:r>
            <a:r>
              <a:rPr lang="el-GR" dirty="0"/>
              <a:t>αρχηγών νοικοκυριών.</a:t>
            </a:r>
            <a:r>
              <a:rPr lang="en-US" dirty="0"/>
              <a:t> </a:t>
            </a:r>
          </a:p>
          <a:p>
            <a:r>
              <a:rPr lang="el-GR" dirty="0"/>
              <a:t>Μια ελαφρώς τροποποιημένη εκδοχή του υποδείγματος παλινδρόμησής τους είναι</a:t>
            </a:r>
            <a:endParaRPr lang="en-US" dirty="0"/>
          </a:p>
        </p:txBody>
      </p:sp>
      <p:pic>
        <p:nvPicPr>
          <p:cNvPr id="5" name="Picture 4">
            <a:extLst>
              <a:ext uri="{FF2B5EF4-FFF2-40B4-BE49-F238E27FC236}">
                <a16:creationId xmlns:a16="http://schemas.microsoft.com/office/drawing/2014/main" id="{25FFAA5D-6F7C-D34C-B3E5-98B42161A0DE}"/>
              </a:ext>
            </a:extLst>
          </p:cNvPr>
          <p:cNvPicPr>
            <a:picLocks noChangeAspect="1"/>
          </p:cNvPicPr>
          <p:nvPr/>
        </p:nvPicPr>
        <p:blipFill>
          <a:blip r:embed="rId2"/>
          <a:stretch>
            <a:fillRect/>
          </a:stretch>
        </p:blipFill>
        <p:spPr>
          <a:xfrm>
            <a:off x="1552558" y="3986417"/>
            <a:ext cx="9761054" cy="1368007"/>
          </a:xfrm>
          <a:prstGeom prst="rect">
            <a:avLst/>
          </a:prstGeom>
        </p:spPr>
      </p:pic>
    </p:spTree>
    <p:extLst>
      <p:ext uri="{BB962C8B-B14F-4D97-AF65-F5344CB8AC3E}">
        <p14:creationId xmlns:p14="http://schemas.microsoft.com/office/powerpoint/2010/main" val="226920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36A05-1862-DDA8-2525-BAA5C4A68C89}"/>
              </a:ext>
            </a:extLst>
          </p:cNvPr>
          <p:cNvSpPr>
            <a:spLocks noGrp="1"/>
          </p:cNvSpPr>
          <p:nvPr>
            <p:ph type="title"/>
          </p:nvPr>
        </p:nvSpPr>
        <p:spPr/>
        <p:txBody>
          <a:bodyPr>
            <a:normAutofit/>
          </a:bodyPr>
          <a:lstStyle/>
          <a:p>
            <a:r>
              <a:rPr lang="el-GR" sz="4000" dirty="0"/>
              <a:t>Πολλές κατηγορίες</a:t>
            </a:r>
            <a:endParaRPr lang="en-US" sz="4000" dirty="0"/>
          </a:p>
        </p:txBody>
      </p:sp>
      <p:sp>
        <p:nvSpPr>
          <p:cNvPr id="3" name="Content Placeholder 2">
            <a:extLst>
              <a:ext uri="{FF2B5EF4-FFF2-40B4-BE49-F238E27FC236}">
                <a16:creationId xmlns:a16="http://schemas.microsoft.com/office/drawing/2014/main" id="{22934A91-0BE1-6C1D-1A9C-67510EE52F10}"/>
              </a:ext>
            </a:extLst>
          </p:cNvPr>
          <p:cNvSpPr>
            <a:spLocks noGrp="1"/>
          </p:cNvSpPr>
          <p:nvPr>
            <p:ph idx="1"/>
          </p:nvPr>
        </p:nvSpPr>
        <p:spPr/>
        <p:txBody>
          <a:bodyPr/>
          <a:lstStyle/>
          <a:p>
            <a:r>
              <a:rPr lang="el-GR" dirty="0"/>
              <a:t>΄Οταν υπάρχουν πολλές κατηγορίες, απαιτείται ένα σύνολο δυαδικών μεταβλητών</a:t>
            </a:r>
            <a:endParaRPr lang="en-US" dirty="0"/>
          </a:p>
          <a:p>
            <a:r>
              <a:rPr lang="el-GR" dirty="0"/>
              <a:t>Η διόρθωση για τους</a:t>
            </a:r>
            <a:r>
              <a:rPr lang="en-US" dirty="0"/>
              <a:t> </a:t>
            </a:r>
            <a:r>
              <a:rPr lang="el-GR" dirty="0"/>
              <a:t>εποχιακούς συντελεστές στα μακροοικονομικά δεδομένα αποτελεί μια συνηθισμένη εφαρμογή.</a:t>
            </a:r>
            <a:endParaRPr lang="en-US" dirty="0"/>
          </a:p>
          <a:p>
            <a:r>
              <a:rPr lang="el-GR" dirty="0"/>
              <a:t>Θα μπορούσαμε να γράψουμε μια συνάρτηση κατανάλωσης για τριμηνιαία δεδομένα ως</a:t>
            </a:r>
            <a:endParaRPr lang="en-US" dirty="0"/>
          </a:p>
          <a:p>
            <a:endParaRPr lang="en-US" dirty="0"/>
          </a:p>
          <a:p>
            <a:r>
              <a:rPr lang="el-GR" sz="2400" b="0" i="0" u="none" strike="noStrike" baseline="0" dirty="0">
                <a:latin typeface="grmn1000"/>
              </a:rPr>
              <a:t>όπου </a:t>
            </a:r>
            <a:r>
              <a:rPr lang="el-GR" sz="2400" b="0" i="1" u="none" strike="noStrike" baseline="0" dirty="0" err="1">
                <a:latin typeface="LMMathItalic10-Regular"/>
              </a:rPr>
              <a:t>x</a:t>
            </a:r>
            <a:r>
              <a:rPr lang="el-GR" sz="1400" b="0" i="1" u="none" strike="noStrike" baseline="0" dirty="0" err="1">
                <a:latin typeface="LMMathItalic8-Regular"/>
              </a:rPr>
              <a:t>t</a:t>
            </a:r>
            <a:r>
              <a:rPr lang="el-GR" sz="1400" b="0" i="1" u="none" strike="noStrike" baseline="0" dirty="0">
                <a:latin typeface="LMMathItalic8-Regular"/>
              </a:rPr>
              <a:t> </a:t>
            </a:r>
            <a:r>
              <a:rPr lang="el-GR" sz="2400" b="0" i="0" u="none" strike="noStrike" baseline="0" dirty="0">
                <a:latin typeface="grmn1000"/>
              </a:rPr>
              <a:t>είναι το διαθέσιμο εισόδημα.</a:t>
            </a:r>
            <a:endParaRPr lang="en-US" dirty="0"/>
          </a:p>
        </p:txBody>
      </p:sp>
      <p:pic>
        <p:nvPicPr>
          <p:cNvPr id="7" name="Picture 6">
            <a:extLst>
              <a:ext uri="{FF2B5EF4-FFF2-40B4-BE49-F238E27FC236}">
                <a16:creationId xmlns:a16="http://schemas.microsoft.com/office/drawing/2014/main" id="{A463744E-B08F-04FC-0AE9-F236F002EF9C}"/>
              </a:ext>
            </a:extLst>
          </p:cNvPr>
          <p:cNvPicPr>
            <a:picLocks noChangeAspect="1"/>
          </p:cNvPicPr>
          <p:nvPr/>
        </p:nvPicPr>
        <p:blipFill>
          <a:blip r:embed="rId2"/>
          <a:stretch>
            <a:fillRect/>
          </a:stretch>
        </p:blipFill>
        <p:spPr>
          <a:xfrm>
            <a:off x="2902326" y="3899937"/>
            <a:ext cx="5874029" cy="615502"/>
          </a:xfrm>
          <a:prstGeom prst="rect">
            <a:avLst/>
          </a:prstGeom>
        </p:spPr>
      </p:pic>
    </p:spTree>
    <p:extLst>
      <p:ext uri="{BB962C8B-B14F-4D97-AF65-F5344CB8AC3E}">
        <p14:creationId xmlns:p14="http://schemas.microsoft.com/office/powerpoint/2010/main" val="91008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580D-0ED2-B4EA-E8EC-F00ED5851B74}"/>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Πολλές κατηγορίες</a:t>
            </a:r>
            <a:endParaRPr lang="en-US" dirty="0"/>
          </a:p>
        </p:txBody>
      </p:sp>
      <p:sp>
        <p:nvSpPr>
          <p:cNvPr id="3" name="Content Placeholder 2">
            <a:extLst>
              <a:ext uri="{FF2B5EF4-FFF2-40B4-BE49-F238E27FC236}">
                <a16:creationId xmlns:a16="http://schemas.microsoft.com/office/drawing/2014/main" id="{0F5CA53E-131F-FE60-3D78-9F1088639A61}"/>
              </a:ext>
            </a:extLst>
          </p:cNvPr>
          <p:cNvSpPr>
            <a:spLocks noGrp="1"/>
          </p:cNvSpPr>
          <p:nvPr>
            <p:ph idx="1"/>
          </p:nvPr>
        </p:nvSpPr>
        <p:spPr/>
        <p:txBody>
          <a:bodyPr/>
          <a:lstStyle/>
          <a:p>
            <a:r>
              <a:rPr lang="el-GR" dirty="0"/>
              <a:t>Παρατηρείστε ότι στο υπόδειγμα περιλαμβάνονται οι ψευδομεταβλητές μόνο για τρία από τα τέσσερα τρίμηνα του έτους.</a:t>
            </a:r>
            <a:endParaRPr lang="en-US" dirty="0"/>
          </a:p>
          <a:p>
            <a:r>
              <a:rPr lang="el-GR" dirty="0"/>
              <a:t>Αν περιλαμβανόταν και η ψευδομεταβλητή για</a:t>
            </a:r>
            <a:r>
              <a:rPr lang="en-US" dirty="0"/>
              <a:t> </a:t>
            </a:r>
            <a:r>
              <a:rPr lang="el-GR" dirty="0"/>
              <a:t>το τέταρτο τρίμηνο, τότε οι τέσσερεις ψευδομεταβλητές θα άθροιζαν στο ένα για κάθε παρατήρηση και θα</a:t>
            </a:r>
            <a:r>
              <a:rPr lang="en-US" dirty="0"/>
              <a:t> </a:t>
            </a:r>
            <a:r>
              <a:rPr lang="el-GR" dirty="0"/>
              <a:t>αναπαραγόταν ο σταθερός όρος—μια περίπτωση τέλειας πολυσυγγραμμικότητας. </a:t>
            </a:r>
            <a:endParaRPr lang="en-US" dirty="0"/>
          </a:p>
          <a:p>
            <a:r>
              <a:rPr lang="el-GR" dirty="0"/>
              <a:t>Αυτό είναι γνωστό ως</a:t>
            </a:r>
            <a:r>
              <a:rPr lang="en-US" dirty="0"/>
              <a:t> </a:t>
            </a:r>
            <a:r>
              <a:rPr lang="el-GR" b="1" dirty="0"/>
              <a:t>η παγίδα ψευδομεταβλητών</a:t>
            </a:r>
            <a:r>
              <a:rPr lang="el-GR" dirty="0"/>
              <a:t>.</a:t>
            </a:r>
            <a:endParaRPr lang="en-US" dirty="0"/>
          </a:p>
          <a:p>
            <a:r>
              <a:rPr lang="el-GR" dirty="0"/>
              <a:t>Η παραπάνω διαδικασία είναι ένας τρόπος αναίρεσης της εποχικοποίησης των δεδομένων. Εξετάστε την</a:t>
            </a:r>
            <a:r>
              <a:rPr lang="en-US" dirty="0"/>
              <a:t> </a:t>
            </a:r>
            <a:r>
              <a:rPr lang="el-GR" dirty="0"/>
              <a:t>ακόλουθη διατύπωση:</a:t>
            </a:r>
            <a:endParaRPr lang="en-US" dirty="0"/>
          </a:p>
        </p:txBody>
      </p:sp>
      <p:pic>
        <p:nvPicPr>
          <p:cNvPr id="5" name="Picture 4">
            <a:extLst>
              <a:ext uri="{FF2B5EF4-FFF2-40B4-BE49-F238E27FC236}">
                <a16:creationId xmlns:a16="http://schemas.microsoft.com/office/drawing/2014/main" id="{72985111-1C93-F73B-0CA6-00BEFBF4C4B3}"/>
              </a:ext>
            </a:extLst>
          </p:cNvPr>
          <p:cNvPicPr>
            <a:picLocks noChangeAspect="1"/>
          </p:cNvPicPr>
          <p:nvPr/>
        </p:nvPicPr>
        <p:blipFill>
          <a:blip r:embed="rId2"/>
          <a:stretch>
            <a:fillRect/>
          </a:stretch>
        </p:blipFill>
        <p:spPr>
          <a:xfrm>
            <a:off x="2865664" y="5326144"/>
            <a:ext cx="6036999" cy="820820"/>
          </a:xfrm>
          <a:prstGeom prst="rect">
            <a:avLst/>
          </a:prstGeom>
        </p:spPr>
      </p:pic>
    </p:spTree>
    <p:extLst>
      <p:ext uri="{BB962C8B-B14F-4D97-AF65-F5344CB8AC3E}">
        <p14:creationId xmlns:p14="http://schemas.microsoft.com/office/powerpoint/2010/main" val="1697295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CCB0B-5023-F6E3-B25A-B8A3B38B7DA5}"/>
              </a:ext>
            </a:extLst>
          </p:cNvPr>
          <p:cNvPicPr>
            <a:picLocks noChangeAspect="1"/>
          </p:cNvPicPr>
          <p:nvPr/>
        </p:nvPicPr>
        <p:blipFill>
          <a:blip r:embed="rId2"/>
          <a:stretch>
            <a:fillRect/>
          </a:stretch>
        </p:blipFill>
        <p:spPr>
          <a:xfrm>
            <a:off x="2686417" y="108135"/>
            <a:ext cx="6683826" cy="6637739"/>
          </a:xfrm>
          <a:prstGeom prst="rect">
            <a:avLst/>
          </a:prstGeom>
        </p:spPr>
      </p:pic>
    </p:spTree>
    <p:extLst>
      <p:ext uri="{BB962C8B-B14F-4D97-AF65-F5344CB8AC3E}">
        <p14:creationId xmlns:p14="http://schemas.microsoft.com/office/powerpoint/2010/main" val="262592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1505-EAF2-1A76-B5BA-8F79D499BF55}"/>
              </a:ext>
            </a:extLst>
          </p:cNvPr>
          <p:cNvSpPr>
            <a:spLocks noGrp="1"/>
          </p:cNvSpPr>
          <p:nvPr>
            <p:ph type="title"/>
          </p:nvPr>
        </p:nvSpPr>
        <p:spPr>
          <a:xfrm>
            <a:off x="1024128" y="585216"/>
            <a:ext cx="10118354" cy="1499616"/>
          </a:xfrm>
        </p:spPr>
        <p:txBody>
          <a:bodyPr>
            <a:normAutofit/>
          </a:bodyPr>
          <a:lstStyle/>
          <a:p>
            <a:r>
              <a:rPr lang="el-GR" sz="3600" dirty="0"/>
              <a:t>Μοντελοποίηση της ατομικής ετερογένειας</a:t>
            </a:r>
            <a:endParaRPr lang="en-US" sz="3600" dirty="0"/>
          </a:p>
        </p:txBody>
      </p:sp>
      <p:sp>
        <p:nvSpPr>
          <p:cNvPr id="3" name="Content Placeholder 2">
            <a:extLst>
              <a:ext uri="{FF2B5EF4-FFF2-40B4-BE49-F238E27FC236}">
                <a16:creationId xmlns:a16="http://schemas.microsoft.com/office/drawing/2014/main" id="{2E2BDCE9-21BC-6305-3754-2ECF23B5A8F2}"/>
              </a:ext>
            </a:extLst>
          </p:cNvPr>
          <p:cNvSpPr>
            <a:spLocks noGrp="1"/>
          </p:cNvSpPr>
          <p:nvPr>
            <p:ph idx="1"/>
          </p:nvPr>
        </p:nvSpPr>
        <p:spPr>
          <a:xfrm>
            <a:off x="804421" y="1786379"/>
            <a:ext cx="11073352" cy="4023360"/>
          </a:xfrm>
        </p:spPr>
        <p:txBody>
          <a:bodyPr>
            <a:normAutofit/>
          </a:bodyPr>
          <a:lstStyle/>
          <a:p>
            <a:r>
              <a:rPr lang="el-GR" sz="2000" dirty="0"/>
              <a:t>Μια στρατηγική που</a:t>
            </a:r>
            <a:r>
              <a:rPr lang="en-US" sz="2000" dirty="0"/>
              <a:t> </a:t>
            </a:r>
            <a:r>
              <a:rPr lang="el-GR" sz="2000" dirty="0"/>
              <a:t>χρησιμοποιείται συχνά για να ενσωματωθούν τα μη συνυπολογισμένα σταθερά ατομικά χαρακτηριστικά</a:t>
            </a:r>
            <a:r>
              <a:rPr lang="en-US" sz="2000" dirty="0"/>
              <a:t> </a:t>
            </a:r>
            <a:r>
              <a:rPr lang="el-GR" sz="2000" dirty="0"/>
              <a:t>(επιδράσεις) είναι η συμπερίληψη ενός συνόλου ψευδομεταβλητών στην εξίσωση, δηλαδή μιας ψευδομεταβλητής για κάθε άτομο.</a:t>
            </a:r>
            <a:endParaRPr lang="en-US" sz="2000" dirty="0"/>
          </a:p>
          <a:p>
            <a:r>
              <a:rPr lang="el-GR" sz="2000" dirty="0"/>
              <a:t>Για να συνεχίσουμε το Παράδειγμα 6.3, η εκτεταμένη εξίσωση θα είναι</a:t>
            </a:r>
          </a:p>
          <a:p>
            <a:endParaRPr lang="el-GR" sz="2000" dirty="0"/>
          </a:p>
          <a:p>
            <a:endParaRPr lang="el-GR" sz="2000" dirty="0"/>
          </a:p>
          <a:p>
            <a:endParaRPr lang="el-GR" sz="2000" dirty="0"/>
          </a:p>
          <a:p>
            <a:endParaRPr lang="el-GR" sz="2000" dirty="0"/>
          </a:p>
          <a:p>
            <a:r>
              <a:rPr lang="el-GR" sz="2000" b="0" i="0" u="none" strike="noStrike" baseline="0" dirty="0">
                <a:latin typeface="grmn1000"/>
              </a:rPr>
              <a:t>όπου η </a:t>
            </a:r>
            <a:r>
              <a:rPr lang="el-GR" sz="2000" b="0" i="1" u="none" strike="noStrike" baseline="0" dirty="0">
                <a:latin typeface="LMMathItalic10-Regular"/>
              </a:rPr>
              <a:t>A</a:t>
            </a:r>
            <a:r>
              <a:rPr lang="el-GR" sz="1200" b="0" i="1" u="none" strike="noStrike" baseline="0" dirty="0">
                <a:latin typeface="LMMathItalic8-Regular"/>
              </a:rPr>
              <a:t>it </a:t>
            </a:r>
            <a:r>
              <a:rPr lang="el-GR" sz="2000" b="0" i="0" u="none" strike="noStrike" baseline="0" dirty="0">
                <a:latin typeface="grmn1000"/>
              </a:rPr>
              <a:t>ισούται με ένα για το άτομο </a:t>
            </a:r>
            <a:r>
              <a:rPr lang="el-GR" sz="2000" b="0" i="1" u="none" strike="noStrike" baseline="0" dirty="0">
                <a:latin typeface="LMMathItalic10-Regular"/>
              </a:rPr>
              <a:t>i </a:t>
            </a:r>
            <a:r>
              <a:rPr lang="el-GR" sz="2000" b="0" i="0" u="none" strike="noStrike" baseline="0" dirty="0">
                <a:latin typeface="grmn1000"/>
              </a:rPr>
              <a:t>σε κάθε περίοδο και με μηδέν διαφορετικά.</a:t>
            </a:r>
            <a:endParaRPr lang="en-US" sz="2000" dirty="0"/>
          </a:p>
        </p:txBody>
      </p:sp>
      <p:pic>
        <p:nvPicPr>
          <p:cNvPr id="9" name="Picture 8">
            <a:extLst>
              <a:ext uri="{FF2B5EF4-FFF2-40B4-BE49-F238E27FC236}">
                <a16:creationId xmlns:a16="http://schemas.microsoft.com/office/drawing/2014/main" id="{CCC2CCF2-CB07-04BA-3C30-82670912A3E5}"/>
              </a:ext>
            </a:extLst>
          </p:cNvPr>
          <p:cNvPicPr>
            <a:picLocks noChangeAspect="1"/>
          </p:cNvPicPr>
          <p:nvPr/>
        </p:nvPicPr>
        <p:blipFill>
          <a:blip r:embed="rId2"/>
          <a:stretch>
            <a:fillRect/>
          </a:stretch>
        </p:blipFill>
        <p:spPr>
          <a:xfrm>
            <a:off x="2186794" y="3088032"/>
            <a:ext cx="7331911" cy="1972559"/>
          </a:xfrm>
          <a:prstGeom prst="rect">
            <a:avLst/>
          </a:prstGeom>
        </p:spPr>
      </p:pic>
    </p:spTree>
    <p:extLst>
      <p:ext uri="{BB962C8B-B14F-4D97-AF65-F5344CB8AC3E}">
        <p14:creationId xmlns:p14="http://schemas.microsoft.com/office/powerpoint/2010/main" val="44301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6FE1-E34E-F1B5-39AA-C151129A4FF6}"/>
              </a:ext>
            </a:extLst>
          </p:cNvPr>
          <p:cNvSpPr>
            <a:spLocks noGrp="1"/>
          </p:cNvSpPr>
          <p:nvPr>
            <p:ph type="title"/>
          </p:nvPr>
        </p:nvSpPr>
        <p:spPr>
          <a:xfrm>
            <a:off x="1024127" y="292986"/>
            <a:ext cx="9892111"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Μοντελοποίηση της ατομικής ετερογένειας</a:t>
            </a:r>
            <a:endParaRPr lang="en-US" dirty="0"/>
          </a:p>
        </p:txBody>
      </p:sp>
      <p:sp>
        <p:nvSpPr>
          <p:cNvPr id="3" name="Content Placeholder 2">
            <a:extLst>
              <a:ext uri="{FF2B5EF4-FFF2-40B4-BE49-F238E27FC236}">
                <a16:creationId xmlns:a16="http://schemas.microsoft.com/office/drawing/2014/main" id="{E495F0DB-F0D0-ED13-BA99-ABEADF5C8C54}"/>
              </a:ext>
            </a:extLst>
          </p:cNvPr>
          <p:cNvSpPr>
            <a:spLocks noGrp="1"/>
          </p:cNvSpPr>
          <p:nvPr>
            <p:ph idx="1"/>
          </p:nvPr>
        </p:nvSpPr>
        <p:spPr>
          <a:xfrm>
            <a:off x="1196165" y="1560136"/>
            <a:ext cx="10832437" cy="4656086"/>
          </a:xfrm>
        </p:spPr>
        <p:txBody>
          <a:bodyPr/>
          <a:lstStyle/>
          <a:p>
            <a:pPr algn="l"/>
            <a:r>
              <a:rPr lang="el-GR" sz="2400" b="0" i="0" u="none" strike="noStrike" baseline="0" dirty="0">
                <a:latin typeface="grmn1000"/>
              </a:rPr>
              <a:t>Υπάρχουν ορισμένα ιδιαίτερα χαρακτηριστικά αυτού του υποδείγματος που θα πρέπει να εξεταστούν προτού το εκτιμήσουμε.</a:t>
            </a:r>
          </a:p>
          <a:p>
            <a:pPr lvl="1"/>
            <a:r>
              <a:rPr lang="el-GR" dirty="0"/>
              <a:t>Εφόσον οι χρονικές ψευδομεταβλητές, D</a:t>
            </a:r>
            <a:r>
              <a:rPr lang="el-GR" baseline="-25000" dirty="0"/>
              <a:t>it</a:t>
            </a:r>
            <a:r>
              <a:rPr lang="el-GR" dirty="0"/>
              <a:t>, t = 1976, . . . , 1982, αθροίζουν στο 1 για κάθε παρατήρηση και έτσι αναπαράγεται ο σταθερός όρος, μια από αυτές παραλείπεται—το 1976 προσδιορίζεται ως το «έτος βάσης» στα αποτελέσματα του Πίνακα 6.3.</a:t>
            </a:r>
          </a:p>
          <a:p>
            <a:pPr lvl="1"/>
            <a:endParaRPr lang="el-GR" dirty="0"/>
          </a:p>
          <a:p>
            <a:pPr lvl="1"/>
            <a:endParaRPr lang="el-GR" dirty="0"/>
          </a:p>
          <a:p>
            <a:pPr lvl="1"/>
            <a:endParaRPr lang="el-GR" dirty="0"/>
          </a:p>
          <a:p>
            <a:pPr lvl="1"/>
            <a:endParaRPr lang="el-GR" dirty="0"/>
          </a:p>
          <a:p>
            <a:pPr lvl="1"/>
            <a:endParaRPr lang="el-GR" dirty="0"/>
          </a:p>
          <a:p>
            <a:pPr lvl="1"/>
            <a:endParaRPr lang="el-GR" dirty="0"/>
          </a:p>
          <a:p>
            <a:pPr lvl="1"/>
            <a:r>
              <a:rPr lang="el-GR" dirty="0"/>
              <a:t>Σε ένα υπόδειγμα που περιέχει ένα σύνολο σταθερών ατομικών επιδράσεων, είναι απαραίτητο να παραλείψουμε τον γενικό σταθερό όρο ή μια από τις επιδράσεις.</a:t>
            </a:r>
          </a:p>
        </p:txBody>
      </p:sp>
      <p:pic>
        <p:nvPicPr>
          <p:cNvPr id="7" name="Picture 6">
            <a:extLst>
              <a:ext uri="{FF2B5EF4-FFF2-40B4-BE49-F238E27FC236}">
                <a16:creationId xmlns:a16="http://schemas.microsoft.com/office/drawing/2014/main" id="{2B2E3181-394D-382A-4A3C-AB036767ABCD}"/>
              </a:ext>
            </a:extLst>
          </p:cNvPr>
          <p:cNvPicPr>
            <a:picLocks noChangeAspect="1"/>
          </p:cNvPicPr>
          <p:nvPr/>
        </p:nvPicPr>
        <p:blipFill>
          <a:blip r:embed="rId2"/>
          <a:stretch>
            <a:fillRect/>
          </a:stretch>
        </p:blipFill>
        <p:spPr>
          <a:xfrm>
            <a:off x="2019952" y="2993704"/>
            <a:ext cx="8329263" cy="2021416"/>
          </a:xfrm>
          <a:prstGeom prst="rect">
            <a:avLst/>
          </a:prstGeom>
        </p:spPr>
      </p:pic>
    </p:spTree>
    <p:extLst>
      <p:ext uri="{BB962C8B-B14F-4D97-AF65-F5344CB8AC3E}">
        <p14:creationId xmlns:p14="http://schemas.microsoft.com/office/powerpoint/2010/main" val="107468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6C4A-FD4E-6544-0621-9FD7BFB3EF67}"/>
              </a:ext>
            </a:extLst>
          </p:cNvPr>
          <p:cNvSpPr>
            <a:spLocks noGrp="1"/>
          </p:cNvSpPr>
          <p:nvPr>
            <p:ph type="title"/>
          </p:nvPr>
        </p:nvSpPr>
        <p:spPr>
          <a:xfrm>
            <a:off x="1024128" y="358973"/>
            <a:ext cx="10024086"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Μοντελοποίηση της ατομικής ετερογένειας</a:t>
            </a:r>
            <a:endParaRPr lang="en-US" dirty="0"/>
          </a:p>
        </p:txBody>
      </p:sp>
      <p:sp>
        <p:nvSpPr>
          <p:cNvPr id="3" name="Content Placeholder 2">
            <a:extLst>
              <a:ext uri="{FF2B5EF4-FFF2-40B4-BE49-F238E27FC236}">
                <a16:creationId xmlns:a16="http://schemas.microsoft.com/office/drawing/2014/main" id="{07641FAD-6B6C-22A2-6D7F-4BBB8819AF2D}"/>
              </a:ext>
            </a:extLst>
          </p:cNvPr>
          <p:cNvSpPr>
            <a:spLocks noGrp="1"/>
          </p:cNvSpPr>
          <p:nvPr>
            <p:ph idx="1"/>
          </p:nvPr>
        </p:nvSpPr>
        <p:spPr>
          <a:xfrm>
            <a:off x="920433" y="1578990"/>
            <a:ext cx="11167872" cy="4023360"/>
          </a:xfrm>
        </p:spPr>
        <p:txBody>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l-GR" sz="2400" b="0" i="0" u="none" strike="noStrike" kern="1200" cap="none" spc="0" normalizeH="0" baseline="0" noProof="0" dirty="0">
                <a:ln>
                  <a:noFill/>
                </a:ln>
                <a:solidFill>
                  <a:prstClr val="black"/>
                </a:solidFill>
                <a:effectLst/>
                <a:uLnTx/>
                <a:uFillTx/>
                <a:latin typeface="grmn1000"/>
                <a:ea typeface="+mn-ea"/>
                <a:cs typeface="+mn-cs"/>
              </a:rPr>
              <a:t>Υπάρχουν ορισμένα ιδιαίτερα χαρακτηριστικά αυτού του υποδείγματος που θα πρέπει να εξεταστούν προτού το εκτιμήσουμε. (συνέχεια)</a:t>
            </a:r>
          </a:p>
          <a:p>
            <a:pPr lvl="1">
              <a:buClr>
                <a:srgbClr val="1CADE4"/>
              </a:buClr>
              <a:defRPr/>
            </a:pPr>
            <a:r>
              <a:rPr kumimoji="0" lang="el-GR" sz="2000" b="0" i="0" u="none" strike="noStrike" kern="1200" cap="none" spc="0" normalizeH="0" baseline="0" noProof="0" dirty="0">
                <a:ln>
                  <a:noFill/>
                </a:ln>
                <a:solidFill>
                  <a:prstClr val="black"/>
                </a:solidFill>
                <a:effectLst/>
                <a:uLnTx/>
                <a:uFillTx/>
                <a:latin typeface="grmn1000"/>
                <a:ea typeface="+mn-ea"/>
                <a:cs typeface="+mn-cs"/>
              </a:rPr>
              <a:t>Σε ένα υπόδειγμα που περιλαμβάνει ένα σύνολο N ατομικών επιδράσεων που αναπαρίστανται από N ψευδομεταβλητές, οποιαδήποτε άλλη μεταβλητή στο υπόδειγμα που, για οποιοδήποτε άτομο, παίρνει την ίδια τιμή σε κάθε περίοδο μπορεί να γραφτεί ως γραμμικός συνδυασμός αυτών των επιδράσεων.</a:t>
            </a:r>
          </a:p>
          <a:p>
            <a:pPr lvl="1"/>
            <a:endParaRPr lang="en-US" dirty="0"/>
          </a:p>
        </p:txBody>
      </p:sp>
    </p:spTree>
    <p:extLst>
      <p:ext uri="{BB962C8B-B14F-4D97-AF65-F5344CB8AC3E}">
        <p14:creationId xmlns:p14="http://schemas.microsoft.com/office/powerpoint/2010/main" val="284310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1B71C-F3D8-8F18-8093-958BAB015C59}"/>
              </a:ext>
            </a:extLst>
          </p:cNvPr>
          <p:cNvSpPr>
            <a:spLocks noGrp="1"/>
          </p:cNvSpPr>
          <p:nvPr>
            <p:ph type="title"/>
          </p:nvPr>
        </p:nvSpPr>
        <p:spPr>
          <a:xfrm>
            <a:off x="1024128" y="585216"/>
            <a:ext cx="9929818"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Μοντελοποίηση της ατομικής ετερογένειας</a:t>
            </a:r>
            <a:endParaRPr lang="en-US" dirty="0"/>
          </a:p>
        </p:txBody>
      </p:sp>
      <p:sp>
        <p:nvSpPr>
          <p:cNvPr id="3" name="Content Placeholder 2">
            <a:extLst>
              <a:ext uri="{FF2B5EF4-FFF2-40B4-BE49-F238E27FC236}">
                <a16:creationId xmlns:a16="http://schemas.microsoft.com/office/drawing/2014/main" id="{7E053F8F-5165-277B-7444-CAD70F572EB8}"/>
              </a:ext>
            </a:extLst>
          </p:cNvPr>
          <p:cNvSpPr>
            <a:spLocks noGrp="1"/>
          </p:cNvSpPr>
          <p:nvPr>
            <p:ph idx="1"/>
          </p:nvPr>
        </p:nvSpPr>
        <p:spPr/>
        <p:txBody>
          <a:bodyPr/>
          <a:lstStyle/>
          <a:p>
            <a:r>
              <a:rPr lang="el-GR" dirty="0"/>
              <a:t>Το υπόδειγμα με N ατομικές επιδράσεις έχει γίνει ιδιαίτερα δύσχρηστο.</a:t>
            </a:r>
          </a:p>
          <a:p>
            <a:r>
              <a:rPr lang="el-GR" dirty="0"/>
              <a:t>Η εφαρμογή δείχνει την ισχύ του αποτελέσματος των Frisch–Waugh, του Θεωρήματος 3.2— ο υπολογισμός της παλινδρόμησης είναι εξίσου απλός είτε υπάρχει ένα μικρό πλήθος ατόμων είτε υπάρχουν εκατομμύρια άτομα.</a:t>
            </a:r>
          </a:p>
          <a:p>
            <a:r>
              <a:rPr lang="el-GR" dirty="0"/>
              <a:t>Για να δούμε πώς λειτουργεί αυτό, γράφουμε την εξίσωση για τον λογαριθμικό μισθό ως</a:t>
            </a:r>
            <a:endParaRPr lang="en-US" dirty="0"/>
          </a:p>
        </p:txBody>
      </p:sp>
      <p:pic>
        <p:nvPicPr>
          <p:cNvPr id="5" name="Picture 4">
            <a:extLst>
              <a:ext uri="{FF2B5EF4-FFF2-40B4-BE49-F238E27FC236}">
                <a16:creationId xmlns:a16="http://schemas.microsoft.com/office/drawing/2014/main" id="{8DE01A5F-B942-AF7E-A914-97867515E8A6}"/>
              </a:ext>
            </a:extLst>
          </p:cNvPr>
          <p:cNvPicPr>
            <a:picLocks noChangeAspect="1"/>
          </p:cNvPicPr>
          <p:nvPr/>
        </p:nvPicPr>
        <p:blipFill>
          <a:blip r:embed="rId2"/>
          <a:stretch>
            <a:fillRect/>
          </a:stretch>
        </p:blipFill>
        <p:spPr>
          <a:xfrm>
            <a:off x="2458183" y="4251488"/>
            <a:ext cx="3712966" cy="989815"/>
          </a:xfrm>
          <a:prstGeom prst="rect">
            <a:avLst/>
          </a:prstGeom>
        </p:spPr>
      </p:pic>
    </p:spTree>
    <p:extLst>
      <p:ext uri="{BB962C8B-B14F-4D97-AF65-F5344CB8AC3E}">
        <p14:creationId xmlns:p14="http://schemas.microsoft.com/office/powerpoint/2010/main" val="262116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5D44-B277-91C2-CDA2-06107A167594}"/>
              </a:ext>
            </a:extLst>
          </p:cNvPr>
          <p:cNvSpPr>
            <a:spLocks noGrp="1"/>
          </p:cNvSpPr>
          <p:nvPr>
            <p:ph type="title"/>
          </p:nvPr>
        </p:nvSpPr>
        <p:spPr>
          <a:xfrm>
            <a:off x="1024127" y="585216"/>
            <a:ext cx="10005233"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Μοντελοποίηση της ατομικής ετερογένειας</a:t>
            </a:r>
            <a:endParaRPr lang="en-US" dirty="0"/>
          </a:p>
        </p:txBody>
      </p:sp>
      <p:sp>
        <p:nvSpPr>
          <p:cNvPr id="3" name="Content Placeholder 2">
            <a:extLst>
              <a:ext uri="{FF2B5EF4-FFF2-40B4-BE49-F238E27FC236}">
                <a16:creationId xmlns:a16="http://schemas.microsoft.com/office/drawing/2014/main" id="{7B6F0C45-6241-5B3D-7209-08549801904A}"/>
              </a:ext>
            </a:extLst>
          </p:cNvPr>
          <p:cNvSpPr>
            <a:spLocks noGrp="1"/>
          </p:cNvSpPr>
          <p:nvPr>
            <p:ph idx="1"/>
          </p:nvPr>
        </p:nvSpPr>
        <p:spPr>
          <a:xfrm>
            <a:off x="1235963" y="1663830"/>
            <a:ext cx="9720073" cy="4755823"/>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l-GR" sz="2400" b="0" i="0" u="none" strike="noStrike" kern="1200" cap="none" spc="0" normalizeH="0" baseline="0" noProof="0" dirty="0">
                <a:ln>
                  <a:noFill/>
                </a:ln>
                <a:solidFill>
                  <a:prstClr val="black"/>
                </a:solidFill>
                <a:effectLst/>
                <a:uLnTx/>
                <a:uFillTx/>
                <a:latin typeface="grmn1000"/>
                <a:ea typeface="+mn-ea"/>
                <a:cs typeface="+mn-cs"/>
              </a:rPr>
              <a:t>Υπάρχουν ορισμένα ιδιαίτερα χαρακτηριστικά αυτού του υποδείγματος που θα πρέπει να εξεταστούν προτού το εκτιμήσουμε. (συνέχεια)</a:t>
            </a:r>
            <a:endParaRPr kumimoji="0" lang="en-US" sz="2400" b="0" i="0" u="none" strike="noStrike" kern="1200" cap="none" spc="0" normalizeH="0" baseline="0" noProof="0" dirty="0">
              <a:ln>
                <a:noFill/>
              </a:ln>
              <a:solidFill>
                <a:prstClr val="black"/>
              </a:solidFill>
              <a:effectLst/>
              <a:uLnTx/>
              <a:uFillTx/>
              <a:latin typeface="grmn1000"/>
              <a:ea typeface="+mn-ea"/>
              <a:cs typeface="+mn-cs"/>
            </a:endParaRPr>
          </a:p>
          <a:p>
            <a:pPr lvl="1"/>
            <a:r>
              <a:rPr lang="el-GR" sz="2000" b="0" i="0" u="none" strike="noStrike" baseline="0" dirty="0">
                <a:latin typeface="grmn1000"/>
              </a:rPr>
              <a:t>Υποθέστε ότι δεν</a:t>
            </a:r>
            <a:r>
              <a:rPr lang="en-US" sz="2000" b="0" i="0" u="none" strike="noStrike" baseline="0" dirty="0">
                <a:latin typeface="grmn1000"/>
              </a:rPr>
              <a:t> </a:t>
            </a:r>
            <a:r>
              <a:rPr lang="el-GR" sz="2000" b="0" i="0" u="none" strike="noStrike" baseline="0" dirty="0">
                <a:latin typeface="grmn1000"/>
              </a:rPr>
              <a:t>υπάρχουν σταθερές μεταβλητές όπως η </a:t>
            </a:r>
            <a:r>
              <a:rPr lang="el-GR" sz="2000" b="0" i="1" u="none" strike="noStrike" baseline="0" dirty="0">
                <a:latin typeface="LMMathItalic10-Regular"/>
              </a:rPr>
              <a:t>FEM</a:t>
            </a:r>
            <a:r>
              <a:rPr lang="el-GR" sz="2000" b="0" i="1" u="none" strike="noStrike" baseline="-25000" dirty="0">
                <a:latin typeface="LMMathItalic8-Regular"/>
              </a:rPr>
              <a:t>it</a:t>
            </a:r>
            <a:r>
              <a:rPr lang="el-GR" sz="2000" b="0" i="1" u="none" strike="noStrike" baseline="0" dirty="0">
                <a:latin typeface="LMMathItalic8-Regular"/>
              </a:rPr>
              <a:t> </a:t>
            </a:r>
            <a:r>
              <a:rPr lang="el-GR" sz="2000" b="0" i="0" u="none" strike="noStrike" baseline="0" dirty="0">
                <a:latin typeface="grmn1000"/>
              </a:rPr>
              <a:t>στο </a:t>
            </a:r>
            <a:r>
              <a:rPr lang="el-GR" sz="2000" b="1" i="1" u="none" strike="noStrike" baseline="0" dirty="0">
                <a:latin typeface="LMMathItalic10-Bold"/>
              </a:rPr>
              <a:t>x</a:t>
            </a:r>
            <a:r>
              <a:rPr lang="el-GR" sz="2000" b="0" i="1" u="none" strike="noStrike" baseline="-25000" dirty="0">
                <a:latin typeface="LMMathItalic8-Regular"/>
              </a:rPr>
              <a:t>it</a:t>
            </a:r>
            <a:r>
              <a:rPr lang="el-GR" sz="2000" b="0" i="0" u="none" strike="noStrike" baseline="0" dirty="0">
                <a:latin typeface="grmn1000"/>
              </a:rPr>
              <a:t>.</a:t>
            </a:r>
            <a:endParaRPr lang="en-US" sz="2000" b="0" i="0" u="none" strike="noStrike" baseline="0" dirty="0">
              <a:latin typeface="grmn1000"/>
            </a:endParaRPr>
          </a:p>
          <a:p>
            <a:pPr lvl="1"/>
            <a:r>
              <a:rPr lang="el-GR" sz="2000" b="0" i="0" u="none" strike="noStrike" baseline="0" dirty="0">
                <a:latin typeface="grmn1000"/>
              </a:rPr>
              <a:t>Ο μέσος των παρατηρήσεων για το άτομο</a:t>
            </a:r>
            <a:r>
              <a:rPr lang="en-US" sz="2000" b="0" i="0" u="none" strike="noStrike" baseline="0" dirty="0">
                <a:latin typeface="grmn1000"/>
              </a:rPr>
              <a:t> </a:t>
            </a:r>
            <a:r>
              <a:rPr lang="en-US" sz="2000" b="0" i="1" u="none" strike="noStrike" baseline="0" dirty="0">
                <a:latin typeface="LMMathItalic10-Regular"/>
              </a:rPr>
              <a:t>i </a:t>
            </a:r>
            <a:r>
              <a:rPr lang="el-GR" sz="2000" b="0" i="0" u="none" strike="noStrike" baseline="0" dirty="0">
                <a:latin typeface="grmn1000"/>
              </a:rPr>
              <a:t>είναι</a:t>
            </a:r>
            <a:endParaRPr lang="en-US" sz="2000" b="0" i="0" u="none" strike="noStrike" baseline="0" dirty="0">
              <a:latin typeface="grmn1000"/>
            </a:endParaRPr>
          </a:p>
          <a:p>
            <a:pPr lvl="1"/>
            <a:endParaRPr kumimoji="0" lang="en-US" sz="2000" kern="1200" cap="none" spc="0" normalizeH="0" noProof="0" dirty="0">
              <a:ln>
                <a:noFill/>
              </a:ln>
              <a:solidFill>
                <a:prstClr val="black"/>
              </a:solidFill>
              <a:effectLst/>
              <a:uLnTx/>
              <a:uFillTx/>
              <a:latin typeface="grmn1000"/>
              <a:ea typeface="+mn-ea"/>
              <a:cs typeface="+mn-cs"/>
            </a:endParaRPr>
          </a:p>
          <a:p>
            <a:pPr lvl="1"/>
            <a:endParaRPr lang="en-US" sz="2000" b="0" i="0" u="none" strike="noStrike" baseline="0" dirty="0">
              <a:solidFill>
                <a:prstClr val="black"/>
              </a:solidFill>
              <a:latin typeface="grmn1000"/>
            </a:endParaRPr>
          </a:p>
          <a:p>
            <a:pPr lvl="1"/>
            <a:endParaRPr kumimoji="0" lang="en-US" sz="2000" kern="1200" cap="none" spc="0" normalizeH="0" noProof="0" dirty="0">
              <a:ln>
                <a:noFill/>
              </a:ln>
              <a:solidFill>
                <a:prstClr val="black"/>
              </a:solidFill>
              <a:effectLst/>
              <a:uLnTx/>
              <a:uFillTx/>
              <a:latin typeface="grmn1000"/>
              <a:ea typeface="+mn-ea"/>
              <a:cs typeface="+mn-cs"/>
            </a:endParaRPr>
          </a:p>
          <a:p>
            <a:pPr lvl="1"/>
            <a:endParaRPr kumimoji="0" lang="en-US" sz="2000" b="0" i="0" u="none" strike="noStrike" kern="1200" cap="none" spc="0" normalizeH="0" baseline="0" noProof="0" dirty="0">
              <a:ln>
                <a:noFill/>
              </a:ln>
              <a:solidFill>
                <a:prstClr val="black"/>
              </a:solidFill>
              <a:effectLst/>
              <a:uLnTx/>
              <a:uFillTx/>
              <a:latin typeface="grmn1000"/>
              <a:ea typeface="+mn-ea"/>
              <a:cs typeface="+mn-cs"/>
            </a:endParaRPr>
          </a:p>
          <a:p>
            <a:pPr algn="l"/>
            <a:r>
              <a:rPr lang="el-GR" sz="2000" b="0" i="0" u="none" strike="noStrike" baseline="0" dirty="0">
                <a:latin typeface="grmn1000"/>
              </a:rPr>
              <a:t>Μια στρατηγική για να εκτιμήσουμε το </a:t>
            </a:r>
            <a:r>
              <a:rPr lang="el-GR" sz="2000" b="1" i="1" u="none" strike="noStrike" baseline="0" dirty="0">
                <a:latin typeface="LMMathItalic10-Bold"/>
              </a:rPr>
              <a:t>β </a:t>
            </a:r>
            <a:r>
              <a:rPr lang="el-GR" sz="2000" b="0" i="0" u="none" strike="noStrike" baseline="0" dirty="0">
                <a:latin typeface="grmn1000"/>
              </a:rPr>
              <a:t>χωρίς να ανησυχούμε για τα </a:t>
            </a:r>
            <a:r>
              <a:rPr lang="el-GR" sz="2000" b="0" i="1" u="none" strike="noStrike" baseline="0" dirty="0">
                <a:latin typeface="LMMathItalic10-Regular"/>
              </a:rPr>
              <a:t>α</a:t>
            </a:r>
            <a:r>
              <a:rPr lang="el-GR" sz="1200" b="0" i="1" u="none" strike="noStrike" baseline="0" dirty="0">
                <a:latin typeface="LMMathItalic8-Regular"/>
              </a:rPr>
              <a:t>i </a:t>
            </a:r>
            <a:r>
              <a:rPr lang="el-GR" sz="2000" b="0" i="0" u="none" strike="noStrike" baseline="0" dirty="0">
                <a:latin typeface="grmn1000"/>
              </a:rPr>
              <a:t>είναι ο μετασχηματισμός</a:t>
            </a:r>
            <a:r>
              <a:rPr lang="en-US" sz="2000" b="0" i="0" u="none" strike="noStrike" baseline="0" dirty="0">
                <a:latin typeface="grmn1000"/>
              </a:rPr>
              <a:t> </a:t>
            </a:r>
            <a:r>
              <a:rPr lang="el-GR" sz="2000" b="0" i="0" u="none" strike="noStrike" baseline="0" dirty="0">
                <a:latin typeface="grmn1000"/>
              </a:rPr>
              <a:t>των δεδομένων χρησιμοποιώντας τις αποκλίσεις από τους μέσους των ομάδων:</a:t>
            </a:r>
            <a:endParaRPr kumimoji="0" lang="el-GR" sz="2000" b="0" i="0" u="none" strike="noStrike" kern="1200" cap="none" spc="0" normalizeH="0" baseline="0" noProof="0" dirty="0">
              <a:ln>
                <a:noFill/>
              </a:ln>
              <a:solidFill>
                <a:prstClr val="black"/>
              </a:solidFill>
              <a:effectLst/>
              <a:uLnTx/>
              <a:uFillTx/>
              <a:latin typeface="grmn1000"/>
              <a:ea typeface="+mn-ea"/>
              <a:cs typeface="+mn-cs"/>
            </a:endParaRPr>
          </a:p>
          <a:p>
            <a:endParaRPr lang="en-US" dirty="0"/>
          </a:p>
        </p:txBody>
      </p:sp>
      <p:pic>
        <p:nvPicPr>
          <p:cNvPr id="5" name="Picture 4">
            <a:extLst>
              <a:ext uri="{FF2B5EF4-FFF2-40B4-BE49-F238E27FC236}">
                <a16:creationId xmlns:a16="http://schemas.microsoft.com/office/drawing/2014/main" id="{4ABC2C77-2EC9-E1B7-2A07-18887C6F4A7E}"/>
              </a:ext>
            </a:extLst>
          </p:cNvPr>
          <p:cNvPicPr>
            <a:picLocks noChangeAspect="1"/>
          </p:cNvPicPr>
          <p:nvPr/>
        </p:nvPicPr>
        <p:blipFill>
          <a:blip r:embed="rId2"/>
          <a:stretch>
            <a:fillRect/>
          </a:stretch>
        </p:blipFill>
        <p:spPr>
          <a:xfrm>
            <a:off x="3423451" y="3061614"/>
            <a:ext cx="4975793" cy="1227793"/>
          </a:xfrm>
          <a:prstGeom prst="rect">
            <a:avLst/>
          </a:prstGeom>
        </p:spPr>
      </p:pic>
      <p:pic>
        <p:nvPicPr>
          <p:cNvPr id="7" name="Picture 6">
            <a:extLst>
              <a:ext uri="{FF2B5EF4-FFF2-40B4-BE49-F238E27FC236}">
                <a16:creationId xmlns:a16="http://schemas.microsoft.com/office/drawing/2014/main" id="{12396352-7DE5-8356-0886-7DBBC13C1941}"/>
              </a:ext>
            </a:extLst>
          </p:cNvPr>
          <p:cNvPicPr>
            <a:picLocks noChangeAspect="1"/>
          </p:cNvPicPr>
          <p:nvPr/>
        </p:nvPicPr>
        <p:blipFill>
          <a:blip r:embed="rId3"/>
          <a:stretch>
            <a:fillRect/>
          </a:stretch>
        </p:blipFill>
        <p:spPr>
          <a:xfrm>
            <a:off x="3324422" y="5371592"/>
            <a:ext cx="5191942" cy="901192"/>
          </a:xfrm>
          <a:prstGeom prst="rect">
            <a:avLst/>
          </a:prstGeom>
        </p:spPr>
      </p:pic>
    </p:spTree>
    <p:extLst>
      <p:ext uri="{BB962C8B-B14F-4D97-AF65-F5344CB8AC3E}">
        <p14:creationId xmlns:p14="http://schemas.microsoft.com/office/powerpoint/2010/main" val="49011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CD43-455E-9593-E4B8-C112CADB7EC1}"/>
              </a:ext>
            </a:extLst>
          </p:cNvPr>
          <p:cNvSpPr>
            <a:spLocks noGrp="1"/>
          </p:cNvSpPr>
          <p:nvPr>
            <p:ph type="title"/>
          </p:nvPr>
        </p:nvSpPr>
        <p:spPr>
          <a:xfrm>
            <a:off x="1024128" y="585216"/>
            <a:ext cx="10042940" cy="1499616"/>
          </a:xfrm>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Μοντελοποίηση της ατομικής ετερογένειας</a:t>
            </a:r>
            <a:endParaRPr lang="en-US" dirty="0"/>
          </a:p>
        </p:txBody>
      </p:sp>
      <p:sp>
        <p:nvSpPr>
          <p:cNvPr id="3" name="Content Placeholder 2">
            <a:extLst>
              <a:ext uri="{FF2B5EF4-FFF2-40B4-BE49-F238E27FC236}">
                <a16:creationId xmlns:a16="http://schemas.microsoft.com/office/drawing/2014/main" id="{9B086825-B08C-2B30-C8BB-1034F5E8A45A}"/>
              </a:ext>
            </a:extLst>
          </p:cNvPr>
          <p:cNvSpPr>
            <a:spLocks noGrp="1"/>
          </p:cNvSpPr>
          <p:nvPr>
            <p:ph idx="1"/>
          </p:nvPr>
        </p:nvSpPr>
        <p:spPr>
          <a:xfrm>
            <a:off x="641023" y="2084832"/>
            <a:ext cx="11142482" cy="4023360"/>
          </a:xfrm>
        </p:spPr>
        <p:txBody>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l-GR" sz="2400" b="0" i="0" u="none" strike="noStrike" kern="1200" cap="none" spc="0" normalizeH="0" baseline="0" noProof="0" dirty="0">
                <a:ln>
                  <a:noFill/>
                </a:ln>
                <a:solidFill>
                  <a:prstClr val="black"/>
                </a:solidFill>
                <a:effectLst/>
                <a:uLnTx/>
                <a:uFillTx/>
                <a:latin typeface="grmn1000"/>
                <a:ea typeface="+mn-ea"/>
                <a:cs typeface="+mn-cs"/>
              </a:rPr>
              <a:t>Υπάρχουν ορισμένα ιδιαίτερα χαρακτηριστικά αυτού του υποδείγματος που θα πρέπει να εξεταστούν προτού το εκτιμήσουμε. (συνέχεια)</a:t>
            </a:r>
            <a:endParaRPr lang="en-US" dirty="0"/>
          </a:p>
          <a:p>
            <a:pPr lvl="1"/>
            <a:r>
              <a:rPr lang="el-GR" dirty="0"/>
              <a:t>Για να υπολογίσουμε τις εκτιμήσεις ελαχίστων τετραγώνων των συντελεστών σε ένα υπόδειγμα που περιέχει N ψευδομεταβλητές για τις ατομικές σταθερές επιδράσεις, μετασχηματίζουμε</a:t>
            </a:r>
            <a:r>
              <a:rPr lang="en-US" dirty="0"/>
              <a:t> </a:t>
            </a:r>
            <a:r>
              <a:rPr lang="el-GR" dirty="0"/>
              <a:t>τα δεδομένα σε αποκλίσεις από τους ατομικούς μέσους και, έπειτα, χρησιμοποιούμε την απλή</a:t>
            </a:r>
            <a:r>
              <a:rPr lang="en-US" dirty="0"/>
              <a:t> </a:t>
            </a:r>
            <a:r>
              <a:rPr lang="el-GR" dirty="0"/>
              <a:t>μέθοδο ελαχίστων τετραγώνων βάσει των μετασχηματισμένων δεδομένων.</a:t>
            </a:r>
            <a:endParaRPr lang="en-US" dirty="0"/>
          </a:p>
        </p:txBody>
      </p:sp>
    </p:spTree>
    <p:extLst>
      <p:ext uri="{BB962C8B-B14F-4D97-AF65-F5344CB8AC3E}">
        <p14:creationId xmlns:p14="http://schemas.microsoft.com/office/powerpoint/2010/main" val="318503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E1FD-C48A-E66E-E67E-B6908126B829}"/>
              </a:ext>
            </a:extLst>
          </p:cNvPr>
          <p:cNvSpPr>
            <a:spLocks noGrp="1"/>
          </p:cNvSpPr>
          <p:nvPr>
            <p:ph type="title"/>
          </p:nvPr>
        </p:nvSpPr>
        <p:spPr/>
        <p:txBody>
          <a:bodyPr/>
          <a:lstStyle/>
          <a:p>
            <a:r>
              <a:rPr lang="el-GR" dirty="0"/>
              <a:t>Χρήση δυαδικών μεταβλητών</a:t>
            </a:r>
            <a:endParaRPr lang="en-US" dirty="0"/>
          </a:p>
        </p:txBody>
      </p:sp>
      <p:sp>
        <p:nvSpPr>
          <p:cNvPr id="3" name="Content Placeholder 2">
            <a:extLst>
              <a:ext uri="{FF2B5EF4-FFF2-40B4-BE49-F238E27FC236}">
                <a16:creationId xmlns:a16="http://schemas.microsoft.com/office/drawing/2014/main" id="{0CBA9D62-BEBD-C6E3-4FB1-E04E9ADB2A0D}"/>
              </a:ext>
            </a:extLst>
          </p:cNvPr>
          <p:cNvSpPr>
            <a:spLocks noGrp="1"/>
          </p:cNvSpPr>
          <p:nvPr>
            <p:ph idx="1"/>
          </p:nvPr>
        </p:nvSpPr>
        <p:spPr>
          <a:xfrm>
            <a:off x="1033555" y="2084832"/>
            <a:ext cx="9720073" cy="4023360"/>
          </a:xfrm>
        </p:spPr>
        <p:txBody>
          <a:bodyPr/>
          <a:lstStyle/>
          <a:p>
            <a:r>
              <a:rPr lang="el-GR" dirty="0"/>
              <a:t>Μια ψευδομεταβλητή παίρνει την τιμή ένα για ορισμένες παρατηρήσεις ώστε να υποδείξει την ύπαρξη μιας επίδρασης ή τη συμμετοχή σε μια ομάδα, ενώ παίρνει την τιμή μηδέν για τις υπόλοιπες παρατηρήσεις.</a:t>
            </a:r>
            <a:endParaRPr lang="en-US" dirty="0"/>
          </a:p>
          <a:p>
            <a:r>
              <a:rPr lang="el-GR" dirty="0"/>
              <a:t>Οι δυαδικές μεταβλητές αποτελούν χρήσιμα μέσα για την κατασκευή ενός</a:t>
            </a:r>
            <a:r>
              <a:rPr lang="en-US" dirty="0"/>
              <a:t> </a:t>
            </a:r>
            <a:r>
              <a:rPr lang="el-GR" dirty="0"/>
              <a:t>υποδείγματος παλινδρόμησης για τις διακριτές μεταβολές της συνάρτησης.</a:t>
            </a:r>
            <a:endParaRPr lang="en-US" dirty="0"/>
          </a:p>
        </p:txBody>
      </p:sp>
    </p:spTree>
    <p:extLst>
      <p:ext uri="{BB962C8B-B14F-4D97-AF65-F5344CB8AC3E}">
        <p14:creationId xmlns:p14="http://schemas.microsoft.com/office/powerpoint/2010/main" val="359193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1DC2-82FA-2351-F89C-5E299588DBCC}"/>
              </a:ext>
            </a:extLst>
          </p:cNvPr>
          <p:cNvSpPr>
            <a:spLocks noGrp="1"/>
          </p:cNvSpPr>
          <p:nvPr>
            <p:ph type="title"/>
          </p:nvPr>
        </p:nvSpPr>
        <p:spPr>
          <a:xfrm>
            <a:off x="1024127" y="585216"/>
            <a:ext cx="10759377" cy="1499616"/>
          </a:xfrm>
        </p:spPr>
        <p:txBody>
          <a:bodyPr>
            <a:normAutofit/>
          </a:bodyPr>
          <a:lstStyle/>
          <a:p>
            <a:r>
              <a:rPr lang="el-GR" sz="3200" dirty="0"/>
              <a:t>Παράδειγμα 6.5. Οικονομικά του Αθλητισμού: Χρήση Ψευδομεταβλητών για τη Μη Παρατηρούμενη Ετερογένεια</a:t>
            </a:r>
            <a:endParaRPr lang="en-US" sz="3200" dirty="0"/>
          </a:p>
        </p:txBody>
      </p:sp>
      <p:sp>
        <p:nvSpPr>
          <p:cNvPr id="3" name="Content Placeholder 2">
            <a:extLst>
              <a:ext uri="{FF2B5EF4-FFF2-40B4-BE49-F238E27FC236}">
                <a16:creationId xmlns:a16="http://schemas.microsoft.com/office/drawing/2014/main" id="{A3F37358-13BE-F945-A3CE-D2EBCE50678E}"/>
              </a:ext>
            </a:extLst>
          </p:cNvPr>
          <p:cNvSpPr>
            <a:spLocks noGrp="1"/>
          </p:cNvSpPr>
          <p:nvPr>
            <p:ph idx="1"/>
          </p:nvPr>
        </p:nvSpPr>
        <p:spPr/>
        <p:txBody>
          <a:bodyPr/>
          <a:lstStyle/>
          <a:p>
            <a:pPr algn="l"/>
            <a:r>
              <a:rPr lang="el-GR" sz="2400" b="0" i="0" u="none" strike="noStrike" baseline="0" dirty="0">
                <a:latin typeface="grmn1000"/>
              </a:rPr>
              <a:t>Ο Πίνακας </a:t>
            </a:r>
            <a:r>
              <a:rPr lang="el-GR" sz="2400" b="0" i="0" u="none" strike="noStrike" baseline="0" dirty="0">
                <a:latin typeface="LMRoman10-Regular"/>
              </a:rPr>
              <a:t>F</a:t>
            </a:r>
            <a:r>
              <a:rPr lang="el-GR" sz="2400" b="0" i="0" u="none" strike="noStrike" baseline="0" dirty="0">
                <a:latin typeface="grmn1000"/>
              </a:rPr>
              <a:t>6.5 περιλαμβάνει δεδομένα για την επισκεψιμότητα, τις αποδοχές, τις νίκες σε παιχνίδια και πολλές</a:t>
            </a:r>
            <a:r>
              <a:rPr lang="en-US" sz="2400" b="0" i="0" u="none" strike="noStrike" baseline="0" dirty="0">
                <a:latin typeface="grmn1000"/>
              </a:rPr>
              <a:t> </a:t>
            </a:r>
            <a:r>
              <a:rPr lang="el-GR" sz="2400" b="0" i="0" u="none" strike="noStrike" baseline="0" dirty="0">
                <a:latin typeface="grmn1000"/>
              </a:rPr>
              <a:t>άλλες μεταβλητές για 30 ομάδες που παρατηρήθηκαν από το 1985 έως το 2001.</a:t>
            </a:r>
            <a:r>
              <a:rPr lang="en-US" sz="2400" b="0" i="0" u="none" strike="noStrike" baseline="0" dirty="0">
                <a:latin typeface="grmn1000"/>
              </a:rPr>
              <a:t> </a:t>
            </a:r>
            <a:r>
              <a:rPr lang="el-GR" sz="2400" b="0" i="0" u="none" strike="noStrike" baseline="0" dirty="0">
                <a:latin typeface="grmn1000"/>
              </a:rPr>
              <a:t>Αναλογιστείτε ένα </a:t>
            </a:r>
            <a:r>
              <a:rPr lang="el-GR" sz="2400" b="1" i="0" u="none" strike="noStrike" baseline="0" dirty="0">
                <a:latin typeface="grxn1000"/>
              </a:rPr>
              <a:t>δυναμικό γραμμικό</a:t>
            </a:r>
            <a:r>
              <a:rPr lang="en-US" sz="2400" b="1" i="0" u="none" strike="noStrike" baseline="0" dirty="0">
                <a:latin typeface="grxn1000"/>
              </a:rPr>
              <a:t> </a:t>
            </a:r>
            <a:r>
              <a:rPr lang="el-GR" sz="2400" b="1" i="0" u="none" strike="noStrike" baseline="0" dirty="0">
                <a:latin typeface="grxn1000"/>
              </a:rPr>
              <a:t>υπόδειγμα παλινδρόμησης</a:t>
            </a:r>
            <a:r>
              <a:rPr lang="el-GR" sz="2400" i="0" u="none" strike="noStrike" baseline="0" dirty="0">
                <a:latin typeface="grmn1000"/>
              </a:rPr>
              <a:t>,</a:t>
            </a:r>
            <a:endParaRPr lang="en-US" dirty="0"/>
          </a:p>
        </p:txBody>
      </p:sp>
      <p:pic>
        <p:nvPicPr>
          <p:cNvPr id="7" name="Picture 6">
            <a:extLst>
              <a:ext uri="{FF2B5EF4-FFF2-40B4-BE49-F238E27FC236}">
                <a16:creationId xmlns:a16="http://schemas.microsoft.com/office/drawing/2014/main" id="{E81B0F30-B0EC-DA1A-DD35-DBEE69A8A9D5}"/>
              </a:ext>
            </a:extLst>
          </p:cNvPr>
          <p:cNvPicPr>
            <a:picLocks noChangeAspect="1"/>
          </p:cNvPicPr>
          <p:nvPr/>
        </p:nvPicPr>
        <p:blipFill>
          <a:blip r:embed="rId2"/>
          <a:stretch>
            <a:fillRect/>
          </a:stretch>
        </p:blipFill>
        <p:spPr>
          <a:xfrm>
            <a:off x="1059479" y="3892751"/>
            <a:ext cx="10296311" cy="1216577"/>
          </a:xfrm>
          <a:prstGeom prst="rect">
            <a:avLst/>
          </a:prstGeom>
        </p:spPr>
      </p:pic>
    </p:spTree>
    <p:extLst>
      <p:ext uri="{BB962C8B-B14F-4D97-AF65-F5344CB8AC3E}">
        <p14:creationId xmlns:p14="http://schemas.microsoft.com/office/powerpoint/2010/main" val="373306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FED7-3E57-07F1-6491-72C2FED577B9}"/>
              </a:ext>
            </a:extLst>
          </p:cNvPr>
          <p:cNvSpPr>
            <a:spLocks noGrp="1"/>
          </p:cNvSpPr>
          <p:nvPr>
            <p:ph type="title"/>
          </p:nvPr>
        </p:nvSpPr>
        <p:spPr>
          <a:xfrm>
            <a:off x="1024128" y="585216"/>
            <a:ext cx="10693390" cy="1499616"/>
          </a:xfrm>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6.5. Οικονομικά του Αθλητισμού: Χρήση Ψευδομεταβλητών για τη Μη Παρατηρούμενη Ετερογένεια</a:t>
            </a:r>
            <a:endParaRPr lang="en-US" dirty="0"/>
          </a:p>
        </p:txBody>
      </p:sp>
      <p:sp>
        <p:nvSpPr>
          <p:cNvPr id="3" name="Content Placeholder 2">
            <a:extLst>
              <a:ext uri="{FF2B5EF4-FFF2-40B4-BE49-F238E27FC236}">
                <a16:creationId xmlns:a16="http://schemas.microsoft.com/office/drawing/2014/main" id="{DB54009F-367C-4FE3-D359-E32AF5D6B56E}"/>
              </a:ext>
            </a:extLst>
          </p:cNvPr>
          <p:cNvSpPr>
            <a:spLocks noGrp="1"/>
          </p:cNvSpPr>
          <p:nvPr>
            <p:ph idx="1"/>
          </p:nvPr>
        </p:nvSpPr>
        <p:spPr/>
        <p:txBody>
          <a:bodyPr/>
          <a:lstStyle/>
          <a:p>
            <a:pPr algn="l"/>
            <a:r>
              <a:rPr lang="el-GR" sz="2400" b="0" i="0" u="none" strike="noStrike" baseline="0" dirty="0">
                <a:latin typeface="grmn1000"/>
              </a:rPr>
              <a:t>Η ψευδομεταβλητή ανά ομάδα, </a:t>
            </a:r>
            <a:r>
              <a:rPr lang="el-GR" sz="2400" b="0" i="1" u="none" strike="noStrike" baseline="0" dirty="0">
                <a:latin typeface="LMMathItalic10-Regular"/>
              </a:rPr>
              <a:t>A</a:t>
            </a:r>
            <a:r>
              <a:rPr lang="el-GR" sz="1600" b="0" i="1" u="none" strike="noStrike" baseline="0" dirty="0">
                <a:latin typeface="LMMathItalic7-Regular"/>
              </a:rPr>
              <a:t>i,t</a:t>
            </a:r>
            <a:r>
              <a:rPr lang="el-GR" sz="2400" b="0" i="0" u="none" strike="noStrike" baseline="0" dirty="0">
                <a:latin typeface="grmn1000"/>
              </a:rPr>
              <a:t>, χρησιμοποιείται για τη μοντελοποίηση της ανά-μονάδα </a:t>
            </a:r>
            <a:r>
              <a:rPr lang="el-GR" sz="2400" b="1" i="0" u="none" strike="noStrike" baseline="0" dirty="0">
                <a:latin typeface="grxn1000"/>
              </a:rPr>
              <a:t>μη παρατηρούμενης ετερογένειας</a:t>
            </a:r>
            <a:r>
              <a:rPr lang="el-GR" sz="2400" b="0" i="0" u="none" strike="noStrike" baseline="0" dirty="0">
                <a:latin typeface="grmn1000"/>
              </a:rPr>
              <a:t>.</a:t>
            </a:r>
            <a:endParaRPr lang="en-US" sz="2400" b="0" i="0" u="none" strike="noStrike" baseline="0" dirty="0">
              <a:latin typeface="grmn1000"/>
            </a:endParaRPr>
          </a:p>
          <a:p>
            <a:pPr algn="l"/>
            <a:r>
              <a:rPr lang="el-GR" sz="2400" b="0" i="0" u="none" strike="noStrike" baseline="0" dirty="0">
                <a:latin typeface="grmn1000"/>
              </a:rPr>
              <a:t>Το </a:t>
            </a:r>
            <a:r>
              <a:rPr lang="el-GR" sz="2400" b="0" i="1" u="none" strike="noStrike" baseline="0" dirty="0">
                <a:latin typeface="LMMathItalic10-Regular"/>
              </a:rPr>
              <a:t>F</a:t>
            </a:r>
            <a:r>
              <a:rPr lang="el-GR" sz="2400" b="0" i="0" u="none" strike="noStrike" baseline="0" dirty="0">
                <a:latin typeface="grmn1000"/>
              </a:rPr>
              <a:t>-στατιστικό για την υπόθεση</a:t>
            </a:r>
            <a:r>
              <a:rPr lang="en-US" sz="2400" b="0" i="0" u="none" strike="noStrike" baseline="0" dirty="0">
                <a:latin typeface="grmn1000"/>
              </a:rPr>
              <a:t> </a:t>
            </a:r>
            <a:r>
              <a:rPr lang="el-GR" sz="2400" b="0" i="1" u="none" strike="noStrike" baseline="0" dirty="0">
                <a:latin typeface="LMMathItalic10-Regular"/>
              </a:rPr>
              <a:t>H</a:t>
            </a:r>
            <a:r>
              <a:rPr lang="el-GR" sz="800" b="0" i="0" u="none" strike="noStrike" baseline="0" dirty="0">
                <a:latin typeface="LMRoman7-Regular"/>
              </a:rPr>
              <a:t>0 </a:t>
            </a:r>
            <a:r>
              <a:rPr lang="el-GR" sz="2400" b="0" i="0" u="none" strike="noStrike" baseline="0" dirty="0">
                <a:latin typeface="LMRoman10-Regular"/>
              </a:rPr>
              <a:t>: </a:t>
            </a:r>
            <a:r>
              <a:rPr lang="el-GR" sz="2400" b="0" i="1" u="none" strike="noStrike" baseline="0" dirty="0">
                <a:latin typeface="LMMathItalic10-Regular"/>
              </a:rPr>
              <a:t>α</a:t>
            </a:r>
            <a:r>
              <a:rPr lang="el-GR" sz="800" b="0" i="1" u="none" strike="noStrike" baseline="0" dirty="0">
                <a:latin typeface="LMMathItalic7-Regular"/>
              </a:rPr>
              <a:t>i </a:t>
            </a:r>
            <a:r>
              <a:rPr lang="el-GR" sz="2400" b="0" i="0" u="none" strike="noStrike" baseline="0" dirty="0">
                <a:latin typeface="LMRoman10-Regular"/>
              </a:rPr>
              <a:t>= </a:t>
            </a:r>
            <a:r>
              <a:rPr lang="el-GR" sz="2400" b="0" i="1" u="none" strike="noStrike" baseline="0" dirty="0">
                <a:latin typeface="LMMathItalic10-Regular"/>
              </a:rPr>
              <a:t>α, i </a:t>
            </a:r>
            <a:r>
              <a:rPr lang="el-GR" sz="2400" b="0" i="0" u="none" strike="noStrike" baseline="0" dirty="0">
                <a:latin typeface="LMRoman10-Regular"/>
              </a:rPr>
              <a:t>= 1</a:t>
            </a:r>
            <a:r>
              <a:rPr lang="el-GR" sz="2400" b="0" i="1" u="none" strike="noStrike" baseline="0" dirty="0">
                <a:latin typeface="LMMathItalic10-Regular"/>
              </a:rPr>
              <a:t>, . . . , </a:t>
            </a:r>
            <a:r>
              <a:rPr lang="el-GR" sz="2400" b="0" i="0" u="none" strike="noStrike" baseline="0" dirty="0">
                <a:latin typeface="LMRoman10-Regular"/>
              </a:rPr>
              <a:t>31 </a:t>
            </a:r>
            <a:r>
              <a:rPr lang="el-GR" sz="2400" b="0" i="0" u="none" strike="noStrike" baseline="0" dirty="0">
                <a:latin typeface="grmn1000"/>
              </a:rPr>
              <a:t>υπολογίζεται ως</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endParaRPr lang="en-US" sz="2400" dirty="0">
              <a:latin typeface="grmn1000"/>
            </a:endParaRPr>
          </a:p>
          <a:p>
            <a:pPr algn="l"/>
            <a:endParaRPr lang="en-US" dirty="0"/>
          </a:p>
        </p:txBody>
      </p:sp>
      <p:pic>
        <p:nvPicPr>
          <p:cNvPr id="5" name="Picture 4">
            <a:extLst>
              <a:ext uri="{FF2B5EF4-FFF2-40B4-BE49-F238E27FC236}">
                <a16:creationId xmlns:a16="http://schemas.microsoft.com/office/drawing/2014/main" id="{7B0862D3-EE8A-056C-FB64-E9E4C79EF2EC}"/>
              </a:ext>
            </a:extLst>
          </p:cNvPr>
          <p:cNvPicPr>
            <a:picLocks noChangeAspect="1"/>
          </p:cNvPicPr>
          <p:nvPr/>
        </p:nvPicPr>
        <p:blipFill>
          <a:blip r:embed="rId2"/>
          <a:stretch>
            <a:fillRect/>
          </a:stretch>
        </p:blipFill>
        <p:spPr>
          <a:xfrm>
            <a:off x="3275913" y="3822412"/>
            <a:ext cx="5440198" cy="1051246"/>
          </a:xfrm>
          <a:prstGeom prst="rect">
            <a:avLst/>
          </a:prstGeom>
        </p:spPr>
      </p:pic>
    </p:spTree>
    <p:extLst>
      <p:ext uri="{BB962C8B-B14F-4D97-AF65-F5344CB8AC3E}">
        <p14:creationId xmlns:p14="http://schemas.microsoft.com/office/powerpoint/2010/main" val="193705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76704-0602-BAF4-CC39-964E7BEB24E3}"/>
              </a:ext>
            </a:extLst>
          </p:cNvPr>
          <p:cNvSpPr>
            <a:spLocks noGrp="1"/>
          </p:cNvSpPr>
          <p:nvPr>
            <p:ph type="title"/>
          </p:nvPr>
        </p:nvSpPr>
        <p:spPr>
          <a:xfrm>
            <a:off x="1024128" y="585216"/>
            <a:ext cx="10891352" cy="1499616"/>
          </a:xfrm>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6.5. Οικονομικά του Αθλητισμού: Χρήση Ψευδομεταβλητών για τη Μη Παρατηρούμενη Ετερογένεια</a:t>
            </a:r>
            <a:endParaRPr lang="en-US" dirty="0"/>
          </a:p>
        </p:txBody>
      </p:sp>
      <p:sp>
        <p:nvSpPr>
          <p:cNvPr id="3" name="Content Placeholder 2">
            <a:extLst>
              <a:ext uri="{FF2B5EF4-FFF2-40B4-BE49-F238E27FC236}">
                <a16:creationId xmlns:a16="http://schemas.microsoft.com/office/drawing/2014/main" id="{4A87F590-B404-48A4-48F9-DB4B517F162F}"/>
              </a:ext>
            </a:extLst>
          </p:cNvPr>
          <p:cNvSpPr>
            <a:spLocks noGrp="1"/>
          </p:cNvSpPr>
          <p:nvPr>
            <p:ph idx="1"/>
          </p:nvPr>
        </p:nvSpPr>
        <p:spPr>
          <a:xfrm>
            <a:off x="656482" y="2342560"/>
            <a:ext cx="11167872" cy="4023360"/>
          </a:xfrm>
        </p:spPr>
        <p:txBody>
          <a:bodyPr/>
          <a:lstStyle/>
          <a:p>
            <a:r>
              <a:rPr lang="el-GR" sz="2400" b="0" i="0" u="none" strike="noStrike" baseline="0" dirty="0">
                <a:latin typeface="grmn1000"/>
              </a:rPr>
              <a:t>Στη δυναμική εξίσωση, το επίπεδο μακροχρόνιας ισορροπίας της επισκεψιμότητας είναι</a:t>
            </a:r>
            <a:endParaRPr lang="en-US" sz="2400" b="0" i="0" u="none" strike="noStrike" baseline="0" dirty="0">
              <a:latin typeface="grmn1000"/>
            </a:endParaRPr>
          </a:p>
          <a:p>
            <a:endParaRPr lang="en-US" sz="2400" dirty="0">
              <a:latin typeface="grmn1000"/>
            </a:endParaRPr>
          </a:p>
          <a:p>
            <a:endParaRPr lang="en-US" sz="2400" dirty="0">
              <a:latin typeface="grmn1000"/>
            </a:endParaRPr>
          </a:p>
          <a:p>
            <a:pPr algn="l"/>
            <a:r>
              <a:rPr lang="el-GR" sz="2400" b="0" i="0" u="none" strike="noStrike" baseline="0" dirty="0">
                <a:latin typeface="grmn1000"/>
              </a:rPr>
              <a:t>Η επίδραση της αύξησης των νικών κατά 8 ετησίως και της συμμετοχής ενός «</a:t>
            </a:r>
            <a:r>
              <a:rPr lang="el-GR" sz="2400" b="0" i="0" u="none" strike="noStrike" baseline="0" dirty="0">
                <a:latin typeface="LMRoman10-Regular"/>
              </a:rPr>
              <a:t>All-Star</a:t>
            </a:r>
            <a:r>
              <a:rPr lang="el-GR" sz="2400" b="0" i="0" u="none" strike="noStrike" baseline="0" dirty="0">
                <a:latin typeface="grmn1000"/>
              </a:rPr>
              <a:t>» στην ομάδα για όλα</a:t>
            </a:r>
            <a:r>
              <a:rPr lang="en-US" sz="2400" b="0" i="0" u="none" strike="noStrike" baseline="0" dirty="0">
                <a:latin typeface="grmn1000"/>
              </a:rPr>
              <a:t> </a:t>
            </a:r>
            <a:r>
              <a:rPr lang="el-GR" sz="2400" b="0" i="0" u="none" strike="noStrike" baseline="0" dirty="0">
                <a:latin typeface="grmn1000"/>
              </a:rPr>
              <a:t>τα έτη είναι</a:t>
            </a:r>
            <a:endParaRPr lang="en-US" dirty="0"/>
          </a:p>
        </p:txBody>
      </p:sp>
      <p:pic>
        <p:nvPicPr>
          <p:cNvPr id="5" name="Picture 4">
            <a:extLst>
              <a:ext uri="{FF2B5EF4-FFF2-40B4-BE49-F238E27FC236}">
                <a16:creationId xmlns:a16="http://schemas.microsoft.com/office/drawing/2014/main" id="{6D60ABBA-09BA-747E-0250-636810FF858A}"/>
              </a:ext>
            </a:extLst>
          </p:cNvPr>
          <p:cNvPicPr>
            <a:picLocks noChangeAspect="1"/>
          </p:cNvPicPr>
          <p:nvPr/>
        </p:nvPicPr>
        <p:blipFill>
          <a:blip r:embed="rId2"/>
          <a:stretch>
            <a:fillRect/>
          </a:stretch>
        </p:blipFill>
        <p:spPr>
          <a:xfrm>
            <a:off x="2745211" y="2926531"/>
            <a:ext cx="7238977" cy="740495"/>
          </a:xfrm>
          <a:prstGeom prst="rect">
            <a:avLst/>
          </a:prstGeom>
        </p:spPr>
      </p:pic>
      <p:pic>
        <p:nvPicPr>
          <p:cNvPr id="7" name="Picture 6">
            <a:extLst>
              <a:ext uri="{FF2B5EF4-FFF2-40B4-BE49-F238E27FC236}">
                <a16:creationId xmlns:a16="http://schemas.microsoft.com/office/drawing/2014/main" id="{0B9EFD54-F07F-F70B-96FB-5C4FBCB2FB3A}"/>
              </a:ext>
            </a:extLst>
          </p:cNvPr>
          <p:cNvPicPr>
            <a:picLocks noChangeAspect="1"/>
          </p:cNvPicPr>
          <p:nvPr/>
        </p:nvPicPr>
        <p:blipFill>
          <a:blip r:embed="rId3"/>
          <a:stretch>
            <a:fillRect/>
          </a:stretch>
        </p:blipFill>
        <p:spPr>
          <a:xfrm>
            <a:off x="2328150" y="4797703"/>
            <a:ext cx="8639410" cy="650990"/>
          </a:xfrm>
          <a:prstGeom prst="rect">
            <a:avLst/>
          </a:prstGeom>
        </p:spPr>
      </p:pic>
    </p:spTree>
    <p:extLst>
      <p:ext uri="{BB962C8B-B14F-4D97-AF65-F5344CB8AC3E}">
        <p14:creationId xmlns:p14="http://schemas.microsoft.com/office/powerpoint/2010/main" val="266598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94640E-2359-E65C-7F39-6B1BB35E6B13}"/>
              </a:ext>
            </a:extLst>
          </p:cNvPr>
          <p:cNvPicPr>
            <a:picLocks noGrp="1" noChangeAspect="1"/>
          </p:cNvPicPr>
          <p:nvPr>
            <p:ph idx="1"/>
          </p:nvPr>
        </p:nvPicPr>
        <p:blipFill>
          <a:blip r:embed="rId2"/>
          <a:stretch>
            <a:fillRect/>
          </a:stretch>
        </p:blipFill>
        <p:spPr>
          <a:xfrm>
            <a:off x="1907949" y="1140643"/>
            <a:ext cx="9102558" cy="5173425"/>
          </a:xfrm>
        </p:spPr>
      </p:pic>
    </p:spTree>
    <p:extLst>
      <p:ext uri="{BB962C8B-B14F-4D97-AF65-F5344CB8AC3E}">
        <p14:creationId xmlns:p14="http://schemas.microsoft.com/office/powerpoint/2010/main" val="219440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D7DC-530B-C61B-76E3-5BABB57C0662}"/>
              </a:ext>
            </a:extLst>
          </p:cNvPr>
          <p:cNvSpPr>
            <a:spLocks noGrp="1"/>
          </p:cNvSpPr>
          <p:nvPr>
            <p:ph type="title"/>
          </p:nvPr>
        </p:nvSpPr>
        <p:spPr/>
        <p:txBody>
          <a:bodyPr>
            <a:normAutofit/>
          </a:bodyPr>
          <a:lstStyle/>
          <a:p>
            <a:r>
              <a:rPr lang="el-GR" sz="4000" dirty="0"/>
              <a:t>Σύνολα κατηγοριών</a:t>
            </a:r>
            <a:endParaRPr lang="en-US" sz="4000" dirty="0"/>
          </a:p>
        </p:txBody>
      </p:sp>
      <p:sp>
        <p:nvSpPr>
          <p:cNvPr id="3" name="Content Placeholder 2">
            <a:extLst>
              <a:ext uri="{FF2B5EF4-FFF2-40B4-BE49-F238E27FC236}">
                <a16:creationId xmlns:a16="http://schemas.microsoft.com/office/drawing/2014/main" id="{D06189AB-A67D-1114-DDC5-A80AC0CF758B}"/>
              </a:ext>
            </a:extLst>
          </p:cNvPr>
          <p:cNvSpPr>
            <a:spLocks noGrp="1"/>
          </p:cNvSpPr>
          <p:nvPr>
            <p:ph idx="1"/>
          </p:nvPr>
        </p:nvSpPr>
        <p:spPr>
          <a:xfrm>
            <a:off x="1024127" y="2294201"/>
            <a:ext cx="10551988" cy="4023360"/>
          </a:xfrm>
        </p:spPr>
        <p:txBody>
          <a:bodyPr>
            <a:normAutofit/>
          </a:bodyPr>
          <a:lstStyle/>
          <a:p>
            <a:r>
              <a:rPr lang="el-GR" dirty="0"/>
              <a:t>΄Εστω ότι έχουμε παρατηρήσεις για όλες τις n = 50 πολιτείες για T = 10 έτη.</a:t>
            </a:r>
            <a:endParaRPr lang="en-US" dirty="0"/>
          </a:p>
          <a:p>
            <a:r>
              <a:rPr lang="el-GR" dirty="0"/>
              <a:t>΄Ενα</a:t>
            </a:r>
            <a:r>
              <a:rPr lang="en-US" dirty="0"/>
              <a:t> </a:t>
            </a:r>
            <a:r>
              <a:rPr lang="el-GR" dirty="0"/>
              <a:t>υπόδειγμα παλινδρόμησης στο οποίο η αναμενόμενη δαπάνη μπορεί να μεταβάλλεται με τον χρόνο καθώς</a:t>
            </a:r>
            <a:r>
              <a:rPr lang="en-US" dirty="0"/>
              <a:t> </a:t>
            </a:r>
            <a:r>
              <a:rPr lang="el-GR" dirty="0"/>
              <a:t>και μεταξύ των πολιτειών θα είχε τη μορφή</a:t>
            </a:r>
            <a:endParaRPr lang="en-US" dirty="0"/>
          </a:p>
          <a:p>
            <a:endParaRPr lang="en-US" dirty="0"/>
          </a:p>
          <a:p>
            <a:endParaRPr lang="en-US" dirty="0"/>
          </a:p>
          <a:p>
            <a:r>
              <a:rPr lang="el-GR" dirty="0"/>
              <a:t>΄Οπως και προηγουμένως, πρέπει να παραλείψουμε μια από τις μεταβλητές σε κάθε σύνολο ψευδομεταβλητών ώστε να αποφύγουμε την παγίδα ψευδομεταβλητών</a:t>
            </a:r>
            <a:endParaRPr lang="en-US" dirty="0"/>
          </a:p>
          <a:p>
            <a:r>
              <a:rPr lang="el-GR" dirty="0"/>
              <a:t>Αν χρησιμοποιούνται</a:t>
            </a:r>
            <a:r>
              <a:rPr lang="en-US" dirty="0"/>
              <a:t> </a:t>
            </a:r>
            <a:r>
              <a:rPr lang="el-GR" dirty="0"/>
              <a:t>50 ψευδομεταβλητές για τις πολιτείες και 10 ψευδομεταβλητές για τα έτη, εξακολουθεί να υπάρχει ένα</a:t>
            </a:r>
            <a:r>
              <a:rPr lang="en-US" dirty="0"/>
              <a:t> </a:t>
            </a:r>
            <a:r>
              <a:rPr lang="el-GR" dirty="0"/>
              <a:t>πρόβλημα </a:t>
            </a:r>
            <a:r>
              <a:rPr lang="el-GR" b="1" dirty="0"/>
              <a:t>τέλειας πολυσυγγραμμικότητας</a:t>
            </a:r>
            <a:r>
              <a:rPr lang="el-GR" dirty="0"/>
              <a:t>.</a:t>
            </a:r>
            <a:endParaRPr lang="en-US" dirty="0"/>
          </a:p>
        </p:txBody>
      </p:sp>
      <p:pic>
        <p:nvPicPr>
          <p:cNvPr id="5" name="Picture 4">
            <a:extLst>
              <a:ext uri="{FF2B5EF4-FFF2-40B4-BE49-F238E27FC236}">
                <a16:creationId xmlns:a16="http://schemas.microsoft.com/office/drawing/2014/main" id="{F7EDC603-D6FC-78FB-A29E-B02B9F52F754}"/>
              </a:ext>
            </a:extLst>
          </p:cNvPr>
          <p:cNvPicPr>
            <a:picLocks noChangeAspect="1"/>
          </p:cNvPicPr>
          <p:nvPr/>
        </p:nvPicPr>
        <p:blipFill>
          <a:blip r:embed="rId2"/>
          <a:stretch>
            <a:fillRect/>
          </a:stretch>
        </p:blipFill>
        <p:spPr>
          <a:xfrm>
            <a:off x="3454875" y="3574761"/>
            <a:ext cx="4024931" cy="827556"/>
          </a:xfrm>
          <a:prstGeom prst="rect">
            <a:avLst/>
          </a:prstGeom>
        </p:spPr>
      </p:pic>
    </p:spTree>
    <p:extLst>
      <p:ext uri="{BB962C8B-B14F-4D97-AF65-F5344CB8AC3E}">
        <p14:creationId xmlns:p14="http://schemas.microsoft.com/office/powerpoint/2010/main" val="346181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7D59-3E10-6610-5786-A209C04CD550}"/>
              </a:ext>
            </a:extLst>
          </p:cNvPr>
          <p:cNvSpPr>
            <a:spLocks noGrp="1"/>
          </p:cNvSpPr>
          <p:nvPr>
            <p:ph type="title"/>
          </p:nvPr>
        </p:nvSpPr>
        <p:spPr>
          <a:xfrm>
            <a:off x="1024128" y="585216"/>
            <a:ext cx="10674536"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6.6. Ανάλυση Συνδιακύμανσης</a:t>
            </a:r>
            <a:endParaRPr lang="en-US" dirty="0"/>
          </a:p>
        </p:txBody>
      </p:sp>
      <p:sp>
        <p:nvSpPr>
          <p:cNvPr id="3" name="Content Placeholder 2">
            <a:extLst>
              <a:ext uri="{FF2B5EF4-FFF2-40B4-BE49-F238E27FC236}">
                <a16:creationId xmlns:a16="http://schemas.microsoft.com/office/drawing/2014/main" id="{AFD78AE7-0927-5E1C-124F-540CE946E46A}"/>
              </a:ext>
            </a:extLst>
          </p:cNvPr>
          <p:cNvSpPr>
            <a:spLocks noGrp="1"/>
          </p:cNvSpPr>
          <p:nvPr>
            <p:ph idx="1"/>
          </p:nvPr>
        </p:nvSpPr>
        <p:spPr>
          <a:xfrm>
            <a:off x="1024128" y="1899501"/>
            <a:ext cx="9720073" cy="4023360"/>
          </a:xfrm>
        </p:spPr>
        <p:txBody>
          <a:bodyPr/>
          <a:lstStyle/>
          <a:p>
            <a:r>
              <a:rPr lang="el-GR" dirty="0"/>
              <a:t>Θα εκτιμήσουμε μια εξίσωση κόστους της μορφής</a:t>
            </a:r>
          </a:p>
          <a:p>
            <a:endParaRPr lang="el-GR" dirty="0"/>
          </a:p>
          <a:p>
            <a:endParaRPr lang="el-GR" dirty="0"/>
          </a:p>
          <a:p>
            <a:endParaRPr lang="el-GR" dirty="0"/>
          </a:p>
          <a:p>
            <a:endParaRPr lang="el-GR" dirty="0"/>
          </a:p>
          <a:p>
            <a:pPr algn="l"/>
            <a:r>
              <a:rPr lang="el-GR" sz="2400" b="0" i="0" u="none" strike="noStrike" baseline="0" dirty="0">
                <a:latin typeface="grmn1000"/>
              </a:rPr>
              <a:t>Οι ψευδομεταβλητές είναι </a:t>
            </a:r>
            <a:r>
              <a:rPr lang="el-GR" sz="2400" b="0" i="1" u="none" strike="noStrike" baseline="0" dirty="0">
                <a:latin typeface="LMMathItalic10-Regular"/>
              </a:rPr>
              <a:t>D</a:t>
            </a:r>
            <a:r>
              <a:rPr lang="el-GR" sz="1400" b="0" i="1" u="none" strike="noStrike" baseline="0" dirty="0">
                <a:latin typeface="LMMathItalic7-Regular"/>
              </a:rPr>
              <a:t>i,t</a:t>
            </a:r>
            <a:r>
              <a:rPr lang="el-GR" sz="2400" b="0" i="0" u="none" strike="noStrike" baseline="0" dirty="0">
                <a:latin typeface="grmn1000"/>
              </a:rPr>
              <a:t>, η μεταβλητή των ετών, και </a:t>
            </a:r>
            <a:r>
              <a:rPr lang="el-GR" sz="2400" b="0" i="1" u="none" strike="noStrike" baseline="0" dirty="0" err="1">
                <a:latin typeface="LMMathItalic10-Regular"/>
              </a:rPr>
              <a:t>F</a:t>
            </a:r>
            <a:r>
              <a:rPr lang="el-GR" sz="1600" b="0" i="1" u="none" strike="noStrike" baseline="0" dirty="0" err="1">
                <a:latin typeface="LMMathItalic7-Regular"/>
              </a:rPr>
              <a:t>i,t</a:t>
            </a:r>
            <a:r>
              <a:rPr lang="el-GR" sz="2400" b="0" i="0" u="none" strike="noStrike" baseline="0" dirty="0">
                <a:latin typeface="grmn1000"/>
              </a:rPr>
              <a:t>, η μεταβλητή των επιχειρήσεων. Παραλείψαμε την πρώτη μεταβλητή από κάθε ομάδα.</a:t>
            </a:r>
            <a:endParaRPr lang="en-US" dirty="0"/>
          </a:p>
        </p:txBody>
      </p:sp>
      <p:pic>
        <p:nvPicPr>
          <p:cNvPr id="5" name="Picture 4">
            <a:extLst>
              <a:ext uri="{FF2B5EF4-FFF2-40B4-BE49-F238E27FC236}">
                <a16:creationId xmlns:a16="http://schemas.microsoft.com/office/drawing/2014/main" id="{A98EE232-01B1-B6B2-B416-8769964A03E4}"/>
              </a:ext>
            </a:extLst>
          </p:cNvPr>
          <p:cNvPicPr>
            <a:picLocks noChangeAspect="1"/>
          </p:cNvPicPr>
          <p:nvPr/>
        </p:nvPicPr>
        <p:blipFill>
          <a:blip r:embed="rId2"/>
          <a:stretch>
            <a:fillRect/>
          </a:stretch>
        </p:blipFill>
        <p:spPr>
          <a:xfrm>
            <a:off x="1921644" y="2446058"/>
            <a:ext cx="7681718" cy="627079"/>
          </a:xfrm>
          <a:prstGeom prst="rect">
            <a:avLst/>
          </a:prstGeom>
        </p:spPr>
      </p:pic>
      <p:pic>
        <p:nvPicPr>
          <p:cNvPr id="7" name="Picture 6">
            <a:extLst>
              <a:ext uri="{FF2B5EF4-FFF2-40B4-BE49-F238E27FC236}">
                <a16:creationId xmlns:a16="http://schemas.microsoft.com/office/drawing/2014/main" id="{F9A3E554-6BB9-3C67-E415-75D957C4A215}"/>
              </a:ext>
            </a:extLst>
          </p:cNvPr>
          <p:cNvPicPr>
            <a:picLocks noChangeAspect="1"/>
          </p:cNvPicPr>
          <p:nvPr/>
        </p:nvPicPr>
        <p:blipFill>
          <a:blip r:embed="rId3"/>
          <a:stretch>
            <a:fillRect/>
          </a:stretch>
        </p:blipFill>
        <p:spPr>
          <a:xfrm>
            <a:off x="3695949" y="3399117"/>
            <a:ext cx="3147909" cy="823042"/>
          </a:xfrm>
          <a:prstGeom prst="rect">
            <a:avLst/>
          </a:prstGeom>
        </p:spPr>
      </p:pic>
    </p:spTree>
    <p:extLst>
      <p:ext uri="{BB962C8B-B14F-4D97-AF65-F5344CB8AC3E}">
        <p14:creationId xmlns:p14="http://schemas.microsoft.com/office/powerpoint/2010/main" val="265833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6334-64BB-B7B0-FDC1-C04FD7420A6A}"/>
              </a:ext>
            </a:extLst>
          </p:cNvPr>
          <p:cNvSpPr>
            <a:spLocks noGrp="1"/>
          </p:cNvSpPr>
          <p:nvPr>
            <p:ph type="title"/>
          </p:nvPr>
        </p:nvSpPr>
        <p:spPr>
          <a:xfrm>
            <a:off x="1024128" y="585216"/>
            <a:ext cx="10533134"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6.6. Ανάλυση Συνδιακύμανσης</a:t>
            </a:r>
            <a:endParaRPr lang="en-US" dirty="0"/>
          </a:p>
        </p:txBody>
      </p:sp>
      <p:sp>
        <p:nvSpPr>
          <p:cNvPr id="3" name="Content Placeholder 2">
            <a:extLst>
              <a:ext uri="{FF2B5EF4-FFF2-40B4-BE49-F238E27FC236}">
                <a16:creationId xmlns:a16="http://schemas.microsoft.com/office/drawing/2014/main" id="{18F420FF-CDFE-0132-91FF-6A18617405D5}"/>
              </a:ext>
            </a:extLst>
          </p:cNvPr>
          <p:cNvSpPr>
            <a:spLocks noGrp="1"/>
          </p:cNvSpPr>
          <p:nvPr>
            <p:ph idx="1"/>
          </p:nvPr>
        </p:nvSpPr>
        <p:spPr>
          <a:xfrm>
            <a:off x="1024128" y="2286000"/>
            <a:ext cx="10071220" cy="4023360"/>
          </a:xfrm>
        </p:spPr>
        <p:txBody>
          <a:bodyPr/>
          <a:lstStyle/>
          <a:p>
            <a:r>
              <a:rPr lang="el-GR" dirty="0"/>
              <a:t>Το εκτιμημένο υπόδειγμα για την πλήρη εξειδίκευση είναι</a:t>
            </a:r>
          </a:p>
          <a:p>
            <a:endParaRPr lang="el-GR" dirty="0"/>
          </a:p>
          <a:p>
            <a:endParaRPr lang="el-GR" dirty="0"/>
          </a:p>
          <a:p>
            <a:pPr algn="l"/>
            <a:r>
              <a:rPr lang="el-GR" sz="2400" b="0" i="0" u="none" strike="noStrike" baseline="0" dirty="0">
                <a:latin typeface="grmn1000"/>
              </a:rPr>
              <a:t>Ενδιαφερόμαστε για το αν είναι στατιστικά σημαντικές οι επιδράσεις των επιχειρήσεων, οι χρονικές επιδράσεις, και οι δύο ή καμία από τις επιδράσεις.</a:t>
            </a:r>
            <a:endParaRPr lang="en-US" dirty="0"/>
          </a:p>
        </p:txBody>
      </p:sp>
      <p:pic>
        <p:nvPicPr>
          <p:cNvPr id="5" name="Picture 4">
            <a:extLst>
              <a:ext uri="{FF2B5EF4-FFF2-40B4-BE49-F238E27FC236}">
                <a16:creationId xmlns:a16="http://schemas.microsoft.com/office/drawing/2014/main" id="{6AEE190D-90A9-A732-8924-4CCD2B980BD2}"/>
              </a:ext>
            </a:extLst>
          </p:cNvPr>
          <p:cNvPicPr>
            <a:picLocks noChangeAspect="1"/>
          </p:cNvPicPr>
          <p:nvPr/>
        </p:nvPicPr>
        <p:blipFill>
          <a:blip r:embed="rId2"/>
          <a:stretch>
            <a:fillRect/>
          </a:stretch>
        </p:blipFill>
        <p:spPr>
          <a:xfrm>
            <a:off x="1821386" y="2911851"/>
            <a:ext cx="8099542" cy="736322"/>
          </a:xfrm>
          <a:prstGeom prst="rect">
            <a:avLst/>
          </a:prstGeom>
        </p:spPr>
      </p:pic>
    </p:spTree>
    <p:extLst>
      <p:ext uri="{BB962C8B-B14F-4D97-AF65-F5344CB8AC3E}">
        <p14:creationId xmlns:p14="http://schemas.microsoft.com/office/powerpoint/2010/main" val="404824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50B6BA-9B6F-DC9E-7EE3-A688CBD3590C}"/>
              </a:ext>
            </a:extLst>
          </p:cNvPr>
          <p:cNvPicPr>
            <a:picLocks noGrp="1" noChangeAspect="1"/>
          </p:cNvPicPr>
          <p:nvPr>
            <p:ph idx="1"/>
          </p:nvPr>
        </p:nvPicPr>
        <p:blipFill>
          <a:blip r:embed="rId2"/>
          <a:stretch>
            <a:fillRect/>
          </a:stretch>
        </p:blipFill>
        <p:spPr>
          <a:xfrm>
            <a:off x="1032966" y="2107644"/>
            <a:ext cx="10523874" cy="3289955"/>
          </a:xfrm>
        </p:spPr>
      </p:pic>
    </p:spTree>
    <p:extLst>
      <p:ext uri="{BB962C8B-B14F-4D97-AF65-F5344CB8AC3E}">
        <p14:creationId xmlns:p14="http://schemas.microsoft.com/office/powerpoint/2010/main" val="136486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C722-82C1-6C83-49D0-02367460AB7D}"/>
              </a:ext>
            </a:extLst>
          </p:cNvPr>
          <p:cNvSpPr>
            <a:spLocks noGrp="1"/>
          </p:cNvSpPr>
          <p:nvPr>
            <p:ph type="title"/>
          </p:nvPr>
        </p:nvSpPr>
        <p:spPr>
          <a:xfrm>
            <a:off x="1024127" y="585216"/>
            <a:ext cx="11042181" cy="1499616"/>
          </a:xfrm>
        </p:spPr>
        <p:txBody>
          <a:bodyPr>
            <a:normAutofit/>
          </a:bodyPr>
          <a:lstStyle/>
          <a:p>
            <a:r>
              <a:rPr lang="el-GR" sz="3200" dirty="0"/>
              <a:t>Επιδράσεις οριακών τιμών και κατηγορικές μεταβλητές</a:t>
            </a:r>
            <a:endParaRPr lang="en-US" sz="3200" dirty="0"/>
          </a:p>
        </p:txBody>
      </p:sp>
      <p:sp>
        <p:nvSpPr>
          <p:cNvPr id="3" name="Content Placeholder 2">
            <a:extLst>
              <a:ext uri="{FF2B5EF4-FFF2-40B4-BE49-F238E27FC236}">
                <a16:creationId xmlns:a16="http://schemas.microsoft.com/office/drawing/2014/main" id="{BEDA1F77-123A-6FC4-E8CC-2A4B5CB3FDFE}"/>
              </a:ext>
            </a:extLst>
          </p:cNvPr>
          <p:cNvSpPr>
            <a:spLocks noGrp="1"/>
          </p:cNvSpPr>
          <p:nvPr>
            <p:ph idx="1"/>
          </p:nvPr>
        </p:nvSpPr>
        <p:spPr>
          <a:xfrm>
            <a:off x="1235963" y="1908928"/>
            <a:ext cx="9720073" cy="4023360"/>
          </a:xfrm>
        </p:spPr>
        <p:txBody>
          <a:bodyPr/>
          <a:lstStyle/>
          <a:p>
            <a:r>
              <a:rPr lang="el-GR" dirty="0"/>
              <a:t>Υποθέστε, για παράδειγμα, ότι ενδιαφερόμαστε για μια παλινδρόμηση της μορφής</a:t>
            </a:r>
          </a:p>
          <a:p>
            <a:endParaRPr lang="el-GR" dirty="0"/>
          </a:p>
          <a:p>
            <a:endParaRPr lang="el-GR" dirty="0"/>
          </a:p>
          <a:p>
            <a:r>
              <a:rPr lang="el-GR" dirty="0"/>
              <a:t>΄Ενα πιο ευέλικτο υπόδειγμα θα χρησιμοποιούσε τρεις (ή τέσσερεις) δυαδικές μεταβλητές, μια για κάθε επίπεδο εκπαίδευσης. ΄Ετσι, θα γράφαμε</a:t>
            </a:r>
            <a:endParaRPr lang="en-US" dirty="0"/>
          </a:p>
        </p:txBody>
      </p:sp>
      <p:pic>
        <p:nvPicPr>
          <p:cNvPr id="5" name="Picture 4">
            <a:extLst>
              <a:ext uri="{FF2B5EF4-FFF2-40B4-BE49-F238E27FC236}">
                <a16:creationId xmlns:a16="http://schemas.microsoft.com/office/drawing/2014/main" id="{1F4AF27E-15EE-4168-B656-29BD1FD6331F}"/>
              </a:ext>
            </a:extLst>
          </p:cNvPr>
          <p:cNvPicPr>
            <a:picLocks noChangeAspect="1"/>
          </p:cNvPicPr>
          <p:nvPr/>
        </p:nvPicPr>
        <p:blipFill>
          <a:blip r:embed="rId2"/>
          <a:stretch>
            <a:fillRect/>
          </a:stretch>
        </p:blipFill>
        <p:spPr>
          <a:xfrm>
            <a:off x="1235963" y="2346538"/>
            <a:ext cx="9856558" cy="745454"/>
          </a:xfrm>
          <a:prstGeom prst="rect">
            <a:avLst/>
          </a:prstGeom>
        </p:spPr>
      </p:pic>
      <p:pic>
        <p:nvPicPr>
          <p:cNvPr id="7" name="Picture 6">
            <a:extLst>
              <a:ext uri="{FF2B5EF4-FFF2-40B4-BE49-F238E27FC236}">
                <a16:creationId xmlns:a16="http://schemas.microsoft.com/office/drawing/2014/main" id="{29A3CCC7-E2B0-8A9B-D3C9-1801F49BB76D}"/>
              </a:ext>
            </a:extLst>
          </p:cNvPr>
          <p:cNvPicPr>
            <a:picLocks noChangeAspect="1"/>
          </p:cNvPicPr>
          <p:nvPr/>
        </p:nvPicPr>
        <p:blipFill>
          <a:blip r:embed="rId3"/>
          <a:stretch>
            <a:fillRect/>
          </a:stretch>
        </p:blipFill>
        <p:spPr>
          <a:xfrm>
            <a:off x="2980109" y="4251490"/>
            <a:ext cx="6925306" cy="745454"/>
          </a:xfrm>
          <a:prstGeom prst="rect">
            <a:avLst/>
          </a:prstGeom>
        </p:spPr>
      </p:pic>
    </p:spTree>
    <p:extLst>
      <p:ext uri="{BB962C8B-B14F-4D97-AF65-F5344CB8AC3E}">
        <p14:creationId xmlns:p14="http://schemas.microsoft.com/office/powerpoint/2010/main" val="3503867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980B-46C5-86E5-8681-82C5F22F4A58}"/>
              </a:ext>
            </a:extLst>
          </p:cNvPr>
          <p:cNvSpPr>
            <a:spLocks noGrp="1"/>
          </p:cNvSpPr>
          <p:nvPr>
            <p:ph type="title"/>
          </p:nvPr>
        </p:nvSpPr>
        <p:spPr/>
        <p:txBody>
          <a:bodyPr>
            <a:normAutofit/>
          </a:bodyPr>
          <a:lstStyle/>
          <a:p>
            <a:r>
              <a:rPr lang="el-GR" sz="3600" dirty="0"/>
              <a:t>Πίνακες μεταβάσεων</a:t>
            </a:r>
            <a:endParaRPr lang="en-US" sz="3600" dirty="0"/>
          </a:p>
        </p:txBody>
      </p:sp>
      <p:sp>
        <p:nvSpPr>
          <p:cNvPr id="3" name="Content Placeholder 2">
            <a:extLst>
              <a:ext uri="{FF2B5EF4-FFF2-40B4-BE49-F238E27FC236}">
                <a16:creationId xmlns:a16="http://schemas.microsoft.com/office/drawing/2014/main" id="{3A438434-18BA-3588-DA33-A1D241F9979D}"/>
              </a:ext>
            </a:extLst>
          </p:cNvPr>
          <p:cNvSpPr>
            <a:spLocks noGrp="1"/>
          </p:cNvSpPr>
          <p:nvPr>
            <p:ph idx="1"/>
          </p:nvPr>
        </p:nvSpPr>
        <p:spPr/>
        <p:txBody>
          <a:bodyPr/>
          <a:lstStyle/>
          <a:p>
            <a:pPr algn="l"/>
            <a:r>
              <a:rPr lang="el-GR" sz="2400" b="0" i="0" u="none" strike="noStrike" baseline="0" dirty="0">
                <a:latin typeface="grmn1000"/>
              </a:rPr>
              <a:t>΄Ενα τυπικό σφάλμα για τη διαφορά των δύο συντελεστών υπολογίζεται χρησιμοποιώντας την τετραγωνική ρίζα της</a:t>
            </a:r>
            <a:endParaRPr lang="en-US" dirty="0"/>
          </a:p>
        </p:txBody>
      </p:sp>
      <p:pic>
        <p:nvPicPr>
          <p:cNvPr id="5" name="Picture 4">
            <a:extLst>
              <a:ext uri="{FF2B5EF4-FFF2-40B4-BE49-F238E27FC236}">
                <a16:creationId xmlns:a16="http://schemas.microsoft.com/office/drawing/2014/main" id="{B6F6F22A-274F-4986-CA09-D99303DE8234}"/>
              </a:ext>
            </a:extLst>
          </p:cNvPr>
          <p:cNvPicPr>
            <a:picLocks noChangeAspect="1"/>
          </p:cNvPicPr>
          <p:nvPr/>
        </p:nvPicPr>
        <p:blipFill>
          <a:blip r:embed="rId2"/>
          <a:stretch>
            <a:fillRect/>
          </a:stretch>
        </p:blipFill>
        <p:spPr>
          <a:xfrm>
            <a:off x="2018292" y="3112432"/>
            <a:ext cx="8155415" cy="997655"/>
          </a:xfrm>
          <a:prstGeom prst="rect">
            <a:avLst/>
          </a:prstGeom>
        </p:spPr>
      </p:pic>
    </p:spTree>
    <p:extLst>
      <p:ext uri="{BB962C8B-B14F-4D97-AF65-F5344CB8AC3E}">
        <p14:creationId xmlns:p14="http://schemas.microsoft.com/office/powerpoint/2010/main" val="146569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A76C-588C-12A6-A5F7-1AE7C87CA45A}"/>
              </a:ext>
            </a:extLst>
          </p:cNvPr>
          <p:cNvSpPr>
            <a:spLocks noGrp="1"/>
          </p:cNvSpPr>
          <p:nvPr>
            <p:ph type="title"/>
          </p:nvPr>
        </p:nvSpPr>
        <p:spPr/>
        <p:txBody>
          <a:bodyPr>
            <a:normAutofit/>
          </a:bodyPr>
          <a:lstStyle/>
          <a:p>
            <a:r>
              <a:rPr lang="el-GR" sz="3600" dirty="0"/>
              <a:t>Δυαδικές μεταβλητές στην παλινδρόμηση</a:t>
            </a:r>
            <a:endParaRPr lang="en-US" sz="3600" dirty="0"/>
          </a:p>
        </p:txBody>
      </p:sp>
      <p:sp>
        <p:nvSpPr>
          <p:cNvPr id="3" name="Content Placeholder 2">
            <a:extLst>
              <a:ext uri="{FF2B5EF4-FFF2-40B4-BE49-F238E27FC236}">
                <a16:creationId xmlns:a16="http://schemas.microsoft.com/office/drawing/2014/main" id="{CE9FA96B-005E-3BB5-E931-C38EDFF574E6}"/>
              </a:ext>
            </a:extLst>
          </p:cNvPr>
          <p:cNvSpPr>
            <a:spLocks noGrp="1"/>
          </p:cNvSpPr>
          <p:nvPr>
            <p:ph idx="1"/>
          </p:nvPr>
        </p:nvSpPr>
        <p:spPr/>
        <p:txBody>
          <a:bodyPr/>
          <a:lstStyle/>
          <a:p>
            <a:pPr algn="l"/>
            <a:r>
              <a:rPr lang="el-GR" sz="2400" b="0" i="0" u="none" strike="noStrike" baseline="0" dirty="0">
                <a:latin typeface="grmn1000"/>
              </a:rPr>
              <a:t>Οι ψευδομεταβλητές συνήθως χρησιμοποιούνται στις εξισώσεις παλινδρόμησης που περιέχουν επίσης ποσοτικές μεταβλητές,</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όπου </a:t>
            </a:r>
            <a:r>
              <a:rPr lang="el-GR" sz="2400" b="0" i="1" u="none" strike="noStrike" baseline="0" dirty="0" err="1">
                <a:latin typeface="LMMathItalic10-Regular"/>
              </a:rPr>
              <a:t>d</a:t>
            </a:r>
            <a:r>
              <a:rPr lang="el-GR" sz="1400" b="0" i="1" u="none" strike="noStrike" baseline="0" dirty="0" err="1">
                <a:latin typeface="LMMathItalic8-Regular"/>
              </a:rPr>
              <a:t>i</a:t>
            </a:r>
            <a:r>
              <a:rPr lang="el-GR" sz="1400" b="0" i="1" u="none" strike="noStrike" baseline="0" dirty="0">
                <a:latin typeface="LMMathItalic8-Regular"/>
              </a:rPr>
              <a:t> </a:t>
            </a:r>
            <a:r>
              <a:rPr lang="el-GR" sz="2400" b="0" i="0" u="none" strike="noStrike" baseline="0" dirty="0">
                <a:latin typeface="LMRoman10-Regular"/>
              </a:rPr>
              <a:t>= 1 </a:t>
            </a:r>
            <a:r>
              <a:rPr lang="el-GR" sz="2400" b="0" i="0" u="none" strike="noStrike" baseline="0" dirty="0">
                <a:latin typeface="grmn1000"/>
              </a:rPr>
              <a:t>όταν ικανοποιείται κάποια συνθήκη και 0 όταν δεν ικανοποιείται.</a:t>
            </a:r>
            <a:endParaRPr lang="en-US" dirty="0"/>
          </a:p>
        </p:txBody>
      </p:sp>
      <p:pic>
        <p:nvPicPr>
          <p:cNvPr id="5" name="Picture 4">
            <a:extLst>
              <a:ext uri="{FF2B5EF4-FFF2-40B4-BE49-F238E27FC236}">
                <a16:creationId xmlns:a16="http://schemas.microsoft.com/office/drawing/2014/main" id="{47D16226-709B-FFEC-C538-DFA64945D89D}"/>
              </a:ext>
            </a:extLst>
          </p:cNvPr>
          <p:cNvPicPr>
            <a:picLocks noChangeAspect="1"/>
          </p:cNvPicPr>
          <p:nvPr/>
        </p:nvPicPr>
        <p:blipFill>
          <a:blip r:embed="rId2"/>
          <a:stretch>
            <a:fillRect/>
          </a:stretch>
        </p:blipFill>
        <p:spPr>
          <a:xfrm>
            <a:off x="3930159" y="3232105"/>
            <a:ext cx="2935939" cy="698872"/>
          </a:xfrm>
          <a:prstGeom prst="rect">
            <a:avLst/>
          </a:prstGeom>
        </p:spPr>
      </p:pic>
    </p:spTree>
    <p:extLst>
      <p:ext uri="{BB962C8B-B14F-4D97-AF65-F5344CB8AC3E}">
        <p14:creationId xmlns:p14="http://schemas.microsoft.com/office/powerpoint/2010/main" val="3916253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372-B1A0-838B-F4DD-13D05A2CD6DD}"/>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6.7. Οριακές Τιμές Εκπαίδευσης σε μια Εξίσωση για τον Λογαριθμικό Μισθό</a:t>
            </a:r>
            <a:endParaRPr lang="en-US" dirty="0"/>
          </a:p>
        </p:txBody>
      </p:sp>
      <p:sp>
        <p:nvSpPr>
          <p:cNvPr id="3" name="Content Placeholder 2">
            <a:extLst>
              <a:ext uri="{FF2B5EF4-FFF2-40B4-BE49-F238E27FC236}">
                <a16:creationId xmlns:a16="http://schemas.microsoft.com/office/drawing/2014/main" id="{CBA6AEA5-8635-3B85-32F7-4618997D1BD2}"/>
              </a:ext>
            </a:extLst>
          </p:cNvPr>
          <p:cNvSpPr>
            <a:spLocks noGrp="1"/>
          </p:cNvSpPr>
          <p:nvPr>
            <p:ph idx="1"/>
          </p:nvPr>
        </p:nvSpPr>
        <p:spPr/>
        <p:txBody>
          <a:bodyPr/>
          <a:lstStyle/>
          <a:p>
            <a:r>
              <a:rPr lang="el-GR" dirty="0"/>
              <a:t>΄Εχουμε κωδικοποιήσει εκ νέου τη μεταβλητή ED σε αυτά τα δεδομένα ως</a:t>
            </a:r>
            <a:endParaRPr lang="en-US" dirty="0"/>
          </a:p>
        </p:txBody>
      </p:sp>
      <p:pic>
        <p:nvPicPr>
          <p:cNvPr id="5" name="Picture 4">
            <a:extLst>
              <a:ext uri="{FF2B5EF4-FFF2-40B4-BE49-F238E27FC236}">
                <a16:creationId xmlns:a16="http://schemas.microsoft.com/office/drawing/2014/main" id="{DBA37443-20A8-4533-47FC-A8A27109779F}"/>
              </a:ext>
            </a:extLst>
          </p:cNvPr>
          <p:cNvPicPr>
            <a:picLocks noChangeAspect="1"/>
          </p:cNvPicPr>
          <p:nvPr/>
        </p:nvPicPr>
        <p:blipFill>
          <a:blip r:embed="rId2"/>
          <a:stretch>
            <a:fillRect/>
          </a:stretch>
        </p:blipFill>
        <p:spPr>
          <a:xfrm>
            <a:off x="2135281" y="3076555"/>
            <a:ext cx="7069945" cy="1193787"/>
          </a:xfrm>
          <a:prstGeom prst="rect">
            <a:avLst/>
          </a:prstGeom>
        </p:spPr>
      </p:pic>
    </p:spTree>
    <p:extLst>
      <p:ext uri="{BB962C8B-B14F-4D97-AF65-F5344CB8AC3E}">
        <p14:creationId xmlns:p14="http://schemas.microsoft.com/office/powerpoint/2010/main" val="271657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996653-1A2B-4F5C-C899-CD091C5190EC}"/>
              </a:ext>
            </a:extLst>
          </p:cNvPr>
          <p:cNvPicPr>
            <a:picLocks noGrp="1" noChangeAspect="1"/>
          </p:cNvPicPr>
          <p:nvPr>
            <p:ph idx="1"/>
          </p:nvPr>
        </p:nvPicPr>
        <p:blipFill>
          <a:blip r:embed="rId2"/>
          <a:stretch>
            <a:fillRect/>
          </a:stretch>
        </p:blipFill>
        <p:spPr>
          <a:xfrm>
            <a:off x="1484937" y="904974"/>
            <a:ext cx="9465856" cy="5343604"/>
          </a:xfrm>
        </p:spPr>
      </p:pic>
    </p:spTree>
    <p:extLst>
      <p:ext uri="{BB962C8B-B14F-4D97-AF65-F5344CB8AC3E}">
        <p14:creationId xmlns:p14="http://schemas.microsoft.com/office/powerpoint/2010/main" val="3406698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21ED-DFB4-5F57-85C4-9529E548BC71}"/>
              </a:ext>
            </a:extLst>
          </p:cNvPr>
          <p:cNvSpPr>
            <a:spLocks noGrp="1"/>
          </p:cNvSpPr>
          <p:nvPr>
            <p:ph type="title"/>
          </p:nvPr>
        </p:nvSpPr>
        <p:spPr/>
        <p:txBody>
          <a:bodyPr>
            <a:normAutofit/>
          </a:bodyPr>
          <a:lstStyle/>
          <a:p>
            <a:r>
              <a:rPr lang="el-GR" sz="3600" dirty="0"/>
              <a:t>Παλινδρόμηση διαφορών στις διαφορές</a:t>
            </a:r>
            <a:endParaRPr lang="en-US" sz="3600" dirty="0"/>
          </a:p>
        </p:txBody>
      </p:sp>
      <p:sp>
        <p:nvSpPr>
          <p:cNvPr id="3" name="Content Placeholder 2">
            <a:extLst>
              <a:ext uri="{FF2B5EF4-FFF2-40B4-BE49-F238E27FC236}">
                <a16:creationId xmlns:a16="http://schemas.microsoft.com/office/drawing/2014/main" id="{B62FAD7E-ECFF-D63C-AFE1-9C60A5CB2C35}"/>
              </a:ext>
            </a:extLst>
          </p:cNvPr>
          <p:cNvSpPr>
            <a:spLocks noGrp="1"/>
          </p:cNvSpPr>
          <p:nvPr>
            <p:ph idx="1"/>
          </p:nvPr>
        </p:nvSpPr>
        <p:spPr>
          <a:xfrm>
            <a:off x="1235963" y="1729818"/>
            <a:ext cx="9720073" cy="4023360"/>
          </a:xfrm>
        </p:spPr>
        <p:txBody>
          <a:bodyPr/>
          <a:lstStyle/>
          <a:p>
            <a:pPr algn="l"/>
            <a:r>
              <a:rPr lang="el-GR" sz="2400" b="0" i="0" u="none" strike="noStrike" baseline="0" dirty="0">
                <a:latin typeface="grmn1000"/>
              </a:rPr>
              <a:t>Σε πολλές σύγχρονες μελέτες εξετάζεται το αιτιώδες αποτέλεσμα μιας </a:t>
            </a:r>
            <a:r>
              <a:rPr lang="el-GR" sz="2400" b="1" i="0" u="none" strike="noStrike" baseline="0" dirty="0">
                <a:latin typeface="grxn1000"/>
              </a:rPr>
              <a:t>πειραματικής επίδρασης </a:t>
            </a:r>
            <a:r>
              <a:rPr lang="el-GR" sz="2400" b="0" i="0" u="none" strike="noStrike" baseline="0" dirty="0">
                <a:latin typeface="grmn1000"/>
              </a:rPr>
              <a:t>σε κάποιο είδος </a:t>
            </a:r>
            <a:r>
              <a:rPr lang="el-GR" sz="2400" b="1" i="0" u="none" strike="noStrike" baseline="0" dirty="0">
                <a:latin typeface="grxn1000"/>
              </a:rPr>
              <a:t>απόκρισης</a:t>
            </a:r>
            <a:r>
              <a:rPr lang="el-GR" sz="2400" b="0" i="0" u="none" strike="noStrike" baseline="0" dirty="0">
                <a:latin typeface="grmn1000"/>
              </a:rPr>
              <a:t>.</a:t>
            </a:r>
          </a:p>
          <a:p>
            <a:pPr algn="l"/>
            <a:r>
              <a:rPr lang="el-GR" dirty="0"/>
              <a:t>Οι εφαρμογές μπορούν συχνά να διατυπωθούν ως υποδείγματα παλινδρόμησης που συμπεριλαμβάνουν μια ψευδομεταβλητή πειραματικής επίδρασης, όπως στο υπόδειγμα</a:t>
            </a:r>
          </a:p>
          <a:p>
            <a:pPr algn="l"/>
            <a:endParaRPr lang="el-GR" dirty="0"/>
          </a:p>
          <a:p>
            <a:pPr algn="l"/>
            <a:r>
              <a:rPr lang="el-GR" dirty="0"/>
              <a:t>όπου η παράμετρος μετατόπισης, δ (υπό τις κατάλληλες υποθέσεις), μετρά το αιτιώδες αποτέλεσμα της πειραματικής επίδρασης ή της πολιτικής μεταβολής (δεδομένου του x) στα άτομα του δείγματος.</a:t>
            </a:r>
            <a:endParaRPr lang="en-US" dirty="0"/>
          </a:p>
        </p:txBody>
      </p:sp>
      <p:pic>
        <p:nvPicPr>
          <p:cNvPr id="5" name="Picture 4">
            <a:extLst>
              <a:ext uri="{FF2B5EF4-FFF2-40B4-BE49-F238E27FC236}">
                <a16:creationId xmlns:a16="http://schemas.microsoft.com/office/drawing/2014/main" id="{F9B89C4B-3FD7-045F-0E93-C7C4A298A6ED}"/>
              </a:ext>
            </a:extLst>
          </p:cNvPr>
          <p:cNvPicPr>
            <a:picLocks noChangeAspect="1"/>
          </p:cNvPicPr>
          <p:nvPr/>
        </p:nvPicPr>
        <p:blipFill>
          <a:blip r:embed="rId2"/>
          <a:stretch>
            <a:fillRect/>
          </a:stretch>
        </p:blipFill>
        <p:spPr>
          <a:xfrm>
            <a:off x="3024055" y="3315877"/>
            <a:ext cx="2306551" cy="662233"/>
          </a:xfrm>
          <a:prstGeom prst="rect">
            <a:avLst/>
          </a:prstGeom>
        </p:spPr>
      </p:pic>
    </p:spTree>
    <p:extLst>
      <p:ext uri="{BB962C8B-B14F-4D97-AF65-F5344CB8AC3E}">
        <p14:creationId xmlns:p14="http://schemas.microsoft.com/office/powerpoint/2010/main" val="139060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FCDA6D-9752-1485-702D-7702F70D2D06}"/>
              </a:ext>
            </a:extLst>
          </p:cNvPr>
          <p:cNvPicPr>
            <a:picLocks noGrp="1" noChangeAspect="1"/>
          </p:cNvPicPr>
          <p:nvPr>
            <p:ph idx="1"/>
          </p:nvPr>
        </p:nvPicPr>
        <p:blipFill>
          <a:blip r:embed="rId2"/>
          <a:stretch>
            <a:fillRect/>
          </a:stretch>
        </p:blipFill>
        <p:spPr>
          <a:xfrm>
            <a:off x="3183716" y="140749"/>
            <a:ext cx="5611491" cy="6576502"/>
          </a:xfrm>
        </p:spPr>
      </p:pic>
    </p:spTree>
    <p:extLst>
      <p:ext uri="{BB962C8B-B14F-4D97-AF65-F5344CB8AC3E}">
        <p14:creationId xmlns:p14="http://schemas.microsoft.com/office/powerpoint/2010/main" val="420045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1A4AC6-8C73-B74B-B87E-272CC29F4DAD}"/>
              </a:ext>
            </a:extLst>
          </p:cNvPr>
          <p:cNvPicPr>
            <a:picLocks noGrp="1" noChangeAspect="1"/>
          </p:cNvPicPr>
          <p:nvPr>
            <p:ph idx="1"/>
          </p:nvPr>
        </p:nvPicPr>
        <p:blipFill>
          <a:blip r:embed="rId2"/>
          <a:stretch>
            <a:fillRect/>
          </a:stretch>
        </p:blipFill>
        <p:spPr>
          <a:xfrm>
            <a:off x="1373143" y="1668544"/>
            <a:ext cx="10452735" cy="3864990"/>
          </a:xfrm>
        </p:spPr>
      </p:pic>
    </p:spTree>
    <p:extLst>
      <p:ext uri="{BB962C8B-B14F-4D97-AF65-F5344CB8AC3E}">
        <p14:creationId xmlns:p14="http://schemas.microsoft.com/office/powerpoint/2010/main" val="3500525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1574-47A3-8947-8071-49034ACBF695}"/>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Παλινδρόμηση διαφορών στις διαφορές</a:t>
            </a:r>
            <a:endParaRPr lang="en-US" dirty="0"/>
          </a:p>
        </p:txBody>
      </p:sp>
      <p:sp>
        <p:nvSpPr>
          <p:cNvPr id="3" name="Content Placeholder 2">
            <a:extLst>
              <a:ext uri="{FF2B5EF4-FFF2-40B4-BE49-F238E27FC236}">
                <a16:creationId xmlns:a16="http://schemas.microsoft.com/office/drawing/2014/main" id="{F25E3E69-4E66-6655-5855-B9DEA3BD45C8}"/>
              </a:ext>
            </a:extLst>
          </p:cNvPr>
          <p:cNvSpPr>
            <a:spLocks noGrp="1"/>
          </p:cNvSpPr>
          <p:nvPr>
            <p:ph idx="1"/>
          </p:nvPr>
        </p:nvSpPr>
        <p:spPr/>
        <p:txBody>
          <a:bodyPr>
            <a:normAutofit lnSpcReduction="10000"/>
          </a:bodyPr>
          <a:lstStyle/>
          <a:p>
            <a:r>
              <a:rPr lang="el-GR" dirty="0"/>
              <a:t>Στην απλούστερη περίπτωση της σύγκρισης μεταξύ ομάδων, χωρίς συμμεταβλητές,</a:t>
            </a:r>
          </a:p>
          <a:p>
            <a:endParaRPr lang="el-GR" dirty="0"/>
          </a:p>
          <a:p>
            <a:r>
              <a:rPr lang="el-GR" dirty="0"/>
              <a:t>Από την παλινδρόμηση ελαχίστων τετραγώνων της y στη D παίρνουμε</a:t>
            </a:r>
          </a:p>
          <a:p>
            <a:endParaRPr lang="el-GR" dirty="0"/>
          </a:p>
          <a:p>
            <a:endParaRPr lang="el-GR" dirty="0"/>
          </a:p>
          <a:p>
            <a:r>
              <a:rPr lang="el-GR" dirty="0"/>
              <a:t>δηλαδή, το μέσο αποτέλεσμα για τα άτομα που δε συμμετείχαν στο πείραμα, και</a:t>
            </a:r>
          </a:p>
          <a:p>
            <a:endParaRPr lang="el-GR" dirty="0"/>
          </a:p>
          <a:p>
            <a:endParaRPr lang="el-GR" dirty="0"/>
          </a:p>
          <a:p>
            <a:r>
              <a:rPr lang="el-GR" dirty="0"/>
              <a:t>τη διαφορά των μέσων των δύο ομάδων.</a:t>
            </a:r>
            <a:endParaRPr lang="en-US" dirty="0"/>
          </a:p>
        </p:txBody>
      </p:sp>
      <p:pic>
        <p:nvPicPr>
          <p:cNvPr id="5" name="Picture 4">
            <a:extLst>
              <a:ext uri="{FF2B5EF4-FFF2-40B4-BE49-F238E27FC236}">
                <a16:creationId xmlns:a16="http://schemas.microsoft.com/office/drawing/2014/main" id="{05DC7EBF-A089-F25C-7401-97CF04351BC1}"/>
              </a:ext>
            </a:extLst>
          </p:cNvPr>
          <p:cNvPicPr>
            <a:picLocks noChangeAspect="1"/>
          </p:cNvPicPr>
          <p:nvPr/>
        </p:nvPicPr>
        <p:blipFill>
          <a:blip r:embed="rId2"/>
          <a:stretch>
            <a:fillRect/>
          </a:stretch>
        </p:blipFill>
        <p:spPr>
          <a:xfrm>
            <a:off x="4476713" y="2626435"/>
            <a:ext cx="2415973" cy="585749"/>
          </a:xfrm>
          <a:prstGeom prst="rect">
            <a:avLst/>
          </a:prstGeom>
        </p:spPr>
      </p:pic>
      <p:pic>
        <p:nvPicPr>
          <p:cNvPr id="7" name="Picture 6">
            <a:extLst>
              <a:ext uri="{FF2B5EF4-FFF2-40B4-BE49-F238E27FC236}">
                <a16:creationId xmlns:a16="http://schemas.microsoft.com/office/drawing/2014/main" id="{A0F5489B-3A43-4271-CEE7-B5B3BEAE5174}"/>
              </a:ext>
            </a:extLst>
          </p:cNvPr>
          <p:cNvPicPr>
            <a:picLocks noChangeAspect="1"/>
          </p:cNvPicPr>
          <p:nvPr/>
        </p:nvPicPr>
        <p:blipFill>
          <a:blip r:embed="rId3"/>
          <a:stretch>
            <a:fillRect/>
          </a:stretch>
        </p:blipFill>
        <p:spPr>
          <a:xfrm>
            <a:off x="4476713" y="3841305"/>
            <a:ext cx="2243406" cy="585749"/>
          </a:xfrm>
          <a:prstGeom prst="rect">
            <a:avLst/>
          </a:prstGeom>
        </p:spPr>
      </p:pic>
      <p:pic>
        <p:nvPicPr>
          <p:cNvPr id="9" name="Picture 8">
            <a:extLst>
              <a:ext uri="{FF2B5EF4-FFF2-40B4-BE49-F238E27FC236}">
                <a16:creationId xmlns:a16="http://schemas.microsoft.com/office/drawing/2014/main" id="{AB1C266E-430B-B4A2-9F12-C876F940166E}"/>
              </a:ext>
            </a:extLst>
          </p:cNvPr>
          <p:cNvPicPr>
            <a:picLocks noChangeAspect="1"/>
          </p:cNvPicPr>
          <p:nvPr/>
        </p:nvPicPr>
        <p:blipFill>
          <a:blip r:embed="rId4"/>
          <a:stretch>
            <a:fillRect/>
          </a:stretch>
        </p:blipFill>
        <p:spPr>
          <a:xfrm>
            <a:off x="4159125" y="5056175"/>
            <a:ext cx="3051147" cy="585749"/>
          </a:xfrm>
          <a:prstGeom prst="rect">
            <a:avLst/>
          </a:prstGeom>
        </p:spPr>
      </p:pic>
    </p:spTree>
    <p:extLst>
      <p:ext uri="{BB962C8B-B14F-4D97-AF65-F5344CB8AC3E}">
        <p14:creationId xmlns:p14="http://schemas.microsoft.com/office/powerpoint/2010/main" val="371532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A171-9916-1082-27FE-2D641070D1FF}"/>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Παλινδρόμηση διαφορών στις διαφορές</a:t>
            </a:r>
            <a:endParaRPr lang="en-US" dirty="0"/>
          </a:p>
        </p:txBody>
      </p:sp>
      <p:sp>
        <p:nvSpPr>
          <p:cNvPr id="3" name="Content Placeholder 2">
            <a:extLst>
              <a:ext uri="{FF2B5EF4-FFF2-40B4-BE49-F238E27FC236}">
                <a16:creationId xmlns:a16="http://schemas.microsoft.com/office/drawing/2014/main" id="{401AFF86-5F52-9FB4-736D-8BDBABD819AE}"/>
              </a:ext>
            </a:extLst>
          </p:cNvPr>
          <p:cNvSpPr>
            <a:spLocks noGrp="1"/>
          </p:cNvSpPr>
          <p:nvPr>
            <p:ph idx="1"/>
          </p:nvPr>
        </p:nvSpPr>
        <p:spPr/>
        <p:txBody>
          <a:bodyPr/>
          <a:lstStyle/>
          <a:p>
            <a:r>
              <a:rPr lang="el-GR" dirty="0"/>
              <a:t>Η υπόθεση ότι η πειραματική ομάδα δεν αλλάζει από την περίοδο 1 στην περίοδο 2 αποδυναμώνει αυτή την ανάλυση.</a:t>
            </a:r>
          </a:p>
          <a:p>
            <a:r>
              <a:rPr lang="el-GR" dirty="0"/>
              <a:t>Μια στρατηγική για την ενίσχυση του αποτελέσματος είναι να συμπεριληφθεί στο δείγμα μια ομάδα </a:t>
            </a:r>
            <a:r>
              <a:rPr lang="el-GR" b="1" dirty="0"/>
              <a:t>παρατηρήσεων ελέγχου </a:t>
            </a:r>
            <a:r>
              <a:rPr lang="el-GR" dirty="0"/>
              <a:t>που δεν υπόκεινται στην πειραματική επίδραση. ΄Ετσι, η μεταβολή του αποτελέσματος για την </a:t>
            </a:r>
            <a:r>
              <a:rPr lang="el-GR" b="1" dirty="0"/>
              <a:t>πειραματική ομάδα </a:t>
            </a:r>
            <a:r>
              <a:rPr lang="el-GR" dirty="0"/>
              <a:t>μπορεί να συγκριθεί με εκείνη για την </a:t>
            </a:r>
            <a:r>
              <a:rPr lang="el-GR" b="1" dirty="0"/>
              <a:t>ομάδα ελέγχου </a:t>
            </a:r>
            <a:r>
              <a:rPr lang="el-GR" dirty="0"/>
              <a:t>υπό την υπόθεση ότι η διαφορά τους οφείλεται στην παρέμβαση.</a:t>
            </a:r>
          </a:p>
          <a:p>
            <a:r>
              <a:rPr lang="el-GR" dirty="0"/>
              <a:t>Μια ενδιαφέρουσα εφαρμογή αυτής της στρατηγικής χρησιμοποιείται συχνά στις κλινικές δοκιμές για τις υγειονομικές παρεμβάσεις, ώστε να ενσωματώνεται η </a:t>
            </a:r>
            <a:r>
              <a:rPr lang="el-GR" b="1" dirty="0"/>
              <a:t>επίδραση εικονικού φαρμάκου </a:t>
            </a:r>
            <a:r>
              <a:rPr lang="el-GR" dirty="0"/>
              <a:t>(</a:t>
            </a:r>
            <a:r>
              <a:rPr lang="el-GR" b="1" dirty="0"/>
              <a:t>placebo effect</a:t>
            </a:r>
            <a:r>
              <a:rPr lang="el-GR" dirty="0"/>
              <a:t>).</a:t>
            </a:r>
            <a:endParaRPr lang="en-US" dirty="0"/>
          </a:p>
        </p:txBody>
      </p:sp>
    </p:spTree>
    <p:extLst>
      <p:ext uri="{BB962C8B-B14F-4D97-AF65-F5344CB8AC3E}">
        <p14:creationId xmlns:p14="http://schemas.microsoft.com/office/powerpoint/2010/main" val="8959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DCCA-D3FB-5414-888B-93F056AD2A8D}"/>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Παλινδρόμηση διαφορών στις διαφορές</a:t>
            </a:r>
            <a:endParaRPr lang="en-US" dirty="0"/>
          </a:p>
        </p:txBody>
      </p:sp>
      <p:sp>
        <p:nvSpPr>
          <p:cNvPr id="3" name="Content Placeholder 2">
            <a:extLst>
              <a:ext uri="{FF2B5EF4-FFF2-40B4-BE49-F238E27FC236}">
                <a16:creationId xmlns:a16="http://schemas.microsoft.com/office/drawing/2014/main" id="{F808215B-CB01-89CF-DE53-D112674828C5}"/>
              </a:ext>
            </a:extLst>
          </p:cNvPr>
          <p:cNvSpPr>
            <a:spLocks noGrp="1"/>
          </p:cNvSpPr>
          <p:nvPr>
            <p:ph idx="1"/>
          </p:nvPr>
        </p:nvSpPr>
        <p:spPr>
          <a:xfrm>
            <a:off x="1024128" y="1833513"/>
            <a:ext cx="9720073" cy="4023360"/>
          </a:xfrm>
        </p:spPr>
        <p:txBody>
          <a:bodyPr/>
          <a:lstStyle/>
          <a:p>
            <a:r>
              <a:rPr lang="el-GR" dirty="0"/>
              <a:t>Ο αντίκτυπος υπολογίζεται σύμφωνα με τη διαφορά των διαφορών</a:t>
            </a:r>
            <a:endParaRPr lang="en-US" dirty="0"/>
          </a:p>
          <a:p>
            <a:endParaRPr lang="en-US" dirty="0"/>
          </a:p>
          <a:p>
            <a:endParaRPr lang="en-US" dirty="0"/>
          </a:p>
          <a:p>
            <a:r>
              <a:rPr lang="el-GR" dirty="0"/>
              <a:t>Η απλούστερη μορφή του υποδείγματος</a:t>
            </a:r>
            <a:r>
              <a:rPr lang="en-US" dirty="0"/>
              <a:t> </a:t>
            </a:r>
            <a:r>
              <a:rPr lang="el-GR" dirty="0"/>
              <a:t>είναι εκείνη με παρατηρήσεις πριν και μετά την πειραματική επίδραση, όπου η μεταβλητή αποτελέσματος</a:t>
            </a:r>
            <a:r>
              <a:rPr lang="en-US" dirty="0"/>
              <a:t> </a:t>
            </a:r>
            <a:r>
              <a:rPr lang="el-GR" dirty="0"/>
              <a:t>είναι η y, με</a:t>
            </a:r>
            <a:endParaRPr lang="en-US" dirty="0"/>
          </a:p>
          <a:p>
            <a:endParaRPr lang="en-US" dirty="0"/>
          </a:p>
          <a:p>
            <a:endParaRPr lang="en-US" dirty="0"/>
          </a:p>
          <a:p>
            <a:r>
              <a:rPr lang="el-GR" dirty="0"/>
              <a:t>Η μεταβολή της μεταβλητής αποτελέσματος για την πειραματική ομάδα θα είναι</a:t>
            </a:r>
            <a:endParaRPr lang="en-US" dirty="0"/>
          </a:p>
        </p:txBody>
      </p:sp>
      <p:pic>
        <p:nvPicPr>
          <p:cNvPr id="5" name="Picture 4">
            <a:extLst>
              <a:ext uri="{FF2B5EF4-FFF2-40B4-BE49-F238E27FC236}">
                <a16:creationId xmlns:a16="http://schemas.microsoft.com/office/drawing/2014/main" id="{18C02EBE-C0FE-873F-59E8-E23845A9BA5B}"/>
              </a:ext>
            </a:extLst>
          </p:cNvPr>
          <p:cNvPicPr>
            <a:picLocks noChangeAspect="1"/>
          </p:cNvPicPr>
          <p:nvPr/>
        </p:nvPicPr>
        <p:blipFill>
          <a:blip r:embed="rId2"/>
          <a:stretch>
            <a:fillRect/>
          </a:stretch>
        </p:blipFill>
        <p:spPr>
          <a:xfrm>
            <a:off x="1532640" y="2402068"/>
            <a:ext cx="9968744" cy="784192"/>
          </a:xfrm>
          <a:prstGeom prst="rect">
            <a:avLst/>
          </a:prstGeom>
        </p:spPr>
      </p:pic>
      <p:pic>
        <p:nvPicPr>
          <p:cNvPr id="7" name="Picture 6">
            <a:extLst>
              <a:ext uri="{FF2B5EF4-FFF2-40B4-BE49-F238E27FC236}">
                <a16:creationId xmlns:a16="http://schemas.microsoft.com/office/drawing/2014/main" id="{4BB37C8E-17A1-E6B9-C942-AB6A0F172179}"/>
              </a:ext>
            </a:extLst>
          </p:cNvPr>
          <p:cNvPicPr>
            <a:picLocks noChangeAspect="1"/>
          </p:cNvPicPr>
          <p:nvPr/>
        </p:nvPicPr>
        <p:blipFill>
          <a:blip r:embed="rId3"/>
          <a:stretch>
            <a:fillRect/>
          </a:stretch>
        </p:blipFill>
        <p:spPr>
          <a:xfrm>
            <a:off x="2966117" y="4132661"/>
            <a:ext cx="6050242" cy="603792"/>
          </a:xfrm>
          <a:prstGeom prst="rect">
            <a:avLst/>
          </a:prstGeom>
        </p:spPr>
      </p:pic>
      <p:pic>
        <p:nvPicPr>
          <p:cNvPr id="9" name="Picture 8">
            <a:extLst>
              <a:ext uri="{FF2B5EF4-FFF2-40B4-BE49-F238E27FC236}">
                <a16:creationId xmlns:a16="http://schemas.microsoft.com/office/drawing/2014/main" id="{AB278B6F-D64D-DC70-5B01-FCF3C52B6316}"/>
              </a:ext>
            </a:extLst>
          </p:cNvPr>
          <p:cNvPicPr>
            <a:picLocks noChangeAspect="1"/>
          </p:cNvPicPr>
          <p:nvPr/>
        </p:nvPicPr>
        <p:blipFill>
          <a:blip r:embed="rId4"/>
          <a:stretch>
            <a:fillRect/>
          </a:stretch>
        </p:blipFill>
        <p:spPr>
          <a:xfrm>
            <a:off x="1552561" y="5623173"/>
            <a:ext cx="9086878" cy="706900"/>
          </a:xfrm>
          <a:prstGeom prst="rect">
            <a:avLst/>
          </a:prstGeom>
        </p:spPr>
      </p:pic>
    </p:spTree>
    <p:extLst>
      <p:ext uri="{BB962C8B-B14F-4D97-AF65-F5344CB8AC3E}">
        <p14:creationId xmlns:p14="http://schemas.microsoft.com/office/powerpoint/2010/main" val="3347727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19ED-D3E0-629B-7F3E-FCD861996A99}"/>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Παλινδρόμηση διαφορών στις διαφορές</a:t>
            </a:r>
            <a:endParaRPr lang="en-US" dirty="0"/>
          </a:p>
        </p:txBody>
      </p:sp>
      <p:sp>
        <p:nvSpPr>
          <p:cNvPr id="3" name="Content Placeholder 2">
            <a:extLst>
              <a:ext uri="{FF2B5EF4-FFF2-40B4-BE49-F238E27FC236}">
                <a16:creationId xmlns:a16="http://schemas.microsoft.com/office/drawing/2014/main" id="{EFF9598C-EC78-1565-8D97-432EE9A0A0AC}"/>
              </a:ext>
            </a:extLst>
          </p:cNvPr>
          <p:cNvSpPr>
            <a:spLocks noGrp="1"/>
          </p:cNvSpPr>
          <p:nvPr>
            <p:ph idx="1"/>
          </p:nvPr>
        </p:nvSpPr>
        <p:spPr>
          <a:xfrm>
            <a:off x="1024127" y="2286000"/>
            <a:ext cx="11042181" cy="4023360"/>
          </a:xfrm>
        </p:spPr>
        <p:txBody>
          <a:bodyPr/>
          <a:lstStyle/>
          <a:p>
            <a:pPr algn="l"/>
            <a:r>
              <a:rPr lang="el-GR" sz="2400" b="0" i="0" u="none" strike="noStrike" baseline="0" dirty="0">
                <a:latin typeface="grmn1000"/>
              </a:rPr>
              <a:t>Στην πολλαπλή παλινδρόμηση των </a:t>
            </a:r>
            <a:r>
              <a:rPr lang="el-GR" sz="2400" b="0" i="1" u="none" strike="noStrike" baseline="0" dirty="0">
                <a:latin typeface="LMMathItalic10-Regular"/>
              </a:rPr>
              <a:t>y</a:t>
            </a:r>
            <a:r>
              <a:rPr lang="el-GR" sz="1400" b="0" i="1" u="none" strike="noStrike" baseline="0" dirty="0">
                <a:latin typeface="LMMathItalic8-Regular"/>
              </a:rPr>
              <a:t>it </a:t>
            </a:r>
            <a:r>
              <a:rPr lang="el-GR" sz="2400" b="0" i="0" u="none" strike="noStrike" baseline="0" dirty="0">
                <a:latin typeface="grmn1000"/>
              </a:rPr>
              <a:t>σε έναν σταθερό όρο και τις </a:t>
            </a:r>
            <a:r>
              <a:rPr lang="el-GR" sz="2400" b="0" i="1" u="none" strike="noStrike" baseline="0" dirty="0">
                <a:latin typeface="LMMathItalic10-Regular"/>
              </a:rPr>
              <a:t>T</a:t>
            </a:r>
            <a:r>
              <a:rPr lang="el-GR" sz="2400" b="0" i="0" u="none" strike="noStrike" baseline="0" dirty="0">
                <a:latin typeface="grmn1000"/>
              </a:rPr>
              <a:t>, </a:t>
            </a:r>
            <a:r>
              <a:rPr lang="el-GR" sz="2400" b="0" i="1" u="none" strike="noStrike" baseline="0" dirty="0">
                <a:latin typeface="LMMathItalic10-Regular"/>
              </a:rPr>
              <a:t>D </a:t>
            </a:r>
            <a:r>
              <a:rPr lang="el-GR" sz="2400" b="0" i="0" u="none" strike="noStrike" baseline="0" dirty="0">
                <a:latin typeface="grmn1000"/>
              </a:rPr>
              <a:t>και </a:t>
            </a:r>
            <a:r>
              <a:rPr lang="el-GR" sz="2400" b="0" i="1" u="none" strike="noStrike" baseline="0" dirty="0">
                <a:latin typeface="LMMathItalic10-Regular"/>
              </a:rPr>
              <a:t>T </a:t>
            </a:r>
            <a:r>
              <a:rPr lang="el-GR" sz="2400" b="0" i="1" u="none" strike="noStrike" baseline="0" dirty="0">
                <a:latin typeface="LMMathSymbols10-Regular"/>
              </a:rPr>
              <a:t>× </a:t>
            </a:r>
            <a:r>
              <a:rPr lang="el-GR" sz="2400" b="0" i="1" u="none" strike="noStrike" baseline="0" dirty="0">
                <a:latin typeface="LMMathItalic10-Regular"/>
              </a:rPr>
              <a:t>D</a:t>
            </a:r>
            <a:r>
              <a:rPr lang="el-GR" sz="2400" b="0" i="0" u="none" strike="noStrike" baseline="0" dirty="0">
                <a:latin typeface="grmn1000"/>
              </a:rPr>
              <a:t>, η εκτίμηση</a:t>
            </a:r>
            <a:r>
              <a:rPr lang="en-US" sz="2400" b="0" i="0" u="none" strike="noStrike" baseline="0" dirty="0">
                <a:latin typeface="grmn1000"/>
              </a:rPr>
              <a:t> </a:t>
            </a:r>
            <a:r>
              <a:rPr lang="el-GR" sz="2400" b="0" i="0" u="none" strike="noStrike" baseline="0" dirty="0">
                <a:latin typeface="grmn1000"/>
              </a:rPr>
              <a:t>ελαχίστων τετραγώνων του </a:t>
            </a:r>
            <a:r>
              <a:rPr lang="el-GR" sz="2400" b="0" i="1" u="none" strike="noStrike" baseline="0" dirty="0">
                <a:latin typeface="LMMathItalic10-Regular"/>
              </a:rPr>
              <a:t>δ </a:t>
            </a:r>
            <a:r>
              <a:rPr lang="el-GR" sz="2400" b="0" i="0" u="none" strike="noStrike" baseline="0" dirty="0">
                <a:latin typeface="grmn1000"/>
              </a:rPr>
              <a:t>θα ισούται με τη διαφορά των μεταβολών των μέσων,</a:t>
            </a:r>
          </a:p>
          <a:p>
            <a:pPr algn="l"/>
            <a:endParaRPr lang="el-GR" sz="2400" dirty="0">
              <a:latin typeface="grmn1000"/>
            </a:endParaRPr>
          </a:p>
          <a:p>
            <a:pPr algn="l"/>
            <a:endParaRPr lang="el-GR" sz="2400" dirty="0">
              <a:latin typeface="grmn1000"/>
            </a:endParaRPr>
          </a:p>
          <a:p>
            <a:pPr algn="l"/>
            <a:endParaRPr lang="el-GR" sz="2400" dirty="0">
              <a:latin typeface="grmn1000"/>
            </a:endParaRPr>
          </a:p>
          <a:p>
            <a:pPr algn="l"/>
            <a:r>
              <a:rPr lang="el-GR" dirty="0"/>
              <a:t>Ο εκτιμητής ονομάζεται εκτιμητής διαφοράς των διαφορών, λόγω αυτού του αποτελέσματος.</a:t>
            </a:r>
            <a:endParaRPr lang="en-US" dirty="0"/>
          </a:p>
        </p:txBody>
      </p:sp>
      <p:pic>
        <p:nvPicPr>
          <p:cNvPr id="5" name="Picture 4">
            <a:extLst>
              <a:ext uri="{FF2B5EF4-FFF2-40B4-BE49-F238E27FC236}">
                <a16:creationId xmlns:a16="http://schemas.microsoft.com/office/drawing/2014/main" id="{D40C41E0-F259-D07D-AD4E-87CF9B775DB3}"/>
              </a:ext>
            </a:extLst>
          </p:cNvPr>
          <p:cNvPicPr>
            <a:picLocks noChangeAspect="1"/>
          </p:cNvPicPr>
          <p:nvPr/>
        </p:nvPicPr>
        <p:blipFill>
          <a:blip r:embed="rId2"/>
          <a:stretch>
            <a:fillRect/>
          </a:stretch>
        </p:blipFill>
        <p:spPr>
          <a:xfrm>
            <a:off x="3419717" y="3336814"/>
            <a:ext cx="5973496" cy="1320027"/>
          </a:xfrm>
          <a:prstGeom prst="rect">
            <a:avLst/>
          </a:prstGeom>
        </p:spPr>
      </p:pic>
    </p:spTree>
    <p:extLst>
      <p:ext uri="{BB962C8B-B14F-4D97-AF65-F5344CB8AC3E}">
        <p14:creationId xmlns:p14="http://schemas.microsoft.com/office/powerpoint/2010/main" val="659978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A32F-C36F-176A-CAD4-D364A9AD2D9A}"/>
              </a:ext>
            </a:extLst>
          </p:cNvPr>
          <p:cNvSpPr>
            <a:spLocks noGrp="1"/>
          </p:cNvSpPr>
          <p:nvPr>
            <p:ph type="title"/>
          </p:nvPr>
        </p:nvSpPr>
        <p:spPr/>
        <p:txBody>
          <a:bodyPr/>
          <a:lstStyle/>
          <a:p>
            <a:r>
              <a:rPr lang="el-GR" sz="3600" b="0" i="0" u="none" strike="noStrike" baseline="0" dirty="0">
                <a:latin typeface="grxn1000"/>
              </a:rPr>
              <a:t>Παράδειγμα 6.8. Βαθμολογίες </a:t>
            </a:r>
            <a:r>
              <a:rPr lang="en-US" sz="3600" b="1" i="0" u="none" strike="noStrike" baseline="0" dirty="0">
                <a:latin typeface="LMRoman10-Bold"/>
              </a:rPr>
              <a:t>SAT</a:t>
            </a:r>
            <a:endParaRPr lang="en-US" dirty="0"/>
          </a:p>
        </p:txBody>
      </p:sp>
      <p:sp>
        <p:nvSpPr>
          <p:cNvPr id="3" name="Content Placeholder 2">
            <a:extLst>
              <a:ext uri="{FF2B5EF4-FFF2-40B4-BE49-F238E27FC236}">
                <a16:creationId xmlns:a16="http://schemas.microsoft.com/office/drawing/2014/main" id="{350A23C6-CBCD-7A6D-BDBD-F6E6035303E9}"/>
              </a:ext>
            </a:extLst>
          </p:cNvPr>
          <p:cNvSpPr>
            <a:spLocks noGrp="1"/>
          </p:cNvSpPr>
          <p:nvPr>
            <p:ph idx="1"/>
          </p:nvPr>
        </p:nvSpPr>
        <p:spPr>
          <a:xfrm>
            <a:off x="845019" y="2084832"/>
            <a:ext cx="11167872" cy="4023360"/>
          </a:xfrm>
        </p:spPr>
        <p:txBody>
          <a:bodyPr/>
          <a:lstStyle/>
          <a:p>
            <a:r>
              <a:rPr lang="el-GR" dirty="0"/>
              <a:t>Κάθε χρόνο, περίπου 1,7 εκατομμύρια Αμερικανοί μαθητές λυκείων διαγωνίζονται στις εξετάσεις SAT. Οι μαθητές που δεν είναι ικανοποιημένοι από τις επιδόσεις τους μπορούν να επαναλάβουν τις εξετάσεις.</a:t>
            </a:r>
          </a:p>
          <a:p>
            <a:r>
              <a:rPr lang="el-GR" dirty="0"/>
              <a:t>Κάποιοι μαθητές παρακολουθούν μαθήματα προετοιμασίας για τις εξετάσεις SAT, όπως των Kaplan ή Princeton Review, πριν από τη δεύτερη προσπάθειά τους, ελπίζοντας ότι θα καταφέρουν να βελτιώσουν τις βαθμολογίες τους. Μια οικονομετρική μελέτη θα μπορούσε να εξετάζει αν αυτά τα μαθήματα είναι αποτελεσματικά ως προς τη βελτίωση των βαθμολογιών.</a:t>
            </a:r>
            <a:endParaRPr lang="en-US" dirty="0"/>
          </a:p>
          <a:p>
            <a:r>
              <a:rPr lang="el-GR" dirty="0"/>
              <a:t>Το κατάλληλο υπόδειγμα είναι η Εξίσωση</a:t>
            </a:r>
            <a:r>
              <a:rPr lang="en-US" dirty="0"/>
              <a:t> </a:t>
            </a:r>
          </a:p>
        </p:txBody>
      </p:sp>
      <p:pic>
        <p:nvPicPr>
          <p:cNvPr id="5" name="Picture 4">
            <a:extLst>
              <a:ext uri="{FF2B5EF4-FFF2-40B4-BE49-F238E27FC236}">
                <a16:creationId xmlns:a16="http://schemas.microsoft.com/office/drawing/2014/main" id="{D430126B-68C4-AA5D-3DE1-D78BD4E4C361}"/>
              </a:ext>
            </a:extLst>
          </p:cNvPr>
          <p:cNvPicPr>
            <a:picLocks noChangeAspect="1"/>
          </p:cNvPicPr>
          <p:nvPr/>
        </p:nvPicPr>
        <p:blipFill>
          <a:blip r:embed="rId2"/>
          <a:stretch>
            <a:fillRect/>
          </a:stretch>
        </p:blipFill>
        <p:spPr>
          <a:xfrm>
            <a:off x="1175533" y="5061816"/>
            <a:ext cx="9840933" cy="782425"/>
          </a:xfrm>
          <a:prstGeom prst="rect">
            <a:avLst/>
          </a:prstGeom>
        </p:spPr>
      </p:pic>
    </p:spTree>
    <p:extLst>
      <p:ext uri="{BB962C8B-B14F-4D97-AF65-F5344CB8AC3E}">
        <p14:creationId xmlns:p14="http://schemas.microsoft.com/office/powerpoint/2010/main" val="455821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D6703F-DED9-2638-C2BD-46C7AD090E20}"/>
              </a:ext>
            </a:extLst>
          </p:cNvPr>
          <p:cNvPicPr>
            <a:picLocks noGrp="1" noChangeAspect="1"/>
          </p:cNvPicPr>
          <p:nvPr>
            <p:ph idx="1"/>
          </p:nvPr>
        </p:nvPicPr>
        <p:blipFill>
          <a:blip r:embed="rId2"/>
          <a:stretch>
            <a:fillRect/>
          </a:stretch>
        </p:blipFill>
        <p:spPr>
          <a:xfrm>
            <a:off x="1719413" y="1482365"/>
            <a:ext cx="9396998" cy="3893270"/>
          </a:xfrm>
        </p:spPr>
      </p:pic>
    </p:spTree>
    <p:extLst>
      <p:ext uri="{BB962C8B-B14F-4D97-AF65-F5344CB8AC3E}">
        <p14:creationId xmlns:p14="http://schemas.microsoft.com/office/powerpoint/2010/main" val="6840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1B16-BD73-A49F-C196-D8E1B5D8D050}"/>
              </a:ext>
            </a:extLst>
          </p:cNvPr>
          <p:cNvSpPr>
            <a:spLocks noGrp="1"/>
          </p:cNvSpPr>
          <p:nvPr>
            <p:ph type="title"/>
          </p:nvPr>
        </p:nvSpPr>
        <p:spPr/>
        <p:txBody>
          <a:bodyPr>
            <a:normAutofit/>
          </a:bodyPr>
          <a:lstStyle/>
          <a:p>
            <a:r>
              <a:rPr lang="el-GR" sz="3200" dirty="0"/>
              <a:t>Παράδειγμα 6.9. ΄Ενα Φυσικό Πείραμα: Το Mariel Boatlift</a:t>
            </a:r>
            <a:endParaRPr lang="en-US" sz="3200" dirty="0"/>
          </a:p>
        </p:txBody>
      </p:sp>
      <p:sp>
        <p:nvSpPr>
          <p:cNvPr id="3" name="Content Placeholder 2">
            <a:extLst>
              <a:ext uri="{FF2B5EF4-FFF2-40B4-BE49-F238E27FC236}">
                <a16:creationId xmlns:a16="http://schemas.microsoft.com/office/drawing/2014/main" id="{E333390B-49A3-DF58-7EA8-06DF347C3047}"/>
              </a:ext>
            </a:extLst>
          </p:cNvPr>
          <p:cNvSpPr>
            <a:spLocks noGrp="1"/>
          </p:cNvSpPr>
          <p:nvPr>
            <p:ph idx="1"/>
          </p:nvPr>
        </p:nvSpPr>
        <p:spPr>
          <a:xfrm>
            <a:off x="863872" y="2084832"/>
            <a:ext cx="11230718" cy="4023360"/>
          </a:xfrm>
        </p:spPr>
        <p:txBody>
          <a:bodyPr/>
          <a:lstStyle/>
          <a:p>
            <a:r>
              <a:rPr lang="el-GR" dirty="0"/>
              <a:t>΄Εστω ότι τα άτομα συμβολίζονται με i και η μεταβλητή</a:t>
            </a:r>
            <a:r>
              <a:rPr lang="en-US" dirty="0"/>
              <a:t> </a:t>
            </a:r>
            <a:r>
              <a:rPr lang="el-GR" dirty="0"/>
              <a:t>D συμβολίζει τη «συμμετοχή στο πείραμα,» που για ένα άτομο σημαίνει ότι «ζούσε στην πόλη όπου υπήρξε εισροή</a:t>
            </a:r>
            <a:r>
              <a:rPr lang="en-US" dirty="0"/>
              <a:t> </a:t>
            </a:r>
            <a:r>
              <a:rPr lang="el-GR" dirty="0"/>
              <a:t>μεταναστών.» Για ένα άτομο στο Miami ή το Los Angeles, η μεταβλητή αποτελέσματος είναι</a:t>
            </a:r>
            <a:endParaRPr lang="en-US" dirty="0"/>
          </a:p>
          <a:p>
            <a:endParaRPr lang="en-US" dirty="0"/>
          </a:p>
          <a:p>
            <a:endParaRPr lang="en-US" dirty="0"/>
          </a:p>
          <a:p>
            <a:r>
              <a:rPr lang="el-GR" dirty="0"/>
              <a:t>το ποσοστό ανεργίας</a:t>
            </a:r>
            <a:r>
              <a:rPr lang="en-US" dirty="0"/>
              <a:t> </a:t>
            </a:r>
            <a:r>
              <a:rPr lang="el-GR" dirty="0"/>
              <a:t>στην πόλη c την περίοδο t είναι E[y</a:t>
            </a:r>
            <a:r>
              <a:rPr lang="el-GR" baseline="-25000" dirty="0"/>
              <a:t>i</a:t>
            </a:r>
            <a:r>
              <a:rPr lang="el-GR" dirty="0"/>
              <a:t>,0 | c, t] αν δεν υπάρχει μετανάστευση και E[y</a:t>
            </a:r>
            <a:r>
              <a:rPr lang="el-GR" baseline="-25000" dirty="0"/>
              <a:t>i</a:t>
            </a:r>
            <a:r>
              <a:rPr lang="el-GR" dirty="0"/>
              <a:t>,1 | c, t] αν υπάρχει μετανάστευση.</a:t>
            </a:r>
            <a:r>
              <a:rPr lang="en-US" dirty="0"/>
              <a:t> </a:t>
            </a:r>
            <a:r>
              <a:rPr lang="el-GR" dirty="0"/>
              <a:t>Αυτά τα ποσοστά είναι εξ υποθέσεως σταθερά. ΄Ετσι,</a:t>
            </a:r>
            <a:endParaRPr lang="en-US" dirty="0"/>
          </a:p>
        </p:txBody>
      </p:sp>
      <p:pic>
        <p:nvPicPr>
          <p:cNvPr id="9" name="Picture 8">
            <a:extLst>
              <a:ext uri="{FF2B5EF4-FFF2-40B4-BE49-F238E27FC236}">
                <a16:creationId xmlns:a16="http://schemas.microsoft.com/office/drawing/2014/main" id="{7B1B160F-780B-C3EF-B723-8EDAF65A3961}"/>
              </a:ext>
            </a:extLst>
          </p:cNvPr>
          <p:cNvPicPr>
            <a:picLocks noChangeAspect="1"/>
          </p:cNvPicPr>
          <p:nvPr/>
        </p:nvPicPr>
        <p:blipFill>
          <a:blip r:embed="rId2"/>
          <a:stretch>
            <a:fillRect/>
          </a:stretch>
        </p:blipFill>
        <p:spPr>
          <a:xfrm>
            <a:off x="2941738" y="3264009"/>
            <a:ext cx="6753263" cy="640878"/>
          </a:xfrm>
          <a:prstGeom prst="rect">
            <a:avLst/>
          </a:prstGeom>
        </p:spPr>
      </p:pic>
      <p:pic>
        <p:nvPicPr>
          <p:cNvPr id="11" name="Picture 10">
            <a:extLst>
              <a:ext uri="{FF2B5EF4-FFF2-40B4-BE49-F238E27FC236}">
                <a16:creationId xmlns:a16="http://schemas.microsoft.com/office/drawing/2014/main" id="{73EBD5A0-35C7-18B6-826C-2636D4D49679}"/>
              </a:ext>
            </a:extLst>
          </p:cNvPr>
          <p:cNvPicPr>
            <a:picLocks noChangeAspect="1"/>
          </p:cNvPicPr>
          <p:nvPr/>
        </p:nvPicPr>
        <p:blipFill>
          <a:blip r:embed="rId3"/>
          <a:stretch>
            <a:fillRect/>
          </a:stretch>
        </p:blipFill>
        <p:spPr>
          <a:xfrm>
            <a:off x="2991840" y="4938760"/>
            <a:ext cx="6974782" cy="1075164"/>
          </a:xfrm>
          <a:prstGeom prst="rect">
            <a:avLst/>
          </a:prstGeom>
        </p:spPr>
      </p:pic>
    </p:spTree>
    <p:extLst>
      <p:ext uri="{BB962C8B-B14F-4D97-AF65-F5344CB8AC3E}">
        <p14:creationId xmlns:p14="http://schemas.microsoft.com/office/powerpoint/2010/main" val="205162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E49072-E46F-DC88-5ABB-CB78D9350B60}"/>
              </a:ext>
            </a:extLst>
          </p:cNvPr>
          <p:cNvPicPr>
            <a:picLocks noChangeAspect="1"/>
          </p:cNvPicPr>
          <p:nvPr/>
        </p:nvPicPr>
        <p:blipFill>
          <a:blip r:embed="rId2"/>
          <a:stretch>
            <a:fillRect/>
          </a:stretch>
        </p:blipFill>
        <p:spPr>
          <a:xfrm>
            <a:off x="1137632" y="2243580"/>
            <a:ext cx="10773333" cy="2667785"/>
          </a:xfrm>
          <a:prstGeom prst="rect">
            <a:avLst/>
          </a:prstGeom>
        </p:spPr>
      </p:pic>
    </p:spTree>
    <p:extLst>
      <p:ext uri="{BB962C8B-B14F-4D97-AF65-F5344CB8AC3E}">
        <p14:creationId xmlns:p14="http://schemas.microsoft.com/office/powerpoint/2010/main" val="194721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32C4C-3329-6DAF-5E53-24E6B7EF4347}"/>
              </a:ext>
            </a:extLst>
          </p:cNvPr>
          <p:cNvSpPr>
            <a:spLocks noGrp="1"/>
          </p:cNvSpPr>
          <p:nvPr>
            <p:ph idx="1"/>
          </p:nvPr>
        </p:nvSpPr>
        <p:spPr>
          <a:xfrm>
            <a:off x="1552029" y="1638262"/>
            <a:ext cx="9720073" cy="4023360"/>
          </a:xfrm>
        </p:spPr>
        <p:txBody>
          <a:bodyPr/>
          <a:lstStyle/>
          <a:p>
            <a:r>
              <a:rPr lang="el-GR" dirty="0"/>
              <a:t>Στο πλαίσιο της</a:t>
            </a:r>
            <a:r>
              <a:rPr lang="en-US" dirty="0"/>
              <a:t> </a:t>
            </a:r>
            <a:r>
              <a:rPr lang="el-GR" dirty="0"/>
              <a:t>διαφοράς διαφορών, αν και μπορεί να είναι σημαντικά για τα επίπεδα των αποτελεσμάτων, είναι σαφές ότι</a:t>
            </a:r>
            <a:r>
              <a:rPr lang="en-US" dirty="0"/>
              <a:t> </a:t>
            </a:r>
            <a:r>
              <a:rPr lang="el-GR" dirty="0"/>
              <a:t>εξαλείφονται από τις διαφορές:</a:t>
            </a:r>
            <a:endParaRPr lang="en-US" dirty="0"/>
          </a:p>
          <a:p>
            <a:endParaRPr lang="en-US" dirty="0"/>
          </a:p>
          <a:p>
            <a:endParaRPr lang="en-US" dirty="0"/>
          </a:p>
          <a:p>
            <a:endParaRPr lang="en-US" dirty="0"/>
          </a:p>
          <a:p>
            <a:r>
              <a:rPr lang="el-GR" dirty="0"/>
              <a:t>Ο τελευταίος όρος και στις δύο περιπτώσεις είναι μηδενικός και, όπως και προηγουμένως, αυτό που</a:t>
            </a:r>
            <a:r>
              <a:rPr lang="en-US" dirty="0"/>
              <a:t> </a:t>
            </a:r>
            <a:r>
              <a:rPr lang="el-GR" dirty="0"/>
              <a:t>απομένει είναι</a:t>
            </a:r>
            <a:endParaRPr lang="en-US" dirty="0"/>
          </a:p>
        </p:txBody>
      </p:sp>
      <p:pic>
        <p:nvPicPr>
          <p:cNvPr id="5" name="Picture 4">
            <a:extLst>
              <a:ext uri="{FF2B5EF4-FFF2-40B4-BE49-F238E27FC236}">
                <a16:creationId xmlns:a16="http://schemas.microsoft.com/office/drawing/2014/main" id="{8813A15E-584B-5385-D62E-F27D82C3F72F}"/>
              </a:ext>
            </a:extLst>
          </p:cNvPr>
          <p:cNvPicPr>
            <a:picLocks noChangeAspect="1"/>
          </p:cNvPicPr>
          <p:nvPr/>
        </p:nvPicPr>
        <p:blipFill>
          <a:blip r:embed="rId2"/>
          <a:stretch>
            <a:fillRect/>
          </a:stretch>
        </p:blipFill>
        <p:spPr>
          <a:xfrm>
            <a:off x="2970053" y="2349336"/>
            <a:ext cx="5963798" cy="1204569"/>
          </a:xfrm>
          <a:prstGeom prst="rect">
            <a:avLst/>
          </a:prstGeom>
        </p:spPr>
      </p:pic>
      <p:pic>
        <p:nvPicPr>
          <p:cNvPr id="7" name="Picture 6">
            <a:extLst>
              <a:ext uri="{FF2B5EF4-FFF2-40B4-BE49-F238E27FC236}">
                <a16:creationId xmlns:a16="http://schemas.microsoft.com/office/drawing/2014/main" id="{222D423B-BC18-5730-7223-A1AA730163E2}"/>
              </a:ext>
            </a:extLst>
          </p:cNvPr>
          <p:cNvPicPr>
            <a:picLocks noChangeAspect="1"/>
          </p:cNvPicPr>
          <p:nvPr/>
        </p:nvPicPr>
        <p:blipFill>
          <a:blip r:embed="rId3"/>
          <a:stretch>
            <a:fillRect/>
          </a:stretch>
        </p:blipFill>
        <p:spPr>
          <a:xfrm>
            <a:off x="3239214" y="4620787"/>
            <a:ext cx="6008786" cy="686504"/>
          </a:xfrm>
          <a:prstGeom prst="rect">
            <a:avLst/>
          </a:prstGeom>
        </p:spPr>
      </p:pic>
    </p:spTree>
    <p:extLst>
      <p:ext uri="{BB962C8B-B14F-4D97-AF65-F5344CB8AC3E}">
        <p14:creationId xmlns:p14="http://schemas.microsoft.com/office/powerpoint/2010/main" val="376638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9846-AA8E-2D9A-6296-F21EC69201C6}"/>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6.9. ΄Ενα Φυσικό Πείραμα: Το Mariel Boatlift</a:t>
            </a:r>
            <a:endParaRPr lang="en-US" dirty="0"/>
          </a:p>
        </p:txBody>
      </p:sp>
      <p:sp>
        <p:nvSpPr>
          <p:cNvPr id="3" name="Content Placeholder 2">
            <a:extLst>
              <a:ext uri="{FF2B5EF4-FFF2-40B4-BE49-F238E27FC236}">
                <a16:creationId xmlns:a16="http://schemas.microsoft.com/office/drawing/2014/main" id="{75E42637-79F7-BE7D-A000-4C72B456B139}"/>
              </a:ext>
            </a:extLst>
          </p:cNvPr>
          <p:cNvSpPr>
            <a:spLocks noGrp="1"/>
          </p:cNvSpPr>
          <p:nvPr>
            <p:ph idx="1"/>
          </p:nvPr>
        </p:nvSpPr>
        <p:spPr/>
        <p:txBody>
          <a:bodyPr/>
          <a:lstStyle/>
          <a:p>
            <a:r>
              <a:rPr lang="el-GR" sz="2400" b="0" i="0" u="none" strike="noStrike" baseline="0" dirty="0">
                <a:latin typeface="grmn1000"/>
              </a:rPr>
              <a:t>΄Ετσι,</a:t>
            </a:r>
            <a:endParaRPr lang="en-US" sz="2400" b="0" i="0" u="none" strike="noStrike" baseline="0" dirty="0">
              <a:latin typeface="grmn1000"/>
            </a:endParaRPr>
          </a:p>
          <a:p>
            <a:endParaRPr lang="en-US" sz="2400" dirty="0">
              <a:latin typeface="grmn1000"/>
            </a:endParaRPr>
          </a:p>
          <a:p>
            <a:endParaRPr lang="en-US" sz="2400" dirty="0">
              <a:latin typeface="grmn1000"/>
            </a:endParaRPr>
          </a:p>
          <a:p>
            <a:r>
              <a:rPr lang="el-GR" sz="2400" b="0" i="0" u="none" strike="noStrike" baseline="0" dirty="0">
                <a:latin typeface="grmn1000"/>
              </a:rPr>
              <a:t>΄Ετσι,</a:t>
            </a:r>
            <a:endParaRPr lang="en-US" dirty="0"/>
          </a:p>
        </p:txBody>
      </p:sp>
      <p:pic>
        <p:nvPicPr>
          <p:cNvPr id="5" name="Picture 4">
            <a:extLst>
              <a:ext uri="{FF2B5EF4-FFF2-40B4-BE49-F238E27FC236}">
                <a16:creationId xmlns:a16="http://schemas.microsoft.com/office/drawing/2014/main" id="{7D0C41ED-ABB7-0EE1-7739-5CEF2163F950}"/>
              </a:ext>
            </a:extLst>
          </p:cNvPr>
          <p:cNvPicPr>
            <a:picLocks noChangeAspect="1"/>
          </p:cNvPicPr>
          <p:nvPr/>
        </p:nvPicPr>
        <p:blipFill>
          <a:blip r:embed="rId2"/>
          <a:stretch>
            <a:fillRect/>
          </a:stretch>
        </p:blipFill>
        <p:spPr>
          <a:xfrm>
            <a:off x="2469036" y="2930999"/>
            <a:ext cx="6247623" cy="745455"/>
          </a:xfrm>
          <a:prstGeom prst="rect">
            <a:avLst/>
          </a:prstGeom>
        </p:spPr>
      </p:pic>
      <p:pic>
        <p:nvPicPr>
          <p:cNvPr id="7" name="Picture 6">
            <a:extLst>
              <a:ext uri="{FF2B5EF4-FFF2-40B4-BE49-F238E27FC236}">
                <a16:creationId xmlns:a16="http://schemas.microsoft.com/office/drawing/2014/main" id="{B6D16DE7-C60B-C73E-9044-A25B91840534}"/>
              </a:ext>
            </a:extLst>
          </p:cNvPr>
          <p:cNvPicPr>
            <a:picLocks noChangeAspect="1"/>
          </p:cNvPicPr>
          <p:nvPr/>
        </p:nvPicPr>
        <p:blipFill>
          <a:blip r:embed="rId3"/>
          <a:stretch>
            <a:fillRect/>
          </a:stretch>
        </p:blipFill>
        <p:spPr>
          <a:xfrm>
            <a:off x="1067701" y="4516057"/>
            <a:ext cx="9920347" cy="1455069"/>
          </a:xfrm>
          <a:prstGeom prst="rect">
            <a:avLst/>
          </a:prstGeom>
        </p:spPr>
      </p:pic>
    </p:spTree>
    <p:extLst>
      <p:ext uri="{BB962C8B-B14F-4D97-AF65-F5344CB8AC3E}">
        <p14:creationId xmlns:p14="http://schemas.microsoft.com/office/powerpoint/2010/main" val="4176216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1B24FD-3ECD-6D0D-3CF7-B1AB0F0D1DFB}"/>
              </a:ext>
            </a:extLst>
          </p:cNvPr>
          <p:cNvPicPr>
            <a:picLocks noGrp="1" noChangeAspect="1"/>
          </p:cNvPicPr>
          <p:nvPr>
            <p:ph idx="1"/>
          </p:nvPr>
        </p:nvPicPr>
        <p:blipFill>
          <a:blip r:embed="rId2"/>
          <a:stretch>
            <a:fillRect/>
          </a:stretch>
        </p:blipFill>
        <p:spPr>
          <a:xfrm>
            <a:off x="2904066" y="142358"/>
            <a:ext cx="6041971" cy="6573283"/>
          </a:xfrm>
        </p:spPr>
      </p:pic>
    </p:spTree>
    <p:extLst>
      <p:ext uri="{BB962C8B-B14F-4D97-AF65-F5344CB8AC3E}">
        <p14:creationId xmlns:p14="http://schemas.microsoft.com/office/powerpoint/2010/main" val="2635242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938990-01E8-66EC-9A2C-A4B06F33F145}"/>
              </a:ext>
            </a:extLst>
          </p:cNvPr>
          <p:cNvPicPr>
            <a:picLocks noGrp="1" noChangeAspect="1"/>
          </p:cNvPicPr>
          <p:nvPr>
            <p:ph idx="1"/>
          </p:nvPr>
        </p:nvPicPr>
        <p:blipFill>
          <a:blip r:embed="rId2"/>
          <a:stretch>
            <a:fillRect/>
          </a:stretch>
        </p:blipFill>
        <p:spPr>
          <a:xfrm>
            <a:off x="2413261" y="40108"/>
            <a:ext cx="6608189" cy="6817892"/>
          </a:xfrm>
        </p:spPr>
      </p:pic>
    </p:spTree>
    <p:extLst>
      <p:ext uri="{BB962C8B-B14F-4D97-AF65-F5344CB8AC3E}">
        <p14:creationId xmlns:p14="http://schemas.microsoft.com/office/powerpoint/2010/main" val="1705406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775982-56EF-AE76-DEB8-306D213C400E}"/>
              </a:ext>
            </a:extLst>
          </p:cNvPr>
          <p:cNvPicPr>
            <a:picLocks noChangeAspect="1"/>
          </p:cNvPicPr>
          <p:nvPr/>
        </p:nvPicPr>
        <p:blipFill>
          <a:blip r:embed="rId2"/>
          <a:stretch>
            <a:fillRect/>
          </a:stretch>
        </p:blipFill>
        <p:spPr>
          <a:xfrm>
            <a:off x="1266820" y="1730102"/>
            <a:ext cx="9423614" cy="4029675"/>
          </a:xfrm>
          <a:prstGeom prst="rect">
            <a:avLst/>
          </a:prstGeom>
        </p:spPr>
      </p:pic>
    </p:spTree>
    <p:extLst>
      <p:ext uri="{BB962C8B-B14F-4D97-AF65-F5344CB8AC3E}">
        <p14:creationId xmlns:p14="http://schemas.microsoft.com/office/powerpoint/2010/main" val="415478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EADA-54A0-A13F-34E4-29E2D04AE87A}"/>
              </a:ext>
            </a:extLst>
          </p:cNvPr>
          <p:cNvSpPr>
            <a:spLocks noGrp="1"/>
          </p:cNvSpPr>
          <p:nvPr>
            <p:ph type="title"/>
          </p:nvPr>
        </p:nvSpPr>
        <p:spPr>
          <a:xfrm>
            <a:off x="1024128" y="734846"/>
            <a:ext cx="9720072" cy="989060"/>
          </a:xfrm>
        </p:spPr>
        <p:txBody>
          <a:bodyPr>
            <a:normAutofit/>
          </a:bodyPr>
          <a:lstStyle/>
          <a:p>
            <a:r>
              <a:rPr lang="el-GR" sz="3200" dirty="0"/>
              <a:t>Σχεδιασμός λοξής παλινδρόμησης</a:t>
            </a:r>
            <a:endParaRPr lang="en-US" sz="3200" dirty="0"/>
          </a:p>
        </p:txBody>
      </p:sp>
      <p:pic>
        <p:nvPicPr>
          <p:cNvPr id="11" name="Content Placeholder 10">
            <a:extLst>
              <a:ext uri="{FF2B5EF4-FFF2-40B4-BE49-F238E27FC236}">
                <a16:creationId xmlns:a16="http://schemas.microsoft.com/office/drawing/2014/main" id="{E15F67C9-2EE1-0DE2-393C-54652FBBBCCA}"/>
              </a:ext>
            </a:extLst>
          </p:cNvPr>
          <p:cNvPicPr>
            <a:picLocks noGrp="1" noChangeAspect="1"/>
          </p:cNvPicPr>
          <p:nvPr>
            <p:ph idx="1"/>
          </p:nvPr>
        </p:nvPicPr>
        <p:blipFill>
          <a:blip r:embed="rId2"/>
          <a:stretch>
            <a:fillRect/>
          </a:stretch>
        </p:blipFill>
        <p:spPr>
          <a:xfrm>
            <a:off x="1965705" y="1734879"/>
            <a:ext cx="7441308" cy="1688635"/>
          </a:xfr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7096E5-1F8C-C70C-5B31-CED907D0A6ED}"/>
                  </a:ext>
                </a:extLst>
              </p:cNvPr>
              <p:cNvSpPr txBox="1"/>
              <p:nvPr/>
            </p:nvSpPr>
            <p:spPr>
              <a:xfrm>
                <a:off x="1024128" y="3434487"/>
                <a:ext cx="10749950" cy="2724528"/>
              </a:xfrm>
              <a:prstGeom prst="rect">
                <a:avLst/>
              </a:prstGeom>
              <a:noFill/>
            </p:spPr>
            <p:txBody>
              <a:bodyPr wrap="square">
                <a:spAutoFit/>
              </a:bodyPr>
              <a:lstStyle/>
              <a:p>
                <a:r>
                  <a:rPr lang="el-GR" dirty="0"/>
                  <a:t>΄Εστω</a:t>
                </a:r>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l-GR" sz="1800" b="0" i="0" u="none" strike="noStrike" baseline="0" dirty="0">
                    <a:latin typeface="grmn1000"/>
                  </a:rPr>
                  <a:t>όπου </a:t>
                </a:r>
                <a:r>
                  <a:rPr lang="en-US" sz="1800" b="0" i="1" u="none" strike="noStrike" baseline="0" dirty="0">
                    <a:latin typeface="LMMathItalic10-Regular"/>
                  </a:rPr>
                  <a:t>t</a:t>
                </a:r>
                <a14:m>
                  <m:oMath xmlns:m="http://schemas.openxmlformats.org/officeDocument/2006/math">
                    <m:f>
                      <m:fPr>
                        <m:ctrlPr>
                          <a:rPr lang="en-US" sz="1800" b="0" i="1" u="none" strike="noStrike" baseline="0" smtClean="0">
                            <a:latin typeface="Cambria Math" panose="02040503050406030204" pitchFamily="18" charset="0"/>
                          </a:rPr>
                        </m:ctrlPr>
                      </m:fPr>
                      <m:num>
                        <m:r>
                          <a:rPr lang="en-US" sz="1800" b="0" i="1" u="none" strike="noStrike" baseline="0" smtClean="0">
                            <a:latin typeface="Cambria Math" panose="02040503050406030204" pitchFamily="18" charset="0"/>
                          </a:rPr>
                          <m:t>∗</m:t>
                        </m:r>
                      </m:num>
                      <m:den>
                        <m:r>
                          <a:rPr lang="en-US" sz="1800" b="0" i="1" u="none" strike="noStrike" baseline="0" smtClean="0">
                            <a:latin typeface="Cambria Math" panose="02040503050406030204" pitchFamily="18" charset="0"/>
                          </a:rPr>
                          <m:t>1</m:t>
                        </m:r>
                      </m:den>
                    </m:f>
                  </m:oMath>
                </a14:m>
                <a:r>
                  <a:rPr lang="el-GR" sz="1100" b="0" i="0" u="none" strike="noStrike" baseline="0" dirty="0">
                    <a:latin typeface="LMRoman8-Regular"/>
                  </a:rPr>
                  <a:t> </a:t>
                </a:r>
                <a:r>
                  <a:rPr lang="el-GR" sz="1800" b="0" i="0" u="none" strike="noStrike" baseline="0" dirty="0">
                    <a:latin typeface="LMRoman10-Regular"/>
                  </a:rPr>
                  <a:t>= 18 </a:t>
                </a:r>
                <a:r>
                  <a:rPr lang="el-GR" sz="1800" b="0" i="0" u="none" strike="noStrike" baseline="0" dirty="0">
                    <a:latin typeface="grmn1000"/>
                  </a:rPr>
                  <a:t>και </a:t>
                </a:r>
                <a:r>
                  <a:rPr lang="en-US" sz="1800" b="0" i="1" u="none" strike="noStrike" baseline="0" dirty="0">
                    <a:latin typeface="LMMathItalic10-Regular"/>
                  </a:rPr>
                  <a:t>t</a:t>
                </a:r>
                <a14:m>
                  <m:oMath xmlns:m="http://schemas.openxmlformats.org/officeDocument/2006/math">
                    <m:f>
                      <m:fPr>
                        <m:ctrlPr>
                          <a:rPr lang="en-US" sz="1800" b="0" i="1" u="none" strike="noStrike" baseline="0" smtClean="0">
                            <a:latin typeface="Cambria Math" panose="02040503050406030204" pitchFamily="18" charset="0"/>
                          </a:rPr>
                        </m:ctrlPr>
                      </m:fPr>
                      <m:num>
                        <m:r>
                          <a:rPr lang="en-US" sz="1800" b="0" i="1" u="none" strike="noStrike" baseline="0" smtClean="0">
                            <a:latin typeface="Cambria Math" panose="02040503050406030204" pitchFamily="18" charset="0"/>
                          </a:rPr>
                          <m:t>∗</m:t>
                        </m:r>
                      </m:num>
                      <m:den>
                        <m:r>
                          <a:rPr lang="en-US" sz="1800" b="0" i="1" u="none" strike="noStrike" baseline="0" smtClean="0">
                            <a:latin typeface="Cambria Math" panose="02040503050406030204" pitchFamily="18" charset="0"/>
                          </a:rPr>
                          <m:t>2</m:t>
                        </m:r>
                      </m:den>
                    </m:f>
                  </m:oMath>
                </a14:m>
                <a:r>
                  <a:rPr lang="el-GR" sz="1100" b="0" i="0" u="none" strike="noStrike" baseline="0" dirty="0">
                    <a:latin typeface="LMRoman8-Regular"/>
                  </a:rPr>
                  <a:t> </a:t>
                </a:r>
                <a:r>
                  <a:rPr lang="el-GR" sz="1800" b="0" i="0" u="none" strike="noStrike" baseline="0" dirty="0">
                    <a:latin typeface="LMRoman10-Regular"/>
                  </a:rPr>
                  <a:t>= 22</a:t>
                </a:r>
                <a:r>
                  <a:rPr lang="el-GR" sz="1800" b="0" i="0" u="none" strike="noStrike" baseline="0" dirty="0">
                    <a:latin typeface="grmn1000"/>
                  </a:rPr>
                  <a:t>. Για να συνδυάσουμε τις τρεις εξισώσεις, χρησιμοποιούμε τη σχέση</a:t>
                </a:r>
                <a:endParaRPr lang="en-US" dirty="0"/>
              </a:p>
            </p:txBody>
          </p:sp>
        </mc:Choice>
        <mc:Fallback xmlns="">
          <p:sp>
            <p:nvSpPr>
              <p:cNvPr id="13" name="TextBox 12">
                <a:extLst>
                  <a:ext uri="{FF2B5EF4-FFF2-40B4-BE49-F238E27FC236}">
                    <a16:creationId xmlns:a16="http://schemas.microsoft.com/office/drawing/2014/main" id="{2D7096E5-1F8C-C70C-5B31-CED907D0A6ED}"/>
                  </a:ext>
                </a:extLst>
              </p:cNvPr>
              <p:cNvSpPr txBox="1">
                <a:spLocks noRot="1" noChangeAspect="1" noMove="1" noResize="1" noEditPoints="1" noAdjustHandles="1" noChangeArrowheads="1" noChangeShapeType="1" noTextEdit="1"/>
              </p:cNvSpPr>
              <p:nvPr/>
            </p:nvSpPr>
            <p:spPr>
              <a:xfrm>
                <a:off x="1024128" y="3434487"/>
                <a:ext cx="10749950" cy="2724528"/>
              </a:xfrm>
              <a:prstGeom prst="rect">
                <a:avLst/>
              </a:prstGeom>
              <a:blipFill>
                <a:blip r:embed="rId3"/>
                <a:stretch>
                  <a:fillRect l="-454" t="-1119"/>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0C38BA43-D3D0-040E-F288-4AF394469441}"/>
              </a:ext>
            </a:extLst>
          </p:cNvPr>
          <p:cNvPicPr>
            <a:picLocks noChangeAspect="1"/>
          </p:cNvPicPr>
          <p:nvPr/>
        </p:nvPicPr>
        <p:blipFill>
          <a:blip r:embed="rId4"/>
          <a:stretch>
            <a:fillRect/>
          </a:stretch>
        </p:blipFill>
        <p:spPr>
          <a:xfrm>
            <a:off x="4100045" y="3727458"/>
            <a:ext cx="3794481" cy="1259322"/>
          </a:xfrm>
          <a:prstGeom prst="rect">
            <a:avLst/>
          </a:prstGeom>
        </p:spPr>
      </p:pic>
      <p:pic>
        <p:nvPicPr>
          <p:cNvPr id="17" name="Picture 16">
            <a:extLst>
              <a:ext uri="{FF2B5EF4-FFF2-40B4-BE49-F238E27FC236}">
                <a16:creationId xmlns:a16="http://schemas.microsoft.com/office/drawing/2014/main" id="{A4B626BB-51E7-D93F-1B69-256CB0491ECA}"/>
              </a:ext>
            </a:extLst>
          </p:cNvPr>
          <p:cNvPicPr>
            <a:picLocks noChangeAspect="1"/>
          </p:cNvPicPr>
          <p:nvPr/>
        </p:nvPicPr>
        <p:blipFill>
          <a:blip r:embed="rId5"/>
          <a:stretch>
            <a:fillRect/>
          </a:stretch>
        </p:blipFill>
        <p:spPr>
          <a:xfrm>
            <a:off x="2500732" y="6169988"/>
            <a:ext cx="6371253" cy="586117"/>
          </a:xfrm>
          <a:prstGeom prst="rect">
            <a:avLst/>
          </a:prstGeom>
        </p:spPr>
      </p:pic>
    </p:spTree>
    <p:extLst>
      <p:ext uri="{BB962C8B-B14F-4D97-AF65-F5344CB8AC3E}">
        <p14:creationId xmlns:p14="http://schemas.microsoft.com/office/powerpoint/2010/main" val="2334668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9B28B91-43D1-EFA7-183C-52F660AD0A5C}"/>
              </a:ext>
            </a:extLst>
          </p:cNvPr>
          <p:cNvPicPr>
            <a:picLocks noGrp="1" noChangeAspect="1"/>
          </p:cNvPicPr>
          <p:nvPr>
            <p:ph idx="1"/>
          </p:nvPr>
        </p:nvPicPr>
        <p:blipFill>
          <a:blip r:embed="rId2"/>
          <a:stretch>
            <a:fillRect/>
          </a:stretch>
        </p:blipFill>
        <p:spPr>
          <a:xfrm>
            <a:off x="1803024" y="1510405"/>
            <a:ext cx="8585952" cy="4880968"/>
          </a:xfrm>
        </p:spPr>
      </p:pic>
    </p:spTree>
    <p:extLst>
      <p:ext uri="{BB962C8B-B14F-4D97-AF65-F5344CB8AC3E}">
        <p14:creationId xmlns:p14="http://schemas.microsoft.com/office/powerpoint/2010/main" val="2345304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6434-3CC0-EF24-400F-11DFB9049CF0}"/>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Σχεδιασμός λοξής παλινδρόμησης</a:t>
            </a:r>
            <a:endParaRPr lang="en-US" dirty="0"/>
          </a:p>
        </p:txBody>
      </p:sp>
      <p:sp>
        <p:nvSpPr>
          <p:cNvPr id="3" name="Content Placeholder 2">
            <a:extLst>
              <a:ext uri="{FF2B5EF4-FFF2-40B4-BE49-F238E27FC236}">
                <a16:creationId xmlns:a16="http://schemas.microsoft.com/office/drawing/2014/main" id="{93CAF901-5C3C-7C39-4C8B-A1DE87200348}"/>
              </a:ext>
            </a:extLst>
          </p:cNvPr>
          <p:cNvSpPr>
            <a:spLocks noGrp="1"/>
          </p:cNvSpPr>
          <p:nvPr>
            <p:ph idx="1"/>
          </p:nvPr>
        </p:nvSpPr>
        <p:spPr/>
        <p:txBody>
          <a:bodyPr>
            <a:normAutofit/>
          </a:bodyPr>
          <a:lstStyle/>
          <a:p>
            <a:pPr algn="l"/>
            <a:r>
              <a:rPr lang="el-GR" sz="2400" b="0" i="0" u="none" strike="noStrike" baseline="0" dirty="0">
                <a:latin typeface="grmn1000"/>
              </a:rPr>
              <a:t>Εκτιμήσεις των περιορισμένων ελαχίστων τετραγώνων μπορούν να εξαχθούν μέσω μιας πολλαπλής παλινδρόμησης, χρησιμοποιώντας έναν σταθερό όρο και τις μεταβλητές</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Μπορούμε να ελέγξουμε την υπόθεση ότι η κλίση της συνάρτησης είναι σταθερή μέσω του από κοινού</a:t>
            </a:r>
            <a:r>
              <a:rPr lang="en-US" sz="2400" b="0" i="0" u="none" strike="noStrike" baseline="0" dirty="0">
                <a:latin typeface="grmn1000"/>
              </a:rPr>
              <a:t> </a:t>
            </a:r>
            <a:r>
              <a:rPr lang="el-GR" sz="2400" b="0" i="0" u="none" strike="noStrike" baseline="0" dirty="0">
                <a:latin typeface="grmn1000"/>
              </a:rPr>
              <a:t>ελέγχου των περιορισμών </a:t>
            </a:r>
            <a:r>
              <a:rPr lang="el-GR" sz="2400" b="0" i="1" u="none" strike="noStrike" baseline="0" dirty="0">
                <a:latin typeface="LMMathItalic10-Regular"/>
              </a:rPr>
              <a:t>δ</a:t>
            </a:r>
            <a:r>
              <a:rPr lang="el-GR" sz="1400" b="0" i="0" u="none" strike="noStrike" baseline="0" dirty="0">
                <a:latin typeface="LMRoman8-Regular"/>
              </a:rPr>
              <a:t>1 </a:t>
            </a:r>
            <a:r>
              <a:rPr lang="el-GR" sz="2400" b="0" i="0" u="none" strike="noStrike" baseline="0" dirty="0">
                <a:latin typeface="LMRoman10-Regular"/>
              </a:rPr>
              <a:t>= 0 </a:t>
            </a:r>
            <a:r>
              <a:rPr lang="el-GR" sz="2400" b="0" i="0" u="none" strike="noStrike" baseline="0" dirty="0">
                <a:latin typeface="grmn1000"/>
              </a:rPr>
              <a:t>και </a:t>
            </a:r>
            <a:r>
              <a:rPr lang="el-GR" sz="2400" b="0" i="1" u="none" strike="noStrike" baseline="0" dirty="0">
                <a:latin typeface="LMMathItalic10-Regular"/>
              </a:rPr>
              <a:t>δ</a:t>
            </a:r>
            <a:r>
              <a:rPr lang="el-GR" sz="1400" b="0" i="0" u="none" strike="noStrike" baseline="0" dirty="0">
                <a:latin typeface="LMRoman8-Regular"/>
              </a:rPr>
              <a:t>2 </a:t>
            </a:r>
            <a:r>
              <a:rPr lang="el-GR" sz="2400" b="0" i="0" u="none" strike="noStrike" baseline="0" dirty="0">
                <a:latin typeface="LMRoman10-Regular"/>
              </a:rPr>
              <a:t>= 0</a:t>
            </a:r>
            <a:r>
              <a:rPr lang="el-GR" sz="2400" b="0" i="0" u="none" strike="noStrike" baseline="0" dirty="0">
                <a:latin typeface="grmn1000"/>
              </a:rPr>
              <a:t>.</a:t>
            </a:r>
            <a:endParaRPr lang="en-US" dirty="0"/>
          </a:p>
        </p:txBody>
      </p:sp>
      <p:pic>
        <p:nvPicPr>
          <p:cNvPr id="5" name="Picture 4">
            <a:extLst>
              <a:ext uri="{FF2B5EF4-FFF2-40B4-BE49-F238E27FC236}">
                <a16:creationId xmlns:a16="http://schemas.microsoft.com/office/drawing/2014/main" id="{9ABBD9F2-E238-A2DD-7B02-04D0DFFEFD22}"/>
              </a:ext>
            </a:extLst>
          </p:cNvPr>
          <p:cNvPicPr>
            <a:picLocks noChangeAspect="1"/>
          </p:cNvPicPr>
          <p:nvPr/>
        </p:nvPicPr>
        <p:blipFill>
          <a:blip r:embed="rId2"/>
          <a:stretch>
            <a:fillRect/>
          </a:stretch>
        </p:blipFill>
        <p:spPr>
          <a:xfrm>
            <a:off x="3960496" y="2999389"/>
            <a:ext cx="3097543" cy="870298"/>
          </a:xfrm>
          <a:prstGeom prst="rect">
            <a:avLst/>
          </a:prstGeom>
        </p:spPr>
      </p:pic>
      <p:pic>
        <p:nvPicPr>
          <p:cNvPr id="7" name="Picture 6">
            <a:extLst>
              <a:ext uri="{FF2B5EF4-FFF2-40B4-BE49-F238E27FC236}">
                <a16:creationId xmlns:a16="http://schemas.microsoft.com/office/drawing/2014/main" id="{71D3D1FA-D4CC-7B63-E0F0-4B85C9CBAED5}"/>
              </a:ext>
            </a:extLst>
          </p:cNvPr>
          <p:cNvPicPr>
            <a:picLocks noChangeAspect="1"/>
          </p:cNvPicPr>
          <p:nvPr/>
        </p:nvPicPr>
        <p:blipFill>
          <a:blip r:embed="rId3"/>
          <a:stretch>
            <a:fillRect/>
          </a:stretch>
        </p:blipFill>
        <p:spPr>
          <a:xfrm>
            <a:off x="3410948" y="3869687"/>
            <a:ext cx="5793572" cy="1112363"/>
          </a:xfrm>
          <a:prstGeom prst="rect">
            <a:avLst/>
          </a:prstGeom>
        </p:spPr>
      </p:pic>
    </p:spTree>
    <p:extLst>
      <p:ext uri="{BB962C8B-B14F-4D97-AF65-F5344CB8AC3E}">
        <p14:creationId xmlns:p14="http://schemas.microsoft.com/office/powerpoint/2010/main" val="206658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F5F9-33ED-BFCC-5841-0124DDEF9029}"/>
              </a:ext>
            </a:extLst>
          </p:cNvPr>
          <p:cNvSpPr>
            <a:spLocks noGrp="1"/>
          </p:cNvSpPr>
          <p:nvPr>
            <p:ph type="title"/>
          </p:nvPr>
        </p:nvSpPr>
        <p:spPr/>
        <p:txBody>
          <a:bodyPr>
            <a:normAutofit/>
          </a:bodyPr>
          <a:lstStyle/>
          <a:p>
            <a:r>
              <a:rPr lang="el-GR" sz="4000" dirty="0"/>
              <a:t>Παράδειγμα 6.1. Ψευδομεταβλητή σε μια Εξίσωση Εισοδημάτων</a:t>
            </a:r>
            <a:endParaRPr lang="en-US" sz="4000" dirty="0"/>
          </a:p>
        </p:txBody>
      </p:sp>
      <p:sp>
        <p:nvSpPr>
          <p:cNvPr id="3" name="Content Placeholder 2">
            <a:extLst>
              <a:ext uri="{FF2B5EF4-FFF2-40B4-BE49-F238E27FC236}">
                <a16:creationId xmlns:a16="http://schemas.microsoft.com/office/drawing/2014/main" id="{CFB649DF-F34A-1A43-9153-C5E5CF4B72A0}"/>
              </a:ext>
            </a:extLst>
          </p:cNvPr>
          <p:cNvSpPr>
            <a:spLocks noGrp="1"/>
          </p:cNvSpPr>
          <p:nvPr>
            <p:ph idx="1"/>
          </p:nvPr>
        </p:nvSpPr>
        <p:spPr/>
        <p:txBody>
          <a:bodyPr/>
          <a:lstStyle/>
          <a:p>
            <a:r>
              <a:rPr lang="el-GR" dirty="0"/>
              <a:t>Οι ψευδομεταβλητές είναι ιδιαίτερα χρήσιμες στις γραμμικο-λογαριθμικές παλινδρομήσεις. Σε ένα</a:t>
            </a:r>
            <a:r>
              <a:rPr lang="en-US" dirty="0"/>
              <a:t> </a:t>
            </a:r>
            <a:r>
              <a:rPr lang="el-GR" dirty="0"/>
              <a:t>υπόδειγμα της μορφής</a:t>
            </a:r>
            <a:endParaRPr lang="en-US" dirty="0"/>
          </a:p>
          <a:p>
            <a:endParaRPr lang="en-US" dirty="0"/>
          </a:p>
          <a:p>
            <a:endParaRPr lang="en-US" dirty="0"/>
          </a:p>
          <a:p>
            <a:r>
              <a:rPr lang="el-GR" dirty="0"/>
              <a:t>ο συντελεστής της ψευδομεταβλητής, d, υποδεικνύει μια πολλαπλασιαστική μεταβολή της συνάρτησης.</a:t>
            </a:r>
            <a:endParaRPr lang="en-US" dirty="0"/>
          </a:p>
        </p:txBody>
      </p:sp>
      <p:pic>
        <p:nvPicPr>
          <p:cNvPr id="5" name="Picture 4">
            <a:extLst>
              <a:ext uri="{FF2B5EF4-FFF2-40B4-BE49-F238E27FC236}">
                <a16:creationId xmlns:a16="http://schemas.microsoft.com/office/drawing/2014/main" id="{41841529-036F-4E1D-BC8D-919A4435D47E}"/>
              </a:ext>
            </a:extLst>
          </p:cNvPr>
          <p:cNvPicPr>
            <a:picLocks noChangeAspect="1"/>
          </p:cNvPicPr>
          <p:nvPr/>
        </p:nvPicPr>
        <p:blipFill>
          <a:blip r:embed="rId2"/>
          <a:stretch>
            <a:fillRect/>
          </a:stretch>
        </p:blipFill>
        <p:spPr>
          <a:xfrm>
            <a:off x="3541013" y="2973616"/>
            <a:ext cx="3903287" cy="910767"/>
          </a:xfrm>
          <a:prstGeom prst="rect">
            <a:avLst/>
          </a:prstGeom>
        </p:spPr>
      </p:pic>
    </p:spTree>
    <p:extLst>
      <p:ext uri="{BB962C8B-B14F-4D97-AF65-F5344CB8AC3E}">
        <p14:creationId xmlns:p14="http://schemas.microsoft.com/office/powerpoint/2010/main" val="377231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908820-4EE7-4E6B-ED98-B61DC0EBED36}"/>
              </a:ext>
            </a:extLst>
          </p:cNvPr>
          <p:cNvPicPr>
            <a:picLocks noChangeAspect="1"/>
          </p:cNvPicPr>
          <p:nvPr/>
        </p:nvPicPr>
        <p:blipFill>
          <a:blip r:embed="rId2"/>
          <a:stretch>
            <a:fillRect/>
          </a:stretch>
        </p:blipFill>
        <p:spPr>
          <a:xfrm>
            <a:off x="2819344" y="178937"/>
            <a:ext cx="6136120" cy="6500125"/>
          </a:xfrm>
          <a:prstGeom prst="rect">
            <a:avLst/>
          </a:prstGeom>
        </p:spPr>
      </p:pic>
    </p:spTree>
    <p:extLst>
      <p:ext uri="{BB962C8B-B14F-4D97-AF65-F5344CB8AC3E}">
        <p14:creationId xmlns:p14="http://schemas.microsoft.com/office/powerpoint/2010/main" val="2690413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2909-63C6-501E-1BC7-F107082A3F38}"/>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Σχεδιασμός λοξής παλινδρόμησης</a:t>
            </a:r>
            <a:endParaRPr lang="en-US" dirty="0"/>
          </a:p>
        </p:txBody>
      </p:sp>
      <p:sp>
        <p:nvSpPr>
          <p:cNvPr id="3" name="Content Placeholder 2">
            <a:extLst>
              <a:ext uri="{FF2B5EF4-FFF2-40B4-BE49-F238E27FC236}">
                <a16:creationId xmlns:a16="http://schemas.microsoft.com/office/drawing/2014/main" id="{CBFB3E63-8A0C-54C1-D141-00789C952E14}"/>
              </a:ext>
            </a:extLst>
          </p:cNvPr>
          <p:cNvSpPr>
            <a:spLocks noGrp="1"/>
          </p:cNvSpPr>
          <p:nvPr>
            <p:ph idx="1"/>
          </p:nvPr>
        </p:nvSpPr>
        <p:spPr/>
        <p:txBody>
          <a:bodyPr/>
          <a:lstStyle/>
          <a:p>
            <a:pPr algn="l"/>
            <a:r>
              <a:rPr lang="el-GR" sz="2400" b="0" i="0" u="none" strike="noStrike" baseline="0" dirty="0">
                <a:latin typeface="grmn1000"/>
              </a:rPr>
              <a:t>Η μέθοδος προϋποθέτει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ε </a:t>
            </a:r>
            <a:r>
              <a:rPr lang="el-GR" sz="2400" b="0" i="1" u="none" strike="noStrike" baseline="0" dirty="0">
                <a:latin typeface="LMMathSymbols10-Regular"/>
              </a:rPr>
              <a:t>| </a:t>
            </a:r>
            <a:r>
              <a:rPr lang="el-GR" sz="2400" b="0" i="1" u="none" strike="noStrike" baseline="0" dirty="0">
                <a:latin typeface="LMMathItalic10-Regular"/>
              </a:rPr>
              <a:t>A, T</a:t>
            </a:r>
            <a:r>
              <a:rPr lang="el-GR" sz="2400" b="0" i="0" u="none" strike="noStrike" baseline="0" dirty="0">
                <a:latin typeface="LMRoman10-Regular"/>
              </a:rPr>
              <a:t>] =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ε </a:t>
            </a:r>
            <a:r>
              <a:rPr lang="el-GR" sz="2400" b="0" i="1" u="none" strike="noStrike" baseline="0" dirty="0">
                <a:latin typeface="LMMathSymbols10-Regular"/>
              </a:rPr>
              <a:t>| </a:t>
            </a:r>
            <a:r>
              <a:rPr lang="el-GR" sz="2400" b="0" i="1" u="none" strike="noStrike" baseline="0" dirty="0">
                <a:latin typeface="LMMathItalic10-Regular"/>
              </a:rPr>
              <a:t>A</a:t>
            </a:r>
            <a:r>
              <a:rPr lang="el-GR" sz="2400" b="0" i="0" u="none" strike="noStrike" baseline="0" dirty="0">
                <a:latin typeface="LMRoman10-Regular"/>
              </a:rPr>
              <a:t>]</a:t>
            </a:r>
            <a:r>
              <a:rPr lang="el-GR" sz="2400" b="0" i="0" u="none" strike="noStrike" baseline="0" dirty="0">
                <a:latin typeface="grmn1000"/>
              </a:rPr>
              <a:t>—η μεταβλητή εκχώρησης—να είναι εξωγενής ως προς</a:t>
            </a:r>
            <a:r>
              <a:rPr lang="en-US" sz="2400" b="0" i="0" u="none" strike="noStrike" baseline="0" dirty="0">
                <a:latin typeface="grmn1000"/>
              </a:rPr>
              <a:t> </a:t>
            </a:r>
            <a:r>
              <a:rPr lang="el-GR" sz="2400" b="0" i="0" u="none" strike="noStrike" baseline="0" dirty="0">
                <a:latin typeface="grmn1000"/>
              </a:rPr>
              <a:t>το πείραμα. Το αποτέλεσμα στο Σχήμα 6.6 είναι συνεπές με τη σχέση</a:t>
            </a:r>
            <a:endParaRPr lang="en-US" sz="2400" b="0" i="0" u="none" strike="noStrike" baseline="0" dirty="0">
              <a:latin typeface="grmn1000"/>
            </a:endParaRPr>
          </a:p>
          <a:p>
            <a:pPr algn="l"/>
            <a:endParaRPr lang="en-US" sz="2400" dirty="0">
              <a:latin typeface="grmn1000"/>
            </a:endParaRPr>
          </a:p>
          <a:p>
            <a:pPr algn="l"/>
            <a:r>
              <a:rPr lang="el-GR" sz="2400" b="0" i="0" u="none" strike="noStrike" baseline="0" dirty="0">
                <a:latin typeface="grmn1000"/>
              </a:rPr>
              <a:t>όπου </a:t>
            </a:r>
            <a:r>
              <a:rPr lang="el-GR" sz="2400" b="0" i="1" u="none" strike="noStrike" baseline="0" dirty="0">
                <a:latin typeface="LMMathItalic10-Regular"/>
              </a:rPr>
              <a:t>α </a:t>
            </a:r>
            <a:r>
              <a:rPr lang="el-GR" sz="2400" b="0" i="0" u="none" strike="noStrike" baseline="0" dirty="0">
                <a:latin typeface="grmn1000"/>
              </a:rPr>
              <a:t>είναι η πειραματική επίδραση προς εκτίμηση.</a:t>
            </a:r>
            <a:endParaRPr lang="en-US" dirty="0"/>
          </a:p>
        </p:txBody>
      </p:sp>
      <p:pic>
        <p:nvPicPr>
          <p:cNvPr id="7" name="Picture 6">
            <a:extLst>
              <a:ext uri="{FF2B5EF4-FFF2-40B4-BE49-F238E27FC236}">
                <a16:creationId xmlns:a16="http://schemas.microsoft.com/office/drawing/2014/main" id="{8C9E63A6-1DD4-17B1-3950-F0A290325861}"/>
              </a:ext>
            </a:extLst>
          </p:cNvPr>
          <p:cNvPicPr>
            <a:picLocks noChangeAspect="1"/>
          </p:cNvPicPr>
          <p:nvPr/>
        </p:nvPicPr>
        <p:blipFill>
          <a:blip r:embed="rId2"/>
          <a:stretch>
            <a:fillRect/>
          </a:stretch>
        </p:blipFill>
        <p:spPr>
          <a:xfrm>
            <a:off x="4022367" y="3065575"/>
            <a:ext cx="3535009" cy="726849"/>
          </a:xfrm>
          <a:prstGeom prst="rect">
            <a:avLst/>
          </a:prstGeom>
        </p:spPr>
      </p:pic>
    </p:spTree>
    <p:extLst>
      <p:ext uri="{BB962C8B-B14F-4D97-AF65-F5344CB8AC3E}">
        <p14:creationId xmlns:p14="http://schemas.microsoft.com/office/powerpoint/2010/main" val="1524016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63E407-A278-1046-80C2-93E3724FD6DA}"/>
              </a:ext>
            </a:extLst>
          </p:cNvPr>
          <p:cNvPicPr>
            <a:picLocks noGrp="1" noChangeAspect="1"/>
          </p:cNvPicPr>
          <p:nvPr>
            <p:ph idx="1"/>
          </p:nvPr>
        </p:nvPicPr>
        <p:blipFill>
          <a:blip r:embed="rId2"/>
          <a:stretch>
            <a:fillRect/>
          </a:stretch>
        </p:blipFill>
        <p:spPr>
          <a:xfrm>
            <a:off x="1777966" y="1253763"/>
            <a:ext cx="8327568" cy="4722997"/>
          </a:xfrm>
        </p:spPr>
      </p:pic>
    </p:spTree>
    <p:extLst>
      <p:ext uri="{BB962C8B-B14F-4D97-AF65-F5344CB8AC3E}">
        <p14:creationId xmlns:p14="http://schemas.microsoft.com/office/powerpoint/2010/main" val="2025884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0286-43FB-EF37-8E68-E20E03ECBCA3}"/>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Σχεδιασμός λοξής παλινδρόμησης</a:t>
            </a:r>
            <a:endParaRPr lang="en-US" dirty="0"/>
          </a:p>
        </p:txBody>
      </p:sp>
      <p:pic>
        <p:nvPicPr>
          <p:cNvPr id="5" name="Content Placeholder 4">
            <a:extLst>
              <a:ext uri="{FF2B5EF4-FFF2-40B4-BE49-F238E27FC236}">
                <a16:creationId xmlns:a16="http://schemas.microsoft.com/office/drawing/2014/main" id="{76CFDBA6-FE59-235E-DAF5-24DE5D99691E}"/>
              </a:ext>
            </a:extLst>
          </p:cNvPr>
          <p:cNvPicPr>
            <a:picLocks noGrp="1" noChangeAspect="1"/>
          </p:cNvPicPr>
          <p:nvPr>
            <p:ph idx="1"/>
          </p:nvPr>
        </p:nvPicPr>
        <p:blipFill>
          <a:blip r:embed="rId2"/>
          <a:stretch>
            <a:fillRect/>
          </a:stretch>
        </p:blipFill>
        <p:spPr>
          <a:xfrm>
            <a:off x="2574769" y="1858588"/>
            <a:ext cx="5269043" cy="1176842"/>
          </a:xfrm>
        </p:spPr>
      </p:pic>
      <p:sp>
        <p:nvSpPr>
          <p:cNvPr id="7" name="TextBox 6">
            <a:extLst>
              <a:ext uri="{FF2B5EF4-FFF2-40B4-BE49-F238E27FC236}">
                <a16:creationId xmlns:a16="http://schemas.microsoft.com/office/drawing/2014/main" id="{0944476A-916B-B6F7-B813-DDF9A9660A99}"/>
              </a:ext>
            </a:extLst>
          </p:cNvPr>
          <p:cNvSpPr txBox="1"/>
          <p:nvPr/>
        </p:nvSpPr>
        <p:spPr>
          <a:xfrm>
            <a:off x="1024128" y="3429000"/>
            <a:ext cx="6094428" cy="369332"/>
          </a:xfrm>
          <a:prstGeom prst="rect">
            <a:avLst/>
          </a:prstGeom>
          <a:noFill/>
        </p:spPr>
        <p:txBody>
          <a:bodyPr wrap="square">
            <a:spAutoFit/>
          </a:bodyPr>
          <a:lstStyle/>
          <a:p>
            <a:r>
              <a:rPr lang="el-GR" dirty="0"/>
              <a:t>Επομένως,</a:t>
            </a:r>
            <a:endParaRPr lang="en-US" dirty="0"/>
          </a:p>
        </p:txBody>
      </p:sp>
      <p:pic>
        <p:nvPicPr>
          <p:cNvPr id="9" name="Picture 8">
            <a:extLst>
              <a:ext uri="{FF2B5EF4-FFF2-40B4-BE49-F238E27FC236}">
                <a16:creationId xmlns:a16="http://schemas.microsoft.com/office/drawing/2014/main" id="{ADE40A27-793B-D106-699E-E6762EE59C00}"/>
              </a:ext>
            </a:extLst>
          </p:cNvPr>
          <p:cNvPicPr>
            <a:picLocks noChangeAspect="1"/>
          </p:cNvPicPr>
          <p:nvPr/>
        </p:nvPicPr>
        <p:blipFill>
          <a:blip r:embed="rId3"/>
          <a:stretch>
            <a:fillRect/>
          </a:stretch>
        </p:blipFill>
        <p:spPr>
          <a:xfrm>
            <a:off x="1799501" y="4517006"/>
            <a:ext cx="7956769" cy="807452"/>
          </a:xfrm>
          <a:prstGeom prst="rect">
            <a:avLst/>
          </a:prstGeom>
        </p:spPr>
      </p:pic>
    </p:spTree>
    <p:extLst>
      <p:ext uri="{BB962C8B-B14F-4D97-AF65-F5344CB8AC3E}">
        <p14:creationId xmlns:p14="http://schemas.microsoft.com/office/powerpoint/2010/main" val="1874905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BF740C7-A231-A20B-9CD7-E6582BF8FDD9}"/>
              </a:ext>
            </a:extLst>
          </p:cNvPr>
          <p:cNvPicPr>
            <a:picLocks noGrp="1" noChangeAspect="1"/>
          </p:cNvPicPr>
          <p:nvPr>
            <p:ph idx="1"/>
          </p:nvPr>
        </p:nvPicPr>
        <p:blipFill>
          <a:blip r:embed="rId2"/>
          <a:stretch>
            <a:fillRect/>
          </a:stretch>
        </p:blipFill>
        <p:spPr>
          <a:xfrm>
            <a:off x="1816469" y="1055803"/>
            <a:ext cx="8265734" cy="4910640"/>
          </a:xfrm>
        </p:spPr>
      </p:pic>
    </p:spTree>
    <p:extLst>
      <p:ext uri="{BB962C8B-B14F-4D97-AF65-F5344CB8AC3E}">
        <p14:creationId xmlns:p14="http://schemas.microsoft.com/office/powerpoint/2010/main" val="517842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DC82FC-88A8-C74D-7C56-17B3E5896FDD}"/>
              </a:ext>
            </a:extLst>
          </p:cNvPr>
          <p:cNvPicPr>
            <a:picLocks noGrp="1" noChangeAspect="1"/>
          </p:cNvPicPr>
          <p:nvPr>
            <p:ph idx="1"/>
          </p:nvPr>
        </p:nvPicPr>
        <p:blipFill>
          <a:blip r:embed="rId2"/>
          <a:stretch>
            <a:fillRect/>
          </a:stretch>
        </p:blipFill>
        <p:spPr>
          <a:xfrm>
            <a:off x="1934503" y="1357460"/>
            <a:ext cx="8076763" cy="5013310"/>
          </a:xfrm>
        </p:spPr>
      </p:pic>
    </p:spTree>
    <p:extLst>
      <p:ext uri="{BB962C8B-B14F-4D97-AF65-F5344CB8AC3E}">
        <p14:creationId xmlns:p14="http://schemas.microsoft.com/office/powerpoint/2010/main" val="3706785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0888-0FE5-D5F2-23A4-BF00F755516A}"/>
              </a:ext>
            </a:extLst>
          </p:cNvPr>
          <p:cNvSpPr>
            <a:spLocks noGrp="1"/>
          </p:cNvSpPr>
          <p:nvPr>
            <p:ph type="title"/>
          </p:nvPr>
        </p:nvSpPr>
        <p:spPr/>
        <p:txBody>
          <a:bodyPr>
            <a:normAutofit/>
          </a:bodyPr>
          <a:lstStyle/>
          <a:p>
            <a:r>
              <a:rPr lang="el-GR" sz="3600" dirty="0"/>
              <a:t>Μη γραμμικότητα ως προς τις μεταβλητές</a:t>
            </a:r>
            <a:endParaRPr lang="en-US" sz="3600" dirty="0"/>
          </a:p>
        </p:txBody>
      </p:sp>
      <p:sp>
        <p:nvSpPr>
          <p:cNvPr id="3" name="Content Placeholder 2">
            <a:extLst>
              <a:ext uri="{FF2B5EF4-FFF2-40B4-BE49-F238E27FC236}">
                <a16:creationId xmlns:a16="http://schemas.microsoft.com/office/drawing/2014/main" id="{C5059F77-726C-5C6C-E0A1-A6ED37DF2111}"/>
              </a:ext>
            </a:extLst>
          </p:cNvPr>
          <p:cNvSpPr>
            <a:spLocks noGrp="1"/>
          </p:cNvSpPr>
          <p:nvPr>
            <p:ph idx="1"/>
          </p:nvPr>
        </p:nvSpPr>
        <p:spPr>
          <a:xfrm>
            <a:off x="1024128" y="2286000"/>
            <a:ext cx="10768804" cy="4023360"/>
          </a:xfrm>
        </p:spPr>
        <p:txBody>
          <a:bodyPr/>
          <a:lstStyle/>
          <a:p>
            <a:pPr algn="l"/>
            <a:r>
              <a:rPr lang="el-GR" sz="2400" b="0" i="0" u="none" strike="noStrike" baseline="0" dirty="0">
                <a:latin typeface="grmn1000"/>
              </a:rPr>
              <a:t>΄Εστω </a:t>
            </a:r>
            <a:r>
              <a:rPr lang="el-GR" sz="2400" b="1" i="1" u="none" strike="noStrike" baseline="0" dirty="0">
                <a:latin typeface="LMMathItalic10-Bold"/>
              </a:rPr>
              <a:t>z </a:t>
            </a:r>
            <a:r>
              <a:rPr lang="el-GR" sz="2400" b="0" i="0" u="none" strike="noStrike" baseline="0" dirty="0">
                <a:latin typeface="LMRoman10-Regular"/>
              </a:rPr>
              <a:t>= </a:t>
            </a:r>
            <a:r>
              <a:rPr lang="el-GR" sz="2400" b="0" i="1" u="none" strike="noStrike" baseline="0" dirty="0">
                <a:latin typeface="LMMathItalic10-Regular"/>
              </a:rPr>
              <a:t>z</a:t>
            </a:r>
            <a:r>
              <a:rPr lang="el-GR" sz="1400" b="0" i="0" u="none" strike="noStrike" baseline="-25000" dirty="0">
                <a:latin typeface="LMRoman8-Regular"/>
              </a:rPr>
              <a:t>1</a:t>
            </a:r>
            <a:r>
              <a:rPr lang="el-GR" sz="2400" b="0" i="1" u="none" strike="noStrike" baseline="0" dirty="0">
                <a:latin typeface="LMMathItalic10-Regular"/>
              </a:rPr>
              <a:t>, z</a:t>
            </a:r>
            <a:r>
              <a:rPr lang="el-GR" sz="1400" b="0" i="0" u="none" strike="noStrike" baseline="-25000" dirty="0">
                <a:latin typeface="LMRoman8-Regular"/>
              </a:rPr>
              <a:t>2</a:t>
            </a:r>
            <a:r>
              <a:rPr lang="el-GR" sz="2400" b="0" i="1" u="none" strike="noStrike" baseline="0" dirty="0">
                <a:latin typeface="LMMathItalic10-Regular"/>
              </a:rPr>
              <a:t>, . . . , z</a:t>
            </a:r>
            <a:r>
              <a:rPr lang="el-GR" sz="1400" b="0" i="1" u="none" strike="noStrike" baseline="-25000" dirty="0">
                <a:latin typeface="LMMathItalic8-Regular"/>
              </a:rPr>
              <a:t>L</a:t>
            </a:r>
            <a:r>
              <a:rPr lang="el-GR" sz="1400" b="0" i="1" u="none" strike="noStrike" baseline="0" dirty="0">
                <a:latin typeface="LMMathItalic8-Regular"/>
              </a:rPr>
              <a:t> </a:t>
            </a:r>
            <a:r>
              <a:rPr lang="el-GR" sz="2400" b="0" i="0" u="none" strike="noStrike" baseline="0" dirty="0">
                <a:latin typeface="grmn1000"/>
              </a:rPr>
              <a:t>ένα σύνολο </a:t>
            </a:r>
            <a:r>
              <a:rPr lang="el-GR" sz="2400" b="0" i="1" u="none" strike="noStrike" baseline="0" dirty="0">
                <a:latin typeface="LMMathItalic10-Regular"/>
              </a:rPr>
              <a:t>L </a:t>
            </a:r>
            <a:r>
              <a:rPr lang="el-GR" sz="2400" b="0" i="0" u="none" strike="noStrike" baseline="0" dirty="0">
                <a:latin typeface="grmn1000"/>
              </a:rPr>
              <a:t>ανεξάρτητων μεταβλητών. ΄Εστω </a:t>
            </a:r>
            <a:r>
              <a:rPr lang="el-GR" sz="2400" b="0" i="1" u="none" strike="noStrike" baseline="0" dirty="0">
                <a:latin typeface="LMMathItalic10-Regular"/>
              </a:rPr>
              <a:t>f</a:t>
            </a:r>
            <a:r>
              <a:rPr lang="el-GR" sz="1400" b="0" i="0" u="none" strike="noStrike" baseline="0" dirty="0">
                <a:latin typeface="LMRoman8-Regular"/>
              </a:rPr>
              <a:t>1</a:t>
            </a:r>
            <a:r>
              <a:rPr lang="el-GR" sz="2400" b="0" i="1" u="none" strike="noStrike" baseline="0" dirty="0">
                <a:latin typeface="LMMathItalic10-Regular"/>
              </a:rPr>
              <a:t>, f</a:t>
            </a:r>
            <a:r>
              <a:rPr lang="el-GR" sz="1400" b="0" i="0" u="none" strike="noStrike" baseline="0" dirty="0">
                <a:latin typeface="LMRoman8-Regular"/>
              </a:rPr>
              <a:t>2</a:t>
            </a:r>
            <a:r>
              <a:rPr lang="el-GR" sz="2400" b="0" i="1" u="none" strike="noStrike" baseline="0" dirty="0">
                <a:latin typeface="LMMathItalic10-Regular"/>
              </a:rPr>
              <a:t>, . . . , f</a:t>
            </a:r>
            <a:r>
              <a:rPr lang="el-GR" sz="1400" b="0" i="1" u="none" strike="noStrike" baseline="0" dirty="0">
                <a:latin typeface="LMMathItalic8-Regular"/>
              </a:rPr>
              <a:t>K </a:t>
            </a:r>
            <a:r>
              <a:rPr lang="el-GR" sz="2400" b="0" i="1" u="none" strike="noStrike" baseline="0" dirty="0">
                <a:latin typeface="LMMathItalic10-Regular"/>
              </a:rPr>
              <a:t>K</a:t>
            </a:r>
            <a:r>
              <a:rPr lang="en-US" sz="2400" b="0" i="1" u="none" strike="noStrike" baseline="0" dirty="0">
                <a:latin typeface="LMMathItalic10-Regular"/>
              </a:rPr>
              <a:t> </a:t>
            </a:r>
            <a:r>
              <a:rPr lang="el-GR" sz="2400" b="0" i="0" u="none" strike="noStrike" baseline="0" dirty="0">
                <a:latin typeface="grmn1000"/>
              </a:rPr>
              <a:t>γραμμικά ανεξάρτητες συναρτήσεις του </a:t>
            </a:r>
            <a:r>
              <a:rPr lang="el-GR" sz="2400" b="1" i="1" u="none" strike="noStrike" baseline="0" dirty="0">
                <a:latin typeface="LMMathItalic10-Bold"/>
              </a:rPr>
              <a:t>z</a:t>
            </a:r>
            <a:r>
              <a:rPr lang="el-GR" sz="2400" b="0" i="0" u="none" strike="noStrike" baseline="0" dirty="0">
                <a:latin typeface="grmn1000"/>
              </a:rPr>
              <a:t>. ΄Εστω </a:t>
            </a:r>
            <a:r>
              <a:rPr lang="el-GR" sz="2400" b="0" i="1" u="none" strike="noStrike" baseline="0" dirty="0">
                <a:latin typeface="LMMathItalic10-Regular"/>
              </a:rPr>
              <a:t>g</a:t>
            </a:r>
            <a:r>
              <a:rPr lang="el-GR" sz="2400" b="0" i="0" u="none" strike="noStrike" baseline="0" dirty="0">
                <a:latin typeface="LMRoman10-Regular"/>
              </a:rPr>
              <a:t>(</a:t>
            </a:r>
            <a:r>
              <a:rPr lang="el-GR" sz="2400" b="0" i="1" u="none" strike="noStrike" baseline="0" dirty="0">
                <a:latin typeface="LMMathItalic10-Regular"/>
              </a:rPr>
              <a:t>y</a:t>
            </a:r>
            <a:r>
              <a:rPr lang="el-GR" sz="2400" b="0" i="0" u="none" strike="noStrike" baseline="0" dirty="0">
                <a:latin typeface="LMRoman10-Regular"/>
              </a:rPr>
              <a:t>) </a:t>
            </a:r>
            <a:r>
              <a:rPr lang="el-GR" sz="2400" b="0" i="0" u="none" strike="noStrike" baseline="0" dirty="0">
                <a:latin typeface="grmn1000"/>
              </a:rPr>
              <a:t>μια παρατηρήσιμη συνάρτηση του </a:t>
            </a:r>
            <a:r>
              <a:rPr lang="el-GR" sz="2400" b="0" i="1" u="none" strike="noStrike" baseline="0" dirty="0">
                <a:latin typeface="LMMathItalic10-Regular"/>
              </a:rPr>
              <a:t>y</a:t>
            </a:r>
            <a:r>
              <a:rPr lang="el-GR" sz="2400" b="0" i="0" u="none" strike="noStrike" baseline="0" dirty="0">
                <a:latin typeface="grmn1000"/>
              </a:rPr>
              <a:t>. Διατηρούμε</a:t>
            </a:r>
            <a:r>
              <a:rPr lang="en-US" sz="2400" b="0" i="0" u="none" strike="noStrike" baseline="0" dirty="0">
                <a:latin typeface="grmn1000"/>
              </a:rPr>
              <a:t> </a:t>
            </a:r>
            <a:r>
              <a:rPr lang="el-GR" sz="2400" b="0" i="0" u="none" strike="noStrike" baseline="0" dirty="0">
                <a:latin typeface="grmn1000"/>
              </a:rPr>
              <a:t>τις συνηθισμένες υποθέσεις για τον διαταρακτικό όρο. Το γραμμικό υπόδειγμα παλινδρόμησης μπορεί να</a:t>
            </a:r>
            <a:r>
              <a:rPr lang="en-US" sz="2400" b="0" i="0" u="none" strike="noStrike" baseline="0" dirty="0">
                <a:latin typeface="grmn1000"/>
              </a:rPr>
              <a:t> </a:t>
            </a:r>
            <a:r>
              <a:rPr lang="el-GR" sz="2400" b="0" i="0" u="none" strike="noStrike" baseline="0" dirty="0">
                <a:latin typeface="grmn1000"/>
              </a:rPr>
              <a:t>γραφτεί ως</a:t>
            </a:r>
            <a:endParaRPr lang="en-US" dirty="0"/>
          </a:p>
        </p:txBody>
      </p:sp>
      <p:pic>
        <p:nvPicPr>
          <p:cNvPr id="9" name="Picture 8">
            <a:extLst>
              <a:ext uri="{FF2B5EF4-FFF2-40B4-BE49-F238E27FC236}">
                <a16:creationId xmlns:a16="http://schemas.microsoft.com/office/drawing/2014/main" id="{3F70B520-4042-419D-D319-06C1633C17FA}"/>
              </a:ext>
            </a:extLst>
          </p:cNvPr>
          <p:cNvPicPr>
            <a:picLocks noChangeAspect="1"/>
          </p:cNvPicPr>
          <p:nvPr/>
        </p:nvPicPr>
        <p:blipFill>
          <a:blip r:embed="rId2"/>
          <a:stretch>
            <a:fillRect/>
          </a:stretch>
        </p:blipFill>
        <p:spPr>
          <a:xfrm>
            <a:off x="3122257" y="3950704"/>
            <a:ext cx="6471071" cy="800405"/>
          </a:xfrm>
          <a:prstGeom prst="rect">
            <a:avLst/>
          </a:prstGeom>
        </p:spPr>
      </p:pic>
      <p:pic>
        <p:nvPicPr>
          <p:cNvPr id="11" name="Picture 10">
            <a:extLst>
              <a:ext uri="{FF2B5EF4-FFF2-40B4-BE49-F238E27FC236}">
                <a16:creationId xmlns:a16="http://schemas.microsoft.com/office/drawing/2014/main" id="{6E59088D-E4BB-8505-2D60-503639A1A127}"/>
              </a:ext>
            </a:extLst>
          </p:cNvPr>
          <p:cNvPicPr>
            <a:picLocks noChangeAspect="1"/>
          </p:cNvPicPr>
          <p:nvPr/>
        </p:nvPicPr>
        <p:blipFill>
          <a:blip r:embed="rId3"/>
          <a:stretch>
            <a:fillRect/>
          </a:stretch>
        </p:blipFill>
        <p:spPr>
          <a:xfrm>
            <a:off x="3878309" y="4751109"/>
            <a:ext cx="5209129" cy="1351262"/>
          </a:xfrm>
          <a:prstGeom prst="rect">
            <a:avLst/>
          </a:prstGeom>
        </p:spPr>
      </p:pic>
    </p:spTree>
    <p:extLst>
      <p:ext uri="{BB962C8B-B14F-4D97-AF65-F5344CB8AC3E}">
        <p14:creationId xmlns:p14="http://schemas.microsoft.com/office/powerpoint/2010/main" val="1332857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9E6A2F-00C5-152F-6427-9D75E65AA5E0}"/>
              </a:ext>
            </a:extLst>
          </p:cNvPr>
          <p:cNvPicPr>
            <a:picLocks noChangeAspect="1"/>
          </p:cNvPicPr>
          <p:nvPr/>
        </p:nvPicPr>
        <p:blipFill>
          <a:blip r:embed="rId2"/>
          <a:stretch>
            <a:fillRect/>
          </a:stretch>
        </p:blipFill>
        <p:spPr>
          <a:xfrm>
            <a:off x="1332853" y="1263192"/>
            <a:ext cx="9526294" cy="4920792"/>
          </a:xfrm>
          <a:prstGeom prst="rect">
            <a:avLst/>
          </a:prstGeom>
        </p:spPr>
      </p:pic>
    </p:spTree>
    <p:extLst>
      <p:ext uri="{BB962C8B-B14F-4D97-AF65-F5344CB8AC3E}">
        <p14:creationId xmlns:p14="http://schemas.microsoft.com/office/powerpoint/2010/main" val="6496165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4C47-C7BB-2025-2011-F054C9C2AAB1}"/>
              </a:ext>
            </a:extLst>
          </p:cNvPr>
          <p:cNvSpPr>
            <a:spLocks noGrp="1"/>
          </p:cNvSpPr>
          <p:nvPr>
            <p:ph type="title"/>
          </p:nvPr>
        </p:nvSpPr>
        <p:spPr/>
        <p:txBody>
          <a:bodyPr>
            <a:normAutofit/>
          </a:bodyPr>
          <a:lstStyle/>
          <a:p>
            <a:r>
              <a:rPr lang="el-GR" sz="3600" dirty="0"/>
              <a:t>Συναρτησιακές μορφές</a:t>
            </a:r>
            <a:endParaRPr lang="en-US" sz="3600" dirty="0"/>
          </a:p>
        </p:txBody>
      </p:sp>
      <p:sp>
        <p:nvSpPr>
          <p:cNvPr id="3" name="Content Placeholder 2">
            <a:extLst>
              <a:ext uri="{FF2B5EF4-FFF2-40B4-BE49-F238E27FC236}">
                <a16:creationId xmlns:a16="http://schemas.microsoft.com/office/drawing/2014/main" id="{3571B8B8-7100-20A1-3732-A3BD3391B3AB}"/>
              </a:ext>
            </a:extLst>
          </p:cNvPr>
          <p:cNvSpPr>
            <a:spLocks noGrp="1"/>
          </p:cNvSpPr>
          <p:nvPr>
            <p:ph idx="1"/>
          </p:nvPr>
        </p:nvSpPr>
        <p:spPr>
          <a:xfrm>
            <a:off x="1024128" y="2084832"/>
            <a:ext cx="9720073" cy="4023360"/>
          </a:xfrm>
        </p:spPr>
        <p:txBody>
          <a:bodyPr>
            <a:normAutofit fontScale="85000" lnSpcReduction="20000"/>
          </a:bodyPr>
          <a:lstStyle/>
          <a:p>
            <a:pPr algn="l"/>
            <a:r>
              <a:rPr lang="el-GR" sz="2400" b="0" i="0" u="none" strike="noStrike" baseline="0" dirty="0">
                <a:latin typeface="grmn1000"/>
              </a:rPr>
              <a:t>Μια συχνά χρησιμοποιούμενη μορφή του υποδείγματος παλινδρόμησης είναι το </a:t>
            </a:r>
            <a:r>
              <a:rPr lang="el-GR" sz="2400" b="1" i="0" u="none" strike="noStrike" baseline="0" dirty="0">
                <a:latin typeface="grxn1000"/>
              </a:rPr>
              <a:t>γραμμικό-λογαριθμικό</a:t>
            </a:r>
            <a:r>
              <a:rPr lang="en-US" sz="2400" b="1" i="0" u="none" strike="noStrike" baseline="0" dirty="0">
                <a:latin typeface="grxn1000"/>
              </a:rPr>
              <a:t> </a:t>
            </a:r>
            <a:r>
              <a:rPr lang="el-GR" sz="2400" b="1" i="0" u="none" strike="noStrike" baseline="0" dirty="0">
                <a:latin typeface="grxn1000"/>
              </a:rPr>
              <a:t>υπόδειγμα</a:t>
            </a:r>
            <a:r>
              <a:rPr lang="el-GR" sz="2400" b="0" i="0" u="none" strike="noStrike" baseline="0" dirty="0">
                <a:latin typeface="grmn1000"/>
              </a:rPr>
              <a:t>,</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Σε αυτό το υπόδειγμα, οι συντελεστές είναι ελαστικότητες:</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Στη γραμμική-λογαριθμική εξίσωση, οι υπολογισμένες διαφορές είναι σε ποσοστιαίους όρους και το </a:t>
            </a:r>
            <a:r>
              <a:rPr lang="el-GR" sz="2400" b="0" i="1" u="none" strike="noStrike" baseline="0" dirty="0">
                <a:latin typeface="LMMathItalic10-Regular"/>
              </a:rPr>
              <a:t>β</a:t>
            </a:r>
            <a:r>
              <a:rPr lang="el-GR" sz="1400" b="0" i="1" u="none" strike="noStrike" baseline="0" dirty="0">
                <a:latin typeface="LMMathItalic8-Regular"/>
              </a:rPr>
              <a:t>k</a:t>
            </a:r>
            <a:r>
              <a:rPr lang="en-US" sz="1400" i="1" dirty="0">
                <a:latin typeface="LMMathItalic8-Regular"/>
              </a:rPr>
              <a:t> </a:t>
            </a:r>
            <a:r>
              <a:rPr lang="el-GR" sz="2400" b="0" i="0" u="none" strike="noStrike" baseline="0" dirty="0">
                <a:latin typeface="grmn1000"/>
              </a:rPr>
              <a:t>μετρά την ποσοστιαία μεταβολή του </a:t>
            </a:r>
            <a:r>
              <a:rPr lang="el-GR" sz="2400" b="0" i="1" u="none" strike="noStrike" baseline="0" dirty="0">
                <a:latin typeface="LMMathItalic10-Regular"/>
              </a:rPr>
              <a:t>y </a:t>
            </a:r>
            <a:r>
              <a:rPr lang="el-GR" sz="2400" b="0" i="0" u="none" strike="noStrike" baseline="0" dirty="0">
                <a:latin typeface="grmn1000"/>
              </a:rPr>
              <a:t>που σχετίζεται με μια ποσοστιαία μεταβολή στο </a:t>
            </a:r>
            <a:r>
              <a:rPr lang="el-GR" sz="2400" b="0" i="1" u="none" strike="noStrike" baseline="0" dirty="0">
                <a:latin typeface="LMMathItalic10-Regular"/>
              </a:rPr>
              <a:t>X</a:t>
            </a:r>
            <a:r>
              <a:rPr lang="el-GR" sz="1400" b="0" i="1" u="none" strike="noStrike" baseline="0" dirty="0">
                <a:latin typeface="LMMathItalic8-Regular"/>
              </a:rPr>
              <a:t>k</a:t>
            </a:r>
            <a:r>
              <a:rPr lang="el-GR" sz="2400" b="0" i="0" u="none" strike="noStrike" baseline="0" dirty="0">
                <a:latin typeface="grmn1000"/>
              </a:rPr>
              <a:t>.</a:t>
            </a:r>
            <a:endParaRPr lang="en-US" dirty="0"/>
          </a:p>
        </p:txBody>
      </p:sp>
      <p:pic>
        <p:nvPicPr>
          <p:cNvPr id="5" name="Picture 4">
            <a:extLst>
              <a:ext uri="{FF2B5EF4-FFF2-40B4-BE49-F238E27FC236}">
                <a16:creationId xmlns:a16="http://schemas.microsoft.com/office/drawing/2014/main" id="{CB5B4415-2E2B-5D95-A262-8E984B9AABDD}"/>
              </a:ext>
            </a:extLst>
          </p:cNvPr>
          <p:cNvPicPr>
            <a:picLocks noChangeAspect="1"/>
          </p:cNvPicPr>
          <p:nvPr/>
        </p:nvPicPr>
        <p:blipFill>
          <a:blip r:embed="rId2"/>
          <a:stretch>
            <a:fillRect/>
          </a:stretch>
        </p:blipFill>
        <p:spPr>
          <a:xfrm>
            <a:off x="4992450" y="2484795"/>
            <a:ext cx="5940113" cy="944203"/>
          </a:xfrm>
          <a:prstGeom prst="rect">
            <a:avLst/>
          </a:prstGeom>
        </p:spPr>
      </p:pic>
      <p:pic>
        <p:nvPicPr>
          <p:cNvPr id="7" name="Picture 6">
            <a:extLst>
              <a:ext uri="{FF2B5EF4-FFF2-40B4-BE49-F238E27FC236}">
                <a16:creationId xmlns:a16="http://schemas.microsoft.com/office/drawing/2014/main" id="{AB53CAF8-1A80-0CCF-1C0A-DA58728E5456}"/>
              </a:ext>
            </a:extLst>
          </p:cNvPr>
          <p:cNvPicPr>
            <a:picLocks noChangeAspect="1"/>
          </p:cNvPicPr>
          <p:nvPr/>
        </p:nvPicPr>
        <p:blipFill>
          <a:blip r:embed="rId3"/>
          <a:stretch>
            <a:fillRect/>
          </a:stretch>
        </p:blipFill>
        <p:spPr>
          <a:xfrm>
            <a:off x="3399321" y="3828961"/>
            <a:ext cx="4123418" cy="944203"/>
          </a:xfrm>
          <a:prstGeom prst="rect">
            <a:avLst/>
          </a:prstGeom>
        </p:spPr>
      </p:pic>
    </p:spTree>
    <p:extLst>
      <p:ext uri="{BB962C8B-B14F-4D97-AF65-F5344CB8AC3E}">
        <p14:creationId xmlns:p14="http://schemas.microsoft.com/office/powerpoint/2010/main" val="3085259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3D01-59CB-DF0B-B56B-77B569459AE0}"/>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Συναρτησιακές μορφές</a:t>
            </a:r>
            <a:endParaRPr lang="en-US" dirty="0"/>
          </a:p>
        </p:txBody>
      </p:sp>
      <p:sp>
        <p:nvSpPr>
          <p:cNvPr id="3" name="Content Placeholder 2">
            <a:extLst>
              <a:ext uri="{FF2B5EF4-FFF2-40B4-BE49-F238E27FC236}">
                <a16:creationId xmlns:a16="http://schemas.microsoft.com/office/drawing/2014/main" id="{C3A15BDF-1A31-0FDC-DFFB-99B1CDD7E952}"/>
              </a:ext>
            </a:extLst>
          </p:cNvPr>
          <p:cNvSpPr>
            <a:spLocks noGrp="1"/>
          </p:cNvSpPr>
          <p:nvPr>
            <p:ph idx="1"/>
          </p:nvPr>
        </p:nvSpPr>
        <p:spPr/>
        <p:txBody>
          <a:bodyPr/>
          <a:lstStyle/>
          <a:p>
            <a:pPr algn="l"/>
            <a:r>
              <a:rPr lang="en-US" sz="2400" dirty="0">
                <a:latin typeface="grmn1000"/>
              </a:rPr>
              <a:t>‘</a:t>
            </a:r>
            <a:r>
              <a:rPr lang="el-GR" sz="2400" b="0" i="0" u="none" strike="noStrike" baseline="0" dirty="0">
                <a:latin typeface="grmn1000"/>
              </a:rPr>
              <a:t>Ενας συνδυασμός του γραμμικού και του γραμμικού-λογαριθμικού υποδείγματος είναι η ημιλογαριθμική</a:t>
            </a:r>
            <a:r>
              <a:rPr lang="en-US" sz="2400" dirty="0">
                <a:latin typeface="grmn1000"/>
              </a:rPr>
              <a:t> </a:t>
            </a:r>
            <a:r>
              <a:rPr lang="el-GR" sz="2400" b="0" i="0" u="none" strike="noStrike" baseline="0" dirty="0">
                <a:latin typeface="grmn1000"/>
              </a:rPr>
              <a:t>εξίσωση</a:t>
            </a:r>
            <a:endParaRPr lang="en-US" sz="2400" b="0" i="0" u="none" strike="noStrike" baseline="0" dirty="0">
              <a:latin typeface="grmn1000"/>
            </a:endParaRPr>
          </a:p>
          <a:p>
            <a:pPr algn="l"/>
            <a:endParaRPr lang="en-US" sz="2400" dirty="0">
              <a:latin typeface="grmn1000"/>
            </a:endParaRPr>
          </a:p>
          <a:p>
            <a:pPr algn="l"/>
            <a:endParaRPr lang="en-US" sz="2400" dirty="0">
              <a:latin typeface="grmn1000"/>
            </a:endParaRPr>
          </a:p>
          <a:p>
            <a:pPr algn="l"/>
            <a:r>
              <a:rPr lang="el-GR" sz="2400" b="0" i="0" u="none" strike="noStrike" baseline="0" dirty="0">
                <a:latin typeface="grmn1000"/>
              </a:rPr>
              <a:t>Σε μια ημιλογαριθμική εξίσωση με μια χρονική τάση, το </a:t>
            </a:r>
            <a:r>
              <a:rPr lang="el-GR" sz="2400" b="0" i="1" u="none" strike="noStrike" baseline="0" dirty="0">
                <a:latin typeface="LMMathItalic10-Regular"/>
              </a:rPr>
              <a:t>d </a:t>
            </a:r>
            <a:r>
              <a:rPr lang="el-GR" sz="2400" b="0" i="0" u="none" strike="noStrike" baseline="0" dirty="0">
                <a:latin typeface="LMRoman10-Regular"/>
              </a:rPr>
              <a:t>ln </a:t>
            </a:r>
            <a:r>
              <a:rPr lang="el-GR" sz="2400" b="0" i="1" u="none" strike="noStrike" baseline="0" dirty="0">
                <a:latin typeface="LMMathItalic10-Regular"/>
              </a:rPr>
              <a:t>y/dt </a:t>
            </a:r>
            <a:r>
              <a:rPr lang="el-GR" sz="2400" b="0" i="0" u="none" strike="noStrike" baseline="0" dirty="0">
                <a:latin typeface="LMRoman10-Regular"/>
              </a:rPr>
              <a:t>= </a:t>
            </a:r>
            <a:r>
              <a:rPr lang="el-GR" sz="2400" b="0" i="1" u="none" strike="noStrike" baseline="0" dirty="0">
                <a:latin typeface="LMMathItalic10-Regular"/>
              </a:rPr>
              <a:t>β</a:t>
            </a:r>
            <a:r>
              <a:rPr lang="el-GR" sz="1400" b="0" i="0" u="none" strike="noStrike" baseline="0" dirty="0">
                <a:latin typeface="LMRoman8-Regular"/>
              </a:rPr>
              <a:t>2 </a:t>
            </a:r>
            <a:r>
              <a:rPr lang="el-GR" sz="2400" b="0" i="0" u="none" strike="noStrike" baseline="0" dirty="0">
                <a:latin typeface="grmn1000"/>
              </a:rPr>
              <a:t>είναι ο μέσος ρυθμός μεγέθυνσης</a:t>
            </a:r>
            <a:r>
              <a:rPr lang="en-US" sz="2400" b="0" i="0" u="none" strike="noStrike" baseline="0" dirty="0">
                <a:latin typeface="grmn1000"/>
              </a:rPr>
              <a:t> </a:t>
            </a:r>
            <a:r>
              <a:rPr lang="el-GR" sz="2400" b="0" i="0" u="none" strike="noStrike" baseline="0" dirty="0">
                <a:latin typeface="grmn1000"/>
              </a:rPr>
              <a:t>του </a:t>
            </a:r>
            <a:r>
              <a:rPr lang="en-US" sz="2400" b="0" i="1" u="none" strike="noStrike" baseline="0" dirty="0">
                <a:latin typeface="LMMathItalic10-Regular"/>
              </a:rPr>
              <a:t>y</a:t>
            </a:r>
            <a:r>
              <a:rPr lang="en-US" sz="2400" b="0" i="0" u="none" strike="noStrike" baseline="0" dirty="0">
                <a:latin typeface="grmn1000"/>
              </a:rPr>
              <a:t>.</a:t>
            </a:r>
            <a:endParaRPr lang="en-US" dirty="0"/>
          </a:p>
        </p:txBody>
      </p:sp>
      <p:pic>
        <p:nvPicPr>
          <p:cNvPr id="5" name="Picture 4">
            <a:extLst>
              <a:ext uri="{FF2B5EF4-FFF2-40B4-BE49-F238E27FC236}">
                <a16:creationId xmlns:a16="http://schemas.microsoft.com/office/drawing/2014/main" id="{790CA730-8661-0857-FD06-CEA9F3810808}"/>
              </a:ext>
            </a:extLst>
          </p:cNvPr>
          <p:cNvPicPr>
            <a:picLocks noChangeAspect="1"/>
          </p:cNvPicPr>
          <p:nvPr/>
        </p:nvPicPr>
        <p:blipFill>
          <a:blip r:embed="rId2"/>
          <a:stretch>
            <a:fillRect/>
          </a:stretch>
        </p:blipFill>
        <p:spPr>
          <a:xfrm>
            <a:off x="3696546" y="3219253"/>
            <a:ext cx="3568260" cy="777712"/>
          </a:xfrm>
          <a:prstGeom prst="rect">
            <a:avLst/>
          </a:prstGeom>
        </p:spPr>
      </p:pic>
    </p:spTree>
    <p:extLst>
      <p:ext uri="{BB962C8B-B14F-4D97-AF65-F5344CB8AC3E}">
        <p14:creationId xmlns:p14="http://schemas.microsoft.com/office/powerpoint/2010/main" val="131349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4C52-F25B-38BD-5EE3-53FFC1239F1C}"/>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6.1. Ψευδομεταβλητή σε μια Εξίσωση Εισοδημάτων</a:t>
            </a:r>
            <a:endParaRPr lang="en-US" dirty="0"/>
          </a:p>
        </p:txBody>
      </p:sp>
      <p:sp>
        <p:nvSpPr>
          <p:cNvPr id="3" name="Content Placeholder 2">
            <a:extLst>
              <a:ext uri="{FF2B5EF4-FFF2-40B4-BE49-F238E27FC236}">
                <a16:creationId xmlns:a16="http://schemas.microsoft.com/office/drawing/2014/main" id="{98AF84D3-D027-9682-0AA8-9B89F8026843}"/>
              </a:ext>
            </a:extLst>
          </p:cNvPr>
          <p:cNvSpPr>
            <a:spLocks noGrp="1"/>
          </p:cNvSpPr>
          <p:nvPr>
            <p:ph idx="1"/>
          </p:nvPr>
        </p:nvSpPr>
        <p:spPr/>
        <p:txBody>
          <a:bodyPr/>
          <a:lstStyle/>
          <a:p>
            <a:r>
              <a:rPr lang="el-GR" sz="2400" b="0" i="0" u="none" strike="noStrike" baseline="0" dirty="0">
                <a:latin typeface="grmn1000"/>
              </a:rPr>
              <a:t>Η ποσοστιαία μεταβολή της </a:t>
            </a:r>
            <a:r>
              <a:rPr lang="el-GR" sz="2400" b="0" i="1" u="none" strike="noStrike" baseline="0" dirty="0">
                <a:latin typeface="LMMathItalic10-Regular"/>
              </a:rPr>
              <a:t>E</a:t>
            </a:r>
            <a:r>
              <a:rPr lang="el-GR" sz="2400" b="0" i="0" u="none" strike="noStrike" baseline="0" dirty="0">
                <a:latin typeface="LMRoman10-Regular"/>
              </a:rPr>
              <a:t>[</a:t>
            </a:r>
            <a:r>
              <a:rPr lang="el-GR" sz="2400" b="0" i="1" u="none" strike="noStrike" baseline="0" dirty="0">
                <a:latin typeface="LMMathItalic10-Regular"/>
              </a:rPr>
              <a:t>y </a:t>
            </a:r>
            <a:r>
              <a:rPr lang="el-GR" sz="2400" b="0" i="1" u="none" strike="noStrike" baseline="0" dirty="0">
                <a:latin typeface="LMMathSymbols10-Regular"/>
              </a:rPr>
              <a:t>| </a:t>
            </a:r>
            <a:r>
              <a:rPr lang="el-GR" sz="2400" b="0" i="1" u="none" strike="noStrike" baseline="0" dirty="0">
                <a:latin typeface="LMMathItalic10-Regular"/>
              </a:rPr>
              <a:t>x, d</a:t>
            </a:r>
            <a:r>
              <a:rPr lang="el-GR" sz="2400" b="0" i="0" u="none" strike="noStrike" baseline="0" dirty="0">
                <a:latin typeface="LMRoman10-Regular"/>
              </a:rPr>
              <a:t>] </a:t>
            </a:r>
            <a:r>
              <a:rPr lang="el-GR" sz="2400" b="0" i="0" u="none" strike="noStrike" baseline="0" dirty="0">
                <a:latin typeface="grmn1000"/>
              </a:rPr>
              <a:t>που σχετίζεται με τη μεταβολή της </a:t>
            </a:r>
            <a:r>
              <a:rPr lang="el-GR" sz="2400" b="0" i="1" u="none" strike="noStrike" baseline="0" dirty="0">
                <a:latin typeface="LMMathItalic10-Regular"/>
              </a:rPr>
              <a:t>d </a:t>
            </a:r>
            <a:r>
              <a:rPr lang="el-GR" sz="2400" b="0" i="0" u="none" strike="noStrike" baseline="0" dirty="0">
                <a:latin typeface="grmn1000"/>
              </a:rPr>
              <a:t>είναι</a:t>
            </a:r>
            <a:endParaRPr lang="en-US" dirty="0"/>
          </a:p>
        </p:txBody>
      </p:sp>
      <p:pic>
        <p:nvPicPr>
          <p:cNvPr id="5" name="Picture 4">
            <a:extLst>
              <a:ext uri="{FF2B5EF4-FFF2-40B4-BE49-F238E27FC236}">
                <a16:creationId xmlns:a16="http://schemas.microsoft.com/office/drawing/2014/main" id="{694AD510-9E2A-1D4D-9FE1-9A15E0893BF7}"/>
              </a:ext>
            </a:extLst>
          </p:cNvPr>
          <p:cNvPicPr>
            <a:picLocks noChangeAspect="1"/>
          </p:cNvPicPr>
          <p:nvPr/>
        </p:nvPicPr>
        <p:blipFill>
          <a:blip r:embed="rId2"/>
          <a:stretch>
            <a:fillRect/>
          </a:stretch>
        </p:blipFill>
        <p:spPr>
          <a:xfrm>
            <a:off x="1566088" y="3032549"/>
            <a:ext cx="8784374" cy="1925950"/>
          </a:xfrm>
          <a:prstGeom prst="rect">
            <a:avLst/>
          </a:prstGeom>
        </p:spPr>
      </p:pic>
    </p:spTree>
    <p:extLst>
      <p:ext uri="{BB962C8B-B14F-4D97-AF65-F5344CB8AC3E}">
        <p14:creationId xmlns:p14="http://schemas.microsoft.com/office/powerpoint/2010/main" val="864751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5E9A-27F7-AA12-C348-61466CC8F54C}"/>
              </a:ext>
            </a:extLst>
          </p:cNvPr>
          <p:cNvSpPr>
            <a:spLocks noGrp="1"/>
          </p:cNvSpPr>
          <p:nvPr>
            <p:ph type="title"/>
          </p:nvPr>
        </p:nvSpPr>
        <p:spPr/>
        <p:txBody>
          <a:bodyPr>
            <a:normAutofit/>
          </a:bodyPr>
          <a:lstStyle/>
          <a:p>
            <a:r>
              <a:rPr lang="el-GR" sz="3600" dirty="0"/>
              <a:t>Αποτελέσματα αλληλεπίδρασης</a:t>
            </a:r>
            <a:endParaRPr lang="en-US" sz="3600" dirty="0"/>
          </a:p>
        </p:txBody>
      </p:sp>
      <p:sp>
        <p:nvSpPr>
          <p:cNvPr id="3" name="Content Placeholder 2">
            <a:extLst>
              <a:ext uri="{FF2B5EF4-FFF2-40B4-BE49-F238E27FC236}">
                <a16:creationId xmlns:a16="http://schemas.microsoft.com/office/drawing/2014/main" id="{C2130F4A-0121-4560-6044-07B512C6342B}"/>
              </a:ext>
            </a:extLst>
          </p:cNvPr>
          <p:cNvSpPr>
            <a:spLocks noGrp="1"/>
          </p:cNvSpPr>
          <p:nvPr>
            <p:ph idx="1"/>
          </p:nvPr>
        </p:nvSpPr>
        <p:spPr>
          <a:xfrm>
            <a:off x="1024128" y="2286000"/>
            <a:ext cx="11023328" cy="4023360"/>
          </a:xfrm>
        </p:spPr>
        <p:txBody>
          <a:bodyPr>
            <a:normAutofit lnSpcReduction="10000"/>
          </a:bodyPr>
          <a:lstStyle/>
          <a:p>
            <a:pPr algn="l"/>
            <a:r>
              <a:rPr lang="el-GR" sz="2400" dirty="0">
                <a:latin typeface="grmn1000"/>
              </a:rPr>
              <a:t>Τ</a:t>
            </a:r>
            <a:r>
              <a:rPr lang="el-GR" sz="2400" b="0" i="0" u="none" strike="noStrike" baseline="0" dirty="0">
                <a:latin typeface="grmn1000"/>
              </a:rPr>
              <a:t>ο υπόδειγμα για τη μεταβλητή </a:t>
            </a:r>
            <a:r>
              <a:rPr lang="el-GR" sz="2400" b="0" i="0" u="none" strike="noStrike" baseline="0" dirty="0">
                <a:latin typeface="LMRoman10-Regular"/>
              </a:rPr>
              <a:t>ln</a:t>
            </a:r>
            <a:r>
              <a:rPr lang="el-GR" sz="2400" b="0" i="1" u="none" strike="noStrike" baseline="0" dirty="0">
                <a:latin typeface="LMMathItalic10-Regular"/>
              </a:rPr>
              <a:t>Wage </a:t>
            </a:r>
            <a:r>
              <a:rPr lang="el-GR" sz="2400" b="0" i="0" u="none" strike="noStrike" baseline="0" dirty="0">
                <a:latin typeface="grmn1000"/>
              </a:rPr>
              <a:t>στο Παράδειγμα 6.3 μπορεί να επεκταθεί ώστε να</a:t>
            </a:r>
            <a:r>
              <a:rPr lang="en-US" sz="2400" b="0" i="0" u="none" strike="noStrike" baseline="0" dirty="0">
                <a:latin typeface="grmn1000"/>
              </a:rPr>
              <a:t> </a:t>
            </a:r>
            <a:r>
              <a:rPr lang="el-GR" sz="2400" b="0" i="0" u="none" strike="noStrike" baseline="0" dirty="0">
                <a:latin typeface="grmn1000"/>
              </a:rPr>
              <a:t>μπορούν να υπάρχουν διαφορετικές μερικές επιδράσεις της εκπαίδευσης για τους άνδρες και τις γυναίκες,</a:t>
            </a:r>
            <a:r>
              <a:rPr lang="en-US" sz="2400" b="0" i="0" u="none" strike="noStrike" baseline="0" dirty="0">
                <a:latin typeface="grmn1000"/>
              </a:rPr>
              <a:t> </a:t>
            </a:r>
            <a:r>
              <a:rPr lang="el-GR" sz="2400" b="0" i="0" u="none" strike="noStrike" baseline="0" dirty="0">
                <a:latin typeface="grmn1000"/>
              </a:rPr>
              <a:t>με</a:t>
            </a:r>
            <a:br>
              <a:rPr lang="el-GR" sz="2400" b="0" i="0" u="none" strike="noStrike" baseline="0" dirty="0">
                <a:latin typeface="grmn1000"/>
              </a:rPr>
            </a:br>
            <a:endParaRPr lang="el-GR" sz="2400" b="0" i="0" u="none" strike="noStrike" baseline="0" dirty="0">
              <a:latin typeface="grmn1000"/>
            </a:endParaRPr>
          </a:p>
          <a:p>
            <a:pPr algn="l"/>
            <a:endParaRPr lang="el-GR" sz="2400" dirty="0">
              <a:latin typeface="grmn1000"/>
            </a:endParaRPr>
          </a:p>
          <a:p>
            <a:pPr algn="l"/>
            <a:r>
              <a:rPr lang="el-GR" dirty="0"/>
              <a:t>Σε αυτό το υπόδειγμα</a:t>
            </a:r>
          </a:p>
          <a:p>
            <a:pPr algn="l"/>
            <a:endParaRPr lang="el-GR" dirty="0"/>
          </a:p>
          <a:p>
            <a:pPr algn="l"/>
            <a:endParaRPr lang="el-GR" dirty="0"/>
          </a:p>
          <a:p>
            <a:pPr algn="l"/>
            <a:r>
              <a:rPr lang="el-GR" dirty="0"/>
              <a:t>που συνεπάγεται ότι η </a:t>
            </a:r>
            <a:r>
              <a:rPr lang="el-GR" b="1" dirty="0"/>
              <a:t>οριακή επίδραση </a:t>
            </a:r>
            <a:r>
              <a:rPr lang="el-GR" dirty="0"/>
              <a:t>της εκπαίδευσης διαφέρει μεταξύ των ανδρών και των γυναικών</a:t>
            </a:r>
            <a:endParaRPr lang="en-US" dirty="0"/>
          </a:p>
        </p:txBody>
      </p:sp>
      <p:pic>
        <p:nvPicPr>
          <p:cNvPr id="5" name="Picture 4">
            <a:extLst>
              <a:ext uri="{FF2B5EF4-FFF2-40B4-BE49-F238E27FC236}">
                <a16:creationId xmlns:a16="http://schemas.microsoft.com/office/drawing/2014/main" id="{1A1AFC4C-D810-F31B-BBE9-6771D0BE9296}"/>
              </a:ext>
            </a:extLst>
          </p:cNvPr>
          <p:cNvPicPr>
            <a:picLocks noChangeAspect="1"/>
          </p:cNvPicPr>
          <p:nvPr/>
        </p:nvPicPr>
        <p:blipFill>
          <a:blip r:embed="rId2"/>
          <a:stretch>
            <a:fillRect/>
          </a:stretch>
        </p:blipFill>
        <p:spPr>
          <a:xfrm>
            <a:off x="3537653" y="3253388"/>
            <a:ext cx="7005969" cy="858389"/>
          </a:xfrm>
          <a:prstGeom prst="rect">
            <a:avLst/>
          </a:prstGeom>
        </p:spPr>
      </p:pic>
      <p:pic>
        <p:nvPicPr>
          <p:cNvPr id="7" name="Picture 6">
            <a:extLst>
              <a:ext uri="{FF2B5EF4-FFF2-40B4-BE49-F238E27FC236}">
                <a16:creationId xmlns:a16="http://schemas.microsoft.com/office/drawing/2014/main" id="{30D75EFE-DFFA-C238-8962-CEE4DC42272D}"/>
              </a:ext>
            </a:extLst>
          </p:cNvPr>
          <p:cNvPicPr>
            <a:picLocks noChangeAspect="1"/>
          </p:cNvPicPr>
          <p:nvPr/>
        </p:nvPicPr>
        <p:blipFill>
          <a:blip r:embed="rId3"/>
          <a:stretch>
            <a:fillRect/>
          </a:stretch>
        </p:blipFill>
        <p:spPr>
          <a:xfrm>
            <a:off x="4411717" y="4458093"/>
            <a:ext cx="4248150" cy="752475"/>
          </a:xfrm>
          <a:prstGeom prst="rect">
            <a:avLst/>
          </a:prstGeom>
        </p:spPr>
      </p:pic>
    </p:spTree>
    <p:extLst>
      <p:ext uri="{BB962C8B-B14F-4D97-AF65-F5344CB8AC3E}">
        <p14:creationId xmlns:p14="http://schemas.microsoft.com/office/powerpoint/2010/main" val="3471143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71FA69-AD2D-32C4-83CD-64640BF0D67F}"/>
              </a:ext>
            </a:extLst>
          </p:cNvPr>
          <p:cNvPicPr>
            <a:picLocks noChangeAspect="1"/>
          </p:cNvPicPr>
          <p:nvPr/>
        </p:nvPicPr>
        <p:blipFill>
          <a:blip r:embed="rId2"/>
          <a:stretch>
            <a:fillRect/>
          </a:stretch>
        </p:blipFill>
        <p:spPr>
          <a:xfrm>
            <a:off x="2094919" y="1385742"/>
            <a:ext cx="8721102" cy="4860470"/>
          </a:xfrm>
          <a:prstGeom prst="rect">
            <a:avLst/>
          </a:prstGeom>
        </p:spPr>
      </p:pic>
    </p:spTree>
    <p:extLst>
      <p:ext uri="{BB962C8B-B14F-4D97-AF65-F5344CB8AC3E}">
        <p14:creationId xmlns:p14="http://schemas.microsoft.com/office/powerpoint/2010/main" val="680904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BF6150-A071-9317-E1AF-8B657AAE6657}"/>
              </a:ext>
            </a:extLst>
          </p:cNvPr>
          <p:cNvPicPr>
            <a:picLocks noGrp="1" noChangeAspect="1"/>
          </p:cNvPicPr>
          <p:nvPr>
            <p:ph idx="1"/>
          </p:nvPr>
        </p:nvPicPr>
        <p:blipFill>
          <a:blip r:embed="rId2"/>
          <a:stretch>
            <a:fillRect/>
          </a:stretch>
        </p:blipFill>
        <p:spPr>
          <a:xfrm>
            <a:off x="1686617" y="1545996"/>
            <a:ext cx="7960488" cy="4635390"/>
          </a:xfrm>
        </p:spPr>
      </p:pic>
    </p:spTree>
    <p:extLst>
      <p:ext uri="{BB962C8B-B14F-4D97-AF65-F5344CB8AC3E}">
        <p14:creationId xmlns:p14="http://schemas.microsoft.com/office/powerpoint/2010/main" val="3509044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72CFC4-0898-3D2E-D5A3-D001F8BDA0F8}"/>
              </a:ext>
            </a:extLst>
          </p:cNvPr>
          <p:cNvPicPr>
            <a:picLocks noChangeAspect="1"/>
          </p:cNvPicPr>
          <p:nvPr/>
        </p:nvPicPr>
        <p:blipFill>
          <a:blip r:embed="rId2"/>
          <a:stretch>
            <a:fillRect/>
          </a:stretch>
        </p:blipFill>
        <p:spPr>
          <a:xfrm>
            <a:off x="1453100" y="1687399"/>
            <a:ext cx="10209602" cy="3968684"/>
          </a:xfrm>
          <a:prstGeom prst="rect">
            <a:avLst/>
          </a:prstGeom>
        </p:spPr>
      </p:pic>
    </p:spTree>
    <p:extLst>
      <p:ext uri="{BB962C8B-B14F-4D97-AF65-F5344CB8AC3E}">
        <p14:creationId xmlns:p14="http://schemas.microsoft.com/office/powerpoint/2010/main" val="974433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99D11D-E890-4B16-FA8A-ABF0C4458BFF}"/>
              </a:ext>
            </a:extLst>
          </p:cNvPr>
          <p:cNvPicPr>
            <a:picLocks noGrp="1" noChangeAspect="1"/>
          </p:cNvPicPr>
          <p:nvPr>
            <p:ph idx="1"/>
          </p:nvPr>
        </p:nvPicPr>
        <p:blipFill>
          <a:blip r:embed="rId2"/>
          <a:stretch>
            <a:fillRect/>
          </a:stretch>
        </p:blipFill>
        <p:spPr>
          <a:xfrm>
            <a:off x="1993985" y="1329180"/>
            <a:ext cx="8665310" cy="4510134"/>
          </a:xfrm>
        </p:spPr>
      </p:pic>
    </p:spTree>
    <p:extLst>
      <p:ext uri="{BB962C8B-B14F-4D97-AF65-F5344CB8AC3E}">
        <p14:creationId xmlns:p14="http://schemas.microsoft.com/office/powerpoint/2010/main" val="1852320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8675-717F-E3E0-1772-AAF468DD6375}"/>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Αποτελέσματα αλληλεπίδρασης</a:t>
            </a:r>
            <a:endParaRPr lang="en-US" dirty="0"/>
          </a:p>
        </p:txBody>
      </p:sp>
      <p:pic>
        <p:nvPicPr>
          <p:cNvPr id="7" name="Picture 6">
            <a:extLst>
              <a:ext uri="{FF2B5EF4-FFF2-40B4-BE49-F238E27FC236}">
                <a16:creationId xmlns:a16="http://schemas.microsoft.com/office/drawing/2014/main" id="{B1CC761A-3F8D-6CD7-9EC4-FF92F1D2678E}"/>
              </a:ext>
            </a:extLst>
          </p:cNvPr>
          <p:cNvPicPr>
            <a:picLocks noChangeAspect="1"/>
          </p:cNvPicPr>
          <p:nvPr/>
        </p:nvPicPr>
        <p:blipFill>
          <a:blip r:embed="rId2"/>
          <a:stretch>
            <a:fillRect/>
          </a:stretch>
        </p:blipFill>
        <p:spPr>
          <a:xfrm>
            <a:off x="1151013" y="3363155"/>
            <a:ext cx="9745733" cy="862737"/>
          </a:xfrm>
          <a:prstGeom prst="rect">
            <a:avLst/>
          </a:prstGeom>
        </p:spPr>
      </p:pic>
      <p:pic>
        <p:nvPicPr>
          <p:cNvPr id="9" name="Picture 8">
            <a:extLst>
              <a:ext uri="{FF2B5EF4-FFF2-40B4-BE49-F238E27FC236}">
                <a16:creationId xmlns:a16="http://schemas.microsoft.com/office/drawing/2014/main" id="{9485122C-0310-5EA2-4AE7-4E761AB6FE96}"/>
              </a:ext>
            </a:extLst>
          </p:cNvPr>
          <p:cNvPicPr>
            <a:picLocks noChangeAspect="1"/>
          </p:cNvPicPr>
          <p:nvPr/>
        </p:nvPicPr>
        <p:blipFill>
          <a:blip r:embed="rId3"/>
          <a:stretch>
            <a:fillRect/>
          </a:stretch>
        </p:blipFill>
        <p:spPr>
          <a:xfrm>
            <a:off x="1176674" y="2406008"/>
            <a:ext cx="9720072" cy="957147"/>
          </a:xfrm>
          <a:prstGeom prst="rect">
            <a:avLst/>
          </a:prstGeom>
        </p:spPr>
      </p:pic>
    </p:spTree>
    <p:extLst>
      <p:ext uri="{BB962C8B-B14F-4D97-AF65-F5344CB8AC3E}">
        <p14:creationId xmlns:p14="http://schemas.microsoft.com/office/powerpoint/2010/main" val="2160090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4DCBAA-1994-F65B-4C37-A961A7325CB6}"/>
              </a:ext>
            </a:extLst>
          </p:cNvPr>
          <p:cNvPicPr>
            <a:picLocks noChangeAspect="1"/>
          </p:cNvPicPr>
          <p:nvPr/>
        </p:nvPicPr>
        <p:blipFill>
          <a:blip r:embed="rId2"/>
          <a:stretch>
            <a:fillRect/>
          </a:stretch>
        </p:blipFill>
        <p:spPr>
          <a:xfrm>
            <a:off x="864766" y="2290713"/>
            <a:ext cx="10462467" cy="2416468"/>
          </a:xfrm>
          <a:prstGeom prst="rect">
            <a:avLst/>
          </a:prstGeom>
        </p:spPr>
      </p:pic>
    </p:spTree>
    <p:extLst>
      <p:ext uri="{BB962C8B-B14F-4D97-AF65-F5344CB8AC3E}">
        <p14:creationId xmlns:p14="http://schemas.microsoft.com/office/powerpoint/2010/main" val="1380330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DCDF-20EA-D1DA-3FD4-63B8C44E4EF0}"/>
              </a:ext>
            </a:extLst>
          </p:cNvPr>
          <p:cNvSpPr>
            <a:spLocks noGrp="1"/>
          </p:cNvSpPr>
          <p:nvPr>
            <p:ph type="title"/>
          </p:nvPr>
        </p:nvSpPr>
        <p:spPr/>
        <p:txBody>
          <a:bodyPr>
            <a:normAutofit/>
          </a:bodyPr>
          <a:lstStyle/>
          <a:p>
            <a:r>
              <a:rPr lang="el-GR" sz="4000" dirty="0"/>
              <a:t>Διαφορετικά διανύσματα παραμέτρων</a:t>
            </a:r>
            <a:endParaRPr lang="en-US" sz="4000" dirty="0"/>
          </a:p>
        </p:txBody>
      </p:sp>
      <p:sp>
        <p:nvSpPr>
          <p:cNvPr id="3" name="Content Placeholder 2">
            <a:extLst>
              <a:ext uri="{FF2B5EF4-FFF2-40B4-BE49-F238E27FC236}">
                <a16:creationId xmlns:a16="http://schemas.microsoft.com/office/drawing/2014/main" id="{C42D7882-7A77-69B6-E6ED-EF6DB83C4AAE}"/>
              </a:ext>
            </a:extLst>
          </p:cNvPr>
          <p:cNvSpPr>
            <a:spLocks noGrp="1"/>
          </p:cNvSpPr>
          <p:nvPr>
            <p:ph idx="1"/>
          </p:nvPr>
        </p:nvSpPr>
        <p:spPr/>
        <p:txBody>
          <a:bodyPr>
            <a:normAutofit fontScale="92500" lnSpcReduction="20000"/>
          </a:bodyPr>
          <a:lstStyle/>
          <a:p>
            <a:pPr algn="l"/>
            <a:r>
              <a:rPr lang="el-GR" sz="2400" b="0" i="0" u="none" strike="noStrike" baseline="0" dirty="0">
                <a:latin typeface="grmn1000"/>
              </a:rPr>
              <a:t>Μια μη περιορισμένη παλινδρόμηση, στην οποία οι συντελεστές μπορούν να διαφέρουν μεταξύ των δύο περιόδων, είναι</a:t>
            </a:r>
          </a:p>
          <a:p>
            <a:pPr algn="l"/>
            <a:endParaRPr lang="el-GR" sz="2400" dirty="0">
              <a:latin typeface="grmn1000"/>
            </a:endParaRPr>
          </a:p>
          <a:p>
            <a:pPr algn="l"/>
            <a:endParaRPr lang="el-GR" sz="2400" dirty="0">
              <a:latin typeface="grmn1000"/>
            </a:endParaRPr>
          </a:p>
          <a:p>
            <a:pPr algn="l"/>
            <a:r>
              <a:rPr lang="el-GR" sz="2400" b="0" i="0" u="none" strike="noStrike" baseline="0" dirty="0">
                <a:latin typeface="grmn1000"/>
              </a:rPr>
              <a:t>Συμβολίζοντας τις μήτρες των δεδομένων ως </a:t>
            </a:r>
            <a:r>
              <a:rPr lang="el-GR" sz="2400" b="1" i="1" u="none" strike="noStrike" baseline="0" dirty="0">
                <a:latin typeface="LMMathItalic10-Bold"/>
              </a:rPr>
              <a:t>y </a:t>
            </a:r>
            <a:r>
              <a:rPr lang="el-GR" sz="2400" b="0" i="0" u="none" strike="noStrike" baseline="0" dirty="0">
                <a:latin typeface="grmn1000"/>
              </a:rPr>
              <a:t>και </a:t>
            </a:r>
            <a:r>
              <a:rPr lang="el-GR" sz="2400" b="1" i="1" u="none" strike="noStrike" baseline="0" dirty="0">
                <a:latin typeface="LMMathItalic10-Bold"/>
              </a:rPr>
              <a:t>X</a:t>
            </a:r>
            <a:r>
              <a:rPr lang="el-GR" sz="2400" b="0" i="0" u="none" strike="noStrike" baseline="0" dirty="0">
                <a:latin typeface="grmn1000"/>
              </a:rPr>
              <a:t>, βρίσκουμε ότι ο εκτιμητής ελαχίστων τετραγώνων χωρίς περιορισμούς είναι</a:t>
            </a:r>
          </a:p>
          <a:p>
            <a:pPr algn="l"/>
            <a:endParaRPr lang="el-GR" sz="2400" dirty="0">
              <a:latin typeface="grmn1000"/>
            </a:endParaRPr>
          </a:p>
          <a:p>
            <a:pPr algn="l"/>
            <a:endParaRPr lang="el-GR" sz="2400" dirty="0">
              <a:latin typeface="grmn1000"/>
            </a:endParaRPr>
          </a:p>
          <a:p>
            <a:pPr algn="l"/>
            <a:endParaRPr lang="el-GR" dirty="0"/>
          </a:p>
          <a:p>
            <a:pPr algn="l"/>
            <a:r>
              <a:rPr lang="el-GR" dirty="0"/>
              <a:t>που είναι ο εκτιμητής ελαχίστων τετραγώνων που εφαρμόζεται ξεχωριστά για τις δύο εξισώσεις.</a:t>
            </a:r>
            <a:endParaRPr lang="en-US" dirty="0"/>
          </a:p>
        </p:txBody>
      </p:sp>
      <p:pic>
        <p:nvPicPr>
          <p:cNvPr id="5" name="Picture 4">
            <a:extLst>
              <a:ext uri="{FF2B5EF4-FFF2-40B4-BE49-F238E27FC236}">
                <a16:creationId xmlns:a16="http://schemas.microsoft.com/office/drawing/2014/main" id="{D5B15D7E-B790-ED92-86BF-E698340D6776}"/>
              </a:ext>
            </a:extLst>
          </p:cNvPr>
          <p:cNvPicPr>
            <a:picLocks noChangeAspect="1"/>
          </p:cNvPicPr>
          <p:nvPr/>
        </p:nvPicPr>
        <p:blipFill>
          <a:blip r:embed="rId2"/>
          <a:stretch>
            <a:fillRect/>
          </a:stretch>
        </p:blipFill>
        <p:spPr>
          <a:xfrm>
            <a:off x="4295877" y="2889079"/>
            <a:ext cx="3911717" cy="941093"/>
          </a:xfrm>
          <a:prstGeom prst="rect">
            <a:avLst/>
          </a:prstGeom>
        </p:spPr>
      </p:pic>
      <p:pic>
        <p:nvPicPr>
          <p:cNvPr id="7" name="Picture 6">
            <a:extLst>
              <a:ext uri="{FF2B5EF4-FFF2-40B4-BE49-F238E27FC236}">
                <a16:creationId xmlns:a16="http://schemas.microsoft.com/office/drawing/2014/main" id="{20BFDDBC-7F13-9F9A-20D2-D579482CA2BA}"/>
              </a:ext>
            </a:extLst>
          </p:cNvPr>
          <p:cNvPicPr>
            <a:picLocks noChangeAspect="1"/>
          </p:cNvPicPr>
          <p:nvPr/>
        </p:nvPicPr>
        <p:blipFill>
          <a:blip r:embed="rId3"/>
          <a:stretch>
            <a:fillRect/>
          </a:stretch>
        </p:blipFill>
        <p:spPr>
          <a:xfrm>
            <a:off x="2441901" y="4455311"/>
            <a:ext cx="6884526" cy="1090858"/>
          </a:xfrm>
          <a:prstGeom prst="rect">
            <a:avLst/>
          </a:prstGeom>
        </p:spPr>
      </p:pic>
    </p:spTree>
    <p:extLst>
      <p:ext uri="{BB962C8B-B14F-4D97-AF65-F5344CB8AC3E}">
        <p14:creationId xmlns:p14="http://schemas.microsoft.com/office/powerpoint/2010/main" val="3905308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D756-0798-7BC8-8097-316C9A63988F}"/>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Διαφορετικά διανύσματα παραμέτρων</a:t>
            </a:r>
            <a:endParaRPr lang="en-US" dirty="0"/>
          </a:p>
        </p:txBody>
      </p:sp>
      <p:sp>
        <p:nvSpPr>
          <p:cNvPr id="3" name="Content Placeholder 2">
            <a:extLst>
              <a:ext uri="{FF2B5EF4-FFF2-40B4-BE49-F238E27FC236}">
                <a16:creationId xmlns:a16="http://schemas.microsoft.com/office/drawing/2014/main" id="{8B4EEC1D-F1CD-5837-2BB5-90A3995A01F9}"/>
              </a:ext>
            </a:extLst>
          </p:cNvPr>
          <p:cNvSpPr>
            <a:spLocks noGrp="1"/>
          </p:cNvSpPr>
          <p:nvPr>
            <p:ph idx="1"/>
          </p:nvPr>
        </p:nvSpPr>
        <p:spPr>
          <a:xfrm>
            <a:off x="1235963" y="1946635"/>
            <a:ext cx="9720073" cy="4023360"/>
          </a:xfrm>
        </p:spPr>
        <p:txBody>
          <a:bodyPr/>
          <a:lstStyle/>
          <a:p>
            <a:r>
              <a:rPr lang="el-GR" dirty="0"/>
              <a:t>Επομένως, το άθροισμα των τετραγωνισμένων καταλοίπων από αυτή την παλινδρόμηση είναι το άθροισμα των δύο αθροισμάτων τετραγωνισμένων καταλοίπων από τις δύο ξεχωριστές παλινδρομήσεις:</a:t>
            </a:r>
          </a:p>
          <a:p>
            <a:endParaRPr lang="el-GR" dirty="0"/>
          </a:p>
          <a:p>
            <a:endParaRPr lang="el-GR" dirty="0"/>
          </a:p>
          <a:p>
            <a:pPr algn="l"/>
            <a:r>
              <a:rPr lang="el-GR" sz="2400" b="0" i="0" u="none" strike="noStrike" baseline="0" dirty="0">
                <a:latin typeface="grmn1000"/>
              </a:rPr>
              <a:t>Τυπικά, ο περιορισμός </a:t>
            </a:r>
            <a:r>
              <a:rPr lang="el-GR" sz="2400" b="1" i="1" u="none" strike="noStrike" baseline="0" dirty="0">
                <a:latin typeface="LMMathItalic10-Bold"/>
              </a:rPr>
              <a:t>β</a:t>
            </a:r>
            <a:r>
              <a:rPr lang="el-GR" sz="1400" b="0" i="0" u="none" strike="noStrike" baseline="0" dirty="0">
                <a:latin typeface="LMRoman8-Regular"/>
              </a:rPr>
              <a:t>1 </a:t>
            </a:r>
            <a:r>
              <a:rPr lang="el-GR" sz="2400" b="0" i="0" u="none" strike="noStrike" baseline="0" dirty="0">
                <a:latin typeface="LMRoman10-Regular"/>
              </a:rPr>
              <a:t>= </a:t>
            </a:r>
            <a:r>
              <a:rPr lang="el-GR" sz="2400" b="1" i="1" u="none" strike="noStrike" baseline="0" dirty="0">
                <a:latin typeface="LMMathItalic10-Bold"/>
              </a:rPr>
              <a:t>β</a:t>
            </a:r>
            <a:r>
              <a:rPr lang="el-GR" sz="1400" b="0" i="0" u="none" strike="noStrike" baseline="0" dirty="0">
                <a:latin typeface="LMRoman8-Regular"/>
              </a:rPr>
              <a:t>2 </a:t>
            </a:r>
            <a:r>
              <a:rPr lang="el-GR" sz="2400" b="0" i="0" u="none" strike="noStrike" baseline="0" dirty="0">
                <a:latin typeface="grmn1000"/>
              </a:rPr>
              <a:t>είναι </a:t>
            </a:r>
            <a:r>
              <a:rPr lang="el-GR" sz="2400" b="1" i="1" u="none" strike="noStrike" baseline="0" dirty="0">
                <a:latin typeface="LMMathItalic10-Bold"/>
              </a:rPr>
              <a:t>R</a:t>
            </a:r>
            <a:r>
              <a:rPr lang="el-GR" sz="2400" i="1" u="none" strike="noStrike" baseline="0" dirty="0">
                <a:latin typeface="LMMathItalic10-Bold"/>
              </a:rPr>
              <a:t>β</a:t>
            </a:r>
            <a:r>
              <a:rPr lang="el-GR" sz="2400" b="1" i="1" u="none" strike="noStrike" baseline="0" dirty="0">
                <a:latin typeface="LMMathItalic10-Bold"/>
              </a:rPr>
              <a:t> </a:t>
            </a:r>
            <a:r>
              <a:rPr lang="el-GR" sz="2400" b="0" i="0" u="none" strike="noStrike" baseline="0" dirty="0">
                <a:latin typeface="LMRoman10-Regular"/>
              </a:rPr>
              <a:t>= </a:t>
            </a:r>
            <a:r>
              <a:rPr lang="el-GR" sz="2400" b="1" i="1" u="none" strike="noStrike" baseline="0" dirty="0">
                <a:latin typeface="LMMathItalic10-Bold"/>
              </a:rPr>
              <a:t>q</a:t>
            </a:r>
            <a:r>
              <a:rPr lang="el-GR" sz="2400" b="0" i="0" u="none" strike="noStrike" baseline="0" dirty="0">
                <a:latin typeface="grmn1000"/>
              </a:rPr>
              <a:t>, όπου </a:t>
            </a:r>
            <a:r>
              <a:rPr lang="el-GR" sz="2400" b="1" i="1" u="none" strike="noStrike" baseline="0" dirty="0">
                <a:latin typeface="LMMathItalic10-Bold"/>
              </a:rPr>
              <a:t>R </a:t>
            </a:r>
            <a:r>
              <a:rPr lang="el-GR" sz="2400" b="0" i="0" u="none" strike="noStrike" baseline="0" dirty="0">
                <a:latin typeface="LMRoman10-Regular"/>
              </a:rPr>
              <a:t>= [</a:t>
            </a:r>
            <a:r>
              <a:rPr lang="el-GR" sz="2400" b="1" i="1" u="none" strike="noStrike" baseline="0" dirty="0">
                <a:latin typeface="LMMathItalic10-Bold"/>
              </a:rPr>
              <a:t>I </a:t>
            </a:r>
            <a:r>
              <a:rPr lang="el-GR" sz="2400" b="0" i="0" u="none" strike="noStrike" baseline="0" dirty="0">
                <a:latin typeface="LMRoman10-Regular"/>
              </a:rPr>
              <a:t>: </a:t>
            </a:r>
            <a:r>
              <a:rPr lang="el-GR" sz="2400" b="0" i="1" u="none" strike="noStrike" baseline="0" dirty="0">
                <a:latin typeface="LMMathSymbols10-Regular"/>
              </a:rPr>
              <a:t>−</a:t>
            </a:r>
            <a:r>
              <a:rPr lang="el-GR" sz="2400" b="1" i="1" u="none" strike="noStrike" baseline="0" dirty="0">
                <a:latin typeface="LMMathItalic10-Bold"/>
              </a:rPr>
              <a:t>I</a:t>
            </a:r>
            <a:r>
              <a:rPr lang="el-GR" sz="2400" b="0" i="0" u="none" strike="noStrike" baseline="0" dirty="0">
                <a:latin typeface="LMRoman10-Regular"/>
              </a:rPr>
              <a:t>] </a:t>
            </a:r>
            <a:r>
              <a:rPr lang="el-GR" sz="2400" b="0" i="0" u="none" strike="noStrike" baseline="0" dirty="0">
                <a:latin typeface="grmn1000"/>
              </a:rPr>
              <a:t>και </a:t>
            </a:r>
            <a:r>
              <a:rPr lang="en-US" sz="2400" b="1" i="1" u="none" strike="noStrike" baseline="0" dirty="0">
                <a:latin typeface="LMMathItalic10-Bold"/>
              </a:rPr>
              <a:t>q </a:t>
            </a:r>
            <a:r>
              <a:rPr lang="en-US" sz="2400" b="0" i="0" u="none" strike="noStrike" baseline="0" dirty="0">
                <a:latin typeface="LMRoman10-Regular"/>
              </a:rPr>
              <a:t>= 0</a:t>
            </a:r>
            <a:r>
              <a:rPr lang="en-US" sz="2400" b="0" i="0" u="none" strike="noStrike" baseline="0" dirty="0">
                <a:latin typeface="grmn1000"/>
              </a:rPr>
              <a:t>.</a:t>
            </a:r>
            <a:endParaRPr lang="el-GR" sz="2400" b="0" i="0" u="none" strike="noStrike" baseline="0" dirty="0">
              <a:latin typeface="grmn1000"/>
            </a:endParaRPr>
          </a:p>
          <a:p>
            <a:pPr algn="l"/>
            <a:r>
              <a:rPr lang="el-GR" dirty="0"/>
              <a:t>Αν τα δύο διανύσματα συντελεστών είναι ίδια, τότε η Εξίσωση (6-14) μπορεί να γραφτεί</a:t>
            </a:r>
          </a:p>
          <a:p>
            <a:endParaRPr lang="el-GR" dirty="0"/>
          </a:p>
          <a:p>
            <a:endParaRPr lang="el-GR" dirty="0"/>
          </a:p>
          <a:p>
            <a:endParaRPr lang="en-US" dirty="0"/>
          </a:p>
        </p:txBody>
      </p:sp>
      <p:pic>
        <p:nvPicPr>
          <p:cNvPr id="5" name="Picture 4">
            <a:extLst>
              <a:ext uri="{FF2B5EF4-FFF2-40B4-BE49-F238E27FC236}">
                <a16:creationId xmlns:a16="http://schemas.microsoft.com/office/drawing/2014/main" id="{5DCAE37C-630E-EE8C-97BA-AC0F300F2F56}"/>
              </a:ext>
            </a:extLst>
          </p:cNvPr>
          <p:cNvPicPr>
            <a:picLocks noChangeAspect="1"/>
          </p:cNvPicPr>
          <p:nvPr/>
        </p:nvPicPr>
        <p:blipFill>
          <a:blip r:embed="rId2"/>
          <a:stretch>
            <a:fillRect/>
          </a:stretch>
        </p:blipFill>
        <p:spPr>
          <a:xfrm>
            <a:off x="4407633" y="3077427"/>
            <a:ext cx="3376732" cy="737647"/>
          </a:xfrm>
          <a:prstGeom prst="rect">
            <a:avLst/>
          </a:prstGeom>
        </p:spPr>
      </p:pic>
      <p:pic>
        <p:nvPicPr>
          <p:cNvPr id="7" name="Picture 6">
            <a:extLst>
              <a:ext uri="{FF2B5EF4-FFF2-40B4-BE49-F238E27FC236}">
                <a16:creationId xmlns:a16="http://schemas.microsoft.com/office/drawing/2014/main" id="{1548B0A4-E80C-9FA8-1035-BE17F309A3C8}"/>
              </a:ext>
            </a:extLst>
          </p:cNvPr>
          <p:cNvPicPr>
            <a:picLocks noChangeAspect="1"/>
          </p:cNvPicPr>
          <p:nvPr/>
        </p:nvPicPr>
        <p:blipFill>
          <a:blip r:embed="rId3"/>
          <a:stretch>
            <a:fillRect/>
          </a:stretch>
        </p:blipFill>
        <p:spPr>
          <a:xfrm>
            <a:off x="4130843" y="5048269"/>
            <a:ext cx="3065702" cy="915941"/>
          </a:xfrm>
          <a:prstGeom prst="rect">
            <a:avLst/>
          </a:prstGeom>
        </p:spPr>
      </p:pic>
    </p:spTree>
    <p:extLst>
      <p:ext uri="{BB962C8B-B14F-4D97-AF65-F5344CB8AC3E}">
        <p14:creationId xmlns:p14="http://schemas.microsoft.com/office/powerpoint/2010/main" val="3120293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967044-8B4F-4967-5BF5-1781C7A9DC25}"/>
              </a:ext>
            </a:extLst>
          </p:cNvPr>
          <p:cNvPicPr>
            <a:picLocks noGrp="1" noChangeAspect="1"/>
          </p:cNvPicPr>
          <p:nvPr>
            <p:ph idx="1"/>
          </p:nvPr>
        </p:nvPicPr>
        <p:blipFill>
          <a:blip r:embed="rId2"/>
          <a:stretch>
            <a:fillRect/>
          </a:stretch>
        </p:blipFill>
        <p:spPr>
          <a:xfrm>
            <a:off x="1764024" y="1677971"/>
            <a:ext cx="9593839" cy="3936703"/>
          </a:xfrm>
        </p:spPr>
      </p:pic>
    </p:spTree>
    <p:extLst>
      <p:ext uri="{BB962C8B-B14F-4D97-AF65-F5344CB8AC3E}">
        <p14:creationId xmlns:p14="http://schemas.microsoft.com/office/powerpoint/2010/main" val="311827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AE8A-44D1-4EFD-F8DF-5B316A9C4A9F}"/>
              </a:ext>
            </a:extLst>
          </p:cNvPr>
          <p:cNvSpPr>
            <a:spLocks noGrp="1"/>
          </p:cNvSpPr>
          <p:nvPr>
            <p:ph type="title"/>
          </p:nvPr>
        </p:nvSpPr>
        <p:spPr/>
        <p:txBody>
          <a:bodyPr>
            <a:normAutofit/>
          </a:bodyPr>
          <a:lstStyle/>
          <a:p>
            <a:r>
              <a:rPr lang="el-GR" sz="4000" dirty="0"/>
              <a:t>Παράδειγμα 6.2. Η Αξία της Υπογραφής</a:t>
            </a:r>
            <a:endParaRPr lang="en-US" sz="4000" dirty="0"/>
          </a:p>
        </p:txBody>
      </p:sp>
      <p:sp>
        <p:nvSpPr>
          <p:cNvPr id="3" name="Content Placeholder 2">
            <a:extLst>
              <a:ext uri="{FF2B5EF4-FFF2-40B4-BE49-F238E27FC236}">
                <a16:creationId xmlns:a16="http://schemas.microsoft.com/office/drawing/2014/main" id="{F6012519-5BB7-67FE-826B-FF00D0F0440C}"/>
              </a:ext>
            </a:extLst>
          </p:cNvPr>
          <p:cNvSpPr>
            <a:spLocks noGrp="1"/>
          </p:cNvSpPr>
          <p:nvPr>
            <p:ph idx="1"/>
          </p:nvPr>
        </p:nvSpPr>
        <p:spPr>
          <a:xfrm>
            <a:off x="741323" y="1965489"/>
            <a:ext cx="11042181" cy="4023360"/>
          </a:xfrm>
        </p:spPr>
        <p:txBody>
          <a:bodyPr/>
          <a:lstStyle/>
          <a:p>
            <a:r>
              <a:rPr lang="el-GR" dirty="0"/>
              <a:t>Μια μεταβλητή (μια επίδραση) που παραλείπεται από το υπόδειγμα είναι η επίδραση της υπογραφής</a:t>
            </a:r>
            <a:r>
              <a:rPr lang="en-US" dirty="0"/>
              <a:t> </a:t>
            </a:r>
            <a:r>
              <a:rPr lang="el-GR" dirty="0"/>
              <a:t>του καλλιτέχνη στην τιμή πώλησης.</a:t>
            </a:r>
            <a:endParaRPr lang="en-US" dirty="0"/>
          </a:p>
          <a:p>
            <a:r>
              <a:rPr lang="el-GR" dirty="0"/>
              <a:t>Από τους 430 πωληθέντες πίνακες στο δείγμα, οι 77 είναι μη υπογεγραμμένοι.</a:t>
            </a:r>
          </a:p>
          <a:p>
            <a:r>
              <a:rPr lang="el-GR" dirty="0"/>
              <a:t>Τα αποτελέσματα στο δεξί μέρος του Πίνακα 6.2 περιλαμβάνουν μια ψευδομεταβλητή για το αν ο πίνακας είναι</a:t>
            </a:r>
            <a:r>
              <a:rPr lang="en-US" dirty="0"/>
              <a:t> </a:t>
            </a:r>
            <a:r>
              <a:rPr lang="el-GR" dirty="0"/>
              <a:t>υπογεγραμμένος ή όχι (Signature). Τα αποτελέσματα δείχνουν μια εξαιρετικά ισχυρή επίδραση. Σύμφωνα με τα</a:t>
            </a:r>
            <a:r>
              <a:rPr lang="en-US" dirty="0"/>
              <a:t> </a:t>
            </a:r>
            <a:r>
              <a:rPr lang="el-GR" dirty="0"/>
              <a:t>αποτελέσματα της παλινδρόμησης,</a:t>
            </a:r>
            <a:endParaRPr lang="en-US" dirty="0"/>
          </a:p>
        </p:txBody>
      </p:sp>
      <p:pic>
        <p:nvPicPr>
          <p:cNvPr id="5" name="Picture 4">
            <a:extLst>
              <a:ext uri="{FF2B5EF4-FFF2-40B4-BE49-F238E27FC236}">
                <a16:creationId xmlns:a16="http://schemas.microsoft.com/office/drawing/2014/main" id="{19D5C23B-40D2-ABED-4687-2FF94B500E3D}"/>
              </a:ext>
            </a:extLst>
          </p:cNvPr>
          <p:cNvPicPr>
            <a:picLocks noChangeAspect="1"/>
          </p:cNvPicPr>
          <p:nvPr/>
        </p:nvPicPr>
        <p:blipFill>
          <a:blip r:embed="rId2"/>
          <a:stretch>
            <a:fillRect/>
          </a:stretch>
        </p:blipFill>
        <p:spPr>
          <a:xfrm>
            <a:off x="888853" y="4430598"/>
            <a:ext cx="9855347" cy="942681"/>
          </a:xfrm>
          <a:prstGeom prst="rect">
            <a:avLst/>
          </a:prstGeom>
        </p:spPr>
      </p:pic>
    </p:spTree>
    <p:extLst>
      <p:ext uri="{BB962C8B-B14F-4D97-AF65-F5344CB8AC3E}">
        <p14:creationId xmlns:p14="http://schemas.microsoft.com/office/powerpoint/2010/main" val="4265075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827F-2998-78CA-37FC-C363DF544FC0}"/>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Διαφορετικά διανύσματα παραμέτρων</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B78A05-E7C0-1B97-E6AF-58AF5DE2B056}"/>
                  </a:ext>
                </a:extLst>
              </p:cNvPr>
              <p:cNvSpPr>
                <a:spLocks noGrp="1"/>
              </p:cNvSpPr>
              <p:nvPr>
                <p:ph idx="1"/>
              </p:nvPr>
            </p:nvSpPr>
            <p:spPr/>
            <p:txBody>
              <a:bodyPr>
                <a:normAutofit fontScale="92500" lnSpcReduction="10000"/>
              </a:bodyPr>
              <a:lstStyle/>
              <a:p>
                <a:pPr algn="l"/>
                <a:r>
                  <a:rPr lang="el-GR" sz="2400" b="0" i="0" u="none" strike="noStrike" baseline="0" dirty="0">
                    <a:latin typeface="grmn1000"/>
                  </a:rPr>
                  <a:t>΄Εστω ότι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𝜃</m:t>
                        </m:r>
                      </m:e>
                    </m:acc>
                  </m:oMath>
                </a14:m>
                <a:r>
                  <a:rPr lang="el-GR" sz="1400" b="0" i="0" u="none" strike="noStrike" baseline="0" dirty="0">
                    <a:latin typeface="LMRoman8-Regular"/>
                  </a:rPr>
                  <a:t>1 </a:t>
                </a:r>
                <a:r>
                  <a:rPr lang="el-GR" sz="2400" b="0" i="0" u="none" strike="noStrike" baseline="0" dirty="0">
                    <a:latin typeface="grmn1000"/>
                  </a:rPr>
                  <a:t>και </a:t>
                </a:r>
                <a14:m>
                  <m:oMath xmlns:m="http://schemas.openxmlformats.org/officeDocument/2006/math">
                    <m:acc>
                      <m:accPr>
                        <m:chr m:val="̂"/>
                        <m:ctrlPr>
                          <a:rPr lang="el-GR" sz="2400" b="0" i="1" u="none" strike="noStrike" baseline="0" smtClean="0">
                            <a:latin typeface="Cambria Math" panose="02040503050406030204" pitchFamily="18" charset="0"/>
                          </a:rPr>
                        </m:ctrlPr>
                      </m:accPr>
                      <m:e>
                        <m:r>
                          <a:rPr lang="el-GR" sz="2400" b="0" i="1" u="none" strike="noStrike" baseline="0" smtClean="0">
                            <a:latin typeface="Cambria Math" panose="02040503050406030204" pitchFamily="18" charset="0"/>
                          </a:rPr>
                          <m:t>𝜃</m:t>
                        </m:r>
                      </m:e>
                    </m:acc>
                  </m:oMath>
                </a14:m>
                <a:r>
                  <a:rPr lang="el-GR" sz="1400" b="0" i="0" u="none" strike="noStrike" baseline="0" dirty="0">
                    <a:latin typeface="LMRoman8-Regular"/>
                  </a:rPr>
                  <a:t>2 </a:t>
                </a:r>
                <a:r>
                  <a:rPr lang="el-GR" sz="2400" b="0" i="0" u="none" strike="noStrike" baseline="0" dirty="0">
                    <a:latin typeface="grmn1000"/>
                  </a:rPr>
                  <a:t>είναι δύο συνεπείς και ασυμπτωτικά κανονικοί εκτιμητές μιας παραμέτρου βάσει ανεξάρτητων δειγμάτων με ασυμπτωτικές μήτρες συνδιακυμάνσεων </a:t>
                </a:r>
                <a:r>
                  <a:rPr lang="el-GR" sz="2400" b="1" i="1" u="none" strike="noStrike" baseline="0" dirty="0">
                    <a:latin typeface="LMMathItalic10-Bold"/>
                  </a:rPr>
                  <a:t>V</a:t>
                </a:r>
                <a:r>
                  <a:rPr lang="el-GR" sz="1400" b="0" i="0" u="none" strike="noStrike" baseline="0" dirty="0">
                    <a:latin typeface="LMRoman8-Regular"/>
                  </a:rPr>
                  <a:t>1 </a:t>
                </a:r>
                <a:r>
                  <a:rPr lang="el-GR" sz="2400" b="0" i="0" u="none" strike="noStrike" baseline="0" dirty="0">
                    <a:latin typeface="grmn1000"/>
                  </a:rPr>
                  <a:t>και </a:t>
                </a:r>
                <a:r>
                  <a:rPr lang="el-GR" sz="2400" b="1" i="1" u="none" strike="noStrike" baseline="0" dirty="0">
                    <a:latin typeface="LMMathItalic10-Bold"/>
                  </a:rPr>
                  <a:t>V</a:t>
                </a:r>
                <a:r>
                  <a:rPr lang="el-GR" sz="1400" b="0" i="0" u="none" strike="noStrike" baseline="0" dirty="0">
                    <a:latin typeface="LMRoman8-Regular"/>
                  </a:rPr>
                  <a:t>2</a:t>
                </a:r>
                <a:r>
                  <a:rPr lang="el-GR" sz="2400" b="0" i="0" u="none" strike="noStrike" baseline="0" dirty="0">
                    <a:latin typeface="grmn1000"/>
                  </a:rPr>
                  <a:t>. ΄Ετσι, υπό τη μηδενική υπόθεση ότι οι πραγματικές παράμετροι είναι ίδιες,</a:t>
                </a:r>
              </a:p>
              <a:p>
                <a:pPr algn="l"/>
                <a:endParaRPr lang="el-GR" sz="2400" dirty="0">
                  <a:latin typeface="grmn1000"/>
                </a:endParaRPr>
              </a:p>
              <a:p>
                <a:pPr algn="l"/>
                <a:endParaRPr lang="el-GR" sz="2400" b="0" i="0" u="none" strike="noStrike" baseline="0" dirty="0">
                  <a:latin typeface="grmn1000"/>
                </a:endParaRPr>
              </a:p>
              <a:p>
                <a:pPr algn="l"/>
                <a:r>
                  <a:rPr lang="el-GR" sz="2400" b="0" i="0" u="none" strike="noStrike" baseline="0" dirty="0">
                    <a:latin typeface="grmn1000"/>
                  </a:rPr>
                  <a:t>Υπό τη μηδενική υπόθεση, το στατιστικό </a:t>
                </a:r>
                <a:r>
                  <a:rPr lang="el-GR" sz="2400" b="0" i="0" u="none" strike="noStrike" baseline="0" dirty="0">
                    <a:latin typeface="LMRoman10-Regular"/>
                  </a:rPr>
                  <a:t>Wald</a:t>
                </a:r>
                <a:r>
                  <a:rPr lang="el-GR" sz="2400" b="0" i="0" u="none" strike="noStrike" baseline="0" dirty="0">
                    <a:latin typeface="grmn1000"/>
                  </a:rPr>
                  <a:t>,</a:t>
                </a:r>
              </a:p>
              <a:p>
                <a:pPr algn="l"/>
                <a:endParaRPr lang="el-GR" sz="2400" dirty="0">
                  <a:latin typeface="grmn1000"/>
                </a:endParaRPr>
              </a:p>
              <a:p>
                <a:pPr algn="l"/>
                <a:endParaRPr lang="el-GR" sz="2400" b="0" i="0" u="none" strike="noStrike" baseline="0" dirty="0">
                  <a:latin typeface="grmn1000"/>
                </a:endParaRPr>
              </a:p>
              <a:p>
                <a:pPr algn="l"/>
                <a:r>
                  <a:rPr lang="el-GR" sz="2400" b="0" i="0" u="none" strike="noStrike" baseline="0" dirty="0">
                    <a:latin typeface="grmn1000"/>
                  </a:rPr>
                  <a:t>έχει οριακή </a:t>
                </a:r>
                <a:r>
                  <a:rPr lang="el-GR" sz="2400" b="0" i="1" u="none" strike="noStrike" baseline="0" dirty="0">
                    <a:latin typeface="LMMathItalic10-Regular"/>
                  </a:rPr>
                  <a:t>χ</a:t>
                </a:r>
                <a:r>
                  <a:rPr lang="el-GR" sz="1400" b="0" i="0" u="none" strike="noStrike" baseline="0" dirty="0">
                    <a:latin typeface="LMRoman8-Regular"/>
                  </a:rPr>
                  <a:t>2</a:t>
                </a:r>
                <a:r>
                  <a:rPr lang="el-GR" sz="2400" b="0" i="0" u="none" strike="noStrike" baseline="0" dirty="0">
                    <a:latin typeface="grmn1000"/>
                  </a:rPr>
                  <a:t>-κατανομή με </a:t>
                </a:r>
                <a:r>
                  <a:rPr lang="el-GR" sz="2400" b="0" i="1" u="none" strike="noStrike" baseline="0" dirty="0">
                    <a:latin typeface="LMMathItalic10-Regular"/>
                  </a:rPr>
                  <a:t>K </a:t>
                </a:r>
                <a:r>
                  <a:rPr lang="el-GR" sz="2400" b="0" i="0" u="none" strike="noStrike" baseline="0" dirty="0">
                    <a:latin typeface="grmn1000"/>
                  </a:rPr>
                  <a:t>βαθμούς ελευθερίας.</a:t>
                </a:r>
              </a:p>
              <a:p>
                <a:pPr algn="l"/>
                <a:endParaRPr lang="el-GR" sz="2400" dirty="0">
                  <a:latin typeface="grmn1000"/>
                </a:endParaRPr>
              </a:p>
              <a:p>
                <a:pPr algn="l"/>
                <a:endParaRPr lang="el-GR" sz="2400" dirty="0">
                  <a:latin typeface="grmn1000"/>
                </a:endParaRPr>
              </a:p>
              <a:p>
                <a:pPr algn="l"/>
                <a:endParaRPr lang="en-US" dirty="0"/>
              </a:p>
            </p:txBody>
          </p:sp>
        </mc:Choice>
        <mc:Fallback xmlns="">
          <p:sp>
            <p:nvSpPr>
              <p:cNvPr id="3" name="Content Placeholder 2">
                <a:extLst>
                  <a:ext uri="{FF2B5EF4-FFF2-40B4-BE49-F238E27FC236}">
                    <a16:creationId xmlns:a16="http://schemas.microsoft.com/office/drawing/2014/main" id="{65B78A05-E7C0-1B97-E6AF-58AF5DE2B056}"/>
                  </a:ext>
                </a:extLst>
              </p:cNvPr>
              <p:cNvSpPr>
                <a:spLocks noGrp="1" noRot="1" noChangeAspect="1" noMove="1" noResize="1" noEditPoints="1" noAdjustHandles="1" noChangeArrowheads="1" noChangeShapeType="1" noTextEdit="1"/>
              </p:cNvSpPr>
              <p:nvPr>
                <p:ph idx="1"/>
              </p:nvPr>
            </p:nvSpPr>
            <p:spPr>
              <a:blipFill>
                <a:blip r:embed="rId2"/>
                <a:stretch>
                  <a:fillRect l="-313" t="-242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77F9DE0-F177-EE03-DF82-DEDEAF1829E0}"/>
              </a:ext>
            </a:extLst>
          </p:cNvPr>
          <p:cNvPicPr>
            <a:picLocks noChangeAspect="1"/>
          </p:cNvPicPr>
          <p:nvPr/>
        </p:nvPicPr>
        <p:blipFill>
          <a:blip r:embed="rId3"/>
          <a:stretch>
            <a:fillRect/>
          </a:stretch>
        </p:blipFill>
        <p:spPr>
          <a:xfrm>
            <a:off x="1723204" y="3653162"/>
            <a:ext cx="9444668" cy="644518"/>
          </a:xfrm>
          <a:prstGeom prst="rect">
            <a:avLst/>
          </a:prstGeom>
        </p:spPr>
      </p:pic>
      <p:pic>
        <p:nvPicPr>
          <p:cNvPr id="7" name="Picture 6">
            <a:extLst>
              <a:ext uri="{FF2B5EF4-FFF2-40B4-BE49-F238E27FC236}">
                <a16:creationId xmlns:a16="http://schemas.microsoft.com/office/drawing/2014/main" id="{C8A0A2DF-7BB7-B7E7-E35E-477E1F033A33}"/>
              </a:ext>
            </a:extLst>
          </p:cNvPr>
          <p:cNvPicPr>
            <a:picLocks noChangeAspect="1"/>
          </p:cNvPicPr>
          <p:nvPr/>
        </p:nvPicPr>
        <p:blipFill>
          <a:blip r:embed="rId4"/>
          <a:stretch>
            <a:fillRect/>
          </a:stretch>
        </p:blipFill>
        <p:spPr>
          <a:xfrm>
            <a:off x="3065625" y="4939939"/>
            <a:ext cx="4732116" cy="765674"/>
          </a:xfrm>
          <a:prstGeom prst="rect">
            <a:avLst/>
          </a:prstGeom>
        </p:spPr>
      </p:pic>
    </p:spTree>
    <p:extLst>
      <p:ext uri="{BB962C8B-B14F-4D97-AF65-F5344CB8AC3E}">
        <p14:creationId xmlns:p14="http://schemas.microsoft.com/office/powerpoint/2010/main" val="3616105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9513AB-42B5-289D-A44D-24DF42FEF92C}"/>
              </a:ext>
            </a:extLst>
          </p:cNvPr>
          <p:cNvPicPr>
            <a:picLocks noGrp="1" noChangeAspect="1"/>
          </p:cNvPicPr>
          <p:nvPr>
            <p:ph idx="1"/>
          </p:nvPr>
        </p:nvPicPr>
        <p:blipFill>
          <a:blip r:embed="rId2"/>
          <a:stretch>
            <a:fillRect/>
          </a:stretch>
        </p:blipFill>
        <p:spPr>
          <a:xfrm>
            <a:off x="1922139" y="697584"/>
            <a:ext cx="8501757" cy="5611141"/>
          </a:xfrm>
        </p:spPr>
      </p:pic>
    </p:spTree>
    <p:extLst>
      <p:ext uri="{BB962C8B-B14F-4D97-AF65-F5344CB8AC3E}">
        <p14:creationId xmlns:p14="http://schemas.microsoft.com/office/powerpoint/2010/main" val="11500855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2409-6434-81E9-4D29-8B2EC1F51BFF}"/>
              </a:ext>
            </a:extLst>
          </p:cNvPr>
          <p:cNvSpPr>
            <a:spLocks noGrp="1"/>
          </p:cNvSpPr>
          <p:nvPr>
            <p:ph type="title"/>
          </p:nvPr>
        </p:nvSpPr>
        <p:spPr/>
        <p:txBody>
          <a:bodyPr>
            <a:normAutofit/>
          </a:bodyPr>
          <a:lstStyle/>
          <a:p>
            <a:r>
              <a:rPr lang="el-GR" sz="4000" dirty="0"/>
              <a:t>Ομαδοποιημένες παλινδρομήσεις</a:t>
            </a:r>
            <a:endParaRPr lang="en-US" sz="4000" dirty="0"/>
          </a:p>
        </p:txBody>
      </p:sp>
      <p:sp>
        <p:nvSpPr>
          <p:cNvPr id="3" name="Content Placeholder 2">
            <a:extLst>
              <a:ext uri="{FF2B5EF4-FFF2-40B4-BE49-F238E27FC236}">
                <a16:creationId xmlns:a16="http://schemas.microsoft.com/office/drawing/2014/main" id="{5D8C2B48-21B4-FF0C-BC1B-7F7CE38D5C6A}"/>
              </a:ext>
            </a:extLst>
          </p:cNvPr>
          <p:cNvSpPr>
            <a:spLocks noGrp="1"/>
          </p:cNvSpPr>
          <p:nvPr>
            <p:ph idx="1"/>
          </p:nvPr>
        </p:nvSpPr>
        <p:spPr>
          <a:xfrm>
            <a:off x="688157" y="1748673"/>
            <a:ext cx="11811785" cy="4023360"/>
          </a:xfrm>
        </p:spPr>
        <p:txBody>
          <a:bodyPr>
            <a:normAutofit/>
          </a:bodyPr>
          <a:lstStyle/>
          <a:p>
            <a:r>
              <a:rPr lang="el-GR" dirty="0"/>
              <a:t>Υποθέτουμε ότι υπάρχουν G ομάδες ή περίοδοι. Η άμεση επέκταση του F-στατιστικού στην Εξίσωση (6-16) είναι</a:t>
            </a:r>
          </a:p>
          <a:p>
            <a:endParaRPr lang="el-GR" dirty="0"/>
          </a:p>
          <a:p>
            <a:pPr marL="0" indent="0">
              <a:buNone/>
            </a:pPr>
            <a:endParaRPr lang="el-GR" dirty="0"/>
          </a:p>
          <a:p>
            <a:pPr algn="l"/>
            <a:r>
              <a:rPr lang="el-GR" sz="2400" b="0" i="0" u="none" strike="noStrike" baseline="0" dirty="0">
                <a:latin typeface="grmn1000"/>
              </a:rPr>
              <a:t>΄Ενας έλεγχος </a:t>
            </a:r>
            <a:r>
              <a:rPr lang="el-GR" sz="2400" b="0" i="0" u="none" strike="noStrike" baseline="0" dirty="0">
                <a:latin typeface="LMRoman10-Regular"/>
              </a:rPr>
              <a:t>Wald</a:t>
            </a:r>
            <a:r>
              <a:rPr lang="el-GR" sz="2400" b="0" i="0" u="none" strike="noStrike" baseline="0" dirty="0">
                <a:latin typeface="grmn1000"/>
              </a:rPr>
              <a:t>, σύμφωνα με την Εξίσωση (6-17), μπορεί να διενεργηθεί ελέγχοντας την υπόθεση </a:t>
            </a:r>
            <a:r>
              <a:rPr lang="el-GR" sz="2400" b="0" i="1" u="none" strike="noStrike" baseline="0" dirty="0">
                <a:latin typeface="LMMathItalic10-Regular"/>
              </a:rPr>
              <a:t>H</a:t>
            </a:r>
            <a:r>
              <a:rPr lang="el-GR" sz="1400" b="0" i="0" u="none" strike="noStrike" baseline="0" dirty="0">
                <a:latin typeface="LMRoman8-Regular"/>
              </a:rPr>
              <a:t>0 </a:t>
            </a:r>
            <a:r>
              <a:rPr lang="el-GR" sz="2400" b="0" i="0" u="none" strike="noStrike" baseline="0" dirty="0">
                <a:latin typeface="LMRoman10-Regular"/>
              </a:rPr>
              <a:t>: </a:t>
            </a:r>
            <a:r>
              <a:rPr lang="el-GR" sz="2400" b="1" i="1" u="none" strike="noStrike" baseline="0" dirty="0">
                <a:latin typeface="LMMathItalic10-Bold"/>
              </a:rPr>
              <a:t>β</a:t>
            </a:r>
            <a:r>
              <a:rPr lang="el-GR" sz="1400" b="0" i="0" u="none" strike="noStrike" baseline="0" dirty="0">
                <a:latin typeface="LMRoman8-Regular"/>
              </a:rPr>
              <a:t>1 </a:t>
            </a:r>
            <a:r>
              <a:rPr lang="el-GR" sz="2400" b="0" i="1" u="none" strike="noStrike" baseline="0" dirty="0">
                <a:latin typeface="LMMathSymbols10-Regular"/>
              </a:rPr>
              <a:t>−</a:t>
            </a:r>
            <a:r>
              <a:rPr lang="el-GR" sz="2400" b="1" i="1" u="none" strike="noStrike" baseline="0" dirty="0">
                <a:latin typeface="LMMathItalic10-Bold"/>
              </a:rPr>
              <a:t>β</a:t>
            </a:r>
            <a:r>
              <a:rPr lang="el-GR" sz="1400" b="0" i="0" u="none" strike="noStrike" baseline="0" dirty="0">
                <a:latin typeface="LMRoman8-Regular"/>
              </a:rPr>
              <a:t>2 </a:t>
            </a:r>
            <a:r>
              <a:rPr lang="el-GR" sz="2400" b="0" i="0" u="none" strike="noStrike" baseline="0" dirty="0">
                <a:latin typeface="LMRoman10-Regular"/>
              </a:rPr>
              <a:t>= 0</a:t>
            </a:r>
            <a:r>
              <a:rPr lang="el-GR" sz="2400" b="0" i="1" u="none" strike="noStrike" baseline="0" dirty="0">
                <a:latin typeface="LMMathItalic10-Regular"/>
              </a:rPr>
              <a:t>, </a:t>
            </a:r>
            <a:r>
              <a:rPr lang="el-GR" sz="2400" b="1" i="1" u="none" strike="noStrike" baseline="0" dirty="0">
                <a:latin typeface="LMMathItalic10-Bold"/>
              </a:rPr>
              <a:t>β</a:t>
            </a:r>
            <a:r>
              <a:rPr lang="el-GR" sz="1400" b="0" i="0" u="none" strike="noStrike" baseline="0" dirty="0">
                <a:latin typeface="LMRoman8-Regular"/>
              </a:rPr>
              <a:t>1 </a:t>
            </a:r>
            <a:r>
              <a:rPr lang="el-GR" sz="2400" b="0" i="1" u="none" strike="noStrike" baseline="0" dirty="0">
                <a:latin typeface="LMMathSymbols10-Regular"/>
              </a:rPr>
              <a:t>−</a:t>
            </a:r>
            <a:r>
              <a:rPr lang="el-GR" sz="2400" b="1" i="1" u="none" strike="noStrike" baseline="0" dirty="0">
                <a:latin typeface="LMMathItalic10-Bold"/>
              </a:rPr>
              <a:t>β</a:t>
            </a:r>
            <a:r>
              <a:rPr lang="el-GR" sz="1400" b="0" i="0" u="none" strike="noStrike" baseline="0" dirty="0">
                <a:latin typeface="LMRoman8-Regular"/>
              </a:rPr>
              <a:t>3 </a:t>
            </a:r>
            <a:r>
              <a:rPr lang="el-GR" sz="2400" b="0" i="0" u="none" strike="noStrike" baseline="0" dirty="0">
                <a:latin typeface="LMRoman10-Regular"/>
              </a:rPr>
              <a:t>= 0</a:t>
            </a:r>
            <a:r>
              <a:rPr lang="el-GR" sz="2400" b="0" i="1" u="none" strike="noStrike" baseline="0" dirty="0">
                <a:latin typeface="LMMathItalic10-Regular"/>
              </a:rPr>
              <a:t>, . . . ,</a:t>
            </a:r>
            <a:r>
              <a:rPr lang="el-GR" sz="2400" b="1" i="1" u="none" strike="noStrike" baseline="0" dirty="0">
                <a:latin typeface="LMMathItalic10-Bold"/>
              </a:rPr>
              <a:t>β</a:t>
            </a:r>
            <a:r>
              <a:rPr lang="el-GR" sz="1400" b="0" i="0" u="none" strike="noStrike" baseline="0" dirty="0">
                <a:latin typeface="LMRoman8-Regular"/>
              </a:rPr>
              <a:t>1 </a:t>
            </a:r>
            <a:r>
              <a:rPr lang="el-GR" sz="2400" b="0" i="1" u="none" strike="noStrike" baseline="0" dirty="0">
                <a:latin typeface="LMMathSymbols10-Regular"/>
              </a:rPr>
              <a:t>−</a:t>
            </a:r>
            <a:r>
              <a:rPr lang="el-GR" sz="2400" b="1" i="1" u="none" strike="noStrike" baseline="0" dirty="0">
                <a:latin typeface="LMMathItalic10-Bold"/>
              </a:rPr>
              <a:t>β</a:t>
            </a:r>
            <a:r>
              <a:rPr lang="el-GR" sz="1400" b="0" i="1" u="none" strike="noStrike" baseline="0" dirty="0">
                <a:latin typeface="LMMathItalic8-Regular"/>
              </a:rPr>
              <a:t>G </a:t>
            </a:r>
            <a:r>
              <a:rPr lang="el-GR" sz="2400" b="0" i="0" u="none" strike="noStrike" baseline="0" dirty="0">
                <a:latin typeface="LMRoman10-Regular"/>
              </a:rPr>
              <a:t>= 0</a:t>
            </a:r>
            <a:r>
              <a:rPr lang="el-GR" sz="2400" b="0" i="0" u="none" strike="noStrike" baseline="0" dirty="0">
                <a:latin typeface="grmn1000"/>
              </a:rPr>
              <a:t>. Αυτός ο έλεγχος μπορεί να βασιστεί σε </a:t>
            </a:r>
            <a:r>
              <a:rPr lang="el-GR" sz="2400" b="0" i="1" u="none" strike="noStrike" baseline="0" dirty="0">
                <a:latin typeface="LMMathItalic10-Regular"/>
              </a:rPr>
              <a:t>G </a:t>
            </a:r>
            <a:r>
              <a:rPr lang="el-GR" sz="2400" b="0" i="0" u="none" strike="noStrike" baseline="0" dirty="0">
                <a:latin typeface="grmn1000"/>
              </a:rPr>
              <a:t>σύνολα αποτελεσμάτων της μεθόδου ελαχίστων τετραγώνων.</a:t>
            </a:r>
          </a:p>
          <a:p>
            <a:pPr algn="l"/>
            <a:r>
              <a:rPr lang="el-GR" sz="2400" b="0" i="0" u="none" strike="noStrike" baseline="0" dirty="0">
                <a:latin typeface="grmn1000"/>
              </a:rPr>
              <a:t>Το στατιστικό </a:t>
            </a:r>
            <a:r>
              <a:rPr lang="en-US" sz="2400" b="0" i="0" u="none" strike="noStrike" baseline="0" dirty="0">
                <a:latin typeface="LMRoman10-Regular"/>
              </a:rPr>
              <a:t>Wald </a:t>
            </a:r>
            <a:r>
              <a:rPr lang="el-GR" sz="2400" b="0" i="0" u="none" strike="noStrike" baseline="0" dirty="0">
                <a:latin typeface="grmn1000"/>
              </a:rPr>
              <a:t>είναι</a:t>
            </a:r>
          </a:p>
          <a:p>
            <a:pPr algn="l"/>
            <a:r>
              <a:rPr lang="el-GR" dirty="0"/>
              <a:t>όπου</a:t>
            </a:r>
            <a:endParaRPr lang="en-US" dirty="0"/>
          </a:p>
        </p:txBody>
      </p:sp>
      <p:pic>
        <p:nvPicPr>
          <p:cNvPr id="5" name="Picture 4">
            <a:extLst>
              <a:ext uri="{FF2B5EF4-FFF2-40B4-BE49-F238E27FC236}">
                <a16:creationId xmlns:a16="http://schemas.microsoft.com/office/drawing/2014/main" id="{CD952F27-2273-92FE-2451-B991285AA2EC}"/>
              </a:ext>
            </a:extLst>
          </p:cNvPr>
          <p:cNvPicPr>
            <a:picLocks noChangeAspect="1"/>
          </p:cNvPicPr>
          <p:nvPr/>
        </p:nvPicPr>
        <p:blipFill>
          <a:blip r:embed="rId2"/>
          <a:stretch>
            <a:fillRect/>
          </a:stretch>
        </p:blipFill>
        <p:spPr>
          <a:xfrm>
            <a:off x="3030955" y="2195512"/>
            <a:ext cx="6130090" cy="1052777"/>
          </a:xfrm>
          <a:prstGeom prst="rect">
            <a:avLst/>
          </a:prstGeom>
        </p:spPr>
      </p:pic>
      <p:pic>
        <p:nvPicPr>
          <p:cNvPr id="7" name="Picture 6">
            <a:extLst>
              <a:ext uri="{FF2B5EF4-FFF2-40B4-BE49-F238E27FC236}">
                <a16:creationId xmlns:a16="http://schemas.microsoft.com/office/drawing/2014/main" id="{35A48ACB-6ECE-6BCC-6743-4390C7777AEC}"/>
              </a:ext>
            </a:extLst>
          </p:cNvPr>
          <p:cNvPicPr>
            <a:picLocks noChangeAspect="1"/>
          </p:cNvPicPr>
          <p:nvPr/>
        </p:nvPicPr>
        <p:blipFill>
          <a:blip r:embed="rId3"/>
          <a:stretch>
            <a:fillRect/>
          </a:stretch>
        </p:blipFill>
        <p:spPr>
          <a:xfrm>
            <a:off x="4347278" y="4652325"/>
            <a:ext cx="4411208" cy="504138"/>
          </a:xfrm>
          <a:prstGeom prst="rect">
            <a:avLst/>
          </a:prstGeom>
        </p:spPr>
      </p:pic>
      <p:pic>
        <p:nvPicPr>
          <p:cNvPr id="9" name="Picture 8">
            <a:extLst>
              <a:ext uri="{FF2B5EF4-FFF2-40B4-BE49-F238E27FC236}">
                <a16:creationId xmlns:a16="http://schemas.microsoft.com/office/drawing/2014/main" id="{1EB8E8B0-FC99-C7A4-224D-0961211540FE}"/>
              </a:ext>
            </a:extLst>
          </p:cNvPr>
          <p:cNvPicPr>
            <a:picLocks noChangeAspect="1"/>
          </p:cNvPicPr>
          <p:nvPr/>
        </p:nvPicPr>
        <p:blipFill>
          <a:blip r:embed="rId4"/>
          <a:stretch>
            <a:fillRect/>
          </a:stretch>
        </p:blipFill>
        <p:spPr>
          <a:xfrm>
            <a:off x="3649279" y="5335571"/>
            <a:ext cx="4438913" cy="1438391"/>
          </a:xfrm>
          <a:prstGeom prst="rect">
            <a:avLst/>
          </a:prstGeom>
        </p:spPr>
      </p:pic>
    </p:spTree>
    <p:extLst>
      <p:ext uri="{BB962C8B-B14F-4D97-AF65-F5344CB8AC3E}">
        <p14:creationId xmlns:p14="http://schemas.microsoft.com/office/powerpoint/2010/main" val="2682727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3E45-B050-C781-538C-9D4CF8C3F642}"/>
              </a:ext>
            </a:extLst>
          </p:cNvPr>
          <p:cNvSpPr>
            <a:spLocks noGrp="1"/>
          </p:cNvSpPr>
          <p:nvPr>
            <p:ph type="title"/>
          </p:nvPr>
        </p:nvSpPr>
        <p:spPr>
          <a:xfrm>
            <a:off x="1024126" y="594642"/>
            <a:ext cx="9720072" cy="1499616"/>
          </a:xfrm>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Ομαδοποιημένες παλινδρομήσεις</a:t>
            </a:r>
            <a:endParaRPr lang="en-US" dirty="0"/>
          </a:p>
        </p:txBody>
      </p:sp>
      <p:sp>
        <p:nvSpPr>
          <p:cNvPr id="3" name="Content Placeholder 2">
            <a:extLst>
              <a:ext uri="{FF2B5EF4-FFF2-40B4-BE49-F238E27FC236}">
                <a16:creationId xmlns:a16="http://schemas.microsoft.com/office/drawing/2014/main" id="{A78B8DBA-D1F3-BBF8-B28C-32CB61138931}"/>
              </a:ext>
            </a:extLst>
          </p:cNvPr>
          <p:cNvSpPr>
            <a:spLocks noGrp="1"/>
          </p:cNvSpPr>
          <p:nvPr>
            <p:ph idx="1"/>
          </p:nvPr>
        </p:nvSpPr>
        <p:spPr>
          <a:xfrm>
            <a:off x="1024127" y="1814660"/>
            <a:ext cx="9720073" cy="4023360"/>
          </a:xfrm>
        </p:spPr>
        <p:txBody>
          <a:bodyPr>
            <a:normAutofit fontScale="92500" lnSpcReduction="20000"/>
          </a:bodyPr>
          <a:lstStyle/>
          <a:p>
            <a:r>
              <a:rPr lang="el-GR" dirty="0"/>
              <a:t>Για κάθε άτομο, κατασκευάζουμε</a:t>
            </a:r>
          </a:p>
          <a:p>
            <a:endParaRPr lang="el-GR" dirty="0"/>
          </a:p>
          <a:p>
            <a:endParaRPr lang="el-GR" dirty="0"/>
          </a:p>
          <a:p>
            <a:endParaRPr lang="el-GR" dirty="0"/>
          </a:p>
          <a:p>
            <a:r>
              <a:rPr lang="el-GR" dirty="0"/>
              <a:t>΄Επειτα, το 7K×1 διάνυσμα εκτιμημένων συντελεστών υπολογίζεται με τη μέθοδο ελαχίστων τετραγώνων,</a:t>
            </a:r>
          </a:p>
          <a:p>
            <a:endParaRPr lang="el-GR" dirty="0"/>
          </a:p>
          <a:p>
            <a:endParaRPr lang="el-GR" dirty="0"/>
          </a:p>
          <a:p>
            <a:endParaRPr lang="el-GR" dirty="0"/>
          </a:p>
          <a:p>
            <a:r>
              <a:rPr lang="el-GR" dirty="0"/>
              <a:t>Η εκτιμήτρια της ασυμπτωτικής μήτρας συνδιακυμάνσεων του b είναι η ομαδοποιημένη εκτιμήτρια από τις Εξισώσεις (4-41) και (4-42),</a:t>
            </a:r>
          </a:p>
          <a:p>
            <a:endParaRPr lang="el-GR" dirty="0"/>
          </a:p>
          <a:p>
            <a:endParaRPr lang="en-US" dirty="0"/>
          </a:p>
        </p:txBody>
      </p:sp>
      <p:pic>
        <p:nvPicPr>
          <p:cNvPr id="5" name="Picture 4">
            <a:extLst>
              <a:ext uri="{FF2B5EF4-FFF2-40B4-BE49-F238E27FC236}">
                <a16:creationId xmlns:a16="http://schemas.microsoft.com/office/drawing/2014/main" id="{8DCCC589-FC2D-2761-3823-8A7AD40CEDC4}"/>
              </a:ext>
            </a:extLst>
          </p:cNvPr>
          <p:cNvPicPr>
            <a:picLocks noChangeAspect="1"/>
          </p:cNvPicPr>
          <p:nvPr/>
        </p:nvPicPr>
        <p:blipFill>
          <a:blip r:embed="rId2"/>
          <a:stretch>
            <a:fillRect/>
          </a:stretch>
        </p:blipFill>
        <p:spPr>
          <a:xfrm>
            <a:off x="4850209" y="2012142"/>
            <a:ext cx="3990975" cy="1162050"/>
          </a:xfrm>
          <a:prstGeom prst="rect">
            <a:avLst/>
          </a:prstGeom>
        </p:spPr>
      </p:pic>
      <p:pic>
        <p:nvPicPr>
          <p:cNvPr id="7" name="Picture 6">
            <a:extLst>
              <a:ext uri="{FF2B5EF4-FFF2-40B4-BE49-F238E27FC236}">
                <a16:creationId xmlns:a16="http://schemas.microsoft.com/office/drawing/2014/main" id="{92E96DFF-8941-473C-8E2C-2D10ABDFFD10}"/>
              </a:ext>
            </a:extLst>
          </p:cNvPr>
          <p:cNvPicPr>
            <a:picLocks noChangeAspect="1"/>
          </p:cNvPicPr>
          <p:nvPr/>
        </p:nvPicPr>
        <p:blipFill>
          <a:blip r:embed="rId3"/>
          <a:stretch>
            <a:fillRect/>
          </a:stretch>
        </p:blipFill>
        <p:spPr>
          <a:xfrm>
            <a:off x="4470885" y="4001179"/>
            <a:ext cx="3457735" cy="1009854"/>
          </a:xfrm>
          <a:prstGeom prst="rect">
            <a:avLst/>
          </a:prstGeom>
        </p:spPr>
      </p:pic>
      <p:pic>
        <p:nvPicPr>
          <p:cNvPr id="9" name="Picture 8">
            <a:extLst>
              <a:ext uri="{FF2B5EF4-FFF2-40B4-BE49-F238E27FC236}">
                <a16:creationId xmlns:a16="http://schemas.microsoft.com/office/drawing/2014/main" id="{9341F320-7F4D-D8A9-6C3C-8A0D360161B0}"/>
              </a:ext>
            </a:extLst>
          </p:cNvPr>
          <p:cNvPicPr>
            <a:picLocks noChangeAspect="1"/>
          </p:cNvPicPr>
          <p:nvPr/>
        </p:nvPicPr>
        <p:blipFill>
          <a:blip r:embed="rId4"/>
          <a:stretch>
            <a:fillRect/>
          </a:stretch>
        </p:blipFill>
        <p:spPr>
          <a:xfrm>
            <a:off x="2100383" y="5759973"/>
            <a:ext cx="8217591" cy="1009854"/>
          </a:xfrm>
          <a:prstGeom prst="rect">
            <a:avLst/>
          </a:prstGeom>
        </p:spPr>
      </p:pic>
    </p:spTree>
    <p:extLst>
      <p:ext uri="{BB962C8B-B14F-4D97-AF65-F5344CB8AC3E}">
        <p14:creationId xmlns:p14="http://schemas.microsoft.com/office/powerpoint/2010/main" val="382185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686C-1AC9-B9F4-14D9-6B8BD97E4CFA}"/>
              </a:ext>
            </a:extLst>
          </p:cNvPr>
          <p:cNvSpPr>
            <a:spLocks noGrp="1"/>
          </p:cNvSpPr>
          <p:nvPr>
            <p:ph type="title"/>
          </p:nvPr>
        </p:nvSpPr>
        <p:spPr/>
        <p:txBody>
          <a:bodyPr/>
          <a:lstStyle/>
          <a:p>
            <a:r>
              <a:rPr kumimoji="0" lang="el-GR" sz="40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6.2. Η Αξία της Υπογραφής</a:t>
            </a:r>
            <a:endParaRPr lang="en-US" dirty="0"/>
          </a:p>
        </p:txBody>
      </p:sp>
      <p:sp>
        <p:nvSpPr>
          <p:cNvPr id="3" name="Content Placeholder 2">
            <a:extLst>
              <a:ext uri="{FF2B5EF4-FFF2-40B4-BE49-F238E27FC236}">
                <a16:creationId xmlns:a16="http://schemas.microsoft.com/office/drawing/2014/main" id="{374442F4-743E-B834-71DB-0CD8628FE209}"/>
              </a:ext>
            </a:extLst>
          </p:cNvPr>
          <p:cNvSpPr>
            <a:spLocks noGrp="1"/>
          </p:cNvSpPr>
          <p:nvPr>
            <p:ph idx="1"/>
          </p:nvPr>
        </p:nvSpPr>
        <p:spPr/>
        <p:txBody>
          <a:bodyPr/>
          <a:lstStyle/>
          <a:p>
            <a:r>
              <a:rPr lang="el-GR" dirty="0"/>
              <a:t>Υπολογίζοντας αυτό το αποτέλεσμα για έναν πίνακα με ίδιο εμβαδό και λόγο διαστάσεων,</a:t>
            </a:r>
            <a:r>
              <a:rPr lang="en-US" dirty="0"/>
              <a:t> </a:t>
            </a:r>
            <a:r>
              <a:rPr lang="el-GR" dirty="0"/>
              <a:t>βρίσκουμε ότι η προβλεπόμενη επίδραση της υπογραφής στο υπόδειγμα είναι</a:t>
            </a:r>
            <a:endParaRPr lang="en-US" dirty="0"/>
          </a:p>
          <a:p>
            <a:endParaRPr lang="en-US" dirty="0"/>
          </a:p>
          <a:p>
            <a:endParaRPr lang="en-US" dirty="0"/>
          </a:p>
          <a:p>
            <a:r>
              <a:rPr lang="el-GR" dirty="0"/>
              <a:t>Η επίδραση της υπογραφής σε έναν κατά τα άλλα παρόμοιο πίνακα είναι ο υπερδιπλασιασμός της τιμής.</a:t>
            </a:r>
            <a:endParaRPr lang="en-US" dirty="0"/>
          </a:p>
        </p:txBody>
      </p:sp>
      <p:pic>
        <p:nvPicPr>
          <p:cNvPr id="5" name="Picture 4">
            <a:extLst>
              <a:ext uri="{FF2B5EF4-FFF2-40B4-BE49-F238E27FC236}">
                <a16:creationId xmlns:a16="http://schemas.microsoft.com/office/drawing/2014/main" id="{D0F60EFB-5228-A4FE-2B89-A7D7CD5E4F1C}"/>
              </a:ext>
            </a:extLst>
          </p:cNvPr>
          <p:cNvPicPr>
            <a:picLocks noChangeAspect="1"/>
          </p:cNvPicPr>
          <p:nvPr/>
        </p:nvPicPr>
        <p:blipFill>
          <a:blip r:embed="rId2"/>
          <a:stretch>
            <a:fillRect/>
          </a:stretch>
        </p:blipFill>
        <p:spPr>
          <a:xfrm>
            <a:off x="3356781" y="3220668"/>
            <a:ext cx="6327510" cy="963891"/>
          </a:xfrm>
          <a:prstGeom prst="rect">
            <a:avLst/>
          </a:prstGeom>
        </p:spPr>
      </p:pic>
    </p:spTree>
    <p:extLst>
      <p:ext uri="{BB962C8B-B14F-4D97-AF65-F5344CB8AC3E}">
        <p14:creationId xmlns:p14="http://schemas.microsoft.com/office/powerpoint/2010/main" val="303368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2FF0F79-D56E-F904-A5F7-CD91D88C89B0}"/>
              </a:ext>
            </a:extLst>
          </p:cNvPr>
          <p:cNvPicPr>
            <a:picLocks noGrp="1" noChangeAspect="1"/>
          </p:cNvPicPr>
          <p:nvPr>
            <p:ph idx="1"/>
          </p:nvPr>
        </p:nvPicPr>
        <p:blipFill>
          <a:blip r:embed="rId2"/>
          <a:stretch>
            <a:fillRect/>
          </a:stretch>
        </p:blipFill>
        <p:spPr>
          <a:xfrm>
            <a:off x="1722865" y="1159496"/>
            <a:ext cx="8974030" cy="4911365"/>
          </a:xfrm>
        </p:spPr>
      </p:pic>
    </p:spTree>
    <p:extLst>
      <p:ext uri="{BB962C8B-B14F-4D97-AF65-F5344CB8AC3E}">
        <p14:creationId xmlns:p14="http://schemas.microsoft.com/office/powerpoint/2010/main" val="3886516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302</TotalTime>
  <Words>2568</Words>
  <Application>Microsoft Office PowerPoint</Application>
  <PresentationFormat>Widescreen</PresentationFormat>
  <Paragraphs>259</Paragraphs>
  <Slides>73</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73</vt:i4>
      </vt:variant>
    </vt:vector>
  </HeadingPairs>
  <TitlesOfParts>
    <vt:vector size="90" baseType="lpstr">
      <vt:lpstr>Calibri</vt:lpstr>
      <vt:lpstr>Cambria Math</vt:lpstr>
      <vt:lpstr>grmn1000</vt:lpstr>
      <vt:lpstr>grxn1000</vt:lpstr>
      <vt:lpstr>LMMathItalic10-Bold</vt:lpstr>
      <vt:lpstr>LMMathItalic10-Regular</vt:lpstr>
      <vt:lpstr>LMMathItalic7-Regular</vt:lpstr>
      <vt:lpstr>LMMathItalic8-Regular</vt:lpstr>
      <vt:lpstr>LMMathSymbols10-Regular</vt:lpstr>
      <vt:lpstr>LMRoman10-Bold</vt:lpstr>
      <vt:lpstr>LMRoman10-Regular</vt:lpstr>
      <vt:lpstr>LMRoman7-Regular</vt:lpstr>
      <vt:lpstr>LMRoman8-Regular</vt:lpstr>
      <vt:lpstr>Tw Cen MT</vt:lpstr>
      <vt:lpstr>Tw Cen MT Condensed</vt:lpstr>
      <vt:lpstr>Wingdings 3</vt:lpstr>
      <vt:lpstr>Integral</vt:lpstr>
      <vt:lpstr>Κεφάλαιο 6</vt:lpstr>
      <vt:lpstr>Χρήση δυαδικών μεταβλητών</vt:lpstr>
      <vt:lpstr>Δυαδικές μεταβλητές στην παλινδρόμηση</vt:lpstr>
      <vt:lpstr>PowerPoint Presentation</vt:lpstr>
      <vt:lpstr>Παράδειγμα 6.1. Ψευδομεταβλητή σε μια Εξίσωση Εισοδημάτων</vt:lpstr>
      <vt:lpstr>Παράδειγμα 6.1. Ψευδομεταβλητή σε μια Εξίσωση Εισοδημάτων</vt:lpstr>
      <vt:lpstr>Παράδειγμα 6.2. Η Αξία της Υπογραφής</vt:lpstr>
      <vt:lpstr>Παράδειγμα 6.2. Η Αξία της Υπογραφής</vt:lpstr>
      <vt:lpstr>PowerPoint Presentation</vt:lpstr>
      <vt:lpstr>Παράδειγμα 6.3. Επιδράσεις Γένους και Χρονικές Επιδράσεις σε μια Εξίσωση για τον Λογαριθμικό Μισθό</vt:lpstr>
      <vt:lpstr>Πολλές κατηγορίες</vt:lpstr>
      <vt:lpstr>Πολλές κατηγορίες</vt:lpstr>
      <vt:lpstr>PowerPoint Presentation</vt:lpstr>
      <vt:lpstr>Μοντελοποίηση της ατομικής ετερογένειας</vt:lpstr>
      <vt:lpstr>Μοντελοποίηση της ατομικής ετερογένειας</vt:lpstr>
      <vt:lpstr>Μοντελοποίηση της ατομικής ετερογένειας</vt:lpstr>
      <vt:lpstr>Μοντελοποίηση της ατομικής ετερογένειας</vt:lpstr>
      <vt:lpstr>Μοντελοποίηση της ατομικής ετερογένειας</vt:lpstr>
      <vt:lpstr>Μοντελοποίηση της ατομικής ετερογένειας</vt:lpstr>
      <vt:lpstr>Παράδειγμα 6.5. Οικονομικά του Αθλητισμού: Χρήση Ψευδομεταβλητών για τη Μη Παρατηρούμενη Ετερογένεια</vt:lpstr>
      <vt:lpstr>Παράδειγμα 6.5. Οικονομικά του Αθλητισμού: Χρήση Ψευδομεταβλητών για τη Μη Παρατηρούμενη Ετερογένεια</vt:lpstr>
      <vt:lpstr>Παράδειγμα 6.5. Οικονομικά του Αθλητισμού: Χρήση Ψευδομεταβλητών για τη Μη Παρατηρούμενη Ετερογένεια</vt:lpstr>
      <vt:lpstr>PowerPoint Presentation</vt:lpstr>
      <vt:lpstr>Σύνολα κατηγοριών</vt:lpstr>
      <vt:lpstr>Παράδειγμα 6.6. Ανάλυση Συνδιακύμανσης</vt:lpstr>
      <vt:lpstr>Παράδειγμα 6.6. Ανάλυση Συνδιακύμανσης</vt:lpstr>
      <vt:lpstr>PowerPoint Presentation</vt:lpstr>
      <vt:lpstr>Επιδράσεις οριακών τιμών και κατηγορικές μεταβλητές</vt:lpstr>
      <vt:lpstr>Πίνακες μεταβάσεων</vt:lpstr>
      <vt:lpstr>Παράδειγμα 6.7. Οριακές Τιμές Εκπαίδευσης σε μια Εξίσωση για τον Λογαριθμικό Μισθό</vt:lpstr>
      <vt:lpstr>PowerPoint Presentation</vt:lpstr>
      <vt:lpstr>Παλινδρόμηση διαφορών στις διαφορές</vt:lpstr>
      <vt:lpstr>PowerPoint Presentation</vt:lpstr>
      <vt:lpstr>PowerPoint Presentation</vt:lpstr>
      <vt:lpstr>Παλινδρόμηση διαφορών στις διαφορές</vt:lpstr>
      <vt:lpstr>Παλινδρόμηση διαφορών στις διαφορές</vt:lpstr>
      <vt:lpstr>Παλινδρόμηση διαφορών στις διαφορές</vt:lpstr>
      <vt:lpstr>Παλινδρόμηση διαφορών στις διαφορές</vt:lpstr>
      <vt:lpstr>Παράδειγμα 6.8. Βαθμολογίες SAT</vt:lpstr>
      <vt:lpstr>Παράδειγμα 6.9. ΄Ενα Φυσικό Πείραμα: Το Mariel Boatlift</vt:lpstr>
      <vt:lpstr>PowerPoint Presentation</vt:lpstr>
      <vt:lpstr>PowerPoint Presentation</vt:lpstr>
      <vt:lpstr>Παράδειγμα 6.9. ΄Ενα Φυσικό Πείραμα: Το Mariel Boatlift</vt:lpstr>
      <vt:lpstr>PowerPoint Presentation</vt:lpstr>
      <vt:lpstr>PowerPoint Presentation</vt:lpstr>
      <vt:lpstr>PowerPoint Presentation</vt:lpstr>
      <vt:lpstr>Σχεδιασμός λοξής παλινδρόμησης</vt:lpstr>
      <vt:lpstr>PowerPoint Presentation</vt:lpstr>
      <vt:lpstr>Σχεδιασμός λοξής παλινδρόμησης</vt:lpstr>
      <vt:lpstr>PowerPoint Presentation</vt:lpstr>
      <vt:lpstr>Σχεδιασμός λοξής παλινδρόμησης</vt:lpstr>
      <vt:lpstr>PowerPoint Presentation</vt:lpstr>
      <vt:lpstr>Σχεδιασμός λοξής παλινδρόμησης</vt:lpstr>
      <vt:lpstr>PowerPoint Presentation</vt:lpstr>
      <vt:lpstr>PowerPoint Presentation</vt:lpstr>
      <vt:lpstr>Μη γραμμικότητα ως προς τις μεταβλητές</vt:lpstr>
      <vt:lpstr>PowerPoint Presentation</vt:lpstr>
      <vt:lpstr>Συναρτησιακές μορφές</vt:lpstr>
      <vt:lpstr>Συναρτησιακές μορφές</vt:lpstr>
      <vt:lpstr>Αποτελέσματα αλληλεπίδρασης</vt:lpstr>
      <vt:lpstr>PowerPoint Presentation</vt:lpstr>
      <vt:lpstr>PowerPoint Presentation</vt:lpstr>
      <vt:lpstr>PowerPoint Presentation</vt:lpstr>
      <vt:lpstr>PowerPoint Presentation</vt:lpstr>
      <vt:lpstr>Αποτελέσματα αλληλεπίδρασης</vt:lpstr>
      <vt:lpstr>PowerPoint Presentation</vt:lpstr>
      <vt:lpstr>Διαφορετικά διανύσματα παραμέτρων</vt:lpstr>
      <vt:lpstr>Διαφορετικά διανύσματα παραμέτρων</vt:lpstr>
      <vt:lpstr>PowerPoint Presentation</vt:lpstr>
      <vt:lpstr>Διαφορετικά διανύσματα παραμέτρων</vt:lpstr>
      <vt:lpstr>PowerPoint Presentation</vt:lpstr>
      <vt:lpstr>Ομαδοποιημένες παλινδρομήσεις</vt:lpstr>
      <vt:lpstr>Ομαδοποιημένες παλινδρομήσεις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6</dc:title>
  <dc:creator>Nikolaos G. Manetas</dc:creator>
  <cp:lastModifiedBy>Nikolaos G. Manetas</cp:lastModifiedBy>
  <cp:revision>21</cp:revision>
  <dcterms:created xsi:type="dcterms:W3CDTF">2023-02-13T08:03:38Z</dcterms:created>
  <dcterms:modified xsi:type="dcterms:W3CDTF">2023-03-03T09:15:53Z</dcterms:modified>
</cp:coreProperties>
</file>