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0355ADD-A41A-4AB2-92A0-209F4B6551F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5977-F5FB-40D5-8C43-19CB21B2AF0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21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5ADD-A41A-4AB2-92A0-209F4B6551F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5977-F5FB-40D5-8C43-19CB21B2A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4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5ADD-A41A-4AB2-92A0-209F4B6551F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5977-F5FB-40D5-8C43-19CB21B2A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43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5ADD-A41A-4AB2-92A0-209F4B6551F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5977-F5FB-40D5-8C43-19CB21B2A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5ADD-A41A-4AB2-92A0-209F4B6551F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5977-F5FB-40D5-8C43-19CB21B2AF0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5ADD-A41A-4AB2-92A0-209F4B6551F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5977-F5FB-40D5-8C43-19CB21B2A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6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5ADD-A41A-4AB2-92A0-209F4B6551F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5977-F5FB-40D5-8C43-19CB21B2A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5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5ADD-A41A-4AB2-92A0-209F4B6551F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5977-F5FB-40D5-8C43-19CB21B2A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5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5ADD-A41A-4AB2-92A0-209F4B6551F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5977-F5FB-40D5-8C43-19CB21B2A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7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5ADD-A41A-4AB2-92A0-209F4B6551F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5977-F5FB-40D5-8C43-19CB21B2A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9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5ADD-A41A-4AB2-92A0-209F4B6551F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C5977-F5FB-40D5-8C43-19CB21B2AF0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79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0355ADD-A41A-4AB2-92A0-209F4B6551FA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94C5977-F5FB-40D5-8C43-19CB21B2A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00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B6F25-7DD5-3782-0300-23A97A067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Κεφάλαιο 5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CE3E0-8A84-B1EC-D2AE-7D07153963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Έλεγχοι Υποθέσεων και Επιλογή Υποδείγματος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BA6C9-E588-6B51-955D-7C723EBDE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11145"/>
            <a:ext cx="3956106" cy="289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5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CC55-2229-6C60-9E5F-B78EEC03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Διαδικασίες ελέγχου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8A797-9A19-4C99-6A40-7C4183375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64" y="2286000"/>
            <a:ext cx="11466136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Η πιθανότητα ενός σφάλματος Τύπου Ι ονομάζεται </a:t>
            </a:r>
            <a:r>
              <a:rPr lang="el-GR" sz="2400" b="1" i="0" u="none" strike="noStrike" baseline="0" dirty="0">
                <a:latin typeface="grxn1000"/>
              </a:rPr>
              <a:t>μέγεθος του ελέγχου </a:t>
            </a:r>
            <a:r>
              <a:rPr lang="el-GR" sz="2400" b="0" i="0" u="none" strike="noStrike" baseline="0" dirty="0">
                <a:latin typeface="LMRoman10-Regular"/>
              </a:rPr>
              <a:t>(size of the test)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πιθανότητα που ισούται με το ένα πλην την πιθανότητα του σφάλματος Τύπου ΙΙ ονομάζεται </a:t>
            </a:r>
            <a:r>
              <a:rPr lang="el-GR" sz="2400" b="1" i="0" u="none" strike="noStrike" baseline="0" dirty="0">
                <a:latin typeface="grxn1000"/>
              </a:rPr>
              <a:t>ισχύς </a:t>
            </a:r>
            <a:r>
              <a:rPr lang="en-US" sz="2400" b="1" i="0" u="none" strike="noStrike" baseline="0" dirty="0">
                <a:latin typeface="grxn1000"/>
              </a:rPr>
              <a:t>του ελέγχου </a:t>
            </a:r>
            <a:r>
              <a:rPr lang="en-US" sz="2400" b="0" i="0" u="none" strike="noStrike" baseline="0" dirty="0">
                <a:latin typeface="LMRoman10-Regular"/>
              </a:rPr>
              <a:t>(power of the test)</a:t>
            </a:r>
            <a:r>
              <a:rPr lang="en-US" sz="2400" b="0" i="0" u="none" strike="noStrike" baseline="0" dirty="0">
                <a:latin typeface="grmn1000"/>
              </a:rPr>
              <a:t>.</a:t>
            </a:r>
            <a:endParaRPr lang="el-GR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ισχύς του ελέγχου είναι η πιθανότητα με την οποία ο έλεγχος απορρίπτει ορθώς μια ψευδή μηδενική υπόθεση.</a:t>
            </a:r>
          </a:p>
          <a:p>
            <a:pPr lvl="1"/>
            <a:r>
              <a:rPr lang="el-GR" dirty="0"/>
              <a:t>εξαρτάται από την εναλλακτική υπόθεση και δεν προσδιορίζεται από τον αναλυτή.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590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2125E-C4E7-9AB3-9191-DA52AC67B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825365" cy="1499616"/>
          </a:xfrm>
        </p:spPr>
        <p:txBody>
          <a:bodyPr>
            <a:normAutofit/>
          </a:bodyPr>
          <a:lstStyle/>
          <a:p>
            <a:r>
              <a:rPr lang="el-GR" sz="4000" dirty="0"/>
              <a:t>Τρεις προσεγγίσεις για τον έλεγχο υπόθεσης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13BE8-D17A-56DC-A3F2-4832F9102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429439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Θα εξετάσουμε τρεις προσεγγίσεις για τον έλεγχο υπόθεσης: τον έλεγχο του </a:t>
            </a:r>
            <a:r>
              <a:rPr lang="el-GR" sz="2400" b="0" i="0" u="none" strike="noStrike" baseline="0" dirty="0">
                <a:latin typeface="LMRoman10-Regular"/>
              </a:rPr>
              <a:t>Wald</a:t>
            </a:r>
            <a:r>
              <a:rPr lang="el-GR" sz="2400" b="0" i="0" u="none" strike="noStrike" baseline="0" dirty="0">
                <a:latin typeface="grmn1000"/>
              </a:rPr>
              <a:t>, τον έλεγχο που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βασίζεται στην προσαρμογή της εκτιμημένης εξίσωσης, και τον </a:t>
            </a:r>
            <a:r>
              <a:rPr lang="el-GR" sz="2400" b="1" i="0" u="none" strike="noStrike" baseline="0" dirty="0">
                <a:latin typeface="grxn1000"/>
              </a:rPr>
              <a:t>έλεγχο</a:t>
            </a:r>
            <a:r>
              <a:rPr lang="el-GR" sz="2400" b="0" i="0" u="none" strike="noStrike" baseline="0" dirty="0">
                <a:latin typeface="grxn1000"/>
              </a:rPr>
              <a:t> </a:t>
            </a:r>
            <a:r>
              <a:rPr lang="el-GR" sz="2400" b="1" i="0" u="none" strike="noStrike" baseline="0" dirty="0">
                <a:latin typeface="grxn1000"/>
              </a:rPr>
              <a:t>του πολλαπλασιαστή </a:t>
            </a:r>
            <a:r>
              <a:rPr lang="el-GR" sz="2400" b="1" i="0" u="none" strike="noStrike" baseline="0" dirty="0">
                <a:latin typeface="LMRoman10-Bold"/>
              </a:rPr>
              <a:t>Lagrange</a:t>
            </a:r>
            <a:r>
              <a:rPr lang="en-US" sz="2400" b="1" dirty="0">
                <a:latin typeface="LMRoman10-Bold"/>
              </a:rPr>
              <a:t> </a:t>
            </a:r>
            <a:r>
              <a:rPr lang="en-US" sz="2400" b="0" i="0" u="none" strike="noStrike" baseline="0" dirty="0">
                <a:latin typeface="grmn1000"/>
              </a:rPr>
              <a:t>(</a:t>
            </a:r>
            <a:r>
              <a:rPr lang="en-US" sz="2400" b="0" i="0" u="none" strike="noStrike" baseline="0" dirty="0">
                <a:latin typeface="LMRoman10-Regular"/>
              </a:rPr>
              <a:t>Lagrange multiplier test</a:t>
            </a:r>
            <a:r>
              <a:rPr lang="en-US" sz="2400" b="0" i="0" u="none" strike="noStrike" baseline="0" dirty="0">
                <a:latin typeface="grmn1000"/>
              </a:rPr>
              <a:t>).</a:t>
            </a:r>
          </a:p>
          <a:p>
            <a:pPr algn="l"/>
            <a:r>
              <a:rPr lang="el-GR" dirty="0"/>
              <a:t>Οι τρεις</a:t>
            </a:r>
            <a:r>
              <a:rPr lang="en-US" dirty="0"/>
              <a:t> </a:t>
            </a:r>
            <a:r>
              <a:rPr lang="el-GR" dirty="0"/>
              <a:t>έλεγχοι θα ακολουθήσουν αυτή τη λογική ως εξής:</a:t>
            </a:r>
            <a:endParaRPr lang="en-US" dirty="0"/>
          </a:p>
          <a:p>
            <a:pPr lvl="1"/>
            <a:r>
              <a:rPr lang="el-GR" dirty="0"/>
              <a:t>΄</a:t>
            </a:r>
            <a:r>
              <a:rPr lang="el-GR" b="1" dirty="0"/>
              <a:t>Ελεγχος του </a:t>
            </a:r>
            <a:r>
              <a:rPr lang="en-US" b="1" dirty="0"/>
              <a:t>Wald</a:t>
            </a:r>
          </a:p>
          <a:p>
            <a:pPr lvl="1"/>
            <a:r>
              <a:rPr lang="el-GR" b="1" dirty="0"/>
              <a:t>΄Ελεγχος με βάση την προσαρμογή</a:t>
            </a:r>
            <a:endParaRPr lang="en-US" b="1" dirty="0"/>
          </a:p>
          <a:p>
            <a:pPr lvl="1"/>
            <a:r>
              <a:rPr lang="el-GR" b="1" dirty="0"/>
              <a:t>΄Ελεγχος του πολλαπλασιαστή Lagrange (LM)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0217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2D86B-6AA3-DF5C-60F6-498B0C6C5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68804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Τρεις προσεγγίσεις για τον έλεγχο υπόθεσης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B03E7-9E68-C6CA-3421-EDE11B531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 </a:t>
            </a:r>
            <a:r>
              <a:rPr lang="el-GR" sz="2400" b="1" i="0" u="none" strike="noStrike" baseline="0" dirty="0">
                <a:latin typeface="grmi1000"/>
              </a:rPr>
              <a:t>γενική γραμμική υπόθεση </a:t>
            </a:r>
            <a:r>
              <a:rPr lang="el-GR" sz="2400" b="0" i="0" u="none" strike="noStrike" baseline="0" dirty="0">
                <a:latin typeface="LMRoman10-Regular"/>
              </a:rPr>
              <a:t>(general linear hypothesis) </a:t>
            </a:r>
            <a:r>
              <a:rPr lang="el-GR" sz="2400" b="0" i="0" u="none" strike="noStrike" baseline="0" dirty="0">
                <a:latin typeface="grmn1000"/>
              </a:rPr>
              <a:t>είναι ένα σύνολο </a:t>
            </a:r>
            <a:r>
              <a:rPr lang="el-GR" sz="2400" b="0" i="1" u="none" strike="noStrike" baseline="0" dirty="0">
                <a:latin typeface="LMMathItalic10-Regular"/>
              </a:rPr>
              <a:t>J </a:t>
            </a:r>
            <a:r>
              <a:rPr lang="el-GR" sz="2400" b="0" i="0" u="none" strike="noStrike" baseline="0" dirty="0">
                <a:latin typeface="grmn1000"/>
              </a:rPr>
              <a:t>περιορισμών του υποδείγματος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γραμμικής παλινδρόμησης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Οι περιορισμοί είναι γραμμένοι ως εξής: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E18C1-DD1A-E6DB-5177-B5871D717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463" y="3209350"/>
            <a:ext cx="1691948" cy="439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4B89E7-0303-77C3-AB60-AD06710AD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162" y="4223503"/>
            <a:ext cx="4110671" cy="154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38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E0962-3343-FC6B-2A5C-E8C00368B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68804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Τρεις προσεγγίσεις για τον έλεγχο υπόθεσης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A4657-D1B6-6BB5-16C4-7586EA693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467146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Η γενική περίπτωση μπορεί να γραφεί με μορφή μητρών ως εξής: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Κάθε γραμμή της μήτρας </a:t>
            </a:r>
            <a:r>
              <a:rPr lang="el-GR" sz="2400" b="1" i="1" u="none" strike="noStrike" baseline="0" dirty="0">
                <a:latin typeface="LMMathItalic10-Bold"/>
              </a:rPr>
              <a:t>R </a:t>
            </a:r>
            <a:r>
              <a:rPr lang="el-GR" sz="2400" b="0" i="0" u="none" strike="noStrike" baseline="0" dirty="0">
                <a:latin typeface="grmn1000"/>
              </a:rPr>
              <a:t>είναι οι συντελεστές σε έναν από τους περιορισμούς.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Συνήθως η μήτρα </a:t>
            </a:r>
            <a:r>
              <a:rPr lang="en-US" sz="2400" b="1" i="1" u="none" strike="noStrike" baseline="0" dirty="0">
                <a:latin typeface="LMMathItalic10-Bold"/>
              </a:rPr>
              <a:t>R </a:t>
            </a:r>
            <a:r>
              <a:rPr lang="el-GR" sz="2400" b="0" i="0" u="none" strike="noStrike" baseline="0" dirty="0">
                <a:latin typeface="grmn1000"/>
              </a:rPr>
              <a:t>θα έχει μόνο μία ή μερικές γραμμές και πολλά μηδενικά σε κάθε γραμμή.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υπόθεση που έπεται από τους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περιορισμούς γράφεται ως εξής: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03BD6-5577-2328-275A-5F5FB4557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47" y="2748699"/>
            <a:ext cx="1352354" cy="4917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20D42C-2E60-D3F4-36DC-9FB4A1FA0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472" y="5271793"/>
            <a:ext cx="4839056" cy="40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78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04199-1D22-3E7C-D93D-4B34C2873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59377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Τρεις προσεγγίσεις για τον έλεγχο υπόθεσης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CF34D-3EFE-A009-46BB-A359D9203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Μερικά παραδείγματα θα ήταν τα εξής:</a:t>
            </a:r>
            <a:endParaRPr lang="en-US" sz="2400" b="0" i="0" u="none" strike="noStrike" baseline="0" dirty="0">
              <a:latin typeface="grmn1000"/>
            </a:endParaRPr>
          </a:p>
          <a:p>
            <a:pPr lvl="1"/>
            <a:r>
              <a:rPr lang="el-GR" sz="1800" b="0" i="0" u="none" strike="noStrike" baseline="0" dirty="0">
                <a:latin typeface="grmn1000"/>
              </a:rPr>
              <a:t>1. Ένας από τους συντελεστές είναι μηδέν, </a:t>
            </a:r>
            <a:r>
              <a:rPr lang="el-GR" sz="1800" b="0" i="1" u="none" strike="noStrike" baseline="0" dirty="0">
                <a:latin typeface="LMMathItalic10-Regular"/>
              </a:rPr>
              <a:t>β</a:t>
            </a:r>
            <a:r>
              <a:rPr lang="el-GR" sz="1100" b="0" i="1" u="none" strike="noStrike" baseline="0" dirty="0">
                <a:latin typeface="LMMathItalic8-Regular"/>
              </a:rPr>
              <a:t>j </a:t>
            </a:r>
            <a:r>
              <a:rPr lang="el-GR" sz="1800" b="0" i="0" u="none" strike="noStrike" baseline="0" dirty="0">
                <a:latin typeface="LMRoman10-Regular"/>
              </a:rPr>
              <a:t>= 0</a:t>
            </a:r>
            <a:r>
              <a:rPr lang="el-GR" sz="1800" b="0" i="0" u="none" strike="noStrike" baseline="0" dirty="0">
                <a:latin typeface="grmn1000"/>
              </a:rPr>
              <a:t>,</a:t>
            </a:r>
            <a:endParaRPr lang="en-US" sz="1800" b="0" i="0" u="none" strike="noStrike" baseline="0" dirty="0">
              <a:latin typeface="grmn1000"/>
            </a:endParaRPr>
          </a:p>
          <a:p>
            <a:pPr lvl="1"/>
            <a:endParaRPr lang="en-US" dirty="0">
              <a:latin typeface="grmn1000"/>
            </a:endParaRPr>
          </a:p>
          <a:p>
            <a:pPr lvl="1"/>
            <a:endParaRPr lang="en-US" dirty="0"/>
          </a:p>
          <a:p>
            <a:pPr lvl="1"/>
            <a:r>
              <a:rPr lang="el-GR" dirty="0"/>
              <a:t>2. Δύο από τους συντελεστές είναι ίσοι, β</a:t>
            </a:r>
            <a:r>
              <a:rPr lang="el-GR" baseline="-25000" dirty="0"/>
              <a:t>k</a:t>
            </a:r>
            <a:r>
              <a:rPr lang="el-GR" dirty="0"/>
              <a:t> = β</a:t>
            </a:r>
            <a:r>
              <a:rPr lang="el-GR" baseline="-25000" dirty="0"/>
              <a:t>j</a:t>
            </a:r>
            <a:r>
              <a:rPr lang="el-GR" dirty="0"/>
              <a:t> ,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l-GR" sz="1800" b="0" i="0" u="none" strike="noStrike" baseline="0" dirty="0">
                <a:latin typeface="grmn1000"/>
              </a:rPr>
              <a:t>3. ΄Ενα σύνολο συντελεστών έχει άθροισμα τη μονάδα, </a:t>
            </a:r>
            <a:r>
              <a:rPr lang="el-GR" sz="1800" b="0" i="1" u="none" strike="noStrike" baseline="0" dirty="0">
                <a:latin typeface="LMMathItalic10-Regular"/>
              </a:rPr>
              <a:t>β</a:t>
            </a:r>
            <a:r>
              <a:rPr lang="el-GR" sz="1100" b="0" i="0" u="none" strike="noStrike" baseline="0" dirty="0">
                <a:latin typeface="LMRoman8-Regular"/>
              </a:rPr>
              <a:t>2 </a:t>
            </a:r>
            <a:r>
              <a:rPr lang="el-GR" sz="1800" b="0" i="0" u="none" strike="noStrike" baseline="0" dirty="0">
                <a:latin typeface="LMRoman10-Regular"/>
              </a:rPr>
              <a:t>+ </a:t>
            </a:r>
            <a:r>
              <a:rPr lang="el-GR" sz="1800" b="0" i="1" u="none" strike="noStrike" baseline="0" dirty="0">
                <a:latin typeface="LMMathItalic10-Regular"/>
              </a:rPr>
              <a:t>β</a:t>
            </a:r>
            <a:r>
              <a:rPr lang="el-GR" sz="1100" b="0" i="0" u="none" strike="noStrike" baseline="0" dirty="0">
                <a:latin typeface="LMRoman8-Regular"/>
              </a:rPr>
              <a:t>3 </a:t>
            </a:r>
            <a:r>
              <a:rPr lang="el-GR" sz="1800" b="0" i="0" u="none" strike="noStrike" baseline="0" dirty="0">
                <a:latin typeface="LMRoman10-Regular"/>
              </a:rPr>
              <a:t>+ </a:t>
            </a:r>
            <a:r>
              <a:rPr lang="el-GR" sz="1800" b="0" i="1" u="none" strike="noStrike" baseline="0" dirty="0">
                <a:latin typeface="LMMathItalic10-Regular"/>
              </a:rPr>
              <a:t>β</a:t>
            </a:r>
            <a:r>
              <a:rPr lang="el-GR" sz="1100" b="0" i="0" u="none" strike="noStrike" baseline="0" dirty="0">
                <a:latin typeface="LMRoman8-Regular"/>
              </a:rPr>
              <a:t>4 </a:t>
            </a:r>
            <a:r>
              <a:rPr lang="el-GR" sz="1800" b="0" i="0" u="none" strike="noStrike" baseline="0" dirty="0">
                <a:latin typeface="LMRoman10-Regular"/>
              </a:rPr>
              <a:t>= 1</a:t>
            </a:r>
            <a:r>
              <a:rPr lang="el-GR" sz="1800" b="0" i="0" u="none" strike="noStrike" baseline="0" dirty="0">
                <a:latin typeface="grmn1000"/>
              </a:rPr>
              <a:t>,</a:t>
            </a:r>
            <a:endParaRPr lang="en-US" sz="1800" b="0" i="0" u="none" strike="noStrike" baseline="0" dirty="0">
              <a:latin typeface="grmn1000"/>
            </a:endParaRPr>
          </a:p>
          <a:p>
            <a:pPr lvl="1"/>
            <a:endParaRPr lang="en-US" dirty="0">
              <a:latin typeface="grmn1000"/>
            </a:endParaRPr>
          </a:p>
          <a:p>
            <a:pPr lvl="1"/>
            <a:endParaRPr lang="en-US" dirty="0">
              <a:latin typeface="grmn1000"/>
            </a:endParaRP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E0D591-9271-CEF1-3876-08F6060CF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105" y="3137295"/>
            <a:ext cx="3707570" cy="383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E940F8-F31F-0FED-230E-BF26DD8AF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380" y="4180398"/>
            <a:ext cx="3405809" cy="3836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E07A6C-2A9C-DB0A-239A-1E8C7F1E5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203" y="5164975"/>
            <a:ext cx="2904472" cy="38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37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5F4FD-7902-BE10-5F14-A310DC72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12243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Τρεις προσεγγίσεις για τον έλεγχο υπόθεσης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2E651-0432-39DF-2260-C5DC7CA71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42" y="2249424"/>
            <a:ext cx="11640658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4. ΄Ενα υποσύνολο των συντελεστών είναι όλοι ίσοι με το μηδέν, 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1400" b="0" i="0" u="none" strike="noStrike" baseline="0" dirty="0">
                <a:latin typeface="LMRoman8-Regular"/>
              </a:rPr>
              <a:t>1 </a:t>
            </a:r>
            <a:r>
              <a:rPr lang="el-GR" sz="2400" b="0" i="0" u="none" strike="noStrike" baseline="0" dirty="0">
                <a:latin typeface="LMRoman10-Regular"/>
              </a:rPr>
              <a:t>= 0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1400" b="0" i="0" u="none" strike="noStrike" baseline="0" dirty="0">
                <a:latin typeface="LMRoman8-Regular"/>
              </a:rPr>
              <a:t>2 </a:t>
            </a:r>
            <a:r>
              <a:rPr lang="el-GR" sz="2400" b="0" i="0" u="none" strike="noStrike" baseline="0" dirty="0">
                <a:latin typeface="LMRoman10-Regular"/>
              </a:rPr>
              <a:t>= 0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1400" b="0" i="0" u="none" strike="noStrike" baseline="0" dirty="0">
                <a:latin typeface="LMRoman8-Regular"/>
              </a:rPr>
              <a:t>3 </a:t>
            </a:r>
            <a:r>
              <a:rPr lang="el-GR" sz="2400" b="0" i="0" u="none" strike="noStrike" baseline="0" dirty="0">
                <a:latin typeface="LMRoman10-Regular"/>
              </a:rPr>
              <a:t>= 0</a:t>
            </a:r>
            <a:r>
              <a:rPr lang="el-GR" sz="2400" b="0" i="0" u="none" strike="noStrike" baseline="0" dirty="0">
                <a:latin typeface="grmn1000"/>
              </a:rPr>
              <a:t>,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5. Υπάρχουν διάφοροι γραμμικοί περιορισμοί, όπως 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1400" b="0" i="0" u="none" strike="noStrike" baseline="0" dirty="0">
                <a:latin typeface="LMRoman8-Regular"/>
              </a:rPr>
              <a:t>2 </a:t>
            </a:r>
            <a:r>
              <a:rPr lang="el-GR" sz="2400" b="0" i="0" u="none" strike="noStrike" baseline="0" dirty="0">
                <a:latin typeface="LMRoman10-Regular"/>
              </a:rPr>
              <a:t>+ 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1400" b="0" i="0" u="none" strike="noStrike" baseline="0" dirty="0">
                <a:latin typeface="LMRoman8-Regular"/>
              </a:rPr>
              <a:t>3 </a:t>
            </a:r>
            <a:r>
              <a:rPr lang="el-GR" sz="2400" b="0" i="0" u="none" strike="noStrike" baseline="0" dirty="0">
                <a:latin typeface="LMRoman10-Regular"/>
              </a:rPr>
              <a:t>= 1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1400" b="0" i="0" u="none" strike="noStrike" baseline="0" dirty="0">
                <a:latin typeface="LMRoman8-Regular"/>
              </a:rPr>
              <a:t>4 </a:t>
            </a:r>
            <a:r>
              <a:rPr lang="el-GR" sz="2400" b="0" i="0" u="none" strike="noStrike" baseline="0" dirty="0">
                <a:latin typeface="LMRoman10-Regular"/>
              </a:rPr>
              <a:t>+ 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1400" b="0" i="0" u="none" strike="noStrike" baseline="0" dirty="0">
                <a:latin typeface="LMRoman8-Regular"/>
              </a:rPr>
              <a:t>6 </a:t>
            </a:r>
            <a:r>
              <a:rPr lang="el-GR" sz="2400" b="0" i="0" u="none" strike="noStrike" baseline="0" dirty="0">
                <a:latin typeface="LMRoman10-Regular"/>
              </a:rPr>
              <a:t>= 0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1400" b="0" i="0" u="none" strike="noStrike" baseline="0" dirty="0">
                <a:latin typeface="LMRoman8-Regular"/>
              </a:rPr>
              <a:t>5 </a:t>
            </a:r>
            <a:r>
              <a:rPr lang="el-GR" sz="2400" b="0" i="0" u="none" strike="noStrike" baseline="0" dirty="0">
                <a:latin typeface="LMRoman10-Regular"/>
              </a:rPr>
              <a:t>+ 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1400" b="0" i="0" u="none" strike="noStrike" baseline="0" dirty="0">
                <a:latin typeface="LMRoman8-Regular"/>
              </a:rPr>
              <a:t>6 </a:t>
            </a:r>
            <a:r>
              <a:rPr lang="el-GR" sz="2400" b="0" i="0" u="none" strike="noStrike" baseline="0" dirty="0">
                <a:latin typeface="LMRoman10-Regular"/>
              </a:rPr>
              <a:t>= 0</a:t>
            </a:r>
            <a:r>
              <a:rPr lang="el-GR" sz="2400" b="0" i="0" u="none" strike="noStrike" baseline="0" dirty="0">
                <a:latin typeface="grmn1000"/>
              </a:rPr>
              <a:t>,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6. ΄Ολοι οι συντελεστές το υποδείγματος, εκτός από τον σταθερό όρο, ισούνται με το μηδέν,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9050DC-54C9-F5D5-50D2-3FFD0C7D5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02" y="2805726"/>
            <a:ext cx="4533450" cy="1001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CA17F9-12D5-9E36-34FD-792C44EA9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806" y="4203182"/>
            <a:ext cx="3687942" cy="10999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CDF212-C867-E99F-73C8-E26D6FB261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543" y="5967565"/>
            <a:ext cx="2840277" cy="51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22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D367E-E705-93A1-9791-09D9D36A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863072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Τρεις προσεγγίσεις για τον έλεγχο υπόθεσης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F8BBA-C7CD-A20B-8959-C542633F8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 </a:t>
            </a:r>
            <a:r>
              <a:rPr lang="el-GR" sz="2400" b="1" i="0" u="none" strike="noStrike" baseline="0" dirty="0">
                <a:latin typeface="grxn1000"/>
              </a:rPr>
              <a:t>γενική μη γραμμική υπόθεση</a:t>
            </a:r>
            <a:r>
              <a:rPr lang="en-US" sz="2400" b="1" i="0" u="none" strike="noStrike" baseline="0" dirty="0">
                <a:latin typeface="grx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(</a:t>
            </a:r>
            <a:r>
              <a:rPr lang="el-GR" sz="2400" b="0" i="0" u="none" strike="noStrike" baseline="0" dirty="0">
                <a:latin typeface="LMRoman10-Regular"/>
              </a:rPr>
              <a:t>general nonlinear hypothesis</a:t>
            </a:r>
            <a:r>
              <a:rPr lang="el-GR" sz="2400" b="0" i="0" u="none" strike="noStrike" baseline="0" dirty="0">
                <a:latin typeface="grmn1000"/>
              </a:rPr>
              <a:t>) περιλαμβάνει ένα σύνολο </a:t>
            </a:r>
            <a:r>
              <a:rPr lang="el-GR" sz="2400" b="0" i="1" u="none" strike="noStrike" baseline="0" dirty="0">
                <a:latin typeface="LMMathItalic10-Regular"/>
              </a:rPr>
              <a:t>J </a:t>
            </a:r>
            <a:r>
              <a:rPr lang="el-GR" sz="2400" b="0" i="0" u="none" strike="noStrike" baseline="0" dirty="0">
                <a:latin typeface="grmn1000"/>
              </a:rPr>
              <a:t>πιθανώς μη γραμμικών περιορισμών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όπου το </a:t>
            </a:r>
            <a:r>
              <a:rPr lang="el-GR" sz="2400" b="1" i="1" u="none" strike="noStrike" baseline="0" dirty="0">
                <a:latin typeface="LMMathItalic10-Bold"/>
              </a:rPr>
              <a:t>c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είναι ένα σύνολο </a:t>
            </a:r>
            <a:r>
              <a:rPr lang="el-GR" sz="2400" b="0" i="1" u="none" strike="noStrike" baseline="0" dirty="0">
                <a:latin typeface="LMMathItalic10-Regular"/>
              </a:rPr>
              <a:t>J </a:t>
            </a:r>
            <a:r>
              <a:rPr lang="el-GR" sz="2400" b="0" i="0" u="none" strike="noStrike" baseline="0" dirty="0">
                <a:latin typeface="grmn1000"/>
              </a:rPr>
              <a:t>μη γραμμικών συναρτήσεων του </a:t>
            </a:r>
            <a:r>
              <a:rPr lang="el-GR" sz="2400" b="1" i="1" u="none" strike="noStrike" baseline="0" dirty="0">
                <a:latin typeface="LMMathItalic10-Bold"/>
              </a:rPr>
              <a:t>β</a:t>
            </a:r>
            <a:r>
              <a:rPr lang="el-GR" sz="2400" b="0" i="0" u="none" strike="noStrike" baseline="0" dirty="0">
                <a:latin typeface="grmn1000"/>
              </a:rPr>
              <a:t>. Η γραμμική υπόθεση είναι μια ειδική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περίπτωση.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Και στη μη γραμμική περίπτωση, το </a:t>
            </a:r>
            <a:r>
              <a:rPr lang="el-GR" sz="2400" b="1" i="1" u="none" strike="noStrike" baseline="0" dirty="0">
                <a:latin typeface="LMMathItalic10-Regular"/>
              </a:rPr>
              <a:t>J</a:t>
            </a:r>
            <a:r>
              <a:rPr lang="el-GR" sz="2400" b="0" i="1" u="none" strike="noStrike" baseline="0" dirty="0">
                <a:latin typeface="LMMathItalic10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θα πρέπει να είναι αυστηρά μικρότερο από το </a:t>
            </a:r>
            <a:r>
              <a:rPr lang="el-GR" sz="2400" b="0" i="1" u="none" strike="noStrike" baseline="0" dirty="0">
                <a:latin typeface="LMMathItalic10-Regular"/>
              </a:rPr>
              <a:t>K </a:t>
            </a:r>
            <a:r>
              <a:rPr lang="el-GR" sz="2400" b="0" i="0" u="none" strike="noStrike" baseline="0" dirty="0">
                <a:latin typeface="grmn1000"/>
              </a:rPr>
              <a:t>και η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μήτρα των παραγώγων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θα πρέπει να έχει πλήρη βαθμό γραμμών. Αυτό σημαίνει ότι οι περιορισμοί είναι </a:t>
            </a:r>
            <a:r>
              <a:rPr lang="el-GR" sz="2400" b="1" i="0" u="none" strike="noStrike" baseline="0" dirty="0">
                <a:latin typeface="grxn1000"/>
              </a:rPr>
              <a:t>συναρτησιακά ανεξάρτητοι </a:t>
            </a:r>
            <a:r>
              <a:rPr lang="el-GR" sz="2400" b="0" i="0" u="none" strike="noStrike" baseline="0" dirty="0">
                <a:latin typeface="grmn1000"/>
              </a:rPr>
              <a:t>(</a:t>
            </a:r>
            <a:r>
              <a:rPr lang="en-US" sz="2400" b="0" i="0" u="none" strike="noStrike" baseline="0" dirty="0">
                <a:latin typeface="LMRoman10-Regular"/>
              </a:rPr>
              <a:t>functionally independent</a:t>
            </a:r>
            <a:r>
              <a:rPr lang="en-US" sz="2400" b="0" i="0" u="none" strike="noStrike" baseline="0" dirty="0">
                <a:latin typeface="grmn1000"/>
              </a:rPr>
              <a:t>).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6F46C-E094-89BE-5B35-10E4166AD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786" y="3195355"/>
            <a:ext cx="1406055" cy="467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E33F7B-394B-EF71-971F-A2EB5DBFF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568" y="4489115"/>
            <a:ext cx="2341669" cy="60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7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A2A10-657A-ABA7-9548-DDB5802C8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627402" cy="1499616"/>
          </a:xfrm>
        </p:spPr>
        <p:txBody>
          <a:bodyPr>
            <a:normAutofit/>
          </a:bodyPr>
          <a:lstStyle/>
          <a:p>
            <a:r>
              <a:rPr lang="el-GR" sz="3200" b="0" i="0" u="none" strike="noStrike" baseline="0" dirty="0">
                <a:latin typeface="grxn1000"/>
              </a:rPr>
              <a:t>΄Ελεγχος του </a:t>
            </a:r>
            <a:r>
              <a:rPr lang="el-GR" sz="3200" b="1" i="0" u="none" strike="noStrike" baseline="0" dirty="0">
                <a:latin typeface="LMRoman10-Bold"/>
              </a:rPr>
              <a:t>Wald </a:t>
            </a:r>
            <a:r>
              <a:rPr lang="el-GR" sz="3200" b="0" i="0" u="none" strike="noStrike" baseline="0" dirty="0">
                <a:latin typeface="grxn1000"/>
              </a:rPr>
              <a:t>με βάση το μέτρο της απόστασης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820328-020A-7B8E-2EF2-DA16543B61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9542" y="2012622"/>
                <a:ext cx="10787658" cy="4023360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Ο </a:t>
                </a:r>
                <a:r>
                  <a:rPr lang="el-GR" sz="2400" b="1" i="0" u="none" strike="noStrike" baseline="0" dirty="0">
                    <a:latin typeface="grxn1000"/>
                  </a:rPr>
                  <a:t>έλεγχος του </a:t>
                </a:r>
                <a:r>
                  <a:rPr lang="el-GR" sz="2400" b="1" i="0" u="none" strike="noStrike" baseline="0" dirty="0">
                    <a:latin typeface="LMRoman10-Bold"/>
                  </a:rPr>
                  <a:t>Wald </a:t>
                </a:r>
                <a:r>
                  <a:rPr lang="el-GR" sz="2400" b="0" i="0" u="none" strike="noStrike" baseline="0" dirty="0">
                    <a:latin typeface="grmn1000"/>
                  </a:rPr>
                  <a:t>είναι η περισσότερο χρησιμοποιούμενη διαδικασία ελέγχου, και συχνά ονομάζεται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i1000"/>
                  </a:rPr>
                  <a:t>έλεγχος στατιστικής σημαντικότητας </a:t>
                </a:r>
                <a:r>
                  <a:rPr lang="el-GR" sz="2400" b="0" i="0" u="none" strike="noStrike" baseline="0" dirty="0">
                    <a:latin typeface="LMRoman10-Regular"/>
                  </a:rPr>
                  <a:t>(significance test)</a:t>
                </a:r>
                <a:r>
                  <a:rPr lang="el-GR" sz="2400" b="0" i="0" u="none" strike="noStrike" baseline="0" dirty="0">
                    <a:latin typeface="grmn1000"/>
                  </a:rPr>
                  <a:t>.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Η </a:t>
                </a:r>
                <a:r>
                  <a:rPr lang="el-GR" sz="2400" b="1" i="0" u="none" strike="noStrike" baseline="0" dirty="0">
                    <a:latin typeface="grxn1000"/>
                  </a:rPr>
                  <a:t>απόσταση του </a:t>
                </a:r>
                <a:r>
                  <a:rPr lang="el-GR" sz="2400" b="1" i="0" u="none" strike="noStrike" baseline="0" dirty="0">
                    <a:latin typeface="LMRoman10-Bold"/>
                  </a:rPr>
                  <a:t>Wald </a:t>
                </a:r>
                <a:r>
                  <a:rPr lang="el-GR" sz="2400" b="0" i="0" u="none" strike="noStrike" baseline="0" dirty="0">
                    <a:latin typeface="LMRoman10-Regular"/>
                  </a:rPr>
                  <a:t>(Wald distance) </a:t>
                </a:r>
                <a:r>
                  <a:rPr lang="el-GR" sz="2400" b="0" i="0" u="none" strike="noStrike" baseline="0" dirty="0">
                    <a:latin typeface="grmn1000"/>
                  </a:rPr>
                  <a:t>της εκτίμησης του συντελεστή από μια υποθετική τιμή είναι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η απόσταση που μετράται σε μονάδες τυπικής απόκλισης. Σε</a:t>
                </a:r>
                <a:r>
                  <a:rPr lang="en-US" sz="2400" b="0" i="0" u="none" strike="noStrike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αυτή την περίπτωση, η απόσταση του </a:t>
                </a:r>
                <a:r>
                  <a:rPr lang="el-GR" sz="2400" b="0" i="1" u="none" strike="noStrike" baseline="0" dirty="0">
                    <a:latin typeface="LMMathItalic10-Regular"/>
                  </a:rPr>
                  <a:t>b</a:t>
                </a:r>
                <a:r>
                  <a:rPr lang="el-GR" sz="1400" b="0" i="1" u="none" strike="noStrike" baseline="0" dirty="0">
                    <a:latin typeface="LMMathItalic8-Regular"/>
                  </a:rPr>
                  <a:t>k</a:t>
                </a:r>
                <a:r>
                  <a:rPr lang="en-US" sz="1400" i="1" dirty="0">
                    <a:latin typeface="LMMathItalic8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από το </a:t>
                </a:r>
                <a:r>
                  <a:rPr lang="el-GR" sz="2400" b="0" i="1" u="none" strike="noStrike" baseline="0" dirty="0">
                    <a:latin typeface="LMMathItalic10-Regular"/>
                  </a:rPr>
                  <a:t>β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400" b="0" i="1" u="none" strike="noStrike" baseline="0" dirty="0">
                    <a:latin typeface="LMMathItalic8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είναι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820328-020A-7B8E-2EF2-DA16543B61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9542" y="2012622"/>
                <a:ext cx="10787658" cy="4023360"/>
              </a:xfrm>
              <a:blipFill>
                <a:blip r:embed="rId2"/>
                <a:stretch>
                  <a:fillRect l="-452" t="-2121" r="-1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53F762A-1E23-8363-5D36-177F77DA8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306" y="4141157"/>
            <a:ext cx="2442297" cy="103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83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0F990-7C6A-65ED-FBBB-9F059E347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561414" cy="1499616"/>
          </a:xfrm>
        </p:spPr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΄Ελεγχος του </a:t>
            </a:r>
            <a:r>
              <a:rPr kumimoji="0" lang="el-GR" sz="3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Roman10-Bold"/>
                <a:ea typeface="+mj-ea"/>
                <a:cs typeface="+mj-cs"/>
              </a:rPr>
              <a:t>Wald </a:t>
            </a:r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με βάση το μέτρο της απόστασης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80F4B7-BB5E-4C11-1768-B0BBA17658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825365" cy="4023360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Ειδικότερα, αν το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LMRoman10-Regular"/>
                  </a:rPr>
                  <a:t>E[</a:t>
                </a:r>
                <a:r>
                  <a:rPr lang="el-GR" sz="2400" b="0" i="1" u="none" strike="noStrike" baseline="0" dirty="0">
                    <a:latin typeface="LMMathItalic10-Regular"/>
                  </a:rPr>
                  <a:t>b</a:t>
                </a:r>
                <a:r>
                  <a:rPr lang="el-GR" sz="1400" b="0" i="1" u="none" strike="noStrike" baseline="0" dirty="0">
                    <a:latin typeface="LMMathItalic8-Regular"/>
                  </a:rPr>
                  <a:t>k</a:t>
                </a:r>
                <a:r>
                  <a:rPr lang="el-GR" sz="2400" b="0" i="0" u="none" strike="noStrike" baseline="0" dirty="0">
                    <a:latin typeface="LMRoman10-Regular"/>
                  </a:rPr>
                  <a:t>] </a:t>
                </a:r>
                <a:r>
                  <a:rPr lang="el-GR" sz="2400" b="0" i="0" u="none" strike="noStrike" baseline="0" dirty="0">
                    <a:latin typeface="grmn1000"/>
                  </a:rPr>
                  <a:t>ισούται με το </a:t>
                </a:r>
                <a:r>
                  <a:rPr lang="el-GR" sz="2400" b="0" i="1" u="none" strike="noStrike" baseline="0" dirty="0">
                    <a:latin typeface="LMMathItalic10-Regular"/>
                  </a:rPr>
                  <a:t>β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που είναι διαφορετικό από το </a:t>
                </a:r>
                <a:r>
                  <a:rPr lang="el-GR" sz="2400" b="0" i="1" u="none" strike="noStrike" baseline="0" dirty="0">
                    <a:latin typeface="LMMathItalic10-Regular"/>
                  </a:rPr>
                  <a:t>β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400" b="0" i="0" u="none" strike="noStrike" baseline="0" dirty="0">
                    <a:latin typeface="grmn1000"/>
                  </a:rPr>
                  <a:t>, </a:t>
                </a:r>
                <a:r>
                  <a:rPr lang="el-GR" sz="2400" b="0" i="0" u="none" strike="noStrike" baseline="0" dirty="0">
                    <a:latin typeface="grmn1000"/>
                  </a:rPr>
                  <a:t>τότε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sz="2400" dirty="0">
                    <a:latin typeface="grmn1000"/>
                  </a:rPr>
                  <a:t>Α</a:t>
                </a:r>
                <a:r>
                  <a:rPr lang="el-GR" sz="2400" b="0" i="0" u="none" strike="noStrike" baseline="0" dirty="0">
                    <a:latin typeface="grmn1000"/>
                  </a:rPr>
                  <a:t>ν υπολογίσουμε το </a:t>
                </a:r>
                <a:r>
                  <a:rPr lang="en-US" sz="2400" b="0" i="1" u="none" strike="noStrike" baseline="0" dirty="0">
                    <a:latin typeface="LMMathItalic10-Regular"/>
                  </a:rPr>
                  <a:t>W</a:t>
                </a:r>
                <a:r>
                  <a:rPr lang="en-US" sz="1400" b="0" i="1" u="none" strike="noStrike" baseline="0" dirty="0">
                    <a:latin typeface="LMMathItalic8-Regular"/>
                  </a:rPr>
                  <a:t>k</a:t>
                </a:r>
                <a:r>
                  <a:rPr lang="en-US" sz="1400" i="1" dirty="0">
                    <a:latin typeface="LMMathItalic8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χρησιμοποιώντας τη δειγματική εκτίμηση του </a:t>
                </a:r>
                <a:r>
                  <a:rPr lang="el-GR" sz="2400" b="0" i="1" u="none" strike="noStrike" baseline="0" dirty="0">
                    <a:latin typeface="LMMathItalic10-Regular"/>
                  </a:rPr>
                  <a:t>σ</a:t>
                </a:r>
                <a:r>
                  <a:rPr lang="el-GR" sz="1800" b="0" i="0" u="none" strike="noStrike" baseline="30000" dirty="0">
                    <a:latin typeface="LMRoman8-Regular"/>
                  </a:rPr>
                  <a:t>2</a:t>
                </a:r>
                <a:r>
                  <a:rPr lang="el-GR" sz="2400" b="0" i="0" u="none" strike="noStrike" baseline="0" dirty="0">
                    <a:latin typeface="grmn1000"/>
                  </a:rPr>
                  <a:t>, παίρνουμε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80F4B7-BB5E-4C11-1768-B0BBA17658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825365" cy="4023360"/>
              </a:xfrm>
              <a:blipFill>
                <a:blip r:embed="rId2"/>
                <a:stretch>
                  <a:fillRect l="-450" t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4E80EE5-9058-3B57-32D2-0DE75D481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375" y="3018467"/>
            <a:ext cx="3909250" cy="821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F4E897-EFE7-1365-1574-50333E6A0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637" y="4525797"/>
            <a:ext cx="2102726" cy="11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81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64233-C731-0E43-17C5-4461347B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608548" cy="1499616"/>
          </a:xfrm>
        </p:spPr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΄Ελεγχος του </a:t>
            </a:r>
            <a:r>
              <a:rPr kumimoji="0" lang="el-GR" sz="3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Roman10-Bold"/>
                <a:ea typeface="+mj-ea"/>
                <a:cs typeface="+mj-cs"/>
              </a:rPr>
              <a:t>Wald </a:t>
            </a:r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με βάση το μέτρο της απόστασης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C6A6A6-9C16-A064-11DF-7E3368CBCD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10797084" cy="402336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Υποθέτοντας ότι το </a:t>
                </a:r>
                <a:r>
                  <a:rPr lang="el-GR" sz="2400" b="0" i="1" u="none" strike="noStrike" baseline="0" dirty="0">
                    <a:latin typeface="LMMathItalic10-Regular"/>
                  </a:rPr>
                  <a:t>β</a:t>
                </a:r>
                <a:r>
                  <a:rPr lang="el-GR" sz="1400" b="0" i="1" u="none" strike="noStrike" baseline="0" dirty="0">
                    <a:latin typeface="LMMathItalic8-Regular"/>
                  </a:rPr>
                  <a:t>k </a:t>
                </a:r>
                <a:r>
                  <a:rPr lang="el-GR" sz="2400" b="0" i="0" u="none" strike="noStrike" baseline="0" dirty="0">
                    <a:latin typeface="grmn1000"/>
                  </a:rPr>
                  <a:t>είναι πράγματι ίσο με το </a:t>
                </a:r>
                <a:r>
                  <a:rPr lang="el-GR" sz="2400" b="0" i="1" u="none" strike="noStrike" baseline="0" dirty="0">
                    <a:latin typeface="LMMathItalic10-Regular"/>
                  </a:rPr>
                  <a:t>β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l-GR" sz="2400" b="0" i="0" u="none" strike="noStrike" baseline="0" dirty="0">
                    <a:latin typeface="grmn1000"/>
                  </a:rPr>
                  <a:t>, δηλαδή «κάτω από τη μηδενική υπόθεση», το στατιστικό </a:t>
                </a:r>
                <a:r>
                  <a:rPr lang="el-GR" sz="2400" b="0" i="1" u="none" strike="noStrike" baseline="0" dirty="0">
                    <a:latin typeface="LMMathItalic10-Regular"/>
                  </a:rPr>
                  <a:t>t</a:t>
                </a:r>
                <a:r>
                  <a:rPr lang="el-GR" sz="1400" b="0" i="1" u="none" strike="noStrike" baseline="0" dirty="0">
                    <a:latin typeface="LMMathItalic8-Regular"/>
                  </a:rPr>
                  <a:t>k </a:t>
                </a:r>
                <a:r>
                  <a:rPr lang="el-GR" sz="2400" b="0" i="0" u="none" strike="noStrike" baseline="0" dirty="0">
                    <a:latin typeface="grmn1000"/>
                  </a:rPr>
                  <a:t>έχει </a:t>
                </a:r>
                <a:r>
                  <a:rPr lang="el-GR" sz="2400" b="0" i="1" u="none" strike="noStrike" baseline="0" dirty="0">
                    <a:latin typeface="LMMathItalic10-Regular"/>
                  </a:rPr>
                  <a:t>t</a:t>
                </a:r>
                <a:r>
                  <a:rPr lang="el-GR" sz="2400" b="0" i="0" u="none" strike="noStrike" baseline="0" dirty="0">
                    <a:latin typeface="grmn1000"/>
                  </a:rPr>
                  <a:t>-κατανομή με </a:t>
                </a:r>
                <a:r>
                  <a:rPr lang="el-GR" sz="2400" b="0" i="1" u="none" strike="noStrike" baseline="0" dirty="0">
                    <a:latin typeface="LMMathItalic10-Regular"/>
                  </a:rPr>
                  <a:t>n </a:t>
                </a:r>
                <a:r>
                  <a:rPr lang="el-GR" sz="2400" b="0" i="1" u="none" strike="noStrike" baseline="0" dirty="0">
                    <a:latin typeface="LMMathSymbols10-Regular"/>
                  </a:rPr>
                  <a:t>− </a:t>
                </a:r>
                <a:r>
                  <a:rPr lang="el-GR" sz="2400" b="0" i="1" u="none" strike="noStrike" baseline="0" dirty="0">
                    <a:latin typeface="LMMathItalic10-Regular"/>
                  </a:rPr>
                  <a:t>K </a:t>
                </a:r>
                <a:r>
                  <a:rPr lang="el-GR" sz="2400" b="0" i="0" u="none" strike="noStrike" baseline="0" dirty="0">
                    <a:latin typeface="grmn1000"/>
                  </a:rPr>
                  <a:t>βαθμούς ελευθερίας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Από την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Εξίσωση (5-13) έπεται ότι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όπου </a:t>
                </a:r>
                <a:r>
                  <a:rPr lang="en-US" sz="2400" b="0" i="1" u="none" strike="noStrike" baseline="0" dirty="0">
                    <a:latin typeface="LMMathItalic10-Regular"/>
                  </a:rPr>
                  <a:t>t</a:t>
                </a:r>
                <a:r>
                  <a:rPr lang="en-US" sz="1400" b="0" i="1" u="none" strike="noStrike" baseline="0" dirty="0">
                    <a:latin typeface="LMMathSymbols8-Regular"/>
                  </a:rPr>
                  <a:t>∗ </a:t>
                </a:r>
                <a:r>
                  <a:rPr lang="el-GR" sz="1400" b="0" i="0" u="none" strike="noStrike" baseline="0" dirty="0">
                    <a:latin typeface="LMRoman8-Regular"/>
                  </a:rPr>
                  <a:t>(1</a:t>
                </a:r>
                <a:r>
                  <a:rPr lang="el-GR" sz="1400" b="0" i="1" u="none" strike="noStrike" baseline="0" dirty="0">
                    <a:latin typeface="LMMathSymbols8-Regular"/>
                  </a:rPr>
                  <a:t>−</a:t>
                </a:r>
                <a:r>
                  <a:rPr lang="el-GR" sz="1400" b="0" i="1" u="none" strike="noStrike" baseline="0" dirty="0">
                    <a:latin typeface="LMMathItalic8-Regular"/>
                  </a:rPr>
                  <a:t>a/</a:t>
                </a:r>
                <a:r>
                  <a:rPr lang="el-GR" sz="1400" b="0" i="0" u="none" strike="noStrike" baseline="0" dirty="0">
                    <a:latin typeface="LMRoman8-Regular"/>
                  </a:rPr>
                  <a:t>2)</a:t>
                </a:r>
                <a:r>
                  <a:rPr lang="el-GR" sz="1400" b="0" i="1" u="none" strike="noStrike" baseline="0" dirty="0">
                    <a:latin typeface="LMMathItalic8-Regular"/>
                  </a:rPr>
                  <a:t>,</a:t>
                </a:r>
                <a:r>
                  <a:rPr lang="el-GR" sz="1400" b="0" i="0" u="none" strike="noStrike" baseline="0" dirty="0">
                    <a:latin typeface="LMRoman8-Regular"/>
                  </a:rPr>
                  <a:t>[</a:t>
                </a:r>
                <a:r>
                  <a:rPr lang="el-GR" sz="1400" b="0" i="1" u="none" strike="noStrike" baseline="0" dirty="0">
                    <a:latin typeface="LMMathItalic8-Regular"/>
                  </a:rPr>
                  <a:t>n</a:t>
                </a:r>
                <a:r>
                  <a:rPr lang="el-GR" sz="1400" b="0" i="1" u="none" strike="noStrike" baseline="0" dirty="0">
                    <a:latin typeface="LMMathSymbols8-Regular"/>
                  </a:rPr>
                  <a:t>−</a:t>
                </a:r>
                <a:r>
                  <a:rPr lang="el-GR" sz="1400" b="0" i="1" u="none" strike="noStrike" baseline="0" dirty="0">
                    <a:latin typeface="LMMathItalic8-Regular"/>
                  </a:rPr>
                  <a:t>K</a:t>
                </a:r>
                <a:r>
                  <a:rPr lang="el-GR" sz="1400" b="0" i="0" u="none" strike="noStrike" baseline="0" dirty="0">
                    <a:latin typeface="LMRoman8-Regular"/>
                  </a:rPr>
                  <a:t>] </a:t>
                </a:r>
                <a:r>
                  <a:rPr lang="el-GR" sz="2400" b="0" i="0" u="none" strike="noStrike" baseline="0" dirty="0">
                    <a:latin typeface="grmn1000"/>
                  </a:rPr>
                  <a:t>είναι η κατάλληλη κριτική τιμή από τον πίνακα της </a:t>
                </a:r>
                <a:r>
                  <a:rPr lang="el-GR" sz="2400" b="0" i="1" u="none" strike="noStrike" baseline="0" dirty="0">
                    <a:latin typeface="LMMathItalic10-Regular"/>
                  </a:rPr>
                  <a:t>t</a:t>
                </a:r>
                <a:r>
                  <a:rPr lang="el-GR" sz="2400" b="0" i="0" u="none" strike="noStrike" baseline="0" dirty="0">
                    <a:latin typeface="grmn1000"/>
                  </a:rPr>
                  <a:t>-κατανομής.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dirty="0"/>
                  <a:t>Επομένως, αν η</a:t>
                </a:r>
                <a:r>
                  <a:rPr lang="en-US" dirty="0"/>
                  <a:t> </a:t>
                </a:r>
                <a:r>
                  <a:rPr lang="el-GR" dirty="0"/>
                  <a:t>μηδενική υπόθεση είναι αληθής, τότε είναι απίθανο να βρούμε μια δειγματική τιμή του tk που δεν εμπίπτει</a:t>
                </a:r>
                <a:r>
                  <a:rPr lang="en-US" dirty="0"/>
                  <a:t> </a:t>
                </a:r>
                <a:r>
                  <a:rPr lang="el-GR" dirty="0"/>
                  <a:t>σε αυτό το εύρος τιμών.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C6A6A6-9C16-A064-11DF-7E3368CBCD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10797084" cy="4023360"/>
              </a:xfrm>
              <a:blipFill>
                <a:blip r:embed="rId2"/>
                <a:stretch>
                  <a:fillRect l="-452" t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6B21D73-F7FB-CE73-BACD-1D7456DCC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690" y="3552491"/>
            <a:ext cx="4917426" cy="64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4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DA1FB-A7EC-1E87-19A1-3E880A2AC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Μεθοδολογία ελέγχου υποθέσεων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B89B-68EA-0506-010E-10DB2D1F3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Αρχικά θεωρούμε το υπόδειγμα παλινδρόμησης ως δήλωση μιας πρότασης,</a:t>
            </a:r>
          </a:p>
          <a:p>
            <a:endParaRPr lang="el-GR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Εξετάζουμε τη συγκεκριμένη εφαρμογή των Παραδειγμάτων </a:t>
            </a:r>
            <a:r>
              <a:rPr lang="el-GR" sz="2400" b="0" i="0" u="none" strike="noStrike" baseline="0" dirty="0">
                <a:latin typeface="LMRoman10-Regular"/>
              </a:rPr>
              <a:t>4</a:t>
            </a:r>
            <a:r>
              <a:rPr lang="el-GR" sz="2400" b="0" i="1" u="none" strike="noStrike" baseline="0" dirty="0">
                <a:latin typeface="LMMathItalic10-Regular"/>
              </a:rPr>
              <a:t>.</a:t>
            </a:r>
            <a:r>
              <a:rPr lang="el-GR" sz="2400" b="0" i="0" u="none" strike="noStrike" baseline="0" dirty="0">
                <a:latin typeface="LMRoman10-Regular"/>
              </a:rPr>
              <a:t>3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0" u="none" strike="noStrike" baseline="0" dirty="0">
                <a:latin typeface="LMRoman10-Regular"/>
              </a:rPr>
              <a:t>4</a:t>
            </a:r>
            <a:r>
              <a:rPr lang="el-GR" sz="2400" b="0" i="1" u="none" strike="noStrike" baseline="0" dirty="0">
                <a:latin typeface="LMMathItalic10-Regular"/>
              </a:rPr>
              <a:t>.</a:t>
            </a:r>
            <a:r>
              <a:rPr lang="el-GR" sz="2400" b="0" i="0" u="none" strike="noStrike" baseline="0" dirty="0">
                <a:latin typeface="LMRoman10-Regular"/>
              </a:rPr>
              <a:t>5 </a:t>
            </a:r>
            <a:r>
              <a:rPr lang="el-GR" sz="2400" b="0" i="0" u="none" strike="noStrike" baseline="0" dirty="0">
                <a:latin typeface="grmn1000"/>
              </a:rPr>
              <a:t>για τις τιμές δημοπρασίας των πινάκων ζωγραφικής με βάση το υπόδειγμα</a:t>
            </a:r>
            <a:endParaRPr lang="el-GR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E9291A-8743-5980-8207-C0905803A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384" y="2697771"/>
            <a:ext cx="1917991" cy="438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777E01-75C5-F767-535B-7BCC1BA51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743" y="4212771"/>
            <a:ext cx="7573890" cy="43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64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23D4E-60AC-B1BC-B056-60DB8E2B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551987" cy="1499616"/>
          </a:xfrm>
        </p:spPr>
        <p:txBody>
          <a:bodyPr>
            <a:normAutofit/>
          </a:bodyPr>
          <a:lstStyle/>
          <a:p>
            <a:r>
              <a:rPr lang="el-GR" sz="4000" dirty="0"/>
              <a:t>Παράδειγμα 5.1. Εκτίμηση ΄Εργων Τέχνης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8AB36-463F-3D3C-9249-7F73864BF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Ο Πίνακας 4.7 του Παραδείγματος 4.9 παραθέτει τα αποτελέσματα της παλινδρόμησης για το υπόδειγμα της Εξίσωσης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(5-3), που βασίζονται σε δείγμα </a:t>
            </a:r>
            <a:r>
              <a:rPr lang="el-GR" sz="2400" b="0" i="0" u="none" strike="noStrike" baseline="0" dirty="0">
                <a:latin typeface="LMRoman10-Regular"/>
              </a:rPr>
              <a:t>430 </a:t>
            </a:r>
            <a:r>
              <a:rPr lang="el-GR" sz="2400" b="0" i="0" u="none" strike="noStrike" baseline="0" dirty="0">
                <a:latin typeface="grmn1000"/>
              </a:rPr>
              <a:t>πωλήσεων πινάκων ζωγραφικής του </a:t>
            </a:r>
            <a:r>
              <a:rPr lang="el-GR" sz="2400" b="0" i="0" u="none" strike="noStrike" baseline="0" dirty="0">
                <a:latin typeface="LMRoman10-Regular"/>
              </a:rPr>
              <a:t>Monet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 εκτιμημένος συντελεστής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της μεταβλητής </a:t>
            </a:r>
            <a:r>
              <a:rPr lang="el-GR" sz="2400" b="0" i="0" u="none" strike="noStrike" baseline="0" dirty="0">
                <a:latin typeface="LMRoman10-Regular"/>
              </a:rPr>
              <a:t>ln </a:t>
            </a:r>
            <a:r>
              <a:rPr lang="el-GR" sz="2400" b="0" i="0" u="none" strike="noStrike" baseline="0" dirty="0">
                <a:latin typeface="grmi1000"/>
              </a:rPr>
              <a:t>Εμβαδού </a:t>
            </a:r>
            <a:r>
              <a:rPr lang="el-GR" sz="2400" b="0" i="0" u="none" strike="noStrike" baseline="0" dirty="0">
                <a:latin typeface="grmn1000"/>
              </a:rPr>
              <a:t>είναι </a:t>
            </a:r>
            <a:r>
              <a:rPr lang="el-GR" sz="2400" b="0" i="0" u="none" strike="noStrike" baseline="0" dirty="0">
                <a:latin typeface="LMRoman10-Regular"/>
              </a:rPr>
              <a:t>1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0" i="0" u="none" strike="noStrike" baseline="0" dirty="0">
                <a:latin typeface="LMRoman10-Regular"/>
              </a:rPr>
              <a:t>33372 </a:t>
            </a:r>
            <a:r>
              <a:rPr lang="el-GR" sz="2400" b="0" i="0" u="none" strike="noStrike" baseline="0" dirty="0">
                <a:latin typeface="grmn1000"/>
              </a:rPr>
              <a:t>με εκτιμημένο τυπικό σφάλμα </a:t>
            </a:r>
            <a:r>
              <a:rPr lang="el-GR" sz="2400" b="0" i="0" u="none" strike="noStrike" baseline="0" dirty="0">
                <a:latin typeface="LMRoman10-Regular"/>
              </a:rPr>
              <a:t>0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0" i="0" u="none" strike="noStrike" baseline="0" dirty="0">
                <a:latin typeface="LMRoman10-Regular"/>
              </a:rPr>
              <a:t>09205</a:t>
            </a:r>
            <a:r>
              <a:rPr lang="el-GR" sz="2400" b="0" i="0" u="none" strike="noStrike" baseline="0" dirty="0">
                <a:latin typeface="grmn1000"/>
              </a:rPr>
              <a:t>. Η απόσταση του εκτιμημένου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συντελεστή από το μηδέν είναι </a:t>
            </a:r>
            <a:r>
              <a:rPr lang="el-GR" sz="2400" b="0" i="0" u="none" strike="noStrike" baseline="0" dirty="0">
                <a:latin typeface="LMRoman10-Regular"/>
              </a:rPr>
              <a:t>1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0" i="0" u="none" strike="noStrike" baseline="0" dirty="0">
                <a:latin typeface="LMRoman10-Regular"/>
              </a:rPr>
              <a:t>31638</a:t>
            </a:r>
            <a:r>
              <a:rPr lang="el-GR" sz="2400" b="0" i="1" u="none" strike="noStrike" baseline="0" dirty="0">
                <a:latin typeface="LMMathItalic10-Regular"/>
              </a:rPr>
              <a:t>/</a:t>
            </a:r>
            <a:r>
              <a:rPr lang="el-GR" sz="2400" b="0" i="0" u="none" strike="noStrike" baseline="0" dirty="0">
                <a:latin typeface="LMRoman10-Regular"/>
              </a:rPr>
              <a:t>0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0" i="0" u="none" strike="noStrike" baseline="0" dirty="0">
                <a:latin typeface="LMRoman10-Regular"/>
              </a:rPr>
              <a:t>092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0" i="0" u="none" strike="noStrike" baseline="0" dirty="0">
                <a:latin typeface="LMRoman10-Regular"/>
              </a:rPr>
              <a:t>5 = 14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0" i="0" u="none" strike="noStrike" baseline="0" dirty="0">
                <a:latin typeface="LMRoman10-Regular"/>
              </a:rPr>
              <a:t>16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dirty="0">
                <a:latin typeface="grmn1000"/>
              </a:rPr>
              <a:t>Α</a:t>
            </a:r>
            <a:r>
              <a:rPr lang="el-GR" sz="2400" b="0" i="0" u="none" strike="noStrike" baseline="0" dirty="0">
                <a:latin typeface="grmn1000"/>
              </a:rPr>
              <a:t>πορρίπτουμε την υπόθεση ότι το 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800" b="0" i="0" u="none" strike="noStrike" baseline="0" dirty="0">
                <a:latin typeface="LMRoman7-Regular"/>
              </a:rPr>
              <a:t>2 </a:t>
            </a:r>
            <a:r>
              <a:rPr lang="el-GR" sz="2400" b="0" i="0" u="none" strike="noStrike" baseline="0" dirty="0">
                <a:latin typeface="grmn1000"/>
              </a:rPr>
              <a:t>ισούται με το μηδέν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17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77D5E-EF4E-E4EF-3B65-09C43961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240903" cy="1499616"/>
          </a:xfrm>
        </p:spPr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5.1. Εκτίμηση ΄Εργων Τέχνης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66768-27AD-8DC6-8947-646D89A3F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Εφόσον αυτό το </a:t>
            </a:r>
            <a:r>
              <a:rPr lang="el-GR" sz="2400" b="0" i="1" u="none" strike="noStrike" baseline="0" dirty="0">
                <a:latin typeface="LMMathItalic10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-στατιστικό είναι πολύ μικρότερο από το </a:t>
            </a:r>
            <a:r>
              <a:rPr lang="el-GR" sz="2400" b="0" i="0" u="none" strike="noStrike" baseline="0" dirty="0">
                <a:latin typeface="LMRoman10-Regular"/>
              </a:rPr>
              <a:t>1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0" i="0" u="none" strike="noStrike" baseline="0" dirty="0">
                <a:latin typeface="LMRoman10-Regular"/>
              </a:rPr>
              <a:t>96</a:t>
            </a:r>
            <a:r>
              <a:rPr lang="el-GR" sz="2400" b="0" i="0" u="none" strike="noStrike" baseline="0" dirty="0">
                <a:latin typeface="grmn1000"/>
              </a:rPr>
              <a:t>, συμπεραίνουμε ότι οι αγοραστές των έργων τέχνης δεν ενδιαφέρονται για την αναλογία διαστάσεων των πινάκων ζωγραφικής. Τέλος, εξετάζουμε μια επιπλέον υπόθεση, ότι οι τιμές δημοπρασίας είναι ανελαστικές </a:t>
            </a:r>
            <a:r>
              <a:rPr lang="el-GR" sz="2400" b="0" i="1" u="none" strike="noStrike" baseline="0" dirty="0">
                <a:latin typeface="LMMathItalic10-Regular"/>
              </a:rPr>
              <a:t>H</a:t>
            </a:r>
            <a:r>
              <a:rPr lang="el-GR" sz="800" b="0" i="0" u="none" strike="noStrike" baseline="0" dirty="0">
                <a:latin typeface="LMRoman7-Regular"/>
              </a:rPr>
              <a:t>0 </a:t>
            </a:r>
            <a:r>
              <a:rPr lang="el-GR" sz="2400" b="0" i="0" u="none" strike="noStrike" baseline="0" dirty="0">
                <a:latin typeface="LMRoman10-Regular"/>
              </a:rPr>
              <a:t>: 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800" b="0" i="0" u="none" strike="noStrike" baseline="0" dirty="0">
                <a:latin typeface="LMRoman7-Regular"/>
              </a:rPr>
              <a:t>2 </a:t>
            </a:r>
            <a:r>
              <a:rPr lang="el-GR" sz="2400" b="0" i="1" u="none" strike="noStrike" baseline="0" dirty="0">
                <a:latin typeface="LMMathSymbols10-Regular"/>
              </a:rPr>
              <a:t>≤ </a:t>
            </a:r>
            <a:r>
              <a:rPr lang="el-GR" sz="2400" b="0" i="0" u="none" strike="noStrike" baseline="0" dirty="0">
                <a:latin typeface="LMRoman10-Regular"/>
              </a:rPr>
              <a:t>1 </a:t>
            </a:r>
            <a:r>
              <a:rPr lang="el-GR" sz="2400" b="0" i="0" u="none" strike="noStrike" baseline="0" dirty="0">
                <a:latin typeface="grmn1000"/>
              </a:rPr>
              <a:t>ή ελαστικές </a:t>
            </a:r>
            <a:r>
              <a:rPr lang="el-GR" sz="2400" b="0" i="1" u="none" strike="noStrike" baseline="0" dirty="0">
                <a:latin typeface="LMMathItalic10-Regular"/>
              </a:rPr>
              <a:t>H</a:t>
            </a:r>
            <a:r>
              <a:rPr lang="el-GR" sz="800" b="0" i="0" u="none" strike="noStrike" baseline="0" dirty="0">
                <a:latin typeface="LMRoman7-Regular"/>
              </a:rPr>
              <a:t>1 </a:t>
            </a:r>
            <a:r>
              <a:rPr lang="el-GR" sz="2400" b="0" i="0" u="none" strike="noStrike" baseline="0" dirty="0">
                <a:latin typeface="LMRoman10-Regular"/>
              </a:rPr>
              <a:t>: </a:t>
            </a:r>
            <a:r>
              <a:rPr lang="el-GR" sz="2400" b="0" i="1" u="none" strike="noStrike" baseline="0" dirty="0">
                <a:latin typeface="LMMathItalic10-Regular"/>
              </a:rPr>
              <a:t>β</a:t>
            </a:r>
            <a:r>
              <a:rPr lang="el-GR" sz="800" b="0" i="0" u="none" strike="noStrike" baseline="0" dirty="0">
                <a:latin typeface="LMRoman7-Regular"/>
              </a:rPr>
              <a:t>2 </a:t>
            </a:r>
            <a:r>
              <a:rPr lang="el-GR" sz="2400" b="0" i="1" u="none" strike="noStrike" baseline="0" dirty="0">
                <a:latin typeface="LMMathItalic10-Regular"/>
              </a:rPr>
              <a:t>&gt; </a:t>
            </a:r>
            <a:r>
              <a:rPr lang="el-GR" sz="2400" b="0" i="0" u="none" strike="noStrike" baseline="0" dirty="0">
                <a:latin typeface="LMRoman10-Regular"/>
              </a:rPr>
              <a:t>1 </a:t>
            </a:r>
            <a:r>
              <a:rPr lang="el-GR" sz="2400" b="0" i="0" u="none" strike="noStrike" baseline="0" dirty="0">
                <a:latin typeface="grmn1000"/>
              </a:rPr>
              <a:t>ως προς το εμβαδόν.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Αυτός είναι ένας </a:t>
            </a:r>
            <a:r>
              <a:rPr lang="el-GR" sz="2400" b="1" i="0" u="none" strike="noStrike" baseline="0" dirty="0">
                <a:latin typeface="grxn1000"/>
              </a:rPr>
              <a:t>μονόπλευρος έλεγχος </a:t>
            </a:r>
            <a:r>
              <a:rPr lang="el-GR" sz="2400" b="0" i="0" u="none" strike="noStrike" baseline="0" dirty="0">
                <a:latin typeface="LMRoman10-Regular"/>
              </a:rPr>
              <a:t>(one-sided test)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59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7C728-948B-04D0-AA64-61817D7DA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146635" cy="1499616"/>
          </a:xfrm>
        </p:spPr>
        <p:txBody>
          <a:bodyPr/>
          <a:lstStyle/>
          <a:p>
            <a:r>
              <a:rPr lang="el-GR" sz="4000" b="0" i="0" u="none" strike="noStrike" baseline="0" dirty="0">
                <a:latin typeface="grxn1000"/>
              </a:rPr>
              <a:t>Παράδειγμα 5.2. Εξίσωση Εισοδήματος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1388E-F282-526F-6090-FB42B0A5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00779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Από τα </a:t>
            </a:r>
            <a:r>
              <a:rPr lang="el-GR" sz="2400" b="0" i="0" u="none" strike="noStrike" baseline="0" dirty="0">
                <a:latin typeface="LMRoman10-Regular"/>
              </a:rPr>
              <a:t>753 </a:t>
            </a:r>
            <a:r>
              <a:rPr lang="el-GR" sz="2400" b="0" i="0" u="none" strike="noStrike" baseline="0" dirty="0">
                <a:latin typeface="grmn1000"/>
              </a:rPr>
              <a:t>άτομα του δείγματος, </a:t>
            </a:r>
            <a:r>
              <a:rPr lang="el-GR" sz="2400" b="0" i="0" u="none" strike="noStrike" baseline="0" dirty="0">
                <a:latin typeface="LMRoman10-Regular"/>
              </a:rPr>
              <a:t>428 </a:t>
            </a:r>
            <a:r>
              <a:rPr lang="el-GR" sz="2400" b="0" i="0" u="none" strike="noStrike" baseline="0" dirty="0">
                <a:latin typeface="grmn1000"/>
              </a:rPr>
              <a:t>συμμετείχαν στην επίσημη αγορά εργασίας. Γι’αυτά τα άτομα θα εκτιμήσουμε μια ημιλογαριθμική εξίσωση εισοδήματος της μορφής που προτάθηκε στο Παράδειγμα 2.2:</a:t>
            </a:r>
          </a:p>
          <a:p>
            <a:pPr lvl="1"/>
            <a:r>
              <a:rPr lang="en-US" sz="2000" b="0" i="0" u="none" strike="noStrike" baseline="0" dirty="0">
                <a:latin typeface="HelveticaNeueLTW1G-Roman"/>
              </a:rPr>
              <a:t>ln </a:t>
            </a:r>
            <a:r>
              <a:rPr lang="en-US" sz="2000" b="0" i="1" u="none" strike="noStrike" baseline="0" dirty="0">
                <a:latin typeface="HelveticaNeueLTW1G-It"/>
              </a:rPr>
              <a:t>earnings </a:t>
            </a:r>
            <a:r>
              <a:rPr lang="en-US" sz="2000" b="0" i="0" u="none" strike="noStrike" baseline="0" dirty="0">
                <a:latin typeface="PearsonMATHPRO08"/>
              </a:rPr>
              <a:t>= </a:t>
            </a:r>
            <a:r>
              <a:rPr lang="en-US" sz="2000" b="0" i="0" u="none" strike="noStrike" baseline="0" dirty="0">
                <a:latin typeface="PearsonMATHPRO01"/>
              </a:rPr>
              <a:t>b</a:t>
            </a:r>
            <a:r>
              <a:rPr lang="en-US" sz="400" b="0" i="0" u="none" strike="noStrike" baseline="0" dirty="0">
                <a:latin typeface="HelveticaNeueLTW1G-Roman"/>
              </a:rPr>
              <a:t>1 </a:t>
            </a:r>
            <a:r>
              <a:rPr lang="en-US" sz="2000" b="0" i="0" u="none" strike="noStrike" baseline="0" dirty="0">
                <a:latin typeface="PearsonMATHPRO02"/>
              </a:rPr>
              <a:t>+ </a:t>
            </a:r>
            <a:r>
              <a:rPr lang="en-US" sz="2000" b="0" i="0" u="none" strike="noStrike" baseline="0" dirty="0">
                <a:latin typeface="PearsonMATHPRO01"/>
              </a:rPr>
              <a:t>b</a:t>
            </a:r>
            <a:r>
              <a:rPr lang="en-US" sz="400" b="0" i="0" u="none" strike="noStrike" baseline="0" dirty="0">
                <a:latin typeface="HelveticaNeueLTW1G-Roman"/>
              </a:rPr>
              <a:t>2</a:t>
            </a:r>
            <a:r>
              <a:rPr lang="en-US" sz="2000" b="0" i="1" u="none" strike="noStrike" baseline="0" dirty="0">
                <a:latin typeface="HelveticaNeueLTW1G-It"/>
              </a:rPr>
              <a:t>age </a:t>
            </a:r>
            <a:r>
              <a:rPr lang="en-US" sz="2000" b="0" i="0" u="none" strike="noStrike" baseline="0" dirty="0">
                <a:latin typeface="PearsonMATHPRO02"/>
              </a:rPr>
              <a:t>+ </a:t>
            </a:r>
            <a:r>
              <a:rPr lang="en-US" sz="2000" b="0" i="0" u="none" strike="noStrike" baseline="0" dirty="0">
                <a:latin typeface="PearsonMATHPRO01"/>
              </a:rPr>
              <a:t>b</a:t>
            </a:r>
            <a:r>
              <a:rPr lang="en-US" sz="400" b="0" i="0" u="none" strike="noStrike" baseline="0" dirty="0">
                <a:latin typeface="HelveticaNeueLTW1G-Roman"/>
              </a:rPr>
              <a:t>3</a:t>
            </a:r>
            <a:r>
              <a:rPr lang="en-US" sz="2000" b="0" i="1" u="none" strike="noStrike" baseline="0" dirty="0">
                <a:latin typeface="HelveticaNeueLTW1G-It"/>
              </a:rPr>
              <a:t>age</a:t>
            </a:r>
            <a:r>
              <a:rPr lang="en-US" sz="400" b="0" i="0" u="none" strike="noStrike" baseline="0" dirty="0">
                <a:latin typeface="HelveticaNeueLTW1G-Roman"/>
              </a:rPr>
              <a:t>2 </a:t>
            </a:r>
            <a:r>
              <a:rPr lang="en-US" sz="2000" b="0" i="0" u="none" strike="noStrike" baseline="0" dirty="0">
                <a:latin typeface="PearsonMATHPRO02"/>
              </a:rPr>
              <a:t>+ </a:t>
            </a:r>
            <a:r>
              <a:rPr lang="en-US" sz="2000" b="0" i="0" u="none" strike="noStrike" baseline="0" dirty="0">
                <a:latin typeface="PearsonMATHPRO01"/>
              </a:rPr>
              <a:t>b</a:t>
            </a:r>
            <a:r>
              <a:rPr lang="en-US" sz="400" b="0" i="0" u="none" strike="noStrike" baseline="0" dirty="0">
                <a:latin typeface="HelveticaNeueLTW1G-Roman"/>
              </a:rPr>
              <a:t>4</a:t>
            </a:r>
            <a:r>
              <a:rPr lang="en-US" sz="2000" b="0" i="1" u="none" strike="noStrike" baseline="0" dirty="0">
                <a:latin typeface="HelveticaNeueLTW1G-It"/>
              </a:rPr>
              <a:t>education </a:t>
            </a:r>
            <a:r>
              <a:rPr lang="en-US" sz="2000" b="0" i="0" u="none" strike="noStrike" baseline="0" dirty="0">
                <a:latin typeface="PearsonMATHPRO02"/>
              </a:rPr>
              <a:t>+ </a:t>
            </a:r>
            <a:r>
              <a:rPr lang="en-US" sz="2000" b="0" i="0" u="none" strike="noStrike" baseline="0" dirty="0">
                <a:latin typeface="PearsonMATHPRO01"/>
              </a:rPr>
              <a:t>b</a:t>
            </a:r>
            <a:r>
              <a:rPr lang="en-US" sz="400" b="0" i="0" u="none" strike="noStrike" baseline="0" dirty="0">
                <a:latin typeface="HelveticaNeueLTW1G-Roman"/>
              </a:rPr>
              <a:t>5</a:t>
            </a:r>
            <a:r>
              <a:rPr lang="en-US" sz="2000" b="0" i="1" u="none" strike="noStrike" baseline="0" dirty="0">
                <a:latin typeface="HelveticaNeueLTW1G-It"/>
              </a:rPr>
              <a:t>kids </a:t>
            </a:r>
            <a:r>
              <a:rPr lang="en-US" sz="2000" b="0" i="0" u="none" strike="noStrike" baseline="0" dirty="0">
                <a:latin typeface="PearsonMATHPRO02"/>
              </a:rPr>
              <a:t>+ </a:t>
            </a:r>
            <a:r>
              <a:rPr lang="en-US" sz="2000" b="0" i="0" u="none" strike="noStrike" baseline="0" dirty="0">
                <a:latin typeface="PearsonMATHPRO01"/>
              </a:rPr>
              <a:t>e</a:t>
            </a:r>
            <a:r>
              <a:rPr lang="en-US" sz="2000" b="0" i="0" u="none" strike="noStrike" baseline="0" dirty="0">
                <a:latin typeface="HelveticaNeueLTW1G-Roman"/>
              </a:rPr>
              <a:t>,</a:t>
            </a:r>
            <a:endParaRPr lang="el-GR" sz="2000" b="0" i="0" u="none" strike="noStrike" baseline="0" dirty="0">
              <a:latin typeface="HelveticaNeueLTW1G-Roman"/>
            </a:endParaRPr>
          </a:p>
          <a:p>
            <a:pPr lvl="1"/>
            <a:endParaRPr lang="el-GR" sz="2000" dirty="0">
              <a:latin typeface="HelveticaNeueLTW1G-Roman"/>
            </a:endParaRPr>
          </a:p>
          <a:p>
            <a:r>
              <a:rPr lang="el-GR" dirty="0"/>
              <a:t>όπου η μεταβλητή </a:t>
            </a:r>
            <a:r>
              <a:rPr lang="en-US" dirty="0"/>
              <a:t>earnings</a:t>
            </a:r>
            <a:r>
              <a:rPr lang="el-GR" dirty="0"/>
              <a:t> είναι το ωρομίσθιο επί τις ώρες εργασίας, η μεταβλητή </a:t>
            </a:r>
            <a:r>
              <a:rPr lang="en-US" dirty="0"/>
              <a:t>education</a:t>
            </a:r>
            <a:r>
              <a:rPr lang="el-GR" dirty="0"/>
              <a:t> μετράται σε έτη φοίτησης στο σχολείο και η μεταβλητή </a:t>
            </a:r>
            <a:r>
              <a:rPr lang="en-US" dirty="0"/>
              <a:t>kids</a:t>
            </a:r>
            <a:r>
              <a:rPr lang="el-GR" dirty="0"/>
              <a:t> είναι μια δυαδική μεταβλητή που ισούται με τη μονάδα αν στο νοικοκυριό υπάρχουν παιδιά κάτω των 18 ετών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61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739FA0-3D13-AE48-AF82-87911EDB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304" y="875413"/>
            <a:ext cx="8725391" cy="531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18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E334B-BD2E-1721-7083-A5440368D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701" y="308477"/>
            <a:ext cx="9720072" cy="1499616"/>
          </a:xfrm>
        </p:spPr>
        <p:txBody>
          <a:bodyPr>
            <a:normAutofit/>
          </a:bodyPr>
          <a:lstStyle/>
          <a:p>
            <a:r>
              <a:rPr lang="el-GR" sz="3200" b="0" i="0" u="none" strike="noStrike" baseline="0" dirty="0">
                <a:latin typeface="grmn1000"/>
              </a:rPr>
              <a:t>Το </a:t>
            </a:r>
            <a:r>
              <a:rPr lang="en-US" sz="3200" b="0" i="1" u="none" strike="noStrike" baseline="0" dirty="0">
                <a:latin typeface="LMMathItalic10-Regular"/>
              </a:rPr>
              <a:t>F</a:t>
            </a:r>
            <a:r>
              <a:rPr lang="en-US" sz="3200" b="0" i="0" u="none" strike="noStrike" baseline="0" dirty="0">
                <a:latin typeface="grmn1000"/>
              </a:rPr>
              <a:t>-</a:t>
            </a:r>
            <a:r>
              <a:rPr lang="el-GR" sz="3200" b="0" i="0" u="none" strike="noStrike" baseline="0" dirty="0">
                <a:latin typeface="grmn1000"/>
              </a:rPr>
              <a:t>στατιστικό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3C5E5-39C2-0482-8CA3-89C4FDB53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969" y="1541282"/>
            <a:ext cx="9720073" cy="5161176"/>
          </a:xfrm>
        </p:spPr>
        <p:txBody>
          <a:bodyPr>
            <a:normAutofit/>
          </a:bodyPr>
          <a:lstStyle/>
          <a:p>
            <a:r>
              <a:rPr lang="el-GR" sz="2400" b="0" i="0" u="none" strike="noStrike" baseline="0" dirty="0">
                <a:latin typeface="grmn1000"/>
              </a:rPr>
              <a:t>Τώρα θα εξετάσουμε τον έλεγχο του συνόλου των </a:t>
            </a:r>
            <a:r>
              <a:rPr lang="el-GR" sz="2400" b="0" i="1" u="none" strike="noStrike" baseline="0" dirty="0">
                <a:latin typeface="LMMathItalic10-Regular"/>
              </a:rPr>
              <a:t>J </a:t>
            </a:r>
            <a:r>
              <a:rPr lang="el-GR" sz="2400" b="0" i="0" u="none" strike="noStrike" baseline="0" dirty="0">
                <a:latin typeface="grmn1000"/>
              </a:rPr>
              <a:t>γραμμικών περιορισμών της μηδενικής υπόθεσης,</a:t>
            </a:r>
          </a:p>
          <a:p>
            <a:endParaRPr lang="el-GR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έναντι της εναλλακτικής υπόθεσης,</a:t>
            </a:r>
          </a:p>
          <a:p>
            <a:pPr marL="0" indent="0">
              <a:buNone/>
            </a:pPr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Χρησιμοποιώντας τον εκτιμητή ελαχίστων τετραγώνων 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2400" b="0" i="0" u="none" strike="noStrike" baseline="0" dirty="0">
                <a:latin typeface="grmn1000"/>
              </a:rPr>
              <a:t>, εστιάζουμε το ενδιαφέρον μας στο </a:t>
            </a:r>
            <a:r>
              <a:rPr lang="el-GR" sz="2400" b="0" i="0" u="none" strike="noStrike" baseline="0" dirty="0">
                <a:latin typeface="grxn1000"/>
              </a:rPr>
              <a:t>διάνυσμα απόκλισης 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n-US" sz="2400" b="0" i="0" u="none" strike="noStrike" baseline="0" dirty="0">
                <a:latin typeface="LMRoman10-Regular"/>
              </a:rPr>
              <a:t>discrepancy vector) </a:t>
            </a:r>
            <a:r>
              <a:rPr lang="en-US" sz="2400" b="1" i="1" u="none" strike="noStrike" baseline="0" dirty="0">
                <a:latin typeface="LMMathItalic10-Bold"/>
              </a:rPr>
              <a:t>R</a:t>
            </a:r>
            <a:r>
              <a:rPr lang="el-GR" sz="2400" b="1" i="1" u="none" strike="noStrike" baseline="0" dirty="0">
                <a:latin typeface="LMMathItalic10-Bold"/>
              </a:rPr>
              <a:t>β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n-US" sz="2400" b="1" i="1" u="none" strike="noStrike" baseline="0" dirty="0">
                <a:latin typeface="LMMathItalic10-Bold"/>
              </a:rPr>
              <a:t>q </a:t>
            </a:r>
            <a:r>
              <a:rPr lang="en-US" sz="2400" b="0" i="0" u="none" strike="noStrike" baseline="0" dirty="0">
                <a:latin typeface="LMRoman10-Regular"/>
              </a:rPr>
              <a:t>= </a:t>
            </a:r>
            <a:r>
              <a:rPr lang="en-US" sz="2400" b="1" i="1" u="none" strike="noStrike" baseline="0" dirty="0">
                <a:latin typeface="LMMathItalic10-Bold"/>
              </a:rPr>
              <a:t>m</a:t>
            </a:r>
            <a:r>
              <a:rPr lang="en-US" sz="2400" b="0" i="0" u="none" strike="noStrike" baseline="0" dirty="0">
                <a:latin typeface="grmn1000"/>
              </a:rPr>
              <a:t>.</a:t>
            </a:r>
            <a:endParaRPr lang="el-GR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Αν η μηδενική υπόθεση είναι αληθής, τότε ισχύει ότι </a:t>
            </a:r>
            <a:r>
              <a:rPr lang="el-GR" sz="2400" b="1" i="1" u="none" strike="noStrike" baseline="0" dirty="0">
                <a:latin typeface="LMMathItalic10-Bold"/>
              </a:rPr>
              <a:t>Rβ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1" i="1" u="none" strike="noStrike" baseline="0" dirty="0">
                <a:latin typeface="LMMathItalic10-Bold"/>
              </a:rPr>
              <a:t>q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0" u="none" strike="noStrike" baseline="0" dirty="0">
                <a:latin typeface="LMRoman10-Bold"/>
              </a:rPr>
              <a:t>0 </a:t>
            </a:r>
            <a:r>
              <a:rPr lang="el-GR" sz="2400" b="0" i="0" u="none" strike="noStrike" baseline="0" dirty="0">
                <a:latin typeface="grmn1000"/>
              </a:rPr>
              <a:t>και το διάνυσμα </a:t>
            </a:r>
            <a:r>
              <a:rPr lang="el-GR" sz="2400" b="1" i="1" u="none" strike="noStrike" baseline="0" dirty="0">
                <a:latin typeface="LMMathItalic10-Bold"/>
              </a:rPr>
              <a:t>m </a:t>
            </a:r>
            <a:r>
              <a:rPr lang="el-GR" sz="2400" b="0" i="0" u="none" strike="noStrike" baseline="0" dirty="0">
                <a:latin typeface="grmn1000"/>
              </a:rPr>
              <a:t>έχει αναμενόμενη τιμή το διάνυσμα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και μήτρα συνδιακυμάνσεων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2455D-7C6D-92D1-3BC0-403A509BD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856" y="1852987"/>
            <a:ext cx="2548894" cy="650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527A87-D658-E52A-5192-7BBE1797A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741" y="3176748"/>
            <a:ext cx="2354508" cy="5656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80F628-5DEE-5C4E-3DE5-745478246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860" y="5111011"/>
            <a:ext cx="4025379" cy="4114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11CBCE-A940-0B54-57EE-EC96F446E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564" y="5596965"/>
            <a:ext cx="65436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90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C7EF2-C3C0-4580-890B-CB948732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mn1000"/>
                <a:ea typeface="+mj-ea"/>
                <a:cs typeface="+mj-cs"/>
              </a:rPr>
              <a:t>Το </a:t>
            </a:r>
            <a:r>
              <a:rPr kumimoji="0" lang="en-US" sz="3200" b="0" i="1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MathItalic10-Regular"/>
                <a:ea typeface="+mj-ea"/>
                <a:cs typeface="+mj-cs"/>
              </a:rPr>
              <a:t>F</a:t>
            </a:r>
            <a:r>
              <a:rPr kumimoji="0" lang="en-US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mn1000"/>
                <a:ea typeface="+mj-ea"/>
                <a:cs typeface="+mj-cs"/>
              </a:rPr>
              <a:t>-</a:t>
            </a:r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mn1000"/>
                <a:ea typeface="+mj-ea"/>
                <a:cs typeface="+mj-cs"/>
              </a:rPr>
              <a:t>στατιστικό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91E1F-0A6C-5776-C471-CE4E0D4EC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25365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Ο έλεγχος της υπόθεσης </a:t>
            </a:r>
            <a:r>
              <a:rPr lang="el-GR" sz="2400" b="0" i="1" u="none" strike="noStrike" baseline="0" dirty="0">
                <a:latin typeface="LMMathItalic10-Regular"/>
              </a:rPr>
              <a:t>H</a:t>
            </a:r>
            <a:r>
              <a:rPr lang="el-GR" sz="1400" b="0" i="0" u="none" strike="noStrike" baseline="0" dirty="0">
                <a:latin typeface="LMRoman8-Regular"/>
              </a:rPr>
              <a:t>0 </a:t>
            </a:r>
            <a:r>
              <a:rPr lang="el-GR" sz="2400" b="0" i="0" u="none" strike="noStrike" baseline="0" dirty="0">
                <a:latin typeface="grmn1000"/>
              </a:rPr>
              <a:t>μπορεί να βασιστεί στο </a:t>
            </a:r>
            <a:r>
              <a:rPr lang="el-GR" sz="2400" b="0" i="0" u="none" strike="noStrike" baseline="0" dirty="0">
                <a:latin typeface="grxn1000"/>
              </a:rPr>
              <a:t>κριτήριο του </a:t>
            </a:r>
            <a:r>
              <a:rPr lang="el-GR" sz="2400" b="1" i="0" u="none" strike="noStrike" baseline="0" dirty="0">
                <a:latin typeface="LMRoman10-Bold"/>
              </a:rPr>
              <a:t>Wald (Wald </a:t>
            </a:r>
            <a:r>
              <a:rPr lang="el-GR" sz="2400" b="1" i="0" u="none" strike="noStrike" baseline="0" dirty="0" err="1">
                <a:latin typeface="LMRoman10-Bold"/>
              </a:rPr>
              <a:t>criterion</a:t>
            </a:r>
            <a:r>
              <a:rPr lang="el-GR" sz="2400" b="1" i="0" u="none" strike="noStrike" baseline="0" dirty="0">
                <a:latin typeface="LMRoman10-Bold"/>
              </a:rPr>
              <a:t>)</a:t>
            </a:r>
            <a:r>
              <a:rPr lang="el-GR" sz="2400" b="0" i="0" u="none" strike="noStrike" baseline="0" dirty="0">
                <a:latin typeface="grmn1000"/>
              </a:rPr>
              <a:t>. Παίρνοντας την υπό συνθήκη διακύμανση ως προς τη μήτρα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grmn1000"/>
              </a:rPr>
              <a:t>, βρίσκουμε: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Χρησιμοποιώντας το </a:t>
            </a:r>
            <a:r>
              <a:rPr lang="el-GR" sz="2400" b="0" i="1" u="none" strike="noStrike" baseline="0" dirty="0">
                <a:latin typeface="LMMathItalic10-Regular"/>
              </a:rPr>
              <a:t>s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αντί της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και διαιρώντας το αποτέλεσμα με το </a:t>
            </a:r>
            <a:r>
              <a:rPr lang="el-GR" sz="2400" b="0" i="1" u="none" strike="noStrike" baseline="0" dirty="0">
                <a:latin typeface="LMMathItalic10-Regular"/>
              </a:rPr>
              <a:t>J</a:t>
            </a:r>
            <a:r>
              <a:rPr lang="el-GR" sz="2400" b="0" i="0" u="none" strike="noStrike" baseline="0" dirty="0">
                <a:latin typeface="grmn1000"/>
              </a:rPr>
              <a:t>, παίρνουμε το παρακάτω χρησιμοποιήσιμο </a:t>
            </a:r>
            <a:r>
              <a:rPr lang="el-GR" sz="2400" b="0" i="1" u="none" strike="noStrike" baseline="0" dirty="0">
                <a:latin typeface="LMMathItalic10-Regular"/>
              </a:rPr>
              <a:t>F</a:t>
            </a:r>
            <a:r>
              <a:rPr lang="el-GR" sz="2400" b="0" i="0" u="none" strike="noStrike" baseline="0" dirty="0">
                <a:latin typeface="grmn1000"/>
              </a:rPr>
              <a:t>-στατιστικό με </a:t>
            </a:r>
            <a:r>
              <a:rPr lang="el-GR" sz="2400" b="0" i="1" u="none" strike="noStrike" baseline="0" dirty="0">
                <a:latin typeface="LMMathItalic10-Regular"/>
              </a:rPr>
              <a:t>J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n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0" i="1" u="none" strike="noStrike" baseline="0" dirty="0">
                <a:latin typeface="LMMathItalic10-Regular"/>
              </a:rPr>
              <a:t>K </a:t>
            </a:r>
            <a:r>
              <a:rPr lang="el-GR" sz="2400" b="0" i="0" u="none" strike="noStrike" baseline="0" dirty="0">
                <a:latin typeface="grmn1000"/>
              </a:rPr>
              <a:t>βαθμούς ελευθερίας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6D8A5-5DC9-47E3-B3DB-015471059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410" y="3285591"/>
            <a:ext cx="5351180" cy="1248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199382-24E6-FB79-AB30-1D94EF73D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492" y="5735051"/>
            <a:ext cx="6539470" cy="77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24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E1FD0-CD71-2807-951A-F0764613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mn1000"/>
                <a:ea typeface="+mj-ea"/>
                <a:cs typeface="+mj-cs"/>
              </a:rPr>
              <a:t>Το </a:t>
            </a:r>
            <a:r>
              <a:rPr kumimoji="0" lang="en-US" sz="3200" b="0" i="1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MathItalic10-Regular"/>
                <a:ea typeface="+mj-ea"/>
                <a:cs typeface="+mj-cs"/>
              </a:rPr>
              <a:t>F</a:t>
            </a:r>
            <a:r>
              <a:rPr kumimoji="0" lang="en-US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mn1000"/>
                <a:ea typeface="+mj-ea"/>
                <a:cs typeface="+mj-cs"/>
              </a:rPr>
              <a:t>-</a:t>
            </a:r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mn1000"/>
                <a:ea typeface="+mj-ea"/>
                <a:cs typeface="+mj-cs"/>
              </a:rPr>
              <a:t>στατιστικό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1FBC3-5294-9BCA-B32F-2A43826A4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Το </a:t>
            </a:r>
            <a:r>
              <a:rPr lang="el-GR" sz="2400" b="0" i="1" u="none" strike="noStrike" baseline="0" dirty="0">
                <a:latin typeface="LMMathItalic10-Regular"/>
              </a:rPr>
              <a:t>F</a:t>
            </a:r>
            <a:r>
              <a:rPr lang="el-GR" sz="2400" b="0" i="0" u="none" strike="noStrike" baseline="0" dirty="0">
                <a:latin typeface="grmn1000"/>
              </a:rPr>
              <a:t>-στατιστικό για τον έλεγχο της γενικής γραμμικής υπόθεσης είναι απλώς το εφικτό στατιστικό του </a:t>
            </a:r>
            <a:r>
              <a:rPr lang="el-GR" sz="2400" b="0" i="0" u="none" strike="noStrike" baseline="0" dirty="0">
                <a:latin typeface="LMRoman10-Regular"/>
              </a:rPr>
              <a:t>Wald</a:t>
            </a:r>
            <a:r>
              <a:rPr lang="el-GR" sz="2400" b="0" i="0" u="none" strike="noStrike" baseline="0" dirty="0">
                <a:latin typeface="grmn1000"/>
              </a:rPr>
              <a:t>, διαιρεμένο με το </a:t>
            </a:r>
            <a:r>
              <a:rPr lang="el-GR" sz="2400" b="0" i="1" u="none" strike="noStrike" baseline="0" dirty="0">
                <a:latin typeface="LMMathItalic10-Regular"/>
              </a:rPr>
              <a:t>J</a:t>
            </a:r>
            <a:r>
              <a:rPr lang="el-GR" sz="2400" b="0" i="0" u="none" strike="noStrike" baseline="0" dirty="0">
                <a:latin typeface="grmn1000"/>
              </a:rPr>
              <a:t>: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Για τον έλεγχο ενός γραμμικού περιορισμού της μορφής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το </a:t>
            </a:r>
            <a:r>
              <a:rPr lang="en-US" sz="2400" b="0" i="1" u="none" strike="noStrike" baseline="0" dirty="0">
                <a:latin typeface="LMMathItalic10-Regular"/>
              </a:rPr>
              <a:t>F</a:t>
            </a:r>
            <a:r>
              <a:rPr lang="en-US" sz="2400" b="0" i="0" u="none" strike="noStrike" baseline="0" dirty="0">
                <a:latin typeface="grmn1000"/>
              </a:rPr>
              <a:t>-</a:t>
            </a:r>
            <a:r>
              <a:rPr lang="el-GR" sz="2400" b="0" i="0" u="none" strike="noStrike" baseline="0" dirty="0">
                <a:latin typeface="grmn1000"/>
              </a:rPr>
              <a:t>στατιστικό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575F2C-B9F5-41C5-F54D-7922F69A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319" y="3241789"/>
            <a:ext cx="6419935" cy="745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5211BE-6E15-2B42-F100-50AB99525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058" y="4571207"/>
            <a:ext cx="4561686" cy="4417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94B8B2-479C-741B-744F-B95BD921F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519" y="5596609"/>
            <a:ext cx="5388735" cy="12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7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991B7-669B-D95B-BBA1-ECDFCFD11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mn1000"/>
                <a:ea typeface="+mj-ea"/>
                <a:cs typeface="+mj-cs"/>
              </a:rPr>
              <a:t>Το </a:t>
            </a:r>
            <a:r>
              <a:rPr kumimoji="0" lang="en-US" sz="3200" b="0" i="1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MathItalic10-Regular"/>
                <a:ea typeface="+mj-ea"/>
                <a:cs typeface="+mj-cs"/>
              </a:rPr>
              <a:t>F</a:t>
            </a:r>
            <a:r>
              <a:rPr kumimoji="0" lang="en-US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mn1000"/>
                <a:ea typeface="+mj-ea"/>
                <a:cs typeface="+mj-cs"/>
              </a:rPr>
              <a:t>-</a:t>
            </a:r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mn1000"/>
                <a:ea typeface="+mj-ea"/>
                <a:cs typeface="+mj-cs"/>
              </a:rPr>
              <a:t>στατιστικό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03C544-7EB7-FB65-76EC-27ABFA32C1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Αν το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l-GR" sz="2400" b="0" i="1" u="none" strike="noStrike" baseline="0" dirty="0">
                    <a:latin typeface="LMMathItalic10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διαφέρει σημαντικά από το </a:t>
                </a:r>
                <a:r>
                  <a:rPr lang="el-GR" sz="2400" b="0" i="1" u="none" strike="noStrike" baseline="0" dirty="0">
                    <a:latin typeface="LMMathItalic10-Regular"/>
                  </a:rPr>
                  <a:t>q</a:t>
                </a:r>
                <a:r>
                  <a:rPr lang="el-GR" sz="2400" b="0" i="0" u="none" strike="noStrike" baseline="0" dirty="0">
                    <a:latin typeface="grmn1000"/>
                  </a:rPr>
                  <a:t>, τότε συμπεραίνουμε ότι τα δεδομένα δείγματος δεν υποστηρίζουν τη μηδενική υπόθεση, και επομένως, είναι φυσικό να βασίζουμε τον έλεγχο στο στατιστικό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03C544-7EB7-FB65-76EC-27ABFA32C1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2" t="-2121" r="-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AFD7811-4D72-14F1-4254-F5564865A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459" y="3574075"/>
            <a:ext cx="2202681" cy="101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13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64D60-9663-E0E6-922E-9AB12F17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mn1000"/>
                <a:ea typeface="+mj-ea"/>
                <a:cs typeface="+mj-cs"/>
              </a:rPr>
              <a:t>Το </a:t>
            </a:r>
            <a:r>
              <a:rPr kumimoji="0" lang="en-US" sz="3200" b="0" i="1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MMathItalic10-Regular"/>
                <a:ea typeface="+mj-ea"/>
                <a:cs typeface="+mj-cs"/>
              </a:rPr>
              <a:t>F</a:t>
            </a:r>
            <a:r>
              <a:rPr kumimoji="0" lang="en-US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mn1000"/>
                <a:ea typeface="+mj-ea"/>
                <a:cs typeface="+mj-cs"/>
              </a:rPr>
              <a:t>-</a:t>
            </a:r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mn1000"/>
                <a:ea typeface="+mj-ea"/>
                <a:cs typeface="+mj-cs"/>
              </a:rPr>
              <a:t>στατιστικό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F5A2F-66BE-9AAD-6BFE-7522FD663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Υπάρχει μια χρήσιμη σχέση μεταξύ των στατιστικών στις Εξισώσεις (5-16) και (5-17). Μπορούμε να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γράψουμε το τετράγωνο του </a:t>
            </a:r>
            <a:r>
              <a:rPr lang="el-GR" sz="2400" b="0" i="1" u="none" strike="noStrike" baseline="0" dirty="0">
                <a:latin typeface="LMMathItalic10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-στατιστικού ως εξής: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Επομένως, για τον έλεγχο ενός μόνο περιορισμού, το </a:t>
            </a:r>
            <a:r>
              <a:rPr lang="el-GR" sz="2400" b="0" i="1" u="none" strike="noStrike" baseline="0" dirty="0">
                <a:latin typeface="LMMathItalic10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-στατιστικό είναι η τετραγωνική ρίζα του </a:t>
            </a:r>
            <a:r>
              <a:rPr lang="el-GR" sz="2400" b="0" i="1" u="none" strike="noStrike" baseline="0" dirty="0">
                <a:latin typeface="LMMathItalic10-Regular"/>
              </a:rPr>
              <a:t>F</a:t>
            </a:r>
            <a:r>
              <a:rPr lang="el-GR" sz="2400" b="0" i="0" u="none" strike="noStrike" baseline="0" dirty="0">
                <a:latin typeface="grmn1000"/>
              </a:rPr>
              <a:t>-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στατιστικού, που θα χρησιμοποιούσαμε για τον έλεγχο αυτής της υπόθεσης.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68EA75-8668-A05E-029C-71F3D0C0C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068" y="3127785"/>
            <a:ext cx="7500663" cy="99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07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9EAC5-9DBA-9F0D-0D38-3D5D080F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815938" cy="1499616"/>
          </a:xfrm>
        </p:spPr>
        <p:txBody>
          <a:bodyPr>
            <a:normAutofit/>
          </a:bodyPr>
          <a:lstStyle/>
          <a:p>
            <a:r>
              <a:rPr lang="el-GR" sz="3200" dirty="0"/>
              <a:t>Παράδειγμα 5.3. Εξίσωση Επενδύσεων με Περιορισμό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2C895-968D-B794-BE28-93ECF1C2E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Στην Ενότητα 5.2.2 παρουσιάσαμε μια θεωρία για τη συμπεριφορά των επενδυτών, σύμφωνα με την οποία οι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επενδυτές ενδιαφέρονται μόνο για τα πραγματικά επιτόκια.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Αν οι επενδυτές ενδιαφέρονταν μόνο για το πραγματικό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επιτόκιο, τότε ίσες αυξήσεις των επιτοκίων και του πληθωρισμού δεν θα είχαν καμία ανεξάρτητη επίδραση στις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επενδύσεις. Η μηδενική υπόθεση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87C3F-542D-C18D-38CC-781E23C98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330" y="4722445"/>
            <a:ext cx="2305707" cy="50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92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A3A6E-1104-73DA-CAC9-01A0095F4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Περιορισμοί και υποθέσεις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5D37C-B9C1-356C-ADBD-518793E79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Ορίζουμε τη </a:t>
            </a:r>
            <a:r>
              <a:rPr lang="el-GR" sz="2400" b="1" i="0" u="none" strike="noStrike" baseline="0" dirty="0">
                <a:latin typeface="grxn1000"/>
              </a:rPr>
              <a:t>μηδενική υπόθεση </a:t>
            </a:r>
            <a:r>
              <a:rPr lang="el-GR" sz="2400" b="0" i="0" u="none" strike="noStrike" baseline="0" dirty="0">
                <a:latin typeface="grmn1000"/>
              </a:rPr>
              <a:t>(</a:t>
            </a:r>
            <a:r>
              <a:rPr lang="el-GR" sz="2400" b="0" i="0" u="none" strike="noStrike" baseline="0" dirty="0">
                <a:latin typeface="LMRoman10-Regular"/>
              </a:rPr>
              <a:t>null hypothesis</a:t>
            </a:r>
            <a:r>
              <a:rPr lang="el-GR" sz="2400" b="0" i="0" u="none" strike="noStrike" baseline="0" dirty="0">
                <a:latin typeface="grmn1000"/>
              </a:rPr>
              <a:t>) ως τη δήλωση που περιορίζει το υπόδειγμα, και την </a:t>
            </a:r>
            <a:r>
              <a:rPr lang="el-GR" sz="2400" b="1" i="0" u="none" strike="noStrike" baseline="0" dirty="0">
                <a:latin typeface="grxn1000"/>
              </a:rPr>
              <a:t>εναλλακτική υπόθεση </a:t>
            </a:r>
            <a:r>
              <a:rPr lang="el-GR" sz="2400" b="0" i="0" u="none" strike="noStrike" baseline="0" dirty="0">
                <a:latin typeface="grmn1000"/>
              </a:rPr>
              <a:t>(</a:t>
            </a:r>
            <a:r>
              <a:rPr lang="el-GR" sz="2400" b="0" i="0" u="none" strike="noStrike" baseline="0" dirty="0">
                <a:latin typeface="LMRoman10-Regular"/>
              </a:rPr>
              <a:t>alternative hypothesis</a:t>
            </a:r>
            <a:r>
              <a:rPr lang="el-GR" sz="2400" b="0" i="0" u="none" strike="noStrike" baseline="0" dirty="0">
                <a:latin typeface="grmn1000"/>
              </a:rPr>
              <a:t>) ως την ευρύτερη δήλωση.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 τυπικός συμβολισμός που χρησιμοποιείται για να περιγράψει αυτή την υπόθεση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3ACC00-6E25-DAF9-1312-5D97CDCA0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488" y="4247727"/>
            <a:ext cx="6302774" cy="113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39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DCA6A6-1840-0D21-E63B-80C0100DF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981" y="1743959"/>
            <a:ext cx="11010323" cy="3848870"/>
          </a:xfrm>
        </p:spPr>
      </p:pic>
    </p:spTree>
    <p:extLst>
      <p:ext uri="{BB962C8B-B14F-4D97-AF65-F5344CB8AC3E}">
        <p14:creationId xmlns:p14="http://schemas.microsoft.com/office/powerpoint/2010/main" val="3259164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A78B9-515C-DA79-CB5F-A673F32C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1167872" cy="1499616"/>
          </a:xfrm>
        </p:spPr>
        <p:txBody>
          <a:bodyPr>
            <a:normAutofit/>
          </a:bodyPr>
          <a:lstStyle/>
          <a:p>
            <a:r>
              <a:rPr lang="el-GR" sz="3200" dirty="0"/>
              <a:t>΄Ελεγχος με βάση την προσαρμογή της παλινδρόμησης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0BEC8-4BDA-4849-657C-576F9630E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84" y="1918355"/>
            <a:ext cx="10976194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Μια διαφορετική προσέγγιση του ελέγχου υπόθεσης εστιάζει στην προσαρμογή της παλινδρόμησης. 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Θυμηθείτε ότι το διάνυσμα των συντελεστών ελαχίστων τετραγώνων </a:t>
            </a:r>
            <a:r>
              <a:rPr lang="el-GR" sz="2400" b="1" i="1" u="none" strike="noStrike" baseline="0" dirty="0">
                <a:latin typeface="LMMathItalic10-Bold"/>
              </a:rPr>
              <a:t>b </a:t>
            </a:r>
            <a:r>
              <a:rPr lang="el-GR" sz="2400" b="0" i="0" u="none" strike="noStrike" baseline="0" dirty="0">
                <a:latin typeface="grmn1000"/>
              </a:rPr>
              <a:t>είναι αυτό που ελαχιστοποιεί το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άθροισμα των τετραγωνικών αποκλίσεων, </a:t>
            </a:r>
            <a:r>
              <a:rPr lang="el-GR" sz="2400" b="1" i="1" u="none" strike="noStrike" baseline="0" dirty="0">
                <a:latin typeface="LMMathItalic10-Bold"/>
              </a:rPr>
              <a:t>e</a:t>
            </a:r>
            <a:r>
              <a:rPr lang="en-US" sz="2400" b="1" i="1" u="none" strike="noStrike" baseline="0" dirty="0">
                <a:latin typeface="LMMathItalic10-Bold"/>
              </a:rPr>
              <a:t>’</a:t>
            </a:r>
            <a:r>
              <a:rPr lang="el-GR" sz="2400" b="1" i="1" u="none" strike="noStrike" baseline="0" dirty="0">
                <a:latin typeface="LMMathItalic10-Bold"/>
              </a:rPr>
              <a:t>e</a:t>
            </a:r>
            <a:r>
              <a:rPr lang="el-GR" sz="2400" b="0" i="0" u="none" strike="noStrike" baseline="0" dirty="0">
                <a:latin typeface="grmn1000"/>
              </a:rPr>
              <a:t>. 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Εφόσον το </a:t>
            </a:r>
            <a:r>
              <a:rPr lang="el-GR" sz="2400" b="0" i="1" u="none" strike="noStrike" baseline="0" dirty="0">
                <a:latin typeface="LMMathItalic10-Regular"/>
              </a:rPr>
              <a:t>R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ισούται με </a:t>
            </a:r>
            <a:r>
              <a:rPr lang="el-GR" sz="2400" b="0" i="0" u="none" strike="noStrike" baseline="0" dirty="0">
                <a:latin typeface="LMRoman10-Regular"/>
              </a:rPr>
              <a:t>1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1" i="1" u="none" strike="noStrike" baseline="0" dirty="0">
                <a:latin typeface="LMMathItalic10-Bold"/>
              </a:rPr>
              <a:t>e</a:t>
            </a:r>
            <a:r>
              <a:rPr lang="en-US" sz="2400" b="1" i="1" u="none" strike="noStrike" baseline="0" dirty="0">
                <a:latin typeface="LMMathItalic10-Bold"/>
              </a:rPr>
              <a:t>’</a:t>
            </a:r>
            <a:r>
              <a:rPr lang="el-GR" sz="2400" b="1" i="1" u="none" strike="noStrike" baseline="0" dirty="0">
                <a:latin typeface="LMMathItalic10-Bold"/>
              </a:rPr>
              <a:t>e</a:t>
            </a:r>
            <a:r>
              <a:rPr lang="el-GR" sz="2400" b="0" i="1" u="none" strike="noStrike" baseline="0" dirty="0">
                <a:latin typeface="LMMathItalic10-Regular"/>
              </a:rPr>
              <a:t>/</a:t>
            </a:r>
            <a:r>
              <a:rPr lang="el-GR" sz="2400" b="1" i="1" u="none" strike="noStrike" baseline="0" dirty="0">
                <a:latin typeface="LMMathItalic10-Bold"/>
              </a:rPr>
              <a:t>yM</a:t>
            </a:r>
            <a:r>
              <a:rPr lang="el-GR" sz="2000" b="0" i="0" u="none" strike="noStrike" baseline="30000" dirty="0">
                <a:latin typeface="LMRoman8-Regular"/>
              </a:rPr>
              <a:t>0</a:t>
            </a:r>
            <a:r>
              <a:rPr lang="el-GR" sz="2400" b="1" i="1" u="none" strike="noStrike" baseline="0" dirty="0">
                <a:latin typeface="LMMathItalic10-Bold"/>
              </a:rPr>
              <a:t>y </a:t>
            </a:r>
            <a:r>
              <a:rPr lang="el-GR" sz="2400" b="0" i="0" u="none" strike="noStrike" baseline="0" dirty="0">
                <a:latin typeface="grmn1000"/>
              </a:rPr>
              <a:t>και το </a:t>
            </a:r>
            <a:r>
              <a:rPr lang="el-GR" sz="2400" b="1" i="1" u="none" strike="noStrike" baseline="0" dirty="0">
                <a:latin typeface="LMMathItalic10-Bold"/>
              </a:rPr>
              <a:t>yM</a:t>
            </a:r>
            <a:r>
              <a:rPr lang="el-GR" sz="2000" b="0" i="0" u="none" strike="noStrike" baseline="30000" dirty="0">
                <a:latin typeface="LMRoman8-Regular"/>
              </a:rPr>
              <a:t>0</a:t>
            </a:r>
            <a:r>
              <a:rPr lang="el-GR" sz="2400" b="1" i="1" u="none" strike="noStrike" baseline="0" dirty="0">
                <a:latin typeface="LMMathItalic10-Bold"/>
              </a:rPr>
              <a:t>y</a:t>
            </a:r>
            <a:r>
              <a:rPr lang="en-US" sz="2400" b="1" i="1" u="none" strike="noStrike" baseline="0" dirty="0">
                <a:latin typeface="LMMathItalic10-Bold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δεν περιλαμβάνει το 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2400" b="0" i="0" u="none" strike="noStrike" baseline="0" dirty="0">
                <a:latin typeface="grmn1000"/>
              </a:rPr>
              <a:t>, έπεται ότι, αν το υπόδειγμα περιέχει έναν σταθερό όρο, το </a:t>
            </a:r>
            <a:r>
              <a:rPr lang="el-GR" sz="2400" b="1" i="1" u="none" strike="noStrike" baseline="0" dirty="0">
                <a:latin typeface="LMMathItalic10-Bold"/>
              </a:rPr>
              <a:t>b </a:t>
            </a:r>
            <a:r>
              <a:rPr lang="el-GR" sz="2400" b="0" i="0" u="none" strike="noStrike" baseline="0" dirty="0">
                <a:latin typeface="grmn1000"/>
              </a:rPr>
              <a:t>μεγιστοποιεί το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n-US" sz="2400" b="0" i="1" u="none" strike="noStrike" baseline="0" dirty="0">
                <a:latin typeface="LMMathItalic10-Regular"/>
              </a:rPr>
              <a:t>R</a:t>
            </a:r>
            <a:r>
              <a:rPr lang="en-US" sz="2400" b="0" i="0" u="none" strike="noStrike" baseline="30000" dirty="0">
                <a:latin typeface="LMRoman8-Regular"/>
              </a:rPr>
              <a:t>2</a:t>
            </a:r>
            <a:r>
              <a:rPr lang="en-US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66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3EA4-0C35-A016-C061-7E6084E48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Ο εκτιμητής ελαχίστων τετραγώνων κάτω από περιορισμούς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CCDE8-2FFD-1DA0-966E-7D9F7C5AD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΄Εστω ότι επιβάλλουμε ρητά στην παλινδρόμηση τους περιορισμούς της γενικής γραμμικής υπόθεσης. 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εκτιμητής ελαχίστων τετραγώνων κάτω από </a:t>
            </a:r>
            <a:r>
              <a:rPr lang="el-GR" sz="2400" dirty="0">
                <a:latin typeface="grmn1000"/>
              </a:rPr>
              <a:t>α</a:t>
            </a:r>
            <a:r>
              <a:rPr lang="el-GR" sz="2400" b="0" i="0" u="none" strike="noStrike" baseline="0" dirty="0">
                <a:latin typeface="grmn1000"/>
              </a:rPr>
              <a:t>υτούς τους περιορισμούς προκύπτει από την επίλυση του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ακόλουθου προβλήματος: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συνάρτηση του </a:t>
            </a:r>
            <a:r>
              <a:rPr lang="el-GR" sz="2400" b="0" i="0" u="none" strike="noStrike" baseline="0" dirty="0">
                <a:latin typeface="LMRoman10-Regular"/>
              </a:rPr>
              <a:t>Lagrange </a:t>
            </a:r>
            <a:r>
              <a:rPr lang="el-GR" sz="2400" b="0" i="0" u="none" strike="noStrike" baseline="0" dirty="0" err="1">
                <a:latin typeface="grmn1000"/>
              </a:rPr>
              <a:t>γι’αυτό</a:t>
            </a:r>
            <a:r>
              <a:rPr lang="el-GR" sz="2400" b="0" i="0" u="none" strike="noStrike" baseline="0" dirty="0">
                <a:latin typeface="grmn1000"/>
              </a:rPr>
              <a:t> το πρόβλημα μπορεί να γραφεί ως εξής:</a:t>
            </a: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A369E-0C31-E077-F72A-DB34F482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229" y="4031678"/>
            <a:ext cx="7292020" cy="532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A1D950-BCAC-A124-A945-23AF1CA5D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239" y="5373278"/>
            <a:ext cx="6505480" cy="6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11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33E22-7798-6661-C232-13245B391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Ο εκτιμητής ελαχίστων τετραγώνων κάτω από περιορισμούς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393E7-E5CE-F7D7-1392-68658BCCB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Οι λύσεις 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1400" b="0" i="1" u="none" strike="noStrike" baseline="0" dirty="0">
                <a:latin typeface="LMMathSymbols8-Regular"/>
              </a:rPr>
              <a:t>∗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λ</a:t>
            </a:r>
            <a:r>
              <a:rPr lang="el-GR" sz="1400" b="0" i="1" u="none" strike="noStrike" baseline="0" dirty="0">
                <a:latin typeface="LMMathSymbols8-Regular"/>
              </a:rPr>
              <a:t>∗ </a:t>
            </a:r>
            <a:r>
              <a:rPr lang="el-GR" sz="2400" b="0" i="0" u="none" strike="noStrike" baseline="0" dirty="0">
                <a:latin typeface="grmn1000"/>
              </a:rPr>
              <a:t>πρέπει να ικανοποιούν τις ακόλουθες αναγκαίες συνθήκες: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Διαιρώντας με το </a:t>
            </a:r>
            <a:r>
              <a:rPr lang="el-GR" sz="2400" b="0" i="0" u="none" strike="noStrike" baseline="0" dirty="0">
                <a:latin typeface="LMRoman10-Regular"/>
              </a:rPr>
              <a:t>2 </a:t>
            </a:r>
            <a:r>
              <a:rPr lang="el-GR" sz="2400" b="0" i="0" u="none" strike="noStrike" baseline="0" dirty="0">
                <a:latin typeface="grmn1000"/>
              </a:rPr>
              <a:t>και κάνοντας πράξεις παίρνουμε την εξίσωση επιμερισμένων μητρών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33CC3-6C90-C2AD-651D-70082D0C8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873" y="2696616"/>
            <a:ext cx="4190209" cy="16774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5CC2A0-C1C9-2C49-4668-0FB4D3D84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616" y="5270809"/>
            <a:ext cx="3273055" cy="103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57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D7607-74A5-476E-1069-1F53C1C71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Ο εκτιμητής ελαχίστων τετραγώνων κάτω από περιορισμούς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D4223-08F9-7203-B2D6-ECACB03DC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31097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Υποθέτοντας ότι η επιμερισμένη μήτρα είναι μη ιδιάζουσα, ο εκτιμητής ελαχίστων τετραγώνων κάτω από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περιορισμούς είναι το πάνω τμήμα της λύσης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Επιπλέον, αν η μήτρα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n-US" sz="2400" b="1" i="1" u="none" strike="noStrike" baseline="0" dirty="0">
                <a:latin typeface="LMMathItalic10-Bold"/>
              </a:rPr>
              <a:t>’</a:t>
            </a:r>
            <a:r>
              <a:rPr lang="el-GR" sz="2400" b="1" i="1" u="none" strike="noStrike" baseline="0" dirty="0">
                <a:latin typeface="LMMathItalic10-Bold"/>
              </a:rPr>
              <a:t>X </a:t>
            </a:r>
            <a:r>
              <a:rPr lang="el-GR" sz="2400" b="0" i="0" u="none" strike="noStrike" baseline="0" dirty="0">
                <a:latin typeface="grmn1000"/>
              </a:rPr>
              <a:t>είναι μη ιδιάζουσα, τότε μπορούμε να βρούμε λύσεις για τα 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1400" b="0" i="1" u="none" strike="noStrike" baseline="0" dirty="0">
                <a:latin typeface="LMMathSymbols8-Regular"/>
              </a:rPr>
              <a:t>∗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λ</a:t>
            </a:r>
            <a:r>
              <a:rPr lang="el-GR" sz="1400" b="0" i="1" u="none" strike="noStrike" baseline="0" dirty="0">
                <a:latin typeface="LMMathSymbols8-Regular"/>
              </a:rPr>
              <a:t>∗ </a:t>
            </a:r>
            <a:r>
              <a:rPr lang="el-GR" sz="2400" b="0" i="0" u="none" strike="noStrike" baseline="0" dirty="0">
                <a:latin typeface="grmn1000"/>
              </a:rPr>
              <a:t>χρησιμοποιώντας τον τύπο (Α.74) για αντιστροφή επιμερισμένης μήτρας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A6EAB5-C043-AC2C-11A7-4A474E43A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040" y="3070781"/>
            <a:ext cx="4383920" cy="869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4064D5-4110-16AA-C2BA-7794E07C2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468" y="5151515"/>
            <a:ext cx="5865825" cy="135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329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FA6EC-F907-533C-2F7D-997DA6ECA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Ο εκτιμητής ελαχίστων τετραγώνων κάτω από περιορισμούς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8BBED-C5A9-7C5A-F4BF-C5C3FB09E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Αν η μήτρα 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n-US" sz="2400" b="1" i="1" u="none" strike="noStrike" baseline="0" dirty="0">
                <a:latin typeface="LMMathItalic10-Bold"/>
              </a:rPr>
              <a:t>’</a:t>
            </a:r>
            <a:r>
              <a:rPr lang="el-GR" sz="2400" b="1" i="1" u="none" strike="noStrike" baseline="0" dirty="0">
                <a:latin typeface="LMMathItalic10-Bold"/>
              </a:rPr>
              <a:t>X </a:t>
            </a:r>
            <a:r>
              <a:rPr lang="el-GR" sz="2400" b="0" i="0" u="none" strike="noStrike" baseline="0" dirty="0">
                <a:latin typeface="grmn1000"/>
              </a:rPr>
              <a:t>είναι μη ιδιάζουσα, βρίσκουμε ότι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sz="2400" b="0" i="0" u="none" strike="noStrike" baseline="0" dirty="0">
                <a:latin typeface="grmn1000"/>
              </a:rPr>
              <a:t>Επομένως,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Αυτή η μείωση της διακύμανσης μπορεί να ερμηνευτεί ως η αξία των πληροφοριών που περιλαμβάνονται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στους περιορισμούς.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88E202-3B02-25C1-6AED-78BDB465E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863" y="2633095"/>
            <a:ext cx="7541783" cy="694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F4ABBB-3756-37D5-1535-CF4EDD895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734" y="3830675"/>
            <a:ext cx="7582482" cy="55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164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AA1B0-64BC-81E6-A06B-41A27167B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Ο εκτιμητής ελαχίστων τετραγώνων κάτω από περιορισμούς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2A6A93-8116-29B5-B483-75F1AF8A6F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Στην Ενότητα 3.5 [βλ. Θεώρημα 3.6, Εξίσωση (3-29)] δείξαμε ότι η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επίδραση στην προσαρμογή δίνεται από τον τύπο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όπου </a:t>
                </a:r>
                <a:r>
                  <a:rPr lang="en-US" sz="2400" b="0" i="1" u="none" strike="noStrike" baseline="0" dirty="0">
                    <a:latin typeface="LMMathItalic10-Regular"/>
                  </a:rPr>
                  <a:t>R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l-GR" sz="1400" b="1" i="1" u="none" strike="noStrike" baseline="0" dirty="0">
                    <a:latin typeface="LMMathItalic10-Bold"/>
                  </a:rPr>
                  <a:t>z </a:t>
                </a:r>
                <a:r>
                  <a:rPr lang="el-GR" sz="2400" b="0" i="0" u="none" strike="noStrike" baseline="0" dirty="0">
                    <a:latin typeface="grmn1000"/>
                  </a:rPr>
                  <a:t>είναι το νέο </a:t>
                </a:r>
                <a:r>
                  <a:rPr lang="el-GR" sz="2400" b="0" i="1" u="none" strike="noStrike" baseline="0" dirty="0">
                    <a:latin typeface="LMMathItalic10-Regular"/>
                  </a:rPr>
                  <a:t>R</a:t>
                </a:r>
                <a:r>
                  <a:rPr lang="el-GR" sz="2000" b="0" i="0" u="none" strike="noStrike" baseline="30000" dirty="0">
                    <a:latin typeface="LMRoman8-Regular"/>
                  </a:rPr>
                  <a:t>2</a:t>
                </a:r>
                <a:r>
                  <a:rPr lang="el-GR" sz="1400" b="0" i="0" u="none" strike="noStrike" baseline="0" dirty="0">
                    <a:latin typeface="LMRoman8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μετά την προσθήκη του </a:t>
                </a:r>
                <a:r>
                  <a:rPr lang="el-GR" sz="2400" b="0" i="1" u="none" strike="noStrike" baseline="0" dirty="0">
                    <a:latin typeface="LMMathItalic10-Regular"/>
                  </a:rPr>
                  <a:t>z</a:t>
                </a:r>
                <a:r>
                  <a:rPr lang="el-GR" sz="2400" b="0" i="0" u="none" strike="noStrike" baseline="0" dirty="0">
                    <a:latin typeface="grmn1000"/>
                  </a:rPr>
                  <a:t>, </a:t>
                </a:r>
                <a:r>
                  <a:rPr lang="el-GR" sz="2400" b="0" i="1" u="none" strike="noStrike" baseline="0" dirty="0">
                    <a:latin typeface="LMMathItalic10-Regular"/>
                  </a:rPr>
                  <a:t>R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𝑋</m:t>
                        </m:r>
                      </m:den>
                    </m:f>
                  </m:oMath>
                </a14:m>
                <a:r>
                  <a:rPr lang="en-US" sz="1400" b="1" i="1" u="none" strike="noStrike" baseline="0" dirty="0">
                    <a:latin typeface="LMMathItalic10-Bold"/>
                  </a:rPr>
                  <a:t>  </a:t>
                </a:r>
                <a:r>
                  <a:rPr lang="el-GR" sz="2400" b="0" i="0" u="none" strike="noStrike" baseline="0" dirty="0">
                    <a:latin typeface="grmn1000"/>
                  </a:rPr>
                  <a:t>είναι το αρχικό </a:t>
                </a:r>
                <a:r>
                  <a:rPr lang="el-GR" sz="2400" b="0" i="1" u="none" strike="noStrike" baseline="0" dirty="0">
                    <a:latin typeface="LMMathItalic10-Regular"/>
                  </a:rPr>
                  <a:t>R</a:t>
                </a:r>
                <a:r>
                  <a:rPr lang="el-GR" sz="2400" b="0" i="0" u="none" strike="noStrike" baseline="30000" dirty="0">
                    <a:latin typeface="LMRoman8-Regular"/>
                  </a:rPr>
                  <a:t>2</a:t>
                </a:r>
                <a:r>
                  <a:rPr lang="el-GR" sz="2400" b="0" i="0" u="none" strike="noStrike" baseline="0" dirty="0">
                    <a:latin typeface="grmn1000"/>
                  </a:rPr>
                  <a:t>, και </a:t>
                </a:r>
                <a:r>
                  <a:rPr lang="el-GR" sz="2400" b="0" i="1" u="none" strike="noStrike" baseline="0" dirty="0">
                    <a:latin typeface="LMMathItalic10-Regular"/>
                  </a:rPr>
                  <a:t>r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∗2</m:t>
                        </m:r>
                      </m:num>
                      <m:den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𝑦𝑧</m:t>
                        </m:r>
                      </m:den>
                    </m:f>
                  </m:oMath>
                </a14:m>
                <a:r>
                  <a:rPr lang="en-US" sz="1400" b="0" i="1" u="none" strike="noStrike" baseline="0" dirty="0">
                    <a:latin typeface="LMMathItalic8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είναι η μερική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συσχέτιση μεταξύ του </a:t>
                </a:r>
                <a:r>
                  <a:rPr lang="el-GR" sz="2400" b="0" i="1" u="none" strike="noStrike" baseline="0" dirty="0">
                    <a:latin typeface="LMMathItalic10-Regular"/>
                  </a:rPr>
                  <a:t>y </a:t>
                </a:r>
                <a:r>
                  <a:rPr lang="el-GR" sz="2400" b="0" i="0" u="none" strike="noStrike" baseline="0" dirty="0">
                    <a:latin typeface="grmn1000"/>
                  </a:rPr>
                  <a:t>και του </a:t>
                </a:r>
                <a:r>
                  <a:rPr lang="el-GR" sz="2400" b="0" i="1" u="none" strike="noStrike" baseline="0" dirty="0">
                    <a:latin typeface="LMMathItalic10-Regular"/>
                  </a:rPr>
                  <a:t>z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2A6A93-8116-29B5-B483-75F1AF8A6F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2" t="-2121" r="-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9573A22-6F55-3D5F-4D71-376113FDA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584" y="3167259"/>
            <a:ext cx="3859901" cy="68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85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EB39B-6A44-D507-5E2C-8D9BC56B1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Ο εκτιμητής ελαχίστων τετραγώνων κάτω από περιορισμούς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2CD0EA-351A-1F90-BF78-3E3951A9E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Κατά τον υπολογισμό του συντελεστή μερικής συσχέτισης μεταξύ των </a:t>
                </a:r>
                <a:r>
                  <a:rPr lang="el-GR" sz="2400" b="0" i="1" u="none" strike="noStrike" baseline="0" dirty="0">
                    <a:latin typeface="LMMathItalic10-Regular"/>
                  </a:rPr>
                  <a:t>y </a:t>
                </a:r>
                <a:r>
                  <a:rPr lang="el-GR" sz="2400" b="0" i="0" u="none" strike="noStrike" baseline="0" dirty="0">
                    <a:latin typeface="grmn1000"/>
                  </a:rPr>
                  <a:t>και </a:t>
                </a:r>
                <a:r>
                  <a:rPr lang="el-GR" sz="2400" b="0" i="1" u="none" strike="noStrike" baseline="0" dirty="0">
                    <a:latin typeface="LMMathItalic10-Regular"/>
                  </a:rPr>
                  <a:t>z </a:t>
                </a:r>
                <a:r>
                  <a:rPr lang="el-GR" sz="2400" b="0" i="0" u="none" strike="noStrike" baseline="0" dirty="0">
                    <a:latin typeface="grmn1000"/>
                  </a:rPr>
                  <a:t>στην Εξίσωση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(3-22) βρήκαμε το χρήσιμο αποτέλεσμα ότι</a:t>
                </a:r>
                <a:endParaRPr lang="en-US" sz="2400" b="0" i="0" u="none" strike="noStrike" baseline="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endParaRPr lang="en-US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όπου </a:t>
                </a:r>
                <a:r>
                  <a:rPr lang="en-US" sz="2400" b="0" i="1" u="none" strike="noStrike" baseline="0" dirty="0">
                    <a:latin typeface="LMMathItalic10-Regular"/>
                  </a:rPr>
                  <a:t>t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1400" b="0" i="1" u="none" strike="noStrike" baseline="0" dirty="0">
                    <a:latin typeface="LMMathItalic8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είναι το τετράγωνο του </a:t>
                </a:r>
                <a:r>
                  <a:rPr lang="el-GR" sz="2400" b="0" i="1" u="none" strike="noStrike" baseline="0" dirty="0">
                    <a:latin typeface="LMMathItalic10-Regular"/>
                  </a:rPr>
                  <a:t>t</a:t>
                </a:r>
                <a:r>
                  <a:rPr lang="el-GR" sz="2400" b="0" i="0" u="none" strike="noStrike" baseline="0" dirty="0">
                    <a:latin typeface="grmn1000"/>
                  </a:rPr>
                  <a:t>-στατιστικού για τον έλεγχο της υπόθεσης ότι ο συντελεστής του </a:t>
                </a:r>
                <a:r>
                  <a:rPr lang="el-GR" sz="2400" b="0" i="1" u="none" strike="noStrike" baseline="0" dirty="0">
                    <a:latin typeface="LMMathItalic10-Regular"/>
                  </a:rPr>
                  <a:t>z</a:t>
                </a:r>
                <a:r>
                  <a:rPr lang="en-US" sz="2400" b="0" i="1" u="none" strike="noStrike" baseline="0" dirty="0">
                    <a:latin typeface="LMMathItalic10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είναι μηδέν στην πολλαπλή παλινδρόμηση του </a:t>
                </a:r>
                <a:r>
                  <a:rPr lang="el-GR" sz="2400" b="1" i="1" u="none" strike="noStrike" baseline="0" dirty="0">
                    <a:latin typeface="LMMathItalic10-Bold"/>
                  </a:rPr>
                  <a:t>y </a:t>
                </a:r>
                <a:r>
                  <a:rPr lang="el-GR" sz="2400" b="0" i="0" u="none" strike="noStrike" baseline="0" dirty="0">
                    <a:latin typeface="grmn1000"/>
                  </a:rPr>
                  <a:t>πάνω στη μήτρα </a:t>
                </a:r>
                <a:r>
                  <a:rPr lang="el-GR" sz="2400" b="1" i="1" u="none" strike="noStrike" baseline="0" dirty="0">
                    <a:latin typeface="LMMathItalic10-Bold"/>
                  </a:rPr>
                  <a:t>X </a:t>
                </a:r>
                <a:r>
                  <a:rPr lang="el-GR" sz="2400" b="0" i="0" u="none" strike="noStrike" baseline="0" dirty="0">
                    <a:latin typeface="grmn1000"/>
                  </a:rPr>
                  <a:t>και στο διάνυσμα </a:t>
                </a:r>
                <a:r>
                  <a:rPr lang="el-GR" sz="2400" b="1" i="1" u="none" strike="noStrike" baseline="0" dirty="0">
                    <a:latin typeface="LMMathItalic10-Bold"/>
                  </a:rPr>
                  <a:t>z</a:t>
                </a:r>
                <a:r>
                  <a:rPr lang="el-GR" sz="2400" b="0" i="0" u="none" strike="noStrike" baseline="0" dirty="0">
                    <a:latin typeface="grmn100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2CD0EA-351A-1F90-BF78-3E3951A9E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2" t="-2121" r="-2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0CEB234-8706-ED6F-B094-C3832249C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858" y="3170497"/>
            <a:ext cx="2618613" cy="8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460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F2C49-B095-A6E5-9FCA-79C96F4F1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Ο εκτιμητής ελαχίστων τετραγώνων κάτω από περιορισμούς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7677C8-3CBC-C68B-1539-ADE401F832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Αν λύσουμε την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Εξίσωση (5-25) ως προς </a:t>
                </a:r>
                <a:r>
                  <a:rPr lang="el-GR" sz="2400" b="0" i="1" u="none" strike="noStrike" baseline="0" dirty="0">
                    <a:latin typeface="LMMathItalic10-Regular"/>
                  </a:rPr>
                  <a:t>r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∗2</m:t>
                        </m:r>
                      </m:num>
                      <m:den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𝑦𝑧</m:t>
                        </m:r>
                      </m:den>
                    </m:f>
                  </m:oMath>
                </a14:m>
                <a:r>
                  <a:rPr lang="el-GR" sz="1400" b="0" i="1" u="none" strike="noStrike" baseline="0" dirty="0">
                    <a:latin typeface="LMMathItalic8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και την Εξίσωση (5-26) ως προς </a:t>
                </a:r>
                <a:r>
                  <a:rPr lang="el-GR" sz="2400" b="0" i="1" u="none" strike="noStrike" baseline="0" dirty="0">
                    <a:latin typeface="LMMathItalic10-Regular"/>
                  </a:rPr>
                  <a:t>t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1400" b="0" i="1" u="none" strike="noStrike" baseline="0" dirty="0">
                    <a:latin typeface="LMMathItalic8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και μετά αντικαταστήσουμε την πρώτη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λύση στη δεύτερη, βρίσκουμε ότι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7677C8-3CBC-C68B-1539-ADE401F832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2" t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9231449-3C40-9F9C-4A06-D6842C711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021" y="3551549"/>
            <a:ext cx="3941302" cy="93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366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B3791-7CCA-9DE5-09F2-2ADCCAAB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Ο εκτιμητής ελαχίστων τετραγώνων κάτω από περιορισμούς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67B81-C5D5-D4F2-0B98-FB886743F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΄Εστω ότι το </a:t>
            </a:r>
            <a:r>
              <a:rPr lang="el-GR" sz="2400" b="1" i="1" u="none" strike="noStrike" baseline="0" dirty="0">
                <a:latin typeface="LMMathItalic10-Bold"/>
              </a:rPr>
              <a:t>e</a:t>
            </a:r>
            <a:r>
              <a:rPr lang="el-GR" sz="1400" b="0" i="1" u="none" strike="noStrike" baseline="0" dirty="0">
                <a:latin typeface="LMMathSymbols8-Regular"/>
              </a:rPr>
              <a:t>∗ </a:t>
            </a:r>
            <a:r>
              <a:rPr lang="el-GR" sz="2400" b="0" i="0" u="none" strike="noStrike" baseline="0" dirty="0">
                <a:latin typeface="grmn1000"/>
              </a:rPr>
              <a:t>ισούται με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1" i="1" u="none" strike="noStrike" baseline="0" dirty="0">
                <a:latin typeface="LMMathItalic10-Bold"/>
              </a:rPr>
              <a:t>y </a:t>
            </a:r>
            <a:r>
              <a:rPr lang="el-GR" sz="2400" b="0" i="1" u="none" strike="noStrike" baseline="0" dirty="0">
                <a:latin typeface="LMMathSymbols10-Regular"/>
              </a:rPr>
              <a:t>− </a:t>
            </a:r>
            <a:r>
              <a:rPr lang="el-GR" sz="2400" b="1" i="1" u="none" strike="noStrike" baseline="0" dirty="0">
                <a:latin typeface="LMMathItalic10-Bold"/>
              </a:rPr>
              <a:t>Xb</a:t>
            </a:r>
            <a:r>
              <a:rPr lang="el-GR" sz="1400" b="0" i="1" u="none" strike="noStrike" baseline="0" dirty="0">
                <a:latin typeface="LMMathSymbols8-Regular"/>
              </a:rPr>
              <a:t>∗</a:t>
            </a:r>
            <a:r>
              <a:rPr lang="el-GR" sz="2400" b="0" i="0" u="none" strike="noStrike" baseline="0" dirty="0">
                <a:latin typeface="grmn1000"/>
              </a:rPr>
              <a:t>. Τότε ισχύει ότι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Το νέο άθροισμα των τετραγωνικών αποκλίσεων είναι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απώλεια της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προσαρμογής είναι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DF9C70-CCDE-5450-32B3-7320885CD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020" y="2703035"/>
            <a:ext cx="4870287" cy="535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BE6951-B71E-8E15-2A85-824D84A7F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789" y="4086102"/>
            <a:ext cx="4810518" cy="655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EED581-DCA4-AA1F-1109-79B4E1C1F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943" y="5399273"/>
            <a:ext cx="6947141" cy="87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85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C10D4-9531-DF43-1CEB-B8B8AE4E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Περιορισμοί και υποθέσεις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E82F7-2D39-AD6E-B0FA-11C7DD01E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Με το να αποδεχτούμε τη μηδενική υπόθεση, αποκλείουμε εμμέσως οποιαδήποτε περαιτέρω διερεύνηση του ζητήματος. 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Γι’αυτό η παραδοσιακή, κλασική μεθοδολογία αφήνει ανοιχτό το ενδεχόμενο ότι επιπλέον δεδομένα μπορούν να αλλάξουν το συμπέρασμα. Συνεπώς, η μεθοδολογία ελέγχου θα δομηθεί έτσι ώστε να συμβεί ένα από τα δύο: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86EF21-9993-BF7B-5670-ABBD960CA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4881267"/>
            <a:ext cx="9610843" cy="96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78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C140A-E7A6-7F27-586D-752492E75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Ο εκτιμητής ελαχίστων τετραγώνων κάτω από περιορισμούς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30A34-3565-31BC-E651-7354CA8E0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Αυτή η έκφραση εμφανίζεται στον αριθμητή του </a:t>
            </a:r>
            <a:r>
              <a:rPr lang="el-GR" sz="2400" b="0" i="1" u="none" strike="noStrike" baseline="0" dirty="0">
                <a:latin typeface="LMMathItalic10-Regular"/>
              </a:rPr>
              <a:t>F</a:t>
            </a:r>
            <a:r>
              <a:rPr lang="el-GR" sz="2400" b="0" i="0" u="none" strike="noStrike" baseline="0" dirty="0">
                <a:latin typeface="grmn1000"/>
              </a:rPr>
              <a:t>-στατιστικού της Εξίσωσης (5-7). Αντικαθιστώντας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τις υπόλοιπες ποσότητες, παίρνουμε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Τέλος, διαιρώντας και τον αριθμητή και τον παρονομαστή του </a:t>
            </a:r>
            <a:r>
              <a:rPr lang="el-GR" sz="2400" b="0" i="1" u="none" strike="noStrike" baseline="0" dirty="0">
                <a:latin typeface="LMMathItalic10-Regular"/>
              </a:rPr>
              <a:t>F</a:t>
            </a:r>
            <a:r>
              <a:rPr lang="el-GR" sz="2400" b="0" i="0" u="none" strike="noStrike" baseline="0" dirty="0">
                <a:latin typeface="grmn1000"/>
              </a:rPr>
              <a:t>-στατιστικού με το</a:t>
            </a:r>
            <a:r>
              <a:rPr lang="en-US" sz="2400" b="0" i="0" u="none" strike="noStrike" baseline="0" dirty="0">
                <a:latin typeface="grmn1000"/>
              </a:rPr>
              <a:t>                          , </a:t>
            </a:r>
            <a:r>
              <a:rPr lang="el-GR" sz="2400" b="0" i="0" u="none" strike="noStrike" baseline="0" dirty="0">
                <a:latin typeface="grmn1000"/>
              </a:rPr>
              <a:t>παίρνουμε το γενικό αποτέλεσμα: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F937C1-6FE7-CB5E-0D03-49EEF46A6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362" y="3243271"/>
            <a:ext cx="4235275" cy="781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61DFC2-E164-C344-202B-E480EE5BE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385" y="4520054"/>
            <a:ext cx="1461252" cy="5620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856169-62C4-54CB-DA78-C46C9CC2F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7993" y="5339948"/>
            <a:ext cx="4473188" cy="93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778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A1-FAF8-FBF9-DBAA-2C058AB0B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0" i="0" u="none" strike="noStrike" baseline="0" dirty="0">
                <a:latin typeface="grxn1000"/>
              </a:rPr>
              <a:t>Παράδειγμα 5.4. </a:t>
            </a:r>
            <a:r>
              <a:rPr lang="el-GR" sz="3600" b="1" i="1" u="none" strike="noStrike" baseline="0" dirty="0">
                <a:latin typeface="LMMathItalic10-Bold"/>
              </a:rPr>
              <a:t>F</a:t>
            </a:r>
            <a:r>
              <a:rPr lang="el-GR" sz="3600" b="0" i="0" u="none" strike="noStrike" baseline="0" dirty="0">
                <a:latin typeface="grxn1000"/>
              </a:rPr>
              <a:t>-΄Ελεγχος της Εξίσωσης Εισοδήματος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45969-B03F-5DD6-05D8-6ED7733AB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429439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Για τον έλεγχο της υπόθεσης ότι οι τέσσερις κλίσεις της εξίσωσης εισοδήματος του Παραδείγματος 5.2 είναι όλες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μηδέν, η τιμή του </a:t>
            </a:r>
            <a:r>
              <a:rPr lang="el-GR" sz="2400" b="0" i="1" u="none" strike="noStrike" baseline="0" dirty="0">
                <a:latin typeface="LMMathItalic10-Regular"/>
              </a:rPr>
              <a:t>F</a:t>
            </a:r>
            <a:r>
              <a:rPr lang="el-GR" sz="2400" b="0" i="0" u="none" strike="noStrike" baseline="0" dirty="0">
                <a:latin typeface="grmn1000"/>
              </a:rPr>
              <a:t>-στατιστικού,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είναι μεγαλύτερη από την </a:t>
            </a:r>
            <a:r>
              <a:rPr lang="el-GR" sz="2400" b="0" i="0" u="none" strike="noStrike" baseline="0" dirty="0">
                <a:latin typeface="LMRoman10-Regular"/>
              </a:rPr>
              <a:t>95%</a:t>
            </a:r>
            <a:r>
              <a:rPr lang="el-GR" sz="2400" b="0" i="0" u="none" strike="noStrike" baseline="0" dirty="0">
                <a:latin typeface="grmn1000"/>
              </a:rPr>
              <a:t>-κριτική τιμή που ισούται με </a:t>
            </a:r>
            <a:r>
              <a:rPr lang="el-GR" sz="2400" b="0" i="0" u="none" strike="noStrike" baseline="0" dirty="0">
                <a:latin typeface="LMRoman10-Regular"/>
              </a:rPr>
              <a:t>2</a:t>
            </a:r>
            <a:r>
              <a:rPr lang="el-GR" sz="2400" b="0" i="1" u="none" strike="noStrike" baseline="0" dirty="0">
                <a:latin typeface="LMMathItalic10-Regular"/>
              </a:rPr>
              <a:t>, </a:t>
            </a:r>
            <a:r>
              <a:rPr lang="el-GR" sz="2400" b="0" i="0" u="none" strike="noStrike" baseline="0" dirty="0">
                <a:latin typeface="LMRoman10-Regular"/>
              </a:rPr>
              <a:t>39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E1B9F-5F15-EFCC-E0C8-4FB9C0AED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56" y="3094841"/>
            <a:ext cx="5436181" cy="105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666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C9AC3-0E33-212D-1ABA-F1EFB0B7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΄Ελεγχος των πολλαπλασιαστών </a:t>
            </a:r>
            <a:r>
              <a:rPr lang="en-US" sz="4000" dirty="0"/>
              <a:t>Lagrange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47D5B-5AEB-9A30-E6E2-956DE8755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Το διάνυσμα των </a:t>
            </a:r>
            <a:r>
              <a:rPr lang="el-GR" sz="1800" b="0" i="0" u="none" strike="noStrike" baseline="0" dirty="0">
                <a:latin typeface="LMMathExtension10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πολλαπλασιαστών </a:t>
            </a:r>
            <a:r>
              <a:rPr lang="el-GR" sz="2400" b="0" i="0" u="none" strike="noStrike" baseline="0" dirty="0">
                <a:latin typeface="LMRoman10-Regular"/>
              </a:rPr>
              <a:t>Lagrange </a:t>
            </a:r>
            <a:r>
              <a:rPr lang="el-GR" sz="2400" b="0" i="0" u="none" strike="noStrike" baseline="0" dirty="0">
                <a:latin typeface="grmn1000"/>
              </a:rPr>
              <a:t>στη λύση για τα 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1400" b="0" i="1" u="none" strike="noStrike" baseline="0" dirty="0">
                <a:latin typeface="LMMathSymbols8-Regular"/>
              </a:rPr>
              <a:t>∗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1" i="1" u="none" strike="noStrike" baseline="0" dirty="0">
                <a:latin typeface="LMMathItalic10-Bold"/>
              </a:rPr>
              <a:t>λ</a:t>
            </a:r>
            <a:r>
              <a:rPr lang="el-GR" sz="1400" b="0" i="1" u="none" strike="noStrike" baseline="0" dirty="0">
                <a:latin typeface="LMMathSymbols8-Regular"/>
              </a:rPr>
              <a:t>∗ </a:t>
            </a:r>
            <a:r>
              <a:rPr lang="el-GR" sz="2400" b="0" i="0" u="none" strike="noStrike" baseline="0" dirty="0">
                <a:latin typeface="grmn1000"/>
              </a:rPr>
              <a:t>της Εξίσωσης (5-23) είναι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1" i="1" u="none" strike="noStrike" baseline="0" dirty="0">
                <a:latin typeface="LMMathItalic10-Bold"/>
              </a:rPr>
              <a:t>R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n-US" sz="2400" b="1" i="1" u="none" strike="noStrike" baseline="0" dirty="0">
                <a:latin typeface="LMMathItalic10-Bold"/>
              </a:rPr>
              <a:t>’</a:t>
            </a:r>
            <a:r>
              <a:rPr lang="el-GR" sz="2400" b="1" i="1" u="none" strike="noStrike" baseline="0" dirty="0">
                <a:latin typeface="LMMathItalic10-Bold"/>
              </a:rPr>
              <a:t>X</a:t>
            </a:r>
            <a:r>
              <a:rPr lang="el-GR" sz="2400" b="0" i="0" u="none" strike="noStrike" baseline="0" dirty="0">
                <a:latin typeface="LMRoman10-Regular"/>
              </a:rPr>
              <a:t>)</a:t>
            </a:r>
            <a:r>
              <a:rPr lang="el-GR" sz="2400" b="0" i="1" u="none" strike="noStrike" baseline="30000" dirty="0">
                <a:latin typeface="LMMathSymbols8-Regular"/>
              </a:rPr>
              <a:t>−</a:t>
            </a:r>
            <a:r>
              <a:rPr lang="el-GR" sz="2400" b="0" i="0" u="none" strike="noStrike" baseline="30000" dirty="0">
                <a:latin typeface="LMRoman8-Regular"/>
              </a:rPr>
              <a:t>1</a:t>
            </a:r>
            <a:r>
              <a:rPr lang="el-GR" sz="2400" b="1" i="1" u="none" strike="noStrike" baseline="0" dirty="0">
                <a:latin typeface="LMMathItalic10-Bold"/>
              </a:rPr>
              <a:t>R</a:t>
            </a:r>
            <a:r>
              <a:rPr lang="el-GR" sz="2400" b="0" i="1" u="none" strike="noStrike" baseline="30000" dirty="0">
                <a:latin typeface="LMMathSymbols8-Regular"/>
              </a:rPr>
              <a:t>−</a:t>
            </a:r>
            <a:r>
              <a:rPr lang="el-GR" sz="2400" b="0" i="0" u="none" strike="noStrike" baseline="30000" dirty="0">
                <a:latin typeface="LMRoman8-Regular"/>
              </a:rPr>
              <a:t>1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Rb</a:t>
            </a:r>
            <a:r>
              <a:rPr lang="el-GR" sz="2400" b="0" i="1" u="none" strike="noStrike" baseline="0" dirty="0">
                <a:latin typeface="LMMathSymbols10-Regular"/>
              </a:rPr>
              <a:t>−</a:t>
            </a:r>
            <a:r>
              <a:rPr lang="el-GR" sz="2400" b="1" i="1" u="none" strike="noStrike" baseline="0" dirty="0">
                <a:latin typeface="LMMathItalic10-Bold"/>
              </a:rPr>
              <a:t>q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δηλαδή, είναι ένα πολλαπλάσιο του διανύσματος των αποκλίσεων ελαχίστων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τετραγώνων.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n-US" sz="2400" dirty="0">
                <a:latin typeface="grmn1000"/>
              </a:rPr>
              <a:t>‘</a:t>
            </a:r>
            <a:r>
              <a:rPr lang="el-GR" sz="2400" b="0" i="0" u="none" strike="noStrike" baseline="0" dirty="0">
                <a:latin typeface="grmn1000"/>
              </a:rPr>
              <a:t>Ενας έλεγχος του </a:t>
            </a:r>
            <a:r>
              <a:rPr lang="el-GR" sz="2400" b="0" i="0" u="none" strike="noStrike" baseline="0" dirty="0">
                <a:latin typeface="LMRoman10-Regular"/>
              </a:rPr>
              <a:t>Wald </a:t>
            </a:r>
            <a:r>
              <a:rPr lang="el-GR" sz="2400" b="0" i="0" u="none" strike="noStrike" baseline="0" dirty="0">
                <a:latin typeface="grmn1000"/>
              </a:rPr>
              <a:t>για την υπόθεση </a:t>
            </a:r>
            <a:r>
              <a:rPr lang="el-GR" sz="2400" b="1" i="1" u="none" strike="noStrike" baseline="0" dirty="0">
                <a:latin typeface="LMMathItalic10-Bold"/>
              </a:rPr>
              <a:t>λ</a:t>
            </a:r>
            <a:r>
              <a:rPr lang="el-GR" sz="1400" b="0" i="1" u="none" strike="noStrike" baseline="0" dirty="0">
                <a:latin typeface="LMMathSymbols8-Regular"/>
              </a:rPr>
              <a:t>∗ </a:t>
            </a:r>
            <a:r>
              <a:rPr lang="el-GR" sz="2400" b="0" i="0" u="none" strike="noStrike" baseline="0" dirty="0">
                <a:latin typeface="LMRoman10-Regular"/>
              </a:rPr>
              <a:t>= 0 </a:t>
            </a:r>
            <a:r>
              <a:rPr lang="el-GR" sz="2400" b="0" i="0" u="none" strike="noStrike" baseline="0" dirty="0">
                <a:latin typeface="grmn1000"/>
              </a:rPr>
              <a:t>παρατίθεται στην Ενότητα 14.9.1. Το </a:t>
            </a:r>
            <a:r>
              <a:rPr lang="el-GR" sz="2400" b="0" i="1" u="none" strike="noStrike" baseline="0" dirty="0">
                <a:latin typeface="LMMathItalic10-Regular"/>
              </a:rPr>
              <a:t>χ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grmn1000"/>
              </a:rPr>
              <a:t>-στατιστικό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υπολογίζεται ως εξής: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Μια εφικτή εκδοχή του στατιστικού προκύπτει αν στη θέση της άγνωστης παραμέτρου </a:t>
            </a:r>
            <a:r>
              <a:rPr lang="el-GR" sz="2400" b="0" i="1" u="none" strike="noStrike" baseline="0" dirty="0">
                <a:latin typeface="LMMathItalic10-Regular"/>
              </a:rPr>
              <a:t>σ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1400" b="0" i="0" u="none" strike="noStrike" baseline="0" dirty="0">
                <a:latin typeface="LMRoman8-Regular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χρησιμοποιήσουμε το </a:t>
            </a:r>
            <a:r>
              <a:rPr lang="en-US" sz="2400" b="0" i="1" u="none" strike="noStrike" baseline="0" dirty="0">
                <a:latin typeface="LMMathItalic10-Regular"/>
              </a:rPr>
              <a:t>s</a:t>
            </a:r>
            <a:r>
              <a:rPr lang="en-US" sz="2400" b="0" i="0" u="none" strike="noStrike" baseline="30000" dirty="0">
                <a:latin typeface="LMRoman8-Regular"/>
              </a:rPr>
              <a:t>2</a:t>
            </a:r>
            <a:endParaRPr lang="en-US" sz="2400" baseline="30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A2D385-148E-AB58-6E6A-B0AC0D844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12" y="4297680"/>
            <a:ext cx="5626527" cy="81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826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44C6-EC26-1D18-8052-57E85B64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0" i="0" u="none" strike="noStrike" baseline="0" dirty="0">
                <a:latin typeface="grxc1200"/>
              </a:rPr>
              <a:t>Ελεγχοι μεγάλου δείγματος και αξιόπιστη συμπερασματολογία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F774A-FD96-C70A-DFC5-691826310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167872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Οι κατανομές πεπερασμένου δείγματος των στατιστικών ελέγχων </a:t>
            </a:r>
            <a:r>
              <a:rPr lang="el-GR" sz="2400" b="0" i="1" u="none" strike="noStrike" baseline="0" dirty="0">
                <a:latin typeface="LMMathItalic10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F </a:t>
            </a:r>
            <a:r>
              <a:rPr lang="el-GR" sz="2400" b="0" i="0" u="none" strike="noStrike" baseline="0" dirty="0">
                <a:latin typeface="grmn1000"/>
              </a:rPr>
              <a:t>στις Εξισώσεις (5-13) και (5-16) αντιστοίχως, προκύπτουν από την υπόθεση της κανονικής κατανομής του </a:t>
            </a:r>
            <a:r>
              <a:rPr lang="el-GR" sz="2400" b="1" i="1" u="none" strike="noStrike" baseline="0" dirty="0">
                <a:latin typeface="LMMathItalic10-Bold"/>
              </a:rPr>
              <a:t>ε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Χωρίς την υπόθεση κανονικότητας, οι ακριβείς κατανομές αυτών των στατιστικών εξαρτώνται από τα δεδομένα και τις παραμέτρους και δεν είναι οι κατανομές </a:t>
            </a:r>
            <a:r>
              <a:rPr lang="el-GR" sz="2400" b="0" i="1" u="none" strike="noStrike" baseline="0" dirty="0">
                <a:latin typeface="LMMathItalic10-Regular"/>
              </a:rPr>
              <a:t>F</a:t>
            </a:r>
            <a:r>
              <a:rPr lang="el-GR" sz="2400" b="0" i="0" u="none" strike="noStrike" baseline="0" dirty="0">
                <a:latin typeface="grmn1000"/>
              </a:rPr>
              <a:t>, </a:t>
            </a:r>
            <a:r>
              <a:rPr lang="el-GR" sz="2400" b="0" i="1" u="none" strike="noStrike" baseline="0" dirty="0">
                <a:latin typeface="LMMathItalic10-Regular"/>
              </a:rPr>
              <a:t>t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χ</a:t>
            </a:r>
            <a:r>
              <a:rPr lang="el-GR" sz="2400" b="0" i="0" u="none" strike="noStrike" baseline="30000" dirty="0">
                <a:latin typeface="LMRoman8-Regular"/>
              </a:rPr>
              <a:t>2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Υποθέτοντας ότι τα δεδομένα συμπεριφέρονται καλώς, η </a:t>
            </a:r>
            <a:r>
              <a:rPr lang="el-GR" sz="2400" b="0" i="0" u="none" strike="noStrike" baseline="0" dirty="0">
                <a:latin typeface="grmi1000"/>
              </a:rPr>
              <a:t>ασυμπτωτική </a:t>
            </a:r>
            <a:r>
              <a:rPr lang="el-GR" sz="2400" b="0" i="0" u="none" strike="noStrike" baseline="0" dirty="0">
                <a:latin typeface="grmn1000"/>
              </a:rPr>
              <a:t>κατανομή του εκτιμητή των συντελεστών ελαχίστων τετραγώνων, </a:t>
            </a:r>
            <a:r>
              <a:rPr lang="el-GR" sz="2400" b="1" i="1" u="none" strike="noStrike" baseline="0" dirty="0">
                <a:latin typeface="LMMathItalic10-Bold"/>
              </a:rPr>
              <a:t>b</a:t>
            </a:r>
            <a:r>
              <a:rPr lang="el-GR" sz="2400" b="0" i="0" u="none" strike="noStrike" baseline="0" dirty="0">
                <a:latin typeface="grmn1000"/>
              </a:rPr>
              <a:t>, δίνεται από τον τύπο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B1425-16A2-66AE-DA56-576D382BE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848" y="5215837"/>
            <a:ext cx="5757384" cy="109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681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B5A0B-1B9F-EF52-488F-56ACEEBC0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217571"/>
            <a:ext cx="9720072" cy="1499616"/>
          </a:xfrm>
        </p:spPr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c1200"/>
                <a:ea typeface="+mj-ea"/>
                <a:cs typeface="+mj-cs"/>
              </a:rPr>
              <a:t>Ελεγχοι μεγάλου δείγματος και αξιόπιστη συμπερασματολογία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AD021E-9D4C-8BAD-5296-E90349735B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8396" y="1644976"/>
                <a:ext cx="9720073" cy="5213023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Το δειγματικό στατιστικό για τον έλεγχο της υπόθεσης ότι ένας από τους συντελεστές, ο </a:t>
                </a:r>
                <a:r>
                  <a:rPr lang="el-GR" sz="2400" b="0" i="1" u="none" strike="noStrike" baseline="0" dirty="0">
                    <a:latin typeface="LMMathItalic10-Regular"/>
                  </a:rPr>
                  <a:t>β</a:t>
                </a:r>
                <a:r>
                  <a:rPr lang="el-GR" sz="1400" b="0" i="1" u="none" strike="noStrike" baseline="0" dirty="0">
                    <a:latin typeface="LMMathItalic8-Regular"/>
                  </a:rPr>
                  <a:t>k</a:t>
                </a:r>
                <a:r>
                  <a:rPr lang="el-GR" sz="2400" b="0" i="0" u="none" strike="noStrike" baseline="0" dirty="0">
                    <a:latin typeface="grmn1000"/>
                  </a:rPr>
                  <a:t>, ισούται με μια συγκεκριμένη τιμή, </a:t>
                </a:r>
                <a:r>
                  <a:rPr lang="el-GR" sz="2400" b="0" i="1" u="none" strike="noStrike" baseline="0" dirty="0">
                    <a:latin typeface="LMMathItalic10-Regular"/>
                  </a:rPr>
                  <a:t>β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  <m:t>𝜅</m:t>
                        </m:r>
                      </m:den>
                    </m:f>
                  </m:oMath>
                </a14:m>
                <a:r>
                  <a:rPr lang="en-US" sz="2400" b="0" i="0" u="none" strike="noStrike" baseline="0" dirty="0">
                    <a:latin typeface="grmn1000"/>
                  </a:rPr>
                  <a:t>, </a:t>
                </a:r>
                <a:r>
                  <a:rPr lang="el-GR" sz="2400" b="0" i="0" u="none" strike="noStrike" baseline="0" dirty="0">
                    <a:latin typeface="grmn1000"/>
                  </a:rPr>
                  <a:t>είναι</a:t>
                </a: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Για να δούμε πώς συμπεριφέρεται γενικότερα το </a:t>
                </a:r>
                <a:r>
                  <a:rPr lang="el-GR" sz="2400" b="0" i="1" u="none" strike="noStrike" baseline="0" dirty="0">
                    <a:latin typeface="LMMathItalic10-Regular"/>
                  </a:rPr>
                  <a:t>F</a:t>
                </a:r>
                <a:r>
                  <a:rPr lang="el-GR" sz="2400" b="0" i="0" u="none" strike="noStrike" baseline="0" dirty="0">
                    <a:latin typeface="grmn1000"/>
                  </a:rPr>
                  <a:t>-στατιστικό, διαιρούμε τον αριθμητή και τον παρονομαστή της Εξίσωσης (5-16) με </a:t>
                </a:r>
                <a:r>
                  <a:rPr lang="el-GR" sz="2400" b="0" i="1" u="none" strike="noStrike" baseline="0" dirty="0">
                    <a:latin typeface="LMMathItalic10-Regular"/>
                  </a:rPr>
                  <a:t>σ</a:t>
                </a:r>
                <a:r>
                  <a:rPr lang="el-GR" sz="1400" b="0" i="0" u="none" strike="noStrike" baseline="0" dirty="0">
                    <a:latin typeface="LMRoman8-Regular"/>
                  </a:rPr>
                  <a:t>2 </a:t>
                </a:r>
                <a:r>
                  <a:rPr lang="el-GR" sz="2400" b="0" i="0" u="none" strike="noStrike" baseline="0" dirty="0">
                    <a:latin typeface="grmn1000"/>
                  </a:rPr>
                  <a:t>και κάνοντας πράξεις βρίσκουμε ότι</a:t>
                </a: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Επειδή το </a:t>
                </a:r>
                <a:r>
                  <a:rPr lang="el-GR" sz="2400" b="0" i="0" u="none" strike="noStrike" baseline="0" dirty="0">
                    <a:latin typeface="LMRoman10-Regular"/>
                  </a:rPr>
                  <a:t>plim </a:t>
                </a:r>
                <a:r>
                  <a:rPr lang="el-GR" sz="2400" b="0" i="1" u="none" strike="noStrike" baseline="0" dirty="0">
                    <a:latin typeface="LMMathItalic10-Regular"/>
                  </a:rPr>
                  <a:t>s</a:t>
                </a:r>
                <a:r>
                  <a:rPr lang="el-GR" sz="2000" b="0" i="0" u="none" strike="noStrike" baseline="30000" dirty="0">
                    <a:latin typeface="LMRoman8-Regular"/>
                  </a:rPr>
                  <a:t>2</a:t>
                </a:r>
                <a:r>
                  <a:rPr lang="el-GR" sz="1400" b="0" i="0" u="none" strike="noStrike" baseline="0" dirty="0">
                    <a:latin typeface="LMRoman8-Regular"/>
                  </a:rPr>
                  <a:t> </a:t>
                </a:r>
                <a:r>
                  <a:rPr lang="el-GR" sz="2400" b="0" i="0" u="none" strike="noStrike" baseline="0" dirty="0">
                    <a:latin typeface="LMRoman10-Regular"/>
                  </a:rPr>
                  <a:t>= </a:t>
                </a:r>
                <a:r>
                  <a:rPr lang="el-GR" sz="2400" b="0" i="1" u="none" strike="noStrike" baseline="0" dirty="0">
                    <a:latin typeface="LMMathItalic10-Regular"/>
                  </a:rPr>
                  <a:t>σ</a:t>
                </a:r>
                <a:r>
                  <a:rPr lang="el-GR" sz="2000" b="0" i="0" u="none" strike="noStrike" baseline="30000" dirty="0">
                    <a:latin typeface="LMRoman8-Regular"/>
                  </a:rPr>
                  <a:t>2</a:t>
                </a:r>
                <a:r>
                  <a:rPr lang="el-GR" sz="1400" b="0" i="0" u="none" strike="noStrike" baseline="0" dirty="0">
                    <a:latin typeface="LMRoman8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και το </a:t>
                </a:r>
                <a:r>
                  <a:rPr lang="el-GR" sz="2400" b="0" i="0" u="none" strike="noStrike" baseline="0" dirty="0">
                    <a:latin typeface="LMRoman10-Regular"/>
                  </a:rPr>
                  <a:t>plim(</a:t>
                </a:r>
                <a:r>
                  <a:rPr lang="el-GR" sz="2400" b="1" i="1" u="none" strike="noStrike" baseline="0" dirty="0">
                    <a:latin typeface="LMMathItalic10-Bold"/>
                  </a:rPr>
                  <a:t>X’X</a:t>
                </a:r>
                <a:r>
                  <a:rPr lang="el-GR" sz="2400" b="0" i="1" u="none" strike="noStrike" baseline="0" dirty="0">
                    <a:latin typeface="LMMathItalic10-Regular"/>
                  </a:rPr>
                  <a:t>/n</a:t>
                </a:r>
                <a:r>
                  <a:rPr lang="el-GR" sz="2400" b="0" i="0" u="none" strike="noStrike" baseline="0" dirty="0">
                    <a:latin typeface="LMRoman10-Regular"/>
                  </a:rPr>
                  <a:t>) = </a:t>
                </a:r>
                <a:r>
                  <a:rPr lang="el-GR" sz="2400" b="1" i="1" u="none" strike="noStrike" baseline="0" dirty="0">
                    <a:latin typeface="LMMathItalic10-Bold"/>
                  </a:rPr>
                  <a:t>Q</a:t>
                </a:r>
                <a:r>
                  <a:rPr lang="el-GR" sz="2400" b="0" i="0" u="none" strike="noStrike" baseline="0" dirty="0">
                    <a:latin typeface="grmn1000"/>
                  </a:rPr>
                  <a:t>, ο παρονομαστής του </a:t>
                </a:r>
                <a:r>
                  <a:rPr lang="el-GR" sz="2400" b="0" i="1" u="none" strike="noStrike" baseline="0" dirty="0">
                    <a:latin typeface="LMMathItalic10-Regular"/>
                  </a:rPr>
                  <a:t>F</a:t>
                </a:r>
                <a:r>
                  <a:rPr lang="el-GR" sz="2400" b="0" i="0" u="none" strike="noStrike" baseline="0" dirty="0">
                    <a:latin typeface="grmn1000"/>
                  </a:rPr>
                  <a:t>-στατιστικού συγκλίνει στο </a:t>
                </a:r>
                <a:r>
                  <a:rPr lang="en-US" sz="2400" b="0" i="1" u="none" strike="noStrike" baseline="0" dirty="0">
                    <a:latin typeface="LMMathItalic10-Regular"/>
                  </a:rPr>
                  <a:t>J</a:t>
                </a:r>
                <a:endParaRPr lang="el-GR" sz="2400" b="0" i="0" u="none" strike="noStrike" baseline="0" dirty="0">
                  <a:latin typeface="grmn1000"/>
                </a:endParaRP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AD021E-9D4C-8BAD-5296-E90349735B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8396" y="1644976"/>
                <a:ext cx="9720073" cy="5213023"/>
              </a:xfrm>
              <a:blipFill>
                <a:blip r:embed="rId2"/>
                <a:stretch>
                  <a:fillRect l="-502" t="-1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1C1210D-27EE-0B59-3CF5-BE112B9F4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574" y="2415718"/>
            <a:ext cx="2975394" cy="9543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4DF6B6-F014-D053-AC7A-54F8B2036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162" y="4393463"/>
            <a:ext cx="5636362" cy="9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967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29E82-4B4F-7294-919B-9FC23DD2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c1200"/>
                <a:ea typeface="+mj-ea"/>
                <a:cs typeface="+mj-cs"/>
              </a:rPr>
              <a:t>Ελεγχοι μεγάλου δείγματος και αξιόπιστη συμπερασματολογία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A326E-8ECB-2F66-5BC3-8FDBFA22C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87" y="2286000"/>
            <a:ext cx="11739513" cy="4023360"/>
          </a:xfrm>
        </p:spPr>
        <p:txBody>
          <a:bodyPr/>
          <a:lstStyle/>
          <a:p>
            <a:pPr algn="l"/>
            <a:r>
              <a:rPr lang="el-GR" sz="2400" dirty="0">
                <a:latin typeface="grmn1000"/>
              </a:rPr>
              <a:t>Α</a:t>
            </a:r>
            <a:r>
              <a:rPr lang="el-GR" sz="2400" b="0" i="0" u="none" strike="noStrike" baseline="0" dirty="0">
                <a:latin typeface="grmn1000"/>
              </a:rPr>
              <a:t>νεξαρτήτως της κατανομής, αν το </a:t>
            </a:r>
            <a:r>
              <a:rPr lang="el-GR" sz="2400" b="0" i="1" u="none" strike="noStrike" baseline="0" dirty="0">
                <a:latin typeface="LMMathItalic10-Regular"/>
              </a:rPr>
              <a:t>F</a:t>
            </a:r>
            <a:r>
              <a:rPr lang="el-GR" sz="2400" b="0" i="0" u="none" strike="noStrike" baseline="0" dirty="0">
                <a:latin typeface="grmn1000"/>
              </a:rPr>
              <a:t>-στατιστικό έχει οριακή κατανομή, τότε αυτή η κατανομή είναι η οριακή κατανομή του στατιστικού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Αυτή η έκφραση ισούται με </a:t>
            </a:r>
            <a:r>
              <a:rPr lang="el-GR" sz="2400" b="0" i="0" u="none" strike="noStrike" baseline="0" dirty="0">
                <a:latin typeface="LMRoman10-Regular"/>
              </a:rPr>
              <a:t>(1</a:t>
            </a:r>
            <a:r>
              <a:rPr lang="el-GR" sz="2400" b="0" i="1" u="none" strike="noStrike" baseline="0" dirty="0">
                <a:latin typeface="LMMathItalic10-Regular"/>
              </a:rPr>
              <a:t>/J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φορές το στατιστικό του </a:t>
            </a:r>
            <a:r>
              <a:rPr lang="el-GR" sz="2400" b="0" i="0" u="none" strike="noStrike" baseline="0" dirty="0">
                <a:latin typeface="LMRoman10-Regular"/>
              </a:rPr>
              <a:t>Wald </a:t>
            </a:r>
            <a:r>
              <a:rPr lang="el-GR" sz="2400" b="0" i="0" u="none" strike="noStrike" baseline="0" dirty="0">
                <a:latin typeface="grmn1000"/>
              </a:rPr>
              <a:t>με βάση την ασυμπτωτική κατανομή.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CEAD7-6D22-515D-125A-9D48F3953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537" y="3025679"/>
            <a:ext cx="5688664" cy="12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57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7504D4-4C82-B8DD-99AC-E4C1D85AE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313" y="930791"/>
            <a:ext cx="8713012" cy="5470009"/>
          </a:xfrm>
        </p:spPr>
      </p:pic>
    </p:spTree>
    <p:extLst>
      <p:ext uri="{BB962C8B-B14F-4D97-AF65-F5344CB8AC3E}">
        <p14:creationId xmlns:p14="http://schemas.microsoft.com/office/powerpoint/2010/main" val="16714903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4B350D-ED77-1F21-1F84-B5C4DDF9E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3321" y="1564849"/>
            <a:ext cx="9392925" cy="4390460"/>
          </a:xfrm>
        </p:spPr>
      </p:pic>
    </p:spTree>
    <p:extLst>
      <p:ext uri="{BB962C8B-B14F-4D97-AF65-F5344CB8AC3E}">
        <p14:creationId xmlns:p14="http://schemas.microsoft.com/office/powerpoint/2010/main" val="28754957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FE194-CFF8-92F5-792A-595BA6B7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Έλεγχος μη γραμμικών περιορισμών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AABD5D-6693-F951-9B48-EC8A8893BC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Το γενικό πρόβλημα αφορά τον έλεγχο μιας υπόθεσης που περιλαμβάνει μια μη γραμμική συνάρτηση</a:t>
                </a:r>
                <a:r>
                  <a:rPr lang="en-US" sz="2400" b="0" i="0" u="none" strike="noStrike" baseline="0" dirty="0">
                    <a:latin typeface="grmn1000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των συντελεστών παλινδρόμησης:</a:t>
                </a: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Μια γραμμική προσέγγιση σειράς </a:t>
                </a:r>
                <a:r>
                  <a:rPr lang="el-GR" sz="2400" b="0" i="0" u="none" strike="noStrike" baseline="0" dirty="0">
                    <a:latin typeface="LMRoman10-Regular"/>
                  </a:rPr>
                  <a:t>Taylor </a:t>
                </a:r>
                <a:r>
                  <a:rPr lang="el-GR" sz="2400" b="0" i="0" u="none" strike="noStrike" baseline="0" dirty="0">
                    <a:latin typeface="grmn1000"/>
                  </a:rPr>
                  <a:t>του </a:t>
                </a:r>
                <a:r>
                  <a:rPr lang="el-GR" sz="2400" b="0" i="1" u="none" strike="noStrike" baseline="0" dirty="0">
                    <a:latin typeface="LMMathItalic10-Regular"/>
                  </a:rPr>
                  <a:t>c</a:t>
                </a:r>
                <a:r>
                  <a:rPr lang="el-GR" sz="2400" b="0" i="0" u="none" strike="noStrike" baseline="0" dirty="0">
                    <a:latin typeface="LMRoman10-Regular"/>
                  </a:rPr>
                  <a:t>(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l-GR" sz="2400" b="0" i="0" u="none" strike="noStrike" baseline="0" dirty="0">
                    <a:latin typeface="LMRoman10-Regular"/>
                  </a:rPr>
                  <a:t>) </a:t>
                </a:r>
                <a:r>
                  <a:rPr lang="el-GR" sz="2400" b="0" i="0" u="none" strike="noStrike" baseline="0" dirty="0">
                    <a:latin typeface="grmn1000"/>
                  </a:rPr>
                  <a:t>γύρω από το πραγματικό διάνυσμα παραμέτρων </a:t>
                </a:r>
                <a:r>
                  <a:rPr lang="el-GR" sz="2400" b="1" i="1" u="none" strike="noStrike" baseline="0" dirty="0">
                    <a:latin typeface="LMMathItalic10-Bold"/>
                  </a:rPr>
                  <a:t>β </a:t>
                </a:r>
                <a:r>
                  <a:rPr lang="el-GR" sz="2400" b="0" i="0" u="none" strike="noStrike" baseline="0" dirty="0">
                    <a:latin typeface="grmn1000"/>
                  </a:rPr>
                  <a:t>είναι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AABD5D-6693-F951-9B48-EC8A8893BC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2" t="-2121" r="-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EF5C3AE-6658-5CCD-755C-AE899DBBE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173" y="3429000"/>
            <a:ext cx="2079802" cy="5474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7E7E93-EB7A-561A-F3D4-5A67EF1BD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822" y="5207690"/>
            <a:ext cx="4869273" cy="101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757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0243B-F593-664D-3A19-37172A081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Έλεγχος μη γραμμικών περιορισμών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99274-504F-EA95-CF1D-49F29EBC6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Η διακύμανση της μη γραμμικής συνάρτησης είναι περίπου ίση με τη διακύμανση του δεξιού μέλους, η οποία είναι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Οι παράγωγοι της έκφρασης για τη διακύμανση είναι συναρτήσεις των άγνωστων παραμέτρων.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5DE5CB-A80E-343F-AE11-4AEFEDEB2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043" y="3277435"/>
            <a:ext cx="4959102" cy="76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6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9AC87-2968-4930-8BF5-489067686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Εμφωλευμένα υποδείγματα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52CB5-931D-7AA6-DCF2-593D2B833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13901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Θα λέμε ότι μια θεωρία έχει </a:t>
            </a:r>
            <a:r>
              <a:rPr lang="el-GR" sz="2400" b="1" i="0" u="none" strike="noStrike" baseline="0" dirty="0">
                <a:latin typeface="grxn1000"/>
              </a:rPr>
              <a:t>ελέγξιμες επιπτώσεις </a:t>
            </a:r>
            <a:r>
              <a:rPr lang="el-GR" sz="2400" b="0" i="0" u="none" strike="noStrike" baseline="0" dirty="0">
                <a:latin typeface="LMRoman10-Regular"/>
              </a:rPr>
              <a:t>(testable implications) </a:t>
            </a:r>
            <a:r>
              <a:rPr lang="el-GR" sz="2400" b="0" i="0" u="none" strike="noStrike" baseline="0" dirty="0">
                <a:latin typeface="grmn1000"/>
              </a:rPr>
              <a:t>αν θέτει κάποιους ελέγξιμους περιορισμούς </a:t>
            </a:r>
            <a:r>
              <a:rPr lang="el-GR" sz="2400" b="0" i="0" u="none" strike="noStrike" baseline="0" dirty="0">
                <a:latin typeface="LMRoman10-Regular"/>
              </a:rPr>
              <a:t>(testable restrictions) </a:t>
            </a:r>
            <a:r>
              <a:rPr lang="el-GR" sz="2400" b="0" i="0" u="none" strike="noStrike" baseline="0" dirty="0">
                <a:latin typeface="grmn1000"/>
              </a:rPr>
              <a:t>στο υπόδειγμα. 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΄Εστω, για παράδειγμα, ένα υπόδειγμα επενδύσεων, </a:t>
            </a:r>
            <a:r>
              <a:rPr lang="el-GR" sz="2400" b="0" i="1" u="none" strike="noStrike" baseline="0" dirty="0">
                <a:latin typeface="LMMathItalic10-Regular"/>
              </a:rPr>
              <a:t>I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σύμφωνα με το οποίο οι επενδυτές λαμβάνουν υπόψη τα ονομαστικά επιτόκια, </a:t>
            </a:r>
            <a:r>
              <a:rPr lang="el-GR" sz="2400" b="0" i="1" u="none" strike="noStrike" baseline="0" dirty="0" err="1">
                <a:latin typeface="LMMathItalic10-Regular"/>
              </a:rPr>
              <a:t>i</a:t>
            </a:r>
            <a:r>
              <a:rPr lang="el-GR" sz="1400" b="0" i="1" u="none" strike="noStrike" baseline="0" dirty="0" err="1">
                <a:latin typeface="LMMathItalic8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, τον ρυθμό του πληθωρισμού, </a:t>
            </a:r>
            <a:r>
              <a:rPr lang="el-GR" sz="2400" b="0" i="0" u="none" strike="noStrike" baseline="0" dirty="0">
                <a:latin typeface="LMRoman10-Regular"/>
              </a:rPr>
              <a:t>Δ</a:t>
            </a:r>
            <a:r>
              <a:rPr lang="el-GR" sz="2400" b="0" i="1" u="none" strike="noStrike" baseline="0" dirty="0">
                <a:latin typeface="LMMathItalic10-Regular"/>
              </a:rPr>
              <a:t>p</a:t>
            </a:r>
            <a:r>
              <a:rPr lang="el-GR" sz="1400" b="0" i="1" u="none" strike="noStrike" baseline="0" dirty="0">
                <a:latin typeface="LMMathItalic8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, τον λογάριθμο του πραγματικού προϊόντος, </a:t>
            </a:r>
            <a:r>
              <a:rPr lang="el-GR" sz="2400" b="0" i="0" u="none" strike="noStrike" baseline="0" dirty="0">
                <a:latin typeface="LMRoman10-Regular"/>
              </a:rPr>
              <a:t>ln </a:t>
            </a:r>
            <a:r>
              <a:rPr lang="el-GR" sz="2400" b="0" i="1" u="none" strike="noStrike" baseline="0" dirty="0" err="1">
                <a:latin typeface="LMMathItalic10-Regular"/>
              </a:rPr>
              <a:t>Y</a:t>
            </a:r>
            <a:r>
              <a:rPr lang="el-GR" sz="1400" b="0" i="1" u="none" strike="noStrike" baseline="0" dirty="0" err="1">
                <a:latin typeface="LMMathItalic8-Regular"/>
              </a:rPr>
              <a:t>t</a:t>
            </a:r>
            <a:r>
              <a:rPr lang="el-GR" sz="2400" b="0" i="0" u="none" strike="noStrike" baseline="0" dirty="0">
                <a:latin typeface="grmn1000"/>
              </a:rPr>
              <a:t>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221494-38A3-28B0-9B0A-E051A854F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445" y="3705470"/>
            <a:ext cx="5505110" cy="42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295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7A1FD-60D9-9950-0D34-D56CF7CE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Παράδειγμα 5.6. Μακροχρόνια Οριακή Ροπή Προς Κατανάλωση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8350C-416B-243C-B50B-49AB8912C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Μια συνάρτηση κατανάλωσης που έχει διαφορετικές βραχυπρόθεσμες και μακροπρόθεσμες οριακές ροπές προς κατανάλωση έχει τη μορφή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dirty="0"/>
              <a:t>η οποία είναι ένα </a:t>
            </a:r>
            <a:r>
              <a:rPr lang="el-GR" b="1" dirty="0"/>
              <a:t>υπόδειγμα κατανεμόμενων υστερήσεων </a:t>
            </a:r>
            <a:r>
              <a:rPr lang="el-GR" dirty="0"/>
              <a:t>(distributed lag model).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5109A-10A6-5CDE-A7F3-3B9AE199D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563" y="3146065"/>
            <a:ext cx="4446220" cy="56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469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D4100-F67C-C42F-C6AD-E61AF2C5E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5.6. Μακροχρόνια Οριακή Ροπή Προς Κατανάλωση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A5398-820D-9D39-B9D2-30C338233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Ας εξετάσουμε τον έλεγχο της υπόθεσης ότι </a:t>
            </a:r>
            <a:r>
              <a:rPr lang="el-GR" sz="2400" b="0" i="1" u="none" strike="noStrike" baseline="0" dirty="0">
                <a:latin typeface="LMMathItalic10-Regular"/>
              </a:rPr>
              <a:t>δ </a:t>
            </a:r>
            <a:r>
              <a:rPr lang="el-GR" sz="2400" b="0" i="0" u="none" strike="noStrike" baseline="0" dirty="0">
                <a:latin typeface="LMRoman10-Regular"/>
              </a:rPr>
              <a:t>= 1</a:t>
            </a:r>
            <a:r>
              <a:rPr lang="el-GR" sz="2400" b="0" i="0" u="none" strike="noStrike" baseline="0" dirty="0">
                <a:latin typeface="grmn1000"/>
              </a:rPr>
              <a:t>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Στον Πίνακα </a:t>
            </a:r>
            <a:r>
              <a:rPr lang="el-GR" sz="2400" b="0" i="0" u="none" strike="noStrike" baseline="0" dirty="0">
                <a:latin typeface="LMRoman10-Regular"/>
              </a:rPr>
              <a:t>F5.2 </a:t>
            </a:r>
            <a:r>
              <a:rPr lang="el-GR" sz="2400" b="0" i="0" u="none" strike="noStrike" baseline="0" dirty="0">
                <a:latin typeface="grmn1000"/>
              </a:rPr>
              <a:t>παρατίθενται τριμηνιαία δεδομένα για τη συνολική κατανάλωση των Η.Π.Α. και το διαθέσιμο ατομικό εισόδημα για τα έτη 1950-2000.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Η εκτιμημένη εξίσωση είναι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dirty="0"/>
              <a:t>Τα εκτιμημένα τυπικά σφάλματα δίνονται στις παρενθέσεις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C0556C-9A53-B809-F8B6-134739BD1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295" y="4594060"/>
            <a:ext cx="9269577" cy="72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722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C0308-A592-DAC3-7CAF-784429994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5.6. Μακροχρόνια Οριακή Ροπή Προς Κατανάλωση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94608C-6E7D-A6B0-E321-9DB3E304B4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4128" y="1884511"/>
                <a:ext cx="10947913" cy="4855653"/>
              </a:xfrm>
            </p:spPr>
            <p:txBody>
              <a:bodyPr/>
              <a:lstStyle/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Η γενίκευση σε περισσότερες από μία συναρτήσεις των παραμέτρων γίνεται με παρόμοιο τρόπο. ΄Εστω</a:t>
                </a:r>
                <a:r>
                  <a:rPr lang="el-GR" sz="2400" dirty="0">
                    <a:latin typeface="grmn1000"/>
                  </a:rPr>
                  <a:t> </a:t>
                </a:r>
                <a:r>
                  <a:rPr lang="el-GR" sz="2400" b="1" i="1" u="none" strike="noStrike" baseline="0" dirty="0">
                    <a:latin typeface="LMMathItalic10-Bold"/>
                  </a:rPr>
                  <a:t>c</a:t>
                </a:r>
                <a:r>
                  <a:rPr lang="el-GR" sz="2400" b="0" i="0" u="none" strike="noStrike" baseline="0" dirty="0">
                    <a:latin typeface="LMRoman10-Regular"/>
                  </a:rPr>
                  <a:t>(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0" i="1" u="none" strike="noStrike" baseline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l-GR" sz="2400" b="0" i="0" u="none" strike="noStrike" baseline="0" dirty="0">
                    <a:latin typeface="LMRoman10-Regular"/>
                  </a:rPr>
                  <a:t>) </a:t>
                </a:r>
                <a:r>
                  <a:rPr lang="el-GR" sz="2400" b="0" i="0" u="none" strike="noStrike" baseline="0" dirty="0">
                    <a:latin typeface="grmn1000"/>
                  </a:rPr>
                  <a:t>ένα σύνολο </a:t>
                </a:r>
                <a:r>
                  <a:rPr lang="el-GR" sz="2400" b="1" i="1" u="none" strike="noStrike" baseline="0" dirty="0">
                    <a:latin typeface="LMMathItalic10-Regular"/>
                  </a:rPr>
                  <a:t>J</a:t>
                </a:r>
                <a:r>
                  <a:rPr lang="el-GR" sz="2400" b="0" i="1" u="none" strike="noStrike" baseline="0" dirty="0">
                    <a:latin typeface="LMMathItalic10-Regular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συναρτήσεων του εκτιμημένου διανύσματος παραμέτρων και έστω</a:t>
                </a: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endParaRPr lang="el-GR" sz="2400" dirty="0">
                  <a:latin typeface="grmn1000"/>
                </a:endParaRPr>
              </a:p>
              <a:p>
                <a:pPr algn="l"/>
                <a:r>
                  <a:rPr lang="el-GR" dirty="0"/>
                  <a:t>η J×K μήτρα των παραγώγων του c(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acc>
                  </m:oMath>
                </a14:m>
                <a:r>
                  <a:rPr lang="el-GR" dirty="0"/>
                  <a:t>). Η εκτίμηση της μήτρας ασυμπτωτικών συνδιακυμάνσεων αυτών των συναρτήσεων είναι</a:t>
                </a:r>
              </a:p>
              <a:p>
                <a:pPr algn="l"/>
                <a:endParaRPr lang="el-GR" dirty="0"/>
              </a:p>
              <a:p>
                <a:pPr algn="l"/>
                <a:endParaRPr lang="el-GR" sz="2400" b="0" i="0" u="none" strike="noStrike" baseline="0" dirty="0">
                  <a:latin typeface="grmn1000"/>
                </a:endParaRPr>
              </a:p>
              <a:p>
                <a:pPr algn="l"/>
                <a:r>
                  <a:rPr lang="el-GR" sz="2400" b="0" i="0" u="none" strike="noStrike" baseline="0" dirty="0">
                    <a:latin typeface="grmn1000"/>
                  </a:rPr>
                  <a:t>Η </a:t>
                </a:r>
                <a:r>
                  <a:rPr lang="el-GR" sz="2400" b="0" i="1" u="none" strike="noStrike" baseline="0" dirty="0">
                    <a:latin typeface="LMMathItalic10-Regular"/>
                  </a:rPr>
                  <a:t>j </a:t>
                </a:r>
                <a:r>
                  <a:rPr lang="el-GR" sz="2400" b="0" i="0" u="none" strike="noStrike" baseline="0" dirty="0">
                    <a:latin typeface="grmn1000"/>
                  </a:rPr>
                  <a:t>γραμμή της μήτρας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u="none" strike="noStrike" baseline="0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r>
                  <a:rPr lang="el-GR" sz="2400" b="1" i="1" u="none" strike="noStrike" baseline="0" dirty="0">
                    <a:latin typeface="LMMathItalic10-Bold"/>
                  </a:rPr>
                  <a:t> </a:t>
                </a:r>
                <a:r>
                  <a:rPr lang="el-GR" sz="2400" b="0" i="0" u="none" strike="noStrike" baseline="0" dirty="0">
                    <a:latin typeface="grmn1000"/>
                  </a:rPr>
                  <a:t>είναι οι </a:t>
                </a:r>
                <a:r>
                  <a:rPr lang="el-GR" sz="2400" b="0" i="1" u="none" strike="noStrike" baseline="0" dirty="0">
                    <a:latin typeface="LMMathItalic10-Regular"/>
                  </a:rPr>
                  <a:t>K </a:t>
                </a:r>
                <a:r>
                  <a:rPr lang="el-GR" sz="2400" b="0" i="0" u="none" strike="noStrike" baseline="0" dirty="0">
                    <a:latin typeface="grmn1000"/>
                  </a:rPr>
                  <a:t>παράγωγοι του </a:t>
                </a:r>
                <a:r>
                  <a:rPr lang="el-GR" sz="2400" b="0" i="1" u="none" strike="noStrike" baseline="0" dirty="0">
                    <a:latin typeface="LMMathItalic10-Regular"/>
                  </a:rPr>
                  <a:t>c</a:t>
                </a:r>
                <a:r>
                  <a:rPr lang="el-GR" sz="1400" b="0" i="1" u="none" strike="noStrike" baseline="0" dirty="0">
                    <a:latin typeface="LMMathItalic8-Regular"/>
                  </a:rPr>
                  <a:t>j </a:t>
                </a:r>
                <a:r>
                  <a:rPr lang="el-GR" sz="2400" b="0" i="0" u="none" strike="noStrike" baseline="0" dirty="0">
                    <a:latin typeface="LMRoman10-Regular"/>
                  </a:rPr>
                  <a:t>(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</m:oMath>
                </a14:m>
                <a:r>
                  <a:rPr lang="el-GR" sz="2400" b="0" i="0" u="none" strike="noStrike" baseline="0" dirty="0">
                    <a:latin typeface="LMRoman10-Regular"/>
                  </a:rPr>
                  <a:t>) </a:t>
                </a:r>
                <a:r>
                  <a:rPr lang="el-GR" sz="2400" b="0" i="0" u="none" strike="noStrike" baseline="0" dirty="0">
                    <a:latin typeface="grmn1000"/>
                  </a:rPr>
                  <a:t>ως προς τα </a:t>
                </a:r>
                <a:r>
                  <a:rPr lang="el-GR" sz="2400" b="0" i="1" u="none" strike="noStrike" baseline="0" dirty="0">
                    <a:latin typeface="LMMathItalic10-Regular"/>
                  </a:rPr>
                  <a:t>K </a:t>
                </a:r>
                <a:r>
                  <a:rPr lang="el-GR" sz="2400" b="0" i="0" u="none" strike="noStrike" baseline="0" dirty="0">
                    <a:latin typeface="grmn1000"/>
                  </a:rPr>
                  <a:t>στοιχεία του διανύσματος </a:t>
                </a:r>
                <a:r>
                  <a:rPr lang="el-GR" sz="2400" b="0" i="0" u="none" strike="noStrike" baseline="0" dirty="0">
                    <a:latin typeface="LMRoman10-Regular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u="none" strike="noStrike" baseline="0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acc>
                  </m:oMath>
                </a14:m>
                <a:r>
                  <a:rPr lang="el-GR" sz="2400" b="0" i="0" u="none" strike="noStrike" baseline="0" dirty="0">
                    <a:latin typeface="grmn1000"/>
                  </a:rPr>
                  <a:t>.</a:t>
                </a:r>
                <a:endParaRPr lang="el-GR" dirty="0"/>
              </a:p>
              <a:p>
                <a:pPr algn="l"/>
                <a:endParaRPr lang="el-GR" dirty="0"/>
              </a:p>
              <a:p>
                <a:pPr algn="l"/>
                <a:endParaRPr lang="el-GR" dirty="0"/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94608C-6E7D-A6B0-E321-9DB3E304B4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1884511"/>
                <a:ext cx="10947913" cy="4855653"/>
              </a:xfrm>
              <a:blipFill>
                <a:blip r:embed="rId2"/>
                <a:stretch>
                  <a:fillRect l="-445" t="-1757" b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FF20C9C-5630-A065-E945-DA09D91BE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164" y="2817374"/>
            <a:ext cx="2251053" cy="1133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CB117A-CAF9-4051-27DA-40CF4D377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099" y="4885265"/>
            <a:ext cx="5447622" cy="72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947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73F7-AB22-CC03-1D43-203FF4739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5.6. Μακροχρόνια Οριακή Ροπή Προς Κατανάλωση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433D7F-324A-0380-E639-4A22981BC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5777" y="2196457"/>
            <a:ext cx="4724367" cy="126789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E39C67-0F2E-F870-0C47-9A1433DB9EA2}"/>
              </a:ext>
            </a:extLst>
          </p:cNvPr>
          <p:cNvSpPr txBox="1"/>
          <p:nvPr/>
        </p:nvSpPr>
        <p:spPr>
          <a:xfrm>
            <a:off x="1024128" y="3575976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Το στατιστικό για τον έλεγχο των J υποθέσεων c(β) = </a:t>
            </a:r>
            <a:r>
              <a:rPr lang="el-GR" b="1" dirty="0"/>
              <a:t>q</a:t>
            </a:r>
            <a:r>
              <a:rPr lang="el-GR" dirty="0"/>
              <a:t> είναι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912EB4-376A-56B4-0BD5-64653D23F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442" y="4202401"/>
            <a:ext cx="4890309" cy="7530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87591F-72B6-A370-4663-CB925DA1AB47}"/>
              </a:ext>
            </a:extLst>
          </p:cNvPr>
          <p:cNvSpPr txBox="1"/>
          <p:nvPr/>
        </p:nvSpPr>
        <p:spPr>
          <a:xfrm>
            <a:off x="1024353" y="4855051"/>
            <a:ext cx="10919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Σε μεγάλα δείγματα, το W ακολουθεί χ</a:t>
            </a:r>
            <a:r>
              <a:rPr lang="el-GR" baseline="30000" dirty="0"/>
              <a:t>2</a:t>
            </a:r>
            <a:r>
              <a:rPr lang="el-GR" dirty="0"/>
              <a:t> κατανομή με βαθμούς ελευθερίας ίσους με το πλήθος των περιορισμών.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549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B80B6-A9AE-85FF-2EB4-DFD57EEB5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580268" cy="1499616"/>
          </a:xfrm>
        </p:spPr>
        <p:txBody>
          <a:bodyPr>
            <a:normAutofit/>
          </a:bodyPr>
          <a:lstStyle/>
          <a:p>
            <a:r>
              <a:rPr lang="el-GR" sz="3200" dirty="0"/>
              <a:t>Επιλογή μεταξύ μη-</a:t>
            </a:r>
            <a:r>
              <a:rPr lang="el-GR" sz="3200" dirty="0" err="1"/>
              <a:t>εμφωλευμένων</a:t>
            </a:r>
            <a:r>
              <a:rPr lang="el-GR" sz="3200" dirty="0"/>
              <a:t> υποδειγμάτων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6546D-28D9-2638-1CF5-977D3CCB5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το να εκφράζουμε τις υποθέσεις με τη μορφή περιορισμών στο υπόδειγμα </a:t>
            </a:r>
            <a:r>
              <a:rPr lang="el-GR" sz="2400" b="1" i="1" u="none" strike="noStrike" baseline="0" dirty="0">
                <a:latin typeface="LMMathItalic10-Bold"/>
              </a:rPr>
              <a:t>y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1" u="none" strike="noStrike" baseline="0" dirty="0">
                <a:latin typeface="LMMathItalic10-Bold"/>
              </a:rPr>
              <a:t>X </a:t>
            </a:r>
            <a:r>
              <a:rPr lang="el-GR" sz="2400" i="1" u="none" strike="noStrike" baseline="0" dirty="0">
                <a:latin typeface="LMMathItalic10-Bold"/>
              </a:rPr>
              <a:t>β</a:t>
            </a:r>
            <a:r>
              <a:rPr lang="el-GR" sz="2400" b="0" i="0" u="none" strike="noStrike" baseline="0" dirty="0">
                <a:latin typeface="LMRoman10-Regular"/>
              </a:rPr>
              <a:t>+ </a:t>
            </a:r>
            <a:r>
              <a:rPr lang="el-GR" sz="2400" b="1" i="1" u="none" strike="noStrike" baseline="0" dirty="0">
                <a:latin typeface="LMMathItalic10-Bold"/>
              </a:rPr>
              <a:t>ε</a:t>
            </a:r>
            <a:r>
              <a:rPr lang="el-GR" sz="2400" b="0" i="0" u="none" strike="noStrike" baseline="0" dirty="0">
                <a:latin typeface="grmn1000"/>
              </a:rPr>
              <a:t>, δηλαδή το να εκφράζουμε τις υποθέσεις ως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dirty="0"/>
              <a:t>Έναντι</a:t>
            </a:r>
          </a:p>
          <a:p>
            <a:pPr algn="l"/>
            <a:endParaRPr lang="el-GR" dirty="0"/>
          </a:p>
          <a:p>
            <a:pPr algn="l"/>
            <a:endParaRPr lang="el-GR" dirty="0"/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μπορεί να είναι περιοριστικό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8927F-332D-4060-887E-682A97FB9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104" y="3360538"/>
            <a:ext cx="1927275" cy="617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629CE0-AF38-DFD6-2496-BB2B83710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556" y="4875125"/>
            <a:ext cx="2123119" cy="72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243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195FC-16C7-AD00-7507-0E2C900F3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580268" cy="1499616"/>
          </a:xfrm>
        </p:spPr>
        <p:txBody>
          <a:bodyPr/>
          <a:lstStyle/>
          <a:p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Επιλογή μεταξύ μη-</a:t>
            </a:r>
            <a:r>
              <a:rPr kumimoji="0" lang="el-GR" sz="3200" b="0" i="0" u="none" strike="noStrike" kern="1200" cap="all" spc="1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εμφωλευμένων</a:t>
            </a:r>
            <a:r>
              <a:rPr kumimoji="0" lang="el-GR" sz="32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υποδειγμάτων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17B64-7067-670C-932E-BB53D88D0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>
                <a:latin typeface="grmn1000"/>
              </a:rPr>
              <a:t>Μ</a:t>
            </a:r>
            <a:r>
              <a:rPr lang="el-GR" sz="2400" b="0" i="0" u="none" strike="noStrike" baseline="0" dirty="0">
                <a:latin typeface="grmn1000"/>
              </a:rPr>
              <a:t>ας ενδιαφέρει να συγκρίνουμε τα παρακάτω δύο ανταγωνιστικά γραμμικά υποδείγματα</a:t>
            </a:r>
          </a:p>
          <a:p>
            <a:endParaRPr lang="el-GR" sz="2400" dirty="0">
              <a:latin typeface="grmn1000"/>
            </a:endParaRPr>
          </a:p>
          <a:p>
            <a:r>
              <a:rPr lang="el-GR" sz="2400" dirty="0">
                <a:latin typeface="grmn1000"/>
              </a:rPr>
              <a:t>και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53361-FE84-4AA4-70E3-7D0F3062D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979" y="3212184"/>
            <a:ext cx="2365553" cy="625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DFD2DB-51EF-1096-0D91-E8A659C30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737" y="4623977"/>
            <a:ext cx="2827034" cy="6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50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20737-EEAF-ED71-A5F3-5EA73A69F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Ελέγχοντας τις μη-</a:t>
            </a:r>
            <a:r>
              <a:rPr lang="el-GR" sz="3600" dirty="0" err="1"/>
              <a:t>εμφωλευμένες</a:t>
            </a:r>
            <a:r>
              <a:rPr lang="el-GR" sz="3600" dirty="0"/>
              <a:t> υποθέσεις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04AD0-CD0F-2A5E-2247-9CCA33B7D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20" y="2249424"/>
            <a:ext cx="11315559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Πρόσφατες έρευνες στηρίζονται σε έναν κοινό πυλώνα που ονομάζεται </a:t>
            </a:r>
            <a:r>
              <a:rPr lang="el-GR" sz="2400" b="1" i="0" u="none" strike="noStrike" baseline="0" dirty="0">
                <a:latin typeface="grxn1000"/>
              </a:rPr>
              <a:t>περικλείουσα αρχή </a:t>
            </a:r>
            <a:r>
              <a:rPr lang="el-GR" sz="2400" b="0" i="0" u="none" strike="noStrike" baseline="0" dirty="0">
                <a:latin typeface="LMRoman10-Regular"/>
              </a:rPr>
              <a:t>(encompassing</a:t>
            </a:r>
            <a:r>
              <a:rPr lang="el-GR" sz="2400" dirty="0">
                <a:latin typeface="LMRoman10-Regular"/>
              </a:rPr>
              <a:t> </a:t>
            </a:r>
            <a:r>
              <a:rPr lang="el-GR" sz="2400" b="0" i="0" u="none" strike="noStrike" baseline="0" dirty="0">
                <a:latin typeface="LMRoman10-Regular"/>
              </a:rPr>
              <a:t>principle)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l-GR" sz="1400" dirty="0">
              <a:latin typeface="grmn08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Ουσιαστικά, η αρχή στρέφει την προσοχή στο ερώτημα για το κατά πόσον το ελεγχόμενο υπόδειγμα μπορεί να εξηγήσει τα χαρακτηριστικά των ανταγωνιστικών υποδειγμάτων, δηλαδή αν το ελεγχόμενο υπόδειγμα συμπεριλαμβάνει το εναλλακτικό.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Ωστόσο, μια τρίτη προσέγγιση βασίζεται στη διατύπωση ενός </a:t>
            </a:r>
            <a:r>
              <a:rPr lang="el-GR" sz="2400" b="1" i="0" u="none" strike="noStrike" baseline="0" dirty="0">
                <a:latin typeface="grxn1000"/>
              </a:rPr>
              <a:t>περιεκτικού υποδείγματος </a:t>
            </a:r>
            <a:r>
              <a:rPr lang="el-GR" sz="2400" b="0" i="0" u="none" strike="noStrike" baseline="0" dirty="0">
                <a:latin typeface="LMRoman10-Regular"/>
              </a:rPr>
              <a:t>(comprehensive model) </a:t>
            </a:r>
            <a:r>
              <a:rPr lang="el-GR" sz="2400" b="0" i="0" u="none" strike="noStrike" baseline="0" dirty="0">
                <a:latin typeface="grmn1000"/>
              </a:rPr>
              <a:t>που περιλαμβάνει και τα δύο ανταγωνιστικά υποδείγματα ως ειδικές περιπτώσεις.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366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F92C4-BF71-C7B9-5252-DA301EE41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Παράδειγμα 5.7. Ο J ΄</a:t>
            </a:r>
            <a:r>
              <a:rPr kumimoji="0" lang="el-GR" sz="3600" b="0" i="0" u="none" strike="noStrike" kern="1200" cap="all" spc="10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Ελεγχος</a:t>
            </a:r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 για μία Συνάρτηση Κατανάλωσης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D366A-9876-6C9A-41E9-BDDFFE8B0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b="0" i="0" u="none" strike="noStrike" baseline="0" dirty="0">
                <a:latin typeface="grmn1000"/>
              </a:rPr>
              <a:t>Οι </a:t>
            </a:r>
            <a:r>
              <a:rPr lang="el-GR" sz="2400" b="0" i="0" u="none" strike="noStrike" baseline="0" dirty="0">
                <a:latin typeface="LMRoman10-Regular"/>
              </a:rPr>
              <a:t>Gaver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0" u="none" strike="noStrike" baseline="0" dirty="0">
                <a:latin typeface="LMRoman10-Regular"/>
              </a:rPr>
              <a:t>Geisel </a:t>
            </a:r>
            <a:r>
              <a:rPr lang="el-GR" sz="2400" b="0" i="0" u="none" strike="noStrike" baseline="0" dirty="0">
                <a:latin typeface="grmn1000"/>
              </a:rPr>
              <a:t>(1974) προτείνουν δύο μορφές συνάρτησης κατανάλωσης:</a:t>
            </a:r>
          </a:p>
          <a:p>
            <a:endParaRPr lang="el-GR" sz="2400" dirty="0">
              <a:latin typeface="grmn1000"/>
            </a:endParaRPr>
          </a:p>
          <a:p>
            <a:r>
              <a:rPr lang="el-GR" sz="2400" dirty="0">
                <a:latin typeface="grmn1000"/>
              </a:rPr>
              <a:t>Και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Σύμφωνα με το πρώτο υπόδειγμα, η κατανάλωση επηρεάζεται από τις μεταβολές του εισοδήματος σε δύο περιόδους, ενώ σύμφωνα με το δεύτερο υπόδειγμα οι επιπτώσεις των μεταβολών του εισοδήματος στην κατανάλωση εξακολουθούν να υφίστανται για πολλές περιόδους.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0D736B-800B-E8D9-F13C-18070C0B3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178" y="2632611"/>
            <a:ext cx="4245811" cy="650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CB5C42-4618-B469-DA62-B7E7500FF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051" y="3429000"/>
            <a:ext cx="4528064" cy="75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112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F5229-67D4-CDF4-D5CA-827685854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Ενας έλεγχος εξειδίκευσης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23AD6-42AE-A815-8B32-C02E3E319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311" y="2084832"/>
            <a:ext cx="10966767" cy="4023360"/>
          </a:xfrm>
        </p:spPr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΄Ενας χρήσιμος τρόπος για να εξετάσουμε μερικούς ελέγχους εξειδίκευσης είναι να θεωρήσουμε ότι το βασικό υπόδειγμα, </a:t>
            </a:r>
            <a:r>
              <a:rPr lang="el-GR" sz="2400" b="1" i="1" u="none" strike="noStrike" baseline="0" dirty="0">
                <a:latin typeface="LMMathItalic10-Bold"/>
              </a:rPr>
              <a:t>y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1" i="1" u="none" strike="noStrike" baseline="0" dirty="0">
                <a:latin typeface="LMMathItalic10-Bold"/>
              </a:rPr>
              <a:t>X β </a:t>
            </a:r>
            <a:r>
              <a:rPr lang="el-GR" sz="2400" b="0" i="0" u="none" strike="noStrike" baseline="0" dirty="0">
                <a:latin typeface="LMRoman10-Regular"/>
              </a:rPr>
              <a:t>+ </a:t>
            </a:r>
            <a:r>
              <a:rPr lang="el-GR" sz="2400" b="1" i="1" u="none" strike="noStrike" baseline="0" dirty="0">
                <a:latin typeface="LMMathItalic10-Bold"/>
              </a:rPr>
              <a:t>ε</a:t>
            </a:r>
            <a:r>
              <a:rPr lang="el-GR" sz="2400" b="0" i="0" u="none" strike="noStrike" baseline="0" dirty="0">
                <a:latin typeface="grmn1000"/>
              </a:rPr>
              <a:t>, είναι η μηδενική υπόθεση και ότι τα εναλλακτικά υποδείγματα αποτελούν πιθανώς μια μη προσδιορισμένη γενίκευση αυτού του υποδείγματος.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΄Ενας (ομολογουμένως διφορούμενος) τρόπος να διατυπώσουμε την ανάλυση είναι να γράψουμε: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97543-EA1F-3E42-DD92-58355405D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657" y="4496586"/>
            <a:ext cx="9631186" cy="63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45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41A7A-E79C-FD41-64A7-94178D9D2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Ενας έλεγχος εξειδίκευσης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99E59-430A-C8C2-AE0D-FABE87917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Μια άμεση προσέγγιση θα ήταν να προσθέσουμε στην εξίσωση τετράγωνα, κύβους και γινόμενα </a:t>
            </a:r>
            <a:r>
              <a:rPr lang="el-GR" sz="2400" b="0" i="0" u="none" strike="noStrike" baseline="0" dirty="0">
                <a:latin typeface="LMRoman10-Regular"/>
              </a:rPr>
              <a:t>(crossproducts) </a:t>
            </a:r>
            <a:r>
              <a:rPr lang="el-GR" sz="2400" b="0" i="0" u="none" strike="noStrike" baseline="0" dirty="0">
                <a:latin typeface="grmn1000"/>
              </a:rPr>
              <a:t>των παλινδρομητών, και να ελέγξουμε την υπόθεση </a:t>
            </a:r>
            <a:r>
              <a:rPr lang="el-GR" sz="2400" b="0" i="1" u="none" strike="noStrike" baseline="0" dirty="0">
                <a:latin typeface="LMMathItalic10-Regular"/>
              </a:rPr>
              <a:t>H</a:t>
            </a:r>
            <a:r>
              <a:rPr lang="el-GR" sz="1400" b="0" i="0" u="none" strike="noStrike" baseline="0" dirty="0">
                <a:latin typeface="LMRoman8-Regular"/>
              </a:rPr>
              <a:t>0 </a:t>
            </a:r>
            <a:r>
              <a:rPr lang="el-GR" sz="2400" b="0" i="0" u="none" strike="noStrike" baseline="0" dirty="0">
                <a:latin typeface="grmn1000"/>
              </a:rPr>
              <a:t>ως περιορισμό πάνω στο μεγαλύτερο υπόδειγμα.</a:t>
            </a:r>
          </a:p>
          <a:p>
            <a:pPr lvl="1"/>
            <a:r>
              <a:rPr lang="el-GR" sz="2000" b="0" i="0" u="none" strike="noStrike" baseline="0" dirty="0">
                <a:latin typeface="grmn1000"/>
              </a:rPr>
              <a:t>Παρουσιάζονται δύο προβλήματα, πρώτον, ότι αυτή η προσέγγιση ενδέχεται να είναι πολύ συγκεκριμένη ως προς τη μορφή της εναλλακτικής υπόθεσης και, δεύτερον, ότι εισάγει πολύ μεγάλο πλήθος μεταβλητών στη μήτρα </a:t>
            </a:r>
            <a:r>
              <a:rPr lang="el-GR" sz="2000" b="1" i="0" u="none" strike="noStrike" baseline="0" dirty="0">
                <a:latin typeface="grmn1000"/>
              </a:rPr>
              <a:t>X</a:t>
            </a:r>
            <a:r>
              <a:rPr lang="el-GR" sz="20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33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A6AC5-DBA2-A97A-C085-97A4EF711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Εμφωλευμένα υποδείγματα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F7F34-EF0F-A0F8-0D9D-3358AB3EE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193769" cy="4023360"/>
          </a:xfrm>
        </p:spPr>
        <p:txBody>
          <a:bodyPr/>
          <a:lstStyle/>
          <a:p>
            <a:r>
              <a:rPr lang="el-GR" sz="2400" b="0" i="0" u="none" strike="noStrike" baseline="0" dirty="0">
                <a:latin typeface="grmn1000"/>
              </a:rPr>
              <a:t>Το εναλλακτικό υπόδειγμα είναι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r>
              <a:rPr lang="el-GR" dirty="0"/>
              <a:t>η εξίσωση εξακολουθεί να περιέχει και το</a:t>
            </a:r>
            <a:r>
              <a:rPr lang="en-US" dirty="0"/>
              <a:t> </a:t>
            </a:r>
            <a:r>
              <a:rPr lang="el-GR" dirty="0"/>
              <a:t>ονομαστικό επιτόκιο και τον πληθωρισμό.</a:t>
            </a:r>
            <a:endParaRPr lang="en-US" dirty="0"/>
          </a:p>
          <a:p>
            <a:r>
              <a:rPr lang="el-GR" dirty="0"/>
              <a:t>Αν, όμως, εξετάσουμε την ισχυρότερη υπόθεση, «οι επενδυτές ενδιαφέρονται μόνο για τα πραγματικά</a:t>
            </a:r>
            <a:r>
              <a:rPr lang="en-US" dirty="0"/>
              <a:t> </a:t>
            </a:r>
            <a:r>
              <a:rPr lang="el-GR" dirty="0"/>
              <a:t>επιτόκια», τότε προκύπτει η εξίσωση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923696-EBA8-730E-9794-E475AA377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449" y="2849752"/>
            <a:ext cx="5694531" cy="477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88C2A9-8EB1-487E-23FF-300A0ACC7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848" y="4709179"/>
            <a:ext cx="5282141" cy="47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127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3F3FE-EC76-E0E1-B630-241D31818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40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Ενας έλεγχος εξειδίκευσης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B01DF-D64E-9635-5143-6A5EEDD13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Ως γενική στρατηγική, αυτό το είδος εξειδίκευσης έχει σχεδιαστεί για να ανιχνεύει αστοχίες των υποθέσεων του μηδενικού υποδείγματος.</a:t>
            </a: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Αλλά αυτή η γενικότητα έχει σημαντικό κόστος:</a:t>
            </a:r>
          </a:p>
          <a:p>
            <a:pPr lvl="1"/>
            <a:r>
              <a:rPr lang="el-GR" dirty="0"/>
              <a:t>Ο έλεγχος δεν είναι εποικοδομητικός</a:t>
            </a:r>
          </a:p>
          <a:p>
            <a:pPr lvl="1"/>
            <a:r>
              <a:rPr lang="el-GR" dirty="0"/>
              <a:t>Επειδή η εναλλακτική υπόθεση δεν διατυπώνεται ρητά, δεν είναι γνωστή η ισχύς αυτού του ελέγχου έναντι οποιουδήποτε συγκεκριμένου εναλλακτικού υποδείγματος</a:t>
            </a:r>
          </a:p>
          <a:p>
            <a:pPr lvl="1"/>
            <a:r>
              <a:rPr lang="el-GR" dirty="0"/>
              <a:t>Γι’αυτόν τον συγκεκριμένο έλεγχο, επειδή το x’</a:t>
            </a:r>
            <a:r>
              <a:rPr lang="el-GR" baseline="-25000" dirty="0"/>
              <a:t>i</a:t>
            </a:r>
            <a:r>
              <a:rPr lang="el-GR" dirty="0"/>
              <a:t>b χρησιμοποιεί το ίδιο b για κάθε παρατήρηση, οι παρατηρήσεις συσχετίζονται, ενώ στο αρχικό υπόδειγμα θεωρούμε ότι δεν σχετίζονται.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511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5C830-DEBB-AA68-F4A5-8034C9CE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Κριτήρια επιλογής υποδειγμάτων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1DD02-C0F1-15B3-6CC7-2E267E460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37209"/>
            <a:ext cx="10900779" cy="4023360"/>
          </a:xfrm>
        </p:spPr>
        <p:txBody>
          <a:bodyPr/>
          <a:lstStyle/>
          <a:p>
            <a:r>
              <a:rPr lang="el-GR" sz="2400" dirty="0">
                <a:latin typeface="grmn1000"/>
              </a:rPr>
              <a:t>Τ</a:t>
            </a:r>
            <a:r>
              <a:rPr lang="el-GR" sz="2400" b="0" i="0" u="none" strike="noStrike" baseline="0" dirty="0">
                <a:latin typeface="grmn1000"/>
              </a:rPr>
              <a:t>ο </a:t>
            </a:r>
            <a:r>
              <a:rPr lang="el-GR" sz="2400" b="0" i="0" u="none" strike="noStrike" baseline="0" dirty="0">
                <a:latin typeface="grxn1000"/>
              </a:rPr>
              <a:t>προσαρμοσμένο </a:t>
            </a:r>
            <a:r>
              <a:rPr lang="en-US" sz="2400" b="0" i="1" u="none" strike="noStrike" baseline="0" dirty="0">
                <a:latin typeface="LMMathItalic10-Regular"/>
              </a:rPr>
              <a:t>R</a:t>
            </a:r>
            <a:r>
              <a:rPr lang="en-US" sz="2400" b="0" i="0" u="none" strike="noStrike" baseline="30000" dirty="0">
                <a:latin typeface="LMRoman8-Regular"/>
              </a:rPr>
              <a:t>2</a:t>
            </a:r>
            <a:endParaRPr lang="el-GR" sz="2400" b="0" i="0" u="none" strike="noStrike" baseline="30000" dirty="0">
              <a:latin typeface="LMRoman8-Regular"/>
            </a:endParaRPr>
          </a:p>
          <a:p>
            <a:endParaRPr lang="el-GR" sz="2400" baseline="30000" dirty="0">
              <a:latin typeface="LMRoman8-Regular"/>
            </a:endParaRPr>
          </a:p>
          <a:p>
            <a:endParaRPr lang="el-GR" sz="2400" baseline="30000" dirty="0">
              <a:latin typeface="LMRoman8-Regular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έχει προταθεί ως μέτρο καλής προσαρμογής που επιβάλλει ποινή για την απώλεια βαθμών ελευθερίας που προκύπτει από την προσθήκη μεταβλητών στο υπόδειγμα.</a:t>
            </a:r>
            <a:endParaRPr lang="en-US" sz="2400" baseline="30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B10190-5350-D18D-501E-ED39CE7FE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347" y="2326225"/>
            <a:ext cx="6020832" cy="87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209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D7DDC-DD83-8E06-5C87-353C6F7E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Κριτήρια επιλογής υποδειγμάτων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E00DB-74AD-2A03-BCA8-05B0C0CC5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Δύο εναλλακτικά μέτρα καλής προσαρμογής που έχουν προταθεί είναι το </a:t>
            </a:r>
            <a:r>
              <a:rPr lang="el-GR" sz="2400" b="1" i="0" u="none" strike="noStrike" baseline="0" dirty="0">
                <a:latin typeface="grxn1000"/>
              </a:rPr>
              <a:t>Πληροφοριακό Κριτήριο του </a:t>
            </a:r>
            <a:r>
              <a:rPr lang="el-GR" sz="2400" b="1" i="0" u="none" strike="noStrike" baseline="0" dirty="0">
                <a:latin typeface="LMRoman10-Bold"/>
              </a:rPr>
              <a:t>Akaike </a:t>
            </a:r>
            <a:r>
              <a:rPr lang="el-GR" sz="2400" b="0" i="0" u="none" strike="noStrike" baseline="0" dirty="0">
                <a:latin typeface="LMRoman10-Regular"/>
              </a:rPr>
              <a:t>(Akaike Information Criterion)</a:t>
            </a:r>
            <a:r>
              <a:rPr lang="el-GR" sz="2400" b="0" i="0" u="none" strike="noStrike" baseline="0" dirty="0">
                <a:latin typeface="grmn1000"/>
              </a:rPr>
              <a:t>,</a:t>
            </a:r>
          </a:p>
          <a:p>
            <a:pPr algn="l"/>
            <a:endParaRPr lang="el-GR" sz="2400" dirty="0">
              <a:latin typeface="grmn1000"/>
            </a:endParaRPr>
          </a:p>
          <a:p>
            <a:pPr algn="l"/>
            <a:endParaRPr lang="el-GR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και το </a:t>
            </a:r>
            <a:r>
              <a:rPr lang="el-GR" sz="2400" b="1" i="0" u="none" strike="noStrike" baseline="0" dirty="0">
                <a:latin typeface="grxn1000"/>
              </a:rPr>
              <a:t>Πληροφοριακό Κριτήριο </a:t>
            </a:r>
            <a:r>
              <a:rPr lang="el-GR" sz="2400" b="0" i="0" u="none" strike="noStrike" baseline="0" dirty="0">
                <a:latin typeface="grmn1000"/>
              </a:rPr>
              <a:t>του </a:t>
            </a:r>
            <a:r>
              <a:rPr lang="el-GR" sz="2400" b="0" i="0" u="none" strike="noStrike" baseline="0" dirty="0">
                <a:latin typeface="LMRoman10-Regular"/>
              </a:rPr>
              <a:t>Schwarz (Schwarz Information Criterion) </a:t>
            </a:r>
            <a:r>
              <a:rPr lang="el-GR" sz="2400" b="0" i="0" u="none" strike="noStrike" baseline="0" dirty="0">
                <a:latin typeface="grmn1000"/>
              </a:rPr>
              <a:t>ή </a:t>
            </a:r>
            <a:r>
              <a:rPr lang="el-GR" sz="2400" b="1" i="0" u="none" strike="noStrike" baseline="0" dirty="0">
                <a:latin typeface="grxn1000"/>
              </a:rPr>
              <a:t>Μπεϋσιανό</a:t>
            </a:r>
            <a:r>
              <a:rPr lang="el-GR" sz="2400" b="1" dirty="0">
                <a:latin typeface="grxn1000"/>
              </a:rPr>
              <a:t> </a:t>
            </a:r>
            <a:r>
              <a:rPr lang="el-GR" sz="2400" b="1" i="0" u="none" strike="noStrike" baseline="0" dirty="0">
                <a:latin typeface="grxn1000"/>
              </a:rPr>
              <a:t>Κριτήριο Πληροφοριών 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n-US" sz="2400" b="0" i="0" u="none" strike="noStrike" baseline="0" dirty="0">
                <a:latin typeface="LMRoman10-Regular"/>
              </a:rPr>
              <a:t>Bayesian Information Criterion)</a:t>
            </a:r>
            <a:r>
              <a:rPr lang="en-US" sz="2400" b="0" i="0" u="none" strike="noStrike" baseline="0" dirty="0">
                <a:latin typeface="grmn1000"/>
              </a:rPr>
              <a:t>,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9091D-D850-0995-88C1-54697761F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767" y="3155790"/>
            <a:ext cx="4430757" cy="8506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75E45-6C74-9DAA-6B43-80AFFC7BA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825" y="5210833"/>
            <a:ext cx="3455142" cy="75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47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957D4-093B-F9EC-AA1E-6900ACB17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Κριτήρια επιλογής υποδειγμάτων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C990C-91C4-7779-2F87-E0FC08C00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Οι λογάριθμοι είναι συνήθως πιο βολικοί, και ως εκ τούτου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τα περισσότερα οικονομετρικά προγράμματα υπολογίζουν τα ακόλουθα μέτρα: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Κάθε </a:t>
            </a:r>
            <a:r>
              <a:rPr lang="el-GR" sz="2400" b="1" i="0" u="none" strike="noStrike" baseline="0" dirty="0">
                <a:latin typeface="grxn1000"/>
              </a:rPr>
              <a:t>κριτήριο καλής προσαρμογής </a:t>
            </a:r>
            <a:r>
              <a:rPr lang="el-GR" sz="2400" b="0" i="0" u="none" strike="noStrike" baseline="0" dirty="0">
                <a:latin typeface="grmn1000"/>
              </a:rPr>
              <a:t>έχει τα πλεονεκτήματά του, αλλά κανένα δεν είναι γενικά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καλύτερο από τα άλλα.</a:t>
            </a:r>
            <a:r>
              <a:rPr lang="en-US" sz="1400" dirty="0">
                <a:latin typeface="grmn0800"/>
              </a:rPr>
              <a:t> </a:t>
            </a:r>
            <a:r>
              <a:rPr lang="el-GR" sz="1400" b="0" i="0" u="none" strike="noStrike" baseline="0" dirty="0">
                <a:latin typeface="grmn08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Το </a:t>
            </a:r>
            <a:r>
              <a:rPr lang="el-GR" sz="2400" b="1" i="0" u="none" strike="noStrike" baseline="0" dirty="0">
                <a:latin typeface="grxn1000"/>
              </a:rPr>
              <a:t>κριτήριο του </a:t>
            </a:r>
            <a:r>
              <a:rPr lang="el-GR" sz="2400" b="1" i="0" u="none" strike="noStrike" baseline="0" dirty="0">
                <a:latin typeface="LMRoman10-Bold"/>
              </a:rPr>
              <a:t>Schwarz</a:t>
            </a:r>
            <a:r>
              <a:rPr lang="el-GR" sz="2400" b="0" i="0" u="none" strike="noStrike" baseline="0" dirty="0">
                <a:latin typeface="grmn1000"/>
              </a:rPr>
              <a:t>, που επιβάλλει μεγαλύτερη ποινή για την απώλεια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βαθμών ελευθερίας, μας οδηγεί στο να επιλέξουμε ένα απλούστερο υπόδειγμα.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8BA27D-4BD1-446A-C46A-FDB63BCD7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49" y="2857173"/>
            <a:ext cx="3873974" cy="15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003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7427E-D3BB-B0E9-2B3A-6FD6C4FA5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Μπεϋζιανά σταθμισμένα υποδείγματα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6737C-3D9C-6840-D291-C0C9DCD16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b="0" i="0" u="none" strike="noStrike" baseline="0" dirty="0">
                <a:latin typeface="grmn1000"/>
              </a:rPr>
              <a:t>Οι προγενέστερες πιθανότητες για το υπόδειγμα είναι </a:t>
            </a:r>
            <a:r>
              <a:rPr lang="el-GR" sz="2400" b="0" i="1" u="none" strike="noStrike" baseline="0" dirty="0">
                <a:latin typeface="LMMathItalic10-Regular"/>
              </a:rPr>
              <a:t>m </a:t>
            </a:r>
            <a:r>
              <a:rPr lang="el-GR" sz="2400" b="0" i="0" u="none" strike="noStrike" baseline="0" dirty="0">
                <a:latin typeface="LMRoman10-Regular"/>
              </a:rPr>
              <a:t>= </a:t>
            </a:r>
            <a:r>
              <a:rPr lang="el-GR" sz="2400" b="0" i="1" u="none" strike="noStrike" baseline="0" dirty="0">
                <a:latin typeface="LMMathItalic10-Regular"/>
              </a:rPr>
              <a:t>m</a:t>
            </a:r>
            <a:endParaRPr lang="en-US" sz="2400" b="0" i="1" u="none" strike="noStrike" baseline="0" dirty="0">
              <a:latin typeface="LMMathItalic10-Regular"/>
            </a:endParaRPr>
          </a:p>
          <a:p>
            <a:endParaRPr lang="en-US" sz="2400" i="1" dirty="0">
              <a:latin typeface="LMMathItalic10-Regular"/>
            </a:endParaRPr>
          </a:p>
          <a:p>
            <a:endParaRPr lang="en-US" sz="2400" i="1" dirty="0">
              <a:latin typeface="LMMathItalic10-Regular"/>
            </a:endParaRPr>
          </a:p>
          <a:p>
            <a:r>
              <a:rPr lang="el-GR" sz="2400" b="0" i="0" u="none" strike="noStrike" baseline="0" dirty="0">
                <a:latin typeface="grmn1000"/>
              </a:rPr>
              <a:t>όπου </a:t>
            </a:r>
            <a:r>
              <a:rPr lang="el-GR" sz="2400" b="0" i="1" u="none" strike="noStrike" baseline="0" dirty="0">
                <a:latin typeface="LMMathItalic10-Regular"/>
              </a:rPr>
              <a:t>P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y</a:t>
            </a:r>
            <a:r>
              <a:rPr lang="el-GR" sz="2400" b="0" i="1" u="none" strike="noStrike" baseline="0" dirty="0">
                <a:latin typeface="LMMathItalic10-Regular"/>
              </a:rPr>
              <a:t>,</a:t>
            </a:r>
            <a:r>
              <a:rPr lang="el-GR" sz="2400" b="1" i="1" u="none" strike="noStrike" baseline="0" dirty="0">
                <a:latin typeface="LMMathItalic10-Bold"/>
              </a:rPr>
              <a:t>Z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0" i="1" u="none" strike="noStrike" baseline="0" dirty="0">
                <a:latin typeface="LMMathItalic10-Regular"/>
              </a:rPr>
              <a:t>m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είναι η οριακή πιθανότητα για το υπόδειγμα </a:t>
            </a:r>
            <a:r>
              <a:rPr lang="el-GR" sz="2400" b="0" i="1" u="none" strike="noStrike" baseline="0" dirty="0">
                <a:latin typeface="LMMathItalic10-Regular"/>
              </a:rPr>
              <a:t>m</a:t>
            </a:r>
            <a:r>
              <a:rPr lang="el-GR" sz="2400" b="0" i="0" u="none" strike="noStrike" baseline="0" dirty="0">
                <a:latin typeface="grmn1000"/>
              </a:rPr>
              <a:t>,</a:t>
            </a:r>
            <a:endParaRPr lang="en-US" sz="2400" b="0" i="0" u="none" strike="noStrike" baseline="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endParaRPr lang="en-US" sz="240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ενώ το </a:t>
            </a:r>
            <a:r>
              <a:rPr lang="el-GR" sz="2400" b="0" i="1" u="none" strike="noStrike" baseline="0" dirty="0">
                <a:latin typeface="LMMathItalic10-Regular"/>
              </a:rPr>
              <a:t>P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y</a:t>
            </a:r>
            <a:r>
              <a:rPr lang="el-GR" sz="2400" b="0" i="1" u="none" strike="noStrike" baseline="0" dirty="0">
                <a:latin typeface="LMMathItalic10-Regular"/>
              </a:rPr>
              <a:t>,</a:t>
            </a:r>
            <a:r>
              <a:rPr lang="el-GR" sz="2400" b="1" i="1" u="none" strike="noStrike" baseline="0" dirty="0">
                <a:latin typeface="LMMathItalic10-Bold"/>
              </a:rPr>
              <a:t>Z</a:t>
            </a:r>
            <a:r>
              <a:rPr lang="el-GR" sz="2400" b="0" i="1" u="none" strike="noStrike" baseline="0" dirty="0">
                <a:latin typeface="LMMathSymbols10-Regular"/>
              </a:rPr>
              <a:t>|</a:t>
            </a:r>
            <a:r>
              <a:rPr lang="el-GR" sz="2400" b="1" i="1" u="none" strike="noStrike" baseline="0" dirty="0">
                <a:latin typeface="LMMathItalic10-Bold"/>
              </a:rPr>
              <a:t>θ</a:t>
            </a:r>
            <a:r>
              <a:rPr lang="el-GR" sz="1400" b="0" i="1" u="none" strike="noStrike" baseline="0" dirty="0">
                <a:latin typeface="LMMathItalic8-Regular"/>
              </a:rPr>
              <a:t>m</a:t>
            </a:r>
            <a:r>
              <a:rPr lang="el-GR" sz="2400" b="0" i="1" u="none" strike="noStrike" baseline="0" dirty="0">
                <a:latin typeface="LMMathItalic10-Regular"/>
              </a:rPr>
              <a:t>,m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είναι η πιθανότητα υπό όρους (στο </a:t>
            </a:r>
            <a:r>
              <a:rPr lang="el-GR" sz="2400" b="1" i="1" u="none" strike="noStrike" baseline="0" dirty="0">
                <a:latin typeface="LMMathItalic10-Bold"/>
              </a:rPr>
              <a:t>θ</a:t>
            </a:r>
            <a:r>
              <a:rPr lang="el-GR" sz="1400" b="0" i="1" u="none" strike="noStrike" baseline="0" dirty="0">
                <a:latin typeface="LMMathItalic8-Regular"/>
              </a:rPr>
              <a:t>m</a:t>
            </a:r>
            <a:r>
              <a:rPr lang="el-GR" sz="2400" b="0" i="0" u="none" strike="noStrike" baseline="0" dirty="0">
                <a:latin typeface="grmn1000"/>
              </a:rPr>
              <a:t>) για το υπόδειγμα </a:t>
            </a:r>
            <a:r>
              <a:rPr lang="el-GR" sz="2400" b="0" i="1" u="none" strike="noStrike" baseline="0" dirty="0">
                <a:latin typeface="LMMathItalic10-Regular"/>
              </a:rPr>
              <a:t>m </a:t>
            </a:r>
            <a:r>
              <a:rPr lang="el-GR" sz="2400" b="0" i="0" u="none" strike="noStrike" baseline="0" dirty="0">
                <a:latin typeface="grmn1000"/>
              </a:rPr>
              <a:t>και </a:t>
            </a:r>
            <a:r>
              <a:rPr lang="el-GR" sz="2400" b="0" i="1" u="none" strike="noStrike" baseline="0" dirty="0">
                <a:latin typeface="LMMathItalic10-Regular"/>
              </a:rPr>
              <a:t>P</a:t>
            </a:r>
            <a:r>
              <a:rPr lang="el-GR" sz="2400" b="0" i="0" u="none" strike="noStrike" baseline="0" dirty="0">
                <a:latin typeface="LMRoman10-Regular"/>
              </a:rPr>
              <a:t>(</a:t>
            </a:r>
            <a:r>
              <a:rPr lang="el-GR" sz="2400" b="1" i="1" u="none" strike="noStrike" baseline="0" dirty="0">
                <a:latin typeface="LMMathItalic10-Bold"/>
              </a:rPr>
              <a:t>θ</a:t>
            </a:r>
            <a:r>
              <a:rPr lang="el-GR" sz="1400" b="0" i="1" u="none" strike="noStrike" baseline="0" dirty="0">
                <a:latin typeface="LMMathItalic8-Regular"/>
              </a:rPr>
              <a:t>m</a:t>
            </a:r>
            <a:r>
              <a:rPr lang="el-GR" sz="2400" b="0" i="0" u="none" strike="noStrike" baseline="0" dirty="0">
                <a:latin typeface="LMRoman10-Regular"/>
              </a:rPr>
              <a:t>) </a:t>
            </a:r>
            <a:r>
              <a:rPr lang="el-GR" sz="2400" b="0" i="0" u="none" strike="noStrike" baseline="0" dirty="0">
                <a:latin typeface="grmn1000"/>
              </a:rPr>
              <a:t>είναι η εκ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των προτέρων του αναλυτή για τις παραμέτρους του υποδείγματος </a:t>
            </a:r>
            <a:r>
              <a:rPr lang="el-GR" sz="2400" b="0" i="1" u="none" strike="noStrike" baseline="0" dirty="0">
                <a:latin typeface="LMMathItalic10-Regular"/>
              </a:rPr>
              <a:t>m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CFAE9A-955B-7DD9-90CB-4E9BE636F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914" y="3028812"/>
            <a:ext cx="6068920" cy="800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FB9340-C9AA-675D-0FBF-A1A9DFD67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132" y="4076294"/>
            <a:ext cx="5318483" cy="99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51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7292F-7C26-F6D2-B7ED-3CC0B0E31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Εμφωλευμένα υποδείγματα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965AD-15F6-6EA6-AF84-E1493369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dirty="0">
                <a:latin typeface="grmn1000"/>
              </a:rPr>
              <a:t>Θ</a:t>
            </a:r>
            <a:r>
              <a:rPr lang="el-GR" sz="2400" b="0" i="0" u="none" strike="noStrike" baseline="0" dirty="0">
                <a:latin typeface="grmn1000"/>
              </a:rPr>
              <a:t>α εξετάσουμε ένα εναλλακτικό ζεύγος υποδειγμάτων, </a:t>
            </a:r>
          </a:p>
          <a:p>
            <a:pPr lvl="1"/>
            <a:r>
              <a:rPr lang="el-GR" sz="2000" b="0" i="0" u="none" strike="noStrike" baseline="0" dirty="0">
                <a:latin typeface="grmn1000"/>
              </a:rPr>
              <a:t>το Υπόδειγμα</a:t>
            </a:r>
            <a:r>
              <a:rPr lang="el-GR" sz="1400" b="0" i="0" u="none" strike="noStrike" baseline="0" dirty="0">
                <a:latin typeface="LMRoman8-Regular"/>
              </a:rPr>
              <a:t>0</a:t>
            </a:r>
            <a:r>
              <a:rPr lang="el-GR" sz="2000" b="0" i="0" u="none" strike="noStrike" baseline="0" dirty="0">
                <a:latin typeface="grmn1000"/>
              </a:rPr>
              <a:t>: «Οι επενδυτές ενδιαφέρονται μόνο για τον πληθωρισμό», και </a:t>
            </a:r>
          </a:p>
          <a:p>
            <a:pPr lvl="1"/>
            <a:r>
              <a:rPr lang="el-GR" sz="2000" b="0" i="0" u="none" strike="noStrike" baseline="0" dirty="0">
                <a:latin typeface="grmn1000"/>
              </a:rPr>
              <a:t>το Υπόδειγμα</a:t>
            </a:r>
            <a:r>
              <a:rPr lang="el-GR" sz="1400" b="0" i="0" u="none" strike="noStrike" baseline="0" dirty="0">
                <a:latin typeface="LMRoman8-Regular"/>
              </a:rPr>
              <a:t>1</a:t>
            </a:r>
            <a:r>
              <a:rPr lang="el-GR" sz="2000" b="0" i="0" u="none" strike="noStrike" baseline="0" dirty="0">
                <a:latin typeface="grmn1000"/>
              </a:rPr>
              <a:t>: «Οι επενδυτές ενδιαφέρονται μόνο για το</a:t>
            </a:r>
            <a:r>
              <a:rPr lang="en-US" sz="2000" b="0" i="0" u="none" strike="noStrike" baseline="0" dirty="0">
                <a:latin typeface="grmn1000"/>
              </a:rPr>
              <a:t> </a:t>
            </a:r>
            <a:r>
              <a:rPr lang="el-GR" sz="2000" b="0" i="0" u="none" strike="noStrike" baseline="0" dirty="0">
                <a:latin typeface="grmn1000"/>
              </a:rPr>
              <a:t>ονομαστικό επιτόκιο».</a:t>
            </a:r>
            <a:endParaRPr lang="en-US" sz="2000" b="0" i="0" u="none" strike="noStrike" baseline="0" dirty="0">
              <a:latin typeface="grmn1000"/>
            </a:endParaRPr>
          </a:p>
          <a:p>
            <a:pPr algn="l"/>
            <a:r>
              <a:rPr lang="el-GR" sz="2400" b="0" i="0" u="none" strike="noStrike" baseline="0" dirty="0">
                <a:latin typeface="grmn1000"/>
              </a:rPr>
              <a:t>Αυτά τα δύο υποδείγματα είναι </a:t>
            </a:r>
            <a:r>
              <a:rPr lang="el-GR" sz="2400" b="1" i="0" u="none" strike="noStrike" baseline="0" dirty="0">
                <a:latin typeface="grxn1000"/>
              </a:rPr>
              <a:t>μη εμφωλευμένα </a:t>
            </a:r>
            <a:r>
              <a:rPr lang="el-GR" sz="2400" b="0" i="0" u="none" strike="noStrike" baseline="0" dirty="0">
                <a:latin typeface="LMRoman10-Regular"/>
              </a:rPr>
              <a:t>(nonnested)</a:t>
            </a:r>
            <a:r>
              <a:rPr lang="el-GR" sz="2400" b="0" i="0" u="none" strike="noStrike" baseline="0" dirty="0">
                <a:latin typeface="grmn1000"/>
              </a:rPr>
              <a:t>. Προς το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παρόν εξετάζουμε μόνο </a:t>
            </a:r>
            <a:r>
              <a:rPr lang="el-GR" sz="2400" b="1" i="0" u="none" strike="noStrike" baseline="0" dirty="0">
                <a:latin typeface="grxn1000"/>
              </a:rPr>
              <a:t>εμφωλευμένα υποδείγματα</a:t>
            </a:r>
            <a:r>
              <a:rPr lang="el-GR" sz="2400" b="0" i="0" u="none" strike="noStrike" baseline="0" dirty="0">
                <a:latin typeface="grmn1000"/>
              </a:rPr>
              <a:t>. Τα </a:t>
            </a:r>
            <a:r>
              <a:rPr lang="el-GR" sz="2400" b="1" i="0" u="none" strike="noStrike" baseline="0" dirty="0">
                <a:latin typeface="grxn1000"/>
              </a:rPr>
              <a:t>μη εμφωλευμένα </a:t>
            </a:r>
            <a:r>
              <a:rPr lang="el-GR" sz="2400" b="0" i="0" u="none" strike="noStrike" baseline="0" dirty="0">
                <a:latin typeface="grxn1000"/>
              </a:rPr>
              <a:t>υποδείγματα </a:t>
            </a:r>
            <a:r>
              <a:rPr lang="el-GR" sz="2400" b="0" i="0" u="none" strike="noStrike" baseline="0" dirty="0">
                <a:latin typeface="grmn1000"/>
              </a:rPr>
              <a:t>θα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εξεταστούν στην Ενότητα 5.6.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3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4D081-5320-5964-63BB-ABA3A9794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0" i="0" u="none" strike="noStrike" baseline="0" dirty="0">
                <a:latin typeface="grxn1000"/>
              </a:rPr>
              <a:t>Διαδικασίες ελέγχου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6CCE9-8EF9-F1EB-C113-B55B96B82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l-GR" sz="2400" b="0" i="0" u="none" strike="noStrike" baseline="0" dirty="0">
                <a:latin typeface="grmn1000"/>
              </a:rPr>
              <a:t>Τα δεδομένα που μπορούμε να παρατηρήσουμε χωρίζονται σε</a:t>
            </a:r>
            <a:r>
              <a:rPr lang="en-US" sz="2400" b="0" i="0" u="none" strike="noStrike" baseline="0" dirty="0">
                <a:latin typeface="grmn1000"/>
              </a:rPr>
              <a:t> </a:t>
            </a:r>
            <a:r>
              <a:rPr lang="el-GR" sz="2400" b="0" i="0" u="none" strike="noStrike" baseline="0" dirty="0">
                <a:latin typeface="grmn1000"/>
              </a:rPr>
              <a:t>μια </a:t>
            </a:r>
            <a:r>
              <a:rPr lang="el-GR" sz="2400" b="1" i="0" u="none" strike="noStrike" baseline="0" dirty="0">
                <a:latin typeface="grxn1000"/>
              </a:rPr>
              <a:t>περιοχή απόρριψης </a:t>
            </a:r>
            <a:r>
              <a:rPr lang="el-GR" sz="2400" b="0" i="0" u="none" strike="noStrike" baseline="0" dirty="0">
                <a:latin typeface="LMRoman10-Regular"/>
              </a:rPr>
              <a:t>(rejection region) </a:t>
            </a:r>
            <a:r>
              <a:rPr lang="el-GR" sz="2400" b="0" i="0" u="none" strike="noStrike" baseline="0" dirty="0">
                <a:latin typeface="grmn1000"/>
              </a:rPr>
              <a:t>και σε μια </a:t>
            </a:r>
            <a:r>
              <a:rPr lang="el-GR" sz="2400" b="0" i="0" u="none" strike="noStrike" baseline="0" dirty="0">
                <a:latin typeface="grxn1000"/>
              </a:rPr>
              <a:t>περιοχή αποδοχής </a:t>
            </a:r>
            <a:r>
              <a:rPr lang="el-GR" sz="2400" b="0" i="0" u="none" strike="noStrike" baseline="0" dirty="0">
                <a:latin typeface="LMRoman10-Regular"/>
              </a:rPr>
              <a:t>(acceptance region)</a:t>
            </a:r>
            <a:r>
              <a:rPr lang="el-GR" sz="2400" b="0" i="0" u="none" strike="noStrike" baseline="0" dirty="0">
                <a:latin typeface="grmn1000"/>
              </a:rPr>
              <a:t>.</a:t>
            </a:r>
            <a:endParaRPr lang="en-US" sz="2400" b="0" i="0" u="none" strike="noStrike" baseline="0" dirty="0">
              <a:latin typeface="grmn1000"/>
            </a:endParaRPr>
          </a:p>
          <a:p>
            <a:pPr algn="l"/>
            <a:r>
              <a:rPr lang="el-GR" dirty="0"/>
              <a:t>Η διαδικασία ελέγχου αφορά απλώς την εξέταση των στατιστικών δεδομένων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44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9A0D7-BADF-B561-4009-91894FBC3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rxn1000"/>
                <a:ea typeface="+mj-ea"/>
                <a:cs typeface="+mj-cs"/>
              </a:rPr>
              <a:t>Διαδικασίες ελέγχου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4D487-93A7-14D9-37A5-AF7B92766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>
                <a:latin typeface="grmn1000"/>
              </a:rPr>
              <a:t>Ε</a:t>
            </a:r>
            <a:r>
              <a:rPr lang="el-GR" sz="2400" b="0" i="0" u="none" strike="noStrike" baseline="0" dirty="0">
                <a:latin typeface="grmn1000"/>
              </a:rPr>
              <a:t>πειδή το </a:t>
            </a:r>
            <a:r>
              <a:rPr lang="el-GR" sz="2400" b="0" i="1" u="none" strike="noStrike" baseline="0" dirty="0">
                <a:latin typeface="LMMathItalic10-Regular"/>
              </a:rPr>
              <a:t>b</a:t>
            </a:r>
            <a:r>
              <a:rPr lang="el-GR" sz="1400" b="0" i="0" u="none" strike="noStrike" baseline="0" dirty="0">
                <a:latin typeface="LMRoman8-Regular"/>
              </a:rPr>
              <a:t>2 </a:t>
            </a:r>
            <a:r>
              <a:rPr lang="el-GR" sz="2400" b="0" i="0" u="none" strike="noStrike" baseline="0" dirty="0">
                <a:latin typeface="grmn1000"/>
              </a:rPr>
              <a:t>είναι μια τυχαία μεταβλητή, υπάρχουν τα ακόλουθα πιθανά σφάλματα</a:t>
            </a: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endParaRPr lang="el-GR" sz="2400" dirty="0">
              <a:latin typeface="grmn100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EB6015-C751-289B-43FE-BBB5BCBD8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921" y="3429000"/>
            <a:ext cx="8346158" cy="154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48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5323</TotalTime>
  <Words>3418</Words>
  <Application>Microsoft Office PowerPoint</Application>
  <PresentationFormat>Widescreen</PresentationFormat>
  <Paragraphs>308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90" baseType="lpstr">
      <vt:lpstr>Calibri</vt:lpstr>
      <vt:lpstr>Cambria Math</vt:lpstr>
      <vt:lpstr>grmi1000</vt:lpstr>
      <vt:lpstr>grmn0800</vt:lpstr>
      <vt:lpstr>grmn1000</vt:lpstr>
      <vt:lpstr>grxc1200</vt:lpstr>
      <vt:lpstr>grxn1000</vt:lpstr>
      <vt:lpstr>HelveticaNeueLTW1G-It</vt:lpstr>
      <vt:lpstr>HelveticaNeueLTW1G-Roman</vt:lpstr>
      <vt:lpstr>LMMathExtension10-Regular</vt:lpstr>
      <vt:lpstr>LMMathItalic10-Bold</vt:lpstr>
      <vt:lpstr>LMMathItalic10-Regular</vt:lpstr>
      <vt:lpstr>LMMathItalic8-Regular</vt:lpstr>
      <vt:lpstr>LMMathSymbols10-Regular</vt:lpstr>
      <vt:lpstr>LMMathSymbols8-Regular</vt:lpstr>
      <vt:lpstr>LMRoman10-Bold</vt:lpstr>
      <vt:lpstr>LMRoman10-Regular</vt:lpstr>
      <vt:lpstr>LMRoman7-Regular</vt:lpstr>
      <vt:lpstr>LMRoman8-Regular</vt:lpstr>
      <vt:lpstr>PearsonMATHPRO01</vt:lpstr>
      <vt:lpstr>PearsonMATHPRO02</vt:lpstr>
      <vt:lpstr>PearsonMATHPRO08</vt:lpstr>
      <vt:lpstr>Tw Cen MT</vt:lpstr>
      <vt:lpstr>Tw Cen MT Condensed</vt:lpstr>
      <vt:lpstr>Wingdings 3</vt:lpstr>
      <vt:lpstr>Integral</vt:lpstr>
      <vt:lpstr>Κεφάλαιο 5</vt:lpstr>
      <vt:lpstr>Μεθοδολογία ελέγχου υποθέσεων</vt:lpstr>
      <vt:lpstr>Περιορισμοί και υποθέσεις</vt:lpstr>
      <vt:lpstr>Περιορισμοί και υποθέσεις</vt:lpstr>
      <vt:lpstr>Εμφωλευμένα υποδείγματα</vt:lpstr>
      <vt:lpstr>Εμφωλευμένα υποδείγματα</vt:lpstr>
      <vt:lpstr>Εμφωλευμένα υποδείγματα</vt:lpstr>
      <vt:lpstr>Διαδικασίες ελέγχου</vt:lpstr>
      <vt:lpstr>Διαδικασίες ελέγχου</vt:lpstr>
      <vt:lpstr>Διαδικασίες ελέγχου</vt:lpstr>
      <vt:lpstr>Τρεις προσεγγίσεις για τον έλεγχο υπόθεσης</vt:lpstr>
      <vt:lpstr>Τρεις προσεγγίσεις για τον έλεγχο υπόθεσης</vt:lpstr>
      <vt:lpstr>Τρεις προσεγγίσεις για τον έλεγχο υπόθεσης</vt:lpstr>
      <vt:lpstr>Τρεις προσεγγίσεις για τον έλεγχο υπόθεσης</vt:lpstr>
      <vt:lpstr>Τρεις προσεγγίσεις για τον έλεγχο υπόθεσης</vt:lpstr>
      <vt:lpstr>Τρεις προσεγγίσεις για τον έλεγχο υπόθεσης</vt:lpstr>
      <vt:lpstr>΄Ελεγχος του Wald με βάση το μέτρο της απόστασης</vt:lpstr>
      <vt:lpstr>΄Ελεγχος του Wald με βάση το μέτρο της απόστασης</vt:lpstr>
      <vt:lpstr>΄Ελεγχος του Wald με βάση το μέτρο της απόστασης</vt:lpstr>
      <vt:lpstr>Παράδειγμα 5.1. Εκτίμηση ΄Εργων Τέχνης</vt:lpstr>
      <vt:lpstr>Παράδειγμα 5.1. Εκτίμηση ΄Εργων Τέχνης</vt:lpstr>
      <vt:lpstr>Παράδειγμα 5.2. Εξίσωση Εισοδήματος</vt:lpstr>
      <vt:lpstr>PowerPoint Presentation</vt:lpstr>
      <vt:lpstr>Το F-στατιστικό</vt:lpstr>
      <vt:lpstr>Το F-στατιστικό</vt:lpstr>
      <vt:lpstr>Το F-στατιστικό</vt:lpstr>
      <vt:lpstr>Το F-στατιστικό</vt:lpstr>
      <vt:lpstr>Το F-στατιστικό</vt:lpstr>
      <vt:lpstr>Παράδειγμα 5.3. Εξίσωση Επενδύσεων με Περιορισμό</vt:lpstr>
      <vt:lpstr>PowerPoint Presentation</vt:lpstr>
      <vt:lpstr>΄Ελεγχος με βάση την προσαρμογή της παλινδρόμησης</vt:lpstr>
      <vt:lpstr>Ο εκτιμητής ελαχίστων τετραγώνων κάτω από περιορισμούς</vt:lpstr>
      <vt:lpstr>Ο εκτιμητής ελαχίστων τετραγώνων κάτω από περιορισμούς</vt:lpstr>
      <vt:lpstr>Ο εκτιμητής ελαχίστων τετραγώνων κάτω από περιορισμούς</vt:lpstr>
      <vt:lpstr>Ο εκτιμητής ελαχίστων τετραγώνων κάτω από περιορισμούς</vt:lpstr>
      <vt:lpstr>Ο εκτιμητής ελαχίστων τετραγώνων κάτω από περιορισμούς</vt:lpstr>
      <vt:lpstr>Ο εκτιμητής ελαχίστων τετραγώνων κάτω από περιορισμούς</vt:lpstr>
      <vt:lpstr>Ο εκτιμητής ελαχίστων τετραγώνων κάτω από περιορισμούς</vt:lpstr>
      <vt:lpstr>Ο εκτιμητής ελαχίστων τετραγώνων κάτω από περιορισμούς</vt:lpstr>
      <vt:lpstr>Ο εκτιμητής ελαχίστων τετραγώνων κάτω από περιορισμούς</vt:lpstr>
      <vt:lpstr>Παράδειγμα 5.4. F-΄Ελεγχος της Εξίσωσης Εισοδήματος</vt:lpstr>
      <vt:lpstr>΄Ελεγχος των πολλαπλασιαστών Lagrange</vt:lpstr>
      <vt:lpstr>Ελεγχοι μεγάλου δείγματος και αξιόπιστη συμπερασματολογία</vt:lpstr>
      <vt:lpstr>Ελεγχοι μεγάλου δείγματος και αξιόπιστη συμπερασματολογία</vt:lpstr>
      <vt:lpstr>Ελεγχοι μεγάλου δείγματος και αξιόπιστη συμπερασματολογία</vt:lpstr>
      <vt:lpstr>PowerPoint Presentation</vt:lpstr>
      <vt:lpstr>PowerPoint Presentation</vt:lpstr>
      <vt:lpstr>Έλεγχος μη γραμμικών περιορισμών</vt:lpstr>
      <vt:lpstr>Έλεγχος μη γραμμικών περιορισμών</vt:lpstr>
      <vt:lpstr>Παράδειγμα 5.6. Μακροχρόνια Οριακή Ροπή Προς Κατανάλωση</vt:lpstr>
      <vt:lpstr>Παράδειγμα 5.6. Μακροχρόνια Οριακή Ροπή Προς Κατανάλωση</vt:lpstr>
      <vt:lpstr>Παράδειγμα 5.6. Μακροχρόνια Οριακή Ροπή Προς Κατανάλωση</vt:lpstr>
      <vt:lpstr>Παράδειγμα 5.6. Μακροχρόνια Οριακή Ροπή Προς Κατανάλωση</vt:lpstr>
      <vt:lpstr>Επιλογή μεταξύ μη-εμφωλευμένων υποδειγμάτων</vt:lpstr>
      <vt:lpstr>Επιλογή μεταξύ μη-εμφωλευμένων υποδειγμάτων</vt:lpstr>
      <vt:lpstr>Ελέγχοντας τις μη-εμφωλευμένες υποθέσεις</vt:lpstr>
      <vt:lpstr>Παράδειγμα 5.7. Ο J ΄Ελεγχος για μία Συνάρτηση Κατανάλωσης</vt:lpstr>
      <vt:lpstr>Ενας έλεγχος εξειδίκευσης</vt:lpstr>
      <vt:lpstr>Ενας έλεγχος εξειδίκευσης</vt:lpstr>
      <vt:lpstr>Ενας έλεγχος εξειδίκευσης</vt:lpstr>
      <vt:lpstr>Κριτήρια επιλογής υποδειγμάτων</vt:lpstr>
      <vt:lpstr>Κριτήρια επιλογής υποδειγμάτων</vt:lpstr>
      <vt:lpstr>Κριτήρια επιλογής υποδειγμάτων</vt:lpstr>
      <vt:lpstr>Μπεϋζιανά σταθμισμένα υποδείγματα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Κεφάλαιο 5</dc:title>
  <dc:creator>Nikolaos G. Manetas</dc:creator>
  <cp:lastModifiedBy>Nikolaos G. Manetas</cp:lastModifiedBy>
  <cp:revision>31</cp:revision>
  <dcterms:created xsi:type="dcterms:W3CDTF">2023-02-09T14:23:15Z</dcterms:created>
  <dcterms:modified xsi:type="dcterms:W3CDTF">2023-03-03T09:15:47Z</dcterms:modified>
</cp:coreProperties>
</file>