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04627D-A463-4AAB-9DC0-D639C265D8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22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5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8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E44E7A0-DA11-432B-B72F-16AC49F8043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1C06454-D1CD-4028-B32B-705A9AC7B8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45CA-5888-B42A-8DB1-4BBAFA794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51E2-DE36-46EC-B2D1-64541F92F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el-GR" dirty="0"/>
              <a:t>Εκτίμηση του Υποδείγματος Παλινδρόμησης με τη</a:t>
            </a:r>
          </a:p>
          <a:p>
            <a:r>
              <a:rPr lang="el-GR" dirty="0"/>
              <a:t>Μέθοδο Ελαχίστων Τετραγώνων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1" y="3171401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871D-8820-2DBA-1C03-44F0FB0B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8841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4.1. Η κατανομή δειγματοληψίας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0059-5D67-FC37-5B30-4B76BB19F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Δημιουργήσαμε ένα σύνολο τιμών για το εi</a:t>
            </a:r>
            <a:r>
              <a:rPr lang="en-US" dirty="0"/>
              <a:t> </a:t>
            </a:r>
            <a:r>
              <a:rPr lang="el-GR" dirty="0"/>
              <a:t>ίσο με 0, 5w</a:t>
            </a:r>
            <a:r>
              <a:rPr lang="el-GR" baseline="-25000" dirty="0"/>
              <a:t>i</a:t>
            </a:r>
            <a:r>
              <a:rPr lang="el-GR" dirty="0"/>
              <a:t> και ένα σύνολο τιμών για το y</a:t>
            </a:r>
            <a:r>
              <a:rPr lang="el-GR" baseline="-25000" dirty="0"/>
              <a:t>i</a:t>
            </a:r>
            <a:r>
              <a:rPr lang="el-GR" dirty="0"/>
              <a:t> = 0,5 + 0, 5x</a:t>
            </a:r>
            <a:r>
              <a:rPr lang="el-GR" baseline="-25000" dirty="0"/>
              <a:t>i</a:t>
            </a:r>
            <a:r>
              <a:rPr lang="el-GR" dirty="0"/>
              <a:t> + ε</a:t>
            </a:r>
            <a:r>
              <a:rPr lang="el-GR" baseline="-25000" dirty="0"/>
              <a:t>i</a:t>
            </a:r>
            <a:r>
              <a:rPr lang="el-GR" dirty="0"/>
              <a:t>. Αυτός είναι ο πληθυσμός μας.</a:t>
            </a:r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 συνέχεια,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παίρνουμε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000 </a:t>
            </a:r>
            <a:r>
              <a:rPr lang="el-GR" sz="2400" b="0" i="0" u="none" strike="noStrike" baseline="0" dirty="0">
                <a:latin typeface="grmn1000"/>
              </a:rPr>
              <a:t>τυχαία δείγματα των </a:t>
            </a:r>
            <a:r>
              <a:rPr lang="el-GR" sz="2400" b="0" i="0" u="none" strike="noStrike" baseline="0" dirty="0">
                <a:latin typeface="LMRoman10-Regular"/>
              </a:rPr>
              <a:t>100 </a:t>
            </a:r>
            <a:r>
              <a:rPr lang="el-GR" sz="2400" b="0" i="0" u="none" strike="noStrike" baseline="0" dirty="0">
                <a:latin typeface="grmn1000"/>
              </a:rPr>
              <a:t>παρατηρήσεων για τα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x</a:t>
            </a:r>
            <a:r>
              <a:rPr lang="el-GR" sz="800" b="0" i="1" u="none" strike="noStrike" baseline="0" dirty="0">
                <a:latin typeface="LMMathItalic7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από αυτόν τον πληθυσμό (χωρίς επανατοποθέτηση), και για καθένα από τα δείγματα υπολογίζουμε με ελάχιστα τετράγωνα την κλίση, χρησιμοποιώντας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στην </a:t>
            </a:r>
            <a:r>
              <a:rPr lang="en-US" sz="2400" b="0" i="1" u="none" strike="noStrike" baseline="0" dirty="0">
                <a:latin typeface="LMMathItalic10-Regular"/>
              </a:rPr>
              <a:t>r</a:t>
            </a:r>
            <a:r>
              <a:rPr lang="en-US" sz="2400" b="0" i="0" u="none" strike="noStrike" baseline="0" dirty="0">
                <a:latin typeface="grmn1000"/>
              </a:rPr>
              <a:t>-</a:t>
            </a:r>
            <a:r>
              <a:rPr lang="el-GR" sz="2400" b="0" i="0" u="none" strike="noStrike" baseline="0" dirty="0">
                <a:latin typeface="grmn1000"/>
              </a:rPr>
              <a:t>επανάληψη τον τύπο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A7319-96FB-1AF9-D7D8-81442781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29" y="4690855"/>
            <a:ext cx="4096932" cy="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42A39-10B5-6692-73EE-FB944AE1D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501" y="1413959"/>
            <a:ext cx="9309165" cy="4949133"/>
          </a:xfrm>
        </p:spPr>
      </p:pic>
    </p:spTree>
    <p:extLst>
      <p:ext uri="{BB962C8B-B14F-4D97-AF65-F5344CB8AC3E}">
        <p14:creationId xmlns:p14="http://schemas.microsoft.com/office/powerpoint/2010/main" val="107788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8933-8D76-CC4A-3B02-D88887D3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Αμερόληπτη εκτιμητική διαδικασία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6C609-3A23-F66B-4056-2F6B8C6D3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των ελαχίστων τετραγώνων είναι αμερόληπτος σε κάθε δείγμα. Για να το αποδείξουμε,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γράφουμε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και παίρνουμε υπό συνθήκη αναμενόμενες τιμές με δεδομένη τη μήτρα X: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E2EC1-8757-9F73-CCE6-4256FAF8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74" y="3233737"/>
            <a:ext cx="6891618" cy="39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D3C5B9-2823-B3BF-EEF7-5D07EDF6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63" y="4142117"/>
            <a:ext cx="4413856" cy="5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686B-367F-98AD-397C-60481ECB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Αμερόληπτη εκτιμητική διαδικασία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D020-48F7-9DBB-040E-C4ACC94A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8192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Από την Υπόθεση Α3, η αναμενόμενη τιμή του δεύτερου όρου είναι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E[Σ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 Επειδή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κάθε όρος του αθροίσματος έχει μηδενική αναμενόμενη τιμή, προκύπτει το αποτέλεσμα: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Επομένως,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5B40E-CA80-39CD-F06A-19175C07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98" y="3429000"/>
            <a:ext cx="2006655" cy="485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70462-6696-0B24-7964-D68FF754E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37" y="4685799"/>
            <a:ext cx="3832170" cy="3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151A-DCB6-1F59-2011-A5776FFB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Μεροληπτικό σφάλμα λόγω παράλειψης μεταβλητής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084B-4854-EE24-786F-759AAFCF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΄Εστω το σωστά εξειδικευμένο υπόδειγμα παλινδρόμησης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η μήτρα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και το διάνυσμα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έχουν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στήλες, αντιστοίχως. Αν παλινδρομήσουμε το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στη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χωρίς να συμπεριλάβουμε τη συναφή μεταβλητή,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0" u="none" strike="noStrike" baseline="0" dirty="0">
                <a:latin typeface="grmn1000"/>
              </a:rPr>
              <a:t>, τότε ο εκτιμητής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334D3-6CD2-FABA-F4AF-913C0CC0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22" y="2866850"/>
            <a:ext cx="2231024" cy="43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41F84-0151-9738-162F-D183A734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14" y="4696373"/>
            <a:ext cx="6854171" cy="4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D5FE-8439-D31A-BDC7-3072773B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Μεροληπτικό σφάλμα λόγω παράλειψης μεταβλητής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0C39-9761-2951-586A-28D5F386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Παίρνοντας την αναμενόμενη τιμή, παρατηρούμε ότι, εκτός αν </a:t>
            </a:r>
            <a:r>
              <a:rPr lang="el-GR" sz="2400" b="1" i="1" u="none" strike="noStrike" baseline="0" dirty="0" err="1">
                <a:latin typeface="LMMathItalic10-Bold"/>
              </a:rPr>
              <a:t>Xz</a:t>
            </a:r>
            <a:r>
              <a:rPr lang="el-GR" sz="2400" b="1" i="1" u="none" strike="noStrike" baseline="0" dirty="0">
                <a:latin typeface="LMMathItalic10-Bold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ο εκτιμητής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 μεροληπτικός. Το αποτέλεσμα είναι ο γνωστός τύπος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της </a:t>
            </a:r>
            <a:r>
              <a:rPr lang="el-GR" sz="2400" b="0" i="0" u="none" strike="noStrike" baseline="0" dirty="0">
                <a:latin typeface="grxn1000"/>
              </a:rPr>
              <a:t>παραληφθείσας μεταβλητής </a:t>
            </a:r>
            <a:r>
              <a:rPr lang="el-GR" sz="2400" b="0" i="0" u="none" strike="noStrike" baseline="0" dirty="0">
                <a:latin typeface="LMRoman10-Regular"/>
              </a:rPr>
              <a:t>(omitted variable formula)</a:t>
            </a:r>
            <a:r>
              <a:rPr lang="el-GR" sz="2400" b="0" i="0" u="none" strike="noStrike" baseline="0" dirty="0">
                <a:latin typeface="grmn1000"/>
              </a:rPr>
              <a:t>: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D4921-0AA6-6EB3-0D91-42EC32A5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56" y="3429000"/>
            <a:ext cx="3330682" cy="473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C7C65-2220-D06A-26A1-7B7DCB9F2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92" y="4620252"/>
            <a:ext cx="2870047" cy="4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7FF4-28C6-E561-2CB7-49639864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Μεροληπτικό σφάλμα λόγω παράλειψης μεταβλητής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A5B3-70F3-1A9F-AA18-8F27D70F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διάνυσμα 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1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.</a:t>
            </a:r>
            <a:r>
              <a:rPr lang="el-GR" sz="1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 η στήλη των κλίσεων της παλινδρόμησης ελαχίστων τετραγώνων του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πάνω στη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grm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Το Θεώρημα 3.2 </a:t>
            </a:r>
            <a:r>
              <a:rPr lang="el-GR" sz="2400" b="0" i="0" u="none" strike="noStrike" baseline="0" dirty="0">
                <a:latin typeface="LMRoman10-Regular"/>
              </a:rPr>
              <a:t>(Frisch-Waugh) </a:t>
            </a:r>
            <a:r>
              <a:rPr lang="el-GR" sz="2400" b="0" i="0" u="none" strike="noStrike" baseline="0" dirty="0">
                <a:latin typeface="grmn1000"/>
              </a:rPr>
              <a:t>και το Πόρισμα 3.2.1 επεξηγούν αυτό το αποτέλεσμα. Για κάθε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συντελεστή στην Εξίσωση (4-9)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EEC11-88C8-7841-1D83-E2A41429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79" y="3959408"/>
            <a:ext cx="5824653" cy="8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0704-C63C-1526-B24F-7B7A7E8D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Παράδειγμα 4.2. Παράλειψη Μεταβλητής σε Μια Εξίσωση Ζήτησης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78638-814F-75B2-3C4C-031D6DF5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της αγοράς βενζίνης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έχουμε εξετάσει στο Παράδειγμα 2.3 είναι σαφώς ενδεικτικά. Το βασικό υπόδειγμα ζήτησης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l-GR" sz="2400" b="0" i="1" u="none" strike="noStrike" baseline="0" dirty="0">
                <a:latin typeface="LMMathItalic10-Regular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ο συντελεστής κλίσης στην παλινδρόμηση της ποσότητας πάνω στην τιμή. Τότε,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194FC-001C-A085-4447-D2C7CB88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77" y="3210121"/>
            <a:ext cx="4231651" cy="437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1E179-A9F0-1447-5A42-9D490FD68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847" y="4479252"/>
            <a:ext cx="5673960" cy="8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9DE18-C0C5-CAFA-FA78-43A174C58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696" y="1376314"/>
            <a:ext cx="9898390" cy="4502980"/>
          </a:xfrm>
        </p:spPr>
      </p:pic>
    </p:spTree>
    <p:extLst>
      <p:ext uri="{BB962C8B-B14F-4D97-AF65-F5344CB8AC3E}">
        <p14:creationId xmlns:p14="http://schemas.microsoft.com/office/powerpoint/2010/main" val="170738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440-6F82-9832-DA76-1B17FAE7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Μεροληπτικό σφάλμα λόγω παράλειψης μεταβλητής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E139-2959-9AE1-75F9-F5B0BA9B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Αυτό που θα χρειαζόταν είναι το πρόσημο της συσχέτισης μεταξύ της τιμής και του εισοδήματος μετά την αφαίρεση της επίδρασης της άλλης τιμής: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το πρόσημο δεν είναι προφανές, και γίνεται περισσότερο αβέβαιο όσο περισσότεροι </a:t>
            </a:r>
            <a:r>
              <a:rPr lang="el-GR" sz="2400" b="0" i="0" u="none" strike="noStrike" baseline="0" dirty="0" err="1">
                <a:latin typeface="grmn1000"/>
              </a:rPr>
              <a:t>παλινδρομητές</a:t>
            </a:r>
            <a:r>
              <a:rPr lang="el-GR" sz="2400" b="0" i="0" u="none" strike="noStrike" baseline="0" dirty="0">
                <a:latin typeface="grmn1000"/>
              </a:rPr>
              <a:t> προστίθενται στην εξίσωση.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521B8-C36F-C5B0-EDEB-2AA3DEBF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44" y="3235214"/>
            <a:ext cx="8084354" cy="11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48CBE2-6E71-0DAF-06E5-BEBB6CD5D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117" y="1272618"/>
            <a:ext cx="9833393" cy="4941119"/>
          </a:xfrm>
        </p:spPr>
      </p:pic>
    </p:spTree>
    <p:extLst>
      <p:ext uri="{BB962C8B-B14F-4D97-AF65-F5344CB8AC3E}">
        <p14:creationId xmlns:p14="http://schemas.microsoft.com/office/powerpoint/2010/main" val="181397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1124-5735-F3FF-3892-7F42B1F6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69183" cy="1499616"/>
          </a:xfrm>
        </p:spPr>
        <p:txBody>
          <a:bodyPr>
            <a:normAutofit/>
          </a:bodyPr>
          <a:lstStyle/>
          <a:p>
            <a:r>
              <a:rPr lang="el-GR" sz="3800" dirty="0"/>
              <a:t>Χρήση μη συναφών μεταβλητών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21706-C5A6-C31F-6AD9-32E5FDC9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91" y="1767526"/>
            <a:ext cx="1129331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Μπορούμε να δούμε την παράλειψη ενός συνόλου συναφών μεταβλητών ως ισοδύναμη με την επιβολή ενός λανθασμένου περιορισμού στην Εξίσωση (4-7). Συγκεκριμένα, η παράλειψη του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ισοδυναμεί με την </a:t>
            </a:r>
            <a:r>
              <a:rPr lang="el-GR" sz="2400" b="0" i="0" u="none" strike="noStrike" baseline="0" dirty="0">
                <a:latin typeface="grmi1000"/>
              </a:rPr>
              <a:t>εσφαλμένη </a:t>
            </a:r>
            <a:r>
              <a:rPr lang="el-GR" sz="2400" b="0" i="0" u="none" strike="noStrike" baseline="0" dirty="0">
                <a:latin typeface="grmn1000"/>
              </a:rPr>
              <a:t>εκτίμηση της Εξίσωσης (4-7) υπό τον περιορισμό ότι το </a:t>
            </a:r>
            <a:r>
              <a:rPr lang="el-GR" sz="2400" b="0" i="1" u="none" strike="noStrike" baseline="0" dirty="0">
                <a:latin typeface="LMMathItalic10-Regular"/>
              </a:rPr>
              <a:t>γ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ελαχίστων τετραγώνων του διανύσματος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1" u="none" strike="noStrike" baseline="0" dirty="0">
                <a:latin typeface="LMMathItalic10-Regular"/>
              </a:rPr>
              <a:t>, γ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στην Εξίσωση (4-7) εξακολουθεί να είναι αμερόληπτος </a:t>
            </a:r>
            <a:r>
              <a:rPr lang="el-GR" sz="2400" b="0" i="0" u="none" strike="noStrike" baseline="0" dirty="0">
                <a:latin typeface="grmi1000"/>
              </a:rPr>
              <a:t>ακόμη και με δεδομένο </a:t>
            </a:r>
            <a:r>
              <a:rPr lang="el-GR" sz="2400" b="0" i="0" u="none" strike="noStrike" baseline="0" dirty="0">
                <a:latin typeface="grmn1000"/>
              </a:rPr>
              <a:t>τον περιορισμό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ACE85-9F37-D6CE-A33A-3172F5D2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00" y="4287074"/>
            <a:ext cx="4101839" cy="9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5BE3-9C6F-B99D-BA33-5D079D9C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8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Χρήση μη συναφών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BBA0-6DAC-91E7-1722-1FCDC664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Γενικά, </a:t>
            </a:r>
            <a:r>
              <a:rPr lang="el-GR" sz="2400" b="0" i="0" u="none" strike="noStrike" baseline="0" dirty="0">
                <a:latin typeface="grmi1000"/>
              </a:rPr>
              <a:t>η συμπερίληψη μη συναφών μεταβλητών στην εκτιμημένη εξίσωση δεν προκαλεί μεροληψία στην εκτίμηση των μη μηδενικών συντελεστών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i1000"/>
              </a:rPr>
              <a:t>Το κόστος της χρήσης μη συναφών μεταβλητών είναι οι μεγαλύτερες διακυμάνσεις (δηλαδή η χαμηλότερη ακρίβεια) των εκτιμητών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7640-3663-9678-2E19-C2896CE8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3400" dirty="0"/>
              <a:t>Η διακύμανση του εκτιμητή ελαχίστων τετραγώνων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1676-B5F5-83CB-F97F-8A69D067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5402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διάνυσμα των συνετελεστών ελαχίστων τετραγώνων είναι</a:t>
            </a: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A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XX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000" b="0" i="1" u="none" strike="noStrike" baseline="30000" dirty="0">
                <a:latin typeface="LMMathSymbols8-Regular"/>
              </a:rPr>
              <a:t>−</a:t>
            </a:r>
            <a:r>
              <a:rPr lang="el-GR" sz="2000" b="0" i="0" u="none" strike="noStrike" baseline="30000" dirty="0">
                <a:latin typeface="LMRoman8-Regular"/>
              </a:rPr>
              <a:t>1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 Από την Υπόθεση Α4 έπεται ότι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εε’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Var[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8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 Η υπό συνθήκη μήτρα συνδιακυμάνσεων του εκτιμητή ελαχίστων τετραγώνων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72B3F-54E7-DDCA-459E-8DAF3FEA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82" y="3018148"/>
            <a:ext cx="4519372" cy="410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00165-ED29-ABBD-73D7-4877FA61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311" y="4393427"/>
            <a:ext cx="3532267" cy="13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B0AC-D3D3-4FF9-F62A-00208846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 διακύμανση του εκτιμητή ελαχίστων τετραγώνων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E579-05DC-829C-04D6-4457A70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η μήτρα </a:t>
            </a:r>
            <a:r>
              <a:rPr lang="el-GR" sz="2400" b="1" i="1" u="none" strike="noStrike" baseline="0" dirty="0">
                <a:latin typeface="LMMathItalic10-Bold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είναι συνάρτηση της μήτρας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το αποτέλεσμα είναι </a:t>
            </a:r>
            <a:r>
              <a:rPr lang="el-GR" sz="2400" b="0" i="0" u="none" strike="noStrike" baseline="0" dirty="0">
                <a:latin typeface="LMRoman10-Regular"/>
              </a:rPr>
              <a:t>tr(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1" i="1" u="none" strike="noStrike" baseline="0" dirty="0">
                <a:latin typeface="LMMathItalic10-Bold"/>
              </a:rPr>
              <a:t>εε’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]) = tr(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tr(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Το ίχνος του </a:t>
            </a:r>
            <a:r>
              <a:rPr lang="el-GR" sz="2400" b="1" i="1" u="none" strike="noStrike" baseline="0" dirty="0">
                <a:latin typeface="LMMathItalic10-Bold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0" u="none" strike="noStrike" baseline="0" dirty="0">
                <a:latin typeface="LMRoman10-Regular"/>
              </a:rPr>
              <a:t>tr[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(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2400" b="1" i="1" u="none" strike="noStrike" baseline="0" dirty="0">
                <a:latin typeface="LMMathItalic10-Bold"/>
              </a:rPr>
              <a:t>’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1400" b="0" i="1" u="none" strike="noStrike" baseline="0" dirty="0">
                <a:latin typeface="LMMathSymbols8-Regular"/>
              </a:rPr>
              <a:t>−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] = tr(</a:t>
            </a:r>
            <a:r>
              <a:rPr lang="en-US" sz="2400" b="1" i="1" u="none" strike="noStrike" baseline="0" dirty="0">
                <a:latin typeface="LMMathItalic10-Bold"/>
              </a:rPr>
              <a:t>I</a:t>
            </a:r>
            <a:r>
              <a:rPr lang="en-US" sz="1400" b="0" i="1" u="none" strike="noStrike" baseline="0" dirty="0">
                <a:latin typeface="LMMathItalic8-Regular"/>
              </a:rPr>
              <a:t>n</a:t>
            </a:r>
            <a:r>
              <a:rPr lang="en-US" sz="2400" b="0" i="0" u="none" strike="noStrike" baseline="0" dirty="0">
                <a:latin typeface="LMRoman10-Regular"/>
              </a:rPr>
              <a:t>) </a:t>
            </a:r>
            <a:r>
              <a:rPr lang="en-US" sz="2400" b="0" i="1" u="none" strike="noStrike" baseline="0" dirty="0">
                <a:latin typeface="LMMathSymbols10-Regular"/>
              </a:rPr>
              <a:t>− </a:t>
            </a:r>
            <a:r>
              <a:rPr lang="en-US" sz="2400" b="0" i="0" u="none" strike="noStrike" baseline="0" dirty="0">
                <a:latin typeface="LMRoman10-Regular"/>
              </a:rPr>
              <a:t>tr[(</a:t>
            </a:r>
            <a:r>
              <a:rPr lang="en-US" sz="2400" b="1" i="1" u="none" strike="noStrike" baseline="0" dirty="0">
                <a:latin typeface="LMMathItalic10-Bold"/>
              </a:rPr>
              <a:t>XX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2000" b="0" i="1" u="none" strike="noStrike" baseline="30000" dirty="0">
                <a:latin typeface="LMMathSymbols8-Regular"/>
              </a:rPr>
              <a:t>−</a:t>
            </a:r>
            <a:r>
              <a:rPr lang="en-US" sz="2000" b="0" i="0" u="none" strike="noStrike" baseline="30000" dirty="0">
                <a:latin typeface="LMRoman8-Regular"/>
              </a:rPr>
              <a:t>1</a:t>
            </a:r>
            <a:r>
              <a:rPr lang="en-US" sz="2400" b="1" i="1" u="none" strike="noStrike" baseline="0" dirty="0">
                <a:latin typeface="LMMathItalic10-Bold"/>
              </a:rPr>
              <a:t>XX</a:t>
            </a:r>
            <a:r>
              <a:rPr lang="en-US" sz="2400" b="0" i="0" u="none" strike="noStrike" baseline="0" dirty="0">
                <a:latin typeface="LMRoman10-Regular"/>
              </a:rPr>
              <a:t>] = tr(</a:t>
            </a:r>
            <a:r>
              <a:rPr lang="en-US" sz="2400" b="1" i="1" u="none" strike="noStrike" baseline="0" dirty="0">
                <a:latin typeface="LMMathItalic10-Bold"/>
              </a:rPr>
              <a:t>I</a:t>
            </a:r>
            <a:r>
              <a:rPr lang="en-US" sz="1400" b="0" i="1" u="none" strike="noStrike" baseline="0" dirty="0">
                <a:latin typeface="LMMathItalic8-Regular"/>
              </a:rPr>
              <a:t>n</a:t>
            </a:r>
            <a:r>
              <a:rPr lang="en-US" sz="2400" b="0" i="0" u="none" strike="noStrike" baseline="0" dirty="0">
                <a:latin typeface="LMRoman10-Regular"/>
              </a:rPr>
              <a:t>) </a:t>
            </a:r>
            <a:r>
              <a:rPr lang="en-US" sz="2400" b="0" i="1" u="none" strike="noStrike" baseline="0" dirty="0">
                <a:latin typeface="LMMathSymbols10-Regular"/>
              </a:rPr>
              <a:t>− </a:t>
            </a:r>
            <a:r>
              <a:rPr lang="en-US" sz="2400" b="0" i="0" u="none" strike="noStrike" baseline="0" dirty="0">
                <a:latin typeface="LMRoman10-Regular"/>
              </a:rPr>
              <a:t>tr(</a:t>
            </a:r>
            <a:r>
              <a:rPr lang="en-US" sz="2400" b="1" i="1" u="none" strike="noStrike" baseline="0" dirty="0">
                <a:latin typeface="LMMathItalic10-Bold"/>
              </a:rPr>
              <a:t>I</a:t>
            </a:r>
            <a:r>
              <a:rPr lang="en-US" sz="1400" b="0" i="1" u="none" strike="noStrike" baseline="0" dirty="0">
                <a:latin typeface="LMMathItalic8-Regular"/>
              </a:rPr>
              <a:t>K</a:t>
            </a:r>
            <a:r>
              <a:rPr lang="en-US" sz="2400" b="0" i="0" u="none" strike="noStrike" baseline="0" dirty="0">
                <a:latin typeface="LMRoman10-Regular"/>
              </a:rPr>
              <a:t>) = </a:t>
            </a:r>
            <a:r>
              <a:rPr lang="en-US" sz="2400" b="0" i="1" u="none" strike="noStrike" baseline="0" dirty="0">
                <a:latin typeface="LMMathItalic10-Regular"/>
              </a:rPr>
              <a:t>n </a:t>
            </a:r>
            <a:r>
              <a:rPr lang="en-US" sz="2400" b="0" i="1" u="none" strike="noStrike" baseline="0" dirty="0">
                <a:latin typeface="LMMathSymbols10-Regular"/>
              </a:rPr>
              <a:t>− </a:t>
            </a:r>
            <a:r>
              <a:rPr lang="en-US" sz="2400" b="0" i="1" u="none" strike="noStrike" baseline="0" dirty="0">
                <a:latin typeface="LMMathItalic10-Regular"/>
              </a:rPr>
              <a:t>K</a:t>
            </a:r>
            <a:r>
              <a:rPr lang="en-US" sz="2400" b="0" i="0" u="none" strike="noStrike" baseline="0" dirty="0">
                <a:latin typeface="grm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Επομένως,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Ο φυσικός εκτιμητής είναι μεροληπτικός προς το μηδέν, αλλά η μεροληψία γίνεται μικρότερη καθώς αυξάνεται το μέγεθος του δείγματος. ΄Ενας αμερόληπτος εκτιμητής της σ</a:t>
            </a:r>
            <a:r>
              <a:rPr lang="el-GR" baseline="30000" dirty="0"/>
              <a:t>2</a:t>
            </a:r>
            <a:r>
              <a:rPr lang="el-GR" dirty="0"/>
              <a:t>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7E122-17D9-AEEE-05FD-E5712126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22" y="3573397"/>
            <a:ext cx="3017954" cy="480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FB64D-58A6-B477-4572-60BD56C6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5" y="5495829"/>
            <a:ext cx="1530244" cy="6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3AF6-82A7-2867-1B7D-C55253ED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Η διακύμανση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8A3D-008D-196A-EA01-15CF96891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36829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Όπως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, έτσι και το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αμερόληπτο επειδή το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1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Symbols10-Regular"/>
              </a:rPr>
              <a:t>{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1" u="none" strike="noStrike" baseline="0" dirty="0">
                <a:latin typeface="LMMathSymbols10-Regular"/>
              </a:rPr>
              <a:t>}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1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xn1000"/>
              </a:rPr>
              <a:t>Το τυπικό σφάλμα της παλινδρόμησης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n-US" sz="2400" b="0" i="0" u="none" strike="noStrike" baseline="0" dirty="0">
                <a:latin typeface="LMRoman10-Regular"/>
              </a:rPr>
              <a:t>standard error of the regression)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n-US" sz="2400" b="0" i="1" u="none" strike="noStrike" baseline="0" dirty="0">
                <a:latin typeface="LMMathItalic10-Regular"/>
              </a:rPr>
              <a:t>s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η τετραγωνική ρίζα του </a:t>
            </a:r>
            <a:r>
              <a:rPr lang="en-US" sz="2400" b="0" i="1" u="none" strike="noStrike" baseline="0" dirty="0">
                <a:latin typeface="LMMathItalic10-Regular"/>
              </a:rPr>
              <a:t>s</a:t>
            </a:r>
            <a:r>
              <a:rPr lang="en-US" sz="2400" b="0" i="0" u="none" strike="noStrike" baseline="30000" dirty="0">
                <a:latin typeface="LMRoman8-Regular"/>
              </a:rPr>
              <a:t>2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r>
              <a:rPr lang="el-GR" sz="2400" b="0" i="0" u="none" strike="noStrike" baseline="0" dirty="0">
                <a:latin typeface="grmn1000"/>
              </a:rPr>
              <a:t> και μπορούμε να υπολογίσουμε ως εξής: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τετραγωνική ρίζα του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-διαγώνιου στοιχείου αυτής της μήτρας, </a:t>
            </a:r>
            <a:r>
              <a:rPr lang="el-GR" sz="2400" b="0" i="1" u="none" strike="noStrike" baseline="0" dirty="0">
                <a:latin typeface="LMMathSymbols10-Regular"/>
              </a:rPr>
              <a:t>{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X’X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000" b="0" i="1" u="none" strike="noStrike" baseline="30000" dirty="0">
                <a:latin typeface="LMMathSymbols8-Regular"/>
              </a:rPr>
              <a:t>−</a:t>
            </a:r>
            <a:r>
              <a:rPr lang="el-GR" sz="20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1400" b="0" i="1" u="none" strike="noStrike" baseline="0" dirty="0">
                <a:latin typeface="LMMathItalic8-Regular"/>
              </a:rPr>
              <a:t>kk</a:t>
            </a:r>
            <a:r>
              <a:rPr lang="el-GR" sz="2400" b="0" i="1" u="none" strike="noStrike" baseline="0" dirty="0">
                <a:latin typeface="LMMathSymbols10-Regular"/>
              </a:rPr>
              <a:t>}</a:t>
            </a:r>
            <a:r>
              <a:rPr lang="el-GR" sz="2000" b="0" i="0" u="none" strike="noStrike" baseline="30000" dirty="0">
                <a:latin typeface="LMRoman8-Regular"/>
              </a:rPr>
              <a:t>1</a:t>
            </a:r>
            <a:r>
              <a:rPr lang="el-GR" sz="2000" b="0" i="1" u="none" strike="noStrike" baseline="30000" dirty="0">
                <a:latin typeface="LMMathItalic8-Regular"/>
              </a:rPr>
              <a:t>/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είναι το </a:t>
            </a:r>
            <a:r>
              <a:rPr lang="el-GR" sz="2400" b="0" i="0" u="none" strike="noStrike" baseline="0" dirty="0">
                <a:latin typeface="grxn1000"/>
              </a:rPr>
              <a:t>τυπικό σφάλμα </a:t>
            </a:r>
            <a:r>
              <a:rPr lang="el-GR" sz="2400" b="0" i="0" u="none" strike="noStrike" baseline="0" dirty="0">
                <a:latin typeface="LMRoman10-Regular"/>
              </a:rPr>
              <a:t>(standard error) </a:t>
            </a:r>
            <a:r>
              <a:rPr lang="el-GR" sz="2400" b="0" i="0" u="none" strike="noStrike" baseline="0" dirty="0">
                <a:latin typeface="grmn1000"/>
              </a:rPr>
              <a:t>του εκτιμητή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, που συνήθως αναφέρεται ως </a:t>
            </a:r>
            <a:r>
              <a:rPr lang="el-GR" sz="2400" b="1" i="0" u="none" strike="noStrike" baseline="0" dirty="0">
                <a:latin typeface="grmn1000"/>
              </a:rPr>
              <a:t>τυπικό σφάλμα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79ED9-9B4D-6E0D-4EC8-45F61E9A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78" y="3763102"/>
            <a:ext cx="3326244" cy="5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E57A-61B6-9ECA-3515-0186D273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Το θεώρημα των </a:t>
            </a:r>
            <a:r>
              <a:rPr lang="en-US" sz="4000" dirty="0"/>
              <a:t>Gauss-Markov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DD5FC-0F82-D7C6-BAF9-4961E4A8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0965"/>
            <a:ext cx="10976194" cy="4916078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το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1" i="1" u="none" strike="noStrike" baseline="0" dirty="0">
                <a:latin typeface="LMMathItalic10-Bold"/>
              </a:rPr>
              <a:t>A</a:t>
            </a:r>
            <a:r>
              <a:rPr lang="el-GR" sz="2400" i="1" u="none" strike="noStrike" baseline="0" dirty="0">
                <a:latin typeface="LMMathItalic10-Bold"/>
              </a:rPr>
              <a:t>ε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i1000"/>
              </a:rPr>
              <a:t>ανεξαρτήτως της κατανομής του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2400" b="0" i="0" u="none" strike="noStrike" baseline="0" dirty="0">
                <a:latin typeface="grmi1000"/>
              </a:rPr>
              <a:t>, σύμφωνα με τις άλλες υποθέσεις μας,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i1000"/>
              </a:rPr>
              <a:t>είναι ένας γραμμικός και αμερόληπτος εκτιμητής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l-GR" sz="1800" dirty="0">
              <a:latin typeface="grmn1000"/>
            </a:endParaRPr>
          </a:p>
          <a:p>
            <a:pPr algn="l"/>
            <a:endParaRPr lang="el-GR" sz="1800" dirty="0">
              <a:latin typeface="grmn1000"/>
            </a:endParaRPr>
          </a:p>
          <a:p>
            <a:pPr algn="l"/>
            <a:endParaRPr lang="el-GR" sz="1800" dirty="0">
              <a:latin typeface="grmn1000"/>
            </a:endParaRPr>
          </a:p>
          <a:p>
            <a:pPr marL="0" indent="0" algn="l">
              <a:buNone/>
            </a:pP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αμερόληπτο, τότε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1" i="1" u="none" strike="noStrike" baseline="0" dirty="0">
                <a:latin typeface="LMMathItalic10-Bold"/>
              </a:rPr>
              <a:t>Cy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E[(</a:t>
            </a:r>
            <a:r>
              <a:rPr lang="el-GR" sz="2400" b="1" i="1" u="none" strike="noStrike" baseline="0" dirty="0">
                <a:latin typeface="LMMathItalic10-Bold"/>
              </a:rPr>
              <a:t>CXβ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1" i="1" u="none" strike="noStrike" baseline="-25000" dirty="0">
                <a:latin typeface="LMMathItalic10-Bold"/>
              </a:rPr>
              <a:t>ε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που σημαίνει ότι </a:t>
            </a:r>
            <a:r>
              <a:rPr lang="el-GR" sz="2400" b="1" i="1" u="none" strike="noStrike" baseline="0" dirty="0">
                <a:latin typeface="LMMathItalic10-Bold"/>
              </a:rPr>
              <a:t>CX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Cε</a:t>
            </a:r>
            <a:r>
              <a:rPr lang="el-GR" sz="2400" b="0" i="0" u="none" strike="noStrike" baseline="0" dirty="0">
                <a:latin typeface="grmn1000"/>
              </a:rPr>
              <a:t>, και επομένως η διακύμανση 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CC</a:t>
            </a:r>
            <a:r>
              <a:rPr lang="el-GR" sz="2400" b="0" i="0" u="none" strike="noStrike" baseline="0" dirty="0">
                <a:latin typeface="grmn1000"/>
              </a:rPr>
              <a:t>. Αν </a:t>
            </a:r>
            <a:r>
              <a:rPr lang="el-GR" sz="2400" b="1" i="1" u="none" strike="noStrike" baseline="0" dirty="0">
                <a:latin typeface="LMMathItalic10-Bold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A</a:t>
            </a:r>
            <a:r>
              <a:rPr lang="el-GR" sz="2400" b="0" i="0" u="none" strike="noStrike" baseline="0" dirty="0">
                <a:latin typeface="grmn1000"/>
              </a:rPr>
              <a:t>, το </a:t>
            </a:r>
            <a:r>
              <a:rPr lang="el-GR" sz="2400" b="1" i="1" u="none" strike="noStrike" baseline="0" dirty="0">
                <a:latin typeface="LMMathItalic10-Bold"/>
              </a:rPr>
              <a:t>Dy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. Επειδή </a:t>
            </a:r>
            <a:r>
              <a:rPr lang="el-GR" sz="2400" b="1" i="1" u="none" strike="noStrike" baseline="0" dirty="0">
                <a:latin typeface="LMMathItalic10-Bold"/>
              </a:rPr>
              <a:t>CX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AX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έχουμε </a:t>
            </a:r>
            <a:r>
              <a:rPr lang="el-GR" sz="2400" b="1" i="1" u="none" strike="noStrike" baseline="0" dirty="0">
                <a:latin typeface="LMMathItalic10-Bold"/>
              </a:rPr>
              <a:t>DX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DA</a:t>
            </a:r>
            <a:r>
              <a:rPr lang="el-GR" sz="1400" b="0" i="1" u="none" strike="noStrike" baseline="0" dirty="0">
                <a:latin typeface="LMMathSymbols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 Τότε η διακύμανση 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[(</a:t>
            </a:r>
            <a:r>
              <a:rPr lang="el-GR" sz="2400" b="1" i="1" u="none" strike="noStrike" baseline="0" dirty="0">
                <a:latin typeface="LMMathItalic10-Bold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A</a:t>
            </a:r>
            <a:r>
              <a:rPr lang="el-GR" sz="2400" b="0" i="0" u="none" strike="noStrike" baseline="0" dirty="0">
                <a:latin typeface="LMRoman10-Regular"/>
              </a:rPr>
              <a:t>)(</a:t>
            </a:r>
            <a:r>
              <a:rPr lang="el-GR" sz="2400" b="1" i="1" u="none" strike="noStrike" baseline="0" dirty="0">
                <a:latin typeface="LMMathItalic10-Bold"/>
              </a:rPr>
              <a:t>D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A</a:t>
            </a:r>
            <a:r>
              <a:rPr lang="el-GR" sz="2400" b="0" i="0" u="none" strike="noStrike" baseline="0" dirty="0">
                <a:latin typeface="LMRoman10-Regular"/>
              </a:rPr>
              <a:t>)]</a:t>
            </a:r>
            <a:r>
              <a:rPr lang="el-GR" sz="2400" b="0" i="0" u="none" strike="noStrike" baseline="0" dirty="0">
                <a:latin typeface="grmn1000"/>
              </a:rPr>
              <a:t>, και κάνοντας τον πολλαπλασιαμό βρίσκουμε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4EB52-D047-5927-1CCB-A04599CC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82" y="2557563"/>
            <a:ext cx="8568803" cy="1742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33787-72CB-49E4-84A2-3F99A18D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91" y="5863013"/>
            <a:ext cx="6880362" cy="5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F695-9EA9-B907-E8D1-B0C89502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Ασυμπτωτικές ιδιότητες του εκτιμητή ελαχίστων τετραγώνων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785C-D455-735C-16AF-440BCFEE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91824"/>
            <a:ext cx="9720073" cy="4023360"/>
          </a:xfrm>
        </p:spPr>
        <p:txBody>
          <a:bodyPr>
            <a:normAutofit fontScale="92500"/>
          </a:bodyPr>
          <a:lstStyle/>
          <a:p>
            <a:pPr algn="l"/>
            <a:r>
              <a:rPr lang="el-GR" sz="2400" dirty="0">
                <a:latin typeface="grmn1000"/>
              </a:rPr>
              <a:t>Δ</a:t>
            </a:r>
            <a:r>
              <a:rPr lang="el-GR" sz="2400" b="0" i="0" u="none" strike="noStrike" baseline="0" dirty="0">
                <a:latin typeface="grmn1000"/>
              </a:rPr>
              <a:t>εν προσδιορίζουμε τον μηχανισμό δημιουργίας των δεδομένων της μήτρας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η οποία μπορεί να είναι οποιοδήποτε μείγμα σταθερών όρων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πρώτη είναι μια τροποποίηση της Υπόθεσης Α5, η Υπόθεση </a:t>
            </a:r>
            <a:r>
              <a:rPr lang="el-GR" sz="2400" b="0" i="0" u="none" strike="noStrike" baseline="0" dirty="0">
                <a:latin typeface="grxn1000"/>
              </a:rPr>
              <a:t>Α5α</a:t>
            </a:r>
            <a:r>
              <a:rPr lang="el-GR" sz="2400" b="0" i="0" u="none" strike="noStrike" baseline="0" dirty="0">
                <a:latin typeface="grmn1000"/>
              </a:rPr>
              <a:t>, σύμφωνα με την οποία τα διανύσματα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για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n </a:t>
            </a:r>
            <a:r>
              <a:rPr lang="el-GR" sz="2400" b="0" i="0" u="none" strike="noStrike" baseline="0" dirty="0">
                <a:latin typeface="grmn1000"/>
              </a:rPr>
              <a:t>είναι μια ακολουθία ανεξάρτητων </a:t>
            </a:r>
            <a:r>
              <a:rPr lang="el-GR" sz="2400" b="0" i="0" u="none" strike="noStrike" baseline="0" dirty="0">
                <a:latin typeface="grmi1000"/>
              </a:rPr>
              <a:t>παρατηρήσεων </a:t>
            </a:r>
            <a:r>
              <a:rPr lang="el-GR" sz="2400" b="0" i="0" u="none" strike="noStrike" baseline="0" dirty="0">
                <a:latin typeface="LMRoman10-Regular"/>
              </a:rPr>
              <a:t>(observations) </a:t>
            </a:r>
            <a:r>
              <a:rPr lang="el-GR" sz="2400" b="0" i="0" u="none" strike="noStrike" baseline="0" dirty="0">
                <a:latin typeface="grmn1000"/>
              </a:rPr>
              <a:t>που ακολουθούν την ίδια κατανομή.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δεύτερη αφορά τη συμπεριφορά των δεδομένων σε μεγάλα δείγματα: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Q </a:t>
            </a:r>
            <a:r>
              <a:rPr lang="el-GR" sz="2400" b="0" i="0" u="none" strike="noStrike" baseline="0" dirty="0">
                <a:latin typeface="grmn1000"/>
              </a:rPr>
              <a:t>είναι μια θετική ορισμένη μήτρα. Προσέξτε πώς αυτό επεκτείνει την Υπόθεση Α2.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6E6C5-EBE6-7D62-4AC9-F792F5B2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46" y="4223208"/>
            <a:ext cx="2942262" cy="9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70AB-90C4-1E83-9D89-E495DF47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DB73-5248-42C0-8BCA-09E994C4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ελαχίστων τετραγώνων μπορεί να γραφεί ως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dirty="0"/>
              <a:t>Συνεπώς,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54EAA-57CD-DCD2-E8DD-668BE06D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30" y="2975605"/>
            <a:ext cx="2859056" cy="90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EE246-25C2-DDFA-AFB2-F8A10B29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60" y="4572000"/>
            <a:ext cx="3689269" cy="9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F045-5E83-2AC2-6EDE-14831850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1A62E-9E77-D8F4-B821-7C9E45D2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421" y="2327938"/>
            <a:ext cx="10578192" cy="3790058"/>
          </a:xfrm>
        </p:spPr>
        <p:txBody>
          <a:bodyPr>
            <a:normAutofit fontScale="92500"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βρίσκουμε ότι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dirty="0"/>
              <a:t>από το οποίο έπεται ότι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το αποτέλεσμα αποδεικνύει ότι υπό τις Υποθέσεις Α1–Α4 και την Υπόθεση (4-19),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ένας </a:t>
            </a:r>
            <a:r>
              <a:rPr lang="el-GR" sz="2400" b="1" i="0" u="none" strike="noStrike" baseline="0" dirty="0">
                <a:latin typeface="grxn1000"/>
              </a:rPr>
              <a:t>συνεπής εκτιμητής </a:t>
            </a:r>
            <a:r>
              <a:rPr lang="el-GR" sz="2400" b="0" i="0" u="none" strike="noStrike" baseline="0" dirty="0">
                <a:latin typeface="LMRoman10-Regular"/>
              </a:rPr>
              <a:t>(consistent estimator)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στο υπόδειγμα της γραμμικής παλινδρόμησης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F2970-676D-EA00-552B-16D5D3E5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47" y="2490374"/>
            <a:ext cx="2357454" cy="938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20D6A-2DB5-25F1-0796-766C1F18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746" y="4219339"/>
            <a:ext cx="3837693" cy="5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6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8B7079-9C43-33C8-DA2E-EC9142A68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794" y="1281000"/>
            <a:ext cx="9352644" cy="3860567"/>
          </a:xfrm>
        </p:spPr>
      </p:pic>
    </p:spTree>
    <p:extLst>
      <p:ext uri="{BB962C8B-B14F-4D97-AF65-F5344CB8AC3E}">
        <p14:creationId xmlns:p14="http://schemas.microsoft.com/office/powerpoint/2010/main" val="150846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4F8A-71E7-0AB2-FA91-A3A45813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Πληθυσμιακές συνθήκες ορθογωνιότητας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3892-DC93-7B75-15E9-D037AA03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Πρώτον, χρησιμοποιώντας επαναλαμβανόμενες προσδοκίες (Θεώρημα Β.1) παίρνουμε ότι Ex[E[ε|x]] = Ex[0] = E[ε] = 0. Αυτό σημαίνει ότι τόσο ο υπό συνθήκη όσο και ο απλός μέσος του ε ισούνται με το μηδέν.</a:t>
            </a:r>
          </a:p>
          <a:p>
            <a:r>
              <a:rPr lang="el-GR" dirty="0"/>
              <a:t>Δεύτερον, από το Θεώρημα Β.2 έπεται ότι η συνδιακύμανση Cov[x, ε] = Cov[x,E[ε|x]] = Cov[x, 0] = 0, και συνεπώς τα x και ε είναι ασυσχέτιστα.</a:t>
            </a:r>
          </a:p>
          <a:p>
            <a:r>
              <a:rPr lang="el-GR" sz="2400" b="0" i="0" u="none" strike="noStrike" baseline="0" dirty="0">
                <a:latin typeface="grmn1000"/>
              </a:rPr>
              <a:t>Το τρίτο από αυτά τα αποτελέσματα γράφεται ως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400" b="0" i="0" u="none" strike="noStrike" baseline="0" dirty="0">
                <a:latin typeface="LMRoman10-Regular"/>
              </a:rPr>
              <a:t>] = E[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)] 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61EBF-F7E4-5BFD-7AB0-DAB2B1A1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78" y="4659698"/>
            <a:ext cx="2354689" cy="5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95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88F3-192C-96E0-BED7-DF269D4C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 εκτιμητής ασυμπτωτικής διακύμανσης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DF21-3C78-B01F-00DD-C992D7BBF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Αναπτύσσοντας το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Mε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παίρνουμε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υπό επαρκώς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ασθενείς συνθήκες, ο πρώτος όρος στην αγκύλη συγκλίνει κατά πιθανότητα στη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δηλαδή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 από τον κανόνα του γινομένου έπεται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42D9E-B454-4DE2-158E-227F552E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78" y="3050749"/>
            <a:ext cx="8660243" cy="756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EDA2B-A406-7538-D6A6-F524D458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01" y="4633300"/>
            <a:ext cx="1750637" cy="517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0F59C-4A0F-8CAF-AEC7-C6DDC3C3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784" y="5656082"/>
            <a:ext cx="3740432" cy="6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7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804C-53FA-FE64-4726-ED79E55A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ασυμπτωτικής διακύμανσης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75D5-9981-EFD5-823A-280AEBBA9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κατάλληλος </a:t>
            </a:r>
            <a:r>
              <a:rPr lang="el-GR" sz="2400" b="0" i="0" u="none" strike="noStrike" baseline="0" dirty="0">
                <a:latin typeface="grmi1000"/>
              </a:rPr>
              <a:t>εκτιμητής </a:t>
            </a:r>
            <a:r>
              <a:rPr lang="el-GR" sz="2400" b="0" i="0" u="none" strike="noStrike" baseline="0" dirty="0">
                <a:latin typeface="grmn1000"/>
              </a:rPr>
              <a:t>της </a:t>
            </a:r>
            <a:r>
              <a:rPr lang="el-GR" sz="2400" b="1" i="0" u="none" strike="noStrike" baseline="0" dirty="0">
                <a:latin typeface="grxn1000"/>
              </a:rPr>
              <a:t>ασυμπτωτικής μήτρας συνδιακυμάνσεων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 ο γνωστός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DEA34-3B5B-C1B9-CECF-80A57097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91" y="3190384"/>
            <a:ext cx="3619009" cy="4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8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476B6-505F-FB7F-A9AC-240A9313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Ασυμπτωτική κανονικότητα του εκτιμητή ελαχίστων τετραγώνων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2C33D-5FAA-7C07-207B-ABA6EEF9D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2646" y="1814659"/>
                <a:ext cx="9720073" cy="4878371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Από την Εξίσωση (4-20) έπεται ότι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υπάρχει η οριακή κατανομή του τυχαίου διανύσματος της Εξίσωσης (4-25), τότε αυτή η οριακή κατανομή είναι ίδια με την οριακή κατανομή του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Επομένως, πρέπει να βρούμε την οριακή κατανομή του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n-US" sz="2400" b="1" i="1" u="none" strike="noStrike" baseline="0" dirty="0">
                    <a:latin typeface="LMMathItalic10-Bold"/>
                  </a:rPr>
                  <a:t>w</a:t>
                </a:r>
                <a:r>
                  <a:rPr lang="en-US" sz="1400" b="0" i="1" u="none" strike="noStrike" baseline="-25000" dirty="0">
                    <a:latin typeface="LMMathItalic8-Regular"/>
                  </a:rPr>
                  <a:t>i</a:t>
                </a:r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:r>
                  <a:rPr lang="en-US" sz="1400" b="0" i="1" u="none" strike="noStrike" baseline="-2500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n-US" sz="1400" b="0" i="1" u="none" strike="noStrike" baseline="-25000" dirty="0">
                    <a:latin typeface="LMMathItalic8-Regular"/>
                  </a:rPr>
                  <a:t>i</a:t>
                </a:r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n-US" sz="2400" b="0" i="0" u="none" strike="noStrike" baseline="0" dirty="0">
                    <a:latin typeface="LMRoman10-Regular"/>
                  </a:rPr>
                  <a:t>E[</a:t>
                </a:r>
                <a:r>
                  <a:rPr lang="en-US" sz="2400" b="1" i="1" u="none" strike="noStrike" baseline="0" dirty="0">
                    <a:latin typeface="LMMathItalic10-Bold"/>
                  </a:rPr>
                  <a:t>w</a:t>
                </a:r>
                <a:r>
                  <a:rPr lang="en-US" sz="1400" b="0" i="1" u="none" strike="noStrike" baseline="0" dirty="0">
                    <a:latin typeface="LMMathItalic8-Regular"/>
                  </a:rPr>
                  <a:t>i</a:t>
                </a:r>
                <a:r>
                  <a:rPr lang="en-US" sz="2400" b="0" i="0" u="none" strike="noStrike" baseline="0" dirty="0">
                    <a:latin typeface="LMRoman10-Regular"/>
                  </a:rPr>
                  <a:t>] = E[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latin typeface="LMRoman10-Regular"/>
                  </a:rPr>
                  <a:t>] = </a:t>
                </a:r>
                <a:r>
                  <a:rPr lang="en-US" sz="2400" b="1" i="0" u="none" strike="noStrike" baseline="0" dirty="0">
                    <a:latin typeface="LMRoman10-Bold"/>
                  </a:rPr>
                  <a:t>0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72C33D-5FAA-7C07-207B-ABA6EEF9D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646" y="1814659"/>
                <a:ext cx="9720073" cy="4878371"/>
              </a:xfrm>
              <a:blipFill>
                <a:blip r:embed="rId2"/>
                <a:stretch>
                  <a:fillRect l="-1443" t="-1750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17DF794-2522-0F80-054E-BFAEB1E8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251" y="2332348"/>
            <a:ext cx="4106820" cy="759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54283-25CA-5E4E-B419-19CEF8364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251" y="4189192"/>
            <a:ext cx="5366868" cy="83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4B714-8423-355C-8263-1E88E31BD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55" y="5650474"/>
            <a:ext cx="3530315" cy="7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ABB5-BE94-7ED2-08BB-15951F84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Ασυμπτωτική κανονικότητα του εκτιμητή ελαχίστων τετραγώνων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805982-B2D2-197E-9C93-ACD6444DB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042181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μέσο διάνυσμα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l-GR" sz="2400" b="1" i="0" u="none" strike="noStrike" baseline="0" dirty="0">
                    <a:latin typeface="LMRoman10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ο μέσος όρος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ανεξάρτητων τυχαίων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διανυσμάτων με την ίδια κατανομή, η οποία έχει μέσο το μηδενικό διάνυσμα,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και διακυμάνσεις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805982-B2D2-197E-9C93-ACD6444DB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042181" cy="4023360"/>
              </a:xfrm>
              <a:blipFill>
                <a:blip r:embed="rId2"/>
                <a:stretch>
                  <a:fillRect l="-44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A2F9128-92A5-8176-BB4A-7C97E8E1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48" y="3238499"/>
            <a:ext cx="3857525" cy="55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D4260-9150-FF87-1976-82AF61474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190998"/>
            <a:ext cx="5564513" cy="55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63BAAF-D1CC-997D-9314-ACD2F537F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123" y="5143497"/>
            <a:ext cx="4755035" cy="9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53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DD6F-C87D-9E0C-54F9-57F42F88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Ασυμπτωτική κανονικότητα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C036-24E6-2FD2-5930-8F3530C4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38230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τα 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, για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n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ανεξάρτητα διανύσματα, που το καθένα κατανέμεται με μέση τιμή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διακύμανση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Q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1" u="none" strike="noStrike" baseline="0" dirty="0">
                <a:latin typeface="LMMathSymbols10-Regular"/>
              </a:rPr>
              <a:t>∞</a:t>
            </a:r>
            <a:r>
              <a:rPr lang="el-GR" sz="2400" b="0" i="0" u="none" strike="noStrike" baseline="0" dirty="0">
                <a:latin typeface="grmn1000"/>
              </a:rPr>
              <a:t>, και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 η (4-19) ισχύει, τότε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Επομένως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l-GR" dirty="0"/>
              <a:t>Κάνοντας πράξεις βρίσκουμε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480C4-535A-48BC-755B-910DF870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320" y="3269972"/>
            <a:ext cx="3256891" cy="92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D46FF-F569-3F1E-289B-51950045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57" y="4748115"/>
            <a:ext cx="5447766" cy="673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D75575-217F-0BB4-9CA6-5CB60FCD9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9" y="6110138"/>
            <a:ext cx="3463183" cy="5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6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7E0F4-B6A7-0F5E-5A61-CE30BE9E3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960" y="1771011"/>
            <a:ext cx="9722843" cy="13304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FFF9C-FDD0-5B31-CAF5-9A3FF00A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59" y="3101418"/>
            <a:ext cx="9722843" cy="29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3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7718-3D1A-4811-CCD1-E60123A5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Ασυμπτωτική κανονικότητα του εκτιμητή ελαχίστων τετραγώνων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B7864-2374-B368-42BF-1EDC07E04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91" y="2226074"/>
            <a:ext cx="10798218" cy="18840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D9DD0-738D-FD13-6CB1-355ECA850FF2}"/>
              </a:ext>
            </a:extLst>
          </p:cNvPr>
          <p:cNvSpPr txBox="1"/>
          <p:nvPr/>
        </p:nvSpPr>
        <p:spPr>
          <a:xfrm>
            <a:off x="574342" y="4251328"/>
            <a:ext cx="116176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Αν οι υποθέσεις στις οποίες βασίζεται το υπόδειγμα παλινδρόμησης είναι σωστές, θα πρέπει να παρατηρήσουμε</a:t>
            </a:r>
            <a:r>
              <a:rPr lang="en-US" dirty="0"/>
              <a:t> </a:t>
            </a:r>
            <a:r>
              <a:rPr lang="el-GR" dirty="0"/>
              <a:t>τα εξής:</a:t>
            </a:r>
            <a:endParaRPr lang="en-US" dirty="0"/>
          </a:p>
          <a:p>
            <a:r>
              <a:rPr lang="en-US" dirty="0"/>
              <a:t>	</a:t>
            </a:r>
            <a:r>
              <a:rPr lang="el-GR" dirty="0"/>
              <a:t>1. Επειδή και οι δύο εκτιμητές είναι συνεπείς, οι μέσοι όροι τους πρέπει να μοιάζουν όλο και περισσότερο με τα</a:t>
            </a:r>
          </a:p>
          <a:p>
            <a:r>
              <a:rPr lang="en-US" dirty="0"/>
              <a:t>		</a:t>
            </a:r>
            <a:r>
              <a:rPr lang="el-GR" dirty="0"/>
              <a:t>αποτελέσματα του πλήρους δείγματος, καθώς το R αυξάνεται.</a:t>
            </a:r>
          </a:p>
          <a:p>
            <a:r>
              <a:rPr lang="en-US" dirty="0"/>
              <a:t>	</a:t>
            </a:r>
            <a:r>
              <a:rPr lang="el-GR" dirty="0"/>
              <a:t>2. Καθώς το R αυξάνεται, η δειγματική διακύμανση των εκτιμητών θα πρέπει να μειώνεται.</a:t>
            </a:r>
          </a:p>
          <a:p>
            <a:r>
              <a:rPr lang="en-US" dirty="0"/>
              <a:t>	</a:t>
            </a:r>
            <a:r>
              <a:rPr lang="el-GR" dirty="0"/>
              <a:t>3. Γενικά, πρέπει να παρατηρήσουμε ότι οι τυπικές αποκλίσεις των εκτιμήσεων του εκτιμητή LAD είναι μεγαλύτερες </a:t>
            </a:r>
            <a:r>
              <a:rPr lang="en-US" dirty="0"/>
              <a:t>			</a:t>
            </a:r>
            <a:r>
              <a:rPr lang="el-GR" dirty="0"/>
              <a:t>από τις αντίστοιχες τυπικές αποκλίσεις του εκτιμητή LS.</a:t>
            </a:r>
          </a:p>
          <a:p>
            <a:pPr lvl="1"/>
            <a:r>
              <a:rPr lang="el-GR" dirty="0"/>
              <a:t>4. ΄Οταν το R είναι μικρό, ο εκτιμητής LAD πρέπει να είναι σχετικά καλός συγκρινόμενος με τον εκτιμητή LS,</a:t>
            </a:r>
          </a:p>
          <a:p>
            <a:r>
              <a:rPr lang="en-US" dirty="0"/>
              <a:t>		</a:t>
            </a:r>
            <a:r>
              <a:rPr lang="el-GR" dirty="0"/>
              <a:t>αλλά, καθώς το R αυξάνεται, το πλεονέκτημα του εκτιμητή LS θα πρέπει να γίνεται εμφανές.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4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D3F856-7FF5-FBFE-2D78-3C1AD0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848" y="2375695"/>
            <a:ext cx="7699956" cy="3995604"/>
          </a:xfrm>
        </p:spPr>
      </p:pic>
    </p:spTree>
    <p:extLst>
      <p:ext uri="{BB962C8B-B14F-4D97-AF65-F5344CB8AC3E}">
        <p14:creationId xmlns:p14="http://schemas.microsoft.com/office/powerpoint/2010/main" val="2893420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E0AF4-5B85-DCFA-192D-8A2191B4A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71" y="1104752"/>
            <a:ext cx="8392097" cy="4494397"/>
          </a:xfrm>
        </p:spPr>
      </p:pic>
    </p:spTree>
    <p:extLst>
      <p:ext uri="{BB962C8B-B14F-4D97-AF65-F5344CB8AC3E}">
        <p14:creationId xmlns:p14="http://schemas.microsoft.com/office/powerpoint/2010/main" val="493213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27D35-88BB-AC7F-9E31-CEE6140A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48" y="2438577"/>
            <a:ext cx="8264306" cy="4028210"/>
          </a:xfrm>
        </p:spPr>
      </p:pic>
    </p:spTree>
    <p:extLst>
      <p:ext uri="{BB962C8B-B14F-4D97-AF65-F5344CB8AC3E}">
        <p14:creationId xmlns:p14="http://schemas.microsoft.com/office/powerpoint/2010/main" val="107126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8169-1BAC-C1AB-3ED6-5E37B686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Πληθυσμιακές συνθήκες ορθογωνιότητας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75AB-3C4C-BEC3-6F29-B7C1EF1E1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Τώρα θυμηθείτε τις κανονικές εξισώσεις ελαχίστων τετραγώνων της Εξίσωσης (3-5) σε ένα δείγμα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παρατηρήσεων, </a:t>
            </a:r>
            <a:r>
              <a:rPr lang="el-GR" sz="2400" b="1" i="1" u="none" strike="noStrike" baseline="0" dirty="0">
                <a:latin typeface="LMMathItalic10-Bold"/>
              </a:rPr>
              <a:t>X’y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X’Xb</a:t>
            </a:r>
            <a:r>
              <a:rPr lang="el-GR" sz="2400" b="0" i="0" u="none" strike="noStrike" baseline="0" dirty="0">
                <a:latin typeface="grmn1000"/>
              </a:rPr>
              <a:t>. Διαιρώντας το με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και χρησιμοποιώντας συμβολισμό αθροισμάτων, βρίσκουμε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E28A6-E1B6-509D-AD30-DBF8C601E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36" y="3429000"/>
            <a:ext cx="4283025" cy="10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7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504E-1A8E-2B99-7365-788D172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67146" cy="1499616"/>
          </a:xfrm>
        </p:spPr>
        <p:txBody>
          <a:bodyPr>
            <a:noAutofit/>
          </a:bodyPr>
          <a:lstStyle/>
          <a:p>
            <a:r>
              <a:rPr lang="el-GR" sz="4000" dirty="0"/>
              <a:t>Μια αξιόπιστη μήτρα συνδιακυμάνσεων για ετεροσκεδαστικά ελάχιστα τετράγωνα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286B2-8321-962F-BAF0-51272B77C0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331616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Υποθέτουμε ότι </a:t>
                </a:r>
                <a:r>
                  <a:rPr lang="el-GR" sz="2400" b="0" i="0" u="none" strike="noStrike" baseline="0" dirty="0">
                    <a:latin typeface="LMRoman10-Regular"/>
                  </a:rPr>
                  <a:t>Var[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0" u="none" strike="noStrike" baseline="0" dirty="0">
                    <a:latin typeface="LMRoman10-Regular"/>
                  </a:rPr>
                  <a:t>]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Σε αυτή 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περίπτωση,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dirty="0"/>
                  <a:t>Επομένως,</a:t>
                </a:r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l-GR" dirty="0"/>
                  <a:t>Με βάση αυτό το αποτέλεσμα πεπερασμένου δείγματος, η ασυμπτωτική διακύμανση θα 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8286B2-8321-962F-BAF0-51272B77C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331616"/>
              </a:xfrm>
              <a:blipFill>
                <a:blip r:embed="rId2"/>
                <a:stretch>
                  <a:fillRect l="-502" t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3458D6-2479-BDF8-002F-47F1B8CE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78" y="2988346"/>
            <a:ext cx="3195620" cy="58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02266-E0F2-FDA1-4226-5E021071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73" y="4064096"/>
            <a:ext cx="4888409" cy="771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8119D-7F09-46C2-AC36-8ED93B84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331" y="5552389"/>
            <a:ext cx="6350729" cy="9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2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61A2-EB29-016B-A5AE-6FCF65AA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Μια αξιόπιστη μήτρα συνδιακυμάνσεων για ετεροσκεδαστικά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7080-5952-E40B-8D15-88D16DEA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τον εκτιμητή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het</a:t>
            </a:r>
            <a:r>
              <a:rPr lang="el-GR" sz="2400" b="0" i="0" u="none" strike="noStrike" baseline="0" dirty="0">
                <a:latin typeface="grmn1000"/>
              </a:rPr>
              <a:t>, 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εκτιμητής της </a:t>
            </a:r>
            <a:r>
              <a:rPr lang="el-GR" sz="2400" b="0" i="0" u="none" strike="noStrike" baseline="0" dirty="0">
                <a:latin typeface="LMRoman10-Regular"/>
              </a:rPr>
              <a:t>Asy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που είναι αξιόπιστος για μη εξειδικευμένη ετεροσκεδαστικότητα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Ο εκτιμητής ελαχίστων τετραγώνων είναι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1400" b="0" i="1" u="none" strike="noStrike" baseline="0" dirty="0">
                <a:latin typeface="LMMathItalic8-Regular"/>
              </a:rPr>
              <a:t>c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μήτρα των εξωγενών μεταβλητών της συστάδας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grmn1000"/>
              </a:rPr>
              <a:t>, και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1400" b="0" i="1" u="none" strike="noStrike" baseline="0" dirty="0">
                <a:latin typeface="LMMathItalic8-Regular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διαταρακτικών όρων της συστάδας.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32425-6C7E-D312-B484-389B72CE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03" y="3262115"/>
            <a:ext cx="5145394" cy="499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74901-9E59-CA12-72BB-297A9F4C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74" y="3962463"/>
            <a:ext cx="7920799" cy="9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8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1448-7E94-3913-45D9-288B19AE6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Μια αξιόπιστη μήτρα συνδιακυμάνσεων για ετεροσκεδαστικά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0FB0-DA8E-B4E6-12AB-691DC1FCA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Όπως και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προηγουμένως, η ασυμπτωτική διακύμανση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΄Ενας εφικτός εκτιμητής της μήτρας μέσα στην αγκύλη, ο οποίος βασίζεται στα κατάλοιπα ελαχίστων</a:t>
            </a:r>
            <a:r>
              <a:rPr lang="en-US" dirty="0"/>
              <a:t> </a:t>
            </a:r>
            <a:r>
              <a:rPr lang="el-GR" dirty="0"/>
              <a:t>τετραγώνων, είναι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l-GR" dirty="0"/>
              <a:t>Συνεπώς,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8C34C-397B-708A-FE09-532869F5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07" y="3051412"/>
            <a:ext cx="4892227" cy="755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B7546-74B5-8A3B-10BC-1EE3ABA02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95" y="4690966"/>
            <a:ext cx="7353482" cy="946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4EFE2-1032-282B-A351-39578E86E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401" y="6127423"/>
            <a:ext cx="5113552" cy="4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6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3C200A-5270-E78F-D1FF-28A737D23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025" y="1715678"/>
            <a:ext cx="10125506" cy="4006088"/>
          </a:xfrm>
        </p:spPr>
      </p:pic>
    </p:spTree>
    <p:extLst>
      <p:ext uri="{BB962C8B-B14F-4D97-AF65-F5344CB8AC3E}">
        <p14:creationId xmlns:p14="http://schemas.microsoft.com/office/powerpoint/2010/main" val="4025556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4F9FD-FA4B-4466-3C36-0F4F91889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79" y="1829618"/>
            <a:ext cx="10644974" cy="3003966"/>
          </a:xfrm>
        </p:spPr>
      </p:pic>
    </p:spTree>
    <p:extLst>
      <p:ext uri="{BB962C8B-B14F-4D97-AF65-F5344CB8AC3E}">
        <p14:creationId xmlns:p14="http://schemas.microsoft.com/office/powerpoint/2010/main" val="413305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78E76-EBFD-9C6B-141B-C4507ACF7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995" y="1244339"/>
            <a:ext cx="8227667" cy="4923074"/>
          </a:xfrm>
        </p:spPr>
      </p:pic>
    </p:spTree>
    <p:extLst>
      <p:ext uri="{BB962C8B-B14F-4D97-AF65-F5344CB8AC3E}">
        <p14:creationId xmlns:p14="http://schemas.microsoft.com/office/powerpoint/2010/main" val="177662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8259-3E23-7F41-8154-40000DF5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c1200"/>
              </a:rPr>
              <a:t>Ασυμπτωτική κατανομή συνάρτησης του </a:t>
            </a:r>
            <a:r>
              <a:rPr lang="el-GR" sz="3600" b="1" i="1" u="none" strike="noStrike" baseline="0" dirty="0">
                <a:latin typeface="LMMathItalic10-Bold"/>
              </a:rPr>
              <a:t>b</a:t>
            </a:r>
            <a:r>
              <a:rPr lang="el-GR" sz="3600" b="0" i="0" u="none" strike="noStrike" baseline="0" dirty="0">
                <a:latin typeface="grxc1200"/>
              </a:rPr>
              <a:t>: η μέθοδος </a:t>
            </a:r>
            <a:r>
              <a:rPr lang="el-GR" sz="3600" b="1" i="0" u="none" strike="noStrike" baseline="0" dirty="0">
                <a:latin typeface="LMRoman12-Bold"/>
              </a:rPr>
              <a:t>delta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6E3B-16B0-74D5-6B2E-F28164FF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9135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ένα σύνολο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συνεχών, γραμμικών ή μη γραμμικών και συνεχώς διαφορίσιμων συναρτήσεων 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 ελαχίστων τετραγώνων, και έστω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μήτρα, της οποίας η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-γραμμή είναι το διάνυσμα των παραγώγων της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-συνάρτησης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ως προς το διάνυσμα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. Από το Θεώρημα του </a:t>
            </a:r>
            <a:r>
              <a:rPr lang="el-GR" sz="2400" b="0" i="0" u="none" strike="noStrike" baseline="0" dirty="0">
                <a:latin typeface="LMRoman10-Regular"/>
              </a:rPr>
              <a:t>Slutsky (D.12) </a:t>
            </a:r>
            <a:r>
              <a:rPr lang="el-GR" sz="2400" b="0" i="0" u="none" strike="noStrike" baseline="0" dirty="0">
                <a:latin typeface="grmn1000"/>
              </a:rPr>
              <a:t>παίρνουμε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40A21-C3E0-725A-9744-1FC0EC6C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724" y="3157341"/>
            <a:ext cx="2055080" cy="83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0B52A-6D8E-BA69-2BD2-4F200E7B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062" y="5190045"/>
            <a:ext cx="2361742" cy="49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7AFED-B775-7F04-391C-FEC3A7D37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12" y="6161027"/>
            <a:ext cx="2841160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6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8EE95-76D3-7873-F81C-E7E6DC0FE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887" y="1886973"/>
            <a:ext cx="10278902" cy="3571146"/>
          </a:xfrm>
        </p:spPr>
      </p:pic>
    </p:spTree>
    <p:extLst>
      <p:ext uri="{BB962C8B-B14F-4D97-AF65-F5344CB8AC3E}">
        <p14:creationId xmlns:p14="http://schemas.microsoft.com/office/powerpoint/2010/main" val="2052731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E56A2-E19F-15AC-1515-45FBC7C1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204" y="641845"/>
            <a:ext cx="8705822" cy="5909784"/>
          </a:xfrm>
        </p:spPr>
      </p:pic>
    </p:spTree>
    <p:extLst>
      <p:ext uri="{BB962C8B-B14F-4D97-AF65-F5344CB8AC3E}">
        <p14:creationId xmlns:p14="http://schemas.microsoft.com/office/powerpoint/2010/main" val="1906163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3873-30A4-F972-D37F-36680CD5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Το διάστημα εμπιστοσύνης ενός συντελεστή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B28B-E1BC-EF38-6A08-2493E4366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οι διαταρακτικοί όροι κατανέμονται κανονικά, τότε για οποιοδήποτε συγκεκριμένο στοιχείο του διανύσματος </a:t>
            </a:r>
            <a:r>
              <a:rPr lang="en-US" sz="2400" b="1" i="1" u="none" strike="noStrike" baseline="0" dirty="0">
                <a:latin typeface="LMMathItalic10-Bold"/>
              </a:rPr>
              <a:t>b</a:t>
            </a:r>
            <a:r>
              <a:rPr lang="en-US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1400" b="0" i="1" u="none" strike="noStrike" baseline="0" dirty="0">
                <a:latin typeface="LMMathItalic8-Regular"/>
              </a:rPr>
              <a:t>kk </a:t>
            </a:r>
            <a:r>
              <a:rPr lang="el-GR" sz="2400" b="0" i="0" u="none" strike="noStrike" baseline="0" dirty="0">
                <a:latin typeface="grmn1000"/>
              </a:rPr>
              <a:t>είναι το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-διαγώνιο στοιχείο της μήτρας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 Τυποποιώντας τη μεταβλητή, βρίσκουμε ότι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στατιστικό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BFF29-09A8-0366-DEC8-817F4F8F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65" y="3287598"/>
            <a:ext cx="2797982" cy="765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8C8E2-698F-0608-18C8-28046AE5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024" y="5055124"/>
            <a:ext cx="1985275" cy="9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B27A-26E8-DC43-F5AE-1A8A9B07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91352" cy="1499616"/>
          </a:xfrm>
        </p:spPr>
        <p:txBody>
          <a:bodyPr>
            <a:normAutofit/>
          </a:bodyPr>
          <a:lstStyle/>
          <a:p>
            <a:r>
              <a:rPr lang="el-GR" sz="3200" dirty="0"/>
              <a:t>Εκτιμητής ελάχιστου μέσου τετραγωνικού σφάλματος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6392-42E5-D12F-36BE-F6812CB7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θέλουμε να βρούμε έναν </a:t>
            </a:r>
            <a:r>
              <a:rPr lang="el-GR" sz="2400" b="1" i="0" u="none" strike="noStrike" baseline="0" dirty="0">
                <a:latin typeface="grxn1000"/>
              </a:rPr>
              <a:t>βέλτιστο γραμμικό εκτιμητή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0" u="none" strike="noStrike" baseline="0" dirty="0">
                <a:latin typeface="grmn1000"/>
              </a:rPr>
              <a:t>. Για άλλη μια φορά θα αγνοήσουμε την Υπόθεση Α6 και επιπλέον θα αίρουμε την Υπόθεση Α1.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dirty="0"/>
              <a:t>Ο υπό συνθήκη μέσος, E[y|x],</a:t>
            </a:r>
            <a:r>
              <a:rPr lang="en-US" dirty="0"/>
              <a:t> </a:t>
            </a:r>
            <a:r>
              <a:rPr lang="el-GR" dirty="0"/>
              <a:t>ενδέχεται να μην είναι γραμμικός. Χρησιμοποιώντας ως κριτήριο τον κανόνα του </a:t>
            </a:r>
            <a:r>
              <a:rPr lang="el-GR" b="1" dirty="0"/>
              <a:t>μέσου τετραγωνικού σφάλματος </a:t>
            </a:r>
            <a:r>
              <a:rPr lang="el-GR" dirty="0"/>
              <a:t>(mean squared error), θα προσπαθήσουμε να βρούμε τον γραμμικό εκτιμητή ελάχιστου</a:t>
            </a:r>
            <a:r>
              <a:rPr lang="en-US" dirty="0"/>
              <a:t> </a:t>
            </a:r>
            <a:r>
              <a:rPr lang="el-GR" dirty="0"/>
              <a:t>μέσου τετραγωνικού σφάλματος του y, που θα τον συμβολίσουμε ως x</a:t>
            </a:r>
            <a:r>
              <a:rPr lang="en-US" dirty="0"/>
              <a:t>’</a:t>
            </a:r>
            <a:r>
              <a:rPr lang="el-GR" dirty="0"/>
              <a:t>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8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C4547F-F788-3860-BC63-42322AC2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011" y="1706251"/>
            <a:ext cx="9646473" cy="3591627"/>
          </a:xfrm>
        </p:spPr>
      </p:pic>
    </p:spTree>
    <p:extLst>
      <p:ext uri="{BB962C8B-B14F-4D97-AF65-F5344CB8AC3E}">
        <p14:creationId xmlns:p14="http://schemas.microsoft.com/office/powerpoint/2010/main" val="1248394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5022-33C5-B9D6-7D35-908EAEB7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61794" cy="1499616"/>
          </a:xfrm>
        </p:spPr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xn1000"/>
              </a:rPr>
              <a:t>Διάστημα εμπιστοσύνης γραμμικού συνδυασμού συντελεστών: ο επιμερισμός του </a:t>
            </a:r>
            <a:r>
              <a:rPr lang="en-US" sz="3200" b="1" i="0" u="none" strike="noStrike" baseline="0" dirty="0">
                <a:latin typeface="LMRoman10-Bold"/>
              </a:rPr>
              <a:t>Oaxaca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8F62-7AF0-AA3B-DC8D-260BEEECB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Σε μια μελέτη της προσφοράς εργασίας εκτιμήθηκαν ξεχωριστές παλινδρομήσεις μισθών για δείγματα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1400" b="0" i="1" u="none" strike="noStrike" baseline="0" dirty="0">
                <a:latin typeface="LMMathItalic8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ανδρών και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1400" b="0" i="1" u="none" strike="noStrike" baseline="0" dirty="0">
                <a:latin typeface="LMMathItalic8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γυναικών. Τα υποδείγματα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παλινδρόμησης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5DA1D-41D4-1AFB-CDEB-CF8BE92C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16" y="3656532"/>
            <a:ext cx="9075590" cy="16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51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D2B8-0AA9-355C-CFAF-84929495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Διάστημα εμπιστοσύνης γραμμικού συνδυασμού συντελεστών: ο επιμερισμός του </a:t>
            </a: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Oaxaca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931B-2172-8F79-19EE-DE68D402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οποιαδήποτε δύο διανύσματα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χαρακτηριστικών, έχουμε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Ο δεύτερος όρος αυτού του επιμερισμού αντιστοιχεί σε διαφορές του ανθρώπινου κεφαλαίου</a:t>
            </a:r>
            <a:endParaRPr lang="en-US" dirty="0"/>
          </a:p>
          <a:p>
            <a:pPr algn="l"/>
            <a:r>
              <a:rPr lang="el-GR" dirty="0"/>
              <a:t>Ο πρώτος όρος δείχνει τη διαφορά</a:t>
            </a:r>
            <a:r>
              <a:rPr lang="en-US" dirty="0"/>
              <a:t> </a:t>
            </a:r>
            <a:r>
              <a:rPr lang="el-GR" dirty="0"/>
              <a:t>στον λογάριθμο του μισθού που οφείλεται σε διαφορές που δεν μπορούν να εξηγηθούν από το ανθρώπινο</a:t>
            </a:r>
            <a:r>
              <a:rPr lang="en-US" dirty="0"/>
              <a:t> </a:t>
            </a:r>
            <a:r>
              <a:rPr lang="el-GR" dirty="0"/>
              <a:t>κεφάλαιο.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43185-60AA-94BD-11EE-662A7FC0B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21" y="2931910"/>
            <a:ext cx="8278085" cy="12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59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004A-7195-973F-0695-FA96CAB7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Διάστημα εμπιστοσύνης γραμμικού συνδυασμού συντελεστών: ο επιμερισμός του </a:t>
            </a: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Oaxaca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68919-FECA-F4EF-4747-482E3F9F1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87658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εκτιμημένη μήτρα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συνδιακυμάνσεων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dirty="0">
                    <a:latin typeface="grmn1000"/>
                  </a:rPr>
                  <a:t>Τώρα μπορούμε να εφαρμόσουμε το παραπάνω αποτέλεσμα</a:t>
                </a:r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Μπορούμε επίσης να βρούμε το διάστημα εμπιστοσύνης του δεύτερου όρου, ορίζοντας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w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m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f </a:t>
                </a:r>
                <a:r>
                  <a:rPr lang="el-GR" sz="2400" b="0" i="0" u="none" strike="noStrike" baseline="0" dirty="0">
                    <a:latin typeface="grmn1000"/>
                  </a:rPr>
                  <a:t>και εφαρμόζοντας το προηγούμενο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αποτέλεσμα στο </a:t>
                </a:r>
                <a:r>
                  <a:rPr lang="en-US" sz="2400" b="1" i="1" u="none" strike="noStrike" baseline="0" dirty="0">
                    <a:latin typeface="LMMathItalic10-Bold"/>
                  </a:rPr>
                  <a:t>w’b</a:t>
                </a:r>
                <a:r>
                  <a:rPr lang="en-US" sz="1400" b="0" i="1" u="none" strike="noStrike" baseline="0" dirty="0">
                    <a:latin typeface="LMMathItalic8-Regular"/>
                  </a:rPr>
                  <a:t>f </a:t>
                </a:r>
                <a:r>
                  <a:rPr lang="en-US" sz="2400" b="0" i="0" u="none" strike="noStrike" baseline="0" dirty="0">
                    <a:latin typeface="grmn1000"/>
                  </a:rPr>
                  <a:t>.</a:t>
                </a:r>
                <a:endParaRPr lang="en-US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68919-FECA-F4EF-4747-482E3F9F1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87658" cy="4023360"/>
              </a:xfrm>
              <a:blipFill>
                <a:blip r:embed="rId2"/>
                <a:stretch>
                  <a:fillRect l="-45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E18A3E-A666-31E8-745C-1FE234037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98" y="2918282"/>
            <a:ext cx="6023401" cy="4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6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6055E1-5C9B-A586-1FA9-8313949E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546" y="857840"/>
            <a:ext cx="9060373" cy="5428578"/>
          </a:xfrm>
        </p:spPr>
      </p:pic>
    </p:spTree>
    <p:extLst>
      <p:ext uri="{BB962C8B-B14F-4D97-AF65-F5344CB8AC3E}">
        <p14:creationId xmlns:p14="http://schemas.microsoft.com/office/powerpoint/2010/main" val="2694027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E470-90C4-F567-37C4-556D9A28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Διαστήματα εκτίμησης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C431-C0D3-83AA-D82D-DA25DE70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θέλουμε να προβλέψουμε την τιμή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που σχετίζεται με ένα διάνυσμα παλινδρομητών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αληθινή τιμή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Από το θεώρημα Gauss-Markov έπεται ότι το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ο γραμμικός και αμερόληπτος εκτιμητής ελάχιστης διακύμανσης του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0" u="none" strike="noStrike" baseline="30000" dirty="0">
                <a:latin typeface="LMRoman8-Regular"/>
              </a:rPr>
              <a:t>0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3000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30000" dirty="0">
                <a:latin typeface="LMRoman8-Regular"/>
              </a:rPr>
              <a:t>0’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 Το </a:t>
            </a:r>
            <a:r>
              <a:rPr lang="el-GR" sz="2400" b="1" i="0" u="none" strike="noStrike" baseline="0" dirty="0">
                <a:latin typeface="grxn1000"/>
              </a:rPr>
              <a:t>σφάλμα της εκτίμησης </a:t>
            </a:r>
            <a:r>
              <a:rPr lang="el-GR" sz="2400" b="0" i="0" u="none" strike="noStrike" baseline="0" dirty="0">
                <a:latin typeface="LMRoman10-Regular"/>
              </a:rPr>
              <a:t>(prediction error)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l-GR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74756-03E6-4475-34F6-20D53EDA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112" y="3038343"/>
            <a:ext cx="2354095" cy="55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C3C8F-CC85-A696-E191-DA27C449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4097654"/>
            <a:ext cx="1428750" cy="55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3165B-DE08-8D95-AB94-3A2BB1CAD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014" y="5682978"/>
            <a:ext cx="4296932" cy="4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94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26E0-E54A-02C3-9933-21304345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Διαστήματα εκτίμησης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9B01-F41F-96A0-70BE-E82393291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0784"/>
            <a:ext cx="10966767" cy="457200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διακύμανση της εκτίμησης </a:t>
            </a:r>
            <a:r>
              <a:rPr lang="el-GR" sz="2400" b="0" i="0" u="none" strike="noStrike" baseline="0" dirty="0">
                <a:latin typeface="LMRoman10-Regular"/>
              </a:rPr>
              <a:t>(prediction variance)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endParaRPr lang="el-GR" sz="2400" dirty="0">
              <a:latin typeface="grmn1000"/>
            </a:endParaRPr>
          </a:p>
          <a:p>
            <a:endParaRPr lang="el-GR" dirty="0"/>
          </a:p>
          <a:p>
            <a:r>
              <a:rPr lang="el-GR" dirty="0"/>
              <a:t>Αν η παλινδρόμηση περιέχει έναν σταθερό όρο, τότε μια ισοδύναμη έκφραση είναι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 οι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στήλες της μήτρας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εκτός του σταθερού όρου, </a:t>
            </a:r>
            <a:r>
              <a:rPr lang="el-GR" sz="2400" b="1" i="1" u="none" strike="noStrike" baseline="0" dirty="0">
                <a:latin typeface="LMMathItalic10-Bold"/>
              </a:rPr>
              <a:t>ZM</a:t>
            </a:r>
            <a:r>
              <a:rPr lang="el-GR" sz="2400" b="0" i="0" u="none" strike="noStrike" baseline="3000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 η μήτρα του αθροίσματος των τετραγώνων και των γινομένων των στηλών της μήτρας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σε αποκλίσεις από τους μέσους όρους τους [βλ. την Εξίσωση (3-21)], και ο άνω δείκτης «</a:t>
            </a:r>
            <a:r>
              <a:rPr lang="el-GR" sz="2400" b="0" i="1" u="none" strike="noStrike" baseline="0" dirty="0">
                <a:latin typeface="LMMathItalic10-Regular"/>
              </a:rPr>
              <a:t>jk</a:t>
            </a:r>
            <a:r>
              <a:rPr lang="el-GR" sz="2400" b="0" i="0" u="none" strike="noStrike" baseline="0" dirty="0">
                <a:latin typeface="grmn1000"/>
              </a:rPr>
              <a:t>» υποδεικνύει το </a:t>
            </a:r>
            <a:r>
              <a:rPr lang="el-GR" sz="2400" b="0" i="1" u="none" strike="noStrike" baseline="0" dirty="0">
                <a:latin typeface="LMMathItalic10-Regular"/>
              </a:rPr>
              <a:t>jk</a:t>
            </a:r>
            <a:r>
              <a:rPr lang="el-GR" sz="2400" b="0" i="0" u="none" strike="noStrike" baseline="0" dirty="0">
                <a:latin typeface="grmn1000"/>
              </a:rPr>
              <a:t>-στοιχείο της αντίστροφης μήτρας.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796F4-973E-3DB5-5FAB-681E9EB9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897171"/>
            <a:ext cx="7170649" cy="439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28839-C413-AB34-1D0B-E81FF2B02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10" y="3746790"/>
            <a:ext cx="6437308" cy="8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8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D5CD0-8B2D-C062-57EA-ACA4D725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043" y="1302406"/>
            <a:ext cx="8745914" cy="5126673"/>
          </a:xfrm>
        </p:spPr>
      </p:pic>
    </p:spTree>
    <p:extLst>
      <p:ext uri="{BB962C8B-B14F-4D97-AF65-F5344CB8AC3E}">
        <p14:creationId xmlns:p14="http://schemas.microsoft.com/office/powerpoint/2010/main" val="4241686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6017-9874-A327-D197-9820AB2E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Διάστημα εκτίμησης του </a:t>
            </a:r>
            <a:r>
              <a:rPr lang="en-US" sz="3600" b="1" i="0" u="none" strike="noStrike" baseline="0" dirty="0">
                <a:latin typeface="LMRoman10-Bold"/>
              </a:rPr>
              <a:t>y</a:t>
            </a:r>
            <a:r>
              <a:rPr lang="el-GR" sz="3600" b="1" i="0" u="none" strike="noStrike" baseline="0" dirty="0">
                <a:latin typeface="LMRoman10-Bold"/>
              </a:rPr>
              <a:t> </a:t>
            </a:r>
            <a:r>
              <a:rPr lang="el-GR" sz="3600" b="0" i="0" u="none" strike="noStrike" baseline="0" dirty="0">
                <a:latin typeface="grxn1000"/>
              </a:rPr>
              <a:t>στο υπόδειγμα παλινδρόμησης λογαρίθμων του </a:t>
            </a:r>
            <a:r>
              <a:rPr lang="en-US" sz="3600" b="1" i="0" u="none" strike="noStrike" baseline="0" dirty="0">
                <a:latin typeface="LMRoman10-Bold"/>
              </a:rPr>
              <a:t>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8D65-D7D4-68C3-52F8-399C9E1A1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2" y="1848955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Με την Εξίσωση</a:t>
            </a:r>
            <a:r>
              <a:rPr lang="en-US" sz="2400" b="0" i="0" u="none" strike="noStrike" baseline="0" dirty="0">
                <a:latin typeface="grmn1000"/>
              </a:rPr>
              <a:t>(4</a:t>
            </a:r>
            <a:r>
              <a:rPr lang="el-GR" sz="2400" b="0" i="0" u="none" strike="noStrike" baseline="0" dirty="0">
                <a:latin typeface="grmn1000"/>
              </a:rPr>
              <a:t>-</a:t>
            </a:r>
            <a:r>
              <a:rPr lang="en-US" sz="2400" b="0" i="0" u="none" strike="noStrike" baseline="0" dirty="0">
                <a:latin typeface="grmn1000"/>
              </a:rPr>
              <a:t>55)</a:t>
            </a:r>
            <a:r>
              <a:rPr lang="el-GR" sz="2400" b="0" i="0" u="none" strike="noStrike" baseline="0" dirty="0">
                <a:latin typeface="grmn1000"/>
              </a:rPr>
              <a:t>βρίσκουμε το διάστημα εκτίμησης του </a:t>
            </a:r>
            <a:r>
              <a:rPr lang="en-US" sz="2400" b="0" i="0" u="none" strike="noStrike" baseline="0" dirty="0">
                <a:latin typeface="LMRoman10-Regular"/>
              </a:rPr>
              <a:t>ln</a:t>
            </a:r>
            <a:r>
              <a:rPr lang="el-GR" sz="2400" b="0" i="0" u="none" strike="noStrike" baseline="0" dirty="0">
                <a:latin typeface="LMRoman10-Regular"/>
              </a:rPr>
              <a:t>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000" b="0" i="0" u="none" strike="noStrike" baseline="30000" dirty="0">
                <a:latin typeface="LMRoman8-Regular"/>
              </a:rPr>
              <a:t>0</a:t>
            </a:r>
            <a:r>
              <a:rPr lang="el-GR" sz="2000" b="0" i="0" u="none" strike="noStrike" baseline="3000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 γραμμικό λογαριθμικό υπόδειγμα </a:t>
            </a:r>
            <a:r>
              <a:rPr lang="en-US" sz="2400" b="0" i="0" u="none" strike="noStrike" baseline="0" dirty="0">
                <a:latin typeface="LMRoman10-Regular"/>
              </a:rPr>
              <a:t>ln</a:t>
            </a:r>
            <a:r>
              <a:rPr lang="el-GR" sz="2400" b="0" i="0" u="none" strike="noStrike" baseline="0" dirty="0">
                <a:latin typeface="LMRoman10-Regular"/>
              </a:rPr>
              <a:t>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0" u="none" strike="noStrike" baseline="0" dirty="0">
                <a:latin typeface="LMRoman10-Regular"/>
              </a:rPr>
              <a:t>=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2400" b="1" i="1" u="none" strike="noStrike" baseline="0" dirty="0">
                <a:latin typeface="LMMathItalic10-Bold"/>
              </a:rPr>
              <a:t>’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n-US" sz="2400" b="0" i="0" u="none" strike="noStrike" baseline="0" dirty="0">
                <a:latin typeface="LMRoman10-Regular"/>
              </a:rPr>
              <a:t>+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θέλουμε να εκτιμήσουμε αυτά τα συγκεκριμένα ποσοστιαία σημεία της κατανομής του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και όχι του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τότε χρησιμοποιούμε τον τύπο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D8223-DB7A-B0C7-7F93-513344B7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134" y="2810812"/>
            <a:ext cx="8312561" cy="736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0EE6D-4969-FC00-23F5-AE5946B1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81" y="4608008"/>
            <a:ext cx="5662433" cy="1617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9E5A6-390A-0E45-C3AC-E38A32057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34" y="6368494"/>
            <a:ext cx="68199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4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61585-DFEB-FF80-428A-2FBD3688A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415" y="1611983"/>
            <a:ext cx="9114874" cy="3989721"/>
          </a:xfrm>
        </p:spPr>
      </p:pic>
    </p:spTree>
    <p:extLst>
      <p:ext uri="{BB962C8B-B14F-4D97-AF65-F5344CB8AC3E}">
        <p14:creationId xmlns:p14="http://schemas.microsoft.com/office/powerpoint/2010/main" val="269656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FF6-A15A-F149-C9B2-31E2BFF7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34792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Εκτιμητής ελάχιστου μέσου τετραγωνικού σφάλματος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C723-70D9-DF96-8558-655BE490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το Θεώρημα Β.2, βρίσκουμε ότι το αριστερό σκέλος αυτού του αποτελέσματος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E[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E(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)] = Cov[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1" u="none" strike="noStrike" baseline="0" dirty="0">
                <a:latin typeface="LMMathItalic10-Regular"/>
              </a:rPr>
              <a:t>,</a:t>
            </a:r>
            <a:r>
              <a:rPr lang="en-US" sz="2400" b="0" i="0" u="none" strike="noStrike" baseline="0" dirty="0">
                <a:latin typeface="LMRoman10-Regular"/>
              </a:rPr>
              <a:t>E(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)] + E[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]E[E(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)] = Cov[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1" u="none" strike="noStrike" baseline="0" dirty="0">
                <a:latin typeface="LMMathItalic10-Regular"/>
              </a:rPr>
              <a:t>, y</a:t>
            </a:r>
            <a:r>
              <a:rPr lang="en-US" sz="2400" b="0" i="0" u="none" strike="noStrike" baseline="0" dirty="0">
                <a:latin typeface="LMRoman10-Regular"/>
              </a:rPr>
              <a:t>] + E[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LMRoman10-Regular"/>
              </a:rPr>
              <a:t>]E[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0" u="none" strike="noStrike" baseline="0" dirty="0">
                <a:latin typeface="LMRoman10-Regular"/>
              </a:rPr>
              <a:t>] = E[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2400" b="0" i="0" u="none" strike="noStrike" baseline="0" dirty="0">
                <a:latin typeface="LMRoman10-Regular"/>
              </a:rPr>
              <a:t>]</a:t>
            </a:r>
            <a:r>
              <a:rPr lang="en-US" sz="2400" b="0" i="0" u="none" strike="noStrike" baseline="0" dirty="0">
                <a:latin typeface="grm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Επομένως, η αναγκαία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συνθήκη για την εύρεση του εκτιμητή ελάχιστου </a:t>
            </a:r>
            <a:r>
              <a:rPr lang="el-GR" sz="2400" b="0" i="0" u="none" strike="noStrike" baseline="0" dirty="0">
                <a:latin typeface="LMRoman10-Regular"/>
              </a:rPr>
              <a:t>MSE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3C3E5-2A9F-70E9-D4BA-4BC5DDDD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65" y="3808430"/>
            <a:ext cx="2369404" cy="4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26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1E6471-D76F-C016-3C3D-29FEE5DC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900" y="1725105"/>
            <a:ext cx="8383699" cy="4476505"/>
          </a:xfrm>
        </p:spPr>
      </p:pic>
    </p:spTree>
    <p:extLst>
      <p:ext uri="{BB962C8B-B14F-4D97-AF65-F5344CB8AC3E}">
        <p14:creationId xmlns:p14="http://schemas.microsoft.com/office/powerpoint/2010/main" val="2857032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0C853-A2C8-84B6-E633-93A67B02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315" y="1102938"/>
            <a:ext cx="8891639" cy="5159996"/>
          </a:xfrm>
        </p:spPr>
      </p:pic>
    </p:spTree>
    <p:extLst>
      <p:ext uri="{BB962C8B-B14F-4D97-AF65-F5344CB8AC3E}">
        <p14:creationId xmlns:p14="http://schemas.microsoft.com/office/powerpoint/2010/main" val="3021059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FB9CF-249B-A6C1-25FC-C5BF2FF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52" y="886119"/>
            <a:ext cx="9297296" cy="5266819"/>
          </a:xfrm>
        </p:spPr>
      </p:pic>
    </p:spTree>
    <p:extLst>
      <p:ext uri="{BB962C8B-B14F-4D97-AF65-F5344CB8AC3E}">
        <p14:creationId xmlns:p14="http://schemas.microsoft.com/office/powerpoint/2010/main" val="1134620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D108-39FA-488B-77AD-3076BCC8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Προβλήματα των δεδομένων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7577-15A9-37C1-FB51-12CB793F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αποτυχία των υποθέσεων έχει επιπτώσεις στις ιδιότητες των εκτιμητών των παραμέτρων του υποδείγματος, οι οποίες δυστυχώς δεν είναι καλές. Θα εξετάσουμε τις ακόλουθες περιπτώσεις:</a:t>
            </a:r>
          </a:p>
          <a:p>
            <a:pPr lvl="1"/>
            <a:r>
              <a:rPr lang="el-GR" sz="2000" b="1" i="0" u="none" strike="noStrike" baseline="0" dirty="0">
                <a:latin typeface="grxn1000"/>
              </a:rPr>
              <a:t>Πολυσυγγραμμικότητα</a:t>
            </a:r>
            <a:r>
              <a:rPr lang="el-GR" sz="2000" b="0" i="0" u="none" strike="noStrike" baseline="0" dirty="0">
                <a:latin typeface="grxn1000"/>
              </a:rPr>
              <a:t>: </a:t>
            </a:r>
            <a:r>
              <a:rPr lang="el-GR" sz="2000" b="0" i="0" u="none" strike="noStrike" baseline="0" dirty="0">
                <a:latin typeface="grmn1000"/>
              </a:rPr>
              <a:t>Σε αυτή την περίπτωση η υπόθεση πλήρους βαθμού, Α2, ισχύει προσεγγιστικά</a:t>
            </a:r>
          </a:p>
          <a:p>
            <a:pPr lvl="1"/>
            <a:r>
              <a:rPr lang="el-GR" sz="2000" b="1" i="0" u="none" strike="noStrike" baseline="0" dirty="0">
                <a:latin typeface="grxn1000"/>
              </a:rPr>
              <a:t>Ελλείπουσες Τιμές</a:t>
            </a:r>
            <a:r>
              <a:rPr lang="el-GR" sz="2000" b="0" i="0" u="none" strike="noStrike" baseline="0" dirty="0">
                <a:latin typeface="grxn1000"/>
              </a:rPr>
              <a:t>: </a:t>
            </a:r>
            <a:r>
              <a:rPr lang="el-GR" sz="2000" b="0" i="0" u="none" strike="noStrike" baseline="0" dirty="0">
                <a:latin typeface="grmn1000"/>
              </a:rPr>
              <a:t>Τα ελλειπή δεδομένα στη μήτρα </a:t>
            </a:r>
            <a:r>
              <a:rPr lang="el-GR" sz="2000" b="1" i="1" u="none" strike="noStrike" baseline="0" dirty="0">
                <a:latin typeface="LMMathItalic10-Bold"/>
              </a:rPr>
              <a:t>X </a:t>
            </a:r>
            <a:r>
              <a:rPr lang="el-GR" sz="2000" b="0" i="0" u="none" strike="noStrike" baseline="0" dirty="0">
                <a:latin typeface="grmn1000"/>
              </a:rPr>
              <a:t>και/ή το διάνυσμα </a:t>
            </a:r>
            <a:r>
              <a:rPr lang="el-GR" sz="2000" b="1" i="1" u="none" strike="noStrike" baseline="0" dirty="0">
                <a:latin typeface="LMMathItalic10-Bold"/>
              </a:rPr>
              <a:t>y </a:t>
            </a:r>
            <a:r>
              <a:rPr lang="el-GR" sz="2000" b="0" i="0" u="none" strike="noStrike" baseline="0" dirty="0">
                <a:latin typeface="grmn1000"/>
              </a:rPr>
              <a:t>μπορεί να μην έχουν επιπτώσεις</a:t>
            </a:r>
          </a:p>
          <a:p>
            <a:pPr lvl="1"/>
            <a:r>
              <a:rPr lang="el-GR" sz="2000" b="1" i="0" u="none" strike="noStrike" baseline="0" dirty="0">
                <a:latin typeface="grxn1000"/>
              </a:rPr>
              <a:t>Σφάλμα μέτρησης</a:t>
            </a:r>
            <a:r>
              <a:rPr lang="el-GR" sz="2000" b="0" i="0" u="none" strike="noStrike" baseline="0" dirty="0">
                <a:latin typeface="grxn1000"/>
              </a:rPr>
              <a:t>: </a:t>
            </a:r>
            <a:r>
              <a:rPr lang="el-GR" sz="2000" b="0" i="0" u="none" strike="noStrike" baseline="0" dirty="0">
                <a:latin typeface="grmn1000"/>
              </a:rPr>
              <a:t>Τα δεδομένα συχνά αντιστοιχούν μόνο ατελώς στη θεωρητική δομή που εμφανίζεται στο υπόδειγμα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936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B7BB-1DF2-1038-D16C-446375FE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Πολυσυγγραμικότητα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01BC-FB02-8CC8-242D-E4EA08D4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938486" cy="4425885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Για κάθε συντελεστή κλίσης ισχύει ότι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΄Οταν οι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ερμηνευτικές μεταβλητές συσχετίζονται σε μεγάλο βαθμό, αλλά όχι τέλεια, οι ερευνητές που διενεργούν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εμπειρικές μελέτες αντιμετωπίζουν προβλήματα που περιλαμβάνουν τα ακόλουθα: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Μικρές μεταβολές στα δεδομένα προκαλούν μεγάλες μεταβολές στις εκτιμήσεις παραμέτρων.</a:t>
            </a:r>
            <a:endParaRPr lang="en-US" sz="20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Οι συντελεστές μπορεί να έχουν πολύ υψηλά τυπικά σφάλματα και χαμηλά επίπεδα σημαντικότητας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ακόμη και αν είναι από κοινού σημαντικά και το R2 της παλινδρόμησης είναι αρκετά υψηλό.</a:t>
            </a:r>
            <a:endParaRPr lang="en-US" sz="20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Οι συντελεστές μπορεί να έχουν το «λάθος» πρόσημο ή μεγέθη που δεν είναι εύλογα.</a:t>
            </a:r>
            <a:endParaRPr lang="en-US" sz="2000" b="0" i="0" u="none" strike="noStrike" baseline="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58F56-D8CD-AB38-A37B-3562681E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78" y="2695427"/>
            <a:ext cx="7526644" cy="9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2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83B4-E76E-7215-F2CB-E1A432E4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Πολυσυγγραμικότητα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3C0F-75DC-EAA3-33FF-9B6EBDF4C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599121" cy="4023360"/>
              </a:xfrm>
            </p:spPr>
            <p:txBody>
              <a:bodyPr/>
              <a:lstStyle/>
              <a:p>
                <a:pPr algn="l"/>
                <a:r>
                  <a:rPr lang="el-GR" sz="2400" dirty="0">
                    <a:latin typeface="grmn1000"/>
                  </a:rPr>
                  <a:t>Σ</a:t>
                </a:r>
                <a:r>
                  <a:rPr lang="el-GR" sz="2400" b="0" i="0" u="none" strike="noStrike" baseline="0" dirty="0">
                    <a:latin typeface="grmn1000"/>
                  </a:rPr>
                  <a:t>την αντίστροφη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μήτρα, 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X’X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0" u="none" strike="noStrike" baseline="0" dirty="0">
                    <a:latin typeface="grmn1000"/>
                  </a:rPr>
                  <a:t>,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-διαγώνιο στοιχείο 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n-US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.</a:t>
                </a:r>
                <a:r>
                  <a:rPr lang="en-US" sz="1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n-US" sz="2400" b="0" i="1" u="none" strike="noStrike" baseline="0" dirty="0">
                    <a:latin typeface="LMMathItalic10-Regular"/>
                  </a:rPr>
                  <a:t>R</a:t>
                </a:r>
                <a:r>
                  <a:rPr lang="en-US" sz="2400" b="0" i="0" u="none" strike="noStrike" baseline="30000" dirty="0">
                    <a:latin typeface="LMRoman8-Regular"/>
                  </a:rPr>
                  <a:t>2</a:t>
                </a:r>
                <a:r>
                  <a:rPr lang="en-US" sz="1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της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παλινδρόμησης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του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n-US" sz="2400" b="0" i="1" u="none" strike="noStrike" baseline="0" dirty="0">
                    <a:latin typeface="LMMathItalic10-Regular"/>
                  </a:rPr>
                  <a:t>x</a:t>
                </a:r>
                <a:r>
                  <a:rPr lang="en-US" sz="1400" b="0" i="1" u="none" strike="noStrike" baseline="0" dirty="0">
                    <a:latin typeface="LMMathItalic8-Regular"/>
                  </a:rPr>
                  <a:t>k</a:t>
                </a:r>
                <a:r>
                  <a:rPr lang="en-US" sz="1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πάνω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σε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όλες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τις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άλλες</a:t>
                </a:r>
                <a:r>
                  <a:rPr lang="en-US" sz="2400" b="0" i="0" u="none" strike="noStrike" baseline="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μεταβλητές.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B03C0F-75DC-EAA3-33FF-9B6EBDF4C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599121" cy="4023360"/>
              </a:xfrm>
              <a:blipFill>
                <a:blip r:embed="rId2"/>
                <a:stretch>
                  <a:fillRect l="-460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6D9918-24A0-BD09-91E6-9F97E7ED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95" y="2876561"/>
            <a:ext cx="6626102" cy="19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963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2B14-5FC5-BF34-5CA9-9FE37F2F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Πολυσυγγραμικότητα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188AC-46A7-081F-5697-0C3AF18DB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πιο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ακραία</a:t>
                </a:r>
                <a:r>
                  <a:rPr lang="en-US" sz="240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περίπτωση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κατά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την</a:t>
                </a:r>
                <a:r>
                  <a:rPr lang="en-US" sz="2400" b="0" i="0" u="none" strike="noStrike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οποία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n-US" sz="2400" b="0" i="1" u="none" strike="noStrike" baseline="0" dirty="0">
                    <a:latin typeface="LMMathItalic10-Regular"/>
                  </a:rPr>
                  <a:t>x</a:t>
                </a:r>
                <a:r>
                  <a:rPr lang="en-US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μπορεί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να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γραφεί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ως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γραμμικός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συνδυασμός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άλλων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μεταβλητών,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έτσι</a:t>
                </a:r>
                <a:r>
                  <a:rPr lang="en-US" sz="2400" dirty="0">
                    <a:latin typeface="MinionPro-Regular-Identity-H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ώστε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n-US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.</a:t>
                </a:r>
                <a:r>
                  <a:rPr lang="en-US" sz="2400" b="0" i="0" u="none" strike="noStrike" baseline="0" dirty="0">
                    <a:latin typeface="LMRoman10-Regular"/>
                  </a:rPr>
                  <a:t>= 1</a:t>
                </a:r>
                <a:r>
                  <a:rPr lang="en-US" sz="2400" b="0" i="0" u="none" strike="noStrike" baseline="0" dirty="0">
                    <a:latin typeface="grmn1000"/>
                  </a:rPr>
                  <a:t>,</a:t>
                </a:r>
                <a:r>
                  <a:rPr lang="el-GR" sz="2400" b="0" i="0" u="none" strike="noStrike" baseline="0" dirty="0">
                    <a:latin typeface="grmn1000"/>
                  </a:rPr>
                  <a:t>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διακύμανση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γίνεται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άπειρη.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D188AC-46A7-081F-5697-0C3AF18DB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  <a:blipFill>
                <a:blip r:embed="rId2"/>
                <a:stretch>
                  <a:fillRect l="-43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4352FF9-46C1-E8FB-C334-5420A60C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42" y="3355009"/>
            <a:ext cx="4685462" cy="8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8AA7-72B7-CCF5-DFC6-FC8EDCF1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Πολυσυγγραμικότητα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E201EB-C1CC-B2EE-0053-B56E05752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375555"/>
            <a:ext cx="10817413" cy="3421874"/>
          </a:xfrm>
        </p:spPr>
      </p:pic>
    </p:spTree>
    <p:extLst>
      <p:ext uri="{BB962C8B-B14F-4D97-AF65-F5344CB8AC3E}">
        <p14:creationId xmlns:p14="http://schemas.microsoft.com/office/powerpoint/2010/main" val="38643607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54E1D-5D1D-8FD5-7C03-222B31822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668" y="2207318"/>
            <a:ext cx="9801175" cy="2666340"/>
          </a:xfrm>
        </p:spPr>
      </p:pic>
    </p:spTree>
    <p:extLst>
      <p:ext uri="{BB962C8B-B14F-4D97-AF65-F5344CB8AC3E}">
        <p14:creationId xmlns:p14="http://schemas.microsoft.com/office/powerpoint/2010/main" val="1505618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F9706-E3A8-EEA5-95EC-A43514FD0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389" y="876693"/>
            <a:ext cx="8404851" cy="5492895"/>
          </a:xfrm>
        </p:spPr>
      </p:pic>
    </p:spTree>
    <p:extLst>
      <p:ext uri="{BB962C8B-B14F-4D97-AF65-F5344CB8AC3E}">
        <p14:creationId xmlns:p14="http://schemas.microsoft.com/office/powerpoint/2010/main" val="197443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CF71E-9419-E675-09FD-02C0E0404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859" y="2486319"/>
            <a:ext cx="10764482" cy="2179949"/>
          </a:xfrm>
        </p:spPr>
      </p:pic>
    </p:spTree>
    <p:extLst>
      <p:ext uri="{BB962C8B-B14F-4D97-AF65-F5344CB8AC3E}">
        <p14:creationId xmlns:p14="http://schemas.microsoft.com/office/powerpoint/2010/main" val="41759003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0595-E30C-BED8-BFB0-D949100E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Πολυσυγγραμικότητα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C6E4-5523-8512-CB7D-68476C50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Τυπικά, η συμπλήρωση των δεδομένων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περιλαμβάνει τους ακόλουθους υπολογισμούς: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1. Χρησιμοποιώντας όσες πληροφορίες (πλήρη δεδομένα) περιέχει το δείγμα, παλινδρομούμε γραμμικά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το </a:t>
            </a:r>
            <a:r>
              <a:rPr lang="el-GR" sz="2000" b="1" i="1" u="none" strike="noStrike" baseline="0" dirty="0">
                <a:latin typeface="LMMathItalic10-Bold"/>
              </a:rPr>
              <a:t>x</a:t>
            </a:r>
            <a:r>
              <a:rPr lang="el-GR" sz="1000" b="0" i="1" u="none" strike="noStrike" baseline="0" dirty="0">
                <a:latin typeface="LMMathItalic8-Regular"/>
              </a:rPr>
              <a:t>k </a:t>
            </a:r>
            <a:r>
              <a:rPr lang="el-GR" sz="2000" b="0" i="0" u="none" strike="noStrike" baseline="0" dirty="0">
                <a:latin typeface="grmn1000"/>
              </a:rPr>
              <a:t>πάνω στις άλλες μεταβλητές του υποδείγματος</a:t>
            </a:r>
            <a:endParaRPr lang="en-US" sz="20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2. Για τους σκοπούς της συμπλήρωσης των δεδομένων, παίρνουμε μια παρατήρηση από την εκτιμημένη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ασυμπτωτική κανονική κατανομή του </a:t>
            </a:r>
            <a:r>
              <a:rPr lang="el-GR" sz="2000" b="1" i="1" u="none" strike="noStrike" baseline="0" dirty="0">
                <a:latin typeface="LMMathItalic10-Bold"/>
              </a:rPr>
              <a:t>d</a:t>
            </a:r>
            <a:r>
              <a:rPr lang="el-GR" sz="2000" b="0" i="1" u="none" strike="noStrike" baseline="-25000" dirty="0">
                <a:latin typeface="LMMathItalic8-Regular"/>
              </a:rPr>
              <a:t>k</a:t>
            </a:r>
            <a:r>
              <a:rPr lang="el-GR" sz="2000" b="0" i="0" u="none" strike="noStrike" baseline="0" dirty="0">
                <a:latin typeface="grmn1000"/>
              </a:rPr>
              <a:t>, δηλαδή </a:t>
            </a:r>
            <a:r>
              <a:rPr lang="el-GR" sz="2000" b="1" i="1" u="none" strike="noStrike" baseline="0" dirty="0">
                <a:latin typeface="LMMathItalic10-Bold"/>
              </a:rPr>
              <a:t>d</a:t>
            </a:r>
            <a:r>
              <a:rPr lang="el-GR" sz="2000" b="0" i="1" u="none" strike="noStrike" baseline="-25000" dirty="0">
                <a:latin typeface="LMMathItalic8-Regular"/>
              </a:rPr>
              <a:t>k,m</a:t>
            </a:r>
            <a:r>
              <a:rPr lang="el-GR" sz="2000" b="0" i="1" u="none" strike="noStrike" baseline="0" dirty="0">
                <a:latin typeface="LMMathItalic8-Regular"/>
              </a:rPr>
              <a:t> </a:t>
            </a:r>
            <a:r>
              <a:rPr lang="el-GR" sz="2000" b="0" i="0" u="none" strike="noStrike" baseline="0" dirty="0">
                <a:latin typeface="LMRoman10-Regular"/>
              </a:rPr>
              <a:t>= </a:t>
            </a:r>
            <a:r>
              <a:rPr lang="el-GR" sz="2000" b="1" i="1" u="none" strike="noStrike" baseline="0" dirty="0">
                <a:latin typeface="LMMathItalic10-Bold"/>
              </a:rPr>
              <a:t>d</a:t>
            </a:r>
            <a:r>
              <a:rPr lang="el-GR" sz="2000" b="0" i="1" u="none" strike="noStrike" baseline="-25000" dirty="0">
                <a:latin typeface="LMMathItalic8-Regular"/>
              </a:rPr>
              <a:t>k</a:t>
            </a:r>
            <a:r>
              <a:rPr lang="el-GR" sz="2000" b="0" i="1" u="none" strike="noStrike" baseline="0" dirty="0">
                <a:latin typeface="LMMathItalic8-Regular"/>
              </a:rPr>
              <a:t> </a:t>
            </a:r>
            <a:r>
              <a:rPr lang="el-GR" sz="2000" b="0" i="0" u="none" strike="noStrike" baseline="0" dirty="0">
                <a:latin typeface="LMRoman10-Regular"/>
              </a:rPr>
              <a:t>+ </a:t>
            </a:r>
            <a:r>
              <a:rPr lang="el-GR" sz="2000" b="1" i="1" u="none" strike="noStrike" baseline="0" dirty="0">
                <a:latin typeface="LMMathItalic10-Bold"/>
              </a:rPr>
              <a:t>v</a:t>
            </a:r>
            <a:r>
              <a:rPr lang="el-GR" sz="2000" b="0" i="1" u="none" strike="noStrike" baseline="-25000" dirty="0">
                <a:latin typeface="LMMathItalic8-Regular"/>
              </a:rPr>
              <a:t>k</a:t>
            </a:r>
            <a:r>
              <a:rPr lang="el-GR" sz="2000" b="0" i="0" u="none" strike="noStrike" baseline="0" dirty="0">
                <a:latin typeface="grmn1000"/>
              </a:rPr>
              <a:t>, όπου το </a:t>
            </a:r>
            <a:r>
              <a:rPr lang="el-GR" sz="2000" b="1" i="1" u="none" strike="noStrike" baseline="0" dirty="0">
                <a:latin typeface="LMMathItalic10-Bold"/>
              </a:rPr>
              <a:t>v</a:t>
            </a:r>
            <a:r>
              <a:rPr lang="el-GR" sz="2000" b="0" i="1" u="none" strike="noStrike" baseline="-25000" dirty="0">
                <a:latin typeface="LMMathItalic8-Regular"/>
              </a:rPr>
              <a:t>k</a:t>
            </a:r>
            <a:r>
              <a:rPr lang="el-GR" sz="2000" b="0" i="1" u="none" strike="noStrike" baseline="0" dirty="0">
                <a:latin typeface="LMMathItalic8-Regular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είναι ένα διάνυσμα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τυχαίων τιμών από την κανονική κατανομή με μέσο το μηδενικό διάνυσμα και μήτρα συνδιακύμανσης</a:t>
            </a:r>
            <a:r>
              <a:rPr lang="en-US" sz="2000" dirty="0">
                <a:latin typeface="grmn1000"/>
              </a:rPr>
              <a:t> </a:t>
            </a:r>
            <a:r>
              <a:rPr lang="en-US" sz="2000" b="1" i="1" u="none" strike="noStrike" baseline="0" dirty="0">
                <a:latin typeface="LMMathItalic10-Bold"/>
              </a:rPr>
              <a:t>A</a:t>
            </a:r>
            <a:r>
              <a:rPr lang="en-US" sz="2000" b="0" i="1" u="none" strike="noStrike" baseline="-25000" dirty="0">
                <a:latin typeface="LMMathItalic8-Regular"/>
              </a:rPr>
              <a:t>k</a:t>
            </a:r>
            <a:r>
              <a:rPr lang="en-US" sz="2000" b="0" i="0" u="none" strike="noStrike" baseline="0" dirty="0">
                <a:latin typeface="grmn1000"/>
              </a:rPr>
              <a:t>.</a:t>
            </a:r>
          </a:p>
          <a:p>
            <a:pPr lvl="1"/>
            <a:r>
              <a:rPr lang="el-GR" sz="2000" dirty="0"/>
              <a:t>3. Για κάθε ελλείπουσα παρατήρηση του x</a:t>
            </a:r>
            <a:r>
              <a:rPr lang="el-GR" sz="2000" baseline="-25000" dirty="0"/>
              <a:t>k</a:t>
            </a:r>
            <a:r>
              <a:rPr lang="el-GR" sz="2000" dirty="0"/>
              <a:t> που θέλουμε να συμπληρώσουμε, υπολογίζουμε το x</a:t>
            </a:r>
            <a:r>
              <a:rPr lang="el-GR" sz="2000" baseline="-25000" dirty="0"/>
              <a:t>i</a:t>
            </a:r>
            <a:r>
              <a:rPr lang="el-GR" sz="2000" dirty="0"/>
              <a:t>,</a:t>
            </a:r>
            <a:r>
              <a:rPr lang="el-GR" sz="2000" baseline="-25000" dirty="0"/>
              <a:t>k</a:t>
            </a:r>
            <a:r>
              <a:rPr lang="el-GR" sz="2000" dirty="0"/>
              <a:t>,</a:t>
            </a:r>
            <a:r>
              <a:rPr lang="el-GR" sz="2000" baseline="-25000" dirty="0"/>
              <a:t>m</a:t>
            </a:r>
            <a:r>
              <a:rPr lang="el-GR" sz="2000" dirty="0"/>
              <a:t> =</a:t>
            </a:r>
            <a:r>
              <a:rPr lang="en-US" sz="2000" dirty="0"/>
              <a:t> </a:t>
            </a:r>
            <a:r>
              <a:rPr lang="el-GR" sz="2000" dirty="0"/>
              <a:t>d</a:t>
            </a:r>
            <a:r>
              <a:rPr lang="en-US" sz="2000" dirty="0"/>
              <a:t> </a:t>
            </a:r>
            <a:r>
              <a:rPr lang="el-GR" sz="2000" baseline="-25000" dirty="0"/>
              <a:t>k,m</a:t>
            </a:r>
            <a:r>
              <a:rPr lang="en-US" sz="2000" dirty="0"/>
              <a:t> </a:t>
            </a:r>
            <a:r>
              <a:rPr lang="el-GR" sz="2000" dirty="0"/>
              <a:t>z</a:t>
            </a:r>
            <a:r>
              <a:rPr lang="el-GR" sz="2000" baseline="-25000" dirty="0"/>
              <a:t>i</a:t>
            </a:r>
            <a:r>
              <a:rPr lang="el-GR" sz="2000" dirty="0"/>
              <a:t>,k + s</a:t>
            </a:r>
            <a:r>
              <a:rPr lang="el-GR" sz="2000" baseline="-25000" dirty="0"/>
              <a:t>k</a:t>
            </a:r>
            <a:r>
              <a:rPr lang="el-GR" sz="2000" dirty="0"/>
              <a:t>,</a:t>
            </a:r>
            <a:r>
              <a:rPr lang="el-GR" sz="2000" baseline="-25000" dirty="0"/>
              <a:t>m</a:t>
            </a:r>
            <a:r>
              <a:rPr lang="el-GR" sz="2000" dirty="0"/>
              <a:t>u</a:t>
            </a:r>
            <a:r>
              <a:rPr lang="el-GR" sz="2000" baseline="-25000" dirty="0"/>
              <a:t>i</a:t>
            </a:r>
            <a:r>
              <a:rPr lang="el-GR" sz="2000" dirty="0"/>
              <a:t>,k, όπου το s</a:t>
            </a:r>
            <a:r>
              <a:rPr lang="el-GR" sz="2000" baseline="-25000" dirty="0"/>
              <a:t>k,m</a:t>
            </a:r>
            <a:r>
              <a:rPr lang="el-GR" sz="2000" dirty="0"/>
              <a:t> είναι το s</a:t>
            </a:r>
            <a:r>
              <a:rPr lang="el-GR" sz="2000" baseline="-25000" dirty="0"/>
              <a:t>k</a:t>
            </a:r>
            <a:r>
              <a:rPr lang="el-GR" sz="2000" dirty="0"/>
              <a:t> που διαιρείται με τυχαία τιμή από τη χ-</a:t>
            </a:r>
            <a:r>
              <a:rPr lang="en-US" sz="2000" dirty="0"/>
              <a:t> </a:t>
            </a:r>
            <a:r>
              <a:rPr lang="el-GR" sz="2000" dirty="0"/>
              <a:t>τετράγωγο</a:t>
            </a:r>
            <a:r>
              <a:rPr lang="en-US" sz="2000" dirty="0"/>
              <a:t> </a:t>
            </a:r>
            <a:r>
              <a:rPr lang="el-GR" sz="2000" dirty="0"/>
              <a:t>κατανομή με βαθμούς ελευθερίας ίσους με το πλήθος των βαθμών ελευθερίας της παλινδρόμησης</a:t>
            </a:r>
            <a:r>
              <a:rPr lang="en-US" sz="2000" dirty="0"/>
              <a:t> </a:t>
            </a:r>
            <a:r>
              <a:rPr lang="el-GR" sz="2000" dirty="0"/>
              <a:t>της οποίας συμπληρώνουμε τα δεδομένα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212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21A1-52FA-5CB8-AD4C-80D1C9F4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Πολυσυγγραμικότητα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04C0-2251-B3F0-9B78-5F4EF354E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εκτιμητές του διανύσματος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παραμέτρων και της κατάλληλης μήτρας ασυμπτωτικής συνδιακύμανσης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6231A-B73E-C806-0355-DB39C8C4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252" y="3293194"/>
            <a:ext cx="2229902" cy="977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75C45-561D-2CEF-2FF1-ED205F89C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13" y="4678837"/>
            <a:ext cx="8037042" cy="9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75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22AA-84D7-BAC0-7AB0-D7D35C8B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Σφάλμα Μέτρησης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307AC-62D2-5626-B8A0-9AEAEB99D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Ας θεωρήσουμε ένα υπόδειγμα που περιγράφει τα αναμενόμενα έσοδα ενός πληθυσμού,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Αντικαθιστώντας αυτή την έκφραση για το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Εξίσωση (4-63) παίρνουμε τη σχέση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D70DA-1B80-1072-B49A-4515E5D4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80" y="3067443"/>
            <a:ext cx="1694320" cy="429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E692C-14BB-1A7A-7BB1-811302706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42" y="4480078"/>
            <a:ext cx="2558350" cy="8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5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35B-4C81-8A33-5B46-3C29B8FB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Ακραίες και επιδραστικές παρατηρήσεις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EF3B4-9F26-2477-8CC9-E62629A3E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μια απλή παλινδρόμηση, όπως αυτή που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απεικονίζεται στο Σχήμα 4.11, οι </a:t>
                </a:r>
                <a:r>
                  <a:rPr lang="el-GR" sz="2400" b="0" i="0" u="none" strike="noStrike" baseline="0" dirty="0">
                    <a:latin typeface="LMRoman10-Regular"/>
                  </a:rPr>
                  <a:t>Belsley, Kuh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0" u="none" strike="noStrike" baseline="0" dirty="0">
                    <a:latin typeface="LMRoman10-Regular"/>
                  </a:rPr>
                  <a:t>Welsh </a:t>
                </a:r>
                <a:r>
                  <a:rPr lang="el-GR" sz="2400" b="0" i="0" u="none" strike="noStrike" baseline="0" dirty="0">
                    <a:latin typeface="grmn1000"/>
                  </a:rPr>
                  <a:t>(1980) όρισαν το ακόλουθο μέτρο επίδρασης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για την παρατήρηση </a:t>
                </a:r>
                <a:r>
                  <a:rPr lang="en-US" sz="2400" b="0" i="1" u="none" strike="noStrike" baseline="0" dirty="0">
                    <a:latin typeface="LMMathItalic10-Regular"/>
                  </a:rPr>
                  <a:t>x</a:t>
                </a:r>
                <a:r>
                  <a:rPr lang="en-US" sz="1400" b="0" i="1" u="none" strike="noStrike" baseline="0" dirty="0">
                    <a:latin typeface="LMMathItalic8-Regular"/>
                  </a:rPr>
                  <a:t>i</a:t>
                </a:r>
                <a:r>
                  <a:rPr lang="en-US" sz="2400" b="0" i="0" u="none" strike="noStrike" baseline="0" dirty="0">
                    <a:latin typeface="grmn1000"/>
                  </a:rPr>
                  <a:t>,</a:t>
                </a: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το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sz="1400" b="0" i="0" u="none" strike="noStrike" baseline="0" dirty="0">
                    <a:latin typeface="LMRoman8-Regular"/>
                  </a:rPr>
                  <a:t>(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1400" b="0" i="0" u="none" strike="noStrike" baseline="0" dirty="0">
                    <a:latin typeface="LMRoman8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και το άθροισμα στον παρονομαστή του κλάσματος υπολογίζονται χωρίς αυτή την παρατήρηση.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EF3B4-9F26-2477-8CC9-E62629A3E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3FA9B88-D519-D145-150B-323A97AC7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11" y="3429000"/>
            <a:ext cx="3031689" cy="7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78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E1DC-925A-E78A-5AB3-820F1EA4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Ακραίες και επιδραστικές παρατηρήσεις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6EEA-D17B-54F4-4DAD-6BC8E6AA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0115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΄Οταν μια παρατήρηση προστίθεται στο δείγμα, η μεταβολή του διανύσματος των συντελεστών μιας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πολλαπλής γραμμικής παλινδρόμησης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υπολογίζεται με την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-παρατήρηση στο δείγμα,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(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υπολογίζεται χωρίς την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-παρατήρηση,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η μήτρα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(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1400" b="0" i="0" u="none" strike="noStrike" baseline="0" dirty="0">
                <a:latin typeface="LMRoman8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δεν περιλαμβάνει την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-παρατήρηση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B3C27-41A0-67A4-533D-58204E53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14" y="3255980"/>
            <a:ext cx="7419021" cy="8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2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DAC0-9888-753A-AFA1-442D89C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Ακραίες και επιδραστικές παρατηρήσεις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E599-0EAE-B146-B59B-B80495AB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49424"/>
            <a:ext cx="9720073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μέτρο επίδρασης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έχει χρησιμοποιηθεί για την εύρεση των </a:t>
            </a:r>
            <a:r>
              <a:rPr lang="el-GR" sz="2400" b="0" i="0" u="none" strike="noStrike" baseline="0" dirty="0" err="1">
                <a:latin typeface="grmn1000"/>
              </a:rPr>
              <a:t>επιδραστικών</a:t>
            </a:r>
            <a:r>
              <a:rPr lang="el-GR" sz="2400" b="0" i="0" u="none" strike="noStrike" baseline="0" dirty="0">
                <a:latin typeface="grmn1000"/>
              </a:rPr>
              <a:t> παρατηρήσεων.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A4F3F-B4E9-C8B4-C67F-3F115BBC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033" y="2991734"/>
            <a:ext cx="3472802" cy="524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AC5D5-DBA5-33C0-544C-AA17BABCA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95" y="3859981"/>
            <a:ext cx="5855009" cy="9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01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01B59B-C044-63D3-880A-AD39A1D6B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243" y="1489435"/>
            <a:ext cx="8800561" cy="4035484"/>
          </a:xfrm>
        </p:spPr>
      </p:pic>
    </p:spTree>
    <p:extLst>
      <p:ext uri="{BB962C8B-B14F-4D97-AF65-F5344CB8AC3E}">
        <p14:creationId xmlns:p14="http://schemas.microsoft.com/office/powerpoint/2010/main" val="379579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B128-C2DE-4331-0CF2-BFDB8680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Στατιστικές ιδιότητες του εκτιμητή ελαχίστων τετραγώνων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B1B4-4281-2B63-B947-76782BA6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΄Ενας </a:t>
            </a:r>
            <a:r>
              <a:rPr lang="el-GR" sz="2400" b="0" i="0" u="none" strike="noStrike" baseline="0" dirty="0">
                <a:latin typeface="grmi1000"/>
              </a:rPr>
              <a:t>εκτιμητής </a:t>
            </a:r>
            <a:r>
              <a:rPr lang="el-GR" sz="2400" b="0" i="0" u="none" strike="noStrike" baseline="0" dirty="0">
                <a:latin typeface="LMRoman10-Regular"/>
              </a:rPr>
              <a:t>(estimator) </a:t>
            </a:r>
            <a:r>
              <a:rPr lang="el-GR" sz="2400" b="0" i="0" u="none" strike="noStrike" baseline="0" dirty="0">
                <a:latin typeface="grmn1000"/>
              </a:rPr>
              <a:t>είναι μια στρατηγική, ή ένας μαθηματικός τύπος, για τη χρήση των δειγματικών δεδομένων που προέρχονται από έναν πληθυσμό.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grmi1000"/>
              </a:rPr>
              <a:t>ιδιότητες </a:t>
            </a:r>
            <a:r>
              <a:rPr lang="el-GR" sz="2400" b="0" i="0" u="none" strike="noStrike" baseline="0" dirty="0">
                <a:latin typeface="LMRoman10-Regular"/>
              </a:rPr>
              <a:t>(properties) </a:t>
            </a:r>
            <a:r>
              <a:rPr lang="el-GR" sz="2400" b="0" i="0" u="none" strike="noStrike" baseline="0" dirty="0">
                <a:latin typeface="grmn1000"/>
              </a:rPr>
              <a:t>αυτού του εκτιμητή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περιγράφουν το πώς αναμένουμε να συμπεριφέρεται ο εκτιμητής όταν εφαρμόζεται σε ένα δείγμα δεδομένων.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5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8FF5-EA5B-F0DB-E6E6-62BAC574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Στατιστικές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01CE-F599-108E-CAF4-D70D38254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επιχείρημα που υιοθετείται στην οικονομετρία βασίζεται στις </a:t>
            </a:r>
            <a:r>
              <a:rPr lang="el-GR" sz="2400" b="1" i="0" u="none" strike="noStrike" baseline="0" dirty="0">
                <a:latin typeface="grxn1000"/>
              </a:rPr>
              <a:t>δειγματοληπτικές ιδιότητες </a:t>
            </a:r>
            <a:r>
              <a:rPr lang="el-GR" sz="2400" b="0" i="0" u="none" strike="noStrike" baseline="0" dirty="0">
                <a:latin typeface="LMRoman10-Regular"/>
              </a:rPr>
              <a:t>(sampling properties) </a:t>
            </a:r>
            <a:r>
              <a:rPr lang="el-GR" sz="2400" b="0" i="0" u="none" strike="noStrike" baseline="0" dirty="0">
                <a:latin typeface="grmn1000"/>
              </a:rPr>
              <a:t>της εκτιμητικής στρατηγικής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1" i="0" u="none" strike="noStrike" baseline="0" dirty="0">
                <a:latin typeface="grxn1000"/>
              </a:rPr>
              <a:t>ιδιότητες πεπερασμένου δείγματος </a:t>
            </a:r>
            <a:r>
              <a:rPr lang="el-GR" sz="2400" b="0" i="0" u="none" strike="noStrike" baseline="0" dirty="0">
                <a:latin typeface="LMRoman10-Regular"/>
              </a:rPr>
              <a:t>(finite sample properties)</a:t>
            </a:r>
            <a:r>
              <a:rPr lang="el-GR" sz="2400" b="0" i="0" u="none" strike="noStrike" baseline="0" dirty="0">
                <a:latin typeface="grmn1000"/>
              </a:rPr>
              <a:t>, που βασίζονται στις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Υποθέσεις Α1–Α6, είναι ακριβείς και ισχύουν ανεξαρτήτως του μεγέθους του 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36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1427</TotalTime>
  <Words>3094</Words>
  <Application>Microsoft Office PowerPoint</Application>
  <PresentationFormat>Widescreen</PresentationFormat>
  <Paragraphs>254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7" baseType="lpstr">
      <vt:lpstr>Calibri</vt:lpstr>
      <vt:lpstr>Cambria Math</vt:lpstr>
      <vt:lpstr>grmi1000</vt:lpstr>
      <vt:lpstr>grmn1000</vt:lpstr>
      <vt:lpstr>grxc1200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LMRoman12-Bold</vt:lpstr>
      <vt:lpstr>LMRoman8-Regular</vt:lpstr>
      <vt:lpstr>MinionPro-Regular-Identity-H</vt:lpstr>
      <vt:lpstr>Tw Cen MT</vt:lpstr>
      <vt:lpstr>Tw Cen MT Condensed</vt:lpstr>
      <vt:lpstr>Wingdings 3</vt:lpstr>
      <vt:lpstr>Integral</vt:lpstr>
      <vt:lpstr>Κεφάλαιο 4</vt:lpstr>
      <vt:lpstr>PowerPoint Presentation</vt:lpstr>
      <vt:lpstr>Πληθυσμιακές συνθήκες ορθογωνιότητας</vt:lpstr>
      <vt:lpstr>Πληθυσμιακές συνθήκες ορθογωνιότητας</vt:lpstr>
      <vt:lpstr>Εκτιμητής ελάχιστου μέσου τετραγωνικού σφάλματος</vt:lpstr>
      <vt:lpstr>Εκτιμητής ελάχιστου μέσου τετραγωνικού σφάλματος</vt:lpstr>
      <vt:lpstr>PowerPoint Presentation</vt:lpstr>
      <vt:lpstr>Στατιστικές ιδιότητες του εκτιμητή ελαχίστων τετραγώνων</vt:lpstr>
      <vt:lpstr>Στατιστικές ιδιότητες του εκτιμητή ελαχίστων τετραγώνων</vt:lpstr>
      <vt:lpstr>Παράδειγμα 4.1. Η κατανομή δειγματοληψίας του Εκτιμητή Ελαχίστων Τετραγώνων</vt:lpstr>
      <vt:lpstr>PowerPoint Presentation</vt:lpstr>
      <vt:lpstr>Αμερόληπτη εκτιμητική διαδικασία</vt:lpstr>
      <vt:lpstr>Αμερόληπτη εκτιμητική διαδικασία</vt:lpstr>
      <vt:lpstr>Μεροληπτικό σφάλμα λόγω παράλειψης μεταβλητής</vt:lpstr>
      <vt:lpstr>Μεροληπτικό σφάλμα λόγω παράλειψης μεταβλητής</vt:lpstr>
      <vt:lpstr>Μεροληπτικό σφάλμα λόγω παράλειψης μεταβλητής</vt:lpstr>
      <vt:lpstr>Παράδειγμα 4.2. Παράλειψη Μεταβλητής σε Μια Εξίσωση Ζήτησης</vt:lpstr>
      <vt:lpstr>PowerPoint Presentation</vt:lpstr>
      <vt:lpstr>Μεροληπτικό σφάλμα λόγω παράλειψης μεταβλητής</vt:lpstr>
      <vt:lpstr>Χρήση μη συναφών μεταβλητών</vt:lpstr>
      <vt:lpstr>Χρήση μη συναφών μεταβλητών</vt:lpstr>
      <vt:lpstr>Η διακύμανση του εκτιμητή ελαχίστων τετραγώνων</vt:lpstr>
      <vt:lpstr>Η διακύμανση του εκτιμητή ελαχίστων τετραγώνων</vt:lpstr>
      <vt:lpstr>Η διακύμανση του εκτιμητή ελαχίστων τετραγώνων</vt:lpstr>
      <vt:lpstr>Το θεώρημα των Gauss-Markov</vt:lpstr>
      <vt:lpstr>Ασυμπτωτικές ιδιότητες του εκτιμητή ελαχίστων τετραγώνων</vt:lpstr>
      <vt:lpstr>Ασυμπτωτικές ιδιότητες του εκτιμητή ελαχίστων τετραγώνων</vt:lpstr>
      <vt:lpstr>Ασυμπτωτικές ιδιότητες του εκτιμητή ελαχίστων τετραγώνων</vt:lpstr>
      <vt:lpstr>PowerPoint Presentation</vt:lpstr>
      <vt:lpstr>Ο εκτιμητής ασυμπτωτικής διακύμανσης</vt:lpstr>
      <vt:lpstr>Ο εκτιμητής ασυμπτωτικής διακύμανσης</vt:lpstr>
      <vt:lpstr>Ασυμπτωτική κανονικότητα του εκτιμητή ελαχίστων τετραγώνων</vt:lpstr>
      <vt:lpstr>Ασυμπτωτική κανονικότητα του εκτιμητή ελαχίστων τετραγώνων</vt:lpstr>
      <vt:lpstr>Ασυμπτωτική κανονικότητα του εκτιμητή ελαχίστων τετραγώνων</vt:lpstr>
      <vt:lpstr>PowerPoint Presentation</vt:lpstr>
      <vt:lpstr>Ασυμπτωτική κανονικότητα του εκτιμητή ελαχίστων τετραγώνων</vt:lpstr>
      <vt:lpstr>PowerPoint Presentation</vt:lpstr>
      <vt:lpstr>PowerPoint Presentation</vt:lpstr>
      <vt:lpstr>PowerPoint Presentation</vt:lpstr>
      <vt:lpstr>Μια αξιόπιστη μήτρα συνδιακυμάνσεων για ετεροσκεδαστικά ελάχιστα τετράγωνα</vt:lpstr>
      <vt:lpstr>Μια αξιόπιστη μήτρα συνδιακυμάνσεων για ετεροσκεδαστικά ελάχιστα τετράγωνα</vt:lpstr>
      <vt:lpstr>Μια αξιόπιστη μήτρα συνδιακυμάνσεων για ετεροσκεδαστικά ελάχιστα τετράγωνα</vt:lpstr>
      <vt:lpstr>PowerPoint Presentation</vt:lpstr>
      <vt:lpstr>PowerPoint Presentation</vt:lpstr>
      <vt:lpstr>PowerPoint Presentation</vt:lpstr>
      <vt:lpstr>Ασυμπτωτική κατανομή συνάρτησης του b: η μέθοδος delta</vt:lpstr>
      <vt:lpstr>PowerPoint Presentation</vt:lpstr>
      <vt:lpstr>PowerPoint Presentation</vt:lpstr>
      <vt:lpstr>Το διάστημα εμπιστοσύνης ενός συντελεστή</vt:lpstr>
      <vt:lpstr>PowerPoint Presentation</vt:lpstr>
      <vt:lpstr>Διάστημα εμπιστοσύνης γραμμικού συνδυασμού συντελεστών: ο επιμερισμός του Oaxaca</vt:lpstr>
      <vt:lpstr>Διάστημα εμπιστοσύνης γραμμικού συνδυασμού συντελεστών: ο επιμερισμός του Oaxaca</vt:lpstr>
      <vt:lpstr>Διάστημα εμπιστοσύνης γραμμικού συνδυασμού συντελεστών: ο επιμερισμός του Oaxaca</vt:lpstr>
      <vt:lpstr>PowerPoint Presentation</vt:lpstr>
      <vt:lpstr>Διαστήματα εκτίμησης</vt:lpstr>
      <vt:lpstr>Διαστήματα εκτίμησης</vt:lpstr>
      <vt:lpstr>PowerPoint Presentation</vt:lpstr>
      <vt:lpstr>Διάστημα εκτίμησης του y στο υπόδειγμα παλινδρόμησης λογαρίθμων του y</vt:lpstr>
      <vt:lpstr>PowerPoint Presentation</vt:lpstr>
      <vt:lpstr>PowerPoint Presentation</vt:lpstr>
      <vt:lpstr>PowerPoint Presentation</vt:lpstr>
      <vt:lpstr>PowerPoint Presentation</vt:lpstr>
      <vt:lpstr>Προβλήματα των δεδομένων</vt:lpstr>
      <vt:lpstr>Πολυσυγγραμικότητα</vt:lpstr>
      <vt:lpstr>Πολυσυγγραμικότητα</vt:lpstr>
      <vt:lpstr>Πολυσυγγραμικότητα</vt:lpstr>
      <vt:lpstr>Πολυσυγγραμικότητα</vt:lpstr>
      <vt:lpstr>PowerPoint Presentation</vt:lpstr>
      <vt:lpstr>PowerPoint Presentation</vt:lpstr>
      <vt:lpstr>Πολυσυγγραμικότητα</vt:lpstr>
      <vt:lpstr>Πολυσυγγραμικότητα</vt:lpstr>
      <vt:lpstr>Σφάλμα Μέτρησης</vt:lpstr>
      <vt:lpstr>Ακραίες και επιδραστικές παρατηρήσεις</vt:lpstr>
      <vt:lpstr>Ακραίες και επιδραστικές παρατηρήσεις</vt:lpstr>
      <vt:lpstr>Ακραίες και επιδραστικές παρατηρήσεις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4</dc:title>
  <dc:creator>Nikolaos G. Manetas</dc:creator>
  <cp:lastModifiedBy>Nikolaos G. Manetas</cp:lastModifiedBy>
  <cp:revision>14</cp:revision>
  <dcterms:created xsi:type="dcterms:W3CDTF">2023-02-08T14:35:10Z</dcterms:created>
  <dcterms:modified xsi:type="dcterms:W3CDTF">2023-03-03T09:15:41Z</dcterms:modified>
</cp:coreProperties>
</file>