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94660"/>
  </p:normalViewPr>
  <p:slideViewPr>
    <p:cSldViewPr snapToGrid="0">
      <p:cViewPr varScale="1">
        <p:scale>
          <a:sx n="81" d="100"/>
          <a:sy n="81" d="100"/>
        </p:scale>
        <p:origin x="9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B982BDE-B072-45DA-8C88-A4376C77AB0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810E-015F-4B52-B23A-C44CEA94192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12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2BDE-B072-45DA-8C88-A4376C77AB0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810E-015F-4B52-B23A-C44CEA941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6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2BDE-B072-45DA-8C88-A4376C77AB0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810E-015F-4B52-B23A-C44CEA94192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2BDE-B072-45DA-8C88-A4376C77AB0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810E-015F-4B52-B23A-C44CEA941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0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2BDE-B072-45DA-8C88-A4376C77AB0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810E-015F-4B52-B23A-C44CEA94192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26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2BDE-B072-45DA-8C88-A4376C77AB0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810E-015F-4B52-B23A-C44CEA941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1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2BDE-B072-45DA-8C88-A4376C77AB0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810E-015F-4B52-B23A-C44CEA941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2BDE-B072-45DA-8C88-A4376C77AB0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810E-015F-4B52-B23A-C44CEA941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7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2BDE-B072-45DA-8C88-A4376C77AB0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810E-015F-4B52-B23A-C44CEA941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7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2BDE-B072-45DA-8C88-A4376C77AB0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810E-015F-4B52-B23A-C44CEA941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2BDE-B072-45DA-8C88-A4376C77AB0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810E-015F-4B52-B23A-C44CEA94192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38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B982BDE-B072-45DA-8C88-A4376C77AB05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476810E-015F-4B52-B23A-C44CEA94192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39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png"/><Relationship Id="rId4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06819-365A-DC77-8CD1-713208B519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Κεφαλαιο 3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2C7E9B-5530-BA43-1FA6-D00DF69808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Παλινδρόμηση Ελαχίστων Τετραγώνων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BA6C9-E588-6B51-955D-7C723EBDE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92" y="3205112"/>
            <a:ext cx="3956106" cy="28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55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85DC5-42B1-3D47-925F-AA0BEC0C0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Τα διανύσματα συντελεστών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39DD8-1311-4CD3-F445-3720DB8E9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Κάνοντας πράξεις παίρνουμε</a:t>
            </a:r>
          </a:p>
          <a:p>
            <a:endParaRPr lang="el-GR" dirty="0"/>
          </a:p>
          <a:p>
            <a:r>
              <a:rPr lang="el-GR" dirty="0"/>
              <a:t>Ή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E4816-DA8F-D12F-1885-422D0B225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934" y="2963963"/>
            <a:ext cx="4671800" cy="380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7FF3DE-D23A-67A9-3B2A-CF2DE3442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334" y="3956134"/>
            <a:ext cx="3710463" cy="38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38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00537-6C4B-F008-1818-EE99B395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Τα διανύσματα συντελεστών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44A89-14C3-6CCB-8719-B82E819D1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αναγκαία συνθήκη για την ελαχιστοποίηση είναι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΄Εστω ότι το </a:t>
            </a:r>
            <a:r>
              <a:rPr lang="el-GR" b="1" dirty="0"/>
              <a:t>b</a:t>
            </a:r>
            <a:r>
              <a:rPr lang="el-GR" dirty="0"/>
              <a:t> είναι η λύση (εφόσον υπάρχει). Τότε, από την Εξίσωση (3-4) βρίσκουμε ότι το </a:t>
            </a:r>
            <a:r>
              <a:rPr lang="el-GR" b="1" dirty="0"/>
              <a:t>b</a:t>
            </a:r>
            <a:r>
              <a:rPr lang="el-GR" dirty="0"/>
              <a:t> ικανοποιεί τις </a:t>
            </a:r>
            <a:r>
              <a:rPr lang="el-GR" b="1" dirty="0"/>
              <a:t>κανονικές εξισώσεις ελαχίστων τετραγώνων </a:t>
            </a:r>
            <a:r>
              <a:rPr lang="el-GR" dirty="0"/>
              <a:t>(least squares normal equations),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3C560-4BF6-288E-FD42-0BFC1D58B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830" y="3035431"/>
            <a:ext cx="3573383" cy="641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92D025-F01F-A63A-9211-88DB2F79D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285" y="4944275"/>
            <a:ext cx="1853206" cy="5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72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75774-5B2C-DA06-8844-87ED17CCF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550" y="291713"/>
            <a:ext cx="9720072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Τα διανύσματα συντελεστών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0025A-D868-C64D-00A5-9CC2D0E6D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392" y="1842375"/>
            <a:ext cx="11051608" cy="4331616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Αν υπάρχει η αντίστροφη της </a:t>
            </a:r>
            <a:r>
              <a:rPr lang="el-GR" sz="2400" b="1" i="1" u="none" strike="noStrike" baseline="0" dirty="0">
                <a:latin typeface="LMMathItalic10-Bold"/>
              </a:rPr>
              <a:t>X’X</a:t>
            </a:r>
            <a:r>
              <a:rPr lang="el-GR" sz="2400" b="0" i="0" u="none" strike="noStrike" baseline="0" dirty="0">
                <a:latin typeface="grmn1000"/>
              </a:rPr>
              <a:t>, κάτι που εξασφαλίζεται από την υπόθεση του πλήρους στηλοβαθμού</a:t>
            </a:r>
            <a:r>
              <a:rPr lang="el-GR" sz="240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(Υπόθεση Υ2 της Ενότητας 2.3), τότε η λύση είναι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dirty="0"/>
              <a:t>Αυτή η λύση ελαχιστοποιεί το άθροισμα των τετραγώνων, αν η μήτρα των δεύτερης τάξης παραγώγων,</a:t>
            </a:r>
          </a:p>
          <a:p>
            <a:pPr algn="l"/>
            <a:endParaRPr lang="el-GR" dirty="0"/>
          </a:p>
          <a:p>
            <a:pPr algn="l"/>
            <a:r>
              <a:rPr lang="el-GR" dirty="0"/>
              <a:t>είναι μια θετικά ορισμένη μήτρα. ΄Εστω q = c’</a:t>
            </a:r>
            <a:r>
              <a:rPr lang="el-GR" b="1" dirty="0"/>
              <a:t>X</a:t>
            </a:r>
            <a:r>
              <a:rPr lang="el-GR" dirty="0"/>
              <a:t>’</a:t>
            </a:r>
            <a:r>
              <a:rPr lang="el-GR" b="1" dirty="0"/>
              <a:t>X</a:t>
            </a:r>
            <a:r>
              <a:rPr lang="el-GR" dirty="0"/>
              <a:t>c για κάποιο αυθαίρετο μη μηδενικό διάνυσμα c. (Ο πολλαπλασιασμός με το 2 είναι άνευ σημασίας). Τότε,</a:t>
            </a:r>
          </a:p>
          <a:p>
            <a:pPr algn="l"/>
            <a:endParaRPr lang="el-GR" dirty="0"/>
          </a:p>
          <a:p>
            <a:pPr algn="l"/>
            <a:endParaRPr lang="el-GR" dirty="0"/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FDC2F3-3DF1-DBA8-2DAD-3F72245FE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515" y="2706154"/>
            <a:ext cx="2175822" cy="438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076556-0DC0-72E2-1058-640369145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917" y="3573937"/>
            <a:ext cx="2242142" cy="816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BC927B-EE4B-4298-9953-1A59B0078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459" y="5362684"/>
            <a:ext cx="3723886" cy="75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5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36550-342B-83A0-8B67-AC875375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Τα διανύσματα συντελεστών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6E034-E7A6-2C2D-1A70-6A45B3FD1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 το v ήταν ίσο με μηδέν, τότε το v θα ήταν ένας γραμμικός συνδυασμός των στηλών της μήτρας </a:t>
            </a:r>
            <a:r>
              <a:rPr lang="el-GR" b="1" dirty="0"/>
              <a:t>X</a:t>
            </a:r>
            <a:r>
              <a:rPr lang="el-GR" dirty="0"/>
              <a:t> που ισούται με </a:t>
            </a:r>
            <a:r>
              <a:rPr lang="el-GR" b="1" dirty="0"/>
              <a:t>0</a:t>
            </a:r>
          </a:p>
          <a:p>
            <a:r>
              <a:rPr lang="el-GR" dirty="0"/>
              <a:t>Αν η </a:t>
            </a:r>
            <a:r>
              <a:rPr lang="el-GR" b="1" dirty="0"/>
              <a:t>X</a:t>
            </a:r>
            <a:r>
              <a:rPr lang="el-GR" dirty="0"/>
              <a:t> έχει πλήρη στηλοβαθμό, τότε η λύση των ελαχίστων τετραγώνων b είναι μοναδική και ελαχιστοποιεί το άθροισμα των τετραγώνων των καταλοίπων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6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40856-D1BA-3443-0FE2-96AE9DC5A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58743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Εφαρμογή: μια εξίσωση επένδυσης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FAD7615-161F-1937-EB5C-DEBAAC6C4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8694" y="2084832"/>
            <a:ext cx="6154611" cy="98713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243385-E164-6A7E-3E68-F192934D0109}"/>
              </a:ext>
            </a:extLst>
          </p:cNvPr>
          <p:cNvSpPr txBox="1"/>
          <p:nvPr/>
        </p:nvSpPr>
        <p:spPr>
          <a:xfrm>
            <a:off x="1152428" y="3224215"/>
            <a:ext cx="9075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Μπορούμε να πάρουμε μια λύση για το b</a:t>
            </a:r>
            <a:r>
              <a:rPr lang="el-GR" baseline="-25000" dirty="0"/>
              <a:t>1</a:t>
            </a:r>
            <a:r>
              <a:rPr lang="el-GR" dirty="0"/>
              <a:t> διαιρώντας την πρώτη εξίσωση με το n και αναδιατάσσοντάς τους όρους, έτσι ώστε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B3364E-5F9D-3C8E-D9D8-5BEA4B137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084" y="4285147"/>
            <a:ext cx="4542977" cy="75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12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A99AB-8939-F6D1-E9A9-912F850A0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Εφαρμογή: μια εξίσωση επένδυσης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0254B-3AE3-25D8-1336-010AD8E11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Εισάγοντας αυτή τη λύση στη δεύτερη και στην τρίτη εξίσωση και αναδιατάσσοντας τους όρους, παίρνουμε τις ακόλουθες δύο εξισώσεις: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dirty="0"/>
              <a:t>Συμβολίζοντας με πεζά γράμματα τις μεταβλητές που μετρώνται σε αποκλίσεις από τους δειγματικούς μέσους, γράφουμε τις κανονικές εξισώσεις ως εξής: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8E709-72BE-2EFA-D287-991EDBAC4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800" y="3252095"/>
            <a:ext cx="8364585" cy="810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F6859B-C1CA-7DF5-9CE9-EE3711886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604" y="5029048"/>
            <a:ext cx="4324792" cy="81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98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DAB7-A50D-6E2A-06BB-BFB3080A5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Εφαρμογή: μια εξίσωση επένδυσης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12ABF-AA4C-A5ED-02F0-A36343D1D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Επομένως, οι λύσεις των ελαχίστων τετραγώνων για τα </a:t>
            </a:r>
            <a:r>
              <a:rPr lang="el-GR" sz="2400" b="0" i="1" u="none" strike="noStrike" baseline="0" dirty="0">
                <a:latin typeface="LMMathItalic10-Regular"/>
              </a:rPr>
              <a:t>b</a:t>
            </a:r>
            <a:r>
              <a:rPr lang="el-GR" sz="1400" b="0" i="0" u="none" strike="noStrike" baseline="0" dirty="0">
                <a:latin typeface="LMRoman8-Regular"/>
              </a:rPr>
              <a:t>2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b</a:t>
            </a:r>
            <a:r>
              <a:rPr lang="el-GR" sz="1400" b="0" i="0" u="none" strike="noStrike" baseline="0" dirty="0">
                <a:latin typeface="LMRoman8-Regular"/>
              </a:rPr>
              <a:t>3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7CAA3C-7937-99BD-F9BF-1003736CF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77" y="2908160"/>
            <a:ext cx="7751230" cy="137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03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A6DD1-965E-3DFB-6132-F1A42AC42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Εφαρμογή: μια εξίσωση επένδυσης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69DAA-C954-A6B2-3BF5-1881A9D55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281" y="1880647"/>
            <a:ext cx="9720073" cy="4023360"/>
          </a:xfrm>
        </p:spPr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Συμβολίζοντας με «</a:t>
            </a:r>
            <a:r>
              <a:rPr lang="el-GR" sz="2400" b="0" i="1" u="none" strike="noStrike" baseline="0" dirty="0">
                <a:latin typeface="LMMathItalic10-Regular"/>
              </a:rPr>
              <a:t>b</a:t>
            </a:r>
            <a:r>
              <a:rPr lang="el-GR" sz="1400" b="0" i="1" u="none" strike="noStrike" baseline="0" dirty="0">
                <a:latin typeface="LMMathItalic8-Regular"/>
              </a:rPr>
              <a:t>yx</a:t>
            </a:r>
            <a:r>
              <a:rPr lang="el-GR" sz="2400" b="0" i="0" u="none" strike="noStrike" baseline="0" dirty="0">
                <a:latin typeface="grmn1000"/>
              </a:rPr>
              <a:t>» την κλίση στην απλή, </a:t>
            </a:r>
            <a:r>
              <a:rPr lang="el-GR" sz="2400" b="1" i="0" u="none" strike="noStrike" baseline="0" dirty="0">
                <a:latin typeface="grxn1000"/>
              </a:rPr>
              <a:t>διμεταβλητή παλινδρόμηση </a:t>
            </a:r>
            <a:r>
              <a:rPr lang="el-GR" sz="2400" b="0" i="0" u="none" strike="noStrike" baseline="0" dirty="0">
                <a:latin typeface="LMRoman10-Regular"/>
              </a:rPr>
              <a:t>(bivariate regression) </a:t>
            </a:r>
            <a:r>
              <a:rPr lang="el-GR" sz="2400" b="0" i="0" u="none" strike="noStrike" baseline="0" dirty="0">
                <a:latin typeface="grmn1000"/>
              </a:rPr>
              <a:t>της μεταβλητής </a:t>
            </a:r>
            <a:r>
              <a:rPr lang="el-GR" sz="2400" b="0" i="1" u="none" strike="noStrike" baseline="0" dirty="0">
                <a:latin typeface="LMMathItalic10-Regular"/>
              </a:rPr>
              <a:t>y </a:t>
            </a:r>
            <a:r>
              <a:rPr lang="el-GR" sz="2400" b="0" i="0" u="none" strike="noStrike" baseline="0" dirty="0">
                <a:latin typeface="grmn1000"/>
              </a:rPr>
              <a:t>πάνω σε μια σταθερά και στη μεταβλητή </a:t>
            </a:r>
            <a:r>
              <a:rPr lang="el-GR" sz="2400" b="0" i="1" u="none" strike="noStrike" baseline="0" dirty="0">
                <a:latin typeface="LMMathItalic10-Regular"/>
              </a:rPr>
              <a:t>x</a:t>
            </a:r>
            <a:r>
              <a:rPr lang="el-GR" sz="2400" b="0" i="0" u="none" strike="noStrike" baseline="0" dirty="0">
                <a:latin typeface="grmn1000"/>
              </a:rPr>
              <a:t>, βρίσκουμε ότι η κλίση αυτή θα είναι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Χρησιμοποιώντας την προηγούμενη έκφρασης για το </a:t>
            </a:r>
            <a:r>
              <a:rPr lang="el-GR" sz="2400" b="0" i="1" u="none" strike="noStrike" baseline="0" dirty="0">
                <a:latin typeface="LMMathItalic10-Regular"/>
              </a:rPr>
              <a:t>b</a:t>
            </a:r>
            <a:r>
              <a:rPr lang="el-GR" sz="1400" b="0" i="0" u="none" strike="noStrike" baseline="0" dirty="0">
                <a:latin typeface="LMRoman8-Regular"/>
              </a:rPr>
              <a:t>3 </a:t>
            </a:r>
            <a:r>
              <a:rPr lang="el-GR" sz="2400" b="0" i="0" u="none" strike="noStrike" baseline="0" dirty="0">
                <a:latin typeface="grmn1000"/>
              </a:rPr>
              <a:t>και τον ορισμό της δειγματικής συσχέτισης των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B1F1C-6DAE-A2BE-5ED2-C0423185E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547" y="3063956"/>
            <a:ext cx="3196231" cy="930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959843-B654-0A38-85FC-167FFB98A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671" y="4563231"/>
            <a:ext cx="5230415" cy="385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88FEE2-51DC-1667-BE1A-F4163D8EE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102" y="5471067"/>
            <a:ext cx="8040124" cy="86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68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2312-6F7D-FCEA-6CCB-6635C4581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Εφαρμογή: μια εξίσωση επένδυσης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A6C7B-21EE-39AA-9B38-E6423383D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Για μια</a:t>
            </a:r>
            <a:r>
              <a:rPr lang="en-US" dirty="0"/>
              <a:t> </a:t>
            </a:r>
            <a:r>
              <a:rPr lang="el-GR" dirty="0"/>
              <a:t>παλινδρόμηση τριών μεταβλητών όπου το x1 είναι ο σταθερός όρος, το γενικό αποτέλεσμα είναι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Είναι σαφές ότι τα μεγέθη by2|3 και by2 μπορεί να διαφέρουν σημαντικά.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31854-C348-F257-3C5F-49E533987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031" y="3058789"/>
            <a:ext cx="2641766" cy="74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24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A178-3862-39B6-8883-1AD3F3CE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Εφαρμογή: μια εξίσωση επένδυσης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DD754-E335-B7E4-A7F5-DB54DC4A9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ελάχιστα τετράγωνα απαιτούν την ταυτόχρονη λύση πέντε κανονικών εξισώσεων.</a:t>
            </a:r>
            <a:r>
              <a:rPr lang="en-US" dirty="0"/>
              <a:t> </a:t>
            </a:r>
            <a:r>
              <a:rPr lang="el-GR" dirty="0"/>
              <a:t>Συμβολίζοντας με y και </a:t>
            </a:r>
            <a:r>
              <a:rPr lang="el-GR" b="1" dirty="0"/>
              <a:t>X</a:t>
            </a:r>
            <a:r>
              <a:rPr lang="el-GR" dirty="0"/>
              <a:t> το διάνυσμα και τη μήτρα όλων των δεδομένων του Πίνακα 3.1, οι κανονικές</a:t>
            </a:r>
            <a:r>
              <a:rPr lang="en-US" dirty="0"/>
              <a:t> </a:t>
            </a:r>
            <a:r>
              <a:rPr lang="el-GR" dirty="0"/>
              <a:t>εξισώσεις στην (3-5) είναι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Η λύση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ACC584-A3DC-A7D3-464B-8DF3590A7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177" y="3505885"/>
            <a:ext cx="6617646" cy="1245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BB12FB-9DFE-DA80-D950-96B25B52A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562" y="5823604"/>
            <a:ext cx="7251499" cy="29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5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3D9E-8827-0055-9A23-5376C6ED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Εισαγωγή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DF321-AF3B-C0CD-E0AD-952748B6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362" y="1836335"/>
            <a:ext cx="9720073" cy="4023360"/>
          </a:xfrm>
        </p:spPr>
        <p:txBody>
          <a:bodyPr>
            <a:normAutofit/>
          </a:bodyPr>
          <a:lstStyle/>
          <a:p>
            <a:r>
              <a:rPr lang="el-GR" dirty="0"/>
              <a:t>Εξετάζουμε δύο συγκεκριμένες πτυχές της</a:t>
            </a:r>
            <a:r>
              <a:rPr lang="en-US" dirty="0"/>
              <a:t> </a:t>
            </a:r>
            <a:r>
              <a:rPr lang="el-GR" dirty="0"/>
              <a:t>προσαρμοσμένης εξίσωσης:</a:t>
            </a:r>
          </a:p>
          <a:p>
            <a:r>
              <a:rPr lang="el-GR" dirty="0"/>
              <a:t>Το κρίσιμο χαρακτηριστικό του υποδείγματος πολλαπλής παλινδρόμησης είναι ότι μας παρέχει έναν μηχανισμό για «να διατηρούμε όλα τα άλλα σταθερά».</a:t>
            </a:r>
          </a:p>
          <a:p>
            <a:endParaRPr lang="el-GR" dirty="0"/>
          </a:p>
          <a:p>
            <a:r>
              <a:rPr lang="el-GR" dirty="0"/>
              <a:t>Η θεωρητική άσκηση είναι αρκετά απλή.</a:t>
            </a:r>
          </a:p>
          <a:p>
            <a:r>
              <a:rPr lang="el-GR" dirty="0"/>
              <a:t>Η ουσιαστική κατανόηση προκύπτει από την έννοια των συντελεστών μερικής παλινδρόμησης.</a:t>
            </a:r>
          </a:p>
          <a:p>
            <a:r>
              <a:rPr lang="el-GR" dirty="0"/>
              <a:t>Στις Ενότητες 3.3 και 3.4 χρησιμοποιούμε το </a:t>
            </a:r>
            <a:r>
              <a:rPr lang="el-GR" b="1" dirty="0"/>
              <a:t>θεώρημα Frisch-Waugh </a:t>
            </a:r>
            <a:r>
              <a:rPr lang="el-GR" dirty="0"/>
              <a:t>για να δείξουμε πώς το υπόδειγμα παλινδρόμησης διατηρεί σταθερές τις επιδράσεις των υπόλοιπων μεταβλητών.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3882F-3F6B-0061-1C8C-C4EE4C153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431" y="3251770"/>
            <a:ext cx="4522178" cy="35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83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53B9-96AF-96E3-1A20-6DE2BAD7D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0" i="0" u="none" strike="noStrike" baseline="0" dirty="0">
                <a:latin typeface="grxn1000"/>
              </a:rPr>
              <a:t>Αλγεβρικά χαρακτηριστικά της λύσης των ελαχίστων τετραγώνων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D09EE-2849-61C0-78F1-F7928B425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693390" cy="402336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Οι κανονικές εξισώσεις είναι</a:t>
            </a:r>
            <a:endParaRPr lang="en-US" dirty="0"/>
          </a:p>
          <a:p>
            <a:endParaRPr lang="en-US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Ως εκ τούτου, για κάθε στήλη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k </a:t>
            </a:r>
            <a:r>
              <a:rPr lang="el-GR" sz="2400" b="0" i="0" u="none" strike="noStrike" baseline="0" dirty="0">
                <a:latin typeface="grmn1000"/>
              </a:rPr>
              <a:t>της μήτρας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grmn1000"/>
              </a:rPr>
              <a:t>, ισχύει ότι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n-US" sz="1400" b="1" i="1" u="none" strike="noStrike" baseline="0" dirty="0">
                <a:latin typeface="LMMathSymbols8-Regular"/>
              </a:rPr>
              <a:t>’</a:t>
            </a:r>
            <a:r>
              <a:rPr lang="en-US" sz="1400" b="0" i="1" u="none" strike="noStrike" baseline="0" dirty="0">
                <a:latin typeface="LMMathItalic8-Regular"/>
              </a:rPr>
              <a:t>k</a:t>
            </a:r>
            <a:r>
              <a:rPr lang="en-US" sz="2400" b="1" i="1" u="none" strike="noStrike" baseline="0" dirty="0">
                <a:latin typeface="LMMathItalic10-Bold"/>
              </a:rPr>
              <a:t>e </a:t>
            </a:r>
            <a:r>
              <a:rPr lang="en-US" sz="2400" b="0" i="0" u="none" strike="noStrike" baseline="0" dirty="0">
                <a:latin typeface="LMRoman10-Regular"/>
              </a:rPr>
              <a:t>= 0</a:t>
            </a:r>
            <a:r>
              <a:rPr lang="en-US" sz="2400" b="0" i="0" u="none" strike="noStrike" baseline="0" dirty="0">
                <a:latin typeface="grmn1000"/>
              </a:rPr>
              <a:t>.</a:t>
            </a:r>
          </a:p>
          <a:p>
            <a:pPr algn="l"/>
            <a:r>
              <a:rPr lang="el-GR" dirty="0"/>
              <a:t>Αν η πρώτη στήλη της X έχει</a:t>
            </a:r>
            <a:r>
              <a:rPr lang="en-US" dirty="0"/>
              <a:t> </a:t>
            </a:r>
            <a:r>
              <a:rPr lang="el-GR" dirty="0"/>
              <a:t>στοιχεία ίσα με το 1, τη συμβολίζουμε ως i, και ισχύουν τα ακόλουθα τρία αποτελέσματα:</a:t>
            </a:r>
            <a:endParaRPr lang="en-US" dirty="0"/>
          </a:p>
          <a:p>
            <a:pPr lvl="1"/>
            <a:r>
              <a:rPr lang="el-GR" dirty="0"/>
              <a:t>1. Το άθροισμα των καταλοίπων των ελαχίστων τετραγώνων ισούται με το μηδέν. Αυτό προκύπτει</a:t>
            </a:r>
            <a:r>
              <a:rPr lang="en-US" dirty="0"/>
              <a:t> </a:t>
            </a:r>
            <a:r>
              <a:rPr lang="el-GR" dirty="0"/>
              <a:t>από τη σχέση</a:t>
            </a:r>
            <a:r>
              <a:rPr lang="en-US" dirty="0"/>
              <a:t>                                           </a:t>
            </a:r>
            <a:r>
              <a:rPr lang="el-GR" dirty="0"/>
              <a:t>.</a:t>
            </a:r>
          </a:p>
          <a:p>
            <a:pPr lvl="1"/>
            <a:endParaRPr lang="en-US" dirty="0"/>
          </a:p>
          <a:p>
            <a:pPr lvl="1"/>
            <a:r>
              <a:rPr lang="el-GR" dirty="0"/>
              <a:t>2. Το υπερεπίπεδο της παλινδρόμησης περνά από το σημείο των μέσων όρων των δεδομένων. Από</a:t>
            </a:r>
            <a:r>
              <a:rPr lang="en-US" dirty="0"/>
              <a:t> </a:t>
            </a:r>
            <a:r>
              <a:rPr lang="el-GR" dirty="0"/>
              <a:t>την πρώτη κανονική εξίσωση έπεται ότι</a:t>
            </a:r>
            <a:r>
              <a:rPr lang="en-US" dirty="0"/>
              <a:t>                  </a:t>
            </a:r>
            <a:r>
              <a:rPr lang="el-GR" dirty="0"/>
              <a:t>Αυτό προκύπτει αν διαιρέσουμε τη σχέση</a:t>
            </a:r>
            <a:r>
              <a:rPr lang="en-US" dirty="0"/>
              <a:t>        </a:t>
            </a:r>
            <a:r>
              <a:rPr lang="en-US" dirty="0" err="1"/>
              <a:t>e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 =</a:t>
            </a:r>
          </a:p>
          <a:p>
            <a:pPr lvl="1"/>
            <a:endParaRPr lang="en-US" dirty="0"/>
          </a:p>
          <a:p>
            <a:pPr lvl="1"/>
            <a:r>
              <a:rPr lang="el-GR" dirty="0"/>
              <a:t>3. Ο μέσος όρος των προσαρμοσμένων τιμών από την παλινδρόμηση ισούται με τον μέσο όρο των</a:t>
            </a:r>
            <a:r>
              <a:rPr lang="en-US" dirty="0"/>
              <a:t> </a:t>
            </a:r>
            <a:r>
              <a:rPr lang="el-GR" dirty="0"/>
              <a:t>πραγματικών τιμών. Αυτό προκύπτει από το προηγούμενο αποτέλεσμα επειδή οι προσαρμοσμένες</a:t>
            </a:r>
            <a:r>
              <a:rPr lang="en-US" dirty="0"/>
              <a:t> </a:t>
            </a:r>
            <a:r>
              <a:rPr lang="el-GR" dirty="0"/>
              <a:t>τιμές είναι x</a:t>
            </a:r>
            <a:r>
              <a:rPr lang="en-US" dirty="0"/>
              <a:t>’</a:t>
            </a:r>
            <a:r>
              <a:rPr lang="el-GR" baseline="-25000" dirty="0"/>
              <a:t>i</a:t>
            </a:r>
            <a:r>
              <a:rPr lang="el-GR" dirty="0"/>
              <a:t>b.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79427-3653-D4DC-A3D2-85D86A865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918" y="2725967"/>
            <a:ext cx="5203787" cy="43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EA2E2A-B47F-1B79-6FB7-8A97CF983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513" y="4297680"/>
            <a:ext cx="1969550" cy="3181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1F3568-4B4B-3FC5-1375-C92D8EE96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182" y="5189104"/>
            <a:ext cx="942902" cy="305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558612-756E-5DB9-7552-B41962780020}"/>
                  </a:ext>
                </a:extLst>
              </p:cNvPr>
              <p:cNvSpPr txBox="1"/>
              <p:nvPr/>
            </p:nvSpPr>
            <p:spPr>
              <a:xfrm flipH="1">
                <a:off x="8865785" y="5130232"/>
                <a:ext cx="13297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sz="1400" dirty="0"/>
                  <a:t> 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558612-756E-5DB9-7552-B41962780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865785" y="5130232"/>
                <a:ext cx="1329752" cy="215444"/>
              </a:xfrm>
              <a:prstGeom prst="rect">
                <a:avLst/>
              </a:prstGeom>
              <a:blipFill>
                <a:blip r:embed="rId5"/>
                <a:stretch>
                  <a:fillRect l="-23853" t="-168571" b="-25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2338D306-6681-A43F-54D9-DF28129EF3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0661" y="5125376"/>
            <a:ext cx="2054881" cy="27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20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B4897-0819-E05B-3E17-0E9D82D5E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7735"/>
            <a:ext cx="9720072" cy="1499616"/>
          </a:xfrm>
        </p:spPr>
        <p:txBody>
          <a:bodyPr/>
          <a:lstStyle/>
          <a:p>
            <a:r>
              <a:rPr lang="el-GR" dirty="0"/>
              <a:t>Προβολή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8BD31-C108-54BE-F5B8-9ED6311F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92111"/>
            <a:ext cx="9720073" cy="4023360"/>
          </a:xfrm>
        </p:spPr>
        <p:txBody>
          <a:bodyPr>
            <a:normAutofit fontScale="92500"/>
          </a:bodyPr>
          <a:lstStyle/>
          <a:p>
            <a:r>
              <a:rPr lang="el-GR" dirty="0"/>
              <a:t>Το διάνυσμα των καταλοίπων των ελαχίστων τετραγώνων είναι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Αντικαθιστώντας το b από την Εξίσωση (3-6), παίρνουμε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n × n μήτρα M που ορίζεται στην Εξίσωση (3-14) είναι θεμελιώδης για την ανάλυση παλινδρόμησης. Μπορούμε εύκολα να δείξουμε ότι η μήτρα M είναι και συμμετρική (symmetric) (M = M</a:t>
            </a:r>
            <a:r>
              <a:rPr lang="en-US" baseline="30000" dirty="0"/>
              <a:t>’</a:t>
            </a:r>
            <a:r>
              <a:rPr lang="el-GR" dirty="0"/>
              <a:t>) και</a:t>
            </a:r>
            <a:r>
              <a:rPr lang="en-US" dirty="0"/>
              <a:t> </a:t>
            </a:r>
            <a:r>
              <a:rPr lang="el-GR" dirty="0"/>
              <a:t>ταυτοδύναμη (idempotent) (M = M</a:t>
            </a:r>
            <a:r>
              <a:rPr lang="el-GR" baseline="30000" dirty="0"/>
              <a:t>2</a:t>
            </a:r>
            <a:r>
              <a:rPr lang="el-GR" dirty="0"/>
              <a:t>).</a:t>
            </a:r>
            <a:endParaRPr lang="en-US" dirty="0"/>
          </a:p>
          <a:p>
            <a:pPr algn="l"/>
            <a:r>
              <a:rPr lang="el-GR" sz="2400" dirty="0">
                <a:latin typeface="grmn1000"/>
              </a:rPr>
              <a:t>Η</a:t>
            </a:r>
            <a:r>
              <a:rPr lang="el-GR" sz="2400" b="0" i="0" u="none" strike="noStrike" baseline="0" dirty="0">
                <a:latin typeface="grmn1000"/>
              </a:rPr>
              <a:t> μήτρα θα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αναφέρεται ως «</a:t>
            </a:r>
            <a:r>
              <a:rPr lang="el-GR" sz="2400" b="1" i="0" u="none" strike="noStrike" baseline="0" dirty="0">
                <a:latin typeface="grxn1000"/>
              </a:rPr>
              <a:t>μήτρα κατασκευής καταλοίπων</a:t>
            </a:r>
            <a:r>
              <a:rPr lang="el-GR" sz="2400" b="0" i="0" u="none" strike="noStrike" baseline="0" dirty="0">
                <a:latin typeface="grmn1000"/>
              </a:rPr>
              <a:t>». Μήτρες αυτής της μορφής θα εμφανίζονται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επανειλημμένα στη συνέχεια του βιβλίου.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BA7FB-5662-EA81-8B80-1F5C104DD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302" y="2222591"/>
            <a:ext cx="1537395" cy="447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76708F-8E09-6C72-E2CF-C5B43305E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039" y="3553263"/>
            <a:ext cx="6221645" cy="44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25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D0A14E-B476-9220-BA4D-4CCD481D7B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787" y="2235885"/>
            <a:ext cx="10234133" cy="2386229"/>
          </a:xfrm>
        </p:spPr>
      </p:pic>
    </p:spTree>
    <p:extLst>
      <p:ext uri="{BB962C8B-B14F-4D97-AF65-F5344CB8AC3E}">
        <p14:creationId xmlns:p14="http://schemas.microsoft.com/office/powerpoint/2010/main" val="1430950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8E897-B903-5ACF-C8D4-5CF3E3D50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5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Προβολή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2DE6BE-91D0-CB82-0AAC-E74E7CD499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297464" cy="4023360"/>
              </a:xfrm>
            </p:spPr>
            <p:txBody>
              <a:bodyPr/>
              <a:lstStyle/>
              <a:p>
                <a:r>
                  <a:rPr lang="el-GR" dirty="0"/>
                  <a:t>Από τον ορισμό προκύπτει ότι</a:t>
                </a:r>
              </a:p>
              <a:p>
                <a:endParaRPr lang="el-GR" dirty="0"/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αφού αν μια στήλη της </a:t>
                </a:r>
                <a:r>
                  <a:rPr lang="el-GR" sz="2400" b="1" i="1" u="none" strike="noStrike" baseline="0" dirty="0">
                    <a:latin typeface="LMMathItalic10-Bold"/>
                  </a:rPr>
                  <a:t>X </a:t>
                </a:r>
                <a:r>
                  <a:rPr lang="el-GR" sz="2400" b="0" i="0" u="none" strike="noStrike" baseline="0" dirty="0">
                    <a:latin typeface="grmn1000"/>
                  </a:rPr>
                  <a:t>παλινδρομηθεί πάνω στη </a:t>
                </a:r>
                <a:r>
                  <a:rPr lang="el-GR" sz="2400" b="1" i="1" u="none" strike="noStrike" baseline="0" dirty="0">
                    <a:latin typeface="LMMathItalic10-Bold"/>
                  </a:rPr>
                  <a:t>X</a:t>
                </a:r>
                <a:r>
                  <a:rPr lang="el-GR" sz="2400" b="0" i="0" u="none" strike="noStrike" baseline="0" dirty="0">
                    <a:latin typeface="grmn1000"/>
                  </a:rPr>
                  <a:t>, θα προκύψει τέλεια προσαρμογή και τα κατάλοιπα θα είναι μηδέν.</a:t>
                </a: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Τα ελάχιστα τετράγωνα επιμερίζουν το </a:t>
                </a:r>
                <a:r>
                  <a:rPr lang="el-GR" sz="2400" b="1" i="1" u="none" strike="noStrike" baseline="0" dirty="0">
                    <a:latin typeface="LMMathItalic10-Bold"/>
                  </a:rPr>
                  <a:t>y </a:t>
                </a:r>
                <a:r>
                  <a:rPr lang="el-GR" sz="2400" b="0" i="0" u="none" strike="noStrike" baseline="0" dirty="0">
                    <a:latin typeface="grmn1000"/>
                  </a:rPr>
                  <a:t>σε δύο μέρη, τις προσαρμοσμένες τιμές </a:t>
                </a:r>
                <a:r>
                  <a:rPr lang="el-GR" sz="2400" b="1" i="1" u="none" strike="noStrike" baseline="0" dirty="0">
                    <a:latin typeface="LMMathItalic10-Bold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u="none" strike="noStrike" baseline="0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l-GR" sz="2400" b="0" i="0" u="none" strike="noStrike" baseline="0" dirty="0">
                    <a:latin typeface="LMRoman10-Regular"/>
                  </a:rPr>
                  <a:t>= </a:t>
                </a:r>
                <a:r>
                  <a:rPr lang="el-GR" sz="2400" b="1" i="1" u="none" strike="noStrike" baseline="0" dirty="0">
                    <a:latin typeface="LMMathItalic10-Bold"/>
                  </a:rPr>
                  <a:t>Xb </a:t>
                </a:r>
                <a:r>
                  <a:rPr lang="el-GR" sz="2400" b="0" i="0" u="none" strike="noStrike" baseline="0" dirty="0">
                    <a:latin typeface="grmn1000"/>
                  </a:rPr>
                  <a:t>και τα κατάλοιπα, </a:t>
                </a:r>
                <a:r>
                  <a:rPr lang="el-GR" sz="2400" b="1" i="1" u="none" strike="noStrike" baseline="0" dirty="0">
                    <a:latin typeface="LMMathItalic10-Bold"/>
                  </a:rPr>
                  <a:t>e </a:t>
                </a:r>
                <a:r>
                  <a:rPr lang="el-GR" sz="2400" b="0" i="0" u="none" strike="noStrike" baseline="0" dirty="0">
                    <a:latin typeface="LMRoman10-Regular"/>
                  </a:rPr>
                  <a:t>= </a:t>
                </a:r>
                <a:r>
                  <a:rPr lang="el-GR" sz="2400" b="1" i="1" u="none" strike="noStrike" baseline="0" dirty="0">
                    <a:latin typeface="LMMathItalic10-Bold"/>
                  </a:rPr>
                  <a:t>My . </a:t>
                </a:r>
                <a:r>
                  <a:rPr lang="el-GR" sz="2400" b="0" i="0" u="none" strike="noStrike" baseline="0" dirty="0">
                    <a:latin typeface="grmn1000"/>
                  </a:rPr>
                  <a:t>Επειδή </a:t>
                </a:r>
                <a:r>
                  <a:rPr lang="el-GR" sz="2400" b="1" i="1" u="none" strike="noStrike" baseline="0" dirty="0">
                    <a:latin typeface="LMMathItalic10-Bold"/>
                  </a:rPr>
                  <a:t>MX </a:t>
                </a:r>
                <a:r>
                  <a:rPr lang="el-GR" sz="2400" b="0" i="0" u="none" strike="noStrike" baseline="0" dirty="0">
                    <a:latin typeface="LMRoman10-Regular"/>
                  </a:rPr>
                  <a:t>= </a:t>
                </a:r>
                <a:r>
                  <a:rPr lang="el-GR" sz="2400" b="1" i="0" u="none" strike="noStrike" baseline="0" dirty="0">
                    <a:latin typeface="LMRoman10-Bold"/>
                  </a:rPr>
                  <a:t>0</a:t>
                </a:r>
                <a:r>
                  <a:rPr lang="el-GR" sz="2400" b="0" i="0" u="none" strike="noStrike" baseline="0" dirty="0">
                    <a:latin typeface="grmn1000"/>
                  </a:rPr>
                  <a:t>, αυτά τα δύο μέρη είναι μεταξύ τους ορθογώνια </a:t>
                </a:r>
                <a:r>
                  <a:rPr lang="el-GR" sz="2400" b="0" i="0" u="none" strike="noStrike" baseline="0" dirty="0">
                    <a:latin typeface="LMRoman10-Regular"/>
                  </a:rPr>
                  <a:t>(orthogonal)</a:t>
                </a:r>
                <a:r>
                  <a:rPr lang="el-GR" sz="2400" b="0" i="0" u="none" strike="noStrike" baseline="0" dirty="0">
                    <a:latin typeface="grmn1000"/>
                  </a:rPr>
                  <a:t>. Από την Εξίσωση (3-13) παίρνουμε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2DE6BE-91D0-CB82-0AAC-E74E7CD499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297464" cy="4023360"/>
              </a:xfrm>
              <a:blipFill>
                <a:blip r:embed="rId2"/>
                <a:stretch>
                  <a:fillRect l="-474" t="-1970" r="-1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7C0B7D9-8550-9EA1-BE09-685AD785C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811" y="2678031"/>
            <a:ext cx="1567407" cy="470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CA6084-9845-E4D3-A377-D2E81C441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245" y="5409038"/>
            <a:ext cx="6116388" cy="33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84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BAF6-A1D0-277E-FE3F-9BC40701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5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Προβολή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390BD-0672-1DF6-7027-14B610CA7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11167872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 μήτρα </a:t>
            </a:r>
            <a:r>
              <a:rPr lang="el-GR" sz="2400" b="1" i="1" u="none" strike="noStrike" baseline="0" dirty="0">
                <a:latin typeface="LMMathItalic10-Bold"/>
              </a:rPr>
              <a:t>P </a:t>
            </a:r>
            <a:r>
              <a:rPr lang="el-GR" sz="2400" b="0" i="0" u="none" strike="noStrike" baseline="0" dirty="0">
                <a:latin typeface="grmn1000"/>
              </a:rPr>
              <a:t>είναι μια </a:t>
            </a:r>
            <a:r>
              <a:rPr lang="el-GR" sz="2400" b="0" i="0" u="none" strike="noStrike" baseline="0" dirty="0">
                <a:latin typeface="grxn1000"/>
              </a:rPr>
              <a:t>μήτρα προβολής </a:t>
            </a:r>
            <a:r>
              <a:rPr lang="el-GR" sz="2400" b="0" i="0" u="none" strike="noStrike" baseline="0" dirty="0">
                <a:latin typeface="LMRoman10-Regular"/>
              </a:rPr>
              <a:t>(projection matrix)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r>
              <a:rPr lang="el-GR" sz="1400" b="0" i="0" u="none" strike="noStrike" baseline="0" dirty="0">
                <a:latin typeface="grmn0800"/>
              </a:rPr>
              <a:t>α </a:t>
            </a:r>
            <a:r>
              <a:rPr lang="el-GR" sz="2400" b="0" i="0" u="none" strike="noStrike" baseline="0" dirty="0">
                <a:latin typeface="grmn1000"/>
              </a:rPr>
              <a:t>Είναι η μήτρα που σχηματίζεται από τη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n-US" sz="2400" b="1" i="1" u="none" strike="noStrike" baseline="0" dirty="0">
                <a:latin typeface="LMMathItalic10-Bold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έτσι ώστε, όταν ένα διάνυσμα </a:t>
            </a:r>
            <a:r>
              <a:rPr lang="el-GR" sz="2400" b="1" i="1" u="none" strike="noStrike" baseline="0" dirty="0">
                <a:latin typeface="LMMathItalic10-Bold"/>
              </a:rPr>
              <a:t>y </a:t>
            </a:r>
            <a:r>
              <a:rPr lang="el-GR" sz="2400" b="0" i="0" u="none" strike="noStrike" baseline="0" dirty="0">
                <a:latin typeface="grmn1000"/>
              </a:rPr>
              <a:t>προπολλαπλασιάζεται από τη μήτρα </a:t>
            </a:r>
            <a:r>
              <a:rPr lang="el-GR" sz="2400" b="1" i="1" u="none" strike="noStrike" baseline="0" dirty="0">
                <a:latin typeface="LMMathItalic10-Bold"/>
              </a:rPr>
              <a:t>P</a:t>
            </a:r>
            <a:r>
              <a:rPr lang="el-GR" sz="2400" b="0" i="0" u="none" strike="noStrike" baseline="0" dirty="0">
                <a:latin typeface="grmn1000"/>
              </a:rPr>
              <a:t>, το αποτέλεσμα είναι το διάνυσμα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των προσαρμοσμένων τιμών της παλινδρόμησης ελαχίστων τετραγώνων του </a:t>
            </a:r>
            <a:r>
              <a:rPr lang="el-GR" sz="2400" b="1" i="1" u="none" strike="noStrike" baseline="0" dirty="0">
                <a:latin typeface="LMMathItalic10-Bold"/>
              </a:rPr>
              <a:t>y </a:t>
            </a:r>
            <a:r>
              <a:rPr lang="el-GR" sz="2400" b="0" i="0" u="none" strike="noStrike" baseline="0" dirty="0">
                <a:latin typeface="grmn1000"/>
              </a:rPr>
              <a:t>πάνω στη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Από τα προηγούμενα αποτελέσματα προκύπτει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ότι οι μήτρες </a:t>
            </a:r>
            <a:r>
              <a:rPr lang="el-GR" sz="2400" b="1" i="1" u="none" strike="noStrike" baseline="0" dirty="0">
                <a:latin typeface="LMMathItalic10-Bold"/>
              </a:rPr>
              <a:t>M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P </a:t>
            </a:r>
            <a:r>
              <a:rPr lang="el-GR" sz="2400" b="0" i="0" u="none" strike="noStrike" baseline="0" dirty="0">
                <a:latin typeface="grmn1000"/>
              </a:rPr>
              <a:t>είναι ορθογώνιες: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΄</a:t>
            </a:r>
            <a:r>
              <a:rPr lang="el-GR" sz="2400" b="0" i="0" u="none" strike="noStrike" baseline="0" dirty="0" err="1">
                <a:latin typeface="grmn1000"/>
              </a:rPr>
              <a:t>Οπως</a:t>
            </a:r>
            <a:r>
              <a:rPr lang="el-GR" sz="2400" b="0" i="0" u="none" strike="noStrike" baseline="0" dirty="0">
                <a:latin typeface="grmn1000"/>
              </a:rPr>
              <a:t> θα αναμέναμε από την Εξίσωση (3-15),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7454DB-CBA0-E738-AF0E-91899CAD2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005" y="4171752"/>
            <a:ext cx="2295989" cy="385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EA4395-5927-2FF7-2251-6489BE050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345" y="5315246"/>
            <a:ext cx="1319536" cy="38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40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48DB9-B17E-7B29-20B1-3E31234CF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5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Προβολή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55005-6F09-C0C8-04D5-8DB50384F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86" y="2286000"/>
            <a:ext cx="11353014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Ως συνέπεια των Εξισώσεων (3-14) και (3-16), μπορούμε να δούμε ότι τα ελάχιστα τετράγωνα επιμερίζουν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το διάνυσμα </a:t>
            </a:r>
            <a:r>
              <a:rPr lang="el-GR" sz="2400" b="1" i="1" u="none" strike="noStrike" baseline="0" dirty="0">
                <a:latin typeface="LMMathItalic10-Bold"/>
              </a:rPr>
              <a:t>y </a:t>
            </a:r>
            <a:r>
              <a:rPr lang="el-GR" sz="2400" b="0" i="0" u="none" strike="noStrike" baseline="0" dirty="0">
                <a:latin typeface="grmn1000"/>
              </a:rPr>
              <a:t>σε δύο ορθογώνια μέρη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Παρατηρούμε ότι το Πυθαγόρειο Θεώρημα εφαρμόζεται στο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άθροισμα των τετραγώνων,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4666A6-B3DB-AB73-ED9C-DEC3570D0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143" y="3354053"/>
            <a:ext cx="5129298" cy="360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2DE50C-992D-AF04-F1D8-8319B6F45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064" y="4894616"/>
            <a:ext cx="3703417" cy="9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90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B36A9-F26E-B892-0BFC-CC44E4DDF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0" i="0" u="none" strike="noStrike" baseline="0" dirty="0">
                <a:latin typeface="grxc1200"/>
              </a:rPr>
              <a:t>Επιμερισμένη παλινδρόμηση και μερική παλινδρόμηση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3C359-A6D5-91E9-F826-D6F7698E3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38" y="2286000"/>
            <a:ext cx="11274458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Ας υποθέσουμε ότι η παλινδρόμηση περιλαμβάνει δύο σύνολα μεταβλητών, τις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0" u="none" strike="noStrike" baseline="0" dirty="0">
                <a:latin typeface="LMRoman8-Regular"/>
              </a:rPr>
              <a:t>1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0" u="none" strike="noStrike" baseline="0" dirty="0">
                <a:latin typeface="LMRoman8-Regular"/>
              </a:rPr>
              <a:t>2</a:t>
            </a:r>
            <a:r>
              <a:rPr lang="en-US" sz="1400" b="0" i="0" u="none" strike="noStrike" baseline="0" dirty="0">
                <a:latin typeface="LMRoman8-Regular"/>
              </a:rPr>
              <a:t>.</a:t>
            </a:r>
          </a:p>
          <a:p>
            <a:r>
              <a:rPr lang="el-GR" dirty="0"/>
              <a:t>Επομένως,</a:t>
            </a:r>
            <a:r>
              <a:rPr lang="en-US" dirty="0"/>
              <a:t> </a:t>
            </a:r>
          </a:p>
          <a:p>
            <a:r>
              <a:rPr lang="el-GR" sz="2400" b="0" i="0" u="none" strike="noStrike" baseline="0" dirty="0">
                <a:latin typeface="grmn1000"/>
              </a:rPr>
              <a:t>Ποια είναι η αλγεβρική λύση για το 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1400" b="0" i="0" u="none" strike="noStrike" baseline="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grmn1000"/>
              </a:rPr>
              <a:t>; Οι </a:t>
            </a:r>
            <a:r>
              <a:rPr lang="el-GR" sz="2400" b="1" i="0" u="none" strike="noStrike" baseline="0" dirty="0">
                <a:latin typeface="grxn1000"/>
              </a:rPr>
              <a:t>κανονικές εξισώσεις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F4E271-4D78-41BC-8D2D-44D614B00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57" y="2856538"/>
            <a:ext cx="3358755" cy="3862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D59084-43C3-EEFD-1DDB-9D5C8860A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511" y="3912125"/>
            <a:ext cx="3905628" cy="97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03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0C93C-7FEE-6C93-4A42-6B8CB86D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c1200"/>
                <a:ea typeface="+mj-ea"/>
                <a:cs typeface="+mj-cs"/>
              </a:rPr>
              <a:t>Επιμερισμένη παλινδρόμηση και μερική παλινδρόμηση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DD37F-5E86-BC95-D57B-754814C54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latin typeface="grmn1000"/>
              </a:rPr>
              <a:t>Ε</a:t>
            </a:r>
            <a:r>
              <a:rPr lang="el-GR" sz="2400" b="0" i="0" u="none" strike="noStrike" baseline="0" dirty="0">
                <a:latin typeface="grmn1000"/>
              </a:rPr>
              <a:t>πιλύουμε το (1) ως προς το 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l-GR" sz="2400" b="0" i="0" u="none" strike="noStrike" baseline="0" dirty="0">
                <a:latin typeface="grmn1000"/>
              </a:rPr>
              <a:t>:</a:t>
            </a:r>
          </a:p>
          <a:p>
            <a:endParaRPr lang="el-GR" sz="2400" dirty="0">
              <a:latin typeface="grmn1000"/>
            </a:endParaRPr>
          </a:p>
          <a:p>
            <a:r>
              <a:rPr lang="el-GR" dirty="0"/>
              <a:t>από όπου προκύπτει ότι</a:t>
            </a:r>
          </a:p>
          <a:p>
            <a:endParaRPr lang="el-GR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Αν τα δύο σύνολα των μεταβλητών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0" u="none" strike="noStrike" baseline="0" dirty="0">
                <a:latin typeface="LMRoman8-Regular"/>
              </a:rPr>
              <a:t>1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0" u="none" strike="noStrike" baseline="0" dirty="0">
                <a:latin typeface="LMRoman8-Regular"/>
              </a:rPr>
              <a:t>2 </a:t>
            </a:r>
            <a:r>
              <a:rPr lang="el-GR" sz="2400" b="0" i="0" u="none" strike="noStrike" baseline="0" dirty="0">
                <a:latin typeface="grmn1000"/>
              </a:rPr>
              <a:t>δεν είναι ορθογώνια, τότε οι λύσεις για τα 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1400" b="0" i="0" u="none" strike="noStrike" baseline="0" dirty="0">
                <a:latin typeface="LMRoman8-Regular"/>
              </a:rPr>
              <a:t>1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1400" b="0" i="0" u="none" strike="noStrike" baseline="0" dirty="0">
                <a:latin typeface="LMRoman8-Regular"/>
              </a:rPr>
              <a:t>2 </a:t>
            </a:r>
            <a:r>
              <a:rPr lang="el-GR" sz="2400" b="0" i="0" u="none" strike="noStrike" baseline="0" dirty="0">
                <a:latin typeface="grmn1000"/>
              </a:rPr>
              <a:t>που βρίσκονται από τις Εξισώσεις (3-17) και (3-18) είναι πιο περίπλοκες από τις απλές παλινδρομήσεις του Θεωρήματος 3.1.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D11E0-21F5-4186-A577-B95E2048D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293" y="2817472"/>
            <a:ext cx="3346066" cy="453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1BF343-CF5F-E76B-82A3-ADEE8F9C9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144" y="3402401"/>
            <a:ext cx="6456603" cy="36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97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AC132E-AB65-3125-8EE5-83CB4DDF4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286" y="2281288"/>
            <a:ext cx="8886124" cy="1846494"/>
          </a:xfrm>
        </p:spPr>
      </p:pic>
    </p:spTree>
    <p:extLst>
      <p:ext uri="{BB962C8B-B14F-4D97-AF65-F5344CB8AC3E}">
        <p14:creationId xmlns:p14="http://schemas.microsoft.com/office/powerpoint/2010/main" val="2735825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776C8-279E-63E4-F532-0885C459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c1200"/>
                <a:ea typeface="+mj-ea"/>
                <a:cs typeface="+mj-cs"/>
              </a:rPr>
              <a:t>Επιμερισμένη παλινδρόμηση και μερική παλινδρόμηση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D13BB-14A6-C547-887E-2A9F28CF6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82" y="2286000"/>
            <a:ext cx="11877774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Για να αποδείξουμε το Θεώρημα 3.2, ξεκινάμε από την Εξίσωση (2) της (3-17), η οποία είναι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Αντικαθιστώντας το 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1400" b="0" i="0" u="none" strike="noStrike" baseline="0" dirty="0">
                <a:latin typeface="LMRoman8-Regular"/>
              </a:rPr>
              <a:t>1 </a:t>
            </a:r>
            <a:r>
              <a:rPr lang="el-GR" sz="2400" b="0" i="0" u="none" strike="noStrike" baseline="0" dirty="0">
                <a:latin typeface="grmn1000"/>
              </a:rPr>
              <a:t>από την Εξίσωση (3-18), παίρνουμε</a:t>
            </a:r>
          </a:p>
          <a:p>
            <a:endParaRPr lang="el-GR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Η λύση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11241-49BF-F33D-EE28-827F5E299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888" y="2941581"/>
            <a:ext cx="3163624" cy="487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34507D-4B3C-ED8F-C898-41CEED6FF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189" y="4449452"/>
            <a:ext cx="6021687" cy="3814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EA8769-683D-AE62-8426-F09A8801E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909" y="5541512"/>
            <a:ext cx="6732182" cy="6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5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C6A4-217F-4FC3-542E-75D94F8E8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Εισαγωγή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73581-EFF6-01B3-B4A6-8C9F2DFA0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υπόδειγμα χρησιμοποιείται για να περιγράψει τη μεταβολή μιας ερμηνευτικής μεταβλητής. Σε γενικές γραμμές ισχύει ότι y = μ(x) + ε.</a:t>
            </a:r>
          </a:p>
          <a:p>
            <a:r>
              <a:rPr lang="el-GR" dirty="0"/>
              <a:t>Πόσο καλά προσεγγίζει το υπόδειγμα αυτή τη σχέση;</a:t>
            </a:r>
          </a:p>
          <a:p>
            <a:r>
              <a:rPr lang="el-GR" dirty="0"/>
              <a:t>Πώς μπορούμε να μετρήσουμε την επιτυχία του υποδείγματος;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94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02EB2-C211-08B2-236B-6E88E521C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c1200"/>
                <a:ea typeface="+mj-ea"/>
                <a:cs typeface="+mj-cs"/>
              </a:rPr>
              <a:t>Επιμερισμένη παλινδρόμηση και μερική παλινδρόμηση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09BFF-8676-E984-7E46-F8E18280F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259757" cy="4023360"/>
          </a:xfrm>
        </p:spPr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Επειδή η μήτρα </a:t>
            </a:r>
            <a:r>
              <a:rPr lang="en-US" sz="2400" b="1" i="1" u="none" strike="noStrike" baseline="0" dirty="0">
                <a:latin typeface="LMMathItalic10-Bold"/>
              </a:rPr>
              <a:t>M</a:t>
            </a:r>
            <a:r>
              <a:rPr lang="en-US" sz="1400" b="0" i="0" u="none" strike="noStrike" baseline="0" dirty="0">
                <a:latin typeface="LMRoman8-Regular"/>
              </a:rPr>
              <a:t>1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είναι, όπως και η </a:t>
            </a:r>
            <a:r>
              <a:rPr lang="el-GR" sz="2400" b="1" i="1" u="none" strike="noStrike" baseline="0" dirty="0">
                <a:latin typeface="LMMathItalic10-Bold"/>
              </a:rPr>
              <a:t>M</a:t>
            </a:r>
            <a:r>
              <a:rPr lang="el-GR" sz="2400" b="0" i="0" u="none" strike="noStrike" baseline="0" dirty="0">
                <a:latin typeface="grmn1000"/>
              </a:rPr>
              <a:t>, συμμετρική και ταυτοδύναμη, μπορούμε να ξαναγράψουμε την Εξίσωση (3-19) ως εξής: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b="0" i="0" u="none" strike="noStrike" baseline="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Αυτό το αποτέλεσμα είναι θεμελιώδες στην ανάλυση παλινδρόμησης. Αυτή η διαδικασία ονομάζεται συνήθως </a:t>
            </a:r>
            <a:r>
              <a:rPr lang="el-GR" sz="2400" b="0" i="0" u="none" strike="noStrike" baseline="0" dirty="0">
                <a:latin typeface="grxn1000"/>
              </a:rPr>
              <a:t>αφαίρεση </a:t>
            </a:r>
            <a:r>
              <a:rPr lang="el-GR" sz="2400" b="0" i="0" u="none" strike="noStrike" baseline="0" dirty="0">
                <a:latin typeface="LMRoman10-Regular"/>
              </a:rPr>
              <a:t>(partialing out) </a:t>
            </a:r>
            <a:r>
              <a:rPr lang="el-GR" sz="2400" b="0" i="0" u="none" strike="noStrike" baseline="0" dirty="0">
                <a:latin typeface="grmn1000"/>
              </a:rPr>
              <a:t>της επίδρασης της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D3A6F-F632-F038-DC23-EF344489F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261" y="3212108"/>
            <a:ext cx="2727950" cy="433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68E995-BC7A-A4DE-5D44-EB960B326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006" y="4080788"/>
            <a:ext cx="4977299" cy="4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99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0C55-0C94-CB8B-7E73-273287A0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c1200"/>
                <a:ea typeface="+mj-ea"/>
                <a:cs typeface="+mj-cs"/>
              </a:rPr>
              <a:t>Επιμερισμένη παλινδρόμηση και μερική παλινδρόμηση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2CE1EC-5ADF-3AB7-CBD1-BA90133BE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7664" y="2479251"/>
            <a:ext cx="9786395" cy="138799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A84AA9-6FB4-713F-FCDA-CAB426F84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664" y="3831021"/>
            <a:ext cx="9792181" cy="86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01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11128-72D6-DB06-926C-D5E1A3DEE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c1200"/>
                <a:ea typeface="+mj-ea"/>
                <a:cs typeface="+mj-cs"/>
              </a:rPr>
              <a:t>Επιμερισμένη παλινδρόμηση και μερική παλινδρόμηση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EB0DD-F250-DACE-62D0-5601ADC4F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Χρησιμοποιώντας το Θεώρημα 3.2, το διάνυσμα των καταλοίπων για κάθε μεταβλητή,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grmn1000"/>
              </a:rPr>
              <a:t>, της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0" u="none" strike="noStrike" baseline="0" dirty="0">
                <a:latin typeface="LMRoman8-Regular"/>
              </a:rPr>
              <a:t>2 </a:t>
            </a:r>
            <a:r>
              <a:rPr lang="el-GR" sz="2400" b="0" i="0" u="none" strike="noStrike" baseline="0" dirty="0">
                <a:latin typeface="grmn1000"/>
              </a:rPr>
              <a:t>θα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F18272-5928-D935-A322-9B32BF43A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384" y="3323777"/>
            <a:ext cx="2389452" cy="153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94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805EB8-F043-5F9D-6B65-76AFE7EC8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334" y="2318994"/>
            <a:ext cx="9360631" cy="175984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5C940C-BB20-3238-866C-0248E4D27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333" y="4345758"/>
            <a:ext cx="9360631" cy="194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30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8002-B695-C54E-0839-4A00CD0A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0" i="0" u="none" strike="noStrike" baseline="0" dirty="0">
                <a:latin typeface="grxc1200"/>
              </a:rPr>
              <a:t>Μερική παλινδρόμηση και συντελεστές μερικής συσχέτισης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52358-E340-C8F6-837C-C3617F5A7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49424"/>
            <a:ext cx="10542561" cy="4023360"/>
          </a:xfrm>
        </p:spPr>
        <p:txBody>
          <a:bodyPr>
            <a:normAutofit/>
          </a:bodyPr>
          <a:lstStyle/>
          <a:p>
            <a:pPr algn="l"/>
            <a:r>
              <a:rPr lang="el-GR" sz="2800" dirty="0">
                <a:latin typeface="grmn1000"/>
              </a:rPr>
              <a:t>Ο</a:t>
            </a:r>
            <a:r>
              <a:rPr lang="el-GR" sz="2800" b="0" i="0" u="none" strike="noStrike" baseline="0" dirty="0">
                <a:latin typeface="grmn1000"/>
              </a:rPr>
              <a:t> συντελεστής μερικής συσχέτισης μεταξύ εισοδήματος και εκπαίδευσης, μετά την απαλοιφή των επιδράσεων της ηλικίας, υπολογίζεται ως εξής:</a:t>
            </a:r>
          </a:p>
          <a:p>
            <a:pPr lvl="1"/>
            <a:r>
              <a:rPr lang="el-GR" sz="2400" b="0" i="0" u="none" strike="noStrike" baseline="0" dirty="0">
                <a:latin typeface="grmn1000"/>
              </a:rPr>
              <a:t>1.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050" b="0" i="1" u="none" strike="noStrike" baseline="0" dirty="0">
                <a:latin typeface="LMMathSymbols8-Regular"/>
              </a:rPr>
              <a:t>∗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0" i="0" u="none" strike="noStrike" baseline="0" dirty="0">
                <a:latin typeface="grmn1000"/>
              </a:rPr>
              <a:t>τα κατάλοιπα της παλινδρόμησης του εισοδήματος πάνω στον σταθερό όρο και την ηλικία.</a:t>
            </a:r>
          </a:p>
          <a:p>
            <a:pPr lvl="1"/>
            <a:r>
              <a:rPr lang="el-GR" sz="2000" b="0" i="0" u="none" strike="noStrike" baseline="0" dirty="0">
                <a:latin typeface="grmn1000"/>
              </a:rPr>
              <a:t>2. </a:t>
            </a:r>
            <a:r>
              <a:rPr lang="el-GR" sz="2000" b="0" i="1" u="none" strike="noStrike" baseline="0" dirty="0">
                <a:latin typeface="LMMathItalic10-Regular"/>
              </a:rPr>
              <a:t>z</a:t>
            </a:r>
            <a:r>
              <a:rPr lang="el-GR" sz="1200" b="0" i="1" u="none" strike="noStrike" baseline="0" dirty="0">
                <a:latin typeface="LMMathSymbols8-Regular"/>
              </a:rPr>
              <a:t>∗ </a:t>
            </a:r>
            <a:r>
              <a:rPr lang="el-GR" sz="2000" b="0" i="0" u="none" strike="noStrike" baseline="0" dirty="0">
                <a:latin typeface="LMRoman10-Regular"/>
              </a:rPr>
              <a:t>= </a:t>
            </a:r>
            <a:r>
              <a:rPr lang="el-GR" sz="2000" b="0" i="0" u="none" strike="noStrike" baseline="0" dirty="0">
                <a:latin typeface="grmn1000"/>
              </a:rPr>
              <a:t>τα κατάλοιπα της παλινδρόμησης εκπαίδευσης πάνω στον σταθερό όρο και την ηλικία.</a:t>
            </a:r>
          </a:p>
          <a:p>
            <a:pPr lvl="1"/>
            <a:r>
              <a:rPr lang="el-GR" sz="2000" b="0" i="0" u="none" strike="noStrike" baseline="0" dirty="0">
                <a:latin typeface="grmn1000"/>
              </a:rPr>
              <a:t>3. Η μερική συσχέτιση </a:t>
            </a:r>
            <a:r>
              <a:rPr lang="el-GR" sz="2000" b="0" i="1" u="none" strike="noStrike" baseline="0" dirty="0">
                <a:latin typeface="LMMathItalic10-Regular"/>
              </a:rPr>
              <a:t>r</a:t>
            </a:r>
            <a:r>
              <a:rPr lang="el-GR" sz="2000" b="0" i="1" u="none" strike="noStrike" baseline="0" dirty="0">
                <a:latin typeface="LMMathSymbols8-Regular"/>
              </a:rPr>
              <a:t>∗ </a:t>
            </a:r>
            <a:r>
              <a:rPr lang="el-GR" sz="2000" b="0" i="1" u="none" strike="noStrike" baseline="-25000" dirty="0">
                <a:latin typeface="LMMathItalic8-Regular"/>
              </a:rPr>
              <a:t>yz</a:t>
            </a:r>
            <a:r>
              <a:rPr lang="el-GR" sz="2000" b="0" i="1" u="none" strike="noStrike" baseline="0" dirty="0">
                <a:latin typeface="LMMathItalic8-Regular"/>
              </a:rPr>
              <a:t> </a:t>
            </a:r>
            <a:r>
              <a:rPr lang="el-GR" sz="2000" b="0" i="0" u="none" strike="noStrike" baseline="0" dirty="0">
                <a:latin typeface="grmn1000"/>
              </a:rPr>
              <a:t>είναι η απλή συσχέτιση μεταξύ των </a:t>
            </a:r>
            <a:r>
              <a:rPr lang="el-GR" sz="2000" b="0" i="1" u="none" strike="noStrike" baseline="0" dirty="0">
                <a:latin typeface="LMMathItalic10-Regular"/>
              </a:rPr>
              <a:t>y</a:t>
            </a:r>
            <a:r>
              <a:rPr lang="el-GR" sz="2000" b="0" i="1" u="none" strike="noStrike" baseline="0" dirty="0">
                <a:latin typeface="LMMathSymbols8-Regular"/>
              </a:rPr>
              <a:t>∗ </a:t>
            </a:r>
            <a:r>
              <a:rPr lang="el-GR" sz="2000" b="0" i="0" u="none" strike="noStrike" baseline="0" dirty="0">
                <a:latin typeface="grmn1000"/>
              </a:rPr>
              <a:t>και </a:t>
            </a:r>
            <a:r>
              <a:rPr lang="el-GR" sz="2000" b="0" i="1" u="none" strike="noStrike" baseline="0" dirty="0">
                <a:latin typeface="LMMathItalic10-Regular"/>
              </a:rPr>
              <a:t>z</a:t>
            </a:r>
            <a:r>
              <a:rPr lang="el-GR" sz="2000" b="0" i="1" u="none" strike="noStrike" baseline="0" dirty="0">
                <a:latin typeface="LMMathSymbols8-Regular"/>
              </a:rPr>
              <a:t>∗</a:t>
            </a:r>
            <a:r>
              <a:rPr lang="el-GR" sz="2000" b="0" i="0" u="none" strike="noStrike" baseline="0" dirty="0">
                <a:latin typeface="grmn100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0241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000D7-CF54-918B-8B99-9570E93E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c1200"/>
                <a:ea typeface="+mj-ea"/>
                <a:cs typeface="+mj-cs"/>
              </a:rPr>
              <a:t>Μερική παλινδρόμηση και συντελεστές μερικής συσχέτισης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AB6F8-CCEA-B064-8CA4-9F711CAB7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dirty="0">
                <a:latin typeface="grmn1000"/>
              </a:rPr>
              <a:t>Χ</a:t>
            </a:r>
            <a:r>
              <a:rPr lang="el-GR" sz="2400" b="0" i="0" u="none" strike="noStrike" baseline="0" dirty="0">
                <a:latin typeface="grmn1000"/>
              </a:rPr>
              <a:t>ρησιμοποιούμε το </a:t>
            </a:r>
            <a:r>
              <a:rPr lang="el-GR" sz="2400" b="0" i="1" u="none" strike="noStrike" baseline="0" dirty="0">
                <a:latin typeface="LMMathItalic10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-στατιστικό της Εξίσωσης (5-13) για τον έλεγχο της υπόθεσης ότι ο συντελεστής ισούται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με το μηδέν (π.χ., στην τελευταία στήλη του Πίνακα 4.6) για να υπολογίσουμε το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1800" b="0" i="0" u="none" strike="noStrike" baseline="0" dirty="0">
                <a:latin typeface="grmn1000"/>
              </a:rPr>
              <a:t>όπου οι </a:t>
            </a:r>
            <a:r>
              <a:rPr lang="el-GR" sz="1800" b="0" i="0" u="none" strike="noStrike" baseline="0" dirty="0">
                <a:latin typeface="grxn1000"/>
              </a:rPr>
              <a:t>βαθμοί ελευθερίας </a:t>
            </a:r>
            <a:r>
              <a:rPr lang="el-GR" sz="1800" b="0" i="0" u="none" strike="noStrike" baseline="0" dirty="0">
                <a:latin typeface="LMRoman10-Regular"/>
              </a:rPr>
              <a:t>(degrees of freedom) </a:t>
            </a:r>
            <a:r>
              <a:rPr lang="el-GR" sz="1800" b="0" i="0" u="none" strike="noStrike" baseline="0" dirty="0">
                <a:latin typeface="grmn1000"/>
              </a:rPr>
              <a:t>ισούνται με </a:t>
            </a:r>
            <a:r>
              <a:rPr lang="el-GR" sz="1800" b="0" i="1" u="none" strike="noStrike" baseline="0" dirty="0">
                <a:latin typeface="LMMathItalic10-Regular"/>
              </a:rPr>
              <a:t>n </a:t>
            </a:r>
            <a:r>
              <a:rPr lang="el-GR" sz="1800" b="0" i="1" u="none" strike="noStrike" baseline="0" dirty="0">
                <a:latin typeface="LMMathSymbols10-Regular"/>
              </a:rPr>
              <a:t>− </a:t>
            </a:r>
            <a:r>
              <a:rPr lang="el-GR" sz="1800" b="0" i="0" u="none" strike="noStrike" baseline="0" dirty="0">
                <a:latin typeface="LMRoman10-Regular"/>
              </a:rPr>
              <a:t>(</a:t>
            </a:r>
            <a:r>
              <a:rPr lang="el-GR" sz="1800" b="0" i="1" u="none" strike="noStrike" baseline="0" dirty="0">
                <a:latin typeface="LMMathItalic10-Regular"/>
              </a:rPr>
              <a:t>K </a:t>
            </a:r>
            <a:r>
              <a:rPr lang="el-GR" sz="1800" b="0" i="0" u="none" strike="noStrike" baseline="0" dirty="0">
                <a:latin typeface="LMRoman10-Regular"/>
              </a:rPr>
              <a:t>+ 1) </a:t>
            </a:r>
            <a:r>
              <a:rPr lang="el-GR" sz="1800" b="0" i="0" u="none" strike="noStrike" baseline="0" dirty="0">
                <a:latin typeface="grmn1000"/>
              </a:rPr>
              <a:t>και το </a:t>
            </a:r>
            <a:r>
              <a:rPr lang="el-GR" sz="1800" b="0" i="1" u="none" strike="noStrike" baseline="0" dirty="0">
                <a:latin typeface="LMMathItalic10-Regular"/>
              </a:rPr>
              <a:t>K </a:t>
            </a:r>
            <a:r>
              <a:rPr lang="el-GR" sz="1800" b="0" i="0" u="none" strike="noStrike" baseline="0" dirty="0">
                <a:latin typeface="LMRoman10-Regular"/>
              </a:rPr>
              <a:t>+ 1 </a:t>
            </a:r>
            <a:r>
              <a:rPr lang="el-GR" sz="1800" b="0" i="0" u="none" strike="noStrike" baseline="0" dirty="0">
                <a:latin typeface="grmn1000"/>
              </a:rPr>
              <a:t>είναι το πλήθος των μεταβλητών της παλινδρόμησης συμπεριλαμβανομένου του σταθερού όρου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FD44A-8A3E-64CC-9E7C-ADEDDB543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210" y="3691613"/>
            <a:ext cx="3295357" cy="85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72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ECF357-CD41-E97C-367E-1A08CC608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1532" y="2432115"/>
            <a:ext cx="9788935" cy="2507640"/>
          </a:xfrm>
        </p:spPr>
      </p:pic>
    </p:spTree>
    <p:extLst>
      <p:ext uri="{BB962C8B-B14F-4D97-AF65-F5344CB8AC3E}">
        <p14:creationId xmlns:p14="http://schemas.microsoft.com/office/powerpoint/2010/main" val="552538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CB5CAA-1A4F-E458-4394-2F81202FD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3074" y="1036948"/>
            <a:ext cx="7464317" cy="124198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D10597-3C04-6413-60BD-3BD70ED39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074" y="2189374"/>
            <a:ext cx="7340600" cy="466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0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702175-7272-7D68-524B-0AF2CBB49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715" y="2516956"/>
            <a:ext cx="10081344" cy="2366128"/>
          </a:xfrm>
        </p:spPr>
      </p:pic>
    </p:spTree>
    <p:extLst>
      <p:ext uri="{BB962C8B-B14F-4D97-AF65-F5344CB8AC3E}">
        <p14:creationId xmlns:p14="http://schemas.microsoft.com/office/powerpoint/2010/main" val="40645115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68ABC3-F5FA-A380-5132-8F6B85FFF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199" y="841299"/>
            <a:ext cx="7925602" cy="5714252"/>
          </a:xfrm>
        </p:spPr>
      </p:pic>
    </p:spTree>
    <p:extLst>
      <p:ext uri="{BB962C8B-B14F-4D97-AF65-F5344CB8AC3E}">
        <p14:creationId xmlns:p14="http://schemas.microsoft.com/office/powerpoint/2010/main" val="162019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A367-5FA8-B321-2EB5-3A87611FC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Παλινδρόμηση ελαχίστων τετραγώνων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D15CA-1FDD-2D32-3AC5-D1273ED30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15938" cy="4023360"/>
          </a:xfrm>
        </p:spPr>
        <p:txBody>
          <a:bodyPr/>
          <a:lstStyle/>
          <a:p>
            <a:r>
              <a:rPr lang="el-GR" dirty="0"/>
              <a:t>Θα ξεκινήσουμε εξετάζοντας μια απλή (την απλούστερη) εκδοχή του υποδείγματος,</a:t>
            </a:r>
          </a:p>
          <a:p>
            <a:endParaRPr lang="el-GR" dirty="0"/>
          </a:p>
          <a:p>
            <a:r>
              <a:rPr lang="el-GR" dirty="0"/>
              <a:t>Θέλουμε να εκτιμήσουμε τις άγνωστες παραμέτρους της στοχαστικής σχέσης y</a:t>
            </a:r>
            <a:r>
              <a:rPr lang="el-GR" baseline="-25000" dirty="0"/>
              <a:t>i</a:t>
            </a:r>
            <a:r>
              <a:rPr lang="el-GR" dirty="0"/>
              <a:t> = x’</a:t>
            </a:r>
            <a:r>
              <a:rPr lang="el-GR" baseline="-25000" dirty="0"/>
              <a:t>i</a:t>
            </a:r>
            <a:r>
              <a:rPr lang="el-GR" dirty="0"/>
              <a:t>β + ε</a:t>
            </a:r>
            <a:r>
              <a:rPr lang="el-GR" baseline="-25000" dirty="0"/>
              <a:t>i</a:t>
            </a:r>
            <a:r>
              <a:rPr lang="el-GR" dirty="0"/>
              <a:t>.</a:t>
            </a:r>
          </a:p>
          <a:p>
            <a:r>
              <a:rPr lang="el-GR" dirty="0"/>
              <a:t>Θα πρέπει να διακρίνουμε τις μη παρατηρήσιμες πληθυσμιακές ποσότητες, b και εi, από τις δειγματικές εκτιμήσεις τους, που συμβολίζονται ως </a:t>
            </a:r>
            <a:r>
              <a:rPr lang="el-GR" b="1" dirty="0"/>
              <a:t>b</a:t>
            </a:r>
            <a:r>
              <a:rPr lang="el-GR" dirty="0"/>
              <a:t> και e</a:t>
            </a:r>
            <a:r>
              <a:rPr lang="el-GR" baseline="-25000" dirty="0"/>
              <a:t>i</a:t>
            </a:r>
            <a:r>
              <a:rPr lang="el-GR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4AB715-0E41-C239-741E-0404FFEA7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368" y="2901032"/>
            <a:ext cx="4119264" cy="41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361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513D7-B25F-5E86-53AA-083CE539C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c1200"/>
                <a:ea typeface="+mj-ea"/>
                <a:cs typeface="+mj-cs"/>
              </a:rPr>
              <a:t>Μερική παλινδρόμηση και συντελεστές μερικής συσχέτισης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43C46-E767-9042-9AA6-BE199CDC3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108928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1" i="1" u="none" strike="noStrike" baseline="0" dirty="0">
                <a:latin typeface="LMMathItalic10-Bold"/>
              </a:rPr>
              <a:t>M</a:t>
            </a:r>
            <a:r>
              <a:rPr lang="el-GR" sz="1800" b="0" i="0" u="none" strike="noStrike" baseline="30000" dirty="0">
                <a:latin typeface="LMRoman8-Regular"/>
              </a:rPr>
              <a:t>0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είναι η </a:t>
            </a:r>
            <a:r>
              <a:rPr lang="el-GR" sz="2400" b="0" i="1" u="none" strike="noStrike" baseline="0" dirty="0">
                <a:latin typeface="LMMathItalic10-Regular"/>
              </a:rPr>
              <a:t>n </a:t>
            </a:r>
            <a:r>
              <a:rPr lang="el-GR" sz="2400" b="0" i="1" u="none" strike="noStrike" baseline="0" dirty="0">
                <a:latin typeface="LMMathSymbols10-Regular"/>
              </a:rPr>
              <a:t>× </a:t>
            </a:r>
            <a:r>
              <a:rPr lang="el-GR" sz="2400" b="0" i="1" u="none" strike="noStrike" baseline="0" dirty="0">
                <a:latin typeface="LMMathItalic10-Regular"/>
              </a:rPr>
              <a:t>n </a:t>
            </a:r>
            <a:r>
              <a:rPr lang="el-GR" sz="2400" b="0" i="0" u="none" strike="noStrike" baseline="0" dirty="0">
                <a:latin typeface="grmn1000"/>
              </a:rPr>
              <a:t>ταυτοδύναμη μήτρα που μετατρέπει τις παρατηρήσεις σε αποκλίσεις από τους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δειγματικούς μέσους τους.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στήλη της μήτρας </a:t>
            </a:r>
            <a:r>
              <a:rPr lang="el-GR" sz="2400" b="1" i="1" u="none" strike="noStrike" baseline="0" dirty="0">
                <a:latin typeface="LMMathItalic10-Bold"/>
              </a:rPr>
              <a:t>M</a:t>
            </a:r>
            <a:r>
              <a:rPr lang="el-GR" sz="1400" b="0" i="0" u="none" strike="noStrike" baseline="0" dirty="0">
                <a:latin typeface="LMRoman8-Regular"/>
              </a:rPr>
              <a:t>0</a:t>
            </a:r>
            <a:r>
              <a:rPr lang="el-GR" sz="2400" b="1" i="1" u="none" strike="noStrike" baseline="0" dirty="0">
                <a:latin typeface="LMMathItalic10-Bold"/>
              </a:rPr>
              <a:t>X </a:t>
            </a:r>
            <a:r>
              <a:rPr lang="el-GR" sz="2400" b="0" i="0" u="none" strike="noStrike" baseline="0" dirty="0">
                <a:latin typeface="grmn1000"/>
              </a:rPr>
              <a:t>που αντιστοιχεί στον σταθερό όρο είναι μηδέν και, εφόσον 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μέσος των καταλοίπων ισούται με το μηδέν, το </a:t>
            </a:r>
            <a:r>
              <a:rPr lang="el-GR" sz="2400" b="1" i="1" u="none" strike="noStrike" baseline="0" dirty="0">
                <a:latin typeface="LMMathItalic10-Bold"/>
              </a:rPr>
              <a:t>M</a:t>
            </a:r>
            <a:r>
              <a:rPr lang="el-GR" sz="2000" b="0" i="0" u="none" strike="noStrike" baseline="30000" dirty="0">
                <a:latin typeface="LMRoman8-Regular"/>
              </a:rPr>
              <a:t>0</a:t>
            </a:r>
            <a:r>
              <a:rPr lang="el-GR" sz="2400" b="1" i="1" u="none" strike="noStrike" baseline="0" dirty="0">
                <a:latin typeface="LMMathItalic10-Bold"/>
              </a:rPr>
              <a:t>e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1" u="none" strike="noStrike" baseline="0" dirty="0">
                <a:latin typeface="LMMathItalic10-Bold"/>
              </a:rPr>
              <a:t>e</a:t>
            </a:r>
            <a:r>
              <a:rPr lang="el-GR" sz="2400" b="0" i="0" u="none" strike="noStrike" baseline="0" dirty="0">
                <a:latin typeface="grmn1000"/>
              </a:rPr>
              <a:t>. Επομένως, εφόσον το </a:t>
            </a:r>
            <a:r>
              <a:rPr lang="el-GR" sz="2400" b="1" i="1" u="none" strike="noStrike" baseline="0" dirty="0">
                <a:latin typeface="LMMathItalic10-Bold"/>
              </a:rPr>
              <a:t>eM</a:t>
            </a:r>
            <a:r>
              <a:rPr lang="el-GR" sz="2000" b="0" i="0" u="none" strike="noStrike" baseline="30000" dirty="0">
                <a:latin typeface="LMRoman8-Regular"/>
              </a:rPr>
              <a:t>0</a:t>
            </a:r>
            <a:r>
              <a:rPr lang="el-GR" sz="2400" b="1" i="1" u="none" strike="noStrike" baseline="0" dirty="0">
                <a:latin typeface="LMMathItalic10-Bold"/>
              </a:rPr>
              <a:t>X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1" u="none" strike="noStrike" baseline="0" dirty="0">
                <a:latin typeface="LMMathItalic10-Bold"/>
              </a:rPr>
              <a:t>e</a:t>
            </a:r>
            <a:r>
              <a:rPr lang="en-US" sz="2400" b="1" i="1" u="none" strike="noStrike" baseline="0" dirty="0">
                <a:latin typeface="LMMathItalic10-Bold"/>
              </a:rPr>
              <a:t>’</a:t>
            </a:r>
            <a:r>
              <a:rPr lang="el-GR" sz="2400" b="1" i="1" u="none" strike="noStrike" baseline="0" dirty="0">
                <a:latin typeface="LMMathItalic10-Bold"/>
              </a:rPr>
              <a:t>X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0" u="none" strike="noStrike" baseline="0" dirty="0">
                <a:latin typeface="LMRoman10-Bold"/>
              </a:rPr>
              <a:t>0</a:t>
            </a:r>
            <a:r>
              <a:rPr lang="el-GR" sz="2400" b="0" i="0" u="none" strike="noStrike" baseline="0" dirty="0">
                <a:latin typeface="grmn1000"/>
              </a:rPr>
              <a:t>,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το συνολικό άθροισμα τετραγώνων είναι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Επομένως, συνολικό άθροισμα τετραγώνων = άθροισμα τετραγώνων παλινδρόμησης + άθροισμα τετραγώνων καταλοίπων, ή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A9FB11-A37F-61C0-83B0-C62448D44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752" y="4450872"/>
            <a:ext cx="3394598" cy="309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CF88B0-5A2C-27BF-718C-083FCC6BB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051" y="5740923"/>
            <a:ext cx="2541299" cy="37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830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3E430-E556-4F21-0D7A-BACBFEDBB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c1200"/>
                <a:ea typeface="+mj-ea"/>
                <a:cs typeface="+mj-cs"/>
              </a:rPr>
              <a:t>Μερική παλινδρόμηση και συντελεστές μερικής συσχέτισης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288B9-7324-A6C2-FE1B-1B69B1766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51272"/>
            <a:ext cx="9720073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Τώρα μπορούμε να βρούμε ένα μέτρο καλής προσαρμογής της γραμμής παλινδρόμησης στα δεδομένα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χρησιμοποιώντας τον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dirty="0">
                <a:latin typeface="grmn1000"/>
              </a:rPr>
              <a:t>Τ</a:t>
            </a:r>
            <a:r>
              <a:rPr lang="el-GR" sz="2400" b="0" i="0" u="none" strike="noStrike" baseline="0" dirty="0">
                <a:latin typeface="grmn1000"/>
              </a:rPr>
              <a:t>ο άθροισμα τετραγώνων των προβλεπόμενων τιμών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87AA4-07AD-5398-52C8-81504BEA3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972" y="2906245"/>
            <a:ext cx="9363228" cy="826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86116F-DB15-0074-5FA9-893E44384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774" y="4554427"/>
            <a:ext cx="8698369" cy="206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342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5B2CB7-981E-DC0C-39A1-9FE268E42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913" y="2366129"/>
            <a:ext cx="9705581" cy="2639504"/>
          </a:xfrm>
        </p:spPr>
      </p:pic>
    </p:spTree>
    <p:extLst>
      <p:ext uri="{BB962C8B-B14F-4D97-AF65-F5344CB8AC3E}">
        <p14:creationId xmlns:p14="http://schemas.microsoft.com/office/powerpoint/2010/main" val="20896634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831715-4548-6ACC-F709-1595D2A4B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475" y="2189375"/>
            <a:ext cx="9642858" cy="2479249"/>
          </a:xfrm>
        </p:spPr>
      </p:pic>
    </p:spTree>
    <p:extLst>
      <p:ext uri="{BB962C8B-B14F-4D97-AF65-F5344CB8AC3E}">
        <p14:creationId xmlns:p14="http://schemas.microsoft.com/office/powerpoint/2010/main" val="1564602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A971-F91F-AB0E-C6FE-FC86F96EF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c1200"/>
                <a:ea typeface="+mj-ea"/>
                <a:cs typeface="+mj-cs"/>
              </a:rPr>
              <a:t>Μερική παλινδρόμηση και συντελεστές μερικής συσχέτισης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0C14E-1A66-A643-ADD6-AC1BCCB3E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΄Εστω </a:t>
            </a:r>
            <a:r>
              <a:rPr lang="en-US" sz="2400" b="0" i="1" u="none" strike="noStrike" baseline="0" dirty="0">
                <a:latin typeface="LMMathItalic10-Regular"/>
              </a:rPr>
              <a:t>c </a:t>
            </a:r>
            <a:r>
              <a:rPr lang="el-GR" sz="2400" b="0" i="0" u="none" strike="noStrike" baseline="0" dirty="0">
                <a:latin typeface="grmn1000"/>
              </a:rPr>
              <a:t>ο συντελεστής του </a:t>
            </a:r>
            <a:r>
              <a:rPr lang="el-GR" sz="2400" b="0" i="1" u="none" strike="noStrike" baseline="0" dirty="0">
                <a:latin typeface="LMMathItalic10-Regular"/>
              </a:rPr>
              <a:t>z </a:t>
            </a:r>
            <a:r>
              <a:rPr lang="el-GR" sz="2400" b="0" i="0" u="none" strike="noStrike" baseline="0" dirty="0">
                <a:latin typeface="grmn1000"/>
              </a:rPr>
              <a:t>στην επαυξημένη παλινδρόμηση. Τότε το </a:t>
            </a:r>
            <a:r>
              <a:rPr lang="el-GR" sz="2400" b="0" i="1" u="none" strike="noStrike" baseline="0" dirty="0">
                <a:latin typeface="LMMathItalic10-Regular"/>
              </a:rPr>
              <a:t>c </a:t>
            </a:r>
            <a:r>
              <a:rPr lang="el-GR" sz="2400" b="0" i="0" u="none" strike="noStrike" baseline="0" dirty="0">
                <a:latin typeface="LMRoman10-Regular"/>
              </a:rPr>
              <a:t>= (</a:t>
            </a:r>
            <a:r>
              <a:rPr lang="el-GR" sz="2400" b="1" i="1" u="none" strike="noStrike" baseline="0" dirty="0">
                <a:latin typeface="LMMathItalic10-Bold"/>
              </a:rPr>
              <a:t>z</a:t>
            </a:r>
            <a:r>
              <a:rPr lang="en-US" sz="1400" b="0" i="1" u="none" strike="noStrike" baseline="0" dirty="0">
                <a:latin typeface="LMMathSymbols8-Regular"/>
              </a:rPr>
              <a:t>∗</a:t>
            </a:r>
            <a:r>
              <a:rPr lang="en-US" sz="2400" b="1" i="1" u="none" strike="noStrike" baseline="0" dirty="0">
                <a:latin typeface="LMMathItalic10-Bold"/>
              </a:rPr>
              <a:t>z</a:t>
            </a:r>
            <a:r>
              <a:rPr lang="en-US" sz="1400" b="0" i="1" u="none" strike="noStrike" baseline="0" dirty="0">
                <a:latin typeface="LMMathSymbols8-Regular"/>
              </a:rPr>
              <a:t>∗</a:t>
            </a:r>
            <a:r>
              <a:rPr lang="en-US" sz="2400" b="0" i="0" u="none" strike="noStrike" baseline="0" dirty="0">
                <a:latin typeface="LMRoman10-Regular"/>
              </a:rPr>
              <a:t>)</a:t>
            </a:r>
            <a:r>
              <a:rPr lang="en-US" sz="1400" b="0" i="1" u="none" strike="noStrike" baseline="0" dirty="0">
                <a:latin typeface="LMMathSymbols8-Regular"/>
              </a:rPr>
              <a:t>−</a:t>
            </a:r>
            <a:r>
              <a:rPr lang="en-US" sz="1400" b="0" i="0" u="none" strike="noStrike" baseline="0" dirty="0">
                <a:latin typeface="LMRoman8-Regular"/>
              </a:rPr>
              <a:t>1</a:t>
            </a:r>
            <a:r>
              <a:rPr lang="en-US" sz="2400" b="0" i="0" u="none" strike="noStrike" baseline="0" dirty="0">
                <a:latin typeface="LMRoman10-Regular"/>
              </a:rPr>
              <a:t>(</a:t>
            </a:r>
            <a:r>
              <a:rPr lang="en-US" sz="2400" b="1" i="1" u="none" strike="noStrike" baseline="0" dirty="0">
                <a:latin typeface="LMMathItalic10-Bold"/>
              </a:rPr>
              <a:t>z</a:t>
            </a:r>
            <a:r>
              <a:rPr lang="en-US" sz="1400" b="0" i="1" u="none" strike="noStrike" baseline="0" dirty="0">
                <a:latin typeface="LMMathSymbols8-Regular"/>
              </a:rPr>
              <a:t>∗ </a:t>
            </a:r>
            <a:r>
              <a:rPr lang="en-US" sz="2400" b="1" i="1" u="none" strike="noStrike" baseline="0" dirty="0">
                <a:latin typeface="LMMathItalic10-Bold"/>
              </a:rPr>
              <a:t>y</a:t>
            </a:r>
            <a:r>
              <a:rPr lang="en-US" sz="1400" b="0" i="1" u="none" strike="noStrike" baseline="0" dirty="0">
                <a:latin typeface="LMMathSymbols8-Regular"/>
              </a:rPr>
              <a:t>∗</a:t>
            </a:r>
            <a:r>
              <a:rPr lang="en-US" sz="2400" b="0" i="0" u="none" strike="noStrike" baseline="0" dirty="0">
                <a:latin typeface="LMRoman10-Regular"/>
              </a:rPr>
              <a:t>)</a:t>
            </a:r>
            <a:r>
              <a:rPr lang="en-US" sz="2400" b="0" i="0" u="none" strike="noStrike" baseline="0" dirty="0">
                <a:latin typeface="grmn1000"/>
              </a:rPr>
              <a:t>, </a:t>
            </a:r>
            <a:r>
              <a:rPr lang="el-GR" sz="2400" b="0" i="0" u="none" strike="noStrike" baseline="0" dirty="0">
                <a:latin typeface="grmn1000"/>
              </a:rPr>
              <a:t>και αντικαθιστώντας στην Εξίσωση (3-24), παίρνουμε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n-US" sz="2400" b="0" i="1" u="none" strike="noStrike" baseline="0" dirty="0">
                <a:latin typeface="LMMathItalic10-Regular"/>
              </a:rPr>
              <a:t>r</a:t>
            </a:r>
            <a:r>
              <a:rPr lang="en-US" sz="1400" b="0" i="1" u="none" strike="noStrike" baseline="0" dirty="0">
                <a:latin typeface="LMMathSymbols8-Regular"/>
              </a:rPr>
              <a:t>∗</a:t>
            </a:r>
            <a:r>
              <a:rPr lang="el-GR" sz="1400" b="0" i="1" u="none" strike="noStrike" baseline="0" dirty="0">
                <a:latin typeface="LMMathItalic8-Regular"/>
              </a:rPr>
              <a:t>yz </a:t>
            </a:r>
            <a:r>
              <a:rPr lang="el-GR" sz="2400" b="0" i="0" u="none" strike="noStrike" baseline="0" dirty="0">
                <a:latin typeface="grmn1000"/>
              </a:rPr>
              <a:t>είναι η μερική συσχέτιση μεταξύ των </a:t>
            </a:r>
            <a:r>
              <a:rPr lang="el-GR" sz="2400" b="1" i="1" u="none" strike="noStrike" baseline="0" dirty="0">
                <a:latin typeface="LMMathItalic10-Bold"/>
              </a:rPr>
              <a:t>y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z</a:t>
            </a:r>
            <a:r>
              <a:rPr lang="el-GR" sz="2400" b="0" i="0" u="none" strike="noStrike" baseline="0" dirty="0">
                <a:latin typeface="grmn1000"/>
              </a:rPr>
              <a:t>, έχοντας αφαιρέσει τις επιδράσεις της μήτρας 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n-US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B77007-2973-A68E-A593-EDC7EBCA4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970" y="3262727"/>
            <a:ext cx="3820690" cy="68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727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699B2A-A6F1-AD04-01A5-F020A55A8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127" y="2084832"/>
            <a:ext cx="9138804" cy="263247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B243FA-B251-932D-96C6-D8D311252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281" y="4864230"/>
            <a:ext cx="8691960" cy="186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460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E5F1B-D35C-498B-7553-B19C2875E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c1200"/>
                <a:ea typeface="+mj-ea"/>
                <a:cs typeface="+mj-cs"/>
              </a:rPr>
              <a:t>Μερική παλινδρόμηση και συντελεστές μερικής συσχέτισης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8DD94-D577-DF2D-0EC7-174285AAA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Ο δεύτερος παράγοντας του γινομένου είναι η πολλαπλή συσχέτιση </a:t>
            </a:r>
            <a:r>
              <a:rPr lang="el-GR" sz="2400" b="0" i="0" u="none" strike="noStrike" baseline="0" dirty="0">
                <a:latin typeface="LMRoman10-Regular"/>
              </a:rPr>
              <a:t>(multiple correlation) </a:t>
            </a:r>
            <a:r>
              <a:rPr lang="el-GR" sz="2400" b="0" i="0" u="none" strike="noStrike" baseline="0" dirty="0">
                <a:latin typeface="grmn1000"/>
              </a:rPr>
              <a:t>στην παλινδρόμηση του </a:t>
            </a:r>
            <a:r>
              <a:rPr lang="el-GR" sz="2400" b="1" i="1" u="none" strike="noStrike" baseline="0" dirty="0">
                <a:latin typeface="LMMathItalic10-Bold"/>
              </a:rPr>
              <a:t>M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l-GR" sz="2400" b="1" i="1" u="none" strike="noStrike" baseline="0" dirty="0">
                <a:latin typeface="LMMathItalic10-Bold"/>
              </a:rPr>
              <a:t>y </a:t>
            </a:r>
            <a:r>
              <a:rPr lang="el-GR" sz="2400" b="0" i="0" u="none" strike="noStrike" baseline="0" dirty="0">
                <a:latin typeface="grmn1000"/>
              </a:rPr>
              <a:t>πάνω στο </a:t>
            </a:r>
            <a:r>
              <a:rPr lang="el-GR" sz="2400" b="1" i="1" u="none" strike="noStrike" baseline="0" dirty="0">
                <a:latin typeface="LMMathItalic10-Bold"/>
              </a:rPr>
              <a:t>M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0" u="none" strike="noStrike" baseline="0" dirty="0">
                <a:latin typeface="LMRoman8-Regular"/>
              </a:rPr>
              <a:t>2 </a:t>
            </a:r>
            <a:r>
              <a:rPr lang="el-GR" sz="2400" b="0" i="0" u="none" strike="noStrike" baseline="0" dirty="0">
                <a:latin typeface="grmn1000"/>
              </a:rPr>
              <a:t>ή η μερική συσχέτιση (μετά την αφαίρεση των επιδράσεων της μήτρας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l-GR" sz="2400" b="0" i="0" u="none" strike="noStrike" baseline="0" dirty="0">
                <a:latin typeface="grmn1000"/>
              </a:rPr>
              <a:t>) στην παλινδρόμηση του </a:t>
            </a:r>
            <a:r>
              <a:rPr lang="el-GR" sz="2400" b="1" i="1" u="none" strike="noStrike" baseline="0" dirty="0">
                <a:latin typeface="LMMathItalic10-Bold"/>
              </a:rPr>
              <a:t>y </a:t>
            </a:r>
            <a:r>
              <a:rPr lang="el-GR" sz="2400" b="0" i="0" u="none" strike="noStrike" baseline="0" dirty="0">
                <a:latin typeface="grmn1000"/>
              </a:rPr>
              <a:t>πάνω στο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0" u="none" strike="noStrike" baseline="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7739FC-AC74-FEFE-45CF-4A17EB99E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86" y="4079593"/>
            <a:ext cx="3126654" cy="5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169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E8C9A-786B-27C9-ABD7-0324123B2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c1200"/>
                <a:ea typeface="+mj-ea"/>
                <a:cs typeface="+mj-cs"/>
              </a:rPr>
              <a:t>Μερική παλινδρόμηση και συντελεστές μερικής συσχέτισης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A4FF-3B5A-17D4-B8B2-8F4B37C36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Κάποιες εναλλακτικές λύσεις που έχουν προταθεί ως κριτήρια σύγκρισης υποδειγμάτων (που τις διακρίνουμε με τον δείκτη </a:t>
            </a:r>
            <a:r>
              <a:rPr lang="el-GR" sz="2400" b="0" i="1" u="none" strike="noStrike" baseline="0" dirty="0">
                <a:latin typeface="LMMathItalic10-Regular"/>
              </a:rPr>
              <a:t>j</a:t>
            </a:r>
            <a:r>
              <a:rPr lang="el-GR" sz="2400" b="0" i="0" u="none" strike="noStrike" baseline="0" dirty="0">
                <a:latin typeface="grmn1000"/>
              </a:rPr>
              <a:t>) αποτελούν τροποποιήσεις του προσαρμοσμένου </a:t>
            </a:r>
            <a:r>
              <a:rPr lang="el-GR" sz="2400" b="0" i="1" u="none" strike="noStrike" baseline="0" dirty="0">
                <a:latin typeface="LMMathItalic10-Regular"/>
              </a:rPr>
              <a:t>R</a:t>
            </a:r>
            <a:r>
              <a:rPr lang="el-GR" sz="1400" b="0" i="0" u="none" strike="noStrike" baseline="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grmn1000"/>
              </a:rPr>
              <a:t>, που ελαχιστοποιούν το </a:t>
            </a:r>
            <a:r>
              <a:rPr lang="el-GR" sz="2400" b="1" i="0" u="none" strike="noStrike" baseline="0" dirty="0">
                <a:latin typeface="grxn1000"/>
              </a:rPr>
              <a:t>κριτήριο πρόβλεψης</a:t>
            </a:r>
            <a:r>
              <a:rPr lang="el-GR" sz="2400" b="0" i="0" u="none" strike="noStrike" baseline="0" dirty="0">
                <a:latin typeface="grx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του </a:t>
            </a:r>
            <a:r>
              <a:rPr lang="en-US" sz="2400" b="0" i="0" u="none" strike="noStrike" baseline="0" dirty="0" err="1">
                <a:latin typeface="LMRoman10-Regular"/>
              </a:rPr>
              <a:t>Amemiya</a:t>
            </a:r>
            <a:r>
              <a:rPr lang="en-US" sz="2400" b="0" i="0" u="none" strike="noStrike" baseline="0" dirty="0">
                <a:latin typeface="LMRoman10-Regular"/>
              </a:rPr>
              <a:t> </a:t>
            </a:r>
            <a:r>
              <a:rPr lang="en-US" sz="2400" b="0" i="0" u="none" strike="noStrike" baseline="0" dirty="0">
                <a:latin typeface="grmn1000"/>
              </a:rPr>
              <a:t>(1985),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C0C2A-92B6-52D5-017B-05AC7FA7E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807" y="3908824"/>
            <a:ext cx="4174542" cy="135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496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B4E934-7620-3291-32AE-17550F344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7409" y="1857082"/>
            <a:ext cx="8537181" cy="3641832"/>
          </a:xfrm>
        </p:spPr>
      </p:pic>
    </p:spTree>
    <p:extLst>
      <p:ext uri="{BB962C8B-B14F-4D97-AF65-F5344CB8AC3E}">
        <p14:creationId xmlns:p14="http://schemas.microsoft.com/office/powerpoint/2010/main" val="300787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65586-F540-45D4-6E6F-FC84E0A32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Παλινδρόμηση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5CAC7-258C-C74C-B30E-609CD6EA3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 </a:t>
            </a:r>
            <a:r>
              <a:rPr lang="el-GR" sz="2400" b="1" i="0" u="none" strike="noStrike" baseline="0" dirty="0">
                <a:latin typeface="grxn1000"/>
              </a:rPr>
              <a:t>πληθυσμιακή παλινδρόμηση </a:t>
            </a:r>
            <a:r>
              <a:rPr lang="el-GR" sz="2400" b="0" i="0" u="none" strike="noStrike" baseline="0" dirty="0">
                <a:latin typeface="LMRoman10-Regular"/>
              </a:rPr>
              <a:t>(population regression) </a:t>
            </a:r>
            <a:r>
              <a:rPr lang="el-GR" sz="2400" b="0" i="0" u="none" strike="noStrike" baseline="0" dirty="0">
                <a:latin typeface="grmn1000"/>
              </a:rPr>
              <a:t>είναι </a:t>
            </a:r>
            <a:r>
              <a:rPr lang="en-US" sz="2400" b="0" i="0" u="none" strike="noStrike" baseline="0" dirty="0">
                <a:latin typeface="LMRoman10-Regular"/>
              </a:rPr>
              <a:t>E[</a:t>
            </a:r>
            <a:r>
              <a:rPr lang="en-US" sz="2400" b="0" i="1" u="none" strike="noStrike" baseline="0" dirty="0">
                <a:latin typeface="LMMathItalic10-Regular"/>
              </a:rPr>
              <a:t>y</a:t>
            </a:r>
            <a:r>
              <a:rPr lang="en-US" sz="1400" b="0" i="1" u="none" strike="noStrike" baseline="0" dirty="0">
                <a:latin typeface="LMMathItalic8-Regular"/>
              </a:rPr>
              <a:t>i</a:t>
            </a:r>
            <a:r>
              <a:rPr lang="en-US" sz="2400" b="0" i="1" u="none" strike="noStrike" baseline="0" dirty="0">
                <a:latin typeface="LMMathSymbols10-Regular"/>
              </a:rPr>
              <a:t>|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n-US" sz="1400" b="0" i="1" u="none" strike="noStrike" baseline="0" dirty="0">
                <a:latin typeface="LMMathItalic8-Regular"/>
              </a:rPr>
              <a:t>i</a:t>
            </a:r>
            <a:r>
              <a:rPr lang="en-US" sz="2400" b="0" i="0" u="none" strike="noStrike" baseline="0" dirty="0">
                <a:latin typeface="LMRoman10-Regular"/>
              </a:rPr>
              <a:t>] = </a:t>
            </a:r>
            <a:r>
              <a:rPr lang="en-US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0" u="none" strike="noStrike" baseline="0" dirty="0">
                <a:latin typeface="grmn1000"/>
              </a:rPr>
              <a:t>, ενώ η εκτίμηση του </a:t>
            </a:r>
            <a:r>
              <a:rPr lang="el-GR" sz="2400" b="0" i="0" u="none" strike="noStrike" baseline="0" dirty="0">
                <a:latin typeface="LMRoman10-Regular"/>
              </a:rPr>
              <a:t>E[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] </a:t>
            </a:r>
            <a:r>
              <a:rPr lang="el-GR" sz="2400" b="0" i="0" u="none" strike="noStrike" baseline="0" dirty="0">
                <a:latin typeface="grmn1000"/>
              </a:rPr>
              <a:t>συμβολίζεται ως </a:t>
            </a:r>
            <a:r>
              <a:rPr lang="el-GR" sz="2400" b="0" i="0" u="none" strike="noStrike" baseline="0" dirty="0">
                <a:latin typeface="LMRoman10-Regular"/>
              </a:rPr>
              <a:t>ˆ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i="1" dirty="0">
                <a:latin typeface="LMMathSymbols8-Regular"/>
              </a:rPr>
              <a:t> </a:t>
            </a:r>
            <a:r>
              <a:rPr lang="en-US" sz="1400" b="0" i="1" u="none" strike="noStrike" baseline="0" dirty="0">
                <a:latin typeface="LMMathItalic8-Regular"/>
              </a:rPr>
              <a:t>i</a:t>
            </a:r>
            <a:r>
              <a:rPr lang="en-US" sz="2400" b="1" i="1" u="none" strike="noStrike" baseline="0" dirty="0">
                <a:latin typeface="LMMathItalic10-Bold"/>
              </a:rPr>
              <a:t>b</a:t>
            </a:r>
            <a:r>
              <a:rPr lang="en-US" sz="2400" b="0" i="0" u="none" strike="noStrike" baseline="0" dirty="0">
                <a:latin typeface="grmn1000"/>
              </a:rPr>
              <a:t>.</a:t>
            </a:r>
            <a:endParaRPr lang="el-GR" sz="2400" b="0" i="0" u="none" strike="noStrike" baseline="0" dirty="0">
              <a:latin typeface="grmn1000"/>
            </a:endParaRPr>
          </a:p>
          <a:p>
            <a:pPr algn="l"/>
            <a:r>
              <a:rPr lang="el-GR" dirty="0"/>
              <a:t>Ο </a:t>
            </a:r>
            <a:r>
              <a:rPr lang="el-GR" b="1" dirty="0"/>
              <a:t>διαταρακτικός όρος </a:t>
            </a:r>
            <a:r>
              <a:rPr lang="el-GR" dirty="0"/>
              <a:t>(disturbance) που αντιστοιχεί στην i-παρατήρηση είναι ε</a:t>
            </a:r>
            <a:r>
              <a:rPr lang="el-GR" baseline="-25000" dirty="0"/>
              <a:t>i</a:t>
            </a:r>
            <a:r>
              <a:rPr lang="el-GR" dirty="0"/>
              <a:t> = y</a:t>
            </a:r>
            <a:r>
              <a:rPr lang="el-GR" baseline="-25000" dirty="0"/>
              <a:t>i</a:t>
            </a:r>
            <a:r>
              <a:rPr lang="el-GR" dirty="0"/>
              <a:t>−x του b, το εi εκτιμάται με το </a:t>
            </a:r>
            <a:r>
              <a:rPr lang="el-GR" b="1" dirty="0"/>
              <a:t>κατάλοιπο</a:t>
            </a:r>
            <a:r>
              <a:rPr lang="el-GR" dirty="0"/>
              <a:t> (residual)</a:t>
            </a:r>
          </a:p>
          <a:p>
            <a:pPr algn="l"/>
            <a:endParaRPr lang="el-GR" dirty="0"/>
          </a:p>
          <a:p>
            <a:pPr algn="l"/>
            <a:endParaRPr lang="el-GR" dirty="0"/>
          </a:p>
          <a:p>
            <a:pPr algn="l"/>
            <a:r>
              <a:rPr lang="el-GR" dirty="0"/>
              <a:t>Από τους δύο ορισμούς βρίσκουμε: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D3F73-013F-52D2-4CD0-5682A74EC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057" y="4138368"/>
            <a:ext cx="1451885" cy="419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554B73-ED49-74FA-A190-1528A53CD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934" y="5580942"/>
            <a:ext cx="2414827" cy="41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43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87126-9594-463A-9357-08986EA5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Παλινδρόμηση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43523-4AED-BB48-04B7-C33E57BFA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b="1" dirty="0"/>
              <a:t>πληθυσμιακή ποσότητα </a:t>
            </a:r>
            <a:r>
              <a:rPr lang="el-GR" dirty="0"/>
              <a:t>(population quantity), β, είναι ένα διάνυσμα άγνωστων παραμέτρων της από κοινού κατανομής πιθανότητας των (y, x).</a:t>
            </a:r>
            <a:endParaRPr lang="en-US" dirty="0"/>
          </a:p>
          <a:p>
            <a:r>
              <a:rPr lang="el-GR" dirty="0"/>
              <a:t>Τις τιμές αυτών των παραμέτρων θέλουμε να εκτιμήσουμε με τα δεδομένα του δείγματος, (y</a:t>
            </a:r>
            <a:r>
              <a:rPr lang="el-GR" baseline="-25000" dirty="0"/>
              <a:t>i</a:t>
            </a:r>
            <a:r>
              <a:rPr lang="el-GR" dirty="0"/>
              <a:t>, x</a:t>
            </a:r>
            <a:r>
              <a:rPr lang="el-GR" baseline="-25000" dirty="0"/>
              <a:t>i</a:t>
            </a:r>
            <a:r>
              <a:rPr lang="el-GR" dirty="0"/>
              <a:t>), i = 1, . . . , 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59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E82D3E-B1DE-0570-C9E2-D8DEE385C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455" y="1240512"/>
            <a:ext cx="7690701" cy="4927859"/>
          </a:xfrm>
        </p:spPr>
      </p:pic>
    </p:spTree>
    <p:extLst>
      <p:ext uri="{BB962C8B-B14F-4D97-AF65-F5344CB8AC3E}">
        <p14:creationId xmlns:p14="http://schemas.microsoft.com/office/powerpoint/2010/main" val="1521440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AA651-AD66-211A-AFB8-25CEA3B4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Παλινδρόμηση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99806-6B0E-A09C-BEA1-006DF9DAF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dirty="0">
                <a:latin typeface="grmn1000"/>
              </a:rPr>
              <a:t>Ε</a:t>
            </a:r>
            <a:r>
              <a:rPr lang="el-GR" sz="2400" b="0" i="0" u="none" strike="noStrike" baseline="0" dirty="0">
                <a:latin typeface="grmn1000"/>
              </a:rPr>
              <a:t>ίναι χρήσιμο να ξεκινήσουμε εξετάζοντας το αλγεβρικό πρόβλημα της επιλογής ενός διανύσματος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1" i="1" u="none" strike="noStrike" baseline="0" dirty="0">
                <a:latin typeface="LMMathItalic10-Bold"/>
              </a:rPr>
              <a:t>b </a:t>
            </a:r>
            <a:r>
              <a:rPr lang="el-GR" sz="2400" b="0" i="0" u="none" strike="noStrike" baseline="0" dirty="0">
                <a:latin typeface="grmn1000"/>
              </a:rPr>
              <a:t>έτσι ώστε η προσαρμοσμένη γραμμή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n-US" sz="1400" i="1" dirty="0">
                <a:latin typeface="LMMathSymbols8-Regular"/>
              </a:rPr>
              <a:t> 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1" i="1" u="none" strike="noStrike" baseline="0" dirty="0">
                <a:latin typeface="LMMathItalic10-Bold"/>
              </a:rPr>
              <a:t>b </a:t>
            </a:r>
            <a:r>
              <a:rPr lang="el-GR" sz="2400" b="0" i="0" u="none" strike="noStrike" baseline="0" dirty="0">
                <a:latin typeface="grmn1000"/>
              </a:rPr>
              <a:t>να προσεγγίζει τα σημεία των δεδομένων του δείγματος.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Το μέτρο της εγγύτητας αποτελεί ένα </a:t>
            </a:r>
            <a:r>
              <a:rPr lang="el-GR" sz="2400" b="1" i="0" u="none" strike="noStrike" baseline="0" dirty="0">
                <a:latin typeface="grxn1000"/>
              </a:rPr>
              <a:t>κριτήριο προσαρμογής </a:t>
            </a:r>
            <a:r>
              <a:rPr lang="el-GR" sz="2400" b="0" i="0" u="none" strike="noStrike" baseline="0" dirty="0">
                <a:latin typeface="LMRoman10-Regular"/>
              </a:rPr>
              <a:t>(fitting criterion)</a:t>
            </a:r>
            <a:r>
              <a:rPr lang="el-GR" sz="2400" b="0" i="0" u="none" strike="noStrike" baseline="0" dirty="0">
                <a:latin typeface="grmn1000"/>
              </a:rPr>
              <a:t>. Αυτό που χρησιμοποιείται συχνότερα είναι τα </a:t>
            </a:r>
            <a:r>
              <a:rPr lang="el-GR" sz="2400" b="1" i="0" u="none" strike="noStrike" baseline="0" dirty="0">
                <a:latin typeface="grxn1000"/>
              </a:rPr>
              <a:t>ελάχιστα τετράγωνα</a:t>
            </a:r>
            <a:r>
              <a:rPr lang="el-GR" sz="2400" b="0" i="0" u="none" strike="noStrike" baseline="0" dirty="0">
                <a:latin typeface="grxn1000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(least squares)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47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BEAED-9346-CADC-FA27-59C4C601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>
            <a:normAutofit/>
          </a:bodyPr>
          <a:lstStyle/>
          <a:p>
            <a:r>
              <a:rPr lang="el-GR" sz="3600" b="0" i="0" u="none" strike="noStrike" baseline="0" dirty="0">
                <a:latin typeface="grxn1000"/>
              </a:rPr>
              <a:t>Τα διανύσματα συντελεστών ελαχίστων τετραγώνων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7D9FC-EEA8-83FE-1DD9-57EB13B2C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Το διάνυσμα συντελεστών ελαχίστων τετραγώνων ελαχιστοποιεί το άθροισμα των τετραγώνων των καταλοίπων: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το 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1400" b="0" i="0" u="none" strike="noStrike" baseline="-25000" dirty="0">
                <a:latin typeface="LMRoman8-Regular"/>
              </a:rPr>
              <a:t>0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συμβολίζει μια επιλογή του διανύσματος των συντελεστών. Σε συμβολισμό μητρών, για να ελαχιστοποιήσουμε το άθροισμα των τετραγώνων της Εξίσωσης (3-1) πρέπει να επιλέξουμε το 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1400" b="0" i="0" u="none" strike="noStrike" baseline="-25000" dirty="0">
                <a:latin typeface="LMRoman8-Regular"/>
              </a:rPr>
              <a:t>0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που κάνει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9FF676-1448-2D39-BE39-AE097EFC5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207" y="3249890"/>
            <a:ext cx="2956720" cy="850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B48FD0-0C0B-EDA8-809B-4EA2D740C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319" y="5542961"/>
            <a:ext cx="4396948" cy="50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17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293</TotalTime>
  <Words>1909</Words>
  <Application>Microsoft Office PowerPoint</Application>
  <PresentationFormat>Widescreen</PresentationFormat>
  <Paragraphs>170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6" baseType="lpstr">
      <vt:lpstr>Calibri</vt:lpstr>
      <vt:lpstr>Cambria Math</vt:lpstr>
      <vt:lpstr>grmn0800</vt:lpstr>
      <vt:lpstr>grmn1000</vt:lpstr>
      <vt:lpstr>grxc1200</vt:lpstr>
      <vt:lpstr>grxn1000</vt:lpstr>
      <vt:lpstr>LMMathItalic10-Bold</vt:lpstr>
      <vt:lpstr>LMMathItalic10-Regular</vt:lpstr>
      <vt:lpstr>LMMathItalic8-Regular</vt:lpstr>
      <vt:lpstr>LMMathSymbols10-Regular</vt:lpstr>
      <vt:lpstr>LMMathSymbols8-Regular</vt:lpstr>
      <vt:lpstr>LMRoman10-Bold</vt:lpstr>
      <vt:lpstr>LMRoman10-Regular</vt:lpstr>
      <vt:lpstr>LMRoman8-Regular</vt:lpstr>
      <vt:lpstr>Tw Cen MT</vt:lpstr>
      <vt:lpstr>Tw Cen MT Condensed</vt:lpstr>
      <vt:lpstr>Wingdings 3</vt:lpstr>
      <vt:lpstr>Integral</vt:lpstr>
      <vt:lpstr>Κεφαλαιο 3</vt:lpstr>
      <vt:lpstr>Εισαγωγή</vt:lpstr>
      <vt:lpstr>Εισαγωγή</vt:lpstr>
      <vt:lpstr>Παλινδρόμηση ελαχίστων τετραγώνων</vt:lpstr>
      <vt:lpstr>Παλινδρόμηση ελαχίστων τετραγώνων</vt:lpstr>
      <vt:lpstr>Παλινδρόμηση ελαχίστων τετραγώνων</vt:lpstr>
      <vt:lpstr>PowerPoint Presentation</vt:lpstr>
      <vt:lpstr>Παλινδρόμηση ελαχίστων τετραγώνων</vt:lpstr>
      <vt:lpstr>Τα διανύσματα συντελεστών ελαχίστων τετραγώνων</vt:lpstr>
      <vt:lpstr>Τα διανύσματα συντελεστών ελαχίστων τετραγώνων</vt:lpstr>
      <vt:lpstr>Τα διανύσματα συντελεστών ελαχίστων τετραγώνων</vt:lpstr>
      <vt:lpstr>Τα διανύσματα συντελεστών ελαχίστων τετραγώνων</vt:lpstr>
      <vt:lpstr>Τα διανύσματα συντελεστών ελαχίστων τετραγώνων</vt:lpstr>
      <vt:lpstr>Εφαρμογή: μια εξίσωση επένδυσης</vt:lpstr>
      <vt:lpstr>Εφαρμογή: μια εξίσωση επένδυσης</vt:lpstr>
      <vt:lpstr>Εφαρμογή: μια εξίσωση επένδυσης</vt:lpstr>
      <vt:lpstr>Εφαρμογή: μια εξίσωση επένδυσης</vt:lpstr>
      <vt:lpstr>Εφαρμογή: μια εξίσωση επένδυσης</vt:lpstr>
      <vt:lpstr>Εφαρμογή: μια εξίσωση επένδυσης</vt:lpstr>
      <vt:lpstr>Αλγεβρικά χαρακτηριστικά της λύσης των ελαχίστων τετραγώνων</vt:lpstr>
      <vt:lpstr>Προβολή</vt:lpstr>
      <vt:lpstr>PowerPoint Presentation</vt:lpstr>
      <vt:lpstr>Προβολή</vt:lpstr>
      <vt:lpstr>Προβολή</vt:lpstr>
      <vt:lpstr>Προβολή</vt:lpstr>
      <vt:lpstr>Επιμερισμένη παλινδρόμηση και μερική παλινδρόμηση</vt:lpstr>
      <vt:lpstr>Επιμερισμένη παλινδρόμηση και μερική παλινδρόμηση</vt:lpstr>
      <vt:lpstr>PowerPoint Presentation</vt:lpstr>
      <vt:lpstr>Επιμερισμένη παλινδρόμηση και μερική παλινδρόμηση</vt:lpstr>
      <vt:lpstr>Επιμερισμένη παλινδρόμηση και μερική παλινδρόμηση</vt:lpstr>
      <vt:lpstr>Επιμερισμένη παλινδρόμηση και μερική παλινδρόμηση</vt:lpstr>
      <vt:lpstr>Επιμερισμένη παλινδρόμηση και μερική παλινδρόμηση</vt:lpstr>
      <vt:lpstr>PowerPoint Presentation</vt:lpstr>
      <vt:lpstr>Μερική παλινδρόμηση και συντελεστές μερικής συσχέτισης</vt:lpstr>
      <vt:lpstr>Μερική παλινδρόμηση και συντελεστές μερικής συσχέτισης</vt:lpstr>
      <vt:lpstr>PowerPoint Presentation</vt:lpstr>
      <vt:lpstr>PowerPoint Presentation</vt:lpstr>
      <vt:lpstr>PowerPoint Presentation</vt:lpstr>
      <vt:lpstr>PowerPoint Presentation</vt:lpstr>
      <vt:lpstr>Μερική παλινδρόμηση και συντελεστές μερικής συσχέτισης</vt:lpstr>
      <vt:lpstr>Μερική παλινδρόμηση και συντελεστές μερικής συσχέτισης</vt:lpstr>
      <vt:lpstr>PowerPoint Presentation</vt:lpstr>
      <vt:lpstr>PowerPoint Presentation</vt:lpstr>
      <vt:lpstr>Μερική παλινδρόμηση και συντελεστές μερικής συσχέτισης</vt:lpstr>
      <vt:lpstr>PowerPoint Presentation</vt:lpstr>
      <vt:lpstr>Μερική παλινδρόμηση και συντελεστές μερικής συσχέτισης</vt:lpstr>
      <vt:lpstr>Μερική παλινδρόμηση και συντελεστές μερικής συσχέτισης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Κεφαλαιο 3</dc:title>
  <dc:creator>Nikolaos G. Manetas</dc:creator>
  <cp:lastModifiedBy>Nikolaos G. Manetas</cp:lastModifiedBy>
  <cp:revision>19</cp:revision>
  <dcterms:created xsi:type="dcterms:W3CDTF">2023-02-08T09:41:55Z</dcterms:created>
  <dcterms:modified xsi:type="dcterms:W3CDTF">2023-03-03T09:15:30Z</dcterms:modified>
</cp:coreProperties>
</file>