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5E9F42-6E0A-4AFE-BC99-EF3E0291787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B7CED82-4C14-4C2A-B9E2-43DD55D32CE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BC36-50F5-432E-B0EE-09DA14160E0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6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ED82-4C14-4C2A-B9E2-43DD55D32CE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BC36-50F5-432E-B0EE-09DA1416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7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ED82-4C14-4C2A-B9E2-43DD55D32CE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BC36-50F5-432E-B0EE-09DA14160E0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37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ED82-4C14-4C2A-B9E2-43DD55D32CE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BC36-50F5-432E-B0EE-09DA1416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7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ED82-4C14-4C2A-B9E2-43DD55D32CE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BC36-50F5-432E-B0EE-09DA14160E0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85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ED82-4C14-4C2A-B9E2-43DD55D32CE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BC36-50F5-432E-B0EE-09DA1416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ED82-4C14-4C2A-B9E2-43DD55D32CE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BC36-50F5-432E-B0EE-09DA1416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4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ED82-4C14-4C2A-B9E2-43DD55D32CE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BC36-50F5-432E-B0EE-09DA1416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ED82-4C14-4C2A-B9E2-43DD55D32CE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BC36-50F5-432E-B0EE-09DA1416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7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ED82-4C14-4C2A-B9E2-43DD55D32CE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BC36-50F5-432E-B0EE-09DA14160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CED82-4C14-4C2A-B9E2-43DD55D32CE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BC36-50F5-432E-B0EE-09DA14160E0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76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B7CED82-4C14-4C2A-B9E2-43DD55D32CE3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CABC36-50F5-432E-B0EE-09DA14160E0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99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EC56A-14F4-58A4-9550-25AB73453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Κεφάλαιο 21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621B6-8992-688A-1979-01144E9C5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581400" cy="1463040"/>
          </a:xfrm>
        </p:spPr>
        <p:txBody>
          <a:bodyPr>
            <a:normAutofit/>
          </a:bodyPr>
          <a:lstStyle/>
          <a:p>
            <a:r>
              <a:rPr lang="el-GR" sz="2800" dirty="0"/>
              <a:t>Μη Στάσιμα Δεδομένα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BA6C9-E588-6B51-955D-7C723EB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7" y="3161974"/>
            <a:ext cx="3956106" cy="28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3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B931-D2BE-5FB1-EBAE-EE091906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Τυχαίοι περίπατοι, τάσεις και κίβδηλες παλινδρομήσεις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C7D74-943C-6984-BB4A-F722C65BA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12243" cy="4023360"/>
          </a:xfrm>
        </p:spPr>
        <p:txBody>
          <a:bodyPr>
            <a:normAutofit/>
          </a:bodyPr>
          <a:lstStyle/>
          <a:p>
            <a:r>
              <a:rPr lang="el-GR" dirty="0"/>
              <a:t>Ο τυχαίος περίπατος με μετατόπιση,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και </a:t>
            </a:r>
            <a:r>
              <a:rPr lang="el-GR" b="1" dirty="0"/>
              <a:t>στάσιμη διαδικασία τάσης</a:t>
            </a:r>
            <a:r>
              <a:rPr lang="el-GR" dirty="0"/>
              <a:t>,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όπου, και στις δύο περιπτώσεις, το ε</a:t>
            </a:r>
            <a:r>
              <a:rPr lang="el-GR" baseline="-25000" dirty="0"/>
              <a:t>t</a:t>
            </a:r>
            <a:r>
              <a:rPr lang="el-GR" dirty="0"/>
              <a:t> είναι μια διαδικασία λευκού θορύβου, φαίνεται να αποτελεί εύλογο χαρακτηρισμό πολλών μακροοικονομικών χρονολογικών σειρών.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006D-EFC8-1D83-A1C3-9578D6F80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936" y="2943899"/>
            <a:ext cx="2391046" cy="505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F212B-F4A4-31B6-EE1C-150138448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595" y="4119836"/>
            <a:ext cx="2313137" cy="50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4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974D-83F5-7D33-E6E6-7F94A708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Τυχαίοι περίπατοι, τάσεις και κίβδηλες παλινδρομήσεις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202C4-6D46-9139-C1B4-3EA4D8276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91732" cy="4023360"/>
          </a:xfrm>
        </p:spPr>
        <p:txBody>
          <a:bodyPr/>
          <a:lstStyle/>
          <a:p>
            <a:r>
              <a:rPr lang="el-GR" dirty="0"/>
              <a:t>Τα διαισθητικά αποτελέσματα είναι λιγότερο σαφή στην περίπτωση ενός αμιγούς </a:t>
            </a:r>
            <a:r>
              <a:rPr lang="el-GR" b="1" dirty="0"/>
              <a:t>τυχαίου περιπάτου</a:t>
            </a:r>
            <a:r>
              <a:rPr lang="el-GR" dirty="0"/>
              <a:t>,</a:t>
            </a:r>
          </a:p>
          <a:p>
            <a:endParaRPr lang="el-GR" dirty="0"/>
          </a:p>
          <a:p>
            <a:r>
              <a:rPr lang="el-GR" dirty="0"/>
              <a:t>αλλά ακόμη και εδώ, οι συγγραφείς βρήκαν ότι οι «σχέσεις» παλινδρόμησης φαίνεται να επιμένουν, ακόμη και σε μη συσχετισμένες σειρές.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Κάθε μια από αυτές τις σειρές χαρακτηρίζεται από μια </a:t>
            </a:r>
            <a:r>
              <a:rPr lang="el-GR" sz="2400" b="1" i="0" u="none" strike="noStrike" baseline="0" dirty="0">
                <a:latin typeface="grxn1000"/>
              </a:rPr>
              <a:t>μοναδιαία ρίζα</a:t>
            </a:r>
            <a:r>
              <a:rPr lang="el-GR" sz="2400" b="0" i="0" u="none" strike="noStrike" baseline="0" dirty="0">
                <a:latin typeface="grmn1000"/>
              </a:rPr>
              <a:t>. Σε κάθε περίπτωση, η </a:t>
            </a:r>
            <a:r>
              <a:rPr lang="el-GR" sz="2400" b="1" i="0" u="none" strike="noStrike" baseline="0" dirty="0">
                <a:latin typeface="grxn1000"/>
              </a:rPr>
              <a:t>διαδικασία δημιουργία δεδομένων </a:t>
            </a:r>
            <a:r>
              <a:rPr lang="el-GR" sz="2400" b="1" i="0" u="none" strike="noStrike" baseline="0" dirty="0">
                <a:latin typeface="LMRoman10-Bold"/>
              </a:rPr>
              <a:t>(DGP) </a:t>
            </a:r>
            <a:r>
              <a:rPr lang="el-GR" sz="2400" b="0" i="0" u="none" strike="noStrike" baseline="0" dirty="0">
                <a:latin typeface="grmn1000"/>
              </a:rPr>
              <a:t>μπορεί να γραφτεί ως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a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μ, β </a:t>
            </a:r>
            <a:r>
              <a:rPr lang="el-GR" sz="2400" b="0" i="0" u="none" strike="noStrike" baseline="0" dirty="0">
                <a:latin typeface="grmn1000"/>
              </a:rPr>
              <a:t>και 0, αντίστοιχα, και η </a:t>
            </a:r>
            <a:r>
              <a:rPr lang="el-GR" sz="2400" b="0" i="1" u="none" strike="noStrike" baseline="0" dirty="0">
                <a:latin typeface="LMMathItalic10-Regular"/>
              </a:rPr>
              <a:t>ν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μια στάσιμη διαδικασία.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2F9A7-09E3-DCF8-0370-4E665D2BD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081" y="3108822"/>
            <a:ext cx="1868853" cy="420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D2CA2B-C65C-36A2-3BB1-EE770EA34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89" y="5149122"/>
            <a:ext cx="2413422" cy="5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9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18927B-3264-C831-FBD3-52E0438EC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509" y="1025165"/>
            <a:ext cx="9370453" cy="48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27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D1666-5EE1-1030-F2A8-6F02A982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46982"/>
            <a:ext cx="9720072" cy="1170432"/>
          </a:xfrm>
        </p:spPr>
        <p:txBody>
          <a:bodyPr>
            <a:normAutofit/>
          </a:bodyPr>
          <a:lstStyle/>
          <a:p>
            <a:r>
              <a:rPr lang="el-GR" sz="3600" dirty="0"/>
              <a:t>΄Ελεγχοι μοναδιαίων ριζών στα οικονομικά δεδομένα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5165-7C4C-2783-FAE9-597C61A5B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84742"/>
            <a:ext cx="10825365" cy="5273258"/>
          </a:xfrm>
        </p:spPr>
        <p:txBody>
          <a:bodyPr/>
          <a:lstStyle/>
          <a:p>
            <a:r>
              <a:rPr lang="el-GR" dirty="0"/>
              <a:t>Αναλογιστείτε το απλό υπόδειγμα AR(1) με καινοτομίες που χαρακτηρίζονται από τη διαδικασία λευκού θορύβου με μηδενικό μέσο,</a:t>
            </a:r>
          </a:p>
          <a:p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προς τα κάτω μεροληψία του εκτιμητή ελαχίστων τετραγώνων καθώς το </a:t>
            </a:r>
            <a:r>
              <a:rPr lang="el-GR" sz="2400" b="0" i="1" u="none" strike="noStrike" baseline="0" dirty="0">
                <a:latin typeface="LMMathItalic10-Regular"/>
              </a:rPr>
              <a:t>γ </a:t>
            </a:r>
            <a:r>
              <a:rPr lang="el-GR" sz="2400" b="0" i="0" u="none" strike="noStrike" baseline="0" dirty="0">
                <a:latin typeface="grmn1000"/>
              </a:rPr>
              <a:t>τείνει στη μονάδα αναφέρεται ευρέως στη βιβλιογραφία.</a:t>
            </a:r>
            <a:r>
              <a:rPr lang="el-GR" sz="1400" b="0" i="0" u="none" strike="noStrike" baseline="0" dirty="0">
                <a:latin typeface="grmn08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Για 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1" u="none" strike="noStrike" baseline="0" dirty="0">
                <a:latin typeface="LMMathItalic10-Regular"/>
              </a:rPr>
              <a:t>γ</a:t>
            </a:r>
            <a:r>
              <a:rPr lang="el-GR" sz="2400" b="0" i="1" u="none" strike="noStrike" baseline="0" dirty="0">
                <a:latin typeface="LMMathSymbols10-Regular"/>
              </a:rPr>
              <a:t>| </a:t>
            </a:r>
            <a:r>
              <a:rPr lang="el-GR" sz="2400" b="0" i="1" u="none" strike="noStrike" baseline="0" dirty="0">
                <a:latin typeface="LMMathItalic10-Regular"/>
              </a:rPr>
              <a:t>&lt; </a:t>
            </a:r>
            <a:r>
              <a:rPr lang="el-GR" sz="2400" b="0" i="0" u="none" strike="noStrike" baseline="0" dirty="0">
                <a:latin typeface="LMRoman10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, ωστόσο, ο εκτιμητής ελαχίστων τετραγώνων,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Έχει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και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07D57-102C-093E-5E6D-A4AF3EA5B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000" y="2220011"/>
            <a:ext cx="2586868" cy="636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3C7F48-382C-DF6B-6234-677D8DDA2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495" y="4001488"/>
            <a:ext cx="2296475" cy="985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597BD-95C3-93E1-CE22-A13475A63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659" y="5345584"/>
            <a:ext cx="1676859" cy="488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448443-AE08-9265-702D-AB50A87F2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872" y="6184921"/>
            <a:ext cx="2854753" cy="6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9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9BAA-4EDD-5F5D-9CB3-74AD00E7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Οι έλεγχοι 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Dickey-Fuller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7DD5FC-87E0-11E7-473B-3668523119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1167872" cy="4023360"/>
              </a:xfrm>
            </p:spPr>
            <p:txBody>
              <a:bodyPr/>
              <a:lstStyle/>
              <a:p>
                <a:r>
                  <a:rPr lang="el-GR" dirty="0"/>
                  <a:t>Η</a:t>
                </a:r>
                <a:r>
                  <a:rPr lang="en-US" dirty="0"/>
                  <a:t> </a:t>
                </a:r>
                <a:r>
                  <a:rPr lang="el-GR" dirty="0"/>
                  <a:t>απλούστερη εκδοχή του υποδείγματος που θα αναλύσουμε είναι ο τυχαίος περίπατος,</a:t>
                </a:r>
              </a:p>
              <a:p>
                <a:endParaRPr lang="el-GR" dirty="0"/>
              </a:p>
              <a:p>
                <a:r>
                  <a:rPr lang="el-GR" dirty="0"/>
                  <a:t>Υπό τη μηδενική υπόθεση ότι γ = 1, υπάρχουν δύο προσεγγίσεις για τη διενέργεια του ελέγχου.</a:t>
                </a: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Το συμβατικό </a:t>
                </a:r>
                <a:r>
                  <a:rPr lang="el-GR" sz="2400" b="0" i="1" u="none" strike="noStrike" baseline="0" dirty="0">
                    <a:latin typeface="LMMathItalic10-Regular"/>
                  </a:rPr>
                  <a:t>t</a:t>
                </a:r>
                <a:r>
                  <a:rPr lang="el-GR" sz="2400" b="0" i="0" u="none" strike="noStrike" baseline="0" dirty="0">
                    <a:latin typeface="grmn1000"/>
                  </a:rPr>
                  <a:t>-στατιστικό,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DF</a:t>
                </a:r>
                <a:r>
                  <a:rPr lang="el-GR" sz="1400" b="0" i="1" u="none" strike="noStrike" baseline="0" dirty="0">
                    <a:latin typeface="LMMathItalic8-Regular"/>
                  </a:rPr>
                  <a:t>τ </a:t>
                </a:r>
                <a:r>
                  <a:rPr lang="el-GR" sz="2400" b="0" i="0" u="none" strike="noStrike" baseline="0" dirty="0">
                    <a:latin typeface="LMRoman10-Regular"/>
                  </a:rPr>
                  <a:t>=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l-GR" sz="2400" b="0" i="1" u="none" strike="noStrike" baseline="0" dirty="0">
                    <a:latin typeface="LMMathItalic10-Regular"/>
                  </a:rPr>
                  <a:t>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 </a:t>
                </a:r>
                <a:r>
                  <a:rPr lang="el-GR" sz="2400" b="0" i="0" u="none" strike="noStrike" baseline="0" dirty="0">
                    <a:latin typeface="LMRoman10-Regular"/>
                  </a:rPr>
                  <a:t>1)</a:t>
                </a:r>
                <a:r>
                  <a:rPr lang="el-GR" sz="2400" b="0" i="1" u="none" strike="noStrike" baseline="0" dirty="0">
                    <a:latin typeface="LMMathItalic10-Regular"/>
                  </a:rPr>
                  <a:t>/</a:t>
                </a:r>
                <a:r>
                  <a:rPr lang="el-GR" sz="2400" b="0" i="0" u="none" strike="noStrike" baseline="0" dirty="0">
                    <a:latin typeface="LMRoman10-Regular"/>
                  </a:rPr>
                  <a:t>Est</a:t>
                </a:r>
                <a:r>
                  <a:rPr lang="el-GR" sz="2400" b="0" i="1" u="none" strike="noStrike" baseline="0" dirty="0">
                    <a:latin typeface="LMMathItalic10-Regular"/>
                  </a:rPr>
                  <a:t>.</a:t>
                </a:r>
                <a:r>
                  <a:rPr lang="el-GR" sz="2400" b="0" i="0" u="none" strike="noStrike" baseline="0" dirty="0">
                    <a:latin typeface="LMRoman10-Regular"/>
                  </a:rPr>
                  <a:t>Std</a:t>
                </a:r>
                <a:r>
                  <a:rPr lang="el-GR" sz="2400" b="0" i="1" u="none" strike="noStrike" baseline="0" dirty="0">
                    <a:latin typeface="LMMathItalic10-Regular"/>
                  </a:rPr>
                  <a:t>.</a:t>
                </a:r>
                <a:r>
                  <a:rPr lang="el-GR" sz="2400" b="0" i="0" u="none" strike="noStrike" baseline="0" dirty="0">
                    <a:latin typeface="LMRoman10-Regular"/>
                  </a:rPr>
                  <a:t>Error(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)</a:t>
                </a:r>
                <a:r>
                  <a:rPr lang="el-GR" sz="2400" b="0" i="0" u="none" strike="noStrike" baseline="0" dirty="0">
                    <a:latin typeface="grmn1000"/>
                  </a:rPr>
                  <a:t>, με το αναθεωρημένο σύνολο κριτικών τιμών μπορούν να χρησιμοποιηθούν για μονόπλευρους ελέγχους.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7DD5FC-87E0-11E7-473B-3668523119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1167872" cy="4023360"/>
              </a:xfrm>
              <a:blipFill>
                <a:blip r:embed="rId2"/>
                <a:stretch>
                  <a:fillRect l="-437" t="-1970" r="-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AF82316-B86F-12BA-5C0A-64CA35CA5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589" y="2780349"/>
            <a:ext cx="6506821" cy="51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95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AB3C7D-281C-3A82-6BB4-FFBAEC672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554" y="106299"/>
            <a:ext cx="7466029" cy="66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0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6787E7-0B0E-523E-6D87-8ABF0A3AE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112" y="131975"/>
            <a:ext cx="8304191" cy="646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7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479E1C-9974-5221-3BDC-315AE1BC0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20" y="1157140"/>
            <a:ext cx="9366106" cy="45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48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9E64A8-6334-F483-5BBF-D9609EE67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200" y="1442301"/>
            <a:ext cx="8085668" cy="4235185"/>
          </a:xfrm>
        </p:spPr>
      </p:pic>
    </p:spTree>
    <p:extLst>
      <p:ext uri="{BB962C8B-B14F-4D97-AF65-F5344CB8AC3E}">
        <p14:creationId xmlns:p14="http://schemas.microsoft.com/office/powerpoint/2010/main" val="200937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B1F0DA-F0DF-2E54-EA5D-5DC66ACE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83" y="1809947"/>
            <a:ext cx="7956649" cy="44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2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328D-316F-9305-CF86-AD9CB319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Ο παρελθοντικός τελεστής και ο τελεστής διαφορών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99C9F-8691-172F-8A19-46D5D2C87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παρελθοντικός τελεστής, L, είναι ένας μηχανισμός που απλοποιεί σημαντικά τα μαθηματικά της ανάλυσης χρονολογικών σειρών. Ο τελεστής ορίζει την πράξη</a:t>
            </a:r>
          </a:p>
          <a:p>
            <a:endParaRPr lang="el-GR" dirty="0"/>
          </a:p>
          <a:p>
            <a:r>
              <a:rPr lang="el-GR" dirty="0"/>
              <a:t>Από τον ορισμό,</a:t>
            </a:r>
          </a:p>
          <a:p>
            <a:endParaRPr lang="el-GR" dirty="0"/>
          </a:p>
          <a:p>
            <a:r>
              <a:rPr lang="el-GR" dirty="0"/>
              <a:t>Συνεπάγεται ότι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1AB4C-FAE1-EB11-78CA-E6F8D849F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604" y="3112765"/>
            <a:ext cx="2103119" cy="632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1B4F54-44F3-4CF1-7FD4-63B523C9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833" y="4186377"/>
            <a:ext cx="2992333" cy="509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F7087-AEC5-4A7A-468F-6C676932E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739" y="5243883"/>
            <a:ext cx="4092340" cy="124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37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ED5D5-4BEF-D846-3331-E66CD16A5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26" y="1265940"/>
            <a:ext cx="8197852" cy="45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66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56BBCB-A760-FD37-A2F9-6FD5EDF5B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63" y="1223988"/>
            <a:ext cx="7951024" cy="44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7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22332D-A1B4-B5A5-B64E-4A53D0CD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47" y="1463209"/>
            <a:ext cx="8230600" cy="450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14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B8CE24-E620-2689-2676-B29D53715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68" y="1112588"/>
            <a:ext cx="8880545" cy="463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2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A6A67-E834-EF9D-CCAD-582DA525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Οι έλεγχοι 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Dickey-Fuller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CA106-A189-1943-2EBB-2DFC72871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επέκταση</a:t>
            </a:r>
            <a:r>
              <a:rPr lang="en-US" dirty="0"/>
              <a:t> </a:t>
            </a:r>
            <a:r>
              <a:rPr lang="el-GR" dirty="0"/>
              <a:t>αυτής της ανάλυσης, στην οποία ενσωματώνονται ορισμένες μορφές σειριακής συσχέτισης, είναι ο </a:t>
            </a:r>
            <a:r>
              <a:rPr lang="el-GR" b="1" dirty="0"/>
              <a:t>επαυξημένος έλεγχος </a:t>
            </a:r>
            <a:r>
              <a:rPr lang="en-US" b="1" dirty="0"/>
              <a:t>Dickey-Fuller</a:t>
            </a:r>
            <a:r>
              <a:rPr lang="en-US" dirty="0"/>
              <a:t>.</a:t>
            </a:r>
          </a:p>
          <a:p>
            <a:r>
              <a:rPr lang="el-GR" dirty="0"/>
              <a:t>Ο επαυξημένος έλεγχος Dickey-Fuller είναι ίδιος με τον έλεγχο</a:t>
            </a:r>
            <a:r>
              <a:rPr lang="en-US" dirty="0"/>
              <a:t> </a:t>
            </a:r>
            <a:r>
              <a:rPr lang="el-GR" dirty="0"/>
              <a:t>που περιγράψαμε προηγουμένως, αλλά διενεργείται στο πλαίσιο του υποδείγματος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 err="1"/>
              <a:t>Ηδιατύπωση</a:t>
            </a:r>
            <a:r>
              <a:rPr lang="el-GR" dirty="0"/>
              <a:t> του τυχαίου περιπάτου προκύπτει επιβάλλοντας μ = 0 και β = 0.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9E42B-B640-FE37-1558-7720C64B4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463" y="3987538"/>
            <a:ext cx="6381328" cy="54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5D07F-9608-7870-DB00-B5AB26C65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0980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Οι έλεγχοι 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Dickey-Fuller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50414-EC29-69CA-0696-635D25E45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649204"/>
            <a:ext cx="9720073" cy="4023360"/>
          </a:xfrm>
        </p:spPr>
        <p:txBody>
          <a:bodyPr/>
          <a:lstStyle/>
          <a:p>
            <a:r>
              <a:rPr lang="el-GR" dirty="0"/>
              <a:t>Το στατιστικό των Phillips (1987) και Phillips και Perron (1988) μπορεί να υπολογιστεί για τις ίδιες συναρτησιακές μορφές,</a:t>
            </a:r>
          </a:p>
          <a:p>
            <a:endParaRPr lang="el-GR" dirty="0"/>
          </a:p>
          <a:p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το </a:t>
            </a:r>
            <a:r>
              <a:rPr lang="el-GR" sz="2400" b="0" i="1" u="none" strike="noStrike" baseline="0" dirty="0">
                <a:latin typeface="LMMathItalic10-Regular"/>
              </a:rPr>
              <a:t>δ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μπορεί να είναι 0, </a:t>
            </a:r>
            <a:r>
              <a:rPr lang="el-GR" sz="2400" b="0" i="1" u="none" strike="noStrike" baseline="0" dirty="0">
                <a:latin typeface="LMMathItalic10-Regular"/>
              </a:rPr>
              <a:t>μ </a:t>
            </a:r>
            <a:r>
              <a:rPr lang="el-GR" sz="2400" b="0" i="0" u="none" strike="noStrike" baseline="0" dirty="0">
                <a:latin typeface="grmn1000"/>
              </a:rPr>
              <a:t>ή </a:t>
            </a:r>
            <a:r>
              <a:rPr lang="el-GR" sz="2400" b="0" i="1" u="none" strike="noStrike" baseline="0" dirty="0">
                <a:latin typeface="LMMathItalic10-Regular"/>
              </a:rPr>
              <a:t>μ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0" i="1" u="none" strike="noStrike" baseline="0" dirty="0">
                <a:latin typeface="LMMathItalic10-Regular"/>
              </a:rPr>
              <a:t>βt</a:t>
            </a:r>
            <a:r>
              <a:rPr lang="el-GR" sz="2400" b="0" i="0" u="none" strike="noStrike" baseline="0" dirty="0">
                <a:latin typeface="grmn1000"/>
              </a:rPr>
              <a:t>. Κατά τη διαδικασία τροποποιούνται τα δύο στατιστικά των </a:t>
            </a:r>
            <a:r>
              <a:rPr lang="en-US" sz="2400" b="0" i="0" u="none" strike="noStrike" baseline="0" dirty="0">
                <a:latin typeface="LMRoman10-Regular"/>
              </a:rPr>
              <a:t>Dickey-Fuller </a:t>
            </a:r>
            <a:r>
              <a:rPr lang="el-GR" sz="2400" b="0" i="0" u="none" strike="noStrike" baseline="0" dirty="0">
                <a:latin typeface="grmn1000"/>
              </a:rPr>
              <a:t>που εξετάσαμε προηγουμένως,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14FA7-2A6D-3D96-2837-E35C9F0F8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25" y="2706923"/>
            <a:ext cx="4955887" cy="463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22E0F-AC04-6B7E-5BDA-34364A34B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643" y="4228410"/>
            <a:ext cx="5068713" cy="153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46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DB31-4A2B-F795-7B90-BED265D4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Οι έλεγχοι 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Dickey-Fuller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77AD-318B-43B0-A8AF-20F2CD9AA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όπου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0C22B-FB96-56B8-66F9-F1B9C6C1D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955" y="2696066"/>
            <a:ext cx="7162001" cy="280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79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521E2-D4B3-821E-147F-1712858C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Οι έλεγχοι 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Dickey-Fuller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005BE-EFC4-33EB-F9F8-B0A5D28BC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29439" cy="4023360"/>
          </a:xfrm>
        </p:spPr>
        <p:txBody>
          <a:bodyPr/>
          <a:lstStyle/>
          <a:p>
            <a:r>
              <a:rPr lang="el-GR" b="1" dirty="0"/>
              <a:t>Βήμα 1</a:t>
            </a:r>
            <a:r>
              <a:rPr lang="el-GR" dirty="0"/>
              <a:t>. Εφαρμόζουμε μια γραμμική παλινδρόμηση του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sz="2400" b="0" i="0" u="none" strike="noStrike" baseline="0" dirty="0">
                <a:latin typeface="grxn1000"/>
              </a:rPr>
              <a:t>Βήμα </a:t>
            </a:r>
            <a:r>
              <a:rPr lang="en-US" sz="2400" b="0" i="0" u="none" strike="noStrike" baseline="0" dirty="0">
                <a:latin typeface="grxn1000"/>
              </a:rPr>
              <a:t>2.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Τώρα, ο έλεγχος των </a:t>
            </a:r>
            <a:r>
              <a:rPr lang="en-US" sz="2400" b="0" i="0" u="none" strike="noStrike" baseline="0" dirty="0">
                <a:latin typeface="LMRoman10-Regular"/>
              </a:rPr>
              <a:t>Dickey-Fuller</a:t>
            </a:r>
            <a:r>
              <a:rPr lang="en-US" sz="2400" b="0" i="0" u="none" strike="noStrike" baseline="0" dirty="0">
                <a:latin typeface="grmn1000"/>
              </a:rPr>
              <a:t>,</a:t>
            </a:r>
            <a:r>
              <a:rPr lang="en-US" sz="2400" b="0" i="0" u="none" strike="noStrike" baseline="0" dirty="0">
                <a:latin typeface="LMRoman10-Regular"/>
              </a:rPr>
              <a:t>DF</a:t>
            </a:r>
            <a:r>
              <a:rPr lang="el-GR" sz="1400" b="0" i="1" u="none" strike="noStrike" baseline="0" dirty="0">
                <a:latin typeface="LMMathItalic8-Regular"/>
              </a:rPr>
              <a:t>τ</a:t>
            </a:r>
            <a:r>
              <a:rPr lang="en-US" sz="2400" b="0" i="0" u="none" strike="noStrike" baseline="0" dirty="0">
                <a:latin typeface="grmn1000"/>
              </a:rPr>
              <a:t>,</a:t>
            </a:r>
            <a:r>
              <a:rPr lang="el-GR" sz="2400" b="0" i="0" u="none" strike="noStrike" baseline="0" dirty="0">
                <a:latin typeface="grmn1000"/>
              </a:rPr>
              <a:t>μπορεί να διενεργηθεί χρησιμοποιώντας το υπόδειγμα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7CD5A-7C90-4A5F-654C-5D389337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351" y="2921481"/>
            <a:ext cx="7645301" cy="1499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0B4725-4746-D82C-7BF5-BA7A46529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182" y="5580668"/>
            <a:ext cx="5379773" cy="62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61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D1BF-03B6-64A9-0AFB-7A3B9056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21.3. Επαυξημένος ΄Ελεγχος Dickey-Fuller για Μοναδιαίες Ρίζες του ΑΕΠ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45E17-7264-85C3-8141-87644D603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99121" cy="4023360"/>
          </a:xfrm>
        </p:spPr>
        <p:txBody>
          <a:bodyPr/>
          <a:lstStyle/>
          <a:p>
            <a:r>
              <a:rPr lang="el-GR" dirty="0"/>
              <a:t>Το υπόδειγμα που χρησιμοποίησαν είναι</a:t>
            </a:r>
          </a:p>
          <a:p>
            <a:endParaRPr lang="el-GR" dirty="0"/>
          </a:p>
          <a:p>
            <a:r>
              <a:rPr lang="el-GR" sz="2400" b="0" i="0" u="none" strike="noStrike" baseline="0" dirty="0">
                <a:latin typeface="grmn1000"/>
              </a:rPr>
              <a:t>Ο έλεγχος αφορά την κοινή υπόθεση ότι τα </a:t>
            </a:r>
            <a:r>
              <a:rPr lang="el-GR" sz="2400" b="0" i="1" u="none" strike="noStrike" baseline="0" dirty="0">
                <a:latin typeface="LMMathItalic10-Regular"/>
              </a:rPr>
              <a:t>β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γ</a:t>
            </a:r>
            <a:r>
              <a:rPr lang="el-GR" sz="800" b="0" i="1" u="none" strike="noStrike" baseline="0" dirty="0">
                <a:latin typeface="LMMathSymbols7-Regular"/>
              </a:rPr>
              <a:t>∗ </a:t>
            </a:r>
            <a:r>
              <a:rPr lang="el-GR" sz="2400" b="0" i="0" u="none" strike="noStrike" baseline="0" dirty="0">
                <a:latin typeface="grmn1000"/>
              </a:rPr>
              <a:t>είναι μηδενικά στο υπόδειγμα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dirty="0"/>
              <a:t>Κατά την αναζήτηση εξειδίκευσης χρησιμοποιούνται οι παρατηρήσεις 18 έως 204, καθώς εκτιμούνται 17 συντελεστές στην εξίσωση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3DE14D-9A60-DBF8-6E00-DF1045177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879" y="2892946"/>
            <a:ext cx="4019493" cy="413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81E019-1626-A6EC-A489-60BAEF3EC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987" y="3913397"/>
            <a:ext cx="5461540" cy="517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69D43D-EF05-4087-7626-A36D8B5BC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121" y="5767230"/>
            <a:ext cx="4400851" cy="83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28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E012-639F-3F1B-398F-CE2B08262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΄Ελεγχος στασιμότητας </a:t>
            </a:r>
            <a:r>
              <a:rPr lang="en-US" sz="4000" dirty="0"/>
              <a:t>KPSS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7B4AC-78E8-CACC-B645-4BC26A17B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</a:t>
            </a:r>
            <a:r>
              <a:rPr lang="en-US" dirty="0"/>
              <a:t> </a:t>
            </a:r>
            <a:r>
              <a:rPr lang="el-GR" dirty="0"/>
              <a:t>διαδικασία είναι ένας έλεγχος μη στασιμότητας έναντι</a:t>
            </a:r>
            <a:r>
              <a:rPr lang="en-US" dirty="0"/>
              <a:t>n</a:t>
            </a:r>
            <a:r>
              <a:rPr lang="el-GR" dirty="0"/>
              <a:t>της μηδενικής υπόθεσης της στασιμότητας στο υπόδειγμα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μια στάσιμη σειρά και </a:t>
            </a:r>
            <a:r>
              <a:rPr lang="el-GR" sz="2400" b="0" i="1" u="none" strike="noStrike" baseline="0" dirty="0">
                <a:latin typeface="LMMathItalic10-Regular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μια στάσιμη σειρά </a:t>
            </a:r>
            <a:r>
              <a:rPr lang="el-GR" sz="2400" b="0" i="0" u="none" strike="noStrike" baseline="0" dirty="0" err="1">
                <a:latin typeface="LMRoman10-Regular"/>
              </a:rPr>
              <a:t>i.i.d</a:t>
            </a:r>
            <a:r>
              <a:rPr lang="el-GR" sz="2400" b="0" i="0" u="none" strike="noStrike" baseline="0" dirty="0">
                <a:latin typeface="LMRoman10-Regular"/>
              </a:rPr>
              <a:t>.</a:t>
            </a:r>
            <a:r>
              <a:rPr lang="en-US" sz="2400" b="0" i="0" u="none" strike="noStrike" baseline="0" dirty="0">
                <a:latin typeface="LMRoman10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με μηδενικό μέσο και μοναδιαία</a:t>
            </a:r>
            <a:r>
              <a:rPr lang="en-US" sz="2400" b="0" i="0" u="none" strike="noStrike" baseline="0" dirty="0">
                <a:latin typeface="LMRoman10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διακύμανση.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66CD6-7E55-585E-070B-0771D3F81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66" y="3139126"/>
            <a:ext cx="4087015" cy="10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4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BCCF7-0E12-2E02-D8E7-0B4856BA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 παρελθοντικός τελεστής και ο τελεστής διαφορών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E82E-2FCA-D8C4-A781-7E7E817E4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713" y="2084832"/>
            <a:ext cx="10674536" cy="4773168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Τέλος, για την αυτοπαλινδρομούμενη σειρά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βy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 όπου 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2400" b="0" i="1" u="none" strike="noStrike" baseline="0" dirty="0">
                <a:latin typeface="LMMathSymbols10-Regular"/>
              </a:rPr>
              <a:t>| </a:t>
            </a:r>
            <a:r>
              <a:rPr lang="el-GR" sz="2400" b="0" i="1" u="none" strike="noStrike" baseline="0" dirty="0">
                <a:latin typeface="LMMathItalic10-Regular"/>
              </a:rPr>
              <a:t>&lt; </a:t>
            </a:r>
            <a:r>
              <a:rPr lang="el-GR" sz="2400" b="0" i="0" u="none" strike="noStrike" baseline="0" dirty="0">
                <a:latin typeface="LMRoman10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, βρίσκουμε </a:t>
            </a:r>
            <a:r>
              <a:rPr lang="el-GR" sz="2400" b="0" i="0" u="none" strike="noStrike" baseline="0" dirty="0">
                <a:latin typeface="LMRoman10-Regular"/>
              </a:rPr>
              <a:t>(1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βL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ή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τελεστής πρώτων διαφορών επιτυγχάνει μια χρήσιμη συντόμευση που προκύπτει από τον ορισμό του </a:t>
            </a:r>
            <a:r>
              <a:rPr lang="en-US" sz="2400" b="0" i="1" u="none" strike="noStrike" baseline="0" dirty="0">
                <a:latin typeface="LMMathItalic10-Regular"/>
              </a:rPr>
              <a:t>L</a:t>
            </a:r>
            <a:r>
              <a:rPr lang="en-US" sz="2400" b="0" i="0" u="none" strike="noStrike" baseline="0" dirty="0">
                <a:latin typeface="grmn1000"/>
              </a:rPr>
              <a:t>,</a:t>
            </a:r>
            <a:endParaRPr lang="el-GR" sz="2400" b="0" i="0" u="none" strike="noStrike" baseline="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΄Ετσι, για παράδειγμα,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A075D-0276-2BF1-24AC-868B8C150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783" y="2903852"/>
            <a:ext cx="6548434" cy="1050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ACBE0C-FC12-33E9-59DE-BC1ADF77B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640" y="4773167"/>
            <a:ext cx="3066243" cy="436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3E37B8-E4CF-C085-E035-1375DAD81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432" y="6162426"/>
            <a:ext cx="5669793" cy="54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00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CEC7-82C9-036A-3C2F-27399484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΄Ελεγχος στασιμότητας </a:t>
            </a:r>
            <a:r>
              <a:rPr kumimoji="0" lang="en-US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KPSS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6EA83-579A-BCC2-7C26-E7C1A0DF1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06321"/>
            <a:ext cx="9720073" cy="457200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΄Εστω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το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-οστό κατάλοιπο </a:t>
            </a:r>
            <a:r>
              <a:rPr lang="el-GR" sz="2400" b="0" i="0" u="none" strike="noStrike" baseline="0" dirty="0">
                <a:latin typeface="LMRoman10-Regular"/>
              </a:rPr>
              <a:t>OLS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dirty="0">
                <a:latin typeface="grmn1000"/>
              </a:rPr>
              <a:t>και έστω η ακολουθία των μερικών αθροισμάτων</a:t>
            </a:r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dirty="0">
                <a:latin typeface="grmn1000"/>
              </a:rPr>
              <a:t>Το </a:t>
            </a:r>
            <a:r>
              <a:rPr lang="en-US" sz="2400" dirty="0">
                <a:latin typeface="grmn1000"/>
              </a:rPr>
              <a:t>KPSS </a:t>
            </a:r>
            <a:r>
              <a:rPr lang="el-GR" sz="2400" dirty="0">
                <a:latin typeface="grmn1000"/>
              </a:rPr>
              <a:t>στατιστικό είναι</a:t>
            </a:r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dirty="0">
                <a:latin typeface="grmn1000"/>
              </a:rPr>
              <a:t>όπου</a:t>
            </a:r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B5B99-4DED-1639-B048-8FA2467D8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272" y="2395035"/>
            <a:ext cx="2336279" cy="478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A08F1B-2694-39CB-03BA-00F2587AE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510" y="3443693"/>
            <a:ext cx="2730340" cy="763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6377AA-02AF-32B1-64A5-01E3D5496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728" y="4395476"/>
            <a:ext cx="2409122" cy="7638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C9863E-70E8-0DBC-ECD2-D33FD5DB0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784" y="5266288"/>
            <a:ext cx="3926293" cy="15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13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EB2E9D-2FB5-825C-F466-7EA8C554B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428" y="1423448"/>
            <a:ext cx="8257526" cy="4657419"/>
          </a:xfrm>
        </p:spPr>
      </p:pic>
    </p:spTree>
    <p:extLst>
      <p:ext uri="{BB962C8B-B14F-4D97-AF65-F5344CB8AC3E}">
        <p14:creationId xmlns:p14="http://schemas.microsoft.com/office/powerpoint/2010/main" val="3997860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29DB-0B02-53E7-90B5-23CC170C5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Παράδειγμα 21.6. Διάφορες Συνολοκληρωμένες Σειρές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41EFD-3C18-C319-532E-A18AAE133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382305" cy="4023360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Επομένως, αν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800" b="0" i="0" u="none" strike="noStrike" baseline="0" dirty="0">
                <a:latin typeface="LMRoman7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800" b="0" i="0" u="none" strike="noStrike" baseline="0" dirty="0">
                <a:latin typeface="LMRoman7-Regular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είναι τα επίπεδα τιμών σε δύο χώρες και </a:t>
            </a:r>
            <a:r>
              <a:rPr lang="el-GR" sz="2400" b="0" i="1" u="none" strike="noStrike" baseline="0" dirty="0">
                <a:latin typeface="LMMathItalic10-Regular"/>
              </a:rPr>
              <a:t>E </a:t>
            </a:r>
            <a:r>
              <a:rPr lang="el-GR" sz="2400" b="0" i="0" u="none" strike="noStrike" baseline="0" dirty="0">
                <a:latin typeface="grmn1000"/>
              </a:rPr>
              <a:t>είναι η συναλλαγματική ισοτιμία μεταξύ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των δύο νομισμάτων, τότε στην ισορροπία,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Επιτρέποντας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την ύπαρξη βραχυχρόνιων αποκλίσεων από την ισορροπία, η θεωρία λέει ότι για ένα συγκεκριμένο 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0" u="none" strike="noStrike" baseline="0" dirty="0">
                <a:latin typeface="LMRoman10-Regular"/>
              </a:rPr>
              <a:t>= (ln </a:t>
            </a:r>
            <a:r>
              <a:rPr lang="el-GR" sz="2400" b="0" i="1" u="none" strike="noStrike" baseline="0" dirty="0">
                <a:latin typeface="LMMathItalic10-Regular"/>
              </a:rPr>
              <a:t>μ,</a:t>
            </a:r>
            <a:r>
              <a:rPr lang="el-GR" sz="2400" b="0" i="1" u="none" strike="noStrike" baseline="0" dirty="0">
                <a:latin typeface="LMMathSymbols10-Regular"/>
              </a:rPr>
              <a:t>−</a:t>
            </a:r>
            <a:r>
              <a:rPr lang="el-GR" sz="2400" b="0" i="0" u="none" strike="noStrike" baseline="0" dirty="0">
                <a:latin typeface="LMRoman10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0" u="none" strike="noStrike" baseline="0" dirty="0">
                <a:latin typeface="LMRoman10-Regular"/>
              </a:rPr>
              <a:t>1)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στο υπόδειγμα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800" b="0" i="1" u="none" strike="noStrike" baseline="0" dirty="0">
                <a:latin typeface="LMMathItalic7-Regular"/>
              </a:rPr>
              <a:t>t </a:t>
            </a:r>
            <a:r>
              <a:rPr lang="el-GR" sz="2400" b="0" i="0" u="none" strike="noStrike" baseline="0" dirty="0">
                <a:latin typeface="LMRoman10-Regular"/>
              </a:rPr>
              <a:t>= ln </a:t>
            </a:r>
            <a:r>
              <a:rPr lang="el-GR" sz="2400" b="0" i="1" u="none" strike="noStrike" baseline="0" dirty="0" err="1">
                <a:latin typeface="LMMathItalic10-Regular"/>
              </a:rPr>
              <a:t>v</a:t>
            </a:r>
            <a:r>
              <a:rPr lang="el-GR" sz="800" b="0" i="1" u="none" strike="noStrike" baseline="0" dirty="0" err="1">
                <a:latin typeface="LMMathItalic7-Regular"/>
              </a:rPr>
              <a:t>t</a:t>
            </a:r>
            <a:r>
              <a:rPr lang="el-GR" sz="800" b="0" i="1" u="none" strike="noStrike" baseline="0" dirty="0">
                <a:latin typeface="LMMathItalic7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αποτελεί μια στάσιμη σειρά.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5550D-0BA4-2346-6B27-D88DE1E41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187" y="3259738"/>
            <a:ext cx="4665560" cy="699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AC3BB5-7D09-9F72-BE1F-62E136784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514" y="5118754"/>
            <a:ext cx="3904544" cy="53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69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2B6B4B-B6BA-A475-36BB-C8AC89AF6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997" y="1295032"/>
            <a:ext cx="7821505" cy="408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81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371D-1ED4-481F-134F-978EDD8EB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25" y="585216"/>
            <a:ext cx="11409575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21.6. Διάφορες</a:t>
            </a:r>
            <a:r>
              <a:rPr lang="en-US" sz="4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Συνολοκληρωμένες Σειρές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9D757-A151-8E7C-43C8-54042FA8B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12243" cy="457200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Υποθέτουμε ότι τα υποδείγματα περιλαμβάνουν Μ μεταβλητές, 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LMRoman10-Regular"/>
              </a:rPr>
              <a:t>= [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1" u="none" strike="noStrike" baseline="0" dirty="0">
                <a:latin typeface="LMMathItalic10-Regular"/>
              </a:rPr>
              <a:t>, . . . , y</a:t>
            </a:r>
            <a:r>
              <a:rPr lang="el-GR" sz="1400" b="0" i="1" u="none" strike="noStrike" baseline="0" dirty="0">
                <a:latin typeface="LMMathItalic8-Regular"/>
              </a:rPr>
              <a:t>Mt</a:t>
            </a:r>
            <a:r>
              <a:rPr lang="el-GR" sz="2400" b="0" i="0" u="none" strike="noStrike" baseline="0" dirty="0">
                <a:latin typeface="LMRoman10-Regular"/>
              </a:rPr>
              <a:t>]A</a:t>
            </a:r>
            <a:r>
              <a:rPr lang="el-GR" sz="2400" b="0" i="0" u="none" strike="noStrike" baseline="0" dirty="0">
                <a:latin typeface="grmn1000"/>
              </a:rPr>
              <a:t>, κάθε μια εκ των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οποίων είναι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(0) </a:t>
            </a:r>
            <a:r>
              <a:rPr lang="el-GR" sz="2400" b="0" i="0" u="none" strike="noStrike" baseline="0" dirty="0">
                <a:latin typeface="grmn1000"/>
              </a:rPr>
              <a:t>ή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(1)</a:t>
            </a:r>
            <a:r>
              <a:rPr lang="el-GR" sz="2400" b="0" i="0" u="none" strike="noStrike" baseline="0" dirty="0">
                <a:latin typeface="grmn1000"/>
              </a:rPr>
              <a:t>, και μια σχέση μακροχρόνιας ισορροπίας,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διάνυσμα των παραμέτρων </a:t>
            </a:r>
            <a:r>
              <a:rPr lang="el-GR" sz="2400" b="1" i="1" u="none" strike="noStrike" baseline="0" dirty="0">
                <a:latin typeface="LMMathItalic10-Bold"/>
              </a:rPr>
              <a:t>γ </a:t>
            </a:r>
            <a:r>
              <a:rPr lang="el-GR" sz="2400" b="0" i="0" u="none" strike="noStrike" baseline="0" dirty="0">
                <a:latin typeface="grmn1000"/>
              </a:rPr>
              <a:t>είναι το </a:t>
            </a:r>
            <a:r>
              <a:rPr lang="el-GR" sz="2400" b="0" i="0" u="none" strike="noStrike" baseline="0" dirty="0">
                <a:latin typeface="grxn1000"/>
              </a:rPr>
              <a:t>διάνυσμα συνολοκλήρωσης</a:t>
            </a:r>
            <a:r>
              <a:rPr lang="el-GR" sz="2400" b="0" i="0" u="none" strike="noStrike" baseline="0" dirty="0">
                <a:latin typeface="grmn1000"/>
              </a:rPr>
              <a:t>. Βραχυχρόνια, το σύστημα μπορεί να αποκλίνει από την ισορροπία και, έτσι, η σχέση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γίνεται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το </a:t>
            </a:r>
            <a:r>
              <a:rPr lang="el-GR" sz="2400" b="0" i="0" u="none" strike="noStrike" baseline="0" dirty="0">
                <a:latin typeface="grxn1000"/>
              </a:rPr>
              <a:t>σφάλμα ισορροπίας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πρέπει να είναι μια στάσιμη σειρά.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7B151-F99C-A7FE-1020-05F6519F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954" y="3283687"/>
            <a:ext cx="2309153" cy="5153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B7AC4-908B-C9D6-72EB-F191DF375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381" y="4951536"/>
            <a:ext cx="2682310" cy="60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66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397B-70F3-5133-DCED-7CB0E50FB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21.6. Διάφορες</a:t>
            </a:r>
            <a:r>
              <a:rPr kumimoji="0" lang="en-US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Συνολοκληρωμένες Σειρές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DDCC-2187-71E4-0AEA-D5A775848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38" y="2286000"/>
            <a:ext cx="11368726" cy="4023360"/>
          </a:xfrm>
        </p:spPr>
        <p:txBody>
          <a:bodyPr>
            <a:normAutofit/>
          </a:bodyPr>
          <a:lstStyle/>
          <a:p>
            <a:pPr algn="l"/>
            <a:r>
              <a:rPr lang="el-GR" sz="2400" b="1" i="0" u="none" strike="noStrike" baseline="0" dirty="0">
                <a:latin typeface="grxn1000"/>
              </a:rPr>
              <a:t>Απόδειξη</a:t>
            </a:r>
            <a:r>
              <a:rPr lang="el-GR" sz="2400" b="0" i="0" u="none" strike="noStrike" baseline="0" dirty="0">
                <a:latin typeface="grxn1000"/>
              </a:rPr>
              <a:t>: </a:t>
            </a:r>
            <a:r>
              <a:rPr lang="el-GR" sz="2400" b="0" i="0" u="none" strike="noStrike" baseline="0" dirty="0">
                <a:latin typeface="grmn1000"/>
              </a:rPr>
              <a:t>Υποθέστε ότι το </a:t>
            </a:r>
            <a:r>
              <a:rPr lang="el-GR" sz="2400" b="1" i="1" u="none" strike="noStrike" baseline="0" dirty="0">
                <a:latin typeface="LMMathItalic10-Bold"/>
              </a:rPr>
              <a:t>γ</a:t>
            </a:r>
            <a:r>
              <a:rPr lang="el-GR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ένα διάνυσμα συνολοκλήρωσης και ότι υπάρχουν 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γραμμικά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ανεξάρτητα διανύσματα συνολοκλήρωσης. 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΄Ετσι, αγνοώντας προς το παρόν το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, για κάθε </a:t>
            </a:r>
            <a:r>
              <a:rPr lang="el-GR" sz="2400" b="1" i="1" u="none" strike="noStrike" baseline="0" dirty="0">
                <a:latin typeface="LMMathItalic10-Bold"/>
              </a:rPr>
              <a:t>γ</a:t>
            </a:r>
            <a:r>
              <a:rPr lang="el-GR" sz="1400" b="0" i="1" u="none" strike="noStrike" baseline="0" dirty="0">
                <a:latin typeface="LMMathItalic8-Regular"/>
              </a:rPr>
              <a:t>i</a:t>
            </a:r>
            <a:r>
              <a:rPr lang="el-GR" sz="2400" b="0" i="0" u="none" strike="noStrike" baseline="0" dirty="0">
                <a:latin typeface="grmn1000"/>
              </a:rPr>
              <a:t>, το 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n-US" sz="1400" b="0" i="1" u="none" strike="noStrike" baseline="0" dirty="0">
                <a:latin typeface="LMMathItalic8-Regular"/>
              </a:rPr>
              <a:t>t</a:t>
            </a:r>
            <a:r>
              <a:rPr lang="el-GR" sz="2400" b="1" i="1" u="none" strike="noStrike" baseline="0" dirty="0">
                <a:latin typeface="LMMathItalic10-Bold"/>
              </a:rPr>
              <a:t>γ</a:t>
            </a:r>
            <a:r>
              <a:rPr lang="en-US" sz="1400" b="0" i="1" u="none" strike="noStrike" baseline="0" dirty="0">
                <a:latin typeface="LMMathItalic8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αποτελεί μια στάσιμη σειρά </a:t>
            </a:r>
            <a:r>
              <a:rPr lang="el-GR" sz="2400" b="0" i="1" u="none" strike="noStrike" baseline="0" dirty="0">
                <a:latin typeface="LMMathItalic10-Regular"/>
              </a:rPr>
              <a:t>ν</a:t>
            </a:r>
            <a:r>
              <a:rPr lang="el-GR" sz="1400" b="0" i="1" u="none" strike="noStrike" baseline="0" dirty="0">
                <a:latin typeface="LMMathItalic8-Regular"/>
              </a:rPr>
              <a:t>ti</a:t>
            </a:r>
            <a:r>
              <a:rPr lang="el-GR" sz="2400" b="0" i="0" u="none" strike="noStrike" baseline="0" dirty="0">
                <a:latin typeface="grmn1000"/>
              </a:rPr>
              <a:t>. 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Οποιοσδήποτε γραμμικός συνδυασμός ενός συνόλου στάσιμων σειρών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αποτελεί στάσιμη διαδικασία και, έτσι, κάθε γραμμικός συνδυασμός των διανυσμάτων συνολοκλήρωσης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αποτελεί επίσης διάνυσμα συνολοκλήρωσης.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15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B4B8-D00F-5AED-FDE0-572C0870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Κοινές τάσεις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57041-0664-7BD5-7BEC-E6835DEDC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Υποθέστε ότι δύο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(1) </a:t>
            </a:r>
            <a:r>
              <a:rPr lang="el-GR" sz="2400" b="0" i="0" u="none" strike="noStrike" baseline="0" dirty="0">
                <a:latin typeface="grmn1000"/>
              </a:rPr>
              <a:t>μεταβλητές έχουν γραμμική τάση,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τα </a:t>
            </a:r>
            <a:r>
              <a:rPr lang="el-GR" sz="2400" b="0" i="1" u="none" strike="noStrike" baseline="0" dirty="0">
                <a:latin typeface="LMMathItalic10-Regular"/>
              </a:rPr>
              <a:t>u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ν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λευκοί θόρυβοι. Από έναν γραμμικό συνδυασμό των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0" u="none" strike="noStrike" baseline="0" dirty="0">
                <a:latin typeface="LMRoman8-Regular"/>
              </a:rPr>
              <a:t>2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με το διάνυσμα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(1</a:t>
            </a:r>
            <a:r>
              <a:rPr lang="el-GR" sz="2400" b="0" i="1" u="none" strike="noStrike" baseline="0" dirty="0">
                <a:latin typeface="LMMathItalic10-Regular"/>
              </a:rPr>
              <a:t>, θ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δημιουργείται η νέα μεταβλητή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που εξακολουθεί να είναι, γενικά,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(1)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8A91E-8518-75FF-CCE4-DA2923DB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972" y="2916324"/>
            <a:ext cx="2564180" cy="1025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E637AF-46FD-5DBB-17F1-94DC08C81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00" y="5147036"/>
            <a:ext cx="3563528" cy="38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83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5CF96-0B34-CD78-0D8E-C0C84254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59" y="585216"/>
            <a:ext cx="11362441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Διόρθωση σφάλματος και αναπαραστάσεις VAR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81D6D-1951-B8F4-0BC1-E6CB6BD4C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Υποθέστε ότι οι δύο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(1) </a:t>
            </a:r>
            <a:r>
              <a:rPr lang="el-GR" sz="2400" b="0" i="0" u="none" strike="noStrike" baseline="0" dirty="0">
                <a:latin typeface="grmn1000"/>
              </a:rPr>
              <a:t>μεταβλητές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συνολοκληρωμένες και ότι το διάνυσμα συνολοκλήρωσης είναι </a:t>
            </a:r>
            <a:r>
              <a:rPr lang="el-GR" sz="2400" b="0" i="0" u="none" strike="noStrike" baseline="0" dirty="0">
                <a:latin typeface="LMRoman10-Regular"/>
              </a:rPr>
              <a:t>[1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0" i="1" u="none" strike="noStrike" baseline="0" dirty="0">
                <a:latin typeface="LMMathSymbols10-Regular"/>
              </a:rPr>
              <a:t>−</a:t>
            </a:r>
            <a:r>
              <a:rPr lang="el-GR" sz="2400" b="0" i="1" u="none" strike="noStrike" baseline="0" dirty="0">
                <a:latin typeface="LMMathItalic10-Regular"/>
              </a:rPr>
              <a:t>θ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0" u="none" strike="noStrike" baseline="0" dirty="0">
                <a:latin typeface="grmn1000"/>
              </a:rPr>
              <a:t>. Τότε και οι τρεις μεταβλητές, </a:t>
            </a:r>
            <a:r>
              <a:rPr lang="el-GR" sz="2400" b="0" i="0" u="none" strike="noStrike" baseline="0" dirty="0">
                <a:latin typeface="LMRoman10-Regular"/>
              </a:rPr>
              <a:t>Δ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0" i="0" u="none" strike="noStrike" baseline="0" dirty="0">
                <a:latin typeface="LMRoman10-Regular"/>
              </a:rPr>
              <a:t>Δ</a:t>
            </a:r>
            <a:r>
              <a:rPr lang="el-GR" sz="2400" b="0" i="1" u="none" strike="noStrike" baseline="0" dirty="0">
                <a:latin typeface="LMMathItalic10-Regular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θz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θα είναι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(0)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r>
              <a:rPr lang="en-US" sz="2400" b="0" i="0" u="none" strike="noStrike" baseline="0" dirty="0">
                <a:latin typeface="grmn1000"/>
              </a:rPr>
              <a:t> 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υπόδειγμα διόρθωσης σφάλματος,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περιγράφει τη μεταβολή του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γύρω από τη μακροχρόνια τάση του σε όρους ενός συνόλου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(0) </a:t>
            </a:r>
            <a:r>
              <a:rPr lang="el-GR" sz="2400" b="0" i="0" u="none" strike="noStrike" baseline="0" dirty="0">
                <a:latin typeface="grmn1000"/>
              </a:rPr>
              <a:t>εξωγενών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παραγόντων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 της μεταβολής του </a:t>
            </a:r>
            <a:r>
              <a:rPr lang="el-GR" sz="2400" b="0" i="1" u="none" strike="noStrike" baseline="0" dirty="0">
                <a:latin typeface="LMMathItalic10-Regular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γύρω από τη μακροχρόνια τάση του και της διόρθωσης σφάλματος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1" u="none" strike="noStrike" baseline="0" dirty="0">
                <a:latin typeface="LMMathSymbols10-Regular"/>
              </a:rPr>
              <a:t>−</a:t>
            </a:r>
            <a:r>
              <a:rPr lang="el-GR" sz="2400" b="0" i="1" u="none" strike="noStrike" baseline="0" dirty="0">
                <a:latin typeface="LMMathItalic10-Regular"/>
              </a:rPr>
              <a:t>θz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, που είναι το σφάλμα ισορροπίας στο υπόδειγμα συνολοκλήρωσης.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0BE4B-1BCF-2880-921A-A9227125B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407" y="3835767"/>
            <a:ext cx="5149734" cy="4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40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F735-E715-89C2-3429-6E251B95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32" y="585216"/>
            <a:ext cx="11371868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Διόρθωση σφάλματος και αναπαραστάσεις VAR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821B3-A0E6-EB53-6FDF-756A9F629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390" y="1849002"/>
            <a:ext cx="10891352" cy="5008998"/>
          </a:xfrm>
        </p:spPr>
        <p:txBody>
          <a:bodyPr/>
          <a:lstStyle/>
          <a:p>
            <a:r>
              <a:rPr lang="el-GR" dirty="0"/>
              <a:t>Αναλογιστείτε την αναπαράσταση διανυσματικής αυτοσυσχέτισης, ή VAR, του υποδείγματος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Ή</a:t>
            </a:r>
          </a:p>
          <a:p>
            <a:endParaRPr lang="el-GR" dirty="0"/>
          </a:p>
          <a:p>
            <a:endParaRPr lang="el-GR" dirty="0"/>
          </a:p>
          <a:p>
            <a:r>
              <a:rPr lang="el-GR" sz="2400" b="0" i="0" u="none" strike="noStrike" baseline="0" dirty="0">
                <a:latin typeface="grmn1000"/>
              </a:rPr>
              <a:t>όπου το διάνυσμα 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</a:t>
            </a:r>
            <a:r>
              <a:rPr lang="el-GR" sz="2400" b="0" i="0" u="none" strike="noStrike" baseline="0" dirty="0">
                <a:latin typeface="LMRoman10-Regular"/>
              </a:rPr>
              <a:t>[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1" u="none" strike="noStrike" baseline="0" dirty="0">
                <a:latin typeface="LMMathItalic10-Regular"/>
              </a:rPr>
              <a:t>, z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LMRoman10-Regular"/>
              </a:rPr>
              <a:t>]</a:t>
            </a:r>
            <a:r>
              <a:rPr lang="el-GR" sz="2400" b="0" i="0" u="none" strike="noStrike" baseline="0" dirty="0">
                <a:latin typeface="grmn1000"/>
              </a:rPr>
              <a:t>. Τώρα, υπολογίστε τις πρώτες διαφορές</a:t>
            </a:r>
          </a:p>
          <a:p>
            <a:endParaRPr lang="el-GR" sz="2400" dirty="0">
              <a:latin typeface="grmn1000"/>
            </a:endParaRPr>
          </a:p>
          <a:p>
            <a:r>
              <a:rPr lang="el-GR" sz="2400" dirty="0">
                <a:latin typeface="grmn1000"/>
              </a:rPr>
              <a:t>ή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A5274C-4CB4-D319-07A9-A885C525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435" y="2198301"/>
            <a:ext cx="4045913" cy="1042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15B5ED-0D90-0D5B-17C0-62F5631DF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104" y="3709394"/>
            <a:ext cx="1951792" cy="536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E8BD19-4EB4-7B93-2806-EAB97642E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752" y="5241221"/>
            <a:ext cx="3425277" cy="5360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CBCCC8-DA41-3D6A-A5C8-088CDDC5C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735" y="6246328"/>
            <a:ext cx="2174530" cy="53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90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9BDC4-3433-D8B8-F72D-9877D787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Παράδειγμα 21.8. Συνολοκλήρωση στην Κατανάλωση και το Προϊόν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B497-1B0B-47E2-D21E-32A544E0A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212623" cy="4023360"/>
          </a:xfrm>
        </p:spPr>
        <p:txBody>
          <a:bodyPr/>
          <a:lstStyle/>
          <a:p>
            <a:r>
              <a:rPr lang="el-GR" dirty="0"/>
              <a:t>Για να διενεργήσουμε τον έλεγχο του Johansen, αρχικά διατυπώνουμε το υπόδειγμα VAR</a:t>
            </a:r>
          </a:p>
          <a:p>
            <a:endParaRPr lang="el-GR" dirty="0"/>
          </a:p>
          <a:p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τάξη αυτού του υποδείγματος,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2400" b="0" i="0" u="none" strike="noStrike" baseline="0" dirty="0">
                <a:latin typeface="grmn1000"/>
              </a:rPr>
              <a:t>, πρέπει να προσδιοριστεί εκ των προτέρων. Τώρα, υποθέστε ότι το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το διάνυσμα των 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p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0" u="none" strike="noStrike" baseline="0" dirty="0">
                <a:latin typeface="LMRoman10-Regular"/>
              </a:rPr>
              <a:t>1) </a:t>
            </a:r>
            <a:r>
              <a:rPr lang="el-GR" sz="2400" b="0" i="0" u="none" strike="noStrike" baseline="0" dirty="0">
                <a:latin typeface="grmn1000"/>
              </a:rPr>
              <a:t>μεταβλητών,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DBDA9-A680-770D-9209-F1AC4F908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710" y="3165593"/>
            <a:ext cx="4898151" cy="526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004AA9-A946-FD88-E324-8106F045B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762" y="4945831"/>
            <a:ext cx="3990182" cy="52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7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64BB-158E-5F91-DA01-65C334C99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Ολοκληρωμένες διαδικασίες και υπολογισμός διαφορών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73E1C-3255-8A73-2BF8-399E62888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908928"/>
            <a:ext cx="9720073" cy="4949072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Μια διαδικασία που εμφανίζεται συχνά σε αυτό το πλαίσιο είναι ο </a:t>
            </a:r>
            <a:r>
              <a:rPr lang="el-GR" sz="2400" b="1" i="0" u="none" strike="noStrike" baseline="0" dirty="0">
                <a:latin typeface="grxn1000"/>
              </a:rPr>
              <a:t>τυχαίος περίπατος με μετατόπιση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LMRoman10-Bold"/>
              </a:rPr>
              <a:t>(</a:t>
            </a:r>
            <a:r>
              <a:rPr lang="en-US" sz="2400" b="1" i="0" u="none" strike="noStrike" baseline="0" dirty="0">
                <a:latin typeface="LMRoman10-Bold"/>
              </a:rPr>
              <a:t>drift)</a:t>
            </a:r>
            <a:r>
              <a:rPr lang="en-US" sz="2400" b="0" i="0" u="none" strike="noStrike" baseline="0" dirty="0">
                <a:latin typeface="grmn1000"/>
              </a:rPr>
              <a:t>,</a:t>
            </a:r>
            <a:endParaRPr lang="el-GR" sz="2400" b="0" i="0" u="none" strike="noStrike" baseline="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Με άμεσες αντικαταστάσεις, έχουμε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Δηλαδή, το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απλώς το άθροισμα ενός άπειρου πλήθους τυχαίων μεταβλητών, ενδεχομένως με μη μηδενικούς μέσους.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5581C-A0CC-2886-92F9-56D831E54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742" y="2967865"/>
            <a:ext cx="2524515" cy="505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3979EE-1951-5CEE-3CB0-7CDF99E1D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006" y="4290505"/>
            <a:ext cx="3286314" cy="87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31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8351-8EBE-BE16-BC09-DB41BF01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21.8. Συνολοκλήρωση στην Κατανάλωση και το Προϊόν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91395-B466-8B8A-C78F-E162E84DF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Δηλαδή, το 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περιλαμβάνει τις χρονικές υστερήσεις 1 έως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2400" b="0" i="1" u="none" strike="noStrike" baseline="0" dirty="0">
                <a:latin typeface="LMMathSymbols10-Regular"/>
              </a:rPr>
              <a:t>−</a:t>
            </a:r>
            <a:r>
              <a:rPr lang="el-GR" sz="2400" b="0" i="0" u="none" strike="noStrike" baseline="0" dirty="0">
                <a:latin typeface="LMRoman10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των πρώτων διαφορών των 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μεταβλητών.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Τώρα, χρησιμοποιώντας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διαθέσιμες παρατηρήσεις, παίρνουμε δύο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1" u="none" strike="noStrike" baseline="0" dirty="0">
                <a:latin typeface="LMMathSymbols10-Regular"/>
              </a:rPr>
              <a:t>×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μήτρες καταλοίπων ελαχίστων τετραγώνων,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χρειάζεται να υπολογίσουμε τις 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r>
              <a:rPr lang="el-GR" sz="1400" b="0" i="0" u="none" strike="noStrike" baseline="0" dirty="0">
                <a:latin typeface="LMRoman8-Regular"/>
              </a:rPr>
              <a:t>2 </a:t>
            </a:r>
            <a:r>
              <a:rPr lang="el-GR" sz="2400" b="0" i="0" u="none" strike="noStrike" baseline="0" dirty="0">
                <a:latin typeface="grxn1000"/>
              </a:rPr>
              <a:t>κανονικές συσχετίσεις </a:t>
            </a:r>
            <a:r>
              <a:rPr lang="el-GR" sz="2400" b="0" i="0" u="none" strike="noStrike" baseline="0" dirty="0">
                <a:latin typeface="grmn1000"/>
              </a:rPr>
              <a:t>μεταξύ των στηλών της </a:t>
            </a:r>
            <a:r>
              <a:rPr lang="el-GR" sz="2400" b="1" i="1" u="none" strike="noStrike" baseline="0" dirty="0">
                <a:latin typeface="LMMathItalic10-Bold"/>
              </a:rPr>
              <a:t>D </a:t>
            </a:r>
            <a:r>
              <a:rPr lang="el-GR" sz="2400" b="0" i="0" u="none" strike="noStrike" baseline="0" dirty="0">
                <a:latin typeface="grmn1000"/>
              </a:rPr>
              <a:t>και των στηλών της </a:t>
            </a:r>
            <a:r>
              <a:rPr lang="en-US" sz="2400" b="1" i="1" u="none" strike="noStrike" baseline="0" dirty="0">
                <a:latin typeface="LMMathItalic10-Bold"/>
              </a:rPr>
              <a:t>E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39716-97E5-82B0-523E-11B7DBB13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218" y="4062952"/>
            <a:ext cx="6385130" cy="7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50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5EA31-94E7-1EBC-2F4C-EAC6F237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21.8. Συνολοκλήρωση στην Κατανάλωση και το Προϊόν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A359B-56B2-4370-42B5-9FF07C729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τετραγωνισμένες κανονικές συσχετίσεις είναι απλώς οι ταξινομημένες χαρακτηριστικές ρίζες της μήτρας,</a:t>
            </a:r>
          </a:p>
          <a:p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R</a:t>
            </a:r>
            <a:r>
              <a:rPr lang="el-GR" sz="1400" b="0" i="1" u="none" strike="noStrike" baseline="0" dirty="0">
                <a:latin typeface="LMMathItalic8-Regular"/>
              </a:rPr>
              <a:t>ij </a:t>
            </a:r>
            <a:r>
              <a:rPr lang="el-GR" sz="2400" b="0" i="0" u="none" strike="noStrike" baseline="0" dirty="0">
                <a:latin typeface="grmn1000"/>
              </a:rPr>
              <a:t>είναι η μήτρα συσχετίσεων μεταξύ των μεταβλητών στο σύνολο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και στο σύνολο </a:t>
            </a:r>
            <a:r>
              <a:rPr lang="el-GR" sz="2400" b="0" i="1" u="none" strike="noStrike" baseline="0" dirty="0">
                <a:latin typeface="LMMathItalic10-Regular"/>
              </a:rPr>
              <a:t>j</a:t>
            </a:r>
            <a:r>
              <a:rPr lang="el-GR" sz="2400" b="0" i="0" u="none" strike="noStrike" baseline="0" dirty="0">
                <a:latin typeface="grmn1000"/>
              </a:rPr>
              <a:t>, για </a:t>
            </a:r>
            <a:r>
              <a:rPr lang="el-GR" sz="2400" b="0" i="1" u="none" strike="noStrike" baseline="0" dirty="0">
                <a:latin typeface="LMMathItalic10-Regular"/>
              </a:rPr>
              <a:t>i, j </a:t>
            </a:r>
            <a:r>
              <a:rPr lang="el-GR" sz="2400" b="0" i="0" u="none" strike="noStrike" baseline="0" dirty="0">
                <a:latin typeface="LMRoman10-Regular"/>
              </a:rPr>
              <a:t>=</a:t>
            </a:r>
            <a:r>
              <a:rPr lang="en-US" sz="2400" b="0" i="1" u="none" strike="noStrike" baseline="0" dirty="0">
                <a:latin typeface="LMMathItalic10-Regular"/>
              </a:rPr>
              <a:t>D,E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dirty="0"/>
              <a:t>Τέλος, η μηδενική υπόθεση ότι υπάρχουν r ή λιγότερα διανύσματα συνολοκλήρωσης ελέγχεται χρησιμοποιώντας το στατιστικό ελέγχου,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74316-72CE-EE93-B0C2-0F3002A9E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671" y="2985941"/>
            <a:ext cx="4496182" cy="641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363A1B-E694-896A-8143-61838FD8C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462" y="5460550"/>
            <a:ext cx="3868180" cy="7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98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4128-FDD4-8D38-BCE4-6E28D9B6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01159" cy="1499616"/>
          </a:xfrm>
        </p:spPr>
        <p:txBody>
          <a:bodyPr>
            <a:normAutofit/>
          </a:bodyPr>
          <a:lstStyle/>
          <a:p>
            <a:r>
              <a:rPr lang="el-GR" sz="3600" dirty="0"/>
              <a:t>Εφαρμογή: Ζήτηση χρήματος στη Γερμανία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62A3E-FAA0-75D0-CBDC-2C9FC1B3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ανάλυση της ζήτησης χρήματος αποτελεί ένα εύστοχο παράδειγμα των μεθόδων της ανάλυσης συνολοκλήρωσης. Η κεντρική εξίσωση του υποδείγματος είναι</a:t>
            </a:r>
          </a:p>
          <a:p>
            <a:endParaRPr lang="el-GR" dirty="0"/>
          </a:p>
          <a:p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1" u="none" strike="noStrike" baseline="0" dirty="0">
                <a:latin typeface="LMMathItalic10-Regular"/>
              </a:rPr>
              <a:t>, p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οι λογάριθμοι της ονομαστικής ζήτησης χρήματος, του επιπέδου τιμών και της παραγωγής και </a:t>
            </a:r>
            <a:r>
              <a:rPr lang="el-GR" sz="2400" b="0" i="1" u="none" strike="noStrike" baseline="0" dirty="0">
                <a:latin typeface="LMMathItalic10-Regular"/>
              </a:rPr>
              <a:t>i </a:t>
            </a:r>
            <a:r>
              <a:rPr lang="el-GR" sz="2400" b="0" i="0" u="none" strike="noStrike" baseline="0" dirty="0">
                <a:latin typeface="grmn1000"/>
              </a:rPr>
              <a:t>είναι το ονομαστικό επιτόκιο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C0B38-095F-A4D1-7537-87277BF7E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676" y="3202130"/>
            <a:ext cx="4158588" cy="5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8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2C6D-DE35-B544-57FD-1145F47F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84342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Εφαρμογή: Ζήτηση χρήματος στη Γερμανία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C5766-39F9-730E-0786-0E66E4D9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97084" cy="4572000"/>
          </a:xfrm>
        </p:spPr>
        <p:txBody>
          <a:bodyPr/>
          <a:lstStyle/>
          <a:p>
            <a:r>
              <a:rPr lang="el-GR" dirty="0"/>
              <a:t>΄Ενα από τα ενδιαφέροντα ζητήματα που επιδιώκει να απαντήσει αυτή η βιβλιογραφία σχετίζεται με τη στασιμότητα της εξίσωσης μακροχρόνιας ζήτησης,</a:t>
            </a:r>
          </a:p>
          <a:p>
            <a:endParaRPr lang="el-GR" dirty="0"/>
          </a:p>
          <a:p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αναλυτική βάση της μελέτης του </a:t>
            </a:r>
            <a:r>
              <a:rPr lang="el-GR" sz="2400" b="0" i="0" u="none" strike="noStrike" baseline="0" dirty="0">
                <a:latin typeface="LMRoman10-Regular"/>
              </a:rPr>
              <a:t>Beyer </a:t>
            </a:r>
            <a:r>
              <a:rPr lang="el-GR" sz="2400" b="0" i="0" u="none" strike="noStrike" baseline="0" dirty="0">
                <a:latin typeface="grmn1000"/>
              </a:rPr>
              <a:t>είναι μια μακροχρόνια συνάρτηση για την πραγματική προσφορά χρήματος </a:t>
            </a:r>
            <a:r>
              <a:rPr lang="el-GR" sz="2400" b="0" i="0" u="none" strike="noStrike" baseline="0" dirty="0">
                <a:latin typeface="LMRoman10-Regular"/>
              </a:rPr>
              <a:t>M3 </a:t>
            </a:r>
            <a:r>
              <a:rPr lang="el-GR" sz="2400" b="0" i="0" u="none" strike="noStrike" baseline="0" dirty="0">
                <a:latin typeface="grmn1000"/>
              </a:rPr>
              <a:t>(υιοθετούμε τον συμβολισμό του συγγραφέα)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dirty="0"/>
              <a:t>όπου RS είναι ένα βραχυχρόνιο επιτόκιο, RL είναι ένα μακροχρόνιο επιτόκιο και Δ4p είναι ο ετήσιος πληθωρισμός—τα δεδομένα είναι τριμηνιαία.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94E0D-361E-1CB5-E986-A0A8ED01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573" y="3168638"/>
            <a:ext cx="3912854" cy="520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1C1B2-086F-23F1-8528-EF1B4AEE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383" y="4823743"/>
            <a:ext cx="5383457" cy="61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846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A32B8-E71C-CD49-F6AB-E1139C8E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91732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Εφαρμογή: Ζήτηση χρήματος στη Γερμανία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7877-5755-658E-B265-0A85A446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εξειδίκευση του Lucas προσαρμόζεται ώστε να παραχθεί το υπόδειγμα για τη μακροχρόνια ταχύτητα κυκλοφορίας του χρήματος,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D731-08EB-6E4E-6756-80FB0170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502" y="3156089"/>
            <a:ext cx="5000168" cy="7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42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37A453-FCDB-43A6-5C5F-C867CBF84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450" y="1722715"/>
            <a:ext cx="8434107" cy="39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61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7802-F442-3C26-B000-5D4BD5AB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99121" cy="1499616"/>
          </a:xfrm>
        </p:spPr>
        <p:txBody>
          <a:bodyPr>
            <a:normAutofit/>
          </a:bodyPr>
          <a:lstStyle/>
          <a:p>
            <a:r>
              <a:rPr lang="el-GR" sz="4000" dirty="0"/>
              <a:t>Ανάλυση Συνολοκλήρωσης και ΄Ενα Μακροχρόνιο Θεωρητικό Υπόδειγμα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066C2-33C0-AB02-A50C-03E70C372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μη περιορισμένο διάνυσμα συνολοκλήρωσης για την εξίσωση που συμπεριλαμβάνει μια χρονική τάση, αποδεικνύεται ότι είναι</a:t>
            </a:r>
          </a:p>
          <a:p>
            <a:endParaRPr lang="el-GR" dirty="0"/>
          </a:p>
          <a:p>
            <a:r>
              <a:rPr lang="el-GR" dirty="0"/>
              <a:t>Και οι δύο υποθέσεις φαίνεται να γίνονται αποδεκτές. Το διάνυσμα συνολοκλήρωσης που προκύπτει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BBB46-F319-C89F-62C7-32D39CC43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311" y="3092233"/>
            <a:ext cx="6103705" cy="522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89018-F129-EDB7-1AF6-AF0F049E7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465" y="4762608"/>
            <a:ext cx="5821070" cy="66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9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9D48-D184-5C40-083A-494557F1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070462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΄Ελεγχος για την αστάθεια του υποδείγματος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A853C4-C382-F50D-3362-6B37937254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344598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΄Εστω </a:t>
                </a:r>
                <a:r>
                  <a:rPr lang="en-US" sz="2400" b="0" i="1" u="none" strike="noStrike" baseline="0" dirty="0">
                    <a:latin typeface="LMMathItalic10-Regular"/>
                  </a:rPr>
                  <a:t>z</a:t>
                </a:r>
                <a:r>
                  <a:rPr lang="en-US" sz="1400" b="0" i="1" u="none" strike="noStrike" baseline="0" dirty="0">
                    <a:latin typeface="LMMathItalic8-Regular"/>
                  </a:rPr>
                  <a:t>t </a:t>
                </a:r>
                <a:r>
                  <a:rPr lang="en-US" sz="2400" b="0" i="0" u="none" strike="noStrike" baseline="0" dirty="0">
                    <a:latin typeface="LMRoman10-Regular"/>
                  </a:rPr>
                  <a:t>= [(</a:t>
                </a:r>
                <a:r>
                  <a:rPr lang="en-US" sz="2400" b="0" i="1" u="none" strike="noStrike" baseline="0" dirty="0">
                    <a:latin typeface="LMMathItalic10-Regular"/>
                  </a:rPr>
                  <a:t>m</a:t>
                </a:r>
                <a:r>
                  <a:rPr lang="en-US" sz="1400" b="0" i="1" u="none" strike="noStrike" baseline="0" dirty="0">
                    <a:latin typeface="LMMathItalic8-Regular"/>
                  </a:rPr>
                  <a:t>t</a:t>
                </a:r>
                <a:r>
                  <a:rPr lang="en-US" sz="2400" b="0" i="1" u="none" strike="noStrike" baseline="0" dirty="0">
                    <a:latin typeface="LMMathSymbols10-Regular"/>
                  </a:rPr>
                  <a:t>−</a:t>
                </a:r>
                <a:r>
                  <a:rPr lang="en-US" sz="2400" b="0" i="1" u="none" strike="noStrike" baseline="0" dirty="0">
                    <a:latin typeface="LMMathItalic10-Regular"/>
                  </a:rPr>
                  <a:t>p</a:t>
                </a:r>
                <a:r>
                  <a:rPr lang="en-US" sz="1400" b="0" i="1" u="none" strike="noStrike" baseline="0" dirty="0">
                    <a:latin typeface="LMMathItalic8-Regular"/>
                  </a:rPr>
                  <a:t>t</a:t>
                </a:r>
                <a:r>
                  <a:rPr lang="en-US" sz="2400" b="0" i="0" u="none" strike="noStrike" baseline="0" dirty="0">
                    <a:latin typeface="LMRoman10-Regular"/>
                  </a:rPr>
                  <a:t>)</a:t>
                </a:r>
                <a:r>
                  <a:rPr lang="en-US" sz="2400" b="0" i="1" u="none" strike="noStrike" baseline="0" dirty="0">
                    <a:latin typeface="LMMathItalic10-Regular"/>
                  </a:rPr>
                  <a:t>, y</a:t>
                </a:r>
                <a:r>
                  <a:rPr lang="en-US" sz="1400" b="0" i="1" u="none" strike="noStrike" baseline="0" dirty="0">
                    <a:latin typeface="LMMathItalic8-Regular"/>
                  </a:rPr>
                  <a:t>t</a:t>
                </a:r>
                <a:r>
                  <a:rPr lang="en-US" sz="2400" b="0" i="1" u="none" strike="noStrike" baseline="0" dirty="0">
                    <a:latin typeface="LMMathItalic10-Regular"/>
                  </a:rPr>
                  <a:t>,</a:t>
                </a:r>
                <a:r>
                  <a:rPr lang="el-GR" sz="2400" b="0" i="0" u="none" strike="noStrike" baseline="0" dirty="0">
                    <a:latin typeface="LMRoman10-Regular"/>
                  </a:rPr>
                  <a:t>Δ</a:t>
                </a:r>
                <a:r>
                  <a:rPr lang="el-GR" sz="1400" b="0" i="0" u="none" strike="noStrike" baseline="0" dirty="0">
                    <a:latin typeface="LMRoman8-Regular"/>
                  </a:rPr>
                  <a:t>4</a:t>
                </a:r>
                <a:r>
                  <a:rPr lang="en-US" sz="2400" b="0" i="1" u="none" strike="noStrike" baseline="0" dirty="0">
                    <a:latin typeface="LMMathItalic10-Regular"/>
                  </a:rPr>
                  <a:t>p</a:t>
                </a:r>
                <a:r>
                  <a:rPr lang="en-US" sz="1400" b="0" i="1" u="none" strike="noStrike" baseline="0" dirty="0">
                    <a:latin typeface="LMMathItalic8-Regular"/>
                  </a:rPr>
                  <a:t>t</a:t>
                </a:r>
                <a:r>
                  <a:rPr lang="en-US" sz="2400" b="0" i="1" u="none" strike="noStrike" baseline="0" dirty="0">
                    <a:latin typeface="LMMathItalic10-Regular"/>
                  </a:rPr>
                  <a:t>,RS</a:t>
                </a:r>
                <a:r>
                  <a:rPr lang="en-US" sz="1400" b="0" i="1" u="none" strike="noStrike" baseline="0" dirty="0">
                    <a:latin typeface="LMMathItalic8-Regular"/>
                  </a:rPr>
                  <a:t>t</a:t>
                </a:r>
                <a:r>
                  <a:rPr lang="en-US" sz="2400" b="0" i="1" u="none" strike="noStrike" baseline="0" dirty="0">
                    <a:latin typeface="LMMathItalic10-Regular"/>
                  </a:rPr>
                  <a:t>,RL</a:t>
                </a:r>
                <a:r>
                  <a:rPr lang="en-US" sz="1400" b="0" i="1" u="none" strike="noStrike" baseline="0" dirty="0">
                    <a:latin typeface="LMMathItalic8-Regular"/>
                  </a:rPr>
                  <a:t>t</a:t>
                </a:r>
                <a:r>
                  <a:rPr lang="en-US" sz="2400" b="0" i="0" u="none" strike="noStrike" baseline="0" dirty="0">
                    <a:latin typeface="LMRoman10-Regular"/>
                  </a:rPr>
                  <a:t>] </a:t>
                </a:r>
                <a:r>
                  <a:rPr lang="el-GR" sz="2400" b="0" i="0" u="none" strike="noStrike" baseline="0" dirty="0">
                    <a:latin typeface="grmn1000"/>
                  </a:rPr>
                  <a:t>και έστω </a:t>
                </a:r>
                <a:r>
                  <a:rPr lang="en-US" sz="2400" b="1" i="1" u="none" strike="noStrike" baseline="0" dirty="0">
                    <a:latin typeface="LMMathItalic10-Bold"/>
                  </a:rPr>
                  <a:t>z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1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1400" b="1" i="1" u="none" strike="noStrike" baseline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  <m:mr>
                        <m:e>
                          <m:r>
                            <a:rPr lang="en-US" sz="1400" b="1" i="1" u="none" strike="noStrike" baseline="0" smtClean="0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1400" b="1" i="1" u="none" strike="noStrike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u="none" strike="noStrike" baseline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mr>
                    </m:m>
                  </m:oMath>
                </a14:m>
                <a:r>
                  <a:rPr lang="el-GR" sz="1400" b="0" i="0" u="none" strike="noStrike" baseline="0" dirty="0">
                    <a:latin typeface="LMRoman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το πλήρες ιστορικό του 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:r>
                  <a:rPr lang="el-GR" sz="1400" b="0" i="1" u="none" strike="noStrike" baseline="0" dirty="0">
                    <a:latin typeface="LMMathItalic8-Regular"/>
                  </a:rPr>
                  <a:t>t </a:t>
                </a:r>
                <a:r>
                  <a:rPr lang="el-GR" sz="2400" b="0" i="0" u="none" strike="noStrike" baseline="0" dirty="0">
                    <a:latin typeface="grmn1000"/>
                  </a:rPr>
                  <a:t>έως την προηγούμενη περίοδο. Η από κοινού κατανομή του 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:r>
                  <a:rPr lang="el-GR" sz="1400" b="0" i="1" u="none" strike="noStrike" baseline="0" dirty="0">
                    <a:latin typeface="LMMathItalic8-Regular"/>
                  </a:rPr>
                  <a:t>t</a:t>
                </a:r>
                <a:r>
                  <a:rPr lang="el-GR" sz="2400" b="0" i="0" u="none" strike="noStrike" baseline="0" dirty="0">
                    <a:latin typeface="grmn1000"/>
                  </a:rPr>
                  <a:t>, δεσμευμένη ως προς το 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:r>
                  <a:rPr lang="el-GR" sz="1400" b="0" i="0" u="none" strike="noStrike" baseline="0" dirty="0">
                    <a:latin typeface="LMRoman8-Regular"/>
                  </a:rPr>
                  <a:t>0</a:t>
                </a:r>
                <a:r>
                  <a:rPr lang="el-GR" sz="1400" b="0" i="1" u="none" strike="noStrike" baseline="0" dirty="0">
                    <a:latin typeface="LMMathItalic8-Regular"/>
                  </a:rPr>
                  <a:t>t</a:t>
                </a:r>
                <a:r>
                  <a:rPr lang="el-GR" sz="1400" b="0" i="1" u="none" strike="noStrike" baseline="0" dirty="0">
                    <a:latin typeface="LMMathSymbols8-Regular"/>
                  </a:rPr>
                  <a:t>−</a:t>
                </a:r>
                <a:r>
                  <a:rPr lang="el-GR" sz="1400" b="0" i="0" u="none" strike="noStrike" baseline="0" dirty="0">
                    <a:latin typeface="LMRoman8-Regular"/>
                  </a:rPr>
                  <a:t>1 </a:t>
                </a:r>
                <a:r>
                  <a:rPr lang="el-GR" sz="2400" b="0" i="0" u="none" strike="noStrike" baseline="0" dirty="0">
                    <a:latin typeface="grmn1000"/>
                  </a:rPr>
                  <a:t>και ένα σύνολο παραμέτρων, </a:t>
                </a:r>
                <a:r>
                  <a:rPr lang="el-GR" sz="2400" b="1" i="1" u="none" strike="noStrike" baseline="0" dirty="0">
                    <a:latin typeface="LMMathItalic10-Bold"/>
                  </a:rPr>
                  <a:t>Ψ</a:t>
                </a:r>
                <a:r>
                  <a:rPr lang="el-GR" sz="2400" b="0" i="0" u="none" strike="noStrike" baseline="0" dirty="0">
                    <a:latin typeface="grmn1000"/>
                  </a:rPr>
                  <a:t>, παραγοντοποιείται περαιτέρω ως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A853C4-C382-F50D-3362-6B3793725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344598" cy="4023360"/>
              </a:xfrm>
              <a:blipFill>
                <a:blip r:embed="rId2"/>
                <a:stretch>
                  <a:fillRect l="-471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DDC5C9F-7B7D-45CF-7E47-FEE2FFD2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818" y="3563332"/>
            <a:ext cx="5964364" cy="103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85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17BA3-CDDC-F9AC-F361-A8EA95A5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1089315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΄Ελεγχος για την αστάθεια του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6102B-492D-36F9-7555-356A5D29B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03" y="2286000"/>
            <a:ext cx="11444139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υπόδειγμα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διόρθωσης σφάλματος εξειδικεύεται ως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1" i="1" u="none" strike="noStrike" baseline="0" dirty="0">
                <a:latin typeface="LMMathItalic10-Bold"/>
              </a:rPr>
              <a:t>d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είναι το σύνολο των πρόσθετων μεταβλητών, συμπεριλαμβανομένου του σταθερού όρου και πέντε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ψευδομεταβλητών μιας περιόδου για συγκεκριμένες συνθήκες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272F1-7D32-68BC-7FBF-9314F63A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474" y="2818614"/>
            <a:ext cx="6474921" cy="190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7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454E-8F5C-AE68-2B6E-35ACC1F4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Ολοκληρωμένες διαδικασίες και υπολογισμός διαφορών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1A598-5606-8B14-A6B1-E5C84749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156062" cy="4023360"/>
          </a:xfrm>
        </p:spPr>
        <p:txBody>
          <a:bodyPr/>
          <a:lstStyle/>
          <a:p>
            <a:r>
              <a:rPr lang="el-GR" dirty="0"/>
              <a:t>Ο τυχαίος περίπατος αποτελεί σαφώς μια </a:t>
            </a:r>
            <a:r>
              <a:rPr lang="el-GR" b="1" dirty="0"/>
              <a:t>μη στάσιμη διαδικασία</a:t>
            </a:r>
            <a:r>
              <a:rPr lang="el-GR" dirty="0"/>
              <a:t>, ακόμη κι αν το μ ισούται με μηδέν. Από την άλλη πλευρά, η πρώτη διαφορά του y</a:t>
            </a:r>
            <a:r>
              <a:rPr lang="el-GR" baseline="-25000" dirty="0"/>
              <a:t>t</a:t>
            </a:r>
            <a:r>
              <a:rPr lang="el-GR" dirty="0"/>
              <a:t>,</a:t>
            </a:r>
          </a:p>
          <a:p>
            <a:endParaRPr lang="el-GR" dirty="0"/>
          </a:p>
          <a:p>
            <a:r>
              <a:rPr lang="el-GR" dirty="0"/>
              <a:t>είναι απλώς το άθροισμα της καινοτομίας με τον μέσο του z</a:t>
            </a:r>
            <a:r>
              <a:rPr lang="el-GR" baseline="-25000" dirty="0"/>
              <a:t>t</a:t>
            </a:r>
            <a:r>
              <a:rPr lang="el-GR" dirty="0"/>
              <a:t>, που έχουμε ήδη υποθέσει ότι είναι στάσιμη διαδικασία.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σειρά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λέγεται </a:t>
            </a:r>
            <a:r>
              <a:rPr lang="el-GR" sz="2400" b="1" i="0" u="none" strike="noStrike" baseline="0" dirty="0">
                <a:latin typeface="grxn1000"/>
              </a:rPr>
              <a:t>ολοκληρωμένη πρώτης τάξης </a:t>
            </a:r>
            <a:r>
              <a:rPr lang="el-GR" sz="2400" b="0" i="0" u="none" strike="noStrike" baseline="0" dirty="0">
                <a:latin typeface="grmn1000"/>
              </a:rPr>
              <a:t>και συμβολίζεται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2400" b="0" i="0" u="none" strike="noStrike" baseline="0" dirty="0">
                <a:latin typeface="LMRoman10-Regular"/>
              </a:rPr>
              <a:t>(1)</a:t>
            </a:r>
            <a:r>
              <a:rPr lang="el-GR" sz="2400" b="0" i="0" u="none" strike="noStrike" baseline="0" dirty="0">
                <a:latin typeface="grmn1000"/>
              </a:rPr>
              <a:t>, καθώς παίρνοντας την πρώτη διαφορά της προκύπτει μια στάσιμη διαδικασία.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49621-377E-AF9F-4B62-F1B5FC0F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028" y="3091991"/>
            <a:ext cx="3587990" cy="4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2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B554-18A9-0B7F-55F0-141EDB7C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Ολοκληρωμένες διαδικασίες και υπολογισμός διαφορών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B04DB-1968-FA1A-8AAC-D43F11405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57200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Μια γενίκευση του αυτοπαλινδρομούμενου υποδείγματος κινητού μέσου όρου, </a:t>
            </a:r>
            <a:r>
              <a:rPr lang="el-GR" sz="2400" b="0" i="1" u="none" strike="noStrike" baseline="0" dirty="0">
                <a:latin typeface="LMMathItalic10-Regular"/>
              </a:rPr>
              <a:t>y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γy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0" i="1" u="none" strike="noStrike" baseline="0" dirty="0">
                <a:latin typeface="LMMathItalic10-Regular"/>
              </a:rPr>
              <a:t>ε</a:t>
            </a:r>
            <a:r>
              <a:rPr lang="el-GR" sz="1400" b="0" i="1" u="none" strike="noStrike" baseline="0" dirty="0">
                <a:latin typeface="LMMathItalic8-Regular"/>
              </a:rPr>
              <a:t>t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θε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1400" b="0" i="1" u="none" strike="noStrike" baseline="0" dirty="0">
                <a:latin typeface="LMMathSymbols8-Regular"/>
              </a:rPr>
              <a:t>−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400" b="0" i="0" u="none" strike="noStrike" baseline="0" dirty="0">
                <a:latin typeface="grmn1000"/>
              </a:rPr>
              <a:t>, είναι η σειρά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υπόδειγμα που προκύπτει λέγεται </a:t>
            </a:r>
            <a:r>
              <a:rPr lang="el-GR" sz="2400" b="1" i="0" u="none" strike="noStrike" baseline="0" dirty="0">
                <a:latin typeface="grxn1000"/>
              </a:rPr>
              <a:t>αυτοπαλινδρομούμενο ολοκληρωμένο υπόδειγμα κινητού μέσου όρου</a:t>
            </a:r>
            <a:r>
              <a:rPr lang="el-GR" sz="2400" b="0" i="0" u="none" strike="noStrike" baseline="0" dirty="0">
                <a:latin typeface="grmn1000"/>
              </a:rPr>
              <a:t>, ή </a:t>
            </a:r>
            <a:r>
              <a:rPr lang="el-GR" sz="2400" b="1" i="0" u="none" strike="noStrike" baseline="0" dirty="0">
                <a:latin typeface="LMRoman10-Bold"/>
              </a:rPr>
              <a:t>ARIMA </a:t>
            </a:r>
            <a:r>
              <a:rPr lang="el-GR" sz="2400" b="0" i="0" u="none" strike="noStrike" baseline="0" dirty="0">
                <a:latin typeface="grmn1000"/>
              </a:rPr>
              <a:t>(</a:t>
            </a:r>
            <a:r>
              <a:rPr lang="el-GR" sz="2400" b="0" i="1" u="none" strike="noStrike" baseline="0" dirty="0">
                <a:latin typeface="LMMathItalic10-Regular"/>
              </a:rPr>
              <a:t>p, d, q</a:t>
            </a:r>
            <a:r>
              <a:rPr lang="el-GR" sz="2400" b="0" i="0" u="none" strike="noStrike" baseline="0" dirty="0">
                <a:latin typeface="grmn1000"/>
              </a:rPr>
              <a:t>).</a:t>
            </a:r>
            <a:r>
              <a:rPr lang="el-GR" sz="1400" b="0" i="0" u="none" strike="noStrike" baseline="0" dirty="0">
                <a:latin typeface="grmn08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Στο σύνολό του, το υπόδειγμα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όπου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497E0-CAEF-7AEB-B8AD-58373CFBD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624" y="3137605"/>
            <a:ext cx="3069551" cy="582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04FE1E-F692-4F2B-18D1-33FD1ABAD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33" y="4926659"/>
            <a:ext cx="7512752" cy="582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948BD5-E11C-6814-93AD-30608CC1A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551" y="6020735"/>
            <a:ext cx="3177097" cy="5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6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2EB1AE-A808-7725-9C5C-77B171E51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85" y="1194847"/>
            <a:ext cx="8478830" cy="44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9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8A6696-B063-F041-C652-2934272D5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77" y="1048732"/>
            <a:ext cx="8856228" cy="47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0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3DB980-63CC-DA21-E130-078B6EB75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802" y="1055292"/>
            <a:ext cx="8230150" cy="47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75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129</TotalTime>
  <Words>1726</Words>
  <Application>Microsoft Office PowerPoint</Application>
  <PresentationFormat>Widescreen</PresentationFormat>
  <Paragraphs>191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8" baseType="lpstr">
      <vt:lpstr>Calibri</vt:lpstr>
      <vt:lpstr>Cambria Math</vt:lpstr>
      <vt:lpstr>grmn0800</vt:lpstr>
      <vt:lpstr>grmn1000</vt:lpstr>
      <vt:lpstr>grxn1000</vt:lpstr>
      <vt:lpstr>LMMathItalic10-Bold</vt:lpstr>
      <vt:lpstr>LMMathItalic10-Regular</vt:lpstr>
      <vt:lpstr>LMMathItalic7-Regular</vt:lpstr>
      <vt:lpstr>LMMathItalic8-Regular</vt:lpstr>
      <vt:lpstr>LMMathSymbols10-Regular</vt:lpstr>
      <vt:lpstr>LMMathSymbols7-Regular</vt:lpstr>
      <vt:lpstr>LMMathSymbols8-Regular</vt:lpstr>
      <vt:lpstr>LMRoman10-Bold</vt:lpstr>
      <vt:lpstr>LMRoman10-Regular</vt:lpstr>
      <vt:lpstr>LMRoman7-Regular</vt:lpstr>
      <vt:lpstr>LMRoman8-Regular</vt:lpstr>
      <vt:lpstr>Tw Cen MT</vt:lpstr>
      <vt:lpstr>Tw Cen MT Condensed</vt:lpstr>
      <vt:lpstr>Wingdings 3</vt:lpstr>
      <vt:lpstr>Integral</vt:lpstr>
      <vt:lpstr>Κεφάλαιο 21</vt:lpstr>
      <vt:lpstr>Ο παρελθοντικός τελεστής και ο τελεστής διαφορών</vt:lpstr>
      <vt:lpstr>Ο παρελθοντικός τελεστής και ο τελεστής διαφορών</vt:lpstr>
      <vt:lpstr>Ολοκληρωμένες διαδικασίες και υπολογισμός διαφορών</vt:lpstr>
      <vt:lpstr>Ολοκληρωμένες διαδικασίες και υπολογισμός διαφορών</vt:lpstr>
      <vt:lpstr>Ολοκληρωμένες διαδικασίες και υπολογισμός διαφορών</vt:lpstr>
      <vt:lpstr>PowerPoint Presentation</vt:lpstr>
      <vt:lpstr>PowerPoint Presentation</vt:lpstr>
      <vt:lpstr>PowerPoint Presentation</vt:lpstr>
      <vt:lpstr>Τυχαίοι περίπατοι, τάσεις και κίβδηλες παλινδρομήσεις</vt:lpstr>
      <vt:lpstr>Τυχαίοι περίπατοι, τάσεις και κίβδηλες παλινδρομήσεις</vt:lpstr>
      <vt:lpstr>PowerPoint Presentation</vt:lpstr>
      <vt:lpstr>΄Ελεγχοι μοναδιαίων ριζών στα οικονομικά δεδομένα</vt:lpstr>
      <vt:lpstr>Οι έλεγχοι Dickey-Fuller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Οι έλεγχοι Dickey-Fuller</vt:lpstr>
      <vt:lpstr>Οι έλεγχοι Dickey-Fuller</vt:lpstr>
      <vt:lpstr>Οι έλεγχοι Dickey-Fuller</vt:lpstr>
      <vt:lpstr>Οι έλεγχοι Dickey-Fuller</vt:lpstr>
      <vt:lpstr>Παράδειγμα 21.3. Επαυξημένος ΄Ελεγχος Dickey-Fuller για Μοναδιαίες Ρίζες του ΑΕΠ</vt:lpstr>
      <vt:lpstr>΄Ελεγχος στασιμότητας KPSS</vt:lpstr>
      <vt:lpstr>΄Ελεγχος στασιμότητας KPSS</vt:lpstr>
      <vt:lpstr>PowerPoint Presentation</vt:lpstr>
      <vt:lpstr>Παράδειγμα 21.6. Διάφορες Συνολοκληρωμένες Σειρές</vt:lpstr>
      <vt:lpstr>PowerPoint Presentation</vt:lpstr>
      <vt:lpstr>Παράδειγμα 21.6. Διάφορες Συνολοκληρωμένες Σειρές</vt:lpstr>
      <vt:lpstr>Παράδειγμα 21.6. Διάφορες Συνολοκληρωμένες Σειρές</vt:lpstr>
      <vt:lpstr>Κοινές τάσεις</vt:lpstr>
      <vt:lpstr>Διόρθωση σφάλματος και αναπαραστάσεις VAR</vt:lpstr>
      <vt:lpstr>Διόρθωση σφάλματος και αναπαραστάσεις VAR</vt:lpstr>
      <vt:lpstr>Παράδειγμα 21.8. Συνολοκλήρωση στην Κατανάλωση και το Προϊόν</vt:lpstr>
      <vt:lpstr>Παράδειγμα 21.8. Συνολοκλήρωση στην Κατανάλωση και το Προϊόν</vt:lpstr>
      <vt:lpstr>Παράδειγμα 21.8. Συνολοκλήρωση στην Κατανάλωση και το Προϊόν</vt:lpstr>
      <vt:lpstr>Εφαρμογή: Ζήτηση χρήματος στη Γερμανία</vt:lpstr>
      <vt:lpstr>Εφαρμογή: Ζήτηση χρήματος στη Γερμανία</vt:lpstr>
      <vt:lpstr>Εφαρμογή: Ζήτηση χρήματος στη Γερμανία</vt:lpstr>
      <vt:lpstr>PowerPoint Presentation</vt:lpstr>
      <vt:lpstr>Ανάλυση Συνολοκλήρωσης και ΄Ενα Μακροχρόνιο Θεωρητικό Υπόδειγμα</vt:lpstr>
      <vt:lpstr>΄Ελεγχος για την αστάθεια του υποδείγματος</vt:lpstr>
      <vt:lpstr>΄Ελεγχος για την αστάθεια του υποδείγματος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21</dc:title>
  <dc:creator>Nikolaos G. Manetas</dc:creator>
  <cp:lastModifiedBy>Nikolaos G. Manetas</cp:lastModifiedBy>
  <cp:revision>6</cp:revision>
  <dcterms:created xsi:type="dcterms:W3CDTF">2023-03-03T07:05:22Z</dcterms:created>
  <dcterms:modified xsi:type="dcterms:W3CDTF">2023-03-03T09:19:09Z</dcterms:modified>
</cp:coreProperties>
</file>