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82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0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3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5A2E75-B155-4C58-95FB-306D166324F8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60B141-26E6-4F8B-BE47-63C2F57E57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8D4A-B48D-5498-52E0-5C664138C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20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E005C-650F-BCAC-34B3-B3AD3A49B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Σειριακή Συσχέτιση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0" y="3011146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D580-73A7-B47F-B44A-8DE20F9B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6511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Η ανάλυση των δεδομένων χρονολογικών σειρών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7242-8CFD-B265-C4FA-5C75D18F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η 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η διακύμανση του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αποτελεί ένα σταθερό χαρακτηριστικό της διαδικασίας δημιουργίας των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υπόθεση ότι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3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απαιτείται ώστε να εξασφαλιστεί ότι η διακύμανση είναι πεπερασμένη και θετική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Εναλλακτικά, μπορούμε απλώς να υποκαθιστούμε επαναληπτικά τις παρελθοντικές τιμές στην έκφραση για το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και ούτω καθεξής.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33DCC-D4E9-F492-8795-269D03A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83" y="4854803"/>
            <a:ext cx="4273562" cy="5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4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CF5F-4227-3171-E269-8F280263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052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Η ανάλυση των δεδομένων χρονολογικών σειρών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A9BA-B0AC-0CFD-4027-DA54D1FE0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Βλέπουμε ότι, στην πραγματικότητα, το τρέχον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αποτελεί μια συσσώρευση του συνολικού ιστορικού των καινοτομιών,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ν θέλουμε να χαρακτηρίσουμε την κατανομή των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μπορούμε να το κάνουμε σε όρους αθροισμάτων τυχαίων μεταβλητών.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Συνεχίζοντας να αντικαθιστούμε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και έπειτα τα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3</a:t>
            </a:r>
            <a:r>
              <a:rPr lang="el-GR" sz="2400" b="0" i="1" u="none" strike="noStrike" baseline="0" dirty="0">
                <a:latin typeface="LMMathItalic10-Regular"/>
              </a:rPr>
              <a:t>, . . .</a:t>
            </a:r>
            <a:r>
              <a:rPr lang="el-GR" sz="2400" b="0" i="0" u="none" strike="noStrike" baseline="0" dirty="0">
                <a:latin typeface="grmn1000"/>
              </a:rPr>
              <a:t>, στην Εξίσωση (20-1), βρίσκουμε μια ρητή αναπαράσταση αυτής της ιδέας,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E128A-F8CF-E34E-C36C-90DB190A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89" y="4828889"/>
            <a:ext cx="2874601" cy="10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7154-6101-B7B8-F429-8B187EC4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Χαρακτηριστικά των διαδικασιών διαταρακτικών όρων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C201-B0E1-90AC-02F6-5308D2BB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συνηθισμένο πλαίσιο των χρονολογικών σειρών, οι διαταρακτικοί όροι είναι εξ υποθέσεως ομοσκεδαστικοί, αλλά συσχετίζονται μεταξύ των παρατηρήσεων. ΄Ετσι,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8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είναι μια πλήρης, θετικά ορισμένη μήτρα με μια σταθερά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 Var[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στους διαγώνιους όρους.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19D96-E0B3-E192-EFF8-7F88923B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89" y="3186260"/>
            <a:ext cx="2240221" cy="6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3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6D81-08BF-79E8-569D-BAEF7155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Χαρακτηριστικά των διαδικασιών διαταρακτικών όρων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8942-6AEA-9FB1-B645-AFD58515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΄Οπως θα φανεί παρακάτω, υποθέτουμε επίσης ότι η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1400" b="0" i="1" u="none" strike="noStrike" baseline="0" dirty="0">
                <a:latin typeface="LMMathItalic8-Regular"/>
              </a:rPr>
              <a:t>ts </a:t>
            </a:r>
            <a:r>
              <a:rPr lang="el-GR" sz="2400" b="0" i="0" u="none" strike="noStrike" baseline="0" dirty="0">
                <a:latin typeface="grmn1000"/>
              </a:rPr>
              <a:t>είναι συνάρτηση της απόλυτης διαφοράς 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0" u="none" strike="noStrike" baseline="0" dirty="0">
                <a:latin typeface="grmn1000"/>
              </a:rPr>
              <a:t>, αλλά όχι μόνο του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ή του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0" dirty="0">
                <a:latin typeface="grmn1000"/>
              </a:rPr>
              <a:t>. Αυτή είναι μια υπόθεση </a:t>
            </a:r>
            <a:r>
              <a:rPr lang="el-GR" sz="2400" b="1" i="0" u="none" strike="noStrike" baseline="0" dirty="0">
                <a:latin typeface="grxn1000"/>
              </a:rPr>
              <a:t>στασιμότητας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Εφόσον 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μη περιορισμένη, κανονικοποιούμε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1400" b="0" i="1" u="none" strike="noStrike" baseline="0" dirty="0">
                <a:latin typeface="LMMathItalic8-Regular"/>
              </a:rPr>
              <a:t>tt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0" u="none" strike="noStrike" baseline="0" dirty="0">
                <a:latin typeface="grmn1000"/>
              </a:rPr>
              <a:t>. Ορίζουμε τις </a:t>
            </a:r>
            <a:r>
              <a:rPr lang="el-GR" sz="2400" b="1" i="0" u="none" strike="noStrike" baseline="0" dirty="0">
                <a:latin typeface="grxn1000"/>
              </a:rPr>
              <a:t>αυτοσυνδιακυμάνσεις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Παρατηρείστε ότι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1400" b="0" i="1" u="none" strike="noStrike" baseline="0" dirty="0">
                <a:latin typeface="LMMathItalic8-Regular"/>
              </a:rPr>
              <a:t>tt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 Η συσχέτιση μεταξύ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1" u="none" strike="noStrike" baseline="0" dirty="0">
                <a:latin typeface="LMMathItalic8-Regular"/>
              </a:rPr>
              <a:t>s </a:t>
            </a:r>
            <a:r>
              <a:rPr lang="el-GR" sz="2400" b="0" i="0" u="none" strike="noStrike" baseline="0" dirty="0">
                <a:latin typeface="grmn1000"/>
              </a:rPr>
              <a:t>είναι η αυτοσυσχέτισή τους,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162DA-7D96-C952-4582-31CB7094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806" y="3987540"/>
            <a:ext cx="5376608" cy="464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3D5B0-79A7-D842-AC8F-C891290F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16" y="5134012"/>
            <a:ext cx="6764767" cy="8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00E5-0BEA-1DA0-354B-895ED493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585216"/>
            <a:ext cx="1135301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Χαρακτηριστικά των διαδικασιών διαταρακτικών όρων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A608-6689-03F0-D980-5A5405B2D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3901" cy="4023360"/>
          </a:xfrm>
        </p:spPr>
        <p:txBody>
          <a:bodyPr/>
          <a:lstStyle/>
          <a:p>
            <a:r>
              <a:rPr lang="el-GR" dirty="0"/>
              <a:t>΄Επειτα, μπορούμε να γράψουμε</a:t>
            </a:r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0" u="none" strike="noStrike" baseline="0" dirty="0">
                <a:latin typeface="LMRoman10-Regular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1" i="0" u="none" strike="noStrike" baseline="0" dirty="0">
                <a:latin typeface="grxn1000"/>
              </a:rPr>
              <a:t>μήτρα αυτοσυνδιακυμάνσεων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R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1" i="0" u="none" strike="noStrike" baseline="0" dirty="0">
                <a:latin typeface="grxn1000"/>
              </a:rPr>
              <a:t>μήτρα αυτοσυσχετίσεων</a:t>
            </a:r>
            <a:r>
              <a:rPr lang="el-GR" sz="2400" b="0" i="0" u="none" strike="noStrike" baseline="0" dirty="0">
                <a:latin typeface="grmn1000"/>
              </a:rPr>
              <a:t>—το στοιχείο στη θέση </a:t>
            </a:r>
            <a:r>
              <a:rPr lang="el-GR" sz="2400" b="0" i="1" u="none" strike="noStrike" baseline="0" dirty="0">
                <a:latin typeface="LMMathItalic10-Regular"/>
              </a:rPr>
              <a:t>ts </a:t>
            </a:r>
            <a:r>
              <a:rPr lang="el-GR" sz="2400" b="0" i="0" u="none" strike="noStrike" baseline="0" dirty="0">
                <a:latin typeface="grmn1000"/>
              </a:rPr>
              <a:t>είναι ένας </a:t>
            </a:r>
            <a:r>
              <a:rPr lang="el-GR" sz="2400" b="1" i="0" u="none" strike="noStrike" baseline="0" dirty="0">
                <a:latin typeface="grxn1000"/>
              </a:rPr>
              <a:t>συντελεστής αυτοσυσχέτισης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4AFBF-5A3F-EEF2-FAD3-87A0234A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06" y="2667786"/>
            <a:ext cx="2568719" cy="50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523B8-30E6-FFCF-8E60-A5D4AC0D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65" y="4110086"/>
            <a:ext cx="1538304" cy="7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0AB5-E54E-00AA-630F-29B6EA33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Χαρακτηριστικά των διαδικασιών διαταρακτικών όρων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F319-B351-C9CA-F9B7-C57267A4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dirty="0"/>
              <a:t>Διαφορετικές μορφές διαδικασιών οδηγούν σε διαφορετικά πρότυπα της </a:t>
            </a:r>
            <a:r>
              <a:rPr lang="el-GR" b="1" dirty="0"/>
              <a:t>R</a:t>
            </a:r>
            <a:r>
              <a:rPr lang="el-GR" dirty="0"/>
              <a:t>. Για παράδειγμα, η συχνότερα αναλυμένη διαδικασία είναι μια διαδικασία </a:t>
            </a:r>
            <a:r>
              <a:rPr lang="el-GR" b="1" dirty="0"/>
              <a:t>αυτοπαλινδρόμησης πρώτης τάξης </a:t>
            </a:r>
            <a:r>
              <a:rPr lang="el-GR" dirty="0"/>
              <a:t>ή </a:t>
            </a:r>
            <a:r>
              <a:rPr lang="el-GR" b="1" dirty="0"/>
              <a:t>AR</a:t>
            </a:r>
            <a:r>
              <a:rPr lang="el-GR" dirty="0"/>
              <a:t>(1),</a:t>
            </a:r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μια στάσιμη, μη αυτοσυσχετισμένη διαδικασία (</a:t>
            </a:r>
            <a:r>
              <a:rPr lang="el-GR" sz="2400" b="1" i="0" u="none" strike="noStrike" baseline="0" dirty="0">
                <a:latin typeface="grxn1000"/>
              </a:rPr>
              <a:t>λευκός θόρυβος </a:t>
            </a:r>
            <a:r>
              <a:rPr lang="el-GR" sz="2400" b="0" i="0" u="none" strike="noStrike" baseline="0" dirty="0">
                <a:latin typeface="grxn1000"/>
              </a:rPr>
              <a:t>[</a:t>
            </a:r>
            <a:r>
              <a:rPr lang="el-GR" sz="2400" b="1" i="0" u="none" strike="noStrike" baseline="0" dirty="0">
                <a:latin typeface="LMRoman10-Bold"/>
              </a:rPr>
              <a:t>white noise</a:t>
            </a:r>
            <a:r>
              <a:rPr lang="el-GR" sz="2400" b="0" i="0" u="none" strike="noStrike" baseline="0" dirty="0">
                <a:latin typeface="grxn1000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) και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ρ </a:t>
            </a:r>
            <a:r>
              <a:rPr lang="el-GR" sz="2400" b="0" i="0" u="none" strike="noStrike" baseline="0" dirty="0">
                <a:latin typeface="grmn1000"/>
              </a:rPr>
              <a:t>είναι μια παράμετρος. Αργότερα θα δείξουμε ότι, για αυτή τη διαδικασία, </a:t>
            </a:r>
            <a:r>
              <a:rPr lang="el-GR" sz="2400" b="0" i="1" u="none" strike="noStrike" baseline="0" dirty="0">
                <a:latin typeface="LMMathItalic10-Regular"/>
              </a:rPr>
              <a:t>ρ</a:t>
            </a:r>
            <a:r>
              <a:rPr lang="el-GR" sz="1400" b="0" i="1" u="none" strike="noStrike" baseline="0" dirty="0">
                <a:latin typeface="LMMathItalic8-Regular"/>
              </a:rPr>
              <a:t>s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ρ</a:t>
            </a:r>
            <a:r>
              <a:rPr lang="el-GR" sz="2000" b="0" i="1" u="none" strike="noStrike" baseline="30000" dirty="0">
                <a:latin typeface="LMMathItalic8-Regular"/>
              </a:rPr>
              <a:t>s</a:t>
            </a:r>
            <a:r>
              <a:rPr lang="el-GR" sz="2400" b="0" i="0" u="none" strike="noStrike" baseline="0" dirty="0">
                <a:latin typeface="grmn1000"/>
              </a:rPr>
              <a:t>. Σε </a:t>
            </a:r>
            <a:r>
              <a:rPr lang="el-GR" sz="2400" b="1" i="0" u="none" strike="noStrike" baseline="0" dirty="0">
                <a:latin typeface="grxn1000"/>
              </a:rPr>
              <a:t>διαδικασίες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αυτοπαλινδρόμησης </a:t>
            </a:r>
            <a:r>
              <a:rPr lang="el-GR" sz="2400" b="0" i="0" u="none" strike="noStrike" baseline="0" dirty="0">
                <a:latin typeface="grmn1000"/>
              </a:rPr>
              <a:t>υψηλότερης τάξης της μορφής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A5200-3B67-42DF-E00E-08BF5B7F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38" y="3297025"/>
            <a:ext cx="1877616" cy="42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7AFBA-61C6-07CA-700E-5EF74FEE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585" y="5335572"/>
            <a:ext cx="5086830" cy="5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F98E2-0A58-3411-DB9E-779D193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52" y="1564851"/>
            <a:ext cx="7759585" cy="4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EBC9-3D6F-73AD-1B50-47334FD9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Διαταρακτικοί όροι </a:t>
            </a:r>
            <a:r>
              <a:rPr lang="en-US" sz="4400" dirty="0"/>
              <a:t>AR(1)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D941-BF7D-BAC9-847A-19E0DE25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αυτοπαλινδρομούμενος διαταρακτικός όρος πρώτης τάξης, ή AR(1), αναπαρίσταται στην </a:t>
            </a:r>
            <a:r>
              <a:rPr lang="el-GR" b="1" dirty="0"/>
              <a:t>αυτοπαλινδρομούμενη μορφή </a:t>
            </a:r>
            <a:r>
              <a:rPr lang="el-GR" dirty="0"/>
              <a:t>ως</a:t>
            </a:r>
            <a:endParaRPr lang="en-US" dirty="0"/>
          </a:p>
          <a:p>
            <a:endParaRPr lang="en-US" dirty="0"/>
          </a:p>
          <a:p>
            <a:r>
              <a:rPr lang="el-GR" dirty="0"/>
              <a:t>Όπου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89B50-6459-6D42-0D25-1C2EB8CC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45" y="3198553"/>
            <a:ext cx="2071461" cy="460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D5AE2-1EF0-C657-DD36-2CD50157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45" y="4096895"/>
            <a:ext cx="1717782" cy="791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25BE9F-B966-69DB-C6CA-730750A11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410" y="5627736"/>
            <a:ext cx="2745886" cy="4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694E-B11D-F2B1-DBB2-59D8B1DA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Διαταρακτικοί όροι </a:t>
            </a:r>
            <a:r>
              <a:rPr kumimoji="0" lang="en-US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F2F8-85FB-CCE4-588E-EFCA82D6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4995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Εφόσον το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λευκός θόρυβος (</a:t>
            </a:r>
            <a:r>
              <a:rPr lang="el-GR" sz="2400" b="0" i="0" u="none" strike="noStrike" baseline="0" dirty="0">
                <a:latin typeface="LMRoman10-Regular"/>
              </a:rPr>
              <a:t>white noise</a:t>
            </a:r>
            <a:r>
              <a:rPr lang="el-GR" sz="2400" b="0" i="0" u="none" strike="noStrike" baseline="0" dirty="0">
                <a:latin typeface="grmn1000"/>
              </a:rPr>
              <a:t>), οι δεσμευμένες ροπές ισούνται με τις μη δεσμευμένες.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, και ούτω καθεξής.</a:t>
            </a:r>
          </a:p>
          <a:p>
            <a:pPr algn="l"/>
            <a:r>
              <a:rPr lang="el-GR" dirty="0"/>
              <a:t>Επαναλαμβάνοντας τις αντικαταστάσεις, έχουμε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Από την παραπάνω μορφή </a:t>
            </a:r>
            <a:r>
              <a:rPr lang="el-GR" b="1" dirty="0"/>
              <a:t>κινητού μέσου όρου</a:t>
            </a:r>
            <a:r>
              <a:rPr lang="el-GR" dirty="0"/>
              <a:t>, είναι εμφανές ότι όλοι οι διαταρακτικοί όροι ε</a:t>
            </a:r>
            <a:r>
              <a:rPr lang="el-GR" baseline="-25000" dirty="0"/>
              <a:t>t</a:t>
            </a:r>
            <a:r>
              <a:rPr lang="el-GR" dirty="0"/>
              <a:t> ενσωματώνουν όλο το ιστορικό των u,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672A3-198A-1CBE-A326-C252DA5E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396" y="4002448"/>
            <a:ext cx="3382523" cy="5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A6C4-4D19-738A-7D8C-D08D227A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Διαταρακτικοί όροι </a:t>
            </a:r>
            <a:r>
              <a:rPr kumimoji="0" lang="en-US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BD83-281B-48E5-7000-6BC29DBC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14" y="1956062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Εφόσον οι διαδοχικές τιμές του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ασυσχέτιστες, η διακύμανση του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η διακύμανση του δεξιού μέλους της Εξίσωσης (20-3):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Για να προχωρήσουμε, θα πρέπει να εφαρμοστεί ένας περιορισμός στο ρ,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αφού διαφορετικά το δεξί μέλος της Εξίσωσης (20-4) θα γίνει άπειρο.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60696-DC11-19BE-0392-EF8FC6C2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67" y="2922679"/>
            <a:ext cx="3889333" cy="532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14E13-B894-93A7-4052-AC8C8E63F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17" y="4282053"/>
            <a:ext cx="1075228" cy="4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D6F9-E4F1-536F-3A3A-41DDB0FD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20.1. Εξίσωση Ζήτησης Χρήματος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03A0-86F1-C38F-95E2-53566B67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Αναλογιστείτε ένα απλό υπόδειγμα ζήτησης χρήματος,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Μια εξήγηση για την αυτοσυσχέτιση είναι ότι οι συναφείς παράγοντες που παραλείπονται από την</a:t>
            </a:r>
            <a:r>
              <a:rPr lang="en-US" dirty="0"/>
              <a:t> </a:t>
            </a:r>
            <a:r>
              <a:rPr lang="el-GR" dirty="0"/>
              <a:t>παλινδρόμηση χρονολογικών σειρών, όπως και εκείνοι που περιλαμβάνονται, συσχετίζονται μεταξύ των</a:t>
            </a:r>
            <a:r>
              <a:rPr lang="en-US" dirty="0"/>
              <a:t> </a:t>
            </a:r>
            <a:r>
              <a:rPr lang="el-GR" dirty="0"/>
              <a:t>περιόδων.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E1A15-6202-5F3A-90AA-F7F9A486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93" y="2988299"/>
            <a:ext cx="4568559" cy="5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A779-19A8-ACFA-762A-2C8D7A88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8743"/>
          </a:xfrm>
        </p:spPr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Διαταρακτικοί όροι </a:t>
            </a:r>
            <a:r>
              <a:rPr kumimoji="0" lang="en-US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861B-0692-7C9D-B974-DBB70C30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1861794"/>
            <a:ext cx="11475563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Με την Εξίσωση (20-5), που συνεπάγεται ότι </a:t>
            </a:r>
            <a:r>
              <a:rPr lang="el-GR" sz="2400" b="0" i="0" u="none" strike="noStrike" baseline="0" dirty="0">
                <a:latin typeface="LMRoman10-Regular"/>
              </a:rPr>
              <a:t>lim</a:t>
            </a:r>
            <a:r>
              <a:rPr lang="el-GR" sz="1400" b="0" i="1" u="none" strike="noStrike" baseline="0" dirty="0">
                <a:latin typeface="LMMathItalic8-Regular"/>
              </a:rPr>
              <a:t>s</a:t>
            </a:r>
            <a:r>
              <a:rPr lang="el-GR" sz="1400" b="0" i="1" u="none" strike="noStrike" baseline="0" dirty="0">
                <a:latin typeface="LMMathSymbols8-Regular"/>
              </a:rPr>
              <a:t>→∞ </a:t>
            </a:r>
            <a:r>
              <a:rPr lang="el-GR" sz="2400" b="0" i="1" u="none" strike="noStrike" baseline="0" dirty="0">
                <a:latin typeface="LMMathItalic10-Regular"/>
              </a:rPr>
              <a:t>ρ</a:t>
            </a:r>
            <a:r>
              <a:rPr lang="el-GR" sz="2400" b="0" i="1" u="none" strike="noStrike" baseline="30000" dirty="0">
                <a:latin typeface="LMMathItalic8-Regular"/>
              </a:rPr>
              <a:t>s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 έχουμε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] = 0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Με την υπόθεση της στασιμότητας, υπάρχει ευκολότερος τρόπος να υπολογίσουμε τη διακύμανση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dirty="0"/>
              <a:t>αφού Cov[u</a:t>
            </a:r>
            <a:r>
              <a:rPr lang="el-GR" baseline="-25000" dirty="0"/>
              <a:t>t</a:t>
            </a:r>
            <a:r>
              <a:rPr lang="el-GR" dirty="0"/>
              <a:t>, ε</a:t>
            </a:r>
            <a:r>
              <a:rPr lang="el-GR" baseline="-25000" dirty="0"/>
              <a:t>s</a:t>
            </a:r>
            <a:r>
              <a:rPr lang="el-GR" dirty="0"/>
              <a:t>] = 0 αν t &gt; s. Με την υπόθεση της στασιμότητας, Var[ε</a:t>
            </a:r>
            <a:r>
              <a:rPr lang="el-GR" baseline="-25000" dirty="0"/>
              <a:t>t−1</a:t>
            </a:r>
            <a:r>
              <a:rPr lang="el-GR" dirty="0"/>
              <a:t>] = Var[ε</a:t>
            </a:r>
            <a:r>
              <a:rPr lang="el-GR" baseline="-25000" dirty="0"/>
              <a:t>t</a:t>
            </a:r>
            <a:r>
              <a:rPr lang="el-GR" dirty="0"/>
              <a:t>], που συνεπάγεται την Εξίσωση (20-6). Προχωρώντας κατά αυτόν τον τρόπο,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9E3E8-F79B-0C73-99A1-F505A628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1" y="2492353"/>
            <a:ext cx="2522726" cy="730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80578-84E5-89D0-D712-29E8E1E8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55" y="3904499"/>
            <a:ext cx="3001689" cy="649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DB7F5-24BF-0A02-F0FF-F103C40D8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499" y="5740924"/>
            <a:ext cx="8581971" cy="7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2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0997-3B3E-1EC2-601A-B2A08816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Διαταρακτικοί όροι </a:t>
            </a:r>
            <a:r>
              <a:rPr kumimoji="0" lang="en-US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F50F6-5386-2060-67BF-5BE70E55A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76194" cy="45720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Μέσω επαναλαμβανόμενων αντικαταστάσεων στην Εξίσωση (20-2), βλέπουμε ότι για κάθε s,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Επομένως, εφόσον 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1400" b="0" i="1" u="none" strike="noStrike" baseline="0" dirty="0">
                    <a:latin typeface="LMMathItalic8-Regular"/>
                  </a:rPr>
                  <a:t>s </a:t>
                </a:r>
                <a:r>
                  <a:rPr lang="el-GR" sz="2400" b="0" i="0" u="none" strike="noStrike" baseline="0" dirty="0">
                    <a:latin typeface="grmn1000"/>
                  </a:rPr>
                  <a:t>δε συσχετίζονται με 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1400" b="0" i="1" u="none" strike="noStrike" baseline="0" dirty="0">
                    <a:latin typeface="LMMathItalic8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για τα οποία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 &gt; s </a:t>
                </a:r>
                <a:r>
                  <a:rPr lang="el-GR" sz="2400" b="0" i="0" u="none" strike="noStrike" baseline="0" dirty="0">
                    <a:latin typeface="grmn1000"/>
                  </a:rPr>
                  <a:t>(δηλαδή με οποιοδήποτε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), συνεπάγεται ότι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Διαιρώντας με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γ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mr>
                    </m:m>
                  </m:oMath>
                </a14:m>
                <a:r>
                  <a:rPr lang="el-GR" sz="16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1" u="none" strike="noStrike" baseline="0" dirty="0">
                    <a:latin typeface="LMMathItalic10-Regular"/>
                  </a:rPr>
                  <a:t>/</a:t>
                </a:r>
                <a:r>
                  <a:rPr lang="el-GR" sz="2400" b="0" i="0" u="none" strike="noStrike" baseline="0" dirty="0">
                    <a:latin typeface="LMRoman10-Regular"/>
                  </a:rPr>
                  <a:t>(1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ρ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παίρνουμε τις αυτοσυσχετίσεις,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F50F6-5386-2060-67BF-5BE70E55A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76194" cy="4572000"/>
              </a:xfrm>
              <a:blipFill>
                <a:blip r:embed="rId2"/>
                <a:stretch>
                  <a:fillRect l="-444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767E58-E445-3796-F0CF-A4A233D7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76" y="2799761"/>
            <a:ext cx="2681403" cy="92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A8872-91F1-BB80-0022-1EFEA752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3" y="4554561"/>
            <a:ext cx="3443481" cy="923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80836-3DD6-0B23-8295-53915D109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576" y="6142979"/>
            <a:ext cx="2853477" cy="6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4735-CC70-6928-63F1-588DDC02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Διαταρακτικοί όροι </a:t>
            </a:r>
            <a:r>
              <a:rPr kumimoji="0" lang="en-US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AF0A-B023-E6CF-93C7-858E0441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Με την υπόθεση της στασιμότητας, οι αυτοσυσχετίσεις φθίνουν με τον χρόνο. Ανάλογα με το πρόσημο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1" u="none" strike="noStrike" baseline="0" dirty="0">
                <a:latin typeface="LMMathItalic10-Regular"/>
              </a:rPr>
              <a:t>ρ</a:t>
            </a:r>
            <a:r>
              <a:rPr lang="el-GR" sz="2400" b="0" i="0" u="none" strike="noStrike" baseline="0" dirty="0">
                <a:latin typeface="grmn1000"/>
              </a:rPr>
              <a:t>, είτε θα φθίνουν με γεωμετρική πρόοδο είτε θα εναλλάσσονται σε πρόσημο αν το </a:t>
            </a:r>
            <a:r>
              <a:rPr lang="el-GR" sz="2400" b="0" i="1" u="none" strike="noStrike" baseline="0" dirty="0">
                <a:latin typeface="LMMathItalic10-Regular"/>
              </a:rPr>
              <a:t>ρ </a:t>
            </a:r>
            <a:r>
              <a:rPr lang="el-GR" sz="2400" b="0" i="0" u="none" strike="noStrike" baseline="0" dirty="0">
                <a:latin typeface="grmn1000"/>
              </a:rPr>
              <a:t>είναι αρνητικό.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5D3F6-B98E-E824-CEF7-5E52729E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84" y="3817855"/>
            <a:ext cx="6220950" cy="18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56C8-FB92-E644-768F-52C8FDFE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0524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Ορισμένα ασυμπτωτικά αποτελέσματα για την ανάλυση των δεδομένων χρονολογικών σειρών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B9762-A184-617F-9156-8C2AC727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7619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Εφόσον η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δεν ισούται με </a:t>
            </a:r>
            <a:r>
              <a:rPr lang="el-GR" sz="2400" b="0" i="0" u="none" strike="noStrike" baseline="0" dirty="0">
                <a:latin typeface="LMRoman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οι γνώριμες επιπλοκές εμφανίζονται κατά την απόδειξη των ιδιοτήτων των εκτιμητών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και ειδικά του εκτιμητή ελαχίστων τετραγώνων.</a:t>
            </a:r>
          </a:p>
          <a:p>
            <a:pPr algn="l"/>
            <a:r>
              <a:rPr lang="el-GR" dirty="0"/>
              <a:t>΄Οπως είδαμε στην ανάλυσή μας για την ετεροσκεδαστικότητα, το αν ο εκτιμητής ελαχίστων τετραγώνων είναι συνεπής ή όχι εξαρτάται από τις μήτρες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dirty="0"/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81BBD-B0BF-3147-D358-18E50E4F9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644" y="4015818"/>
            <a:ext cx="2480351" cy="52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2BE34-32B4-017E-9928-D27D2463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81" y="5634588"/>
            <a:ext cx="2088672" cy="4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08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0DE4-BD80-1448-DD1B-E8C7572D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04474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Ορισμένα ασυμπτωτικά αποτελέσματα για την ανάλυση των δεδομένων χρονολογικών σειρών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0CCBA-A6D6-14C3-05D7-19A218FFF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7250" y="2009749"/>
                <a:ext cx="10240903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Μπορούμε να επεκτείνουμε τη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Q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mr>
                      <m:mr>
                        <m:e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mr>
                    </m:m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ως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mr>
                      <m:mr>
                        <m:e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mr>
                    </m:m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mr>
                      <m:mr>
                        <m:e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mr>
                    </m:m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γραμμές της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1" i="1" u="none" strike="noStrike" baseline="0" dirty="0">
                    <a:latin typeface="LMMathItalic10-Bold"/>
                  </a:rPr>
                  <a:t>X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ρ</a:t>
                </a:r>
                <a:r>
                  <a:rPr lang="el-GR" sz="1400" b="0" i="1" u="none" strike="noStrike" baseline="0" dirty="0">
                    <a:latin typeface="LMMathItalic8-Regular"/>
                  </a:rPr>
                  <a:t>ts </a:t>
                </a:r>
                <a:r>
                  <a:rPr lang="el-GR" sz="2400" b="0" i="0" u="none" strike="noStrike" baseline="0" dirty="0">
                    <a:latin typeface="grmn1000"/>
                  </a:rPr>
                  <a:t>είναι η αυτοσυσχέτιση μεταξύ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1400" b="0" i="1" u="none" strike="noStrike" baseline="0" dirty="0">
                    <a:latin typeface="LMMathItalic8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1400" b="0" i="1" u="none" strike="noStrike" baseline="0" dirty="0">
                    <a:latin typeface="LMMathItalic8-Regular"/>
                  </a:rPr>
                  <a:t>s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dirty="0"/>
                  <a:t>Η </a:t>
                </a:r>
                <a:r>
                  <a:rPr lang="el-GR" b="1" dirty="0"/>
                  <a:t>ασυμπτωτική κανονικότητα </a:t>
                </a:r>
                <a:r>
                  <a:rPr lang="el-GR" dirty="0"/>
                  <a:t>των ελαχίστων τετραγώνων και των εκτιμητών GLS</a:t>
                </a:r>
                <a:r>
                  <a:rPr lang="en-US" dirty="0"/>
                  <a:t> </a:t>
                </a:r>
                <a:r>
                  <a:rPr lang="el-GR" dirty="0"/>
                  <a:t>εξαρτάται από τη συμπεριφορά των αθροισμάτων όπως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0CCBA-A6D6-14C3-05D7-19A218FFF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250" y="2009749"/>
                <a:ext cx="10240903" cy="4023360"/>
              </a:xfrm>
              <a:blipFill>
                <a:blip r:embed="rId2"/>
                <a:stretch>
                  <a:fillRect l="-47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6216830-338B-90A9-9667-25693F85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71" y="2653269"/>
            <a:ext cx="3242447" cy="1061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CD3E4-C9D7-343F-B22F-82C074BD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20" y="5502475"/>
            <a:ext cx="4870868" cy="10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C0CD1-5F90-F795-B3A7-2332FB26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99" y="1850562"/>
            <a:ext cx="9029353" cy="157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7F3F4-C495-15D0-546D-0FD4D309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12" y="4232635"/>
            <a:ext cx="9029840" cy="20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88341-26F9-6D78-2BE2-567BD28A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56" y="1150070"/>
            <a:ext cx="8475994" cy="2592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85939-6AFA-2201-35F2-9AE9B7FB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96" y="4251488"/>
            <a:ext cx="9221244" cy="21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7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BE6D6-A450-2A59-A5E2-56170DEA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03" y="1218046"/>
            <a:ext cx="9530920" cy="183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65973-E2BD-778F-5B12-53541E33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03" y="3054284"/>
            <a:ext cx="9567013" cy="13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8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B37A-6654-BCE0-DCDC-ADF4644E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Σύγκλιση στην κανονική κατανομή -ένα κεντρικό οριακό θεώρημα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6D385-09C5-CAFA-2F9F-E8BA39A7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462" cy="4023360"/>
          </a:xfrm>
        </p:spPr>
        <p:txBody>
          <a:bodyPr/>
          <a:lstStyle/>
          <a:p>
            <a:r>
              <a:rPr lang="el-GR" dirty="0"/>
              <a:t>Για να κατασκευάσουμε μια κατανεμητική θεωρία κατανομών για τους εκτιμητές ελαχίστων τετραγώνων</a:t>
            </a:r>
            <a:r>
              <a:rPr lang="en-US" dirty="0"/>
              <a:t> </a:t>
            </a:r>
            <a:r>
              <a:rPr lang="el-GR" dirty="0"/>
              <a:t>GLS, ML και GMM, χρειαζόμαστε ένα θεώρημα ανάλογο του κεντρικού οριακού θεωρήματος.</a:t>
            </a:r>
          </a:p>
          <a:p>
            <a:r>
              <a:rPr lang="el-GR" dirty="0"/>
              <a:t>Συγκεκριμένα, χρειαζόμαστε μια θεωρία κατανομών μεγάλων δειγμάτων για ποσότητες της μορφής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8EB20-0B60-3FA1-C294-B11D8051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22" y="4015819"/>
            <a:ext cx="2999688" cy="10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4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443EB-1034-928C-57B7-CF28F2D6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32" y="2205872"/>
            <a:ext cx="11582403" cy="1388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C1FDD-6348-CA72-D59C-53CDE4BD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8" y="3746009"/>
            <a:ext cx="11423382" cy="1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EA00B-7649-C94B-D0BD-F989D04A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25" y="1197204"/>
            <a:ext cx="9382557" cy="47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C62D2-63EC-B0D6-CD6B-F38046EC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73" y="2460396"/>
            <a:ext cx="8898914" cy="968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E7726-D657-A3C6-82F7-880D01C3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94" y="3429000"/>
            <a:ext cx="8928793" cy="2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4BEF-27B5-BF90-3D3A-95A94EA2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Σύγκλιση στην κανονική κατανομή -ένα κεντρικό οριακό θεώρημα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3BD3-BD33-34AA-5003-B2FC34CF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32754" cy="4572000"/>
          </a:xfrm>
        </p:spPr>
        <p:txBody>
          <a:bodyPr/>
          <a:lstStyle/>
          <a:p>
            <a:r>
              <a:rPr lang="el-GR" dirty="0"/>
              <a:t>1. </a:t>
            </a:r>
            <a:r>
              <a:rPr lang="el-GR" b="1" dirty="0"/>
              <a:t>Ασυμπτωτική μη συσχέτιση</a:t>
            </a:r>
            <a:r>
              <a:rPr lang="el-GR" dirty="0"/>
              <a:t>: Η</a:t>
            </a:r>
            <a:r>
              <a:rPr lang="en-US" dirty="0"/>
              <a:t> </a:t>
            </a:r>
            <a:r>
              <a:rPr lang="el-GR" dirty="0"/>
              <a:t>αναμενόμενη τιμή E[zt|zt−k, zt−k−1, . . .] συγκλίνει κατά μέσο σφάλμα στο μηδέν καθώς k → ∞. Παρατηρείστε ότι αυτή η υπόθεση είναι παρόμοια με τη συνθήκη της εργοδικότητας. Ο White (2001) έδειξε ότι μια (μη προφανής) συνέπεια αυτής της υπόθεσης είναι E[zt] = 0.</a:t>
            </a:r>
            <a:endParaRPr lang="en-US" dirty="0"/>
          </a:p>
          <a:p>
            <a:r>
              <a:rPr lang="el-GR" dirty="0"/>
              <a:t>2. </a:t>
            </a:r>
            <a:r>
              <a:rPr lang="el-GR" b="1" dirty="0"/>
              <a:t>Αθροιστικότητα των αυτοσυνδιακυμάνσεων</a:t>
            </a:r>
            <a:r>
              <a:rPr lang="el-GR" dirty="0"/>
              <a:t>: Με εξαρτημένες παρατηρήσεις,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l-GR" dirty="0"/>
              <a:t>Αρχικά, χρειάζεται να υποθέσουμε ότι αυτή η μήτρα είναι πεπερασμένη. Αυτή η συνθήκη ονομάζεται</a:t>
            </a:r>
            <a:r>
              <a:rPr lang="en-US" dirty="0"/>
              <a:t> </a:t>
            </a:r>
            <a:r>
              <a:rPr lang="el-GR" b="1" dirty="0"/>
              <a:t>αθροιστικότητα</a:t>
            </a:r>
            <a:r>
              <a:rPr lang="el-GR" dirty="0"/>
              <a:t>.</a:t>
            </a:r>
            <a:endParaRPr lang="en-US" dirty="0"/>
          </a:p>
          <a:p>
            <a:r>
              <a:rPr lang="el-GR" sz="2400" b="0" i="0" u="none" strike="noStrike" baseline="0" dirty="0">
                <a:latin typeface="grmn1000"/>
              </a:rPr>
              <a:t>3.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u="none" strike="noStrike" baseline="0" dirty="0">
                <a:latin typeface="grxn1000"/>
              </a:rPr>
              <a:t>Ασυμπτωτική</a:t>
            </a:r>
            <a:r>
              <a:rPr lang="en-US" sz="2400" b="1" u="none" strike="noStrike" baseline="0" dirty="0">
                <a:latin typeface="grxn1000"/>
              </a:rPr>
              <a:t> </a:t>
            </a:r>
            <a:r>
              <a:rPr lang="el-GR" sz="2400" b="1" u="none" strike="noStrike" baseline="0" dirty="0">
                <a:latin typeface="grxn1000"/>
              </a:rPr>
              <a:t>μη</a:t>
            </a:r>
            <a:r>
              <a:rPr lang="en-US" sz="2400" b="1" u="none" strike="noStrike" baseline="0" dirty="0">
                <a:latin typeface="grxn1000"/>
              </a:rPr>
              <a:t> </a:t>
            </a:r>
            <a:r>
              <a:rPr lang="el-GR" sz="2400" b="1" u="none" strike="noStrike" baseline="0" dirty="0">
                <a:latin typeface="grxn1000"/>
              </a:rPr>
              <a:t>σημαντικότητα</a:t>
            </a:r>
            <a:r>
              <a:rPr lang="en-US" sz="2400" b="1" u="none" strike="noStrike" baseline="0" dirty="0">
                <a:latin typeface="grxn1000"/>
              </a:rPr>
              <a:t> </a:t>
            </a:r>
            <a:r>
              <a:rPr lang="el-GR" sz="2400" b="1" u="none" strike="noStrike" baseline="0" dirty="0">
                <a:latin typeface="grxn1000"/>
              </a:rPr>
              <a:t>των</a:t>
            </a:r>
            <a:r>
              <a:rPr lang="en-US" sz="2400" b="1" u="none" strike="noStrike" baseline="0" dirty="0">
                <a:latin typeface="grxn1000"/>
              </a:rPr>
              <a:t> </a:t>
            </a:r>
            <a:r>
              <a:rPr lang="el-GR" sz="2400" b="1" u="none" strike="noStrike" baseline="0" dirty="0">
                <a:latin typeface="grxn1000"/>
              </a:rPr>
              <a:t>καινοτομιών</a:t>
            </a:r>
            <a:endParaRPr lang="en-US" sz="2400" b="1" u="none" strike="noStrike" baseline="0" dirty="0">
              <a:latin typeface="grxn1000"/>
            </a:endParaRPr>
          </a:p>
          <a:p>
            <a:r>
              <a:rPr lang="el-GR" dirty="0"/>
              <a:t>Έστω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1F5FD-A306-F7E8-0D58-A1C65CB6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62" y="4025246"/>
            <a:ext cx="6256604" cy="92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86210-9E90-46B8-9D4C-F5D82816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86" y="6158060"/>
            <a:ext cx="5660143" cy="5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182FE-A57E-28EF-7B93-393CEE93C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836" y="2611540"/>
            <a:ext cx="10638486" cy="1634919"/>
          </a:xfrm>
        </p:spPr>
      </p:pic>
    </p:spTree>
    <p:extLst>
      <p:ext uri="{BB962C8B-B14F-4D97-AF65-F5344CB8AC3E}">
        <p14:creationId xmlns:p14="http://schemas.microsoft.com/office/powerpoint/2010/main" val="3426182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741C-2760-2EB0-37A4-D0D30463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9173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Εκτίμηση ελαχίστων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4C62-B266-1FEA-41FD-C304A572D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εκτιμητής ελαχίστων τετραγώνων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FB500-08E8-C726-EEE0-820860D4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32" y="2978644"/>
            <a:ext cx="5103866" cy="9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5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B99F-9295-7C85-0333-A76755FC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Ασυμπτωματικές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0185-4FA5-0701-667E-B5450BC0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η παλινδρόμηση περιέχει παρελθοντικές τιμές της εξαρτημένης μεταβλητής, ο εκτιμητής ελαχίστων τετραγώνων δε θα είναι πλέον αμερόληπτος ή συνεπής. Στην απλούστερη περίπτωση, υποθέτουμε ότι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και ότι 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ρ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F7531-B34D-113A-A4FF-102C1B19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29" y="3261674"/>
            <a:ext cx="1999045" cy="7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A7A1-5058-2417-1CDE-208AC262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Ασυμπτωματικές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C70A-6978-3A2D-C873-E418B6C7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4625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Υπάρχουν διάφοροι τρόποι να προσεγγίσουμε την ανάλυση. ΄Ενα χρηστικός τρόπος είναι να αναδιατάξουμε την Εξίσωση (20-12) αφαιρώντας </a:t>
            </a:r>
            <a:r>
              <a:rPr lang="el-GR" sz="2400" b="0" i="1" u="none" strike="noStrike" baseline="0" dirty="0">
                <a:latin typeface="LMMathItalic10-Regular"/>
              </a:rPr>
              <a:t>ρy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από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 ΄Ετσι,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που είναι μια κλασική παλινδρόμηση με στοχαστικούς </a:t>
            </a:r>
            <a:r>
              <a:rPr lang="el-GR" dirty="0" err="1"/>
              <a:t>παλινδρομητές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868EC-FC87-7976-83CF-884245D5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47" y="3204428"/>
            <a:ext cx="4041928" cy="5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76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D961-718E-3079-B3B4-74AEC06F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Ασυμπτωματικές ιδιότητες του εκτιμητή ελαχίστων τετραγώνων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E74C49-94AC-6639-420A-3870077D5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061794" cy="4572000"/>
              </a:xfrm>
            </p:spPr>
            <p:txBody>
              <a:bodyPr/>
              <a:lstStyle/>
              <a:p>
                <a:r>
                  <a:rPr lang="el-GR" dirty="0"/>
                  <a:t>Από αυτές τις σχέσεις και την Εξίσωση (20-13) προκύπτουν οι ακόλουθες σχέσεις: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Σε κάθε περίπτωση, από την επίλυση των τριών εξισώσεων στην (20-14) για τα γ</a:t>
                </a:r>
                <a:r>
                  <a:rPr lang="el-GR" baseline="-25000" dirty="0"/>
                  <a:t>0</a:t>
                </a:r>
                <a:r>
                  <a:rPr lang="el-GR" dirty="0"/>
                  <a:t>, γ</a:t>
                </a:r>
                <a:r>
                  <a:rPr lang="el-GR" baseline="-25000" dirty="0"/>
                  <a:t>1</a:t>
                </a:r>
                <a:r>
                  <a:rPr lang="el-GR" dirty="0"/>
                  <a:t> και γ</a:t>
                </a:r>
                <a:r>
                  <a:rPr lang="el-GR" baseline="-25000" dirty="0"/>
                  <a:t>2</a:t>
                </a:r>
                <a:r>
                  <a:rPr lang="el-GR" dirty="0"/>
                  <a:t> σε όρους των ρ</a:t>
                </a:r>
                <a:r>
                  <a:rPr lang="el-GR" baseline="-25000" dirty="0"/>
                  <a:t>1</a:t>
                </a:r>
                <a:r>
                  <a:rPr lang="el-GR" dirty="0"/>
                  <a:t>, ρ</a:t>
                </a:r>
                <a:r>
                  <a:rPr lang="el-GR" baseline="-25000" dirty="0"/>
                  <a:t>2</a:t>
                </a:r>
                <a:r>
                  <a:rPr lang="el-GR" dirty="0"/>
                  <a:t> και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mr>
                    </m:m>
                  </m:oMath>
                </a14:m>
                <a:r>
                  <a:rPr lang="el-GR" sz="1600" dirty="0"/>
                  <a:t> </a:t>
                </a:r>
                <a:r>
                  <a:rPr lang="el-GR" dirty="0"/>
                  <a:t>προκύπτει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sz="2400" b="0" i="0" u="none" strike="noStrike" baseline="0" dirty="0">
                    <a:latin typeface="grmn1000"/>
                  </a:rPr>
                  <a:t>Αυτή η τιμή βρίσκεται μεταξύ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 </a:t>
                </a:r>
                <a:r>
                  <a:rPr lang="el-GR" sz="2400" b="0" i="0" u="none" strike="noStrike" baseline="0" dirty="0">
                    <a:latin typeface="grmn1000"/>
                  </a:rPr>
                  <a:t>(όταν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ρ </a:t>
                </a:r>
                <a:r>
                  <a:rPr lang="el-GR" sz="2400" b="0" i="0" u="none" strike="noStrike" baseline="0" dirty="0">
                    <a:latin typeface="LMRoman10-Regular"/>
                  </a:rPr>
                  <a:t>= 0</a:t>
                </a:r>
                <a:r>
                  <a:rPr lang="el-GR" sz="2400" b="0" i="0" u="none" strike="noStrike" baseline="0" dirty="0">
                    <a:latin typeface="grmn1000"/>
                  </a:rPr>
                  <a:t>) και του 1 (όταν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 </a:t>
                </a:r>
                <a:r>
                  <a:rPr lang="el-GR" sz="2400" b="0" i="0" u="none" strike="noStrike" baseline="0" dirty="0">
                    <a:latin typeface="LMRoman10-Regular"/>
                  </a:rPr>
                  <a:t>= 1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ρ </a:t>
                </a:r>
                <a:r>
                  <a:rPr lang="el-GR" sz="2400" b="0" i="0" u="none" strike="noStrike" baseline="0" dirty="0">
                    <a:latin typeface="LMRoman10-Regular"/>
                  </a:rPr>
                  <a:t>= 1</a:t>
                </a:r>
                <a:r>
                  <a:rPr lang="el-GR" sz="2400" b="0" i="0" u="none" strike="noStrike" baseline="0" dirty="0">
                    <a:latin typeface="grmn1000"/>
                  </a:rPr>
                  <a:t>).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E74C49-94AC-6639-420A-3870077D5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061794" cy="4572000"/>
              </a:xfrm>
              <a:blipFill>
                <a:blip r:embed="rId2"/>
                <a:stretch>
                  <a:fillRect l="-485" t="-1733"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B6A3E6-340E-B1FD-32ED-9475BC2B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14" y="2931518"/>
            <a:ext cx="2994442" cy="118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D7741-CE9F-C236-F6CD-049D9CA3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30" y="4977352"/>
            <a:ext cx="2208137" cy="8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3070-BBBA-52D9-A8AC-008B48C7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της διακύμανσης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7FE39-465D-5782-C80F-5D94EE39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΄Οπως συνήθως, η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δεν είναι κατάλληλη εκτιμήτρια της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XΩX</a:t>
            </a:r>
            <a:r>
              <a:rPr lang="el-GR" sz="2400" b="0" i="0" u="none" strike="noStrike" baseline="0" dirty="0">
                <a:latin typeface="LMRoman10-Regular"/>
              </a:rPr>
              <a:t>)(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τόσο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επειδή η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μεροληπτική εκτιμήτρια της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όσο και επειδή η μήτρα είναι λανθασμένη.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Παρ’ όλα αυτά, ως γενική πρόταση, κανονικά δε θα θέλαμε να βασιζόμαστε στην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1400" b="0" i="0" u="none" strike="noStrike" baseline="0" dirty="0">
                <a:latin typeface="LMRoman8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000" b="0" i="1" u="none" strike="noStrike" baseline="30000" dirty="0">
                <a:latin typeface="LMMathSymbols8-Regular"/>
              </a:rPr>
              <a:t>−</a:t>
            </a:r>
            <a:r>
              <a:rPr lang="el-GR" sz="2000" b="0" i="0" u="none" strike="noStrike" baseline="30000" dirty="0">
                <a:latin typeface="LMRoman8-Regular"/>
              </a:rPr>
              <a:t>1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ως εκτιμήτρια της ασυμπτωτικής μήτρας συνδιακυμάνσεων για τον εκτιμητή ελαχίστων τετραγώνων.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690C-6FA3-4E9F-22A2-8AF41249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της διακύμανσης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916B-01A0-6630-28FC-CBC2BAA4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3848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επέκταση του αποτελέσματος του </a:t>
            </a:r>
            <a:r>
              <a:rPr lang="el-GR" sz="2400" b="0" i="0" u="none" strike="noStrike" baseline="0" dirty="0">
                <a:latin typeface="LMRoman10-Regular"/>
              </a:rPr>
              <a:t>White </a:t>
            </a:r>
            <a:r>
              <a:rPr lang="el-GR" sz="2400" b="0" i="0" u="none" strike="noStrike" baseline="0" dirty="0">
                <a:latin typeface="grmn1000"/>
              </a:rPr>
              <a:t>για την πιο γενική περίπτωση της αυτοσυσχέτισης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πολύ δυσκολότερη από ό,τι στην περίπτωση της ετεροσκεδαστικότητας. Το φυσιολογικό ανάλογο για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εκτίμηση της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στην Εξίσωση (9-3)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6F8B8-C70A-82C5-F6D5-C0C4598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05" y="3429000"/>
            <a:ext cx="2658718" cy="104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A7A5D-B99E-1037-224A-BA223DF2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00" y="5201059"/>
            <a:ext cx="2877612" cy="8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3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0327-5C69-88A8-D99E-5ECFA603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της διακύμανσης του εκτιμητή ελαχίστων τετραγώνων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AC6A89-2A51-0B5F-470F-E8E46C227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655682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πρακτικό πρόβλημα είναι ότι 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Symbols8-Regular"/>
                  </a:rPr>
                  <a:t>∗ </a:t>
                </a:r>
                <a:r>
                  <a:rPr lang="el-GR" sz="2400" b="0" i="0" u="none" strike="noStrike" baseline="0" dirty="0">
                    <a:latin typeface="grmn1000"/>
                  </a:rPr>
                  <a:t>δεν είναι απαραίτητα θετικά ορισμένη. Οι </a:t>
                </a:r>
                <a:r>
                  <a:rPr lang="el-GR" sz="2400" b="0" i="0" u="none" strike="noStrike" baseline="0" dirty="0">
                    <a:latin typeface="LMRoman10-Regular"/>
                  </a:rPr>
                  <a:t>Newey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0" u="none" strike="noStrike" baseline="0" dirty="0">
                    <a:latin typeface="LMRoman10-Regular"/>
                  </a:rPr>
                  <a:t>West</a:t>
                </a:r>
                <a:r>
                  <a:rPr lang="en-US" sz="2400" dirty="0">
                    <a:latin typeface="LMRoman10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(1987a) </a:t>
                </a:r>
                <a:r>
                  <a:rPr lang="el-GR" sz="2400" b="0" i="0" u="none" strike="noStrike" baseline="0" dirty="0">
                    <a:latin typeface="grmn1000"/>
                  </a:rPr>
                  <a:t>επινόησαν έναν εκτιμητή που ξεπερνά αυτή τη δυσκολία,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</a:t>
                </a:r>
                <a:r>
                  <a:rPr lang="el-GR" sz="2400" b="0" i="0" u="none" strike="noStrike" baseline="0" dirty="0">
                    <a:latin typeface="grxn1000"/>
                  </a:rPr>
                  <a:t>συνεπής εκτιμήτρια της συνδιακύμανσης με ετεροσκεδαστικότητα</a:t>
                </a:r>
                <a:r>
                  <a:rPr lang="en-US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0" i="0" u="none" strike="noStrike" baseline="0" dirty="0">
                    <a:latin typeface="grxn1000"/>
                  </a:rPr>
                  <a:t>των </a:t>
                </a:r>
                <a:r>
                  <a:rPr lang="el-GR" sz="2400" b="1" i="0" u="none" strike="noStrike" baseline="0" dirty="0">
                    <a:latin typeface="LMRoman10-Bold"/>
                  </a:rPr>
                  <a:t>Newey-West </a:t>
                </a:r>
                <a:r>
                  <a:rPr lang="el-GR" sz="2400" b="0" i="0" u="none" strike="noStrike" baseline="0" dirty="0">
                    <a:latin typeface="grmn1000"/>
                  </a:rPr>
                  <a:t>είναι εξαιρετικά απλή και μπορεί να εφαρμοστεί σχετικά εύκολα.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AC6A89-2A51-0B5F-470F-E8E46C227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655682" cy="4023360"/>
              </a:xfrm>
              <a:blipFill>
                <a:blip r:embed="rId2"/>
                <a:stretch>
                  <a:fillRect l="-45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83F043-ABAC-8BC3-62B5-41AB40FA4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10" y="3139125"/>
            <a:ext cx="5243882" cy="14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5829-B23C-D5F9-7F6B-58B6B57E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07390"/>
            <a:ext cx="11167873" cy="1877442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20.2. Αυτοσυσχέτιση που Οφείλεται στην</a:t>
            </a:r>
            <a:r>
              <a:rPr lang="en-US" sz="4000" dirty="0"/>
              <a:t> </a:t>
            </a:r>
            <a:r>
              <a:rPr lang="el-GR" sz="4000" dirty="0"/>
              <a:t>Εσφαλμένη Εξειδίκευση του Υποδείγματος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3DCB-2A45-FC68-893F-02611CB4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l-GR" dirty="0"/>
              <a:t>Τα τμήματα (a) έως (c)</a:t>
            </a:r>
            <a:r>
              <a:rPr lang="en-US" dirty="0"/>
              <a:t> </a:t>
            </a:r>
            <a:r>
              <a:rPr lang="el-GR" dirty="0"/>
              <a:t>δείχνουν ότι καθώς η εξειδίκευση της παλινδρόμησης επεκτείνεται, η αυτοσυσχέτιση των «καταλοίπων» φθίνει. </a:t>
            </a:r>
            <a:endParaRPr lang="en-US" dirty="0"/>
          </a:p>
          <a:p>
            <a:r>
              <a:rPr lang="el-GR" dirty="0"/>
              <a:t>Το</a:t>
            </a:r>
            <a:r>
              <a:rPr lang="en-US" dirty="0"/>
              <a:t> </a:t>
            </a:r>
            <a:r>
              <a:rPr lang="el-GR" dirty="0"/>
              <a:t>τμήμα (c) δείχνει την επίδραση του περιορισμού ισότητας των συντελεστών της εξίσωσης πριν και μετά τη δομική</a:t>
            </a:r>
            <a:r>
              <a:rPr lang="en-US" dirty="0"/>
              <a:t> </a:t>
            </a:r>
            <a:r>
              <a:rPr lang="el-GR" dirty="0"/>
              <a:t>μεταβολή. </a:t>
            </a:r>
            <a:endParaRPr lang="en-US" dirty="0"/>
          </a:p>
          <a:p>
            <a:r>
              <a:rPr lang="el-GR" dirty="0"/>
              <a:t>Στο τμήμα (d), τα κατάλοιπα στις δύο υποπεριόδους 1953 έως 1974 και 1975 έως 2004 κατασκευάζονται</a:t>
            </a:r>
            <a:r>
              <a:rPr lang="en-US" dirty="0"/>
              <a:t> </a:t>
            </a:r>
            <a:r>
              <a:rPr lang="el-GR" dirty="0"/>
              <a:t>μέσω ξεχωριστών μη περιορισμένων παλινδρομήσεων. </a:t>
            </a:r>
            <a:endParaRPr lang="en-US" dirty="0"/>
          </a:p>
          <a:p>
            <a:r>
              <a:rPr lang="el-GR" dirty="0"/>
              <a:t>Το τελευταίο σύνολο καταλοίπων είναι σχεδόν μη αυτοσυσχετισμένο. Η</a:t>
            </a:r>
            <a:r>
              <a:rPr lang="en-US" dirty="0"/>
              <a:t> </a:t>
            </a:r>
            <a:r>
              <a:rPr lang="el-GR" dirty="0"/>
              <a:t>πλήρης εξίσωση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7385A-AF19-018E-285D-12A44269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18" y="5410986"/>
            <a:ext cx="7070146" cy="11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0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5230-0EE4-2588-A623-EE0FA37C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57414"/>
            <a:ext cx="9720072" cy="943433"/>
          </a:xfrm>
        </p:spPr>
        <p:txBody>
          <a:bodyPr/>
          <a:lstStyle/>
          <a:p>
            <a:r>
              <a:rPr lang="el-GR" dirty="0"/>
              <a:t>Εκτίμηση </a:t>
            </a:r>
            <a:r>
              <a:rPr lang="en-US" dirty="0"/>
              <a:t>GMM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81AF-198B-8617-4A72-D5B247C6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33" y="1342812"/>
            <a:ext cx="11089315" cy="5515187"/>
          </a:xfrm>
        </p:spPr>
        <p:txBody>
          <a:bodyPr/>
          <a:lstStyle/>
          <a:p>
            <a:r>
              <a:rPr lang="el-GR" dirty="0"/>
              <a:t>Ο εκτιμητής GMM στο υπόδειγμα παλινδρόμησης με αυτοσυσχετισμένους διαταρακτικούς όρους προκύπτει από τις εξισώσεις εμπειρικών ροπών,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2400" b="0" i="0" u="none" strike="noStrike" baseline="0" dirty="0">
                <a:latin typeface="grmn1000"/>
              </a:rPr>
              <a:t>Ο εκτιμητής προκύπτει ελαχιστοποιώντας την έκφραση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είναι μια θετικά ορισμένη μήτρα στάθμισης.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βέλτιστη μήτρα στάθμισης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dirty="0"/>
              <a:t>που είναι η αντίστροφη της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875BD-B0CE-1B34-4348-6F562861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92" y="2015397"/>
            <a:ext cx="6773702" cy="943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B3276-222E-0EAD-6118-C52842B2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906" y="3695929"/>
            <a:ext cx="3300513" cy="509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58E77-5AAC-A0B1-6B3A-7E7B0511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980" y="5106911"/>
            <a:ext cx="3428526" cy="635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06F09-1EDD-75B3-FCE4-4FE987D16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994" y="5946636"/>
            <a:ext cx="7964485" cy="8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1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DA5-F7C2-4FAA-B371-3E5AEED3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Ελεγχοι για αυτοσυσχέτιση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1CF7-9532-A4CA-67C3-1391B1CE9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απλούστερος δείκτης είναι η κλίση στην τεχνητή παλινδρόμηση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υπάρχει αυτοσυσχέτιση, τότε η κλίση σε αυτή την παλινδρόμηση θα είναι ένας εκτιμητής του </a:t>
            </a:r>
            <a:r>
              <a:rPr lang="el-GR" sz="2400" b="0" i="1" u="none" strike="noStrike" baseline="0" dirty="0">
                <a:latin typeface="LMMathItalic10-Regular"/>
              </a:rPr>
              <a:t>ρ </a:t>
            </a:r>
            <a:r>
              <a:rPr lang="el-GR" sz="2400" b="0" i="0" u="none" strike="noStrike" baseline="0" dirty="0">
                <a:latin typeface="LMRoman10-Regular"/>
              </a:rPr>
              <a:t>=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en-US" sz="2400" b="0" i="0" u="none" strike="noStrike" baseline="0" dirty="0" err="1">
                <a:latin typeface="LMRoman10-Regular"/>
              </a:rPr>
              <a:t>Corr</a:t>
            </a:r>
            <a:r>
              <a:rPr lang="en-US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1400" b="0" i="1" u="none" strike="noStrike" baseline="0" dirty="0">
                <a:latin typeface="LMMathSymbols8-Regular"/>
              </a:rPr>
              <a:t>−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0" u="none" strike="noStrike" baseline="0" dirty="0">
                <a:latin typeface="LMRoman10-Regular"/>
              </a:rPr>
              <a:t>]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17A3C-9A2D-AC91-0CA8-E16860C7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99" y="2826040"/>
            <a:ext cx="3409712" cy="1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2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B85E-2710-EE97-9301-F0307AC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1414" cy="1499616"/>
          </a:xfrm>
        </p:spPr>
        <p:txBody>
          <a:bodyPr>
            <a:normAutofit/>
          </a:bodyPr>
          <a:lstStyle/>
          <a:p>
            <a:r>
              <a:rPr lang="el-GR" sz="4400" dirty="0"/>
              <a:t>΄Ελεγχος πολλαπλασιαστή </a:t>
            </a:r>
            <a:r>
              <a:rPr lang="en-US" sz="4400" dirty="0"/>
              <a:t>Lagrange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FDB5-14EC-D8B1-DCBE-7D2E65FD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8" y="2286000"/>
            <a:ext cx="1166095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έλεγχος των </a:t>
            </a:r>
            <a:r>
              <a:rPr lang="el-GR" sz="2400" b="0" i="0" u="none" strike="noStrike" baseline="0" dirty="0">
                <a:latin typeface="LMRoman10-Regular"/>
              </a:rPr>
              <a:t>Breusch </a:t>
            </a:r>
            <a:r>
              <a:rPr lang="el-GR" sz="2400" b="0" i="0" u="none" strike="noStrike" baseline="0" dirty="0">
                <a:latin typeface="grmn1000"/>
              </a:rPr>
              <a:t>(1978)–</a:t>
            </a:r>
            <a:r>
              <a:rPr lang="el-GR" sz="2400" b="0" i="0" u="none" strike="noStrike" baseline="0" dirty="0">
                <a:latin typeface="LMRoman10-Regular"/>
              </a:rPr>
              <a:t>Godfrey </a:t>
            </a:r>
            <a:r>
              <a:rPr lang="el-GR" sz="2400" b="0" i="0" u="none" strike="noStrike" baseline="0" dirty="0">
                <a:latin typeface="grmn1000"/>
              </a:rPr>
              <a:t>(1978) είναι ένας έλεγχος πολλαπλασιαστή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>
                <a:latin typeface="grmn1000"/>
              </a:rPr>
              <a:t>για 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υπόθεση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: μη αυτοσυσχέτιση, έναντι της υπόθεσης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=AR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grmn1000"/>
              </a:rPr>
              <a:t>) ή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=MA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grmn1000"/>
              </a:rPr>
              <a:t>). Ο ίδιος έλεγχος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χρησιμοποιείται και για τις δύο δομές. Το στατιστικό ελέγχου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η αρχική μήτρα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επαυξημένη με 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πρόσθετες στήλες που συμπεριλαμβάνουν τα παρελθοντικά κατάλοιπα </a:t>
            </a:r>
            <a:r>
              <a:rPr lang="el-GR" sz="2400" b="0" i="0" u="none" strike="noStrike" baseline="0" dirty="0">
                <a:latin typeface="LMRoman10-Regular"/>
              </a:rPr>
              <a:t>OLS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e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1" u="none" strike="noStrike" baseline="0" dirty="0">
                <a:latin typeface="LMMathItalic8-Regular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71937-33D8-F629-1D5A-5FCC04DC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0" y="3535052"/>
            <a:ext cx="4710540" cy="8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89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6ABF-4459-15B0-B760-86A34CE4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 έλεγχος των Box και Pierce και η τροποποίηση του Ljung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0564-4196-BE9B-1E78-A02E085C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5734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΄Ενας εναλλακτικός έλεγχος που είναι ασυμπτωτικά ισοδύναμος με τον έλεγχο </a:t>
            </a:r>
            <a:r>
              <a:rPr lang="el-GR" sz="2400" b="0" i="1" u="none" strike="noStrike" baseline="0" dirty="0">
                <a:latin typeface="LMMathItalic10-Regular"/>
              </a:rPr>
              <a:t>LM </a:t>
            </a:r>
            <a:r>
              <a:rPr lang="el-GR" sz="2400" b="0" i="0" u="none" strike="noStrike" baseline="0" dirty="0">
                <a:latin typeface="grmn1000"/>
              </a:rPr>
              <a:t>όταν η μηδενική υπόθεση, </a:t>
            </a:r>
            <a:r>
              <a:rPr lang="el-GR" sz="2400" b="0" i="1" u="none" strike="noStrike" baseline="0" dirty="0">
                <a:latin typeface="LMMathItalic10-Regular"/>
              </a:rPr>
              <a:t>ρ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 είναι αληθής και όταν η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δεν περιέχει παρελθοντικές τιμές του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είναι εκείνος των </a:t>
            </a:r>
            <a:r>
              <a:rPr lang="el-GR" sz="2400" b="0" i="0" u="none" strike="noStrike" baseline="0" dirty="0">
                <a:latin typeface="LMRoman10-Regular"/>
              </a:rPr>
              <a:t>Box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n-US" sz="2400" b="0" i="0" u="none" strike="noStrike" baseline="0" dirty="0">
                <a:latin typeface="LMRoman10-Regular"/>
              </a:rPr>
              <a:t>Pierce</a:t>
            </a:r>
            <a:endParaRPr lang="el-GR" sz="2400" b="0" i="0" u="none" strike="noStrike" baseline="0" dirty="0">
              <a:latin typeface="LMRoman10-Regular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1" u="none" strike="noStrike" baseline="0" dirty="0">
                <a:latin typeface="LMMathItalic10-Regular"/>
              </a:rPr>
              <a:t>Q</a:t>
            </a:r>
            <a:r>
              <a:rPr lang="el-GR" sz="2400" b="0" i="0" u="none" strike="noStrike" baseline="0" dirty="0">
                <a:latin typeface="grmn1000"/>
              </a:rPr>
              <a:t>-</a:t>
            </a:r>
            <a:r>
              <a:rPr lang="el-GR" sz="2400" b="1" i="0" u="none" strike="noStrike" baseline="0" dirty="0">
                <a:latin typeface="grxn1000"/>
              </a:rPr>
              <a:t>έλεγχος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διενεργείται συγκρίνοντας την τιμή του στατιστικού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1F1B2-BAF3-17B3-91E2-3B77DF14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10" y="4138367"/>
            <a:ext cx="1840213" cy="100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C86E3-4517-6302-4B8D-71AC5E1D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14" y="5228178"/>
            <a:ext cx="5256762" cy="7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EF83-82CE-F02E-B8E4-4507AB2D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έλεγχος των Box και Pierce και η τροποποίηση του Ljung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A408-B1B9-7BD5-1888-5A02A2D4D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Μια τροποποίηση/βελτίωση που πρότειναν οι </a:t>
            </a:r>
            <a:r>
              <a:rPr lang="el-GR" sz="2400" b="0" i="0" u="none" strike="noStrike" baseline="0" dirty="0">
                <a:latin typeface="LMRoman10-Regular"/>
              </a:rPr>
              <a:t>Ljung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Box </a:t>
            </a:r>
            <a:r>
              <a:rPr lang="el-GR" sz="2400" b="0" i="0" u="none" strike="noStrike" baseline="0" dirty="0">
                <a:latin typeface="grmn1000"/>
              </a:rPr>
              <a:t>(1979)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2653A-EE03-2563-36F7-1C15032F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96" y="3186261"/>
            <a:ext cx="3211137" cy="8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62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C75C-67EF-1E41-3872-E7A32CE5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99121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Σύνοψη των διαδικασιών ελέγχου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81CC2-2377-5508-891B-28B039E33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023328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1" i="0" u="none" strike="noStrike" baseline="0" dirty="0">
                    <a:latin typeface="grxn1000"/>
                  </a:rPr>
                  <a:t>Ελεγχος</a:t>
                </a:r>
                <a:r>
                  <a:rPr lang="el-GR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1" i="0" u="none" strike="noStrike" baseline="0" dirty="0">
                    <a:latin typeface="LMRoman10-Bold"/>
                  </a:rPr>
                  <a:t>LM</a:t>
                </a:r>
                <a:r>
                  <a:rPr lang="el-GR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LM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TR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σε μια παλινδρόμηση των καταλοίπων ελαχίστων τετραγώνων στα 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e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. . . , e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1" u="none" strike="noStrike" baseline="0" dirty="0">
                    <a:latin typeface="LMMathItalic8-Regular"/>
                  </a:rPr>
                  <a:t>P </a:t>
                </a:r>
                <a:r>
                  <a:rPr lang="el-GR" sz="2400" b="0" i="0" u="none" strike="noStrike" baseline="0" dirty="0">
                    <a:latin typeface="LMRoman10-Regular"/>
                  </a:rPr>
                  <a:t>]</a:t>
                </a:r>
                <a:r>
                  <a:rPr lang="el-GR" sz="2400" b="0" i="0" u="none" strike="noStrike" baseline="0" dirty="0">
                    <a:latin typeface="grmn1000"/>
                  </a:rPr>
                  <a:t>. Απορρίπτουμε την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H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grmn1000"/>
                  </a:rPr>
                  <a:t>αν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LM &gt; χ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14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l-GR" sz="1400" b="0" i="1" u="none" strike="noStrike" baseline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mr>
                    </m:m>
                  </m:oMath>
                </a14:m>
                <a:r>
                  <a:rPr lang="el-GR" sz="1400" b="0" i="1" u="none" strike="noStrike" baseline="0" dirty="0">
                    <a:latin typeface="LMMathSymbols8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[</a:t>
                </a:r>
                <a:r>
                  <a:rPr lang="en-US" sz="2400" b="0" i="1" u="none" strike="noStrike" baseline="0" dirty="0">
                    <a:latin typeface="LMMathItalic10-Regular"/>
                  </a:rPr>
                  <a:t>P</a:t>
                </a:r>
                <a:r>
                  <a:rPr lang="en-US" sz="2400" b="0" i="0" u="none" strike="noStrike" baseline="0" dirty="0">
                    <a:latin typeface="LMRoman10-Regular"/>
                  </a:rPr>
                  <a:t>]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fr-FR" sz="2400" b="1" i="0" u="none" strike="noStrike" baseline="0" dirty="0">
                    <a:latin typeface="LMRoman10-Bold"/>
                  </a:rPr>
                  <a:t>Q</a:t>
                </a:r>
                <a:r>
                  <a:rPr lang="fr-FR" sz="2400" b="0" i="0" u="none" strike="noStrike" baseline="0" dirty="0">
                    <a:latin typeface="grxn1000"/>
                  </a:rPr>
                  <a:t>-</a:t>
                </a:r>
                <a:r>
                  <a:rPr lang="fr-FR" sz="2400" b="1" i="0" u="none" strike="noStrike" baseline="0" dirty="0" err="1">
                    <a:latin typeface="grxn1000"/>
                  </a:rPr>
                  <a:t>έλεγχος</a:t>
                </a:r>
                <a:r>
                  <a:rPr lang="fr-FR" sz="2400" b="0" i="0" u="none" strike="noStrike" baseline="0" dirty="0">
                    <a:latin typeface="grxn1000"/>
                  </a:rPr>
                  <a:t>. </a:t>
                </a:r>
                <a:r>
                  <a:rPr lang="el-GR" sz="2400" b="0" i="0" u="none" strike="noStrike" baseline="0" dirty="0">
                    <a:latin typeface="grxn1000"/>
                  </a:rPr>
                  <a:t>                                       </a:t>
                </a:r>
                <a:r>
                  <a:rPr lang="el-GR" sz="2400" b="0" i="0" u="none" strike="noStrike" baseline="0" dirty="0">
                    <a:latin typeface="grmn1000"/>
                  </a:rPr>
                  <a:t>Απορρίπτουμε την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H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grmn1000"/>
                  </a:rPr>
                  <a:t>αν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Q &gt; χ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l-GR" sz="14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l-GR" sz="1400" b="0" i="1" u="none" strike="noStrike" baseline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mr>
                    </m:m>
                  </m:oMath>
                </a14:m>
                <a:r>
                  <a:rPr lang="el-GR" sz="1400" b="0" i="1" u="none" strike="noStrike" baseline="0" dirty="0">
                    <a:latin typeface="LMMathSymbols8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[</a:t>
                </a:r>
                <a:r>
                  <a:rPr lang="en-US" sz="2400" b="0" i="1" u="none" strike="noStrike" baseline="0" dirty="0">
                    <a:latin typeface="LMMathItalic10-Regular"/>
                  </a:rPr>
                  <a:t>P</a:t>
                </a:r>
                <a:r>
                  <a:rPr lang="en-US" sz="2400" b="0" i="0" u="none" strike="noStrike" baseline="0" dirty="0">
                    <a:latin typeface="LMRoman10-Regular"/>
                  </a:rPr>
                  <a:t>]</a:t>
                </a:r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Αυτός ο έλεγχος εξετάζει τις ακατέργαστες συσχετίσεις μεταξύ των καταλοίπων 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P </a:t>
                </a:r>
                <a:r>
                  <a:rPr lang="el-GR" sz="2400" b="0" i="0" u="none" strike="noStrike" baseline="0" dirty="0">
                    <a:latin typeface="grmn1000"/>
                  </a:rPr>
                  <a:t>παρελθοντικών τιμών των καταλοίπων.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xn1000"/>
                  </a:rPr>
                  <a:t>΄</a:t>
                </a:r>
                <a:r>
                  <a:rPr lang="el-GR" sz="2400" b="1" i="0" u="none" strike="noStrike" baseline="0" dirty="0">
                    <a:latin typeface="grxn1000"/>
                  </a:rPr>
                  <a:t>Ελεγχος</a:t>
                </a:r>
                <a:r>
                  <a:rPr lang="el-GR" sz="2400" b="0" i="0" u="none" strike="noStrike" baseline="0" dirty="0">
                    <a:latin typeface="grxn1000"/>
                  </a:rPr>
                  <a:t> </a:t>
                </a:r>
                <a:r>
                  <a:rPr lang="en-US" sz="2400" b="1" i="0" u="none" strike="noStrike" baseline="0" dirty="0">
                    <a:latin typeface="LMRoman10-Bold"/>
                  </a:rPr>
                  <a:t>Durbin-Watson</a:t>
                </a:r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n-US" sz="2400" b="0" i="1" u="none" strike="noStrike" baseline="0" dirty="0">
                    <a:latin typeface="LMMathItalic10-Regular"/>
                  </a:rPr>
                  <a:t>d </a:t>
                </a:r>
                <a:r>
                  <a:rPr lang="en-US" sz="2400" b="0" i="0" u="none" strike="noStrike" baseline="0" dirty="0">
                    <a:latin typeface="LMRoman10-Regular"/>
                  </a:rPr>
                  <a:t>= 2(1 </a:t>
                </a:r>
                <a:r>
                  <a:rPr lang="en-US" sz="2400" b="0" i="1" u="none" strike="noStrike" baseline="0" dirty="0">
                    <a:latin typeface="LMMathSymbols10-Regular"/>
                  </a:rPr>
                  <a:t>− </a:t>
                </a:r>
                <a:r>
                  <a:rPr lang="en-US" sz="2400" b="0" i="1" u="none" strike="noStrike" baseline="0" dirty="0">
                    <a:latin typeface="LMMathItalic10-Regular"/>
                  </a:rPr>
                  <a:t>r</a:t>
                </a:r>
                <a:r>
                  <a:rPr lang="en-US" sz="2400" b="0" i="0" u="none" strike="noStrike" baseline="0" dirty="0">
                    <a:latin typeface="LMRoman10-Regular"/>
                  </a:rPr>
                  <a:t>)</a:t>
                </a:r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Απορρίπτουμε την </a:t>
                </a:r>
                <a:r>
                  <a:rPr lang="en-US" sz="2400" b="0" i="1" u="none" strike="noStrike" baseline="0" dirty="0">
                    <a:latin typeface="LMMathItalic10-Regular"/>
                  </a:rPr>
                  <a:t>H</a:t>
                </a:r>
                <a:r>
                  <a:rPr lang="en-US" sz="1400" b="0" i="0" u="none" strike="noStrike" baseline="0" dirty="0">
                    <a:latin typeface="LMRoman8-Regular"/>
                  </a:rPr>
                  <a:t>0 </a:t>
                </a:r>
                <a:r>
                  <a:rPr lang="en-US" sz="2400" b="0" i="0" u="none" strike="noStrike" baseline="0" dirty="0">
                    <a:latin typeface="LMRoman10-Regular"/>
                  </a:rPr>
                  <a:t>: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ρ </a:t>
                </a:r>
                <a:r>
                  <a:rPr lang="el-GR" sz="2400" b="0" i="0" u="none" strike="noStrike" baseline="0" dirty="0">
                    <a:latin typeface="LMRoman10-Regular"/>
                  </a:rPr>
                  <a:t>= 0 </a:t>
                </a:r>
                <a:r>
                  <a:rPr lang="el-GR" sz="2400" b="0" i="0" u="none" strike="noStrike" baseline="0" dirty="0">
                    <a:latin typeface="grmn1000"/>
                  </a:rPr>
                  <a:t>αν </a:t>
                </a:r>
                <a:r>
                  <a:rPr lang="en-US" sz="2400" b="0" i="1" u="none" strike="noStrike" baseline="0" dirty="0">
                    <a:latin typeface="LMMathItalic10-Regular"/>
                  </a:rPr>
                  <a:t>d &lt; d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mr>
                    </m:m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Αυτός ο έλεγχος εξετάζει απευθείας την αυτοσυσχέτιση πρώτης τάξης των καταλοίπων.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1" u="none" strike="noStrike" baseline="0" dirty="0">
                    <a:latin typeface="grxn1000"/>
                  </a:rPr>
                  <a:t>΄Ελεγχος του </a:t>
                </a:r>
                <a:r>
                  <a:rPr lang="el-GR" sz="2400" b="1" i="0" u="none" strike="noStrike" baseline="0" dirty="0">
                    <a:latin typeface="LMRoman10-Bold"/>
                  </a:rPr>
                  <a:t>Durbin</a:t>
                </a:r>
                <a:r>
                  <a:rPr lang="el-GR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1400" b="0" i="1" u="none" strike="noStrike" baseline="0" dirty="0">
                    <a:latin typeface="LMMathItalic8-Regular"/>
                  </a:rPr>
                  <a:t>D </a:t>
                </a:r>
                <a:r>
                  <a:rPr lang="el-GR" sz="2400" b="0" i="0" u="none" strike="noStrike" baseline="0" dirty="0">
                    <a:latin typeface="grmn1000"/>
                  </a:rPr>
                  <a:t>=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grmn1000"/>
                  </a:rPr>
                  <a:t>-στατιστικό για την από κοινού σημαντικότητα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P </a:t>
                </a:r>
                <a:r>
                  <a:rPr lang="el-GR" sz="2400" b="0" i="0" u="none" strike="noStrike" baseline="0" dirty="0">
                    <a:latin typeface="grmn1000"/>
                  </a:rPr>
                  <a:t>παρελθοντικών καταλοίπων στην παλινδρόμηση των καταλοίπων ελαχίστων τετραγώνων στα 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y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. . . y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1" u="none" strike="noStrike" baseline="0" dirty="0">
                    <a:latin typeface="LMMathItalic8-Regular"/>
                  </a:rPr>
                  <a:t>R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e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n-US" sz="2400" b="0" i="1" u="none" strike="noStrike" baseline="0" dirty="0">
                    <a:latin typeface="LMMathItalic10-Regular"/>
                  </a:rPr>
                  <a:t>. . . e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1400" b="0" i="1" u="none" strike="noStrike" baseline="0" dirty="0">
                    <a:latin typeface="LMMathSymbols8-Regular"/>
                  </a:rPr>
                  <a:t>−</a:t>
                </a:r>
                <a:r>
                  <a:rPr lang="en-US" sz="1400" b="0" i="1" u="none" strike="noStrike" baseline="0" dirty="0">
                    <a:latin typeface="LMMathItalic8-Regular"/>
                  </a:rPr>
                  <a:t>P </a:t>
                </a:r>
                <a:r>
                  <a:rPr lang="en-US" sz="2400" b="0" i="0" u="none" strike="noStrike" baseline="0" dirty="0">
                    <a:latin typeface="LMRoman10-Regular"/>
                  </a:rPr>
                  <a:t>]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81CC2-2377-5508-891B-28B039E33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023328" cy="4023360"/>
              </a:xfrm>
              <a:blipFill>
                <a:blip r:embed="rId2"/>
                <a:stretch>
                  <a:fillRect l="-442" t="-2121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58F0116-3381-722C-40C8-AD917F65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968" y="3132056"/>
            <a:ext cx="2636327" cy="2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1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12D1-B0BD-DA3C-B678-962B1FC7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23328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Αποτελεσματική εκτίμηση όταν η Ω είναι γνωστή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2A05-237D-EF25-4D80-C2A6366B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Αν οι παράμετροι της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είναι γνωστές, τότε ο εκτιμητής </a:t>
            </a:r>
            <a:r>
              <a:rPr lang="el-GR" sz="2400" b="0" i="0" u="none" strike="noStrike" baseline="0" dirty="0">
                <a:latin typeface="LMRoman10-Regular"/>
              </a:rPr>
              <a:t>GLS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και η εκτίμηση της δειγματικής του διακύμανσης,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Όπου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μπορούν να υπολογιστούν σε ένα βήμα.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33A8B-F09B-25C7-F89F-3C0F431B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96" y="2978870"/>
            <a:ext cx="3635625" cy="590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FC907-3F37-A846-2FB4-1E1810BD2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63" y="4418081"/>
            <a:ext cx="3646251" cy="590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87299-2002-8278-23DA-DA94A0B7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21" y="5458441"/>
            <a:ext cx="2939959" cy="5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8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6E68-0647-E3FE-A303-F95CE80F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95047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Αποτελεσματική εκτίμηση όταν η Ω είναι γνωστή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4813-1954-0D47-779A-F1F2275B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10585" cy="4023360"/>
          </a:xfrm>
        </p:spPr>
        <p:txBody>
          <a:bodyPr/>
          <a:lstStyle/>
          <a:p>
            <a:r>
              <a:rPr lang="el-GR" dirty="0"/>
              <a:t>Για την περίπτωση του AR(1), τα δεδομένα για το μετασχηματισμένο υπόδειγμα είναι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Αυτοί οι μετασχηματισμοί αναφέρονται συχνά ως </a:t>
            </a:r>
            <a:r>
              <a:rPr lang="el-GR" sz="2400" b="1" i="0" u="none" strike="noStrike" baseline="0" dirty="0">
                <a:latin typeface="grxn1000"/>
              </a:rPr>
              <a:t>μερικές διαφορές, οιονεί διαφορές </a:t>
            </a:r>
            <a:r>
              <a:rPr lang="el-GR" sz="2400" b="1" i="0" u="none" strike="noStrike" baseline="0" dirty="0">
                <a:latin typeface="grmn1000"/>
              </a:rPr>
              <a:t>ή </a:t>
            </a:r>
            <a:r>
              <a:rPr lang="el-GR" sz="2400" b="1" i="0" u="none" strike="noStrike" baseline="0" dirty="0">
                <a:latin typeface="grxn1000"/>
              </a:rPr>
              <a:t>ψευδοδιαφορές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FC69-F88C-3489-5042-3C19F6C7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00" y="2960017"/>
            <a:ext cx="4285272" cy="16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1BC4-47AD-10BF-4020-96B9CB42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67993"/>
            <a:ext cx="11167872" cy="755653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Αποτελεσματική εκτίμηση όταν η Ω είναι γνωστή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59DD-5CDF-A116-6294-5CD64F77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84720"/>
            <a:ext cx="10825365" cy="5373279"/>
          </a:xfrm>
        </p:spPr>
        <p:txBody>
          <a:bodyPr/>
          <a:lstStyle/>
          <a:p>
            <a:r>
              <a:rPr lang="el-GR" dirty="0"/>
              <a:t>Η διακύμανση του μετασχηματισμένου διαταρακτικού όρου είναι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Για το υπόδειγμα AR(2),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τα μετασχηματισμένα δεδομένα για τα γενικευμένα ελάχιστα τετράγωνα υπολογίζονται ως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όπου τα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χρησιμοποιούνται για τα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ή τα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7A74C-549B-1332-9BA8-ED164B67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46" y="1815244"/>
            <a:ext cx="3810415" cy="643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3C6FF-5BE6-C4D3-16F4-EDE5ED6A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21" y="3136063"/>
            <a:ext cx="3250140" cy="532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995A3-7A91-153C-25B7-22C32A9ED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92" y="4345644"/>
            <a:ext cx="3810415" cy="17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0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88D9DD-D276-7A8E-624E-9B4D4DDC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57" y="1348033"/>
            <a:ext cx="9651025" cy="47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806CC1-BC69-979A-8822-ED15BA37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2" y="1046375"/>
            <a:ext cx="8574595" cy="49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3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B287-B3B5-117E-51D8-BC87BDB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</a:t>
            </a:r>
            <a:r>
              <a:rPr lang="en-US" dirty="0"/>
              <a:t>ARCH(1)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8C50-A9EB-A75C-9169-E2423728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66638"/>
            <a:ext cx="10401159" cy="5091362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Η απλούστερη μορφή αυτού του υποδείγματος είναι το υπόδειγμα </a:t>
            </a:r>
            <a:r>
              <a:rPr lang="el-GR" sz="2400" b="0" i="0" u="none" strike="noStrike" baseline="0" dirty="0">
                <a:latin typeface="LMRoman10-Regular"/>
              </a:rPr>
              <a:t>ARCH(1)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τα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ακολουθούν την τυπική κανονική κατανομή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Συνεπάγεται ότι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Italic10-Regular"/>
              </a:rPr>
              <a:t>, 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] = 0 </a:t>
            </a:r>
            <a:r>
              <a:rPr lang="el-GR" sz="2400" b="0" i="0" u="none" strike="noStrike" baseline="0" dirty="0">
                <a:latin typeface="grmn1000"/>
              </a:rPr>
              <a:t>και, έτσι, </a:t>
            </a:r>
            <a:r>
              <a:rPr lang="en-US" sz="2400" b="0" i="1" u="none" strike="noStrike" baseline="0" dirty="0">
                <a:latin typeface="LMMathItalic10-Regular"/>
              </a:rPr>
              <a:t>E</a:t>
            </a:r>
            <a:r>
              <a:rPr lang="en-US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0" u="none" strike="noStrike" baseline="0" dirty="0">
                <a:latin typeface="LMRoman10-Regular"/>
              </a:rPr>
              <a:t>] = 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n-US" sz="2400" b="0" i="1" u="none" strike="noStrike" baseline="0" dirty="0">
                <a:latin typeface="LMMathItalic10-Regular"/>
              </a:rPr>
              <a:t>E</a:t>
            </a:r>
            <a:r>
              <a:rPr lang="en-US" sz="2400" b="0" i="0" u="none" strike="noStrike" baseline="0" dirty="0">
                <a:latin typeface="LMRoman10-Regular"/>
              </a:rPr>
              <a:t>[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n-US" sz="2400" b="0" i="0" u="none" strike="noStrike" baseline="0" dirty="0">
                <a:latin typeface="LMRoman10-Regular"/>
              </a:rPr>
              <a:t>] =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 Επομένως, αυτό το υπόδειγμα είναι ένα κλασικό υπόδειγμα παλινδρόμησης. Ωστόσο,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και, έτσι, το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1" i="0" u="none" strike="noStrike" baseline="0" dirty="0">
                <a:latin typeface="grmi1000"/>
              </a:rPr>
              <a:t>υπό συνθήκη ετεροσκεδαστικό</a:t>
            </a:r>
            <a:r>
              <a:rPr lang="el-GR" sz="2400" b="1" i="0" u="none" strike="noStrike" baseline="0" dirty="0">
                <a:latin typeface="grmn1000"/>
              </a:rPr>
              <a:t>, όχι </a:t>
            </a:r>
            <a:r>
              <a:rPr lang="el-GR" sz="2400" b="0" i="0" u="none" strike="noStrike" baseline="0" dirty="0">
                <a:latin typeface="grmn1000"/>
              </a:rPr>
              <a:t>ως προς το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όπως εξετάσαμε στο Κεφάλαιο 9, αλλά ως προς το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CCB7C-D9E4-69FF-6AB7-F233EFDF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80" y="2113728"/>
            <a:ext cx="2802638" cy="115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57EC9-FA29-7B16-D534-35061A55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89" y="4550711"/>
            <a:ext cx="5890435" cy="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06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53B0-37DF-27F7-1701-F56FA74A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</a:t>
            </a:r>
            <a:r>
              <a:rPr kumimoji="0" lang="en-US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ARCH(1)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22A1-A650-4643-5E88-082D0E88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Δεσμεύοντας ως προς τις αρχικές τιμές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(και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), η δεσμευμένη λογαριθμική πιθανοφάνεια για τις παρατηρήσεις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T </a:t>
            </a:r>
            <a:r>
              <a:rPr lang="el-GR" sz="2400" b="0" i="0" u="none" strike="noStrike" baseline="0" dirty="0">
                <a:latin typeface="grmn1000"/>
              </a:rPr>
              <a:t>είναι εκείνη που εξετάσαμε στην Ενότητα 14.9.2.</a:t>
            </a:r>
            <a:r>
              <a:rPr lang="el-GR" sz="2400" b="0" i="0" u="none" strike="noStrike" baseline="0" dirty="0">
                <a:latin typeface="LMRoman10-Regular"/>
              </a:rPr>
              <a:t>a </a:t>
            </a:r>
            <a:r>
              <a:rPr lang="el-GR" sz="2400" b="0" i="0" u="none" strike="noStrike" baseline="0" dirty="0">
                <a:latin typeface="grmn1000"/>
              </a:rPr>
              <a:t>για το γενικό υπόδειγμα ετεροσκεδαστικής παλινδρόμησης [βλ. (14-58)],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DD07F-F49B-2B72-FDC3-4E986D63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43" y="3996965"/>
            <a:ext cx="7587449" cy="8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A90D8-F244-E802-B062-070D91708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02" y="1338607"/>
            <a:ext cx="9506195" cy="4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72DAA-B7DD-7B55-9755-175E5344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06" y="1074656"/>
            <a:ext cx="8727442" cy="4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D35E-DB90-CE64-9564-363D1203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13901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Η ανάλυση των δεδομένων χρονολογικών σειρών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840AB-F30C-D83E-F15A-749EE34C7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013900" cy="402336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΄Ενα υπόδειγμα χρονολογικών σειρών συνήθως περιγράφει την πορεία μια μεταβλητής y</a:t>
                </a:r>
                <a:r>
                  <a:rPr lang="el-GR" baseline="-25000" dirty="0"/>
                  <a:t>t</a:t>
                </a:r>
                <a:r>
                  <a:rPr lang="el-GR" dirty="0"/>
                  <a:t> σε όρους συγχρονικών (και πιθανώς παρελθοντικών) παραγόντων x</a:t>
                </a:r>
                <a:r>
                  <a:rPr lang="el-GR" baseline="-25000" dirty="0"/>
                  <a:t>t</a:t>
                </a:r>
                <a:r>
                  <a:rPr lang="el-GR" dirty="0"/>
                  <a:t>, διαταρακτικών όρων (καινοτομιών [innovations]), ε</a:t>
                </a:r>
                <a:r>
                  <a:rPr lang="el-GR" baseline="-25000" dirty="0"/>
                  <a:t>t</a:t>
                </a:r>
                <a:r>
                  <a:rPr lang="el-GR" dirty="0"/>
                  <a:t>, και των παρελθοντικών της τιμών, y</a:t>
                </a:r>
                <a:r>
                  <a:rPr lang="el-GR" baseline="-25000" dirty="0"/>
                  <a:t>t</a:t>
                </a:r>
                <a:r>
                  <a:rPr lang="el-GR" dirty="0"/>
                  <a:t>−1, . . .. Για παράδειγμα,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ακολουθία των παρατηρήσεων,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{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2400" b="0" i="1" u="none" strike="noStrike" baseline="0" dirty="0">
                    <a:latin typeface="LMMathSymbols10-Regular"/>
                  </a:rPr>
                  <a:t>}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u="none" strike="noStrike" baseline="0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e>
                      </m:mr>
                      <m:mr>
                        <m:e>
                          <m:r>
                            <a:rPr lang="en-US" sz="14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u="none" strike="noStrike" baseline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e>
                      </m:mr>
                    </m:m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0" u="none" strike="noStrike" baseline="0" dirty="0">
                    <a:latin typeface="grmn1000"/>
                  </a:rPr>
                  <a:t>είναι μια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1" i="0" u="none" strike="noStrike" baseline="0" dirty="0">
                    <a:latin typeface="grxn1000"/>
                  </a:rPr>
                  <a:t>χρονολογική σειρά</a:t>
                </a:r>
                <a:r>
                  <a:rPr lang="el-GR" sz="2400" b="0" i="0" u="none" strike="noStrike" baseline="0" dirty="0">
                    <a:latin typeface="grmn1000"/>
                  </a:rPr>
                  <a:t>, η οποία χαρακτηρίζεται από τη χρονική διάταξή της και τη συστηματική συσχέτιση μεταξύ των παρατηρήσεων της ακολουθίας.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840AB-F30C-D83E-F15A-749EE34C7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013900" cy="4023360"/>
              </a:xfrm>
              <a:blipFill>
                <a:blip r:embed="rId2"/>
                <a:stretch>
                  <a:fillRect l="-443" t="-1970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A4593A-0CAF-9FB6-4546-5074835B1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09" y="3506771"/>
            <a:ext cx="3802329" cy="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F8DC-DCD2-3D12-AF06-9D8FDB9F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59377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Η ανάλυση των δεδομένων χρονολογικών σειρών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C5F8-BA2F-82C9-2804-56987024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/>
          <a:lstStyle/>
          <a:p>
            <a:r>
              <a:rPr lang="el-GR" dirty="0"/>
              <a:t>Οι ιδιότητες της y</a:t>
            </a:r>
            <a:r>
              <a:rPr lang="el-GR" baseline="-25000" dirty="0"/>
              <a:t>t</a:t>
            </a:r>
            <a:r>
              <a:rPr lang="el-GR" dirty="0"/>
              <a:t> ως τυχαίας μεταβλητής σε ένα σύνολο διαστρωματικών δεδομένων είναι απλές και</a:t>
            </a:r>
            <a:r>
              <a:rPr lang="en-US" dirty="0"/>
              <a:t> </a:t>
            </a:r>
            <a:r>
              <a:rPr lang="el-GR" dirty="0"/>
              <a:t>μπορούν να συνοψιστούν από τον μέσο και τη διακύμανσή της ή από την κατανομή πιθανότητας από την</a:t>
            </a:r>
            <a:r>
              <a:rPr lang="en-US" dirty="0"/>
              <a:t> </a:t>
            </a:r>
            <a:r>
              <a:rPr lang="el-GR" dirty="0"/>
              <a:t>οποία δημιουργείται.</a:t>
            </a:r>
            <a:endParaRPr lang="en-US" dirty="0"/>
          </a:p>
          <a:p>
            <a:r>
              <a:rPr lang="el-GR" dirty="0"/>
              <a:t>Συνήθως υποθέτουμε ότι οι καινοτομίες</a:t>
            </a:r>
            <a:r>
              <a:rPr lang="en-US" dirty="0"/>
              <a:t> </a:t>
            </a:r>
            <a:r>
              <a:rPr lang="el-GR" dirty="0"/>
              <a:t>δημιουργούνται ανεξάρτητα μεταξύ των περιόδων, με τις γνώριμες υποθέσεις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και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6B5F-F243-3F97-CE35-AAAE556F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16" y="4091234"/>
            <a:ext cx="1843120" cy="918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0BC0C-7014-F2C7-33D9-E4A33F3F7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85" y="5724427"/>
            <a:ext cx="2903976" cy="5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1C20-E010-C66B-478A-89F1177D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3479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Η ανάλυση των δεδομένων χρονολογικών σειρών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7FB4-B550-CD67-EFF2-A809D72F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60" y="1919296"/>
            <a:ext cx="10551987" cy="4938703"/>
          </a:xfrm>
        </p:spPr>
        <p:txBody>
          <a:bodyPr>
            <a:normAutofit/>
          </a:bodyPr>
          <a:lstStyle/>
          <a:p>
            <a:r>
              <a:rPr lang="el-GR" dirty="0"/>
              <a:t>Στο παρόν πλαίσιο, αυτή η κατανομή των ε</a:t>
            </a:r>
            <a:r>
              <a:rPr lang="el-GR" baseline="-25000" dirty="0"/>
              <a:t>t</a:t>
            </a:r>
            <a:r>
              <a:rPr lang="el-GR" dirty="0"/>
              <a:t> χαρακτηρίζεται ως </a:t>
            </a:r>
            <a:r>
              <a:rPr lang="el-GR" b="1" dirty="0"/>
              <a:t>στάσιμη ως προς τις συνδιακυμάνσεις ή ασθενώς στάσιμη</a:t>
            </a:r>
            <a:r>
              <a:rPr lang="el-GR" dirty="0"/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Υποθέστε ότι η σειρά των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ασθενώς στάσιμη και ότι, προς το παρόν,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. ΄Ετσι, θα μπορούσαμε να πούμε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Και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Ή</a:t>
            </a:r>
          </a:p>
          <a:p>
            <a:pPr algn="l"/>
            <a:r>
              <a:rPr lang="el-GR" sz="2400" dirty="0">
                <a:latin typeface="grmn1000"/>
              </a:rPr>
              <a:t>και, έτσι,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9EC17-D2FB-E94D-9931-FE01ED6C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17" y="3401221"/>
            <a:ext cx="5460653" cy="529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14F9B-0B64-FF20-128B-8731B925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91" y="4407061"/>
            <a:ext cx="3430592" cy="529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913C7-C026-622C-5530-36321BCC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400" y="5412900"/>
            <a:ext cx="1842248" cy="48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FE117-5121-D02C-A0EE-0214D1D0C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641" y="6196524"/>
            <a:ext cx="1384764" cy="6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8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377</TotalTime>
  <Words>2423</Words>
  <Application>Microsoft Office PowerPoint</Application>
  <PresentationFormat>Widescreen</PresentationFormat>
  <Paragraphs>228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9" baseType="lpstr">
      <vt:lpstr>Calibri</vt:lpstr>
      <vt:lpstr>Cambria Math</vt:lpstr>
      <vt:lpstr>grmi1000</vt:lpstr>
      <vt:lpstr>grmn1000</vt:lpstr>
      <vt:lpstr>grxn1000</vt:lpstr>
      <vt:lpstr>LMMathItalic10-Bold</vt:lpstr>
      <vt:lpstr>LMMathItalic10-Regular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LMRoman8-Regular</vt:lpstr>
      <vt:lpstr>Tw Cen MT</vt:lpstr>
      <vt:lpstr>Tw Cen MT Condensed</vt:lpstr>
      <vt:lpstr>Wingdings 3</vt:lpstr>
      <vt:lpstr>Integral</vt:lpstr>
      <vt:lpstr>Κεφάλαιο 20</vt:lpstr>
      <vt:lpstr>Παράδειγμα 20.1. Εξίσωση Ζήτησης Χρήματος</vt:lpstr>
      <vt:lpstr>PowerPoint Presentation</vt:lpstr>
      <vt:lpstr>Παράδειγμα 20.2. Αυτοσυσχέτιση που Οφείλεται στην Εσφαλμένη Εξειδίκευση του Υποδείγματος</vt:lpstr>
      <vt:lpstr>PowerPoint Presentation</vt:lpstr>
      <vt:lpstr>PowerPoint Presentation</vt:lpstr>
      <vt:lpstr>Η ανάλυση των δεδομένων χρονολογικών σειρών</vt:lpstr>
      <vt:lpstr>Η ανάλυση των δεδομένων χρονολογικών σειρών</vt:lpstr>
      <vt:lpstr>Η ανάλυση των δεδομένων χρονολογικών σειρών</vt:lpstr>
      <vt:lpstr>Η ανάλυση των δεδομένων χρονολογικών σειρών</vt:lpstr>
      <vt:lpstr>Η ανάλυση των δεδομένων χρονολογικών σειρών</vt:lpstr>
      <vt:lpstr>Χαρακτηριστικά των διαδικασιών διαταρακτικών όρων</vt:lpstr>
      <vt:lpstr>Χαρακτηριστικά των διαδικασιών διαταρακτικών όρων</vt:lpstr>
      <vt:lpstr>Χαρακτηριστικά των διαδικασιών διαταρακτικών όρων</vt:lpstr>
      <vt:lpstr>Χαρακτηριστικά των διαδικασιών διαταρακτικών όρων</vt:lpstr>
      <vt:lpstr>PowerPoint Presentation</vt:lpstr>
      <vt:lpstr>Διαταρακτικοί όροι AR(1)</vt:lpstr>
      <vt:lpstr>Διαταρακτικοί όροι AR(1)</vt:lpstr>
      <vt:lpstr>Διαταρακτικοί όροι AR(1)</vt:lpstr>
      <vt:lpstr>Διαταρακτικοί όροι AR(1)</vt:lpstr>
      <vt:lpstr>Διαταρακτικοί όροι AR(1)</vt:lpstr>
      <vt:lpstr>Διαταρακτικοί όροι AR(1)</vt:lpstr>
      <vt:lpstr>Ορισμένα ασυμπτωτικά αποτελέσματα για την ανάλυση των δεδομένων χρονολογικών σειρών</vt:lpstr>
      <vt:lpstr>Ορισμένα ασυμπτωτικά αποτελέσματα για την ανάλυση των δεδομένων χρονολογικών σειρών</vt:lpstr>
      <vt:lpstr>PowerPoint Presentation</vt:lpstr>
      <vt:lpstr>PowerPoint Presentation</vt:lpstr>
      <vt:lpstr>PowerPoint Presentation</vt:lpstr>
      <vt:lpstr>Σύγκλιση στην κανονική κατανομή -ένα κεντρικό οριακό θεώρημα</vt:lpstr>
      <vt:lpstr>PowerPoint Presentation</vt:lpstr>
      <vt:lpstr>PowerPoint Presentation</vt:lpstr>
      <vt:lpstr>Σύγκλιση στην κανονική κατανομή -ένα κεντρικό οριακό θεώρημα</vt:lpstr>
      <vt:lpstr>PowerPoint Presentation</vt:lpstr>
      <vt:lpstr>Εκτίμηση ελαχίστων τετραγώνων</vt:lpstr>
      <vt:lpstr>Ασυμπτωματικές ιδιότητες του εκτιμητή ελαχίστων τετραγώνων</vt:lpstr>
      <vt:lpstr>Ασυμπτωματικές ιδιότητες του εκτιμητή ελαχίστων τετραγώνων</vt:lpstr>
      <vt:lpstr>Ασυμπτωματικές ιδιότητες του εκτιμητή ελαχίστων τετραγώνων</vt:lpstr>
      <vt:lpstr>Εκτίμηση της διακύμανσης του εκτιμητή ελαχίστων τετραγώνων</vt:lpstr>
      <vt:lpstr>Εκτίμηση της διακύμανσης του εκτιμητή ελαχίστων τετραγώνων</vt:lpstr>
      <vt:lpstr>Εκτίμηση της διακύμανσης του εκτιμητή ελαχίστων τετραγώνων</vt:lpstr>
      <vt:lpstr>Εκτίμηση GMM</vt:lpstr>
      <vt:lpstr>Ελεγχοι για αυτοσυσχέτιση</vt:lpstr>
      <vt:lpstr>΄Ελεγχος πολλαπλασιαστή Lagrange</vt:lpstr>
      <vt:lpstr>Ο έλεγχος των Box και Pierce και η τροποποίηση του Ljung</vt:lpstr>
      <vt:lpstr>Ο έλεγχος των Box και Pierce και η τροποποίηση του Ljung</vt:lpstr>
      <vt:lpstr>Σύνοψη των διαδικασιών ελέγχου</vt:lpstr>
      <vt:lpstr>Αποτελεσματική εκτίμηση όταν η Ω είναι γνωστή</vt:lpstr>
      <vt:lpstr>Αποτελεσματική εκτίμηση όταν η Ω είναι γνωστή</vt:lpstr>
      <vt:lpstr>Αποτελεσματική εκτίμηση όταν η Ω είναι γνωστή</vt:lpstr>
      <vt:lpstr>PowerPoint Presentation</vt:lpstr>
      <vt:lpstr>Το υπόδειγμα ARCH(1)</vt:lpstr>
      <vt:lpstr>Το υπόδειγμα ARCH(1)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20</dc:title>
  <dc:creator>Nikolaos G. Manetas</dc:creator>
  <cp:lastModifiedBy>Nikolaos G. Manetas</cp:lastModifiedBy>
  <cp:revision>10</cp:revision>
  <dcterms:created xsi:type="dcterms:W3CDTF">2023-03-02T07:45:21Z</dcterms:created>
  <dcterms:modified xsi:type="dcterms:W3CDTF">2023-03-03T09:19:04Z</dcterms:modified>
</cp:coreProperties>
</file>