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4EA433-AC96-401C-A57C-B5D8FF1A095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4660"/>
  </p:normalViewPr>
  <p:slideViewPr>
    <p:cSldViewPr snapToGrid="0">
      <p:cViewPr varScale="1">
        <p:scale>
          <a:sx n="81" d="100"/>
          <a:sy n="81" d="100"/>
        </p:scale>
        <p:origin x="9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8BC66-460F-4520-9649-7ED90413985C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A460C-D6F8-44CD-95E4-37A2089D5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8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A460C-D6F8-44CD-95E4-37A2089D562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2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BDB10E1-62EA-42A2-8534-E4AD6200393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05AB-C929-4843-9E88-CC09DF4E1D0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67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10E1-62EA-42A2-8534-E4AD6200393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05AB-C929-4843-9E88-CC09DF4E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4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10E1-62EA-42A2-8534-E4AD6200393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05AB-C929-4843-9E88-CC09DF4E1D0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65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10E1-62EA-42A2-8534-E4AD6200393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05AB-C929-4843-9E88-CC09DF4E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5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10E1-62EA-42A2-8534-E4AD6200393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05AB-C929-4843-9E88-CC09DF4E1D0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35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10E1-62EA-42A2-8534-E4AD6200393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05AB-C929-4843-9E88-CC09DF4E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10E1-62EA-42A2-8534-E4AD6200393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05AB-C929-4843-9E88-CC09DF4E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7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10E1-62EA-42A2-8534-E4AD6200393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05AB-C929-4843-9E88-CC09DF4E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10E1-62EA-42A2-8534-E4AD6200393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05AB-C929-4843-9E88-CC09DF4E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7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10E1-62EA-42A2-8534-E4AD6200393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05AB-C929-4843-9E88-CC09DF4E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1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10E1-62EA-42A2-8534-E4AD6200393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05AB-C929-4843-9E88-CC09DF4E1D0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03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BDB10E1-62EA-42A2-8534-E4AD6200393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96505AB-C929-4843-9E88-CC09DF4E1D0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75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C8139-6CA7-D8F6-5CB7-6B25849158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Κεφάλαιο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35E6A0-40AA-BD37-EDFC-CA5A3AE7E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483990" cy="1463040"/>
          </a:xfrm>
        </p:spPr>
        <p:txBody>
          <a:bodyPr>
            <a:normAutofit/>
          </a:bodyPr>
          <a:lstStyle/>
          <a:p>
            <a:r>
              <a:rPr lang="el-GR" sz="2400" dirty="0"/>
              <a:t>Το Υπόδειγμα Γραμμικής Παλινδρόμησης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BA6C9-E588-6B51-955D-7C723EBDE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80" y="2978869"/>
            <a:ext cx="4339539" cy="31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78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30A711-3194-8A6A-467E-F6D684E3E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273" y="1474885"/>
            <a:ext cx="8585676" cy="4350879"/>
          </a:xfrm>
        </p:spPr>
      </p:pic>
    </p:spTree>
    <p:extLst>
      <p:ext uri="{BB962C8B-B14F-4D97-AF65-F5344CB8AC3E}">
        <p14:creationId xmlns:p14="http://schemas.microsoft.com/office/powerpoint/2010/main" val="21971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AE488-71A9-22F9-9541-9473CFE5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0" i="0" u="none" strike="noStrike" baseline="0" dirty="0">
                <a:latin typeface="grxn1000"/>
              </a:rPr>
              <a:t>Παράδειγμα 2.2. Αποδοχές και Εκπαίδευση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DFADE-40B7-B99A-8FAD-748FD1058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90075"/>
            <a:ext cx="11042181" cy="4023360"/>
          </a:xfrm>
        </p:spPr>
        <p:txBody>
          <a:bodyPr>
            <a:normAutofit/>
          </a:bodyPr>
          <a:lstStyle/>
          <a:p>
            <a:r>
              <a:rPr lang="el-GR" dirty="0"/>
              <a:t>Το υπόδειγμα απλής παλινδρόμησης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Μια καλύτερη εξειδίκευση του υποδείγματος πρέπει να λαμβάνει υπόψη την επίδραση της ηλικίας, όπως το υπόδειγμα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Για να λάβουμε υπόψη αυτή τη δυνατότητα, μπορούμε να χρησιμοποιήσουμε το υπόδειγμα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8CDB9-612B-52BB-AA0D-831D59FFD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400" y="2625013"/>
            <a:ext cx="3740856" cy="363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EFA037-8593-99EB-FED6-8466C5C98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167" y="4307119"/>
            <a:ext cx="4062153" cy="264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3DE6C5-6943-9754-8A85-8BA761009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378" y="5938820"/>
            <a:ext cx="4476773" cy="33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25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4AF0-7DAD-8FF4-B19E-AD5FA684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Παράδειγμα 2.2. Αποδοχές και Εκπαίδευση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97A22-3569-BBD2-E16C-B322CC555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674536" cy="4023360"/>
          </a:xfrm>
        </p:spPr>
        <p:txBody>
          <a:bodyPr>
            <a:normAutofit fontScale="92500"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Μπορούμε να περιγράψουμε το </a:t>
            </a:r>
            <a:r>
              <a:rPr lang="el-GR" sz="2400" b="0" i="0" u="none" strike="noStrike" baseline="0" dirty="0">
                <a:latin typeface="grxn1000"/>
              </a:rPr>
              <a:t>υπόδειγμα πιθανών αποτελεσμάτων </a:t>
            </a:r>
            <a:r>
              <a:rPr lang="el-GR" sz="2400" b="0" i="0" u="none" strike="noStrike" baseline="0" dirty="0">
                <a:latin typeface="LMRoman10-Regular"/>
              </a:rPr>
              <a:t>(potential</a:t>
            </a:r>
            <a:r>
              <a:rPr lang="el-GR" sz="2400" dirty="0">
                <a:latin typeface="LMRoman10-Regular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outcomes model) </a:t>
            </a:r>
            <a:r>
              <a:rPr lang="el-GR" sz="2400" b="0" i="0" u="none" strike="noStrike" baseline="0" dirty="0">
                <a:latin typeface="grmn1000"/>
              </a:rPr>
              <a:t>[βλ. </a:t>
            </a:r>
            <a:r>
              <a:rPr lang="el-GR" sz="2400" b="0" i="0" u="none" strike="noStrike" baseline="0" dirty="0">
                <a:latin typeface="LMRoman10-Regular"/>
              </a:rPr>
              <a:t>Rubin </a:t>
            </a:r>
            <a:r>
              <a:rPr lang="el-GR" sz="2400" b="0" i="0" u="none" strike="noStrike" baseline="0" dirty="0">
                <a:latin typeface="grmn1000"/>
              </a:rPr>
              <a:t>(1974)] για το </a:t>
            </a:r>
            <a:r>
              <a:rPr lang="el-GR" sz="2400" b="0" i="1" u="none" strike="noStrike" baseline="0" dirty="0">
                <a:latin typeface="LMMathItalic10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-άτομο ως εξής: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Με αυτή την κατασκευή, όλα τα άλλα αποτελέσματα παραμένουν πράγματι σταθερά, και η διαφορά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800" b="0" i="1" u="none" strike="noStrike" baseline="0" dirty="0">
                <a:latin typeface="LMMathItalic7-Regular"/>
              </a:rPr>
              <a:t>i</a:t>
            </a:r>
            <a:r>
              <a:rPr lang="el-GR" sz="800" b="0" i="0" u="none" strike="noStrike" baseline="0" dirty="0">
                <a:latin typeface="LMRoman7-Regular"/>
              </a:rPr>
              <a:t>1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800" b="0" i="1" u="none" strike="noStrike" baseline="0" dirty="0">
                <a:latin typeface="LMMathItalic7-Regular"/>
              </a:rPr>
              <a:t>i</a:t>
            </a:r>
            <a:r>
              <a:rPr lang="el-GR" sz="800" b="0" i="0" u="none" strike="noStrike" baseline="0" dirty="0">
                <a:latin typeface="LMRoman7-Regular"/>
              </a:rPr>
              <a:t>0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θα μπορούσε εύλογα να αποδοθεί στην </a:t>
            </a:r>
            <a:r>
              <a:rPr lang="el-GR" sz="2400" b="1" i="0" u="none" strike="noStrike" baseline="0" dirty="0">
                <a:latin typeface="grxn1000"/>
              </a:rPr>
              <a:t>αιτιώδη επίδραση </a:t>
            </a:r>
            <a:r>
              <a:rPr lang="el-GR" sz="2400" b="0" i="0" u="none" strike="noStrike" baseline="0" dirty="0">
                <a:latin typeface="LMRoman10-Regular"/>
              </a:rPr>
              <a:t>(causal effect) </a:t>
            </a:r>
            <a:r>
              <a:rPr lang="el-GR" sz="2400" b="0" i="0" u="none" strike="noStrike" baseline="0" dirty="0">
                <a:latin typeface="grmn1000"/>
              </a:rPr>
              <a:t>του επιπρόσθετου έτους εκπαίδευσης.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Αν σε αυτό το παράδειγμα θεωρήσουμε την </a:t>
            </a:r>
            <a:r>
              <a:rPr lang="en-US" sz="2400" b="0" i="0" u="none" strike="noStrike" baseline="0" dirty="0">
                <a:latin typeface="grmi1000"/>
              </a:rPr>
              <a:t>education</a:t>
            </a:r>
            <a:r>
              <a:rPr lang="el-GR" sz="2400" b="0" i="0" u="none" strike="noStrike" baseline="0" dirty="0">
                <a:latin typeface="grmi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ως </a:t>
            </a:r>
            <a:r>
              <a:rPr lang="el-GR" sz="2400" b="1" i="0" u="none" strike="noStrike" baseline="0" dirty="0">
                <a:latin typeface="grxn1000"/>
              </a:rPr>
              <a:t>πειραματική επίδραση </a:t>
            </a:r>
            <a:r>
              <a:rPr lang="el-GR" sz="2400" b="0" i="0" u="none" strike="noStrike" baseline="0" dirty="0">
                <a:latin typeface="LMRoman10-Regular"/>
              </a:rPr>
              <a:t>(treatment)</a:t>
            </a:r>
            <a:r>
              <a:rPr lang="el-GR" sz="2400" b="0" i="0" u="none" strike="noStrike" baseline="0" dirty="0">
                <a:latin typeface="grmn1000"/>
              </a:rPr>
              <a:t>, τότε ο πραγματικός αντικειμενικός σκοπός του πειράματος είναι να μετρηθεί η </a:t>
            </a:r>
            <a:r>
              <a:rPr lang="el-GR" sz="2400" b="1" i="0" u="none" strike="noStrike" baseline="0" dirty="0">
                <a:latin typeface="grxn1000"/>
              </a:rPr>
              <a:t>πειραματική επίδραση </a:t>
            </a:r>
            <a:r>
              <a:rPr lang="el-GR" sz="2400" b="0" i="0" u="none" strike="noStrike" baseline="0" dirty="0">
                <a:latin typeface="grxn1000"/>
              </a:rPr>
              <a:t>στους συμμετέχοντες </a:t>
            </a:r>
            <a:r>
              <a:rPr lang="en-US" sz="2400" b="0" i="0" u="none" strike="noStrike" baseline="0" dirty="0">
                <a:latin typeface="LMRoman10-Regular"/>
              </a:rPr>
              <a:t>(effect of the treatment on the treated)</a:t>
            </a:r>
            <a:r>
              <a:rPr lang="en-US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0B81E0-E50B-594E-CEAC-A1F3A6F5E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881" y="3183768"/>
            <a:ext cx="4822565" cy="7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3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D1EE5-7C8E-0690-1A3F-3CD502F93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Γραμμικότητα του υποδείγματος παλινδρόμησης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47287-4575-308D-7261-57B415F52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΄Εστω ότι το διάνυσμα στήλη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k </a:t>
            </a:r>
            <a:r>
              <a:rPr lang="el-GR" sz="2400" b="0" i="0" u="none" strike="noStrike" baseline="0" dirty="0">
                <a:latin typeface="grmn1000"/>
              </a:rPr>
              <a:t>περιέχει </a:t>
            </a:r>
            <a:r>
              <a:rPr lang="el-GR" sz="2400" b="0" i="1" u="none" strike="noStrike" baseline="0" dirty="0">
                <a:latin typeface="LMMathItalic10-Regular"/>
              </a:rPr>
              <a:t>n </a:t>
            </a:r>
            <a:r>
              <a:rPr lang="el-GR" sz="2400" b="0" i="0" u="none" strike="noStrike" baseline="0" dirty="0">
                <a:latin typeface="grmn1000"/>
              </a:rPr>
              <a:t>παρατηρήσεις της μεταβλητής </a:t>
            </a:r>
            <a:r>
              <a:rPr lang="el-GR" sz="2400" b="0" i="1" u="none" strike="noStrike" baseline="0" dirty="0">
                <a:latin typeface="LMMathItalic10-Regular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k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1" u="none" strike="noStrike" baseline="0" dirty="0">
                <a:latin typeface="LMMathItalic10-Regular"/>
              </a:rPr>
              <a:t>k </a:t>
            </a:r>
            <a:r>
              <a:rPr lang="el-GR" sz="2400" b="0" i="0" u="none" strike="noStrike" baseline="0" dirty="0">
                <a:latin typeface="LMRoman10-Regular"/>
              </a:rPr>
              <a:t>= 1</a:t>
            </a:r>
            <a:r>
              <a:rPr lang="el-GR" sz="2400" b="0" i="1" u="none" strike="noStrike" baseline="0" dirty="0">
                <a:latin typeface="LMMathItalic10-Regular"/>
              </a:rPr>
              <a:t>, . . . , K</a:t>
            </a:r>
            <a:r>
              <a:rPr lang="el-GR" sz="2400" b="0" i="0" u="none" strike="noStrike" baseline="0" dirty="0">
                <a:latin typeface="grmn1000"/>
              </a:rPr>
              <a:t>, σε ένα τυχαίο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δείγμα </a:t>
            </a:r>
            <a:r>
              <a:rPr lang="el-GR" sz="2400" b="0" i="1" u="none" strike="noStrike" baseline="0" dirty="0">
                <a:latin typeface="LMMathItalic10-Regular"/>
              </a:rPr>
              <a:t>n </a:t>
            </a:r>
            <a:r>
              <a:rPr lang="el-GR" sz="2400" b="0" i="0" u="none" strike="noStrike" baseline="0" dirty="0">
                <a:latin typeface="grmn1000"/>
              </a:rPr>
              <a:t>παρατηρήσεων, και ότι αυτά τα δεδομένα συγκεντρώνονται σε μια </a:t>
            </a:r>
            <a:r>
              <a:rPr lang="el-GR" sz="2400" b="0" i="1" u="none" strike="noStrike" baseline="0" dirty="0">
                <a:latin typeface="LMMathItalic10-Regular"/>
              </a:rPr>
              <a:t>n </a:t>
            </a:r>
            <a:r>
              <a:rPr lang="el-GR" sz="2400" b="0" i="1" u="none" strike="noStrike" baseline="0" dirty="0">
                <a:latin typeface="LMMathSymbols10-Regular"/>
              </a:rPr>
              <a:t>× </a:t>
            </a:r>
            <a:r>
              <a:rPr lang="el-GR" sz="2400" b="0" i="1" u="none" strike="noStrike" baseline="0" dirty="0">
                <a:latin typeface="LMMathItalic10-Regular"/>
              </a:rPr>
              <a:t>K </a:t>
            </a:r>
            <a:r>
              <a:rPr lang="el-GR" sz="2400" b="0" i="0" u="none" strike="noStrike" baseline="0" dirty="0">
                <a:latin typeface="grmn1000"/>
              </a:rPr>
              <a:t>μήτρα δεδομένων,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΄Εστω ότι το διάνυσμα </a:t>
            </a:r>
            <a:r>
              <a:rPr lang="el-GR" sz="2400" b="1" i="1" u="none" strike="noStrike" baseline="0" dirty="0">
                <a:latin typeface="LMMathItalic10-Bold"/>
              </a:rPr>
              <a:t>y </a:t>
            </a:r>
            <a:r>
              <a:rPr lang="el-GR" sz="2400" b="0" i="0" u="none" strike="noStrike" baseline="0" dirty="0">
                <a:latin typeface="grmn1000"/>
              </a:rPr>
              <a:t>περιέχει τις </a:t>
            </a:r>
            <a:r>
              <a:rPr lang="el-GR" sz="2400" b="0" i="1" u="none" strike="noStrike" baseline="0" dirty="0">
                <a:latin typeface="LMMathItalic10-Regular"/>
              </a:rPr>
              <a:t>n</a:t>
            </a:r>
            <a:r>
              <a:rPr lang="en-US" sz="2400" b="0" i="1" u="none" strike="noStrike" baseline="0" dirty="0">
                <a:latin typeface="LMMathItalic10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παρατηρήσεις,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400" b="0" i="1" u="none" strike="noStrike" baseline="0" dirty="0">
                <a:latin typeface="LMMathItalic10-Regular"/>
              </a:rPr>
              <a:t>, . . . , y</a:t>
            </a:r>
            <a:r>
              <a:rPr lang="el-GR" sz="1400" b="0" i="1" u="none" strike="noStrike" baseline="0" dirty="0">
                <a:latin typeface="LMMathItalic8-Regular"/>
              </a:rPr>
              <a:t>n</a:t>
            </a:r>
            <a:r>
              <a:rPr lang="el-GR" sz="2400" b="0" i="0" u="none" strike="noStrike" baseline="0" dirty="0">
                <a:latin typeface="grmn1000"/>
              </a:rPr>
              <a:t>, και ότι το </a:t>
            </a:r>
            <a:r>
              <a:rPr lang="el-GR" sz="2400" b="1" i="1" u="none" strike="noStrike" baseline="0" dirty="0">
                <a:latin typeface="LMMathItalic10-Bold"/>
              </a:rPr>
              <a:t>ε </a:t>
            </a:r>
            <a:r>
              <a:rPr lang="el-GR" sz="2400" b="0" i="0" u="none" strike="noStrike" baseline="0" dirty="0">
                <a:latin typeface="grmn1000"/>
              </a:rPr>
              <a:t>είναι διάνυσμα-στήλη που περιέχει τους </a:t>
            </a:r>
            <a:r>
              <a:rPr lang="el-GR" sz="2400" b="0" i="1" u="none" strike="noStrike" baseline="0" dirty="0">
                <a:latin typeface="LMMathItalic10-Regular"/>
              </a:rPr>
              <a:t>n </a:t>
            </a:r>
            <a:r>
              <a:rPr lang="el-GR" sz="2400" b="0" i="0" u="none" strike="noStrike" baseline="0" dirty="0">
                <a:latin typeface="grmn1000"/>
              </a:rPr>
              <a:t>διαταρακτικούς όρους.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Το υπόδειγμα της Εξίσωσης (2-1) για όλες τις </a:t>
            </a:r>
            <a:r>
              <a:rPr lang="el-GR" sz="2400" b="0" i="1" u="none" strike="noStrike" baseline="0" dirty="0">
                <a:latin typeface="LMMathItalic10-Regular"/>
              </a:rPr>
              <a:t>n </a:t>
            </a:r>
            <a:r>
              <a:rPr lang="el-GR" sz="2400" b="0" i="0" u="none" strike="noStrike" baseline="0" dirty="0">
                <a:latin typeface="grmn1000"/>
              </a:rPr>
              <a:t>παρατηρήσεις γράφεται ως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336D3-F0CB-7EEF-25BA-9F2AACDBC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391" y="4915425"/>
            <a:ext cx="7211218" cy="3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22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2311-9838-D11D-ABEF-052035A1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28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Γραμμικότητα του υποδείγματος παλινδρόμησης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41118-06B0-4E1A-CB07-210DEBBCF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49424"/>
            <a:ext cx="9720073" cy="4023360"/>
          </a:xfrm>
        </p:spPr>
        <p:txBody>
          <a:bodyPr/>
          <a:lstStyle/>
          <a:p>
            <a:r>
              <a:rPr lang="el-GR" sz="1800" dirty="0">
                <a:latin typeface="grmn1000"/>
              </a:rPr>
              <a:t>Μ</a:t>
            </a:r>
            <a:r>
              <a:rPr lang="el-GR" sz="1800" b="0" i="0" u="none" strike="noStrike" baseline="0" dirty="0">
                <a:latin typeface="grmn1000"/>
              </a:rPr>
              <a:t>ε τη μορφή της Υπόθεσης Α1 έχουμε:</a:t>
            </a:r>
          </a:p>
          <a:p>
            <a:endParaRPr lang="el-GR" sz="1800" dirty="0">
              <a:latin typeface="grmn1000"/>
            </a:endParaRPr>
          </a:p>
          <a:p>
            <a:endParaRPr lang="el-GR" sz="1800" dirty="0">
              <a:latin typeface="grmn1000"/>
            </a:endParaRPr>
          </a:p>
          <a:p>
            <a:r>
              <a:rPr lang="el-GR" dirty="0"/>
              <a:t>Εστιάζουμε το ενδιαφέρον μας κυρίως στην εκτίμηση και τη συμπερασματολογία σχετικά με το διάνυσμα παραμέτρων β.</a:t>
            </a:r>
          </a:p>
          <a:p>
            <a:r>
              <a:rPr lang="el-GR" dirty="0"/>
              <a:t>Προσέξτε ότι το υπόδειγμα απλής παλινδρόμησης στο Παράδειγμα 2.1 είναι μια ειδική περίπτωση στην οποία η μήτρα X έχει μόνο δύο στήλες, από τις οποίες η πρώτη έχει στοιχεία μονάδες (1).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926AE2-D4B1-77A9-C87E-0D0AA377D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085" y="3053850"/>
            <a:ext cx="6777245" cy="3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41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7ED8C-7932-005F-95DF-8ED4166D0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28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Γραμμικότητα του υποδείγματος παλινδρόμησης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F24CB-E966-8606-31D5-3D61963AD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υπόδειγμα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είναι γραμμικό (μετά τη λογαρίθμιση και των δύο μελών της εξίσωσης), ενώ το υπόδειγμα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sz="1800" b="0" i="0" u="none" strike="noStrike" baseline="0" dirty="0">
                <a:latin typeface="grmn1000"/>
              </a:rPr>
              <a:t>δεν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791A8-365B-FD25-ADF1-D8EE4290A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433" y="3122988"/>
            <a:ext cx="1519796" cy="538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F48A2B-C7D4-199B-85DF-F6184F90C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433" y="5043340"/>
            <a:ext cx="1433450" cy="37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790CB-9538-6E24-98FA-2AB864047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28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Γραμμικότητα του υποδείγματος παλινδρόμησης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40CBB-99FC-3B84-D97A-A354E4131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420012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ποικιλία των συναρτήσεων είναι απεριόριστη. Αυτή η πτυχή του υποδείγματος χρησιμοποιείται σε διάφορες συναρτησιακές μορφές που χρησιμοποιούνται συχνά. Για παράδειγμα, το </a:t>
            </a:r>
            <a:r>
              <a:rPr lang="el-GR" sz="2400" b="1" i="0" u="none" strike="noStrike" baseline="0" dirty="0">
                <a:latin typeface="grxn1000"/>
              </a:rPr>
              <a:t>γραμμικό λογαριθμικό υπόδειγμα</a:t>
            </a:r>
            <a:r>
              <a:rPr lang="el-GR" sz="2400" b="0" i="0" u="none" strike="noStrike" baseline="0" dirty="0">
                <a:latin typeface="grxn1000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(loglinear model)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Αυτή η εξίσωση είναι επίσης γνωστή ως μορφή </a:t>
            </a:r>
            <a:r>
              <a:rPr lang="el-GR" sz="2400" b="1" i="0" u="none" strike="noStrike" baseline="0" dirty="0">
                <a:latin typeface="grxn1000"/>
              </a:rPr>
              <a:t>σταθερής ελαστικότητας </a:t>
            </a:r>
            <a:r>
              <a:rPr lang="el-GR" sz="2400" b="0" i="0" u="none" strike="noStrike" baseline="0" dirty="0">
                <a:latin typeface="LMRoman10-Regular"/>
              </a:rPr>
              <a:t>(constant elasticity)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4F2F2-8C8E-0DD3-641F-47D519566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908" y="4175445"/>
            <a:ext cx="6298788" cy="40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83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11BFDB-1C8F-F66C-6B41-681DF295D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158" y="831742"/>
            <a:ext cx="9026385" cy="5194516"/>
          </a:xfrm>
        </p:spPr>
      </p:pic>
    </p:spTree>
    <p:extLst>
      <p:ext uri="{BB962C8B-B14F-4D97-AF65-F5344CB8AC3E}">
        <p14:creationId xmlns:p14="http://schemas.microsoft.com/office/powerpoint/2010/main" val="4203264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CE626C-1D67-8331-3307-6927D1DA9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360" y="1033154"/>
            <a:ext cx="8631722" cy="510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74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A2EA1-C1F6-E056-E212-79A6A22D8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646256" cy="1499616"/>
          </a:xfrm>
        </p:spPr>
        <p:txBody>
          <a:bodyPr>
            <a:normAutofit/>
          </a:bodyPr>
          <a:lstStyle/>
          <a:p>
            <a:r>
              <a:rPr lang="el-GR" sz="4000" dirty="0"/>
              <a:t>Παράδειγμα 2.3. Η Αγορά Βενζίνης των ΗΠΑ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43F5F-9D62-9190-9F36-98A1BCF99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551987" cy="402336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l-GR" sz="2400" dirty="0">
                <a:latin typeface="grmn1000"/>
              </a:rPr>
              <a:t>Έ</a:t>
            </a:r>
            <a:r>
              <a:rPr lang="el-GR" sz="2400" b="0" i="0" u="none" strike="noStrike" baseline="0" dirty="0">
                <a:latin typeface="grmn1000"/>
              </a:rPr>
              <a:t>στω το κάπως συντετμημένο υπόδειγμα της κατά κεφαλήν κατανάλωσης βενζίνης: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1800" b="0" i="0" u="none" strike="noStrike" baseline="0" dirty="0">
                <a:latin typeface="grmn1000"/>
              </a:rPr>
              <a:t>΄Ενα </a:t>
            </a:r>
            <a:r>
              <a:rPr lang="el-GR" sz="1800" b="1" i="0" u="none" strike="noStrike" baseline="0" dirty="0">
                <a:latin typeface="grxn1000"/>
              </a:rPr>
              <a:t>ημιλογαριθμικό</a:t>
            </a:r>
            <a:r>
              <a:rPr lang="el-GR" sz="1800" b="0" i="0" u="none" strike="noStrike" baseline="0" dirty="0">
                <a:latin typeface="grxn1000"/>
              </a:rPr>
              <a:t> </a:t>
            </a:r>
            <a:r>
              <a:rPr lang="el-GR" sz="1800" b="0" i="0" u="none" strike="noStrike" baseline="0" dirty="0">
                <a:latin typeface="LMRoman10-Regular"/>
              </a:rPr>
              <a:t>(semilog) </a:t>
            </a:r>
            <a:r>
              <a:rPr lang="el-GR" sz="1800" b="0" i="0" u="none" strike="noStrike" baseline="0" dirty="0">
                <a:latin typeface="grmn1000"/>
              </a:rPr>
              <a:t>υπόδειγμα χρησιμοποιείται συχνά για τη διερεύνηση των ρυθμών ανάπτυξης:</a:t>
            </a:r>
          </a:p>
          <a:p>
            <a:pPr algn="l"/>
            <a:endParaRPr lang="el-GR" sz="1800" dirty="0">
              <a:latin typeface="grmn1000"/>
            </a:endParaRPr>
          </a:p>
          <a:p>
            <a:pPr marL="0" indent="0" algn="l">
              <a:buNone/>
            </a:pPr>
            <a:endParaRPr lang="el-GR" sz="1800" b="0" i="0" u="none" strike="noStrike" baseline="0" dirty="0">
              <a:latin typeface="grmn1000"/>
            </a:endParaRPr>
          </a:p>
          <a:p>
            <a:pPr algn="l"/>
            <a:r>
              <a:rPr lang="el-GR" sz="1800" b="0" i="0" u="none" strike="noStrike" baseline="0" dirty="0">
                <a:latin typeface="grmn1000"/>
              </a:rPr>
              <a:t>Σε αυτό το υπόδειγμα, ο αυτόνομος (που δεν εξηγείται από το υπόδειγμα) αναλογικός ρυθμός ανάπτυξης είναι </a:t>
            </a:r>
            <a:r>
              <a:rPr lang="el-GR" sz="1800" b="0" i="1" u="none" strike="noStrike" baseline="0" dirty="0">
                <a:latin typeface="LMMathItalic10-Regular"/>
              </a:rPr>
              <a:t>∂ </a:t>
            </a:r>
            <a:r>
              <a:rPr lang="el-GR" sz="1800" b="0" i="0" u="none" strike="noStrike" baseline="0" dirty="0">
                <a:latin typeface="LMRoman10-Regular"/>
              </a:rPr>
              <a:t>ln </a:t>
            </a:r>
            <a:r>
              <a:rPr lang="el-GR" sz="1800" b="0" i="1" u="none" strike="noStrike" baseline="0" dirty="0">
                <a:latin typeface="LMMathItalic10-Regular"/>
              </a:rPr>
              <a:t>y/∂t </a:t>
            </a:r>
            <a:r>
              <a:rPr lang="el-GR" sz="1800" b="0" i="0" u="none" strike="noStrike" baseline="0" dirty="0">
                <a:latin typeface="LMRoman10-Regular"/>
              </a:rPr>
              <a:t>= </a:t>
            </a:r>
            <a:r>
              <a:rPr lang="el-GR" sz="1800" b="0" i="1" u="none" strike="noStrike" baseline="0" dirty="0">
                <a:latin typeface="LMMathItalic10-Regular"/>
              </a:rPr>
              <a:t>δ</a:t>
            </a:r>
            <a:r>
              <a:rPr lang="el-GR" sz="1800" b="0" i="0" u="none" strike="noStrike" baseline="0" dirty="0">
                <a:latin typeface="grmn1000"/>
              </a:rPr>
              <a:t>. ΄Άλλες παραλλαγές του γενικού τύπου</a:t>
            </a:r>
          </a:p>
          <a:p>
            <a:pPr algn="l"/>
            <a:endParaRPr lang="el-GR" sz="1800" dirty="0">
              <a:latin typeface="grmn1000"/>
            </a:endParaRPr>
          </a:p>
          <a:p>
            <a:pPr algn="l"/>
            <a:r>
              <a:rPr lang="el-GR" sz="1800" dirty="0">
                <a:latin typeface="grmn1000"/>
              </a:rPr>
              <a:t>επιτρέπουν μεγάλη ποικιλία συναρτησιακών μορφών, που όλες τους ταιριάζουν στον ορισμό του γραμμικού υποδείγματος.</a:t>
            </a:r>
          </a:p>
          <a:p>
            <a:pPr algn="l"/>
            <a:endParaRPr lang="el-GR" sz="1800" dirty="0">
              <a:latin typeface="grm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FF0EB-D3F8-4E5A-8A1B-13AC00524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526" y="2960018"/>
            <a:ext cx="8624948" cy="707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04B0C8-08D3-1B12-3D98-BF2587426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789" y="4418304"/>
            <a:ext cx="2246390" cy="427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28FF76-4AC5-031C-048F-1C00BDE35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984" y="5169581"/>
            <a:ext cx="2180896" cy="4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2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BC2D5-B355-4780-7DCE-DD126B67E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45D34-FFCF-DD41-25C1-A5D0E678A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/>
          <a:lstStyle/>
          <a:p>
            <a:r>
              <a:rPr lang="el-GR" dirty="0"/>
              <a:t>Η οικονομετρία ασχολείται με την κατασκευή υποδειγμάτων (model bulding).</a:t>
            </a:r>
          </a:p>
          <a:p>
            <a:r>
              <a:rPr lang="el-GR" dirty="0"/>
              <a:t>Η διατύπωση ενός «υποδείγματος» συνήθως βασίζεται στην παρατήρηση ότι η μεταβολή μιας μεταβλητής προκαλείται από τη μεταβολή μιας άλλης μεταβλητής, ή σε κάποια ποιοτική δήλωση για τη σχέση μεταξύ μιας μεταβλητής και μίας ή περισσότερων </a:t>
            </a:r>
            <a:r>
              <a:rPr lang="el-GR" b="1" dirty="0"/>
              <a:t>συμμεταβλητών</a:t>
            </a:r>
            <a:r>
              <a:rPr lang="el-GR" dirty="0"/>
              <a:t> (covariates) που αναμένεται να σχετίζονται με την εξεταζόμενη μεταβλητή.</a:t>
            </a:r>
          </a:p>
          <a:p>
            <a:r>
              <a:rPr lang="el-GR" dirty="0"/>
              <a:t>Το υπόδειγμα μπορεί να διατυπώνει μια δήλωση σχετικά με τη συμπεριφορά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38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410BE-F618-CF06-AB50-07EBC25A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>
            <a:normAutofit/>
          </a:bodyPr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2.4. Το Υπερβατικό Λογαριθμικό Υπόδειγμα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F5011-44C6-CE5D-8511-0683533E4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Σύμφωνα με το γραμμικό υπόδειγμα, αυτές οι δεύτερες παράγωγοι ισούνται με το μηδέν, ενώ το</a:t>
            </a:r>
            <a:r>
              <a:rPr lang="en-US" dirty="0"/>
              <a:t> </a:t>
            </a:r>
            <a:r>
              <a:rPr lang="el-GR" dirty="0"/>
              <a:t>γραμμικό λογαριθμικό υπόδειγμα (π.χ. το υπόδειγμα Cobb-Douglas) περιορίζει τις ενδιαφέρουσες ελαστικότητες</a:t>
            </a:r>
            <a:r>
              <a:rPr lang="en-US" dirty="0"/>
              <a:t> </a:t>
            </a:r>
            <a:r>
              <a:rPr lang="el-GR" dirty="0"/>
              <a:t>στις μη ενδιαφέρουσες τιμές −1 ή +1.</a:t>
            </a:r>
            <a:endParaRPr lang="en-US" dirty="0"/>
          </a:p>
          <a:p>
            <a:r>
              <a:rPr lang="el-GR" dirty="0"/>
              <a:t>Η πιο δημοφιλής ευέλικτη συναρτησιακή μορφή είναι το </a:t>
            </a:r>
            <a:r>
              <a:rPr lang="el-GR" b="1" dirty="0"/>
              <a:t>υπερβατικό λογαριθμικό υπόδειγμα</a:t>
            </a:r>
            <a:r>
              <a:rPr lang="el-GR" dirty="0"/>
              <a:t> (translog model), το οποίο συχνά ερμηνεύεται ως δεύτερης-τάξης προσέγγιση</a:t>
            </a:r>
            <a:r>
              <a:rPr lang="en-US" dirty="0"/>
              <a:t> </a:t>
            </a:r>
            <a:r>
              <a:rPr lang="el-GR" dirty="0"/>
              <a:t>σε μια άγνωστη συναρτησιακή μορφή</a:t>
            </a:r>
            <a:endParaRPr lang="en-US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Με αφετηρία τη συνάρτηση </a:t>
            </a:r>
            <a:r>
              <a:rPr lang="el-GR" sz="2400" b="0" i="1" u="none" strike="noStrike" baseline="0" dirty="0">
                <a:latin typeface="LMMathItalic10-Regular"/>
              </a:rPr>
              <a:t>y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1" u="none" strike="noStrike" baseline="0" dirty="0">
                <a:latin typeface="LMMathItalic10-Regular"/>
              </a:rPr>
              <a:t>g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x</a:t>
            </a:r>
            <a:r>
              <a:rPr lang="el-GR" sz="800" b="0" i="0" u="none" strike="noStrike" baseline="0" dirty="0">
                <a:latin typeface="LMRoman7-Regular"/>
              </a:rPr>
              <a:t>1</a:t>
            </a:r>
            <a:r>
              <a:rPr lang="el-GR" sz="2400" b="0" i="1" u="none" strike="noStrike" baseline="0" dirty="0">
                <a:latin typeface="LMMathItalic10-Regular"/>
              </a:rPr>
              <a:t>, . . . , x</a:t>
            </a:r>
            <a:r>
              <a:rPr lang="el-GR" sz="800" b="0" i="1" u="none" strike="noStrike" baseline="0" dirty="0">
                <a:latin typeface="LMMathItalic7-Regular"/>
              </a:rPr>
              <a:t>K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, παίρνουμε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ln </a:t>
            </a:r>
            <a:r>
              <a:rPr lang="el-GR" sz="2400" b="0" i="1" u="none" strike="noStrike" baseline="0" dirty="0">
                <a:latin typeface="LMMathItalic10-Regular"/>
              </a:rPr>
              <a:t>y </a:t>
            </a:r>
            <a:r>
              <a:rPr lang="el-GR" sz="2400" b="0" i="0" u="none" strike="noStrike" baseline="0" dirty="0">
                <a:latin typeface="LMRoman10-Regular"/>
              </a:rPr>
              <a:t>= ln </a:t>
            </a:r>
            <a:r>
              <a:rPr lang="el-GR" sz="2400" b="0" i="1" u="none" strike="noStrike" baseline="0" dirty="0">
                <a:latin typeface="LMMathItalic10-Regular"/>
              </a:rPr>
              <a:t>g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. . .</a:t>
            </a:r>
            <a:r>
              <a:rPr lang="el-GR" sz="2400" b="0" i="0" u="none" strike="noStrike" baseline="0" dirty="0">
                <a:latin typeface="LMRoman10-Regular"/>
              </a:rPr>
              <a:t>) = </a:t>
            </a:r>
            <a:r>
              <a:rPr lang="el-GR" sz="2400" b="0" i="1" u="none" strike="noStrike" baseline="0" dirty="0">
                <a:latin typeface="LMMathItalic10-Regular"/>
              </a:rPr>
              <a:t>f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. . .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. Εφόσον είναι </a:t>
            </a:r>
            <a:r>
              <a:rPr lang="el-GR" sz="2400" b="0" i="1" u="none" strike="noStrike" baseline="0" dirty="0">
                <a:latin typeface="LMMathItalic10-Regular"/>
              </a:rPr>
              <a:t>x</a:t>
            </a:r>
            <a:r>
              <a:rPr lang="el-GR" sz="800" b="0" i="1" u="none" strike="noStrike" baseline="0" dirty="0">
                <a:latin typeface="LMMathItalic7-Regular"/>
              </a:rPr>
              <a:t>k </a:t>
            </a:r>
            <a:r>
              <a:rPr lang="el-GR" sz="2400" b="0" i="0" u="none" strike="noStrike" baseline="0" dirty="0">
                <a:latin typeface="LMRoman10-Regular"/>
              </a:rPr>
              <a:t>= exp(ln </a:t>
            </a:r>
            <a:r>
              <a:rPr lang="el-GR" sz="2400" b="0" i="1" u="none" strike="noStrike" baseline="0" dirty="0">
                <a:latin typeface="LMMathItalic10-Regular"/>
              </a:rPr>
              <a:t>x</a:t>
            </a:r>
            <a:r>
              <a:rPr lang="el-GR" sz="800" b="0" i="1" u="none" strike="noStrike" baseline="0" dirty="0">
                <a:latin typeface="LMMathItalic7-Regular"/>
              </a:rPr>
              <a:t>k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, το υπόδειγμα ερμηνεύεται ως συνάρτηση των λογαρίθμων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του </a:t>
            </a:r>
            <a:r>
              <a:rPr lang="el-GR" sz="2400" b="0" i="1" u="none" strike="noStrike" baseline="0" dirty="0">
                <a:latin typeface="LMMathItalic10-Regular"/>
              </a:rPr>
              <a:t>x</a:t>
            </a:r>
            <a:r>
              <a:rPr lang="el-GR" sz="2400" b="0" i="0" u="none" strike="noStrike" baseline="0" dirty="0">
                <a:latin typeface="grmn1000"/>
              </a:rPr>
              <a:t>. Επομένως, </a:t>
            </a:r>
            <a:r>
              <a:rPr lang="el-GR" sz="2400" b="0" i="0" u="none" strike="noStrike" baseline="0" dirty="0">
                <a:latin typeface="LMRoman10-Regular"/>
              </a:rPr>
              <a:t>ln </a:t>
            </a:r>
            <a:r>
              <a:rPr lang="el-GR" sz="2400" b="0" i="1" u="none" strike="noStrike" baseline="0" dirty="0">
                <a:latin typeface="LMMathItalic10-Regular"/>
              </a:rPr>
              <a:t>y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1" u="none" strike="noStrike" baseline="0" dirty="0">
                <a:latin typeface="LMMathItalic10-Regular"/>
              </a:rPr>
              <a:t>f</a:t>
            </a:r>
            <a:r>
              <a:rPr lang="el-GR" sz="2400" b="0" i="0" u="none" strike="noStrike" baseline="0" dirty="0">
                <a:latin typeface="LMRoman10-Regular"/>
              </a:rPr>
              <a:t>(ln </a:t>
            </a:r>
            <a:r>
              <a:rPr lang="el-GR" sz="2400" b="0" i="1" u="none" strike="noStrike" baseline="0" dirty="0">
                <a:latin typeface="LMMathItalic10-Regular"/>
              </a:rPr>
              <a:t>x</a:t>
            </a:r>
            <a:r>
              <a:rPr lang="el-GR" sz="800" b="0" i="0" u="none" strike="noStrike" baseline="0" dirty="0">
                <a:latin typeface="LMRoman7-Regular"/>
              </a:rPr>
              <a:t>1</a:t>
            </a:r>
            <a:r>
              <a:rPr lang="el-GR" sz="2400" b="0" i="1" u="none" strike="noStrike" baseline="0" dirty="0">
                <a:latin typeface="LMMathItalic10-Regular"/>
              </a:rPr>
              <a:t>, . . . , </a:t>
            </a:r>
            <a:r>
              <a:rPr lang="el-GR" sz="2400" b="0" i="0" u="none" strike="noStrike" baseline="0" dirty="0">
                <a:latin typeface="LMRoman10-Regular"/>
              </a:rPr>
              <a:t>ln </a:t>
            </a:r>
            <a:r>
              <a:rPr lang="el-GR" sz="2400" b="0" i="1" u="none" strike="noStrike" baseline="0" dirty="0">
                <a:latin typeface="LMMathItalic10-Regular"/>
              </a:rPr>
              <a:t>x</a:t>
            </a:r>
            <a:r>
              <a:rPr lang="el-GR" sz="800" b="0" i="1" u="none" strike="noStrike" baseline="0" dirty="0">
                <a:latin typeface="LMMathItalic7-Regular"/>
              </a:rPr>
              <a:t>K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31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7AB6-3F81-3D92-3356-28B5BD2BC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2.4. Το Υπερβατικό Λογαριθμικό Υπόδειγμα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53914-B2E1-378F-6952-0C50C9A51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Έπειτα εφαρμόζουμε μια προσέγγιση </a:t>
            </a:r>
            <a:r>
              <a:rPr lang="el-GR" sz="2400" b="0" i="0" u="none" strike="noStrike" baseline="0" dirty="0">
                <a:latin typeface="LMRoman10-Regular"/>
              </a:rPr>
              <a:t>Taylor </a:t>
            </a:r>
            <a:r>
              <a:rPr lang="el-GR" sz="2400" b="0" i="0" u="none" strike="noStrike" baseline="0" dirty="0">
                <a:latin typeface="grmn1000"/>
              </a:rPr>
              <a:t>δεύτερης τάξης για αυτή τη συνάρτηση γύρω από το σημείο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1" i="1" u="none" strike="noStrike" baseline="0" dirty="0">
                <a:latin typeface="LMMathItalic10-Bold"/>
              </a:rPr>
              <a:t>x </a:t>
            </a:r>
            <a:r>
              <a:rPr lang="el-GR" sz="2400" b="0" i="0" u="none" strike="noStrike" baseline="0" dirty="0">
                <a:latin typeface="LMRoman10-Regular"/>
              </a:rPr>
              <a:t>= [1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0" i="0" u="none" strike="noStrike" baseline="0" dirty="0">
                <a:latin typeface="LMRoman10-Regular"/>
              </a:rPr>
              <a:t>1</a:t>
            </a:r>
            <a:r>
              <a:rPr lang="el-GR" sz="2400" b="0" i="1" u="none" strike="noStrike" baseline="0" dirty="0">
                <a:latin typeface="LMMathItalic10-Regular"/>
              </a:rPr>
              <a:t>, . . . , </a:t>
            </a:r>
            <a:r>
              <a:rPr lang="el-GR" sz="2400" b="0" i="0" u="none" strike="noStrike" baseline="0" dirty="0">
                <a:latin typeface="LMRoman10-Regular"/>
              </a:rPr>
              <a:t>1]</a:t>
            </a:r>
            <a:r>
              <a:rPr lang="el-GR" sz="800" b="0" i="1" u="none" strike="noStrike" baseline="0" dirty="0">
                <a:latin typeface="LMMathSymbols7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στο οποίο ο λογάριθμος κάθε μεταβλητής είναι μηδέν. Τότε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2F630-48E5-6A9C-B77E-7F3D82B44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165" y="3789576"/>
            <a:ext cx="6111802" cy="17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72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F2D72-A8B8-EEDA-F7B7-3B1578A7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098742" cy="1499616"/>
          </a:xfrm>
        </p:spPr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2.4. Το Υπερβατικό Λογαριθμικό Υπόδειγμα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B66A6-A2AE-59FE-0C1B-C4111CCC1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910965" cy="4023360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Επειδή η συνάρτηση και οι παράγωγοί της όταν υπολογίζονται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στη σταθερή τιμή </a:t>
            </a:r>
            <a:r>
              <a:rPr lang="el-GR" sz="2400" b="1" i="0" u="none" strike="noStrike" baseline="0" dirty="0">
                <a:latin typeface="LMRoman10-Bold"/>
              </a:rPr>
              <a:t>0 </a:t>
            </a:r>
            <a:r>
              <a:rPr lang="el-GR" sz="2400" b="0" i="0" u="none" strike="noStrike" baseline="0" dirty="0">
                <a:latin typeface="grmn1000"/>
              </a:rPr>
              <a:t>είναι σταθερές, τις ερμηνεύουμε ως συντελεστές και γράφουμε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dirty="0"/>
              <a:t>Αυτό το υπόδειγμα είναι γραμμικό σύμφωνα με τον ορισμό μας, αλλά μπορεί, στην πραγματικότητα, να προσομοιάζει</a:t>
            </a:r>
            <a:r>
              <a:rPr lang="en-US" dirty="0"/>
              <a:t> </a:t>
            </a:r>
            <a:r>
              <a:rPr lang="el-GR" dirty="0"/>
              <a:t>ως προς την καμπυλότητα μια άλλη συνάρτηση, για την προσέγγιση της οποίας χρησιμοποιείται.</a:t>
            </a:r>
            <a:endParaRPr lang="en-US" dirty="0"/>
          </a:p>
          <a:p>
            <a:pPr algn="l"/>
            <a:r>
              <a:rPr lang="el-GR" dirty="0"/>
              <a:t>΄Ενα ενδιαφέρον</a:t>
            </a:r>
            <a:r>
              <a:rPr lang="en-US" dirty="0"/>
              <a:t> </a:t>
            </a:r>
            <a:r>
              <a:rPr lang="el-GR" dirty="0"/>
              <a:t>χαρακτηριστικό αυτής της συναρτησιακής μορφής είναι ότι το γραμμικό λογαριθμικό υπόδειγμα αποτελεί μια ειδική</a:t>
            </a:r>
            <a:r>
              <a:rPr lang="en-US" dirty="0"/>
              <a:t> </a:t>
            </a:r>
            <a:r>
              <a:rPr lang="el-GR" dirty="0"/>
              <a:t>περίπτωσή της όταν τα γ</a:t>
            </a:r>
            <a:r>
              <a:rPr lang="el-GR" baseline="-25000" dirty="0"/>
              <a:t>kl</a:t>
            </a:r>
            <a:r>
              <a:rPr lang="el-GR" dirty="0"/>
              <a:t> = 0.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F634B-AFC3-DBE1-0C77-CD52D9CFE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314" y="3353150"/>
            <a:ext cx="4608607" cy="7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0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0658-6FFA-D2DE-FC81-ACD75B87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1089315" cy="1499616"/>
          </a:xfrm>
        </p:spPr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2.4. Το Υπερβατικό Λογαριθμικό Υπόδειγμα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6D1B-A729-562F-3F6D-A019C86AA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Σε ένα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κατάλληλο υπόδειγμα που περιγράφει το πλήθος των επισκέψεων, η συνάρτηση του υπό συνθήκη μέσου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είναι </a:t>
            </a:r>
            <a:r>
              <a:rPr lang="en-US" sz="2400" b="0" i="0" u="none" strike="noStrike" baseline="0" dirty="0">
                <a:latin typeface="LMRoman10-Regular"/>
              </a:rPr>
              <a:t>E[</a:t>
            </a:r>
            <a:r>
              <a:rPr lang="en-US" sz="2400" b="0" i="1" u="none" strike="noStrike" baseline="0" dirty="0">
                <a:latin typeface="LMMathItalic10-Regular"/>
              </a:rPr>
              <a:t>y</a:t>
            </a:r>
            <a:r>
              <a:rPr lang="en-US" sz="2400" b="0" i="1" u="none" strike="noStrike" baseline="0" dirty="0">
                <a:latin typeface="LMMathSymbols10-Regular"/>
              </a:rPr>
              <a:t>|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n-US" sz="2400" b="0" i="0" u="none" strike="noStrike" baseline="0" dirty="0">
                <a:latin typeface="LMRoman10-Regular"/>
              </a:rPr>
              <a:t>] = exp(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l-GR" sz="2400" b="1" i="1" u="none" strike="noStrike" baseline="0" dirty="0">
                <a:latin typeface="LMMathItalic10-Bold"/>
              </a:rPr>
              <a:t>’β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΄Ισως φαίνεται πως μπορούμε να μετασχηματίσουμε το υπόδειγμα έτσι ώστε να γίνει γραμμικό, αφού </a:t>
            </a:r>
            <a:r>
              <a:rPr lang="el-GR" sz="2400" b="0" i="0" u="none" strike="noStrike" baseline="0" dirty="0">
                <a:latin typeface="LMRoman10-Regular"/>
              </a:rPr>
              <a:t>ln E[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 =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n-US" sz="2400" b="1" i="1" u="none" strike="noStrike" baseline="0" dirty="0">
                <a:latin typeface="LMMathItalic10-Bold"/>
              </a:rPr>
              <a:t>’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Ωστόσο, το </a:t>
            </a:r>
            <a:r>
              <a:rPr lang="el-GR" sz="2400" b="0" i="0" u="none" strike="noStrike" baseline="0" dirty="0">
                <a:latin typeface="LMRoman10-Regular"/>
              </a:rPr>
              <a:t>ln E[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 </a:t>
            </a:r>
            <a:r>
              <a:rPr lang="el-GR" sz="2400" b="0" i="0" u="none" strike="noStrike" baseline="0" dirty="0">
                <a:latin typeface="grmn1000"/>
              </a:rPr>
              <a:t>δεν ισούται με </a:t>
            </a:r>
            <a:r>
              <a:rPr lang="el-GR" sz="2400" b="0" i="0" u="none" strike="noStrike" baseline="0" dirty="0">
                <a:latin typeface="LMRoman10-Regular"/>
              </a:rPr>
              <a:t>E[ln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14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CC8A-950A-597E-7CC8-18D138A8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Πλήρης βαθμός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269CC1-797D-96F7-EDAC-92BED9548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71" y="2286000"/>
            <a:ext cx="11428429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Υπόθεση Α2: η μήτρα </a:t>
            </a:r>
            <a:r>
              <a:rPr lang="el-GR" sz="2400" b="1" i="1" u="none" strike="noStrike" baseline="0" dirty="0">
                <a:latin typeface="LMMathItalic10-Bold"/>
              </a:rPr>
              <a:t>X </a:t>
            </a:r>
            <a:r>
              <a:rPr lang="el-GR" sz="2400" b="0" i="0" u="none" strike="noStrike" baseline="0" dirty="0">
                <a:latin typeface="grmn1000"/>
              </a:rPr>
              <a:t>είναι μια </a:t>
            </a:r>
            <a:r>
              <a:rPr lang="el-GR" sz="2400" b="0" i="1" u="none" strike="noStrike" baseline="0" dirty="0">
                <a:latin typeface="LMMathItalic10-Regular"/>
              </a:rPr>
              <a:t>n </a:t>
            </a:r>
            <a:r>
              <a:rPr lang="el-GR" sz="2400" b="0" i="1" u="none" strike="noStrike" baseline="0" dirty="0">
                <a:latin typeface="LMMathSymbols10-Regular"/>
              </a:rPr>
              <a:t>× </a:t>
            </a:r>
            <a:r>
              <a:rPr lang="el-GR" sz="2400" b="0" i="1" u="none" strike="noStrike" baseline="0" dirty="0">
                <a:latin typeface="LMMathItalic10-Regular"/>
              </a:rPr>
              <a:t>K </a:t>
            </a:r>
            <a:r>
              <a:rPr lang="el-GR" sz="2400" b="0" i="0" u="none" strike="noStrike" baseline="0" dirty="0">
                <a:latin typeface="grmn1000"/>
              </a:rPr>
              <a:t>μήτρα με βαθμό </a:t>
            </a:r>
            <a:r>
              <a:rPr lang="el-GR" sz="2400" b="0" i="1" u="none" strike="noStrike" baseline="0" dirty="0">
                <a:latin typeface="LMMathItalic10-Regular"/>
              </a:rPr>
              <a:t>K. </a:t>
            </a:r>
            <a:r>
              <a:rPr lang="en-US" sz="2400" b="0" i="1" u="none" strike="noStrike" baseline="0" dirty="0">
                <a:latin typeface="LMMathItalic10-Regular"/>
              </a:rPr>
              <a:t>				</a:t>
            </a:r>
            <a:r>
              <a:rPr lang="el-GR" sz="2400" b="0" i="0" u="none" strike="noStrike" baseline="0" dirty="0">
                <a:latin typeface="grmn1000"/>
              </a:rPr>
              <a:t>(2-5)</a:t>
            </a:r>
            <a:endParaRPr lang="en-US" sz="2400" b="0" i="0" u="none" strike="noStrike" baseline="0" dirty="0">
              <a:latin typeface="grmn1000"/>
            </a:endParaRPr>
          </a:p>
          <a:p>
            <a:r>
              <a:rPr lang="el-GR" dirty="0"/>
              <a:t>Ως εκ τούτου, η μήτρα </a:t>
            </a:r>
            <a:r>
              <a:rPr lang="el-GR" b="1" dirty="0"/>
              <a:t>X</a:t>
            </a:r>
            <a:r>
              <a:rPr lang="el-GR" dirty="0"/>
              <a:t> έχει πλήρη βαθμό στηλών (στηλοβαθμό).</a:t>
            </a:r>
            <a:endParaRPr lang="en-US" dirty="0"/>
          </a:p>
          <a:p>
            <a:r>
              <a:rPr lang="el-GR" dirty="0"/>
              <a:t>Αυτό σημαίνει ότι οι στήλες της X</a:t>
            </a:r>
            <a:r>
              <a:rPr lang="en-US" dirty="0"/>
              <a:t> </a:t>
            </a:r>
            <a:r>
              <a:rPr lang="el-GR" dirty="0"/>
              <a:t>είναι γραμμικά ανεξάρτητες και υπάρχουν τουλάχιστον K παρατηρήσεις</a:t>
            </a:r>
            <a:r>
              <a:rPr lang="en-US" dirty="0"/>
              <a:t>. </a:t>
            </a:r>
            <a:r>
              <a:rPr lang="el-GR" dirty="0"/>
              <a:t>Αυτή η υπόθεση είναι γνωστή ως </a:t>
            </a:r>
            <a:r>
              <a:rPr lang="el-GR" b="1" dirty="0"/>
              <a:t>υπόθεση ταυτοποίησης</a:t>
            </a:r>
            <a:r>
              <a:rPr lang="en-US" b="1" dirty="0"/>
              <a:t> </a:t>
            </a:r>
            <a:r>
              <a:rPr lang="en-US" dirty="0"/>
              <a:t>(identification condition).</a:t>
            </a:r>
          </a:p>
        </p:txBody>
      </p:sp>
    </p:spTree>
    <p:extLst>
      <p:ext uri="{BB962C8B-B14F-4D97-AF65-F5344CB8AC3E}">
        <p14:creationId xmlns:p14="http://schemas.microsoft.com/office/powerpoint/2010/main" val="3165917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1A340-C39A-5F76-FD95-37494243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Μη Πλήρης Βαθμός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58F45-7BB1-581B-77C2-9AE218656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45" y="1874142"/>
            <a:ext cx="11281081" cy="4669497"/>
          </a:xfrm>
        </p:spPr>
        <p:txBody>
          <a:bodyPr>
            <a:normAutofit/>
          </a:bodyPr>
          <a:lstStyle/>
          <a:p>
            <a:r>
              <a:rPr lang="el-GR" dirty="0"/>
              <a:t>΄Εστω ένα υπόδειγμα διαστρωματικών δεδομένων σύμφωνα με το οποίο η κατανάλωση, C, σχετίζεται με το εισόδημα</a:t>
            </a:r>
            <a:r>
              <a:rPr lang="en-US" dirty="0"/>
              <a:t> </a:t>
            </a:r>
            <a:r>
              <a:rPr lang="el-GR" dirty="0"/>
              <a:t>ως εξής: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όπου το συνολικό εισόδημα είναι ακριβώς ίσο με το άθροισμα του μισθού συν το μη εργασιακό εισόδημα. Επομένως,</a:t>
            </a:r>
            <a:r>
              <a:rPr lang="en-US" dirty="0"/>
              <a:t> </a:t>
            </a:r>
            <a:r>
              <a:rPr lang="el-GR" dirty="0"/>
              <a:t>υπάρχει μια ακριβής γραμμική σχέση μεταξύ των μεταβλητών του υποδείγματος. Αν θέσουμε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α </a:t>
            </a:r>
            <a:r>
              <a:rPr lang="el-GR" sz="2400" b="0" i="0" u="none" strike="noStrike" baseline="0" dirty="0">
                <a:latin typeface="grmn1000"/>
              </a:rPr>
              <a:t>είναι ένας οποιοσδήποτε αριθμός, τότε, αν αντικαταστήσουμε τα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800" b="0" i="0" u="none" strike="noStrike" baseline="0" dirty="0">
                <a:latin typeface="LMRoman7-Regular"/>
              </a:rPr>
              <a:t>2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800" b="0" i="0" u="none" strike="noStrike" baseline="0" dirty="0">
                <a:latin typeface="LMRoman7-Regular"/>
              </a:rPr>
              <a:t>3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n-US" sz="2400" b="0" i="1" u="none" strike="noStrike" baseline="0" dirty="0">
                <a:latin typeface="LMMathItalic10-Regular"/>
              </a:rPr>
              <a:t> </a:t>
            </a:r>
            <a:r>
              <a:rPr lang="el-GR" sz="800" b="0" i="0" u="none" strike="noStrike" baseline="0" dirty="0">
                <a:latin typeface="LMRoman7-Regular"/>
              </a:rPr>
              <a:t>4 </a:t>
            </a:r>
            <a:r>
              <a:rPr lang="el-GR" sz="2400" b="0" i="0" u="none" strike="noStrike" baseline="0" dirty="0">
                <a:latin typeface="grmn1000"/>
              </a:rPr>
              <a:t>με τα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800" b="0" i="0" u="none" strike="noStrike" baseline="0" dirty="0">
                <a:latin typeface="LMRoman7-Regular"/>
              </a:rPr>
              <a:t>2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800" b="0" i="0" u="none" strike="noStrike" baseline="0" dirty="0">
                <a:latin typeface="LMRoman7-Regular"/>
              </a:rPr>
              <a:t>3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800" b="0" i="0" u="none" strike="noStrike" baseline="0" dirty="0">
                <a:latin typeface="LMRoman7-Regular"/>
              </a:rPr>
              <a:t>4</a:t>
            </a:r>
            <a:r>
              <a:rPr lang="el-GR" sz="2400" b="0" i="0" u="none" strike="noStrike" baseline="0" dirty="0">
                <a:latin typeface="grmn1000"/>
              </a:rPr>
              <a:t>, η αξία του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δεξιού μέλους του υποδείγματος δεν μεταβάλλεται.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5B39A-155E-C7BE-A7E5-35C5DA85A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631" y="2859244"/>
            <a:ext cx="7278672" cy="366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5305B4-D4B8-44B5-6C67-FE16292C9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664" y="4370695"/>
            <a:ext cx="1480672" cy="102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02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DAABD-9F7C-545F-9411-418DD2B8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891352" cy="1499616"/>
          </a:xfrm>
        </p:spPr>
        <p:txBody>
          <a:bodyPr>
            <a:normAutofit/>
          </a:bodyPr>
          <a:lstStyle/>
          <a:p>
            <a:r>
              <a:rPr lang="el-GR" sz="3600" dirty="0"/>
              <a:t>Παράδειγμα 2.6. ΄Ενα μη Εκτιμήσιμο Υπόδειγμα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7B159-EB45-854E-8728-6639022AF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599121" cy="4023360"/>
          </a:xfrm>
        </p:spPr>
        <p:txBody>
          <a:bodyPr>
            <a:normAutofit/>
          </a:bodyPr>
          <a:lstStyle/>
          <a:p>
            <a:r>
              <a:rPr lang="el-GR" dirty="0"/>
              <a:t>Ένας (αφελής) μαθητής προτείνει το υπόδειγμα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όπου Μέγεθος = Πλάτος × Ύψος και Αναλογία Διαστάσεων = Πλάτος/΄Υψος.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Με απλή αριθμητική, μπορούμε</a:t>
            </a:r>
            <a:r>
              <a:rPr lang="en-US" dirty="0"/>
              <a:t> </a:t>
            </a:r>
            <a:r>
              <a:rPr lang="el-GR" dirty="0"/>
              <a:t>να διαπιστώσουμε ότι αυτό το υπόδειγμα μοιράζεται το πρόβλημα που βρέθηκε στο υπόδειγμα κατανάλωσης του</a:t>
            </a:r>
            <a:r>
              <a:rPr lang="en-US" dirty="0"/>
              <a:t> </a:t>
            </a:r>
            <a:r>
              <a:rPr lang="el-GR" dirty="0"/>
              <a:t>Παραδείγματος 2.5. Σε αυτή την περίπτωση, x</a:t>
            </a:r>
            <a:r>
              <a:rPr lang="el-GR" baseline="-25000" dirty="0"/>
              <a:t>2</a:t>
            </a:r>
            <a:r>
              <a:rPr lang="el-GR" dirty="0"/>
              <a:t> − x</a:t>
            </a:r>
            <a:r>
              <a:rPr lang="el-GR" baseline="-25000" dirty="0"/>
              <a:t>4</a:t>
            </a:r>
            <a:r>
              <a:rPr lang="el-GR" dirty="0"/>
              <a:t> = x</a:t>
            </a:r>
            <a:r>
              <a:rPr lang="el-GR" baseline="-25000" dirty="0"/>
              <a:t>3</a:t>
            </a:r>
            <a:r>
              <a:rPr lang="el-GR" dirty="0"/>
              <a:t> + x</a:t>
            </a:r>
            <a:r>
              <a:rPr lang="el-GR" baseline="-25000" dirty="0"/>
              <a:t>4</a:t>
            </a:r>
            <a:r>
              <a:rPr lang="el-GR" dirty="0"/>
              <a:t>. Συνεπώς αυτό το υπόδειγμα, όπως και το</a:t>
            </a:r>
            <a:r>
              <a:rPr lang="en-US" dirty="0"/>
              <a:t> </a:t>
            </a:r>
            <a:r>
              <a:rPr lang="el-GR" dirty="0"/>
              <a:t>προηγούμενο, δεν είναι εκτιμήσιμο, δηλαδή δεν είναι ταυτοποιημένο.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F7D18-552E-D2B2-C0D1-CD3A373C8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042" y="3039935"/>
            <a:ext cx="6945915" cy="58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56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1D4D1-3CCA-2C31-C729-A3E25D01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19633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2.6. ΄Ενα μη Εκτιμήσιμο Υπόδειγμα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E9213-B342-C53F-94F9-E2BFC63A0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>
            <a:normAutofit/>
          </a:bodyPr>
          <a:lstStyle/>
          <a:p>
            <a:pPr algn="l"/>
            <a:r>
              <a:rPr lang="el-GR" sz="2000" b="0" i="0" u="none" strike="noStrike" baseline="0" dirty="0">
                <a:latin typeface="grmn1000"/>
              </a:rPr>
              <a:t>Μερικές φορές η ερμηνεία της υπόθεσης πλήρους βαθμού είναι ότι οι μεταβλητές της μήτρας </a:t>
            </a:r>
            <a:r>
              <a:rPr lang="el-GR" sz="2000" b="1" i="1" u="none" strike="noStrike" baseline="0" dirty="0">
                <a:latin typeface="LMMathItalic10-Bold"/>
              </a:rPr>
              <a:t>X </a:t>
            </a:r>
            <a:r>
              <a:rPr lang="el-GR" sz="2000" b="0" i="0" u="none" strike="noStrike" baseline="0" dirty="0">
                <a:latin typeface="grmn1000"/>
              </a:rPr>
              <a:t>πρέπει</a:t>
            </a:r>
            <a:r>
              <a:rPr lang="en-US" sz="2000" b="0" i="0" u="none" strike="noStrike" baseline="0" dirty="0">
                <a:latin typeface="grmn1000"/>
              </a:rPr>
              <a:t> </a:t>
            </a:r>
            <a:r>
              <a:rPr lang="el-GR" sz="2000" b="0" i="0" u="none" strike="noStrike" baseline="0" dirty="0">
                <a:latin typeface="grmn1000"/>
              </a:rPr>
              <a:t>να μπορούν να μεταβάλλονται ανεξάρτητα μεταξύ τους.</a:t>
            </a:r>
            <a:r>
              <a:rPr lang="en-US" sz="2000" b="0" i="0" u="none" strike="noStrike" baseline="0" dirty="0">
                <a:latin typeface="grmn1000"/>
              </a:rPr>
              <a:t> </a:t>
            </a:r>
            <a:r>
              <a:rPr lang="el-GR" sz="2000" b="0" i="0" u="none" strike="noStrike" baseline="0" dirty="0">
                <a:latin typeface="grmn1000"/>
              </a:rPr>
              <a:t>Αλλά, επίσης, δεν συμβαίνει ούτε στο γραμμικό υπόδειγμα</a:t>
            </a:r>
            <a:endParaRPr lang="en-US" sz="2000" b="0" i="0" u="none" strike="noStrike" baseline="0" dirty="0">
              <a:latin typeface="grmn1000"/>
            </a:endParaRPr>
          </a:p>
          <a:p>
            <a:pPr algn="l"/>
            <a:endParaRPr lang="en-US" sz="2000" dirty="0">
              <a:latin typeface="grmn1000"/>
            </a:endParaRPr>
          </a:p>
          <a:p>
            <a:pPr algn="l"/>
            <a:endParaRPr lang="en-US" sz="2000" dirty="0">
              <a:latin typeface="grmn1000"/>
            </a:endParaRPr>
          </a:p>
          <a:p>
            <a:pPr algn="l"/>
            <a:r>
              <a:rPr lang="el-GR" sz="2000" dirty="0"/>
              <a:t>Πρέπει να ξεκαθαρίσουμε τι εννοούμε λέγοντας ότι</a:t>
            </a:r>
            <a:r>
              <a:rPr lang="en-US" sz="2000" dirty="0"/>
              <a:t> </a:t>
            </a:r>
            <a:r>
              <a:rPr lang="el-GR" sz="2000" dirty="0"/>
              <a:t>οι μεταβλητές του υποδείγματος μεταβάλλονται ανεξάρτητα.</a:t>
            </a:r>
          </a:p>
          <a:p>
            <a:pPr lvl="1"/>
            <a:r>
              <a:rPr lang="el-GR" sz="1600" b="0" i="0" u="none" strike="noStrike" baseline="0" dirty="0">
                <a:latin typeface="grmn1000"/>
              </a:rPr>
              <a:t>Πρώτον, η μήτρα </a:t>
            </a:r>
            <a:r>
              <a:rPr lang="el-GR" sz="1600" b="1" i="1" u="none" strike="noStrike" baseline="0" dirty="0">
                <a:latin typeface="LMMathItalic10-Bold"/>
              </a:rPr>
              <a:t>X </a:t>
            </a:r>
            <a:r>
              <a:rPr lang="el-GR" sz="1600" b="0" i="0" u="none" strike="noStrike" baseline="0" dirty="0">
                <a:latin typeface="grmn1000"/>
              </a:rPr>
              <a:t>πρέπει να έχει πλήρη στηλοβαθμό για να εφαρμόσουμε τη </a:t>
            </a:r>
            <a:r>
              <a:rPr lang="el-GR" sz="1600" b="0" i="0" u="none" strike="noStrike" baseline="0" dirty="0">
                <a:latin typeface="grmi1000"/>
              </a:rPr>
              <a:t>γραμμική </a:t>
            </a:r>
            <a:r>
              <a:rPr lang="el-GR" sz="1600" b="0" i="0" u="none" strike="noStrike" baseline="0" dirty="0">
                <a:latin typeface="grmn1000"/>
              </a:rPr>
              <a:t>παλινδρόμηση.</a:t>
            </a:r>
          </a:p>
          <a:p>
            <a:pPr lvl="1"/>
            <a:r>
              <a:rPr lang="el-GR" sz="1600" dirty="0"/>
              <a:t>Στην παραπάνω εξίσωση, «μεταβλητές» είναι μόνο τα x και z.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E7CBB-176A-6AF4-7169-F98FA2D85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766" y="3497345"/>
            <a:ext cx="4402468" cy="40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85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02CB5-5C88-94DB-00DB-045A9A86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Παλινδρόμηση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22FA5-2636-3838-A6FD-D6B8572D8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Υποθέτουμε ότι η υπό συνθήκη αναμενόμενη τιμή του διαταρακτικού όρου ισούται με το μηδέν σε κάθε παρατήρηση. Αυτό γράφεται ως εξής: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C19155-D76F-4131-581D-9C758C98E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005" y="3248712"/>
            <a:ext cx="5862847" cy="360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D6D68C-665D-0C1C-A4B3-DB676D975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155" y="4191626"/>
            <a:ext cx="5977697" cy="122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39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89EC-8E1D-C4C6-DEFB-99C6FB72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Παλινδρόμηση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616F3-C829-BD27-5084-EC552A915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51608" cy="4023360"/>
          </a:xfrm>
        </p:spPr>
        <p:txBody>
          <a:bodyPr>
            <a:normAutofit/>
          </a:bodyPr>
          <a:lstStyle/>
          <a:p>
            <a:r>
              <a:rPr lang="el-GR" dirty="0"/>
              <a:t>Στην Εξίσωση (2-7) το αριστερό μέλος υποδηλώνει ότι, θεωρητικά, με δεδομένες όλες τις παρατηρήσεις x</a:t>
            </a:r>
            <a:r>
              <a:rPr lang="el-GR" baseline="-25000" dirty="0"/>
              <a:t>j</a:t>
            </a:r>
            <a:r>
              <a:rPr lang="el-GR" dirty="0"/>
              <a:t> , ο υπό συνθήκη μέσος (conditional mean) για κάθε ε</a:t>
            </a:r>
            <a:r>
              <a:rPr lang="el-GR" baseline="-25000" dirty="0"/>
              <a:t>i</a:t>
            </a:r>
            <a:r>
              <a:rPr lang="el-GR" dirty="0"/>
              <a:t> ισούται με το μηδέν.</a:t>
            </a:r>
          </a:p>
          <a:p>
            <a:r>
              <a:rPr lang="el-GR" dirty="0"/>
              <a:t>Ο μηδενικός υπό συνθήκη μέσος υπονοεί ότι και ο μη υπό συνθήκη μέσος (unconditional mean) είναι επίσης μηδενικός, επειδή από τον </a:t>
            </a:r>
            <a:r>
              <a:rPr lang="el-GR" b="1" dirty="0"/>
              <a:t>Νόμο των Επαναλαμβανόμενων Προσδοκιών</a:t>
            </a:r>
            <a:r>
              <a:rPr lang="el-GR" dirty="0"/>
              <a:t> (Law of Iterated Expectations)</a:t>
            </a:r>
            <a:endParaRPr lang="en-US" dirty="0"/>
          </a:p>
          <a:p>
            <a:endParaRPr lang="en-US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Για κάθε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, από το Θεώρημα Β.2 προκύπτει ότι </a:t>
            </a:r>
            <a:r>
              <a:rPr lang="el-GR" sz="2400" b="0" i="0" u="none" strike="noStrike" baseline="0" dirty="0">
                <a:latin typeface="LMRoman10-Regular"/>
              </a:rPr>
              <a:t>Cov[E[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</a:t>
            </a:r>
            <a:r>
              <a:rPr lang="el-GR" sz="2400" b="0" i="1" u="none" strike="noStrike" baseline="0" dirty="0">
                <a:latin typeface="LMMathItalic10-Regular"/>
              </a:rPr>
              <a:t>,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 = Cov[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Italic10-Regular"/>
              </a:rPr>
              <a:t>,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</a:t>
            </a:r>
            <a:r>
              <a:rPr lang="el-GR" sz="2400" b="0" i="0" u="none" strike="noStrike" baseline="0" dirty="0">
                <a:latin typeface="grmn1000"/>
              </a:rPr>
              <a:t>, και η Υπόθεση Α3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υπονοεί ότι </a:t>
            </a:r>
            <a:r>
              <a:rPr lang="el-GR" sz="2400" b="0" i="0" u="none" strike="noStrike" baseline="0" dirty="0">
                <a:latin typeface="LMRoman10-Regular"/>
              </a:rPr>
              <a:t>Cov[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 = 0 </a:t>
            </a:r>
            <a:r>
              <a:rPr lang="el-GR" sz="2400" b="0" i="0" u="none" strike="noStrike" baseline="0" dirty="0">
                <a:latin typeface="grmn1000"/>
              </a:rPr>
              <a:t>για όλα τα </a:t>
            </a:r>
            <a:r>
              <a:rPr lang="el-GR" sz="2400" b="0" i="1" u="none" strike="noStrike" baseline="0" dirty="0">
                <a:latin typeface="LMMathItalic10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. Το αντίστροφο δεν ισχύει. Αν το </a:t>
            </a:r>
            <a:r>
              <a:rPr lang="el-GR" sz="2400" b="0" i="0" u="none" strike="noStrike" baseline="0" dirty="0">
                <a:latin typeface="LMRoman10-Regular"/>
              </a:rPr>
              <a:t>E[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] = 0</a:t>
            </a:r>
            <a:r>
              <a:rPr lang="el-GR" sz="2400" b="0" i="0" u="none" strike="noStrike" baseline="0" dirty="0">
                <a:latin typeface="grmn1000"/>
              </a:rPr>
              <a:t>, αυτό δεν σημαίνει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ότι το </a:t>
            </a:r>
            <a:r>
              <a:rPr lang="el-GR" sz="2400" b="0" i="0" u="none" strike="noStrike" baseline="0" dirty="0">
                <a:latin typeface="LMRoman10-Regular"/>
              </a:rPr>
              <a:t>E[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] = 0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D0F1F-F4BE-A439-D132-E88D99AF3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978" y="3940405"/>
            <a:ext cx="4322055" cy="50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5EABD-C19A-DD0A-B9BB-17236EF3B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20EAB-9A0D-7179-8E46-9A8A1920F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υπόδειγμα μπορεί να διατυπώνεται λεκτικά ή ακόμη και διαγραμματικά</a:t>
            </a:r>
          </a:p>
          <a:p>
            <a:r>
              <a:rPr lang="el-GR" dirty="0"/>
              <a:t>Το οικονομετρικό υπόδειγμα σπανίως ξεκινά ως ένα σύνολο εξισώσεων.</a:t>
            </a:r>
          </a:p>
          <a:p>
            <a:r>
              <a:rPr lang="el-GR" dirty="0"/>
              <a:t>Αντιθέτως, ξεκινά με μια ιδέα για την ύπαρξη κάποιου είδους σχέσης.</a:t>
            </a:r>
          </a:p>
          <a:p>
            <a:r>
              <a:rPr lang="el-GR" dirty="0"/>
              <a:t>΄Οταν φτιάχνουμε ένα υπόδειγμα, σκεπτόμενοι τα χαρακτηριστικά της υπό συνθήκη κατανομής, συχνά εστιάζουμε στην αναμενόμενη τιμή, E[</a:t>
            </a:r>
            <a:r>
              <a:rPr lang="el-GR" dirty="0" err="1"/>
              <a:t>y|x</a:t>
            </a:r>
            <a:r>
              <a:rPr lang="el-GR" dirty="0"/>
              <a:t>], δηλαδή στη </a:t>
            </a:r>
            <a:r>
              <a:rPr lang="el-GR" b="1" dirty="0"/>
              <a:t>συνάρτηση παλινδρόμησης </a:t>
            </a:r>
            <a:r>
              <a:rPr lang="el-GR" dirty="0"/>
              <a:t>(regression function), η οποία είναι το θέμα αυτού του κεφαλαίου.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14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A2A8B-EAAA-BA32-36A8-AC9C4D9D1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Παράδειγμα 2.7. Διαταρακτικοί ΄Οροι με μη Μηδενικούς Μέσους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6A572-D8E6-393D-E0D0-F04B0008E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85620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Το Σχήμα 2.2 απεικονίζει τη σημαντική διαφορά μεταξύ του </a:t>
            </a:r>
            <a:r>
              <a:rPr lang="el-GR" sz="2400" b="0" i="0" u="none" strike="noStrike" baseline="0" dirty="0">
                <a:latin typeface="LMRoman10-Regular"/>
              </a:rPr>
              <a:t>E[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800" b="0" i="1" u="none" strike="noStrike" baseline="0" dirty="0">
                <a:latin typeface="LMMathItalic7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] = 0 </a:t>
            </a:r>
            <a:r>
              <a:rPr lang="el-GR" sz="2400" b="0" i="0" u="none" strike="noStrike" baseline="0" dirty="0">
                <a:latin typeface="grmn1000"/>
              </a:rPr>
              <a:t>και του </a:t>
            </a:r>
            <a:r>
              <a:rPr lang="el-GR" sz="2400" b="0" i="0" u="none" strike="noStrike" baseline="0" dirty="0">
                <a:latin typeface="LMRoman10-Regular"/>
              </a:rPr>
              <a:t>E[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800" b="0" i="1" u="none" strike="noStrike" baseline="0" dirty="0">
                <a:latin typeface="LMMathItalic7-Regular"/>
              </a:rPr>
              <a:t>i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800" b="0" i="1" u="none" strike="noStrike" baseline="0" dirty="0">
                <a:latin typeface="LMMathItalic7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] = 0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sz="2400" b="0" i="0" u="none" strike="noStrike" baseline="0" dirty="0">
              <a:latin typeface="grmn1000"/>
            </a:endParaRPr>
          </a:p>
          <a:p>
            <a:r>
              <a:rPr lang="el-GR" dirty="0"/>
              <a:t>Ο συνολικός μέσος</a:t>
            </a:r>
            <a:r>
              <a:rPr lang="en-US" dirty="0"/>
              <a:t> </a:t>
            </a:r>
            <a:r>
              <a:rPr lang="el-GR" dirty="0"/>
              <a:t>των διαταρακτικών όρων στο δείγμα είναι μηδέν, αλλά ο μέσος για συγκεκριμένα διαστήματα τιμών του x είναι</a:t>
            </a:r>
            <a:r>
              <a:rPr lang="en-US" dirty="0"/>
              <a:t> </a:t>
            </a:r>
            <a:r>
              <a:rPr lang="el-GR" dirty="0"/>
              <a:t>σαφώς μη μηδενικός.</a:t>
            </a:r>
            <a:endParaRPr lang="en-US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Σε ένα υπόδειγμα δύο μεταβλητών υποθέτουμε ότι ο μέσος του </a:t>
            </a:r>
            <a:r>
              <a:rPr lang="el-GR" sz="2400" b="0" i="1" u="none" strike="noStrike" baseline="0" dirty="0">
                <a:latin typeface="LMMathItalic10-Regular"/>
              </a:rPr>
              <a:t>ε </a:t>
            </a:r>
            <a:r>
              <a:rPr lang="el-GR" sz="2400" b="0" i="0" u="none" strike="noStrike" baseline="0" dirty="0">
                <a:latin typeface="grmn1000"/>
              </a:rPr>
              <a:t>είναι </a:t>
            </a:r>
            <a:r>
              <a:rPr lang="el-GR" sz="2400" b="0" i="1" u="none" strike="noStrike" baseline="0" dirty="0">
                <a:latin typeface="LMMathItalic10-Regular"/>
              </a:rPr>
              <a:t>μ </a:t>
            </a:r>
            <a:r>
              <a:rPr lang="el-GR" sz="2400" b="0" i="0" u="none" strike="noStrike" baseline="0" dirty="0">
                <a:latin typeface="Pxsyc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0</a:t>
            </a:r>
            <a:r>
              <a:rPr lang="el-GR" sz="2400" b="0" i="0" u="none" strike="noStrike" baseline="0" dirty="0">
                <a:latin typeface="grmn1000"/>
              </a:rPr>
              <a:t>. Τότε, το </a:t>
            </a:r>
            <a:r>
              <a:rPr lang="el-GR" sz="2400" b="0" i="1" u="none" strike="noStrike" baseline="0" dirty="0">
                <a:latin typeface="LMMathItalic10-Regular"/>
              </a:rPr>
              <a:t>α </a:t>
            </a:r>
            <a:r>
              <a:rPr lang="el-GR" sz="2400" b="0" i="0" u="none" strike="noStrike" baseline="0" dirty="0">
                <a:latin typeface="LMRoman10-Regular"/>
              </a:rPr>
              <a:t>+ </a:t>
            </a:r>
            <a:r>
              <a:rPr lang="el-GR" sz="2400" b="0" i="1" u="none" strike="noStrike" baseline="0" dirty="0">
                <a:latin typeface="LMMathItalic10-Regular"/>
              </a:rPr>
              <a:t>βx </a:t>
            </a:r>
            <a:r>
              <a:rPr lang="el-GR" sz="2400" b="0" i="0" u="none" strike="noStrike" baseline="0" dirty="0">
                <a:latin typeface="LMRoman10-Regular"/>
              </a:rPr>
              <a:t>+ </a:t>
            </a:r>
            <a:r>
              <a:rPr lang="el-GR" sz="2400" b="0" i="1" u="none" strike="noStrike" baseline="0" dirty="0">
                <a:latin typeface="LMMathItalic10-Regular"/>
              </a:rPr>
              <a:t>ε </a:t>
            </a:r>
            <a:r>
              <a:rPr lang="el-GR" sz="2400" b="0" i="0" u="none" strike="noStrike" baseline="0" dirty="0">
                <a:latin typeface="grmn1000"/>
              </a:rPr>
              <a:t>είναι το ίδιο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με το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α </a:t>
            </a:r>
            <a:r>
              <a:rPr lang="el-GR" sz="2400" b="0" i="0" u="none" strike="noStrike" baseline="0" dirty="0">
                <a:latin typeface="LMRoman10-Regular"/>
              </a:rPr>
              <a:t>+ </a:t>
            </a:r>
            <a:r>
              <a:rPr lang="el-GR" sz="2400" b="0" i="1" u="none" strike="noStrike" baseline="0" dirty="0">
                <a:latin typeface="LMMathItalic10-Regular"/>
              </a:rPr>
              <a:t>μ</a:t>
            </a:r>
            <a:r>
              <a:rPr lang="el-GR" sz="2400" b="0" i="0" u="none" strike="noStrike" baseline="0" dirty="0">
                <a:latin typeface="LMRoman10-Regular"/>
              </a:rPr>
              <a:t>) + </a:t>
            </a:r>
            <a:r>
              <a:rPr lang="el-GR" sz="2400" b="0" i="1" u="none" strike="noStrike" baseline="0" dirty="0">
                <a:latin typeface="LMMathItalic10-Regular"/>
              </a:rPr>
              <a:t>βx </a:t>
            </a:r>
            <a:r>
              <a:rPr lang="el-GR" sz="2400" b="0" i="0" u="none" strike="noStrike" baseline="0" dirty="0">
                <a:latin typeface="LMRoman10-Regular"/>
              </a:rPr>
              <a:t>+ (</a:t>
            </a:r>
            <a:r>
              <a:rPr lang="el-GR" sz="2400" b="0" i="1" u="none" strike="noStrike" baseline="0" dirty="0">
                <a:latin typeface="LMMathItalic10-Regular"/>
              </a:rPr>
              <a:t>ε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0" i="1" u="none" strike="noStrike" baseline="0" dirty="0">
                <a:latin typeface="LMMathItalic10-Regular"/>
              </a:rPr>
              <a:t>μ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. Θέτοντας </a:t>
            </a:r>
            <a:r>
              <a:rPr lang="el-GR" sz="2400" b="0" i="1" u="none" strike="noStrike" baseline="0" dirty="0">
                <a:latin typeface="LMMathItalic10-Regular"/>
              </a:rPr>
              <a:t>α</a:t>
            </a:r>
            <a:r>
              <a:rPr lang="el-GR" sz="1400" b="0" i="1" u="none" strike="noStrike" baseline="0" dirty="0">
                <a:latin typeface="LMMathSymbols8-Regular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1" u="none" strike="noStrike" baseline="0" dirty="0">
                <a:latin typeface="LMMathItalic10-Regular"/>
              </a:rPr>
              <a:t>α </a:t>
            </a:r>
            <a:r>
              <a:rPr lang="el-GR" sz="2400" b="0" i="0" u="none" strike="noStrike" baseline="0" dirty="0">
                <a:latin typeface="LMRoman10-Regular"/>
              </a:rPr>
              <a:t>+ </a:t>
            </a:r>
            <a:r>
              <a:rPr lang="el-GR" sz="2400" b="0" i="1" u="none" strike="noStrike" baseline="0" dirty="0">
                <a:latin typeface="LMMathItalic10-Regular"/>
              </a:rPr>
              <a:t>μ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Symbols8-Regular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1" u="none" strike="noStrike" baseline="0" dirty="0">
                <a:latin typeface="LMMathItalic10-Regular"/>
              </a:rPr>
              <a:t>ε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0" i="1" u="none" strike="noStrike" baseline="0" dirty="0">
                <a:latin typeface="LMMathItalic10-Regular"/>
              </a:rPr>
              <a:t>μ</a:t>
            </a:r>
            <a:r>
              <a:rPr lang="el-GR" sz="2400" b="0" i="0" u="none" strike="noStrike" baseline="0" dirty="0">
                <a:latin typeface="grmn1000"/>
              </a:rPr>
              <a:t>, παίρνουμε το αρχικό υπόδειγμα.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50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DCFEFA-033F-1594-C22A-E9D7E53FC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1731" y="1306679"/>
            <a:ext cx="7902656" cy="4244642"/>
          </a:xfrm>
        </p:spPr>
      </p:pic>
    </p:spTree>
    <p:extLst>
      <p:ext uri="{BB962C8B-B14F-4D97-AF65-F5344CB8AC3E}">
        <p14:creationId xmlns:p14="http://schemas.microsoft.com/office/powerpoint/2010/main" val="112900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93B4C-41E2-9404-37B5-8E9007EF7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2.7. Διαταρακτικοί ΄Οροι με μη Μηδενικούς Μέσους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43EB0-4297-85AC-950D-A22F3652F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665109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Η Υπόθεση Α3 υπονοεί επίσης ότι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Οι Υποθέσεις Α1 και Α3 συνοψίζουν το υπόδειγμα γραμμικής παλινδρόμησης.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παλινδρόμηση του </a:t>
            </a:r>
            <a:r>
              <a:rPr lang="en-US" sz="2400" b="1" i="1" u="none" strike="noStrike" baseline="0" dirty="0">
                <a:latin typeface="LMMathItalic10-Bold"/>
              </a:rPr>
              <a:t>y </a:t>
            </a:r>
            <a:r>
              <a:rPr lang="el-GR" sz="2400" b="0" i="0" u="none" strike="noStrike" baseline="0" dirty="0">
                <a:latin typeface="grmn1000"/>
              </a:rPr>
              <a:t>πάνω στο </a:t>
            </a:r>
            <a:r>
              <a:rPr lang="el-GR" sz="2400" b="1" i="1" u="none" strike="noStrike" baseline="0" dirty="0">
                <a:latin typeface="LMMathItalic10-Bold"/>
              </a:rPr>
              <a:t>X </a:t>
            </a:r>
            <a:r>
              <a:rPr lang="el-GR" sz="2400" b="0" i="0" u="none" strike="noStrike" baseline="0" dirty="0">
                <a:latin typeface="grmn1000"/>
              </a:rPr>
              <a:t>είναι ο υπό συνθήκη μέσος, </a:t>
            </a:r>
            <a:r>
              <a:rPr lang="el-GR" sz="2400" b="0" i="0" u="none" strike="noStrike" baseline="0" dirty="0">
                <a:latin typeface="LMRoman10-Regular"/>
              </a:rPr>
              <a:t>E[</a:t>
            </a:r>
            <a:r>
              <a:rPr lang="el-GR" sz="2400" b="1" i="1" u="none" strike="noStrike" baseline="0" dirty="0">
                <a:latin typeface="LMMathItalic10-Bold"/>
              </a:rPr>
              <a:t>y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</a:t>
            </a:r>
            <a:r>
              <a:rPr lang="el-GR" sz="2400" b="0" i="0" u="none" strike="noStrike" baseline="0" dirty="0">
                <a:latin typeface="grmn1000"/>
              </a:rPr>
              <a:t>. Επομένως, χωρίς την Υπόθεση Α3, το </a:t>
            </a:r>
            <a:r>
              <a:rPr lang="el-GR" sz="2400" b="1" i="1" u="none" strike="noStrike" baseline="0" dirty="0">
                <a:latin typeface="LMMathItalic10-Bold"/>
              </a:rPr>
              <a:t>Xβ </a:t>
            </a:r>
            <a:r>
              <a:rPr lang="el-GR" sz="2400" b="0" i="0" u="none" strike="noStrike" baseline="0" dirty="0">
                <a:latin typeface="grmi1000"/>
              </a:rPr>
              <a:t>δεν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η υπό συνθήκη μέση συνάρτηση.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b="0" i="0" u="none" strike="noStrike" baseline="0" dirty="0">
              <a:latin typeface="grmn100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BC3EB-41BE-DCA7-3237-651893CA5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772" y="2820235"/>
            <a:ext cx="5530088" cy="36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11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8A368-DAAD-DB5F-7610-2EAC04F1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Ομοσκεδαστικοί και μη αυτοσυσχετιζόμενοι διαταρακτικοί όροι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B0246-2A3E-5146-5B1B-4D78234DE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39" y="2084832"/>
            <a:ext cx="11167872" cy="4023360"/>
          </a:xfrm>
        </p:spPr>
        <p:txBody>
          <a:bodyPr/>
          <a:lstStyle/>
          <a:p>
            <a:r>
              <a:rPr lang="el-GR" dirty="0"/>
              <a:t>Η τέταρτη υπόθεση αφορά τις διακυμάνσεις και τις συνδιακυμάνσεις των διαταρακτικών όρων:</a:t>
            </a:r>
            <a:endParaRPr lang="en-US" dirty="0"/>
          </a:p>
          <a:p>
            <a:endParaRPr lang="en-US" dirty="0"/>
          </a:p>
          <a:p>
            <a:r>
              <a:rPr lang="el-GR" dirty="0"/>
              <a:t>και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162597-8D19-BB30-ECF0-B5C47939F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366" y="2809104"/>
            <a:ext cx="4353372" cy="471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59F376-5853-276E-7A5A-CB8A37542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946" y="3967790"/>
            <a:ext cx="3586912" cy="39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87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9C03-6BB9-3635-7301-63FD78390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Ομοσκεδαστικοί και μη αυτοσυσχετιζόμενοι διαταρακτικοί όροι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5A89F-4836-4B72-E221-9171A446C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σταθερή διακύμανση χαρακτηρίζεται ως </a:t>
            </a:r>
            <a:r>
              <a:rPr lang="el-GR" b="1" dirty="0"/>
              <a:t>ομοσκεδαστικότητα</a:t>
            </a:r>
            <a:r>
              <a:rPr lang="el-GR" dirty="0"/>
              <a:t> (homoscedasticity).</a:t>
            </a:r>
            <a:endParaRPr lang="en-US" dirty="0"/>
          </a:p>
          <a:p>
            <a:r>
              <a:rPr lang="el-GR" dirty="0"/>
              <a:t>Τα στοιχεία</a:t>
            </a:r>
            <a:r>
              <a:rPr lang="en-US" dirty="0"/>
              <a:t> </a:t>
            </a:r>
            <a:r>
              <a:rPr lang="el-GR" dirty="0"/>
              <a:t>ερευνών για τα πρότυπα των οικογενειακών δαπανών εμφανίζουν συχνά έντονη </a:t>
            </a:r>
            <a:r>
              <a:rPr lang="el-GR" b="1" dirty="0"/>
              <a:t>ετεροσκεδαστικότητα</a:t>
            </a:r>
            <a:r>
              <a:rPr lang="el-GR" dirty="0"/>
              <a:t> (heteroscedasticity), ακόμη και αν ληφθεί υπόψη το εισόδημα και το μέγεθος των νοικοκυριών.</a:t>
            </a:r>
            <a:endParaRPr lang="en-US" dirty="0"/>
          </a:p>
          <a:p>
            <a:r>
              <a:rPr lang="el-GR" dirty="0"/>
              <a:t>Η μη συσχέτιση των παρατηρήσεων χαρακτηρίζεται γενικά ως μη αυτοσυσχέτιση (nonautocorrelation).</a:t>
            </a:r>
            <a:endParaRPr lang="en-US" dirty="0"/>
          </a:p>
          <a:p>
            <a:r>
              <a:rPr lang="el-GR" dirty="0"/>
              <a:t>Αν και το πλήθος των παρατηρήσεων είναι μικρό, είναι εμφανές ότι,</a:t>
            </a:r>
            <a:r>
              <a:rPr lang="en-US" dirty="0"/>
              <a:t> </a:t>
            </a:r>
            <a:r>
              <a:rPr lang="el-GR" dirty="0"/>
              <a:t>κατά μέσο όρο, κάθε διαταρακτικός όρος τείνει να ακολουθείται από έναν άλλον με το ίδιο πρόσημο. Αυτή</a:t>
            </a:r>
            <a:r>
              <a:rPr lang="en-US" dirty="0"/>
              <a:t> </a:t>
            </a:r>
            <a:r>
              <a:rPr lang="el-GR" dirty="0"/>
              <a:t>η «αδράνεια» είναι ακριβώς το νόημα της αυτοσυσχέτισης (autocorrelation)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26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54ED3-5B91-0306-85F7-2EDB89D6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Ομοσκεδαστικοί και μη αυτοσυσχετιζόμενοι διαταρακτικοί όροι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7792FD-050C-3128-FC34-9C648897E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3529" y="2084832"/>
            <a:ext cx="8461270" cy="162141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9E3FAE-B47B-157E-9756-CE8CC0AC7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735" y="4138367"/>
            <a:ext cx="5670530" cy="4293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DCCF0D-3EF7-CEB6-D92B-EF680D74601C}"/>
              </a:ext>
            </a:extLst>
          </p:cNvPr>
          <p:cNvSpPr txBox="1"/>
          <p:nvPr/>
        </p:nvSpPr>
        <p:spPr>
          <a:xfrm>
            <a:off x="1073099" y="5205859"/>
            <a:ext cx="9305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Χρησιμοποιώντας τον τύπο αποσύνθεσης της διακύμανσης στην Εξίσωση (Β-69), βρίσκουμε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6A5686-8009-2E46-DF67-96ED8D180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692" y="5952103"/>
            <a:ext cx="4783171" cy="51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85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9DB6-030F-8D0A-507F-16AB8E74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Ομοσκεδαστικοί και μη αυτοσυσχετιζόμενοι διαταρακτικοί όροι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2C0D8-7921-5860-3179-5FEA20964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47913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Μπορούμε να αποφύγουμε οποιαδήποτε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δυσκολία θεωρώντας ότι η μήτρα </a:t>
            </a:r>
            <a:r>
              <a:rPr lang="el-GR" sz="2400" b="1" i="1" u="none" strike="noStrike" baseline="0" dirty="0">
                <a:latin typeface="LMMathItalic10-Bold"/>
              </a:rPr>
              <a:t>X </a:t>
            </a:r>
            <a:r>
              <a:rPr lang="el-GR" sz="2400" b="0" i="0" u="none" strike="noStrike" baseline="0" dirty="0">
                <a:latin typeface="grmn1000"/>
              </a:rPr>
              <a:t>μπορεί να περιέχει και σταθερές και τυχαίες μεταβλητές και ότι 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μέσος και η διακύμανση του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είναι και τα δύο ανεξάρτητα από όλα τα στοιχεία της μήτρας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08350-D156-E83F-85BE-573ABC882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345" y="3729988"/>
            <a:ext cx="6992208" cy="38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43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9DF6-713A-BBCB-9332-F1E65C9E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Κανονικότητα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83AF6-B4FC-D7F2-08EF-0F89C54DF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969" y="1852367"/>
            <a:ext cx="10853645" cy="4023360"/>
          </a:xfrm>
        </p:spPr>
        <p:txBody>
          <a:bodyPr/>
          <a:lstStyle/>
          <a:p>
            <a:r>
              <a:rPr lang="el-GR" dirty="0"/>
              <a:t>Είναι βολικό να υποθέσουμε ότι οι διαταρακτικοί όροι κατανέμονται κανονικά, με μηδενικό μέσο</a:t>
            </a:r>
            <a:r>
              <a:rPr lang="en-US" dirty="0"/>
              <a:t> </a:t>
            </a:r>
            <a:r>
              <a:rPr lang="el-GR" dirty="0"/>
              <a:t>και σταθερή διακύμανση, προσθέτοντας στις Υποθέσεις Α3 και Α4 την κανονικότητα της κατανομής.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</a:t>
            </a:r>
            <a:r>
              <a:rPr lang="el-GR" sz="2400" b="0" i="0" u="none" strike="noStrike" baseline="0" dirty="0">
                <a:latin typeface="grxn1000"/>
              </a:rPr>
              <a:t>κανονικότητα </a:t>
            </a:r>
            <a:r>
              <a:rPr lang="el-GR" sz="2400" b="0" i="0" u="none" strike="noStrike" baseline="0" dirty="0">
                <a:latin typeface="grmn1000"/>
              </a:rPr>
              <a:t>θεωρείται συνήθως ως περιττή και ενδεχομένως ακατάλληλη προσθήκη στο υπόδειγμα παλινδρόμησης.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C5C26E-9FE7-E99D-261C-B0DF21D44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773" y="3177695"/>
            <a:ext cx="5463086" cy="34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97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0BECB-83AC-EBB3-9215-215594C68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Ανεξαρτησία και εξωγένεια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FE655-DFFD-986E-35D5-31D1A8FD9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85620" cy="4023360"/>
          </a:xfrm>
        </p:spPr>
        <p:txBody>
          <a:bodyPr/>
          <a:lstStyle/>
          <a:p>
            <a:r>
              <a:rPr lang="el-GR" dirty="0"/>
              <a:t>Αν σε ένα απλό υπόδειγμα περιέχεται μόνο η Εκπαίδευση, αλλά από λάθος έχει παραλειφθεί η Ηλικία, θα αναμέναμε ότι η Ηλικία συμπεριλαμβάνεται έμμεσα στον διαταρακτικό όρο: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52522C-D963-E126-707D-7B5B70523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127" y="3305782"/>
            <a:ext cx="6880353" cy="39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720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7A2B5-7524-621C-BF94-51E7EBE32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Ανεξαρτησία και εξωγένεια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685B4E-A1B4-52DF-6ED7-1BE7DBE0A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8227" y="2542550"/>
            <a:ext cx="5913087" cy="3389782"/>
          </a:xfrm>
        </p:spPr>
      </p:pic>
    </p:spTree>
    <p:extLst>
      <p:ext uri="{BB962C8B-B14F-4D97-AF65-F5344CB8AC3E}">
        <p14:creationId xmlns:p14="http://schemas.microsoft.com/office/powerpoint/2010/main" val="97635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51B5-7FC6-99DE-B1DB-722A5CDB5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Το υπόδειγμα γραμμικής παλινδρόμησης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E6D1-EE2A-7B11-10CF-1B78D3811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90074"/>
            <a:ext cx="10947913" cy="4023360"/>
          </a:xfrm>
        </p:spPr>
        <p:txBody>
          <a:bodyPr/>
          <a:lstStyle/>
          <a:p>
            <a:r>
              <a:rPr lang="el-GR" dirty="0"/>
              <a:t>Το </a:t>
            </a:r>
            <a:r>
              <a:rPr lang="el-GR" b="1" dirty="0"/>
              <a:t>υπόδειγμα πολλαπλής γραμμικής παλινδρόμησης </a:t>
            </a:r>
            <a:r>
              <a:rPr lang="el-GR" dirty="0"/>
              <a:t>(multiple linear regression model)</a:t>
            </a:r>
            <a:r>
              <a:rPr lang="en-US" dirty="0"/>
              <a:t> </a:t>
            </a:r>
            <a:r>
              <a:rPr lang="el-GR" dirty="0"/>
              <a:t>χρησιμοποιείται για τη μελέτη της σχέσης μεταξύ μιας </a:t>
            </a:r>
            <a:r>
              <a:rPr lang="el-GR" b="1" dirty="0"/>
              <a:t>εξαρτημένης μεταβλητής </a:t>
            </a:r>
            <a:r>
              <a:rPr lang="el-GR" dirty="0"/>
              <a:t>(dependent variable)</a:t>
            </a:r>
            <a:r>
              <a:rPr lang="en-US" dirty="0"/>
              <a:t> </a:t>
            </a:r>
            <a:r>
              <a:rPr lang="el-GR" dirty="0"/>
              <a:t>και μίας ή περισσότερων </a:t>
            </a:r>
            <a:r>
              <a:rPr lang="el-GR" b="1" dirty="0"/>
              <a:t>ανεξάρτητων μεταβλητών</a:t>
            </a:r>
            <a:r>
              <a:rPr lang="el-GR" dirty="0"/>
              <a:t> (independent variables).</a:t>
            </a:r>
            <a:endParaRPr lang="en-US" dirty="0"/>
          </a:p>
          <a:p>
            <a:r>
              <a:rPr lang="el-GR" dirty="0"/>
              <a:t>Η γενική μορφή</a:t>
            </a:r>
            <a:r>
              <a:rPr lang="en-US" dirty="0"/>
              <a:t> </a:t>
            </a:r>
            <a:r>
              <a:rPr lang="el-GR" dirty="0"/>
              <a:t>του υποδείγματος γραμμικής παλινδρόμησης είναι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όπου y είναι η εξαρτημένη ή </a:t>
            </a:r>
            <a:r>
              <a:rPr lang="el-GR" b="1" dirty="0"/>
              <a:t>ερμηνευόμενη μεταβλητή </a:t>
            </a:r>
            <a:r>
              <a:rPr lang="el-GR" dirty="0"/>
              <a:t>(explained variable) και x</a:t>
            </a:r>
            <a:r>
              <a:rPr lang="el-GR" baseline="-25000" dirty="0"/>
              <a:t>1</a:t>
            </a:r>
            <a:r>
              <a:rPr lang="el-GR" dirty="0"/>
              <a:t>, · · · , x</a:t>
            </a:r>
            <a:r>
              <a:rPr lang="el-GR" baseline="-25000" dirty="0"/>
              <a:t>K</a:t>
            </a:r>
            <a:r>
              <a:rPr lang="el-GR" dirty="0"/>
              <a:t> είναι</a:t>
            </a:r>
            <a:r>
              <a:rPr lang="en-US" dirty="0"/>
              <a:t> </a:t>
            </a:r>
            <a:r>
              <a:rPr lang="el-GR" dirty="0"/>
              <a:t>οι ανεξάρτητες ή </a:t>
            </a:r>
            <a:r>
              <a:rPr lang="el-GR" b="1" dirty="0"/>
              <a:t>ερμηνευτικές μεταβλητές </a:t>
            </a:r>
            <a:r>
              <a:rPr lang="el-GR" dirty="0"/>
              <a:t>(explanatory variables).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E1A69C-B25F-1612-F15C-B1B63CE48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514" y="3597532"/>
            <a:ext cx="7070123" cy="8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8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2844A-0F23-ECB0-D01D-3904CB606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Το υπόδειγμα γραμμικής παλινδρόμησης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E44D2-6238-3DF7-F593-E8B615D0A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156062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εξειδίκευση της συνάρτησης </a:t>
            </a:r>
            <a:r>
              <a:rPr lang="el-GR" sz="2400" b="0" i="1" u="none" strike="noStrike" baseline="0" dirty="0">
                <a:latin typeface="LMMathItalic10-Regular"/>
              </a:rPr>
              <a:t>f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x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400" b="0" i="1" u="none" strike="noStrike" baseline="0" dirty="0">
                <a:latin typeface="LMMathItalic10-Regular"/>
              </a:rPr>
              <a:t>, x</a:t>
            </a:r>
            <a:r>
              <a:rPr lang="el-GR" sz="1400" b="0" i="0" u="none" strike="noStrike" baseline="0" dirty="0">
                <a:latin typeface="LMRoman8-Regular"/>
              </a:rPr>
              <a:t>2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0" i="1" u="none" strike="noStrike" baseline="0" dirty="0">
                <a:latin typeface="LMMathSymbols10-Regular"/>
              </a:rPr>
              <a:t>· · · </a:t>
            </a:r>
            <a:r>
              <a:rPr lang="el-GR" sz="2400" b="0" i="1" u="none" strike="noStrike" baseline="0" dirty="0">
                <a:latin typeface="LMMathItalic10-Regular"/>
              </a:rPr>
              <a:t>, x</a:t>
            </a:r>
            <a:r>
              <a:rPr lang="el-GR" sz="1400" b="0" i="1" u="none" strike="noStrike" baseline="0" dirty="0">
                <a:latin typeface="LMMathItalic8-Regular"/>
              </a:rPr>
              <a:t>K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προκύπτει από την οικονομική θεωρία. Αυτή η συνάρτηση ονομάζεται συνήθως </a:t>
            </a:r>
            <a:r>
              <a:rPr lang="el-GR" sz="2400" b="1" i="0" u="none" strike="noStrike" baseline="0" dirty="0">
                <a:latin typeface="grxn1000"/>
              </a:rPr>
              <a:t>πληθυσμιακή εξίσωση</a:t>
            </a:r>
            <a:r>
              <a:rPr lang="en-US" sz="2400" b="1" i="0" u="none" strike="noStrike" baseline="0" dirty="0">
                <a:latin typeface="grxn1000"/>
              </a:rPr>
              <a:t> </a:t>
            </a:r>
            <a:r>
              <a:rPr lang="fr-FR" sz="2400" b="1" i="0" u="none" strike="noStrike" baseline="0" dirty="0">
                <a:latin typeface="grxn1000"/>
              </a:rPr>
              <a:t>πα</a:t>
            </a:r>
            <a:r>
              <a:rPr lang="fr-FR" sz="2400" b="1" i="0" u="none" strike="noStrike" baseline="0" dirty="0" err="1">
                <a:latin typeface="grxn1000"/>
              </a:rPr>
              <a:t>λινδρόμησης</a:t>
            </a:r>
            <a:r>
              <a:rPr lang="fr-FR" sz="2400" b="0" i="0" u="none" strike="noStrike" baseline="0" dirty="0">
                <a:latin typeface="grxn1000"/>
              </a:rPr>
              <a:t> </a:t>
            </a:r>
            <a:r>
              <a:rPr lang="fr-FR" sz="2400" b="0" i="0" u="none" strike="noStrike" baseline="0" dirty="0">
                <a:latin typeface="LMRoman10-Regular"/>
              </a:rPr>
              <a:t>(population regression equation) </a:t>
            </a:r>
            <a:r>
              <a:rPr lang="fr-FR" sz="2400" b="0" i="0" u="none" strike="noStrike" baseline="0" dirty="0">
                <a:latin typeface="grmn1000"/>
              </a:rPr>
              <a:t>του </a:t>
            </a:r>
            <a:r>
              <a:rPr lang="fr-FR" sz="2400" b="0" i="1" u="none" strike="noStrike" baseline="0" dirty="0">
                <a:latin typeface="LMMathItalic10-Regular"/>
              </a:rPr>
              <a:t>y </a:t>
            </a:r>
            <a:r>
              <a:rPr lang="fr-FR" sz="2400" b="0" i="0" u="none" strike="noStrike" baseline="0" dirty="0">
                <a:latin typeface="grmn1000"/>
              </a:rPr>
              <a:t>π</a:t>
            </a:r>
            <a:r>
              <a:rPr lang="fr-FR" sz="2400" b="0" i="0" u="none" strike="noStrike" baseline="0" dirty="0" err="1">
                <a:latin typeface="grmn1000"/>
              </a:rPr>
              <a:t>άνω</a:t>
            </a:r>
            <a:r>
              <a:rPr lang="fr-FR" sz="2400" b="0" i="0" u="none" strike="noStrike" baseline="0" dirty="0">
                <a:latin typeface="grmn1000"/>
              </a:rPr>
              <a:t> στα </a:t>
            </a:r>
            <a:r>
              <a:rPr lang="fr-FR" sz="2400" b="0" i="1" u="none" strike="noStrike" baseline="0" dirty="0">
                <a:latin typeface="LMMathItalic10-Regular"/>
              </a:rPr>
              <a:t>x</a:t>
            </a:r>
            <a:r>
              <a:rPr lang="fr-FR" sz="1400" b="0" i="0" u="none" strike="noStrike" baseline="0" dirty="0">
                <a:latin typeface="LMRoman8-Regular"/>
              </a:rPr>
              <a:t>1</a:t>
            </a:r>
            <a:r>
              <a:rPr lang="fr-FR" sz="2400" b="0" i="1" u="none" strike="noStrike" baseline="0" dirty="0">
                <a:latin typeface="LMMathItalic10-Regular"/>
              </a:rPr>
              <a:t>, </a:t>
            </a:r>
            <a:r>
              <a:rPr lang="fr-FR" sz="2400" b="0" i="1" u="none" strike="noStrike" baseline="0" dirty="0">
                <a:latin typeface="LMMathSymbols10-Regular"/>
              </a:rPr>
              <a:t>· · · </a:t>
            </a:r>
            <a:r>
              <a:rPr lang="fr-FR" sz="2400" b="0" i="1" u="none" strike="noStrike" baseline="0" dirty="0">
                <a:latin typeface="LMMathItalic10-Regular"/>
              </a:rPr>
              <a:t>, x</a:t>
            </a:r>
            <a:r>
              <a:rPr lang="fr-FR" sz="1400" b="0" i="1" u="none" strike="noStrike" baseline="0" dirty="0">
                <a:latin typeface="LMMathItalic8-Regular"/>
              </a:rPr>
              <a:t>K</a:t>
            </a:r>
            <a:r>
              <a:rPr lang="fr-FR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</a:t>
            </a:r>
            <a:r>
              <a:rPr lang="el-GR" sz="2400" b="0" i="1" u="none" strike="noStrike" baseline="0" dirty="0">
                <a:latin typeface="LMMathItalic10-Regular"/>
              </a:rPr>
              <a:t>y </a:t>
            </a:r>
            <a:r>
              <a:rPr lang="el-GR" sz="2400" b="0" i="0" u="none" strike="noStrike" baseline="0" dirty="0">
                <a:latin typeface="grmn1000"/>
              </a:rPr>
              <a:t>είναι η </a:t>
            </a:r>
            <a:r>
              <a:rPr lang="el-GR" sz="2400" b="1" i="0" u="none" strike="noStrike" baseline="0" dirty="0">
                <a:latin typeface="grxn1000"/>
              </a:rPr>
              <a:t>παλινδρομούμενη μεταβλητή </a:t>
            </a:r>
            <a:r>
              <a:rPr lang="el-GR" sz="2400" b="0" i="0" u="none" strike="noStrike" baseline="0" dirty="0">
                <a:latin typeface="LMRoman10-Regular"/>
              </a:rPr>
              <a:t>(regressand) </a:t>
            </a:r>
            <a:r>
              <a:rPr lang="el-GR" sz="2400" b="0" i="0" u="none" strike="noStrike" baseline="0" dirty="0">
                <a:latin typeface="grmn1000"/>
              </a:rPr>
              <a:t>ή ερμηνευόμενη μεταβλητή και τα </a:t>
            </a:r>
            <a:r>
              <a:rPr lang="el-GR" sz="2400" b="0" i="1" u="none" strike="noStrike" baseline="0" dirty="0">
                <a:latin typeface="LMMathItalic10-Regular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k</a:t>
            </a:r>
            <a:r>
              <a:rPr lang="el-GR" sz="2400" b="0" i="1" u="none" strike="noStrike" baseline="0" dirty="0">
                <a:latin typeface="LMMathItalic10-Regular"/>
              </a:rPr>
              <a:t>, k </a:t>
            </a:r>
            <a:r>
              <a:rPr lang="el-GR" sz="2400" b="0" i="0" u="none" strike="noStrike" baseline="0" dirty="0">
                <a:latin typeface="LMRoman10-Regular"/>
              </a:rPr>
              <a:t>= 1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0" i="1" u="none" strike="noStrike" baseline="0" dirty="0">
                <a:latin typeface="LMMathSymbols10-Regular"/>
              </a:rPr>
              <a:t>· · · </a:t>
            </a:r>
            <a:r>
              <a:rPr lang="el-GR" sz="2400" b="0" i="1" u="none" strike="noStrike" baseline="0" dirty="0">
                <a:latin typeface="LMMathItalic10-Regular"/>
              </a:rPr>
              <a:t>,K </a:t>
            </a:r>
            <a:r>
              <a:rPr lang="el-GR" sz="2400" b="0" i="0" u="none" strike="noStrike" baseline="0" dirty="0">
                <a:latin typeface="grmn1000"/>
              </a:rPr>
              <a:t>είναι οι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1" i="0" u="none" strike="noStrike" baseline="0" dirty="0">
                <a:latin typeface="grxn1000"/>
              </a:rPr>
              <a:t>παλινδρομητές</a:t>
            </a:r>
            <a:r>
              <a:rPr lang="el-GR" sz="2400" b="0" i="0" u="none" strike="noStrike" baseline="0" dirty="0">
                <a:latin typeface="grxn1000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(regressors) </a:t>
            </a:r>
            <a:r>
              <a:rPr lang="el-GR" sz="2400" b="0" i="0" u="none" strike="noStrike" baseline="0" dirty="0">
                <a:latin typeface="grmn1000"/>
              </a:rPr>
              <a:t>ή ερμηνευτικές μεταβλητές.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3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FB187-E75A-97C4-0E92-E86AD46FC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Το υπόδειγμα γραμμικής παλινδρόμησης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63184-FE6F-AA39-7BA1-E4BF3C786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εξίσωση ζήτησης:</a:t>
            </a:r>
          </a:p>
          <a:p>
            <a:endParaRPr lang="el-GR" dirty="0"/>
          </a:p>
          <a:p>
            <a:endParaRPr lang="en-US" dirty="0"/>
          </a:p>
          <a:p>
            <a:r>
              <a:rPr lang="el-GR" dirty="0"/>
              <a:t>και η αντίστροφη εξίσωση ζήτησης: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D4EEFF-4659-D65C-DE07-12DEA66E9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787" y="3096654"/>
            <a:ext cx="5610078" cy="3323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A31953-563C-F29D-E182-E7E56FCB5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851" y="4625307"/>
            <a:ext cx="5126014" cy="25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59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18E26-44A7-C6A5-3479-C07AEA9D1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Το υπόδειγμα γραμμικής παλινδρόμησης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66DE4-6391-B09F-32BB-0CD9B9947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061794" cy="4023360"/>
          </a:xfrm>
        </p:spPr>
        <p:txBody>
          <a:bodyPr/>
          <a:lstStyle/>
          <a:p>
            <a:r>
              <a:rPr lang="el-GR" dirty="0"/>
              <a:t>Το ε είναι ένας τυχαίος </a:t>
            </a:r>
            <a:r>
              <a:rPr lang="el-GR" b="1" dirty="0"/>
              <a:t>διαταρακτικός όρος </a:t>
            </a:r>
            <a:r>
              <a:rPr lang="el-GR" dirty="0"/>
              <a:t>(random disturbance), ο οποίος «διαταράσσει» μια</a:t>
            </a:r>
            <a:r>
              <a:rPr lang="en-US" dirty="0"/>
              <a:t> </a:t>
            </a:r>
            <a:r>
              <a:rPr lang="el-GR" dirty="0"/>
              <a:t>κατά τα άλλα σταθερή σχέση.</a:t>
            </a:r>
            <a:endParaRPr lang="en-US" dirty="0"/>
          </a:p>
          <a:p>
            <a:r>
              <a:rPr lang="el-GR" dirty="0"/>
              <a:t>Η διαταραχή οφείλεται σε διάφορους λόγους</a:t>
            </a:r>
            <a:endParaRPr lang="en-US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Υποθέτουμε ότι κάθε παρατήρηση μέσα σε ένα δείγμα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Italic10-Regular"/>
              </a:rPr>
              <a:t>, x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400" b="0" i="1" u="none" strike="noStrike" baseline="0" dirty="0">
                <a:latin typeface="LMMathItalic10-Regular"/>
              </a:rPr>
              <a:t>, x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1400" b="0" i="0" u="none" strike="noStrike" baseline="0" dirty="0">
                <a:latin typeface="LMRoman8-Regular"/>
              </a:rPr>
              <a:t>2</a:t>
            </a:r>
            <a:r>
              <a:rPr lang="el-GR" sz="2400" b="0" i="1" u="none" strike="noStrike" baseline="0" dirty="0">
                <a:latin typeface="LMMathItalic10-Regular"/>
              </a:rPr>
              <a:t>, . . . , x</a:t>
            </a:r>
            <a:r>
              <a:rPr lang="el-GR" sz="1400" b="0" i="1" u="none" strike="noStrike" baseline="0" dirty="0">
                <a:latin typeface="LMMathItalic8-Regular"/>
              </a:rPr>
              <a:t>iK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1" u="none" strike="noStrike" baseline="0" dirty="0">
                <a:latin typeface="LMMathItalic10-Regular"/>
              </a:rPr>
              <a:t>i </a:t>
            </a:r>
            <a:r>
              <a:rPr lang="el-GR" sz="2400" b="0" i="0" u="none" strike="noStrike" baseline="0" dirty="0">
                <a:latin typeface="LMRoman10-Regular"/>
              </a:rPr>
              <a:t>= 1</a:t>
            </a:r>
            <a:r>
              <a:rPr lang="el-GR" sz="2400" b="0" i="1" u="none" strike="noStrike" baseline="0" dirty="0">
                <a:latin typeface="LMMathItalic10-Regular"/>
              </a:rPr>
              <a:t>, . . . , n, </a:t>
            </a:r>
            <a:r>
              <a:rPr lang="el-GR" sz="2400" b="0" i="0" u="none" strike="noStrike" baseline="0" dirty="0">
                <a:latin typeface="grmn1000"/>
              </a:rPr>
              <a:t>παράγεται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από μια διαδικασία που περιγράφεται από την εξίσωση: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DB8962-44C4-FD68-6F2E-A8BCACF2E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957" y="4870199"/>
            <a:ext cx="4982619" cy="42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1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D6AB1-F8BE-E62D-9E8F-94E39FAE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632350"/>
            <a:ext cx="11114202" cy="1499616"/>
          </a:xfrm>
        </p:spPr>
        <p:txBody>
          <a:bodyPr>
            <a:normAutofit/>
          </a:bodyPr>
          <a:lstStyle/>
          <a:p>
            <a:r>
              <a:rPr lang="el-GR" sz="3400" dirty="0"/>
              <a:t>Παράδειγμα 2.1. Συνάρτηση Κατανάλωσης του Keynes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36ACD-C33A-3996-4363-7CBB7B642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Ακόμη και αν αγνοήσουμε τα μη ομαλά έτη του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πολέμου, η κατανάλωση και το εισόδημα δεν μπορούν να συνδεθούν με κάποια απλή </a:t>
            </a:r>
            <a:r>
              <a:rPr lang="el-GR" sz="2400" b="1" i="0" u="none" strike="noStrike" baseline="0" dirty="0">
                <a:latin typeface="grxn1000"/>
              </a:rPr>
              <a:t>προσδιοριστική σχέση</a:t>
            </a:r>
            <a:r>
              <a:rPr lang="en-US" sz="2400" b="0" i="0" u="none" strike="noStrike" baseline="0" dirty="0">
                <a:latin typeface="grxn1000"/>
              </a:rPr>
              <a:t> </a:t>
            </a:r>
            <a:r>
              <a:rPr lang="en-US" sz="2400" b="0" i="0" u="none" strike="noStrike" baseline="0" dirty="0">
                <a:latin typeface="LMRoman10-Regular"/>
              </a:rPr>
              <a:t>(deterministic relationship)</a:t>
            </a:r>
            <a:r>
              <a:rPr lang="en-US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dirty="0"/>
              <a:t>Το γραμμικό τμήμα του υποδείγματος, C = α + βX, αντιπροσωπεύει μόνο τα κύρια</a:t>
            </a:r>
            <a:r>
              <a:rPr lang="en-US" dirty="0"/>
              <a:t> </a:t>
            </a:r>
            <a:r>
              <a:rPr lang="el-GR" dirty="0"/>
              <a:t>χαρακτηριστικά αυτού του τμήματος της οικονομίας.</a:t>
            </a:r>
            <a:endParaRPr lang="en-US" dirty="0"/>
          </a:p>
          <a:p>
            <a:pPr algn="l"/>
            <a:r>
              <a:rPr lang="el-GR" dirty="0"/>
              <a:t>Το επόμενο βήμα είναι να ενσωματώσουμε την εγγενή τυχαιότητα που</a:t>
            </a:r>
            <a:r>
              <a:rPr lang="en-US" dirty="0"/>
              <a:t> </a:t>
            </a:r>
            <a:r>
              <a:rPr lang="el-GR" dirty="0"/>
              <a:t>υπάρχει στην πραγματική σχέση κατανάλωσης και εισοδήματος. ΄Ετσι, γράφουμε C = f(X, ε), όπου το ε είναι ένας</a:t>
            </a:r>
            <a:r>
              <a:rPr lang="en-US" dirty="0"/>
              <a:t> </a:t>
            </a:r>
            <a:r>
              <a:rPr lang="el-GR" dirty="0"/>
              <a:t>διαταρακτικός όρος.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05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37E0D-F0C1-7288-9231-C5EE3C907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/>
          <a:lstStyle/>
          <a:p>
            <a:r>
              <a:rPr kumimoji="0" lang="el-GR" sz="3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2.1. Συνάρτηση Κατανάλωσης του Keynes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1B31-1968-216D-1A85-244A024A0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b="0" i="0" u="none" strike="noStrike" baseline="0" dirty="0">
                <a:latin typeface="grmn1000"/>
              </a:rPr>
              <a:t>Η πιο συχνή προσέγγιση</a:t>
            </a:r>
            <a:r>
              <a:rPr lang="en-US" sz="2800" b="0" i="0" u="none" strike="noStrike" baseline="0" dirty="0">
                <a:latin typeface="grmn1000"/>
              </a:rPr>
              <a:t> </a:t>
            </a:r>
            <a:r>
              <a:rPr lang="el-GR" sz="2800" b="0" i="0" u="none" strike="noStrike" baseline="0" dirty="0">
                <a:latin typeface="grmn1000"/>
              </a:rPr>
              <a:t>είναι να υποθέσουμε ότι ο διαταρακτικός όρος είναι </a:t>
            </a:r>
            <a:r>
              <a:rPr lang="el-GR" sz="2800" b="0" i="0" u="none" strike="noStrike" baseline="0" dirty="0">
                <a:latin typeface="grmi1000"/>
              </a:rPr>
              <a:t>προσθετικός </a:t>
            </a:r>
            <a:r>
              <a:rPr lang="el-GR" sz="2800" b="0" i="0" u="none" strike="noStrike" baseline="0" dirty="0">
                <a:latin typeface="LMRoman10-Regular"/>
              </a:rPr>
              <a:t>(additive) </a:t>
            </a:r>
            <a:r>
              <a:rPr lang="el-GR" sz="2800" b="0" i="0" u="none" strike="noStrike" baseline="0" dirty="0">
                <a:latin typeface="grmn1000"/>
              </a:rPr>
              <a:t>και να γράψουμε την εξίσωση σε</a:t>
            </a:r>
            <a:r>
              <a:rPr lang="en-US" sz="2800" b="0" i="0" u="none" strike="noStrike" baseline="0" dirty="0">
                <a:latin typeface="grmn1000"/>
              </a:rPr>
              <a:t> </a:t>
            </a:r>
            <a:r>
              <a:rPr lang="el-GR" sz="2800" b="0" i="0" u="none" strike="noStrike" baseline="0" dirty="0">
                <a:latin typeface="grmn1000"/>
              </a:rPr>
              <a:t>στοχαστικούς όρους: </a:t>
            </a:r>
            <a:r>
              <a:rPr lang="el-GR" sz="2800" b="0" i="1" u="none" strike="noStrike" baseline="0" dirty="0">
                <a:latin typeface="LMMathItalic10-Regular"/>
              </a:rPr>
              <a:t>C </a:t>
            </a:r>
            <a:r>
              <a:rPr lang="el-GR" sz="2800" b="0" i="0" u="none" strike="noStrike" baseline="0" dirty="0">
                <a:latin typeface="LMRoman10-Regular"/>
              </a:rPr>
              <a:t>= </a:t>
            </a:r>
            <a:r>
              <a:rPr lang="el-GR" sz="2800" b="0" i="1" u="none" strike="noStrike" baseline="0" dirty="0">
                <a:latin typeface="LMMathItalic10-Regular"/>
              </a:rPr>
              <a:t>α</a:t>
            </a:r>
            <a:r>
              <a:rPr lang="el-GR" sz="2800" b="0" i="0" u="none" strike="noStrike" baseline="0" dirty="0">
                <a:latin typeface="LMRoman10-Regular"/>
              </a:rPr>
              <a:t>+</a:t>
            </a:r>
            <a:r>
              <a:rPr lang="el-GR" sz="2800" b="0" i="1" u="none" strike="noStrike" baseline="0" dirty="0">
                <a:latin typeface="LMMathItalic10-Regular"/>
              </a:rPr>
              <a:t>βX</a:t>
            </a:r>
            <a:r>
              <a:rPr lang="el-GR" sz="2800" b="0" i="0" u="none" strike="noStrike" baseline="0" dirty="0">
                <a:latin typeface="LMRoman10-Regular"/>
              </a:rPr>
              <a:t>+</a:t>
            </a:r>
            <a:r>
              <a:rPr lang="el-GR" sz="2800" b="0" i="1" u="none" strike="noStrike" baseline="0" dirty="0">
                <a:latin typeface="LMMathItalic10-Regular"/>
              </a:rPr>
              <a:t>ε</a:t>
            </a:r>
            <a:r>
              <a:rPr lang="el-GR" sz="2800" b="0" i="0" u="none" strike="noStrike" baseline="0" dirty="0">
                <a:latin typeface="grmn100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5495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1466</TotalTime>
  <Words>2327</Words>
  <Application>Microsoft Office PowerPoint</Application>
  <PresentationFormat>Widescreen</PresentationFormat>
  <Paragraphs>162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9" baseType="lpstr">
      <vt:lpstr>Calibri</vt:lpstr>
      <vt:lpstr>grmi1000</vt:lpstr>
      <vt:lpstr>grmn1000</vt:lpstr>
      <vt:lpstr>grxn1000</vt:lpstr>
      <vt:lpstr>LMMathItalic10-Bold</vt:lpstr>
      <vt:lpstr>LMMathItalic10-Regular</vt:lpstr>
      <vt:lpstr>LMMathItalic7-Regular</vt:lpstr>
      <vt:lpstr>LMMathItalic8-Regular</vt:lpstr>
      <vt:lpstr>LMMathSymbols10-Regular</vt:lpstr>
      <vt:lpstr>LMMathSymbols7-Regular</vt:lpstr>
      <vt:lpstr>LMMathSymbols8-Regular</vt:lpstr>
      <vt:lpstr>LMRoman10-Bold</vt:lpstr>
      <vt:lpstr>LMRoman10-Regular</vt:lpstr>
      <vt:lpstr>LMRoman7-Regular</vt:lpstr>
      <vt:lpstr>LMRoman8-Regular</vt:lpstr>
      <vt:lpstr>Pxsyc</vt:lpstr>
      <vt:lpstr>Tw Cen MT</vt:lpstr>
      <vt:lpstr>Tw Cen MT Condensed</vt:lpstr>
      <vt:lpstr>Wingdings 3</vt:lpstr>
      <vt:lpstr>Integral</vt:lpstr>
      <vt:lpstr>Κεφάλαιο 2</vt:lpstr>
      <vt:lpstr>Εισαγωγή</vt:lpstr>
      <vt:lpstr>Εισαγωγή</vt:lpstr>
      <vt:lpstr>Το υπόδειγμα γραμμικής παλινδρόμησης</vt:lpstr>
      <vt:lpstr>Το υπόδειγμα γραμμικής παλινδρόμησης</vt:lpstr>
      <vt:lpstr>Το υπόδειγμα γραμμικής παλινδρόμησης</vt:lpstr>
      <vt:lpstr>Το υπόδειγμα γραμμικής παλινδρόμησης</vt:lpstr>
      <vt:lpstr>Παράδειγμα 2.1. Συνάρτηση Κατανάλωσης του Keynes</vt:lpstr>
      <vt:lpstr>Παράδειγμα 2.1. Συνάρτηση Κατανάλωσης του Keynes</vt:lpstr>
      <vt:lpstr>PowerPoint Presentation</vt:lpstr>
      <vt:lpstr>Παράδειγμα 2.2. Αποδοχές και Εκπαίδευση</vt:lpstr>
      <vt:lpstr>Παράδειγμα 2.2. Αποδοχές και Εκπαίδευση</vt:lpstr>
      <vt:lpstr>Γραμμικότητα του υποδείγματος παλινδρόμησης</vt:lpstr>
      <vt:lpstr>Γραμμικότητα του υποδείγματος παλινδρόμησης</vt:lpstr>
      <vt:lpstr>Γραμμικότητα του υποδείγματος παλινδρόμησης</vt:lpstr>
      <vt:lpstr>Γραμμικότητα του υποδείγματος παλινδρόμησης</vt:lpstr>
      <vt:lpstr>PowerPoint Presentation</vt:lpstr>
      <vt:lpstr>PowerPoint Presentation</vt:lpstr>
      <vt:lpstr>Παράδειγμα 2.3. Η Αγορά Βενζίνης των ΗΠΑ</vt:lpstr>
      <vt:lpstr>Παράδειγμα 2.4. Το Υπερβατικό Λογαριθμικό Υπόδειγμα</vt:lpstr>
      <vt:lpstr>Παράδειγμα 2.4. Το Υπερβατικό Λογαριθμικό Υπόδειγμα</vt:lpstr>
      <vt:lpstr>Παράδειγμα 2.4. Το Υπερβατικό Λογαριθμικό Υπόδειγμα</vt:lpstr>
      <vt:lpstr>Παράδειγμα 2.4. Το Υπερβατικό Λογαριθμικό Υπόδειγμα</vt:lpstr>
      <vt:lpstr>Πλήρης βαθμός</vt:lpstr>
      <vt:lpstr>Μη Πλήρης Βαθμός</vt:lpstr>
      <vt:lpstr>Παράδειγμα 2.6. ΄Ενα μη Εκτιμήσιμο Υπόδειγμα</vt:lpstr>
      <vt:lpstr>Παράδειγμα 2.6. ΄Ενα μη Εκτιμήσιμο Υπόδειγμα</vt:lpstr>
      <vt:lpstr>Παλινδρόμηση</vt:lpstr>
      <vt:lpstr>Παλινδρόμηση</vt:lpstr>
      <vt:lpstr>Παράδειγμα 2.7. Διαταρακτικοί ΄Οροι με μη Μηδενικούς Μέσους</vt:lpstr>
      <vt:lpstr>PowerPoint Presentation</vt:lpstr>
      <vt:lpstr>Παράδειγμα 2.7. Διαταρακτικοί ΄Οροι με μη Μηδενικούς Μέσους</vt:lpstr>
      <vt:lpstr>Ομοσκεδαστικοί και μη αυτοσυσχετιζόμενοι διαταρακτικοί όροι</vt:lpstr>
      <vt:lpstr>Ομοσκεδαστικοί και μη αυτοσυσχετιζόμενοι διαταρακτικοί όροι</vt:lpstr>
      <vt:lpstr>Ομοσκεδαστικοί και μη αυτοσυσχετιζόμενοι διαταρακτικοί όροι</vt:lpstr>
      <vt:lpstr>Ομοσκεδαστικοί και μη αυτοσυσχετιζόμενοι διαταρακτικοί όροι</vt:lpstr>
      <vt:lpstr>Κανονικότητα</vt:lpstr>
      <vt:lpstr>Ανεξαρτησία και εξωγένεια</vt:lpstr>
      <vt:lpstr>Ανεξαρτησία και εξωγένεια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2</dc:title>
  <dc:creator>Nikolaos G. Manetas</dc:creator>
  <cp:lastModifiedBy>Nikolaos G. Manetas</cp:lastModifiedBy>
  <cp:revision>17</cp:revision>
  <dcterms:created xsi:type="dcterms:W3CDTF">2023-02-07T09:15:06Z</dcterms:created>
  <dcterms:modified xsi:type="dcterms:W3CDTF">2023-03-03T09:15:21Z</dcterms:modified>
</cp:coreProperties>
</file>