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0"/>
  </p:normalViewPr>
  <p:slideViewPr>
    <p:cSldViewPr snapToGrid="0">
      <p:cViewPr varScale="1">
        <p:scale>
          <a:sx n="81" d="100"/>
          <a:sy n="81"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8AF21F1-DB42-4828-BCDF-A1891D6C911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4DF26-0356-4690-B7B9-8712FEFDEC6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72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F21F1-DB42-4828-BCDF-A1891D6C911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78213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F21F1-DB42-4828-BCDF-A1891D6C911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4DF26-0356-4690-B7B9-8712FEFDEC6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2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F21F1-DB42-4828-BCDF-A1891D6C911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275183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F21F1-DB42-4828-BCDF-A1891D6C911A}"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4DF26-0356-4690-B7B9-8712FEFDEC6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AF21F1-DB42-4828-BCDF-A1891D6C911A}"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222381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F21F1-DB42-4828-BCDF-A1891D6C911A}"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189562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AF21F1-DB42-4828-BCDF-A1891D6C911A}"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155637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F21F1-DB42-4828-BCDF-A1891D6C911A}"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139432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F21F1-DB42-4828-BCDF-A1891D6C911A}"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4DF26-0356-4690-B7B9-8712FEFDEC64}" type="slidenum">
              <a:rPr lang="en-US" smtClean="0"/>
              <a:t>‹#›</a:t>
            </a:fld>
            <a:endParaRPr lang="en-US"/>
          </a:p>
        </p:txBody>
      </p:sp>
    </p:spTree>
    <p:extLst>
      <p:ext uri="{BB962C8B-B14F-4D97-AF65-F5344CB8AC3E}">
        <p14:creationId xmlns:p14="http://schemas.microsoft.com/office/powerpoint/2010/main" val="366775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F21F1-DB42-4828-BCDF-A1891D6C911A}"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4DF26-0356-4690-B7B9-8712FEFDEC6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27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AF21F1-DB42-4828-BCDF-A1891D6C911A}" type="datetimeFigureOut">
              <a:rPr lang="en-US" smtClean="0"/>
              <a:t>3/3/2023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04DF26-0356-4690-B7B9-8712FEFDEC6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565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5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5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7.emf"/></Relationships>
</file>

<file path=ppt/slides/_rels/slide53.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5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5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F3DF-2164-7929-AA86-1F3991EBA891}"/>
              </a:ext>
            </a:extLst>
          </p:cNvPr>
          <p:cNvSpPr>
            <a:spLocks noGrp="1"/>
          </p:cNvSpPr>
          <p:nvPr>
            <p:ph type="ctrTitle"/>
          </p:nvPr>
        </p:nvSpPr>
        <p:spPr/>
        <p:txBody>
          <a:bodyPr/>
          <a:lstStyle/>
          <a:p>
            <a:r>
              <a:rPr lang="el-GR" dirty="0"/>
              <a:t>Κεφάλαιο 19</a:t>
            </a:r>
            <a:endParaRPr lang="en-US" dirty="0"/>
          </a:p>
        </p:txBody>
      </p:sp>
      <p:sp>
        <p:nvSpPr>
          <p:cNvPr id="3" name="Subtitle 2">
            <a:extLst>
              <a:ext uri="{FF2B5EF4-FFF2-40B4-BE49-F238E27FC236}">
                <a16:creationId xmlns:a16="http://schemas.microsoft.com/office/drawing/2014/main" id="{AD299F71-FBAD-7227-38FC-5CD0EC36CA20}"/>
              </a:ext>
            </a:extLst>
          </p:cNvPr>
          <p:cNvSpPr>
            <a:spLocks noGrp="1"/>
          </p:cNvSpPr>
          <p:nvPr>
            <p:ph type="subTitle" idx="1"/>
          </p:nvPr>
        </p:nvSpPr>
        <p:spPr>
          <a:xfrm>
            <a:off x="8610600" y="4960137"/>
            <a:ext cx="3581400" cy="1463040"/>
          </a:xfrm>
        </p:spPr>
        <p:txBody>
          <a:bodyPr>
            <a:normAutofit/>
          </a:bodyPr>
          <a:lstStyle/>
          <a:p>
            <a:r>
              <a:rPr lang="el-GR" dirty="0"/>
              <a:t>Περιορισμένες Εξαρτημένες Μεταβλητές –</a:t>
            </a:r>
          </a:p>
          <a:p>
            <a:r>
              <a:rPr lang="el-GR" dirty="0"/>
              <a:t>Περικοπή, Λογοκρισία Δεδομένων Και Επιλογή Δείγματος</a:t>
            </a:r>
            <a:endParaRPr lang="en-US" dirty="0"/>
          </a:p>
        </p:txBody>
      </p:sp>
      <p:pic>
        <p:nvPicPr>
          <p:cNvPr id="4" name="Picture 3">
            <a:extLst>
              <a:ext uri="{FF2B5EF4-FFF2-40B4-BE49-F238E27FC236}">
                <a16:creationId xmlns:a16="http://schemas.microsoft.com/office/drawing/2014/main" id="{CA2BA6C9-E588-6B51-955D-7C723EBDE62D}"/>
              </a:ext>
            </a:extLst>
          </p:cNvPr>
          <p:cNvPicPr>
            <a:picLocks noChangeAspect="1"/>
          </p:cNvPicPr>
          <p:nvPr/>
        </p:nvPicPr>
        <p:blipFill>
          <a:blip r:embed="rId2"/>
          <a:stretch>
            <a:fillRect/>
          </a:stretch>
        </p:blipFill>
        <p:spPr>
          <a:xfrm>
            <a:off x="252957" y="3218535"/>
            <a:ext cx="3956106" cy="2890753"/>
          </a:xfrm>
          <a:prstGeom prst="rect">
            <a:avLst/>
          </a:prstGeom>
        </p:spPr>
      </p:pic>
    </p:spTree>
    <p:extLst>
      <p:ext uri="{BB962C8B-B14F-4D97-AF65-F5344CB8AC3E}">
        <p14:creationId xmlns:p14="http://schemas.microsoft.com/office/powerpoint/2010/main" val="409401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F644-4102-E08B-0652-9AF2BAF0CEAD}"/>
              </a:ext>
            </a:extLst>
          </p:cNvPr>
          <p:cNvSpPr>
            <a:spLocks noGrp="1"/>
          </p:cNvSpPr>
          <p:nvPr>
            <p:ph type="title"/>
          </p:nvPr>
        </p:nvSpPr>
        <p:spPr>
          <a:xfrm>
            <a:off x="1024127" y="585216"/>
            <a:ext cx="10240903" cy="1499616"/>
          </a:xfrm>
        </p:spPr>
        <p:txBody>
          <a:bodyPr>
            <a:normAutofit/>
          </a:bodyPr>
          <a:lstStyle/>
          <a:p>
            <a:r>
              <a:rPr lang="el-GR" sz="3600" dirty="0"/>
              <a:t>Το περικομμένο υπόδειγμα παλινδρόμησης</a:t>
            </a:r>
            <a:endParaRPr lang="en-US" sz="3600" dirty="0"/>
          </a:p>
        </p:txBody>
      </p:sp>
      <p:sp>
        <p:nvSpPr>
          <p:cNvPr id="3" name="Content Placeholder 2">
            <a:extLst>
              <a:ext uri="{FF2B5EF4-FFF2-40B4-BE49-F238E27FC236}">
                <a16:creationId xmlns:a16="http://schemas.microsoft.com/office/drawing/2014/main" id="{5D659C0E-54DB-19A7-40DB-72853465AB8D}"/>
              </a:ext>
            </a:extLst>
          </p:cNvPr>
          <p:cNvSpPr>
            <a:spLocks noGrp="1"/>
          </p:cNvSpPr>
          <p:nvPr>
            <p:ph idx="1"/>
          </p:nvPr>
        </p:nvSpPr>
        <p:spPr>
          <a:xfrm>
            <a:off x="1033555" y="2286000"/>
            <a:ext cx="9720073" cy="4572000"/>
          </a:xfrm>
        </p:spPr>
        <p:txBody>
          <a:bodyPr/>
          <a:lstStyle/>
          <a:p>
            <a:r>
              <a:rPr lang="el-GR" dirty="0"/>
              <a:t>Στο υπόδειγμα των προηγούμενων παραδειγμάτων, τώρα υποθέτουμε ότι</a:t>
            </a:r>
          </a:p>
          <a:p>
            <a:endParaRPr lang="el-GR" dirty="0"/>
          </a:p>
          <a:p>
            <a:r>
              <a:rPr lang="el-GR" dirty="0"/>
              <a:t>είναι το ντετερμινιστικό μέρος του κλασικού υποδείγματος παλινδρόμησης. ΄Ετσι,</a:t>
            </a:r>
          </a:p>
          <a:p>
            <a:endParaRPr lang="el-GR" dirty="0"/>
          </a:p>
          <a:p>
            <a:endParaRPr lang="el-GR" dirty="0"/>
          </a:p>
          <a:p>
            <a:r>
              <a:rPr lang="el-GR" dirty="0"/>
              <a:t>Όπου</a:t>
            </a:r>
          </a:p>
          <a:p>
            <a:endParaRPr lang="el-GR" dirty="0"/>
          </a:p>
          <a:p>
            <a:r>
              <a:rPr lang="el-GR" dirty="0"/>
              <a:t>έτσι ώστε</a:t>
            </a:r>
          </a:p>
          <a:p>
            <a:endParaRPr lang="en-US" dirty="0"/>
          </a:p>
        </p:txBody>
      </p:sp>
      <p:pic>
        <p:nvPicPr>
          <p:cNvPr id="5" name="Picture 4">
            <a:extLst>
              <a:ext uri="{FF2B5EF4-FFF2-40B4-BE49-F238E27FC236}">
                <a16:creationId xmlns:a16="http://schemas.microsoft.com/office/drawing/2014/main" id="{CEF9AC29-8F42-E4C0-CEF4-97FF4270A79E}"/>
              </a:ext>
            </a:extLst>
          </p:cNvPr>
          <p:cNvPicPr>
            <a:picLocks noChangeAspect="1"/>
          </p:cNvPicPr>
          <p:nvPr/>
        </p:nvPicPr>
        <p:blipFill>
          <a:blip r:embed="rId2"/>
          <a:stretch>
            <a:fillRect/>
          </a:stretch>
        </p:blipFill>
        <p:spPr>
          <a:xfrm>
            <a:off x="4906923" y="2781409"/>
            <a:ext cx="1267774" cy="515616"/>
          </a:xfrm>
          <a:prstGeom prst="rect">
            <a:avLst/>
          </a:prstGeom>
        </p:spPr>
      </p:pic>
      <p:pic>
        <p:nvPicPr>
          <p:cNvPr id="7" name="Picture 6">
            <a:extLst>
              <a:ext uri="{FF2B5EF4-FFF2-40B4-BE49-F238E27FC236}">
                <a16:creationId xmlns:a16="http://schemas.microsoft.com/office/drawing/2014/main" id="{E4A91828-F96A-1242-CBED-D059E5461487}"/>
              </a:ext>
            </a:extLst>
          </p:cNvPr>
          <p:cNvPicPr>
            <a:picLocks noChangeAspect="1"/>
          </p:cNvPicPr>
          <p:nvPr/>
        </p:nvPicPr>
        <p:blipFill>
          <a:blip r:embed="rId3"/>
          <a:stretch>
            <a:fillRect/>
          </a:stretch>
        </p:blipFill>
        <p:spPr>
          <a:xfrm>
            <a:off x="4799313" y="3839566"/>
            <a:ext cx="1832363" cy="515615"/>
          </a:xfrm>
          <a:prstGeom prst="rect">
            <a:avLst/>
          </a:prstGeom>
        </p:spPr>
      </p:pic>
      <p:pic>
        <p:nvPicPr>
          <p:cNvPr id="9" name="Picture 8">
            <a:extLst>
              <a:ext uri="{FF2B5EF4-FFF2-40B4-BE49-F238E27FC236}">
                <a16:creationId xmlns:a16="http://schemas.microsoft.com/office/drawing/2014/main" id="{FECF76D7-32E8-F76F-AA24-2671E1F1DC85}"/>
              </a:ext>
            </a:extLst>
          </p:cNvPr>
          <p:cNvPicPr>
            <a:picLocks noChangeAspect="1"/>
          </p:cNvPicPr>
          <p:nvPr/>
        </p:nvPicPr>
        <p:blipFill>
          <a:blip r:embed="rId4"/>
          <a:stretch>
            <a:fillRect/>
          </a:stretch>
        </p:blipFill>
        <p:spPr>
          <a:xfrm>
            <a:off x="5092148" y="5122633"/>
            <a:ext cx="1800313" cy="419275"/>
          </a:xfrm>
          <a:prstGeom prst="rect">
            <a:avLst/>
          </a:prstGeom>
        </p:spPr>
      </p:pic>
      <p:pic>
        <p:nvPicPr>
          <p:cNvPr id="11" name="Picture 10">
            <a:extLst>
              <a:ext uri="{FF2B5EF4-FFF2-40B4-BE49-F238E27FC236}">
                <a16:creationId xmlns:a16="http://schemas.microsoft.com/office/drawing/2014/main" id="{9FF11C46-3DAB-61BB-CCBC-BBB6B7C037CD}"/>
              </a:ext>
            </a:extLst>
          </p:cNvPr>
          <p:cNvPicPr>
            <a:picLocks noChangeAspect="1"/>
          </p:cNvPicPr>
          <p:nvPr/>
        </p:nvPicPr>
        <p:blipFill>
          <a:blip r:embed="rId5"/>
          <a:stretch>
            <a:fillRect/>
          </a:stretch>
        </p:blipFill>
        <p:spPr>
          <a:xfrm>
            <a:off x="5230192" y="6201185"/>
            <a:ext cx="2094433" cy="492932"/>
          </a:xfrm>
          <a:prstGeom prst="rect">
            <a:avLst/>
          </a:prstGeom>
        </p:spPr>
      </p:pic>
    </p:spTree>
    <p:extLst>
      <p:ext uri="{BB962C8B-B14F-4D97-AF65-F5344CB8AC3E}">
        <p14:creationId xmlns:p14="http://schemas.microsoft.com/office/powerpoint/2010/main" val="202437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E603-5B0C-8861-878C-DB6715DC36FE}"/>
              </a:ext>
            </a:extLst>
          </p:cNvPr>
          <p:cNvSpPr>
            <a:spLocks noGrp="1"/>
          </p:cNvSpPr>
          <p:nvPr>
            <p:ph type="title"/>
          </p:nvPr>
        </p:nvSpPr>
        <p:spPr>
          <a:xfrm>
            <a:off x="1052408" y="352759"/>
            <a:ext cx="10467146" cy="897801"/>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περικομμένο υπόδειγμα παλινδρόμησης</a:t>
            </a:r>
            <a:endParaRPr lang="en-US" dirty="0"/>
          </a:p>
        </p:txBody>
      </p:sp>
      <p:sp>
        <p:nvSpPr>
          <p:cNvPr id="3" name="Content Placeholder 2">
            <a:extLst>
              <a:ext uri="{FF2B5EF4-FFF2-40B4-BE49-F238E27FC236}">
                <a16:creationId xmlns:a16="http://schemas.microsoft.com/office/drawing/2014/main" id="{1C7232E2-20A4-57BE-2B6B-58059A659067}"/>
              </a:ext>
            </a:extLst>
          </p:cNvPr>
          <p:cNvSpPr>
            <a:spLocks noGrp="1"/>
          </p:cNvSpPr>
          <p:nvPr>
            <p:ph idx="1"/>
          </p:nvPr>
        </p:nvSpPr>
        <p:spPr>
          <a:xfrm>
            <a:off x="920433" y="1358968"/>
            <a:ext cx="10985620" cy="5499032"/>
          </a:xfrm>
        </p:spPr>
        <p:txBody>
          <a:bodyPr/>
          <a:lstStyle/>
          <a:p>
            <a:pPr algn="l"/>
            <a:r>
              <a:rPr lang="el-GR" sz="2400" b="0" i="0" u="none" strike="noStrike" baseline="0" dirty="0">
                <a:latin typeface="grmn1000"/>
              </a:rPr>
              <a:t>Ενδιαφερόμαστε για την κατανομή του </a:t>
            </a:r>
            <a:r>
              <a:rPr lang="el-GR" sz="2400" b="0" i="1" u="none" strike="noStrike" baseline="0" dirty="0">
                <a:latin typeface="LMMathItalic10-Regular"/>
              </a:rPr>
              <a:t>y</a:t>
            </a:r>
            <a:r>
              <a:rPr lang="el-GR" sz="2400" b="0" i="0" u="none" strike="noStrike" baseline="0" dirty="0">
                <a:latin typeface="grmn1000"/>
              </a:rPr>
              <a:t>, δεδομένου ότι το </a:t>
            </a:r>
            <a:r>
              <a:rPr lang="el-GR" sz="2400" b="0" i="1" u="none" strike="noStrike" baseline="0" dirty="0">
                <a:latin typeface="LMMathItalic10-Regular"/>
              </a:rPr>
              <a:t>y </a:t>
            </a:r>
            <a:r>
              <a:rPr lang="el-GR" sz="2400" b="0" i="0" u="none" strike="noStrike" baseline="0" dirty="0">
                <a:latin typeface="grmn1000"/>
              </a:rPr>
              <a:t>είναι μεγαλύτερο από το σημείο περικοπής, </a:t>
            </a:r>
            <a:r>
              <a:rPr lang="el-GR" sz="2400" b="0" i="1" u="none" strike="noStrike" baseline="0" dirty="0">
                <a:latin typeface="LMMathItalic10-Regular"/>
              </a:rPr>
              <a:t>α</a:t>
            </a:r>
            <a:r>
              <a:rPr lang="el-GR" sz="2400" b="0" i="0" u="none" strike="noStrike" baseline="0" dirty="0">
                <a:latin typeface="grmn1000"/>
              </a:rPr>
              <a:t>. Αυτό είναι το αποτέλεσμα που περιγράφεται στο Θεώρημα 19.2. Συνεπάγεται ότι</a:t>
            </a:r>
          </a:p>
          <a:p>
            <a:pPr marL="0" indent="0" algn="l">
              <a:buNone/>
            </a:pPr>
            <a:endParaRPr lang="el-GR" sz="2400" dirty="0">
              <a:latin typeface="grmn1000"/>
            </a:endParaRPr>
          </a:p>
          <a:p>
            <a:pPr algn="l"/>
            <a:r>
              <a:rPr lang="el-GR" dirty="0"/>
              <a:t>Οι μερικές επιδράσεις σε αυτό το υπόδειγμα για το υποσύνολο του πληθυσμού μπορούν να υπολογιστούν γράφοντας</a:t>
            </a:r>
          </a:p>
          <a:p>
            <a:pPr algn="l"/>
            <a:endParaRPr lang="el-GR" dirty="0"/>
          </a:p>
          <a:p>
            <a:pPr algn="l"/>
            <a:endParaRPr lang="el-GR" dirty="0"/>
          </a:p>
          <a:p>
            <a:pPr algn="l"/>
            <a:r>
              <a:rPr lang="el-GR" sz="2400" b="0" i="0" u="none" strike="noStrike" baseline="0" dirty="0">
                <a:latin typeface="grmn1000"/>
              </a:rPr>
              <a:t>όπου, πλέον, </a:t>
            </a:r>
            <a:r>
              <a:rPr lang="el-GR" sz="2400" b="0" i="1" u="none" strike="noStrike" baseline="0" dirty="0">
                <a:latin typeface="LMMathItalic10-Regular"/>
              </a:rPr>
              <a:t>α </a:t>
            </a:r>
            <a:r>
              <a:rPr lang="el-GR" sz="2400" b="0" i="0" u="none" strike="noStrike" baseline="0" dirty="0">
                <a:latin typeface="LMRoman10-Regular"/>
              </a:rPr>
              <a:t>= (</a:t>
            </a:r>
            <a:r>
              <a:rPr lang="el-GR" sz="2400" b="0" i="1" u="none" strike="noStrike" baseline="0" dirty="0">
                <a:latin typeface="LMMathItalic10-Regular"/>
              </a:rPr>
              <a:t>α </a:t>
            </a:r>
            <a:r>
              <a:rPr lang="el-GR" sz="2400" b="0" i="1" u="none" strike="noStrike" baseline="0" dirty="0">
                <a:latin typeface="LMMathSymbols10-Regular"/>
              </a:rPr>
              <a:t>− </a:t>
            </a:r>
            <a:r>
              <a:rPr lang="el-GR" sz="2400" b="1" i="1" u="none" strike="noStrike" baseline="0" dirty="0">
                <a:latin typeface="LMMathItalic10-Bold"/>
              </a:rPr>
              <a:t>x’β</a:t>
            </a:r>
            <a:r>
              <a:rPr lang="el-GR" sz="2400" b="0" i="0" u="none" strike="noStrike" baseline="0" dirty="0">
                <a:latin typeface="LMRoman10-Regular"/>
              </a:rPr>
              <a:t>)</a:t>
            </a:r>
            <a:r>
              <a:rPr lang="el-GR" sz="2400" b="0" i="1" u="none" strike="noStrike" baseline="0" dirty="0">
                <a:latin typeface="LMMathItalic10-Regular"/>
              </a:rPr>
              <a:t>/σ</a:t>
            </a:r>
            <a:r>
              <a:rPr lang="el-GR" sz="2400" b="0" i="0" u="none" strike="noStrike" baseline="0" dirty="0">
                <a:latin typeface="grmn1000"/>
              </a:rPr>
              <a:t>. Για λόγους απλότητας, θεωρείστε ότι </a:t>
            </a:r>
            <a:r>
              <a:rPr lang="el-GR" sz="2400" b="0" i="1" u="none" strike="noStrike" baseline="0" dirty="0">
                <a:latin typeface="LMMathItalic10-Regular"/>
              </a:rPr>
              <a:t>λ </a:t>
            </a:r>
            <a:r>
              <a:rPr lang="el-GR" sz="2400" b="0" i="0" u="none" strike="noStrike" baseline="0" dirty="0">
                <a:latin typeface="LMRoman10-Regular"/>
              </a:rPr>
              <a:t>= </a:t>
            </a:r>
            <a:r>
              <a:rPr lang="el-GR" sz="2400" b="0" i="1" u="none" strike="noStrike" baseline="0" dirty="0">
                <a:latin typeface="LMMathItalic10-Regular"/>
              </a:rPr>
              <a:t>λ</a:t>
            </a:r>
            <a:r>
              <a:rPr lang="el-GR" sz="2400" b="0" i="0" u="none" strike="noStrike" baseline="0" dirty="0">
                <a:latin typeface="LMRoman10-Regular"/>
              </a:rPr>
              <a:t>(</a:t>
            </a:r>
            <a:r>
              <a:rPr lang="el-GR" sz="2400" b="0" i="1" u="none" strike="noStrike" baseline="0" dirty="0">
                <a:latin typeface="LMMathItalic10-Regular"/>
              </a:rPr>
              <a:t>α</a:t>
            </a:r>
            <a:r>
              <a:rPr lang="el-GR" sz="2400" b="0" i="0" u="none" strike="noStrike" baseline="0" dirty="0">
                <a:latin typeface="LMRoman10-Regular"/>
              </a:rPr>
              <a:t>) </a:t>
            </a:r>
            <a:r>
              <a:rPr lang="el-GR" sz="2400" b="0" i="0" u="none" strike="noStrike" baseline="0" dirty="0">
                <a:latin typeface="grmn1000"/>
              </a:rPr>
              <a:t>και </a:t>
            </a:r>
            <a:r>
              <a:rPr lang="el-GR" sz="2400" b="0" i="1" u="none" strike="noStrike" baseline="0" dirty="0">
                <a:latin typeface="LMMathItalic10-Regular"/>
              </a:rPr>
              <a:t>δ </a:t>
            </a:r>
            <a:r>
              <a:rPr lang="el-GR" sz="2400" b="0" i="0" u="none" strike="noStrike" baseline="0" dirty="0">
                <a:latin typeface="LMRoman10-Regular"/>
              </a:rPr>
              <a:t>= </a:t>
            </a:r>
            <a:r>
              <a:rPr lang="el-GR" sz="2400" b="0" i="1" u="none" strike="noStrike" baseline="0" dirty="0">
                <a:latin typeface="LMMathItalic10-Regular"/>
              </a:rPr>
              <a:t>δ</a:t>
            </a:r>
            <a:r>
              <a:rPr lang="el-GR" sz="2400" b="0" i="0" u="none" strike="noStrike" baseline="0" dirty="0">
                <a:latin typeface="LMRoman10-Regular"/>
              </a:rPr>
              <a:t>(</a:t>
            </a:r>
            <a:r>
              <a:rPr lang="el-GR" sz="2400" b="0" i="1" u="none" strike="noStrike" baseline="0" dirty="0">
                <a:latin typeface="LMMathItalic10-Regular"/>
              </a:rPr>
              <a:t>α</a:t>
            </a:r>
            <a:r>
              <a:rPr lang="el-GR" sz="2400" b="0" i="0" u="none" strike="noStrike" baseline="0" dirty="0">
                <a:latin typeface="LMRoman10-Regular"/>
              </a:rPr>
              <a:t>)</a:t>
            </a:r>
            <a:r>
              <a:rPr lang="el-GR" sz="2400" b="0" i="0" u="none" strike="noStrike" baseline="0" dirty="0">
                <a:latin typeface="grmn1000"/>
              </a:rPr>
              <a:t>. ΄Ετσι,</a:t>
            </a:r>
            <a:endParaRPr lang="el-GR" dirty="0"/>
          </a:p>
          <a:p>
            <a:pPr algn="l"/>
            <a:endParaRPr lang="en-US" dirty="0"/>
          </a:p>
        </p:txBody>
      </p:sp>
      <p:pic>
        <p:nvPicPr>
          <p:cNvPr id="5" name="Picture 4">
            <a:extLst>
              <a:ext uri="{FF2B5EF4-FFF2-40B4-BE49-F238E27FC236}">
                <a16:creationId xmlns:a16="http://schemas.microsoft.com/office/drawing/2014/main" id="{2E7EF883-CB4C-DCDE-CCB4-3FEAED062FBB}"/>
              </a:ext>
            </a:extLst>
          </p:cNvPr>
          <p:cNvPicPr>
            <a:picLocks noChangeAspect="1"/>
          </p:cNvPicPr>
          <p:nvPr/>
        </p:nvPicPr>
        <p:blipFill>
          <a:blip r:embed="rId2"/>
          <a:stretch>
            <a:fillRect/>
          </a:stretch>
        </p:blipFill>
        <p:spPr>
          <a:xfrm>
            <a:off x="4094706" y="2092240"/>
            <a:ext cx="4910452" cy="811725"/>
          </a:xfrm>
          <a:prstGeom prst="rect">
            <a:avLst/>
          </a:prstGeom>
        </p:spPr>
      </p:pic>
      <p:pic>
        <p:nvPicPr>
          <p:cNvPr id="7" name="Picture 6">
            <a:extLst>
              <a:ext uri="{FF2B5EF4-FFF2-40B4-BE49-F238E27FC236}">
                <a16:creationId xmlns:a16="http://schemas.microsoft.com/office/drawing/2014/main" id="{FB7BFABF-D294-8B1D-AA65-C6A72E5CF4FA}"/>
              </a:ext>
            </a:extLst>
          </p:cNvPr>
          <p:cNvPicPr>
            <a:picLocks noChangeAspect="1"/>
          </p:cNvPicPr>
          <p:nvPr/>
        </p:nvPicPr>
        <p:blipFill>
          <a:blip r:embed="rId3"/>
          <a:stretch>
            <a:fillRect/>
          </a:stretch>
        </p:blipFill>
        <p:spPr>
          <a:xfrm>
            <a:off x="4731359" y="3954036"/>
            <a:ext cx="3363768" cy="608714"/>
          </a:xfrm>
          <a:prstGeom prst="rect">
            <a:avLst/>
          </a:prstGeom>
        </p:spPr>
      </p:pic>
      <p:pic>
        <p:nvPicPr>
          <p:cNvPr id="9" name="Picture 8">
            <a:extLst>
              <a:ext uri="{FF2B5EF4-FFF2-40B4-BE49-F238E27FC236}">
                <a16:creationId xmlns:a16="http://schemas.microsoft.com/office/drawing/2014/main" id="{B1F73A02-4CB2-0C64-6401-41DD4852F62E}"/>
              </a:ext>
            </a:extLst>
          </p:cNvPr>
          <p:cNvPicPr>
            <a:picLocks noChangeAspect="1"/>
          </p:cNvPicPr>
          <p:nvPr/>
        </p:nvPicPr>
        <p:blipFill>
          <a:blip r:embed="rId4"/>
          <a:stretch>
            <a:fillRect/>
          </a:stretch>
        </p:blipFill>
        <p:spPr>
          <a:xfrm>
            <a:off x="4899194" y="5387933"/>
            <a:ext cx="3082812" cy="1414352"/>
          </a:xfrm>
          <a:prstGeom prst="rect">
            <a:avLst/>
          </a:prstGeom>
        </p:spPr>
      </p:pic>
    </p:spTree>
    <p:extLst>
      <p:ext uri="{BB962C8B-B14F-4D97-AF65-F5344CB8AC3E}">
        <p14:creationId xmlns:p14="http://schemas.microsoft.com/office/powerpoint/2010/main" val="114360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B877-1D6B-C648-5905-62AC7EDB1B00}"/>
              </a:ext>
            </a:extLst>
          </p:cNvPr>
          <p:cNvSpPr>
            <a:spLocks noGrp="1"/>
          </p:cNvSpPr>
          <p:nvPr>
            <p:ph type="title"/>
          </p:nvPr>
        </p:nvSpPr>
        <p:spPr>
          <a:xfrm>
            <a:off x="1024128" y="585216"/>
            <a:ext cx="10325744"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περικομμένο υπόδειγμα παλινδρόμησης</a:t>
            </a:r>
            <a:endParaRPr lang="en-US" dirty="0"/>
          </a:p>
        </p:txBody>
      </p:sp>
      <p:sp>
        <p:nvSpPr>
          <p:cNvPr id="3" name="Content Placeholder 2">
            <a:extLst>
              <a:ext uri="{FF2B5EF4-FFF2-40B4-BE49-F238E27FC236}">
                <a16:creationId xmlns:a16="http://schemas.microsoft.com/office/drawing/2014/main" id="{296909C6-B25B-93AC-C4D0-6B9FB454AA4F}"/>
              </a:ext>
            </a:extLst>
          </p:cNvPr>
          <p:cNvSpPr>
            <a:spLocks noGrp="1"/>
          </p:cNvSpPr>
          <p:nvPr>
            <p:ph idx="1"/>
          </p:nvPr>
        </p:nvSpPr>
        <p:spPr>
          <a:xfrm>
            <a:off x="1024128" y="2286000"/>
            <a:ext cx="9720073" cy="4572000"/>
          </a:xfrm>
        </p:spPr>
        <p:txBody>
          <a:bodyPr/>
          <a:lstStyle/>
          <a:p>
            <a:r>
              <a:rPr lang="el-GR" dirty="0"/>
              <a:t>Υπάρχει μια παρόμοια </a:t>
            </a:r>
            <a:r>
              <a:rPr lang="el-GR" b="1" dirty="0"/>
              <a:t>απομείωση</a:t>
            </a:r>
            <a:r>
              <a:rPr lang="el-GR" dirty="0"/>
              <a:t> στη διακύμανση. Στο υποσύνολο του δείγματος y &gt; α, η διακύμανση της παλινδρόμησης δεν είναι σ</a:t>
            </a:r>
            <a:r>
              <a:rPr lang="el-GR" baseline="30000" dirty="0"/>
              <a:t>2</a:t>
            </a:r>
            <a:r>
              <a:rPr lang="el-GR" dirty="0"/>
              <a:t>, αλλά</a:t>
            </a:r>
          </a:p>
          <a:p>
            <a:endParaRPr lang="el-GR" dirty="0"/>
          </a:p>
          <a:p>
            <a:endParaRPr lang="el-GR" dirty="0"/>
          </a:p>
          <a:p>
            <a:r>
              <a:rPr lang="el-GR" dirty="0"/>
              <a:t>Για το υποσύνολο του δείγματος από το οποίο λαμβάνονται τα δεδομένα, θα μπορούσαμε να γράψουμε την Εξίσωση (19-6) στη μορφή</a:t>
            </a:r>
          </a:p>
          <a:p>
            <a:endParaRPr lang="el-GR" dirty="0"/>
          </a:p>
          <a:p>
            <a:r>
              <a:rPr lang="el-GR" dirty="0"/>
              <a:t>όπου το u είναι το y μείον τη δεσμευμένη αναμενόμενη τιμή του.</a:t>
            </a:r>
          </a:p>
          <a:p>
            <a:endParaRPr lang="en-US" dirty="0"/>
          </a:p>
        </p:txBody>
      </p:sp>
      <p:pic>
        <p:nvPicPr>
          <p:cNvPr id="5" name="Picture 4">
            <a:extLst>
              <a:ext uri="{FF2B5EF4-FFF2-40B4-BE49-F238E27FC236}">
                <a16:creationId xmlns:a16="http://schemas.microsoft.com/office/drawing/2014/main" id="{3F6CB05F-D0A3-8684-6321-B43B6168B0D3}"/>
              </a:ext>
            </a:extLst>
          </p:cNvPr>
          <p:cNvPicPr>
            <a:picLocks noChangeAspect="1"/>
          </p:cNvPicPr>
          <p:nvPr/>
        </p:nvPicPr>
        <p:blipFill>
          <a:blip r:embed="rId2"/>
          <a:stretch>
            <a:fillRect/>
          </a:stretch>
        </p:blipFill>
        <p:spPr>
          <a:xfrm>
            <a:off x="4549030" y="3112662"/>
            <a:ext cx="3573869" cy="632675"/>
          </a:xfrm>
          <a:prstGeom prst="rect">
            <a:avLst/>
          </a:prstGeom>
        </p:spPr>
      </p:pic>
      <p:pic>
        <p:nvPicPr>
          <p:cNvPr id="7" name="Picture 6">
            <a:extLst>
              <a:ext uri="{FF2B5EF4-FFF2-40B4-BE49-F238E27FC236}">
                <a16:creationId xmlns:a16="http://schemas.microsoft.com/office/drawing/2014/main" id="{111A898B-5DEE-2FA5-2282-A469F99D043D}"/>
              </a:ext>
            </a:extLst>
          </p:cNvPr>
          <p:cNvPicPr>
            <a:picLocks noChangeAspect="1"/>
          </p:cNvPicPr>
          <p:nvPr/>
        </p:nvPicPr>
        <p:blipFill>
          <a:blip r:embed="rId3"/>
          <a:stretch>
            <a:fillRect/>
          </a:stretch>
        </p:blipFill>
        <p:spPr>
          <a:xfrm>
            <a:off x="3463474" y="4779391"/>
            <a:ext cx="4659425" cy="441371"/>
          </a:xfrm>
          <a:prstGeom prst="rect">
            <a:avLst/>
          </a:prstGeom>
        </p:spPr>
      </p:pic>
    </p:spTree>
    <p:extLst>
      <p:ext uri="{BB962C8B-B14F-4D97-AF65-F5344CB8AC3E}">
        <p14:creationId xmlns:p14="http://schemas.microsoft.com/office/powerpoint/2010/main" val="85826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3AF4-23E9-9467-906C-1BB6F0439F80}"/>
              </a:ext>
            </a:extLst>
          </p:cNvPr>
          <p:cNvSpPr>
            <a:spLocks noGrp="1"/>
          </p:cNvSpPr>
          <p:nvPr>
            <p:ph type="title"/>
          </p:nvPr>
        </p:nvSpPr>
        <p:spPr>
          <a:xfrm>
            <a:off x="1024127" y="585216"/>
            <a:ext cx="10853645"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περικομμένο υπόδειγμα παλινδρόμησης</a:t>
            </a:r>
            <a:endParaRPr lang="en-US" dirty="0"/>
          </a:p>
        </p:txBody>
      </p:sp>
      <p:sp>
        <p:nvSpPr>
          <p:cNvPr id="3" name="Content Placeholder 2">
            <a:extLst>
              <a:ext uri="{FF2B5EF4-FFF2-40B4-BE49-F238E27FC236}">
                <a16:creationId xmlns:a16="http://schemas.microsoft.com/office/drawing/2014/main" id="{3BC22308-2977-439C-A498-EF28F17F2B99}"/>
              </a:ext>
            </a:extLst>
          </p:cNvPr>
          <p:cNvSpPr>
            <a:spLocks noGrp="1"/>
          </p:cNvSpPr>
          <p:nvPr>
            <p:ph idx="1"/>
          </p:nvPr>
        </p:nvSpPr>
        <p:spPr>
          <a:xfrm>
            <a:off x="1024128" y="2286000"/>
            <a:ext cx="10712243" cy="4023360"/>
          </a:xfrm>
        </p:spPr>
        <p:txBody>
          <a:bodyPr/>
          <a:lstStyle/>
          <a:p>
            <a:r>
              <a:rPr lang="el-GR" dirty="0"/>
              <a:t>Εκ κατασκευής, το u έχει μηδενικό μέσο, αλλά είναι ετεροσκεδαστικό, με διακύμανση</a:t>
            </a:r>
          </a:p>
          <a:p>
            <a:endParaRPr lang="el-GR" dirty="0"/>
          </a:p>
          <a:p>
            <a:endParaRPr lang="el-GR" dirty="0"/>
          </a:p>
          <a:p>
            <a:r>
              <a:rPr lang="el-GR" dirty="0"/>
              <a:t>που είναι μια συνάρτηση του x.</a:t>
            </a:r>
          </a:p>
          <a:p>
            <a:r>
              <a:rPr lang="el-GR" dirty="0"/>
              <a:t>Αν εκτιμήσουμε την Εξίσωση (19-10) μέσω παλινδρόμησης ελαχίστων τετραγώνων του y στη X, τότε θα έχουμε παραλείψει μια μεταβλητή, τον μη γραμμικό όρο λ.</a:t>
            </a:r>
            <a:endParaRPr lang="en-US" dirty="0"/>
          </a:p>
        </p:txBody>
      </p:sp>
      <p:pic>
        <p:nvPicPr>
          <p:cNvPr id="5" name="Picture 4">
            <a:extLst>
              <a:ext uri="{FF2B5EF4-FFF2-40B4-BE49-F238E27FC236}">
                <a16:creationId xmlns:a16="http://schemas.microsoft.com/office/drawing/2014/main" id="{03A9D700-C9F6-4EAA-237C-CFB24211D551}"/>
              </a:ext>
            </a:extLst>
          </p:cNvPr>
          <p:cNvPicPr>
            <a:picLocks noChangeAspect="1"/>
          </p:cNvPicPr>
          <p:nvPr/>
        </p:nvPicPr>
        <p:blipFill>
          <a:blip r:embed="rId2"/>
          <a:stretch>
            <a:fillRect/>
          </a:stretch>
        </p:blipFill>
        <p:spPr>
          <a:xfrm>
            <a:off x="3615648" y="2988297"/>
            <a:ext cx="4960704" cy="529455"/>
          </a:xfrm>
          <a:prstGeom prst="rect">
            <a:avLst/>
          </a:prstGeom>
        </p:spPr>
      </p:pic>
    </p:spTree>
    <p:extLst>
      <p:ext uri="{BB962C8B-B14F-4D97-AF65-F5344CB8AC3E}">
        <p14:creationId xmlns:p14="http://schemas.microsoft.com/office/powerpoint/2010/main" val="400595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167402-A410-28BD-CA12-957E470004E8}"/>
              </a:ext>
            </a:extLst>
          </p:cNvPr>
          <p:cNvPicPr>
            <a:picLocks noChangeAspect="1"/>
          </p:cNvPicPr>
          <p:nvPr/>
        </p:nvPicPr>
        <p:blipFill>
          <a:blip r:embed="rId2"/>
          <a:stretch>
            <a:fillRect/>
          </a:stretch>
        </p:blipFill>
        <p:spPr>
          <a:xfrm>
            <a:off x="1630837" y="1116393"/>
            <a:ext cx="9269938" cy="4625213"/>
          </a:xfrm>
          <a:prstGeom prst="rect">
            <a:avLst/>
          </a:prstGeom>
        </p:spPr>
      </p:pic>
    </p:spTree>
    <p:extLst>
      <p:ext uri="{BB962C8B-B14F-4D97-AF65-F5344CB8AC3E}">
        <p14:creationId xmlns:p14="http://schemas.microsoft.com/office/powerpoint/2010/main" val="246825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C88E-49DC-6449-E6BF-E72C99C68F93}"/>
              </a:ext>
            </a:extLst>
          </p:cNvPr>
          <p:cNvSpPr>
            <a:spLocks noGrp="1"/>
          </p:cNvSpPr>
          <p:nvPr>
            <p:ph type="title"/>
          </p:nvPr>
        </p:nvSpPr>
        <p:spPr>
          <a:xfrm>
            <a:off x="1024127" y="585216"/>
            <a:ext cx="10354025"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περικομμένο υπόδειγμα παλινδρόμησης</a:t>
            </a:r>
            <a:endParaRPr lang="en-US" dirty="0"/>
          </a:p>
        </p:txBody>
      </p:sp>
      <p:sp>
        <p:nvSpPr>
          <p:cNvPr id="3" name="Content Placeholder 2">
            <a:extLst>
              <a:ext uri="{FF2B5EF4-FFF2-40B4-BE49-F238E27FC236}">
                <a16:creationId xmlns:a16="http://schemas.microsoft.com/office/drawing/2014/main" id="{964A4B60-4C49-5C3E-0585-D92916F37F93}"/>
              </a:ext>
            </a:extLst>
          </p:cNvPr>
          <p:cNvSpPr>
            <a:spLocks noGrp="1"/>
          </p:cNvSpPr>
          <p:nvPr>
            <p:ph idx="1"/>
          </p:nvPr>
        </p:nvSpPr>
        <p:spPr>
          <a:xfrm>
            <a:off x="1024128" y="2286000"/>
            <a:ext cx="11032754" cy="4023360"/>
          </a:xfrm>
        </p:spPr>
        <p:txBody>
          <a:bodyPr/>
          <a:lstStyle/>
          <a:p>
            <a:r>
              <a:rPr lang="el-GR" dirty="0"/>
              <a:t>Η λογαριθμική συνάρτηση πιθανοφάνειας για το κατά το ήμισυ κανονικό υπόδειγμα δίνεται από τους Aigner, Lovell και Schmidt (1977),</a:t>
            </a:r>
          </a:p>
          <a:p>
            <a:endParaRPr lang="el-GR" dirty="0"/>
          </a:p>
          <a:p>
            <a:endParaRPr lang="el-GR" dirty="0"/>
          </a:p>
          <a:p>
            <a:r>
              <a:rPr lang="el-GR" dirty="0"/>
              <a:t>Στα σύγχρονα λογισμικά πακέτα, όπως τα Stata, SAS και NLOGIT, υπάρχουν ενσωματωμένα προγράμματα μεγιστοποίησης για αυτό το υπόδειγμα.</a:t>
            </a:r>
            <a:endParaRPr lang="en-US" dirty="0"/>
          </a:p>
        </p:txBody>
      </p:sp>
      <p:pic>
        <p:nvPicPr>
          <p:cNvPr id="5" name="Picture 4">
            <a:extLst>
              <a:ext uri="{FF2B5EF4-FFF2-40B4-BE49-F238E27FC236}">
                <a16:creationId xmlns:a16="http://schemas.microsoft.com/office/drawing/2014/main" id="{C4027743-44E3-EA33-F76D-DDC3BD59AB7A}"/>
              </a:ext>
            </a:extLst>
          </p:cNvPr>
          <p:cNvPicPr>
            <a:picLocks noChangeAspect="1"/>
          </p:cNvPicPr>
          <p:nvPr/>
        </p:nvPicPr>
        <p:blipFill>
          <a:blip r:embed="rId2"/>
          <a:stretch>
            <a:fillRect/>
          </a:stretch>
        </p:blipFill>
        <p:spPr>
          <a:xfrm>
            <a:off x="2705620" y="3161373"/>
            <a:ext cx="6564477" cy="845019"/>
          </a:xfrm>
          <a:prstGeom prst="rect">
            <a:avLst/>
          </a:prstGeom>
        </p:spPr>
      </p:pic>
    </p:spTree>
    <p:extLst>
      <p:ext uri="{BB962C8B-B14F-4D97-AF65-F5344CB8AC3E}">
        <p14:creationId xmlns:p14="http://schemas.microsoft.com/office/powerpoint/2010/main" val="282813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2EDA-DDEC-1A37-5121-861E19667BD6}"/>
              </a:ext>
            </a:extLst>
          </p:cNvPr>
          <p:cNvSpPr>
            <a:spLocks noGrp="1"/>
          </p:cNvSpPr>
          <p:nvPr>
            <p:ph type="title"/>
          </p:nvPr>
        </p:nvSpPr>
        <p:spPr>
          <a:xfrm>
            <a:off x="1024128" y="585216"/>
            <a:ext cx="10090074" cy="1499616"/>
          </a:xfrm>
        </p:spPr>
        <p:txBody>
          <a:bodyPr>
            <a:normAutofit/>
          </a:bodyPr>
          <a:lstStyle/>
          <a:p>
            <a:r>
              <a:rPr lang="el-GR" sz="3600" dirty="0"/>
              <a:t>Παράδειγμα 19.3. Στοχαστικό Σύνορο Κόστους για τους Ελβετικούς Σιδηροδρόμους</a:t>
            </a:r>
            <a:endParaRPr lang="en-US" sz="3600" dirty="0"/>
          </a:p>
        </p:txBody>
      </p:sp>
      <p:sp>
        <p:nvSpPr>
          <p:cNvPr id="3" name="Content Placeholder 2">
            <a:extLst>
              <a:ext uri="{FF2B5EF4-FFF2-40B4-BE49-F238E27FC236}">
                <a16:creationId xmlns:a16="http://schemas.microsoft.com/office/drawing/2014/main" id="{B1B95933-35FA-29A6-63CB-E0BA3BA16857}"/>
              </a:ext>
            </a:extLst>
          </p:cNvPr>
          <p:cNvSpPr>
            <a:spLocks noGrp="1"/>
          </p:cNvSpPr>
          <p:nvPr>
            <p:ph idx="1"/>
          </p:nvPr>
        </p:nvSpPr>
        <p:spPr>
          <a:xfrm>
            <a:off x="807310" y="1974915"/>
            <a:ext cx="11384689" cy="4023360"/>
          </a:xfrm>
        </p:spPr>
        <p:txBody>
          <a:bodyPr/>
          <a:lstStyle/>
          <a:p>
            <a:r>
              <a:rPr lang="el-GR" dirty="0"/>
              <a:t>΄Ένα κατάλληλο υπόδειγμα συνόρου κόστους για μια επιχείρηση που παράγει περισσότερα από ένα προϊόντα—οι ελβετικοί σιδηρόδρομοι μεταφέρουν φορτία και επιβάτες—θα έχει την ακόλουθη μορφή:</a:t>
            </a:r>
          </a:p>
          <a:p>
            <a:endParaRPr lang="el-GR" dirty="0"/>
          </a:p>
          <a:p>
            <a:endParaRPr lang="el-GR" dirty="0"/>
          </a:p>
          <a:p>
            <a:r>
              <a:rPr lang="el-GR" dirty="0"/>
              <a:t>Η συνθήκη της ομογένειας βαθμού ένα της συνάρτησης κόστους ως προς τις τιμές των εισροών επιβάλλεται μέσω της κανονικοποίησης του συνολικού κόστους, C, και των πρώτων K − 1 τιμών ως προς την τιμή της K- οστής εισροής.</a:t>
            </a:r>
            <a:endParaRPr lang="en-US" dirty="0"/>
          </a:p>
        </p:txBody>
      </p:sp>
      <p:pic>
        <p:nvPicPr>
          <p:cNvPr id="5" name="Picture 4">
            <a:extLst>
              <a:ext uri="{FF2B5EF4-FFF2-40B4-BE49-F238E27FC236}">
                <a16:creationId xmlns:a16="http://schemas.microsoft.com/office/drawing/2014/main" id="{08F34D05-9551-038D-DA05-7949FBDB512E}"/>
              </a:ext>
            </a:extLst>
          </p:cNvPr>
          <p:cNvPicPr>
            <a:picLocks noChangeAspect="1"/>
          </p:cNvPicPr>
          <p:nvPr/>
        </p:nvPicPr>
        <p:blipFill>
          <a:blip r:embed="rId2"/>
          <a:stretch>
            <a:fillRect/>
          </a:stretch>
        </p:blipFill>
        <p:spPr>
          <a:xfrm>
            <a:off x="2995775" y="3023289"/>
            <a:ext cx="5958669" cy="902483"/>
          </a:xfrm>
          <a:prstGeom prst="rect">
            <a:avLst/>
          </a:prstGeom>
        </p:spPr>
      </p:pic>
    </p:spTree>
    <p:extLst>
      <p:ext uri="{BB962C8B-B14F-4D97-AF65-F5344CB8AC3E}">
        <p14:creationId xmlns:p14="http://schemas.microsoft.com/office/powerpoint/2010/main" val="258522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2210-D068-CA96-3F1E-21A60B254BAD}"/>
              </a:ext>
            </a:extLst>
          </p:cNvPr>
          <p:cNvSpPr>
            <a:spLocks noGrp="1"/>
          </p:cNvSpPr>
          <p:nvPr>
            <p:ph type="title"/>
          </p:nvPr>
        </p:nvSpPr>
        <p:spPr/>
        <p:txBody>
          <a:bodyPr/>
          <a:lstStyle/>
          <a:p>
            <a:r>
              <a:rPr lang="el-GR" dirty="0"/>
              <a:t>Λογοκριμένα δεδομένα</a:t>
            </a:r>
            <a:endParaRPr lang="en-US" dirty="0"/>
          </a:p>
        </p:txBody>
      </p:sp>
      <p:sp>
        <p:nvSpPr>
          <p:cNvPr id="3" name="Content Placeholder 2">
            <a:extLst>
              <a:ext uri="{FF2B5EF4-FFF2-40B4-BE49-F238E27FC236}">
                <a16:creationId xmlns:a16="http://schemas.microsoft.com/office/drawing/2014/main" id="{6254AA44-E079-59A4-2D8B-ADA15DBB060A}"/>
              </a:ext>
            </a:extLst>
          </p:cNvPr>
          <p:cNvSpPr>
            <a:spLocks noGrp="1"/>
          </p:cNvSpPr>
          <p:nvPr>
            <p:ph idx="1"/>
          </p:nvPr>
        </p:nvSpPr>
        <p:spPr>
          <a:xfrm>
            <a:off x="1024128" y="2286000"/>
            <a:ext cx="10693390" cy="4023360"/>
          </a:xfrm>
        </p:spPr>
        <p:txBody>
          <a:bodyPr/>
          <a:lstStyle/>
          <a:p>
            <a:r>
              <a:rPr lang="el-GR" dirty="0"/>
              <a:t>΄Οταν η εξαρτημένη μεταβλητή είναι λογοκριμένη, οι τιμές εντός ενός εύρους μετασχηματίζονται σε (ή αναφέρονται ως) μια μεμονωμένη τιμή.</a:t>
            </a:r>
          </a:p>
          <a:p>
            <a:r>
              <a:rPr lang="el-GR" dirty="0"/>
              <a:t>Ορισμένα παραδείγματα από την εμπειρική βιβλιογραφία αναφέρονται στα ακόλουθα:</a:t>
            </a:r>
          </a:p>
          <a:p>
            <a:pPr lvl="1"/>
            <a:r>
              <a:rPr lang="el-GR" dirty="0"/>
              <a:t>1. Αγορές διαρκών αγαθών από νοικοκυριά [Tobin (1958)],</a:t>
            </a:r>
          </a:p>
          <a:p>
            <a:pPr lvl="1"/>
            <a:r>
              <a:rPr lang="el-GR" dirty="0"/>
              <a:t>2. Το πλήθος των εξωσυζυγικών σχέσεων [Fair (1977, 1978)],</a:t>
            </a:r>
          </a:p>
          <a:p>
            <a:pPr lvl="1"/>
            <a:r>
              <a:rPr lang="el-GR" dirty="0"/>
              <a:t>3. Το πλήθος των ωρών εργασίας μιας γυναίκας στο εργατικό δυναμικό [Quester και Greene (1982)],</a:t>
            </a:r>
          </a:p>
          <a:p>
            <a:pPr lvl="1"/>
            <a:r>
              <a:rPr lang="el-GR" dirty="0"/>
              <a:t>4. Το πλήθος των συλλήψεων μετά την αποφυλάκιση [Witte (1980)],</a:t>
            </a:r>
          </a:p>
          <a:p>
            <a:pPr lvl="1"/>
            <a:r>
              <a:rPr lang="el-GR" dirty="0"/>
              <a:t>5. Οι δαπάνες των νοικοκυριών για διάφορες ομάδες εμπορευμάτων [Jarque (1987)],</a:t>
            </a:r>
          </a:p>
          <a:p>
            <a:pPr lvl="1"/>
            <a:r>
              <a:rPr lang="el-GR" dirty="0"/>
              <a:t>6. Δαπάνες για διακοπές [Melenberg και van Soest (1996)],</a:t>
            </a:r>
          </a:p>
          <a:p>
            <a:pPr lvl="1"/>
            <a:r>
              <a:rPr lang="el-GR" dirty="0"/>
              <a:t>7. Φιλανθρωπικές δωρεές [Brown, Harris και Taylor (2009)].</a:t>
            </a:r>
            <a:endParaRPr lang="en-US" dirty="0"/>
          </a:p>
        </p:txBody>
      </p:sp>
    </p:spTree>
    <p:extLst>
      <p:ext uri="{BB962C8B-B14F-4D97-AF65-F5344CB8AC3E}">
        <p14:creationId xmlns:p14="http://schemas.microsoft.com/office/powerpoint/2010/main" val="178683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65E95-1A21-1DBE-48C5-FE9F5564D259}"/>
              </a:ext>
            </a:extLst>
          </p:cNvPr>
          <p:cNvPicPr>
            <a:picLocks noChangeAspect="1"/>
          </p:cNvPicPr>
          <p:nvPr/>
        </p:nvPicPr>
        <p:blipFill>
          <a:blip r:embed="rId2"/>
          <a:stretch>
            <a:fillRect/>
          </a:stretch>
        </p:blipFill>
        <p:spPr>
          <a:xfrm>
            <a:off x="2187019" y="167867"/>
            <a:ext cx="7682845" cy="6639025"/>
          </a:xfrm>
          <a:prstGeom prst="rect">
            <a:avLst/>
          </a:prstGeom>
        </p:spPr>
      </p:pic>
    </p:spTree>
    <p:extLst>
      <p:ext uri="{BB962C8B-B14F-4D97-AF65-F5344CB8AC3E}">
        <p14:creationId xmlns:p14="http://schemas.microsoft.com/office/powerpoint/2010/main" val="413310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3D7D6-5789-0AA5-74A8-E8CCD6CFDACF}"/>
              </a:ext>
            </a:extLst>
          </p:cNvPr>
          <p:cNvPicPr>
            <a:picLocks noChangeAspect="1"/>
          </p:cNvPicPr>
          <p:nvPr/>
        </p:nvPicPr>
        <p:blipFill>
          <a:blip r:embed="rId2"/>
          <a:stretch>
            <a:fillRect/>
          </a:stretch>
        </p:blipFill>
        <p:spPr>
          <a:xfrm>
            <a:off x="1772239" y="1007840"/>
            <a:ext cx="8048090" cy="4842319"/>
          </a:xfrm>
          <a:prstGeom prst="rect">
            <a:avLst/>
          </a:prstGeom>
        </p:spPr>
      </p:pic>
    </p:spTree>
    <p:extLst>
      <p:ext uri="{BB962C8B-B14F-4D97-AF65-F5344CB8AC3E}">
        <p14:creationId xmlns:p14="http://schemas.microsoft.com/office/powerpoint/2010/main" val="206187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1156-D5AE-79DB-4944-7AE659E8688F}"/>
              </a:ext>
            </a:extLst>
          </p:cNvPr>
          <p:cNvSpPr>
            <a:spLocks noGrp="1"/>
          </p:cNvSpPr>
          <p:nvPr>
            <p:ph type="title"/>
          </p:nvPr>
        </p:nvSpPr>
        <p:spPr>
          <a:xfrm>
            <a:off x="1024127" y="317514"/>
            <a:ext cx="9720072" cy="786383"/>
          </a:xfrm>
        </p:spPr>
        <p:txBody>
          <a:bodyPr>
            <a:normAutofit/>
          </a:bodyPr>
          <a:lstStyle/>
          <a:p>
            <a:r>
              <a:rPr lang="el-GR" sz="4400" dirty="0"/>
              <a:t>Περικοπή (</a:t>
            </a:r>
            <a:r>
              <a:rPr lang="en-US" sz="4400" dirty="0"/>
              <a:t>Truncation)</a:t>
            </a:r>
          </a:p>
        </p:txBody>
      </p:sp>
      <p:sp>
        <p:nvSpPr>
          <p:cNvPr id="3" name="Content Placeholder 2">
            <a:extLst>
              <a:ext uri="{FF2B5EF4-FFF2-40B4-BE49-F238E27FC236}">
                <a16:creationId xmlns:a16="http://schemas.microsoft.com/office/drawing/2014/main" id="{8C0BFCC3-7769-3E1E-6D72-9C2921EF2C64}"/>
              </a:ext>
            </a:extLst>
          </p:cNvPr>
          <p:cNvSpPr>
            <a:spLocks noGrp="1"/>
          </p:cNvSpPr>
          <p:nvPr>
            <p:ph idx="1"/>
          </p:nvPr>
        </p:nvSpPr>
        <p:spPr>
          <a:xfrm>
            <a:off x="1024127" y="1352332"/>
            <a:ext cx="11167873" cy="5505668"/>
          </a:xfrm>
        </p:spPr>
        <p:txBody>
          <a:bodyPr/>
          <a:lstStyle/>
          <a:p>
            <a:r>
              <a:rPr lang="el-GR" dirty="0"/>
              <a:t>Μια </a:t>
            </a:r>
            <a:r>
              <a:rPr lang="el-GR" b="1" dirty="0"/>
              <a:t>περικομμένη κατανομή </a:t>
            </a:r>
            <a:r>
              <a:rPr lang="el-GR" dirty="0"/>
              <a:t>είναι το μέρος μιας μη περικομμένης κατανομής που βρίσκεται πάνω ή κάτω από μια συγκεκριμένη τιμή.</a:t>
            </a:r>
          </a:p>
          <a:p>
            <a:r>
              <a:rPr lang="el-GR" dirty="0"/>
              <a:t>Οι περισσότερες σύγχρονες εφαρμογές βασίζονται σε συνεχείς τυχαίες μεταβλητές που χρησιμοποιούν την </a:t>
            </a:r>
            <a:r>
              <a:rPr lang="el-GR" b="1" dirty="0"/>
              <a:t>περικομμένη κανονική κατανομή</a:t>
            </a:r>
            <a:r>
              <a:rPr lang="el-GR" dirty="0"/>
              <a:t>. Αν η μεταβλητή x ακολουθεί την κανονική κατανομή με μέσο μ και τυπική απόκλιση σ, τότε</a:t>
            </a:r>
            <a:endParaRPr lang="en-US" dirty="0"/>
          </a:p>
          <a:p>
            <a:endParaRPr lang="en-US" dirty="0"/>
          </a:p>
          <a:p>
            <a:endParaRPr lang="en-US" dirty="0"/>
          </a:p>
          <a:p>
            <a:pPr algn="l"/>
            <a:r>
              <a:rPr lang="el-GR" sz="2400" b="0" i="0" u="none" strike="noStrike" baseline="0" dirty="0">
                <a:latin typeface="grmn1000"/>
              </a:rPr>
              <a:t>όπου </a:t>
            </a:r>
            <a:r>
              <a:rPr lang="el-GR" sz="2400" b="0" i="1" u="none" strike="noStrike" baseline="0" dirty="0">
                <a:latin typeface="LMMathItalic10-Regular"/>
              </a:rPr>
              <a:t>α </a:t>
            </a:r>
            <a:r>
              <a:rPr lang="el-GR" sz="2400" b="0" i="0" u="none" strike="noStrike" baseline="0" dirty="0">
                <a:latin typeface="LMRoman10-Regular"/>
              </a:rPr>
              <a:t>= (</a:t>
            </a:r>
            <a:r>
              <a:rPr lang="el-GR" sz="2400" b="0" i="1" u="none" strike="noStrike" baseline="0" dirty="0">
                <a:latin typeface="LMMathItalic10-Regular"/>
              </a:rPr>
              <a:t>α </a:t>
            </a:r>
            <a:r>
              <a:rPr lang="el-GR" sz="2400" b="0" i="1" u="none" strike="noStrike" baseline="0" dirty="0">
                <a:latin typeface="LMMathSymbols10-Regular"/>
              </a:rPr>
              <a:t>− </a:t>
            </a:r>
            <a:r>
              <a:rPr lang="el-GR" sz="2400" b="0" i="1" u="none" strike="noStrike" baseline="0" dirty="0">
                <a:latin typeface="LMMathItalic10-Regular"/>
              </a:rPr>
              <a:t>μ</a:t>
            </a:r>
            <a:r>
              <a:rPr lang="el-GR" sz="2400" b="0" i="0" u="none" strike="noStrike" baseline="0" dirty="0">
                <a:latin typeface="LMRoman10-Regular"/>
              </a:rPr>
              <a:t>)</a:t>
            </a:r>
            <a:r>
              <a:rPr lang="el-GR" sz="2400" b="0" i="1" u="none" strike="noStrike" baseline="0" dirty="0">
                <a:latin typeface="LMMathItalic10-Regular"/>
              </a:rPr>
              <a:t>/σ </a:t>
            </a:r>
            <a:r>
              <a:rPr lang="el-GR" sz="2400" b="0" i="0" u="none" strike="noStrike" baseline="0" dirty="0">
                <a:latin typeface="grmn1000"/>
              </a:rPr>
              <a:t>και </a:t>
            </a:r>
            <a:r>
              <a:rPr lang="el-GR" sz="2400" b="1" i="0" u="none" strike="noStrike" baseline="0" dirty="0">
                <a:latin typeface="LMRoman10-Regular"/>
              </a:rPr>
              <a:t>Φ</a:t>
            </a:r>
            <a:r>
              <a:rPr lang="el-GR" sz="2400" b="0" i="0" u="none" strike="noStrike" baseline="0" dirty="0">
                <a:latin typeface="LMRoman10-Regular"/>
              </a:rPr>
              <a:t>(</a:t>
            </a:r>
            <a:r>
              <a:rPr lang="el-GR" sz="2400" b="0" i="1" u="none" strike="noStrike" baseline="0" dirty="0">
                <a:latin typeface="LMMathItalic10-Regular"/>
              </a:rPr>
              <a:t>.</a:t>
            </a:r>
            <a:r>
              <a:rPr lang="el-GR" sz="2400" b="0" i="0" u="none" strike="noStrike" baseline="0" dirty="0">
                <a:latin typeface="LMRoman10-Regular"/>
              </a:rPr>
              <a:t>) </a:t>
            </a:r>
            <a:r>
              <a:rPr lang="el-GR" sz="2400" b="0" i="0" u="none" strike="noStrike" baseline="0" dirty="0">
                <a:latin typeface="grmn1000"/>
              </a:rPr>
              <a:t>είναι η </a:t>
            </a:r>
            <a:r>
              <a:rPr lang="el-GR" sz="2400" b="0" i="0" u="none" strike="noStrike" baseline="0" dirty="0">
                <a:latin typeface="LMRoman10-Regular"/>
              </a:rPr>
              <a:t>cdf </a:t>
            </a:r>
            <a:r>
              <a:rPr lang="el-GR" sz="2400" b="0" i="0" u="none" strike="noStrike" baseline="0" dirty="0">
                <a:latin typeface="grmn1000"/>
              </a:rPr>
              <a:t>της τυπικής κανονικής. ΄Ετσι, η πυκνότητα της περικομμένης</a:t>
            </a:r>
            <a:r>
              <a:rPr lang="en-US" sz="2400" b="0" i="0" u="none" strike="noStrike" baseline="0" dirty="0">
                <a:latin typeface="grmn1000"/>
              </a:rPr>
              <a:t> </a:t>
            </a:r>
            <a:r>
              <a:rPr lang="el-GR" sz="2400" b="0" i="0" u="none" strike="noStrike" baseline="0" dirty="0">
                <a:latin typeface="grmn1000"/>
              </a:rPr>
              <a:t>κανονικής κατανομής είναι</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r>
              <a:rPr lang="el-GR" sz="2400" b="0" i="0" u="none" strike="noStrike" baseline="0" dirty="0">
                <a:latin typeface="grmn1000"/>
              </a:rPr>
              <a:t>όπου </a:t>
            </a:r>
            <a:r>
              <a:rPr lang="el-GR" sz="2400" b="0" i="1" u="none" strike="noStrike" baseline="0" dirty="0">
                <a:latin typeface="LMMathItalic10-Regular"/>
              </a:rPr>
              <a:t>φ</a:t>
            </a:r>
            <a:r>
              <a:rPr lang="el-GR" sz="2400" b="0" i="0" u="none" strike="noStrike" baseline="0" dirty="0">
                <a:latin typeface="LMRoman10-Regular"/>
              </a:rPr>
              <a:t>(</a:t>
            </a:r>
            <a:r>
              <a:rPr lang="el-GR" sz="2400" b="0" i="1" u="none" strike="noStrike" baseline="0" dirty="0">
                <a:latin typeface="LMMathItalic10-Regular"/>
              </a:rPr>
              <a:t>.</a:t>
            </a:r>
            <a:r>
              <a:rPr lang="el-GR" sz="2400" b="0" i="0" u="none" strike="noStrike" baseline="0" dirty="0">
                <a:latin typeface="LMRoman10-Regular"/>
              </a:rPr>
              <a:t>) </a:t>
            </a:r>
            <a:r>
              <a:rPr lang="el-GR" sz="2400" b="0" i="0" u="none" strike="noStrike" baseline="0" dirty="0">
                <a:latin typeface="grmn1000"/>
              </a:rPr>
              <a:t>είναι η </a:t>
            </a:r>
            <a:r>
              <a:rPr lang="el-GR" sz="2400" b="0" i="0" u="none" strike="noStrike" baseline="0" dirty="0" err="1">
                <a:latin typeface="LMRoman10-Regular"/>
              </a:rPr>
              <a:t>pdf</a:t>
            </a:r>
            <a:r>
              <a:rPr lang="el-GR" sz="2400" b="0" i="0" u="none" strike="noStrike" baseline="0" dirty="0">
                <a:latin typeface="LMRoman10-Regular"/>
              </a:rPr>
              <a:t> </a:t>
            </a:r>
            <a:r>
              <a:rPr lang="el-GR" sz="2400" b="0" i="0" u="none" strike="noStrike" baseline="0" dirty="0">
                <a:latin typeface="grmn1000"/>
              </a:rPr>
              <a:t>της τυπικής κανονικής κατανομής.</a:t>
            </a:r>
            <a:endParaRPr lang="en-US" dirty="0"/>
          </a:p>
        </p:txBody>
      </p:sp>
      <p:pic>
        <p:nvPicPr>
          <p:cNvPr id="5" name="Picture 4">
            <a:extLst>
              <a:ext uri="{FF2B5EF4-FFF2-40B4-BE49-F238E27FC236}">
                <a16:creationId xmlns:a16="http://schemas.microsoft.com/office/drawing/2014/main" id="{B799C87A-F905-2043-B2B1-A61C7A3AC2D5}"/>
              </a:ext>
            </a:extLst>
          </p:cNvPr>
          <p:cNvPicPr>
            <a:picLocks noChangeAspect="1"/>
          </p:cNvPicPr>
          <p:nvPr/>
        </p:nvPicPr>
        <p:blipFill>
          <a:blip r:embed="rId2"/>
          <a:stretch>
            <a:fillRect/>
          </a:stretch>
        </p:blipFill>
        <p:spPr>
          <a:xfrm>
            <a:off x="3474109" y="3289880"/>
            <a:ext cx="4820107" cy="696903"/>
          </a:xfrm>
          <a:prstGeom prst="rect">
            <a:avLst/>
          </a:prstGeom>
        </p:spPr>
      </p:pic>
      <p:pic>
        <p:nvPicPr>
          <p:cNvPr id="7" name="Picture 6">
            <a:extLst>
              <a:ext uri="{FF2B5EF4-FFF2-40B4-BE49-F238E27FC236}">
                <a16:creationId xmlns:a16="http://schemas.microsoft.com/office/drawing/2014/main" id="{9F78F0D1-A1EC-626E-2AF8-F990B36F16E9}"/>
              </a:ext>
            </a:extLst>
          </p:cNvPr>
          <p:cNvPicPr>
            <a:picLocks noChangeAspect="1"/>
          </p:cNvPicPr>
          <p:nvPr/>
        </p:nvPicPr>
        <p:blipFill>
          <a:blip r:embed="rId3"/>
          <a:stretch>
            <a:fillRect/>
          </a:stretch>
        </p:blipFill>
        <p:spPr>
          <a:xfrm>
            <a:off x="3016620" y="4979463"/>
            <a:ext cx="6415589" cy="786383"/>
          </a:xfrm>
          <a:prstGeom prst="rect">
            <a:avLst/>
          </a:prstGeom>
        </p:spPr>
      </p:pic>
    </p:spTree>
    <p:extLst>
      <p:ext uri="{BB962C8B-B14F-4D97-AF65-F5344CB8AC3E}">
        <p14:creationId xmlns:p14="http://schemas.microsoft.com/office/powerpoint/2010/main" val="395884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0884-3101-D083-DECB-ED2FA99B0431}"/>
              </a:ext>
            </a:extLst>
          </p:cNvPr>
          <p:cNvSpPr>
            <a:spLocks noGrp="1"/>
          </p:cNvSpPr>
          <p:nvPr>
            <p:ph type="title"/>
          </p:nvPr>
        </p:nvSpPr>
        <p:spPr>
          <a:xfrm>
            <a:off x="1024128" y="585216"/>
            <a:ext cx="10985620" cy="1499616"/>
          </a:xfrm>
        </p:spPr>
        <p:txBody>
          <a:bodyPr>
            <a:normAutofit/>
          </a:bodyPr>
          <a:lstStyle/>
          <a:p>
            <a:r>
              <a:rPr lang="el-GR" sz="4000" dirty="0"/>
              <a:t>Η λογοκριμένη κανονική κατανομή</a:t>
            </a:r>
            <a:endParaRPr lang="en-US" sz="4000" dirty="0"/>
          </a:p>
        </p:txBody>
      </p:sp>
      <p:sp>
        <p:nvSpPr>
          <p:cNvPr id="3" name="Content Placeholder 2">
            <a:extLst>
              <a:ext uri="{FF2B5EF4-FFF2-40B4-BE49-F238E27FC236}">
                <a16:creationId xmlns:a16="http://schemas.microsoft.com/office/drawing/2014/main" id="{1F057167-19FD-8A0A-E807-0F448EA4E78D}"/>
              </a:ext>
            </a:extLst>
          </p:cNvPr>
          <p:cNvSpPr>
            <a:spLocks noGrp="1"/>
          </p:cNvSpPr>
          <p:nvPr>
            <p:ph idx="1"/>
          </p:nvPr>
        </p:nvSpPr>
        <p:spPr>
          <a:xfrm>
            <a:off x="1024128" y="2286000"/>
            <a:ext cx="9720073" cy="4572000"/>
          </a:xfrm>
        </p:spPr>
        <p:txBody>
          <a:bodyPr/>
          <a:lstStyle/>
          <a:p>
            <a:r>
              <a:rPr lang="el-GR" dirty="0"/>
              <a:t>Για να αναλύσουμε αυτή την κατανομή, ορίζουμε μια νέα τυχαία μεταβλητή y, η οποία αποτελεί μετασχηματισμό της αρχικής μεταβλητής, y∗, ως</a:t>
            </a:r>
          </a:p>
          <a:p>
            <a:endParaRPr lang="el-GR" dirty="0"/>
          </a:p>
          <a:p>
            <a:endParaRPr lang="el-GR" dirty="0"/>
          </a:p>
          <a:p>
            <a:r>
              <a:rPr lang="el-GR" sz="2400" b="0" i="0" u="none" strike="noStrike" baseline="0" dirty="0">
                <a:latin typeface="grmn1000"/>
              </a:rPr>
              <a:t>Η </a:t>
            </a:r>
            <a:r>
              <a:rPr lang="el-GR" sz="2400" b="0" i="0" u="none" strike="noStrike" baseline="0" dirty="0">
                <a:latin typeface="grxn1000"/>
              </a:rPr>
              <a:t>κατανομή δύο μερών </a:t>
            </a:r>
            <a:r>
              <a:rPr lang="el-GR" sz="2400" b="0" i="0" u="none" strike="noStrike" baseline="0" dirty="0">
                <a:latin typeface="grmn1000"/>
              </a:rPr>
              <a:t>που ισχύει αν </a:t>
            </a:r>
            <a:r>
              <a:rPr lang="el-GR" sz="2400" b="0" i="1" u="none" strike="noStrike" baseline="0" dirty="0">
                <a:latin typeface="LMMathItalic10-Regular"/>
              </a:rPr>
              <a:t>y</a:t>
            </a:r>
            <a:r>
              <a:rPr lang="el-GR" sz="1400" b="0" i="1" u="none" strike="noStrike" baseline="0" dirty="0">
                <a:latin typeface="LMMathSymbols8-Regular"/>
              </a:rPr>
              <a:t>∗ </a:t>
            </a:r>
            <a:r>
              <a:rPr lang="el-GR" sz="2400" b="0" i="1" u="none" strike="noStrike" baseline="0" dirty="0">
                <a:latin typeface="LMMathSymbols10-Regular"/>
              </a:rPr>
              <a:t>∼ </a:t>
            </a:r>
            <a:r>
              <a:rPr lang="el-GR" sz="2400" b="0" i="1" u="none" strike="noStrike" baseline="0" dirty="0">
                <a:latin typeface="LMMathItalic10-Regular"/>
              </a:rPr>
              <a:t>N</a:t>
            </a:r>
            <a:r>
              <a:rPr lang="el-GR" sz="2400" b="0" i="0" u="none" strike="noStrike" baseline="0" dirty="0">
                <a:latin typeface="LMRoman10-Regular"/>
              </a:rPr>
              <a:t>[</a:t>
            </a:r>
            <a:r>
              <a:rPr lang="el-GR" sz="2400" b="0" i="1" u="none" strike="noStrike" baseline="0" dirty="0">
                <a:latin typeface="LMMathItalic10-Regular"/>
              </a:rPr>
              <a:t>μ, σ</a:t>
            </a:r>
            <a:r>
              <a:rPr lang="el-GR" sz="2400" b="0" i="0" u="none" strike="noStrike" baseline="30000" dirty="0">
                <a:latin typeface="LMRoman8-Regular"/>
              </a:rPr>
              <a:t>2</a:t>
            </a:r>
            <a:r>
              <a:rPr lang="el-GR" sz="2400" b="0" i="0" u="none" strike="noStrike" baseline="0" dirty="0">
                <a:latin typeface="LMRoman10-Regular"/>
              </a:rPr>
              <a:t>] </a:t>
            </a:r>
            <a:r>
              <a:rPr lang="el-GR" sz="2400" b="0" i="0" u="none" strike="noStrike" baseline="0" dirty="0">
                <a:latin typeface="grmn1000"/>
              </a:rPr>
              <a:t>είναι</a:t>
            </a:r>
          </a:p>
          <a:p>
            <a:endParaRPr lang="el-GR" sz="2400" dirty="0">
              <a:latin typeface="grmn1000"/>
            </a:endParaRPr>
          </a:p>
          <a:p>
            <a:endParaRPr lang="el-GR" sz="2400" b="0" i="0" u="none" strike="noStrike" baseline="0" dirty="0">
              <a:latin typeface="grmn1000"/>
            </a:endParaRPr>
          </a:p>
          <a:p>
            <a:endParaRPr lang="el-GR" sz="2400" dirty="0">
              <a:latin typeface="grmn1000"/>
            </a:endParaRPr>
          </a:p>
          <a:p>
            <a:r>
              <a:rPr lang="el-GR" sz="2400" b="0" i="0" u="none" strike="noStrike" baseline="0" dirty="0">
                <a:latin typeface="grmn1000"/>
              </a:rPr>
              <a:t>Αυτή η κατανομή είναι μια ανάμειξη διακριτών και συνεχών μερών.</a:t>
            </a:r>
          </a:p>
          <a:p>
            <a:endParaRPr lang="en-US" dirty="0"/>
          </a:p>
        </p:txBody>
      </p:sp>
      <p:pic>
        <p:nvPicPr>
          <p:cNvPr id="5" name="Picture 4">
            <a:extLst>
              <a:ext uri="{FF2B5EF4-FFF2-40B4-BE49-F238E27FC236}">
                <a16:creationId xmlns:a16="http://schemas.microsoft.com/office/drawing/2014/main" id="{95DE2690-7F3A-D32E-6DB6-312D11255A66}"/>
              </a:ext>
            </a:extLst>
          </p:cNvPr>
          <p:cNvPicPr>
            <a:picLocks noChangeAspect="1"/>
          </p:cNvPicPr>
          <p:nvPr/>
        </p:nvPicPr>
        <p:blipFill>
          <a:blip r:embed="rId2"/>
          <a:stretch>
            <a:fillRect/>
          </a:stretch>
        </p:blipFill>
        <p:spPr>
          <a:xfrm>
            <a:off x="4463171" y="3110694"/>
            <a:ext cx="2517820" cy="971111"/>
          </a:xfrm>
          <a:prstGeom prst="rect">
            <a:avLst/>
          </a:prstGeom>
        </p:spPr>
      </p:pic>
      <p:pic>
        <p:nvPicPr>
          <p:cNvPr id="7" name="Picture 6">
            <a:extLst>
              <a:ext uri="{FF2B5EF4-FFF2-40B4-BE49-F238E27FC236}">
                <a16:creationId xmlns:a16="http://schemas.microsoft.com/office/drawing/2014/main" id="{45BC1D1E-72C8-46ED-B767-B84FBED00CE0}"/>
              </a:ext>
            </a:extLst>
          </p:cNvPr>
          <p:cNvPicPr>
            <a:picLocks noChangeAspect="1"/>
          </p:cNvPicPr>
          <p:nvPr/>
        </p:nvPicPr>
        <p:blipFill>
          <a:blip r:embed="rId3"/>
          <a:stretch>
            <a:fillRect/>
          </a:stretch>
        </p:blipFill>
        <p:spPr>
          <a:xfrm>
            <a:off x="2660861" y="4729312"/>
            <a:ext cx="7066040" cy="842079"/>
          </a:xfrm>
          <a:prstGeom prst="rect">
            <a:avLst/>
          </a:prstGeom>
        </p:spPr>
      </p:pic>
    </p:spTree>
    <p:extLst>
      <p:ext uri="{BB962C8B-B14F-4D97-AF65-F5344CB8AC3E}">
        <p14:creationId xmlns:p14="http://schemas.microsoft.com/office/powerpoint/2010/main" val="215462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53CF3-CB0E-98FC-96F9-37A9787A601A}"/>
              </a:ext>
            </a:extLst>
          </p:cNvPr>
          <p:cNvPicPr>
            <a:picLocks noChangeAspect="1"/>
          </p:cNvPicPr>
          <p:nvPr/>
        </p:nvPicPr>
        <p:blipFill>
          <a:blip r:embed="rId2"/>
          <a:stretch>
            <a:fillRect/>
          </a:stretch>
        </p:blipFill>
        <p:spPr>
          <a:xfrm>
            <a:off x="1972502" y="1115978"/>
            <a:ext cx="9038005" cy="5033156"/>
          </a:xfrm>
          <a:prstGeom prst="rect">
            <a:avLst/>
          </a:prstGeom>
        </p:spPr>
      </p:pic>
    </p:spTree>
    <p:extLst>
      <p:ext uri="{BB962C8B-B14F-4D97-AF65-F5344CB8AC3E}">
        <p14:creationId xmlns:p14="http://schemas.microsoft.com/office/powerpoint/2010/main" val="394600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4BD4E5-3464-6A24-18DF-15A274015D72}"/>
              </a:ext>
            </a:extLst>
          </p:cNvPr>
          <p:cNvPicPr>
            <a:picLocks noChangeAspect="1"/>
          </p:cNvPicPr>
          <p:nvPr/>
        </p:nvPicPr>
        <p:blipFill>
          <a:blip r:embed="rId2"/>
          <a:stretch>
            <a:fillRect/>
          </a:stretch>
        </p:blipFill>
        <p:spPr>
          <a:xfrm>
            <a:off x="2533066" y="131977"/>
            <a:ext cx="7808286" cy="4897842"/>
          </a:xfrm>
          <a:prstGeom prst="rect">
            <a:avLst/>
          </a:prstGeom>
        </p:spPr>
      </p:pic>
      <p:pic>
        <p:nvPicPr>
          <p:cNvPr id="7" name="Picture 6">
            <a:extLst>
              <a:ext uri="{FF2B5EF4-FFF2-40B4-BE49-F238E27FC236}">
                <a16:creationId xmlns:a16="http://schemas.microsoft.com/office/drawing/2014/main" id="{06ECE7E9-8217-5BCF-677C-1B838C38D771}"/>
              </a:ext>
            </a:extLst>
          </p:cNvPr>
          <p:cNvPicPr>
            <a:picLocks noChangeAspect="1"/>
          </p:cNvPicPr>
          <p:nvPr/>
        </p:nvPicPr>
        <p:blipFill>
          <a:blip r:embed="rId3"/>
          <a:stretch>
            <a:fillRect/>
          </a:stretch>
        </p:blipFill>
        <p:spPr>
          <a:xfrm>
            <a:off x="2533066" y="4958499"/>
            <a:ext cx="7770800" cy="1437586"/>
          </a:xfrm>
          <a:prstGeom prst="rect">
            <a:avLst/>
          </a:prstGeom>
        </p:spPr>
      </p:pic>
    </p:spTree>
    <p:extLst>
      <p:ext uri="{BB962C8B-B14F-4D97-AF65-F5344CB8AC3E}">
        <p14:creationId xmlns:p14="http://schemas.microsoft.com/office/powerpoint/2010/main" val="405297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9B59-1014-E83D-79EC-F3AE5988811F}"/>
              </a:ext>
            </a:extLst>
          </p:cNvPr>
          <p:cNvSpPr>
            <a:spLocks noGrp="1"/>
          </p:cNvSpPr>
          <p:nvPr>
            <p:ph type="title"/>
          </p:nvPr>
        </p:nvSpPr>
        <p:spPr/>
        <p:txBody>
          <a:bodyPr/>
          <a:lstStyle/>
          <a:p>
            <a:r>
              <a:rPr lang="el-GR" dirty="0"/>
              <a:t>Παράδειγμα 19.4.</a:t>
            </a:r>
            <a:endParaRPr lang="en-US" dirty="0"/>
          </a:p>
        </p:txBody>
      </p:sp>
      <p:sp>
        <p:nvSpPr>
          <p:cNvPr id="3" name="Content Placeholder 2">
            <a:extLst>
              <a:ext uri="{FF2B5EF4-FFF2-40B4-BE49-F238E27FC236}">
                <a16:creationId xmlns:a16="http://schemas.microsoft.com/office/drawing/2014/main" id="{DD2A77C5-D803-5B4A-B959-23C68B012D11}"/>
              </a:ext>
            </a:extLst>
          </p:cNvPr>
          <p:cNvSpPr>
            <a:spLocks noGrp="1"/>
          </p:cNvSpPr>
          <p:nvPr>
            <p:ph idx="1"/>
          </p:nvPr>
        </p:nvSpPr>
        <p:spPr>
          <a:xfrm>
            <a:off x="1024128" y="2286000"/>
            <a:ext cx="10985620" cy="4023360"/>
          </a:xfrm>
        </p:spPr>
        <p:txBody>
          <a:bodyPr/>
          <a:lstStyle/>
          <a:p>
            <a:r>
              <a:rPr lang="el-GR" dirty="0"/>
              <a:t>Υποθέστε ότι το στάδιο έχει 20.000 θέσεις και σε μια πρόσφατη περίοδο τα εισιτήρια εξαντλήθηκαν για το 25% των εκδηλώσεων. </a:t>
            </a:r>
          </a:p>
          <a:p>
            <a:r>
              <a:rPr lang="el-GR" dirty="0"/>
              <a:t>Αν η μέση επισκεψιμότητα, συμπεριλαμβανομένων των περιπτώσεων εξάντλησης εισιτηρίων, ήταν 18.000, τότε ποιος είναι ο μέσος και η τυπική απόκλιση της ζήτησης θέσεων; </a:t>
            </a:r>
          </a:p>
          <a:p>
            <a:r>
              <a:rPr lang="el-GR" dirty="0"/>
              <a:t>Σύμφωνα με το Θεώρημα 19.3, το 18.000 αποτελεί μια εκτίμηση της</a:t>
            </a:r>
          </a:p>
          <a:p>
            <a:endParaRPr lang="el-GR" dirty="0"/>
          </a:p>
          <a:p>
            <a:r>
              <a:rPr lang="el-GR" dirty="0"/>
              <a:t>Εφόσον η λογοκρισία γίνεται από πάνω και όχι από κάτω, Υambda = −φ(α)/Φ(α).</a:t>
            </a:r>
            <a:endParaRPr lang="en-US" dirty="0"/>
          </a:p>
        </p:txBody>
      </p:sp>
      <p:pic>
        <p:nvPicPr>
          <p:cNvPr id="5" name="Picture 4">
            <a:extLst>
              <a:ext uri="{FF2B5EF4-FFF2-40B4-BE49-F238E27FC236}">
                <a16:creationId xmlns:a16="http://schemas.microsoft.com/office/drawing/2014/main" id="{72AA11FC-4123-D921-A992-A3E492193775}"/>
              </a:ext>
            </a:extLst>
          </p:cNvPr>
          <p:cNvPicPr>
            <a:picLocks noChangeAspect="1"/>
          </p:cNvPicPr>
          <p:nvPr/>
        </p:nvPicPr>
        <p:blipFill>
          <a:blip r:embed="rId2"/>
          <a:stretch>
            <a:fillRect/>
          </a:stretch>
        </p:blipFill>
        <p:spPr>
          <a:xfrm>
            <a:off x="3489225" y="4249402"/>
            <a:ext cx="5631951" cy="487904"/>
          </a:xfrm>
          <a:prstGeom prst="rect">
            <a:avLst/>
          </a:prstGeom>
        </p:spPr>
      </p:pic>
    </p:spTree>
    <p:extLst>
      <p:ext uri="{BB962C8B-B14F-4D97-AF65-F5344CB8AC3E}">
        <p14:creationId xmlns:p14="http://schemas.microsoft.com/office/powerpoint/2010/main" val="377868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8137-6D49-10D7-1EEF-6560F33E8015}"/>
              </a:ext>
            </a:extLst>
          </p:cNvPr>
          <p:cNvSpPr>
            <a:spLocks noGrp="1"/>
          </p:cNvSpPr>
          <p:nvPr>
            <p:ph type="title"/>
          </p:nvPr>
        </p:nvSpPr>
        <p:spPr>
          <a:xfrm>
            <a:off x="1024128" y="585216"/>
            <a:ext cx="11167872" cy="1499616"/>
          </a:xfrm>
        </p:spPr>
        <p:txBody>
          <a:bodyPr>
            <a:normAutofit/>
          </a:bodyPr>
          <a:lstStyle/>
          <a:p>
            <a:r>
              <a:rPr lang="el-GR" sz="4000" dirty="0"/>
              <a:t>Το λογοκριμένο υπόδειγμα παλινδρόμησης (Tobit)</a:t>
            </a:r>
            <a:endParaRPr lang="en-US" sz="4000" dirty="0"/>
          </a:p>
        </p:txBody>
      </p:sp>
      <p:sp>
        <p:nvSpPr>
          <p:cNvPr id="3" name="Content Placeholder 2">
            <a:extLst>
              <a:ext uri="{FF2B5EF4-FFF2-40B4-BE49-F238E27FC236}">
                <a16:creationId xmlns:a16="http://schemas.microsoft.com/office/drawing/2014/main" id="{7069E6E6-9A43-FA00-855A-3EDAEBB337B3}"/>
              </a:ext>
            </a:extLst>
          </p:cNvPr>
          <p:cNvSpPr>
            <a:spLocks noGrp="1"/>
          </p:cNvSpPr>
          <p:nvPr>
            <p:ph idx="1"/>
          </p:nvPr>
        </p:nvSpPr>
        <p:spPr>
          <a:xfrm>
            <a:off x="1024128" y="2286000"/>
            <a:ext cx="11098742" cy="4023360"/>
          </a:xfrm>
        </p:spPr>
        <p:txBody>
          <a:bodyPr/>
          <a:lstStyle/>
          <a:p>
            <a:r>
              <a:rPr lang="el-GR" dirty="0"/>
              <a:t>Το υπόδειγμα παλινδρόμησης που βασίζεται στην παραπάνω ανάλυση αναφέρεται ως </a:t>
            </a:r>
            <a:r>
              <a:rPr lang="el-GR" b="1" dirty="0"/>
              <a:t>λογοκριμένο υπόδειγμα παλινδρόμησης </a:t>
            </a:r>
            <a:r>
              <a:rPr lang="el-GR" dirty="0"/>
              <a:t>ή υπόδειγμα tobit</a:t>
            </a:r>
          </a:p>
          <a:p>
            <a:r>
              <a:rPr lang="el-GR" dirty="0"/>
              <a:t>Η παλινδρόμηση προκύπτει κάνοντας τον μέσο του παραπάνω υποδείγματος να αντιστοιχεί σε ένα κλασικό υπόδειγμα παλινδρόμησης. Η γενική διατύπωση συνήθως δίνεται σε όρους μιας συνάρτησης δείκτη,</a:t>
            </a:r>
            <a:endParaRPr lang="en-US" dirty="0"/>
          </a:p>
        </p:txBody>
      </p:sp>
      <p:pic>
        <p:nvPicPr>
          <p:cNvPr id="5" name="Picture 4">
            <a:extLst>
              <a:ext uri="{FF2B5EF4-FFF2-40B4-BE49-F238E27FC236}">
                <a16:creationId xmlns:a16="http://schemas.microsoft.com/office/drawing/2014/main" id="{FF41AEA0-A19C-F9AE-9792-57FD3413CC33}"/>
              </a:ext>
            </a:extLst>
          </p:cNvPr>
          <p:cNvPicPr>
            <a:picLocks noChangeAspect="1"/>
          </p:cNvPicPr>
          <p:nvPr/>
        </p:nvPicPr>
        <p:blipFill>
          <a:blip r:embed="rId2"/>
          <a:stretch>
            <a:fillRect/>
          </a:stretch>
        </p:blipFill>
        <p:spPr>
          <a:xfrm>
            <a:off x="4610902" y="4128924"/>
            <a:ext cx="2496908" cy="1321456"/>
          </a:xfrm>
          <a:prstGeom prst="rect">
            <a:avLst/>
          </a:prstGeom>
        </p:spPr>
      </p:pic>
    </p:spTree>
    <p:extLst>
      <p:ext uri="{BB962C8B-B14F-4D97-AF65-F5344CB8AC3E}">
        <p14:creationId xmlns:p14="http://schemas.microsoft.com/office/powerpoint/2010/main" val="28295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5FA0-E296-86D3-F5B7-12F3066A87E6}"/>
              </a:ext>
            </a:extLst>
          </p:cNvPr>
          <p:cNvSpPr>
            <a:spLocks noGrp="1"/>
          </p:cNvSpPr>
          <p:nvPr>
            <p:ph type="title"/>
          </p:nvPr>
        </p:nvSpPr>
        <p:spPr>
          <a:xfrm>
            <a:off x="857839" y="585216"/>
            <a:ext cx="11334161"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λογοκριμένο υπόδειγμα παλινδρόμησης (Tobit)</a:t>
            </a:r>
            <a:endParaRPr lang="en-US" dirty="0"/>
          </a:p>
        </p:txBody>
      </p:sp>
      <p:sp>
        <p:nvSpPr>
          <p:cNvPr id="3" name="Content Placeholder 2">
            <a:extLst>
              <a:ext uri="{FF2B5EF4-FFF2-40B4-BE49-F238E27FC236}">
                <a16:creationId xmlns:a16="http://schemas.microsoft.com/office/drawing/2014/main" id="{66873BDC-DCF1-1B57-073B-535B1EDC607E}"/>
              </a:ext>
            </a:extLst>
          </p:cNvPr>
          <p:cNvSpPr>
            <a:spLocks noGrp="1"/>
          </p:cNvSpPr>
          <p:nvPr>
            <p:ph idx="1"/>
          </p:nvPr>
        </p:nvSpPr>
        <p:spPr/>
        <p:txBody>
          <a:bodyPr/>
          <a:lstStyle/>
          <a:p>
            <a:r>
              <a:rPr lang="el-GR" dirty="0"/>
              <a:t>Σύμφωνα με το Θεώρημα 19.3, για μια παρατήρηση που λαμβάνεται τυχαία από τον πληθυσμό, ο οποίος μπορεί να είναι ή να μην είναι λογοκριμένος,</a:t>
            </a:r>
          </a:p>
          <a:p>
            <a:endParaRPr lang="el-GR" dirty="0"/>
          </a:p>
          <a:p>
            <a:endParaRPr lang="el-GR" dirty="0"/>
          </a:p>
          <a:p>
            <a:r>
              <a:rPr lang="el-GR" dirty="0"/>
              <a:t>όπου</a:t>
            </a:r>
            <a:endParaRPr lang="en-US" dirty="0"/>
          </a:p>
        </p:txBody>
      </p:sp>
      <p:pic>
        <p:nvPicPr>
          <p:cNvPr id="5" name="Picture 4">
            <a:extLst>
              <a:ext uri="{FF2B5EF4-FFF2-40B4-BE49-F238E27FC236}">
                <a16:creationId xmlns:a16="http://schemas.microsoft.com/office/drawing/2014/main" id="{23591DC3-5C35-2FFB-AD58-2FF1FFCE6526}"/>
              </a:ext>
            </a:extLst>
          </p:cNvPr>
          <p:cNvPicPr>
            <a:picLocks noChangeAspect="1"/>
          </p:cNvPicPr>
          <p:nvPr/>
        </p:nvPicPr>
        <p:blipFill>
          <a:blip r:embed="rId2"/>
          <a:stretch>
            <a:fillRect/>
          </a:stretch>
        </p:blipFill>
        <p:spPr>
          <a:xfrm>
            <a:off x="3751249" y="3206467"/>
            <a:ext cx="3253824" cy="639669"/>
          </a:xfrm>
          <a:prstGeom prst="rect">
            <a:avLst/>
          </a:prstGeom>
        </p:spPr>
      </p:pic>
      <p:pic>
        <p:nvPicPr>
          <p:cNvPr id="7" name="Picture 6">
            <a:extLst>
              <a:ext uri="{FF2B5EF4-FFF2-40B4-BE49-F238E27FC236}">
                <a16:creationId xmlns:a16="http://schemas.microsoft.com/office/drawing/2014/main" id="{0312BE1B-E32F-25CF-8D89-8A2172531A18}"/>
              </a:ext>
            </a:extLst>
          </p:cNvPr>
          <p:cNvPicPr>
            <a:picLocks noChangeAspect="1"/>
          </p:cNvPicPr>
          <p:nvPr/>
        </p:nvPicPr>
        <p:blipFill>
          <a:blip r:embed="rId3"/>
          <a:stretch>
            <a:fillRect/>
          </a:stretch>
        </p:blipFill>
        <p:spPr>
          <a:xfrm>
            <a:off x="3488625" y="4776718"/>
            <a:ext cx="4074236" cy="783744"/>
          </a:xfrm>
          <a:prstGeom prst="rect">
            <a:avLst/>
          </a:prstGeom>
        </p:spPr>
      </p:pic>
    </p:spTree>
    <p:extLst>
      <p:ext uri="{BB962C8B-B14F-4D97-AF65-F5344CB8AC3E}">
        <p14:creationId xmlns:p14="http://schemas.microsoft.com/office/powerpoint/2010/main" val="403218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B067E8-8453-9371-1F96-803695B6ECE9}"/>
              </a:ext>
            </a:extLst>
          </p:cNvPr>
          <p:cNvPicPr>
            <a:picLocks noChangeAspect="1"/>
          </p:cNvPicPr>
          <p:nvPr/>
        </p:nvPicPr>
        <p:blipFill>
          <a:blip r:embed="rId2"/>
          <a:stretch>
            <a:fillRect/>
          </a:stretch>
        </p:blipFill>
        <p:spPr>
          <a:xfrm>
            <a:off x="3897974" y="0"/>
            <a:ext cx="5275265" cy="5133664"/>
          </a:xfrm>
          <a:prstGeom prst="rect">
            <a:avLst/>
          </a:prstGeom>
        </p:spPr>
      </p:pic>
      <p:pic>
        <p:nvPicPr>
          <p:cNvPr id="7" name="Picture 6">
            <a:extLst>
              <a:ext uri="{FF2B5EF4-FFF2-40B4-BE49-F238E27FC236}">
                <a16:creationId xmlns:a16="http://schemas.microsoft.com/office/drawing/2014/main" id="{13D4990E-E64F-82CD-9F33-32631CFB2609}"/>
              </a:ext>
            </a:extLst>
          </p:cNvPr>
          <p:cNvPicPr>
            <a:picLocks noChangeAspect="1"/>
          </p:cNvPicPr>
          <p:nvPr/>
        </p:nvPicPr>
        <p:blipFill>
          <a:blip r:embed="rId3"/>
          <a:stretch>
            <a:fillRect/>
          </a:stretch>
        </p:blipFill>
        <p:spPr>
          <a:xfrm>
            <a:off x="3897974" y="5238639"/>
            <a:ext cx="5279171" cy="1619362"/>
          </a:xfrm>
          <a:prstGeom prst="rect">
            <a:avLst/>
          </a:prstGeom>
        </p:spPr>
      </p:pic>
    </p:spTree>
    <p:extLst>
      <p:ext uri="{BB962C8B-B14F-4D97-AF65-F5344CB8AC3E}">
        <p14:creationId xmlns:p14="http://schemas.microsoft.com/office/powerpoint/2010/main" val="3101328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0CB0-E592-F07A-4C60-0E008BCC6395}"/>
              </a:ext>
            </a:extLst>
          </p:cNvPr>
          <p:cNvSpPr>
            <a:spLocks noGrp="1"/>
          </p:cNvSpPr>
          <p:nvPr>
            <p:ph type="title"/>
          </p:nvPr>
        </p:nvSpPr>
        <p:spPr/>
        <p:txBody>
          <a:bodyPr>
            <a:normAutofit/>
          </a:bodyPr>
          <a:lstStyle/>
          <a:p>
            <a:r>
              <a:rPr lang="el-GR" sz="4800" dirty="0"/>
              <a:t>Εκτίμηση</a:t>
            </a:r>
            <a:endParaRPr lang="en-US" sz="4800" dirty="0"/>
          </a:p>
        </p:txBody>
      </p:sp>
      <p:sp>
        <p:nvSpPr>
          <p:cNvPr id="3" name="Content Placeholder 2">
            <a:extLst>
              <a:ext uri="{FF2B5EF4-FFF2-40B4-BE49-F238E27FC236}">
                <a16:creationId xmlns:a16="http://schemas.microsoft.com/office/drawing/2014/main" id="{6927A8A4-A88E-3E67-376B-5BC21BC567CE}"/>
              </a:ext>
            </a:extLst>
          </p:cNvPr>
          <p:cNvSpPr>
            <a:spLocks noGrp="1"/>
          </p:cNvSpPr>
          <p:nvPr>
            <p:ph idx="1"/>
          </p:nvPr>
        </p:nvSpPr>
        <p:spPr>
          <a:xfrm>
            <a:off x="854446" y="1842940"/>
            <a:ext cx="11243286" cy="4850091"/>
          </a:xfrm>
        </p:spPr>
        <p:txBody>
          <a:bodyPr/>
          <a:lstStyle/>
          <a:p>
            <a:r>
              <a:rPr lang="el-GR" dirty="0"/>
              <a:t>Η λογαριθμική συνάρτηση πιθανοφάνειας για το υπόδειγμα λογοκριμένης παλινδρόμησης είναι</a:t>
            </a:r>
            <a:endParaRPr lang="en-US" dirty="0"/>
          </a:p>
          <a:p>
            <a:endParaRPr lang="en-US" dirty="0"/>
          </a:p>
          <a:p>
            <a:endParaRPr lang="en-US" dirty="0"/>
          </a:p>
          <a:p>
            <a:endParaRPr lang="en-US" dirty="0"/>
          </a:p>
          <a:p>
            <a:r>
              <a:rPr lang="el-GR" dirty="0"/>
              <a:t>Η λογαριθμική συνάρτηση πιθανοφάνειας είναι περίπλοκη, αλλά η εκ νέου </a:t>
            </a:r>
            <a:r>
              <a:rPr lang="el-GR" b="1" dirty="0"/>
              <a:t>παραμετροποίηση του</a:t>
            </a:r>
            <a:r>
              <a:rPr lang="en-US" b="1" dirty="0"/>
              <a:t> </a:t>
            </a:r>
            <a:r>
              <a:rPr lang="el-GR" b="1" dirty="0"/>
              <a:t>Olsen</a:t>
            </a:r>
            <a:r>
              <a:rPr lang="el-GR" dirty="0"/>
              <a:t> (1978) απλοποιεί σημαντικά τα πράγματα. Με γ = β/σ και θ = 1/σ, η λογαριθμική πιθανοφάνεια</a:t>
            </a:r>
            <a:r>
              <a:rPr lang="en-US" dirty="0"/>
              <a:t> </a:t>
            </a:r>
            <a:r>
              <a:rPr lang="el-GR" dirty="0"/>
              <a:t>είναι</a:t>
            </a:r>
            <a:endParaRPr lang="en-US" dirty="0"/>
          </a:p>
        </p:txBody>
      </p:sp>
      <p:pic>
        <p:nvPicPr>
          <p:cNvPr id="5" name="Picture 4">
            <a:extLst>
              <a:ext uri="{FF2B5EF4-FFF2-40B4-BE49-F238E27FC236}">
                <a16:creationId xmlns:a16="http://schemas.microsoft.com/office/drawing/2014/main" id="{2DE715DB-2217-C3F1-8FB7-413E0B0ECF93}"/>
              </a:ext>
            </a:extLst>
          </p:cNvPr>
          <p:cNvPicPr>
            <a:picLocks noChangeAspect="1"/>
          </p:cNvPicPr>
          <p:nvPr/>
        </p:nvPicPr>
        <p:blipFill>
          <a:blip r:embed="rId2"/>
          <a:stretch>
            <a:fillRect/>
          </a:stretch>
        </p:blipFill>
        <p:spPr>
          <a:xfrm>
            <a:off x="2282678" y="2587792"/>
            <a:ext cx="7202971" cy="841208"/>
          </a:xfrm>
          <a:prstGeom prst="rect">
            <a:avLst/>
          </a:prstGeom>
        </p:spPr>
      </p:pic>
      <p:pic>
        <p:nvPicPr>
          <p:cNvPr id="7" name="Picture 6">
            <a:extLst>
              <a:ext uri="{FF2B5EF4-FFF2-40B4-BE49-F238E27FC236}">
                <a16:creationId xmlns:a16="http://schemas.microsoft.com/office/drawing/2014/main" id="{3BDE61F9-79D6-E3DF-A4CC-E6969B8517FA}"/>
              </a:ext>
            </a:extLst>
          </p:cNvPr>
          <p:cNvPicPr>
            <a:picLocks noChangeAspect="1"/>
          </p:cNvPicPr>
          <p:nvPr/>
        </p:nvPicPr>
        <p:blipFill>
          <a:blip r:embed="rId3"/>
          <a:stretch>
            <a:fillRect/>
          </a:stretch>
        </p:blipFill>
        <p:spPr>
          <a:xfrm>
            <a:off x="3039212" y="4920792"/>
            <a:ext cx="6640436" cy="720999"/>
          </a:xfrm>
          <a:prstGeom prst="rect">
            <a:avLst/>
          </a:prstGeom>
        </p:spPr>
      </p:pic>
    </p:spTree>
    <p:extLst>
      <p:ext uri="{BB962C8B-B14F-4D97-AF65-F5344CB8AC3E}">
        <p14:creationId xmlns:p14="http://schemas.microsoft.com/office/powerpoint/2010/main" val="16668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5CA9-8734-14C7-A1EB-7028B8AFC9BF}"/>
              </a:ext>
            </a:extLst>
          </p:cNvPr>
          <p:cNvSpPr>
            <a:spLocks noGrp="1"/>
          </p:cNvSpPr>
          <p:nvPr>
            <p:ph type="title"/>
          </p:nvPr>
        </p:nvSpPr>
        <p:spPr/>
        <p:txBody>
          <a:bodyPr/>
          <a:lstStyle/>
          <a:p>
            <a:r>
              <a:rPr lang="el-GR" dirty="0"/>
              <a:t>Εκτίμηση</a:t>
            </a:r>
            <a:endParaRPr lang="en-US" dirty="0"/>
          </a:p>
        </p:txBody>
      </p:sp>
      <p:sp>
        <p:nvSpPr>
          <p:cNvPr id="3" name="Content Placeholder 2">
            <a:extLst>
              <a:ext uri="{FF2B5EF4-FFF2-40B4-BE49-F238E27FC236}">
                <a16:creationId xmlns:a16="http://schemas.microsoft.com/office/drawing/2014/main" id="{E9A42A77-3F04-9C0F-27C4-7D88C85BB33A}"/>
              </a:ext>
            </a:extLst>
          </p:cNvPr>
          <p:cNvSpPr>
            <a:spLocks noGrp="1"/>
          </p:cNvSpPr>
          <p:nvPr>
            <p:ph idx="1"/>
          </p:nvPr>
        </p:nvSpPr>
        <p:spPr>
          <a:xfrm>
            <a:off x="901580" y="1880647"/>
            <a:ext cx="11290420" cy="4023360"/>
          </a:xfrm>
        </p:spPr>
        <p:txBody>
          <a:bodyPr/>
          <a:lstStyle/>
          <a:p>
            <a:r>
              <a:rPr lang="el-GR" dirty="0"/>
              <a:t>Η ασυμπτωτική μήτρα</a:t>
            </a:r>
            <a:r>
              <a:rPr lang="en-US" dirty="0"/>
              <a:t> </a:t>
            </a:r>
            <a:r>
              <a:rPr lang="el-GR" dirty="0"/>
              <a:t>συνδιακυμάνσεων για αυτές τις εκτιμήσεις μπορεί να υπολογιστεί βάσει της ασυμπτωτικής μήτρας συνδιακυμάνσεων για τις εκτιμήσεις των [γ, θ] με τη μέθοδο δέλτα:</a:t>
            </a:r>
            <a:endParaRPr lang="en-US" dirty="0"/>
          </a:p>
          <a:p>
            <a:endParaRPr lang="en-US" dirty="0"/>
          </a:p>
          <a:p>
            <a:endParaRPr lang="en-US" dirty="0"/>
          </a:p>
          <a:p>
            <a:r>
              <a:rPr lang="el-GR" dirty="0"/>
              <a:t>όπου</a:t>
            </a:r>
            <a:endParaRPr lang="en-US" dirty="0"/>
          </a:p>
        </p:txBody>
      </p:sp>
      <p:pic>
        <p:nvPicPr>
          <p:cNvPr id="5" name="Picture 4">
            <a:extLst>
              <a:ext uri="{FF2B5EF4-FFF2-40B4-BE49-F238E27FC236}">
                <a16:creationId xmlns:a16="http://schemas.microsoft.com/office/drawing/2014/main" id="{69FBE182-9655-5E34-EEAC-99635FE41D5D}"/>
              </a:ext>
            </a:extLst>
          </p:cNvPr>
          <p:cNvPicPr>
            <a:picLocks noChangeAspect="1"/>
          </p:cNvPicPr>
          <p:nvPr/>
        </p:nvPicPr>
        <p:blipFill>
          <a:blip r:embed="rId2"/>
          <a:stretch>
            <a:fillRect/>
          </a:stretch>
        </p:blipFill>
        <p:spPr>
          <a:xfrm>
            <a:off x="3788424" y="2852431"/>
            <a:ext cx="4219842" cy="514446"/>
          </a:xfrm>
          <a:prstGeom prst="rect">
            <a:avLst/>
          </a:prstGeom>
        </p:spPr>
      </p:pic>
      <p:pic>
        <p:nvPicPr>
          <p:cNvPr id="7" name="Picture 6">
            <a:extLst>
              <a:ext uri="{FF2B5EF4-FFF2-40B4-BE49-F238E27FC236}">
                <a16:creationId xmlns:a16="http://schemas.microsoft.com/office/drawing/2014/main" id="{1DF680D4-E2C5-3AD9-618F-058D2175A917}"/>
              </a:ext>
            </a:extLst>
          </p:cNvPr>
          <p:cNvPicPr>
            <a:picLocks noChangeAspect="1"/>
          </p:cNvPicPr>
          <p:nvPr/>
        </p:nvPicPr>
        <p:blipFill>
          <a:blip r:embed="rId3"/>
          <a:stretch>
            <a:fillRect/>
          </a:stretch>
        </p:blipFill>
        <p:spPr>
          <a:xfrm>
            <a:off x="3151850" y="4134476"/>
            <a:ext cx="5043929" cy="803201"/>
          </a:xfrm>
          <a:prstGeom prst="rect">
            <a:avLst/>
          </a:prstGeom>
        </p:spPr>
      </p:pic>
    </p:spTree>
    <p:extLst>
      <p:ext uri="{BB962C8B-B14F-4D97-AF65-F5344CB8AC3E}">
        <p14:creationId xmlns:p14="http://schemas.microsoft.com/office/powerpoint/2010/main" val="35174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C53E-B9AF-DAD0-5CC0-58286DC1E1EB}"/>
              </a:ext>
            </a:extLst>
          </p:cNvPr>
          <p:cNvSpPr>
            <a:spLocks noGrp="1"/>
          </p:cNvSpPr>
          <p:nvPr>
            <p:ph type="title"/>
          </p:nvPr>
        </p:nvSpPr>
        <p:spPr>
          <a:xfrm>
            <a:off x="1024128" y="585216"/>
            <a:ext cx="10938486" cy="1499616"/>
          </a:xfrm>
        </p:spPr>
        <p:txBody>
          <a:bodyPr>
            <a:normAutofit/>
          </a:bodyPr>
          <a:lstStyle/>
          <a:p>
            <a:r>
              <a:rPr lang="el-GR" sz="4000" dirty="0"/>
              <a:t>Υποδείγματα δύο μερών και γωνιακές λύσεις</a:t>
            </a:r>
            <a:endParaRPr lang="en-US" sz="4000" dirty="0"/>
          </a:p>
        </p:txBody>
      </p:sp>
      <p:sp>
        <p:nvSpPr>
          <p:cNvPr id="3" name="Content Placeholder 2">
            <a:extLst>
              <a:ext uri="{FF2B5EF4-FFF2-40B4-BE49-F238E27FC236}">
                <a16:creationId xmlns:a16="http://schemas.microsoft.com/office/drawing/2014/main" id="{3C397AA4-8018-6E1E-78B7-1E1FB6B0F7BE}"/>
              </a:ext>
            </a:extLst>
          </p:cNvPr>
          <p:cNvSpPr>
            <a:spLocks noGrp="1"/>
          </p:cNvSpPr>
          <p:nvPr>
            <p:ph idx="1"/>
          </p:nvPr>
        </p:nvSpPr>
        <p:spPr>
          <a:xfrm>
            <a:off x="1024128" y="1783584"/>
            <a:ext cx="10938486" cy="5074416"/>
          </a:xfrm>
        </p:spPr>
        <p:txBody>
          <a:bodyPr/>
          <a:lstStyle/>
          <a:p>
            <a:r>
              <a:rPr lang="el-GR" dirty="0"/>
              <a:t>Το υπόδειγμα tobit περιέχει έναν περιορισμό που ίσως να μην είναι εύλογος σε ένα οικονομικό πλαίσιο. Εξετάστε ένα συμπεριφορικό αποτέλεσμα, y = φιλανθρωπική δωρεά. Δύο συνέπειες του υποδείγματος τοβιτ είναι ότι</a:t>
            </a:r>
          </a:p>
          <a:p>
            <a:endParaRPr lang="el-GR" dirty="0"/>
          </a:p>
          <a:p>
            <a:endParaRPr lang="el-GR" dirty="0"/>
          </a:p>
          <a:p>
            <a:r>
              <a:rPr lang="el-GR" dirty="0"/>
              <a:t>Και</a:t>
            </a:r>
            <a:endParaRPr lang="en-US" dirty="0"/>
          </a:p>
          <a:p>
            <a:endParaRPr lang="en-US" dirty="0"/>
          </a:p>
          <a:p>
            <a:endParaRPr lang="en-US" dirty="0"/>
          </a:p>
          <a:p>
            <a:r>
              <a:rPr lang="el-GR" dirty="0"/>
              <a:t>Παραγωγίζοντας αυτές τις δύο σχέσεις, βρίσκουμε από τις Εξισώσεις (17-11) και (19-8),</a:t>
            </a:r>
            <a:endParaRPr lang="en-US" dirty="0"/>
          </a:p>
        </p:txBody>
      </p:sp>
      <p:pic>
        <p:nvPicPr>
          <p:cNvPr id="5" name="Picture 4">
            <a:extLst>
              <a:ext uri="{FF2B5EF4-FFF2-40B4-BE49-F238E27FC236}">
                <a16:creationId xmlns:a16="http://schemas.microsoft.com/office/drawing/2014/main" id="{831140B8-7CBA-3F03-A35A-041A6414BA89}"/>
              </a:ext>
            </a:extLst>
          </p:cNvPr>
          <p:cNvPicPr>
            <a:picLocks noChangeAspect="1"/>
          </p:cNvPicPr>
          <p:nvPr/>
        </p:nvPicPr>
        <p:blipFill>
          <a:blip r:embed="rId2"/>
          <a:stretch>
            <a:fillRect/>
          </a:stretch>
        </p:blipFill>
        <p:spPr>
          <a:xfrm>
            <a:off x="3175749" y="2837067"/>
            <a:ext cx="5578007" cy="591933"/>
          </a:xfrm>
          <a:prstGeom prst="rect">
            <a:avLst/>
          </a:prstGeom>
        </p:spPr>
      </p:pic>
      <p:pic>
        <p:nvPicPr>
          <p:cNvPr id="7" name="Picture 6">
            <a:extLst>
              <a:ext uri="{FF2B5EF4-FFF2-40B4-BE49-F238E27FC236}">
                <a16:creationId xmlns:a16="http://schemas.microsoft.com/office/drawing/2014/main" id="{D94FAA64-9FAB-0ED0-1AA7-EAFF35E5D770}"/>
              </a:ext>
            </a:extLst>
          </p:cNvPr>
          <p:cNvPicPr>
            <a:picLocks noChangeAspect="1"/>
          </p:cNvPicPr>
          <p:nvPr/>
        </p:nvPicPr>
        <p:blipFill>
          <a:blip r:embed="rId3"/>
          <a:stretch>
            <a:fillRect/>
          </a:stretch>
        </p:blipFill>
        <p:spPr>
          <a:xfrm>
            <a:off x="3043105" y="4322005"/>
            <a:ext cx="5502476" cy="591933"/>
          </a:xfrm>
          <a:prstGeom prst="rect">
            <a:avLst/>
          </a:prstGeom>
        </p:spPr>
      </p:pic>
      <p:pic>
        <p:nvPicPr>
          <p:cNvPr id="9" name="Picture 8">
            <a:extLst>
              <a:ext uri="{FF2B5EF4-FFF2-40B4-BE49-F238E27FC236}">
                <a16:creationId xmlns:a16="http://schemas.microsoft.com/office/drawing/2014/main" id="{800E5B5D-2B7E-1CDC-A208-7CCACAC7521E}"/>
              </a:ext>
            </a:extLst>
          </p:cNvPr>
          <p:cNvPicPr>
            <a:picLocks noChangeAspect="1"/>
          </p:cNvPicPr>
          <p:nvPr/>
        </p:nvPicPr>
        <p:blipFill>
          <a:blip r:embed="rId4"/>
          <a:stretch>
            <a:fillRect/>
          </a:stretch>
        </p:blipFill>
        <p:spPr>
          <a:xfrm>
            <a:off x="2165070" y="5847785"/>
            <a:ext cx="9002802" cy="849998"/>
          </a:xfrm>
          <a:prstGeom prst="rect">
            <a:avLst/>
          </a:prstGeom>
        </p:spPr>
      </p:pic>
    </p:spTree>
    <p:extLst>
      <p:ext uri="{BB962C8B-B14F-4D97-AF65-F5344CB8AC3E}">
        <p14:creationId xmlns:p14="http://schemas.microsoft.com/office/powerpoint/2010/main" val="262005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B5D4-54D2-11DE-5740-466EF24199D5}"/>
              </a:ext>
            </a:extLst>
          </p:cNvPr>
          <p:cNvSpPr>
            <a:spLocks noGrp="1"/>
          </p:cNvSpPr>
          <p:nvPr>
            <p:ph type="title"/>
          </p:nvPr>
        </p:nvSpPr>
        <p:spPr>
          <a:xfrm>
            <a:off x="948713" y="414779"/>
            <a:ext cx="9720072" cy="934762"/>
          </a:xfrm>
        </p:spPr>
        <p:txBody>
          <a:bodyPr/>
          <a:lstStyle/>
          <a:p>
            <a:r>
              <a:rPr kumimoji="0" lang="el-GR" sz="4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Περικοπή (</a:t>
            </a:r>
            <a:r>
              <a:rPr kumimoji="0" lang="en-US" sz="44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Truncation)</a:t>
            </a:r>
            <a:endParaRPr lang="en-US" dirty="0"/>
          </a:p>
        </p:txBody>
      </p:sp>
      <p:sp>
        <p:nvSpPr>
          <p:cNvPr id="3" name="Content Placeholder 2">
            <a:extLst>
              <a:ext uri="{FF2B5EF4-FFF2-40B4-BE49-F238E27FC236}">
                <a16:creationId xmlns:a16="http://schemas.microsoft.com/office/drawing/2014/main" id="{8CF794D2-7946-F0E0-5C04-E91392EA2FB4}"/>
              </a:ext>
            </a:extLst>
          </p:cNvPr>
          <p:cNvSpPr>
            <a:spLocks noGrp="1"/>
          </p:cNvSpPr>
          <p:nvPr>
            <p:ph idx="1"/>
          </p:nvPr>
        </p:nvSpPr>
        <p:spPr>
          <a:xfrm>
            <a:off x="948713" y="1417320"/>
            <a:ext cx="9720073" cy="5440680"/>
          </a:xfrm>
        </p:spPr>
        <p:txBody>
          <a:bodyPr/>
          <a:lstStyle/>
          <a:p>
            <a:pPr algn="l"/>
            <a:r>
              <a:rPr lang="el-GR" sz="2400" b="0" i="0" u="none" strike="noStrike" baseline="0" dirty="0">
                <a:latin typeface="grmn1000"/>
              </a:rPr>
              <a:t>Η </a:t>
            </a:r>
            <a:r>
              <a:rPr lang="el-GR" sz="2400" b="1" i="0" u="none" strike="noStrike" baseline="0" dirty="0">
                <a:latin typeface="grxn1000"/>
              </a:rPr>
              <a:t>περικομμένη τυπική κανονική κατανομή</a:t>
            </a:r>
            <a:r>
              <a:rPr lang="el-GR" sz="2400" b="0" i="0" u="none" strike="noStrike" baseline="0" dirty="0">
                <a:latin typeface="grmn1000"/>
              </a:rPr>
              <a:t>, με μέσο </a:t>
            </a:r>
            <a:r>
              <a:rPr lang="el-GR" sz="2400" b="0" i="1" u="none" strike="noStrike" baseline="0" dirty="0">
                <a:latin typeface="LMMathItalic10-Regular"/>
              </a:rPr>
              <a:t>μ </a:t>
            </a:r>
            <a:r>
              <a:rPr lang="el-GR" sz="2400" b="0" i="0" u="none" strike="noStrike" baseline="0" dirty="0">
                <a:latin typeface="LMRoman10-Regular"/>
              </a:rPr>
              <a:t>= 0 </a:t>
            </a:r>
            <a:r>
              <a:rPr lang="el-GR" sz="2400" b="0" i="0" u="none" strike="noStrike" baseline="0" dirty="0">
                <a:latin typeface="grmn1000"/>
              </a:rPr>
              <a:t>και τυπική απόκλιση </a:t>
            </a:r>
            <a:r>
              <a:rPr lang="el-GR" sz="2400" b="0" i="1" u="none" strike="noStrike" baseline="0" dirty="0">
                <a:latin typeface="LMMathItalic10-Regular"/>
              </a:rPr>
              <a:t>μ </a:t>
            </a:r>
            <a:r>
              <a:rPr lang="el-GR" sz="2400" b="0" i="0" u="none" strike="noStrike" baseline="0" dirty="0">
                <a:latin typeface="LMRoman10-Regular"/>
              </a:rPr>
              <a:t>= 1</a:t>
            </a:r>
            <a:r>
              <a:rPr lang="el-GR" sz="2400" b="0" i="0" u="none" strike="noStrike" baseline="0" dirty="0">
                <a:latin typeface="grmn1000"/>
              </a:rPr>
              <a:t>, απεικονίζεται για </a:t>
            </a:r>
            <a:r>
              <a:rPr lang="el-GR" sz="2400" b="0" i="1" u="none" strike="noStrike" baseline="0" dirty="0">
                <a:latin typeface="LMMathItalic10-Regular"/>
              </a:rPr>
              <a:t>α </a:t>
            </a:r>
            <a:r>
              <a:rPr lang="el-GR" sz="2400" b="0" i="0" u="none" strike="noStrike" baseline="0" dirty="0">
                <a:latin typeface="LMRoman10-Regular"/>
              </a:rPr>
              <a:t>= </a:t>
            </a:r>
            <a:r>
              <a:rPr lang="el-GR" sz="2400" b="0" i="1" u="none" strike="noStrike" baseline="0" dirty="0">
                <a:latin typeface="LMMathSymbols10-Regular"/>
              </a:rPr>
              <a:t>−</a:t>
            </a:r>
            <a:r>
              <a:rPr lang="el-GR" sz="2400" b="0" i="0" u="none" strike="noStrike" baseline="0" dirty="0">
                <a:latin typeface="LMRoman10-Regular"/>
              </a:rPr>
              <a:t>0</a:t>
            </a:r>
            <a:r>
              <a:rPr lang="el-GR" sz="2400" b="0" i="1" u="none" strike="noStrike" baseline="0" dirty="0">
                <a:latin typeface="LMMathItalic10-Regular"/>
              </a:rPr>
              <a:t>, </a:t>
            </a:r>
            <a:r>
              <a:rPr lang="el-GR" sz="2400" b="0" i="0" u="none" strike="noStrike" baseline="0" dirty="0">
                <a:latin typeface="LMRoman10-Regular"/>
              </a:rPr>
              <a:t>5</a:t>
            </a:r>
            <a:r>
              <a:rPr lang="el-GR" sz="2400" b="0" i="0" u="none" strike="noStrike" baseline="0" dirty="0">
                <a:latin typeface="grmn1000"/>
              </a:rPr>
              <a:t>, 0 και 0,5 στο Σχήμα 19.1.</a:t>
            </a:r>
            <a:endParaRPr lang="en-US" sz="2400" b="0" i="0" u="none" strike="noStrike" baseline="0" dirty="0">
              <a:latin typeface="grmn1000"/>
            </a:endParaRPr>
          </a:p>
          <a:p>
            <a:pPr algn="l"/>
            <a:r>
              <a:rPr lang="el-GR" dirty="0"/>
              <a:t>Μια άλλη περικομμένη κατανομή που εμφανίζεται στη σύγχρονη βιβλιογραφία, η οποία χαρακτηρίζει μια</a:t>
            </a:r>
            <a:r>
              <a:rPr lang="en-US" dirty="0"/>
              <a:t> </a:t>
            </a:r>
            <a:r>
              <a:rPr lang="el-GR" dirty="0"/>
              <a:t>διακριτή τυχαία μεταβλητή, είναι η περικομμένη στο μηδέν κατανομή Poisson,</a:t>
            </a:r>
            <a:endParaRPr lang="en-US" dirty="0"/>
          </a:p>
        </p:txBody>
      </p:sp>
      <p:pic>
        <p:nvPicPr>
          <p:cNvPr id="5" name="Picture 4">
            <a:extLst>
              <a:ext uri="{FF2B5EF4-FFF2-40B4-BE49-F238E27FC236}">
                <a16:creationId xmlns:a16="http://schemas.microsoft.com/office/drawing/2014/main" id="{7EF1BB73-136A-26B8-5964-80613CC99C0E}"/>
              </a:ext>
            </a:extLst>
          </p:cNvPr>
          <p:cNvPicPr>
            <a:picLocks noChangeAspect="1"/>
          </p:cNvPicPr>
          <p:nvPr/>
        </p:nvPicPr>
        <p:blipFill>
          <a:blip r:embed="rId2"/>
          <a:stretch>
            <a:fillRect/>
          </a:stretch>
        </p:blipFill>
        <p:spPr>
          <a:xfrm>
            <a:off x="2872233" y="3525624"/>
            <a:ext cx="5811784" cy="1451728"/>
          </a:xfrm>
          <a:prstGeom prst="rect">
            <a:avLst/>
          </a:prstGeom>
        </p:spPr>
      </p:pic>
    </p:spTree>
    <p:extLst>
      <p:ext uri="{BB962C8B-B14F-4D97-AF65-F5344CB8AC3E}">
        <p14:creationId xmlns:p14="http://schemas.microsoft.com/office/powerpoint/2010/main" val="1406151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78C7-1C98-497C-CE56-75A6BD148347}"/>
              </a:ext>
            </a:extLst>
          </p:cNvPr>
          <p:cNvSpPr>
            <a:spLocks noGrp="1"/>
          </p:cNvSpPr>
          <p:nvPr>
            <p:ph type="title"/>
          </p:nvPr>
        </p:nvSpPr>
        <p:spPr>
          <a:xfrm>
            <a:off x="1024128" y="585216"/>
            <a:ext cx="10929060"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Υποδείγματα δύο μερών και γωνιακές λύσεις</a:t>
            </a:r>
            <a:endParaRPr lang="en-US" dirty="0"/>
          </a:p>
        </p:txBody>
      </p:sp>
      <p:sp>
        <p:nvSpPr>
          <p:cNvPr id="3" name="Content Placeholder 2">
            <a:extLst>
              <a:ext uri="{FF2B5EF4-FFF2-40B4-BE49-F238E27FC236}">
                <a16:creationId xmlns:a16="http://schemas.microsoft.com/office/drawing/2014/main" id="{5418D8EF-E555-C6EE-7B9C-1759AE868855}"/>
              </a:ext>
            </a:extLst>
          </p:cNvPr>
          <p:cNvSpPr>
            <a:spLocks noGrp="1"/>
          </p:cNvSpPr>
          <p:nvPr>
            <p:ph idx="1"/>
          </p:nvPr>
        </p:nvSpPr>
        <p:spPr>
          <a:xfrm>
            <a:off x="1024128" y="2286000"/>
            <a:ext cx="9720073" cy="4572000"/>
          </a:xfrm>
        </p:spPr>
        <p:txBody>
          <a:bodyPr/>
          <a:lstStyle/>
          <a:p>
            <a:r>
              <a:rPr lang="el-GR" dirty="0"/>
              <a:t>΄Ενα πιο γενικό υπόδειγμα δύο μερών που διευθετεί αυτές τις ενστάσεις έχει ως ακολούθως:</a:t>
            </a:r>
            <a:endParaRPr lang="en-US" dirty="0"/>
          </a:p>
          <a:p>
            <a:r>
              <a:rPr lang="el-GR" dirty="0"/>
              <a:t>1. </a:t>
            </a:r>
            <a:r>
              <a:rPr lang="el-GR" b="1" dirty="0"/>
              <a:t>Εξίσωση συμμετοχής</a:t>
            </a:r>
            <a:r>
              <a:rPr lang="el-GR" dirty="0"/>
              <a:t>:</a:t>
            </a:r>
            <a:endParaRPr lang="en-US" dirty="0"/>
          </a:p>
          <a:p>
            <a:endParaRPr lang="en-US" dirty="0"/>
          </a:p>
          <a:p>
            <a:endParaRPr lang="en-US" dirty="0"/>
          </a:p>
          <a:p>
            <a:r>
              <a:rPr lang="el-GR" dirty="0"/>
              <a:t>2. </a:t>
            </a:r>
            <a:r>
              <a:rPr lang="el-GR" b="1" dirty="0"/>
              <a:t>Εξίσωση βαθμού συμμετοχής για τις μη οριακές παρατηρήσεις</a:t>
            </a:r>
            <a:r>
              <a:rPr lang="el-GR" dirty="0"/>
              <a:t>:</a:t>
            </a:r>
            <a:endParaRPr lang="en-US" dirty="0"/>
          </a:p>
          <a:p>
            <a:endParaRPr lang="en-US" dirty="0"/>
          </a:p>
          <a:p>
            <a:r>
              <a:rPr lang="el-GR" dirty="0"/>
              <a:t>σύμφωνα με το Θεώρημα 19.2.</a:t>
            </a: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25B0888-2E98-01A9-B36A-1E078DDDDF0B}"/>
              </a:ext>
            </a:extLst>
          </p:cNvPr>
          <p:cNvPicPr>
            <a:picLocks noChangeAspect="1"/>
          </p:cNvPicPr>
          <p:nvPr/>
        </p:nvPicPr>
        <p:blipFill>
          <a:blip r:embed="rId2"/>
          <a:stretch>
            <a:fillRect/>
          </a:stretch>
        </p:blipFill>
        <p:spPr>
          <a:xfrm>
            <a:off x="3208750" y="3563332"/>
            <a:ext cx="4879488" cy="866547"/>
          </a:xfrm>
          <a:prstGeom prst="rect">
            <a:avLst/>
          </a:prstGeom>
        </p:spPr>
      </p:pic>
      <p:pic>
        <p:nvPicPr>
          <p:cNvPr id="7" name="Picture 6">
            <a:extLst>
              <a:ext uri="{FF2B5EF4-FFF2-40B4-BE49-F238E27FC236}">
                <a16:creationId xmlns:a16="http://schemas.microsoft.com/office/drawing/2014/main" id="{6093DD7E-7E24-1F3B-6819-70A448A00A63}"/>
              </a:ext>
            </a:extLst>
          </p:cNvPr>
          <p:cNvPicPr>
            <a:picLocks noChangeAspect="1"/>
          </p:cNvPicPr>
          <p:nvPr/>
        </p:nvPicPr>
        <p:blipFill>
          <a:blip r:embed="rId3"/>
          <a:stretch>
            <a:fillRect/>
          </a:stretch>
        </p:blipFill>
        <p:spPr>
          <a:xfrm>
            <a:off x="4314119" y="4905708"/>
            <a:ext cx="2809408" cy="626164"/>
          </a:xfrm>
          <a:prstGeom prst="rect">
            <a:avLst/>
          </a:prstGeom>
        </p:spPr>
      </p:pic>
    </p:spTree>
    <p:extLst>
      <p:ext uri="{BB962C8B-B14F-4D97-AF65-F5344CB8AC3E}">
        <p14:creationId xmlns:p14="http://schemas.microsoft.com/office/powerpoint/2010/main" val="363370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2457-BAF0-BDA7-38B7-4D1809737EFE}"/>
              </a:ext>
            </a:extLst>
          </p:cNvPr>
          <p:cNvSpPr>
            <a:spLocks noGrp="1"/>
          </p:cNvSpPr>
          <p:nvPr>
            <p:ph type="title"/>
          </p:nvPr>
        </p:nvSpPr>
        <p:spPr>
          <a:xfrm>
            <a:off x="1024128" y="585216"/>
            <a:ext cx="11004474"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Υποδείγματα δύο μερών και γωνιακές λύσεις</a:t>
            </a:r>
            <a:endParaRPr lang="en-US" dirty="0"/>
          </a:p>
        </p:txBody>
      </p:sp>
      <p:sp>
        <p:nvSpPr>
          <p:cNvPr id="3" name="Content Placeholder 2">
            <a:extLst>
              <a:ext uri="{FF2B5EF4-FFF2-40B4-BE49-F238E27FC236}">
                <a16:creationId xmlns:a16="http://schemas.microsoft.com/office/drawing/2014/main" id="{4F15B49B-5C35-C2EE-2C10-C11E9E30BA9E}"/>
              </a:ext>
            </a:extLst>
          </p:cNvPr>
          <p:cNvSpPr>
            <a:spLocks noGrp="1"/>
          </p:cNvSpPr>
          <p:nvPr>
            <p:ph idx="1"/>
          </p:nvPr>
        </p:nvSpPr>
        <p:spPr>
          <a:xfrm>
            <a:off x="1024128" y="2286000"/>
            <a:ext cx="10561414" cy="4023360"/>
          </a:xfrm>
        </p:spPr>
        <p:txBody>
          <a:bodyPr/>
          <a:lstStyle/>
          <a:p>
            <a:r>
              <a:rPr lang="el-GR" dirty="0"/>
              <a:t>Ένα στατιστικό του λόγου πιθανοφανειών μπορεί να υπολογιστεί</a:t>
            </a:r>
            <a:r>
              <a:rPr lang="en-US" dirty="0"/>
              <a:t> </a:t>
            </a:r>
            <a:r>
              <a:rPr lang="el-GR" dirty="0"/>
              <a:t>χρησιμοποιώντας το</a:t>
            </a:r>
          </a:p>
          <a:p>
            <a:endParaRPr lang="el-GR" dirty="0"/>
          </a:p>
          <a:p>
            <a:endParaRPr lang="el-GR" dirty="0"/>
          </a:p>
          <a:p>
            <a:r>
              <a:rPr lang="el-GR" dirty="0"/>
              <a:t>όπου</a:t>
            </a:r>
            <a:endParaRPr lang="en-US" dirty="0"/>
          </a:p>
        </p:txBody>
      </p:sp>
      <p:pic>
        <p:nvPicPr>
          <p:cNvPr id="5" name="Picture 4">
            <a:extLst>
              <a:ext uri="{FF2B5EF4-FFF2-40B4-BE49-F238E27FC236}">
                <a16:creationId xmlns:a16="http://schemas.microsoft.com/office/drawing/2014/main" id="{E7F83660-542B-E065-C72A-30A6BCFFCA03}"/>
              </a:ext>
            </a:extLst>
          </p:cNvPr>
          <p:cNvPicPr>
            <a:picLocks noChangeAspect="1"/>
          </p:cNvPicPr>
          <p:nvPr/>
        </p:nvPicPr>
        <p:blipFill>
          <a:blip r:embed="rId2"/>
          <a:stretch>
            <a:fillRect/>
          </a:stretch>
        </p:blipFill>
        <p:spPr>
          <a:xfrm>
            <a:off x="3829800" y="2902787"/>
            <a:ext cx="4950069" cy="526213"/>
          </a:xfrm>
          <a:prstGeom prst="rect">
            <a:avLst/>
          </a:prstGeom>
        </p:spPr>
      </p:pic>
      <p:pic>
        <p:nvPicPr>
          <p:cNvPr id="7" name="Picture 6">
            <a:extLst>
              <a:ext uri="{FF2B5EF4-FFF2-40B4-BE49-F238E27FC236}">
                <a16:creationId xmlns:a16="http://schemas.microsoft.com/office/drawing/2014/main" id="{D81D163D-7ED3-70B1-84BD-F0E2A4C63B7D}"/>
              </a:ext>
            </a:extLst>
          </p:cNvPr>
          <p:cNvPicPr>
            <a:picLocks noChangeAspect="1"/>
          </p:cNvPicPr>
          <p:nvPr/>
        </p:nvPicPr>
        <p:blipFill>
          <a:blip r:embed="rId3"/>
          <a:stretch>
            <a:fillRect/>
          </a:stretch>
        </p:blipFill>
        <p:spPr>
          <a:xfrm>
            <a:off x="2028135" y="4507944"/>
            <a:ext cx="9248615" cy="886604"/>
          </a:xfrm>
          <a:prstGeom prst="rect">
            <a:avLst/>
          </a:prstGeom>
        </p:spPr>
      </p:pic>
    </p:spTree>
    <p:extLst>
      <p:ext uri="{BB962C8B-B14F-4D97-AF65-F5344CB8AC3E}">
        <p14:creationId xmlns:p14="http://schemas.microsoft.com/office/powerpoint/2010/main" val="376495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56FF-67B6-DC6B-4010-4D61EC89AD0C}"/>
              </a:ext>
            </a:extLst>
          </p:cNvPr>
          <p:cNvSpPr>
            <a:spLocks noGrp="1"/>
          </p:cNvSpPr>
          <p:nvPr>
            <p:ph type="title"/>
          </p:nvPr>
        </p:nvSpPr>
        <p:spPr>
          <a:xfrm>
            <a:off x="1024127" y="585216"/>
            <a:ext cx="10919633"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Υποδείγματα δύο μερών και γωνιακές λύσεις</a:t>
            </a:r>
            <a:endParaRPr lang="en-US" dirty="0"/>
          </a:p>
        </p:txBody>
      </p:sp>
      <p:sp>
        <p:nvSpPr>
          <p:cNvPr id="3" name="Content Placeholder 2">
            <a:extLst>
              <a:ext uri="{FF2B5EF4-FFF2-40B4-BE49-F238E27FC236}">
                <a16:creationId xmlns:a16="http://schemas.microsoft.com/office/drawing/2014/main" id="{170C9F09-D299-E4DC-E4C5-61229E9B468D}"/>
              </a:ext>
            </a:extLst>
          </p:cNvPr>
          <p:cNvSpPr>
            <a:spLocks noGrp="1"/>
          </p:cNvSpPr>
          <p:nvPr>
            <p:ph idx="1"/>
          </p:nvPr>
        </p:nvSpPr>
        <p:spPr/>
        <p:txBody>
          <a:bodyPr/>
          <a:lstStyle/>
          <a:p>
            <a:r>
              <a:rPr lang="el-GR" dirty="0"/>
              <a:t>1. </a:t>
            </a:r>
            <a:r>
              <a:rPr lang="el-GR" b="1" dirty="0"/>
              <a:t>Εξίσωση συμμετοχής</a:t>
            </a:r>
          </a:p>
          <a:p>
            <a:endParaRPr lang="el-GR" b="1" dirty="0"/>
          </a:p>
          <a:p>
            <a:endParaRPr lang="el-GR" b="1" dirty="0"/>
          </a:p>
          <a:p>
            <a:r>
              <a:rPr lang="el-GR" sz="2400" b="0" i="0" u="none" strike="noStrike" baseline="0" dirty="0">
                <a:latin typeface="grmn1000"/>
              </a:rPr>
              <a:t>2. </a:t>
            </a:r>
            <a:r>
              <a:rPr lang="el-GR" sz="2400" b="1" i="0" u="none" strike="noStrike" baseline="0" dirty="0">
                <a:latin typeface="grxn1000"/>
              </a:rPr>
              <a:t>Εξίσωση βαθμού συμμετοχής για τις μη οριακές παρατηρήσεις</a:t>
            </a:r>
            <a:endParaRPr lang="en-US" b="1" dirty="0"/>
          </a:p>
        </p:txBody>
      </p:sp>
      <p:pic>
        <p:nvPicPr>
          <p:cNvPr id="5" name="Picture 4">
            <a:extLst>
              <a:ext uri="{FF2B5EF4-FFF2-40B4-BE49-F238E27FC236}">
                <a16:creationId xmlns:a16="http://schemas.microsoft.com/office/drawing/2014/main" id="{19276EF3-EA77-516B-2CB1-A3DD9320D901}"/>
              </a:ext>
            </a:extLst>
          </p:cNvPr>
          <p:cNvPicPr>
            <a:picLocks noChangeAspect="1"/>
          </p:cNvPicPr>
          <p:nvPr/>
        </p:nvPicPr>
        <p:blipFill>
          <a:blip r:embed="rId2"/>
          <a:stretch>
            <a:fillRect/>
          </a:stretch>
        </p:blipFill>
        <p:spPr>
          <a:xfrm>
            <a:off x="2843024" y="2808152"/>
            <a:ext cx="6279708" cy="790531"/>
          </a:xfrm>
          <a:prstGeom prst="rect">
            <a:avLst/>
          </a:prstGeom>
        </p:spPr>
      </p:pic>
      <p:pic>
        <p:nvPicPr>
          <p:cNvPr id="7" name="Picture 6">
            <a:extLst>
              <a:ext uri="{FF2B5EF4-FFF2-40B4-BE49-F238E27FC236}">
                <a16:creationId xmlns:a16="http://schemas.microsoft.com/office/drawing/2014/main" id="{CCF4724B-A526-E8C8-939E-BFC4713676DB}"/>
              </a:ext>
            </a:extLst>
          </p:cNvPr>
          <p:cNvPicPr>
            <a:picLocks noChangeAspect="1"/>
          </p:cNvPicPr>
          <p:nvPr/>
        </p:nvPicPr>
        <p:blipFill>
          <a:blip r:embed="rId3"/>
          <a:stretch>
            <a:fillRect/>
          </a:stretch>
        </p:blipFill>
        <p:spPr>
          <a:xfrm>
            <a:off x="4389083" y="4510090"/>
            <a:ext cx="3019875" cy="615499"/>
          </a:xfrm>
          <a:prstGeom prst="rect">
            <a:avLst/>
          </a:prstGeom>
        </p:spPr>
      </p:pic>
    </p:spTree>
    <p:extLst>
      <p:ext uri="{BB962C8B-B14F-4D97-AF65-F5344CB8AC3E}">
        <p14:creationId xmlns:p14="http://schemas.microsoft.com/office/powerpoint/2010/main" val="180532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F039-F00A-2CAA-620C-B9368D427F41}"/>
              </a:ext>
            </a:extLst>
          </p:cNvPr>
          <p:cNvSpPr>
            <a:spLocks noGrp="1"/>
          </p:cNvSpPr>
          <p:nvPr>
            <p:ph type="title"/>
          </p:nvPr>
        </p:nvSpPr>
        <p:spPr>
          <a:xfrm>
            <a:off x="1024127" y="585216"/>
            <a:ext cx="10929061"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Υποδείγματα δύο μερών και γωνιακές λύσεις</a:t>
            </a:r>
            <a:endParaRPr lang="en-US" dirty="0"/>
          </a:p>
        </p:txBody>
      </p:sp>
      <p:sp>
        <p:nvSpPr>
          <p:cNvPr id="3" name="Content Placeholder 2">
            <a:extLst>
              <a:ext uri="{FF2B5EF4-FFF2-40B4-BE49-F238E27FC236}">
                <a16:creationId xmlns:a16="http://schemas.microsoft.com/office/drawing/2014/main" id="{98F0F2DD-0EB8-4F3F-CBD1-615E31456EAE}"/>
              </a:ext>
            </a:extLst>
          </p:cNvPr>
          <p:cNvSpPr>
            <a:spLocks noGrp="1"/>
          </p:cNvSpPr>
          <p:nvPr>
            <p:ph idx="1"/>
          </p:nvPr>
        </p:nvSpPr>
        <p:spPr>
          <a:xfrm>
            <a:off x="1024127" y="1776953"/>
            <a:ext cx="9720073" cy="4023360"/>
          </a:xfrm>
        </p:spPr>
        <p:txBody>
          <a:bodyPr/>
          <a:lstStyle/>
          <a:p>
            <a:pPr algn="l"/>
            <a:r>
              <a:rPr lang="el-GR" sz="2400" b="0" i="0" u="none" strike="noStrike" baseline="0" dirty="0">
                <a:latin typeface="grmn1000"/>
              </a:rPr>
              <a:t>Το πλήρες υπόδειγμα είναι:</a:t>
            </a:r>
            <a:endParaRPr lang="en-US" dirty="0"/>
          </a:p>
        </p:txBody>
      </p:sp>
      <p:pic>
        <p:nvPicPr>
          <p:cNvPr id="5" name="Picture 4">
            <a:extLst>
              <a:ext uri="{FF2B5EF4-FFF2-40B4-BE49-F238E27FC236}">
                <a16:creationId xmlns:a16="http://schemas.microsoft.com/office/drawing/2014/main" id="{EE071016-7B6E-F3E2-9CD1-3CE9A97B7F88}"/>
              </a:ext>
            </a:extLst>
          </p:cNvPr>
          <p:cNvPicPr>
            <a:picLocks noChangeAspect="1"/>
          </p:cNvPicPr>
          <p:nvPr/>
        </p:nvPicPr>
        <p:blipFill>
          <a:blip r:embed="rId2"/>
          <a:stretch>
            <a:fillRect/>
          </a:stretch>
        </p:blipFill>
        <p:spPr>
          <a:xfrm>
            <a:off x="2865749" y="2393735"/>
            <a:ext cx="6796726" cy="4304010"/>
          </a:xfrm>
          <a:prstGeom prst="rect">
            <a:avLst/>
          </a:prstGeom>
        </p:spPr>
      </p:pic>
    </p:spTree>
    <p:extLst>
      <p:ext uri="{BB962C8B-B14F-4D97-AF65-F5344CB8AC3E}">
        <p14:creationId xmlns:p14="http://schemas.microsoft.com/office/powerpoint/2010/main" val="1529249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EBCF-9FD3-DFD3-364F-BF1A4ED82729}"/>
              </a:ext>
            </a:extLst>
          </p:cNvPr>
          <p:cNvSpPr>
            <a:spLocks noGrp="1"/>
          </p:cNvSpPr>
          <p:nvPr>
            <p:ph type="title"/>
          </p:nvPr>
        </p:nvSpPr>
        <p:spPr>
          <a:xfrm>
            <a:off x="1024128" y="585216"/>
            <a:ext cx="10957340"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Υποδείγματα δύο μερών και γωνιακές λύσεις</a:t>
            </a:r>
            <a:endParaRPr lang="en-US" dirty="0"/>
          </a:p>
        </p:txBody>
      </p:sp>
      <p:sp>
        <p:nvSpPr>
          <p:cNvPr id="3" name="Content Placeholder 2">
            <a:extLst>
              <a:ext uri="{FF2B5EF4-FFF2-40B4-BE49-F238E27FC236}">
                <a16:creationId xmlns:a16="http://schemas.microsoft.com/office/drawing/2014/main" id="{66060648-CFDC-C695-0B20-31C07F6E057D}"/>
              </a:ext>
            </a:extLst>
          </p:cNvPr>
          <p:cNvSpPr>
            <a:spLocks noGrp="1"/>
          </p:cNvSpPr>
          <p:nvPr>
            <p:ph idx="1"/>
          </p:nvPr>
        </p:nvSpPr>
        <p:spPr>
          <a:xfrm>
            <a:off x="1024128" y="2286000"/>
            <a:ext cx="10844218" cy="4023360"/>
          </a:xfrm>
        </p:spPr>
        <p:txBody>
          <a:bodyPr/>
          <a:lstStyle/>
          <a:p>
            <a:r>
              <a:rPr lang="el-GR" dirty="0"/>
              <a:t>Υπάρχουν δύο στρατηγικές εκτίμησης που μπορούν να χρησιμοποιηθούν για την εκτίμηση του υποδείγματος τύπου II. </a:t>
            </a:r>
          </a:p>
          <a:p>
            <a:pPr lvl="1"/>
            <a:r>
              <a:rPr lang="el-GR" dirty="0"/>
              <a:t>Μια μέθοδος δύο βημάτων μπορεί να εφαρμοστεί ως ακολούθως: Το υπόδειγμα πιθανομονάδας για το d μπορεί να εκτιμηθεί χρησιμοποιώντας τη μέγιστη πιθανοφάνεια, όπως παρουσιάζεται στην Ενότητα 17.3. </a:t>
            </a:r>
          </a:p>
          <a:p>
            <a:pPr lvl="1"/>
            <a:r>
              <a:rPr lang="el-GR" dirty="0"/>
              <a:t>Για το δεύτερο βήμα, χρησιμοποιούμε τα θεωρήματά μας για την περικοπή (και το Θεώρημα 19.5 που θα παρουσιάσουμε αργότερα) ώστε να γράψουμε</a:t>
            </a:r>
            <a:endParaRPr lang="en-US" dirty="0"/>
          </a:p>
        </p:txBody>
      </p:sp>
      <p:pic>
        <p:nvPicPr>
          <p:cNvPr id="5" name="Picture 4">
            <a:extLst>
              <a:ext uri="{FF2B5EF4-FFF2-40B4-BE49-F238E27FC236}">
                <a16:creationId xmlns:a16="http://schemas.microsoft.com/office/drawing/2014/main" id="{C5A042EF-82DD-AA3D-D5C0-CA36E340BF89}"/>
              </a:ext>
            </a:extLst>
          </p:cNvPr>
          <p:cNvPicPr>
            <a:picLocks noChangeAspect="1"/>
          </p:cNvPicPr>
          <p:nvPr/>
        </p:nvPicPr>
        <p:blipFill>
          <a:blip r:embed="rId2"/>
          <a:stretch>
            <a:fillRect/>
          </a:stretch>
        </p:blipFill>
        <p:spPr>
          <a:xfrm>
            <a:off x="4189395" y="4260916"/>
            <a:ext cx="4259562" cy="1570749"/>
          </a:xfrm>
          <a:prstGeom prst="rect">
            <a:avLst/>
          </a:prstGeom>
        </p:spPr>
      </p:pic>
    </p:spTree>
    <p:extLst>
      <p:ext uri="{BB962C8B-B14F-4D97-AF65-F5344CB8AC3E}">
        <p14:creationId xmlns:p14="http://schemas.microsoft.com/office/powerpoint/2010/main" val="1400965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21F6A-D0B6-B2E0-32E7-C7A5BB48BE6C}"/>
              </a:ext>
            </a:extLst>
          </p:cNvPr>
          <p:cNvPicPr>
            <a:picLocks noChangeAspect="1"/>
          </p:cNvPicPr>
          <p:nvPr/>
        </p:nvPicPr>
        <p:blipFill>
          <a:blip r:embed="rId2"/>
          <a:stretch>
            <a:fillRect/>
          </a:stretch>
        </p:blipFill>
        <p:spPr>
          <a:xfrm>
            <a:off x="1488622" y="1150071"/>
            <a:ext cx="9422536" cy="4958498"/>
          </a:xfrm>
          <a:prstGeom prst="rect">
            <a:avLst/>
          </a:prstGeom>
        </p:spPr>
      </p:pic>
    </p:spTree>
    <p:extLst>
      <p:ext uri="{BB962C8B-B14F-4D97-AF65-F5344CB8AC3E}">
        <p14:creationId xmlns:p14="http://schemas.microsoft.com/office/powerpoint/2010/main" val="281185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D04A-E37C-92A5-215F-46E9B8A19B5D}"/>
              </a:ext>
            </a:extLst>
          </p:cNvPr>
          <p:cNvSpPr>
            <a:spLocks noGrp="1"/>
          </p:cNvSpPr>
          <p:nvPr>
            <p:ph type="title"/>
          </p:nvPr>
        </p:nvSpPr>
        <p:spPr/>
        <p:txBody>
          <a:bodyPr>
            <a:normAutofit/>
          </a:bodyPr>
          <a:lstStyle/>
          <a:p>
            <a:r>
              <a:rPr lang="el-GR" sz="4000" dirty="0"/>
              <a:t>Παράδειγμα 19.6. Υπόδειγμα Δύο Μερών για τις Εξωσυζυγικές Σχέσεις</a:t>
            </a:r>
            <a:endParaRPr lang="en-US" sz="4000" dirty="0"/>
          </a:p>
        </p:txBody>
      </p:sp>
      <p:pic>
        <p:nvPicPr>
          <p:cNvPr id="5" name="Content Placeholder 4">
            <a:extLst>
              <a:ext uri="{FF2B5EF4-FFF2-40B4-BE49-F238E27FC236}">
                <a16:creationId xmlns:a16="http://schemas.microsoft.com/office/drawing/2014/main" id="{5696A802-6D9A-1754-1E70-5BB18CA86662}"/>
              </a:ext>
            </a:extLst>
          </p:cNvPr>
          <p:cNvPicPr>
            <a:picLocks noGrp="1" noChangeAspect="1"/>
          </p:cNvPicPr>
          <p:nvPr>
            <p:ph idx="1"/>
          </p:nvPr>
        </p:nvPicPr>
        <p:blipFill>
          <a:blip r:embed="rId2"/>
          <a:stretch>
            <a:fillRect/>
          </a:stretch>
        </p:blipFill>
        <p:spPr>
          <a:xfrm>
            <a:off x="2222752" y="2084832"/>
            <a:ext cx="8018372" cy="3614320"/>
          </a:xfrm>
        </p:spPr>
      </p:pic>
    </p:spTree>
    <p:extLst>
      <p:ext uri="{BB962C8B-B14F-4D97-AF65-F5344CB8AC3E}">
        <p14:creationId xmlns:p14="http://schemas.microsoft.com/office/powerpoint/2010/main" val="4234632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9CE1E-8E11-D8B4-542D-742EC001A8BA}"/>
              </a:ext>
            </a:extLst>
          </p:cNvPr>
          <p:cNvPicPr>
            <a:picLocks noChangeAspect="1"/>
          </p:cNvPicPr>
          <p:nvPr/>
        </p:nvPicPr>
        <p:blipFill>
          <a:blip r:embed="rId2"/>
          <a:stretch>
            <a:fillRect/>
          </a:stretch>
        </p:blipFill>
        <p:spPr>
          <a:xfrm>
            <a:off x="1629157" y="989814"/>
            <a:ext cx="9161545" cy="5307290"/>
          </a:xfrm>
          <a:prstGeom prst="rect">
            <a:avLst/>
          </a:prstGeom>
        </p:spPr>
      </p:pic>
    </p:spTree>
    <p:extLst>
      <p:ext uri="{BB962C8B-B14F-4D97-AF65-F5344CB8AC3E}">
        <p14:creationId xmlns:p14="http://schemas.microsoft.com/office/powerpoint/2010/main" val="1616013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814F58-ADFE-FD3F-19E6-FA0219094D15}"/>
              </a:ext>
            </a:extLst>
          </p:cNvPr>
          <p:cNvPicPr>
            <a:picLocks noChangeAspect="1"/>
          </p:cNvPicPr>
          <p:nvPr/>
        </p:nvPicPr>
        <p:blipFill>
          <a:blip r:embed="rId2"/>
          <a:stretch>
            <a:fillRect/>
          </a:stretch>
        </p:blipFill>
        <p:spPr>
          <a:xfrm>
            <a:off x="2714921" y="49656"/>
            <a:ext cx="6806152" cy="6715284"/>
          </a:xfrm>
          <a:prstGeom prst="rect">
            <a:avLst/>
          </a:prstGeom>
        </p:spPr>
      </p:pic>
    </p:spTree>
    <p:extLst>
      <p:ext uri="{BB962C8B-B14F-4D97-AF65-F5344CB8AC3E}">
        <p14:creationId xmlns:p14="http://schemas.microsoft.com/office/powerpoint/2010/main" val="83521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D395F1-37A6-FB30-E02E-9B9FC697BD22}"/>
              </a:ext>
            </a:extLst>
          </p:cNvPr>
          <p:cNvPicPr>
            <a:picLocks noChangeAspect="1"/>
          </p:cNvPicPr>
          <p:nvPr/>
        </p:nvPicPr>
        <p:blipFill>
          <a:blip r:embed="rId2"/>
          <a:stretch>
            <a:fillRect/>
          </a:stretch>
        </p:blipFill>
        <p:spPr>
          <a:xfrm>
            <a:off x="986067" y="1432875"/>
            <a:ext cx="10733340" cy="4553146"/>
          </a:xfrm>
          <a:prstGeom prst="rect">
            <a:avLst/>
          </a:prstGeom>
        </p:spPr>
      </p:pic>
    </p:spTree>
    <p:extLst>
      <p:ext uri="{BB962C8B-B14F-4D97-AF65-F5344CB8AC3E}">
        <p14:creationId xmlns:p14="http://schemas.microsoft.com/office/powerpoint/2010/main" val="44514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6EA60-DE83-B634-01CF-25D2C789B8F1}"/>
              </a:ext>
            </a:extLst>
          </p:cNvPr>
          <p:cNvPicPr>
            <a:picLocks noChangeAspect="1"/>
          </p:cNvPicPr>
          <p:nvPr/>
        </p:nvPicPr>
        <p:blipFill>
          <a:blip r:embed="rId2"/>
          <a:stretch>
            <a:fillRect/>
          </a:stretch>
        </p:blipFill>
        <p:spPr>
          <a:xfrm>
            <a:off x="1519476" y="1508290"/>
            <a:ext cx="9153048" cy="4279768"/>
          </a:xfrm>
          <a:prstGeom prst="rect">
            <a:avLst/>
          </a:prstGeom>
        </p:spPr>
      </p:pic>
    </p:spTree>
    <p:extLst>
      <p:ext uri="{BB962C8B-B14F-4D97-AF65-F5344CB8AC3E}">
        <p14:creationId xmlns:p14="http://schemas.microsoft.com/office/powerpoint/2010/main" val="4121662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E6B0-1112-9BF2-5907-AC9A7CD08106}"/>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19.6. Υπόδειγμα Δύο Μερών για τις Εξωσυζυγικές Σχέσεις</a:t>
            </a:r>
            <a:endParaRPr lang="en-US" dirty="0"/>
          </a:p>
        </p:txBody>
      </p:sp>
      <p:sp>
        <p:nvSpPr>
          <p:cNvPr id="3" name="Content Placeholder 2">
            <a:extLst>
              <a:ext uri="{FF2B5EF4-FFF2-40B4-BE49-F238E27FC236}">
                <a16:creationId xmlns:a16="http://schemas.microsoft.com/office/drawing/2014/main" id="{09CB4AB5-C2B0-C6F3-6D81-3158EF68D83F}"/>
              </a:ext>
            </a:extLst>
          </p:cNvPr>
          <p:cNvSpPr>
            <a:spLocks noGrp="1"/>
          </p:cNvSpPr>
          <p:nvPr>
            <p:ph idx="1"/>
          </p:nvPr>
        </p:nvSpPr>
        <p:spPr/>
        <p:txBody>
          <a:bodyPr/>
          <a:lstStyle/>
          <a:p>
            <a:r>
              <a:rPr lang="el-GR" dirty="0"/>
              <a:t>Αναλογιστείτε το ετεροσκεδαστικό υπόδειγμα tobit, στο</a:t>
            </a:r>
            <a:r>
              <a:rPr lang="en-US" dirty="0"/>
              <a:t> </a:t>
            </a:r>
            <a:r>
              <a:rPr lang="el-GR" dirty="0"/>
              <a:t>οποίο προσδιορίζουμε ότι</a:t>
            </a:r>
            <a:endParaRPr lang="en-US" dirty="0"/>
          </a:p>
          <a:p>
            <a:endParaRPr lang="en-US" dirty="0"/>
          </a:p>
          <a:p>
            <a:endParaRPr lang="en-US" dirty="0"/>
          </a:p>
          <a:p>
            <a:r>
              <a:rPr lang="el-GR" sz="2400" b="0" i="0" u="none" strike="noStrike" baseline="0" dirty="0">
                <a:latin typeface="grmn1000"/>
              </a:rPr>
              <a:t>΄</a:t>
            </a:r>
            <a:r>
              <a:rPr lang="el-GR" sz="2400" b="0" i="0" u="none" strike="noStrike" baseline="0" dirty="0" err="1">
                <a:latin typeface="grmn1000"/>
              </a:rPr>
              <a:t>Εστω</a:t>
            </a:r>
            <a:r>
              <a:rPr lang="el-GR" sz="2400" b="0" i="0" u="none" strike="noStrike" baseline="0" dirty="0">
                <a:latin typeface="grmn1000"/>
              </a:rPr>
              <a:t> </a:t>
            </a:r>
            <a:r>
              <a:rPr lang="el-GR" sz="2400" b="1" i="1" u="none" strike="noStrike" baseline="0" dirty="0">
                <a:latin typeface="LMMathItalic10-Bold"/>
              </a:rPr>
              <a:t>z</a:t>
            </a:r>
            <a:r>
              <a:rPr lang="el-GR" sz="1400" b="0" i="1" u="none" strike="noStrike" baseline="0" dirty="0">
                <a:latin typeface="LMMathItalic8-Regular"/>
              </a:rPr>
              <a:t>i </a:t>
            </a:r>
            <a:r>
              <a:rPr lang="el-GR" sz="2400" b="0" i="0" u="none" strike="noStrike" baseline="0" dirty="0">
                <a:latin typeface="LMRoman10-Regular"/>
              </a:rPr>
              <a:t>= 1 </a:t>
            </a:r>
            <a:r>
              <a:rPr lang="el-GR" sz="2400" b="0" i="0" u="none" strike="noStrike" baseline="0" dirty="0">
                <a:latin typeface="grmn1000"/>
              </a:rPr>
              <a:t>αν το </a:t>
            </a:r>
            <a:r>
              <a:rPr lang="el-GR" sz="2400" b="0" i="1" u="none" strike="noStrike" baseline="0" dirty="0" err="1">
                <a:latin typeface="LMMathItalic10-Regular"/>
              </a:rPr>
              <a:t>y</a:t>
            </a:r>
            <a:r>
              <a:rPr lang="el-GR" sz="1400" b="0" i="1" u="none" strike="noStrike" baseline="0" dirty="0" err="1">
                <a:latin typeface="LMMathItalic8-Regular"/>
              </a:rPr>
              <a:t>i</a:t>
            </a:r>
            <a:r>
              <a:rPr lang="el-GR" sz="1400" b="0" i="1" u="none" strike="noStrike" baseline="0" dirty="0">
                <a:latin typeface="LMMathItalic8-Regular"/>
              </a:rPr>
              <a:t> </a:t>
            </a:r>
            <a:r>
              <a:rPr lang="el-GR" sz="2400" b="0" i="0" u="none" strike="noStrike" baseline="0" dirty="0">
                <a:latin typeface="grmn1000"/>
              </a:rPr>
              <a:t>είναι θετικό και 0 διαφορετικά και</a:t>
            </a:r>
            <a:endParaRPr lang="en-US" dirty="0"/>
          </a:p>
        </p:txBody>
      </p:sp>
      <p:pic>
        <p:nvPicPr>
          <p:cNvPr id="5" name="Picture 4">
            <a:extLst>
              <a:ext uri="{FF2B5EF4-FFF2-40B4-BE49-F238E27FC236}">
                <a16:creationId xmlns:a16="http://schemas.microsoft.com/office/drawing/2014/main" id="{0D165D82-7354-63E7-4239-EF185A410C1B}"/>
              </a:ext>
            </a:extLst>
          </p:cNvPr>
          <p:cNvPicPr>
            <a:picLocks noChangeAspect="1"/>
          </p:cNvPicPr>
          <p:nvPr/>
        </p:nvPicPr>
        <p:blipFill>
          <a:blip r:embed="rId2"/>
          <a:stretch>
            <a:fillRect/>
          </a:stretch>
        </p:blipFill>
        <p:spPr>
          <a:xfrm>
            <a:off x="4087692" y="3006766"/>
            <a:ext cx="2812729" cy="585602"/>
          </a:xfrm>
          <a:prstGeom prst="rect">
            <a:avLst/>
          </a:prstGeom>
        </p:spPr>
      </p:pic>
      <p:pic>
        <p:nvPicPr>
          <p:cNvPr id="7" name="Picture 6">
            <a:extLst>
              <a:ext uri="{FF2B5EF4-FFF2-40B4-BE49-F238E27FC236}">
                <a16:creationId xmlns:a16="http://schemas.microsoft.com/office/drawing/2014/main" id="{5D5822DA-069E-48FA-5F76-C522B28B8838}"/>
              </a:ext>
            </a:extLst>
          </p:cNvPr>
          <p:cNvPicPr>
            <a:picLocks noChangeAspect="1"/>
          </p:cNvPicPr>
          <p:nvPr/>
        </p:nvPicPr>
        <p:blipFill>
          <a:blip r:embed="rId3"/>
          <a:stretch>
            <a:fillRect/>
          </a:stretch>
        </p:blipFill>
        <p:spPr>
          <a:xfrm>
            <a:off x="3842587" y="4514302"/>
            <a:ext cx="4506825" cy="1996226"/>
          </a:xfrm>
          <a:prstGeom prst="rect">
            <a:avLst/>
          </a:prstGeom>
        </p:spPr>
      </p:pic>
    </p:spTree>
    <p:extLst>
      <p:ext uri="{BB962C8B-B14F-4D97-AF65-F5344CB8AC3E}">
        <p14:creationId xmlns:p14="http://schemas.microsoft.com/office/powerpoint/2010/main" val="1807780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7F78-6B77-AB56-81D8-DC11C67161BD}"/>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19.6. Υπόδειγμα Δύο Μερών για τις Εξωσυζυγικές Σχέσεις</a:t>
            </a:r>
            <a:endParaRPr lang="en-US" dirty="0"/>
          </a:p>
        </p:txBody>
      </p:sp>
      <p:sp>
        <p:nvSpPr>
          <p:cNvPr id="3" name="Content Placeholder 2">
            <a:extLst>
              <a:ext uri="{FF2B5EF4-FFF2-40B4-BE49-F238E27FC236}">
                <a16:creationId xmlns:a16="http://schemas.microsoft.com/office/drawing/2014/main" id="{F577DEA3-B071-A171-40FA-03A3AF93021F}"/>
              </a:ext>
            </a:extLst>
          </p:cNvPr>
          <p:cNvSpPr>
            <a:spLocks noGrp="1"/>
          </p:cNvSpPr>
          <p:nvPr>
            <p:ph idx="1"/>
          </p:nvPr>
        </p:nvSpPr>
        <p:spPr>
          <a:xfrm>
            <a:off x="1024128" y="2286000"/>
            <a:ext cx="10976194" cy="4023360"/>
          </a:xfrm>
        </p:spPr>
        <p:txBody>
          <a:bodyPr/>
          <a:lstStyle/>
          <a:p>
            <a:pPr algn="l"/>
            <a:r>
              <a:rPr lang="el-GR" sz="2400" b="0" i="0" u="none" strike="noStrike" baseline="0" dirty="0">
                <a:latin typeface="grmn1000"/>
              </a:rPr>
              <a:t>Τα αθροίσματα περιλαμβάνουν όλες τις</a:t>
            </a:r>
            <a:r>
              <a:rPr lang="en-US" sz="2400" b="0" i="0" u="none" strike="noStrike" baseline="0" dirty="0">
                <a:latin typeface="grmn1000"/>
              </a:rPr>
              <a:t> </a:t>
            </a:r>
            <a:r>
              <a:rPr lang="el-GR" sz="2400" b="0" i="0" u="none" strike="noStrike" baseline="0" dirty="0">
                <a:latin typeface="grmn1000"/>
              </a:rPr>
              <a:t>παρατηρήσεις και όλες οι συναρτήσεις που περιλαμβάνουν άγνωστες παραμέτρους (</a:t>
            </a:r>
            <a:r>
              <a:rPr lang="el-GR" sz="2400" b="0" i="1" u="none" strike="noStrike" baseline="0" dirty="0">
                <a:latin typeface="LMMathItalic10-Regular"/>
              </a:rPr>
              <a:t>ε</a:t>
            </a:r>
            <a:r>
              <a:rPr lang="el-GR" sz="1400" b="0" i="1" u="none" strike="noStrike" baseline="0" dirty="0">
                <a:latin typeface="LMMathItalic8-Regular"/>
              </a:rPr>
              <a:t>i</a:t>
            </a:r>
            <a:r>
              <a:rPr lang="el-GR" sz="2400" b="0" i="1" u="none" strike="noStrike" baseline="0" dirty="0">
                <a:latin typeface="LMMathItalic10-Regular"/>
              </a:rPr>
              <a:t>, φ</a:t>
            </a:r>
            <a:r>
              <a:rPr lang="el-GR" sz="1400" b="0" i="1" u="none" strike="noStrike" baseline="0" dirty="0">
                <a:latin typeface="LMMathItalic8-Regular"/>
              </a:rPr>
              <a:t>i</a:t>
            </a:r>
            <a:r>
              <a:rPr lang="el-GR" sz="2400" b="0" i="1" u="none" strike="noStrike" baseline="0" dirty="0">
                <a:latin typeface="LMMathItalic10-Regular"/>
              </a:rPr>
              <a:t>,</a:t>
            </a:r>
            <a:r>
              <a:rPr lang="el-GR" sz="2400" b="0" i="0" u="none" strike="noStrike" baseline="0" dirty="0">
                <a:latin typeface="LMRoman10-Regular"/>
              </a:rPr>
              <a:t>Φ</a:t>
            </a:r>
            <a:r>
              <a:rPr lang="el-GR" sz="1400" b="0" i="1" u="none" strike="noStrike" baseline="0" dirty="0">
                <a:latin typeface="LMMathItalic8-Regular"/>
              </a:rPr>
              <a:t>i</a:t>
            </a:r>
            <a:r>
              <a:rPr lang="el-GR" sz="2400" b="0" i="1" u="none" strike="noStrike" baseline="0" dirty="0">
                <a:latin typeface="LMMathItalic10-Regular"/>
              </a:rPr>
              <a:t>, </a:t>
            </a:r>
            <a:r>
              <a:rPr lang="el-GR" sz="2400" b="1" i="1" u="none" strike="noStrike" baseline="0" dirty="0">
                <a:latin typeface="LMMathItalic10-Bold"/>
              </a:rPr>
              <a:t>x</a:t>
            </a:r>
            <a:r>
              <a:rPr lang="en-US" sz="1400" i="1" dirty="0">
                <a:latin typeface="LMMathSymbols8-Regular"/>
              </a:rPr>
              <a:t> </a:t>
            </a:r>
            <a:r>
              <a:rPr lang="en-US" sz="1400" b="0" i="1" u="none" strike="noStrike" baseline="0" dirty="0">
                <a:latin typeface="LMMathItalic8-Regular"/>
              </a:rPr>
              <a:t>i</a:t>
            </a:r>
            <a:r>
              <a:rPr lang="el-GR" sz="2400" b="1" i="1" u="none" strike="noStrike" baseline="0" dirty="0">
                <a:latin typeface="LMMathItalic10-Bold"/>
              </a:rPr>
              <a:t>β</a:t>
            </a:r>
            <a:r>
              <a:rPr lang="el-GR" sz="2400" b="0" i="1" u="none" strike="noStrike" baseline="0" dirty="0">
                <a:latin typeface="LMMathItalic10-Regular"/>
              </a:rPr>
              <a:t>, σ, λ</a:t>
            </a:r>
            <a:r>
              <a:rPr lang="en-US" sz="1400" b="0" i="1" u="none" strike="noStrike" baseline="0" dirty="0">
                <a:latin typeface="LMMathItalic8-Regular"/>
              </a:rPr>
              <a:t>i</a:t>
            </a:r>
            <a:r>
              <a:rPr lang="en-US" sz="2400" b="0" i="0" u="none" strike="noStrike" baseline="0" dirty="0">
                <a:latin typeface="grmn1000"/>
              </a:rPr>
              <a:t>) </a:t>
            </a:r>
            <a:r>
              <a:rPr lang="el-GR" sz="2400" b="0" i="0" u="none" strike="noStrike" baseline="0" dirty="0">
                <a:latin typeface="grmn1000"/>
              </a:rPr>
              <a:t>υπολογίζονται για τις περιορισμένες (ομοσκεδαστικές) εκτιμήσεις μέγιστης πιθανοφάνειας. Επομένως</a:t>
            </a:r>
            <a:endParaRPr lang="en-US" dirty="0"/>
          </a:p>
        </p:txBody>
      </p:sp>
      <p:pic>
        <p:nvPicPr>
          <p:cNvPr id="5" name="Picture 4">
            <a:extLst>
              <a:ext uri="{FF2B5EF4-FFF2-40B4-BE49-F238E27FC236}">
                <a16:creationId xmlns:a16="http://schemas.microsoft.com/office/drawing/2014/main" id="{D9839E65-CB78-46FD-5253-5C8BE1C0F031}"/>
              </a:ext>
            </a:extLst>
          </p:cNvPr>
          <p:cNvPicPr>
            <a:picLocks noChangeAspect="1"/>
          </p:cNvPicPr>
          <p:nvPr/>
        </p:nvPicPr>
        <p:blipFill>
          <a:blip r:embed="rId2"/>
          <a:stretch>
            <a:fillRect/>
          </a:stretch>
        </p:blipFill>
        <p:spPr>
          <a:xfrm>
            <a:off x="3909999" y="3629320"/>
            <a:ext cx="4372002" cy="571819"/>
          </a:xfrm>
          <a:prstGeom prst="rect">
            <a:avLst/>
          </a:prstGeom>
        </p:spPr>
      </p:pic>
    </p:spTree>
    <p:extLst>
      <p:ext uri="{BB962C8B-B14F-4D97-AF65-F5344CB8AC3E}">
        <p14:creationId xmlns:p14="http://schemas.microsoft.com/office/powerpoint/2010/main" val="1976003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2FD1-EF8C-9BC8-ED98-A027F472CDEC}"/>
              </a:ext>
            </a:extLst>
          </p:cNvPr>
          <p:cNvSpPr>
            <a:spLocks noGrp="1"/>
          </p:cNvSpPr>
          <p:nvPr>
            <p:ph type="title"/>
          </p:nvPr>
        </p:nvSpPr>
        <p:spPr>
          <a:xfrm>
            <a:off x="1024128" y="585216"/>
            <a:ext cx="10985620" cy="1499616"/>
          </a:xfrm>
        </p:spPr>
        <p:txBody>
          <a:bodyPr>
            <a:normAutofit/>
          </a:bodyPr>
          <a:lstStyle/>
          <a:p>
            <a:r>
              <a:rPr lang="el-GR" sz="3600" dirty="0"/>
              <a:t>Συμπτωματική περικοπή σε μια διμετάβλητη κατανομή</a:t>
            </a:r>
            <a:endParaRPr lang="en-US" sz="3600" dirty="0"/>
          </a:p>
        </p:txBody>
      </p:sp>
      <p:sp>
        <p:nvSpPr>
          <p:cNvPr id="3" name="Content Placeholder 2">
            <a:extLst>
              <a:ext uri="{FF2B5EF4-FFF2-40B4-BE49-F238E27FC236}">
                <a16:creationId xmlns:a16="http://schemas.microsoft.com/office/drawing/2014/main" id="{21E5380A-C071-31BD-2317-19A5E65B8E77}"/>
              </a:ext>
            </a:extLst>
          </p:cNvPr>
          <p:cNvSpPr>
            <a:spLocks noGrp="1"/>
          </p:cNvSpPr>
          <p:nvPr>
            <p:ph idx="1"/>
          </p:nvPr>
        </p:nvSpPr>
        <p:spPr>
          <a:xfrm>
            <a:off x="713044" y="2249424"/>
            <a:ext cx="11061035" cy="4023360"/>
          </a:xfrm>
        </p:spPr>
        <p:txBody>
          <a:bodyPr/>
          <a:lstStyle/>
          <a:p>
            <a:r>
              <a:rPr lang="el-GR" dirty="0"/>
              <a:t>Υποθέστε ότι τα y και z έχουν μια διμεταβλητή κατανομή με συντελεστή συσχέτισης ρ.</a:t>
            </a:r>
            <a:endParaRPr lang="en-US" dirty="0"/>
          </a:p>
          <a:p>
            <a:r>
              <a:rPr lang="el-GR" dirty="0"/>
              <a:t>Ενδιαφερόμαστε</a:t>
            </a:r>
            <a:r>
              <a:rPr lang="en-US" dirty="0"/>
              <a:t> </a:t>
            </a:r>
            <a:r>
              <a:rPr lang="el-GR" dirty="0"/>
              <a:t>για την κατανομή, συγκεκριμένα, του μέσου του y δεδομένου ότι το z υπερβαίνει μια συγκεκριμένη τιμή.</a:t>
            </a:r>
            <a:endParaRPr lang="en-US" dirty="0"/>
          </a:p>
          <a:p>
            <a:r>
              <a:rPr lang="el-GR" dirty="0"/>
              <a:t>Διαισθητικά φαίνεται ότι αν τα y και z είναι θετικά συσχετισμένα, τότε η περικοπή του z ωθεί την κατανομή και τον μέσο του y προς τα δεξιά.</a:t>
            </a:r>
            <a:endParaRPr lang="en-US" dirty="0"/>
          </a:p>
          <a:p>
            <a:r>
              <a:rPr lang="el-GR" dirty="0"/>
              <a:t>΄Οπως και προηγουμένως, ενδιαφερόμαστε για (1) τη μορφή της</a:t>
            </a:r>
            <a:r>
              <a:rPr lang="en-US" dirty="0"/>
              <a:t> </a:t>
            </a:r>
            <a:r>
              <a:rPr lang="el-GR" dirty="0"/>
              <a:t>συμπτωματικά περικομμένης κατανομής και (2) τον μέσο και τη διακύμανση της συμπτωματικά περικομμένης τυχαίας μεταβλητής.</a:t>
            </a:r>
            <a:endParaRPr lang="en-US" dirty="0"/>
          </a:p>
        </p:txBody>
      </p:sp>
    </p:spTree>
    <p:extLst>
      <p:ext uri="{BB962C8B-B14F-4D97-AF65-F5344CB8AC3E}">
        <p14:creationId xmlns:p14="http://schemas.microsoft.com/office/powerpoint/2010/main" val="1674524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0651-178F-DD67-200B-93EF729A6E75}"/>
              </a:ext>
            </a:extLst>
          </p:cNvPr>
          <p:cNvSpPr>
            <a:spLocks noGrp="1"/>
          </p:cNvSpPr>
          <p:nvPr>
            <p:ph type="title"/>
          </p:nvPr>
        </p:nvSpPr>
        <p:spPr>
          <a:xfrm>
            <a:off x="1024128" y="585216"/>
            <a:ext cx="10580268"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Συμπτωματική περικοπή σε μια διμετάβλητη κατανομή</a:t>
            </a:r>
            <a:endParaRPr lang="en-US" dirty="0"/>
          </a:p>
        </p:txBody>
      </p:sp>
      <p:sp>
        <p:nvSpPr>
          <p:cNvPr id="3" name="Content Placeholder 2">
            <a:extLst>
              <a:ext uri="{FF2B5EF4-FFF2-40B4-BE49-F238E27FC236}">
                <a16:creationId xmlns:a16="http://schemas.microsoft.com/office/drawing/2014/main" id="{BA4290A9-9904-7093-2B1D-0A17EF61E250}"/>
              </a:ext>
            </a:extLst>
          </p:cNvPr>
          <p:cNvSpPr>
            <a:spLocks noGrp="1"/>
          </p:cNvSpPr>
          <p:nvPr>
            <p:ph idx="1"/>
          </p:nvPr>
        </p:nvSpPr>
        <p:spPr>
          <a:xfrm>
            <a:off x="1024128" y="2249424"/>
            <a:ext cx="9720073" cy="4023360"/>
          </a:xfrm>
        </p:spPr>
        <p:txBody>
          <a:bodyPr/>
          <a:lstStyle/>
          <a:p>
            <a:r>
              <a:rPr lang="el-GR" dirty="0"/>
              <a:t>Η περικομμένη κοινή κατανομή των y και z είναι</a:t>
            </a:r>
            <a:endParaRPr lang="en-US" dirty="0"/>
          </a:p>
          <a:p>
            <a:endParaRPr lang="en-US" dirty="0"/>
          </a:p>
          <a:p>
            <a:endParaRPr lang="en-US" dirty="0"/>
          </a:p>
          <a:p>
            <a:endParaRPr lang="en-US" dirty="0"/>
          </a:p>
          <a:p>
            <a:r>
              <a:rPr lang="el-GR" dirty="0"/>
              <a:t>Για να υπολογίσουμε τη συμπτωματικά περικομμένη οριακή πυκνότητα του y, ολοκληρώνουμε ως προς z.</a:t>
            </a:r>
            <a:endParaRPr lang="en-US" dirty="0"/>
          </a:p>
        </p:txBody>
      </p:sp>
      <p:pic>
        <p:nvPicPr>
          <p:cNvPr id="5" name="Picture 4">
            <a:extLst>
              <a:ext uri="{FF2B5EF4-FFF2-40B4-BE49-F238E27FC236}">
                <a16:creationId xmlns:a16="http://schemas.microsoft.com/office/drawing/2014/main" id="{26E3F7F4-0D26-A073-D0F8-FB16FB14F886}"/>
              </a:ext>
            </a:extLst>
          </p:cNvPr>
          <p:cNvPicPr>
            <a:picLocks noChangeAspect="1"/>
          </p:cNvPicPr>
          <p:nvPr/>
        </p:nvPicPr>
        <p:blipFill>
          <a:blip r:embed="rId2"/>
          <a:stretch>
            <a:fillRect/>
          </a:stretch>
        </p:blipFill>
        <p:spPr>
          <a:xfrm>
            <a:off x="4476583" y="2950590"/>
            <a:ext cx="3238834" cy="780503"/>
          </a:xfrm>
          <a:prstGeom prst="rect">
            <a:avLst/>
          </a:prstGeom>
        </p:spPr>
      </p:pic>
    </p:spTree>
    <p:extLst>
      <p:ext uri="{BB962C8B-B14F-4D97-AF65-F5344CB8AC3E}">
        <p14:creationId xmlns:p14="http://schemas.microsoft.com/office/powerpoint/2010/main" val="286807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FDF3F-8334-AA23-9F07-2FC58109BA3B}"/>
              </a:ext>
            </a:extLst>
          </p:cNvPr>
          <p:cNvPicPr>
            <a:picLocks noChangeAspect="1"/>
          </p:cNvPicPr>
          <p:nvPr/>
        </p:nvPicPr>
        <p:blipFill>
          <a:blip r:embed="rId2"/>
          <a:stretch>
            <a:fillRect/>
          </a:stretch>
        </p:blipFill>
        <p:spPr>
          <a:xfrm>
            <a:off x="1826985" y="1932494"/>
            <a:ext cx="9665252" cy="3591730"/>
          </a:xfrm>
          <a:prstGeom prst="rect">
            <a:avLst/>
          </a:prstGeom>
        </p:spPr>
      </p:pic>
    </p:spTree>
    <p:extLst>
      <p:ext uri="{BB962C8B-B14F-4D97-AF65-F5344CB8AC3E}">
        <p14:creationId xmlns:p14="http://schemas.microsoft.com/office/powerpoint/2010/main" val="1364609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9867-5946-7115-BD97-3060657C0C0E}"/>
              </a:ext>
            </a:extLst>
          </p:cNvPr>
          <p:cNvSpPr>
            <a:spLocks noGrp="1"/>
          </p:cNvSpPr>
          <p:nvPr>
            <p:ph type="title"/>
          </p:nvPr>
        </p:nvSpPr>
        <p:spPr>
          <a:xfrm>
            <a:off x="810705" y="585216"/>
            <a:ext cx="11381295" cy="1499616"/>
          </a:xfrm>
        </p:spPr>
        <p:txBody>
          <a:bodyPr>
            <a:normAutofit/>
          </a:bodyPr>
          <a:lstStyle/>
          <a:p>
            <a:r>
              <a:rPr lang="el-GR" sz="4000" dirty="0"/>
              <a:t>Παράδειγμα 19.9. ΄Ενα Υπόδειγμα για την Προσφορά Εργασίας</a:t>
            </a:r>
            <a:endParaRPr lang="en-US" sz="4000" dirty="0"/>
          </a:p>
        </p:txBody>
      </p:sp>
      <p:sp>
        <p:nvSpPr>
          <p:cNvPr id="3" name="Content Placeholder 2">
            <a:extLst>
              <a:ext uri="{FF2B5EF4-FFF2-40B4-BE49-F238E27FC236}">
                <a16:creationId xmlns:a16="http://schemas.microsoft.com/office/drawing/2014/main" id="{0EA73545-2F53-F742-66E6-3747E2A3E214}"/>
              </a:ext>
            </a:extLst>
          </p:cNvPr>
          <p:cNvSpPr>
            <a:spLocks noGrp="1"/>
          </p:cNvSpPr>
          <p:nvPr>
            <p:ph idx="1"/>
          </p:nvPr>
        </p:nvSpPr>
        <p:spPr>
          <a:xfrm>
            <a:off x="1024128" y="2286000"/>
            <a:ext cx="10825365" cy="4023360"/>
          </a:xfrm>
        </p:spPr>
        <p:txBody>
          <a:bodyPr/>
          <a:lstStyle/>
          <a:p>
            <a:r>
              <a:rPr lang="el-GR" dirty="0"/>
              <a:t>1. Εξίσωση μισθού.</a:t>
            </a:r>
            <a:endParaRPr lang="en-US" dirty="0"/>
          </a:p>
          <a:p>
            <a:r>
              <a:rPr lang="el-GR" dirty="0"/>
              <a:t>2. Εξίσωση ωρών εργασίας</a:t>
            </a:r>
            <a:r>
              <a:rPr lang="en-US" dirty="0"/>
              <a:t>.</a:t>
            </a:r>
          </a:p>
          <a:p>
            <a:r>
              <a:rPr lang="el-GR" dirty="0"/>
              <a:t>Το πρόβλημα της περικοπής έρχεται στην επιφάνεια όταν αναλογιζόμαστε ότι η δεύτερη εξίσωση περιγράφει τον</a:t>
            </a:r>
            <a:r>
              <a:rPr lang="en-US" dirty="0"/>
              <a:t> </a:t>
            </a:r>
            <a:r>
              <a:rPr lang="el-GR" dirty="0"/>
              <a:t>επιθυμητό αριθμό ωρών εργασίας, αλλά η πραγματική τιμή αυτής της μεταβλητής παρατηρείται μόνο αν το άτομο</a:t>
            </a:r>
            <a:r>
              <a:rPr lang="en-US" dirty="0"/>
              <a:t> </a:t>
            </a:r>
            <a:r>
              <a:rPr lang="el-GR" dirty="0"/>
              <a:t>εργάζεται.</a:t>
            </a:r>
            <a:endParaRPr lang="en-US" dirty="0"/>
          </a:p>
        </p:txBody>
      </p:sp>
    </p:spTree>
    <p:extLst>
      <p:ext uri="{BB962C8B-B14F-4D97-AF65-F5344CB8AC3E}">
        <p14:creationId xmlns:p14="http://schemas.microsoft.com/office/powerpoint/2010/main" val="3029935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A6-E537-ABED-E438-A292D5EDF48A}"/>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19.9. ΄Ενα Υπόδειγμα για την Προσφορά Εργασίας</a:t>
            </a:r>
            <a:endParaRPr lang="en-US" dirty="0"/>
          </a:p>
        </p:txBody>
      </p:sp>
      <p:sp>
        <p:nvSpPr>
          <p:cNvPr id="3" name="Content Placeholder 2">
            <a:extLst>
              <a:ext uri="{FF2B5EF4-FFF2-40B4-BE49-F238E27FC236}">
                <a16:creationId xmlns:a16="http://schemas.microsoft.com/office/drawing/2014/main" id="{5C7827B3-8E76-B023-DDFD-39B2191FF7DB}"/>
              </a:ext>
            </a:extLst>
          </p:cNvPr>
          <p:cNvSpPr>
            <a:spLocks noGrp="1"/>
          </p:cNvSpPr>
          <p:nvPr>
            <p:ph idx="1"/>
          </p:nvPr>
        </p:nvSpPr>
        <p:spPr/>
        <p:txBody>
          <a:bodyPr/>
          <a:lstStyle/>
          <a:p>
            <a:r>
              <a:rPr lang="el-GR" dirty="0"/>
              <a:t>Έστω ότι η εξίσωση που προσδιορίζει την επιλογή δείγματος είναι</a:t>
            </a:r>
          </a:p>
          <a:p>
            <a:endParaRPr lang="el-GR" dirty="0"/>
          </a:p>
          <a:p>
            <a:endParaRPr lang="el-GR" dirty="0"/>
          </a:p>
          <a:p>
            <a:r>
              <a:rPr lang="el-GR" dirty="0"/>
              <a:t>όπου το w είναι εξωγενές (μέση ανεξαρτησία ως προς τα u και ε) και έστω ότι η εξίσωση που μας ενδιαφέρει είναι</a:t>
            </a:r>
          </a:p>
          <a:p>
            <a:endParaRPr lang="el-GR" dirty="0"/>
          </a:p>
          <a:p>
            <a:endParaRPr lang="el-GR" dirty="0"/>
          </a:p>
          <a:p>
            <a:r>
              <a:rPr lang="el-GR" dirty="0"/>
              <a:t>Ο κανόνας δειγματοληψίας είναι ότι το y παρατηρείται μόνο αν το z</a:t>
            </a:r>
            <a:r>
              <a:rPr lang="el-GR" baseline="30000" dirty="0"/>
              <a:t>∗</a:t>
            </a:r>
            <a:r>
              <a:rPr lang="el-GR" dirty="0"/>
              <a:t> είναι θετικό.</a:t>
            </a:r>
            <a:endParaRPr lang="en-US" dirty="0"/>
          </a:p>
        </p:txBody>
      </p:sp>
      <p:pic>
        <p:nvPicPr>
          <p:cNvPr id="5" name="Picture 4">
            <a:extLst>
              <a:ext uri="{FF2B5EF4-FFF2-40B4-BE49-F238E27FC236}">
                <a16:creationId xmlns:a16="http://schemas.microsoft.com/office/drawing/2014/main" id="{80D39E9B-C2EA-EE0D-7C54-AFDA998D1BB0}"/>
              </a:ext>
            </a:extLst>
          </p:cNvPr>
          <p:cNvPicPr>
            <a:picLocks noChangeAspect="1"/>
          </p:cNvPicPr>
          <p:nvPr/>
        </p:nvPicPr>
        <p:blipFill>
          <a:blip r:embed="rId2"/>
          <a:stretch>
            <a:fillRect/>
          </a:stretch>
        </p:blipFill>
        <p:spPr>
          <a:xfrm>
            <a:off x="4553322" y="2807918"/>
            <a:ext cx="2242573" cy="621082"/>
          </a:xfrm>
          <a:prstGeom prst="rect">
            <a:avLst/>
          </a:prstGeom>
        </p:spPr>
      </p:pic>
      <p:pic>
        <p:nvPicPr>
          <p:cNvPr id="7" name="Picture 6">
            <a:extLst>
              <a:ext uri="{FF2B5EF4-FFF2-40B4-BE49-F238E27FC236}">
                <a16:creationId xmlns:a16="http://schemas.microsoft.com/office/drawing/2014/main" id="{E09EF3E8-9464-5F9B-5E8C-1B254283A432}"/>
              </a:ext>
            </a:extLst>
          </p:cNvPr>
          <p:cNvPicPr>
            <a:picLocks noChangeAspect="1"/>
          </p:cNvPicPr>
          <p:nvPr/>
        </p:nvPicPr>
        <p:blipFill>
          <a:blip r:embed="rId3"/>
          <a:stretch>
            <a:fillRect/>
          </a:stretch>
        </p:blipFill>
        <p:spPr>
          <a:xfrm>
            <a:off x="4986891" y="4628561"/>
            <a:ext cx="1709664" cy="514146"/>
          </a:xfrm>
          <a:prstGeom prst="rect">
            <a:avLst/>
          </a:prstGeom>
        </p:spPr>
      </p:pic>
    </p:spTree>
    <p:extLst>
      <p:ext uri="{BB962C8B-B14F-4D97-AF65-F5344CB8AC3E}">
        <p14:creationId xmlns:p14="http://schemas.microsoft.com/office/powerpoint/2010/main" val="3159438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C0F4-664D-9235-5B66-EC38C96AB583}"/>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19.9. ΄Ενα Υπόδειγμα για την Προσφορά Εργασίας</a:t>
            </a:r>
            <a:endParaRPr lang="en-US" dirty="0"/>
          </a:p>
        </p:txBody>
      </p:sp>
      <p:sp>
        <p:nvSpPr>
          <p:cNvPr id="3" name="Content Placeholder 2">
            <a:extLst>
              <a:ext uri="{FF2B5EF4-FFF2-40B4-BE49-F238E27FC236}">
                <a16:creationId xmlns:a16="http://schemas.microsoft.com/office/drawing/2014/main" id="{718D9A72-6972-FDC9-F98E-80BB05035A2C}"/>
              </a:ext>
            </a:extLst>
          </p:cNvPr>
          <p:cNvSpPr>
            <a:spLocks noGrp="1"/>
          </p:cNvSpPr>
          <p:nvPr>
            <p:ph idx="1"/>
          </p:nvPr>
        </p:nvSpPr>
        <p:spPr/>
        <p:txBody>
          <a:bodyPr/>
          <a:lstStyle/>
          <a:p>
            <a:r>
              <a:rPr lang="el-GR" dirty="0"/>
              <a:t>Ο υπό συνθήκη μέσος για τις “επιλεγμένες” παρατηρήσεις είναι</a:t>
            </a:r>
          </a:p>
          <a:p>
            <a:endParaRPr lang="el-GR" dirty="0"/>
          </a:p>
          <a:p>
            <a:endParaRPr lang="el-GR" dirty="0"/>
          </a:p>
          <a:p>
            <a:r>
              <a:rPr lang="el-GR" dirty="0"/>
              <a:t>Αν τα ε και u είναι ασυσχέτιστα, τότε E[ε|u &gt; α] = E[ε] = 0.</a:t>
            </a:r>
            <a:endParaRPr lang="en-US" dirty="0"/>
          </a:p>
        </p:txBody>
      </p:sp>
      <p:pic>
        <p:nvPicPr>
          <p:cNvPr id="5" name="Picture 4">
            <a:extLst>
              <a:ext uri="{FF2B5EF4-FFF2-40B4-BE49-F238E27FC236}">
                <a16:creationId xmlns:a16="http://schemas.microsoft.com/office/drawing/2014/main" id="{7D2A96B6-F9B1-42BF-E05F-956D0D259B10}"/>
              </a:ext>
            </a:extLst>
          </p:cNvPr>
          <p:cNvPicPr>
            <a:picLocks noChangeAspect="1"/>
          </p:cNvPicPr>
          <p:nvPr/>
        </p:nvPicPr>
        <p:blipFill>
          <a:blip r:embed="rId2"/>
          <a:stretch>
            <a:fillRect/>
          </a:stretch>
        </p:blipFill>
        <p:spPr>
          <a:xfrm>
            <a:off x="2859168" y="2903455"/>
            <a:ext cx="6266273" cy="782425"/>
          </a:xfrm>
          <a:prstGeom prst="rect">
            <a:avLst/>
          </a:prstGeom>
        </p:spPr>
      </p:pic>
    </p:spTree>
    <p:extLst>
      <p:ext uri="{BB962C8B-B14F-4D97-AF65-F5344CB8AC3E}">
        <p14:creationId xmlns:p14="http://schemas.microsoft.com/office/powerpoint/2010/main" val="3506965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1921-73F8-DAF0-D563-2FEE62DD747B}"/>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19.9. ΄Ενα Υπόδειγμα για την Προσφορά Εργασίας</a:t>
            </a:r>
            <a:endParaRPr lang="en-US" dirty="0"/>
          </a:p>
        </p:txBody>
      </p:sp>
      <p:sp>
        <p:nvSpPr>
          <p:cNvPr id="3" name="Content Placeholder 2">
            <a:extLst>
              <a:ext uri="{FF2B5EF4-FFF2-40B4-BE49-F238E27FC236}">
                <a16:creationId xmlns:a16="http://schemas.microsoft.com/office/drawing/2014/main" id="{5A84A37D-D3FA-3C0E-79E2-595C94F3F649}"/>
              </a:ext>
            </a:extLst>
          </p:cNvPr>
          <p:cNvSpPr>
            <a:spLocks noGrp="1"/>
          </p:cNvSpPr>
          <p:nvPr>
            <p:ph idx="1"/>
          </p:nvPr>
        </p:nvSpPr>
        <p:spPr/>
        <p:txBody>
          <a:bodyPr/>
          <a:lstStyle/>
          <a:p>
            <a:r>
              <a:rPr lang="el-GR" sz="2400" dirty="0">
                <a:latin typeface="grmn1000"/>
              </a:rPr>
              <a:t>Α</a:t>
            </a:r>
            <a:r>
              <a:rPr lang="el-GR" sz="2400" b="0" i="0" u="none" strike="noStrike" baseline="0" dirty="0">
                <a:latin typeface="grmn1000"/>
              </a:rPr>
              <a:t>ν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ε</a:t>
            </a:r>
            <a:r>
              <a:rPr lang="el-GR" sz="2400" b="0" i="1" u="none" strike="noStrike" baseline="0" dirty="0">
                <a:latin typeface="LMMathSymbols10-Regular"/>
              </a:rPr>
              <a:t>|</a:t>
            </a:r>
            <a:r>
              <a:rPr lang="el-GR" sz="2400" b="0" i="1" u="none" strike="noStrike" baseline="0" dirty="0">
                <a:latin typeface="LMMathItalic10-Regular"/>
              </a:rPr>
              <a:t>u &gt; </a:t>
            </a:r>
            <a:r>
              <a:rPr lang="el-GR" sz="2400" b="0" i="1" u="none" strike="noStrike" baseline="0" dirty="0">
                <a:latin typeface="LMMathSymbols10-Regular"/>
              </a:rPr>
              <a:t>−</a:t>
            </a:r>
            <a:r>
              <a:rPr lang="el-GR" sz="2400" b="1" i="1" u="none" strike="noStrike" baseline="0" dirty="0">
                <a:latin typeface="LMMathItalic10-Bold"/>
              </a:rPr>
              <a:t>w’γ</a:t>
            </a:r>
            <a:r>
              <a:rPr lang="el-GR" sz="2400" b="0" i="0" u="none" strike="noStrike" baseline="0" dirty="0">
                <a:latin typeface="LMRoman10-Regular"/>
              </a:rPr>
              <a:t>] = </a:t>
            </a:r>
            <a:r>
              <a:rPr lang="el-GR" sz="2400" b="0" i="1" u="none" strike="noStrike" baseline="0" dirty="0">
                <a:latin typeface="LMMathItalic10-Regular"/>
              </a:rPr>
              <a:t>h</a:t>
            </a:r>
            <a:r>
              <a:rPr lang="el-GR" sz="2400" b="0" i="0" u="none" strike="noStrike" baseline="0" dirty="0">
                <a:latin typeface="LMRoman10-Regular"/>
              </a:rPr>
              <a:t>(</a:t>
            </a:r>
            <a:r>
              <a:rPr lang="el-GR" sz="2400" b="1" i="1" u="none" strike="noStrike" baseline="0" dirty="0">
                <a:latin typeface="LMMathItalic10-Bold"/>
              </a:rPr>
              <a:t>w’γ</a:t>
            </a:r>
            <a:r>
              <a:rPr lang="el-GR" sz="2400" b="0" i="1" u="none" strike="noStrike" baseline="0" dirty="0">
                <a:latin typeface="LMMathItalic10-Regular"/>
              </a:rPr>
              <a:t>, σ</a:t>
            </a:r>
            <a:r>
              <a:rPr lang="el-GR" sz="1400" b="0" i="1" u="none" strike="noStrike" baseline="0" dirty="0">
                <a:latin typeface="LMMathItalic8-Regular"/>
              </a:rPr>
              <a:t>u</a:t>
            </a:r>
            <a:r>
              <a:rPr lang="el-GR" sz="2400" b="0" i="0" u="none" strike="noStrike" baseline="0" dirty="0">
                <a:latin typeface="LMRoman10-Regular"/>
              </a:rPr>
              <a:t>)</a:t>
            </a:r>
            <a:r>
              <a:rPr lang="el-GR" sz="2400" b="0" i="0" u="none" strike="noStrike" baseline="0" dirty="0">
                <a:latin typeface="grmn1000"/>
              </a:rPr>
              <a:t>, τότε η σχετική παλινδρόμηση είναι</a:t>
            </a:r>
          </a:p>
          <a:p>
            <a:endParaRPr lang="el-GR" sz="2400" dirty="0">
              <a:latin typeface="grmn1000"/>
            </a:endParaRPr>
          </a:p>
          <a:p>
            <a:endParaRPr lang="el-GR" sz="2400" dirty="0">
              <a:latin typeface="grmn1000"/>
            </a:endParaRPr>
          </a:p>
          <a:p>
            <a:r>
              <a:rPr lang="el-GR" sz="2400" b="0" i="0" u="none" strike="noStrike" baseline="0" dirty="0">
                <a:latin typeface="grmn1000"/>
              </a:rPr>
              <a:t>όπου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v</a:t>
            </a:r>
            <a:r>
              <a:rPr lang="el-GR" sz="2400" b="0" i="1" u="none" strike="noStrike" baseline="0" dirty="0">
                <a:latin typeface="LMMathSymbols10-Regular"/>
              </a:rPr>
              <a:t>|</a:t>
            </a:r>
            <a:r>
              <a:rPr lang="el-GR" sz="2400" b="1" i="1" u="none" strike="noStrike" baseline="0" dirty="0">
                <a:latin typeface="LMMathItalic10-Bold"/>
              </a:rPr>
              <a:t>x</a:t>
            </a:r>
            <a:r>
              <a:rPr lang="el-GR" sz="2400" b="0" i="1" u="none" strike="noStrike" baseline="0" dirty="0">
                <a:latin typeface="LMMathItalic10-Regular"/>
              </a:rPr>
              <a:t>, h</a:t>
            </a:r>
            <a:r>
              <a:rPr lang="el-GR" sz="2400" b="0" i="0" u="none" strike="noStrike" baseline="0" dirty="0">
                <a:latin typeface="LMRoman10-Regular"/>
              </a:rPr>
              <a:t>(</a:t>
            </a:r>
            <a:r>
              <a:rPr lang="el-GR" sz="2400" b="1" i="1" u="none" strike="noStrike" baseline="0" dirty="0">
                <a:latin typeface="LMMathItalic10-Bold"/>
              </a:rPr>
              <a:t>w’γ</a:t>
            </a:r>
            <a:r>
              <a:rPr lang="el-GR" sz="2400" b="0" i="1" u="none" strike="noStrike" baseline="0" dirty="0">
                <a:latin typeface="LMMathItalic10-Regular"/>
              </a:rPr>
              <a:t>, ρ, σ</a:t>
            </a:r>
            <a:r>
              <a:rPr lang="el-GR" sz="1400" b="0" i="1" u="none" strike="noStrike" baseline="0" dirty="0">
                <a:latin typeface="LMMathItalic8-Regular"/>
              </a:rPr>
              <a:t>u</a:t>
            </a:r>
            <a:r>
              <a:rPr lang="el-GR" sz="2400" b="0" i="1" u="none" strike="noStrike" baseline="0" dirty="0">
                <a:latin typeface="LMMathItalic10-Regular"/>
              </a:rPr>
              <a:t>, σ</a:t>
            </a:r>
            <a:r>
              <a:rPr lang="el-GR" sz="1400" b="0" i="1" u="none" strike="noStrike" baseline="0" dirty="0">
                <a:latin typeface="LMMathItalic8-Regular"/>
              </a:rPr>
              <a:t>ε</a:t>
            </a:r>
            <a:r>
              <a:rPr lang="el-GR" sz="2400" b="0" i="0" u="none" strike="noStrike" baseline="0" dirty="0">
                <a:latin typeface="LMRoman10-Regular"/>
              </a:rPr>
              <a:t>)] = 0</a:t>
            </a:r>
            <a:r>
              <a:rPr lang="el-GR" sz="2400" b="0" i="1" u="none" strike="noStrike" baseline="0" dirty="0">
                <a:latin typeface="LMMathItalic10-Regular"/>
              </a:rPr>
              <a:t>.</a:t>
            </a:r>
            <a:endParaRPr lang="en-US" dirty="0"/>
          </a:p>
        </p:txBody>
      </p:sp>
      <p:pic>
        <p:nvPicPr>
          <p:cNvPr id="5" name="Picture 4">
            <a:extLst>
              <a:ext uri="{FF2B5EF4-FFF2-40B4-BE49-F238E27FC236}">
                <a16:creationId xmlns:a16="http://schemas.microsoft.com/office/drawing/2014/main" id="{8B05A843-B704-19BE-02FC-05481EE28AD6}"/>
              </a:ext>
            </a:extLst>
          </p:cNvPr>
          <p:cNvPicPr>
            <a:picLocks noChangeAspect="1"/>
          </p:cNvPicPr>
          <p:nvPr/>
        </p:nvPicPr>
        <p:blipFill>
          <a:blip r:embed="rId2"/>
          <a:stretch>
            <a:fillRect/>
          </a:stretch>
        </p:blipFill>
        <p:spPr>
          <a:xfrm>
            <a:off x="3706061" y="2914907"/>
            <a:ext cx="4779878" cy="514093"/>
          </a:xfrm>
          <a:prstGeom prst="rect">
            <a:avLst/>
          </a:prstGeom>
        </p:spPr>
      </p:pic>
    </p:spTree>
    <p:extLst>
      <p:ext uri="{BB962C8B-B14F-4D97-AF65-F5344CB8AC3E}">
        <p14:creationId xmlns:p14="http://schemas.microsoft.com/office/powerpoint/2010/main" val="701571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6DD2-8375-962D-15CD-EAB29B483E0A}"/>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19.9. ΄Ενα Υπόδειγμα για την Προσφορά Εργασίας</a:t>
            </a:r>
            <a:endParaRPr lang="en-US" dirty="0"/>
          </a:p>
        </p:txBody>
      </p:sp>
      <p:sp>
        <p:nvSpPr>
          <p:cNvPr id="3" name="Content Placeholder 2">
            <a:extLst>
              <a:ext uri="{FF2B5EF4-FFF2-40B4-BE49-F238E27FC236}">
                <a16:creationId xmlns:a16="http://schemas.microsoft.com/office/drawing/2014/main" id="{36DDB61D-3A98-AD86-96F5-27F988E3F8E8}"/>
              </a:ext>
            </a:extLst>
          </p:cNvPr>
          <p:cNvSpPr>
            <a:spLocks noGrp="1"/>
          </p:cNvSpPr>
          <p:nvPr>
            <p:ph idx="1"/>
          </p:nvPr>
        </p:nvSpPr>
        <p:spPr>
          <a:xfrm>
            <a:off x="845019" y="1956062"/>
            <a:ext cx="10853645" cy="4901938"/>
          </a:xfrm>
        </p:spPr>
        <p:txBody>
          <a:bodyPr/>
          <a:lstStyle/>
          <a:p>
            <a:r>
              <a:rPr lang="el-GR" dirty="0"/>
              <a:t>Αν τα ε και u ακολουθούν μια διμεταβλητή κανονική κατανομή με μηδενικούς μέσους και συντελεστή συσχέτισης ρ, τότε πρέπει να τα αντικαταστήσουμε στο Θεώρημα 19.5 ώστε να συνάγουμε το υπόδειγμα που αντιστοιχεί στις παρατηρήσεις στο επιλεγμένο δείγμα:</a:t>
            </a:r>
            <a:endParaRPr lang="en-US" dirty="0"/>
          </a:p>
        </p:txBody>
      </p:sp>
      <p:pic>
        <p:nvPicPr>
          <p:cNvPr id="5" name="Picture 4">
            <a:extLst>
              <a:ext uri="{FF2B5EF4-FFF2-40B4-BE49-F238E27FC236}">
                <a16:creationId xmlns:a16="http://schemas.microsoft.com/office/drawing/2014/main" id="{34AE6518-C1C4-5949-BF3A-7C1B870E479E}"/>
              </a:ext>
            </a:extLst>
          </p:cNvPr>
          <p:cNvPicPr>
            <a:picLocks noChangeAspect="1"/>
          </p:cNvPicPr>
          <p:nvPr/>
        </p:nvPicPr>
        <p:blipFill>
          <a:blip r:embed="rId2"/>
          <a:stretch>
            <a:fillRect/>
          </a:stretch>
        </p:blipFill>
        <p:spPr>
          <a:xfrm>
            <a:off x="3570413" y="3031707"/>
            <a:ext cx="4416486" cy="2000839"/>
          </a:xfrm>
          <a:prstGeom prst="rect">
            <a:avLst/>
          </a:prstGeom>
        </p:spPr>
      </p:pic>
      <p:pic>
        <p:nvPicPr>
          <p:cNvPr id="7" name="Picture 6">
            <a:extLst>
              <a:ext uri="{FF2B5EF4-FFF2-40B4-BE49-F238E27FC236}">
                <a16:creationId xmlns:a16="http://schemas.microsoft.com/office/drawing/2014/main" id="{3FE24373-1DAC-3CDC-1BA5-B02915B1D91C}"/>
              </a:ext>
            </a:extLst>
          </p:cNvPr>
          <p:cNvPicPr>
            <a:picLocks noChangeAspect="1"/>
          </p:cNvPicPr>
          <p:nvPr/>
        </p:nvPicPr>
        <p:blipFill>
          <a:blip r:embed="rId3"/>
          <a:stretch>
            <a:fillRect/>
          </a:stretch>
        </p:blipFill>
        <p:spPr>
          <a:xfrm>
            <a:off x="1922979" y="5458120"/>
            <a:ext cx="7876203" cy="945272"/>
          </a:xfrm>
          <a:prstGeom prst="rect">
            <a:avLst/>
          </a:prstGeom>
        </p:spPr>
      </p:pic>
    </p:spTree>
    <p:extLst>
      <p:ext uri="{BB962C8B-B14F-4D97-AF65-F5344CB8AC3E}">
        <p14:creationId xmlns:p14="http://schemas.microsoft.com/office/powerpoint/2010/main" val="11213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4525-9A52-B6D6-5E67-382B82658911}"/>
              </a:ext>
            </a:extLst>
          </p:cNvPr>
          <p:cNvSpPr>
            <a:spLocks noGrp="1"/>
          </p:cNvSpPr>
          <p:nvPr>
            <p:ph type="title"/>
          </p:nvPr>
        </p:nvSpPr>
        <p:spPr/>
        <p:txBody>
          <a:bodyPr>
            <a:normAutofit/>
          </a:bodyPr>
          <a:lstStyle/>
          <a:p>
            <a:r>
              <a:rPr lang="el-GR" sz="4000" dirty="0"/>
              <a:t>Παράδειγμα 19.1. Περικομμένη Ομοιόμορφη Κατανομή</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23B0B6-D699-B760-BEB5-55DF908E24B7}"/>
                  </a:ext>
                </a:extLst>
              </p:cNvPr>
              <p:cNvSpPr>
                <a:spLocks noGrp="1"/>
              </p:cNvSpPr>
              <p:nvPr>
                <p:ph idx="1"/>
              </p:nvPr>
            </p:nvSpPr>
            <p:spPr/>
            <p:txBody>
              <a:bodyPr/>
              <a:lstStyle/>
              <a:p>
                <a:r>
                  <a:rPr lang="el-GR" dirty="0"/>
                  <a:t>Αν η μεταβλητή x ακολουθεί μια τυπική ομοιόμορφη κατανομή, που συμβολίζεται ως U(0, 1), τότε</a:t>
                </a:r>
              </a:p>
              <a:p>
                <a:endParaRPr lang="el-GR" dirty="0"/>
              </a:p>
              <a:p>
                <a:endParaRPr lang="el-GR" dirty="0"/>
              </a:p>
              <a:p>
                <a:pPr algn="l"/>
                <a:r>
                  <a:rPr lang="el-GR" sz="2400" b="0" i="0" u="none" strike="noStrike" baseline="0" dirty="0">
                    <a:latin typeface="grmn1000"/>
                  </a:rPr>
                  <a:t>Η περικομμένη στο </a:t>
                </a:r>
                <a:r>
                  <a:rPr lang="el-GR" sz="2400" b="0" i="1" u="none" strike="noStrike" baseline="0" dirty="0">
                    <a:latin typeface="LMMathItalic10-Regular"/>
                  </a:rPr>
                  <a:t>x </a:t>
                </a:r>
                <a:r>
                  <a:rPr lang="el-GR" sz="2400" b="0" i="0" u="none" strike="noStrike" baseline="0" dirty="0">
                    <a:latin typeface="LMRoman10-Regular"/>
                  </a:rPr>
                  <a:t>=</a:t>
                </a:r>
                <a:r>
                  <a:rPr lang="el-GR" sz="2400" dirty="0">
                    <a:latin typeface="LMRoman7-Regular"/>
                  </a:rPr>
                  <a:t> </a:t>
                </a:r>
                <a14:m>
                  <m:oMath xmlns:m="http://schemas.openxmlformats.org/officeDocument/2006/math">
                    <m:box>
                      <m:boxPr>
                        <m:ctrlPr>
                          <a:rPr lang="el-GR" sz="2400" i="1" smtClean="0">
                            <a:latin typeface="Cambria Math" panose="02040503050406030204" pitchFamily="18" charset="0"/>
                          </a:rPr>
                        </m:ctrlPr>
                      </m:boxPr>
                      <m:e>
                        <m:argPr>
                          <m:argSz m:val="-1"/>
                        </m:argPr>
                        <m:f>
                          <m:fPr>
                            <m:ctrlPr>
                              <a:rPr lang="el-GR" sz="2400" i="1" smtClean="0">
                                <a:latin typeface="Cambria Math" panose="02040503050406030204" pitchFamily="18" charset="0"/>
                              </a:rPr>
                            </m:ctrlPr>
                          </m:fPr>
                          <m:num>
                            <m:r>
                              <a:rPr lang="el-GR" sz="2400" b="0" i="1" smtClean="0">
                                <a:latin typeface="Cambria Math" panose="02040503050406030204" pitchFamily="18" charset="0"/>
                              </a:rPr>
                              <m:t>1</m:t>
                            </m:r>
                          </m:num>
                          <m:den>
                            <m:r>
                              <a:rPr lang="el-GR" sz="2400" b="0" i="1" smtClean="0">
                                <a:latin typeface="Cambria Math" panose="02040503050406030204" pitchFamily="18" charset="0"/>
                              </a:rPr>
                              <m:t>3</m:t>
                            </m:r>
                          </m:den>
                        </m:f>
                      </m:e>
                    </m:box>
                  </m:oMath>
                </a14:m>
                <a:r>
                  <a:rPr lang="el-GR" sz="2400" dirty="0">
                    <a:latin typeface="LMRoman7-Regular"/>
                  </a:rPr>
                  <a:t> </a:t>
                </a:r>
                <a:r>
                  <a:rPr lang="el-GR" sz="2400" b="0" i="0" u="none" strike="noStrike" baseline="0" dirty="0">
                    <a:latin typeface="grmn1000"/>
                  </a:rPr>
                  <a:t>κατανομή είναι επίσης ομοιόμορφη:</a:t>
                </a:r>
                <a:endParaRPr lang="en-US" dirty="0"/>
              </a:p>
            </p:txBody>
          </p:sp>
        </mc:Choice>
        <mc:Fallback xmlns="">
          <p:sp>
            <p:nvSpPr>
              <p:cNvPr id="3" name="Content Placeholder 2">
                <a:extLst>
                  <a:ext uri="{FF2B5EF4-FFF2-40B4-BE49-F238E27FC236}">
                    <a16:creationId xmlns:a16="http://schemas.microsoft.com/office/drawing/2014/main" id="{4723B0B6-D699-B760-BEB5-55DF908E24B7}"/>
                  </a:ext>
                </a:extLst>
              </p:cNvPr>
              <p:cNvSpPr>
                <a:spLocks noGrp="1" noRot="1" noChangeAspect="1" noMove="1" noResize="1" noEditPoints="1" noAdjustHandles="1" noChangeArrowheads="1" noChangeShapeType="1" noTextEdit="1"/>
              </p:cNvSpPr>
              <p:nvPr>
                <p:ph idx="1"/>
              </p:nvPr>
            </p:nvSpPr>
            <p:spPr>
              <a:blipFill>
                <a:blip r:embed="rId2"/>
                <a:stretch>
                  <a:fillRect l="-502" t="-1970" r="-25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35710F-7E48-E3D1-14BF-C91D97E4EE72}"/>
              </a:ext>
            </a:extLst>
          </p:cNvPr>
          <p:cNvPicPr>
            <a:picLocks noChangeAspect="1"/>
          </p:cNvPicPr>
          <p:nvPr/>
        </p:nvPicPr>
        <p:blipFill>
          <a:blip r:embed="rId3"/>
          <a:stretch>
            <a:fillRect/>
          </a:stretch>
        </p:blipFill>
        <p:spPr>
          <a:xfrm>
            <a:off x="3880302" y="3178413"/>
            <a:ext cx="2654106" cy="501174"/>
          </a:xfrm>
          <a:prstGeom prst="rect">
            <a:avLst/>
          </a:prstGeom>
        </p:spPr>
      </p:pic>
      <p:pic>
        <p:nvPicPr>
          <p:cNvPr id="7" name="Picture 6">
            <a:extLst>
              <a:ext uri="{FF2B5EF4-FFF2-40B4-BE49-F238E27FC236}">
                <a16:creationId xmlns:a16="http://schemas.microsoft.com/office/drawing/2014/main" id="{232F09EC-066D-65D6-7A60-04AE475ABF60}"/>
              </a:ext>
            </a:extLst>
          </p:cNvPr>
          <p:cNvPicPr>
            <a:picLocks noChangeAspect="1"/>
          </p:cNvPicPr>
          <p:nvPr/>
        </p:nvPicPr>
        <p:blipFill>
          <a:blip r:embed="rId4"/>
          <a:stretch>
            <a:fillRect/>
          </a:stretch>
        </p:blipFill>
        <p:spPr>
          <a:xfrm>
            <a:off x="2875951" y="4882192"/>
            <a:ext cx="5327793" cy="793172"/>
          </a:xfrm>
          <a:prstGeom prst="rect">
            <a:avLst/>
          </a:prstGeom>
        </p:spPr>
      </p:pic>
    </p:spTree>
    <p:extLst>
      <p:ext uri="{BB962C8B-B14F-4D97-AF65-F5344CB8AC3E}">
        <p14:creationId xmlns:p14="http://schemas.microsoft.com/office/powerpoint/2010/main" val="1407046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1745-BFAA-1FDD-E06A-A3D896893F16}"/>
              </a:ext>
            </a:extLst>
          </p:cNvPr>
          <p:cNvSpPr>
            <a:spLocks noGrp="1"/>
          </p:cNvSpPr>
          <p:nvPr>
            <p:ph type="title"/>
          </p:nvPr>
        </p:nvSpPr>
        <p:spPr>
          <a:xfrm>
            <a:off x="1036293" y="220498"/>
            <a:ext cx="11051608" cy="119176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19.9. ΄Ενα Υπόδειγμα για την Προσφορά Εργασίας</a:t>
            </a:r>
            <a:endParaRPr lang="en-US" dirty="0"/>
          </a:p>
        </p:txBody>
      </p:sp>
      <p:sp>
        <p:nvSpPr>
          <p:cNvPr id="3" name="Content Placeholder 2">
            <a:extLst>
              <a:ext uri="{FF2B5EF4-FFF2-40B4-BE49-F238E27FC236}">
                <a16:creationId xmlns:a16="http://schemas.microsoft.com/office/drawing/2014/main" id="{794DC2D3-4B50-0C78-E18F-D0D978AB50DE}"/>
              </a:ext>
            </a:extLst>
          </p:cNvPr>
          <p:cNvSpPr>
            <a:spLocks noGrp="1"/>
          </p:cNvSpPr>
          <p:nvPr>
            <p:ph idx="1"/>
          </p:nvPr>
        </p:nvSpPr>
        <p:spPr>
          <a:xfrm>
            <a:off x="920029" y="1514164"/>
            <a:ext cx="11167872" cy="4938484"/>
          </a:xfrm>
        </p:spPr>
        <p:txBody>
          <a:bodyPr/>
          <a:lstStyle/>
          <a:p>
            <a:r>
              <a:rPr lang="el-GR" dirty="0"/>
              <a:t>΄Εχουμε χρησιμοποιήσει τη συμμετρία της κανονικής κατανομής, φ(−b) = φ(b) και (1 − Φ(−b)) = Φ(b).</a:t>
            </a:r>
            <a:r>
              <a:rPr lang="en-US" dirty="0"/>
              <a:t> </a:t>
            </a:r>
            <a:r>
              <a:rPr lang="el-GR" dirty="0"/>
              <a:t>΄Ετσι,</a:t>
            </a:r>
            <a:endParaRPr lang="en-US" dirty="0"/>
          </a:p>
          <a:p>
            <a:pPr marL="0" indent="0">
              <a:buNone/>
            </a:pPr>
            <a:endParaRPr lang="en-US" dirty="0"/>
          </a:p>
          <a:p>
            <a:r>
              <a:rPr lang="el-GR" dirty="0"/>
              <a:t>Η πλήρης επίδραση στο y της</a:t>
            </a:r>
            <a:r>
              <a:rPr lang="en-US" dirty="0"/>
              <a:t> </a:t>
            </a:r>
            <a:r>
              <a:rPr lang="el-GR" dirty="0"/>
              <a:t>μεταβολής μιας ερμηνευτικής μεταβλητής που είναι κοινή στα x</a:t>
            </a:r>
            <a:r>
              <a:rPr lang="el-GR" baseline="-25000" dirty="0"/>
              <a:t>i</a:t>
            </a:r>
            <a:r>
              <a:rPr lang="el-GR" dirty="0"/>
              <a:t> και w</a:t>
            </a:r>
            <a:r>
              <a:rPr lang="el-GR" baseline="-25000" dirty="0"/>
              <a:t>i</a:t>
            </a:r>
            <a:r>
              <a:rPr lang="el-GR" dirty="0"/>
              <a:t> είναι</a:t>
            </a:r>
            <a:endParaRPr lang="en-US" dirty="0"/>
          </a:p>
          <a:p>
            <a:endParaRPr lang="en-US" dirty="0"/>
          </a:p>
          <a:p>
            <a:pPr marL="0" indent="0">
              <a:buNone/>
            </a:pPr>
            <a:endParaRPr lang="en-US" dirty="0"/>
          </a:p>
          <a:p>
            <a:r>
              <a:rPr lang="el-GR" sz="2400" b="0" i="0" u="none" strike="noStrike" baseline="0" dirty="0">
                <a:latin typeface="grmn1000"/>
              </a:rPr>
              <a:t>όπου το </a:t>
            </a:r>
            <a:r>
              <a:rPr lang="el-GR" sz="2400" b="0" i="1" u="none" strike="noStrike" baseline="0" dirty="0">
                <a:latin typeface="LMMathItalic10-Regular"/>
              </a:rPr>
              <a:t>λ </a:t>
            </a:r>
            <a:r>
              <a:rPr lang="el-GR" sz="2400" b="0" i="0" u="none" strike="noStrike" baseline="0" dirty="0">
                <a:latin typeface="grmn1000"/>
              </a:rPr>
              <a:t>ορίζεται στην Εξίσωση (19-21) και </a:t>
            </a:r>
            <a:r>
              <a:rPr lang="el-GR" sz="2400" b="0" i="1" u="none" strike="noStrike" baseline="0" dirty="0">
                <a:latin typeface="LMMathItalic10-Regular"/>
              </a:rPr>
              <a:t>α </a:t>
            </a:r>
            <a:r>
              <a:rPr lang="el-GR" sz="2400" b="0" i="0" u="none" strike="noStrike" baseline="0" dirty="0">
                <a:latin typeface="LMRoman10-Regular"/>
              </a:rPr>
              <a:t>= </a:t>
            </a:r>
            <a:r>
              <a:rPr lang="el-GR" sz="2400" b="1" i="1" u="none" strike="noStrike" baseline="0" dirty="0">
                <a:latin typeface="LMMathItalic10-Bold"/>
              </a:rPr>
              <a:t>w</a:t>
            </a:r>
            <a:r>
              <a:rPr lang="en-US" sz="2400" b="1" i="1" u="none" strike="noStrike" baseline="0" dirty="0">
                <a:latin typeface="LMMathItalic10-Bold"/>
              </a:rPr>
              <a:t>’</a:t>
            </a:r>
            <a:r>
              <a:rPr lang="el-GR" sz="2400" b="1" i="1" u="none" strike="noStrike" baseline="0" dirty="0">
                <a:latin typeface="LMMathItalic10-Bold"/>
              </a:rPr>
              <a:t>γ</a:t>
            </a:r>
            <a:r>
              <a:rPr lang="el-GR" sz="2400" b="0" i="1" u="none" strike="noStrike" baseline="0" dirty="0">
                <a:latin typeface="LMMathItalic10-Regular"/>
              </a:rPr>
              <a:t>/σ</a:t>
            </a:r>
            <a:r>
              <a:rPr lang="el-GR" sz="1400" b="0" i="1" u="none" strike="noStrike" baseline="0" dirty="0">
                <a:latin typeface="LMMathItalic8-Regular"/>
              </a:rPr>
              <a:t>u</a:t>
            </a:r>
            <a:r>
              <a:rPr lang="el-GR" sz="2400" b="0" i="0" u="none" strike="noStrike" baseline="0" dirty="0">
                <a:latin typeface="grmn1000"/>
              </a:rPr>
              <a:t>. Υποθέστε ότι το </a:t>
            </a:r>
            <a:r>
              <a:rPr lang="el-GR" sz="2400" b="0" i="1" u="none" strike="noStrike" baseline="0" dirty="0">
                <a:latin typeface="LMMathItalic10-Regular"/>
              </a:rPr>
              <a:t>ρ </a:t>
            </a:r>
            <a:r>
              <a:rPr lang="el-GR" sz="2400" b="0" i="0" u="none" strike="noStrike" baseline="0" dirty="0">
                <a:latin typeface="grmn1000"/>
              </a:rPr>
              <a:t>είναι θετικό και η</a:t>
            </a:r>
            <a:endParaRPr lang="en-US" sz="2400" b="0" i="0" u="none" strike="noStrike" baseline="0" dirty="0">
              <a:latin typeface="grmn1000"/>
            </a:endParaRPr>
          </a:p>
          <a:p>
            <a:endParaRPr lang="en-US" sz="2400" dirty="0">
              <a:latin typeface="grmn1000"/>
            </a:endParaRPr>
          </a:p>
          <a:p>
            <a:endParaRPr lang="en-US" dirty="0"/>
          </a:p>
        </p:txBody>
      </p:sp>
      <p:pic>
        <p:nvPicPr>
          <p:cNvPr id="5" name="Picture 4">
            <a:extLst>
              <a:ext uri="{FF2B5EF4-FFF2-40B4-BE49-F238E27FC236}">
                <a16:creationId xmlns:a16="http://schemas.microsoft.com/office/drawing/2014/main" id="{767A2FE0-4D40-67BE-392D-F697FD9039D3}"/>
              </a:ext>
            </a:extLst>
          </p:cNvPr>
          <p:cNvPicPr>
            <a:picLocks noChangeAspect="1"/>
          </p:cNvPicPr>
          <p:nvPr/>
        </p:nvPicPr>
        <p:blipFill>
          <a:blip r:embed="rId2"/>
          <a:stretch>
            <a:fillRect/>
          </a:stretch>
        </p:blipFill>
        <p:spPr>
          <a:xfrm>
            <a:off x="4209267" y="1926151"/>
            <a:ext cx="3773466" cy="918388"/>
          </a:xfrm>
          <a:prstGeom prst="rect">
            <a:avLst/>
          </a:prstGeom>
        </p:spPr>
      </p:pic>
      <p:pic>
        <p:nvPicPr>
          <p:cNvPr id="7" name="Picture 6">
            <a:extLst>
              <a:ext uri="{FF2B5EF4-FFF2-40B4-BE49-F238E27FC236}">
                <a16:creationId xmlns:a16="http://schemas.microsoft.com/office/drawing/2014/main" id="{8EE0B066-1DFA-A306-5AC4-0C9BDE8F81C6}"/>
              </a:ext>
            </a:extLst>
          </p:cNvPr>
          <p:cNvPicPr>
            <a:picLocks noChangeAspect="1"/>
          </p:cNvPicPr>
          <p:nvPr/>
        </p:nvPicPr>
        <p:blipFill>
          <a:blip r:embed="rId3"/>
          <a:stretch>
            <a:fillRect/>
          </a:stretch>
        </p:blipFill>
        <p:spPr>
          <a:xfrm>
            <a:off x="3922263" y="3256526"/>
            <a:ext cx="5279667" cy="1191766"/>
          </a:xfrm>
          <a:prstGeom prst="rect">
            <a:avLst/>
          </a:prstGeom>
        </p:spPr>
      </p:pic>
      <p:pic>
        <p:nvPicPr>
          <p:cNvPr id="9" name="Picture 8">
            <a:extLst>
              <a:ext uri="{FF2B5EF4-FFF2-40B4-BE49-F238E27FC236}">
                <a16:creationId xmlns:a16="http://schemas.microsoft.com/office/drawing/2014/main" id="{289E1D60-C881-78F0-4EF7-A13A01C80CA6}"/>
              </a:ext>
            </a:extLst>
          </p:cNvPr>
          <p:cNvPicPr>
            <a:picLocks noChangeAspect="1"/>
          </p:cNvPicPr>
          <p:nvPr/>
        </p:nvPicPr>
        <p:blipFill>
          <a:blip r:embed="rId4"/>
          <a:stretch>
            <a:fillRect/>
          </a:stretch>
        </p:blipFill>
        <p:spPr>
          <a:xfrm>
            <a:off x="5401268" y="5118945"/>
            <a:ext cx="1389463" cy="449781"/>
          </a:xfrm>
          <a:prstGeom prst="rect">
            <a:avLst/>
          </a:prstGeom>
        </p:spPr>
      </p:pic>
    </p:spTree>
    <p:extLst>
      <p:ext uri="{BB962C8B-B14F-4D97-AF65-F5344CB8AC3E}">
        <p14:creationId xmlns:p14="http://schemas.microsoft.com/office/powerpoint/2010/main" val="4051305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D3C5-47FD-5F81-18EF-2A34C42EC38A}"/>
              </a:ext>
            </a:extLst>
          </p:cNvPr>
          <p:cNvSpPr>
            <a:spLocks noGrp="1"/>
          </p:cNvSpPr>
          <p:nvPr>
            <p:ph type="title"/>
          </p:nvPr>
        </p:nvSpPr>
        <p:spPr/>
        <p:txBody>
          <a:bodyPr>
            <a:normAutofit/>
          </a:bodyPr>
          <a:lstStyle/>
          <a:p>
            <a:r>
              <a:rPr lang="el-GR" sz="3600" dirty="0"/>
              <a:t>Εκτίμηση δύο βημάτων και μέγισττης πιθανοφάνειας</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F1739F-11EF-D343-01A9-4148FD42E23A}"/>
                  </a:ext>
                </a:extLst>
              </p:cNvPr>
              <p:cNvSpPr>
                <a:spLocks noGrp="1"/>
              </p:cNvSpPr>
              <p:nvPr>
                <p:ph idx="1"/>
              </p:nvPr>
            </p:nvSpPr>
            <p:spPr>
              <a:xfrm>
                <a:off x="807311" y="1937208"/>
                <a:ext cx="11061035" cy="4023360"/>
              </a:xfrm>
            </p:spPr>
            <p:txBody>
              <a:bodyPr/>
              <a:lstStyle/>
              <a:p>
                <a:r>
                  <a:rPr lang="el-GR" dirty="0"/>
                  <a:t>Συχνά χρησιμοποιείται η </a:t>
                </a:r>
                <a:r>
                  <a:rPr lang="el-GR" b="1" dirty="0"/>
                  <a:t>διαδικασία εκτίμησης</a:t>
                </a:r>
                <a:r>
                  <a:rPr lang="en-US" b="1" dirty="0"/>
                  <a:t> </a:t>
                </a:r>
                <a:r>
                  <a:rPr lang="el-GR" b="1" dirty="0"/>
                  <a:t>δύο βημάτων </a:t>
                </a:r>
                <a:r>
                  <a:rPr lang="el-GR" dirty="0"/>
                  <a:t>του Heckman (1979). Η μέθοδος του Heckman έχει ως ακολούθως:</a:t>
                </a:r>
              </a:p>
              <a:p>
                <a:pPr lvl="1"/>
                <a:r>
                  <a:rPr lang="el-GR" dirty="0"/>
                  <a:t>1. Εκτιμούμε την εξίσωση πιθανομονάδας με τη μέθοδο μέγιστης πιθανοφάνειας για να υπολογίσουμε τις εκτιμήσεις του γ. Για κάθε παρατήρηση στο επιλεγμένο δείγμα, υπολογίζουμε                                               και</a:t>
                </a:r>
              </a:p>
              <a:p>
                <a:pPr lvl="1"/>
                <a:endParaRPr lang="el-GR" dirty="0"/>
              </a:p>
              <a:p>
                <a:pPr lvl="1"/>
                <a:endParaRPr lang="el-GR" dirty="0"/>
              </a:p>
              <a:p>
                <a:pPr lvl="1"/>
                <a:r>
                  <a:rPr lang="el-GR" sz="1800" b="0" i="0" u="none" strike="noStrike" baseline="0" dirty="0">
                    <a:latin typeface="grmn1000"/>
                  </a:rPr>
                  <a:t>2. Εκτιμούμε το </a:t>
                </a:r>
                <a:r>
                  <a:rPr lang="el-GR" sz="1800" b="1" i="1" u="none" strike="noStrike" baseline="0" dirty="0">
                    <a:latin typeface="LMMathItalic10-Bold"/>
                  </a:rPr>
                  <a:t>β </a:t>
                </a:r>
                <a:r>
                  <a:rPr lang="el-GR" sz="1800" b="0" i="0" u="none" strike="noStrike" baseline="0" dirty="0">
                    <a:latin typeface="grmn1000"/>
                  </a:rPr>
                  <a:t>και το </a:t>
                </a:r>
                <a:r>
                  <a:rPr lang="el-GR" sz="1800" b="0" i="1" u="none" strike="noStrike" baseline="0" dirty="0">
                    <a:latin typeface="LMMathItalic10-Regular"/>
                  </a:rPr>
                  <a:t>β</a:t>
                </a:r>
                <a:r>
                  <a:rPr lang="el-GR" sz="1100" b="0" i="1" u="none" strike="noStrike" baseline="0" dirty="0">
                    <a:latin typeface="LMMathItalic8-Regular"/>
                  </a:rPr>
                  <a:t>λ </a:t>
                </a:r>
                <a:r>
                  <a:rPr lang="el-GR" sz="1800" b="0" i="0" u="none" strike="noStrike" baseline="0" dirty="0">
                    <a:latin typeface="grmn1000"/>
                  </a:rPr>
                  <a:t>με τη μέθοδο ελαχίστων τετραγώνων του </a:t>
                </a:r>
                <a:r>
                  <a:rPr lang="el-GR" sz="1800" b="0" i="1" u="none" strike="noStrike" baseline="0" dirty="0">
                    <a:latin typeface="LMMathItalic10-Regular"/>
                  </a:rPr>
                  <a:t>y </a:t>
                </a:r>
                <a:r>
                  <a:rPr lang="el-GR" sz="1800" b="0" i="0" u="none" strike="noStrike" baseline="0" dirty="0">
                    <a:latin typeface="grmn1000"/>
                  </a:rPr>
                  <a:t>στο </a:t>
                </a:r>
                <a:r>
                  <a:rPr lang="el-GR" sz="1800" b="1" i="1" u="none" strike="noStrike" baseline="0" dirty="0">
                    <a:latin typeface="LMMathItalic10-Bold"/>
                  </a:rPr>
                  <a:t>x </a:t>
                </a:r>
                <a:r>
                  <a:rPr lang="el-GR" sz="1800" b="0" i="0" u="none" strike="noStrike" baseline="0" dirty="0">
                    <a:latin typeface="grmn1000"/>
                  </a:rPr>
                  <a:t>και το </a:t>
                </a:r>
                <a14:m>
                  <m:oMath xmlns:m="http://schemas.openxmlformats.org/officeDocument/2006/math">
                    <m:acc>
                      <m:accPr>
                        <m:chr m:val="̂"/>
                        <m:ctrlPr>
                          <a:rPr lang="el-GR" sz="1800" b="0" i="1" u="none" strike="noStrike" baseline="0" smtClean="0">
                            <a:latin typeface="Cambria Math" panose="02040503050406030204" pitchFamily="18" charset="0"/>
                          </a:rPr>
                        </m:ctrlPr>
                      </m:accPr>
                      <m:e>
                        <m:r>
                          <a:rPr lang="el-GR" sz="1800" b="0" i="1" u="none" strike="noStrike" baseline="0" smtClean="0">
                            <a:latin typeface="Cambria Math" panose="02040503050406030204" pitchFamily="18" charset="0"/>
                          </a:rPr>
                          <m:t>𝜆</m:t>
                        </m:r>
                      </m:e>
                    </m:acc>
                  </m:oMath>
                </a14:m>
                <a:r>
                  <a:rPr lang="el-GR" sz="1800" b="0" i="0" u="none" strike="noStrike" baseline="0" dirty="0">
                    <a:latin typeface="grmn1000"/>
                  </a:rPr>
                  <a:t>.</a:t>
                </a:r>
                <a:endParaRPr lang="en-US" dirty="0"/>
              </a:p>
            </p:txBody>
          </p:sp>
        </mc:Choice>
        <mc:Fallback xmlns="">
          <p:sp>
            <p:nvSpPr>
              <p:cNvPr id="3" name="Content Placeholder 2">
                <a:extLst>
                  <a:ext uri="{FF2B5EF4-FFF2-40B4-BE49-F238E27FC236}">
                    <a16:creationId xmlns:a16="http://schemas.microsoft.com/office/drawing/2014/main" id="{50F1739F-11EF-D343-01A9-4148FD42E23A}"/>
                  </a:ext>
                </a:extLst>
              </p:cNvPr>
              <p:cNvSpPr>
                <a:spLocks noGrp="1" noRot="1" noChangeAspect="1" noMove="1" noResize="1" noEditPoints="1" noAdjustHandles="1" noChangeArrowheads="1" noChangeShapeType="1" noTextEdit="1"/>
              </p:cNvSpPr>
              <p:nvPr>
                <p:ph idx="1"/>
              </p:nvPr>
            </p:nvSpPr>
            <p:spPr>
              <a:xfrm>
                <a:off x="807311" y="1937208"/>
                <a:ext cx="11061035" cy="4023360"/>
              </a:xfrm>
              <a:blipFill>
                <a:blip r:embed="rId2"/>
                <a:stretch>
                  <a:fillRect l="-275" t="-1970" r="-12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5702D92-0117-0296-97A6-607FCE5F9C05}"/>
              </a:ext>
            </a:extLst>
          </p:cNvPr>
          <p:cNvPicPr>
            <a:picLocks noChangeAspect="1"/>
          </p:cNvPicPr>
          <p:nvPr/>
        </p:nvPicPr>
        <p:blipFill>
          <a:blip r:embed="rId3"/>
          <a:stretch>
            <a:fillRect/>
          </a:stretch>
        </p:blipFill>
        <p:spPr>
          <a:xfrm>
            <a:off x="8500366" y="2865750"/>
            <a:ext cx="2383800" cy="342958"/>
          </a:xfrm>
          <a:prstGeom prst="rect">
            <a:avLst/>
          </a:prstGeom>
        </p:spPr>
      </p:pic>
      <p:pic>
        <p:nvPicPr>
          <p:cNvPr id="7" name="Picture 6">
            <a:extLst>
              <a:ext uri="{FF2B5EF4-FFF2-40B4-BE49-F238E27FC236}">
                <a16:creationId xmlns:a16="http://schemas.microsoft.com/office/drawing/2014/main" id="{DF782684-093E-5D8F-445C-8D2D6DA29E43}"/>
              </a:ext>
            </a:extLst>
          </p:cNvPr>
          <p:cNvPicPr>
            <a:picLocks noChangeAspect="1"/>
          </p:cNvPicPr>
          <p:nvPr/>
        </p:nvPicPr>
        <p:blipFill>
          <a:blip r:embed="rId4"/>
          <a:stretch>
            <a:fillRect/>
          </a:stretch>
        </p:blipFill>
        <p:spPr>
          <a:xfrm>
            <a:off x="9868543" y="3273206"/>
            <a:ext cx="2031246" cy="416267"/>
          </a:xfrm>
          <a:prstGeom prst="rect">
            <a:avLst/>
          </a:prstGeom>
        </p:spPr>
      </p:pic>
    </p:spTree>
    <p:extLst>
      <p:ext uri="{BB962C8B-B14F-4D97-AF65-F5344CB8AC3E}">
        <p14:creationId xmlns:p14="http://schemas.microsoft.com/office/powerpoint/2010/main" val="1341885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65FE-A51B-6A4E-FC8D-27CC89DAF399}"/>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1451B5-0A1E-7D39-E463-B3C0714652C0}"/>
                  </a:ext>
                </a:extLst>
              </p:cNvPr>
              <p:cNvSpPr>
                <a:spLocks noGrp="1"/>
              </p:cNvSpPr>
              <p:nvPr>
                <p:ph idx="1"/>
              </p:nvPr>
            </p:nvSpPr>
            <p:spPr>
              <a:xfrm>
                <a:off x="1024128" y="2286000"/>
                <a:ext cx="10919633" cy="4572000"/>
              </a:xfrm>
            </p:spPr>
            <p:txBody>
              <a:bodyPr/>
              <a:lstStyle/>
              <a:p>
                <a:r>
                  <a:rPr lang="el-GR" dirty="0"/>
                  <a:t>Για κάθε παρατήρηση, η πραγματική συμβατική διακύμανση του διαταρακτικού όρου είναι</a:t>
                </a:r>
              </a:p>
              <a:p>
                <a:endParaRPr lang="el-GR" dirty="0"/>
              </a:p>
              <a:p>
                <a:r>
                  <a:rPr lang="el-GR" dirty="0"/>
                  <a:t>Η μέση δεσμευμένη διακύμανση για το δείγμα θα συγκλίνει στο όριο</a:t>
                </a:r>
              </a:p>
              <a:p>
                <a:pPr marL="0" indent="0">
                  <a:buNone/>
                </a:pPr>
                <a:endParaRPr lang="el-GR" dirty="0"/>
              </a:p>
              <a:p>
                <a:r>
                  <a:rPr lang="el-GR" dirty="0"/>
                  <a:t>το οποίο είναι το μέγεθος που εκτιμήσαμε με την διακύμανση των καταλοίπων ελαχίστων τετραγώνων.</a:t>
                </a:r>
              </a:p>
              <a:p>
                <a:r>
                  <a:rPr lang="el-GR" dirty="0"/>
                  <a:t>Για το τετράγωνο του συντελεστή του </a:t>
                </a:r>
                <a14:m>
                  <m:oMath xmlns:m="http://schemas.openxmlformats.org/officeDocument/2006/math">
                    <m:acc>
                      <m:accPr>
                        <m:chr m:val="̂"/>
                        <m:ctrlPr>
                          <a:rPr lang="el-GR" i="1" smtClean="0">
                            <a:latin typeface="Cambria Math" panose="02040503050406030204" pitchFamily="18" charset="0"/>
                          </a:rPr>
                        </m:ctrlPr>
                      </m:accPr>
                      <m:e>
                        <m:r>
                          <a:rPr lang="el-GR" b="0" i="1" smtClean="0">
                            <a:latin typeface="Cambria Math" panose="02040503050406030204" pitchFamily="18" charset="0"/>
                          </a:rPr>
                          <m:t>𝜆</m:t>
                        </m:r>
                      </m:e>
                    </m:acc>
                  </m:oMath>
                </a14:m>
                <a:r>
                  <a:rPr lang="el-GR" dirty="0"/>
                  <a:t>, έχουμε</a:t>
                </a:r>
              </a:p>
              <a:p>
                <a:endParaRPr lang="el-GR" dirty="0"/>
              </a:p>
              <a:p>
                <a:endParaRPr lang="en-US" dirty="0"/>
              </a:p>
            </p:txBody>
          </p:sp>
        </mc:Choice>
        <mc:Fallback xmlns="">
          <p:sp>
            <p:nvSpPr>
              <p:cNvPr id="3" name="Content Placeholder 2">
                <a:extLst>
                  <a:ext uri="{FF2B5EF4-FFF2-40B4-BE49-F238E27FC236}">
                    <a16:creationId xmlns:a16="http://schemas.microsoft.com/office/drawing/2014/main" id="{1E1451B5-0A1E-7D39-E463-B3C0714652C0}"/>
                  </a:ext>
                </a:extLst>
              </p:cNvPr>
              <p:cNvSpPr>
                <a:spLocks noGrp="1" noRot="1" noChangeAspect="1" noMove="1" noResize="1" noEditPoints="1" noAdjustHandles="1" noChangeArrowheads="1" noChangeShapeType="1" noTextEdit="1"/>
              </p:cNvSpPr>
              <p:nvPr>
                <p:ph idx="1"/>
              </p:nvPr>
            </p:nvSpPr>
            <p:spPr>
              <a:xfrm>
                <a:off x="1024128" y="2286000"/>
                <a:ext cx="10919633" cy="4572000"/>
              </a:xfrm>
              <a:blipFill>
                <a:blip r:embed="rId2"/>
                <a:stretch>
                  <a:fillRect l="-279" t="-173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7707E56-79BB-3EC3-6B63-8B97093624CF}"/>
              </a:ext>
            </a:extLst>
          </p:cNvPr>
          <p:cNvPicPr>
            <a:picLocks noChangeAspect="1"/>
          </p:cNvPicPr>
          <p:nvPr/>
        </p:nvPicPr>
        <p:blipFill>
          <a:blip r:embed="rId3"/>
          <a:stretch>
            <a:fillRect/>
          </a:stretch>
        </p:blipFill>
        <p:spPr>
          <a:xfrm>
            <a:off x="4374660" y="2699625"/>
            <a:ext cx="2109284" cy="485865"/>
          </a:xfrm>
          <a:prstGeom prst="rect">
            <a:avLst/>
          </a:prstGeom>
        </p:spPr>
      </p:pic>
      <p:pic>
        <p:nvPicPr>
          <p:cNvPr id="7" name="Picture 6">
            <a:extLst>
              <a:ext uri="{FF2B5EF4-FFF2-40B4-BE49-F238E27FC236}">
                <a16:creationId xmlns:a16="http://schemas.microsoft.com/office/drawing/2014/main" id="{0CC30C13-2673-703F-AEDE-A3716DC0D24F}"/>
              </a:ext>
            </a:extLst>
          </p:cNvPr>
          <p:cNvPicPr>
            <a:picLocks noChangeAspect="1"/>
          </p:cNvPicPr>
          <p:nvPr/>
        </p:nvPicPr>
        <p:blipFill>
          <a:blip r:embed="rId4"/>
          <a:stretch>
            <a:fillRect/>
          </a:stretch>
        </p:blipFill>
        <p:spPr>
          <a:xfrm>
            <a:off x="4666577" y="3535131"/>
            <a:ext cx="3022719" cy="771912"/>
          </a:xfrm>
          <a:prstGeom prst="rect">
            <a:avLst/>
          </a:prstGeom>
        </p:spPr>
      </p:pic>
      <p:pic>
        <p:nvPicPr>
          <p:cNvPr id="9" name="Picture 8">
            <a:extLst>
              <a:ext uri="{FF2B5EF4-FFF2-40B4-BE49-F238E27FC236}">
                <a16:creationId xmlns:a16="http://schemas.microsoft.com/office/drawing/2014/main" id="{7469BB59-64EF-F397-DA37-D11C8B15D1F9}"/>
              </a:ext>
            </a:extLst>
          </p:cNvPr>
          <p:cNvPicPr>
            <a:picLocks noChangeAspect="1"/>
          </p:cNvPicPr>
          <p:nvPr/>
        </p:nvPicPr>
        <p:blipFill>
          <a:blip r:embed="rId5"/>
          <a:stretch>
            <a:fillRect/>
          </a:stretch>
        </p:blipFill>
        <p:spPr>
          <a:xfrm>
            <a:off x="5348626" y="5556174"/>
            <a:ext cx="2014655" cy="637296"/>
          </a:xfrm>
          <a:prstGeom prst="rect">
            <a:avLst/>
          </a:prstGeom>
        </p:spPr>
      </p:pic>
    </p:spTree>
    <p:extLst>
      <p:ext uri="{BB962C8B-B14F-4D97-AF65-F5344CB8AC3E}">
        <p14:creationId xmlns:p14="http://schemas.microsoft.com/office/powerpoint/2010/main" val="1932791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AB6B-76FD-9969-751F-8DE198AD876F}"/>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p:sp>
        <p:nvSpPr>
          <p:cNvPr id="3" name="Content Placeholder 2">
            <a:extLst>
              <a:ext uri="{FF2B5EF4-FFF2-40B4-BE49-F238E27FC236}">
                <a16:creationId xmlns:a16="http://schemas.microsoft.com/office/drawing/2014/main" id="{5AF7311B-BF8A-8D89-AA2C-E2F7DFD5CE33}"/>
              </a:ext>
            </a:extLst>
          </p:cNvPr>
          <p:cNvSpPr>
            <a:spLocks noGrp="1"/>
          </p:cNvSpPr>
          <p:nvPr>
            <p:ph idx="1"/>
          </p:nvPr>
        </p:nvSpPr>
        <p:spPr/>
        <p:txBody>
          <a:bodyPr/>
          <a:lstStyle/>
          <a:p>
            <a:r>
              <a:rPr lang="el-GR" dirty="0"/>
              <a:t>ενώ βάσει των αποτελεσμάτων του υποδείγματος πιθανομονάδας έχουμε</a:t>
            </a:r>
          </a:p>
          <a:p>
            <a:endParaRPr lang="el-GR" dirty="0"/>
          </a:p>
          <a:p>
            <a:endParaRPr lang="el-GR" dirty="0"/>
          </a:p>
          <a:p>
            <a:r>
              <a:rPr lang="el-GR" dirty="0"/>
              <a:t>΄Ετσι, μπορούμε να εξάγουμε τη συνεπή εκτιμήτρια της σε,</a:t>
            </a:r>
          </a:p>
          <a:p>
            <a:endParaRPr lang="el-GR" dirty="0"/>
          </a:p>
          <a:p>
            <a:endParaRPr lang="el-GR" dirty="0"/>
          </a:p>
          <a:p>
            <a:r>
              <a:rPr lang="el-GR" sz="2400" b="0" i="0" u="none" strike="noStrike" baseline="0" dirty="0">
                <a:latin typeface="grmn1000"/>
              </a:rPr>
              <a:t>Τέλος, ένας εκτιμητής του </a:t>
            </a:r>
            <a:r>
              <a:rPr lang="el-GR" sz="2400" b="0" i="1" u="none" strike="noStrike" baseline="0" dirty="0">
                <a:latin typeface="LMMathItalic10-Regular"/>
              </a:rPr>
              <a:t>ρ</a:t>
            </a:r>
            <a:r>
              <a:rPr lang="el-GR" sz="2400" b="0" i="0" u="none" strike="noStrike" baseline="30000" dirty="0">
                <a:latin typeface="LMRoman8-Regular"/>
              </a:rPr>
              <a:t>2</a:t>
            </a:r>
            <a:r>
              <a:rPr lang="el-GR" sz="1400" b="0" i="0" u="none" strike="noStrike" baseline="0" dirty="0">
                <a:latin typeface="LMRoman8-Regular"/>
              </a:rPr>
              <a:t> </a:t>
            </a:r>
            <a:r>
              <a:rPr lang="el-GR" sz="2400" b="0" i="0" u="none" strike="noStrike" baseline="0" dirty="0">
                <a:latin typeface="grmn1000"/>
              </a:rPr>
              <a:t>είναι</a:t>
            </a:r>
            <a:endParaRPr lang="en-US" dirty="0"/>
          </a:p>
        </p:txBody>
      </p:sp>
      <p:pic>
        <p:nvPicPr>
          <p:cNvPr id="5" name="Picture 4">
            <a:extLst>
              <a:ext uri="{FF2B5EF4-FFF2-40B4-BE49-F238E27FC236}">
                <a16:creationId xmlns:a16="http://schemas.microsoft.com/office/drawing/2014/main" id="{FE414659-D472-09D8-609F-3B3BDA056B8A}"/>
              </a:ext>
            </a:extLst>
          </p:cNvPr>
          <p:cNvPicPr>
            <a:picLocks noChangeAspect="1"/>
          </p:cNvPicPr>
          <p:nvPr/>
        </p:nvPicPr>
        <p:blipFill>
          <a:blip r:embed="rId2"/>
          <a:stretch>
            <a:fillRect/>
          </a:stretch>
        </p:blipFill>
        <p:spPr>
          <a:xfrm>
            <a:off x="4548941" y="2856321"/>
            <a:ext cx="2559858" cy="952107"/>
          </a:xfrm>
          <a:prstGeom prst="rect">
            <a:avLst/>
          </a:prstGeom>
        </p:spPr>
      </p:pic>
      <p:pic>
        <p:nvPicPr>
          <p:cNvPr id="7" name="Picture 6">
            <a:extLst>
              <a:ext uri="{FF2B5EF4-FFF2-40B4-BE49-F238E27FC236}">
                <a16:creationId xmlns:a16="http://schemas.microsoft.com/office/drawing/2014/main" id="{C0E47008-3AC4-BD7C-D136-B659A1E45961}"/>
              </a:ext>
            </a:extLst>
          </p:cNvPr>
          <p:cNvPicPr>
            <a:picLocks noChangeAspect="1"/>
          </p:cNvPicPr>
          <p:nvPr/>
        </p:nvPicPr>
        <p:blipFill>
          <a:blip r:embed="rId3"/>
          <a:stretch>
            <a:fillRect/>
          </a:stretch>
        </p:blipFill>
        <p:spPr>
          <a:xfrm>
            <a:off x="4835090" y="4307199"/>
            <a:ext cx="2273709" cy="858689"/>
          </a:xfrm>
          <a:prstGeom prst="rect">
            <a:avLst/>
          </a:prstGeom>
        </p:spPr>
      </p:pic>
      <p:pic>
        <p:nvPicPr>
          <p:cNvPr id="9" name="Picture 8">
            <a:extLst>
              <a:ext uri="{FF2B5EF4-FFF2-40B4-BE49-F238E27FC236}">
                <a16:creationId xmlns:a16="http://schemas.microsoft.com/office/drawing/2014/main" id="{1200E047-1B16-0888-B740-5DC609FFEC4F}"/>
              </a:ext>
            </a:extLst>
          </p:cNvPr>
          <p:cNvPicPr>
            <a:picLocks noChangeAspect="1"/>
          </p:cNvPicPr>
          <p:nvPr/>
        </p:nvPicPr>
        <p:blipFill>
          <a:blip r:embed="rId4"/>
          <a:stretch>
            <a:fillRect/>
          </a:stretch>
        </p:blipFill>
        <p:spPr>
          <a:xfrm>
            <a:off x="5427227" y="5686665"/>
            <a:ext cx="2259741" cy="952107"/>
          </a:xfrm>
          <a:prstGeom prst="rect">
            <a:avLst/>
          </a:prstGeom>
        </p:spPr>
      </p:pic>
    </p:spTree>
    <p:extLst>
      <p:ext uri="{BB962C8B-B14F-4D97-AF65-F5344CB8AC3E}">
        <p14:creationId xmlns:p14="http://schemas.microsoft.com/office/powerpoint/2010/main" val="1479691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AAD2-305D-0193-F0C6-1B33344B1C6F}"/>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p:sp>
        <p:nvSpPr>
          <p:cNvPr id="3" name="Content Placeholder 2">
            <a:extLst>
              <a:ext uri="{FF2B5EF4-FFF2-40B4-BE49-F238E27FC236}">
                <a16:creationId xmlns:a16="http://schemas.microsoft.com/office/drawing/2014/main" id="{083BB923-5E6B-46AF-FFD5-C4203F0BFD6D}"/>
              </a:ext>
            </a:extLst>
          </p:cNvPr>
          <p:cNvSpPr>
            <a:spLocks noGrp="1"/>
          </p:cNvSpPr>
          <p:nvPr>
            <p:ph idx="1"/>
          </p:nvPr>
        </p:nvSpPr>
        <p:spPr>
          <a:xfrm>
            <a:off x="1024128" y="2286000"/>
            <a:ext cx="10665109" cy="4023360"/>
          </a:xfrm>
        </p:spPr>
        <p:txBody>
          <a:bodyPr/>
          <a:lstStyle/>
          <a:p>
            <a:pPr algn="l"/>
            <a:r>
              <a:rPr lang="el-GR" sz="2400" b="0" i="0" u="none" strike="noStrike" baseline="0" dirty="0">
                <a:latin typeface="grmn1000"/>
              </a:rPr>
              <a:t>Για τον έλεγχο υποθέσεων χρειαζόμαστε έναν εκτιμητή για την ασυμπτωτική μήτρα συνδιακυμάνσεων των </a:t>
            </a:r>
            <a:r>
              <a:rPr lang="el-GR" sz="2400" b="0" i="0" u="none" strike="noStrike" baseline="0" dirty="0">
                <a:latin typeface="LMRoman10-Regular"/>
              </a:rPr>
              <a:t>[</a:t>
            </a:r>
            <a:r>
              <a:rPr lang="el-GR" sz="2400" b="1" i="1" u="none" strike="noStrike" baseline="0" dirty="0">
                <a:latin typeface="LMMathItalic10-Bold"/>
              </a:rPr>
              <a:t>b’</a:t>
            </a:r>
            <a:r>
              <a:rPr lang="el-GR" sz="2400" b="0" i="1" u="none" strike="noStrike" baseline="0" dirty="0">
                <a:latin typeface="LMMathItalic10-Regular"/>
              </a:rPr>
              <a:t>, b</a:t>
            </a:r>
            <a:r>
              <a:rPr lang="el-GR" sz="1400" b="0" i="1" u="none" strike="noStrike" baseline="0" dirty="0">
                <a:latin typeface="LMMathItalic8-Regular"/>
              </a:rPr>
              <a:t>λ</a:t>
            </a:r>
            <a:r>
              <a:rPr lang="el-GR" sz="2400" b="0" i="0" u="none" strike="noStrike" baseline="0" dirty="0">
                <a:latin typeface="LMRoman10-Regular"/>
              </a:rPr>
              <a:t>]’</a:t>
            </a:r>
            <a:r>
              <a:rPr lang="el-GR" sz="2400" b="0" i="0" u="none" strike="noStrike" baseline="0" dirty="0">
                <a:latin typeface="grmn1000"/>
              </a:rPr>
              <a:t>. ΄Εχουμε να αντιμετωπίσουμε δύο προβλήματα. Πρώτον, όπως βλέπουμε στο Θεώρημα 19.5, ο διαταρακτικός όρος στην</a:t>
            </a:r>
          </a:p>
          <a:p>
            <a:pPr algn="l"/>
            <a:endParaRPr lang="el-GR" sz="2400" dirty="0">
              <a:latin typeface="grmn1000"/>
            </a:endParaRPr>
          </a:p>
          <a:p>
            <a:pPr algn="l"/>
            <a:endParaRPr lang="el-GR" sz="2400" dirty="0">
              <a:latin typeface="grmn1000"/>
            </a:endParaRPr>
          </a:p>
          <a:p>
            <a:pPr algn="l"/>
            <a:r>
              <a:rPr lang="el-GR" dirty="0"/>
              <a:t>είναι ετεροσκεδαστικός</a:t>
            </a:r>
            <a:endParaRPr lang="en-US" dirty="0"/>
          </a:p>
        </p:txBody>
      </p:sp>
      <p:pic>
        <p:nvPicPr>
          <p:cNvPr id="5" name="Picture 4">
            <a:extLst>
              <a:ext uri="{FF2B5EF4-FFF2-40B4-BE49-F238E27FC236}">
                <a16:creationId xmlns:a16="http://schemas.microsoft.com/office/drawing/2014/main" id="{71DE885B-8134-5EC7-D9F4-F87EDCF97773}"/>
              </a:ext>
            </a:extLst>
          </p:cNvPr>
          <p:cNvPicPr>
            <a:picLocks noChangeAspect="1"/>
          </p:cNvPicPr>
          <p:nvPr/>
        </p:nvPicPr>
        <p:blipFill>
          <a:blip r:embed="rId2"/>
          <a:stretch>
            <a:fillRect/>
          </a:stretch>
        </p:blipFill>
        <p:spPr>
          <a:xfrm>
            <a:off x="4015598" y="3474978"/>
            <a:ext cx="4298844" cy="505874"/>
          </a:xfrm>
          <a:prstGeom prst="rect">
            <a:avLst/>
          </a:prstGeom>
        </p:spPr>
      </p:pic>
      <p:pic>
        <p:nvPicPr>
          <p:cNvPr id="7" name="Picture 6">
            <a:extLst>
              <a:ext uri="{FF2B5EF4-FFF2-40B4-BE49-F238E27FC236}">
                <a16:creationId xmlns:a16="http://schemas.microsoft.com/office/drawing/2014/main" id="{A0C865BF-9BF2-639E-64B4-D6678C6437E4}"/>
              </a:ext>
            </a:extLst>
          </p:cNvPr>
          <p:cNvPicPr>
            <a:picLocks noChangeAspect="1"/>
          </p:cNvPicPr>
          <p:nvPr/>
        </p:nvPicPr>
        <p:blipFill>
          <a:blip r:embed="rId3"/>
          <a:stretch>
            <a:fillRect/>
          </a:stretch>
        </p:blipFill>
        <p:spPr>
          <a:xfrm>
            <a:off x="4191416" y="5075562"/>
            <a:ext cx="4123026" cy="506962"/>
          </a:xfrm>
          <a:prstGeom prst="rect">
            <a:avLst/>
          </a:prstGeom>
        </p:spPr>
      </p:pic>
    </p:spTree>
    <p:extLst>
      <p:ext uri="{BB962C8B-B14F-4D97-AF65-F5344CB8AC3E}">
        <p14:creationId xmlns:p14="http://schemas.microsoft.com/office/powerpoint/2010/main" val="3115666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1DA9-8CBB-DDEE-716C-51707E99EB65}"/>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365981-C1D5-9B1A-8229-6BE509D598D0}"/>
                  </a:ext>
                </a:extLst>
              </p:cNvPr>
              <p:cNvSpPr>
                <a:spLocks noGrp="1"/>
              </p:cNvSpPr>
              <p:nvPr>
                <p:ph idx="1"/>
              </p:nvPr>
            </p:nvSpPr>
            <p:spPr>
              <a:xfrm>
                <a:off x="1024128" y="2286000"/>
                <a:ext cx="10476573" cy="4572000"/>
              </a:xfrm>
            </p:spPr>
            <p:txBody>
              <a:bodyPr/>
              <a:lstStyle/>
              <a:p>
                <a:r>
                  <a:rPr lang="el-GR" sz="2400" b="0" i="0" u="none" strike="noStrike" baseline="0" dirty="0">
                    <a:latin typeface="grmn1000"/>
                  </a:rPr>
                  <a:t>Δεύτερον, υπάρχουν εκτιμημένες παράμετροι στο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l-GR" sz="2400" b="0" i="1" u="none" strike="noStrike" baseline="0" smtClean="0">
                            <a:latin typeface="Cambria Math" panose="02040503050406030204" pitchFamily="18" charset="0"/>
                          </a:rPr>
                          <m:t>𝜆</m:t>
                        </m:r>
                      </m:e>
                    </m:acc>
                  </m:oMath>
                </a14:m>
                <a:r>
                  <a:rPr lang="el-GR" sz="1400" b="0" i="1" u="none" strike="noStrike" baseline="0" dirty="0">
                    <a:latin typeface="LMMathItalic8-Regular"/>
                  </a:rPr>
                  <a:t>i</a:t>
                </a:r>
                <a:r>
                  <a:rPr lang="el-GR" sz="2400" b="0" i="0" u="none" strike="noStrike" baseline="0" dirty="0">
                    <a:latin typeface="grmn1000"/>
                  </a:rPr>
                  <a:t>.</a:t>
                </a:r>
              </a:p>
              <a:p>
                <a:pPr algn="l"/>
                <a:r>
                  <a:rPr lang="el-GR" sz="2400" dirty="0">
                    <a:latin typeface="grmn1000"/>
                  </a:rPr>
                  <a:t>Υ</a:t>
                </a:r>
                <a:r>
                  <a:rPr lang="el-GR" sz="2400" b="0" i="0" u="none" strike="noStrike" baseline="0" dirty="0">
                    <a:latin typeface="grmn1000"/>
                  </a:rPr>
                  <a:t>ποθέστε </a:t>
                </a:r>
                <a:r>
                  <a:rPr lang="en-US" sz="2400" b="1" i="1" u="none" strike="noStrike" baseline="0" dirty="0">
                    <a:latin typeface="LMMathItalic10-Bold"/>
                  </a:rPr>
                  <a:t>x</a:t>
                </a:r>
                <a14:m>
                  <m:oMath xmlns:m="http://schemas.openxmlformats.org/officeDocument/2006/math">
                    <m:m>
                      <m:mPr>
                        <m:mcs>
                          <m:mc>
                            <m:mcPr>
                              <m:count m:val="1"/>
                              <m:mcJc m:val="center"/>
                            </m:mcPr>
                          </m:mc>
                        </m:mcs>
                        <m:ctrlPr>
                          <a:rPr lang="en-US" sz="1600" b="1" i="1" u="none" strike="noStrike" baseline="0" smtClean="0">
                            <a:latin typeface="Cambria Math" panose="02040503050406030204" pitchFamily="18" charset="0"/>
                          </a:rPr>
                        </m:ctrlPr>
                      </m:mPr>
                      <m:mr>
                        <m:e>
                          <m:r>
                            <m:rPr>
                              <m:brk m:alnAt="7"/>
                            </m:rPr>
                            <a:rPr lang="el-GR" sz="1600" b="1" i="1" u="none" strike="noStrike" baseline="0" smtClean="0">
                              <a:latin typeface="Cambria Math" panose="02040503050406030204" pitchFamily="18" charset="0"/>
                            </a:rPr>
                            <m:t>∗</m:t>
                          </m:r>
                        </m:e>
                      </m:mr>
                      <m:mr>
                        <m:e>
                          <m:r>
                            <a:rPr lang="en-US" sz="1600" b="1" i="1" u="none" strike="noStrike" baseline="0" smtClean="0">
                              <a:latin typeface="Cambria Math" panose="02040503050406030204" pitchFamily="18" charset="0"/>
                            </a:rPr>
                            <m:t>𝒊</m:t>
                          </m:r>
                        </m:e>
                      </m:mr>
                    </m:m>
                  </m:oMath>
                </a14:m>
                <a:r>
                  <a:rPr lang="en-US" sz="2400" b="0" i="0" u="none" strike="noStrike" baseline="0" dirty="0">
                    <a:latin typeface="LMRoman10-Regular"/>
                  </a:rPr>
                  <a:t>= [</a:t>
                </a:r>
                <a:r>
                  <a:rPr lang="en-US" sz="2400" b="1" i="1" u="none" strike="noStrike" baseline="0" dirty="0">
                    <a:latin typeface="LMMathItalic10-Bold"/>
                  </a:rPr>
                  <a:t>x</a:t>
                </a:r>
                <a:r>
                  <a:rPr lang="en-US" sz="1400" b="0" i="1" u="none" strike="noStrike" baseline="0" dirty="0">
                    <a:latin typeface="LMMathItalic8-Regular"/>
                  </a:rPr>
                  <a:t>i</a:t>
                </a:r>
                <a:r>
                  <a:rPr lang="en-US" sz="2400" b="0" i="1" u="none" strike="noStrike" baseline="0" dirty="0">
                    <a:latin typeface="LMMathItalic10-Regular"/>
                  </a:rPr>
                  <a:t>, </a:t>
                </a:r>
                <a:r>
                  <a:rPr lang="el-GR" sz="2400" b="0" i="1" u="none" strike="noStrike" baseline="0" dirty="0">
                    <a:latin typeface="LMMathItalic10-Regular"/>
                  </a:rPr>
                  <a:t>λ</a:t>
                </a:r>
                <a:r>
                  <a:rPr lang="en-US" sz="1400" b="0" i="1" u="none" strike="noStrike" baseline="0" dirty="0">
                    <a:latin typeface="LMMathItalic8-Regular"/>
                  </a:rPr>
                  <a:t>i</a:t>
                </a:r>
                <a:r>
                  <a:rPr lang="en-US" sz="2400" b="0" i="0" u="none" strike="noStrike" baseline="0" dirty="0">
                    <a:latin typeface="LMRoman10-Regular"/>
                  </a:rPr>
                  <a:t>] </a:t>
                </a:r>
                <a:r>
                  <a:rPr lang="el-GR" sz="2400" b="0" i="0" u="none" strike="noStrike" baseline="0" dirty="0">
                    <a:latin typeface="grmn1000"/>
                  </a:rPr>
                  <a:t>και ότι </a:t>
                </a:r>
                <a:r>
                  <a:rPr lang="el-GR" sz="2400" b="1" i="1" u="none" strike="noStrike" baseline="0" dirty="0">
                    <a:latin typeface="LMMathItalic10-Bold"/>
                  </a:rPr>
                  <a:t>b</a:t>
                </a:r>
                <a:r>
                  <a:rPr lang="el-GR" sz="2400" b="0" i="1" u="none" strike="noStrike" baseline="30000" dirty="0">
                    <a:latin typeface="LMMathSymbols8-Regular"/>
                  </a:rPr>
                  <a:t>∗</a:t>
                </a:r>
                <a:r>
                  <a:rPr lang="el-GR" sz="1400" b="0" i="1" u="none" strike="noStrike" baseline="0" dirty="0">
                    <a:latin typeface="LMMathSymbols8-Regular"/>
                  </a:rPr>
                  <a:t> </a:t>
                </a:r>
                <a:r>
                  <a:rPr lang="el-GR" sz="2400" b="0" i="0" u="none" strike="noStrike" baseline="0" dirty="0">
                    <a:latin typeface="grmn1000"/>
                  </a:rPr>
                  <a:t>είναι το διάνυσμα συντελεστών ελαχίστων τετραγώνων για την παλινδρόμηση του </a:t>
                </a:r>
                <a:r>
                  <a:rPr lang="el-GR" sz="2400" b="0" i="1" u="none" strike="noStrike" baseline="0" dirty="0">
                    <a:latin typeface="LMMathItalic10-Regular"/>
                  </a:rPr>
                  <a:t>y </a:t>
                </a:r>
                <a:r>
                  <a:rPr lang="el-GR" sz="2400" b="0" i="0" u="none" strike="noStrike" baseline="0" dirty="0">
                    <a:latin typeface="grmn1000"/>
                  </a:rPr>
                  <a:t>στο </a:t>
                </a:r>
                <a:r>
                  <a:rPr lang="el-GR" sz="2400" b="1" i="1" u="none" strike="noStrike" baseline="0" dirty="0">
                    <a:latin typeface="LMMathItalic10-Bold"/>
                  </a:rPr>
                  <a:t>x</a:t>
                </a:r>
                <a:r>
                  <a:rPr lang="el-GR" sz="2400" b="0" i="1" u="none" strike="noStrike" baseline="30000" dirty="0">
                    <a:latin typeface="LMMathSymbols8-Regular"/>
                  </a:rPr>
                  <a:t>∗</a:t>
                </a:r>
                <a:r>
                  <a:rPr lang="el-GR" sz="1400" b="0" i="1" u="none" strike="noStrike" baseline="0" dirty="0">
                    <a:latin typeface="LMMathSymbols8-Regular"/>
                  </a:rPr>
                  <a:t> </a:t>
                </a:r>
                <a:r>
                  <a:rPr lang="el-GR" sz="2400" b="0" i="0" u="none" strike="noStrike" baseline="0" dirty="0">
                    <a:latin typeface="grmn1000"/>
                  </a:rPr>
                  <a:t>με τα επιλεγμένα δεδομένα.</a:t>
                </a:r>
                <a:endParaRPr lang="en-US" sz="2400" b="0" i="0" u="none" strike="noStrike" baseline="0" dirty="0">
                  <a:latin typeface="grmn1000"/>
                </a:endParaRPr>
              </a:p>
              <a:p>
                <a:pPr algn="l"/>
                <a:r>
                  <a:rPr lang="el-GR" dirty="0"/>
                  <a:t>΄Ετσι, χρησιμοποιώντας την κατάλληλη μορφή της διακύμανσης του εκτιμητή OLS</a:t>
                </a:r>
                <a:r>
                  <a:rPr lang="en-US" dirty="0"/>
                  <a:t> </a:t>
                </a:r>
                <a:r>
                  <a:rPr lang="el-GR" dirty="0"/>
                  <a:t>σε ένα ετεροσκεδαστικό υπόδειγμα από το Κεφάλαιο 9, πρέπει να εκτιμήσουμε την</a:t>
                </a:r>
                <a:endParaRPr lang="en-US" dirty="0"/>
              </a:p>
              <a:p>
                <a:pPr algn="l"/>
                <a:endParaRPr lang="en-US" dirty="0"/>
              </a:p>
              <a:p>
                <a:pPr algn="l"/>
                <a:endParaRPr lang="en-US" dirty="0"/>
              </a:p>
              <a:p>
                <a:pPr algn="l"/>
                <a:endParaRPr lang="en-US" dirty="0"/>
              </a:p>
              <a:p>
                <a:pPr algn="l"/>
                <a:r>
                  <a:rPr lang="el-GR" sz="2400" b="0" i="0" u="none" strike="noStrike" baseline="0" dirty="0">
                    <a:latin typeface="grmn1000"/>
                  </a:rPr>
                  <a:t>όπου </a:t>
                </a:r>
                <a:r>
                  <a:rPr lang="el-GR" sz="2400" b="1" i="1" u="none" strike="noStrike" baseline="0" dirty="0">
                    <a:latin typeface="LMMathItalic10-Bold"/>
                  </a:rPr>
                  <a:t>I</a:t>
                </a:r>
                <a:r>
                  <a:rPr lang="el-GR" sz="2400" b="0" i="1" u="none" strike="noStrike" baseline="0" dirty="0">
                    <a:latin typeface="LMMathSymbols10-Regular"/>
                  </a:rPr>
                  <a:t>−</a:t>
                </a:r>
                <a:r>
                  <a:rPr lang="el-GR" sz="2400" b="0" i="1" u="none" strike="noStrike" baseline="0" dirty="0">
                    <a:latin typeface="LMMathItalic10-Regular"/>
                  </a:rPr>
                  <a:t>ρ</a:t>
                </a:r>
                <a:r>
                  <a:rPr lang="el-GR" sz="2400" b="0" i="0" u="none" strike="noStrike" baseline="30000" dirty="0">
                    <a:latin typeface="LMRoman8-Regular"/>
                  </a:rPr>
                  <a:t>2</a:t>
                </a:r>
                <a:r>
                  <a:rPr lang="el-GR" sz="2400" b="0" i="0" u="none" strike="noStrike" baseline="0" dirty="0">
                    <a:latin typeface="LMRoman10-Regular"/>
                  </a:rPr>
                  <a:t>Δ </a:t>
                </a:r>
                <a:r>
                  <a:rPr lang="el-GR" sz="2400" b="0" i="0" u="none" strike="noStrike" baseline="0" dirty="0">
                    <a:latin typeface="grmn1000"/>
                  </a:rPr>
                  <a:t>είναι μια διαγώνια μήτρα με διαγώνια στοιχεία τα </a:t>
                </a:r>
                <a:r>
                  <a:rPr lang="el-GR" sz="2400" b="0" i="0" u="none" strike="noStrike" baseline="0" dirty="0">
                    <a:latin typeface="LMRoman10-Regular"/>
                  </a:rPr>
                  <a:t>(1</a:t>
                </a:r>
                <a:r>
                  <a:rPr lang="el-GR" sz="2400" b="0" i="1" u="none" strike="noStrike" baseline="0" dirty="0">
                    <a:latin typeface="LMMathSymbols10-Regular"/>
                  </a:rPr>
                  <a:t>−</a:t>
                </a:r>
                <a:r>
                  <a:rPr lang="el-GR" sz="2400" b="0" i="1" u="none" strike="noStrike" baseline="0" dirty="0">
                    <a:latin typeface="LMMathItalic10-Regular"/>
                  </a:rPr>
                  <a:t>ρ</a:t>
                </a:r>
                <a:r>
                  <a:rPr lang="el-GR" sz="2400" b="0" i="0" u="none" strike="noStrike" baseline="30000" dirty="0">
                    <a:latin typeface="LMRoman8-Regular"/>
                  </a:rPr>
                  <a:t>2</a:t>
                </a:r>
                <a:r>
                  <a:rPr lang="el-GR" sz="2400" b="0" i="1" u="none" strike="noStrike" baseline="0" dirty="0">
                    <a:latin typeface="LMMathItalic10-Regular"/>
                  </a:rPr>
                  <a:t>δ</a:t>
                </a:r>
                <a:r>
                  <a:rPr lang="el-GR" sz="1400" b="0" i="1" u="none" strike="noStrike" baseline="0" dirty="0">
                    <a:latin typeface="LMMathItalic8-Regular"/>
                  </a:rPr>
                  <a:t>i</a:t>
                </a:r>
                <a:r>
                  <a:rPr lang="el-GR" sz="2400" b="0" i="0" u="none" strike="noStrike" baseline="0" dirty="0">
                    <a:latin typeface="LMRoman10-Regular"/>
                  </a:rPr>
                  <a:t>)</a:t>
                </a:r>
                <a:r>
                  <a:rPr lang="el-GR" sz="2400" b="0" i="0" u="none" strike="noStrike" baseline="0" dirty="0">
                    <a:latin typeface="grmn1000"/>
                  </a:rPr>
                  <a:t>.</a:t>
                </a:r>
                <a:endParaRPr lang="en-US" dirty="0"/>
              </a:p>
            </p:txBody>
          </p:sp>
        </mc:Choice>
        <mc:Fallback xmlns="">
          <p:sp>
            <p:nvSpPr>
              <p:cNvPr id="3" name="Content Placeholder 2">
                <a:extLst>
                  <a:ext uri="{FF2B5EF4-FFF2-40B4-BE49-F238E27FC236}">
                    <a16:creationId xmlns:a16="http://schemas.microsoft.com/office/drawing/2014/main" id="{23365981-C1D5-9B1A-8229-6BE509D598D0}"/>
                  </a:ext>
                </a:extLst>
              </p:cNvPr>
              <p:cNvSpPr>
                <a:spLocks noGrp="1" noRot="1" noChangeAspect="1" noMove="1" noResize="1" noEditPoints="1" noAdjustHandles="1" noChangeArrowheads="1" noChangeShapeType="1" noTextEdit="1"/>
              </p:cNvSpPr>
              <p:nvPr>
                <p:ph idx="1"/>
              </p:nvPr>
            </p:nvSpPr>
            <p:spPr>
              <a:xfrm>
                <a:off x="1024128" y="2286000"/>
                <a:ext cx="10476573" cy="4572000"/>
              </a:xfrm>
              <a:blipFill>
                <a:blip r:embed="rId2"/>
                <a:stretch>
                  <a:fillRect l="-465" t="-1467" r="-29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266820F-556B-7F15-AFC3-A2C7390E38FF}"/>
              </a:ext>
            </a:extLst>
          </p:cNvPr>
          <p:cNvPicPr>
            <a:picLocks noChangeAspect="1"/>
          </p:cNvPicPr>
          <p:nvPr/>
        </p:nvPicPr>
        <p:blipFill>
          <a:blip r:embed="rId3"/>
          <a:stretch>
            <a:fillRect/>
          </a:stretch>
        </p:blipFill>
        <p:spPr>
          <a:xfrm>
            <a:off x="2991004" y="4297680"/>
            <a:ext cx="6021456" cy="1278452"/>
          </a:xfrm>
          <a:prstGeom prst="rect">
            <a:avLst/>
          </a:prstGeom>
        </p:spPr>
      </p:pic>
    </p:spTree>
    <p:extLst>
      <p:ext uri="{BB962C8B-B14F-4D97-AF65-F5344CB8AC3E}">
        <p14:creationId xmlns:p14="http://schemas.microsoft.com/office/powerpoint/2010/main" val="2047732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B0D7-D9C1-A8A2-80E1-3B36901ED0F5}"/>
              </a:ext>
            </a:extLst>
          </p:cNvPr>
          <p:cNvSpPr>
            <a:spLocks noGrp="1"/>
          </p:cNvSpPr>
          <p:nvPr>
            <p:ph type="title"/>
          </p:nvPr>
        </p:nvSpPr>
        <p:spPr>
          <a:xfrm>
            <a:off x="1024127" y="585216"/>
            <a:ext cx="10712243" cy="1499616"/>
          </a:xfrm>
        </p:spPr>
        <p:txBody>
          <a:bodyPr>
            <a:normAutofit/>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sz="3600" dirty="0"/>
          </a:p>
        </p:txBody>
      </p:sp>
      <p:sp>
        <p:nvSpPr>
          <p:cNvPr id="3" name="Content Placeholder 2">
            <a:extLst>
              <a:ext uri="{FF2B5EF4-FFF2-40B4-BE49-F238E27FC236}">
                <a16:creationId xmlns:a16="http://schemas.microsoft.com/office/drawing/2014/main" id="{BACA4856-3C1B-3603-7B2D-5AE94F38B8F8}"/>
              </a:ext>
            </a:extLst>
          </p:cNvPr>
          <p:cNvSpPr>
            <a:spLocks noGrp="1"/>
          </p:cNvSpPr>
          <p:nvPr>
            <p:ph idx="1"/>
          </p:nvPr>
        </p:nvSpPr>
        <p:spPr>
          <a:xfrm>
            <a:off x="1024128" y="2286000"/>
            <a:ext cx="10712242" cy="4023360"/>
          </a:xfrm>
        </p:spPr>
        <p:txBody>
          <a:bodyPr>
            <a:normAutofit/>
          </a:bodyPr>
          <a:lstStyle/>
          <a:p>
            <a:r>
              <a:rPr lang="el-GR" sz="2400" dirty="0"/>
              <a:t>Σημειώνουμε τρία ακόμη χρήσιμα χαρακτηριστικά του εκτιμητή δύο βημάτων:</a:t>
            </a:r>
          </a:p>
          <a:p>
            <a:pPr lvl="1"/>
            <a:r>
              <a:rPr lang="el-GR" sz="2000" dirty="0"/>
              <a:t>1. Πρόκειται για μια εφαρμογή των μεθόδων δύο βημάτων που αναπτύξαμε στις Ενότητες 8.4.1 και 14.7, οι οποίες διατυπώθηκαν από τους Murphy και Topel (1985).</a:t>
            </a:r>
          </a:p>
          <a:p>
            <a:pPr lvl="1"/>
            <a:r>
              <a:rPr lang="el-GR" sz="2000" dirty="0"/>
              <a:t>2. Ο εκτιμητής δύο βημάτων είναι μια συνάρτηση ελέγχου.</a:t>
            </a:r>
          </a:p>
          <a:p>
            <a:pPr lvl="1"/>
            <a:r>
              <a:rPr lang="el-GR" sz="2000" dirty="0"/>
              <a:t>3. Χωρίς την υπόθεση της διμεταβλητής κανονικότητας (ή και με αυτήν), η κατάλληλη ασυμπτωτική μήτρα συνδιακυμάνσεων θα μπορούσε να εκτιμηθεί με τη μέθοδο bootstrap για τον εκτιμητή ελαχίστων τετραγώνων δύο βημάτων.</a:t>
            </a:r>
            <a:endParaRPr lang="en-US" sz="2000" dirty="0"/>
          </a:p>
        </p:txBody>
      </p:sp>
    </p:spTree>
    <p:extLst>
      <p:ext uri="{BB962C8B-B14F-4D97-AF65-F5344CB8AC3E}">
        <p14:creationId xmlns:p14="http://schemas.microsoft.com/office/powerpoint/2010/main" val="1535806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9497-980C-5D19-D060-29F816549B0F}"/>
              </a:ext>
            </a:extLst>
          </p:cNvPr>
          <p:cNvSpPr>
            <a:spLocks noGrp="1"/>
          </p:cNvSpPr>
          <p:nvPr>
            <p:ph type="title"/>
          </p:nvPr>
        </p:nvSpPr>
        <p:spPr>
          <a:xfrm>
            <a:off x="1024127" y="585216"/>
            <a:ext cx="10363451"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p:sp>
        <p:nvSpPr>
          <p:cNvPr id="3" name="Content Placeholder 2">
            <a:extLst>
              <a:ext uri="{FF2B5EF4-FFF2-40B4-BE49-F238E27FC236}">
                <a16:creationId xmlns:a16="http://schemas.microsoft.com/office/drawing/2014/main" id="{172AA7DF-B232-5AEB-38F1-06A5D6B9195C}"/>
              </a:ext>
            </a:extLst>
          </p:cNvPr>
          <p:cNvSpPr>
            <a:spLocks noGrp="1"/>
          </p:cNvSpPr>
          <p:nvPr>
            <p:ph idx="1"/>
          </p:nvPr>
        </p:nvSpPr>
        <p:spPr>
          <a:xfrm>
            <a:off x="1235963" y="2084832"/>
            <a:ext cx="9720073" cy="4773168"/>
          </a:xfrm>
        </p:spPr>
        <p:txBody>
          <a:bodyPr/>
          <a:lstStyle/>
          <a:p>
            <a:r>
              <a:rPr lang="el-GR" dirty="0"/>
              <a:t>Η πλήρης λογαριθμική συνάρτηση πιθανοφάνειας για τα δεδομένα κατασκευάζεται από δύο στοιχεία για τα παρατηρούμενα δεδομένα:</a:t>
            </a:r>
          </a:p>
          <a:p>
            <a:endParaRPr lang="el-GR" dirty="0"/>
          </a:p>
          <a:p>
            <a:r>
              <a:rPr lang="el-GR" dirty="0"/>
              <a:t>Και</a:t>
            </a:r>
          </a:p>
          <a:p>
            <a:pPr marL="0" indent="0">
              <a:buNone/>
            </a:pPr>
            <a:endParaRPr lang="el-GR" dirty="0"/>
          </a:p>
          <a:p>
            <a:r>
              <a:rPr lang="el-GR" dirty="0"/>
              <a:t>Συνδυάζοντας τα μέρη, έχουμε την πλήρη λογαριθμική συνάρτηση πιθανοφάνειας,</a:t>
            </a:r>
            <a:endParaRPr lang="en-US" dirty="0"/>
          </a:p>
        </p:txBody>
      </p:sp>
      <p:pic>
        <p:nvPicPr>
          <p:cNvPr id="5" name="Picture 4">
            <a:extLst>
              <a:ext uri="{FF2B5EF4-FFF2-40B4-BE49-F238E27FC236}">
                <a16:creationId xmlns:a16="http://schemas.microsoft.com/office/drawing/2014/main" id="{0BB4DFCC-EC92-E57B-F55E-F36BEC595632}"/>
              </a:ext>
            </a:extLst>
          </p:cNvPr>
          <p:cNvPicPr>
            <a:picLocks noChangeAspect="1"/>
          </p:cNvPicPr>
          <p:nvPr/>
        </p:nvPicPr>
        <p:blipFill>
          <a:blip r:embed="rId2"/>
          <a:stretch>
            <a:fillRect/>
          </a:stretch>
        </p:blipFill>
        <p:spPr>
          <a:xfrm>
            <a:off x="2772453" y="2822354"/>
            <a:ext cx="5898968" cy="408679"/>
          </a:xfrm>
          <a:prstGeom prst="rect">
            <a:avLst/>
          </a:prstGeom>
        </p:spPr>
      </p:pic>
      <p:pic>
        <p:nvPicPr>
          <p:cNvPr id="7" name="Picture 6">
            <a:extLst>
              <a:ext uri="{FF2B5EF4-FFF2-40B4-BE49-F238E27FC236}">
                <a16:creationId xmlns:a16="http://schemas.microsoft.com/office/drawing/2014/main" id="{1FC422A6-79E6-B2E3-C479-E3C138203487}"/>
              </a:ext>
            </a:extLst>
          </p:cNvPr>
          <p:cNvPicPr>
            <a:picLocks noChangeAspect="1"/>
          </p:cNvPicPr>
          <p:nvPr/>
        </p:nvPicPr>
        <p:blipFill>
          <a:blip r:embed="rId3"/>
          <a:stretch>
            <a:fillRect/>
          </a:stretch>
        </p:blipFill>
        <p:spPr>
          <a:xfrm>
            <a:off x="3270880" y="3892172"/>
            <a:ext cx="5108310" cy="408679"/>
          </a:xfrm>
          <a:prstGeom prst="rect">
            <a:avLst/>
          </a:prstGeom>
        </p:spPr>
      </p:pic>
      <p:pic>
        <p:nvPicPr>
          <p:cNvPr id="9" name="Picture 8">
            <a:extLst>
              <a:ext uri="{FF2B5EF4-FFF2-40B4-BE49-F238E27FC236}">
                <a16:creationId xmlns:a16="http://schemas.microsoft.com/office/drawing/2014/main" id="{AEFF3B66-9973-B89D-D376-56F26F68EB7C}"/>
              </a:ext>
            </a:extLst>
          </p:cNvPr>
          <p:cNvPicPr>
            <a:picLocks noChangeAspect="1"/>
          </p:cNvPicPr>
          <p:nvPr/>
        </p:nvPicPr>
        <p:blipFill>
          <a:blip r:embed="rId4"/>
          <a:stretch>
            <a:fillRect/>
          </a:stretch>
        </p:blipFill>
        <p:spPr>
          <a:xfrm>
            <a:off x="2306953" y="4928409"/>
            <a:ext cx="6641431" cy="715248"/>
          </a:xfrm>
          <a:prstGeom prst="rect">
            <a:avLst/>
          </a:prstGeom>
        </p:spPr>
      </p:pic>
      <p:pic>
        <p:nvPicPr>
          <p:cNvPr id="11" name="Picture 10">
            <a:extLst>
              <a:ext uri="{FF2B5EF4-FFF2-40B4-BE49-F238E27FC236}">
                <a16:creationId xmlns:a16="http://schemas.microsoft.com/office/drawing/2014/main" id="{EF2508BE-037C-A2E6-98E4-4E208584E2B2}"/>
              </a:ext>
            </a:extLst>
          </p:cNvPr>
          <p:cNvPicPr>
            <a:picLocks noChangeAspect="1"/>
          </p:cNvPicPr>
          <p:nvPr/>
        </p:nvPicPr>
        <p:blipFill>
          <a:blip r:embed="rId5"/>
          <a:stretch>
            <a:fillRect/>
          </a:stretch>
        </p:blipFill>
        <p:spPr>
          <a:xfrm>
            <a:off x="4642281" y="6023881"/>
            <a:ext cx="2565072" cy="494668"/>
          </a:xfrm>
          <a:prstGeom prst="rect">
            <a:avLst/>
          </a:prstGeom>
        </p:spPr>
      </p:pic>
    </p:spTree>
    <p:extLst>
      <p:ext uri="{BB962C8B-B14F-4D97-AF65-F5344CB8AC3E}">
        <p14:creationId xmlns:p14="http://schemas.microsoft.com/office/powerpoint/2010/main" val="571515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97E54E-0805-E1A3-8398-C9BD9808499B}"/>
              </a:ext>
            </a:extLst>
          </p:cNvPr>
          <p:cNvPicPr>
            <a:picLocks noChangeAspect="1"/>
          </p:cNvPicPr>
          <p:nvPr/>
        </p:nvPicPr>
        <p:blipFill>
          <a:blip r:embed="rId2"/>
          <a:stretch>
            <a:fillRect/>
          </a:stretch>
        </p:blipFill>
        <p:spPr>
          <a:xfrm>
            <a:off x="1762814" y="989816"/>
            <a:ext cx="8374328" cy="5087148"/>
          </a:xfrm>
          <a:prstGeom prst="rect">
            <a:avLst/>
          </a:prstGeom>
        </p:spPr>
      </p:pic>
    </p:spTree>
    <p:extLst>
      <p:ext uri="{BB962C8B-B14F-4D97-AF65-F5344CB8AC3E}">
        <p14:creationId xmlns:p14="http://schemas.microsoft.com/office/powerpoint/2010/main" val="3815608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77CAB-8E88-DEE8-7902-3981EBC32394}"/>
              </a:ext>
            </a:extLst>
          </p:cNvPr>
          <p:cNvPicPr>
            <a:picLocks noChangeAspect="1"/>
          </p:cNvPicPr>
          <p:nvPr/>
        </p:nvPicPr>
        <p:blipFill>
          <a:blip r:embed="rId2"/>
          <a:stretch>
            <a:fillRect/>
          </a:stretch>
        </p:blipFill>
        <p:spPr>
          <a:xfrm>
            <a:off x="1382352" y="1385739"/>
            <a:ext cx="10357568" cy="4685122"/>
          </a:xfrm>
          <a:prstGeom prst="rect">
            <a:avLst/>
          </a:prstGeom>
        </p:spPr>
      </p:pic>
    </p:spTree>
    <p:extLst>
      <p:ext uri="{BB962C8B-B14F-4D97-AF65-F5344CB8AC3E}">
        <p14:creationId xmlns:p14="http://schemas.microsoft.com/office/powerpoint/2010/main" val="67053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F7BF-D8B6-499F-E9B6-BD6FBDF2B51D}"/>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19.1. Περικομμένη Ομοιόμορφη Κατανομή</a:t>
            </a:r>
            <a:endParaRPr lang="en-US" dirty="0"/>
          </a:p>
        </p:txBody>
      </p:sp>
      <p:sp>
        <p:nvSpPr>
          <p:cNvPr id="3" name="Content Placeholder 2">
            <a:extLst>
              <a:ext uri="{FF2B5EF4-FFF2-40B4-BE49-F238E27FC236}">
                <a16:creationId xmlns:a16="http://schemas.microsoft.com/office/drawing/2014/main" id="{2696C65D-7A58-1208-679D-374A897B5AC7}"/>
              </a:ext>
            </a:extLst>
          </p:cNvPr>
          <p:cNvSpPr>
            <a:spLocks noGrp="1"/>
          </p:cNvSpPr>
          <p:nvPr>
            <p:ph idx="1"/>
          </p:nvPr>
        </p:nvSpPr>
        <p:spPr/>
        <p:txBody>
          <a:bodyPr/>
          <a:lstStyle/>
          <a:p>
            <a:r>
              <a:rPr lang="el-GR" dirty="0"/>
              <a:t>Η αναμενόμενη τιμή είναι</a:t>
            </a:r>
          </a:p>
          <a:p>
            <a:endParaRPr lang="el-GR" dirty="0"/>
          </a:p>
          <a:p>
            <a:endParaRPr lang="el-GR" dirty="0"/>
          </a:p>
          <a:p>
            <a:r>
              <a:rPr lang="el-GR" sz="2400" b="0" i="0" u="none" strike="noStrike" baseline="0" dirty="0">
                <a:latin typeface="grmn1000"/>
              </a:rPr>
              <a:t>Για μια μεταβλητή που κατανέμεται ομοιόμορφα μεταξύ των </a:t>
            </a:r>
            <a:r>
              <a:rPr lang="el-GR" sz="2400" b="0" i="1" u="none" strike="noStrike" baseline="0" dirty="0">
                <a:latin typeface="LMMathItalic10-Regular"/>
              </a:rPr>
              <a:t>L </a:t>
            </a:r>
            <a:r>
              <a:rPr lang="el-GR" sz="2400" b="0" i="0" u="none" strike="noStrike" baseline="0" dirty="0">
                <a:latin typeface="grmn1000"/>
              </a:rPr>
              <a:t>και </a:t>
            </a:r>
            <a:r>
              <a:rPr lang="el-GR" sz="2400" b="0" i="1" u="none" strike="noStrike" baseline="0" dirty="0">
                <a:latin typeface="LMMathItalic10-Regular"/>
              </a:rPr>
              <a:t>U</a:t>
            </a:r>
            <a:r>
              <a:rPr lang="el-GR" sz="2400" b="0" i="0" u="none" strike="noStrike" baseline="0" dirty="0">
                <a:latin typeface="grmn1000"/>
              </a:rPr>
              <a:t>, η διακύμανση είναι </a:t>
            </a:r>
            <a:r>
              <a:rPr lang="el-GR" sz="2400" b="0" i="0" u="none" strike="noStrike" baseline="0" dirty="0">
                <a:latin typeface="LMRoman10-Regular"/>
              </a:rPr>
              <a:t>(</a:t>
            </a:r>
            <a:r>
              <a:rPr lang="el-GR" sz="2400" b="0" i="1" u="none" strike="noStrike" baseline="0" dirty="0">
                <a:latin typeface="LMMathItalic10-Regular"/>
              </a:rPr>
              <a:t>U </a:t>
            </a:r>
            <a:r>
              <a:rPr lang="el-GR" sz="2400" b="0" i="1" u="none" strike="noStrike" baseline="0" dirty="0">
                <a:latin typeface="LMMathSymbols10-Regular"/>
              </a:rPr>
              <a:t>− </a:t>
            </a:r>
            <a:r>
              <a:rPr lang="el-GR" sz="2400" b="0" i="1" u="none" strike="noStrike" baseline="0" dirty="0">
                <a:latin typeface="LMMathItalic10-Regular"/>
              </a:rPr>
              <a:t>L</a:t>
            </a:r>
            <a:r>
              <a:rPr lang="el-GR" sz="2400" b="0" i="0" u="none" strike="noStrike" baseline="0" dirty="0">
                <a:latin typeface="LMRoman10-Regular"/>
              </a:rPr>
              <a:t>)</a:t>
            </a:r>
            <a:r>
              <a:rPr lang="el-GR" sz="2400" b="0" i="0" u="none" strike="noStrike" baseline="30000" dirty="0">
                <a:latin typeface="LMRoman7-Regular"/>
              </a:rPr>
              <a:t>2</a:t>
            </a:r>
            <a:r>
              <a:rPr lang="el-GR" sz="2400" b="0" i="1" u="none" strike="noStrike" baseline="0" dirty="0">
                <a:latin typeface="LMMathItalic10-Regular"/>
              </a:rPr>
              <a:t>/</a:t>
            </a:r>
            <a:r>
              <a:rPr lang="el-GR" sz="2400" b="0" i="0" u="none" strike="noStrike" baseline="0" dirty="0">
                <a:latin typeface="LMRoman10-Regular"/>
              </a:rPr>
              <a:t>12</a:t>
            </a:r>
            <a:r>
              <a:rPr lang="el-GR" sz="2400" b="0" i="0" u="none" strike="noStrike" baseline="0" dirty="0">
                <a:latin typeface="grmn1000"/>
              </a:rPr>
              <a:t>. Επομένως,</a:t>
            </a:r>
            <a:endParaRPr lang="en-US" dirty="0"/>
          </a:p>
        </p:txBody>
      </p:sp>
      <p:pic>
        <p:nvPicPr>
          <p:cNvPr id="5" name="Picture 4">
            <a:extLst>
              <a:ext uri="{FF2B5EF4-FFF2-40B4-BE49-F238E27FC236}">
                <a16:creationId xmlns:a16="http://schemas.microsoft.com/office/drawing/2014/main" id="{C62E755A-8A4C-2454-5474-CD598C6553F8}"/>
              </a:ext>
            </a:extLst>
          </p:cNvPr>
          <p:cNvPicPr>
            <a:picLocks noChangeAspect="1"/>
          </p:cNvPicPr>
          <p:nvPr/>
        </p:nvPicPr>
        <p:blipFill>
          <a:blip r:embed="rId2"/>
          <a:stretch>
            <a:fillRect/>
          </a:stretch>
        </p:blipFill>
        <p:spPr>
          <a:xfrm>
            <a:off x="3793071" y="2669046"/>
            <a:ext cx="3935956" cy="941419"/>
          </a:xfrm>
          <a:prstGeom prst="rect">
            <a:avLst/>
          </a:prstGeom>
        </p:spPr>
      </p:pic>
      <p:pic>
        <p:nvPicPr>
          <p:cNvPr id="7" name="Picture 6">
            <a:extLst>
              <a:ext uri="{FF2B5EF4-FFF2-40B4-BE49-F238E27FC236}">
                <a16:creationId xmlns:a16="http://schemas.microsoft.com/office/drawing/2014/main" id="{7D07ED46-5AE2-AAAD-407A-3397D9F4B6A9}"/>
              </a:ext>
            </a:extLst>
          </p:cNvPr>
          <p:cNvPicPr>
            <a:picLocks noChangeAspect="1"/>
          </p:cNvPicPr>
          <p:nvPr/>
        </p:nvPicPr>
        <p:blipFill>
          <a:blip r:embed="rId3"/>
          <a:stretch>
            <a:fillRect/>
          </a:stretch>
        </p:blipFill>
        <p:spPr>
          <a:xfrm>
            <a:off x="4228462" y="4675694"/>
            <a:ext cx="2408579" cy="833821"/>
          </a:xfrm>
          <a:prstGeom prst="rect">
            <a:avLst/>
          </a:prstGeom>
        </p:spPr>
      </p:pic>
    </p:spTree>
    <p:extLst>
      <p:ext uri="{BB962C8B-B14F-4D97-AF65-F5344CB8AC3E}">
        <p14:creationId xmlns:p14="http://schemas.microsoft.com/office/powerpoint/2010/main" val="1460751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FD206-0193-F4B2-0088-12EA89D83D7D}"/>
              </a:ext>
            </a:extLst>
          </p:cNvPr>
          <p:cNvPicPr>
            <a:picLocks noChangeAspect="1"/>
          </p:cNvPicPr>
          <p:nvPr/>
        </p:nvPicPr>
        <p:blipFill>
          <a:blip r:embed="rId2"/>
          <a:stretch>
            <a:fillRect/>
          </a:stretch>
        </p:blipFill>
        <p:spPr>
          <a:xfrm>
            <a:off x="1909260" y="451389"/>
            <a:ext cx="8290541" cy="6015399"/>
          </a:xfrm>
          <a:prstGeom prst="rect">
            <a:avLst/>
          </a:prstGeom>
        </p:spPr>
      </p:pic>
    </p:spTree>
    <p:extLst>
      <p:ext uri="{BB962C8B-B14F-4D97-AF65-F5344CB8AC3E}">
        <p14:creationId xmlns:p14="http://schemas.microsoft.com/office/powerpoint/2010/main" val="3791396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C1B2-8163-7DC1-4D21-161B797D906F}"/>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p:sp>
        <p:nvSpPr>
          <p:cNvPr id="3" name="Content Placeholder 2">
            <a:extLst>
              <a:ext uri="{FF2B5EF4-FFF2-40B4-BE49-F238E27FC236}">
                <a16:creationId xmlns:a16="http://schemas.microsoft.com/office/drawing/2014/main" id="{6D7615A9-32A2-260F-94AD-20B98400FF5B}"/>
              </a:ext>
            </a:extLst>
          </p:cNvPr>
          <p:cNvSpPr>
            <a:spLocks noGrp="1"/>
          </p:cNvSpPr>
          <p:nvPr>
            <p:ph idx="1"/>
          </p:nvPr>
        </p:nvSpPr>
        <p:spPr/>
        <p:txBody>
          <a:bodyPr/>
          <a:lstStyle/>
          <a:p>
            <a:r>
              <a:rPr lang="el-GR" dirty="0"/>
              <a:t>1. Εξίσωση επιλογής πιθανομονάδας:</a:t>
            </a:r>
            <a:endParaRPr lang="en-US" dirty="0"/>
          </a:p>
          <a:p>
            <a:endParaRPr lang="en-US" dirty="0"/>
          </a:p>
          <a:p>
            <a:endParaRPr lang="en-US" dirty="0"/>
          </a:p>
          <a:p>
            <a:r>
              <a:rPr lang="el-GR" dirty="0"/>
              <a:t>2. Μη γραμμικό υπόδειγμα συνάρτησης δείκτη με μη παρατηρούμενη ετερογένεια και επιλογή δείγματος:</a:t>
            </a:r>
            <a:endParaRPr lang="en-US" dirty="0"/>
          </a:p>
        </p:txBody>
      </p:sp>
      <p:pic>
        <p:nvPicPr>
          <p:cNvPr id="5" name="Picture 4">
            <a:extLst>
              <a:ext uri="{FF2B5EF4-FFF2-40B4-BE49-F238E27FC236}">
                <a16:creationId xmlns:a16="http://schemas.microsoft.com/office/drawing/2014/main" id="{B56AEC8E-0DA7-6AD3-BF35-19FDAFB61E77}"/>
              </a:ext>
            </a:extLst>
          </p:cNvPr>
          <p:cNvPicPr>
            <a:picLocks noChangeAspect="1"/>
          </p:cNvPicPr>
          <p:nvPr/>
        </p:nvPicPr>
        <p:blipFill>
          <a:blip r:embed="rId2"/>
          <a:stretch>
            <a:fillRect/>
          </a:stretch>
        </p:blipFill>
        <p:spPr>
          <a:xfrm>
            <a:off x="3959125" y="2818615"/>
            <a:ext cx="3850077" cy="805841"/>
          </a:xfrm>
          <a:prstGeom prst="rect">
            <a:avLst/>
          </a:prstGeom>
        </p:spPr>
      </p:pic>
      <p:pic>
        <p:nvPicPr>
          <p:cNvPr id="7" name="Picture 6">
            <a:extLst>
              <a:ext uri="{FF2B5EF4-FFF2-40B4-BE49-F238E27FC236}">
                <a16:creationId xmlns:a16="http://schemas.microsoft.com/office/drawing/2014/main" id="{054F13A1-10E1-119B-6A8D-4F727C741564}"/>
              </a:ext>
            </a:extLst>
          </p:cNvPr>
          <p:cNvPicPr>
            <a:picLocks noChangeAspect="1"/>
          </p:cNvPicPr>
          <p:nvPr/>
        </p:nvPicPr>
        <p:blipFill>
          <a:blip r:embed="rId3"/>
          <a:stretch>
            <a:fillRect/>
          </a:stretch>
        </p:blipFill>
        <p:spPr>
          <a:xfrm>
            <a:off x="3640699" y="4873658"/>
            <a:ext cx="4910602" cy="1525955"/>
          </a:xfrm>
          <a:prstGeom prst="rect">
            <a:avLst/>
          </a:prstGeom>
        </p:spPr>
      </p:pic>
    </p:spTree>
    <p:extLst>
      <p:ext uri="{BB962C8B-B14F-4D97-AF65-F5344CB8AC3E}">
        <p14:creationId xmlns:p14="http://schemas.microsoft.com/office/powerpoint/2010/main" val="1767445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FA88-4816-0B30-FCCD-B0DD1258633E}"/>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p:sp>
        <p:nvSpPr>
          <p:cNvPr id="3" name="Content Placeholder 2">
            <a:extLst>
              <a:ext uri="{FF2B5EF4-FFF2-40B4-BE49-F238E27FC236}">
                <a16:creationId xmlns:a16="http://schemas.microsoft.com/office/drawing/2014/main" id="{F5291CE2-8536-9A34-EBEA-6A4281828B0B}"/>
              </a:ext>
            </a:extLst>
          </p:cNvPr>
          <p:cNvSpPr>
            <a:spLocks noGrp="1"/>
          </p:cNvSpPr>
          <p:nvPr>
            <p:ph idx="1"/>
          </p:nvPr>
        </p:nvSpPr>
        <p:spPr/>
        <p:txBody>
          <a:bodyPr/>
          <a:lstStyle/>
          <a:p>
            <a:r>
              <a:rPr lang="el-GR" dirty="0"/>
              <a:t>Συνδυάζοντας τους όρους και χρησιμοποιώντας την προηγούμενη προσέγγιση, η μη δεσμευμένη από</a:t>
            </a:r>
            <a:r>
              <a:rPr lang="en-US" dirty="0"/>
              <a:t> </a:t>
            </a:r>
            <a:r>
              <a:rPr lang="el-GR" dirty="0"/>
              <a:t>κοινού πυκνότητα είναι</a:t>
            </a:r>
            <a:endParaRPr lang="en-US" dirty="0"/>
          </a:p>
          <a:p>
            <a:endParaRPr lang="en-US" dirty="0"/>
          </a:p>
          <a:p>
            <a:endParaRPr lang="en-US" dirty="0"/>
          </a:p>
          <a:p>
            <a:r>
              <a:rPr lang="el-GR" dirty="0"/>
              <a:t>Το άλλο μέρος της συνάρτησης πιθανοφάνειας για τις παρατηρήσεις με z</a:t>
            </a:r>
            <a:r>
              <a:rPr lang="el-GR" baseline="-25000" dirty="0"/>
              <a:t>i</a:t>
            </a:r>
            <a:r>
              <a:rPr lang="el-GR" dirty="0"/>
              <a:t> = 0 είναι</a:t>
            </a:r>
            <a:endParaRPr lang="en-US" dirty="0"/>
          </a:p>
        </p:txBody>
      </p:sp>
      <p:pic>
        <p:nvPicPr>
          <p:cNvPr id="5" name="Picture 4">
            <a:extLst>
              <a:ext uri="{FF2B5EF4-FFF2-40B4-BE49-F238E27FC236}">
                <a16:creationId xmlns:a16="http://schemas.microsoft.com/office/drawing/2014/main" id="{12FD0546-29E0-97A2-CB55-4CAC11308B75}"/>
              </a:ext>
            </a:extLst>
          </p:cNvPr>
          <p:cNvPicPr>
            <a:picLocks noChangeAspect="1"/>
          </p:cNvPicPr>
          <p:nvPr/>
        </p:nvPicPr>
        <p:blipFill>
          <a:blip r:embed="rId2"/>
          <a:stretch>
            <a:fillRect/>
          </a:stretch>
        </p:blipFill>
        <p:spPr>
          <a:xfrm>
            <a:off x="2438738" y="3176833"/>
            <a:ext cx="7314523" cy="761649"/>
          </a:xfrm>
          <a:prstGeom prst="rect">
            <a:avLst/>
          </a:prstGeom>
        </p:spPr>
      </p:pic>
      <p:pic>
        <p:nvPicPr>
          <p:cNvPr id="7" name="Picture 6">
            <a:extLst>
              <a:ext uri="{FF2B5EF4-FFF2-40B4-BE49-F238E27FC236}">
                <a16:creationId xmlns:a16="http://schemas.microsoft.com/office/drawing/2014/main" id="{F42E1F86-213E-2D71-869F-3A817C802618}"/>
              </a:ext>
            </a:extLst>
          </p:cNvPr>
          <p:cNvPicPr>
            <a:picLocks noChangeAspect="1"/>
          </p:cNvPicPr>
          <p:nvPr/>
        </p:nvPicPr>
        <p:blipFill>
          <a:blip r:embed="rId3"/>
          <a:stretch>
            <a:fillRect/>
          </a:stretch>
        </p:blipFill>
        <p:spPr>
          <a:xfrm>
            <a:off x="3109561" y="4581427"/>
            <a:ext cx="5759168" cy="2100372"/>
          </a:xfrm>
          <a:prstGeom prst="rect">
            <a:avLst/>
          </a:prstGeom>
        </p:spPr>
      </p:pic>
    </p:spTree>
    <p:extLst>
      <p:ext uri="{BB962C8B-B14F-4D97-AF65-F5344CB8AC3E}">
        <p14:creationId xmlns:p14="http://schemas.microsoft.com/office/powerpoint/2010/main" val="3461693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B048-DABC-6C98-B43A-08FF6A333E81}"/>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Εκτίμηση δύο βημάτων και μέγισττης πιθανοφάνειας</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AE08AE-2D01-C886-0F8A-64DC92615A2A}"/>
                  </a:ext>
                </a:extLst>
              </p:cNvPr>
              <p:cNvSpPr>
                <a:spLocks noGrp="1"/>
              </p:cNvSpPr>
              <p:nvPr>
                <p:ph idx="1"/>
              </p:nvPr>
            </p:nvSpPr>
            <p:spPr/>
            <p:txBody>
              <a:bodyPr/>
              <a:lstStyle/>
              <a:p>
                <a:pPr algn="l"/>
                <a:r>
                  <a:rPr lang="el-GR" sz="2400" dirty="0">
                    <a:latin typeface="grmn1000"/>
                  </a:rPr>
                  <a:t>Μ</a:t>
                </a:r>
                <a:r>
                  <a:rPr lang="el-GR" sz="2400" b="0" i="0" u="none" strike="noStrike" baseline="0" dirty="0">
                    <a:latin typeface="grmn1000"/>
                  </a:rPr>
                  <a:t>πορούμε να χρησιμοποιήσουμε την αρχή του αναλλοίωτου για να παραμετροποιήσουμε εκ νέου τη λογαριθμική συνάρτηση πιθανοφάνειας σε όρους των </a:t>
                </a:r>
                <a:r>
                  <a:rPr lang="el-GR" sz="2400" b="1" i="1" u="none" strike="noStrike" baseline="0" dirty="0">
                    <a:latin typeface="LMMathItalic10-Bold"/>
                  </a:rPr>
                  <a:t>γ </a:t>
                </a:r>
                <a:r>
                  <a:rPr lang="el-GR" sz="2400" b="0" i="0" u="none" strike="noStrike" baseline="0" dirty="0">
                    <a:latin typeface="LMRoman10-Regular"/>
                  </a:rPr>
                  <a:t>= </a:t>
                </a:r>
                <a:r>
                  <a:rPr lang="el-GR" sz="2400" b="1" i="1" u="none" strike="noStrike" baseline="0" dirty="0">
                    <a:latin typeface="LMMathItalic10-Bold"/>
                  </a:rPr>
                  <a:t>α</a:t>
                </a:r>
                <a:r>
                  <a:rPr lang="el-GR" sz="2400" b="0" i="1" u="none" strike="noStrike" baseline="0" dirty="0">
                    <a:latin typeface="LMMathItalic10-Regular"/>
                  </a:rPr>
                  <a:t>/</a:t>
                </a:r>
                <a14:m>
                  <m:oMath xmlns:m="http://schemas.openxmlformats.org/officeDocument/2006/math">
                    <m:rad>
                      <m:radPr>
                        <m:degHide m:val="on"/>
                        <m:ctrlPr>
                          <a:rPr lang="el-GR" sz="2400" b="0" i="1" u="none" strike="noStrike" baseline="0" smtClean="0">
                            <a:latin typeface="Cambria Math" panose="02040503050406030204" pitchFamily="18" charset="0"/>
                          </a:rPr>
                        </m:ctrlPr>
                      </m:radPr>
                      <m:deg/>
                      <m:e>
                        <m:r>
                          <a:rPr lang="el-GR" sz="2400" b="0" i="1" u="none" strike="noStrike" baseline="0" smtClean="0">
                            <a:latin typeface="Cambria Math" panose="02040503050406030204" pitchFamily="18" charset="0"/>
                          </a:rPr>
                          <m:t>1−</m:t>
                        </m:r>
                        <m:r>
                          <a:rPr lang="el-GR" sz="2400" b="0" i="1" u="none" strike="noStrike" baseline="0" smtClean="0">
                            <a:latin typeface="Cambria Math" panose="02040503050406030204" pitchFamily="18" charset="0"/>
                          </a:rPr>
                          <m:t>𝜌</m:t>
                        </m:r>
                        <m:r>
                          <a:rPr lang="el-GR" sz="2400" b="0" i="1" u="none" strike="noStrike" baseline="30000" smtClean="0">
                            <a:latin typeface="Cambria Math" panose="02040503050406030204" pitchFamily="18" charset="0"/>
                          </a:rPr>
                          <m:t>2</m:t>
                        </m:r>
                      </m:e>
                    </m:rad>
                  </m:oMath>
                </a14:m>
                <a:r>
                  <a:rPr lang="el-GR" sz="1400" b="0" i="0" u="none" strike="noStrike" baseline="0" dirty="0">
                    <a:latin typeface="LMRoman8-Regular"/>
                  </a:rPr>
                  <a:t> </a:t>
                </a:r>
                <a:r>
                  <a:rPr lang="el-GR" sz="2400" b="0" i="0" u="none" strike="noStrike" baseline="0" dirty="0">
                    <a:latin typeface="grmn1000"/>
                  </a:rPr>
                  <a:t>και </a:t>
                </a:r>
                <a:r>
                  <a:rPr lang="el-GR" sz="2400" b="0" i="1" u="none" strike="noStrike" baseline="0" dirty="0">
                    <a:latin typeface="LMMathItalic10-Regular"/>
                  </a:rPr>
                  <a:t>τ </a:t>
                </a:r>
                <a:r>
                  <a:rPr lang="el-GR" sz="2400" b="0" i="0" u="none" strike="noStrike" baseline="0" dirty="0">
                    <a:latin typeface="LMRoman10-Regular"/>
                  </a:rPr>
                  <a:t>=</a:t>
                </a:r>
                <a:r>
                  <a:rPr lang="el-GR" sz="2400" b="0" i="1" u="none" strike="noStrike" baseline="0" dirty="0">
                    <a:latin typeface="LMMathItalic10-Regular"/>
                  </a:rPr>
                  <a:t>ρ/</a:t>
                </a:r>
                <a14:m>
                  <m:oMath xmlns:m="http://schemas.openxmlformats.org/officeDocument/2006/math">
                    <m:rad>
                      <m:radPr>
                        <m:degHide m:val="on"/>
                        <m:ctrlPr>
                          <a:rPr lang="el-GR" sz="2400" b="0" i="1" u="none" strike="noStrike" baseline="0" smtClean="0">
                            <a:latin typeface="Cambria Math" panose="02040503050406030204" pitchFamily="18" charset="0"/>
                          </a:rPr>
                        </m:ctrlPr>
                      </m:radPr>
                      <m:deg/>
                      <m:e>
                        <m:r>
                          <a:rPr lang="el-GR" sz="2400" b="0" i="1" u="none" strike="noStrike" baseline="0" smtClean="0">
                            <a:latin typeface="Cambria Math" panose="02040503050406030204" pitchFamily="18" charset="0"/>
                          </a:rPr>
                          <m:t>1−</m:t>
                        </m:r>
                        <m:r>
                          <a:rPr lang="el-GR" sz="2400" b="0" i="1" u="none" strike="noStrike" baseline="0" smtClean="0">
                            <a:latin typeface="Cambria Math" panose="02040503050406030204" pitchFamily="18" charset="0"/>
                          </a:rPr>
                          <m:t>𝜌</m:t>
                        </m:r>
                      </m:e>
                    </m:rad>
                    <m:r>
                      <a:rPr lang="el-GR" sz="2400" b="0" i="0" u="none" strike="noStrike" baseline="30000" smtClean="0">
                        <a:latin typeface="Cambria Math" panose="02040503050406030204" pitchFamily="18" charset="0"/>
                      </a:rPr>
                      <m:t>2</m:t>
                    </m:r>
                  </m:oMath>
                </a14:m>
                <a:r>
                  <a:rPr lang="el-GR" sz="2400" b="0" i="0" u="none" strike="noStrike" baseline="0" dirty="0">
                    <a:latin typeface="LMRoman10-Regular"/>
                  </a:rPr>
                  <a:t> </a:t>
                </a:r>
                <a:r>
                  <a:rPr lang="el-GR" sz="2400" b="0" i="0" u="none" strike="noStrike" baseline="0" dirty="0">
                    <a:latin typeface="grmn1000"/>
                  </a:rPr>
                  <a:t>.</a:t>
                </a:r>
                <a:endParaRPr lang="en-US" dirty="0"/>
              </a:p>
            </p:txBody>
          </p:sp>
        </mc:Choice>
        <mc:Fallback xmlns="">
          <p:sp>
            <p:nvSpPr>
              <p:cNvPr id="3" name="Content Placeholder 2">
                <a:extLst>
                  <a:ext uri="{FF2B5EF4-FFF2-40B4-BE49-F238E27FC236}">
                    <a16:creationId xmlns:a16="http://schemas.microsoft.com/office/drawing/2014/main" id="{FDAE08AE-2D01-C886-0F8A-64DC92615A2A}"/>
                  </a:ext>
                </a:extLst>
              </p:cNvPr>
              <p:cNvSpPr>
                <a:spLocks noGrp="1" noRot="1" noChangeAspect="1" noMove="1" noResize="1" noEditPoints="1" noAdjustHandles="1" noChangeArrowheads="1" noChangeShapeType="1" noTextEdit="1"/>
              </p:cNvSpPr>
              <p:nvPr>
                <p:ph idx="1"/>
              </p:nvPr>
            </p:nvSpPr>
            <p:spPr>
              <a:blipFill>
                <a:blip r:embed="rId2"/>
                <a:stretch>
                  <a:fillRect l="-502" t="-212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68CAE13-9A76-FD53-91E3-AF635BABCCCF}"/>
              </a:ext>
            </a:extLst>
          </p:cNvPr>
          <p:cNvPicPr>
            <a:picLocks noChangeAspect="1"/>
          </p:cNvPicPr>
          <p:nvPr/>
        </p:nvPicPr>
        <p:blipFill>
          <a:blip r:embed="rId3"/>
          <a:stretch>
            <a:fillRect/>
          </a:stretch>
        </p:blipFill>
        <p:spPr>
          <a:xfrm>
            <a:off x="2000293" y="3602675"/>
            <a:ext cx="8651995" cy="840556"/>
          </a:xfrm>
          <a:prstGeom prst="rect">
            <a:avLst/>
          </a:prstGeom>
        </p:spPr>
      </p:pic>
    </p:spTree>
    <p:extLst>
      <p:ext uri="{BB962C8B-B14F-4D97-AF65-F5344CB8AC3E}">
        <p14:creationId xmlns:p14="http://schemas.microsoft.com/office/powerpoint/2010/main" val="36600774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E45D-394B-FF70-C5ED-E3D5DD9C3D53}"/>
              </a:ext>
            </a:extLst>
          </p:cNvPr>
          <p:cNvSpPr>
            <a:spLocks noGrp="1"/>
          </p:cNvSpPr>
          <p:nvPr>
            <p:ph type="title"/>
          </p:nvPr>
        </p:nvSpPr>
        <p:spPr>
          <a:xfrm>
            <a:off x="1024128" y="585216"/>
            <a:ext cx="11032754" cy="1499616"/>
          </a:xfrm>
        </p:spPr>
        <p:txBody>
          <a:bodyPr>
            <a:normAutofit/>
          </a:bodyPr>
          <a:lstStyle/>
          <a:p>
            <a:r>
              <a:rPr lang="el-GR" sz="3600" dirty="0"/>
              <a:t>Κοινές Επιδράσεις σε Υποδείγματα Επιλογής Δείγματος</a:t>
            </a:r>
            <a:endParaRPr lang="en-US" sz="3600" dirty="0"/>
          </a:p>
        </p:txBody>
      </p:sp>
      <p:sp>
        <p:nvSpPr>
          <p:cNvPr id="3" name="Content Placeholder 2">
            <a:extLst>
              <a:ext uri="{FF2B5EF4-FFF2-40B4-BE49-F238E27FC236}">
                <a16:creationId xmlns:a16="http://schemas.microsoft.com/office/drawing/2014/main" id="{FDB93EEB-0EE0-77F0-7C15-187E73F24349}"/>
              </a:ext>
            </a:extLst>
          </p:cNvPr>
          <p:cNvSpPr>
            <a:spLocks noGrp="1"/>
          </p:cNvSpPr>
          <p:nvPr>
            <p:ph idx="1"/>
          </p:nvPr>
        </p:nvSpPr>
        <p:spPr>
          <a:xfrm>
            <a:off x="1024128" y="2286000"/>
            <a:ext cx="10919633" cy="4023360"/>
          </a:xfrm>
        </p:spPr>
        <p:txBody>
          <a:bodyPr/>
          <a:lstStyle/>
          <a:p>
            <a:pPr algn="l"/>
            <a:endParaRPr lang="el-GR" sz="2400" b="0" i="0" u="none" strike="noStrike" baseline="0" dirty="0">
              <a:latin typeface="grmn1000"/>
            </a:endParaRPr>
          </a:p>
          <a:p>
            <a:pPr marL="0" indent="0" algn="l">
              <a:buNone/>
            </a:pPr>
            <a:endParaRPr lang="el-GR" sz="2400" b="0" i="0" u="none" strike="noStrike" baseline="0" dirty="0">
              <a:latin typeface="grmn1000"/>
            </a:endParaRPr>
          </a:p>
          <a:p>
            <a:pPr algn="l"/>
            <a:r>
              <a:rPr lang="el-GR" sz="2400" b="0" i="0" u="none" strike="noStrike" baseline="0" dirty="0">
                <a:latin typeface="grmn1000"/>
              </a:rPr>
              <a:t>Η επιλεξιμότητα στο υπόδειγμα διενεργείται μέσω της συσχέτισης μεταξύ </a:t>
            </a:r>
            <a:r>
              <a:rPr lang="el-GR" sz="2400" b="0" i="1" u="none" strike="noStrike" baseline="0" dirty="0">
                <a:latin typeface="LMMathItalic10-Regular"/>
              </a:rPr>
              <a:t>ε</a:t>
            </a:r>
            <a:r>
              <a:rPr lang="el-GR" sz="1400" b="0" i="1" u="none" strike="noStrike" baseline="0" dirty="0">
                <a:latin typeface="LMMathItalic8-Regular"/>
              </a:rPr>
              <a:t>it </a:t>
            </a:r>
            <a:r>
              <a:rPr lang="el-GR" sz="2400" b="0" i="0" u="none" strike="noStrike" baseline="0" dirty="0">
                <a:latin typeface="grmn1000"/>
              </a:rPr>
              <a:t>και </a:t>
            </a:r>
            <a:r>
              <a:rPr lang="el-GR" sz="2400" b="0" i="1" u="none" strike="noStrike" baseline="0" dirty="0">
                <a:latin typeface="LMMathItalic10-Regular"/>
              </a:rPr>
              <a:t>u</a:t>
            </a:r>
            <a:r>
              <a:rPr lang="el-GR" sz="1400" b="0" i="1" u="none" strike="noStrike" baseline="0" dirty="0">
                <a:latin typeface="LMMathItalic8-Regular"/>
              </a:rPr>
              <a:t>it</a:t>
            </a:r>
            <a:r>
              <a:rPr lang="el-GR" sz="2400" b="0" i="0" u="none" strike="noStrike" baseline="0" dirty="0">
                <a:latin typeface="grmn1000"/>
              </a:rPr>
              <a:t>. Η λογαριθμική πιθανοφάνεια που προκύπτει βασίζεται στη συνεισφορά του ατόμου </a:t>
            </a:r>
            <a:r>
              <a:rPr lang="el-GR" sz="2400" b="0" i="1" u="none" strike="noStrike" baseline="0" dirty="0">
                <a:latin typeface="LMMathItalic10-Regular"/>
              </a:rPr>
              <a:t>i</a:t>
            </a:r>
            <a:r>
              <a:rPr lang="el-GR" sz="2400" b="0" i="0" u="none" strike="noStrike" baseline="0" dirty="0">
                <a:latin typeface="grmn1000"/>
              </a:rPr>
              <a:t>,</a:t>
            </a:r>
            <a:endParaRPr lang="en-US" dirty="0"/>
          </a:p>
        </p:txBody>
      </p:sp>
      <p:pic>
        <p:nvPicPr>
          <p:cNvPr id="7" name="Picture 6">
            <a:extLst>
              <a:ext uri="{FF2B5EF4-FFF2-40B4-BE49-F238E27FC236}">
                <a16:creationId xmlns:a16="http://schemas.microsoft.com/office/drawing/2014/main" id="{5ECA6A44-9CC2-CC47-5077-40CA2C8B52C4}"/>
              </a:ext>
            </a:extLst>
          </p:cNvPr>
          <p:cNvPicPr>
            <a:picLocks noChangeAspect="1"/>
          </p:cNvPicPr>
          <p:nvPr/>
        </p:nvPicPr>
        <p:blipFill>
          <a:blip r:embed="rId2"/>
          <a:stretch>
            <a:fillRect/>
          </a:stretch>
        </p:blipFill>
        <p:spPr>
          <a:xfrm>
            <a:off x="2876679" y="1933065"/>
            <a:ext cx="6115535" cy="1309373"/>
          </a:xfrm>
          <a:prstGeom prst="rect">
            <a:avLst/>
          </a:prstGeom>
        </p:spPr>
      </p:pic>
      <p:pic>
        <p:nvPicPr>
          <p:cNvPr id="9" name="Picture 8">
            <a:extLst>
              <a:ext uri="{FF2B5EF4-FFF2-40B4-BE49-F238E27FC236}">
                <a16:creationId xmlns:a16="http://schemas.microsoft.com/office/drawing/2014/main" id="{32EFA031-A0DC-DB25-69C1-AE9CB1D178B5}"/>
              </a:ext>
            </a:extLst>
          </p:cNvPr>
          <p:cNvPicPr>
            <a:picLocks noChangeAspect="1"/>
          </p:cNvPicPr>
          <p:nvPr/>
        </p:nvPicPr>
        <p:blipFill>
          <a:blip r:embed="rId3"/>
          <a:stretch>
            <a:fillRect/>
          </a:stretch>
        </p:blipFill>
        <p:spPr>
          <a:xfrm>
            <a:off x="3481117" y="4198877"/>
            <a:ext cx="5435682" cy="2503720"/>
          </a:xfrm>
          <a:prstGeom prst="rect">
            <a:avLst/>
          </a:prstGeom>
        </p:spPr>
      </p:pic>
    </p:spTree>
    <p:extLst>
      <p:ext uri="{BB962C8B-B14F-4D97-AF65-F5344CB8AC3E}">
        <p14:creationId xmlns:p14="http://schemas.microsoft.com/office/powerpoint/2010/main" val="923009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714A-F637-5349-B876-DAE1B496C146}"/>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Κοινές Επιδράσεις σε Υποδείγματα Επιλογής Δείγματος</a:t>
            </a:r>
            <a:endParaRPr lang="en-US" dirty="0"/>
          </a:p>
        </p:txBody>
      </p:sp>
      <p:sp>
        <p:nvSpPr>
          <p:cNvPr id="3" name="Content Placeholder 2">
            <a:extLst>
              <a:ext uri="{FF2B5EF4-FFF2-40B4-BE49-F238E27FC236}">
                <a16:creationId xmlns:a16="http://schemas.microsoft.com/office/drawing/2014/main" id="{D63D68A4-B6B0-0061-1320-CAF0A4A7A057}"/>
              </a:ext>
            </a:extLst>
          </p:cNvPr>
          <p:cNvSpPr>
            <a:spLocks noGrp="1"/>
          </p:cNvSpPr>
          <p:nvPr>
            <p:ph idx="1"/>
          </p:nvPr>
        </p:nvSpPr>
        <p:spPr>
          <a:xfrm>
            <a:off x="1024128" y="2286000"/>
            <a:ext cx="10504853" cy="4023360"/>
          </a:xfrm>
        </p:spPr>
        <p:txBody>
          <a:bodyPr/>
          <a:lstStyle/>
          <a:p>
            <a:r>
              <a:rPr lang="el-GR" dirty="0"/>
              <a:t>Ο όρος στην προσομοιωμένη πιθανοφάνεια που ακολουθεί αυτή τη διαδικασία είναι</a:t>
            </a:r>
            <a:endParaRPr lang="en-US" dirty="0"/>
          </a:p>
        </p:txBody>
      </p:sp>
      <p:pic>
        <p:nvPicPr>
          <p:cNvPr id="5" name="Picture 4">
            <a:extLst>
              <a:ext uri="{FF2B5EF4-FFF2-40B4-BE49-F238E27FC236}">
                <a16:creationId xmlns:a16="http://schemas.microsoft.com/office/drawing/2014/main" id="{3071CD22-218C-FC22-A780-98489A0DD5CD}"/>
              </a:ext>
            </a:extLst>
          </p:cNvPr>
          <p:cNvPicPr>
            <a:picLocks noChangeAspect="1"/>
          </p:cNvPicPr>
          <p:nvPr/>
        </p:nvPicPr>
        <p:blipFill>
          <a:blip r:embed="rId2"/>
          <a:stretch>
            <a:fillRect/>
          </a:stretch>
        </p:blipFill>
        <p:spPr>
          <a:xfrm>
            <a:off x="3075705" y="2846895"/>
            <a:ext cx="5901477" cy="1813874"/>
          </a:xfrm>
          <a:prstGeom prst="rect">
            <a:avLst/>
          </a:prstGeom>
        </p:spPr>
      </p:pic>
    </p:spTree>
    <p:extLst>
      <p:ext uri="{BB962C8B-B14F-4D97-AF65-F5344CB8AC3E}">
        <p14:creationId xmlns:p14="http://schemas.microsoft.com/office/powerpoint/2010/main" val="2583367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43CF4B-518B-A228-6615-E39702A197BB}"/>
              </a:ext>
            </a:extLst>
          </p:cNvPr>
          <p:cNvPicPr>
            <a:picLocks noChangeAspect="1"/>
          </p:cNvPicPr>
          <p:nvPr/>
        </p:nvPicPr>
        <p:blipFill>
          <a:blip r:embed="rId2"/>
          <a:stretch>
            <a:fillRect/>
          </a:stretch>
        </p:blipFill>
        <p:spPr>
          <a:xfrm>
            <a:off x="1127674" y="1498862"/>
            <a:ext cx="10600313" cy="4081806"/>
          </a:xfrm>
          <a:prstGeom prst="rect">
            <a:avLst/>
          </a:prstGeom>
        </p:spPr>
      </p:pic>
    </p:spTree>
    <p:extLst>
      <p:ext uri="{BB962C8B-B14F-4D97-AF65-F5344CB8AC3E}">
        <p14:creationId xmlns:p14="http://schemas.microsoft.com/office/powerpoint/2010/main" val="1740777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9A83A4-6AF3-5AC8-FCBD-FAE04C3A1E1E}"/>
              </a:ext>
            </a:extLst>
          </p:cNvPr>
          <p:cNvPicPr>
            <a:picLocks noChangeAspect="1"/>
          </p:cNvPicPr>
          <p:nvPr/>
        </p:nvPicPr>
        <p:blipFill>
          <a:blip r:embed="rId2"/>
          <a:stretch>
            <a:fillRect/>
          </a:stretch>
        </p:blipFill>
        <p:spPr>
          <a:xfrm>
            <a:off x="1793940" y="980388"/>
            <a:ext cx="8467576" cy="5373278"/>
          </a:xfrm>
          <a:prstGeom prst="rect">
            <a:avLst/>
          </a:prstGeom>
        </p:spPr>
      </p:pic>
    </p:spTree>
    <p:extLst>
      <p:ext uri="{BB962C8B-B14F-4D97-AF65-F5344CB8AC3E}">
        <p14:creationId xmlns:p14="http://schemas.microsoft.com/office/powerpoint/2010/main" val="1936457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FD3A0-F9E3-0173-EA01-85D2845F415A}"/>
              </a:ext>
            </a:extLst>
          </p:cNvPr>
          <p:cNvPicPr>
            <a:picLocks noChangeAspect="1"/>
          </p:cNvPicPr>
          <p:nvPr/>
        </p:nvPicPr>
        <p:blipFill>
          <a:blip r:embed="rId2"/>
          <a:stretch>
            <a:fillRect/>
          </a:stretch>
        </p:blipFill>
        <p:spPr>
          <a:xfrm>
            <a:off x="1175946" y="1998482"/>
            <a:ext cx="10324822" cy="3299381"/>
          </a:xfrm>
          <a:prstGeom prst="rect">
            <a:avLst/>
          </a:prstGeom>
        </p:spPr>
      </p:pic>
    </p:spTree>
    <p:extLst>
      <p:ext uri="{BB962C8B-B14F-4D97-AF65-F5344CB8AC3E}">
        <p14:creationId xmlns:p14="http://schemas.microsoft.com/office/powerpoint/2010/main" val="9905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7894-D288-AF72-8E01-151893094D64}"/>
              </a:ext>
            </a:extLst>
          </p:cNvPr>
          <p:cNvSpPr>
            <a:spLocks noGrp="1"/>
          </p:cNvSpPr>
          <p:nvPr>
            <p:ph type="title"/>
          </p:nvPr>
        </p:nvSpPr>
        <p:spPr/>
        <p:txBody>
          <a:bodyPr>
            <a:normAutofit/>
          </a:bodyPr>
          <a:lstStyle/>
          <a:p>
            <a:r>
              <a:rPr lang="el-GR" sz="4000" dirty="0"/>
              <a:t>Στο Παράδειγμα 19.1 εμφανίζονται δύο αποτελέσματα.</a:t>
            </a:r>
            <a:endParaRPr lang="en-US" sz="4000" dirty="0"/>
          </a:p>
        </p:txBody>
      </p:sp>
      <p:sp>
        <p:nvSpPr>
          <p:cNvPr id="3" name="Content Placeholder 2">
            <a:extLst>
              <a:ext uri="{FF2B5EF4-FFF2-40B4-BE49-F238E27FC236}">
                <a16:creationId xmlns:a16="http://schemas.microsoft.com/office/drawing/2014/main" id="{B04188C0-57DF-D0CA-6071-595988E96349}"/>
              </a:ext>
            </a:extLst>
          </p:cNvPr>
          <p:cNvSpPr>
            <a:spLocks noGrp="1"/>
          </p:cNvSpPr>
          <p:nvPr>
            <p:ph idx="1"/>
          </p:nvPr>
        </p:nvSpPr>
        <p:spPr>
          <a:xfrm>
            <a:off x="1024128" y="2286000"/>
            <a:ext cx="10834792" cy="4023360"/>
          </a:xfrm>
        </p:spPr>
        <p:txBody>
          <a:bodyPr/>
          <a:lstStyle/>
          <a:p>
            <a:r>
              <a:rPr lang="el-GR" dirty="0"/>
              <a:t>Στο Παράδειγμα 19.1 εμφανίζονται δύο αποτελέσματα.</a:t>
            </a:r>
          </a:p>
          <a:p>
            <a:endParaRPr lang="el-GR" dirty="0"/>
          </a:p>
          <a:p>
            <a:endParaRPr lang="el-GR" dirty="0"/>
          </a:p>
          <a:p>
            <a:endParaRPr lang="el-GR" dirty="0"/>
          </a:p>
          <a:p>
            <a:r>
              <a:rPr lang="el-GR" dirty="0"/>
              <a:t>Επομένως, θα χρησιμοποιήσουμε τους όρους </a:t>
            </a:r>
            <a:r>
              <a:rPr lang="el-GR" b="1" dirty="0"/>
              <a:t>περικομμένος μέσος και περικομμένη διακύμανση</a:t>
            </a:r>
            <a:r>
              <a:rPr lang="el-GR" dirty="0"/>
              <a:t>, αναφερόμενοι στον μέσο και τη διακύμανση της τυχαίας μεταβλητής που ακολουθεί μια περικομμένη κατανομή.</a:t>
            </a:r>
            <a:endParaRPr lang="en-US" dirty="0"/>
          </a:p>
        </p:txBody>
      </p:sp>
      <p:pic>
        <p:nvPicPr>
          <p:cNvPr id="5" name="Picture 4">
            <a:extLst>
              <a:ext uri="{FF2B5EF4-FFF2-40B4-BE49-F238E27FC236}">
                <a16:creationId xmlns:a16="http://schemas.microsoft.com/office/drawing/2014/main" id="{6DB11E4B-27A7-A481-1411-91495D9F28C4}"/>
              </a:ext>
            </a:extLst>
          </p:cNvPr>
          <p:cNvPicPr>
            <a:picLocks noChangeAspect="1"/>
          </p:cNvPicPr>
          <p:nvPr/>
        </p:nvPicPr>
        <p:blipFill>
          <a:blip r:embed="rId2"/>
          <a:stretch>
            <a:fillRect/>
          </a:stretch>
        </p:blipFill>
        <p:spPr>
          <a:xfrm>
            <a:off x="1317348" y="2854194"/>
            <a:ext cx="9850524" cy="1331307"/>
          </a:xfrm>
          <a:prstGeom prst="rect">
            <a:avLst/>
          </a:prstGeom>
        </p:spPr>
      </p:pic>
    </p:spTree>
    <p:extLst>
      <p:ext uri="{BB962C8B-B14F-4D97-AF65-F5344CB8AC3E}">
        <p14:creationId xmlns:p14="http://schemas.microsoft.com/office/powerpoint/2010/main" val="219428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AAED-241C-1622-065E-EBC981A33F68}"/>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Στο Παράδειγμα 19.1 εμφανίζονται δύο αποτελέσματα.</a:t>
            </a:r>
            <a:endParaRPr lang="en-US" dirty="0"/>
          </a:p>
        </p:txBody>
      </p:sp>
      <p:sp>
        <p:nvSpPr>
          <p:cNvPr id="3" name="Content Placeholder 2">
            <a:extLst>
              <a:ext uri="{FF2B5EF4-FFF2-40B4-BE49-F238E27FC236}">
                <a16:creationId xmlns:a16="http://schemas.microsoft.com/office/drawing/2014/main" id="{F6414A41-487A-5104-B3BC-756E37561FC5}"/>
              </a:ext>
            </a:extLst>
          </p:cNvPr>
          <p:cNvSpPr>
            <a:spLocks noGrp="1"/>
          </p:cNvSpPr>
          <p:nvPr>
            <p:ph idx="1"/>
          </p:nvPr>
        </p:nvSpPr>
        <p:spPr>
          <a:xfrm>
            <a:off x="1024128" y="2286000"/>
            <a:ext cx="10486000" cy="4023360"/>
          </a:xfrm>
        </p:spPr>
        <p:txBody>
          <a:bodyPr/>
          <a:lstStyle/>
          <a:p>
            <a:r>
              <a:rPr lang="el-GR" dirty="0"/>
              <a:t>΄Ενα σημαντικό αποτέλεσμα είναι</a:t>
            </a:r>
          </a:p>
          <a:p>
            <a:endParaRPr lang="el-GR" dirty="0"/>
          </a:p>
          <a:p>
            <a:r>
              <a:rPr lang="el-GR" dirty="0"/>
              <a:t>που συνεπάγεται την παρατήρηση 2 επί του Παραδείγματος 19.1. ΄Ενα αποτέλεσμα που θα χρησιμοποιήσουμε σε αρκετά σημεία παρακάτω είναι </a:t>
            </a:r>
            <a:r>
              <a:rPr lang="el-GR" i="1" dirty="0"/>
              <a:t>dφ(α)/dα </a:t>
            </a:r>
            <a:r>
              <a:rPr lang="el-GR" dirty="0"/>
              <a:t>= −</a:t>
            </a:r>
            <a:r>
              <a:rPr lang="el-GR" i="1" dirty="0"/>
              <a:t>αf(α)</a:t>
            </a:r>
            <a:r>
              <a:rPr lang="el-GR" dirty="0"/>
              <a:t>. Η συνάρτηση λ(α) ονομάζεται </a:t>
            </a:r>
            <a:r>
              <a:rPr lang="el-GR" b="1" dirty="0"/>
              <a:t>αντίστροφος λόγος του Mills</a:t>
            </a:r>
            <a:r>
              <a:rPr lang="el-GR" dirty="0"/>
              <a:t>. Η συνάρτηση στην Εξίσωση (19-3α) ονομάζεται επίσης </a:t>
            </a:r>
            <a:r>
              <a:rPr lang="el-GR" b="1" dirty="0"/>
              <a:t>συνάρτηση κινδύνου </a:t>
            </a:r>
            <a:r>
              <a:rPr lang="el-GR" dirty="0"/>
              <a:t>για την τυπική κανονική κατανομή.</a:t>
            </a:r>
            <a:endParaRPr lang="en-US" dirty="0"/>
          </a:p>
        </p:txBody>
      </p:sp>
      <p:pic>
        <p:nvPicPr>
          <p:cNvPr id="5" name="Picture 4">
            <a:extLst>
              <a:ext uri="{FF2B5EF4-FFF2-40B4-BE49-F238E27FC236}">
                <a16:creationId xmlns:a16="http://schemas.microsoft.com/office/drawing/2014/main" id="{652EA799-196D-21AD-B450-B8DDAB25E1F2}"/>
              </a:ext>
            </a:extLst>
          </p:cNvPr>
          <p:cNvPicPr>
            <a:picLocks noChangeAspect="1"/>
          </p:cNvPicPr>
          <p:nvPr/>
        </p:nvPicPr>
        <p:blipFill>
          <a:blip r:embed="rId2"/>
          <a:stretch>
            <a:fillRect/>
          </a:stretch>
        </p:blipFill>
        <p:spPr>
          <a:xfrm>
            <a:off x="3312037" y="2686639"/>
            <a:ext cx="5371065" cy="534972"/>
          </a:xfrm>
          <a:prstGeom prst="rect">
            <a:avLst/>
          </a:prstGeom>
        </p:spPr>
      </p:pic>
    </p:spTree>
    <p:extLst>
      <p:ext uri="{BB962C8B-B14F-4D97-AF65-F5344CB8AC3E}">
        <p14:creationId xmlns:p14="http://schemas.microsoft.com/office/powerpoint/2010/main" val="424860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4DC428-2C2B-1205-3E53-9CC8C27F4D10}"/>
              </a:ext>
            </a:extLst>
          </p:cNvPr>
          <p:cNvPicPr>
            <a:picLocks noChangeAspect="1"/>
          </p:cNvPicPr>
          <p:nvPr/>
        </p:nvPicPr>
        <p:blipFill>
          <a:blip r:embed="rId2"/>
          <a:stretch>
            <a:fillRect/>
          </a:stretch>
        </p:blipFill>
        <p:spPr>
          <a:xfrm>
            <a:off x="2225434" y="1319753"/>
            <a:ext cx="8817315" cy="4449535"/>
          </a:xfrm>
          <a:prstGeom prst="rect">
            <a:avLst/>
          </a:prstGeom>
        </p:spPr>
      </p:pic>
    </p:spTree>
    <p:extLst>
      <p:ext uri="{BB962C8B-B14F-4D97-AF65-F5344CB8AC3E}">
        <p14:creationId xmlns:p14="http://schemas.microsoft.com/office/powerpoint/2010/main" val="1831226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1321</TotalTime>
  <Words>2548</Words>
  <Application>Microsoft Office PowerPoint</Application>
  <PresentationFormat>Widescreen</PresentationFormat>
  <Paragraphs>265</Paragraphs>
  <Slides>68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68</vt:i4>
      </vt:variant>
    </vt:vector>
  </HeadingPairs>
  <TitlesOfParts>
    <vt:vector size="84" baseType="lpstr">
      <vt:lpstr>Calibri</vt:lpstr>
      <vt:lpstr>Cambria Math</vt:lpstr>
      <vt:lpstr>grmn1000</vt:lpstr>
      <vt:lpstr>grxn1000</vt:lpstr>
      <vt:lpstr>LMMathItalic10-Bold</vt:lpstr>
      <vt:lpstr>LMMathItalic10-Regular</vt:lpstr>
      <vt:lpstr>LMMathItalic8-Regular</vt:lpstr>
      <vt:lpstr>LMMathSymbols10-Regular</vt:lpstr>
      <vt:lpstr>LMMathSymbols8-Regular</vt:lpstr>
      <vt:lpstr>LMRoman10-Regular</vt:lpstr>
      <vt:lpstr>LMRoman7-Regular</vt:lpstr>
      <vt:lpstr>LMRoman8-Regular</vt:lpstr>
      <vt:lpstr>Tw Cen MT</vt:lpstr>
      <vt:lpstr>Tw Cen MT Condensed</vt:lpstr>
      <vt:lpstr>Wingdings 3</vt:lpstr>
      <vt:lpstr>Integral</vt:lpstr>
      <vt:lpstr>Κεφάλαιο 19</vt:lpstr>
      <vt:lpstr>Περικοπή (Truncation)</vt:lpstr>
      <vt:lpstr>Περικοπή (Truncation)</vt:lpstr>
      <vt:lpstr>PowerPoint Presentation</vt:lpstr>
      <vt:lpstr>Παράδειγμα 19.1. Περικομμένη Ομοιόμορφη Κατανομή</vt:lpstr>
      <vt:lpstr>Παράδειγμα 19.1. Περικομμένη Ομοιόμορφη Κατανομή</vt:lpstr>
      <vt:lpstr>Στο Παράδειγμα 19.1 εμφανίζονται δύο αποτελέσματα.</vt:lpstr>
      <vt:lpstr>Στο Παράδειγμα 19.1 εμφανίζονται δύο αποτελέσματα.</vt:lpstr>
      <vt:lpstr>PowerPoint Presentation</vt:lpstr>
      <vt:lpstr>Το περικομμένο υπόδειγμα παλινδρόμησης</vt:lpstr>
      <vt:lpstr>Το περικομμένο υπόδειγμα παλινδρόμησης</vt:lpstr>
      <vt:lpstr>Το περικομμένο υπόδειγμα παλινδρόμησης</vt:lpstr>
      <vt:lpstr>Το περικομμένο υπόδειγμα παλινδρόμησης</vt:lpstr>
      <vt:lpstr>PowerPoint Presentation</vt:lpstr>
      <vt:lpstr>Το περικομμένο υπόδειγμα παλινδρόμησης</vt:lpstr>
      <vt:lpstr>Παράδειγμα 19.3. Στοχαστικό Σύνορο Κόστους για τους Ελβετικούς Σιδηροδρόμους</vt:lpstr>
      <vt:lpstr>Λογοκριμένα δεδομένα</vt:lpstr>
      <vt:lpstr>PowerPoint Presentation</vt:lpstr>
      <vt:lpstr>PowerPoint Presentation</vt:lpstr>
      <vt:lpstr>Η λογοκριμένη κανονική κατανομή</vt:lpstr>
      <vt:lpstr>PowerPoint Presentation</vt:lpstr>
      <vt:lpstr>PowerPoint Presentation</vt:lpstr>
      <vt:lpstr>Παράδειγμα 19.4.</vt:lpstr>
      <vt:lpstr>Το λογοκριμένο υπόδειγμα παλινδρόμησης (Tobit)</vt:lpstr>
      <vt:lpstr>Το λογοκριμένο υπόδειγμα παλινδρόμησης (Tobit)</vt:lpstr>
      <vt:lpstr>PowerPoint Presentation</vt:lpstr>
      <vt:lpstr>Εκτίμηση</vt:lpstr>
      <vt:lpstr>Εκτίμηση</vt:lpstr>
      <vt:lpstr>Υποδείγματα δύο μερών και γωνιακές λύσεις</vt:lpstr>
      <vt:lpstr>Υποδείγματα δύο μερών και γωνιακές λύσεις</vt:lpstr>
      <vt:lpstr>Υποδείγματα δύο μερών και γωνιακές λύσεις</vt:lpstr>
      <vt:lpstr>Υποδείγματα δύο μερών και γωνιακές λύσεις</vt:lpstr>
      <vt:lpstr>Υποδείγματα δύο μερών και γωνιακές λύσεις</vt:lpstr>
      <vt:lpstr>Υποδείγματα δύο μερών και γωνιακές λύσεις</vt:lpstr>
      <vt:lpstr>PowerPoint Presentation</vt:lpstr>
      <vt:lpstr>Παράδειγμα 19.6. Υπόδειγμα Δύο Μερών για τις Εξωσυζυγικές Σχέσεις</vt:lpstr>
      <vt:lpstr>PowerPoint Presentation</vt:lpstr>
      <vt:lpstr>PowerPoint Presentation</vt:lpstr>
      <vt:lpstr>PowerPoint Presentation</vt:lpstr>
      <vt:lpstr>Παράδειγμα 19.6. Υπόδειγμα Δύο Μερών για τις Εξωσυζυγικές Σχέσεις</vt:lpstr>
      <vt:lpstr>Παράδειγμα 19.6. Υπόδειγμα Δύο Μερών για τις Εξωσυζυγικές Σχέσεις</vt:lpstr>
      <vt:lpstr>Συμπτωματική περικοπή σε μια διμετάβλητη κατανομή</vt:lpstr>
      <vt:lpstr>Συμπτωματική περικοπή σε μια διμετάβλητη κατανομή</vt:lpstr>
      <vt:lpstr>PowerPoint Presentation</vt:lpstr>
      <vt:lpstr>Παράδειγμα 19.9. ΄Ενα Υπόδειγμα για την Προσφορά Εργασίας</vt:lpstr>
      <vt:lpstr>Παράδειγμα 19.9. ΄Ενα Υπόδειγμα για την Προσφορά Εργασίας</vt:lpstr>
      <vt:lpstr>Παράδειγμα 19.9. ΄Ενα Υπόδειγμα για την Προσφορά Εργασίας</vt:lpstr>
      <vt:lpstr>Παράδειγμα 19.9. ΄Ενα Υπόδειγμα για την Προσφορά Εργασίας</vt:lpstr>
      <vt:lpstr>Παράδειγμα 19.9. ΄Ενα Υπόδειγμα για την Προσφορά Εργασίας</vt:lpstr>
      <vt:lpstr>Παράδειγμα 19.9. ΄Ενα Υπόδειγμα για την Προσφορά Εργασίας</vt:lpstr>
      <vt:lpstr>Εκτίμηση δύο βημάτων και μέγισττης πιθανοφάνειας</vt:lpstr>
      <vt:lpstr>Εκτίμηση δύο βημάτων και μέγισττης πιθανοφάνειας</vt:lpstr>
      <vt:lpstr>Εκτίμηση δύο βημάτων και μέγισττης πιθανοφάνειας</vt:lpstr>
      <vt:lpstr>Εκτίμηση δύο βημάτων και μέγισττης πιθανοφάνειας</vt:lpstr>
      <vt:lpstr>Εκτίμηση δύο βημάτων και μέγισττης πιθανοφάνειας</vt:lpstr>
      <vt:lpstr>Εκτίμηση δύο βημάτων και μέγισττης πιθανοφάνειας</vt:lpstr>
      <vt:lpstr>Εκτίμηση δύο βημάτων και μέγισττης πιθανοφάνειας</vt:lpstr>
      <vt:lpstr>PowerPoint Presentation</vt:lpstr>
      <vt:lpstr>PowerPoint Presentation</vt:lpstr>
      <vt:lpstr>PowerPoint Presentation</vt:lpstr>
      <vt:lpstr>Εκτίμηση δύο βημάτων και μέγισττης πιθανοφάνειας</vt:lpstr>
      <vt:lpstr>Εκτίμηση δύο βημάτων και μέγισττης πιθανοφάνειας</vt:lpstr>
      <vt:lpstr>Εκτίμηση δύο βημάτων και μέγισττης πιθανοφάνειας</vt:lpstr>
      <vt:lpstr>Κοινές Επιδράσεις σε Υποδείγματα Επιλογής Δείγματος</vt:lpstr>
      <vt:lpstr>Κοινές Επιδράσεις σε Υποδείγματα Επιλογής Δείγματος</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19</dc:title>
  <dc:creator>Nikolaos G. Manetas</dc:creator>
  <cp:lastModifiedBy>Nikolaos G. Manetas</cp:lastModifiedBy>
  <cp:revision>10</cp:revision>
  <dcterms:created xsi:type="dcterms:W3CDTF">2023-03-01T09:43:08Z</dcterms:created>
  <dcterms:modified xsi:type="dcterms:W3CDTF">2023-03-03T09:18:56Z</dcterms:modified>
</cp:coreProperties>
</file>