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70" autoAdjust="0"/>
    <p:restoredTop sz="94660"/>
  </p:normalViewPr>
  <p:slideViewPr>
    <p:cSldViewPr snapToGrid="0">
      <p:cViewPr varScale="1">
        <p:scale>
          <a:sx n="81" d="100"/>
          <a:sy n="81" d="100"/>
        </p:scale>
        <p:origin x="99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778ACE4E-5910-470C-9EFE-9A6289CAA059}" type="datetimeFigureOut">
              <a:rPr lang="en-US" smtClean="0"/>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EC3ECB-F4A1-42A4-991F-17328C6AE11F}"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3215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8ACE4E-5910-470C-9EFE-9A6289CAA059}" type="datetimeFigureOut">
              <a:rPr lang="en-US" smtClean="0"/>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EC3ECB-F4A1-42A4-991F-17328C6AE11F}" type="slidenum">
              <a:rPr lang="en-US" smtClean="0"/>
              <a:t>‹#›</a:t>
            </a:fld>
            <a:endParaRPr lang="en-US"/>
          </a:p>
        </p:txBody>
      </p:sp>
    </p:spTree>
    <p:extLst>
      <p:ext uri="{BB962C8B-B14F-4D97-AF65-F5344CB8AC3E}">
        <p14:creationId xmlns:p14="http://schemas.microsoft.com/office/powerpoint/2010/main" val="2126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8ACE4E-5910-470C-9EFE-9A6289CAA059}" type="datetimeFigureOut">
              <a:rPr lang="en-US" smtClean="0"/>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EC3ECB-F4A1-42A4-991F-17328C6AE11F}"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5179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8ACE4E-5910-470C-9EFE-9A6289CAA059}" type="datetimeFigureOut">
              <a:rPr lang="en-US" smtClean="0"/>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EC3ECB-F4A1-42A4-991F-17328C6AE11F}" type="slidenum">
              <a:rPr lang="en-US" smtClean="0"/>
              <a:t>‹#›</a:t>
            </a:fld>
            <a:endParaRPr lang="en-US"/>
          </a:p>
        </p:txBody>
      </p:sp>
    </p:spTree>
    <p:extLst>
      <p:ext uri="{BB962C8B-B14F-4D97-AF65-F5344CB8AC3E}">
        <p14:creationId xmlns:p14="http://schemas.microsoft.com/office/powerpoint/2010/main" val="1224910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8ACE4E-5910-470C-9EFE-9A6289CAA059}" type="datetimeFigureOut">
              <a:rPr lang="en-US" smtClean="0"/>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EC3ECB-F4A1-42A4-991F-17328C6AE11F}"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3214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8ACE4E-5910-470C-9EFE-9A6289CAA059}" type="datetimeFigureOut">
              <a:rPr lang="en-US" smtClean="0"/>
              <a:t>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EC3ECB-F4A1-42A4-991F-17328C6AE11F}" type="slidenum">
              <a:rPr lang="en-US" smtClean="0"/>
              <a:t>‹#›</a:t>
            </a:fld>
            <a:endParaRPr lang="en-US"/>
          </a:p>
        </p:txBody>
      </p:sp>
    </p:spTree>
    <p:extLst>
      <p:ext uri="{BB962C8B-B14F-4D97-AF65-F5344CB8AC3E}">
        <p14:creationId xmlns:p14="http://schemas.microsoft.com/office/powerpoint/2010/main" val="3243548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8ACE4E-5910-470C-9EFE-9A6289CAA059}" type="datetimeFigureOut">
              <a:rPr lang="en-US" smtClean="0"/>
              <a:t>3/3/2023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EC3ECB-F4A1-42A4-991F-17328C6AE11F}" type="slidenum">
              <a:rPr lang="en-US" smtClean="0"/>
              <a:t>‹#›</a:t>
            </a:fld>
            <a:endParaRPr lang="en-US"/>
          </a:p>
        </p:txBody>
      </p:sp>
    </p:spTree>
    <p:extLst>
      <p:ext uri="{BB962C8B-B14F-4D97-AF65-F5344CB8AC3E}">
        <p14:creationId xmlns:p14="http://schemas.microsoft.com/office/powerpoint/2010/main" val="2328099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8ACE4E-5910-470C-9EFE-9A6289CAA059}" type="datetimeFigureOut">
              <a:rPr lang="en-US" smtClean="0"/>
              <a:t>3/3/2023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EC3ECB-F4A1-42A4-991F-17328C6AE11F}" type="slidenum">
              <a:rPr lang="en-US" smtClean="0"/>
              <a:t>‹#›</a:t>
            </a:fld>
            <a:endParaRPr lang="en-US"/>
          </a:p>
        </p:txBody>
      </p:sp>
    </p:spTree>
    <p:extLst>
      <p:ext uri="{BB962C8B-B14F-4D97-AF65-F5344CB8AC3E}">
        <p14:creationId xmlns:p14="http://schemas.microsoft.com/office/powerpoint/2010/main" val="1747186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8ACE4E-5910-470C-9EFE-9A6289CAA059}" type="datetimeFigureOut">
              <a:rPr lang="en-US" smtClean="0"/>
              <a:t>3/3/2023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EC3ECB-F4A1-42A4-991F-17328C6AE11F}" type="slidenum">
              <a:rPr lang="en-US" smtClean="0"/>
              <a:t>‹#›</a:t>
            </a:fld>
            <a:endParaRPr lang="en-US"/>
          </a:p>
        </p:txBody>
      </p:sp>
    </p:spTree>
    <p:extLst>
      <p:ext uri="{BB962C8B-B14F-4D97-AF65-F5344CB8AC3E}">
        <p14:creationId xmlns:p14="http://schemas.microsoft.com/office/powerpoint/2010/main" val="4210496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8ACE4E-5910-470C-9EFE-9A6289CAA059}" type="datetimeFigureOut">
              <a:rPr lang="en-US" smtClean="0"/>
              <a:t>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EC3ECB-F4A1-42A4-991F-17328C6AE11F}" type="slidenum">
              <a:rPr lang="en-US" smtClean="0"/>
              <a:t>‹#›</a:t>
            </a:fld>
            <a:endParaRPr lang="en-US"/>
          </a:p>
        </p:txBody>
      </p:sp>
    </p:spTree>
    <p:extLst>
      <p:ext uri="{BB962C8B-B14F-4D97-AF65-F5344CB8AC3E}">
        <p14:creationId xmlns:p14="http://schemas.microsoft.com/office/powerpoint/2010/main" val="2724506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8ACE4E-5910-470C-9EFE-9A6289CAA059}" type="datetimeFigureOut">
              <a:rPr lang="en-US" smtClean="0"/>
              <a:t>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EC3ECB-F4A1-42A4-991F-17328C6AE11F}"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827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78ACE4E-5910-470C-9EFE-9A6289CAA059}" type="datetimeFigureOut">
              <a:rPr lang="en-US" smtClean="0"/>
              <a:t>3/3/2023</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05EC3ECB-F4A1-42A4-991F-17328C6AE11F}"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436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xml"/><Relationship Id="rId4" Type="http://schemas.openxmlformats.org/officeDocument/2006/relationships/image" Target="../media/image62.emf"/></Relationships>
</file>

<file path=ppt/slides/_rels/slide51.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2.xml"/><Relationship Id="rId4" Type="http://schemas.openxmlformats.org/officeDocument/2006/relationships/image" Target="../media/image80.emf"/></Relationships>
</file>

<file path=ppt/slides/_rels/slide65.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2.xml"/><Relationship Id="rId5" Type="http://schemas.openxmlformats.org/officeDocument/2006/relationships/image" Target="../media/image85.emf"/><Relationship Id="rId4" Type="http://schemas.openxmlformats.org/officeDocument/2006/relationships/image" Target="../media/image84.emf"/></Relationships>
</file>

<file path=ppt/slides/_rels/slide67.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2.emf"/></Relationships>
</file>

<file path=ppt/slides/_rels/slide72.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9B480-7195-8AE5-ADAA-5F7A780C9B2B}"/>
              </a:ext>
            </a:extLst>
          </p:cNvPr>
          <p:cNvSpPr>
            <a:spLocks noGrp="1"/>
          </p:cNvSpPr>
          <p:nvPr>
            <p:ph type="ctrTitle"/>
          </p:nvPr>
        </p:nvSpPr>
        <p:spPr/>
        <p:txBody>
          <a:bodyPr/>
          <a:lstStyle/>
          <a:p>
            <a:r>
              <a:rPr lang="el-GR" dirty="0"/>
              <a:t>Κεφάλαιο 18</a:t>
            </a:r>
            <a:endParaRPr lang="en-US" dirty="0"/>
          </a:p>
        </p:txBody>
      </p:sp>
      <p:sp>
        <p:nvSpPr>
          <p:cNvPr id="3" name="Subtitle 2">
            <a:extLst>
              <a:ext uri="{FF2B5EF4-FFF2-40B4-BE49-F238E27FC236}">
                <a16:creationId xmlns:a16="http://schemas.microsoft.com/office/drawing/2014/main" id="{E5E19F69-623C-6700-951C-C404C20BB3BA}"/>
              </a:ext>
            </a:extLst>
          </p:cNvPr>
          <p:cNvSpPr>
            <a:spLocks noGrp="1"/>
          </p:cNvSpPr>
          <p:nvPr>
            <p:ph type="subTitle" idx="1"/>
          </p:nvPr>
        </p:nvSpPr>
        <p:spPr>
          <a:xfrm>
            <a:off x="8455843" y="4960137"/>
            <a:ext cx="3736157" cy="1463040"/>
          </a:xfrm>
        </p:spPr>
        <p:txBody>
          <a:bodyPr>
            <a:normAutofit/>
          </a:bodyPr>
          <a:lstStyle/>
          <a:p>
            <a:r>
              <a:rPr lang="el-GR" sz="2400" dirty="0"/>
              <a:t>Πολυωνυμικές Επιλογές και Καταμετρήσεις Γεγονότων</a:t>
            </a:r>
            <a:endParaRPr lang="en-US" sz="2400" dirty="0"/>
          </a:p>
        </p:txBody>
      </p:sp>
      <p:pic>
        <p:nvPicPr>
          <p:cNvPr id="4" name="Picture 3">
            <a:extLst>
              <a:ext uri="{FF2B5EF4-FFF2-40B4-BE49-F238E27FC236}">
                <a16:creationId xmlns:a16="http://schemas.microsoft.com/office/drawing/2014/main" id="{CA2BA6C9-E588-6B51-955D-7C723EBDE62D}"/>
              </a:ext>
            </a:extLst>
          </p:cNvPr>
          <p:cNvPicPr>
            <a:picLocks noChangeAspect="1"/>
          </p:cNvPicPr>
          <p:nvPr/>
        </p:nvPicPr>
        <p:blipFill>
          <a:blip r:embed="rId2"/>
          <a:stretch>
            <a:fillRect/>
          </a:stretch>
        </p:blipFill>
        <p:spPr>
          <a:xfrm>
            <a:off x="158689" y="3171401"/>
            <a:ext cx="3956106" cy="2890753"/>
          </a:xfrm>
          <a:prstGeom prst="rect">
            <a:avLst/>
          </a:prstGeom>
        </p:spPr>
      </p:pic>
    </p:spTree>
    <p:extLst>
      <p:ext uri="{BB962C8B-B14F-4D97-AF65-F5344CB8AC3E}">
        <p14:creationId xmlns:p14="http://schemas.microsoft.com/office/powerpoint/2010/main" val="4156662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F30DE-D63B-B896-4BC8-F1DD7B4C41A2}"/>
              </a:ext>
            </a:extLst>
          </p:cNvPr>
          <p:cNvSpPr>
            <a:spLocks noGrp="1"/>
          </p:cNvSpPr>
          <p:nvPr>
            <p:ph type="title"/>
          </p:nvPr>
        </p:nvSpPr>
        <p:spPr/>
        <p:txBody>
          <a:bodyPr/>
          <a:lstStyle/>
          <a:p>
            <a:r>
              <a:rPr kumimoji="0" lang="el-GR" sz="3600" b="0" i="0" u="none" strike="noStrike" kern="1200" cap="all" spc="100" normalizeH="0" baseline="0" noProof="0" dirty="0">
                <a:ln>
                  <a:noFill/>
                </a:ln>
                <a:solidFill>
                  <a:prstClr val="black">
                    <a:lumMod val="95000"/>
                    <a:lumOff val="5000"/>
                  </a:prstClr>
                </a:solidFill>
                <a:effectLst/>
                <a:uLnTx/>
                <a:uFillTx/>
                <a:latin typeface="Calibri" panose="020F0502020204030204" pitchFamily="34" charset="0"/>
                <a:ea typeface="+mj-ea"/>
                <a:cs typeface="+mj-cs"/>
              </a:rPr>
              <a:t>Το πλαίσιο της τυχαίας χρησιμότητας για το πολυωνυμικό λογιστικό υπόδειγμα</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6DB56EB-0DEA-8E14-EC37-1C4208F9C0F4}"/>
                  </a:ext>
                </a:extLst>
              </p:cNvPr>
              <p:cNvSpPr>
                <a:spLocks noGrp="1"/>
              </p:cNvSpPr>
              <p:nvPr>
                <p:ph idx="1"/>
              </p:nvPr>
            </p:nvSpPr>
            <p:spPr>
              <a:xfrm>
                <a:off x="911005" y="1899500"/>
                <a:ext cx="11174157" cy="4958499"/>
              </a:xfrm>
            </p:spPr>
            <p:txBody>
              <a:bodyPr>
                <a:normAutofit/>
              </a:bodyPr>
              <a:lstStyle/>
              <a:p>
                <a:pPr algn="l"/>
                <a:r>
                  <a:rPr lang="el-GR" sz="2400" b="0" i="0" u="none" strike="noStrike" baseline="0" dirty="0">
                    <a:latin typeface="grmn1000"/>
                  </a:rPr>
                  <a:t>Παραγωγίζοντας την Εξίσωση (18-5), βρίσκουμε</a:t>
                </a:r>
                <a:r>
                  <a:rPr lang="en-US" sz="2400" b="0" i="0" u="none" strike="noStrike" baseline="0" dirty="0">
                    <a:latin typeface="grmn1000"/>
                  </a:rPr>
                  <a:t> </a:t>
                </a:r>
                <a:r>
                  <a:rPr lang="el-GR" sz="2400" b="0" i="0" u="none" strike="noStrike" baseline="0" dirty="0">
                    <a:latin typeface="grmn1000"/>
                  </a:rPr>
                  <a:t>ότι οι μερικές επιδράσεις για των ατομικών χαρακτηριστικών στις πιθανότητες είναι</a:t>
                </a:r>
                <a:endParaRPr lang="en-US" sz="2400" b="0" i="0" u="none" strike="noStrike" baseline="0" dirty="0">
                  <a:latin typeface="grmn1000"/>
                </a:endParaRPr>
              </a:p>
              <a:p>
                <a:pPr algn="l"/>
                <a:endParaRPr lang="en-US" sz="2400" dirty="0">
                  <a:latin typeface="grmn1000"/>
                </a:endParaRPr>
              </a:p>
              <a:p>
                <a:pPr algn="l"/>
                <a:endParaRPr lang="en-US" sz="2400" dirty="0">
                  <a:latin typeface="grmn1000"/>
                </a:endParaRPr>
              </a:p>
              <a:p>
                <a:pPr algn="l"/>
                <a:r>
                  <a:rPr lang="el-GR" sz="2400" b="0" i="0" u="none" strike="noStrike" baseline="0" dirty="0">
                    <a:latin typeface="grmn1000"/>
                  </a:rPr>
                  <a:t>κάθε υπό-διάνυσμα του </a:t>
                </a:r>
                <a:r>
                  <a:rPr lang="el-GR" sz="2400" b="1" i="1" u="none" strike="noStrike" baseline="0" dirty="0">
                    <a:latin typeface="LMMathItalic10-Bold"/>
                  </a:rPr>
                  <a:t>a </a:t>
                </a:r>
                <a:r>
                  <a:rPr lang="el-GR" sz="2400" b="0" i="0" u="none" strike="noStrike" baseline="0" dirty="0">
                    <a:latin typeface="grmn1000"/>
                  </a:rPr>
                  <a:t>περιέχεται σε κάθε μερική επίδραση, τόσο μέσω των πιθανοτήτων</a:t>
                </a:r>
                <a:r>
                  <a:rPr lang="en-US" sz="2400" b="0" i="0" u="none" strike="noStrike" baseline="0" dirty="0">
                    <a:latin typeface="grmn1000"/>
                  </a:rPr>
                  <a:t> </a:t>
                </a:r>
                <a:r>
                  <a:rPr lang="el-GR" sz="2400" b="0" i="0" u="none" strike="noStrike" baseline="0" dirty="0">
                    <a:latin typeface="grmn1000"/>
                  </a:rPr>
                  <a:t>όσο και μέσω του σταθμισμένου μέσου όρου που περιέχεται στα </a:t>
                </a:r>
                <a:r>
                  <a:rPr lang="el-GR" sz="2400" b="1" i="1" u="none" strike="noStrike" baseline="0" dirty="0">
                    <a:latin typeface="LMMathItalic10-Bold"/>
                  </a:rPr>
                  <a:t>δ</a:t>
                </a:r>
                <a:r>
                  <a:rPr lang="el-GR" sz="1400" b="0" i="1" u="none" strike="noStrike" baseline="0" dirty="0">
                    <a:latin typeface="LMMathItalic8-Regular"/>
                  </a:rPr>
                  <a:t>ij </a:t>
                </a:r>
                <a:r>
                  <a:rPr lang="el-GR" sz="2400" b="0" i="0" u="none" strike="noStrike" baseline="0" dirty="0">
                    <a:latin typeface="grmn1000"/>
                  </a:rPr>
                  <a:t>.</a:t>
                </a:r>
              </a:p>
              <a:p>
                <a:pPr algn="l"/>
                <a:r>
                  <a:rPr lang="el-GR" sz="2400" b="0" i="0" u="none" strike="noStrike" baseline="0" dirty="0">
                    <a:latin typeface="grmn1000"/>
                  </a:rPr>
                  <a:t>Περιλαμβάνουμε το σταθερό διάνυσμα </a:t>
                </a:r>
                <a:r>
                  <a:rPr lang="el-GR" sz="2400" b="1" i="0" u="none" strike="noStrike" baseline="0" dirty="0">
                    <a:latin typeface="LMRoman10-Bold"/>
                  </a:rPr>
                  <a:t>0 </a:t>
                </a:r>
                <a:r>
                  <a:rPr lang="el-GR" sz="2400" b="0" i="0" u="none" strike="noStrike" baseline="0" dirty="0">
                    <a:latin typeface="grmn1000"/>
                  </a:rPr>
                  <a:t>για το αποτέλεσμα 0 επειδή παρότι </a:t>
                </a:r>
                <a:r>
                  <a:rPr lang="el-GR" sz="2400" b="1" i="1" u="none" strike="noStrike" baseline="0" dirty="0">
                    <a:latin typeface="LMMathItalic10-Bold"/>
                  </a:rPr>
                  <a:t>a</a:t>
                </a:r>
                <a:r>
                  <a:rPr lang="el-GR" sz="1400" b="0" i="0" u="none" strike="noStrike" baseline="0" dirty="0">
                    <a:latin typeface="LMRoman8-Regular"/>
                  </a:rPr>
                  <a:t>0 </a:t>
                </a:r>
                <a:r>
                  <a:rPr lang="el-GR" sz="2400" b="0" i="0" u="none" strike="noStrike" baseline="0" dirty="0">
                    <a:latin typeface="LMRoman10-Regular"/>
                  </a:rPr>
                  <a:t>= </a:t>
                </a:r>
                <a:r>
                  <a:rPr lang="el-GR" sz="2400" b="1" i="0" u="none" strike="noStrike" baseline="0" dirty="0">
                    <a:latin typeface="LMRoman10-Bold"/>
                  </a:rPr>
                  <a:t>0</a:t>
                </a:r>
                <a:r>
                  <a:rPr lang="el-GR" sz="2400" b="0" i="0" u="none" strike="noStrike" baseline="0" dirty="0">
                    <a:latin typeface="grmn1000"/>
                  </a:rPr>
                  <a:t>, έχουμε </a:t>
                </a:r>
                <a:r>
                  <a:rPr lang="el-GR" sz="2400" b="1" i="1" u="none" strike="noStrike" baseline="0" dirty="0">
                    <a:latin typeface="LMMathItalic10-Bold"/>
                  </a:rPr>
                  <a:t>δ</a:t>
                </a:r>
                <a:r>
                  <a:rPr lang="el-GR" sz="1400" b="0" i="1" u="none" strike="noStrike" baseline="0" dirty="0">
                    <a:latin typeface="LMMathItalic8-Regular"/>
                  </a:rPr>
                  <a:t>i</a:t>
                </a:r>
                <a:r>
                  <a:rPr lang="el-GR" sz="1400" b="0" i="0" u="none" strike="noStrike" baseline="0" dirty="0">
                    <a:latin typeface="LMRoman8-Regular"/>
                  </a:rPr>
                  <a:t>0 </a:t>
                </a:r>
                <a:r>
                  <a:rPr lang="el-GR" sz="2400" b="0" i="0" u="none" strike="noStrike" baseline="0" dirty="0">
                    <a:latin typeface="LMRoman10-Regular"/>
                  </a:rPr>
                  <a:t>= </a:t>
                </a:r>
                <a:r>
                  <a:rPr lang="el-GR" sz="2400" b="0" i="1" u="none" strike="noStrike" baseline="0" dirty="0">
                    <a:latin typeface="LMMathSymbols10-Regular"/>
                  </a:rPr>
                  <a:t>−</a:t>
                </a:r>
                <a:r>
                  <a:rPr lang="el-GR" sz="2400" b="0" i="1" u="none" strike="noStrike" baseline="0" dirty="0">
                    <a:latin typeface="LMMathItalic10-Regular"/>
                  </a:rPr>
                  <a:t>P</a:t>
                </a:r>
                <a:r>
                  <a:rPr lang="el-GR" sz="1400" b="0" i="1" u="none" strike="noStrike" baseline="0" dirty="0">
                    <a:latin typeface="LMMathItalic8-Regular"/>
                  </a:rPr>
                  <a:t>i</a:t>
                </a:r>
                <a:r>
                  <a:rPr lang="el-GR" sz="1400" b="0" i="0" u="none" strike="noStrike" baseline="0" dirty="0">
                    <a:latin typeface="LMRoman8-Regular"/>
                  </a:rPr>
                  <a:t>0</a:t>
                </a:r>
                <a14:m>
                  <m:oMath xmlns:m="http://schemas.openxmlformats.org/officeDocument/2006/math">
                    <m:acc>
                      <m:accPr>
                        <m:chr m:val="̅"/>
                        <m:ctrlPr>
                          <a:rPr lang="el-GR" sz="2400" b="0" i="1" u="none" strike="noStrike" smtClean="0">
                            <a:latin typeface="Cambria Math" panose="02040503050406030204" pitchFamily="18" charset="0"/>
                          </a:rPr>
                        </m:ctrlPr>
                      </m:accPr>
                      <m:e>
                        <m:r>
                          <a:rPr lang="en-US" sz="2400" b="0" i="1" u="none" strike="noStrike" smtClean="0">
                            <a:latin typeface="Cambria Math" panose="02040503050406030204" pitchFamily="18" charset="0"/>
                          </a:rPr>
                          <m:t>𝑎</m:t>
                        </m:r>
                      </m:e>
                    </m:acc>
                  </m:oMath>
                </a14:m>
                <a:r>
                  <a:rPr lang="el-GR" sz="2400" b="0" i="0" u="none" strike="noStrike" baseline="0" dirty="0">
                    <a:latin typeface="grmn1000"/>
                  </a:rPr>
                  <a:t>, που δεν είναι </a:t>
                </a:r>
                <a:r>
                  <a:rPr lang="el-GR" sz="2400" b="1" i="0" u="none" strike="noStrike" baseline="0" dirty="0">
                    <a:latin typeface="LMRoman10-Bold"/>
                  </a:rPr>
                  <a:t>0</a:t>
                </a:r>
                <a:r>
                  <a:rPr lang="el-GR" sz="2400" b="0" i="0" u="none" strike="noStrike" baseline="0" dirty="0">
                    <a:latin typeface="grmn1000"/>
                  </a:rPr>
                  <a:t>. Παρατηρείστε επίσης ότι </a:t>
                </a:r>
                <a:r>
                  <a:rPr lang="en-US" sz="2400" b="0" i="0" u="none" strike="noStrike" baseline="0" dirty="0">
                    <a:latin typeface="LMRoman10-Regular"/>
                  </a:rPr>
                  <a:t>Asy</a:t>
                </a:r>
                <a:r>
                  <a:rPr lang="en-US" sz="2400" b="0" i="1" u="none" strike="noStrike" baseline="0" dirty="0">
                    <a:latin typeface="LMMathItalic10-Regular"/>
                  </a:rPr>
                  <a:t>.</a:t>
                </a:r>
                <a:r>
                  <a:rPr lang="en-US" sz="2400" b="0" i="0" u="none" strike="noStrike" baseline="0" dirty="0">
                    <a:latin typeface="LMRoman10-Regular"/>
                  </a:rPr>
                  <a:t>Cov[</a:t>
                </a:r>
                <a14:m>
                  <m:oMath xmlns:m="http://schemas.openxmlformats.org/officeDocument/2006/math">
                    <m:acc>
                      <m:accPr>
                        <m:chr m:val="̂"/>
                        <m:ctrlPr>
                          <a:rPr lang="en-US" sz="2400" b="1" i="1" u="none" strike="noStrike" baseline="0" smtClean="0">
                            <a:latin typeface="Cambria Math" panose="02040503050406030204" pitchFamily="18" charset="0"/>
                          </a:rPr>
                        </m:ctrlPr>
                      </m:accPr>
                      <m:e>
                        <m:r>
                          <a:rPr lang="en-US" sz="2400" b="1" i="1" u="none" strike="noStrike" baseline="0" smtClean="0">
                            <a:latin typeface="Cambria Math" panose="02040503050406030204" pitchFamily="18" charset="0"/>
                          </a:rPr>
                          <m:t>𝒂</m:t>
                        </m:r>
                      </m:e>
                    </m:acc>
                  </m:oMath>
                </a14:m>
                <a:r>
                  <a:rPr lang="en-US" sz="1400" b="0" i="0" u="none" strike="noStrike" baseline="0" dirty="0">
                    <a:latin typeface="LMRoman8-Regular"/>
                  </a:rPr>
                  <a:t>0</a:t>
                </a:r>
                <a:r>
                  <a:rPr lang="en-US" sz="2400" b="0" i="1" u="none" strike="noStrike" baseline="0" dirty="0">
                    <a:latin typeface="LMMathItalic10-Regular"/>
                  </a:rPr>
                  <a:t>, </a:t>
                </a:r>
                <a14:m>
                  <m:oMath xmlns:m="http://schemas.openxmlformats.org/officeDocument/2006/math">
                    <m:acc>
                      <m:accPr>
                        <m:chr m:val="̂"/>
                        <m:ctrlPr>
                          <a:rPr lang="en-US" sz="2400" b="1" i="1" u="none" strike="noStrike" baseline="0" smtClean="0">
                            <a:latin typeface="Cambria Math" panose="02040503050406030204" pitchFamily="18" charset="0"/>
                          </a:rPr>
                        </m:ctrlPr>
                      </m:accPr>
                      <m:e>
                        <m:r>
                          <a:rPr lang="en-US" sz="2400" b="1" i="1" u="none" strike="noStrike" baseline="0" smtClean="0">
                            <a:latin typeface="Cambria Math" panose="02040503050406030204" pitchFamily="18" charset="0"/>
                          </a:rPr>
                          <m:t>𝒂</m:t>
                        </m:r>
                      </m:e>
                    </m:acc>
                  </m:oMath>
                </a14:m>
                <a:r>
                  <a:rPr lang="en-US" sz="1400" b="0" i="1" u="none" strike="noStrike" baseline="0" dirty="0">
                    <a:latin typeface="LMMathItalic8-Regular"/>
                  </a:rPr>
                  <a:t>j</a:t>
                </a:r>
                <a:r>
                  <a:rPr lang="en-US" sz="2400" b="0" i="0" u="none" strike="noStrike" baseline="0" dirty="0">
                    <a:latin typeface="LMRoman10-Regular"/>
                  </a:rPr>
                  <a:t>] = </a:t>
                </a:r>
                <a:r>
                  <a:rPr lang="en-US" sz="2400" b="1" i="0" u="none" strike="noStrike" baseline="0" dirty="0">
                    <a:latin typeface="LMRoman10-Bold"/>
                  </a:rPr>
                  <a:t>0 </a:t>
                </a:r>
                <a:r>
                  <a:rPr lang="el-GR" sz="2400" b="0" i="0" u="none" strike="noStrike" baseline="0" dirty="0">
                    <a:latin typeface="grmn1000"/>
                  </a:rPr>
                  <a:t>για </a:t>
                </a:r>
                <a:r>
                  <a:rPr lang="en-US" sz="2400" b="0" i="1" u="none" strike="noStrike" baseline="0" dirty="0">
                    <a:latin typeface="LMMathItalic10-Regular"/>
                  </a:rPr>
                  <a:t>j </a:t>
                </a:r>
                <a:r>
                  <a:rPr lang="en-US" sz="2400" b="0" i="0" u="none" strike="noStrike" baseline="0" dirty="0">
                    <a:latin typeface="LMRoman10-Regular"/>
                  </a:rPr>
                  <a:t>= 1</a:t>
                </a:r>
                <a:r>
                  <a:rPr lang="en-US" sz="2400" b="0" i="1" u="none" strike="noStrike" baseline="0" dirty="0">
                    <a:latin typeface="LMMathItalic10-Regular"/>
                  </a:rPr>
                  <a:t>, . . . , J</a:t>
                </a:r>
                <a:r>
                  <a:rPr lang="en-US" sz="2400" b="0" i="0" u="none" strike="noStrike" baseline="0" dirty="0">
                    <a:latin typeface="grmn1000"/>
                  </a:rPr>
                  <a:t>. </a:t>
                </a:r>
                <a:r>
                  <a:rPr lang="el-GR" sz="2400" b="0" i="0" u="none" strike="noStrike" baseline="0" dirty="0">
                    <a:latin typeface="grmn1000"/>
                  </a:rPr>
                  <a:t>΄Ετσι,</a:t>
                </a:r>
              </a:p>
              <a:p>
                <a:pPr algn="l"/>
                <a:endParaRPr lang="en-US" dirty="0"/>
              </a:p>
            </p:txBody>
          </p:sp>
        </mc:Choice>
        <mc:Fallback xmlns="">
          <p:sp>
            <p:nvSpPr>
              <p:cNvPr id="3" name="Content Placeholder 2">
                <a:extLst>
                  <a:ext uri="{FF2B5EF4-FFF2-40B4-BE49-F238E27FC236}">
                    <a16:creationId xmlns:a16="http://schemas.microsoft.com/office/drawing/2014/main" id="{D6DB56EB-0DEA-8E14-EC37-1C4208F9C0F4}"/>
                  </a:ext>
                </a:extLst>
              </p:cNvPr>
              <p:cNvSpPr>
                <a:spLocks noGrp="1" noRot="1" noChangeAspect="1" noMove="1" noResize="1" noEditPoints="1" noAdjustHandles="1" noChangeArrowheads="1" noChangeShapeType="1" noTextEdit="1"/>
              </p:cNvSpPr>
              <p:nvPr>
                <p:ph idx="1"/>
              </p:nvPr>
            </p:nvSpPr>
            <p:spPr>
              <a:xfrm>
                <a:off x="911005" y="1899500"/>
                <a:ext cx="11174157" cy="4958499"/>
              </a:xfrm>
              <a:blipFill>
                <a:blip r:embed="rId2"/>
                <a:stretch>
                  <a:fillRect l="-436" t="-1722" r="-818"/>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04E67138-ECFF-8DA8-8260-DF2985C73527}"/>
              </a:ext>
            </a:extLst>
          </p:cNvPr>
          <p:cNvPicPr>
            <a:picLocks noChangeAspect="1"/>
          </p:cNvPicPr>
          <p:nvPr/>
        </p:nvPicPr>
        <p:blipFill>
          <a:blip r:embed="rId3"/>
          <a:stretch>
            <a:fillRect/>
          </a:stretch>
        </p:blipFill>
        <p:spPr>
          <a:xfrm>
            <a:off x="3414274" y="2693559"/>
            <a:ext cx="4706129" cy="735441"/>
          </a:xfrm>
          <a:prstGeom prst="rect">
            <a:avLst/>
          </a:prstGeom>
        </p:spPr>
      </p:pic>
      <p:pic>
        <p:nvPicPr>
          <p:cNvPr id="7" name="Picture 6">
            <a:extLst>
              <a:ext uri="{FF2B5EF4-FFF2-40B4-BE49-F238E27FC236}">
                <a16:creationId xmlns:a16="http://schemas.microsoft.com/office/drawing/2014/main" id="{1B1B0FAB-B2E3-7927-F866-E695E21DEEBB}"/>
              </a:ext>
            </a:extLst>
          </p:cNvPr>
          <p:cNvPicPr>
            <a:picLocks noChangeAspect="1"/>
          </p:cNvPicPr>
          <p:nvPr/>
        </p:nvPicPr>
        <p:blipFill>
          <a:blip r:embed="rId4"/>
          <a:stretch>
            <a:fillRect/>
          </a:stretch>
        </p:blipFill>
        <p:spPr>
          <a:xfrm>
            <a:off x="3694952" y="5504762"/>
            <a:ext cx="5214795" cy="1283330"/>
          </a:xfrm>
          <a:prstGeom prst="rect">
            <a:avLst/>
          </a:prstGeom>
        </p:spPr>
      </p:pic>
    </p:spTree>
    <p:extLst>
      <p:ext uri="{BB962C8B-B14F-4D97-AF65-F5344CB8AC3E}">
        <p14:creationId xmlns:p14="http://schemas.microsoft.com/office/powerpoint/2010/main" val="3428011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FE761-D56B-1BEB-65D0-8A58149AD59C}"/>
              </a:ext>
            </a:extLst>
          </p:cNvPr>
          <p:cNvSpPr>
            <a:spLocks noGrp="1"/>
          </p:cNvSpPr>
          <p:nvPr>
            <p:ph type="title"/>
          </p:nvPr>
        </p:nvSpPr>
        <p:spPr/>
        <p:txBody>
          <a:bodyPr>
            <a:normAutofit/>
          </a:bodyPr>
          <a:lstStyle/>
          <a:p>
            <a:r>
              <a:rPr lang="el-GR" sz="4000" dirty="0"/>
              <a:t>Παράδειγμα 18.1. Κλίμακα Hollingshead για τα Επαγγέλματα</a:t>
            </a:r>
            <a:endParaRPr lang="en-US" sz="4000" dirty="0"/>
          </a:p>
        </p:txBody>
      </p:sp>
      <p:sp>
        <p:nvSpPr>
          <p:cNvPr id="3" name="Content Placeholder 2">
            <a:extLst>
              <a:ext uri="{FF2B5EF4-FFF2-40B4-BE49-F238E27FC236}">
                <a16:creationId xmlns:a16="http://schemas.microsoft.com/office/drawing/2014/main" id="{AE3CF49F-AFF2-5966-B372-4C92C87976CB}"/>
              </a:ext>
            </a:extLst>
          </p:cNvPr>
          <p:cNvSpPr>
            <a:spLocks noGrp="1"/>
          </p:cNvSpPr>
          <p:nvPr>
            <p:ph idx="1"/>
          </p:nvPr>
        </p:nvSpPr>
        <p:spPr/>
        <p:txBody>
          <a:bodyPr/>
          <a:lstStyle/>
          <a:p>
            <a:r>
              <a:rPr lang="el-GR" dirty="0"/>
              <a:t>Τα επτά επίπεδα της κλίμακας είναι</a:t>
            </a:r>
            <a:endParaRPr lang="en-US" dirty="0"/>
          </a:p>
        </p:txBody>
      </p:sp>
      <p:pic>
        <p:nvPicPr>
          <p:cNvPr id="5" name="Picture 4">
            <a:extLst>
              <a:ext uri="{FF2B5EF4-FFF2-40B4-BE49-F238E27FC236}">
                <a16:creationId xmlns:a16="http://schemas.microsoft.com/office/drawing/2014/main" id="{F10AC2EE-F2EA-B437-0A90-DB2D5C55BD38}"/>
              </a:ext>
            </a:extLst>
          </p:cNvPr>
          <p:cNvPicPr>
            <a:picLocks noChangeAspect="1"/>
          </p:cNvPicPr>
          <p:nvPr/>
        </p:nvPicPr>
        <p:blipFill>
          <a:blip r:embed="rId2"/>
          <a:stretch>
            <a:fillRect/>
          </a:stretch>
        </p:blipFill>
        <p:spPr>
          <a:xfrm>
            <a:off x="1935591" y="2806831"/>
            <a:ext cx="5747254" cy="2510331"/>
          </a:xfrm>
          <a:prstGeom prst="rect">
            <a:avLst/>
          </a:prstGeom>
        </p:spPr>
      </p:pic>
    </p:spTree>
    <p:extLst>
      <p:ext uri="{BB962C8B-B14F-4D97-AF65-F5344CB8AC3E}">
        <p14:creationId xmlns:p14="http://schemas.microsoft.com/office/powerpoint/2010/main" val="105202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B5EB92-73A9-AD74-71B7-6A412915EAD1}"/>
              </a:ext>
            </a:extLst>
          </p:cNvPr>
          <p:cNvPicPr>
            <a:picLocks noChangeAspect="1"/>
          </p:cNvPicPr>
          <p:nvPr/>
        </p:nvPicPr>
        <p:blipFill>
          <a:blip r:embed="rId2"/>
          <a:stretch>
            <a:fillRect/>
          </a:stretch>
        </p:blipFill>
        <p:spPr>
          <a:xfrm>
            <a:off x="2307730" y="449982"/>
            <a:ext cx="8287998" cy="5727311"/>
          </a:xfrm>
          <a:prstGeom prst="rect">
            <a:avLst/>
          </a:prstGeom>
        </p:spPr>
      </p:pic>
    </p:spTree>
    <p:extLst>
      <p:ext uri="{BB962C8B-B14F-4D97-AF65-F5344CB8AC3E}">
        <p14:creationId xmlns:p14="http://schemas.microsoft.com/office/powerpoint/2010/main" val="3463004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81C30-E148-407E-08BF-4490EAA8B0FB}"/>
              </a:ext>
            </a:extLst>
          </p:cNvPr>
          <p:cNvSpPr>
            <a:spLocks noGrp="1"/>
          </p:cNvSpPr>
          <p:nvPr>
            <p:ph type="title"/>
          </p:nvPr>
        </p:nvSpPr>
        <p:spPr>
          <a:xfrm>
            <a:off x="1024127" y="585216"/>
            <a:ext cx="10504853" cy="1499616"/>
          </a:xfrm>
        </p:spPr>
        <p:txBody>
          <a:bodyPr>
            <a:normAutofit/>
          </a:bodyPr>
          <a:lstStyle/>
          <a:p>
            <a:r>
              <a:rPr lang="el-GR" sz="4400" dirty="0"/>
              <a:t>Το δεσμευμένο λογιστικό υπόδειγμα</a:t>
            </a:r>
            <a:endParaRPr lang="en-US" sz="4400" dirty="0"/>
          </a:p>
        </p:txBody>
      </p:sp>
      <p:sp>
        <p:nvSpPr>
          <p:cNvPr id="3" name="Content Placeholder 2">
            <a:extLst>
              <a:ext uri="{FF2B5EF4-FFF2-40B4-BE49-F238E27FC236}">
                <a16:creationId xmlns:a16="http://schemas.microsoft.com/office/drawing/2014/main" id="{DB5CABB7-D441-7594-707D-DFCA120E1882}"/>
              </a:ext>
            </a:extLst>
          </p:cNvPr>
          <p:cNvSpPr>
            <a:spLocks noGrp="1"/>
          </p:cNvSpPr>
          <p:nvPr>
            <p:ph idx="1"/>
          </p:nvPr>
        </p:nvSpPr>
        <p:spPr>
          <a:xfrm>
            <a:off x="1024127" y="1918355"/>
            <a:ext cx="9720073" cy="4023360"/>
          </a:xfrm>
        </p:spPr>
        <p:txBody>
          <a:bodyPr/>
          <a:lstStyle/>
          <a:p>
            <a:r>
              <a:rPr lang="el-GR" dirty="0"/>
              <a:t>΄Οταν τα δεδομένα συνίστανται από χαρακτηριστικά των επιλογών αντί για χαρακτηριστικά των ατόμων, η φυσική διατύπωση του υποδείγματος είναι</a:t>
            </a:r>
          </a:p>
          <a:p>
            <a:endParaRPr lang="el-GR" dirty="0"/>
          </a:p>
          <a:p>
            <a:endParaRPr lang="el-GR" dirty="0"/>
          </a:p>
          <a:p>
            <a:pPr algn="l"/>
            <a:r>
              <a:rPr lang="el-GR" sz="2400" b="0" i="0" u="none" strike="noStrike" baseline="0" dirty="0">
                <a:latin typeface="grmn1000"/>
              </a:rPr>
              <a:t>Οι οριακές επιδράσεις για τις συνεχείς μεταβλητές μπορούν να υπολογιστούν παραγωγίζοντας την Εξίσωση (18-7) ως προς ένα συγκεκριμένο </a:t>
            </a:r>
            <a:r>
              <a:rPr lang="el-GR" sz="2400" b="1" i="1" u="none" strike="noStrike" baseline="0" dirty="0">
                <a:latin typeface="LMMathItalic10-Bold"/>
              </a:rPr>
              <a:t>x</a:t>
            </a:r>
            <a:r>
              <a:rPr lang="el-GR" sz="1400" b="0" i="1" u="none" strike="noStrike" baseline="0" dirty="0">
                <a:latin typeface="LMMathItalic8-Regular"/>
              </a:rPr>
              <a:t>m</a:t>
            </a:r>
            <a:r>
              <a:rPr lang="el-GR" sz="2400" b="0" i="0" u="none" strike="noStrike" baseline="0" dirty="0">
                <a:latin typeface="grmn1000"/>
              </a:rPr>
              <a:t>. ΄Εχουμε</a:t>
            </a:r>
            <a:endParaRPr lang="en-US" dirty="0"/>
          </a:p>
        </p:txBody>
      </p:sp>
      <p:pic>
        <p:nvPicPr>
          <p:cNvPr id="5" name="Picture 4">
            <a:extLst>
              <a:ext uri="{FF2B5EF4-FFF2-40B4-BE49-F238E27FC236}">
                <a16:creationId xmlns:a16="http://schemas.microsoft.com/office/drawing/2014/main" id="{8989FF08-8016-FE3B-D2D9-0D42D0677938}"/>
              </a:ext>
            </a:extLst>
          </p:cNvPr>
          <p:cNvPicPr>
            <a:picLocks noChangeAspect="1"/>
          </p:cNvPicPr>
          <p:nvPr/>
        </p:nvPicPr>
        <p:blipFill>
          <a:blip r:embed="rId2"/>
          <a:stretch>
            <a:fillRect/>
          </a:stretch>
        </p:blipFill>
        <p:spPr>
          <a:xfrm>
            <a:off x="1881422" y="2747048"/>
            <a:ext cx="7823250" cy="844150"/>
          </a:xfrm>
          <a:prstGeom prst="rect">
            <a:avLst/>
          </a:prstGeom>
        </p:spPr>
      </p:pic>
      <p:pic>
        <p:nvPicPr>
          <p:cNvPr id="7" name="Picture 6">
            <a:extLst>
              <a:ext uri="{FF2B5EF4-FFF2-40B4-BE49-F238E27FC236}">
                <a16:creationId xmlns:a16="http://schemas.microsoft.com/office/drawing/2014/main" id="{46F9DB99-174F-3ED8-352C-905A9C95D86F}"/>
              </a:ext>
            </a:extLst>
          </p:cNvPr>
          <p:cNvPicPr>
            <a:picLocks noChangeAspect="1"/>
          </p:cNvPicPr>
          <p:nvPr/>
        </p:nvPicPr>
        <p:blipFill>
          <a:blip r:embed="rId3"/>
          <a:stretch>
            <a:fillRect/>
          </a:stretch>
        </p:blipFill>
        <p:spPr>
          <a:xfrm>
            <a:off x="3378186" y="4996205"/>
            <a:ext cx="5435628" cy="844149"/>
          </a:xfrm>
          <a:prstGeom prst="rect">
            <a:avLst/>
          </a:prstGeom>
        </p:spPr>
      </p:pic>
    </p:spTree>
    <p:extLst>
      <p:ext uri="{BB962C8B-B14F-4D97-AF65-F5344CB8AC3E}">
        <p14:creationId xmlns:p14="http://schemas.microsoft.com/office/powerpoint/2010/main" val="2195317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FCBC4-E277-86BF-3A5B-175D193C0D4F}"/>
              </a:ext>
            </a:extLst>
          </p:cNvPr>
          <p:cNvSpPr>
            <a:spLocks noGrp="1"/>
          </p:cNvSpPr>
          <p:nvPr>
            <p:ph type="title"/>
          </p:nvPr>
        </p:nvSpPr>
        <p:spPr>
          <a:xfrm>
            <a:off x="1024127" y="585216"/>
            <a:ext cx="10269183" cy="1499616"/>
          </a:xfrm>
        </p:spPr>
        <p:txBody>
          <a:bodyPr/>
          <a:lstStyle/>
          <a:p>
            <a:r>
              <a:rPr kumimoji="0" lang="el-GR" sz="4400" b="0" i="0" u="none" strike="noStrike" kern="1200" cap="all" spc="100" normalizeH="0" baseline="0" noProof="0" dirty="0">
                <a:ln>
                  <a:noFill/>
                </a:ln>
                <a:solidFill>
                  <a:prstClr val="black">
                    <a:lumMod val="95000"/>
                    <a:lumOff val="5000"/>
                  </a:prstClr>
                </a:solidFill>
                <a:effectLst/>
                <a:uLnTx/>
                <a:uFillTx/>
                <a:latin typeface="Calibri" panose="020F0502020204030204" pitchFamily="34" charset="0"/>
                <a:ea typeface="+mj-ea"/>
                <a:cs typeface="+mj-cs"/>
              </a:rPr>
              <a:t>Το δεσμευμένο λογιστικό υπόδειγμα</a:t>
            </a:r>
            <a:endParaRPr lang="en-US" dirty="0"/>
          </a:p>
        </p:txBody>
      </p:sp>
      <p:sp>
        <p:nvSpPr>
          <p:cNvPr id="3" name="Content Placeholder 2">
            <a:extLst>
              <a:ext uri="{FF2B5EF4-FFF2-40B4-BE49-F238E27FC236}">
                <a16:creationId xmlns:a16="http://schemas.microsoft.com/office/drawing/2014/main" id="{68F2E96F-2907-29DF-DA19-A31D8E6A6051}"/>
              </a:ext>
            </a:extLst>
          </p:cNvPr>
          <p:cNvSpPr>
            <a:spLocks noGrp="1"/>
          </p:cNvSpPr>
          <p:nvPr>
            <p:ph idx="1"/>
          </p:nvPr>
        </p:nvSpPr>
        <p:spPr>
          <a:xfrm>
            <a:off x="1024128" y="2286000"/>
            <a:ext cx="11051608" cy="4023360"/>
          </a:xfrm>
        </p:spPr>
        <p:txBody>
          <a:bodyPr/>
          <a:lstStyle/>
          <a:p>
            <a:pPr algn="l"/>
            <a:r>
              <a:rPr lang="el-GR" sz="2400" b="0" i="0" u="none" strike="noStrike" baseline="0" dirty="0">
                <a:latin typeface="grmn1000"/>
              </a:rPr>
              <a:t>Η επίδραση του χαρακτηριστικού </a:t>
            </a:r>
            <a:r>
              <a:rPr lang="el-GR" sz="2400" b="0" i="1" u="none" strike="noStrike" baseline="0" dirty="0">
                <a:latin typeface="LMMathItalic10-Regular"/>
              </a:rPr>
              <a:t>k </a:t>
            </a:r>
            <a:r>
              <a:rPr lang="el-GR" sz="2400" b="0" i="0" u="none" strike="noStrike" baseline="0" dirty="0">
                <a:latin typeface="grmn1000"/>
              </a:rPr>
              <a:t>της επιλογής </a:t>
            </a:r>
            <a:r>
              <a:rPr lang="el-GR" sz="2400" b="0" i="1" u="none" strike="noStrike" baseline="0" dirty="0">
                <a:latin typeface="LMMathItalic10-Regular"/>
              </a:rPr>
              <a:t>m </a:t>
            </a:r>
            <a:r>
              <a:rPr lang="el-GR" sz="2400" b="0" i="0" u="none" strike="noStrike" baseline="0" dirty="0">
                <a:latin typeface="grmn1000"/>
              </a:rPr>
              <a:t>στην πιθανότητα </a:t>
            </a:r>
            <a:r>
              <a:rPr lang="en-US" sz="2400" b="0" i="1" u="none" strike="noStrike" baseline="0" dirty="0">
                <a:latin typeface="LMMathItalic10-Regular"/>
              </a:rPr>
              <a:t>P</a:t>
            </a:r>
            <a:r>
              <a:rPr lang="en-US" sz="1400" b="0" i="1" u="none" strike="noStrike" baseline="0" dirty="0">
                <a:latin typeface="LMMathItalic8-Regular"/>
              </a:rPr>
              <a:t>ij </a:t>
            </a:r>
            <a:r>
              <a:rPr lang="el-GR" sz="2400" b="0" i="0" u="none" strike="noStrike" baseline="0" dirty="0">
                <a:latin typeface="grmn1000"/>
              </a:rPr>
              <a:t>είναι</a:t>
            </a:r>
          </a:p>
          <a:p>
            <a:pPr algn="l"/>
            <a:endParaRPr lang="el-GR" sz="2400" dirty="0">
              <a:latin typeface="grmn1000"/>
            </a:endParaRPr>
          </a:p>
          <a:p>
            <a:pPr algn="l"/>
            <a:endParaRPr lang="el-GR" sz="2400" b="0" i="0" u="none" strike="noStrike" baseline="0" dirty="0">
              <a:latin typeface="grmn1000"/>
            </a:endParaRPr>
          </a:p>
          <a:p>
            <a:pPr algn="l"/>
            <a:r>
              <a:rPr lang="el-GR" sz="2400" b="0" i="0" u="none" strike="noStrike" baseline="0" dirty="0">
                <a:latin typeface="grmn1000"/>
              </a:rPr>
              <a:t>Εφόσον δεν υπάρχει αμφιβολία για την κλίμακα της πιθανότητας, το αν θα αναφέρονται οι παράγωγοι ή οι ελαστικότητες είναι ένα υποκειμενικό ζήτημα.</a:t>
            </a:r>
          </a:p>
          <a:p>
            <a:pPr algn="l"/>
            <a:r>
              <a:rPr lang="el-GR" sz="2400" b="0" i="0" u="none" strike="noStrike" baseline="0" dirty="0">
                <a:latin typeface="grmn1000"/>
              </a:rPr>
              <a:t>Η λογαριθμική πιθανοφάνεια είναι ίδια με εκείνη στο πολυωνυμικό λογιστικό υπόδειγμα. ΄Οπως και προηγουμένως, ορίζουμε </a:t>
            </a:r>
            <a:r>
              <a:rPr lang="el-GR" sz="2400" b="0" i="1" u="none" strike="noStrike" baseline="0" dirty="0">
                <a:latin typeface="LMMathItalic10-Regular"/>
              </a:rPr>
              <a:t>d</a:t>
            </a:r>
            <a:r>
              <a:rPr lang="el-GR" sz="1400" b="0" i="1" u="none" strike="noStrike" baseline="0" dirty="0">
                <a:latin typeface="LMMathItalic8-Regular"/>
              </a:rPr>
              <a:t>ij </a:t>
            </a:r>
            <a:r>
              <a:rPr lang="el-GR" sz="2400" b="0" i="0" u="none" strike="noStrike" baseline="0" dirty="0">
                <a:latin typeface="LMRoman10-Regular"/>
              </a:rPr>
              <a:t>= 1 </a:t>
            </a:r>
            <a:r>
              <a:rPr lang="el-GR" sz="2400" b="0" i="0" u="none" strike="noStrike" baseline="0" dirty="0">
                <a:latin typeface="grmn1000"/>
              </a:rPr>
              <a:t>αν </a:t>
            </a:r>
            <a:r>
              <a:rPr lang="el-GR" sz="2400" b="0" i="1" u="none" strike="noStrike" baseline="0" dirty="0">
                <a:latin typeface="LMMathItalic10-Regular"/>
              </a:rPr>
              <a:t>Y</a:t>
            </a:r>
            <a:r>
              <a:rPr lang="el-GR" sz="1400" b="0" i="1" u="none" strike="noStrike" baseline="0" dirty="0">
                <a:latin typeface="LMMathItalic8-Regular"/>
              </a:rPr>
              <a:t>i </a:t>
            </a:r>
            <a:r>
              <a:rPr lang="el-GR" sz="2400" b="0" i="0" u="none" strike="noStrike" baseline="0" dirty="0">
                <a:latin typeface="LMRoman10-Regular"/>
              </a:rPr>
              <a:t>= </a:t>
            </a:r>
            <a:r>
              <a:rPr lang="el-GR" sz="2400" b="0" i="1" u="none" strike="noStrike" baseline="0" dirty="0">
                <a:latin typeface="LMMathItalic10-Regular"/>
              </a:rPr>
              <a:t>j </a:t>
            </a:r>
            <a:r>
              <a:rPr lang="el-GR" sz="2400" b="0" i="0" u="none" strike="noStrike" baseline="0" dirty="0">
                <a:latin typeface="grmn1000"/>
              </a:rPr>
              <a:t>και 0 διαφορετικά. ΄Ετσι</a:t>
            </a:r>
          </a:p>
          <a:p>
            <a:pPr algn="l"/>
            <a:endParaRPr lang="el-GR" sz="2400" dirty="0">
              <a:latin typeface="grmn1000"/>
            </a:endParaRPr>
          </a:p>
          <a:p>
            <a:pPr algn="l"/>
            <a:endParaRPr lang="en-US" dirty="0"/>
          </a:p>
        </p:txBody>
      </p:sp>
      <p:pic>
        <p:nvPicPr>
          <p:cNvPr id="5" name="Picture 4">
            <a:extLst>
              <a:ext uri="{FF2B5EF4-FFF2-40B4-BE49-F238E27FC236}">
                <a16:creationId xmlns:a16="http://schemas.microsoft.com/office/drawing/2014/main" id="{8C60B809-0DDD-F947-EA3F-BF8689C8140E}"/>
              </a:ext>
            </a:extLst>
          </p:cNvPr>
          <p:cNvPicPr>
            <a:picLocks noChangeAspect="1"/>
          </p:cNvPicPr>
          <p:nvPr/>
        </p:nvPicPr>
        <p:blipFill>
          <a:blip r:embed="rId2"/>
          <a:stretch>
            <a:fillRect/>
          </a:stretch>
        </p:blipFill>
        <p:spPr>
          <a:xfrm>
            <a:off x="3366304" y="2824392"/>
            <a:ext cx="5459391" cy="888703"/>
          </a:xfrm>
          <a:prstGeom prst="rect">
            <a:avLst/>
          </a:prstGeom>
        </p:spPr>
      </p:pic>
      <p:pic>
        <p:nvPicPr>
          <p:cNvPr id="7" name="Picture 6">
            <a:extLst>
              <a:ext uri="{FF2B5EF4-FFF2-40B4-BE49-F238E27FC236}">
                <a16:creationId xmlns:a16="http://schemas.microsoft.com/office/drawing/2014/main" id="{3260FCC8-BB15-A45E-0AF8-E4A20C802B04}"/>
              </a:ext>
            </a:extLst>
          </p:cNvPr>
          <p:cNvPicPr>
            <a:picLocks noChangeAspect="1"/>
          </p:cNvPicPr>
          <p:nvPr/>
        </p:nvPicPr>
        <p:blipFill>
          <a:blip r:embed="rId3"/>
          <a:stretch>
            <a:fillRect/>
          </a:stretch>
        </p:blipFill>
        <p:spPr>
          <a:xfrm>
            <a:off x="4674662" y="5735928"/>
            <a:ext cx="3375690" cy="774600"/>
          </a:xfrm>
          <a:prstGeom prst="rect">
            <a:avLst/>
          </a:prstGeom>
        </p:spPr>
      </p:pic>
    </p:spTree>
    <p:extLst>
      <p:ext uri="{BB962C8B-B14F-4D97-AF65-F5344CB8AC3E}">
        <p14:creationId xmlns:p14="http://schemas.microsoft.com/office/powerpoint/2010/main" val="2722667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6E1CB-0305-E49E-A3A1-A993D3BE0C42}"/>
              </a:ext>
            </a:extLst>
          </p:cNvPr>
          <p:cNvSpPr>
            <a:spLocks noGrp="1"/>
          </p:cNvSpPr>
          <p:nvPr>
            <p:ph type="title"/>
          </p:nvPr>
        </p:nvSpPr>
        <p:spPr>
          <a:xfrm>
            <a:off x="1024127" y="585216"/>
            <a:ext cx="10240903" cy="1499616"/>
          </a:xfrm>
        </p:spPr>
        <p:txBody>
          <a:bodyPr/>
          <a:lstStyle/>
          <a:p>
            <a:r>
              <a:rPr kumimoji="0" lang="el-GR" sz="4400" b="0" i="0" u="none" strike="noStrike" kern="1200" cap="all" spc="100" normalizeH="0" baseline="0" noProof="0" dirty="0">
                <a:ln>
                  <a:noFill/>
                </a:ln>
                <a:solidFill>
                  <a:prstClr val="black">
                    <a:lumMod val="95000"/>
                    <a:lumOff val="5000"/>
                  </a:prstClr>
                </a:solidFill>
                <a:effectLst/>
                <a:uLnTx/>
                <a:uFillTx/>
                <a:latin typeface="Calibri" panose="020F0502020204030204" pitchFamily="34" charset="0"/>
                <a:ea typeface="+mj-ea"/>
                <a:cs typeface="+mj-cs"/>
              </a:rPr>
              <a:t>Το δεσμευμένο λογιστικό υπόδειγμα</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453BE28-A512-A4A4-55EE-F334D8F43BFA}"/>
                  </a:ext>
                </a:extLst>
              </p:cNvPr>
              <p:cNvSpPr>
                <a:spLocks noGrp="1"/>
              </p:cNvSpPr>
              <p:nvPr>
                <p:ph idx="1"/>
              </p:nvPr>
            </p:nvSpPr>
            <p:spPr>
              <a:xfrm>
                <a:off x="1024128" y="2286000"/>
                <a:ext cx="10900779" cy="4023360"/>
              </a:xfrm>
            </p:spPr>
            <p:txBody>
              <a:bodyPr/>
              <a:lstStyle/>
              <a:p>
                <a:r>
                  <a:rPr lang="el-GR" sz="2400" b="0" i="0" u="none" strike="noStrike" baseline="0" dirty="0">
                    <a:latin typeface="grmn1000"/>
                  </a:rPr>
                  <a:t>Αφού η </a:t>
                </a:r>
                <a:r>
                  <a:rPr lang="el-GR" sz="2400" b="0" i="0" u="none" strike="noStrike" baseline="0" dirty="0">
                    <a:latin typeface="LMRoman10-Regular"/>
                  </a:rPr>
                  <a:t>ln </a:t>
                </a:r>
                <a:r>
                  <a:rPr lang="el-GR" sz="2400" b="0" i="1" u="none" strike="noStrike" baseline="0" dirty="0">
                    <a:latin typeface="LMMathItalic10-Regular"/>
                  </a:rPr>
                  <a:t>L</a:t>
                </a:r>
                <a:r>
                  <a:rPr lang="el-GR" sz="2400" b="0" i="0" u="none" strike="noStrike" baseline="0" dirty="0">
                    <a:latin typeface="grmn1000"/>
                  </a:rPr>
                  <a:t>, το ανάδελτα και η Εσσιανή μήτρα έχουν επίσης ιδιαίτερα απλές μορφές:</a:t>
                </a:r>
              </a:p>
              <a:p>
                <a:r>
                  <a:rPr lang="el-GR" sz="2400" b="0" i="0" u="none" strike="noStrike" baseline="0" dirty="0">
                    <a:latin typeface="grmn1000"/>
                  </a:rPr>
                  <a:t>΄Εστω </a:t>
                </a:r>
                <a14:m>
                  <m:oMath xmlns:m="http://schemas.openxmlformats.org/officeDocument/2006/math">
                    <m:acc>
                      <m:accPr>
                        <m:chr m:val="̅"/>
                        <m:ctrlPr>
                          <a:rPr lang="el-GR" sz="2400" b="1" i="1" u="none" strike="noStrike" baseline="0" smtClean="0">
                            <a:latin typeface="Cambria Math" panose="02040503050406030204" pitchFamily="18" charset="0"/>
                          </a:rPr>
                        </m:ctrlPr>
                      </m:accPr>
                      <m:e>
                        <m:r>
                          <a:rPr lang="en-US" sz="2400" b="1" i="1" u="none" strike="noStrike" baseline="0" smtClean="0">
                            <a:latin typeface="Cambria Math" panose="02040503050406030204" pitchFamily="18" charset="0"/>
                          </a:rPr>
                          <m:t>𝒙</m:t>
                        </m:r>
                      </m:e>
                    </m:acc>
                  </m:oMath>
                </a14:m>
                <a:r>
                  <a:rPr lang="en-US" sz="1400" b="0" i="1" u="none" strike="noStrike" baseline="0" dirty="0">
                    <a:latin typeface="LMMathItalic8-Regular"/>
                  </a:rPr>
                  <a:t>i </a:t>
                </a:r>
                <a:r>
                  <a:rPr lang="en-US" sz="2400" b="0" i="0" u="none" strike="noStrike" baseline="0" dirty="0">
                    <a:latin typeface="LMRoman10-Regular"/>
                  </a:rPr>
                  <a:t>=</a:t>
                </a:r>
                <a:endParaRPr lang="en-US" dirty="0"/>
              </a:p>
            </p:txBody>
          </p:sp>
        </mc:Choice>
        <mc:Fallback xmlns="">
          <p:sp>
            <p:nvSpPr>
              <p:cNvPr id="3" name="Content Placeholder 2">
                <a:extLst>
                  <a:ext uri="{FF2B5EF4-FFF2-40B4-BE49-F238E27FC236}">
                    <a16:creationId xmlns:a16="http://schemas.microsoft.com/office/drawing/2014/main" id="{C453BE28-A512-A4A4-55EE-F334D8F43BFA}"/>
                  </a:ext>
                </a:extLst>
              </p:cNvPr>
              <p:cNvSpPr>
                <a:spLocks noGrp="1" noRot="1" noChangeAspect="1" noMove="1" noResize="1" noEditPoints="1" noAdjustHandles="1" noChangeArrowheads="1" noChangeShapeType="1" noTextEdit="1"/>
              </p:cNvSpPr>
              <p:nvPr>
                <p:ph idx="1"/>
              </p:nvPr>
            </p:nvSpPr>
            <p:spPr>
              <a:xfrm>
                <a:off x="1024128" y="2286000"/>
                <a:ext cx="10900779" cy="4023360"/>
              </a:xfrm>
              <a:blipFill>
                <a:blip r:embed="rId2"/>
                <a:stretch>
                  <a:fillRect l="-447" t="-2121"/>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4962C712-884D-D520-252C-1AB9F4E2CB0E}"/>
              </a:ext>
            </a:extLst>
          </p:cNvPr>
          <p:cNvPicPr>
            <a:picLocks noChangeAspect="1"/>
          </p:cNvPicPr>
          <p:nvPr/>
        </p:nvPicPr>
        <p:blipFill>
          <a:blip r:embed="rId3"/>
          <a:stretch>
            <a:fillRect/>
          </a:stretch>
        </p:blipFill>
        <p:spPr>
          <a:xfrm>
            <a:off x="2609542" y="2901031"/>
            <a:ext cx="2059097" cy="360643"/>
          </a:xfrm>
          <a:prstGeom prst="rect">
            <a:avLst/>
          </a:prstGeom>
        </p:spPr>
      </p:pic>
      <p:pic>
        <p:nvPicPr>
          <p:cNvPr id="7" name="Picture 6">
            <a:extLst>
              <a:ext uri="{FF2B5EF4-FFF2-40B4-BE49-F238E27FC236}">
                <a16:creationId xmlns:a16="http://schemas.microsoft.com/office/drawing/2014/main" id="{700BF4F7-CB5B-9B24-0FBE-ECB9611A60EB}"/>
              </a:ext>
            </a:extLst>
          </p:cNvPr>
          <p:cNvPicPr>
            <a:picLocks noChangeAspect="1"/>
          </p:cNvPicPr>
          <p:nvPr/>
        </p:nvPicPr>
        <p:blipFill>
          <a:blip r:embed="rId4"/>
          <a:stretch>
            <a:fillRect/>
          </a:stretch>
        </p:blipFill>
        <p:spPr>
          <a:xfrm>
            <a:off x="4316988" y="3524523"/>
            <a:ext cx="4161807" cy="1546313"/>
          </a:xfrm>
          <a:prstGeom prst="rect">
            <a:avLst/>
          </a:prstGeom>
        </p:spPr>
      </p:pic>
    </p:spTree>
    <p:extLst>
      <p:ext uri="{BB962C8B-B14F-4D97-AF65-F5344CB8AC3E}">
        <p14:creationId xmlns:p14="http://schemas.microsoft.com/office/powerpoint/2010/main" val="3763968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51609-8BCB-2113-9022-4D03881B5F69}"/>
              </a:ext>
            </a:extLst>
          </p:cNvPr>
          <p:cNvSpPr>
            <a:spLocks noGrp="1"/>
          </p:cNvSpPr>
          <p:nvPr>
            <p:ph type="title"/>
          </p:nvPr>
        </p:nvSpPr>
        <p:spPr>
          <a:xfrm>
            <a:off x="1024127" y="67591"/>
            <a:ext cx="9720072" cy="1415529"/>
          </a:xfrm>
        </p:spPr>
        <p:txBody>
          <a:bodyPr>
            <a:normAutofit/>
          </a:bodyPr>
          <a:lstStyle/>
          <a:p>
            <a:r>
              <a:rPr lang="el-GR" sz="4000" dirty="0"/>
              <a:t>Η υπόθεση της ανεξαρτησίας από μη σχετικές εναλλακτικές</a:t>
            </a:r>
            <a:endParaRPr lang="en-US" sz="4000" dirty="0"/>
          </a:p>
        </p:txBody>
      </p:sp>
      <p:sp>
        <p:nvSpPr>
          <p:cNvPr id="3" name="Content Placeholder 2">
            <a:extLst>
              <a:ext uri="{FF2B5EF4-FFF2-40B4-BE49-F238E27FC236}">
                <a16:creationId xmlns:a16="http://schemas.microsoft.com/office/drawing/2014/main" id="{6B872C3E-194C-3C14-7D4A-20D51CFE448F}"/>
              </a:ext>
            </a:extLst>
          </p:cNvPr>
          <p:cNvSpPr>
            <a:spLocks noGrp="1"/>
          </p:cNvSpPr>
          <p:nvPr>
            <p:ph idx="1"/>
          </p:nvPr>
        </p:nvSpPr>
        <p:spPr>
          <a:xfrm>
            <a:off x="901579" y="1390454"/>
            <a:ext cx="11013901" cy="5467546"/>
          </a:xfrm>
        </p:spPr>
        <p:txBody>
          <a:bodyPr/>
          <a:lstStyle/>
          <a:p>
            <a:pPr algn="l"/>
            <a:r>
              <a:rPr lang="el-GR" sz="2400" b="0" i="0" u="none" strike="noStrike" baseline="0" dirty="0">
                <a:latin typeface="grmn1000"/>
              </a:rPr>
              <a:t>Η ιδιότητα του λογιστικού υποδείγματος σύμφωνα με την οποία ο λόγος πιθανοτήτων </a:t>
            </a:r>
            <a:r>
              <a:rPr lang="el-GR" sz="2400" b="0" i="1" u="none" strike="noStrike" baseline="0" dirty="0">
                <a:latin typeface="LMMathItalic10-Regular"/>
              </a:rPr>
              <a:t>P</a:t>
            </a:r>
            <a:r>
              <a:rPr lang="el-GR" sz="1400" b="0" i="1" u="none" strike="noStrike" baseline="0" dirty="0">
                <a:latin typeface="LMMathItalic8-Regular"/>
              </a:rPr>
              <a:t>ij</a:t>
            </a:r>
            <a:r>
              <a:rPr lang="el-GR" sz="2400" b="0" i="1" u="none" strike="noStrike" baseline="0" dirty="0">
                <a:latin typeface="LMMathItalic10-Regular"/>
              </a:rPr>
              <a:t>/P</a:t>
            </a:r>
            <a:r>
              <a:rPr lang="el-GR" sz="1400" b="0" i="1" u="none" strike="noStrike" baseline="0" dirty="0">
                <a:latin typeface="LMMathItalic8-Regular"/>
              </a:rPr>
              <a:t>im </a:t>
            </a:r>
            <a:r>
              <a:rPr lang="el-GR" sz="2400" b="0" i="0" u="none" strike="noStrike" baseline="0" dirty="0">
                <a:latin typeface="grmn1000"/>
              </a:rPr>
              <a:t>είναι</a:t>
            </a:r>
            <a:r>
              <a:rPr lang="en-US" sz="2400" b="0" i="0" u="none" strike="noStrike" baseline="0" dirty="0">
                <a:latin typeface="grmn1000"/>
              </a:rPr>
              <a:t> </a:t>
            </a:r>
            <a:r>
              <a:rPr lang="el-GR" sz="2400" b="0" i="0" u="none" strike="noStrike" baseline="0" dirty="0">
                <a:latin typeface="grmn1000"/>
              </a:rPr>
              <a:t>ανεξάρτητος από τις υπόλοιπες παρατηρήσεις και η ελαστικότητα </a:t>
            </a:r>
            <a:r>
              <a:rPr lang="el-GR" sz="2400" b="0" i="1" u="none" strike="noStrike" baseline="0" dirty="0">
                <a:latin typeface="LMMathItalic10-Regular"/>
              </a:rPr>
              <a:t>∂ </a:t>
            </a:r>
            <a:r>
              <a:rPr lang="el-GR" sz="2400" b="0" i="0" u="none" strike="noStrike" baseline="0" dirty="0">
                <a:latin typeface="LMRoman10-Regular"/>
              </a:rPr>
              <a:t>ln </a:t>
            </a:r>
            <a:r>
              <a:rPr lang="el-GR" sz="2400" b="0" i="1" u="none" strike="noStrike" baseline="0" dirty="0">
                <a:latin typeface="LMMathItalic10-Regular"/>
              </a:rPr>
              <a:t>P</a:t>
            </a:r>
            <a:r>
              <a:rPr lang="el-GR" sz="1400" b="0" i="1" u="none" strike="noStrike" baseline="0" dirty="0">
                <a:latin typeface="LMMathItalic8-Regular"/>
              </a:rPr>
              <a:t>ij</a:t>
            </a:r>
            <a:r>
              <a:rPr lang="el-GR" sz="2400" b="0" i="1" u="none" strike="noStrike" baseline="0" dirty="0">
                <a:latin typeface="LMMathItalic10-Regular"/>
              </a:rPr>
              <a:t>/∂ </a:t>
            </a:r>
            <a:r>
              <a:rPr lang="el-GR" sz="2400" b="0" i="0" u="none" strike="noStrike" baseline="0" dirty="0">
                <a:latin typeface="LMRoman10-Regular"/>
              </a:rPr>
              <a:t>ln </a:t>
            </a:r>
            <a:r>
              <a:rPr lang="el-GR" sz="2400" b="0" i="1" u="none" strike="noStrike" baseline="0" dirty="0">
                <a:latin typeface="LMMathItalic10-Regular"/>
              </a:rPr>
              <a:t>x</a:t>
            </a:r>
            <a:r>
              <a:rPr lang="el-GR" sz="1400" b="0" i="1" u="none" strike="noStrike" baseline="0" dirty="0">
                <a:latin typeface="LMMathItalic8-Regular"/>
              </a:rPr>
              <a:t>im </a:t>
            </a:r>
            <a:r>
              <a:rPr lang="el-GR" sz="2400" b="0" i="0" u="none" strike="noStrike" baseline="0" dirty="0">
                <a:latin typeface="grmn1000"/>
              </a:rPr>
              <a:t>δεν είναι συνάρτηση</a:t>
            </a:r>
            <a:r>
              <a:rPr lang="en-US" sz="2400" b="0" i="0" u="none" strike="noStrike" baseline="0" dirty="0">
                <a:latin typeface="grmn1000"/>
              </a:rPr>
              <a:t> </a:t>
            </a:r>
            <a:r>
              <a:rPr lang="el-GR" sz="2400" b="0" i="0" u="none" strike="noStrike" baseline="0" dirty="0">
                <a:latin typeface="grmn1000"/>
              </a:rPr>
              <a:t>της πιθανότητας </a:t>
            </a:r>
            <a:r>
              <a:rPr lang="el-GR" sz="2400" b="0" i="1" u="none" strike="noStrike" baseline="0" dirty="0">
                <a:latin typeface="LMMathItalic10-Regular"/>
              </a:rPr>
              <a:t>P</a:t>
            </a:r>
            <a:r>
              <a:rPr lang="el-GR" sz="1400" b="0" i="1" u="none" strike="noStrike" baseline="0" dirty="0">
                <a:latin typeface="LMMathItalic8-Regular"/>
              </a:rPr>
              <a:t>ij </a:t>
            </a:r>
            <a:r>
              <a:rPr lang="el-GR" sz="2400" b="0" i="0" u="none" strike="noStrike" baseline="0" dirty="0">
                <a:latin typeface="grmn1000"/>
              </a:rPr>
              <a:t>ονομάζεται </a:t>
            </a:r>
            <a:r>
              <a:rPr lang="el-GR" sz="2400" b="1" i="0" u="none" strike="noStrike" baseline="0" dirty="0">
                <a:latin typeface="grxn1000"/>
              </a:rPr>
              <a:t>υπόθεση ανεξαρτησίας από τις μη σχετικές εναλλακτικές</a:t>
            </a:r>
            <a:r>
              <a:rPr lang="en-US" sz="2400" b="1" i="0" u="none" strike="noStrike" baseline="0" dirty="0">
                <a:latin typeface="grxn1000"/>
              </a:rPr>
              <a:t> </a:t>
            </a:r>
            <a:r>
              <a:rPr lang="el-GR" sz="2400" b="1" i="0" u="none" strike="noStrike" baseline="0" dirty="0">
                <a:latin typeface="grxn1000"/>
              </a:rPr>
              <a:t>(ΙΙΑ)</a:t>
            </a:r>
            <a:r>
              <a:rPr lang="el-GR" sz="2400" b="0" i="0" u="none" strike="noStrike" baseline="0" dirty="0">
                <a:latin typeface="grmn1000"/>
              </a:rPr>
              <a:t>.</a:t>
            </a:r>
            <a:endParaRPr lang="en-US" sz="2400" b="0" i="0" u="none" strike="noStrike" baseline="0" dirty="0">
              <a:latin typeface="grmn1000"/>
            </a:endParaRPr>
          </a:p>
          <a:p>
            <a:pPr algn="l"/>
            <a:r>
              <a:rPr lang="el-GR" dirty="0"/>
              <a:t>Η μη δεσμευμένη πιθανότητα της επιλογής j στο πολυωνυμικό λογιστικό υπόδειγμα είναι</a:t>
            </a:r>
            <a:endParaRPr lang="en-US" dirty="0"/>
          </a:p>
          <a:p>
            <a:pPr algn="l"/>
            <a:endParaRPr lang="en-US" dirty="0"/>
          </a:p>
          <a:p>
            <a:pPr algn="l"/>
            <a:endParaRPr lang="en-US" dirty="0"/>
          </a:p>
          <a:p>
            <a:pPr algn="l"/>
            <a:r>
              <a:rPr lang="el-GR" sz="2400" b="0" i="0" u="none" strike="noStrike" baseline="0" dirty="0">
                <a:latin typeface="grmn1000"/>
              </a:rPr>
              <a:t>Σκεφτείτε την πιθανότητα της επιλογής </a:t>
            </a:r>
            <a:r>
              <a:rPr lang="el-GR" sz="2400" b="0" i="1" u="none" strike="noStrike" baseline="0" dirty="0">
                <a:latin typeface="LMMathItalic10-Regular"/>
              </a:rPr>
              <a:t>j </a:t>
            </a:r>
            <a:r>
              <a:rPr lang="el-GR" sz="2400" b="0" i="0" u="none" strike="noStrike" baseline="0" dirty="0">
                <a:latin typeface="grmn1000"/>
              </a:rPr>
              <a:t>σε ένα περιορισμένο σύνολο επιλογών, όπως οι εναλλακτικές</a:t>
            </a:r>
            <a:r>
              <a:rPr lang="en-US" sz="2400" b="0" i="0" u="none" strike="noStrike" baseline="0" dirty="0">
                <a:latin typeface="grmn1000"/>
              </a:rPr>
              <a:t> </a:t>
            </a:r>
            <a:r>
              <a:rPr lang="el-GR" sz="2400" b="0" i="0" u="none" strike="noStrike" baseline="0" dirty="0">
                <a:latin typeface="grmn1000"/>
              </a:rPr>
              <a:t>1 έως </a:t>
            </a:r>
            <a:r>
              <a:rPr lang="el-GR" sz="2400" b="0" i="1" u="none" strike="noStrike" baseline="0" dirty="0">
                <a:latin typeface="LMMathItalic10-Regular"/>
              </a:rPr>
              <a:t>J </a:t>
            </a:r>
            <a:r>
              <a:rPr lang="el-GR" sz="2400" b="0" i="1" u="none" strike="noStrike" baseline="0" dirty="0">
                <a:latin typeface="LMMathSymbols10-Regular"/>
              </a:rPr>
              <a:t>− </a:t>
            </a:r>
            <a:r>
              <a:rPr lang="el-GR" sz="2400" b="0" i="0" u="none" strike="noStrike" baseline="0" dirty="0">
                <a:latin typeface="LMRoman10-Regular"/>
              </a:rPr>
              <a:t>1</a:t>
            </a:r>
            <a:r>
              <a:rPr lang="el-GR" sz="2400" b="0" i="0" u="none" strike="noStrike" baseline="0" dirty="0">
                <a:latin typeface="grmn1000"/>
              </a:rPr>
              <a:t>. Αυτή θα είναι</a:t>
            </a:r>
            <a:endParaRPr lang="en-US" dirty="0"/>
          </a:p>
          <a:p>
            <a:pPr algn="l"/>
            <a:endParaRPr lang="en-US" dirty="0"/>
          </a:p>
          <a:p>
            <a:pPr algn="l"/>
            <a:endParaRPr lang="en-US" dirty="0"/>
          </a:p>
        </p:txBody>
      </p:sp>
      <p:pic>
        <p:nvPicPr>
          <p:cNvPr id="5" name="Picture 4">
            <a:extLst>
              <a:ext uri="{FF2B5EF4-FFF2-40B4-BE49-F238E27FC236}">
                <a16:creationId xmlns:a16="http://schemas.microsoft.com/office/drawing/2014/main" id="{CA0924A0-292E-1831-9183-44640B967FAB}"/>
              </a:ext>
            </a:extLst>
          </p:cNvPr>
          <p:cNvPicPr>
            <a:picLocks noChangeAspect="1"/>
          </p:cNvPicPr>
          <p:nvPr/>
        </p:nvPicPr>
        <p:blipFill>
          <a:blip r:embed="rId2"/>
          <a:stretch>
            <a:fillRect/>
          </a:stretch>
        </p:blipFill>
        <p:spPr>
          <a:xfrm>
            <a:off x="3584240" y="3355942"/>
            <a:ext cx="4599845" cy="915720"/>
          </a:xfrm>
          <a:prstGeom prst="rect">
            <a:avLst/>
          </a:prstGeom>
        </p:spPr>
      </p:pic>
      <p:pic>
        <p:nvPicPr>
          <p:cNvPr id="7" name="Picture 6">
            <a:extLst>
              <a:ext uri="{FF2B5EF4-FFF2-40B4-BE49-F238E27FC236}">
                <a16:creationId xmlns:a16="http://schemas.microsoft.com/office/drawing/2014/main" id="{B227B01B-26D3-6158-DA88-E31807D8CBAB}"/>
              </a:ext>
            </a:extLst>
          </p:cNvPr>
          <p:cNvPicPr>
            <a:picLocks noChangeAspect="1"/>
          </p:cNvPicPr>
          <p:nvPr/>
        </p:nvPicPr>
        <p:blipFill>
          <a:blip r:embed="rId3"/>
          <a:stretch>
            <a:fillRect/>
          </a:stretch>
        </p:blipFill>
        <p:spPr>
          <a:xfrm>
            <a:off x="2932841" y="5237252"/>
            <a:ext cx="7417789" cy="1460692"/>
          </a:xfrm>
          <a:prstGeom prst="rect">
            <a:avLst/>
          </a:prstGeom>
        </p:spPr>
      </p:pic>
    </p:spTree>
    <p:extLst>
      <p:ext uri="{BB962C8B-B14F-4D97-AF65-F5344CB8AC3E}">
        <p14:creationId xmlns:p14="http://schemas.microsoft.com/office/powerpoint/2010/main" val="4187591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32D2F-5615-75F4-544B-B05F946C934C}"/>
              </a:ext>
            </a:extLst>
          </p:cNvPr>
          <p:cNvSpPr>
            <a:spLocks noGrp="1"/>
          </p:cNvSpPr>
          <p:nvPr>
            <p:ph type="title"/>
          </p:nvPr>
        </p:nvSpPr>
        <p:spPr>
          <a:xfrm>
            <a:off x="1024127" y="585216"/>
            <a:ext cx="11013901" cy="1499616"/>
          </a:xfrm>
        </p:spPr>
        <p:txBody>
          <a:bodyPr>
            <a:normAutofit/>
          </a:bodyPr>
          <a:lstStyle/>
          <a:p>
            <a:r>
              <a:rPr lang="el-GR" sz="4400" dirty="0"/>
              <a:t>Εναλλακτικά</a:t>
            </a:r>
            <a:r>
              <a:rPr lang="en-US" sz="4400" dirty="0"/>
              <a:t> </a:t>
            </a:r>
            <a:r>
              <a:rPr lang="el-GR" sz="4400" dirty="0"/>
              <a:t>υποδείγματα επιλογής</a:t>
            </a:r>
            <a:endParaRPr lang="en-US" sz="4400" dirty="0"/>
          </a:p>
        </p:txBody>
      </p:sp>
      <p:sp>
        <p:nvSpPr>
          <p:cNvPr id="3" name="Content Placeholder 2">
            <a:extLst>
              <a:ext uri="{FF2B5EF4-FFF2-40B4-BE49-F238E27FC236}">
                <a16:creationId xmlns:a16="http://schemas.microsoft.com/office/drawing/2014/main" id="{AC018841-E94C-DFCE-BD1D-D2E67CBDB4DB}"/>
              </a:ext>
            </a:extLst>
          </p:cNvPr>
          <p:cNvSpPr>
            <a:spLocks noGrp="1"/>
          </p:cNvSpPr>
          <p:nvPr>
            <p:ph idx="1"/>
          </p:nvPr>
        </p:nvSpPr>
        <p:spPr>
          <a:xfrm>
            <a:off x="1099543" y="1758098"/>
            <a:ext cx="10938485" cy="5099901"/>
          </a:xfrm>
        </p:spPr>
        <p:txBody>
          <a:bodyPr/>
          <a:lstStyle/>
          <a:p>
            <a:r>
              <a:rPr lang="el-GR" dirty="0"/>
              <a:t>Αν το υπόδειγμα γίνει ένα </a:t>
            </a:r>
            <a:r>
              <a:rPr lang="el-GR" i="1" dirty="0"/>
              <a:t>πολυωνυμικό υπόδειγμα πιθανομονάδας </a:t>
            </a:r>
            <a:r>
              <a:rPr lang="el-GR" dirty="0"/>
              <a:t>βάσει της κανονικής</a:t>
            </a:r>
            <a:r>
              <a:rPr lang="en-US" dirty="0"/>
              <a:t> </a:t>
            </a:r>
            <a:r>
              <a:rPr lang="el-GR" dirty="0"/>
              <a:t>κατανομής, εξακολουθώντας να είναι ανεξάρτητο και ομοσκεδαστικό, το πρόβλημα δεν επιλύεται.</a:t>
            </a:r>
            <a:endParaRPr lang="en-US" dirty="0"/>
          </a:p>
          <a:p>
            <a:pPr algn="l"/>
            <a:r>
              <a:rPr lang="el-GR" sz="2400" b="0" i="0" u="none" strike="noStrike" baseline="0" dirty="0">
                <a:latin typeface="grmn1000"/>
              </a:rPr>
              <a:t>Η διακύμανση των </a:t>
            </a:r>
            <a:r>
              <a:rPr lang="el-GR" sz="2400" b="0" i="1" u="none" strike="noStrike" baseline="0" dirty="0">
                <a:latin typeface="LMMathItalic10-Regular"/>
              </a:rPr>
              <a:t>ε</a:t>
            </a:r>
            <a:r>
              <a:rPr lang="el-GR" sz="1400" b="0" i="1" u="none" strike="noStrike" baseline="0" dirty="0">
                <a:latin typeface="LMMathItalic8-Regular"/>
              </a:rPr>
              <a:t>ij </a:t>
            </a:r>
            <a:r>
              <a:rPr lang="el-GR" sz="2400" b="0" i="0" u="none" strike="noStrike" baseline="0" dirty="0">
                <a:latin typeface="grmn1000"/>
              </a:rPr>
              <a:t>στην Εξίσωση (18-1) ισούται με </a:t>
            </a:r>
            <a:r>
              <a:rPr lang="el-GR" sz="2400" b="0" i="1" u="none" strike="noStrike" baseline="0" dirty="0">
                <a:latin typeface="LMMathItalic10-Regular"/>
              </a:rPr>
              <a:t>π</a:t>
            </a:r>
            <a:r>
              <a:rPr lang="el-GR" sz="2400" b="0" i="0" u="none" strike="noStrike" baseline="30000" dirty="0">
                <a:latin typeface="LMRoman8-Regular"/>
              </a:rPr>
              <a:t>2</a:t>
            </a:r>
            <a:r>
              <a:rPr lang="el-GR" sz="2400" b="0" i="1" u="none" strike="noStrike" baseline="0" dirty="0">
                <a:latin typeface="LMMathItalic10-Regular"/>
              </a:rPr>
              <a:t>/</a:t>
            </a:r>
            <a:r>
              <a:rPr lang="el-GR" sz="2400" b="0" i="0" u="none" strike="noStrike" baseline="0" dirty="0">
                <a:latin typeface="LMRoman10-Regular"/>
              </a:rPr>
              <a:t>6</a:t>
            </a:r>
            <a:r>
              <a:rPr lang="el-GR" sz="2400" b="0" i="0" u="none" strike="noStrike" baseline="0" dirty="0">
                <a:latin typeface="grmn1000"/>
              </a:rPr>
              <a:t>. Στην εξειδίκευση των ετεροκεδαστικών</a:t>
            </a:r>
            <a:r>
              <a:rPr lang="en-US" sz="2400" dirty="0">
                <a:latin typeface="grmn1000"/>
              </a:rPr>
              <a:t> </a:t>
            </a:r>
            <a:r>
              <a:rPr lang="el-GR" sz="2400" b="0" i="0" u="none" strike="noStrike" baseline="0" dirty="0">
                <a:latin typeface="grmn1000"/>
              </a:rPr>
              <a:t>ακραίων τιμών </a:t>
            </a:r>
            <a:r>
              <a:rPr lang="el-GR" sz="2400" b="0" i="0" u="none" strike="noStrike" baseline="0" dirty="0">
                <a:latin typeface="LMRoman10-Regular"/>
              </a:rPr>
              <a:t>(HEV)</a:t>
            </a:r>
            <a:r>
              <a:rPr lang="el-GR" sz="2400" b="0" i="0" u="none" strike="noStrike" baseline="0" dirty="0">
                <a:latin typeface="grmn1000"/>
              </a:rPr>
              <a:t>, που αναπτύχθηκε από τον </a:t>
            </a:r>
            <a:r>
              <a:rPr lang="el-GR" sz="2400" b="0" i="0" u="none" strike="noStrike" baseline="0" dirty="0">
                <a:latin typeface="LMRoman10-Regular"/>
              </a:rPr>
              <a:t>Bhat </a:t>
            </a:r>
            <a:r>
              <a:rPr lang="el-GR" sz="2400" b="0" i="0" u="none" strike="noStrike" baseline="0" dirty="0">
                <a:latin typeface="grmn1000"/>
              </a:rPr>
              <a:t>(1995),</a:t>
            </a:r>
            <a:endParaRPr lang="en-US" sz="2400" b="0" i="0" u="none" strike="noStrike" baseline="0" dirty="0">
              <a:latin typeface="grmn1000"/>
            </a:endParaRPr>
          </a:p>
          <a:p>
            <a:pPr algn="l"/>
            <a:endParaRPr lang="en-US" sz="2400" dirty="0">
              <a:latin typeface="grmn1000"/>
            </a:endParaRPr>
          </a:p>
          <a:p>
            <a:pPr algn="l"/>
            <a:endParaRPr lang="en-US" sz="2400" dirty="0">
              <a:latin typeface="grmn1000"/>
            </a:endParaRPr>
          </a:p>
          <a:p>
            <a:pPr algn="l"/>
            <a:r>
              <a:rPr lang="el-GR" sz="2400" b="0" i="0" u="none" strike="noStrike" baseline="0" dirty="0">
                <a:latin typeface="grmn1000"/>
              </a:rPr>
              <a:t>κάθε </a:t>
            </a:r>
            <a:r>
              <a:rPr lang="el-GR" sz="2400" b="0" i="1" u="none" strike="noStrike" baseline="0" dirty="0">
                <a:latin typeface="LMMathItalic10-Regular"/>
              </a:rPr>
              <a:t>ε</a:t>
            </a:r>
            <a:r>
              <a:rPr lang="el-GR" sz="1400" b="0" i="1" u="none" strike="noStrike" baseline="0" dirty="0">
                <a:latin typeface="LMMathItalic8-Regular"/>
              </a:rPr>
              <a:t>ij </a:t>
            </a:r>
            <a:r>
              <a:rPr lang="el-GR" sz="2400" b="0" i="0" u="none" strike="noStrike" baseline="0" dirty="0">
                <a:latin typeface="grmn1000"/>
              </a:rPr>
              <a:t>στην Εξίσωση (18-1) μπορεί να έχει διαφορετική διακύμανση.</a:t>
            </a:r>
            <a:endParaRPr lang="en-US" dirty="0"/>
          </a:p>
        </p:txBody>
      </p:sp>
      <p:pic>
        <p:nvPicPr>
          <p:cNvPr id="5" name="Picture 4">
            <a:extLst>
              <a:ext uri="{FF2B5EF4-FFF2-40B4-BE49-F238E27FC236}">
                <a16:creationId xmlns:a16="http://schemas.microsoft.com/office/drawing/2014/main" id="{7F8332B0-7D4B-E183-C4E6-BAE754A5F861}"/>
              </a:ext>
            </a:extLst>
          </p:cNvPr>
          <p:cNvPicPr>
            <a:picLocks noChangeAspect="1"/>
          </p:cNvPicPr>
          <p:nvPr/>
        </p:nvPicPr>
        <p:blipFill>
          <a:blip r:embed="rId2"/>
          <a:stretch>
            <a:fillRect/>
          </a:stretch>
        </p:blipFill>
        <p:spPr>
          <a:xfrm>
            <a:off x="4805705" y="3769779"/>
            <a:ext cx="2310997" cy="681186"/>
          </a:xfrm>
          <a:prstGeom prst="rect">
            <a:avLst/>
          </a:prstGeom>
        </p:spPr>
      </p:pic>
    </p:spTree>
    <p:extLst>
      <p:ext uri="{BB962C8B-B14F-4D97-AF65-F5344CB8AC3E}">
        <p14:creationId xmlns:p14="http://schemas.microsoft.com/office/powerpoint/2010/main" val="1363875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917C8-16B0-4772-0452-8995DEC779BF}"/>
              </a:ext>
            </a:extLst>
          </p:cNvPr>
          <p:cNvSpPr>
            <a:spLocks noGrp="1"/>
          </p:cNvSpPr>
          <p:nvPr>
            <p:ph type="title"/>
          </p:nvPr>
        </p:nvSpPr>
        <p:spPr/>
        <p:txBody>
          <a:bodyPr>
            <a:normAutofit/>
          </a:bodyPr>
          <a:lstStyle/>
          <a:p>
            <a:r>
              <a:rPr kumimoji="0" lang="el-GR" sz="4000" b="0" i="0" u="none" strike="noStrike" kern="1200" cap="all" spc="100" normalizeH="0" baseline="0" noProof="0" dirty="0">
                <a:ln>
                  <a:noFill/>
                </a:ln>
                <a:solidFill>
                  <a:prstClr val="black">
                    <a:lumMod val="95000"/>
                    <a:lumOff val="5000"/>
                  </a:prstClr>
                </a:solidFill>
                <a:effectLst/>
                <a:uLnTx/>
                <a:uFillTx/>
                <a:latin typeface="Calibri" panose="020F0502020204030204" pitchFamily="34" charset="0"/>
                <a:ea typeface="+mj-ea"/>
                <a:cs typeface="+mj-cs"/>
              </a:rPr>
              <a:t>Εναλλακτικά</a:t>
            </a:r>
            <a:r>
              <a:rPr kumimoji="0" lang="en-US" sz="4000" b="0" i="0" u="none" strike="noStrike" kern="1200" cap="all" spc="100" normalizeH="0" baseline="0" noProof="0" dirty="0">
                <a:ln>
                  <a:noFill/>
                </a:ln>
                <a:solidFill>
                  <a:prstClr val="black">
                    <a:lumMod val="95000"/>
                    <a:lumOff val="5000"/>
                  </a:prstClr>
                </a:solidFill>
                <a:effectLst/>
                <a:uLnTx/>
                <a:uFillTx/>
                <a:latin typeface="Tw Cen MT Condensed" panose="020B0606020104020203"/>
                <a:ea typeface="+mj-ea"/>
                <a:cs typeface="+mj-cs"/>
              </a:rPr>
              <a:t> </a:t>
            </a:r>
            <a:r>
              <a:rPr kumimoji="0" lang="el-GR" sz="4000" b="0" i="0" u="none" strike="noStrike" kern="1200" cap="all" spc="100" normalizeH="0" baseline="0" noProof="0" dirty="0">
                <a:ln>
                  <a:noFill/>
                </a:ln>
                <a:solidFill>
                  <a:prstClr val="black">
                    <a:lumMod val="95000"/>
                    <a:lumOff val="5000"/>
                  </a:prstClr>
                </a:solidFill>
                <a:effectLst/>
                <a:uLnTx/>
                <a:uFillTx/>
                <a:latin typeface="Calibri" panose="020F0502020204030204" pitchFamily="34" charset="0"/>
                <a:ea typeface="+mj-ea"/>
                <a:cs typeface="+mj-cs"/>
              </a:rPr>
              <a:t>υποδείγματα επιλογής</a:t>
            </a:r>
            <a:endParaRPr lang="en-US" sz="4000" dirty="0"/>
          </a:p>
        </p:txBody>
      </p:sp>
      <p:sp>
        <p:nvSpPr>
          <p:cNvPr id="3" name="Content Placeholder 2">
            <a:extLst>
              <a:ext uri="{FF2B5EF4-FFF2-40B4-BE49-F238E27FC236}">
                <a16:creationId xmlns:a16="http://schemas.microsoft.com/office/drawing/2014/main" id="{84ACEB2D-53A2-A2A5-4A18-E0DA8D7AC633}"/>
              </a:ext>
            </a:extLst>
          </p:cNvPr>
          <p:cNvSpPr>
            <a:spLocks noGrp="1"/>
          </p:cNvSpPr>
          <p:nvPr>
            <p:ph idx="1"/>
          </p:nvPr>
        </p:nvSpPr>
        <p:spPr/>
        <p:txBody>
          <a:bodyPr/>
          <a:lstStyle/>
          <a:p>
            <a:r>
              <a:rPr lang="el-GR" dirty="0"/>
              <a:t>΄Ενα από τα θ πρέπει να κανονικοποιηθεί σε 1, αφού μπορούμε να συγκρίνουμε μόνο λόγους διακυμάνσεων. Μπορούμε να επιτρέψουμε</a:t>
            </a:r>
            <a:r>
              <a:rPr lang="en-US" dirty="0"/>
              <a:t> </a:t>
            </a:r>
            <a:r>
              <a:rPr lang="el-GR" dirty="0"/>
              <a:t>την ύπαρξη ετερογένειας μεταξύ ατόμων και μεταξύ επιλογών ορίζοντας</a:t>
            </a:r>
            <a:endParaRPr lang="en-US" dirty="0"/>
          </a:p>
        </p:txBody>
      </p:sp>
      <p:pic>
        <p:nvPicPr>
          <p:cNvPr id="5" name="Picture 4">
            <a:extLst>
              <a:ext uri="{FF2B5EF4-FFF2-40B4-BE49-F238E27FC236}">
                <a16:creationId xmlns:a16="http://schemas.microsoft.com/office/drawing/2014/main" id="{1F8B7F35-CCFC-6B66-1747-AB44007147D4}"/>
              </a:ext>
            </a:extLst>
          </p:cNvPr>
          <p:cNvPicPr>
            <a:picLocks noChangeAspect="1"/>
          </p:cNvPicPr>
          <p:nvPr/>
        </p:nvPicPr>
        <p:blipFill>
          <a:blip r:embed="rId2"/>
          <a:stretch>
            <a:fillRect/>
          </a:stretch>
        </p:blipFill>
        <p:spPr>
          <a:xfrm>
            <a:off x="4259896" y="3551548"/>
            <a:ext cx="2760329" cy="604887"/>
          </a:xfrm>
          <a:prstGeom prst="rect">
            <a:avLst/>
          </a:prstGeom>
        </p:spPr>
      </p:pic>
    </p:spTree>
    <p:extLst>
      <p:ext uri="{BB962C8B-B14F-4D97-AF65-F5344CB8AC3E}">
        <p14:creationId xmlns:p14="http://schemas.microsoft.com/office/powerpoint/2010/main" val="2939638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D8701-7907-E409-8B8A-C4D877EEEC98}"/>
              </a:ext>
            </a:extLst>
          </p:cNvPr>
          <p:cNvSpPr>
            <a:spLocks noGrp="1"/>
          </p:cNvSpPr>
          <p:nvPr>
            <p:ph type="title"/>
          </p:nvPr>
        </p:nvSpPr>
        <p:spPr>
          <a:xfrm>
            <a:off x="998061" y="258058"/>
            <a:ext cx="10608548" cy="849921"/>
          </a:xfrm>
        </p:spPr>
        <p:txBody>
          <a:bodyPr>
            <a:normAutofit/>
          </a:bodyPr>
          <a:lstStyle/>
          <a:p>
            <a:r>
              <a:rPr lang="el-GR" sz="4000" dirty="0"/>
              <a:t>Πολυωνυμικό Υπόδειγμα Πιθανομονάδας</a:t>
            </a:r>
            <a:endParaRPr lang="en-US" sz="4000" dirty="0"/>
          </a:p>
        </p:txBody>
      </p:sp>
      <p:sp>
        <p:nvSpPr>
          <p:cNvPr id="3" name="Content Placeholder 2">
            <a:extLst>
              <a:ext uri="{FF2B5EF4-FFF2-40B4-BE49-F238E27FC236}">
                <a16:creationId xmlns:a16="http://schemas.microsoft.com/office/drawing/2014/main" id="{C5866A17-0DB7-0497-67DF-7A2513710E40}"/>
              </a:ext>
            </a:extLst>
          </p:cNvPr>
          <p:cNvSpPr>
            <a:spLocks noGrp="1"/>
          </p:cNvSpPr>
          <p:nvPr>
            <p:ph idx="1"/>
          </p:nvPr>
        </p:nvSpPr>
        <p:spPr>
          <a:xfrm>
            <a:off x="886120" y="975674"/>
            <a:ext cx="11305880" cy="5882326"/>
          </a:xfrm>
        </p:spPr>
        <p:txBody>
          <a:bodyPr/>
          <a:lstStyle/>
          <a:p>
            <a:r>
              <a:rPr lang="el-GR" dirty="0"/>
              <a:t>΄Ενα φυσικό εναλλακτικό υπόδειγμα που χαλαρώνει τους περιορισμούς ανεξαρτησίας που ενσωματώνονται</a:t>
            </a:r>
            <a:r>
              <a:rPr lang="en-US" dirty="0"/>
              <a:t> </a:t>
            </a:r>
            <a:r>
              <a:rPr lang="el-GR" dirty="0"/>
              <a:t>στο πολυωνυμικό λογιστικό υπόδειγμα (MNL) είναι το </a:t>
            </a:r>
            <a:r>
              <a:rPr lang="el-GR" b="1" dirty="0"/>
              <a:t>πολυωνυμικό υπόδειγμα πιθανομονάδας</a:t>
            </a:r>
            <a:r>
              <a:rPr lang="en-US" b="1" dirty="0"/>
              <a:t> </a:t>
            </a:r>
            <a:r>
              <a:rPr lang="el-GR" b="1" dirty="0"/>
              <a:t>(MNP)</a:t>
            </a:r>
            <a:r>
              <a:rPr lang="el-GR" dirty="0"/>
              <a:t>.</a:t>
            </a:r>
            <a:endParaRPr lang="en-US" dirty="0"/>
          </a:p>
          <a:p>
            <a:r>
              <a:rPr lang="el-GR" dirty="0"/>
              <a:t>Οι διαρθρωτικές εξισώσεις του υποδείγματος MNP είναι</a:t>
            </a:r>
            <a:endParaRPr lang="en-US" dirty="0"/>
          </a:p>
          <a:p>
            <a:endParaRPr lang="en-US" dirty="0"/>
          </a:p>
          <a:p>
            <a:endParaRPr lang="en-US" dirty="0"/>
          </a:p>
          <a:p>
            <a:r>
              <a:rPr lang="el-GR" dirty="0"/>
              <a:t>Ο όρος της λογαριθμικής πιθανοφάνειας που αντιστοιχεί στην επιλογή της εναλλακτικής </a:t>
            </a:r>
            <a:r>
              <a:rPr lang="el-GR" i="1" dirty="0"/>
              <a:t>q</a:t>
            </a:r>
            <a:r>
              <a:rPr lang="el-GR" dirty="0"/>
              <a:t> είναι</a:t>
            </a:r>
            <a:endParaRPr lang="en-US" dirty="0"/>
          </a:p>
          <a:p>
            <a:endParaRPr lang="en-US" dirty="0"/>
          </a:p>
          <a:p>
            <a:r>
              <a:rPr lang="el-GR" dirty="0"/>
              <a:t>Η πιθανότητα να πραγματοποιηθεί αυτή η επιλογή είναι</a:t>
            </a:r>
            <a:endParaRPr lang="en-US" dirty="0"/>
          </a:p>
          <a:p>
            <a:endParaRPr lang="en-US" dirty="0"/>
          </a:p>
          <a:p>
            <a:r>
              <a:rPr lang="el-GR" dirty="0"/>
              <a:t>για τις J − 1 άλλες επιλογές, που είναι μια αθροιστική πιθανότητα από μια κανονική κατανομή (J − 1)</a:t>
            </a:r>
            <a:r>
              <a:rPr lang="en-US" dirty="0"/>
              <a:t> </a:t>
            </a:r>
            <a:r>
              <a:rPr lang="el-GR" dirty="0"/>
              <a:t>μεταβλητών.</a:t>
            </a:r>
            <a:endParaRPr lang="en-US" dirty="0"/>
          </a:p>
          <a:p>
            <a:endParaRPr lang="en-US" dirty="0"/>
          </a:p>
        </p:txBody>
      </p:sp>
      <p:pic>
        <p:nvPicPr>
          <p:cNvPr id="5" name="Picture 4">
            <a:extLst>
              <a:ext uri="{FF2B5EF4-FFF2-40B4-BE49-F238E27FC236}">
                <a16:creationId xmlns:a16="http://schemas.microsoft.com/office/drawing/2014/main" id="{AAC88443-7828-D781-93CB-E33EF8986515}"/>
              </a:ext>
            </a:extLst>
          </p:cNvPr>
          <p:cNvPicPr>
            <a:picLocks noChangeAspect="1"/>
          </p:cNvPicPr>
          <p:nvPr/>
        </p:nvPicPr>
        <p:blipFill>
          <a:blip r:embed="rId2"/>
          <a:stretch>
            <a:fillRect/>
          </a:stretch>
        </p:blipFill>
        <p:spPr>
          <a:xfrm>
            <a:off x="2532002" y="2655207"/>
            <a:ext cx="6177047" cy="499062"/>
          </a:xfrm>
          <a:prstGeom prst="rect">
            <a:avLst/>
          </a:prstGeom>
        </p:spPr>
      </p:pic>
      <p:pic>
        <p:nvPicPr>
          <p:cNvPr id="7" name="Picture 6">
            <a:extLst>
              <a:ext uri="{FF2B5EF4-FFF2-40B4-BE49-F238E27FC236}">
                <a16:creationId xmlns:a16="http://schemas.microsoft.com/office/drawing/2014/main" id="{DCA0EBB9-1926-A0DD-8A51-6AD8DB926DFB}"/>
              </a:ext>
            </a:extLst>
          </p:cNvPr>
          <p:cNvPicPr>
            <a:picLocks noChangeAspect="1"/>
          </p:cNvPicPr>
          <p:nvPr/>
        </p:nvPicPr>
        <p:blipFill>
          <a:blip r:embed="rId3"/>
          <a:stretch>
            <a:fillRect/>
          </a:stretch>
        </p:blipFill>
        <p:spPr>
          <a:xfrm>
            <a:off x="3115042" y="3927883"/>
            <a:ext cx="5462031" cy="499062"/>
          </a:xfrm>
          <a:prstGeom prst="rect">
            <a:avLst/>
          </a:prstGeom>
        </p:spPr>
      </p:pic>
      <p:pic>
        <p:nvPicPr>
          <p:cNvPr id="9" name="Picture 8">
            <a:extLst>
              <a:ext uri="{FF2B5EF4-FFF2-40B4-BE49-F238E27FC236}">
                <a16:creationId xmlns:a16="http://schemas.microsoft.com/office/drawing/2014/main" id="{15B500B7-256D-92F0-7615-6C2B1A6883D9}"/>
              </a:ext>
            </a:extLst>
          </p:cNvPr>
          <p:cNvPicPr>
            <a:picLocks noChangeAspect="1"/>
          </p:cNvPicPr>
          <p:nvPr/>
        </p:nvPicPr>
        <p:blipFill>
          <a:blip r:embed="rId4"/>
          <a:stretch>
            <a:fillRect/>
          </a:stretch>
        </p:blipFill>
        <p:spPr>
          <a:xfrm>
            <a:off x="2017512" y="4906881"/>
            <a:ext cx="8381110" cy="475360"/>
          </a:xfrm>
          <a:prstGeom prst="rect">
            <a:avLst/>
          </a:prstGeom>
        </p:spPr>
      </p:pic>
    </p:spTree>
    <p:extLst>
      <p:ext uri="{BB962C8B-B14F-4D97-AF65-F5344CB8AC3E}">
        <p14:creationId xmlns:p14="http://schemas.microsoft.com/office/powerpoint/2010/main" val="667718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A6946-8C7C-30F9-840C-808877CD211E}"/>
              </a:ext>
            </a:extLst>
          </p:cNvPr>
          <p:cNvSpPr>
            <a:spLocks noGrp="1"/>
          </p:cNvSpPr>
          <p:nvPr>
            <p:ph type="title"/>
          </p:nvPr>
        </p:nvSpPr>
        <p:spPr/>
        <p:txBody>
          <a:bodyPr/>
          <a:lstStyle/>
          <a:p>
            <a:r>
              <a:rPr lang="el-GR" dirty="0"/>
              <a:t>Εισαγωγή</a:t>
            </a:r>
            <a:endParaRPr lang="en-US" dirty="0"/>
          </a:p>
        </p:txBody>
      </p:sp>
      <p:sp>
        <p:nvSpPr>
          <p:cNvPr id="3" name="Content Placeholder 2">
            <a:extLst>
              <a:ext uri="{FF2B5EF4-FFF2-40B4-BE49-F238E27FC236}">
                <a16:creationId xmlns:a16="http://schemas.microsoft.com/office/drawing/2014/main" id="{AD821735-84FA-1565-8EFA-D7BEC3F11D7F}"/>
              </a:ext>
            </a:extLst>
          </p:cNvPr>
          <p:cNvSpPr>
            <a:spLocks noGrp="1"/>
          </p:cNvSpPr>
          <p:nvPr>
            <p:ph idx="1"/>
          </p:nvPr>
        </p:nvSpPr>
        <p:spPr>
          <a:xfrm>
            <a:off x="1024128" y="1739246"/>
            <a:ext cx="10712243" cy="4023360"/>
          </a:xfrm>
        </p:spPr>
        <p:txBody>
          <a:bodyPr/>
          <a:lstStyle/>
          <a:p>
            <a:r>
              <a:rPr lang="el-GR" b="1" dirty="0"/>
              <a:t>Πολυωνυμική</a:t>
            </a:r>
            <a:r>
              <a:rPr lang="el-GR" dirty="0"/>
              <a:t> Επιλογή: Το άτομο επιλέγει μεταξύ περισσότερων από δύο επιλογών.</a:t>
            </a:r>
          </a:p>
          <a:p>
            <a:r>
              <a:rPr lang="el-GR" b="1" dirty="0"/>
              <a:t>Διατεταγμένη Επιλογή</a:t>
            </a:r>
            <a:r>
              <a:rPr lang="el-GR" dirty="0"/>
              <a:t>: Το άτομο αποκαλύπτει την ισχύ των προτιμήσεών του ως προς ένα αποτέλεσμα.</a:t>
            </a:r>
          </a:p>
          <a:p>
            <a:r>
              <a:rPr lang="el-GR" b="1" dirty="0"/>
              <a:t>Καταμετρήσεις Γεγονότων</a:t>
            </a:r>
            <a:r>
              <a:rPr lang="el-GR" dirty="0"/>
              <a:t>: Το παρατηρούμενο αποτέλεσμα είναι μια καταμέτρηση των πραγματοποιήσεων ενός ενδεχομένου.</a:t>
            </a:r>
            <a:endParaRPr lang="en-US" dirty="0"/>
          </a:p>
        </p:txBody>
      </p:sp>
    </p:spTree>
    <p:extLst>
      <p:ext uri="{BB962C8B-B14F-4D97-AF65-F5344CB8AC3E}">
        <p14:creationId xmlns:p14="http://schemas.microsoft.com/office/powerpoint/2010/main" val="357651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75F38-8144-B9C0-5666-5E8C704CE771}"/>
              </a:ext>
            </a:extLst>
          </p:cNvPr>
          <p:cNvSpPr>
            <a:spLocks noGrp="1"/>
          </p:cNvSpPr>
          <p:nvPr>
            <p:ph type="title"/>
          </p:nvPr>
        </p:nvSpPr>
        <p:spPr>
          <a:xfrm>
            <a:off x="1024127" y="585216"/>
            <a:ext cx="10052367" cy="1499616"/>
          </a:xfrm>
        </p:spPr>
        <p:txBody>
          <a:bodyPr>
            <a:normAutofit/>
          </a:bodyPr>
          <a:lstStyle/>
          <a:p>
            <a:r>
              <a:rPr lang="el-GR" sz="3600" dirty="0"/>
              <a:t>Παράδειγμα 18.3. Υπόδειγμα Πολυωνυμικής Επιλογής για τον Τρόπο Ταξιδίου</a:t>
            </a:r>
            <a:endParaRPr lang="en-US" sz="3600" dirty="0"/>
          </a:p>
        </p:txBody>
      </p:sp>
      <p:sp>
        <p:nvSpPr>
          <p:cNvPr id="3" name="Content Placeholder 2">
            <a:extLst>
              <a:ext uri="{FF2B5EF4-FFF2-40B4-BE49-F238E27FC236}">
                <a16:creationId xmlns:a16="http://schemas.microsoft.com/office/drawing/2014/main" id="{9FC617F0-B1C5-9224-A854-3DD8A44A1C6E}"/>
              </a:ext>
            </a:extLst>
          </p:cNvPr>
          <p:cNvSpPr>
            <a:spLocks noGrp="1"/>
          </p:cNvSpPr>
          <p:nvPr>
            <p:ph idx="1"/>
          </p:nvPr>
        </p:nvSpPr>
        <p:spPr>
          <a:xfrm>
            <a:off x="1024128" y="2286000"/>
            <a:ext cx="11167872" cy="4023360"/>
          </a:xfrm>
        </p:spPr>
        <p:txBody>
          <a:bodyPr/>
          <a:lstStyle/>
          <a:p>
            <a:pPr algn="l"/>
            <a:r>
              <a:rPr lang="el-GR" sz="2400" b="0" i="0" u="none" strike="noStrike" baseline="0" dirty="0">
                <a:latin typeface="grmn1000"/>
              </a:rPr>
              <a:t>Οι </a:t>
            </a:r>
            <a:r>
              <a:rPr lang="el-GR" sz="2400" b="0" i="0" u="none" strike="noStrike" baseline="0" dirty="0">
                <a:latin typeface="LMRoman10-Regular"/>
              </a:rPr>
              <a:t>Hensher </a:t>
            </a:r>
            <a:r>
              <a:rPr lang="el-GR" sz="2400" b="0" i="0" u="none" strike="noStrike" baseline="0" dirty="0">
                <a:latin typeface="grmn1000"/>
              </a:rPr>
              <a:t>και </a:t>
            </a:r>
            <a:r>
              <a:rPr lang="el-GR" sz="2400" b="0" i="0" u="none" strike="noStrike" baseline="0" dirty="0">
                <a:latin typeface="LMRoman10-Regular"/>
              </a:rPr>
              <a:t>Greene</a:t>
            </a:r>
            <a:r>
              <a:rPr lang="el-GR" sz="800" b="0" i="0" u="none" strike="noStrike" baseline="0" dirty="0">
                <a:latin typeface="grmn0700"/>
              </a:rPr>
              <a:t>11 </a:t>
            </a:r>
            <a:r>
              <a:rPr lang="el-GR" sz="2400" b="0" i="0" u="none" strike="noStrike" baseline="0" dirty="0">
                <a:latin typeface="grmn1000"/>
              </a:rPr>
              <a:t>ανέφεραν τις εκτιμήσεις ενός υποδείγματος επιλογής τρόπου ταξιδιού για τη μεταφορά</a:t>
            </a:r>
            <a:r>
              <a:rPr lang="en-US" sz="2400" b="0" i="0" u="none" strike="noStrike" baseline="0" dirty="0">
                <a:latin typeface="grmn1000"/>
              </a:rPr>
              <a:t> </a:t>
            </a:r>
            <a:r>
              <a:rPr lang="el-GR" sz="2400" b="0" i="0" u="none" strike="noStrike" baseline="0" dirty="0">
                <a:latin typeface="grmn1000"/>
              </a:rPr>
              <a:t>μεταξύ του Σύδνεϋ και της Μελβούρνης, στην Αυστραλία.</a:t>
            </a:r>
          </a:p>
          <a:p>
            <a:pPr algn="l"/>
            <a:r>
              <a:rPr lang="el-GR" sz="2400" b="0" i="0" u="none" strike="noStrike" baseline="0" dirty="0">
                <a:latin typeface="grmn1000"/>
              </a:rPr>
              <a:t>Το σύνολο δεδομένων περιλάμβανε 210 παρατηρήσεις για τις επιλογές μεταξύ τεσσάρων τρόπων μεταφοράς, </a:t>
            </a:r>
            <a:r>
              <a:rPr lang="el-GR" sz="2400" b="0" i="1" u="none" strike="noStrike" baseline="0" dirty="0">
                <a:latin typeface="LMMathItalic10-Regular"/>
              </a:rPr>
              <a:t>air </a:t>
            </a:r>
            <a:r>
              <a:rPr lang="el-GR" sz="2400" b="0" i="0" u="none" strike="noStrike" baseline="0" dirty="0">
                <a:latin typeface="grmn1000"/>
              </a:rPr>
              <a:t>(με αεροπλάνο), </a:t>
            </a:r>
            <a:r>
              <a:rPr lang="el-GR" sz="2400" b="0" i="1" u="none" strike="noStrike" baseline="0" dirty="0">
                <a:latin typeface="LMMathItalic10-Regular"/>
              </a:rPr>
              <a:t>train </a:t>
            </a:r>
            <a:r>
              <a:rPr lang="el-GR" sz="2400" b="0" i="0" u="none" strike="noStrike" baseline="0" dirty="0">
                <a:latin typeface="grmn1000"/>
              </a:rPr>
              <a:t>(με τρένο), </a:t>
            </a:r>
            <a:r>
              <a:rPr lang="el-GR" sz="2400" b="0" i="1" u="none" strike="noStrike" baseline="0" dirty="0">
                <a:latin typeface="LMMathItalic10-Regular"/>
              </a:rPr>
              <a:t>bus </a:t>
            </a:r>
            <a:r>
              <a:rPr lang="el-GR" sz="2400" b="0" i="0" u="none" strike="noStrike" baseline="0" dirty="0">
                <a:latin typeface="grmn1000"/>
              </a:rPr>
              <a:t>(με λεωφορείο) και </a:t>
            </a:r>
            <a:r>
              <a:rPr lang="en-US" sz="2400" b="0" i="1" u="none" strike="noStrike" baseline="0" dirty="0">
                <a:latin typeface="LMMathItalic10-Regular"/>
              </a:rPr>
              <a:t>car </a:t>
            </a:r>
            <a:r>
              <a:rPr lang="en-US" sz="2400" b="0" i="0" u="none" strike="noStrike" baseline="0" dirty="0">
                <a:latin typeface="grmn1000"/>
              </a:rPr>
              <a:t>(</a:t>
            </a:r>
            <a:r>
              <a:rPr lang="el-GR" sz="2400" b="0" i="0" u="none" strike="noStrike" baseline="0" dirty="0">
                <a:latin typeface="grmn1000"/>
              </a:rPr>
              <a:t>με αυτοκίνητο).</a:t>
            </a:r>
          </a:p>
          <a:p>
            <a:pPr algn="l"/>
            <a:r>
              <a:rPr lang="el-GR" dirty="0"/>
              <a:t>Τα χαρακτηριστικά των επιλογών που χρησιμοποιήθηκαν σε αυτό το παράδειγμα ήταν: σταθεροί όροι ανά-επιλογή, δύο συνεχή μέτρα ανά-επιλογή:</a:t>
            </a:r>
            <a:endParaRPr lang="en-US" dirty="0"/>
          </a:p>
        </p:txBody>
      </p:sp>
    </p:spTree>
    <p:extLst>
      <p:ext uri="{BB962C8B-B14F-4D97-AF65-F5344CB8AC3E}">
        <p14:creationId xmlns:p14="http://schemas.microsoft.com/office/powerpoint/2010/main" val="105630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3BB16-155E-D0DE-1C18-1F65F60D29E7}"/>
              </a:ext>
            </a:extLst>
          </p:cNvPr>
          <p:cNvSpPr>
            <a:spLocks noGrp="1"/>
          </p:cNvSpPr>
          <p:nvPr>
            <p:ph type="title"/>
          </p:nvPr>
        </p:nvSpPr>
        <p:spPr>
          <a:xfrm>
            <a:off x="1024128" y="585216"/>
            <a:ext cx="10137208" cy="1499616"/>
          </a:xfrm>
        </p:spPr>
        <p:txBody>
          <a:bodyPr/>
          <a:lstStyle/>
          <a:p>
            <a:r>
              <a:rPr kumimoji="0" lang="el-GR" sz="3600" b="0" i="0" u="none" strike="noStrike" kern="1200" cap="all" spc="100" normalizeH="0" baseline="0" noProof="0" dirty="0">
                <a:ln>
                  <a:noFill/>
                </a:ln>
                <a:solidFill>
                  <a:prstClr val="black">
                    <a:lumMod val="95000"/>
                    <a:lumOff val="5000"/>
                  </a:prstClr>
                </a:solidFill>
                <a:effectLst/>
                <a:uLnTx/>
                <a:uFillTx/>
                <a:latin typeface="Calibri" panose="020F0502020204030204" pitchFamily="34" charset="0"/>
                <a:ea typeface="+mj-ea"/>
                <a:cs typeface="+mj-cs"/>
              </a:rPr>
              <a:t>Παράδειγμα 18.3. Υπόδειγμα Πολυωνυμικής Επιλογής για τον Τρόπο Ταξιδίου</a:t>
            </a:r>
            <a:endParaRPr lang="en-US" dirty="0"/>
          </a:p>
        </p:txBody>
      </p:sp>
      <p:sp>
        <p:nvSpPr>
          <p:cNvPr id="3" name="Content Placeholder 2">
            <a:extLst>
              <a:ext uri="{FF2B5EF4-FFF2-40B4-BE49-F238E27FC236}">
                <a16:creationId xmlns:a16="http://schemas.microsoft.com/office/drawing/2014/main" id="{2ECF7188-721C-1167-3416-0EB06D0C2E65}"/>
              </a:ext>
            </a:extLst>
          </p:cNvPr>
          <p:cNvSpPr>
            <a:spLocks noGrp="1"/>
          </p:cNvSpPr>
          <p:nvPr>
            <p:ph idx="1"/>
          </p:nvPr>
        </p:nvSpPr>
        <p:spPr/>
        <p:txBody>
          <a:bodyPr/>
          <a:lstStyle/>
          <a:p>
            <a:r>
              <a:rPr lang="el-GR" sz="2400" b="0" i="0" u="none" strike="noStrike" baseline="0" dirty="0">
                <a:latin typeface="grmn1000"/>
              </a:rPr>
              <a:t>Το υπόδειγμα εξειδικεύεται ως</a:t>
            </a:r>
            <a:endParaRPr lang="en-US" sz="2400" b="0" i="0" u="none" strike="noStrike" baseline="0" dirty="0">
              <a:latin typeface="grmn1000"/>
            </a:endParaRPr>
          </a:p>
          <a:p>
            <a:endParaRPr lang="en-US" sz="2400" dirty="0">
              <a:latin typeface="grmn1000"/>
            </a:endParaRPr>
          </a:p>
          <a:p>
            <a:endParaRPr lang="en-US" sz="2400" dirty="0">
              <a:latin typeface="grmn1000"/>
            </a:endParaRPr>
          </a:p>
          <a:p>
            <a:endParaRPr lang="en-US" sz="2400" dirty="0">
              <a:latin typeface="grmn1000"/>
            </a:endParaRPr>
          </a:p>
          <a:p>
            <a:endParaRPr lang="en-US" sz="2400" dirty="0">
              <a:latin typeface="grmn1000"/>
            </a:endParaRPr>
          </a:p>
          <a:p>
            <a:r>
              <a:rPr lang="el-GR" sz="2400" b="0" i="0" u="none" strike="noStrike" baseline="0" dirty="0">
                <a:latin typeface="grmn1000"/>
              </a:rPr>
              <a:t>που έχει διακύμανση </a:t>
            </a:r>
            <a:r>
              <a:rPr lang="el-GR" sz="2400" b="0" i="1" u="none" strike="noStrike" baseline="0" dirty="0">
                <a:latin typeface="LMMathItalic10-Regular"/>
              </a:rPr>
              <a:t>π</a:t>
            </a:r>
            <a:r>
              <a:rPr lang="el-GR" sz="2400" b="0" i="0" u="none" strike="noStrike" baseline="30000" dirty="0">
                <a:latin typeface="LMRoman7-Regular"/>
              </a:rPr>
              <a:t>2</a:t>
            </a:r>
            <a:r>
              <a:rPr lang="el-GR" sz="2400" b="0" i="1" u="none" strike="noStrike" baseline="0" dirty="0">
                <a:latin typeface="LMMathItalic10-Regular"/>
              </a:rPr>
              <a:t>/</a:t>
            </a:r>
            <a:r>
              <a:rPr lang="el-GR" sz="2400" b="0" i="0" u="none" strike="noStrike" baseline="0" dirty="0">
                <a:latin typeface="LMRoman10-Regular"/>
              </a:rPr>
              <a:t>6</a:t>
            </a:r>
            <a:r>
              <a:rPr lang="el-GR" sz="2400" b="0" i="0" u="none" strike="noStrike" baseline="0" dirty="0">
                <a:latin typeface="grmn1000"/>
              </a:rPr>
              <a:t>.</a:t>
            </a:r>
            <a:endParaRPr lang="en-US" dirty="0"/>
          </a:p>
        </p:txBody>
      </p:sp>
      <p:pic>
        <p:nvPicPr>
          <p:cNvPr id="5" name="Picture 4">
            <a:extLst>
              <a:ext uri="{FF2B5EF4-FFF2-40B4-BE49-F238E27FC236}">
                <a16:creationId xmlns:a16="http://schemas.microsoft.com/office/drawing/2014/main" id="{1FB0749D-E1E8-29FE-8BC5-0B5BAF34E922}"/>
              </a:ext>
            </a:extLst>
          </p:cNvPr>
          <p:cNvPicPr>
            <a:picLocks noChangeAspect="1"/>
          </p:cNvPicPr>
          <p:nvPr/>
        </p:nvPicPr>
        <p:blipFill>
          <a:blip r:embed="rId2"/>
          <a:stretch>
            <a:fillRect/>
          </a:stretch>
        </p:blipFill>
        <p:spPr>
          <a:xfrm>
            <a:off x="1111742" y="2897120"/>
            <a:ext cx="10733880" cy="892455"/>
          </a:xfrm>
          <a:prstGeom prst="rect">
            <a:avLst/>
          </a:prstGeom>
        </p:spPr>
      </p:pic>
      <p:pic>
        <p:nvPicPr>
          <p:cNvPr id="7" name="Picture 6">
            <a:extLst>
              <a:ext uri="{FF2B5EF4-FFF2-40B4-BE49-F238E27FC236}">
                <a16:creationId xmlns:a16="http://schemas.microsoft.com/office/drawing/2014/main" id="{E3E59F3D-52D4-92D3-797F-36155929EC6D}"/>
              </a:ext>
            </a:extLst>
          </p:cNvPr>
          <p:cNvPicPr>
            <a:picLocks noChangeAspect="1"/>
          </p:cNvPicPr>
          <p:nvPr/>
        </p:nvPicPr>
        <p:blipFill>
          <a:blip r:embed="rId3"/>
          <a:stretch>
            <a:fillRect/>
          </a:stretch>
        </p:blipFill>
        <p:spPr>
          <a:xfrm>
            <a:off x="4435224" y="3989120"/>
            <a:ext cx="3469635" cy="563587"/>
          </a:xfrm>
          <a:prstGeom prst="rect">
            <a:avLst/>
          </a:prstGeom>
        </p:spPr>
      </p:pic>
    </p:spTree>
    <p:extLst>
      <p:ext uri="{BB962C8B-B14F-4D97-AF65-F5344CB8AC3E}">
        <p14:creationId xmlns:p14="http://schemas.microsoft.com/office/powerpoint/2010/main" val="2554769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5D324F-F31B-27BE-339F-CDBAACBE5AD7}"/>
              </a:ext>
            </a:extLst>
          </p:cNvPr>
          <p:cNvPicPr>
            <a:picLocks noChangeAspect="1"/>
          </p:cNvPicPr>
          <p:nvPr/>
        </p:nvPicPr>
        <p:blipFill>
          <a:blip r:embed="rId2"/>
          <a:stretch>
            <a:fillRect/>
          </a:stretch>
        </p:blipFill>
        <p:spPr>
          <a:xfrm>
            <a:off x="1187460" y="1008668"/>
            <a:ext cx="10246962" cy="5052767"/>
          </a:xfrm>
          <a:prstGeom prst="rect">
            <a:avLst/>
          </a:prstGeom>
        </p:spPr>
      </p:pic>
    </p:spTree>
    <p:extLst>
      <p:ext uri="{BB962C8B-B14F-4D97-AF65-F5344CB8AC3E}">
        <p14:creationId xmlns:p14="http://schemas.microsoft.com/office/powerpoint/2010/main" val="3074259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4B019F-7277-0DBB-9518-E404A37A2401}"/>
              </a:ext>
            </a:extLst>
          </p:cNvPr>
          <p:cNvPicPr>
            <a:picLocks noChangeAspect="1"/>
          </p:cNvPicPr>
          <p:nvPr/>
        </p:nvPicPr>
        <p:blipFill>
          <a:blip r:embed="rId2"/>
          <a:stretch>
            <a:fillRect/>
          </a:stretch>
        </p:blipFill>
        <p:spPr>
          <a:xfrm>
            <a:off x="2045821" y="846056"/>
            <a:ext cx="8906180" cy="5165888"/>
          </a:xfrm>
          <a:prstGeom prst="rect">
            <a:avLst/>
          </a:prstGeom>
        </p:spPr>
      </p:pic>
    </p:spTree>
    <p:extLst>
      <p:ext uri="{BB962C8B-B14F-4D97-AF65-F5344CB8AC3E}">
        <p14:creationId xmlns:p14="http://schemas.microsoft.com/office/powerpoint/2010/main" val="1973812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A3BD54-6703-3E16-D797-F887ABBDD472}"/>
              </a:ext>
            </a:extLst>
          </p:cNvPr>
          <p:cNvPicPr>
            <a:picLocks noChangeAspect="1"/>
          </p:cNvPicPr>
          <p:nvPr/>
        </p:nvPicPr>
        <p:blipFill>
          <a:blip r:embed="rId2"/>
          <a:stretch>
            <a:fillRect/>
          </a:stretch>
        </p:blipFill>
        <p:spPr>
          <a:xfrm>
            <a:off x="1219883" y="1461155"/>
            <a:ext cx="10713089" cy="4091232"/>
          </a:xfrm>
          <a:prstGeom prst="rect">
            <a:avLst/>
          </a:prstGeom>
        </p:spPr>
      </p:pic>
    </p:spTree>
    <p:extLst>
      <p:ext uri="{BB962C8B-B14F-4D97-AF65-F5344CB8AC3E}">
        <p14:creationId xmlns:p14="http://schemas.microsoft.com/office/powerpoint/2010/main" val="2618894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ABB75B-09D2-F0E3-FF6D-394497292FDE}"/>
              </a:ext>
            </a:extLst>
          </p:cNvPr>
          <p:cNvPicPr>
            <a:picLocks noChangeAspect="1"/>
          </p:cNvPicPr>
          <p:nvPr/>
        </p:nvPicPr>
        <p:blipFill>
          <a:blip r:embed="rId2"/>
          <a:stretch>
            <a:fillRect/>
          </a:stretch>
        </p:blipFill>
        <p:spPr>
          <a:xfrm>
            <a:off x="1584549" y="1496505"/>
            <a:ext cx="9241979" cy="3864990"/>
          </a:xfrm>
          <a:prstGeom prst="rect">
            <a:avLst/>
          </a:prstGeom>
        </p:spPr>
      </p:pic>
    </p:spTree>
    <p:extLst>
      <p:ext uri="{BB962C8B-B14F-4D97-AF65-F5344CB8AC3E}">
        <p14:creationId xmlns:p14="http://schemas.microsoft.com/office/powerpoint/2010/main" val="36092800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A1F87A-483E-A343-9A07-DABC4A95730E}"/>
              </a:ext>
            </a:extLst>
          </p:cNvPr>
          <p:cNvPicPr>
            <a:picLocks noChangeAspect="1"/>
          </p:cNvPicPr>
          <p:nvPr/>
        </p:nvPicPr>
        <p:blipFill>
          <a:blip r:embed="rId2"/>
          <a:stretch>
            <a:fillRect/>
          </a:stretch>
        </p:blipFill>
        <p:spPr>
          <a:xfrm>
            <a:off x="2160528" y="1142799"/>
            <a:ext cx="8065873" cy="4428442"/>
          </a:xfrm>
          <a:prstGeom prst="rect">
            <a:avLst/>
          </a:prstGeom>
        </p:spPr>
      </p:pic>
    </p:spTree>
    <p:extLst>
      <p:ext uri="{BB962C8B-B14F-4D97-AF65-F5344CB8AC3E}">
        <p14:creationId xmlns:p14="http://schemas.microsoft.com/office/powerpoint/2010/main" val="41898911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ABAD55-58B9-FBC1-B632-7D4405D6D589}"/>
              </a:ext>
            </a:extLst>
          </p:cNvPr>
          <p:cNvPicPr>
            <a:picLocks noChangeAspect="1"/>
          </p:cNvPicPr>
          <p:nvPr/>
        </p:nvPicPr>
        <p:blipFill>
          <a:blip r:embed="rId2"/>
          <a:stretch>
            <a:fillRect/>
          </a:stretch>
        </p:blipFill>
        <p:spPr>
          <a:xfrm>
            <a:off x="2390734" y="922773"/>
            <a:ext cx="7884481" cy="5448466"/>
          </a:xfrm>
          <a:prstGeom prst="rect">
            <a:avLst/>
          </a:prstGeom>
        </p:spPr>
      </p:pic>
    </p:spTree>
    <p:extLst>
      <p:ext uri="{BB962C8B-B14F-4D97-AF65-F5344CB8AC3E}">
        <p14:creationId xmlns:p14="http://schemas.microsoft.com/office/powerpoint/2010/main" val="40862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DE8F6-EFF0-890C-5642-2CB2E1F7DCEC}"/>
              </a:ext>
            </a:extLst>
          </p:cNvPr>
          <p:cNvSpPr>
            <a:spLocks noGrp="1"/>
          </p:cNvSpPr>
          <p:nvPr>
            <p:ph type="title"/>
          </p:nvPr>
        </p:nvSpPr>
        <p:spPr>
          <a:xfrm>
            <a:off x="1024128" y="585216"/>
            <a:ext cx="9720072" cy="819378"/>
          </a:xfrm>
        </p:spPr>
        <p:txBody>
          <a:bodyPr>
            <a:normAutofit/>
          </a:bodyPr>
          <a:lstStyle/>
          <a:p>
            <a:r>
              <a:rPr lang="el-GR" sz="4400" dirty="0"/>
              <a:t>Το Μικτό Λογιστικό Υπόδειγμα</a:t>
            </a:r>
            <a:endParaRPr lang="en-US" sz="4400" dirty="0"/>
          </a:p>
        </p:txBody>
      </p:sp>
      <p:sp>
        <p:nvSpPr>
          <p:cNvPr id="3" name="Content Placeholder 2">
            <a:extLst>
              <a:ext uri="{FF2B5EF4-FFF2-40B4-BE49-F238E27FC236}">
                <a16:creationId xmlns:a16="http://schemas.microsoft.com/office/drawing/2014/main" id="{4803C251-ABD9-61A2-53F1-77B5737941C0}"/>
              </a:ext>
            </a:extLst>
          </p:cNvPr>
          <p:cNvSpPr>
            <a:spLocks noGrp="1"/>
          </p:cNvSpPr>
          <p:nvPr>
            <p:ph idx="1"/>
          </p:nvPr>
        </p:nvSpPr>
        <p:spPr>
          <a:xfrm>
            <a:off x="867266" y="1513001"/>
            <a:ext cx="11522697" cy="5043341"/>
          </a:xfrm>
        </p:spPr>
        <p:txBody>
          <a:bodyPr>
            <a:normAutofit/>
          </a:bodyPr>
          <a:lstStyle/>
          <a:p>
            <a:pPr algn="l"/>
            <a:r>
              <a:rPr lang="el-GR" sz="2400" b="0" i="0" u="none" strike="noStrike" baseline="0" dirty="0">
                <a:latin typeface="grmn1000"/>
              </a:rPr>
              <a:t>Το </a:t>
            </a:r>
            <a:r>
              <a:rPr lang="el-GR" sz="2400" b="1" i="0" u="none" strike="noStrike" baseline="0" dirty="0">
                <a:latin typeface="grxn1000"/>
              </a:rPr>
              <a:t>λογιστικό υπόδειγμα τυχαίων παραμέτρων </a:t>
            </a:r>
            <a:r>
              <a:rPr lang="el-GR" sz="2400" b="1" i="0" u="none" strike="noStrike" baseline="0" dirty="0">
                <a:latin typeface="LMRoman10-Bold"/>
              </a:rPr>
              <a:t>(RPL) </a:t>
            </a:r>
            <a:r>
              <a:rPr lang="el-GR" sz="2400" b="0" i="0" u="none" strike="noStrike" baseline="0" dirty="0">
                <a:latin typeface="grmn1000"/>
              </a:rPr>
              <a:t>αναφέρεται επίσης ως </a:t>
            </a:r>
            <a:r>
              <a:rPr lang="el-GR" sz="2400" b="1" i="0" u="none" strike="noStrike" baseline="0" dirty="0">
                <a:latin typeface="grxn1000"/>
              </a:rPr>
              <a:t>μικτό λογιστικό υπόδειγμα</a:t>
            </a:r>
            <a:r>
              <a:rPr lang="el-GR" sz="2400" b="0" i="0" u="none" strike="noStrike" baseline="0" dirty="0">
                <a:latin typeface="grmn1000"/>
              </a:rPr>
              <a:t>.</a:t>
            </a:r>
            <a:endParaRPr lang="en-US" sz="2400" b="0" i="0" u="none" strike="noStrike" baseline="0" dirty="0">
              <a:latin typeface="grmn1000"/>
            </a:endParaRPr>
          </a:p>
          <a:p>
            <a:pPr algn="l"/>
            <a:r>
              <a:rPr lang="el-GR" sz="2400" b="0" i="0" u="none" strike="noStrike" baseline="0" dirty="0">
                <a:latin typeface="grmn1000"/>
              </a:rPr>
              <a:t>Η διατύπωση του υποδείγματος </a:t>
            </a:r>
            <a:r>
              <a:rPr lang="el-GR" sz="2400" b="0" i="0" u="none" strike="noStrike" baseline="0" dirty="0">
                <a:latin typeface="LMRoman10-Regular"/>
              </a:rPr>
              <a:t>RPL </a:t>
            </a:r>
            <a:r>
              <a:rPr lang="el-GR" sz="2400" b="0" i="0" u="none" strike="noStrike" baseline="0" dirty="0">
                <a:latin typeface="grmn1000"/>
              </a:rPr>
              <a:t>του </a:t>
            </a:r>
            <a:r>
              <a:rPr lang="el-GR" sz="2400" b="0" i="0" u="none" strike="noStrike" baseline="0" dirty="0">
                <a:latin typeface="LMRoman10-Regular"/>
              </a:rPr>
              <a:t>Train </a:t>
            </a:r>
            <a:r>
              <a:rPr lang="el-GR" sz="2400" b="0" i="0" u="none" strike="noStrike" baseline="0" dirty="0">
                <a:latin typeface="grmn1000"/>
              </a:rPr>
              <a:t>(2009) (που περικλείει τις υπόλοιπες) αποτελεί</a:t>
            </a:r>
            <a:r>
              <a:rPr lang="en-US" sz="2400" b="0" i="0" u="none" strike="noStrike" baseline="0" dirty="0">
                <a:latin typeface="grmn1000"/>
              </a:rPr>
              <a:t> </a:t>
            </a:r>
            <a:r>
              <a:rPr lang="el-GR" sz="2400" b="0" i="0" u="none" strike="noStrike" baseline="0" dirty="0">
                <a:latin typeface="grmn1000"/>
              </a:rPr>
              <a:t>μια τροποποίηση του υποδείγματος </a:t>
            </a:r>
            <a:r>
              <a:rPr lang="el-GR" sz="2400" b="0" i="0" u="none" strike="noStrike" baseline="0" dirty="0">
                <a:latin typeface="LMRoman10-Regular"/>
              </a:rPr>
              <a:t>MNL</a:t>
            </a:r>
            <a:r>
              <a:rPr lang="el-GR" sz="2400" b="0" i="0" u="none" strike="noStrike" baseline="0" dirty="0">
                <a:latin typeface="grmn1000"/>
              </a:rPr>
              <a:t>. Το υπόδειγμα αποτελεί μια τροποποίηση του υποδείγματος </a:t>
            </a:r>
            <a:r>
              <a:rPr lang="el-GR" sz="2400" b="1" i="0" u="none" strike="noStrike" baseline="0" dirty="0">
                <a:latin typeface="grxn1000"/>
              </a:rPr>
              <a:t>τυχαίων συντελεστών</a:t>
            </a:r>
            <a:r>
              <a:rPr lang="el-GR" sz="2400" b="0" i="0" u="none" strike="noStrike" baseline="0" dirty="0">
                <a:latin typeface="grmn1000"/>
              </a:rPr>
              <a:t>. </a:t>
            </a:r>
            <a:endParaRPr lang="en-US" sz="2400" b="0" i="0" u="none" strike="noStrike" baseline="0" dirty="0">
              <a:latin typeface="grmn1000"/>
            </a:endParaRPr>
          </a:p>
          <a:p>
            <a:pPr algn="l"/>
            <a:r>
              <a:rPr lang="el-GR" sz="2400" b="0" i="0" u="none" strike="noStrike" baseline="0" dirty="0">
                <a:latin typeface="grmn1000"/>
              </a:rPr>
              <a:t>Η διαφορά με το βασικό υπόδειγμα </a:t>
            </a:r>
            <a:r>
              <a:rPr lang="el-GR" sz="2400" b="0" i="0" u="none" strike="noStrike" baseline="0" dirty="0">
                <a:latin typeface="LMRoman10-Regular"/>
              </a:rPr>
              <a:t>MNL </a:t>
            </a:r>
            <a:r>
              <a:rPr lang="el-GR" sz="2400" b="0" i="0" u="none" strike="noStrike" baseline="0" dirty="0">
                <a:latin typeface="grmn1000"/>
              </a:rPr>
              <a:t>είναι η εξειδίκευση της κατανομής</a:t>
            </a:r>
            <a:r>
              <a:rPr lang="en-US" sz="2400" b="0" i="0" u="none" strike="noStrike" baseline="0" dirty="0">
                <a:latin typeface="grmn1000"/>
              </a:rPr>
              <a:t> </a:t>
            </a:r>
            <a:r>
              <a:rPr lang="el-GR" sz="2400" b="0" i="0" u="none" strike="noStrike" baseline="0" dirty="0">
                <a:latin typeface="grmn1000"/>
              </a:rPr>
              <a:t>των παραμέτρων μεταξύ των ατόμων, </a:t>
            </a:r>
            <a:r>
              <a:rPr lang="el-GR" sz="2400" b="0" i="1" u="none" strike="noStrike" baseline="0" dirty="0">
                <a:latin typeface="LMMathItalic10-Regular"/>
              </a:rPr>
              <a:t>i</a:t>
            </a:r>
            <a:r>
              <a:rPr lang="el-GR" sz="2400" b="0" i="0" u="none" strike="noStrike" baseline="0" dirty="0">
                <a:latin typeface="grmn1000"/>
              </a:rPr>
              <a:t>,</a:t>
            </a:r>
            <a:endParaRPr lang="en-US" sz="2400" b="0" i="0" u="none" strike="noStrike" baseline="0" dirty="0">
              <a:latin typeface="grmn1000"/>
            </a:endParaRPr>
          </a:p>
          <a:p>
            <a:pPr algn="l"/>
            <a:endParaRPr lang="en-US" sz="2400" dirty="0">
              <a:latin typeface="grmn1000"/>
            </a:endParaRPr>
          </a:p>
          <a:p>
            <a:pPr algn="l"/>
            <a:r>
              <a:rPr lang="el-GR" sz="2400" b="0" i="0" u="none" strike="noStrike" baseline="0" dirty="0">
                <a:latin typeface="grmn1000"/>
              </a:rPr>
              <a:t>όπου τα </a:t>
            </a:r>
            <a:r>
              <a:rPr lang="el-GR" sz="2400" b="0" i="1" u="none" strike="noStrike" baseline="30000" dirty="0">
                <a:latin typeface="LMMathItalic10-Regular"/>
              </a:rPr>
              <a:t>u</a:t>
            </a:r>
            <a:r>
              <a:rPr lang="el-GR" sz="1400" b="0" i="1" u="none" strike="noStrike" baseline="0" dirty="0">
                <a:latin typeface="LMMathItalic8-Regular"/>
              </a:rPr>
              <a:t>ik</a:t>
            </a:r>
            <a:r>
              <a:rPr lang="el-GR" sz="2400" b="0" i="1" u="none" strike="noStrike" baseline="0" dirty="0">
                <a:latin typeface="LMMathItalic10-Regular"/>
              </a:rPr>
              <a:t>, k </a:t>
            </a:r>
            <a:r>
              <a:rPr lang="el-GR" sz="2400" b="0" i="0" u="none" strike="noStrike" baseline="0" dirty="0">
                <a:latin typeface="LMRoman10-Regular"/>
              </a:rPr>
              <a:t>= 1</a:t>
            </a:r>
            <a:r>
              <a:rPr lang="el-GR" sz="2400" b="0" i="1" u="none" strike="noStrike" baseline="0" dirty="0">
                <a:latin typeface="LMMathItalic10-Regular"/>
              </a:rPr>
              <a:t>, . . . , K</a:t>
            </a:r>
            <a:r>
              <a:rPr lang="el-GR" sz="2400" b="0" i="0" u="none" strike="noStrike" baseline="0" dirty="0">
                <a:latin typeface="grmn1000"/>
              </a:rPr>
              <a:t>, ακολουθούν μια πολυμεταβλητή κανονική κατανομή με μήτρα συσχετίσεων</a:t>
            </a:r>
            <a:r>
              <a:rPr lang="en-US" sz="2400" b="0" i="0" u="none" strike="noStrike" baseline="0" dirty="0">
                <a:latin typeface="grmn1000"/>
              </a:rPr>
              <a:t> </a:t>
            </a:r>
            <a:r>
              <a:rPr lang="el-GR" sz="2400" b="1" i="1" u="none" strike="noStrike" baseline="0" dirty="0">
                <a:latin typeface="LMMathItalic10-Bold"/>
              </a:rPr>
              <a:t>R</a:t>
            </a:r>
            <a:r>
              <a:rPr lang="el-GR" sz="2400" b="0" i="1" u="none" strike="noStrike" baseline="0" dirty="0">
                <a:latin typeface="LMMathItalic10-Regular"/>
              </a:rPr>
              <a:t>, </a:t>
            </a:r>
            <a:endParaRPr lang="en-US" dirty="0"/>
          </a:p>
        </p:txBody>
      </p:sp>
      <p:pic>
        <p:nvPicPr>
          <p:cNvPr id="5" name="Picture 4">
            <a:extLst>
              <a:ext uri="{FF2B5EF4-FFF2-40B4-BE49-F238E27FC236}">
                <a16:creationId xmlns:a16="http://schemas.microsoft.com/office/drawing/2014/main" id="{4AC1D3C8-E014-731B-E763-7701B9E018A8}"/>
              </a:ext>
            </a:extLst>
          </p:cNvPr>
          <p:cNvPicPr>
            <a:picLocks noChangeAspect="1"/>
          </p:cNvPicPr>
          <p:nvPr/>
        </p:nvPicPr>
        <p:blipFill>
          <a:blip r:embed="rId2"/>
          <a:stretch>
            <a:fillRect/>
          </a:stretch>
        </p:blipFill>
        <p:spPr>
          <a:xfrm>
            <a:off x="4767086" y="4242061"/>
            <a:ext cx="3344439" cy="561359"/>
          </a:xfrm>
          <a:prstGeom prst="rect">
            <a:avLst/>
          </a:prstGeom>
        </p:spPr>
      </p:pic>
    </p:spTree>
    <p:extLst>
      <p:ext uri="{BB962C8B-B14F-4D97-AF65-F5344CB8AC3E}">
        <p14:creationId xmlns:p14="http://schemas.microsoft.com/office/powerpoint/2010/main" val="1316806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91495-7CA8-B093-2BC4-8627BB0AC836}"/>
              </a:ext>
            </a:extLst>
          </p:cNvPr>
          <p:cNvSpPr>
            <a:spLocks noGrp="1"/>
          </p:cNvSpPr>
          <p:nvPr>
            <p:ph type="title"/>
          </p:nvPr>
        </p:nvSpPr>
        <p:spPr>
          <a:xfrm>
            <a:off x="1024128" y="585216"/>
            <a:ext cx="9720072" cy="886494"/>
          </a:xfrm>
        </p:spPr>
        <p:txBody>
          <a:bodyPr/>
          <a:lstStyle/>
          <a:p>
            <a:r>
              <a:rPr kumimoji="0" lang="el-GR" sz="4400" b="0" i="0" u="none" strike="noStrike" kern="1200" cap="all" spc="100" normalizeH="0" baseline="0" noProof="0" dirty="0">
                <a:ln>
                  <a:noFill/>
                </a:ln>
                <a:solidFill>
                  <a:prstClr val="black">
                    <a:lumMod val="95000"/>
                    <a:lumOff val="5000"/>
                  </a:prstClr>
                </a:solidFill>
                <a:effectLst/>
                <a:uLnTx/>
                <a:uFillTx/>
                <a:latin typeface="Calibri" panose="020F0502020204030204" pitchFamily="34" charset="0"/>
                <a:ea typeface="+mj-ea"/>
                <a:cs typeface="+mj-cs"/>
              </a:rPr>
              <a:t>Το Μικτό Λογιστικό Υπόδειγμα</a:t>
            </a:r>
            <a:endParaRPr lang="en-US" dirty="0"/>
          </a:p>
        </p:txBody>
      </p:sp>
      <p:sp>
        <p:nvSpPr>
          <p:cNvPr id="3" name="Content Placeholder 2">
            <a:extLst>
              <a:ext uri="{FF2B5EF4-FFF2-40B4-BE49-F238E27FC236}">
                <a16:creationId xmlns:a16="http://schemas.microsoft.com/office/drawing/2014/main" id="{B8C5F396-F8B7-8800-6406-4E7C687DF629}"/>
              </a:ext>
            </a:extLst>
          </p:cNvPr>
          <p:cNvSpPr>
            <a:spLocks noGrp="1"/>
          </p:cNvSpPr>
          <p:nvPr>
            <p:ph idx="1"/>
          </p:nvPr>
        </p:nvSpPr>
        <p:spPr>
          <a:xfrm>
            <a:off x="1024128" y="1748672"/>
            <a:ext cx="11305881" cy="5109328"/>
          </a:xfrm>
        </p:spPr>
        <p:txBody>
          <a:bodyPr/>
          <a:lstStyle/>
          <a:p>
            <a:pPr algn="l"/>
            <a:r>
              <a:rPr lang="el-GR" sz="2400" b="0" i="0" u="none" strike="noStrike" baseline="0" dirty="0">
                <a:latin typeface="grmn1000"/>
              </a:rPr>
              <a:t>Για</a:t>
            </a:r>
            <a:r>
              <a:rPr lang="en-US" sz="2400" b="0" i="0" u="none" strike="noStrike" baseline="0" dirty="0">
                <a:latin typeface="grmn1000"/>
              </a:rPr>
              <a:t> </a:t>
            </a:r>
            <a:r>
              <a:rPr lang="el-GR" sz="2400" b="0" i="0" u="none" strike="noStrike" baseline="0" dirty="0">
                <a:latin typeface="grmn1000"/>
              </a:rPr>
              <a:t>κάθε άτομο,</a:t>
            </a:r>
            <a:endParaRPr lang="en-US" sz="2400" b="0" i="0" u="none" strike="noStrike" baseline="0" dirty="0">
              <a:latin typeface="grmn1000"/>
            </a:endParaRPr>
          </a:p>
          <a:p>
            <a:pPr algn="l"/>
            <a:endParaRPr lang="en-US" sz="2400" dirty="0">
              <a:latin typeface="grmn1000"/>
            </a:endParaRPr>
          </a:p>
          <a:p>
            <a:pPr algn="l"/>
            <a:r>
              <a:rPr lang="el-GR" sz="2400" b="0" i="0" u="none" strike="noStrike" baseline="0" dirty="0">
                <a:latin typeface="grmn1000"/>
              </a:rPr>
              <a:t>με όλους τους περιορισμούς που επιβάλλονται για τους συντελεστές. Η πιθανότητα είναι</a:t>
            </a:r>
            <a:endParaRPr lang="en-US" sz="2400" b="0" i="0" u="none" strike="noStrike" baseline="0" dirty="0">
              <a:latin typeface="grmn1000"/>
            </a:endParaRPr>
          </a:p>
          <a:p>
            <a:pPr algn="l"/>
            <a:endParaRPr lang="en-US" sz="2400" dirty="0">
              <a:latin typeface="grmn1000"/>
            </a:endParaRPr>
          </a:p>
          <a:p>
            <a:pPr algn="l"/>
            <a:endParaRPr lang="en-US" sz="2400" dirty="0">
              <a:latin typeface="grmn1000"/>
            </a:endParaRPr>
          </a:p>
          <a:p>
            <a:pPr algn="l"/>
            <a:r>
              <a:rPr lang="el-GR" sz="2400" b="0" i="0" u="none" strike="noStrike" baseline="0" dirty="0">
                <a:latin typeface="grmn1000"/>
              </a:rPr>
              <a:t>που μπορεί να εκτιμηθεί μέσω προσομοιώσεων, χρησιμοποιώντας τη σχέση</a:t>
            </a:r>
            <a:endParaRPr lang="en-US" sz="2400" b="0" i="0" u="none" strike="noStrike" baseline="0" dirty="0">
              <a:latin typeface="grmn1000"/>
            </a:endParaRPr>
          </a:p>
          <a:p>
            <a:pPr algn="l"/>
            <a:endParaRPr lang="en-US" sz="2400" dirty="0">
              <a:latin typeface="grmn1000"/>
            </a:endParaRPr>
          </a:p>
          <a:p>
            <a:pPr algn="l"/>
            <a:endParaRPr lang="en-US" sz="2400" dirty="0">
              <a:latin typeface="grmn1000"/>
            </a:endParaRPr>
          </a:p>
          <a:p>
            <a:pPr algn="l"/>
            <a:r>
              <a:rPr lang="el-GR" sz="2400" b="0" i="0" u="none" strike="noStrike" baseline="0" dirty="0">
                <a:latin typeface="grmn1000"/>
              </a:rPr>
              <a:t>όπου </a:t>
            </a:r>
            <a:r>
              <a:rPr lang="el-GR" sz="2400" b="1" i="1" u="none" strike="noStrike" baseline="0" dirty="0" err="1">
                <a:latin typeface="LMMathItalic10-Bold"/>
              </a:rPr>
              <a:t>u</a:t>
            </a:r>
            <a:r>
              <a:rPr lang="el-GR" sz="1400" b="0" i="1" u="none" strike="noStrike" baseline="0" dirty="0" err="1">
                <a:latin typeface="LMMathItalic8-Regular"/>
              </a:rPr>
              <a:t>ir</a:t>
            </a:r>
            <a:r>
              <a:rPr lang="el-GR" sz="1400" b="0" i="1" u="none" strike="noStrike" baseline="0" dirty="0">
                <a:latin typeface="LMMathItalic8-Regular"/>
              </a:rPr>
              <a:t> </a:t>
            </a:r>
            <a:r>
              <a:rPr lang="el-GR" sz="2400" b="0" i="0" u="none" strike="noStrike" baseline="0" dirty="0">
                <a:latin typeface="grmn1000"/>
              </a:rPr>
              <a:t>είναι η </a:t>
            </a:r>
            <a:r>
              <a:rPr lang="el-GR" sz="2400" b="0" i="1" u="none" strike="noStrike" baseline="0" dirty="0">
                <a:latin typeface="LMMathItalic10-Regular"/>
              </a:rPr>
              <a:t>r</a:t>
            </a:r>
            <a:r>
              <a:rPr lang="el-GR" sz="2400" b="0" i="0" u="none" strike="noStrike" baseline="0" dirty="0">
                <a:latin typeface="grmn1000"/>
              </a:rPr>
              <a:t>-</a:t>
            </a:r>
            <a:r>
              <a:rPr lang="el-GR" sz="2400" b="0" i="0" u="none" strike="noStrike" baseline="0" dirty="0" err="1">
                <a:latin typeface="grmn1000"/>
              </a:rPr>
              <a:t>οστή</a:t>
            </a:r>
            <a:r>
              <a:rPr lang="el-GR" sz="2400" b="0" i="0" u="none" strike="noStrike" baseline="0" dirty="0">
                <a:latin typeface="grmn1000"/>
              </a:rPr>
              <a:t> από τις </a:t>
            </a:r>
            <a:r>
              <a:rPr lang="el-GR" sz="2400" b="0" i="1" u="none" strike="noStrike" baseline="0" dirty="0">
                <a:latin typeface="LMMathItalic10-Regular"/>
              </a:rPr>
              <a:t>R </a:t>
            </a:r>
            <a:r>
              <a:rPr lang="el-GR" sz="2400" b="0" i="0" u="none" strike="noStrike" baseline="0" dirty="0">
                <a:latin typeface="grmn1000"/>
              </a:rPr>
              <a:t>λήψεις για την παρατήρηση </a:t>
            </a:r>
            <a:r>
              <a:rPr lang="el-GR" sz="2400" b="0" i="1" u="none" strike="noStrike" baseline="0" dirty="0">
                <a:latin typeface="LMMathItalic10-Regular"/>
              </a:rPr>
              <a:t>i</a:t>
            </a:r>
            <a:r>
              <a:rPr lang="el-GR" sz="2400" b="0" i="0" u="none" strike="noStrike" baseline="0" dirty="0">
                <a:latin typeface="grmn1000"/>
              </a:rPr>
              <a:t>.</a:t>
            </a:r>
            <a:endParaRPr lang="en-US" dirty="0"/>
          </a:p>
        </p:txBody>
      </p:sp>
      <p:pic>
        <p:nvPicPr>
          <p:cNvPr id="5" name="Picture 4">
            <a:extLst>
              <a:ext uri="{FF2B5EF4-FFF2-40B4-BE49-F238E27FC236}">
                <a16:creationId xmlns:a16="http://schemas.microsoft.com/office/drawing/2014/main" id="{0386F389-1425-6030-7346-B47970683C10}"/>
              </a:ext>
            </a:extLst>
          </p:cNvPr>
          <p:cNvPicPr>
            <a:picLocks noChangeAspect="1"/>
          </p:cNvPicPr>
          <p:nvPr/>
        </p:nvPicPr>
        <p:blipFill>
          <a:blip r:embed="rId2"/>
          <a:stretch>
            <a:fillRect/>
          </a:stretch>
        </p:blipFill>
        <p:spPr>
          <a:xfrm>
            <a:off x="3532760" y="2303149"/>
            <a:ext cx="5126477" cy="500005"/>
          </a:xfrm>
          <a:prstGeom prst="rect">
            <a:avLst/>
          </a:prstGeom>
        </p:spPr>
      </p:pic>
      <p:pic>
        <p:nvPicPr>
          <p:cNvPr id="9" name="Picture 8">
            <a:extLst>
              <a:ext uri="{FF2B5EF4-FFF2-40B4-BE49-F238E27FC236}">
                <a16:creationId xmlns:a16="http://schemas.microsoft.com/office/drawing/2014/main" id="{D7777845-F35B-6703-B10E-FE25C9051277}"/>
              </a:ext>
            </a:extLst>
          </p:cNvPr>
          <p:cNvPicPr>
            <a:picLocks noChangeAspect="1"/>
          </p:cNvPicPr>
          <p:nvPr/>
        </p:nvPicPr>
        <p:blipFill>
          <a:blip r:embed="rId3"/>
          <a:stretch>
            <a:fillRect/>
          </a:stretch>
        </p:blipFill>
        <p:spPr>
          <a:xfrm>
            <a:off x="3047335" y="3316162"/>
            <a:ext cx="6380133" cy="738685"/>
          </a:xfrm>
          <a:prstGeom prst="rect">
            <a:avLst/>
          </a:prstGeom>
        </p:spPr>
      </p:pic>
      <p:pic>
        <p:nvPicPr>
          <p:cNvPr id="11" name="Picture 10">
            <a:extLst>
              <a:ext uri="{FF2B5EF4-FFF2-40B4-BE49-F238E27FC236}">
                <a16:creationId xmlns:a16="http://schemas.microsoft.com/office/drawing/2014/main" id="{5DBB0C68-8B5A-F7B0-6C25-889B75AF205F}"/>
              </a:ext>
            </a:extLst>
          </p:cNvPr>
          <p:cNvPicPr>
            <a:picLocks noChangeAspect="1"/>
          </p:cNvPicPr>
          <p:nvPr/>
        </p:nvPicPr>
        <p:blipFill>
          <a:blip r:embed="rId4"/>
          <a:stretch>
            <a:fillRect/>
          </a:stretch>
        </p:blipFill>
        <p:spPr>
          <a:xfrm>
            <a:off x="3141294" y="4841328"/>
            <a:ext cx="5304809" cy="791472"/>
          </a:xfrm>
          <a:prstGeom prst="rect">
            <a:avLst/>
          </a:prstGeom>
        </p:spPr>
      </p:pic>
    </p:spTree>
    <p:extLst>
      <p:ext uri="{BB962C8B-B14F-4D97-AF65-F5344CB8AC3E}">
        <p14:creationId xmlns:p14="http://schemas.microsoft.com/office/powerpoint/2010/main" val="1122122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DCECA-7637-05E2-07EC-3586DB2758D5}"/>
              </a:ext>
            </a:extLst>
          </p:cNvPr>
          <p:cNvSpPr>
            <a:spLocks noGrp="1"/>
          </p:cNvSpPr>
          <p:nvPr>
            <p:ph type="title"/>
          </p:nvPr>
        </p:nvSpPr>
        <p:spPr>
          <a:xfrm>
            <a:off x="1024127" y="245097"/>
            <a:ext cx="11167873" cy="1839735"/>
          </a:xfrm>
        </p:spPr>
        <p:txBody>
          <a:bodyPr>
            <a:normAutofit/>
          </a:bodyPr>
          <a:lstStyle/>
          <a:p>
            <a:r>
              <a:rPr lang="el-GR" sz="3600" dirty="0"/>
              <a:t>Το πλαίσιο της τυχαίας χρησιμότητας για το πολυωνυμικό λογιστικό υπόδειγμα</a:t>
            </a:r>
            <a:endParaRPr lang="en-US" sz="3600" dirty="0"/>
          </a:p>
        </p:txBody>
      </p:sp>
      <p:sp>
        <p:nvSpPr>
          <p:cNvPr id="3" name="Content Placeholder 2">
            <a:extLst>
              <a:ext uri="{FF2B5EF4-FFF2-40B4-BE49-F238E27FC236}">
                <a16:creationId xmlns:a16="http://schemas.microsoft.com/office/drawing/2014/main" id="{20562116-C7FD-A1E5-ED3B-55F9790A8981}"/>
              </a:ext>
            </a:extLst>
          </p:cNvPr>
          <p:cNvSpPr>
            <a:spLocks noGrp="1"/>
          </p:cNvSpPr>
          <p:nvPr>
            <p:ph idx="1"/>
          </p:nvPr>
        </p:nvSpPr>
        <p:spPr>
          <a:xfrm>
            <a:off x="537328" y="1861794"/>
            <a:ext cx="11481847" cy="4023360"/>
          </a:xfrm>
        </p:spPr>
        <p:txBody>
          <a:bodyPr/>
          <a:lstStyle/>
          <a:p>
            <a:r>
              <a:rPr lang="el-GR" sz="2400" b="0" i="0" u="none" strike="noStrike" baseline="0" dirty="0">
                <a:latin typeface="grmn1000"/>
              </a:rPr>
              <a:t>Για τον καταναλωτή </a:t>
            </a:r>
            <a:r>
              <a:rPr lang="el-GR" sz="2400" b="0" i="1" u="none" strike="noStrike" baseline="0" dirty="0">
                <a:latin typeface="LMMathItalic10-Regular"/>
              </a:rPr>
              <a:t>i </a:t>
            </a:r>
            <a:r>
              <a:rPr lang="el-GR" sz="2400" b="0" i="0" u="none" strike="noStrike" baseline="0" dirty="0">
                <a:latin typeface="grmn1000"/>
              </a:rPr>
              <a:t>που αντιμετωπίζει </a:t>
            </a:r>
            <a:r>
              <a:rPr lang="el-GR" sz="2400" b="0" i="1" u="none" strike="noStrike" baseline="0" dirty="0">
                <a:latin typeface="LMMathItalic10-Regular"/>
              </a:rPr>
              <a:t>J </a:t>
            </a:r>
            <a:r>
              <a:rPr lang="el-GR" sz="2400" b="0" i="0" u="none" strike="noStrike" baseline="0" dirty="0">
                <a:latin typeface="grmn1000"/>
              </a:rPr>
              <a:t>επιλογές, υποθέστε ότι η χρησιμότητα της επιλογής </a:t>
            </a:r>
            <a:r>
              <a:rPr lang="el-GR" sz="2400" b="0" i="1" u="none" strike="noStrike" baseline="0" dirty="0">
                <a:latin typeface="LMMathItalic10-Regular"/>
              </a:rPr>
              <a:t>j </a:t>
            </a:r>
            <a:r>
              <a:rPr lang="el-GR" sz="2400" b="0" i="0" u="none" strike="noStrike" baseline="0" dirty="0">
                <a:latin typeface="grmn1000"/>
              </a:rPr>
              <a:t>είναι</a:t>
            </a:r>
            <a:endParaRPr lang="en-US" sz="2400" b="0" i="0" u="none" strike="noStrike" baseline="0" dirty="0">
              <a:latin typeface="grmn1000"/>
            </a:endParaRPr>
          </a:p>
          <a:p>
            <a:endParaRPr lang="en-US" sz="2400" dirty="0">
              <a:latin typeface="grmn1000"/>
            </a:endParaRPr>
          </a:p>
          <a:p>
            <a:r>
              <a:rPr lang="el-GR" sz="2400" b="0" i="0" u="none" strike="noStrike" baseline="0" dirty="0">
                <a:latin typeface="grmn1000"/>
              </a:rPr>
              <a:t>Αν ο καταναλωτής κάνει την επιλογή </a:t>
            </a:r>
            <a:r>
              <a:rPr lang="el-GR" sz="2400" b="0" i="1" u="none" strike="noStrike" baseline="0" dirty="0">
                <a:latin typeface="LMMathItalic10-Regular"/>
              </a:rPr>
              <a:t>j</a:t>
            </a:r>
            <a:r>
              <a:rPr lang="el-GR" sz="2400" b="0" i="0" u="none" strike="noStrike" baseline="0" dirty="0">
                <a:latin typeface="grmn1000"/>
              </a:rPr>
              <a:t>, υποθέτουμε ότι η </a:t>
            </a:r>
            <a:r>
              <a:rPr lang="el-GR" sz="2400" b="0" i="1" u="none" strike="noStrike" baseline="0" dirty="0">
                <a:latin typeface="LMMathItalic10-Regular"/>
              </a:rPr>
              <a:t>U</a:t>
            </a:r>
            <a:r>
              <a:rPr lang="el-GR" sz="1400" b="0" i="1" u="none" strike="noStrike" baseline="0" dirty="0">
                <a:latin typeface="LMMathItalic8-Regular"/>
              </a:rPr>
              <a:t>ij </a:t>
            </a:r>
            <a:r>
              <a:rPr lang="el-GR" sz="2400" b="0" i="0" u="none" strike="noStrike" baseline="0" dirty="0">
                <a:latin typeface="grmn1000"/>
              </a:rPr>
              <a:t>είναι η μέγιστη μεταξύ των </a:t>
            </a:r>
            <a:r>
              <a:rPr lang="el-GR" sz="2400" b="0" i="1" u="none" strike="noStrike" baseline="0" dirty="0">
                <a:latin typeface="LMMathItalic10-Regular"/>
              </a:rPr>
              <a:t>J </a:t>
            </a:r>
            <a:r>
              <a:rPr lang="el-GR" sz="2400" b="0" i="0" u="none" strike="noStrike" baseline="0" dirty="0">
                <a:latin typeface="grmn1000"/>
              </a:rPr>
              <a:t>χρησιμοτήτων.</a:t>
            </a:r>
            <a:endParaRPr lang="en-US" sz="2400" b="0" i="0" u="none" strike="noStrike" baseline="0" dirty="0">
              <a:latin typeface="grmn1000"/>
            </a:endParaRPr>
          </a:p>
          <a:p>
            <a:r>
              <a:rPr lang="el-GR" dirty="0"/>
              <a:t>Επομένως, το στατιστικό υπόδειγμα εξαρτάται από την πιθανότητα να γίνει η επιλογή j, που είναι</a:t>
            </a:r>
            <a:endParaRPr lang="en-US" dirty="0"/>
          </a:p>
        </p:txBody>
      </p:sp>
      <p:pic>
        <p:nvPicPr>
          <p:cNvPr id="5" name="Picture 4">
            <a:extLst>
              <a:ext uri="{FF2B5EF4-FFF2-40B4-BE49-F238E27FC236}">
                <a16:creationId xmlns:a16="http://schemas.microsoft.com/office/drawing/2014/main" id="{1579197C-FB06-5B06-9312-84DEE252B2FE}"/>
              </a:ext>
            </a:extLst>
          </p:cNvPr>
          <p:cNvPicPr>
            <a:picLocks noChangeAspect="1"/>
          </p:cNvPicPr>
          <p:nvPr/>
        </p:nvPicPr>
        <p:blipFill>
          <a:blip r:embed="rId2"/>
          <a:stretch>
            <a:fillRect/>
          </a:stretch>
        </p:blipFill>
        <p:spPr>
          <a:xfrm>
            <a:off x="4657436" y="2550937"/>
            <a:ext cx="2145277" cy="516118"/>
          </a:xfrm>
          <a:prstGeom prst="rect">
            <a:avLst/>
          </a:prstGeom>
        </p:spPr>
      </p:pic>
      <p:pic>
        <p:nvPicPr>
          <p:cNvPr id="7" name="Picture 6">
            <a:extLst>
              <a:ext uri="{FF2B5EF4-FFF2-40B4-BE49-F238E27FC236}">
                <a16:creationId xmlns:a16="http://schemas.microsoft.com/office/drawing/2014/main" id="{8A7A89B7-9893-9A5C-8ED2-96AF2B823E3A}"/>
              </a:ext>
            </a:extLst>
          </p:cNvPr>
          <p:cNvPicPr>
            <a:picLocks noChangeAspect="1"/>
          </p:cNvPicPr>
          <p:nvPr/>
        </p:nvPicPr>
        <p:blipFill>
          <a:blip r:embed="rId3"/>
          <a:stretch>
            <a:fillRect/>
          </a:stretch>
        </p:blipFill>
        <p:spPr>
          <a:xfrm>
            <a:off x="4185397" y="4565397"/>
            <a:ext cx="3474495" cy="661999"/>
          </a:xfrm>
          <a:prstGeom prst="rect">
            <a:avLst/>
          </a:prstGeom>
        </p:spPr>
      </p:pic>
    </p:spTree>
    <p:extLst>
      <p:ext uri="{BB962C8B-B14F-4D97-AF65-F5344CB8AC3E}">
        <p14:creationId xmlns:p14="http://schemas.microsoft.com/office/powerpoint/2010/main" val="24111128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C4146-C683-CBA7-0D27-642C8113D010}"/>
              </a:ext>
            </a:extLst>
          </p:cNvPr>
          <p:cNvSpPr>
            <a:spLocks noGrp="1"/>
          </p:cNvSpPr>
          <p:nvPr>
            <p:ph type="title"/>
          </p:nvPr>
        </p:nvSpPr>
        <p:spPr/>
        <p:txBody>
          <a:bodyPr>
            <a:normAutofit/>
          </a:bodyPr>
          <a:lstStyle/>
          <a:p>
            <a:r>
              <a:rPr kumimoji="0" lang="el-GR" sz="4000" b="0" i="0" u="none" strike="noStrike" kern="1200" cap="all" spc="100" normalizeH="0" baseline="0" noProof="0" dirty="0">
                <a:ln>
                  <a:noFill/>
                </a:ln>
                <a:solidFill>
                  <a:prstClr val="black">
                    <a:lumMod val="95000"/>
                    <a:lumOff val="5000"/>
                  </a:prstClr>
                </a:solidFill>
                <a:effectLst/>
                <a:uLnTx/>
                <a:uFillTx/>
                <a:latin typeface="Calibri" panose="020F0502020204030204" pitchFamily="34" charset="0"/>
                <a:ea typeface="+mj-ea"/>
                <a:cs typeface="+mj-cs"/>
              </a:rPr>
              <a:t>Το Μικτό Λογιστικό Υπόδειγμα</a:t>
            </a:r>
            <a:endParaRPr lang="en-US" sz="4000" dirty="0"/>
          </a:p>
        </p:txBody>
      </p:sp>
      <p:sp>
        <p:nvSpPr>
          <p:cNvPr id="3" name="Content Placeholder 2">
            <a:extLst>
              <a:ext uri="{FF2B5EF4-FFF2-40B4-BE49-F238E27FC236}">
                <a16:creationId xmlns:a16="http://schemas.microsoft.com/office/drawing/2014/main" id="{4C1ADBAD-8A2F-196D-4FBC-DA49BA699F00}"/>
              </a:ext>
            </a:extLst>
          </p:cNvPr>
          <p:cNvSpPr>
            <a:spLocks noGrp="1"/>
          </p:cNvSpPr>
          <p:nvPr>
            <p:ph idx="1"/>
          </p:nvPr>
        </p:nvSpPr>
        <p:spPr>
          <a:xfrm>
            <a:off x="882726" y="1956062"/>
            <a:ext cx="10966767" cy="4023360"/>
          </a:xfrm>
        </p:spPr>
        <p:txBody>
          <a:bodyPr/>
          <a:lstStyle/>
          <a:p>
            <a:pPr algn="l"/>
            <a:r>
              <a:rPr lang="el-GR" sz="2400" b="0" i="0" u="none" strike="noStrike" baseline="0" dirty="0">
                <a:latin typeface="grmn1000"/>
              </a:rPr>
              <a:t>Με αυτή τη μέθοδο, η λογαριθμική</a:t>
            </a:r>
            <a:r>
              <a:rPr lang="en-US" sz="2400" b="0" i="0" u="none" strike="noStrike" baseline="0" dirty="0">
                <a:latin typeface="grmn1000"/>
              </a:rPr>
              <a:t> </a:t>
            </a:r>
            <a:r>
              <a:rPr lang="el-GR" sz="2400" b="0" i="0" u="none" strike="noStrike" baseline="0" dirty="0">
                <a:latin typeface="grmn1000"/>
              </a:rPr>
              <a:t>πιθανοφάνεια και οι παράγωγοι ως προς τα </a:t>
            </a:r>
            <a:r>
              <a:rPr lang="el-GR" sz="2400" b="0" i="0" u="none" strike="noStrike" baseline="0" dirty="0">
                <a:latin typeface="LMRoman10-Regular"/>
              </a:rPr>
              <a:t>(</a:t>
            </a:r>
            <a:r>
              <a:rPr lang="el-GR" sz="2400" b="0" i="1" u="none" strike="noStrike" baseline="0" dirty="0">
                <a:latin typeface="LMMathItalic10-Regular"/>
              </a:rPr>
              <a:t>β</a:t>
            </a:r>
            <a:r>
              <a:rPr lang="el-GR" sz="1400" b="0" i="1" u="none" strike="noStrike" baseline="0" dirty="0">
                <a:latin typeface="LMMathItalic8-Regular"/>
              </a:rPr>
              <a:t>k</a:t>
            </a:r>
            <a:r>
              <a:rPr lang="el-GR" sz="2400" b="0" i="1" u="none" strike="noStrike" baseline="0" dirty="0">
                <a:latin typeface="LMMathItalic10-Regular"/>
              </a:rPr>
              <a:t>, </a:t>
            </a:r>
            <a:r>
              <a:rPr lang="el-GR" sz="2400" b="1" i="1" u="none" strike="noStrike" baseline="0" dirty="0">
                <a:latin typeface="LMMathItalic10-Bold"/>
              </a:rPr>
              <a:t>θ</a:t>
            </a:r>
            <a:r>
              <a:rPr lang="el-GR" sz="1400" b="0" i="1" u="none" strike="noStrike" baseline="0" dirty="0">
                <a:latin typeface="LMMathItalic8-Regular"/>
              </a:rPr>
              <a:t>k</a:t>
            </a:r>
            <a:r>
              <a:rPr lang="el-GR" sz="2400" b="0" i="1" u="none" strike="noStrike" baseline="0" dirty="0">
                <a:latin typeface="LMMathItalic10-Regular"/>
              </a:rPr>
              <a:t>, σ</a:t>
            </a:r>
            <a:r>
              <a:rPr lang="el-GR" sz="1400" b="0" i="1" u="none" strike="noStrike" baseline="0" dirty="0">
                <a:latin typeface="LMMathItalic8-Regular"/>
              </a:rPr>
              <a:t>k</a:t>
            </a:r>
            <a:r>
              <a:rPr lang="el-GR" sz="2400" b="0" i="0" u="none" strike="noStrike" baseline="0" dirty="0">
                <a:latin typeface="LMRoman10-Regular"/>
              </a:rPr>
              <a:t>)</a:t>
            </a:r>
            <a:r>
              <a:rPr lang="el-GR" sz="2400" b="0" i="1" u="none" strike="noStrike" baseline="0" dirty="0">
                <a:latin typeface="LMMathItalic10-Regular"/>
              </a:rPr>
              <a:t>, k </a:t>
            </a:r>
            <a:r>
              <a:rPr lang="el-GR" sz="2400" b="0" i="0" u="none" strike="noStrike" baseline="0" dirty="0">
                <a:latin typeface="LMRoman10-Regular"/>
              </a:rPr>
              <a:t>= 1</a:t>
            </a:r>
            <a:r>
              <a:rPr lang="el-GR" sz="2400" b="0" i="1" u="none" strike="noStrike" baseline="0" dirty="0">
                <a:latin typeface="LMMathItalic10-Regular"/>
              </a:rPr>
              <a:t>, . . . , K</a:t>
            </a:r>
            <a:r>
              <a:rPr lang="el-GR" sz="2400" b="0" i="0" u="none" strike="noStrike" baseline="0" dirty="0">
                <a:latin typeface="grmn1000"/>
              </a:rPr>
              <a:t>, και </a:t>
            </a:r>
            <a:r>
              <a:rPr lang="el-GR" sz="2400" b="0" i="1" u="none" strike="noStrike" baseline="0" dirty="0">
                <a:latin typeface="LMMathItalic10-Regular"/>
              </a:rPr>
              <a:t>R </a:t>
            </a:r>
            <a:r>
              <a:rPr lang="el-GR" sz="2400" b="0" i="0" u="none" strike="noStrike" baseline="0" dirty="0">
                <a:latin typeface="grmn1000"/>
              </a:rPr>
              <a:t>προσομοιώνονται ώστε να</a:t>
            </a:r>
            <a:r>
              <a:rPr lang="en-US" sz="2400" b="0" i="0" u="none" strike="noStrike" baseline="0" dirty="0">
                <a:latin typeface="grmn1000"/>
              </a:rPr>
              <a:t> </a:t>
            </a:r>
            <a:r>
              <a:rPr lang="el-GR" sz="2400" b="0" i="0" u="none" strike="noStrike" baseline="0" dirty="0">
                <a:latin typeface="grmn1000"/>
              </a:rPr>
              <a:t>βρεθούν οι τιμές που μεγιστοποιούν την προσομοιωμένη πιθανοφάνεια.</a:t>
            </a:r>
            <a:endParaRPr lang="en-US" sz="2400" b="0" i="0" u="none" strike="noStrike" baseline="0" dirty="0">
              <a:latin typeface="grmn1000"/>
            </a:endParaRPr>
          </a:p>
          <a:p>
            <a:pPr algn="l"/>
            <a:r>
              <a:rPr lang="el-GR" sz="2400" dirty="0">
                <a:latin typeface="grmn1000"/>
              </a:rPr>
              <a:t>Τ</a:t>
            </a:r>
            <a:r>
              <a:rPr lang="el-GR" sz="2400" b="0" i="0" u="none" strike="noStrike" baseline="0" dirty="0">
                <a:latin typeface="grmn1000"/>
              </a:rPr>
              <a:t>ο υπόδειγμα γίνεται</a:t>
            </a:r>
            <a:endParaRPr lang="en-US" dirty="0"/>
          </a:p>
        </p:txBody>
      </p:sp>
      <p:pic>
        <p:nvPicPr>
          <p:cNvPr id="5" name="Picture 4">
            <a:extLst>
              <a:ext uri="{FF2B5EF4-FFF2-40B4-BE49-F238E27FC236}">
                <a16:creationId xmlns:a16="http://schemas.microsoft.com/office/drawing/2014/main" id="{42D4635E-69F5-8908-E8EB-18460175FEC7}"/>
              </a:ext>
            </a:extLst>
          </p:cNvPr>
          <p:cNvPicPr>
            <a:picLocks noChangeAspect="1"/>
          </p:cNvPicPr>
          <p:nvPr/>
        </p:nvPicPr>
        <p:blipFill>
          <a:blip r:embed="rId2"/>
          <a:stretch>
            <a:fillRect/>
          </a:stretch>
        </p:blipFill>
        <p:spPr>
          <a:xfrm>
            <a:off x="3388914" y="3789576"/>
            <a:ext cx="6293472" cy="786480"/>
          </a:xfrm>
          <a:prstGeom prst="rect">
            <a:avLst/>
          </a:prstGeom>
        </p:spPr>
      </p:pic>
    </p:spTree>
    <p:extLst>
      <p:ext uri="{BB962C8B-B14F-4D97-AF65-F5344CB8AC3E}">
        <p14:creationId xmlns:p14="http://schemas.microsoft.com/office/powerpoint/2010/main" val="2203433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E2146-83DF-496A-0C4F-079CF584A99B}"/>
              </a:ext>
            </a:extLst>
          </p:cNvPr>
          <p:cNvSpPr>
            <a:spLocks noGrp="1"/>
          </p:cNvSpPr>
          <p:nvPr>
            <p:ph type="title"/>
          </p:nvPr>
        </p:nvSpPr>
        <p:spPr>
          <a:xfrm>
            <a:off x="829559" y="585216"/>
            <a:ext cx="11362441" cy="1499616"/>
          </a:xfrm>
        </p:spPr>
        <p:txBody>
          <a:bodyPr/>
          <a:lstStyle/>
          <a:p>
            <a:r>
              <a:rPr kumimoji="0" lang="el-GR" sz="4000" b="0" i="0" u="none" strike="noStrike" kern="1200" cap="all" spc="100" normalizeH="0" baseline="0" noProof="0" dirty="0">
                <a:ln>
                  <a:noFill/>
                </a:ln>
                <a:solidFill>
                  <a:prstClr val="black">
                    <a:lumMod val="95000"/>
                    <a:lumOff val="5000"/>
                  </a:prstClr>
                </a:solidFill>
                <a:effectLst/>
                <a:uLnTx/>
                <a:uFillTx/>
                <a:latin typeface="Calibri" panose="020F0502020204030204" pitchFamily="34" charset="0"/>
                <a:ea typeface="+mj-ea"/>
                <a:cs typeface="+mj-cs"/>
              </a:rPr>
              <a:t>΄Ενα Γενικευμένο Μικτό Λογιστικό Υπόδειγμα</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17BC1E3-FE01-D581-388F-3E4049552F04}"/>
                  </a:ext>
                </a:extLst>
              </p:cNvPr>
              <p:cNvSpPr>
                <a:spLocks noGrp="1"/>
              </p:cNvSpPr>
              <p:nvPr>
                <p:ph idx="1"/>
              </p:nvPr>
            </p:nvSpPr>
            <p:spPr/>
            <p:txBody>
              <a:bodyPr>
                <a:normAutofit/>
              </a:bodyPr>
              <a:lstStyle/>
              <a:p>
                <a:pPr algn="l"/>
                <a:r>
                  <a:rPr lang="el-GR" sz="2400" b="0" i="0" u="none" strike="noStrike" baseline="0" dirty="0">
                    <a:latin typeface="grmn1000"/>
                  </a:rPr>
                  <a:t>Το </a:t>
                </a:r>
                <a:r>
                  <a:rPr lang="el-GR" sz="2400" b="1" i="0" u="none" strike="noStrike" baseline="0" dirty="0">
                    <a:latin typeface="grxn1000"/>
                  </a:rPr>
                  <a:t>γενικευμένο μικτό λογιστικό </a:t>
                </a:r>
                <a:r>
                  <a:rPr lang="el-GR" sz="2400" b="0" i="0" u="none" strike="noStrike" baseline="0" dirty="0">
                    <a:latin typeface="grxn1000"/>
                  </a:rPr>
                  <a:t>υπόδειγμα </a:t>
                </a:r>
                <a:r>
                  <a:rPr lang="el-GR" sz="2400" b="0" i="0" u="none" strike="noStrike" baseline="0" dirty="0">
                    <a:latin typeface="grmn1000"/>
                  </a:rPr>
                  <a:t>των </a:t>
                </a:r>
                <a:r>
                  <a:rPr lang="el-GR" sz="2400" b="0" i="0" u="none" strike="noStrike" baseline="0" dirty="0">
                    <a:latin typeface="LMRoman10-Regular"/>
                  </a:rPr>
                  <a:t>Feibig</a:t>
                </a:r>
                <a:r>
                  <a:rPr lang="el-GR" sz="2400" dirty="0">
                    <a:latin typeface="LMRoman10-Regular"/>
                  </a:rPr>
                  <a:t> </a:t>
                </a:r>
                <a:r>
                  <a:rPr lang="en-US" sz="2400" b="0" i="0" u="none" strike="noStrike" baseline="0" dirty="0">
                    <a:latin typeface="LMRoman10-Regular"/>
                  </a:rPr>
                  <a:t>et al. </a:t>
                </a:r>
                <a:r>
                  <a:rPr lang="el-GR" sz="2400" b="0" i="0" u="none" strike="noStrike" baseline="0" dirty="0">
                    <a:latin typeface="grmn1000"/>
                  </a:rPr>
                  <a:t>Είναι</a:t>
                </a:r>
              </a:p>
              <a:p>
                <a:pPr algn="l"/>
                <a:endParaRPr lang="el-GR" sz="2400" dirty="0">
                  <a:latin typeface="grmn1000"/>
                </a:endParaRPr>
              </a:p>
              <a:p>
                <a:pPr algn="l"/>
                <a:endParaRPr lang="el-GR" sz="2400" dirty="0">
                  <a:latin typeface="grmn1000"/>
                </a:endParaRPr>
              </a:p>
              <a:p>
                <a:pPr algn="l"/>
                <a:endParaRPr lang="el-GR" sz="2400" dirty="0">
                  <a:latin typeface="grmn1000"/>
                </a:endParaRPr>
              </a:p>
              <a:p>
                <a:pPr algn="l"/>
                <a:r>
                  <a:rPr lang="el-GR" sz="2400" b="0" i="0" u="none" strike="noStrike" baseline="0" dirty="0">
                    <a:latin typeface="grmn1000"/>
                  </a:rPr>
                  <a:t>όπου </a:t>
                </a:r>
                <a:r>
                  <a:rPr lang="el-GR" sz="2400" b="0" i="0" u="none" strike="noStrike" baseline="0" dirty="0">
                    <a:latin typeface="LMRoman10-Regular"/>
                  </a:rPr>
                  <a:t>0 </a:t>
                </a:r>
                <a:r>
                  <a:rPr lang="el-GR" sz="2400" b="0" i="1" u="none" strike="noStrike" baseline="0" dirty="0">
                    <a:latin typeface="LMMathSymbols10-Regular"/>
                  </a:rPr>
                  <a:t>≤ </a:t>
                </a:r>
                <a:r>
                  <a:rPr lang="el-GR" sz="2400" b="0" i="1" u="none" strike="noStrike" baseline="0" dirty="0">
                    <a:latin typeface="LMMathItalic10-Regular"/>
                  </a:rPr>
                  <a:t>γ </a:t>
                </a:r>
                <a:r>
                  <a:rPr lang="el-GR" sz="2400" b="0" i="1" u="none" strike="noStrike" baseline="0" dirty="0">
                    <a:latin typeface="LMMathSymbols10-Regular"/>
                  </a:rPr>
                  <a:t>≤ </a:t>
                </a:r>
                <a:r>
                  <a:rPr lang="el-GR" sz="2400" b="0" i="0" u="none" strike="noStrike" baseline="0" dirty="0">
                    <a:latin typeface="LMRoman10-Regular"/>
                  </a:rPr>
                  <a:t>1 </a:t>
                </a:r>
                <a:r>
                  <a:rPr lang="el-GR" sz="2400" b="0" i="0" u="none" strike="noStrike" baseline="0" dirty="0">
                    <a:latin typeface="grmn1000"/>
                  </a:rPr>
                  <a:t>και </a:t>
                </a:r>
                <a:r>
                  <a:rPr lang="el-GR" sz="2400" b="0" i="1" u="none" strike="noStrike" baseline="0" dirty="0">
                    <a:latin typeface="LMMathItalic10-Regular"/>
                  </a:rPr>
                  <a:t>w</a:t>
                </a:r>
                <a:r>
                  <a:rPr lang="el-GR" sz="1400" b="0" i="1" u="none" strike="noStrike" baseline="0" dirty="0">
                    <a:latin typeface="LMMathItalic8-Regular"/>
                  </a:rPr>
                  <a:t>i </a:t>
                </a:r>
                <a:r>
                  <a:rPr lang="el-GR" sz="2400" b="0" i="0" u="none" strike="noStrike" baseline="0" dirty="0">
                    <a:latin typeface="grmn1000"/>
                  </a:rPr>
                  <a:t>είναι μια επιπλέον πηγή μη παρατηρούμενης τυχαίας μεταβλητότητας των προτιμήσεων μεταξύ των </a:t>
                </a:r>
                <a:r>
                  <a:rPr lang="en-US" sz="2400" b="1" i="1" u="none" strike="noStrike" baseline="30000" dirty="0">
                    <a:latin typeface="LMMathItalic10-Bold"/>
                  </a:rPr>
                  <a:t>u</a:t>
                </a:r>
                <a:r>
                  <a:rPr lang="en-US" sz="1400" b="0" i="1" u="none" strike="noStrike" baseline="0" dirty="0">
                    <a:latin typeface="LMMathItalic8-Regular"/>
                  </a:rPr>
                  <a:t>i</a:t>
                </a:r>
                <a:r>
                  <a:rPr lang="en-US" sz="2400" b="0" i="0" u="none" strike="noStrike" baseline="0" dirty="0">
                    <a:latin typeface="grmn1000"/>
                  </a:rPr>
                  <a:t>.</a:t>
                </a:r>
              </a:p>
              <a:p>
                <a:pPr algn="l"/>
                <a:r>
                  <a:rPr lang="el-GR" sz="2400" b="0" i="0" u="none" strike="noStrike" baseline="0" dirty="0">
                    <a:latin typeface="grmn1000"/>
                  </a:rPr>
                  <a:t>Η ετερογένεια μεταξύ των ατόμων στη συνολική κλίμακα των προτιμήσεων εμφανίζεται από ένα μη μηδενικό </a:t>
                </a:r>
                <a:r>
                  <a:rPr lang="el-GR" sz="2400" b="0" i="1" u="none" strike="noStrike" baseline="0" dirty="0">
                    <a:latin typeface="LMMathItalic10-Regular"/>
                  </a:rPr>
                  <a:t>τ</a:t>
                </a:r>
                <a:r>
                  <a:rPr lang="en-US" sz="2400" b="0" i="1" u="none" strike="noStrike" baseline="0" dirty="0">
                    <a:latin typeface="LMMathItalic10-Regular"/>
                  </a:rPr>
                  <a:t> </a:t>
                </a:r>
                <a:r>
                  <a:rPr lang="el-GR" sz="2400" b="0" i="0" u="none" strike="noStrike" baseline="0" dirty="0">
                    <a:latin typeface="grmn1000"/>
                  </a:rPr>
                  <a:t>ενώ το </a:t>
                </a:r>
                <a14:m>
                  <m:oMath xmlns:m="http://schemas.openxmlformats.org/officeDocument/2006/math">
                    <m:acc>
                      <m:accPr>
                        <m:chr m:val="̅"/>
                        <m:ctrlPr>
                          <a:rPr lang="el-GR" sz="2400" b="1" i="1" u="none" strike="noStrike" baseline="0" smtClean="0">
                            <a:latin typeface="Cambria Math" panose="02040503050406030204" pitchFamily="18" charset="0"/>
                          </a:rPr>
                        </m:ctrlPr>
                      </m:accPr>
                      <m:e>
                        <m:r>
                          <a:rPr lang="el-GR" sz="2400" b="1" i="1" u="none" strike="noStrike" baseline="0" smtClean="0">
                            <a:latin typeface="Cambria Math" panose="02040503050406030204" pitchFamily="18" charset="0"/>
                          </a:rPr>
                          <m:t>𝝈</m:t>
                        </m:r>
                      </m:e>
                    </m:acc>
                  </m:oMath>
                </a14:m>
                <a:r>
                  <a:rPr lang="el-GR" sz="2400" b="1" i="1" u="none" strike="noStrike" baseline="0" dirty="0">
                    <a:latin typeface="LMMathItalic10-Regular"/>
                  </a:rPr>
                  <a:t> </a:t>
                </a:r>
                <a:r>
                  <a:rPr lang="el-GR" sz="2400" b="0" i="0" u="none" strike="noStrike" baseline="0" dirty="0">
                    <a:latin typeface="grmn1000"/>
                  </a:rPr>
                  <a:t>επιλέγεται έτσι ώστε </a:t>
                </a:r>
                <a:r>
                  <a:rPr lang="el-GR" sz="2400" b="0" i="1" u="none" strike="noStrike" baseline="0" dirty="0" err="1">
                    <a:latin typeface="LMMathItalic10-Regular"/>
                  </a:rPr>
                  <a:t>E</a:t>
                </a:r>
                <a:r>
                  <a:rPr lang="el-GR" sz="1400" b="0" i="1" u="none" strike="noStrike" baseline="0" dirty="0" err="1">
                    <a:latin typeface="LMMathItalic8-Regular"/>
                  </a:rPr>
                  <a:t>w</a:t>
                </a:r>
                <a:r>
                  <a:rPr lang="el-GR" sz="2400" b="0" i="0" u="none" strike="noStrike" baseline="0" dirty="0">
                    <a:latin typeface="LMRoman10-Regular"/>
                  </a:rPr>
                  <a:t>[</a:t>
                </a:r>
                <a:r>
                  <a:rPr lang="el-GR" sz="2400" b="0" i="1" u="none" strike="noStrike" baseline="0" dirty="0" err="1">
                    <a:latin typeface="LMMathItalic10-Regular"/>
                  </a:rPr>
                  <a:t>σ</a:t>
                </a:r>
                <a:r>
                  <a:rPr lang="el-GR" sz="1400" b="0" i="1" u="none" strike="noStrike" baseline="0" dirty="0" err="1">
                    <a:latin typeface="LMMathItalic8-Regular"/>
                  </a:rPr>
                  <a:t>i</a:t>
                </a:r>
                <a:r>
                  <a:rPr lang="el-GR" sz="2400" b="0" i="0" u="none" strike="noStrike" baseline="0" dirty="0">
                    <a:latin typeface="LMRoman10-Regular"/>
                  </a:rPr>
                  <a:t>] = 1</a:t>
                </a:r>
                <a:r>
                  <a:rPr lang="el-GR" sz="2400" b="0" i="0" u="none" strike="noStrike" baseline="0" dirty="0">
                    <a:latin typeface="grmn1000"/>
                  </a:rPr>
                  <a:t>.</a:t>
                </a:r>
                <a:endParaRPr lang="en-US" sz="2400" b="0" i="0" u="none" strike="noStrike" baseline="0" dirty="0">
                  <a:latin typeface="grmn1000"/>
                </a:endParaRPr>
              </a:p>
              <a:p>
                <a:pPr algn="l"/>
                <a:endParaRPr lang="en-US" dirty="0"/>
              </a:p>
            </p:txBody>
          </p:sp>
        </mc:Choice>
        <mc:Fallback xmlns="">
          <p:sp>
            <p:nvSpPr>
              <p:cNvPr id="3" name="Content Placeholder 2">
                <a:extLst>
                  <a:ext uri="{FF2B5EF4-FFF2-40B4-BE49-F238E27FC236}">
                    <a16:creationId xmlns:a16="http://schemas.microsoft.com/office/drawing/2014/main" id="{217BC1E3-FE01-D581-388F-3E4049552F04}"/>
                  </a:ext>
                </a:extLst>
              </p:cNvPr>
              <p:cNvSpPr>
                <a:spLocks noGrp="1" noRot="1" noChangeAspect="1" noMove="1" noResize="1" noEditPoints="1" noAdjustHandles="1" noChangeArrowheads="1" noChangeShapeType="1" noTextEdit="1"/>
              </p:cNvSpPr>
              <p:nvPr>
                <p:ph idx="1"/>
              </p:nvPr>
            </p:nvSpPr>
            <p:spPr>
              <a:blipFill>
                <a:blip r:embed="rId2"/>
                <a:stretch>
                  <a:fillRect l="-502" t="-2121" r="-690"/>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CEE21A7C-9EB0-D9D9-55DB-0F4D89CD274B}"/>
              </a:ext>
            </a:extLst>
          </p:cNvPr>
          <p:cNvPicPr>
            <a:picLocks noChangeAspect="1"/>
          </p:cNvPicPr>
          <p:nvPr/>
        </p:nvPicPr>
        <p:blipFill>
          <a:blip r:embed="rId3"/>
          <a:stretch>
            <a:fillRect/>
          </a:stretch>
        </p:blipFill>
        <p:spPr>
          <a:xfrm>
            <a:off x="3900218" y="2763399"/>
            <a:ext cx="3423749" cy="1331202"/>
          </a:xfrm>
          <a:prstGeom prst="rect">
            <a:avLst/>
          </a:prstGeom>
        </p:spPr>
      </p:pic>
    </p:spTree>
    <p:extLst>
      <p:ext uri="{BB962C8B-B14F-4D97-AF65-F5344CB8AC3E}">
        <p14:creationId xmlns:p14="http://schemas.microsoft.com/office/powerpoint/2010/main" val="18699668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371EB-2438-6448-915E-2A9C9CD14044}"/>
              </a:ext>
            </a:extLst>
          </p:cNvPr>
          <p:cNvSpPr>
            <a:spLocks noGrp="1"/>
          </p:cNvSpPr>
          <p:nvPr>
            <p:ph type="title"/>
          </p:nvPr>
        </p:nvSpPr>
        <p:spPr>
          <a:xfrm>
            <a:off x="838986" y="585216"/>
            <a:ext cx="11353014" cy="1499616"/>
          </a:xfrm>
        </p:spPr>
        <p:txBody>
          <a:bodyPr/>
          <a:lstStyle/>
          <a:p>
            <a:r>
              <a:rPr kumimoji="0" lang="el-GR" sz="4000" b="0" i="0" u="none" strike="noStrike" kern="1200" cap="all" spc="100" normalizeH="0" baseline="0" noProof="0" dirty="0">
                <a:ln>
                  <a:noFill/>
                </a:ln>
                <a:solidFill>
                  <a:prstClr val="black">
                    <a:lumMod val="95000"/>
                    <a:lumOff val="5000"/>
                  </a:prstClr>
                </a:solidFill>
                <a:effectLst/>
                <a:uLnTx/>
                <a:uFillTx/>
                <a:latin typeface="Calibri" panose="020F0502020204030204" pitchFamily="34" charset="0"/>
                <a:ea typeface="+mj-ea"/>
                <a:cs typeface="+mj-cs"/>
              </a:rPr>
              <a:t>΄Ενα Γενικευμένο Μικτό Λογιστικό Υπόδειγμα</a:t>
            </a:r>
            <a:endParaRPr lang="en-US" dirty="0"/>
          </a:p>
        </p:txBody>
      </p:sp>
      <p:sp>
        <p:nvSpPr>
          <p:cNvPr id="3" name="Content Placeholder 2">
            <a:extLst>
              <a:ext uri="{FF2B5EF4-FFF2-40B4-BE49-F238E27FC236}">
                <a16:creationId xmlns:a16="http://schemas.microsoft.com/office/drawing/2014/main" id="{F73FF705-CF61-0418-B198-3F4B6D10AD13}"/>
              </a:ext>
            </a:extLst>
          </p:cNvPr>
          <p:cNvSpPr>
            <a:spLocks noGrp="1"/>
          </p:cNvSpPr>
          <p:nvPr>
            <p:ph idx="1"/>
          </p:nvPr>
        </p:nvSpPr>
        <p:spPr>
          <a:xfrm>
            <a:off x="1024128" y="2286000"/>
            <a:ext cx="11167872" cy="4023360"/>
          </a:xfrm>
        </p:spPr>
        <p:txBody>
          <a:bodyPr/>
          <a:lstStyle/>
          <a:p>
            <a:pPr algn="l"/>
            <a:r>
              <a:rPr lang="el-GR" sz="2400" dirty="0">
                <a:latin typeface="grmn1000"/>
              </a:rPr>
              <a:t>Ε</a:t>
            </a:r>
            <a:r>
              <a:rPr lang="el-GR" sz="2400" b="0" i="0" u="none" strike="noStrike" baseline="0" dirty="0">
                <a:latin typeface="grmn1000"/>
              </a:rPr>
              <a:t>πιτρέποντας τη συσχέτιση των τυχαίων παραμέτρων (μέσω των μη μηδενικών στοιχείων της </a:t>
            </a:r>
            <a:r>
              <a:rPr lang="el-GR" sz="2400" b="1" i="1" u="none" strike="noStrike" baseline="0" dirty="0">
                <a:latin typeface="LMMathItalic10-Bold"/>
              </a:rPr>
              <a:t>Γ</a:t>
            </a:r>
            <a:r>
              <a:rPr lang="el-GR" sz="2400" b="0" i="0" u="none" strike="noStrike" baseline="0" dirty="0">
                <a:latin typeface="grmn1000"/>
              </a:rPr>
              <a:t>), παίρνουμε μια πολυεπίπεδη μορφή του γενικευμένου μικτού λογιστικού υποδείγματος,</a:t>
            </a:r>
            <a:endParaRPr lang="en-US" dirty="0"/>
          </a:p>
        </p:txBody>
      </p:sp>
      <p:pic>
        <p:nvPicPr>
          <p:cNvPr id="5" name="Picture 4">
            <a:extLst>
              <a:ext uri="{FF2B5EF4-FFF2-40B4-BE49-F238E27FC236}">
                <a16:creationId xmlns:a16="http://schemas.microsoft.com/office/drawing/2014/main" id="{ED304263-ACE5-1290-3A13-96D55C5EE221}"/>
              </a:ext>
            </a:extLst>
          </p:cNvPr>
          <p:cNvPicPr>
            <a:picLocks noChangeAspect="1"/>
          </p:cNvPicPr>
          <p:nvPr/>
        </p:nvPicPr>
        <p:blipFill>
          <a:blip r:embed="rId2"/>
          <a:stretch>
            <a:fillRect/>
          </a:stretch>
        </p:blipFill>
        <p:spPr>
          <a:xfrm>
            <a:off x="4031000" y="3719307"/>
            <a:ext cx="3830955" cy="757106"/>
          </a:xfrm>
          <a:prstGeom prst="rect">
            <a:avLst/>
          </a:prstGeom>
        </p:spPr>
      </p:pic>
    </p:spTree>
    <p:extLst>
      <p:ext uri="{BB962C8B-B14F-4D97-AF65-F5344CB8AC3E}">
        <p14:creationId xmlns:p14="http://schemas.microsoft.com/office/powerpoint/2010/main" val="828636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83F877-D89D-D832-F14B-F5371D5F42D3}"/>
              </a:ext>
            </a:extLst>
          </p:cNvPr>
          <p:cNvPicPr>
            <a:picLocks noChangeAspect="1"/>
          </p:cNvPicPr>
          <p:nvPr/>
        </p:nvPicPr>
        <p:blipFill>
          <a:blip r:embed="rId2"/>
          <a:stretch>
            <a:fillRect/>
          </a:stretch>
        </p:blipFill>
        <p:spPr>
          <a:xfrm>
            <a:off x="2845552" y="540787"/>
            <a:ext cx="8084407" cy="5153002"/>
          </a:xfrm>
          <a:prstGeom prst="rect">
            <a:avLst/>
          </a:prstGeom>
        </p:spPr>
      </p:pic>
    </p:spTree>
    <p:extLst>
      <p:ext uri="{BB962C8B-B14F-4D97-AF65-F5344CB8AC3E}">
        <p14:creationId xmlns:p14="http://schemas.microsoft.com/office/powerpoint/2010/main" val="27681635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AC32BE-4E46-0AB8-77B0-8E4A0C6343CF}"/>
              </a:ext>
            </a:extLst>
          </p:cNvPr>
          <p:cNvPicPr>
            <a:picLocks noChangeAspect="1"/>
          </p:cNvPicPr>
          <p:nvPr/>
        </p:nvPicPr>
        <p:blipFill>
          <a:blip r:embed="rId2"/>
          <a:stretch>
            <a:fillRect/>
          </a:stretch>
        </p:blipFill>
        <p:spPr>
          <a:xfrm>
            <a:off x="1642977" y="1232555"/>
            <a:ext cx="9106535" cy="4392890"/>
          </a:xfrm>
          <a:prstGeom prst="rect">
            <a:avLst/>
          </a:prstGeom>
        </p:spPr>
      </p:pic>
    </p:spTree>
    <p:extLst>
      <p:ext uri="{BB962C8B-B14F-4D97-AF65-F5344CB8AC3E}">
        <p14:creationId xmlns:p14="http://schemas.microsoft.com/office/powerpoint/2010/main" val="37307458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2B6562-C955-ABDE-09C3-3352E83CF33D}"/>
              </a:ext>
            </a:extLst>
          </p:cNvPr>
          <p:cNvPicPr>
            <a:picLocks noChangeAspect="1"/>
          </p:cNvPicPr>
          <p:nvPr/>
        </p:nvPicPr>
        <p:blipFill>
          <a:blip r:embed="rId2"/>
          <a:stretch>
            <a:fillRect/>
          </a:stretch>
        </p:blipFill>
        <p:spPr>
          <a:xfrm>
            <a:off x="1337267" y="1536569"/>
            <a:ext cx="10126870" cy="4119513"/>
          </a:xfrm>
          <a:prstGeom prst="rect">
            <a:avLst/>
          </a:prstGeom>
        </p:spPr>
      </p:pic>
    </p:spTree>
    <p:extLst>
      <p:ext uri="{BB962C8B-B14F-4D97-AF65-F5344CB8AC3E}">
        <p14:creationId xmlns:p14="http://schemas.microsoft.com/office/powerpoint/2010/main" val="40103059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AA81DE-56F2-C3BB-1B61-4265F431E95C}"/>
              </a:ext>
            </a:extLst>
          </p:cNvPr>
          <p:cNvPicPr>
            <a:picLocks noChangeAspect="1"/>
          </p:cNvPicPr>
          <p:nvPr/>
        </p:nvPicPr>
        <p:blipFill>
          <a:blip r:embed="rId2"/>
          <a:stretch>
            <a:fillRect/>
          </a:stretch>
        </p:blipFill>
        <p:spPr>
          <a:xfrm>
            <a:off x="2637413" y="1168924"/>
            <a:ext cx="8822482" cy="4873657"/>
          </a:xfrm>
          <a:prstGeom prst="rect">
            <a:avLst/>
          </a:prstGeom>
        </p:spPr>
      </p:pic>
    </p:spTree>
    <p:extLst>
      <p:ext uri="{BB962C8B-B14F-4D97-AF65-F5344CB8AC3E}">
        <p14:creationId xmlns:p14="http://schemas.microsoft.com/office/powerpoint/2010/main" val="4908199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90BD2-1011-0042-8B8A-6C2FFDF99E22}"/>
              </a:ext>
            </a:extLst>
          </p:cNvPr>
          <p:cNvSpPr>
            <a:spLocks noGrp="1"/>
          </p:cNvSpPr>
          <p:nvPr>
            <p:ph type="title"/>
          </p:nvPr>
        </p:nvSpPr>
        <p:spPr>
          <a:xfrm>
            <a:off x="1024127" y="585216"/>
            <a:ext cx="10900779" cy="1499616"/>
          </a:xfrm>
        </p:spPr>
        <p:txBody>
          <a:bodyPr>
            <a:noAutofit/>
          </a:bodyPr>
          <a:lstStyle/>
          <a:p>
            <a:r>
              <a:rPr lang="el-GR" sz="4000" dirty="0"/>
              <a:t>Παράδειγμα 18.6. ΄Ελεγχος της Νόσου Μαλαρια κατά τη Διάρκεια της Εγκυμοσύνης</a:t>
            </a:r>
            <a:endParaRPr lang="en-US" sz="4000" dirty="0"/>
          </a:p>
        </p:txBody>
      </p:sp>
      <p:sp>
        <p:nvSpPr>
          <p:cNvPr id="3" name="Content Placeholder 2">
            <a:extLst>
              <a:ext uri="{FF2B5EF4-FFF2-40B4-BE49-F238E27FC236}">
                <a16:creationId xmlns:a16="http://schemas.microsoft.com/office/drawing/2014/main" id="{3CA072F6-774E-2887-B4B7-2419772C6F98}"/>
              </a:ext>
            </a:extLst>
          </p:cNvPr>
          <p:cNvSpPr>
            <a:spLocks noGrp="1"/>
          </p:cNvSpPr>
          <p:nvPr>
            <p:ph idx="1"/>
          </p:nvPr>
        </p:nvSpPr>
        <p:spPr>
          <a:xfrm>
            <a:off x="678730" y="2286000"/>
            <a:ext cx="11513270" cy="4023360"/>
          </a:xfrm>
        </p:spPr>
        <p:txBody>
          <a:bodyPr>
            <a:normAutofit lnSpcReduction="10000"/>
          </a:bodyPr>
          <a:lstStyle/>
          <a:p>
            <a:pPr algn="l"/>
            <a:r>
              <a:rPr lang="el-GR" sz="2400" b="0" i="0" u="none" strike="noStrike" baseline="0" dirty="0">
                <a:latin typeface="grmn1000"/>
              </a:rPr>
              <a:t>1. </a:t>
            </a:r>
            <a:r>
              <a:rPr lang="el-GR" sz="2400" b="1" i="0" u="none" strike="noStrike" baseline="0" dirty="0">
                <a:latin typeface="grxn1000"/>
              </a:rPr>
              <a:t>Προσέγγιση</a:t>
            </a:r>
            <a:r>
              <a:rPr lang="el-GR" sz="2400" b="0" i="0" u="none" strike="noStrike" baseline="0" dirty="0">
                <a:latin typeface="grxn1000"/>
              </a:rPr>
              <a:t>: </a:t>
            </a:r>
            <a:r>
              <a:rPr lang="el-GR" sz="2400" b="0" i="0" u="none" strike="noStrike" baseline="0" dirty="0">
                <a:latin typeface="grmn1000"/>
              </a:rPr>
              <a:t>προληπτική ή θεραπευτική,</a:t>
            </a:r>
          </a:p>
          <a:p>
            <a:pPr algn="l"/>
            <a:r>
              <a:rPr lang="el-GR" sz="2400" b="0" i="0" u="none" strike="noStrike" baseline="0" dirty="0">
                <a:latin typeface="grmn1000"/>
              </a:rPr>
              <a:t>2. </a:t>
            </a:r>
            <a:r>
              <a:rPr lang="el-GR" sz="2400" b="1" i="0" u="none" strike="noStrike" baseline="0" dirty="0">
                <a:latin typeface="grxn1000"/>
              </a:rPr>
              <a:t>Φαρμακευτική αγωγή κατά την νόσου </a:t>
            </a:r>
            <a:r>
              <a:rPr lang="en-US" sz="2400" b="1" i="0" u="none" strike="noStrike" baseline="0" dirty="0">
                <a:latin typeface="LMRoman10-Bold"/>
              </a:rPr>
              <a:t>Malaria</a:t>
            </a:r>
            <a:r>
              <a:rPr lang="en-US" sz="2400" b="0" i="0" u="none" strike="noStrike" baseline="0" dirty="0">
                <a:latin typeface="grxn1000"/>
              </a:rPr>
              <a:t>: </a:t>
            </a:r>
            <a:r>
              <a:rPr lang="en-US" sz="2400" b="0" i="0" u="none" strike="noStrike" baseline="0" dirty="0">
                <a:latin typeface="LMRoman10-Regular"/>
              </a:rPr>
              <a:t>SP (Fansidar) </a:t>
            </a:r>
            <a:r>
              <a:rPr lang="el-GR" sz="2400" b="0" i="0" u="none" strike="noStrike" baseline="0" dirty="0">
                <a:latin typeface="grmn1000"/>
              </a:rPr>
              <a:t>ή </a:t>
            </a:r>
            <a:r>
              <a:rPr lang="en-US" sz="2400" b="0" i="0" u="none" strike="noStrike" baseline="0" dirty="0">
                <a:latin typeface="LMRoman10-Regular"/>
              </a:rPr>
              <a:t>SS-AQ </a:t>
            </a:r>
            <a:r>
              <a:rPr lang="el-GR" sz="2400" b="0" i="0" u="none" strike="noStrike" baseline="0" dirty="0">
                <a:latin typeface="grmn1000"/>
              </a:rPr>
              <a:t>Αρτεσουνάτη αμοδιακίνη,</a:t>
            </a:r>
          </a:p>
          <a:p>
            <a:pPr algn="l"/>
            <a:r>
              <a:rPr lang="el-GR" sz="2400" b="0" i="0" u="none" strike="noStrike" baseline="0" dirty="0">
                <a:latin typeface="grmn1000"/>
              </a:rPr>
              <a:t>3. </a:t>
            </a:r>
            <a:r>
              <a:rPr lang="el-GR" sz="2400" b="1" i="0" u="none" strike="noStrike" baseline="0" dirty="0">
                <a:latin typeface="grxn1000"/>
              </a:rPr>
              <a:t>Συχνότητα περιστατικών αναιμίας στις μητέρες που έλαβαν θεραπεία βάσει πρωτοκόλλου</a:t>
            </a:r>
            <a:r>
              <a:rPr lang="el-GR" sz="2400" b="0" i="0" u="none" strike="noStrike" baseline="0" dirty="0">
                <a:latin typeface="grxn1000"/>
              </a:rPr>
              <a:t>: </a:t>
            </a:r>
            <a:r>
              <a:rPr lang="el-GR" sz="2400" b="0" i="0" u="none" strike="noStrike" baseline="0" dirty="0">
                <a:latin typeface="grmn1000"/>
              </a:rPr>
              <a:t>1</a:t>
            </a:r>
            <a:r>
              <a:rPr lang="el-GR" sz="2400" b="0" i="0" u="none" strike="noStrike" baseline="0" dirty="0">
                <a:latin typeface="LMRoman10-Regular"/>
              </a:rPr>
              <a:t>% </a:t>
            </a:r>
            <a:r>
              <a:rPr lang="el-GR" sz="2400" b="0" i="0" u="none" strike="noStrike" baseline="0" dirty="0">
                <a:latin typeface="grmn1000"/>
              </a:rPr>
              <a:t>ή 15</a:t>
            </a:r>
            <a:r>
              <a:rPr lang="el-GR" sz="2400" b="0" i="0" u="none" strike="noStrike" baseline="0" dirty="0">
                <a:latin typeface="LMRoman10-Regular"/>
              </a:rPr>
              <a:t>%</a:t>
            </a:r>
            <a:r>
              <a:rPr lang="el-GR" sz="2400" b="0" i="0" u="none" strike="noStrike" baseline="0" dirty="0">
                <a:latin typeface="grmn1000"/>
              </a:rPr>
              <a:t>,</a:t>
            </a:r>
          </a:p>
          <a:p>
            <a:pPr algn="l"/>
            <a:r>
              <a:rPr lang="el-GR" sz="2400" b="0" i="0" u="none" strike="noStrike" baseline="0" dirty="0">
                <a:latin typeface="grmn1000"/>
              </a:rPr>
              <a:t>4. </a:t>
            </a:r>
            <a:r>
              <a:rPr lang="el-GR" sz="2400" b="1" i="0" u="none" strike="noStrike" baseline="0" dirty="0">
                <a:latin typeface="grxn1000"/>
              </a:rPr>
              <a:t>Συχνότητα χαμηλού βάρους γέννησης στα βρέφη των μητέρων που έλαβαν θεραπεία</a:t>
            </a:r>
            <a:r>
              <a:rPr lang="el-GR" sz="2400" b="0" i="0" u="none" strike="noStrike" baseline="0" dirty="0">
                <a:latin typeface="grxn1000"/>
              </a:rPr>
              <a:t>: </a:t>
            </a:r>
            <a:r>
              <a:rPr lang="el-GR" sz="2400" b="0" i="0" u="none" strike="noStrike" baseline="0" dirty="0">
                <a:latin typeface="grmn1000"/>
              </a:rPr>
              <a:t>10</a:t>
            </a:r>
            <a:r>
              <a:rPr lang="el-GR" sz="2400" b="0" i="0" u="none" strike="noStrike" baseline="0" dirty="0">
                <a:latin typeface="LMRoman10-Regular"/>
              </a:rPr>
              <a:t>% </a:t>
            </a:r>
            <a:r>
              <a:rPr lang="el-GR" sz="2400" b="0" i="0" u="none" strike="noStrike" baseline="0" dirty="0">
                <a:latin typeface="grmn1000"/>
              </a:rPr>
              <a:t>ή 15</a:t>
            </a:r>
            <a:r>
              <a:rPr lang="el-GR" sz="2400" b="0" i="0" u="none" strike="noStrike" baseline="0" dirty="0">
                <a:latin typeface="LMRoman10-Regular"/>
              </a:rPr>
              <a:t>%</a:t>
            </a:r>
            <a:r>
              <a:rPr lang="el-GR" sz="2400" b="0" i="0" u="none" strike="noStrike" baseline="0" dirty="0">
                <a:latin typeface="grmn1000"/>
              </a:rPr>
              <a:t>,</a:t>
            </a:r>
          </a:p>
          <a:p>
            <a:pPr algn="l"/>
            <a:r>
              <a:rPr lang="el-GR" sz="2400" b="0" i="0" u="none" strike="noStrike" baseline="0" dirty="0">
                <a:latin typeface="grmn1000"/>
              </a:rPr>
              <a:t>5. </a:t>
            </a:r>
            <a:r>
              <a:rPr lang="el-GR" sz="2400" b="1" i="0" u="none" strike="noStrike" baseline="0" dirty="0">
                <a:latin typeface="grxn1000"/>
              </a:rPr>
              <a:t>Επίπεδο στελέχωσης στην κλινική </a:t>
            </a:r>
            <a:r>
              <a:rPr lang="el-GR" sz="2400" b="1" i="0" u="none" strike="noStrike" baseline="0" dirty="0">
                <a:latin typeface="LMRoman10-Bold"/>
              </a:rPr>
              <a:t>SN</a:t>
            </a:r>
            <a:r>
              <a:rPr lang="el-GR" sz="2400" b="0" i="0" u="none" strike="noStrike" baseline="0" dirty="0">
                <a:latin typeface="grxn1000"/>
              </a:rPr>
              <a:t>: </a:t>
            </a:r>
            <a:r>
              <a:rPr lang="el-GR" sz="2400" b="0" i="0" u="none" strike="noStrike" baseline="0" dirty="0">
                <a:latin typeface="grmn1000"/>
              </a:rPr>
              <a:t>Υπό-στελεχωμένη κλινική ή επαρκώς στελεχωμένη,</a:t>
            </a:r>
          </a:p>
          <a:p>
            <a:pPr algn="l"/>
            <a:r>
              <a:rPr lang="el-GR" sz="2400" b="0" i="0" u="none" strike="noStrike" baseline="0" dirty="0">
                <a:latin typeface="grmn1000"/>
              </a:rPr>
              <a:t>6. </a:t>
            </a:r>
            <a:r>
              <a:rPr lang="el-GR" sz="2400" b="1" i="0" u="none" strike="noStrike" baseline="0" dirty="0">
                <a:latin typeface="grxn1000"/>
              </a:rPr>
              <a:t>Συμπλήρωμα μισθού που περιλαμβάνεται στο πρωτόκολλο</a:t>
            </a:r>
            <a:r>
              <a:rPr lang="el-GR" sz="2400" b="0" i="0" u="none" strike="noStrike" baseline="0" dirty="0">
                <a:latin typeface="grxn1000"/>
              </a:rPr>
              <a:t>: </a:t>
            </a:r>
            <a:r>
              <a:rPr lang="el-GR" sz="2400" b="0" i="0" u="none" strike="noStrike" baseline="0" dirty="0">
                <a:latin typeface="LMRoman10-Regular"/>
              </a:rPr>
              <a:t>GH. C10, GH. C20</a:t>
            </a:r>
            <a:r>
              <a:rPr lang="el-GR" sz="2400" b="0" i="0" u="none" strike="noStrike" baseline="0" dirty="0">
                <a:latin typeface="grmn1000"/>
              </a:rPr>
              <a:t>.</a:t>
            </a:r>
            <a:endParaRPr lang="en-US" dirty="0"/>
          </a:p>
        </p:txBody>
      </p:sp>
    </p:spTree>
    <p:extLst>
      <p:ext uri="{BB962C8B-B14F-4D97-AF65-F5344CB8AC3E}">
        <p14:creationId xmlns:p14="http://schemas.microsoft.com/office/powerpoint/2010/main" val="18729689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7DA76-620A-C58F-DADA-60F4AD9ACFE8}"/>
              </a:ext>
            </a:extLst>
          </p:cNvPr>
          <p:cNvSpPr>
            <a:spLocks noGrp="1"/>
          </p:cNvSpPr>
          <p:nvPr>
            <p:ph type="title"/>
          </p:nvPr>
        </p:nvSpPr>
        <p:spPr>
          <a:xfrm>
            <a:off x="1024128" y="548640"/>
            <a:ext cx="11167871" cy="1499616"/>
          </a:xfrm>
        </p:spPr>
        <p:txBody>
          <a:bodyPr>
            <a:normAutofit/>
          </a:bodyPr>
          <a:lstStyle/>
          <a:p>
            <a:r>
              <a:rPr lang="el-GR" sz="4000" dirty="0"/>
              <a:t>Εκτίμηση της διάθεσης για πληρωμή</a:t>
            </a:r>
            <a:endParaRPr lang="en-US" sz="4000" dirty="0"/>
          </a:p>
        </p:txBody>
      </p:sp>
      <p:sp>
        <p:nvSpPr>
          <p:cNvPr id="3" name="Content Placeholder 2">
            <a:extLst>
              <a:ext uri="{FF2B5EF4-FFF2-40B4-BE49-F238E27FC236}">
                <a16:creationId xmlns:a16="http://schemas.microsoft.com/office/drawing/2014/main" id="{F322E9E1-8D9E-E6C9-D5AB-E052CF157BEF}"/>
              </a:ext>
            </a:extLst>
          </p:cNvPr>
          <p:cNvSpPr>
            <a:spLocks noGrp="1"/>
          </p:cNvSpPr>
          <p:nvPr>
            <p:ph idx="1"/>
          </p:nvPr>
        </p:nvSpPr>
        <p:spPr>
          <a:xfrm>
            <a:off x="1024128" y="2286000"/>
            <a:ext cx="10580268" cy="4023360"/>
          </a:xfrm>
        </p:spPr>
        <p:txBody>
          <a:bodyPr/>
          <a:lstStyle/>
          <a:p>
            <a:r>
              <a:rPr lang="el-GR" dirty="0"/>
              <a:t>Μια από τις τυπικές εφαρμογές των υποδειγμάτων επιλογής είναι η εκτίμηση των αξιολογήσεων των</a:t>
            </a:r>
            <a:r>
              <a:rPr lang="en-US" dirty="0"/>
              <a:t> </a:t>
            </a:r>
            <a:r>
              <a:rPr lang="el-GR" dirty="0"/>
              <a:t>καταναλωτών για τα χαρακτηριστικά των επιλογών.</a:t>
            </a:r>
            <a:endParaRPr lang="en-US" dirty="0"/>
          </a:p>
          <a:p>
            <a:r>
              <a:rPr lang="el-GR" dirty="0"/>
              <a:t>Θα μπορούσαμε να εκτιμήσουμε την</a:t>
            </a:r>
          </a:p>
          <a:p>
            <a:endParaRPr lang="el-GR" dirty="0"/>
          </a:p>
          <a:p>
            <a:endParaRPr lang="el-GR" dirty="0"/>
          </a:p>
          <a:p>
            <a:r>
              <a:rPr lang="el-GR" sz="2400" b="0" i="0" u="none" strike="noStrike" baseline="0" dirty="0">
                <a:latin typeface="grmn1000"/>
              </a:rPr>
              <a:t>όπου </a:t>
            </a:r>
            <a:r>
              <a:rPr lang="el-GR" sz="2400" b="0" i="1" u="none" strike="noStrike" baseline="0" dirty="0">
                <a:latin typeface="LMMathItalic10-Regular"/>
              </a:rPr>
              <a:t>σ </a:t>
            </a:r>
            <a:r>
              <a:rPr lang="el-GR" sz="2400" b="0" i="0" u="none" strike="noStrike" baseline="0" dirty="0">
                <a:latin typeface="grmn1000"/>
              </a:rPr>
              <a:t>είναι η άγνωστη παράμετρος κλίμακας των συναρτήσεων χρησιμότητας.</a:t>
            </a:r>
            <a:endParaRPr lang="en-US" dirty="0"/>
          </a:p>
        </p:txBody>
      </p:sp>
      <p:pic>
        <p:nvPicPr>
          <p:cNvPr id="5" name="Picture 4">
            <a:extLst>
              <a:ext uri="{FF2B5EF4-FFF2-40B4-BE49-F238E27FC236}">
                <a16:creationId xmlns:a16="http://schemas.microsoft.com/office/drawing/2014/main" id="{5DE49F0C-B94B-5E0A-773C-820000BE731C}"/>
              </a:ext>
            </a:extLst>
          </p:cNvPr>
          <p:cNvPicPr>
            <a:picLocks noChangeAspect="1"/>
          </p:cNvPicPr>
          <p:nvPr/>
        </p:nvPicPr>
        <p:blipFill>
          <a:blip r:embed="rId2"/>
          <a:stretch>
            <a:fillRect/>
          </a:stretch>
        </p:blipFill>
        <p:spPr>
          <a:xfrm>
            <a:off x="1447799" y="3657600"/>
            <a:ext cx="9598081" cy="787289"/>
          </a:xfrm>
          <a:prstGeom prst="rect">
            <a:avLst/>
          </a:prstGeom>
        </p:spPr>
      </p:pic>
    </p:spTree>
    <p:extLst>
      <p:ext uri="{BB962C8B-B14F-4D97-AF65-F5344CB8AC3E}">
        <p14:creationId xmlns:p14="http://schemas.microsoft.com/office/powerpoint/2010/main" val="29415067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A5D3E-30DD-6C76-4B0B-DA4335DA3706}"/>
              </a:ext>
            </a:extLst>
          </p:cNvPr>
          <p:cNvSpPr>
            <a:spLocks noGrp="1"/>
          </p:cNvSpPr>
          <p:nvPr>
            <p:ph type="title"/>
          </p:nvPr>
        </p:nvSpPr>
        <p:spPr/>
        <p:txBody>
          <a:bodyPr/>
          <a:lstStyle/>
          <a:p>
            <a:r>
              <a:rPr kumimoji="0" lang="el-GR" sz="4000" b="0" i="0" u="none" strike="noStrike" kern="1200" cap="all" spc="100" normalizeH="0" baseline="0" noProof="0" dirty="0">
                <a:ln>
                  <a:noFill/>
                </a:ln>
                <a:solidFill>
                  <a:prstClr val="black">
                    <a:lumMod val="95000"/>
                    <a:lumOff val="5000"/>
                  </a:prstClr>
                </a:solidFill>
                <a:effectLst/>
                <a:uLnTx/>
                <a:uFillTx/>
                <a:latin typeface="Calibri" panose="020F0502020204030204" pitchFamily="34" charset="0"/>
                <a:ea typeface="+mj-ea"/>
                <a:cs typeface="+mj-cs"/>
              </a:rPr>
              <a:t>Εκτίμηση της διάθεσης για πληρωμή</a:t>
            </a:r>
            <a:endParaRPr lang="en-US" dirty="0"/>
          </a:p>
        </p:txBody>
      </p:sp>
      <p:sp>
        <p:nvSpPr>
          <p:cNvPr id="3" name="Content Placeholder 2">
            <a:extLst>
              <a:ext uri="{FF2B5EF4-FFF2-40B4-BE49-F238E27FC236}">
                <a16:creationId xmlns:a16="http://schemas.microsoft.com/office/drawing/2014/main" id="{CEA38DA3-215C-0083-8F1B-EB1E03A662A8}"/>
              </a:ext>
            </a:extLst>
          </p:cNvPr>
          <p:cNvSpPr>
            <a:spLocks noGrp="1"/>
          </p:cNvSpPr>
          <p:nvPr>
            <p:ph idx="1"/>
          </p:nvPr>
        </p:nvSpPr>
        <p:spPr/>
        <p:txBody>
          <a:bodyPr/>
          <a:lstStyle/>
          <a:p>
            <a:r>
              <a:rPr lang="el-GR" dirty="0"/>
              <a:t>Μπορούμε να αξιολογήσουμε πόσα χρήματα διατίθενται οι καταναλωτές να πληρώσουν ώστε να μειωθούν οι χρόνοι αναμονής τους στους σταθμούς δημόσιων μέσων συγκοινωνίας χρησιμοποιώντας την</a:t>
            </a:r>
            <a:endParaRPr lang="en-US" dirty="0"/>
          </a:p>
        </p:txBody>
      </p:sp>
      <p:pic>
        <p:nvPicPr>
          <p:cNvPr id="5" name="Picture 4">
            <a:extLst>
              <a:ext uri="{FF2B5EF4-FFF2-40B4-BE49-F238E27FC236}">
                <a16:creationId xmlns:a16="http://schemas.microsoft.com/office/drawing/2014/main" id="{066CAF8D-6175-55F4-E3D7-E1ECA225192D}"/>
              </a:ext>
            </a:extLst>
          </p:cNvPr>
          <p:cNvPicPr>
            <a:picLocks noChangeAspect="1"/>
          </p:cNvPicPr>
          <p:nvPr/>
        </p:nvPicPr>
        <p:blipFill>
          <a:blip r:embed="rId2"/>
          <a:stretch>
            <a:fillRect/>
          </a:stretch>
        </p:blipFill>
        <p:spPr>
          <a:xfrm>
            <a:off x="3891721" y="3429000"/>
            <a:ext cx="3544698" cy="681087"/>
          </a:xfrm>
          <a:prstGeom prst="rect">
            <a:avLst/>
          </a:prstGeom>
        </p:spPr>
      </p:pic>
    </p:spTree>
    <p:extLst>
      <p:ext uri="{BB962C8B-B14F-4D97-AF65-F5344CB8AC3E}">
        <p14:creationId xmlns:p14="http://schemas.microsoft.com/office/powerpoint/2010/main" val="1281271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81A9D-4281-6AC0-0563-05477D7CCBC8}"/>
              </a:ext>
            </a:extLst>
          </p:cNvPr>
          <p:cNvSpPr>
            <a:spLocks noGrp="1"/>
          </p:cNvSpPr>
          <p:nvPr>
            <p:ph type="title"/>
          </p:nvPr>
        </p:nvSpPr>
        <p:spPr/>
        <p:txBody>
          <a:bodyPr/>
          <a:lstStyle/>
          <a:p>
            <a:r>
              <a:rPr kumimoji="0" lang="el-GR" sz="3600" b="0" i="0" u="none" strike="noStrike" kern="1200" cap="all" spc="100" normalizeH="0" baseline="0" noProof="0" dirty="0">
                <a:ln>
                  <a:noFill/>
                </a:ln>
                <a:solidFill>
                  <a:prstClr val="black">
                    <a:lumMod val="95000"/>
                    <a:lumOff val="5000"/>
                  </a:prstClr>
                </a:solidFill>
                <a:effectLst/>
                <a:uLnTx/>
                <a:uFillTx/>
                <a:latin typeface="Calibri" panose="020F0502020204030204" pitchFamily="34" charset="0"/>
                <a:ea typeface="+mj-ea"/>
                <a:cs typeface="+mj-cs"/>
              </a:rPr>
              <a:t>Το πλαίσιο της τυχαίας χρησιμότητας για το πολυωνυμικό λογιστικό υπόδειγμα</a:t>
            </a:r>
            <a:endParaRPr lang="en-US" dirty="0"/>
          </a:p>
        </p:txBody>
      </p:sp>
      <p:sp>
        <p:nvSpPr>
          <p:cNvPr id="3" name="Content Placeholder 2">
            <a:extLst>
              <a:ext uri="{FF2B5EF4-FFF2-40B4-BE49-F238E27FC236}">
                <a16:creationId xmlns:a16="http://schemas.microsoft.com/office/drawing/2014/main" id="{91FCC8DB-B3BB-0362-BF5A-A38C354D66B8}"/>
              </a:ext>
            </a:extLst>
          </p:cNvPr>
          <p:cNvSpPr>
            <a:spLocks noGrp="1"/>
          </p:cNvSpPr>
          <p:nvPr>
            <p:ph idx="1"/>
          </p:nvPr>
        </p:nvSpPr>
        <p:spPr>
          <a:xfrm>
            <a:off x="1024128" y="2286000"/>
            <a:ext cx="10165488" cy="4023360"/>
          </a:xfrm>
        </p:spPr>
        <p:txBody>
          <a:bodyPr/>
          <a:lstStyle/>
          <a:p>
            <a:r>
              <a:rPr lang="el-GR" dirty="0"/>
              <a:t>Ο McFadden (1974a) έδειξε ότι αν (και μόνο αν) οι J διαταρακτικοί όροι είναι ανεξάρτητοι, και όμοια</a:t>
            </a:r>
            <a:r>
              <a:rPr lang="en-US" dirty="0"/>
              <a:t> </a:t>
            </a:r>
            <a:r>
              <a:rPr lang="el-GR" dirty="0"/>
              <a:t>κατανεμημένοι με κατανομές Gumbel (ακραία τιμή τύπου 1),</a:t>
            </a:r>
            <a:endParaRPr lang="en-US" dirty="0"/>
          </a:p>
          <a:p>
            <a:endParaRPr lang="en-US" dirty="0"/>
          </a:p>
          <a:p>
            <a:r>
              <a:rPr lang="el-GR" dirty="0"/>
              <a:t>Τότε</a:t>
            </a:r>
            <a:endParaRPr lang="en-US" dirty="0"/>
          </a:p>
          <a:p>
            <a:endParaRPr lang="en-US" dirty="0"/>
          </a:p>
          <a:p>
            <a:endParaRPr lang="en-US" dirty="0"/>
          </a:p>
          <a:p>
            <a:r>
              <a:rPr lang="el-GR" dirty="0"/>
              <a:t>που οδηγούν στο αποκαλούμενο </a:t>
            </a:r>
            <a:r>
              <a:rPr lang="el-GR" b="1" dirty="0"/>
              <a:t>δεσμευμένο λογιστικό υπόδειγμα</a:t>
            </a:r>
            <a:r>
              <a:rPr lang="el-GR" dirty="0"/>
              <a:t>.</a:t>
            </a:r>
            <a:endParaRPr lang="en-US" dirty="0"/>
          </a:p>
        </p:txBody>
      </p:sp>
      <p:pic>
        <p:nvPicPr>
          <p:cNvPr id="5" name="Picture 4">
            <a:extLst>
              <a:ext uri="{FF2B5EF4-FFF2-40B4-BE49-F238E27FC236}">
                <a16:creationId xmlns:a16="http://schemas.microsoft.com/office/drawing/2014/main" id="{7BA6C81C-C8BB-6383-4095-BE5B3C0ECCC8}"/>
              </a:ext>
            </a:extLst>
          </p:cNvPr>
          <p:cNvPicPr>
            <a:picLocks noChangeAspect="1"/>
          </p:cNvPicPr>
          <p:nvPr/>
        </p:nvPicPr>
        <p:blipFill>
          <a:blip r:embed="rId2"/>
          <a:stretch>
            <a:fillRect/>
          </a:stretch>
        </p:blipFill>
        <p:spPr>
          <a:xfrm>
            <a:off x="4344472" y="3109918"/>
            <a:ext cx="2763815" cy="449628"/>
          </a:xfrm>
          <a:prstGeom prst="rect">
            <a:avLst/>
          </a:prstGeom>
        </p:spPr>
      </p:pic>
      <p:pic>
        <p:nvPicPr>
          <p:cNvPr id="7" name="Picture 6">
            <a:extLst>
              <a:ext uri="{FF2B5EF4-FFF2-40B4-BE49-F238E27FC236}">
                <a16:creationId xmlns:a16="http://schemas.microsoft.com/office/drawing/2014/main" id="{B8D5251E-AE6B-A67C-C216-3E72D027093B}"/>
              </a:ext>
            </a:extLst>
          </p:cNvPr>
          <p:cNvPicPr>
            <a:picLocks noChangeAspect="1"/>
          </p:cNvPicPr>
          <p:nvPr/>
        </p:nvPicPr>
        <p:blipFill>
          <a:blip r:embed="rId3"/>
          <a:stretch>
            <a:fillRect/>
          </a:stretch>
        </p:blipFill>
        <p:spPr>
          <a:xfrm>
            <a:off x="4024164" y="4152769"/>
            <a:ext cx="3084123" cy="664111"/>
          </a:xfrm>
          <a:prstGeom prst="rect">
            <a:avLst/>
          </a:prstGeom>
        </p:spPr>
      </p:pic>
    </p:spTree>
    <p:extLst>
      <p:ext uri="{BB962C8B-B14F-4D97-AF65-F5344CB8AC3E}">
        <p14:creationId xmlns:p14="http://schemas.microsoft.com/office/powerpoint/2010/main" val="80848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1D450-165E-7BE1-3133-799B835550F9}"/>
              </a:ext>
            </a:extLst>
          </p:cNvPr>
          <p:cNvSpPr>
            <a:spLocks noGrp="1"/>
          </p:cNvSpPr>
          <p:nvPr>
            <p:ph type="title"/>
          </p:nvPr>
        </p:nvSpPr>
        <p:spPr>
          <a:xfrm>
            <a:off x="1127823" y="207390"/>
            <a:ext cx="9720072" cy="1104444"/>
          </a:xfrm>
        </p:spPr>
        <p:txBody>
          <a:bodyPr/>
          <a:lstStyle/>
          <a:p>
            <a:r>
              <a:rPr kumimoji="0" lang="el-GR" sz="4000" b="0" i="0" u="none" strike="noStrike" kern="1200" cap="all" spc="100" normalizeH="0" baseline="0" noProof="0" dirty="0">
                <a:ln>
                  <a:noFill/>
                </a:ln>
                <a:solidFill>
                  <a:prstClr val="black">
                    <a:lumMod val="95000"/>
                    <a:lumOff val="5000"/>
                  </a:prstClr>
                </a:solidFill>
                <a:effectLst/>
                <a:uLnTx/>
                <a:uFillTx/>
                <a:latin typeface="Calibri" panose="020F0502020204030204" pitchFamily="34" charset="0"/>
                <a:ea typeface="+mj-ea"/>
                <a:cs typeface="+mj-cs"/>
              </a:rPr>
              <a:t>Εκτίμηση της διάθεσης για πληρωμή</a:t>
            </a:r>
            <a:endParaRPr lang="en-US" dirty="0"/>
          </a:p>
        </p:txBody>
      </p:sp>
      <p:sp>
        <p:nvSpPr>
          <p:cNvPr id="3" name="Content Placeholder 2">
            <a:extLst>
              <a:ext uri="{FF2B5EF4-FFF2-40B4-BE49-F238E27FC236}">
                <a16:creationId xmlns:a16="http://schemas.microsoft.com/office/drawing/2014/main" id="{1E1492FA-4846-8101-EEC1-3D795EFA78BC}"/>
              </a:ext>
            </a:extLst>
          </p:cNvPr>
          <p:cNvSpPr>
            <a:spLocks noGrp="1"/>
          </p:cNvSpPr>
          <p:nvPr>
            <p:ph idx="1"/>
          </p:nvPr>
        </p:nvSpPr>
        <p:spPr>
          <a:xfrm>
            <a:off x="845020" y="1311834"/>
            <a:ext cx="11023328" cy="5546166"/>
          </a:xfrm>
        </p:spPr>
        <p:txBody>
          <a:bodyPr>
            <a:normAutofit/>
          </a:bodyPr>
          <a:lstStyle/>
          <a:p>
            <a:r>
              <a:rPr lang="el-GR" dirty="0"/>
              <a:t>Τα μέτρα διάθεσης για πληρωμή, υπολογισμένα όπως παραπάνω, βασίζονται σε έναν λόγο δύο ασυμπτωτικά κανονικά κατανεμημένων εκτιμητών παραμέτρων.</a:t>
            </a:r>
          </a:p>
          <a:p>
            <a:r>
              <a:rPr lang="el-GR" dirty="0"/>
              <a:t>Γενικά, οι λόγοι κανονικών μεταβλητών έχουν πεπερασμένες διακυμάνσεις. </a:t>
            </a:r>
          </a:p>
          <a:p>
            <a:r>
              <a:rPr lang="el-GR" dirty="0"/>
              <a:t>Αυτό συχνά γίνεται εμφανές χρησιμοποιώντας τη μέθοδο δέλτα, όπως προηγουμένως. </a:t>
            </a:r>
          </a:p>
          <a:p>
            <a:r>
              <a:rPr lang="el-GR" dirty="0"/>
              <a:t>Μια προτεινόμενη λύση είναι η διαμόρφωση του αρχικού υποδείγματος στον χώρο της διάθεσης για πληρωμή. </a:t>
            </a:r>
          </a:p>
          <a:p>
            <a:r>
              <a:rPr lang="el-GR" dirty="0"/>
              <a:t>Στο πολυωνυμικό λογιστικό υπόδειγμα, αυτό ισοδυναμεί με μια τετριμμένη εκ νέου παραμετροποίηση του υποδείγματος. Χρησιμοποιώντας την εφαρμογή μας ως παράδειγμα, θα γράφαμε</a:t>
            </a:r>
          </a:p>
          <a:p>
            <a:endParaRPr lang="en-US" dirty="0"/>
          </a:p>
        </p:txBody>
      </p:sp>
      <p:pic>
        <p:nvPicPr>
          <p:cNvPr id="5" name="Picture 4">
            <a:extLst>
              <a:ext uri="{FF2B5EF4-FFF2-40B4-BE49-F238E27FC236}">
                <a16:creationId xmlns:a16="http://schemas.microsoft.com/office/drawing/2014/main" id="{C5330F2D-9B59-62EF-0FB2-4A81E36DB59D}"/>
              </a:ext>
            </a:extLst>
          </p:cNvPr>
          <p:cNvPicPr>
            <a:picLocks noChangeAspect="1"/>
          </p:cNvPicPr>
          <p:nvPr/>
        </p:nvPicPr>
        <p:blipFill>
          <a:blip r:embed="rId2"/>
          <a:stretch>
            <a:fillRect/>
          </a:stretch>
        </p:blipFill>
        <p:spPr>
          <a:xfrm>
            <a:off x="2421871" y="5546166"/>
            <a:ext cx="8702344" cy="859460"/>
          </a:xfrm>
          <a:prstGeom prst="rect">
            <a:avLst/>
          </a:prstGeom>
        </p:spPr>
      </p:pic>
    </p:spTree>
    <p:extLst>
      <p:ext uri="{BB962C8B-B14F-4D97-AF65-F5344CB8AC3E}">
        <p14:creationId xmlns:p14="http://schemas.microsoft.com/office/powerpoint/2010/main" val="16536031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87521-D882-A5CD-EF4B-888B8BEA2C4D}"/>
              </a:ext>
            </a:extLst>
          </p:cNvPr>
          <p:cNvSpPr>
            <a:spLocks noGrp="1"/>
          </p:cNvSpPr>
          <p:nvPr>
            <p:ph type="title"/>
          </p:nvPr>
        </p:nvSpPr>
        <p:spPr>
          <a:xfrm>
            <a:off x="1024128" y="585216"/>
            <a:ext cx="11167872" cy="1499616"/>
          </a:xfrm>
        </p:spPr>
        <p:txBody>
          <a:bodyPr>
            <a:normAutofit/>
          </a:bodyPr>
          <a:lstStyle/>
          <a:p>
            <a:r>
              <a:rPr kumimoji="0" lang="el-GR" sz="3200" b="0" i="0" u="none" strike="noStrike" kern="1200" cap="all" spc="100" normalizeH="0" baseline="0" noProof="0" dirty="0">
                <a:ln>
                  <a:noFill/>
                </a:ln>
                <a:solidFill>
                  <a:prstClr val="black">
                    <a:lumMod val="95000"/>
                    <a:lumOff val="5000"/>
                  </a:prstClr>
                </a:solidFill>
                <a:effectLst/>
                <a:uLnTx/>
                <a:uFillTx/>
                <a:latin typeface="Calibri" panose="020F0502020204030204" pitchFamily="34" charset="0"/>
                <a:ea typeface="+mj-ea"/>
                <a:cs typeface="+mj-cs"/>
              </a:rPr>
              <a:t>Δεδομένα </a:t>
            </a:r>
            <a:r>
              <a:rPr kumimoji="0" lang="el-GR" sz="3200" b="1" i="0" u="none" strike="noStrike" kern="1200" cap="all" spc="100" normalizeH="0" baseline="0" noProof="0" dirty="0">
                <a:ln>
                  <a:noFill/>
                </a:ln>
                <a:solidFill>
                  <a:prstClr val="black">
                    <a:lumMod val="95000"/>
                    <a:lumOff val="5000"/>
                  </a:prstClr>
                </a:solidFill>
                <a:effectLst/>
                <a:uLnTx/>
                <a:uFillTx/>
                <a:latin typeface="Calibri" panose="020F0502020204030204" pitchFamily="34" charset="0"/>
                <a:ea typeface="+mj-ea"/>
                <a:cs typeface="+mj-cs"/>
              </a:rPr>
              <a:t>panel</a:t>
            </a:r>
            <a:r>
              <a:rPr kumimoji="0" lang="el-GR" sz="3200" b="0" i="0" u="none" strike="noStrike" kern="1200" cap="all" spc="100" normalizeH="0" baseline="0" noProof="0" dirty="0">
                <a:ln>
                  <a:noFill/>
                </a:ln>
                <a:solidFill>
                  <a:prstClr val="black">
                    <a:lumMod val="95000"/>
                    <a:lumOff val="5000"/>
                  </a:prstClr>
                </a:solidFill>
                <a:effectLst/>
                <a:uLnTx/>
                <a:uFillTx/>
                <a:latin typeface="Calibri" panose="020F0502020204030204" pitchFamily="34" charset="0"/>
                <a:ea typeface="+mj-ea"/>
                <a:cs typeface="+mj-cs"/>
              </a:rPr>
              <a:t> και πειράματα εκδηλωμένης επιλογής</a:t>
            </a:r>
            <a:endParaRPr lang="en-US" sz="3200" dirty="0"/>
          </a:p>
        </p:txBody>
      </p:sp>
      <p:sp>
        <p:nvSpPr>
          <p:cNvPr id="3" name="Content Placeholder 2">
            <a:extLst>
              <a:ext uri="{FF2B5EF4-FFF2-40B4-BE49-F238E27FC236}">
                <a16:creationId xmlns:a16="http://schemas.microsoft.com/office/drawing/2014/main" id="{92C24E2A-4C50-DAB3-AA34-52B44ED3444C}"/>
              </a:ext>
            </a:extLst>
          </p:cNvPr>
          <p:cNvSpPr>
            <a:spLocks noGrp="1"/>
          </p:cNvSpPr>
          <p:nvPr>
            <p:ph idx="1"/>
          </p:nvPr>
        </p:nvSpPr>
        <p:spPr>
          <a:xfrm>
            <a:off x="1235963" y="1701538"/>
            <a:ext cx="10858627" cy="4023360"/>
          </a:xfrm>
        </p:spPr>
        <p:txBody>
          <a:bodyPr/>
          <a:lstStyle/>
          <a:p>
            <a:r>
              <a:rPr lang="el-GR" dirty="0"/>
              <a:t>Το αντίστοιχο των δεδομένων panel στο πλαίσιο της πολυωνυμικής επιλογής συνήθως είναι το «πείραμα εκδηλωμένης επιλογής,»</a:t>
            </a:r>
          </a:p>
          <a:p>
            <a:r>
              <a:rPr lang="el-GR" dirty="0"/>
              <a:t>Ο αναλυτής (συνήθως) υποθέτει διάφορες παραλλαγές ενός γενικού σεναρίου και ζητά από τους ερωτηθέντες να αναφέρουν τις προτιμήσεις τους μεταξύ διάφορων εναλλακτικών.</a:t>
            </a:r>
          </a:p>
          <a:p>
            <a:r>
              <a:rPr lang="el-GR" dirty="0"/>
              <a:t>Το υπόδειγμα MNL (είτε αναλύεται στον χώρο των προτιμήσεων, είτε αναλύεται στον χώρο της WTP) δε συνυπολογίζει τα κοινά υποκείμενα χαρακτηριστικά των ατόμων.</a:t>
            </a:r>
            <a:endParaRPr lang="en-US" dirty="0"/>
          </a:p>
        </p:txBody>
      </p:sp>
    </p:spTree>
    <p:extLst>
      <p:ext uri="{BB962C8B-B14F-4D97-AF65-F5344CB8AC3E}">
        <p14:creationId xmlns:p14="http://schemas.microsoft.com/office/powerpoint/2010/main" val="39675518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3B44C-9F44-FBBE-E18A-C18D685F10B5}"/>
              </a:ext>
            </a:extLst>
          </p:cNvPr>
          <p:cNvSpPr>
            <a:spLocks noGrp="1"/>
          </p:cNvSpPr>
          <p:nvPr>
            <p:ph type="title"/>
          </p:nvPr>
        </p:nvSpPr>
        <p:spPr>
          <a:xfrm>
            <a:off x="1024128" y="585216"/>
            <a:ext cx="11167872" cy="1499616"/>
          </a:xfrm>
        </p:spPr>
        <p:txBody>
          <a:bodyPr/>
          <a:lstStyle/>
          <a:p>
            <a:r>
              <a:rPr kumimoji="0" lang="el-GR" sz="3200" b="0" i="0" u="none" strike="noStrike" kern="1200" cap="all" spc="100" normalizeH="0" baseline="0" noProof="0" dirty="0">
                <a:ln>
                  <a:noFill/>
                </a:ln>
                <a:solidFill>
                  <a:prstClr val="black">
                    <a:lumMod val="95000"/>
                    <a:lumOff val="5000"/>
                  </a:prstClr>
                </a:solidFill>
                <a:effectLst/>
                <a:uLnTx/>
                <a:uFillTx/>
                <a:latin typeface="Calibri" panose="020F0502020204030204" pitchFamily="34" charset="0"/>
                <a:ea typeface="+mj-ea"/>
                <a:cs typeface="+mj-cs"/>
              </a:rPr>
              <a:t>Δεδομένα </a:t>
            </a:r>
            <a:r>
              <a:rPr kumimoji="0" lang="el-GR" sz="3200" b="1" i="0" u="none" strike="noStrike" kern="1200" cap="all" spc="100" normalizeH="0" baseline="0" noProof="0" dirty="0">
                <a:ln>
                  <a:noFill/>
                </a:ln>
                <a:solidFill>
                  <a:prstClr val="black">
                    <a:lumMod val="95000"/>
                    <a:lumOff val="5000"/>
                  </a:prstClr>
                </a:solidFill>
                <a:effectLst/>
                <a:uLnTx/>
                <a:uFillTx/>
                <a:latin typeface="Calibri" panose="020F0502020204030204" pitchFamily="34" charset="0"/>
                <a:ea typeface="+mj-ea"/>
                <a:cs typeface="+mj-cs"/>
              </a:rPr>
              <a:t>panel</a:t>
            </a:r>
            <a:r>
              <a:rPr kumimoji="0" lang="el-GR" sz="3200" b="0" i="0" u="none" strike="noStrike" kern="1200" cap="all" spc="100" normalizeH="0" baseline="0" noProof="0" dirty="0">
                <a:ln>
                  <a:noFill/>
                </a:ln>
                <a:solidFill>
                  <a:prstClr val="black">
                    <a:lumMod val="95000"/>
                    <a:lumOff val="5000"/>
                  </a:prstClr>
                </a:solidFill>
                <a:effectLst/>
                <a:uLnTx/>
                <a:uFillTx/>
                <a:latin typeface="Calibri" panose="020F0502020204030204" pitchFamily="34" charset="0"/>
                <a:ea typeface="+mj-ea"/>
                <a:cs typeface="+mj-cs"/>
              </a:rPr>
              <a:t> και πειράματα εκδηλωμένης επιλογής</a:t>
            </a:r>
            <a:endParaRPr lang="en-US" dirty="0"/>
          </a:p>
        </p:txBody>
      </p:sp>
      <p:sp>
        <p:nvSpPr>
          <p:cNvPr id="3" name="Content Placeholder 2">
            <a:extLst>
              <a:ext uri="{FF2B5EF4-FFF2-40B4-BE49-F238E27FC236}">
                <a16:creationId xmlns:a16="http://schemas.microsoft.com/office/drawing/2014/main" id="{E258063F-6E9C-1E7C-F343-6FC26D43AC89}"/>
              </a:ext>
            </a:extLst>
          </p:cNvPr>
          <p:cNvSpPr>
            <a:spLocks noGrp="1"/>
          </p:cNvSpPr>
          <p:nvPr>
            <p:ph idx="1"/>
          </p:nvPr>
        </p:nvSpPr>
        <p:spPr/>
        <p:txBody>
          <a:bodyPr/>
          <a:lstStyle/>
          <a:p>
            <a:r>
              <a:rPr lang="el-GR" dirty="0"/>
              <a:t>Δεδομένα </a:t>
            </a:r>
            <a:r>
              <a:rPr lang="el-GR" b="1" dirty="0"/>
              <a:t>panel</a:t>
            </a:r>
            <a:r>
              <a:rPr lang="el-GR" dirty="0"/>
              <a:t> και πειράματα εκδηλωμένης επιλογής</a:t>
            </a:r>
            <a:endParaRPr lang="en-US" dirty="0"/>
          </a:p>
        </p:txBody>
      </p:sp>
      <p:pic>
        <p:nvPicPr>
          <p:cNvPr id="5" name="Picture 4">
            <a:extLst>
              <a:ext uri="{FF2B5EF4-FFF2-40B4-BE49-F238E27FC236}">
                <a16:creationId xmlns:a16="http://schemas.microsoft.com/office/drawing/2014/main" id="{D54E7863-28DC-B93D-0E5B-D84C7711E251}"/>
              </a:ext>
            </a:extLst>
          </p:cNvPr>
          <p:cNvPicPr>
            <a:picLocks noChangeAspect="1"/>
          </p:cNvPicPr>
          <p:nvPr/>
        </p:nvPicPr>
        <p:blipFill>
          <a:blip r:embed="rId2"/>
          <a:stretch>
            <a:fillRect/>
          </a:stretch>
        </p:blipFill>
        <p:spPr>
          <a:xfrm>
            <a:off x="2091732" y="2979229"/>
            <a:ext cx="8864230" cy="899541"/>
          </a:xfrm>
          <a:prstGeom prst="rect">
            <a:avLst/>
          </a:prstGeom>
        </p:spPr>
      </p:pic>
    </p:spTree>
    <p:extLst>
      <p:ext uri="{BB962C8B-B14F-4D97-AF65-F5344CB8AC3E}">
        <p14:creationId xmlns:p14="http://schemas.microsoft.com/office/powerpoint/2010/main" val="1165031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C54BFA-5FE2-6214-14FC-B5739ED0D393}"/>
              </a:ext>
            </a:extLst>
          </p:cNvPr>
          <p:cNvPicPr>
            <a:picLocks noChangeAspect="1"/>
          </p:cNvPicPr>
          <p:nvPr/>
        </p:nvPicPr>
        <p:blipFill>
          <a:blip r:embed="rId2"/>
          <a:stretch>
            <a:fillRect/>
          </a:stretch>
        </p:blipFill>
        <p:spPr>
          <a:xfrm>
            <a:off x="2329410" y="1414020"/>
            <a:ext cx="8529457" cy="4355184"/>
          </a:xfrm>
          <a:prstGeom prst="rect">
            <a:avLst/>
          </a:prstGeom>
        </p:spPr>
      </p:pic>
    </p:spTree>
    <p:extLst>
      <p:ext uri="{BB962C8B-B14F-4D97-AF65-F5344CB8AC3E}">
        <p14:creationId xmlns:p14="http://schemas.microsoft.com/office/powerpoint/2010/main" val="28493254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463908-291D-75E0-F1E6-46551F3D28B1}"/>
              </a:ext>
            </a:extLst>
          </p:cNvPr>
          <p:cNvPicPr>
            <a:picLocks noChangeAspect="1"/>
          </p:cNvPicPr>
          <p:nvPr/>
        </p:nvPicPr>
        <p:blipFill>
          <a:blip r:embed="rId2"/>
          <a:stretch>
            <a:fillRect/>
          </a:stretch>
        </p:blipFill>
        <p:spPr>
          <a:xfrm>
            <a:off x="1881006" y="1300900"/>
            <a:ext cx="9009117" cy="4421171"/>
          </a:xfrm>
          <a:prstGeom prst="rect">
            <a:avLst/>
          </a:prstGeom>
        </p:spPr>
      </p:pic>
    </p:spTree>
    <p:extLst>
      <p:ext uri="{BB962C8B-B14F-4D97-AF65-F5344CB8AC3E}">
        <p14:creationId xmlns:p14="http://schemas.microsoft.com/office/powerpoint/2010/main" val="10984845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2B0BDD-8E6A-C8C4-C5E1-253E5B9F515C}"/>
              </a:ext>
            </a:extLst>
          </p:cNvPr>
          <p:cNvPicPr>
            <a:picLocks noChangeAspect="1"/>
          </p:cNvPicPr>
          <p:nvPr/>
        </p:nvPicPr>
        <p:blipFill>
          <a:blip r:embed="rId2"/>
          <a:stretch>
            <a:fillRect/>
          </a:stretch>
        </p:blipFill>
        <p:spPr>
          <a:xfrm>
            <a:off x="1629685" y="2215299"/>
            <a:ext cx="9616141" cy="2819491"/>
          </a:xfrm>
          <a:prstGeom prst="rect">
            <a:avLst/>
          </a:prstGeom>
        </p:spPr>
      </p:pic>
    </p:spTree>
    <p:extLst>
      <p:ext uri="{BB962C8B-B14F-4D97-AF65-F5344CB8AC3E}">
        <p14:creationId xmlns:p14="http://schemas.microsoft.com/office/powerpoint/2010/main" val="36327100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6B8BB-E6C1-B1EB-62D9-BA833919D901}"/>
              </a:ext>
            </a:extLst>
          </p:cNvPr>
          <p:cNvSpPr>
            <a:spLocks noGrp="1"/>
          </p:cNvSpPr>
          <p:nvPr>
            <p:ph type="title"/>
          </p:nvPr>
        </p:nvSpPr>
        <p:spPr>
          <a:xfrm>
            <a:off x="829559" y="585216"/>
            <a:ext cx="11362441" cy="1499616"/>
          </a:xfrm>
        </p:spPr>
        <p:txBody>
          <a:bodyPr>
            <a:noAutofit/>
          </a:bodyPr>
          <a:lstStyle/>
          <a:p>
            <a:r>
              <a:rPr lang="el-GR" sz="4000" dirty="0"/>
              <a:t>Αθροιστικά δεδομένα μεριδίου αγοράς—το υπόδειγμα τυχαίων παραμέτρων των BLP</a:t>
            </a:r>
            <a:endParaRPr lang="en-US" sz="4000" dirty="0"/>
          </a:p>
        </p:txBody>
      </p:sp>
      <p:sp>
        <p:nvSpPr>
          <p:cNvPr id="3" name="Content Placeholder 2">
            <a:extLst>
              <a:ext uri="{FF2B5EF4-FFF2-40B4-BE49-F238E27FC236}">
                <a16:creationId xmlns:a16="http://schemas.microsoft.com/office/drawing/2014/main" id="{EA1836C0-0F50-55A2-9CA9-A864621CAB8F}"/>
              </a:ext>
            </a:extLst>
          </p:cNvPr>
          <p:cNvSpPr>
            <a:spLocks noGrp="1"/>
          </p:cNvSpPr>
          <p:nvPr>
            <p:ph idx="1"/>
          </p:nvPr>
        </p:nvSpPr>
        <p:spPr>
          <a:xfrm>
            <a:off x="650450" y="2084832"/>
            <a:ext cx="11362441" cy="4773168"/>
          </a:xfrm>
        </p:spPr>
        <p:txBody>
          <a:bodyPr>
            <a:normAutofit/>
          </a:bodyPr>
          <a:lstStyle/>
          <a:p>
            <a:r>
              <a:rPr lang="el-GR" dirty="0"/>
              <a:t>Μια βασική διάρθρωση ορίζεται για</a:t>
            </a:r>
          </a:p>
          <a:p>
            <a:endParaRPr lang="el-GR" dirty="0"/>
          </a:p>
          <a:p>
            <a:endParaRPr lang="el-GR" dirty="0"/>
          </a:p>
          <a:p>
            <a:endParaRPr lang="el-GR" dirty="0"/>
          </a:p>
          <a:p>
            <a:pPr algn="l"/>
            <a:r>
              <a:rPr lang="el-GR" sz="2400" b="0" i="0" u="none" strike="noStrike" baseline="0" dirty="0">
                <a:latin typeface="grmn1000"/>
              </a:rPr>
              <a:t>Για την αγορά </a:t>
            </a:r>
            <a:r>
              <a:rPr lang="el-GR" sz="2400" b="0" i="1" u="none" strike="noStrike" baseline="0" dirty="0">
                <a:latin typeface="LMMathItalic10-Regular"/>
              </a:rPr>
              <a:t>t</a:t>
            </a:r>
            <a:r>
              <a:rPr lang="el-GR" sz="2400" b="0" i="0" u="none" strike="noStrike" baseline="0" dirty="0">
                <a:latin typeface="grmn1000"/>
              </a:rPr>
              <a:t>, βασίζουμε την ανάλυσή μας στις μέσες τιμές, </a:t>
            </a:r>
            <a:r>
              <a:rPr lang="el-GR" sz="2400" b="0" i="1" u="none" strike="noStrike" baseline="0" dirty="0">
                <a:latin typeface="LMMathItalic10-Regular"/>
              </a:rPr>
              <a:t>p</a:t>
            </a:r>
            <a:r>
              <a:rPr lang="el-GR" sz="1400" b="0" i="1" u="none" strike="noStrike" baseline="0" dirty="0">
                <a:latin typeface="LMMathItalic8-Regular"/>
              </a:rPr>
              <a:t>jt</a:t>
            </a:r>
            <a:r>
              <a:rPr lang="el-GR" sz="2400" b="0" i="0" u="none" strike="noStrike" baseline="0" dirty="0">
                <a:latin typeface="grmn1000"/>
              </a:rPr>
              <a:t>, τις αθροιστικές ποσότητες, </a:t>
            </a:r>
            <a:r>
              <a:rPr lang="el-GR" sz="2400" b="0" i="1" u="none" strike="noStrike" baseline="0" dirty="0">
                <a:latin typeface="LMMathItalic10-Regular"/>
              </a:rPr>
              <a:t>q</a:t>
            </a:r>
            <a:r>
              <a:rPr lang="el-GR" sz="1400" b="0" i="1" u="none" strike="noStrike" baseline="0" dirty="0">
                <a:latin typeface="LMMathItalic8-Regular"/>
              </a:rPr>
              <a:t>jt</a:t>
            </a:r>
            <a:r>
              <a:rPr lang="el-GR" sz="2400" b="0" i="0" u="none" strike="noStrike" baseline="0" dirty="0">
                <a:latin typeface="grmn1000"/>
              </a:rPr>
              <a:t>, τα εισοδήματα των καταναλωτών, </a:t>
            </a:r>
            <a:r>
              <a:rPr lang="el-GR" sz="2400" b="0" i="1" u="none" strike="noStrike" baseline="0" dirty="0">
                <a:latin typeface="LMMathItalic10-Regular"/>
              </a:rPr>
              <a:t>y</a:t>
            </a:r>
            <a:r>
              <a:rPr lang="el-GR" sz="1400" b="0" i="1" u="none" strike="noStrike" baseline="0" dirty="0">
                <a:latin typeface="LMMathItalic8-Regular"/>
              </a:rPr>
              <a:t>i</a:t>
            </a:r>
            <a:r>
              <a:rPr lang="el-GR" sz="2400" b="0" i="0" u="none" strike="noStrike" baseline="0" dirty="0">
                <a:latin typeface="grmn1000"/>
              </a:rPr>
              <a:t>, τα παρατηρούμενα χαρακτηριστικά των προϊόντων, </a:t>
            </a:r>
            <a:r>
              <a:rPr lang="el-GR" sz="2400" b="1" i="1" u="none" strike="noStrike" baseline="0" dirty="0">
                <a:latin typeface="LMMathItalic10-Bold"/>
              </a:rPr>
              <a:t>x</a:t>
            </a:r>
            <a:r>
              <a:rPr lang="el-GR" sz="1400" b="0" i="1" u="none" strike="noStrike" baseline="0" dirty="0">
                <a:latin typeface="LMMathItalic8-Regular"/>
              </a:rPr>
              <a:t>jt</a:t>
            </a:r>
            <a:r>
              <a:rPr lang="el-GR" sz="2400" b="0" i="0" u="none" strike="noStrike" baseline="0" dirty="0">
                <a:latin typeface="grmn1000"/>
              </a:rPr>
              <a:t>· και τα μη παρατηρούμενα (από τον αναλυτή) χαρακτηριστικά των προϊόντων, </a:t>
            </a:r>
            <a:r>
              <a:rPr lang="el-GR" sz="2400" b="0" i="0" u="none" strike="noStrike" baseline="0" dirty="0">
                <a:latin typeface="LMRoman10-Regular"/>
              </a:rPr>
              <a:t>Δ</a:t>
            </a:r>
            <a:r>
              <a:rPr lang="el-GR" sz="1400" b="0" i="1" u="none" strike="noStrike" baseline="0" dirty="0">
                <a:latin typeface="LMMathItalic8-Regular"/>
              </a:rPr>
              <a:t>jt</a:t>
            </a:r>
            <a:r>
              <a:rPr lang="el-GR" sz="2400" b="0" i="0" u="none" strike="noStrike" baseline="0" dirty="0">
                <a:latin typeface="grmn1000"/>
              </a:rPr>
              <a:t>. </a:t>
            </a:r>
          </a:p>
          <a:p>
            <a:pPr algn="l"/>
            <a:r>
              <a:rPr lang="el-GR" sz="2400" b="0" i="0" u="none" strike="noStrike" baseline="0" dirty="0">
                <a:latin typeface="grmn1000"/>
              </a:rPr>
              <a:t>Η έμμεση συνάρτηση χρησιμότητας για τον καταναλωτή </a:t>
            </a:r>
            <a:r>
              <a:rPr lang="el-GR" sz="2400" b="0" i="1" u="none" strike="noStrike" baseline="0" dirty="0">
                <a:latin typeface="LMMathItalic10-Regular"/>
              </a:rPr>
              <a:t>i</a:t>
            </a:r>
            <a:r>
              <a:rPr lang="el-GR" sz="2400" b="0" i="0" u="none" strike="noStrike" baseline="0" dirty="0">
                <a:latin typeface="grmn1000"/>
              </a:rPr>
              <a:t>, για το προϊόν </a:t>
            </a:r>
            <a:r>
              <a:rPr lang="el-GR" sz="2400" b="0" i="1" u="none" strike="noStrike" baseline="0" dirty="0">
                <a:latin typeface="LMMathItalic10-Regular"/>
              </a:rPr>
              <a:t>j </a:t>
            </a:r>
            <a:r>
              <a:rPr lang="el-GR" sz="2400" b="0" i="0" u="none" strike="noStrike" baseline="0" dirty="0">
                <a:latin typeface="grmn1000"/>
              </a:rPr>
              <a:t>στην αγορά </a:t>
            </a:r>
            <a:r>
              <a:rPr lang="el-GR" sz="2400" b="0" i="1" u="none" strike="noStrike" baseline="0" dirty="0">
                <a:latin typeface="LMMathItalic10-Regular"/>
              </a:rPr>
              <a:t>t </a:t>
            </a:r>
            <a:r>
              <a:rPr lang="el-GR" sz="2400" b="0" i="0" u="none" strike="noStrike" baseline="0" dirty="0">
                <a:latin typeface="grmn1000"/>
              </a:rPr>
              <a:t>είναι</a:t>
            </a:r>
            <a:endParaRPr lang="en-US" dirty="0"/>
          </a:p>
        </p:txBody>
      </p:sp>
      <p:pic>
        <p:nvPicPr>
          <p:cNvPr id="5" name="Picture 4">
            <a:extLst>
              <a:ext uri="{FF2B5EF4-FFF2-40B4-BE49-F238E27FC236}">
                <a16:creationId xmlns:a16="http://schemas.microsoft.com/office/drawing/2014/main" id="{C717A753-5B10-47D6-5702-297E366D6EBA}"/>
              </a:ext>
            </a:extLst>
          </p:cNvPr>
          <p:cNvPicPr>
            <a:picLocks noChangeAspect="1"/>
          </p:cNvPicPr>
          <p:nvPr/>
        </p:nvPicPr>
        <p:blipFill>
          <a:blip r:embed="rId2"/>
          <a:stretch>
            <a:fillRect/>
          </a:stretch>
        </p:blipFill>
        <p:spPr>
          <a:xfrm>
            <a:off x="1911826" y="2522447"/>
            <a:ext cx="7675154" cy="1247497"/>
          </a:xfrm>
          <a:prstGeom prst="rect">
            <a:avLst/>
          </a:prstGeom>
        </p:spPr>
      </p:pic>
    </p:spTree>
    <p:extLst>
      <p:ext uri="{BB962C8B-B14F-4D97-AF65-F5344CB8AC3E}">
        <p14:creationId xmlns:p14="http://schemas.microsoft.com/office/powerpoint/2010/main" val="34993803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26221-8B06-85EF-6E12-809FF9EDB1B2}"/>
              </a:ext>
            </a:extLst>
          </p:cNvPr>
          <p:cNvSpPr>
            <a:spLocks noGrp="1"/>
          </p:cNvSpPr>
          <p:nvPr>
            <p:ph type="title"/>
          </p:nvPr>
        </p:nvSpPr>
        <p:spPr/>
        <p:txBody>
          <a:bodyPr>
            <a:normAutofit fontScale="90000"/>
          </a:bodyPr>
          <a:lstStyle/>
          <a:p>
            <a:r>
              <a:rPr kumimoji="0" lang="el-GR" sz="4000" b="0" i="0" u="none" strike="noStrike" kern="1200" cap="all" spc="100" normalizeH="0" baseline="0" noProof="0" dirty="0">
                <a:ln>
                  <a:noFill/>
                </a:ln>
                <a:solidFill>
                  <a:prstClr val="black">
                    <a:lumMod val="95000"/>
                    <a:lumOff val="5000"/>
                  </a:prstClr>
                </a:solidFill>
                <a:effectLst/>
                <a:uLnTx/>
                <a:uFillTx/>
                <a:latin typeface="Calibri" panose="020F0502020204030204" pitchFamily="34" charset="0"/>
                <a:ea typeface="+mj-ea"/>
                <a:cs typeface="+mj-cs"/>
              </a:rPr>
              <a:t>Αθροιστικά δεδομένα μεριδίου αγοράς—το υπόδειγμα τυχαίων παραμέτρων των BLP</a:t>
            </a:r>
            <a:endParaRPr lang="en-US" dirty="0"/>
          </a:p>
        </p:txBody>
      </p:sp>
      <p:pic>
        <p:nvPicPr>
          <p:cNvPr id="5" name="Picture 4">
            <a:extLst>
              <a:ext uri="{FF2B5EF4-FFF2-40B4-BE49-F238E27FC236}">
                <a16:creationId xmlns:a16="http://schemas.microsoft.com/office/drawing/2014/main" id="{2C3D8865-F755-2B28-6A29-61537D4F2C2B}"/>
              </a:ext>
            </a:extLst>
          </p:cNvPr>
          <p:cNvPicPr>
            <a:picLocks noChangeAspect="1"/>
          </p:cNvPicPr>
          <p:nvPr/>
        </p:nvPicPr>
        <p:blipFill>
          <a:blip r:embed="rId2"/>
          <a:stretch>
            <a:fillRect/>
          </a:stretch>
        </p:blipFill>
        <p:spPr>
          <a:xfrm>
            <a:off x="3737528" y="2340704"/>
            <a:ext cx="4716944" cy="525043"/>
          </a:xfrm>
          <a:prstGeom prst="rect">
            <a:avLst/>
          </a:prstGeom>
        </p:spPr>
      </p:pic>
      <p:sp>
        <p:nvSpPr>
          <p:cNvPr id="7" name="TextBox 6">
            <a:extLst>
              <a:ext uri="{FF2B5EF4-FFF2-40B4-BE49-F238E27FC236}">
                <a16:creationId xmlns:a16="http://schemas.microsoft.com/office/drawing/2014/main" id="{08A440CD-E20B-267C-6DD4-F4079FB3BB7E}"/>
              </a:ext>
            </a:extLst>
          </p:cNvPr>
          <p:cNvSpPr txBox="1"/>
          <p:nvPr/>
        </p:nvSpPr>
        <p:spPr>
          <a:xfrm>
            <a:off x="1124146" y="2865747"/>
            <a:ext cx="9452727" cy="3231654"/>
          </a:xfrm>
          <a:prstGeom prst="rect">
            <a:avLst/>
          </a:prstGeom>
          <a:noFill/>
        </p:spPr>
        <p:txBody>
          <a:bodyPr wrap="square">
            <a:spAutoFit/>
          </a:bodyPr>
          <a:lstStyle/>
          <a:p>
            <a:r>
              <a:rPr lang="el-GR" dirty="0"/>
              <a:t>όπου </a:t>
            </a:r>
            <a:r>
              <a:rPr lang="el-GR" sz="2400" dirty="0"/>
              <a:t>a</a:t>
            </a:r>
            <a:r>
              <a:rPr lang="el-GR" baseline="-25000" dirty="0"/>
              <a:t>i</a:t>
            </a:r>
            <a:r>
              <a:rPr lang="el-GR" dirty="0"/>
              <a:t> είναι η οριακή χρησιμότητα του εισοδήματος και </a:t>
            </a:r>
            <a:r>
              <a:rPr lang="el-GR" sz="2400" dirty="0"/>
              <a:t>β</a:t>
            </a:r>
            <a:r>
              <a:rPr lang="el-GR" sz="2400" baseline="-25000" dirty="0"/>
              <a:t>i</a:t>
            </a:r>
            <a:r>
              <a:rPr lang="el-GR" dirty="0"/>
              <a:t> είναι οι οριακές χρησιμότητες που συνδέονται με συγκεκριμένα παρατηρούμενα χαρακτηριστικά των προϊόντων.</a:t>
            </a:r>
          </a:p>
          <a:p>
            <a:endParaRPr lang="el-GR" dirty="0"/>
          </a:p>
          <a:p>
            <a:r>
              <a:rPr lang="el-GR" dirty="0"/>
              <a:t>Η ετερογένεια στις προτιμήσεις αντικατοπτρίζεται στη διατύπωση του υποδείγματος τυχαίων παραμέτρων,</a:t>
            </a:r>
          </a:p>
          <a:p>
            <a:endParaRPr lang="el-GR" dirty="0"/>
          </a:p>
          <a:p>
            <a:endParaRPr lang="el-GR" dirty="0"/>
          </a:p>
          <a:p>
            <a:endParaRPr lang="el-GR" dirty="0"/>
          </a:p>
          <a:p>
            <a:endParaRPr lang="el-GR" dirty="0"/>
          </a:p>
          <a:p>
            <a:pPr algn="l"/>
            <a:r>
              <a:rPr lang="el-GR" sz="1800" b="0" i="0" u="none" strike="noStrike" baseline="0" dirty="0">
                <a:latin typeface="grmn1000"/>
              </a:rPr>
              <a:t>όπου </a:t>
            </a:r>
            <a:r>
              <a:rPr lang="el-GR" sz="1800" b="1" i="1" u="none" strike="noStrike" baseline="0" dirty="0">
                <a:latin typeface="LMMathItalic10-Bold"/>
              </a:rPr>
              <a:t>d</a:t>
            </a:r>
            <a:r>
              <a:rPr lang="el-GR" sz="1100" b="0" i="1" u="none" strike="noStrike" baseline="0" dirty="0">
                <a:latin typeface="LMMathItalic8-Regular"/>
              </a:rPr>
              <a:t>i </a:t>
            </a:r>
            <a:r>
              <a:rPr lang="el-GR" sz="1800" b="0" i="0" u="none" strike="noStrike" baseline="0" dirty="0">
                <a:latin typeface="grmn1000"/>
              </a:rPr>
              <a:t>είναι ένα διάνυσμα δημογραφικών χαρακτηριστικών, όπως το φύλο και η ηλικία, ενώ οι παράμετροι </a:t>
            </a:r>
            <a:r>
              <a:rPr lang="el-GR" sz="1800" b="0" i="1" u="none" strike="noStrike" baseline="0" dirty="0">
                <a:latin typeface="LMMathItalic10-Regular"/>
              </a:rPr>
              <a:t>a, </a:t>
            </a:r>
            <a:r>
              <a:rPr lang="el-GR" sz="1800" b="1" i="1" u="none" strike="noStrike" baseline="0" dirty="0">
                <a:latin typeface="LMMathItalic10-Bold"/>
              </a:rPr>
              <a:t>β</a:t>
            </a:r>
            <a:r>
              <a:rPr lang="el-GR" sz="1800" b="0" i="1" u="none" strike="noStrike" baseline="0" dirty="0">
                <a:latin typeface="LMMathItalic10-Regular"/>
              </a:rPr>
              <a:t>,</a:t>
            </a:r>
            <a:r>
              <a:rPr lang="el-GR" sz="1800" b="1" i="1" u="none" strike="noStrike" baseline="0" dirty="0">
                <a:latin typeface="LMMathItalic10-Bold"/>
              </a:rPr>
              <a:t>π</a:t>
            </a:r>
            <a:r>
              <a:rPr lang="el-GR" sz="1800" b="0" i="1" u="none" strike="noStrike" baseline="0" dirty="0">
                <a:latin typeface="LMMathItalic10-Regular"/>
              </a:rPr>
              <a:t>,</a:t>
            </a:r>
            <a:r>
              <a:rPr lang="el-GR" sz="1800" b="1" i="1" u="none" strike="noStrike" baseline="0" dirty="0">
                <a:latin typeface="LMMathItalic10-Bold"/>
              </a:rPr>
              <a:t>Π</a:t>
            </a:r>
            <a:r>
              <a:rPr lang="el-GR" sz="1800" b="0" i="1" u="none" strike="noStrike" baseline="0" dirty="0">
                <a:latin typeface="LMMathItalic10-Regular"/>
              </a:rPr>
              <a:t>, γ </a:t>
            </a:r>
            <a:r>
              <a:rPr lang="el-GR" sz="1800" b="0" i="0" u="none" strike="noStrike" baseline="0" dirty="0">
                <a:latin typeface="grmn1000"/>
              </a:rPr>
              <a:t>και </a:t>
            </a:r>
            <a:r>
              <a:rPr lang="el-GR" sz="1800" b="1" i="1" u="none" strike="noStrike" baseline="0" dirty="0">
                <a:latin typeface="LMMathItalic10-Bold"/>
              </a:rPr>
              <a:t>Γ </a:t>
            </a:r>
            <a:r>
              <a:rPr lang="el-GR" sz="1800" b="0" i="0" u="none" strike="noStrike" baseline="0" dirty="0">
                <a:latin typeface="grmn1000"/>
              </a:rPr>
              <a:t>είναι διαρθρωτικές παράμετροι που πρέπει να εκτιμηθούν</a:t>
            </a:r>
            <a:endParaRPr lang="en-US" dirty="0"/>
          </a:p>
        </p:txBody>
      </p:sp>
      <p:pic>
        <p:nvPicPr>
          <p:cNvPr id="9" name="Picture 8">
            <a:extLst>
              <a:ext uri="{FF2B5EF4-FFF2-40B4-BE49-F238E27FC236}">
                <a16:creationId xmlns:a16="http://schemas.microsoft.com/office/drawing/2014/main" id="{76FC71EE-4C07-81F9-32A7-9D8F9042CD6B}"/>
              </a:ext>
            </a:extLst>
          </p:cNvPr>
          <p:cNvPicPr>
            <a:picLocks noChangeAspect="1"/>
          </p:cNvPicPr>
          <p:nvPr/>
        </p:nvPicPr>
        <p:blipFill>
          <a:blip r:embed="rId3"/>
          <a:stretch>
            <a:fillRect/>
          </a:stretch>
        </p:blipFill>
        <p:spPr>
          <a:xfrm>
            <a:off x="3276190" y="4435407"/>
            <a:ext cx="3879424" cy="942262"/>
          </a:xfrm>
          <a:prstGeom prst="rect">
            <a:avLst/>
          </a:prstGeom>
        </p:spPr>
      </p:pic>
    </p:spTree>
    <p:extLst>
      <p:ext uri="{BB962C8B-B14F-4D97-AF65-F5344CB8AC3E}">
        <p14:creationId xmlns:p14="http://schemas.microsoft.com/office/powerpoint/2010/main" val="31052075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D11BF-95D4-82B8-85A0-79A540AD0ED2}"/>
              </a:ext>
            </a:extLst>
          </p:cNvPr>
          <p:cNvSpPr>
            <a:spLocks noGrp="1"/>
          </p:cNvSpPr>
          <p:nvPr>
            <p:ph type="title"/>
          </p:nvPr>
        </p:nvSpPr>
        <p:spPr/>
        <p:txBody>
          <a:bodyPr/>
          <a:lstStyle/>
          <a:p>
            <a:r>
              <a:rPr kumimoji="0" lang="el-GR" sz="3600" b="0" i="0" u="none" strike="noStrike" kern="1200" cap="all" spc="100" normalizeH="0" baseline="0" noProof="0" dirty="0">
                <a:ln>
                  <a:noFill/>
                </a:ln>
                <a:solidFill>
                  <a:prstClr val="black">
                    <a:lumMod val="95000"/>
                    <a:lumOff val="5000"/>
                  </a:prstClr>
                </a:solidFill>
                <a:effectLst/>
                <a:uLnTx/>
                <a:uFillTx/>
                <a:latin typeface="Calibri" panose="020F0502020204030204" pitchFamily="34" charset="0"/>
                <a:ea typeface="+mj-ea"/>
                <a:cs typeface="+mj-cs"/>
              </a:rPr>
              <a:t>Αθροιστικά δεδομένα μεριδίου αγοράς—το υπόδειγμα τυχαίων παραμέτρων των BLP</a:t>
            </a:r>
            <a:endParaRPr lang="en-US" dirty="0"/>
          </a:p>
        </p:txBody>
      </p:sp>
      <p:sp>
        <p:nvSpPr>
          <p:cNvPr id="3" name="Content Placeholder 2">
            <a:extLst>
              <a:ext uri="{FF2B5EF4-FFF2-40B4-BE49-F238E27FC236}">
                <a16:creationId xmlns:a16="http://schemas.microsoft.com/office/drawing/2014/main" id="{C6A4CF3B-4679-A8DA-86AF-DCE2B8A855B6}"/>
              </a:ext>
            </a:extLst>
          </p:cNvPr>
          <p:cNvSpPr>
            <a:spLocks noGrp="1"/>
          </p:cNvSpPr>
          <p:nvPr>
            <p:ph idx="1"/>
          </p:nvPr>
        </p:nvSpPr>
        <p:spPr>
          <a:xfrm>
            <a:off x="1024128" y="2286000"/>
            <a:ext cx="10542561" cy="4023360"/>
          </a:xfrm>
        </p:spPr>
        <p:txBody>
          <a:bodyPr/>
          <a:lstStyle/>
          <a:p>
            <a:r>
              <a:rPr lang="el-GR" dirty="0"/>
              <a:t>Μια συνάρτηση χρησιμότητας ορίζεται επίσης για ένα «εξωτερικό αγαθό» που επιλέγεται (υποθετικά) αν ο καταναλωτής δε διαλέξει κανένα από τα προϊόντα, 1, . . . , J,</a:t>
            </a:r>
            <a:endParaRPr lang="en-US" dirty="0"/>
          </a:p>
        </p:txBody>
      </p:sp>
      <p:pic>
        <p:nvPicPr>
          <p:cNvPr id="5" name="Picture 4">
            <a:extLst>
              <a:ext uri="{FF2B5EF4-FFF2-40B4-BE49-F238E27FC236}">
                <a16:creationId xmlns:a16="http://schemas.microsoft.com/office/drawing/2014/main" id="{6525E93C-5385-52CA-6A86-38911FBF72F7}"/>
              </a:ext>
            </a:extLst>
          </p:cNvPr>
          <p:cNvPicPr>
            <a:picLocks noChangeAspect="1"/>
          </p:cNvPicPr>
          <p:nvPr/>
        </p:nvPicPr>
        <p:blipFill>
          <a:blip r:embed="rId2"/>
          <a:stretch>
            <a:fillRect/>
          </a:stretch>
        </p:blipFill>
        <p:spPr>
          <a:xfrm>
            <a:off x="3942859" y="3207879"/>
            <a:ext cx="4306281" cy="442241"/>
          </a:xfrm>
          <a:prstGeom prst="rect">
            <a:avLst/>
          </a:prstGeom>
        </p:spPr>
      </p:pic>
    </p:spTree>
    <p:extLst>
      <p:ext uri="{BB962C8B-B14F-4D97-AF65-F5344CB8AC3E}">
        <p14:creationId xmlns:p14="http://schemas.microsoft.com/office/powerpoint/2010/main" val="25860683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98B15-F59C-EA79-ECE6-18C55B0D867A}"/>
              </a:ext>
            </a:extLst>
          </p:cNvPr>
          <p:cNvSpPr>
            <a:spLocks noGrp="1"/>
          </p:cNvSpPr>
          <p:nvPr>
            <p:ph type="title"/>
          </p:nvPr>
        </p:nvSpPr>
        <p:spPr>
          <a:xfrm>
            <a:off x="1024127" y="585216"/>
            <a:ext cx="10542561" cy="1499616"/>
          </a:xfrm>
        </p:spPr>
        <p:txBody>
          <a:bodyPr>
            <a:normAutofit/>
          </a:bodyPr>
          <a:lstStyle/>
          <a:p>
            <a:r>
              <a:rPr lang="el-GR" sz="4000" dirty="0"/>
              <a:t>Παράδειγμα 18.9. Αγορά Υγειονομικής Ασφάλισης</a:t>
            </a:r>
            <a:endParaRPr lang="en-US" sz="4000" dirty="0"/>
          </a:p>
        </p:txBody>
      </p:sp>
      <p:sp>
        <p:nvSpPr>
          <p:cNvPr id="3" name="Content Placeholder 2">
            <a:extLst>
              <a:ext uri="{FF2B5EF4-FFF2-40B4-BE49-F238E27FC236}">
                <a16:creationId xmlns:a16="http://schemas.microsoft.com/office/drawing/2014/main" id="{5A14AE20-C788-D3FA-AEF0-9DAE3D2108ED}"/>
              </a:ext>
            </a:extLst>
          </p:cNvPr>
          <p:cNvSpPr>
            <a:spLocks noGrp="1"/>
          </p:cNvSpPr>
          <p:nvPr>
            <p:ph idx="1"/>
          </p:nvPr>
        </p:nvSpPr>
        <p:spPr>
          <a:xfrm>
            <a:off x="735291" y="2286000"/>
            <a:ext cx="11456709" cy="4023360"/>
          </a:xfrm>
        </p:spPr>
        <p:txBody>
          <a:bodyPr>
            <a:normAutofit/>
          </a:bodyPr>
          <a:lstStyle/>
          <a:p>
            <a:r>
              <a:rPr lang="el-GR" dirty="0"/>
              <a:t>Οι Tamm, Tauchmann, Wasem και Greb (2007) ανέλυσαν τη γερμανική αγορά υγειονομικής ασφάλισης βάσει αυτού του θεωρητικού πλαισίου. </a:t>
            </a:r>
          </a:p>
          <a:p>
            <a:r>
              <a:rPr lang="el-GR" dirty="0"/>
              <a:t>Η μελέτη παρακινήθηκε από τον ανταγωνισμό που δημιουργήθηκε στο γερμανικό σύστημα κοινωνικής ασφάλισης το 1996. </a:t>
            </a:r>
          </a:p>
          <a:p>
            <a:r>
              <a:rPr lang="el-GR" dirty="0"/>
              <a:t>Οι συγγραφείς αναζήτησαν αποδεικτικά στοιχεία για τον ανταγωνισμό στις εκτιμήσεις των ελαστικοτήτων των μεριδίων αγοράς των επιχειρήσεων ως προς τις τιμές χρησιμοποιώντας ένα εκτενές σύνολο δεδομένων panel, για τη χρονική περίοδο 2001–2004. </a:t>
            </a:r>
          </a:p>
          <a:p>
            <a:r>
              <a:rPr lang="el-GR" dirty="0"/>
              <a:t>Το σημείο εκκίνησης είναι ένα υπόδειγμα για τα μερίδια αγορών,</a:t>
            </a:r>
            <a:endParaRPr lang="en-US" dirty="0"/>
          </a:p>
        </p:txBody>
      </p:sp>
    </p:spTree>
    <p:extLst>
      <p:ext uri="{BB962C8B-B14F-4D97-AF65-F5344CB8AC3E}">
        <p14:creationId xmlns:p14="http://schemas.microsoft.com/office/powerpoint/2010/main" val="2265350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FD464-182D-128C-208A-0B237B7CF32B}"/>
              </a:ext>
            </a:extLst>
          </p:cNvPr>
          <p:cNvSpPr>
            <a:spLocks noGrp="1"/>
          </p:cNvSpPr>
          <p:nvPr>
            <p:ph type="title"/>
          </p:nvPr>
        </p:nvSpPr>
        <p:spPr>
          <a:xfrm>
            <a:off x="1024128" y="132730"/>
            <a:ext cx="9720072" cy="1499616"/>
          </a:xfrm>
        </p:spPr>
        <p:txBody>
          <a:bodyPr/>
          <a:lstStyle/>
          <a:p>
            <a:r>
              <a:rPr kumimoji="0" lang="el-GR" sz="3600" b="0" i="0" u="none" strike="noStrike" kern="1200" cap="all" spc="100" normalizeH="0" baseline="0" noProof="0" dirty="0">
                <a:ln>
                  <a:noFill/>
                </a:ln>
                <a:solidFill>
                  <a:prstClr val="black">
                    <a:lumMod val="95000"/>
                    <a:lumOff val="5000"/>
                  </a:prstClr>
                </a:solidFill>
                <a:effectLst/>
                <a:uLnTx/>
                <a:uFillTx/>
                <a:latin typeface="Calibri" panose="020F0502020204030204" pitchFamily="34" charset="0"/>
                <a:ea typeface="+mj-ea"/>
                <a:cs typeface="+mj-cs"/>
              </a:rPr>
              <a:t>Το πλαίσιο της τυχαίας χρησιμότητας για το πολυωνυμικό λογιστικό υπόδειγμα</a:t>
            </a:r>
            <a:endParaRPr lang="en-US" dirty="0"/>
          </a:p>
        </p:txBody>
      </p:sp>
      <p:sp>
        <p:nvSpPr>
          <p:cNvPr id="3" name="Content Placeholder 2">
            <a:extLst>
              <a:ext uri="{FF2B5EF4-FFF2-40B4-BE49-F238E27FC236}">
                <a16:creationId xmlns:a16="http://schemas.microsoft.com/office/drawing/2014/main" id="{D86D19EA-FC3C-40DC-0766-2194CA5C73FC}"/>
              </a:ext>
            </a:extLst>
          </p:cNvPr>
          <p:cNvSpPr>
            <a:spLocks noGrp="1"/>
          </p:cNvSpPr>
          <p:nvPr>
            <p:ph idx="1"/>
          </p:nvPr>
        </p:nvSpPr>
        <p:spPr>
          <a:xfrm>
            <a:off x="1024128" y="1852367"/>
            <a:ext cx="11032754" cy="3794289"/>
          </a:xfrm>
        </p:spPr>
        <p:txBody>
          <a:bodyPr>
            <a:normAutofit/>
          </a:bodyPr>
          <a:lstStyle/>
          <a:p>
            <a:pPr algn="l"/>
            <a:r>
              <a:rPr lang="el-GR" sz="2400" b="0" i="0" u="none" strike="noStrike" baseline="0" dirty="0">
                <a:latin typeface="grmn1000"/>
              </a:rPr>
              <a:t>Η χρησιμότητα εξαρτάται από τα </a:t>
            </a:r>
            <a:r>
              <a:rPr lang="el-GR" sz="2400" b="1" i="1" u="none" strike="noStrike" baseline="0" dirty="0">
                <a:latin typeface="LMMathItalic10-Bold"/>
              </a:rPr>
              <a:t>z</a:t>
            </a:r>
            <a:r>
              <a:rPr lang="el-GR" sz="1400" b="0" i="1" u="none" strike="noStrike" baseline="0" dirty="0">
                <a:latin typeface="LMMathItalic8-Regular"/>
              </a:rPr>
              <a:t>ij </a:t>
            </a:r>
            <a:r>
              <a:rPr lang="el-GR" sz="2400" b="0" i="0" u="none" strike="noStrike" baseline="0" dirty="0">
                <a:latin typeface="grmn1000"/>
              </a:rPr>
              <a:t>, που περιλαμβάνουν τα χαρακτηριστικά των ατόμων και των</a:t>
            </a:r>
            <a:r>
              <a:rPr lang="en-US" sz="2400" b="0" i="0" u="none" strike="noStrike" baseline="0" dirty="0">
                <a:latin typeface="grmn1000"/>
              </a:rPr>
              <a:t> </a:t>
            </a:r>
            <a:r>
              <a:rPr lang="el-GR" sz="2400" b="0" i="0" u="none" strike="noStrike" baseline="0" dirty="0">
                <a:latin typeface="grmn1000"/>
              </a:rPr>
              <a:t>επιλογών.</a:t>
            </a:r>
            <a:endParaRPr lang="en-US" sz="2400" b="0" i="0" u="none" strike="noStrike" baseline="0" dirty="0">
              <a:latin typeface="grmn1000"/>
            </a:endParaRPr>
          </a:p>
          <a:p>
            <a:pPr algn="l"/>
            <a:r>
              <a:rPr lang="el-GR" sz="2400" b="0" i="0" u="none" strike="noStrike" baseline="0" dirty="0">
                <a:latin typeface="grmn1000"/>
              </a:rPr>
              <a:t>Είναι χρήσιμο να διακρίνουμε αυτά τα χαρακτηριστικά. ΄Εστω </a:t>
            </a:r>
            <a:r>
              <a:rPr lang="el-GR" sz="2400" b="1" i="1" u="none" strike="noStrike" baseline="0" dirty="0">
                <a:latin typeface="LMMathItalic10-Bold"/>
              </a:rPr>
              <a:t>z</a:t>
            </a:r>
            <a:r>
              <a:rPr lang="el-GR" sz="1400" b="0" i="1" u="none" strike="noStrike" baseline="0" dirty="0">
                <a:latin typeface="LMMathItalic8-Regular"/>
              </a:rPr>
              <a:t>ij </a:t>
            </a:r>
            <a:r>
              <a:rPr lang="el-GR" sz="2400" b="0" i="0" u="none" strike="noStrike" baseline="0" dirty="0">
                <a:latin typeface="LMRoman10-Regular"/>
              </a:rPr>
              <a:t>= [</a:t>
            </a:r>
            <a:r>
              <a:rPr lang="el-GR" sz="2400" b="1" i="1" u="none" strike="noStrike" baseline="0" dirty="0">
                <a:latin typeface="LMMathItalic10-Bold"/>
              </a:rPr>
              <a:t>x</a:t>
            </a:r>
            <a:r>
              <a:rPr lang="el-GR" sz="1400" b="0" i="1" u="none" strike="noStrike" baseline="0" dirty="0">
                <a:latin typeface="LMMathItalic8-Regular"/>
              </a:rPr>
              <a:t>ij </a:t>
            </a:r>
            <a:r>
              <a:rPr lang="el-GR" sz="2400" b="0" i="1" u="none" strike="noStrike" baseline="0" dirty="0">
                <a:latin typeface="LMMathItalic10-Regular"/>
              </a:rPr>
              <a:t>,</a:t>
            </a:r>
            <a:r>
              <a:rPr lang="el-GR" sz="2400" b="1" i="1" u="none" strike="noStrike" baseline="0" dirty="0">
                <a:latin typeface="LMMathItalic10-Bold"/>
              </a:rPr>
              <a:t>w</a:t>
            </a:r>
            <a:r>
              <a:rPr lang="el-GR" sz="1400" b="0" i="1" u="none" strike="noStrike" baseline="0" dirty="0">
                <a:latin typeface="LMMathItalic8-Regular"/>
              </a:rPr>
              <a:t>i</a:t>
            </a:r>
            <a:r>
              <a:rPr lang="el-GR" sz="2400" b="0" i="0" u="none" strike="noStrike" baseline="0" dirty="0">
                <a:latin typeface="LMRoman10-Regular"/>
              </a:rPr>
              <a:t>]</a:t>
            </a:r>
            <a:r>
              <a:rPr lang="el-GR" sz="2400" b="0" i="0" u="none" strike="noStrike" baseline="0" dirty="0">
                <a:latin typeface="grmn1000"/>
              </a:rPr>
              <a:t>. Διαμερίζουμε</a:t>
            </a:r>
            <a:r>
              <a:rPr lang="en-US" sz="2400" b="0" i="0" u="none" strike="noStrike" baseline="0" dirty="0">
                <a:latin typeface="grmn1000"/>
              </a:rPr>
              <a:t> </a:t>
            </a:r>
            <a:r>
              <a:rPr lang="el-GR" sz="2400" b="0" i="0" u="none" strike="noStrike" baseline="0" dirty="0">
                <a:latin typeface="grmn1000"/>
              </a:rPr>
              <a:t>το </a:t>
            </a:r>
            <a:r>
              <a:rPr lang="el-GR" sz="2400" b="1" i="1" u="none" strike="noStrike" baseline="0" dirty="0">
                <a:latin typeface="LMMathItalic10-Bold"/>
              </a:rPr>
              <a:t>θ </a:t>
            </a:r>
            <a:r>
              <a:rPr lang="el-GR" sz="2400" b="0" i="0" u="none" strike="noStrike" baseline="0" dirty="0">
                <a:latin typeface="grmn1000"/>
              </a:rPr>
              <a:t>σε </a:t>
            </a:r>
            <a:r>
              <a:rPr lang="el-GR" sz="2400" b="0" i="0" u="none" strike="noStrike" baseline="0" dirty="0">
                <a:latin typeface="LMRoman10-Regular"/>
              </a:rPr>
              <a:t>[</a:t>
            </a:r>
            <a:r>
              <a:rPr lang="el-GR" sz="2400" b="1" i="1" u="none" strike="noStrike" baseline="0" dirty="0">
                <a:latin typeface="LMMathItalic10-Bold"/>
              </a:rPr>
              <a:t>β</a:t>
            </a:r>
            <a:r>
              <a:rPr lang="en-US" sz="2400" b="1" i="1" u="none" strike="noStrike" baseline="0" dirty="0">
                <a:latin typeface="LMMathItalic10-Bold"/>
              </a:rPr>
              <a:t>’</a:t>
            </a:r>
            <a:r>
              <a:rPr lang="el-GR" sz="2400" b="0" i="1" u="none" strike="noStrike" baseline="0" dirty="0">
                <a:latin typeface="LMMathItalic10-Regular"/>
              </a:rPr>
              <a:t>,</a:t>
            </a:r>
            <a:r>
              <a:rPr lang="el-GR" sz="2400" b="1" i="1" u="none" strike="noStrike" baseline="0" dirty="0">
                <a:latin typeface="LMMathItalic10-Bold"/>
              </a:rPr>
              <a:t>α</a:t>
            </a:r>
            <a:r>
              <a:rPr lang="en-US" sz="2400" b="1" i="1" u="none" strike="noStrike" baseline="0" dirty="0">
                <a:latin typeface="LMMathItalic10-Bold"/>
              </a:rPr>
              <a:t>’</a:t>
            </a:r>
            <a:r>
              <a:rPr lang="el-GR" sz="2400" b="0" i="0" u="none" strike="noStrike" baseline="0" dirty="0">
                <a:latin typeface="LMRoman10-Regular"/>
              </a:rPr>
              <a:t>]</a:t>
            </a:r>
            <a:r>
              <a:rPr lang="el-GR" sz="2400" b="0" i="0" u="none" strike="noStrike" baseline="0" dirty="0">
                <a:latin typeface="grmn1000"/>
              </a:rPr>
              <a:t>.</a:t>
            </a:r>
            <a:endParaRPr lang="en-US" sz="2400" b="0" i="0" u="none" strike="noStrike" baseline="0" dirty="0">
              <a:latin typeface="grmn1000"/>
            </a:endParaRPr>
          </a:p>
          <a:p>
            <a:pPr algn="l"/>
            <a:r>
              <a:rPr lang="el-GR" sz="2400" dirty="0">
                <a:latin typeface="grmn1000"/>
              </a:rPr>
              <a:t>Τ</a:t>
            </a:r>
            <a:r>
              <a:rPr lang="el-GR" sz="2400" b="0" i="0" u="none" strike="noStrike" baseline="0" dirty="0">
                <a:latin typeface="grmn1000"/>
              </a:rPr>
              <a:t>α </a:t>
            </a:r>
            <a:r>
              <a:rPr lang="el-GR" sz="2400" b="1" i="1" u="none" strike="noStrike" baseline="0" dirty="0">
                <a:latin typeface="LMMathItalic10-Bold"/>
              </a:rPr>
              <a:t>x</a:t>
            </a:r>
            <a:r>
              <a:rPr lang="el-GR" sz="1400" b="0" i="1" u="none" strike="noStrike" baseline="0" dirty="0">
                <a:latin typeface="LMMathItalic8-Regular"/>
              </a:rPr>
              <a:t>ij </a:t>
            </a:r>
            <a:r>
              <a:rPr lang="el-GR" sz="2400" b="0" i="0" u="none" strike="noStrike" baseline="0" dirty="0">
                <a:latin typeface="grmn1000"/>
              </a:rPr>
              <a:t>επηρεάζονται από τις επιλογές και πιθανώς από τα άτομα.</a:t>
            </a:r>
          </a:p>
          <a:p>
            <a:pPr algn="l"/>
            <a:r>
              <a:rPr lang="el-GR" sz="2400" b="0" i="0" u="none" strike="noStrike" baseline="0" dirty="0">
                <a:latin typeface="grmn1000"/>
              </a:rPr>
              <a:t>Τα στοιχεία των </a:t>
            </a:r>
            <a:r>
              <a:rPr lang="el-GR" sz="2400" b="1" i="1" u="none" strike="noStrike" baseline="0" dirty="0">
                <a:latin typeface="LMMathItalic10-Bold"/>
              </a:rPr>
              <a:t>x</a:t>
            </a:r>
            <a:r>
              <a:rPr lang="el-GR" sz="1400" b="0" i="1" u="none" strike="noStrike" baseline="0" dirty="0">
                <a:latin typeface="LMMathItalic8-Regular"/>
              </a:rPr>
              <a:t>ij </a:t>
            </a:r>
            <a:r>
              <a:rPr lang="el-GR" sz="2400" b="0" i="0" u="none" strike="noStrike" baseline="0" dirty="0">
                <a:latin typeface="grmn1000"/>
              </a:rPr>
              <a:t>ονομάζονται χαρακτηριστικά των επιλογών. Ωστόσο, τα </a:t>
            </a:r>
            <a:r>
              <a:rPr lang="el-GR" sz="2400" b="1" i="1" u="none" strike="noStrike" baseline="0" dirty="0">
                <a:latin typeface="LMMathItalic10-Bold"/>
              </a:rPr>
              <a:t>w</a:t>
            </a:r>
            <a:r>
              <a:rPr lang="el-GR" sz="1400" b="0" i="1" u="none" strike="noStrike" baseline="0" dirty="0">
                <a:latin typeface="LMMathItalic8-Regular"/>
              </a:rPr>
              <a:t>i </a:t>
            </a:r>
            <a:r>
              <a:rPr lang="el-GR" sz="2400" b="0" i="0" u="none" strike="noStrike" baseline="0" dirty="0">
                <a:latin typeface="grmn1000"/>
              </a:rPr>
              <a:t>περιέχουν τα </a:t>
            </a:r>
            <a:r>
              <a:rPr lang="el-GR" sz="2400" b="0" i="0" u="none" strike="noStrike" baseline="0" dirty="0">
                <a:latin typeface="grxn1000"/>
              </a:rPr>
              <a:t>χαρακτηριστικά </a:t>
            </a:r>
            <a:r>
              <a:rPr lang="el-GR" sz="2400" b="0" i="0" u="none" strike="noStrike" baseline="0" dirty="0">
                <a:latin typeface="grmn1000"/>
              </a:rPr>
              <a:t>των ατόμων και, επομένως, δεν επηρεάζονται από τις επιλογές.</a:t>
            </a:r>
          </a:p>
          <a:p>
            <a:pPr algn="l"/>
            <a:r>
              <a:rPr lang="el-GR" dirty="0"/>
              <a:t>Αν ενσωματώσουμε αυτό το γεγονός στο υπόδειγμα, τότε η Εξίσωση (18-2) γίνεται</a:t>
            </a:r>
            <a:endParaRPr lang="en-US" dirty="0"/>
          </a:p>
        </p:txBody>
      </p:sp>
      <p:pic>
        <p:nvPicPr>
          <p:cNvPr id="5" name="Picture 4">
            <a:extLst>
              <a:ext uri="{FF2B5EF4-FFF2-40B4-BE49-F238E27FC236}">
                <a16:creationId xmlns:a16="http://schemas.microsoft.com/office/drawing/2014/main" id="{B1B40E60-198B-5661-8E18-CC1EED6FF3C7}"/>
              </a:ext>
            </a:extLst>
          </p:cNvPr>
          <p:cNvPicPr>
            <a:picLocks noChangeAspect="1"/>
          </p:cNvPicPr>
          <p:nvPr/>
        </p:nvPicPr>
        <p:blipFill>
          <a:blip r:embed="rId2"/>
          <a:stretch>
            <a:fillRect/>
          </a:stretch>
        </p:blipFill>
        <p:spPr>
          <a:xfrm>
            <a:off x="1990362" y="5750351"/>
            <a:ext cx="8038525" cy="974919"/>
          </a:xfrm>
          <a:prstGeom prst="rect">
            <a:avLst/>
          </a:prstGeom>
        </p:spPr>
      </p:pic>
    </p:spTree>
    <p:extLst>
      <p:ext uri="{BB962C8B-B14F-4D97-AF65-F5344CB8AC3E}">
        <p14:creationId xmlns:p14="http://schemas.microsoft.com/office/powerpoint/2010/main" val="29339338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605B3-F059-ACFE-A69C-9F1FDBA9EA67}"/>
              </a:ext>
            </a:extLst>
          </p:cNvPr>
          <p:cNvSpPr>
            <a:spLocks noGrp="1"/>
          </p:cNvSpPr>
          <p:nvPr>
            <p:ph type="title"/>
          </p:nvPr>
        </p:nvSpPr>
        <p:spPr>
          <a:xfrm>
            <a:off x="1052409" y="76010"/>
            <a:ext cx="9720072" cy="1499616"/>
          </a:xfrm>
        </p:spPr>
        <p:txBody>
          <a:bodyPr/>
          <a:lstStyle/>
          <a:p>
            <a:r>
              <a:rPr kumimoji="0" lang="el-GR" sz="4000" b="0" i="0" u="none" strike="noStrike" kern="1200" cap="all" spc="100" normalizeH="0" baseline="0" noProof="0" dirty="0">
                <a:ln>
                  <a:noFill/>
                </a:ln>
                <a:solidFill>
                  <a:prstClr val="black">
                    <a:lumMod val="95000"/>
                    <a:lumOff val="5000"/>
                  </a:prstClr>
                </a:solidFill>
                <a:effectLst/>
                <a:uLnTx/>
                <a:uFillTx/>
                <a:latin typeface="Calibri" panose="020F0502020204030204" pitchFamily="34" charset="0"/>
                <a:ea typeface="+mj-ea"/>
                <a:cs typeface="+mj-cs"/>
              </a:rPr>
              <a:t>Παράδειγμα 18.9. Αγορά Υγειονομικής Ασφάλισης</a:t>
            </a:r>
            <a:endParaRPr lang="en-US" dirty="0"/>
          </a:p>
        </p:txBody>
      </p:sp>
      <p:pic>
        <p:nvPicPr>
          <p:cNvPr id="5" name="Content Placeholder 4">
            <a:extLst>
              <a:ext uri="{FF2B5EF4-FFF2-40B4-BE49-F238E27FC236}">
                <a16:creationId xmlns:a16="http://schemas.microsoft.com/office/drawing/2014/main" id="{CF109C05-771B-15CB-6F12-D5D6D0AC4C50}"/>
              </a:ext>
            </a:extLst>
          </p:cNvPr>
          <p:cNvPicPr>
            <a:picLocks noGrp="1" noChangeAspect="1"/>
          </p:cNvPicPr>
          <p:nvPr>
            <p:ph idx="1"/>
          </p:nvPr>
        </p:nvPicPr>
        <p:blipFill>
          <a:blip r:embed="rId2"/>
          <a:stretch>
            <a:fillRect/>
          </a:stretch>
        </p:blipFill>
        <p:spPr>
          <a:xfrm>
            <a:off x="3674877" y="1575626"/>
            <a:ext cx="5569742" cy="824888"/>
          </a:xfrm>
        </p:spPr>
      </p:pic>
      <p:sp>
        <p:nvSpPr>
          <p:cNvPr id="7" name="TextBox 6">
            <a:extLst>
              <a:ext uri="{FF2B5EF4-FFF2-40B4-BE49-F238E27FC236}">
                <a16:creationId xmlns:a16="http://schemas.microsoft.com/office/drawing/2014/main" id="{9C0D16A0-4570-F4EB-D3C8-94CC19D88DA2}"/>
              </a:ext>
            </a:extLst>
          </p:cNvPr>
          <p:cNvSpPr txBox="1"/>
          <p:nvPr/>
        </p:nvSpPr>
        <p:spPr>
          <a:xfrm>
            <a:off x="657912" y="2645894"/>
            <a:ext cx="11027004" cy="3416320"/>
          </a:xfrm>
          <a:prstGeom prst="rect">
            <a:avLst/>
          </a:prstGeom>
          <a:noFill/>
        </p:spPr>
        <p:txBody>
          <a:bodyPr wrap="square">
            <a:spAutoFit/>
          </a:bodyPr>
          <a:lstStyle/>
          <a:p>
            <a:r>
              <a:rPr lang="el-GR" sz="2400" dirty="0"/>
              <a:t>Παίρνοντας λογαρίθμους, έχουμε</a:t>
            </a:r>
          </a:p>
          <a:p>
            <a:endParaRPr lang="el-GR" sz="2400" dirty="0"/>
          </a:p>
          <a:p>
            <a:endParaRPr lang="el-GR" sz="2400" dirty="0"/>
          </a:p>
          <a:p>
            <a:endParaRPr lang="el-GR" sz="2400" dirty="0"/>
          </a:p>
          <a:p>
            <a:pPr algn="l"/>
            <a:r>
              <a:rPr lang="el-GR" sz="2400" b="0" i="0" u="none" strike="noStrike" baseline="0" dirty="0">
                <a:latin typeface="grmn1000"/>
              </a:rPr>
              <a:t>όπου </a:t>
            </a:r>
            <a:r>
              <a:rPr lang="el-GR" sz="2400" b="0" i="1" u="none" strike="noStrike" baseline="0" dirty="0">
                <a:latin typeface="LMMathItalic10-Regular"/>
              </a:rPr>
              <a:t>δ</a:t>
            </a:r>
            <a:r>
              <a:rPr lang="el-GR" sz="1600" b="0" i="1" u="none" strike="noStrike" baseline="0" dirty="0">
                <a:latin typeface="LMMathItalic7-Regular"/>
              </a:rPr>
              <a:t>t</a:t>
            </a:r>
            <a:r>
              <a:rPr lang="el-GR" sz="800" b="0" i="1" u="none" strike="noStrike" baseline="0" dirty="0">
                <a:latin typeface="LMMathItalic7-Regular"/>
              </a:rPr>
              <a:t> </a:t>
            </a:r>
            <a:r>
              <a:rPr lang="el-GR" sz="2400" b="0" i="0" u="none" strike="noStrike" baseline="0" dirty="0">
                <a:latin typeface="grmn1000"/>
              </a:rPr>
              <a:t>είναι ο λογάριθμος του παρονομαστή, ο οποίος είναι ίδιος για όλες τις επιχειρήσεις, και </a:t>
            </a:r>
            <a:r>
              <a:rPr lang="el-GR" sz="2400" b="0" i="1" u="none" strike="noStrike" baseline="0" dirty="0">
                <a:latin typeface="LMMathItalic10-Regular"/>
              </a:rPr>
              <a:t>γ</a:t>
            </a:r>
            <a:r>
              <a:rPr lang="el-GR" b="0" i="1" u="none" strike="noStrike" baseline="0" dirty="0">
                <a:latin typeface="LMMathItalic7-Regular"/>
              </a:rPr>
              <a:t>i</a:t>
            </a:r>
            <a:r>
              <a:rPr lang="el-GR" sz="800" b="0" i="1" u="none" strike="noStrike" baseline="0" dirty="0">
                <a:latin typeface="LMMathItalic7-Regular"/>
              </a:rPr>
              <a:t> </a:t>
            </a:r>
            <a:r>
              <a:rPr lang="el-GR" sz="2400" b="0" i="0" u="none" strike="noStrike" baseline="0" dirty="0">
                <a:latin typeface="grmn1000"/>
              </a:rPr>
              <a:t>είναι μια ενδογενής επίδραση των επιχειρήσεων.</a:t>
            </a:r>
          </a:p>
          <a:p>
            <a:pPr algn="l"/>
            <a:endParaRPr lang="el-GR" sz="2400" dirty="0">
              <a:latin typeface="grmn1000"/>
            </a:endParaRPr>
          </a:p>
          <a:p>
            <a:pPr algn="l"/>
            <a:r>
              <a:rPr lang="el-GR" sz="2400" dirty="0"/>
              <a:t>Αφού οι καταναλωτές δεν αλλάζουν την ασφαλιστική τους εταιρία σε κάθε περίοδο, το υπόδειγμα επαυξάνεται ώστε να εξετάζονται οι παρελθοντικές επιδράσεις (επιμονή),</a:t>
            </a:r>
            <a:endParaRPr lang="en-US" sz="2400" dirty="0"/>
          </a:p>
        </p:txBody>
      </p:sp>
      <p:pic>
        <p:nvPicPr>
          <p:cNvPr id="9" name="Picture 8">
            <a:extLst>
              <a:ext uri="{FF2B5EF4-FFF2-40B4-BE49-F238E27FC236}">
                <a16:creationId xmlns:a16="http://schemas.microsoft.com/office/drawing/2014/main" id="{B663FE58-A1BF-BE2C-741D-C6CC3549CD98}"/>
              </a:ext>
            </a:extLst>
          </p:cNvPr>
          <p:cNvPicPr>
            <a:picLocks noChangeAspect="1"/>
          </p:cNvPicPr>
          <p:nvPr/>
        </p:nvPicPr>
        <p:blipFill>
          <a:blip r:embed="rId3"/>
          <a:stretch>
            <a:fillRect/>
          </a:stretch>
        </p:blipFill>
        <p:spPr>
          <a:xfrm>
            <a:off x="3674877" y="3198150"/>
            <a:ext cx="3776089" cy="545264"/>
          </a:xfrm>
          <a:prstGeom prst="rect">
            <a:avLst/>
          </a:prstGeom>
        </p:spPr>
      </p:pic>
      <p:pic>
        <p:nvPicPr>
          <p:cNvPr id="11" name="Picture 10">
            <a:extLst>
              <a:ext uri="{FF2B5EF4-FFF2-40B4-BE49-F238E27FC236}">
                <a16:creationId xmlns:a16="http://schemas.microsoft.com/office/drawing/2014/main" id="{1B0BD8DC-5B18-2017-03B8-49C7F182E41E}"/>
              </a:ext>
            </a:extLst>
          </p:cNvPr>
          <p:cNvPicPr>
            <a:picLocks noChangeAspect="1"/>
          </p:cNvPicPr>
          <p:nvPr/>
        </p:nvPicPr>
        <p:blipFill>
          <a:blip r:embed="rId4"/>
          <a:stretch>
            <a:fillRect/>
          </a:stretch>
        </p:blipFill>
        <p:spPr>
          <a:xfrm>
            <a:off x="4167025" y="6307594"/>
            <a:ext cx="4677852" cy="417123"/>
          </a:xfrm>
          <a:prstGeom prst="rect">
            <a:avLst/>
          </a:prstGeom>
        </p:spPr>
      </p:pic>
    </p:spTree>
    <p:extLst>
      <p:ext uri="{BB962C8B-B14F-4D97-AF65-F5344CB8AC3E}">
        <p14:creationId xmlns:p14="http://schemas.microsoft.com/office/powerpoint/2010/main" val="23914473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F15A9-D524-4E6C-8485-092C7C4356E0}"/>
              </a:ext>
            </a:extLst>
          </p:cNvPr>
          <p:cNvSpPr>
            <a:spLocks noGrp="1"/>
          </p:cNvSpPr>
          <p:nvPr>
            <p:ph type="title"/>
          </p:nvPr>
        </p:nvSpPr>
        <p:spPr/>
        <p:txBody>
          <a:bodyPr>
            <a:normAutofit/>
          </a:bodyPr>
          <a:lstStyle/>
          <a:p>
            <a:r>
              <a:rPr lang="el-GR" sz="4400" dirty="0"/>
              <a:t>Υποδείγματα τυχαίας χρησιμότητας για διατεταγμένες επιλογές</a:t>
            </a:r>
            <a:endParaRPr lang="en-US" sz="4400" dirty="0"/>
          </a:p>
        </p:txBody>
      </p:sp>
      <p:pic>
        <p:nvPicPr>
          <p:cNvPr id="5" name="Content Placeholder 4">
            <a:extLst>
              <a:ext uri="{FF2B5EF4-FFF2-40B4-BE49-F238E27FC236}">
                <a16:creationId xmlns:a16="http://schemas.microsoft.com/office/drawing/2014/main" id="{17FF4AB3-71EC-6D28-236F-557A52BEBF22}"/>
              </a:ext>
            </a:extLst>
          </p:cNvPr>
          <p:cNvPicPr>
            <a:picLocks noGrp="1" noChangeAspect="1"/>
          </p:cNvPicPr>
          <p:nvPr>
            <p:ph idx="1"/>
          </p:nvPr>
        </p:nvPicPr>
        <p:blipFill>
          <a:blip r:embed="rId2"/>
          <a:stretch>
            <a:fillRect/>
          </a:stretch>
        </p:blipFill>
        <p:spPr>
          <a:xfrm>
            <a:off x="1082182" y="2639507"/>
            <a:ext cx="10027635" cy="2903934"/>
          </a:xfrm>
        </p:spPr>
      </p:pic>
    </p:spTree>
    <p:extLst>
      <p:ext uri="{BB962C8B-B14F-4D97-AF65-F5344CB8AC3E}">
        <p14:creationId xmlns:p14="http://schemas.microsoft.com/office/powerpoint/2010/main" val="34473551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02917-0487-431E-606C-441B36EE86F5}"/>
              </a:ext>
            </a:extLst>
          </p:cNvPr>
          <p:cNvSpPr>
            <a:spLocks noGrp="1"/>
          </p:cNvSpPr>
          <p:nvPr>
            <p:ph type="title"/>
          </p:nvPr>
        </p:nvSpPr>
        <p:spPr>
          <a:xfrm>
            <a:off x="1024129" y="0"/>
            <a:ext cx="9720072" cy="1499616"/>
          </a:xfrm>
        </p:spPr>
        <p:txBody>
          <a:bodyPr/>
          <a:lstStyle/>
          <a:p>
            <a:r>
              <a:rPr kumimoji="0" lang="el-GR" sz="4400" b="0" i="0" u="none" strike="noStrike" kern="1200" cap="all" spc="100" normalizeH="0" baseline="0" noProof="0" dirty="0">
                <a:ln>
                  <a:noFill/>
                </a:ln>
                <a:solidFill>
                  <a:prstClr val="black">
                    <a:lumMod val="95000"/>
                    <a:lumOff val="5000"/>
                  </a:prstClr>
                </a:solidFill>
                <a:effectLst/>
                <a:uLnTx/>
                <a:uFillTx/>
                <a:latin typeface="Calibri" panose="020F0502020204030204" pitchFamily="34" charset="0"/>
                <a:ea typeface="+mj-ea"/>
                <a:cs typeface="+mj-cs"/>
              </a:rPr>
              <a:t>Υποδείγματα τυχαίας χρησιμότητας για διατεταγμένες επιλογές</a:t>
            </a:r>
            <a:endParaRPr lang="en-US" dirty="0"/>
          </a:p>
        </p:txBody>
      </p:sp>
      <p:sp>
        <p:nvSpPr>
          <p:cNvPr id="3" name="Content Placeholder 2">
            <a:extLst>
              <a:ext uri="{FF2B5EF4-FFF2-40B4-BE49-F238E27FC236}">
                <a16:creationId xmlns:a16="http://schemas.microsoft.com/office/drawing/2014/main" id="{FBDEB6E9-AB36-1CD8-C158-6FB405C41EFB}"/>
              </a:ext>
            </a:extLst>
          </p:cNvPr>
          <p:cNvSpPr>
            <a:spLocks noGrp="1"/>
          </p:cNvSpPr>
          <p:nvPr>
            <p:ph idx="1"/>
          </p:nvPr>
        </p:nvSpPr>
        <p:spPr>
          <a:xfrm>
            <a:off x="1024129" y="1530349"/>
            <a:ext cx="9720073" cy="4023360"/>
          </a:xfrm>
        </p:spPr>
        <p:txBody>
          <a:bodyPr/>
          <a:lstStyle/>
          <a:p>
            <a:r>
              <a:rPr lang="el-GR" dirty="0"/>
              <a:t>Θεωρούμε ότι η χρησιμότητα εκτείνεται κατά μήκος της γραμμής των πραγματικών αριθμών,</a:t>
            </a:r>
          </a:p>
          <a:p>
            <a:endParaRPr lang="el-GR" dirty="0"/>
          </a:p>
          <a:p>
            <a:endParaRPr lang="el-GR" dirty="0"/>
          </a:p>
          <a:p>
            <a:r>
              <a:rPr lang="el-GR" sz="2400" b="0" i="0" u="none" strike="noStrike" baseline="0" dirty="0">
                <a:latin typeface="grmn1000"/>
              </a:rPr>
              <a:t>όπου το </a:t>
            </a:r>
            <a:r>
              <a:rPr lang="el-GR" sz="2400" b="0" i="1" u="none" strike="noStrike" baseline="0" dirty="0">
                <a:latin typeface="LMMathItalic10-Regular"/>
              </a:rPr>
              <a:t>i </a:t>
            </a:r>
            <a:r>
              <a:rPr lang="el-GR" sz="2400" b="0" i="0" u="none" strike="noStrike" baseline="0" dirty="0">
                <a:latin typeface="grmn1000"/>
              </a:rPr>
              <a:t>συμβολίζει το άτομο και το </a:t>
            </a:r>
            <a:r>
              <a:rPr lang="el-GR" sz="2400" b="0" i="1" u="none" strike="noStrike" baseline="0" dirty="0">
                <a:latin typeface="LMMathItalic10-Regular"/>
              </a:rPr>
              <a:t>m </a:t>
            </a:r>
            <a:r>
              <a:rPr lang="el-GR" sz="2400" b="0" i="0" u="none" strike="noStrike" baseline="0" dirty="0">
                <a:latin typeface="grmn1000"/>
              </a:rPr>
              <a:t>συμβολίζει την ταινία.</a:t>
            </a:r>
          </a:p>
          <a:p>
            <a:pPr algn="l"/>
            <a:r>
              <a:rPr lang="el-GR" sz="2400" dirty="0">
                <a:latin typeface="grmn1000"/>
              </a:rPr>
              <a:t>Η</a:t>
            </a:r>
            <a:r>
              <a:rPr lang="el-GR" sz="2400" b="0" i="0" u="none" strike="noStrike" baseline="0" dirty="0">
                <a:latin typeface="grmn1000"/>
              </a:rPr>
              <a:t> μετατροπή της χρησιμότητας σε βαθμολογία μπορεί να γίνει αντιληπτή ως μια </a:t>
            </a:r>
            <a:r>
              <a:rPr lang="el-GR" sz="2400" b="0" i="0" u="none" strike="noStrike" baseline="0" dirty="0">
                <a:latin typeface="grmi1000"/>
              </a:rPr>
              <a:t>λογοκρισία </a:t>
            </a:r>
            <a:r>
              <a:rPr lang="el-GR" sz="2400" b="0" i="0" u="none" strike="noStrike" baseline="0" dirty="0">
                <a:latin typeface="grmn1000"/>
              </a:rPr>
              <a:t>της υποκείμενης χρησιμότητας,</a:t>
            </a:r>
            <a:endParaRPr lang="el-GR" dirty="0"/>
          </a:p>
          <a:p>
            <a:endParaRPr lang="el-GR" dirty="0"/>
          </a:p>
          <a:p>
            <a:endParaRPr lang="en-US" dirty="0"/>
          </a:p>
        </p:txBody>
      </p:sp>
      <p:pic>
        <p:nvPicPr>
          <p:cNvPr id="5" name="Picture 4">
            <a:extLst>
              <a:ext uri="{FF2B5EF4-FFF2-40B4-BE49-F238E27FC236}">
                <a16:creationId xmlns:a16="http://schemas.microsoft.com/office/drawing/2014/main" id="{E263C263-5592-427B-DB88-5092B7EC19AF}"/>
              </a:ext>
            </a:extLst>
          </p:cNvPr>
          <p:cNvPicPr>
            <a:picLocks noChangeAspect="1"/>
          </p:cNvPicPr>
          <p:nvPr/>
        </p:nvPicPr>
        <p:blipFill>
          <a:blip r:embed="rId2"/>
          <a:stretch>
            <a:fillRect/>
          </a:stretch>
        </p:blipFill>
        <p:spPr>
          <a:xfrm>
            <a:off x="3293318" y="2285527"/>
            <a:ext cx="2306204" cy="615479"/>
          </a:xfrm>
          <a:prstGeom prst="rect">
            <a:avLst/>
          </a:prstGeom>
        </p:spPr>
      </p:pic>
      <p:pic>
        <p:nvPicPr>
          <p:cNvPr id="7" name="Picture 6">
            <a:extLst>
              <a:ext uri="{FF2B5EF4-FFF2-40B4-BE49-F238E27FC236}">
                <a16:creationId xmlns:a16="http://schemas.microsoft.com/office/drawing/2014/main" id="{CD756138-9D81-B8C3-6D1E-D59BA638BDA9}"/>
              </a:ext>
            </a:extLst>
          </p:cNvPr>
          <p:cNvPicPr>
            <a:picLocks noChangeAspect="1"/>
          </p:cNvPicPr>
          <p:nvPr/>
        </p:nvPicPr>
        <p:blipFill>
          <a:blip r:embed="rId3"/>
          <a:stretch>
            <a:fillRect/>
          </a:stretch>
        </p:blipFill>
        <p:spPr>
          <a:xfrm>
            <a:off x="4408936" y="4823739"/>
            <a:ext cx="3516105" cy="1677877"/>
          </a:xfrm>
          <a:prstGeom prst="rect">
            <a:avLst/>
          </a:prstGeom>
        </p:spPr>
      </p:pic>
    </p:spTree>
    <p:extLst>
      <p:ext uri="{BB962C8B-B14F-4D97-AF65-F5344CB8AC3E}">
        <p14:creationId xmlns:p14="http://schemas.microsoft.com/office/powerpoint/2010/main" val="25042152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D76780-6CC8-D85B-6DFC-4391D1830A2E}"/>
              </a:ext>
            </a:extLst>
          </p:cNvPr>
          <p:cNvPicPr>
            <a:picLocks noChangeAspect="1"/>
          </p:cNvPicPr>
          <p:nvPr/>
        </p:nvPicPr>
        <p:blipFill>
          <a:blip r:embed="rId2"/>
          <a:stretch>
            <a:fillRect/>
          </a:stretch>
        </p:blipFill>
        <p:spPr>
          <a:xfrm>
            <a:off x="1465449" y="827202"/>
            <a:ext cx="9528663" cy="5203596"/>
          </a:xfrm>
          <a:prstGeom prst="rect">
            <a:avLst/>
          </a:prstGeom>
        </p:spPr>
      </p:pic>
    </p:spTree>
    <p:extLst>
      <p:ext uri="{BB962C8B-B14F-4D97-AF65-F5344CB8AC3E}">
        <p14:creationId xmlns:p14="http://schemas.microsoft.com/office/powerpoint/2010/main" val="33872899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CB69A-E056-C35A-7018-AC561C5E2F85}"/>
              </a:ext>
            </a:extLst>
          </p:cNvPr>
          <p:cNvSpPr>
            <a:spLocks noGrp="1"/>
          </p:cNvSpPr>
          <p:nvPr>
            <p:ph type="title"/>
          </p:nvPr>
        </p:nvSpPr>
        <p:spPr>
          <a:xfrm>
            <a:off x="1024127" y="188878"/>
            <a:ext cx="9720073" cy="1499616"/>
          </a:xfrm>
        </p:spPr>
        <p:txBody>
          <a:bodyPr>
            <a:normAutofit/>
          </a:bodyPr>
          <a:lstStyle/>
          <a:p>
            <a:r>
              <a:rPr lang="el-GR" sz="4000" dirty="0"/>
              <a:t>Το διατεταγμένο υπόδειγμα πιθανομονάδας</a:t>
            </a:r>
            <a:endParaRPr lang="en-US" sz="4000" dirty="0"/>
          </a:p>
        </p:txBody>
      </p:sp>
      <p:sp>
        <p:nvSpPr>
          <p:cNvPr id="3" name="Content Placeholder 2">
            <a:extLst>
              <a:ext uri="{FF2B5EF4-FFF2-40B4-BE49-F238E27FC236}">
                <a16:creationId xmlns:a16="http://schemas.microsoft.com/office/drawing/2014/main" id="{8C56D82C-553E-BDF7-2A73-B3CF93D53FC6}"/>
              </a:ext>
            </a:extLst>
          </p:cNvPr>
          <p:cNvSpPr>
            <a:spLocks noGrp="1"/>
          </p:cNvSpPr>
          <p:nvPr>
            <p:ph idx="1"/>
          </p:nvPr>
        </p:nvSpPr>
        <p:spPr>
          <a:xfrm>
            <a:off x="1090115" y="1688494"/>
            <a:ext cx="10853645" cy="4911365"/>
          </a:xfrm>
        </p:spPr>
        <p:txBody>
          <a:bodyPr>
            <a:normAutofit lnSpcReduction="10000"/>
          </a:bodyPr>
          <a:lstStyle/>
          <a:p>
            <a:r>
              <a:rPr lang="el-GR" dirty="0"/>
              <a:t>Το διατεταγμένο υπόδειγμα πιθανομονάδας αναπτύσσεται γύρω από μια λανθάνουσα παλινδρόμηση με τον ίδιο τρόπο με το διωνυμικό υπόδειγμα πιθανομονάδας. Ξεκινούμε με</a:t>
            </a:r>
          </a:p>
          <a:p>
            <a:pPr marL="0" indent="0">
              <a:buNone/>
            </a:pPr>
            <a:endParaRPr lang="el-GR" dirty="0"/>
          </a:p>
          <a:p>
            <a:r>
              <a:rPr lang="el-GR" sz="2400" b="0" i="0" u="none" strike="noStrike" baseline="0" dirty="0">
                <a:latin typeface="grmn1000"/>
              </a:rPr>
              <a:t>Ως συνήθως, το </a:t>
            </a:r>
            <a:r>
              <a:rPr lang="el-GR" sz="2400" b="0" i="1" u="none" strike="noStrike" baseline="0" dirty="0">
                <a:latin typeface="LMMathItalic10-Regular"/>
              </a:rPr>
              <a:t>y</a:t>
            </a:r>
            <a:r>
              <a:rPr lang="el-GR" sz="1400" b="0" i="1" u="none" strike="noStrike" baseline="0" dirty="0">
                <a:latin typeface="LMMathSymbols8-Regular"/>
              </a:rPr>
              <a:t>∗ </a:t>
            </a:r>
            <a:r>
              <a:rPr lang="el-GR" sz="2400" b="0" i="0" u="none" strike="noStrike" baseline="0" dirty="0">
                <a:latin typeface="grmn1000"/>
              </a:rPr>
              <a:t>δεν παρατηρείται. Αυτό που παρατηρείται είναι</a:t>
            </a:r>
          </a:p>
          <a:p>
            <a:endParaRPr lang="el-GR" sz="2400" dirty="0">
              <a:latin typeface="grmn1000"/>
            </a:endParaRPr>
          </a:p>
          <a:p>
            <a:endParaRPr lang="el-GR" sz="2400" b="0" i="0" u="none" strike="noStrike" baseline="0" dirty="0">
              <a:latin typeface="grmn1000"/>
            </a:endParaRPr>
          </a:p>
          <a:p>
            <a:endParaRPr lang="el-GR" sz="2400" dirty="0">
              <a:latin typeface="grmn1000"/>
            </a:endParaRPr>
          </a:p>
          <a:p>
            <a:endParaRPr lang="el-GR" sz="2400" b="0" i="0" u="none" strike="noStrike" baseline="0" dirty="0">
              <a:latin typeface="grmn1000"/>
            </a:endParaRPr>
          </a:p>
          <a:p>
            <a:endParaRPr lang="el-GR" sz="2400" b="0" i="0" u="none" strike="noStrike" baseline="0" dirty="0">
              <a:latin typeface="grmn1000"/>
            </a:endParaRPr>
          </a:p>
          <a:p>
            <a:r>
              <a:rPr lang="el-GR" sz="2400" dirty="0">
                <a:latin typeface="grmn1000"/>
              </a:rPr>
              <a:t>που είναι μια μορφή λογοκρισίας μεταβλητής. Τα μ είναι άγνωστοι παράμετροι που πρέπει να εκτιμηθούν μαζί με το β.</a:t>
            </a:r>
          </a:p>
          <a:p>
            <a:endParaRPr lang="el-GR" sz="2400" b="0" i="0" u="none" strike="noStrike" baseline="0" dirty="0">
              <a:latin typeface="grmn1000"/>
            </a:endParaRPr>
          </a:p>
          <a:p>
            <a:endParaRPr lang="el-GR" sz="2400" dirty="0">
              <a:latin typeface="grmn1000"/>
            </a:endParaRPr>
          </a:p>
          <a:p>
            <a:endParaRPr lang="el-GR" sz="2400" b="0" i="0" u="none" strike="noStrike" baseline="0" dirty="0">
              <a:latin typeface="grmn1000"/>
            </a:endParaRPr>
          </a:p>
          <a:p>
            <a:endParaRPr lang="en-US" dirty="0"/>
          </a:p>
        </p:txBody>
      </p:sp>
      <p:pic>
        <p:nvPicPr>
          <p:cNvPr id="5" name="Picture 4">
            <a:extLst>
              <a:ext uri="{FF2B5EF4-FFF2-40B4-BE49-F238E27FC236}">
                <a16:creationId xmlns:a16="http://schemas.microsoft.com/office/drawing/2014/main" id="{FC2C0B50-2000-BE5B-D244-4975DDF6AE35}"/>
              </a:ext>
            </a:extLst>
          </p:cNvPr>
          <p:cNvPicPr>
            <a:picLocks noChangeAspect="1"/>
          </p:cNvPicPr>
          <p:nvPr/>
        </p:nvPicPr>
        <p:blipFill>
          <a:blip r:embed="rId2"/>
          <a:stretch>
            <a:fillRect/>
          </a:stretch>
        </p:blipFill>
        <p:spPr>
          <a:xfrm>
            <a:off x="5341447" y="2204390"/>
            <a:ext cx="1994244" cy="592217"/>
          </a:xfrm>
          <a:prstGeom prst="rect">
            <a:avLst/>
          </a:prstGeom>
        </p:spPr>
      </p:pic>
      <p:pic>
        <p:nvPicPr>
          <p:cNvPr id="7" name="Picture 6">
            <a:extLst>
              <a:ext uri="{FF2B5EF4-FFF2-40B4-BE49-F238E27FC236}">
                <a16:creationId xmlns:a16="http://schemas.microsoft.com/office/drawing/2014/main" id="{FEE35981-DB06-5426-5589-CD982B2AA0F9}"/>
              </a:ext>
            </a:extLst>
          </p:cNvPr>
          <p:cNvPicPr>
            <a:picLocks noChangeAspect="1"/>
          </p:cNvPicPr>
          <p:nvPr/>
        </p:nvPicPr>
        <p:blipFill>
          <a:blip r:embed="rId3"/>
          <a:stretch>
            <a:fillRect/>
          </a:stretch>
        </p:blipFill>
        <p:spPr>
          <a:xfrm>
            <a:off x="4880695" y="3322494"/>
            <a:ext cx="2279782" cy="1947458"/>
          </a:xfrm>
          <a:prstGeom prst="rect">
            <a:avLst/>
          </a:prstGeom>
        </p:spPr>
      </p:pic>
    </p:spTree>
    <p:extLst>
      <p:ext uri="{BB962C8B-B14F-4D97-AF65-F5344CB8AC3E}">
        <p14:creationId xmlns:p14="http://schemas.microsoft.com/office/powerpoint/2010/main" val="13590661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06684A-D3F7-CCE7-5917-ED92F99FFBD0}"/>
              </a:ext>
            </a:extLst>
          </p:cNvPr>
          <p:cNvPicPr>
            <a:picLocks noChangeAspect="1"/>
          </p:cNvPicPr>
          <p:nvPr/>
        </p:nvPicPr>
        <p:blipFill>
          <a:blip r:embed="rId2"/>
          <a:stretch>
            <a:fillRect/>
          </a:stretch>
        </p:blipFill>
        <p:spPr>
          <a:xfrm>
            <a:off x="1753387" y="951387"/>
            <a:ext cx="8422570" cy="4955225"/>
          </a:xfrm>
          <a:prstGeom prst="rect">
            <a:avLst/>
          </a:prstGeom>
        </p:spPr>
      </p:pic>
    </p:spTree>
    <p:extLst>
      <p:ext uri="{BB962C8B-B14F-4D97-AF65-F5344CB8AC3E}">
        <p14:creationId xmlns:p14="http://schemas.microsoft.com/office/powerpoint/2010/main" val="26703871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F8561E-1D6D-EC53-EBE4-DA85D6227876}"/>
              </a:ext>
            </a:extLst>
          </p:cNvPr>
          <p:cNvPicPr>
            <a:picLocks noChangeAspect="1"/>
          </p:cNvPicPr>
          <p:nvPr/>
        </p:nvPicPr>
        <p:blipFill>
          <a:blip r:embed="rId2"/>
          <a:stretch>
            <a:fillRect/>
          </a:stretch>
        </p:blipFill>
        <p:spPr>
          <a:xfrm>
            <a:off x="1956305" y="1461155"/>
            <a:ext cx="7406132" cy="4212059"/>
          </a:xfrm>
          <a:prstGeom prst="rect">
            <a:avLst/>
          </a:prstGeom>
        </p:spPr>
      </p:pic>
    </p:spTree>
    <p:extLst>
      <p:ext uri="{BB962C8B-B14F-4D97-AF65-F5344CB8AC3E}">
        <p14:creationId xmlns:p14="http://schemas.microsoft.com/office/powerpoint/2010/main" val="14743713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D9738B-00D4-2796-75D1-82F5AD0DBFCD}"/>
              </a:ext>
            </a:extLst>
          </p:cNvPr>
          <p:cNvPicPr>
            <a:picLocks noChangeAspect="1"/>
          </p:cNvPicPr>
          <p:nvPr/>
        </p:nvPicPr>
        <p:blipFill>
          <a:blip r:embed="rId2"/>
          <a:stretch>
            <a:fillRect/>
          </a:stretch>
        </p:blipFill>
        <p:spPr>
          <a:xfrm>
            <a:off x="2182414" y="1618511"/>
            <a:ext cx="9031387" cy="3620978"/>
          </a:xfrm>
          <a:prstGeom prst="rect">
            <a:avLst/>
          </a:prstGeom>
        </p:spPr>
      </p:pic>
    </p:spTree>
    <p:extLst>
      <p:ext uri="{BB962C8B-B14F-4D97-AF65-F5344CB8AC3E}">
        <p14:creationId xmlns:p14="http://schemas.microsoft.com/office/powerpoint/2010/main" val="19076944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72C2D5-0BEC-7B9E-5D3D-F8269FF2F04A}"/>
              </a:ext>
            </a:extLst>
          </p:cNvPr>
          <p:cNvPicPr>
            <a:picLocks noChangeAspect="1"/>
          </p:cNvPicPr>
          <p:nvPr/>
        </p:nvPicPr>
        <p:blipFill>
          <a:blip r:embed="rId2"/>
          <a:stretch>
            <a:fillRect/>
          </a:stretch>
        </p:blipFill>
        <p:spPr>
          <a:xfrm>
            <a:off x="1428271" y="2209069"/>
            <a:ext cx="10250628" cy="2439862"/>
          </a:xfrm>
          <a:prstGeom prst="rect">
            <a:avLst/>
          </a:prstGeom>
        </p:spPr>
      </p:pic>
    </p:spTree>
    <p:extLst>
      <p:ext uri="{BB962C8B-B14F-4D97-AF65-F5344CB8AC3E}">
        <p14:creationId xmlns:p14="http://schemas.microsoft.com/office/powerpoint/2010/main" val="34090261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76EAC-F449-7A82-82A6-F833113B62C5}"/>
              </a:ext>
            </a:extLst>
          </p:cNvPr>
          <p:cNvSpPr>
            <a:spLocks noGrp="1"/>
          </p:cNvSpPr>
          <p:nvPr>
            <p:ph type="title"/>
          </p:nvPr>
        </p:nvSpPr>
        <p:spPr>
          <a:xfrm>
            <a:off x="1024128" y="585216"/>
            <a:ext cx="10693390" cy="1499616"/>
          </a:xfrm>
        </p:spPr>
        <p:txBody>
          <a:bodyPr>
            <a:normAutofit/>
          </a:bodyPr>
          <a:lstStyle/>
          <a:p>
            <a:r>
              <a:rPr lang="el-GR" sz="4000" dirty="0"/>
              <a:t>΄Ελεγχος εξειδίκευσης για το υπόδειγμα διατεταγμένης επιλογής</a:t>
            </a:r>
            <a:endParaRPr lang="en-US" sz="4000" dirty="0"/>
          </a:p>
        </p:txBody>
      </p:sp>
      <p:sp>
        <p:nvSpPr>
          <p:cNvPr id="3" name="Content Placeholder 2">
            <a:extLst>
              <a:ext uri="{FF2B5EF4-FFF2-40B4-BE49-F238E27FC236}">
                <a16:creationId xmlns:a16="http://schemas.microsoft.com/office/drawing/2014/main" id="{102FEC62-1A56-3BCE-DD6D-E9C8D81B03C9}"/>
              </a:ext>
            </a:extLst>
          </p:cNvPr>
          <p:cNvSpPr>
            <a:spLocks noGrp="1"/>
          </p:cNvSpPr>
          <p:nvPr>
            <p:ph idx="1"/>
          </p:nvPr>
        </p:nvSpPr>
        <p:spPr>
          <a:xfrm>
            <a:off x="1024128" y="2286000"/>
            <a:ext cx="11013901" cy="4023360"/>
          </a:xfrm>
        </p:spPr>
        <p:txBody>
          <a:bodyPr/>
          <a:lstStyle/>
          <a:p>
            <a:r>
              <a:rPr lang="el-GR" dirty="0"/>
              <a:t>Η βασική μορφή του υποδείγματος διατεταγμένης επιλογής συνεπάγεται ότι, για κατασκευασμένες δυαδικές μεταβλητές,</a:t>
            </a:r>
            <a:endParaRPr lang="en-US" dirty="0"/>
          </a:p>
          <a:p>
            <a:endParaRPr lang="en-US" dirty="0"/>
          </a:p>
          <a:p>
            <a:endParaRPr lang="en-US" dirty="0"/>
          </a:p>
          <a:p>
            <a:endParaRPr lang="en-US" dirty="0"/>
          </a:p>
          <a:p>
            <a:pPr algn="l"/>
            <a:r>
              <a:rPr lang="el-GR" sz="2400" b="0" i="0" u="none" strike="noStrike" baseline="0" dirty="0">
                <a:latin typeface="grmn1000"/>
              </a:rPr>
              <a:t>Η ισότητα των διανυσμάτων παραμέτρων στην Εξίσωση (18-16) αναφέρεται</a:t>
            </a:r>
            <a:r>
              <a:rPr lang="en-US" sz="2400" b="0" i="0" u="none" strike="noStrike" baseline="0" dirty="0">
                <a:latin typeface="grmn1000"/>
              </a:rPr>
              <a:t> </a:t>
            </a:r>
            <a:r>
              <a:rPr lang="el-GR" sz="2400" b="0" i="0" u="none" strike="noStrike" baseline="0" dirty="0">
                <a:latin typeface="grmn1000"/>
              </a:rPr>
              <a:t>ως </a:t>
            </a:r>
            <a:r>
              <a:rPr lang="el-GR" sz="2400" b="1" i="0" u="none" strike="noStrike" baseline="0" dirty="0">
                <a:latin typeface="grxn1000"/>
              </a:rPr>
              <a:t>υπόθεση παράλληλης παλινδρόμησης</a:t>
            </a:r>
            <a:r>
              <a:rPr lang="el-GR" sz="2400" b="0" i="0" u="none" strike="noStrike" baseline="0" dirty="0">
                <a:latin typeface="grmn1000"/>
              </a:rPr>
              <a:t>.</a:t>
            </a:r>
            <a:endParaRPr lang="en-US" dirty="0"/>
          </a:p>
        </p:txBody>
      </p:sp>
      <p:pic>
        <p:nvPicPr>
          <p:cNvPr id="5" name="Picture 4">
            <a:extLst>
              <a:ext uri="{FF2B5EF4-FFF2-40B4-BE49-F238E27FC236}">
                <a16:creationId xmlns:a16="http://schemas.microsoft.com/office/drawing/2014/main" id="{FC9B7FFD-44E1-781F-13CF-8597C7D2E943}"/>
              </a:ext>
            </a:extLst>
          </p:cNvPr>
          <p:cNvPicPr>
            <a:picLocks noChangeAspect="1"/>
          </p:cNvPicPr>
          <p:nvPr/>
        </p:nvPicPr>
        <p:blipFill>
          <a:blip r:embed="rId2"/>
          <a:stretch>
            <a:fillRect/>
          </a:stretch>
        </p:blipFill>
        <p:spPr>
          <a:xfrm>
            <a:off x="3104781" y="3306453"/>
            <a:ext cx="6139418" cy="868680"/>
          </a:xfrm>
          <a:prstGeom prst="rect">
            <a:avLst/>
          </a:prstGeom>
        </p:spPr>
      </p:pic>
    </p:spTree>
    <p:extLst>
      <p:ext uri="{BB962C8B-B14F-4D97-AF65-F5344CB8AC3E}">
        <p14:creationId xmlns:p14="http://schemas.microsoft.com/office/powerpoint/2010/main" val="2397984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70774-A09C-8357-2055-EDA3AF5DC506}"/>
              </a:ext>
            </a:extLst>
          </p:cNvPr>
          <p:cNvSpPr>
            <a:spLocks noGrp="1"/>
          </p:cNvSpPr>
          <p:nvPr>
            <p:ph type="title"/>
          </p:nvPr>
        </p:nvSpPr>
        <p:spPr/>
        <p:txBody>
          <a:bodyPr/>
          <a:lstStyle/>
          <a:p>
            <a:r>
              <a:rPr kumimoji="0" lang="el-GR" sz="3600" b="0" i="0" u="none" strike="noStrike" kern="1200" cap="all" spc="100" normalizeH="0" baseline="0" noProof="0" dirty="0">
                <a:ln>
                  <a:noFill/>
                </a:ln>
                <a:solidFill>
                  <a:prstClr val="black">
                    <a:lumMod val="95000"/>
                    <a:lumOff val="5000"/>
                  </a:prstClr>
                </a:solidFill>
                <a:effectLst/>
                <a:uLnTx/>
                <a:uFillTx/>
                <a:latin typeface="Calibri" panose="020F0502020204030204" pitchFamily="34" charset="0"/>
                <a:ea typeface="+mj-ea"/>
                <a:cs typeface="+mj-cs"/>
              </a:rPr>
              <a:t>Το πλαίσιο της τυχαίας χρησιμότητας για το πολυωνυμικό λογιστικό υπόδειγμα</a:t>
            </a:r>
            <a:endParaRPr lang="en-US" dirty="0"/>
          </a:p>
        </p:txBody>
      </p:sp>
      <p:sp>
        <p:nvSpPr>
          <p:cNvPr id="3" name="Content Placeholder 2">
            <a:extLst>
              <a:ext uri="{FF2B5EF4-FFF2-40B4-BE49-F238E27FC236}">
                <a16:creationId xmlns:a16="http://schemas.microsoft.com/office/drawing/2014/main" id="{F72F755F-2F17-061E-E2B5-526512EE8941}"/>
              </a:ext>
            </a:extLst>
          </p:cNvPr>
          <p:cNvSpPr>
            <a:spLocks noGrp="1"/>
          </p:cNvSpPr>
          <p:nvPr>
            <p:ph idx="1"/>
          </p:nvPr>
        </p:nvSpPr>
        <p:spPr>
          <a:xfrm>
            <a:off x="1127823" y="1927781"/>
            <a:ext cx="9720073" cy="4023360"/>
          </a:xfrm>
        </p:spPr>
        <p:txBody>
          <a:bodyPr/>
          <a:lstStyle/>
          <a:p>
            <a:r>
              <a:rPr lang="el-GR" dirty="0"/>
              <a:t>Το πολυωνυμικό λογιστικό υπόδειγμα</a:t>
            </a:r>
          </a:p>
          <a:p>
            <a:r>
              <a:rPr lang="el-GR" dirty="0"/>
              <a:t>Για κάθε δείγμα, τα δεδομένα για κάθε άτομο στο δείγμα συνίστανται από τα παρακάτω:</a:t>
            </a:r>
          </a:p>
          <a:p>
            <a:pPr lvl="1"/>
            <a:r>
              <a:rPr lang="el-GR" dirty="0"/>
              <a:t>1. Επάγγελμα: 0 = ανειδίκευτη εργασία, 1 = χειρωνακτική εργασία, 2 = τεχνική εργασία, 3 = εργασία γραφείου, 4 = εξειδικευμένη εργασία. (Παρατηρείστε την ελαφρώς διαφορετική αρίθμηση, που ξεκινά από το μηδέν.)</a:t>
            </a:r>
          </a:p>
          <a:p>
            <a:pPr lvl="1"/>
            <a:r>
              <a:rPr lang="el-GR" dirty="0"/>
              <a:t>2. Χαρακτηριστικά ατόμων: σταθερός όρος, εκπαίδευση, εμπειρία, φυλή, φύλο.</a:t>
            </a:r>
          </a:p>
          <a:p>
            <a:r>
              <a:rPr lang="el-GR" dirty="0"/>
              <a:t>Το πολυωνυμικό λογιστικό υπόδειγμα1 για την επιλογή επαγγέλματος είναι</a:t>
            </a:r>
            <a:endParaRPr lang="en-US" dirty="0"/>
          </a:p>
        </p:txBody>
      </p:sp>
      <p:pic>
        <p:nvPicPr>
          <p:cNvPr id="5" name="Picture 4">
            <a:extLst>
              <a:ext uri="{FF2B5EF4-FFF2-40B4-BE49-F238E27FC236}">
                <a16:creationId xmlns:a16="http://schemas.microsoft.com/office/drawing/2014/main" id="{868CD1F2-1279-002A-0CF9-9F78D612D1E8}"/>
              </a:ext>
            </a:extLst>
          </p:cNvPr>
          <p:cNvPicPr>
            <a:picLocks noChangeAspect="1"/>
          </p:cNvPicPr>
          <p:nvPr/>
        </p:nvPicPr>
        <p:blipFill>
          <a:blip r:embed="rId2"/>
          <a:stretch>
            <a:fillRect/>
          </a:stretch>
        </p:blipFill>
        <p:spPr>
          <a:xfrm>
            <a:off x="2780818" y="4977352"/>
            <a:ext cx="6838592" cy="973789"/>
          </a:xfrm>
          <a:prstGeom prst="rect">
            <a:avLst/>
          </a:prstGeom>
        </p:spPr>
      </p:pic>
    </p:spTree>
    <p:extLst>
      <p:ext uri="{BB962C8B-B14F-4D97-AF65-F5344CB8AC3E}">
        <p14:creationId xmlns:p14="http://schemas.microsoft.com/office/powerpoint/2010/main" val="18185646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73BE8-63CA-D7BC-D22C-A90050ACBD14}"/>
              </a:ext>
            </a:extLst>
          </p:cNvPr>
          <p:cNvSpPr>
            <a:spLocks noGrp="1"/>
          </p:cNvSpPr>
          <p:nvPr>
            <p:ph type="title"/>
          </p:nvPr>
        </p:nvSpPr>
        <p:spPr/>
        <p:txBody>
          <a:bodyPr/>
          <a:lstStyle/>
          <a:p>
            <a:r>
              <a:rPr kumimoji="0" lang="el-GR" sz="4000" b="0" i="0" u="none" strike="noStrike" kern="1200" cap="all" spc="100" normalizeH="0" baseline="0" noProof="0" dirty="0">
                <a:ln>
                  <a:noFill/>
                </a:ln>
                <a:solidFill>
                  <a:prstClr val="black">
                    <a:lumMod val="95000"/>
                    <a:lumOff val="5000"/>
                  </a:prstClr>
                </a:solidFill>
                <a:effectLst/>
                <a:uLnTx/>
                <a:uFillTx/>
                <a:latin typeface="Calibri" panose="020F0502020204030204" pitchFamily="34" charset="0"/>
                <a:ea typeface="+mj-ea"/>
                <a:cs typeface="+mj-cs"/>
              </a:rPr>
              <a:t>΄Ελεγχος εξειδίκευσης για το υπόδειγμα διατεταγμένης επιλογής</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2B6AEBF-B8CE-6A35-648C-FF8F8A98255D}"/>
                  </a:ext>
                </a:extLst>
              </p:cNvPr>
              <p:cNvSpPr>
                <a:spLocks noGrp="1"/>
              </p:cNvSpPr>
              <p:nvPr>
                <p:ph idx="1"/>
              </p:nvPr>
            </p:nvSpPr>
            <p:spPr>
              <a:xfrm>
                <a:off x="1024128" y="2286000"/>
                <a:ext cx="10872499" cy="4023360"/>
              </a:xfrm>
            </p:spPr>
            <p:txBody>
              <a:bodyPr/>
              <a:lstStyle/>
              <a:p>
                <a:pPr algn="l"/>
                <a:r>
                  <a:rPr lang="el-GR" sz="2400" b="0" i="0" u="none" strike="noStrike" baseline="0" dirty="0">
                    <a:latin typeface="grmn1000"/>
                  </a:rPr>
                  <a:t>Ο έλεγχος </a:t>
                </a:r>
                <a:r>
                  <a:rPr lang="el-GR" sz="2400" b="0" i="0" u="none" strike="noStrike" baseline="0" dirty="0">
                    <a:latin typeface="LMRoman10-Regular"/>
                  </a:rPr>
                  <a:t>Wald </a:t>
                </a:r>
                <a:r>
                  <a:rPr lang="el-GR" sz="2400" b="0" i="0" u="none" strike="noStrike" baseline="0" dirty="0">
                    <a:latin typeface="grmn1000"/>
                  </a:rPr>
                  <a:t>του Βραντ εξετάζει τους γραμμικούς περιορισμούς </a:t>
                </a:r>
                <a:r>
                  <a:rPr lang="el-GR" sz="2400" b="1" i="1" u="none" strike="noStrike" baseline="0" dirty="0">
                    <a:latin typeface="LMMathItalic10-Bold"/>
                  </a:rPr>
                  <a:t>β</a:t>
                </a:r>
                <a:r>
                  <a:rPr lang="el-GR" sz="1400" b="0" i="0" u="none" strike="noStrike" baseline="0" dirty="0">
                    <a:latin typeface="LMRoman8-Regular"/>
                  </a:rPr>
                  <a:t>1 </a:t>
                </a:r>
                <a:r>
                  <a:rPr lang="el-GR" sz="2400" b="0" i="0" u="none" strike="noStrike" baseline="0" dirty="0">
                    <a:latin typeface="LMRoman10-Regular"/>
                  </a:rPr>
                  <a:t>= </a:t>
                </a:r>
                <a:r>
                  <a:rPr lang="el-GR" sz="2400" b="1" i="1" u="none" strike="noStrike" baseline="0" dirty="0">
                    <a:latin typeface="LMMathItalic10-Bold"/>
                  </a:rPr>
                  <a:t>β</a:t>
                </a:r>
                <a:r>
                  <a:rPr lang="el-GR" sz="1400" b="0" i="0" u="none" strike="noStrike" baseline="0" dirty="0">
                    <a:latin typeface="LMRoman8-Regular"/>
                  </a:rPr>
                  <a:t>2 </a:t>
                </a:r>
                <a:r>
                  <a:rPr lang="el-GR" sz="2400" b="0" i="0" u="none" strike="noStrike" baseline="0" dirty="0">
                    <a:latin typeface="LMRoman10-Regular"/>
                  </a:rPr>
                  <a:t>= </a:t>
                </a:r>
                <a:r>
                  <a:rPr lang="el-GR" sz="2400" b="0" i="1" u="none" strike="noStrike" baseline="0" dirty="0">
                    <a:latin typeface="LMMathItalic10-Regular"/>
                  </a:rPr>
                  <a:t>. . . </a:t>
                </a:r>
                <a:r>
                  <a:rPr lang="el-GR" sz="2400" b="0" i="0" u="none" strike="noStrike" baseline="0" dirty="0">
                    <a:latin typeface="LMRoman10-Regular"/>
                  </a:rPr>
                  <a:t>= </a:t>
                </a:r>
                <a:r>
                  <a:rPr lang="el-GR" sz="2400" b="1" i="1" u="none" strike="noStrike" baseline="0" dirty="0">
                    <a:latin typeface="LMMathItalic10-Bold"/>
                  </a:rPr>
                  <a:t>β</a:t>
                </a:r>
                <a:r>
                  <a:rPr lang="el-GR" sz="1400" b="0" i="1" u="none" strike="noStrike" baseline="0" dirty="0">
                    <a:latin typeface="LMMathItalic8-Regular"/>
                  </a:rPr>
                  <a:t>J</a:t>
                </a:r>
                <a:r>
                  <a:rPr lang="el-GR" sz="1400" b="0" i="1" u="none" strike="noStrike" baseline="0" dirty="0">
                    <a:latin typeface="LMMathSymbols8-Regular"/>
                  </a:rPr>
                  <a:t>−</a:t>
                </a:r>
                <a:r>
                  <a:rPr lang="el-GR" sz="1400" b="0" i="0" u="none" strike="noStrike" baseline="0" dirty="0">
                    <a:latin typeface="LMRoman8-Regular"/>
                  </a:rPr>
                  <a:t>1</a:t>
                </a:r>
                <a:r>
                  <a:rPr lang="el-GR" sz="2400" b="0" i="0" u="none" strike="noStrike" baseline="0" dirty="0">
                    <a:latin typeface="grmn1000"/>
                  </a:rPr>
                  <a:t>, ή</a:t>
                </a:r>
                <a:r>
                  <a:rPr lang="en-US" sz="2400" b="0" i="0" u="none" strike="noStrike" baseline="0" dirty="0">
                    <a:latin typeface="grmn1000"/>
                  </a:rPr>
                  <a:t> </a:t>
                </a:r>
                <a:r>
                  <a:rPr lang="el-GR" sz="2400" b="0" i="1" u="none" strike="noStrike" baseline="0" dirty="0">
                    <a:latin typeface="LMMathItalic10-Regular"/>
                  </a:rPr>
                  <a:t>H</a:t>
                </a:r>
                <a:r>
                  <a:rPr lang="el-GR" sz="1400" b="0" i="0" u="none" strike="noStrike" baseline="0" dirty="0">
                    <a:latin typeface="LMRoman8-Regular"/>
                  </a:rPr>
                  <a:t>0 </a:t>
                </a:r>
                <a:r>
                  <a:rPr lang="el-GR" sz="2400" b="0" i="0" u="none" strike="noStrike" baseline="0" dirty="0">
                    <a:latin typeface="LMRoman10-Regular"/>
                  </a:rPr>
                  <a:t>: </a:t>
                </a:r>
                <a:r>
                  <a:rPr lang="el-GR" sz="2400" b="1" i="1" u="none" strike="noStrike" baseline="0" dirty="0">
                    <a:latin typeface="LMMathItalic10-Bold"/>
                  </a:rPr>
                  <a:t>β</a:t>
                </a:r>
                <a:r>
                  <a:rPr lang="el-GR" sz="1400" b="0" i="1" u="none" strike="noStrike" baseline="0" dirty="0">
                    <a:latin typeface="LMMathItalic8-Regular"/>
                  </a:rPr>
                  <a:t>q </a:t>
                </a:r>
                <a:r>
                  <a:rPr lang="el-GR" sz="2400" b="0" i="1" u="none" strike="noStrike" baseline="0" dirty="0">
                    <a:latin typeface="LMMathSymbols10-Regular"/>
                  </a:rPr>
                  <a:t>− </a:t>
                </a:r>
                <a:r>
                  <a:rPr lang="el-GR" sz="2400" b="1" i="1" u="none" strike="noStrike" baseline="0" dirty="0">
                    <a:latin typeface="LMMathItalic10-Bold"/>
                  </a:rPr>
                  <a:t>β</a:t>
                </a:r>
                <a:r>
                  <a:rPr lang="el-GR" sz="1400" b="0" i="0" u="none" strike="noStrike" baseline="0" dirty="0">
                    <a:latin typeface="LMRoman8-Regular"/>
                  </a:rPr>
                  <a:t>1 </a:t>
                </a:r>
                <a:r>
                  <a:rPr lang="el-GR" sz="2400" b="0" i="0" u="none" strike="noStrike" baseline="0" dirty="0">
                    <a:latin typeface="LMRoman10-Regular"/>
                  </a:rPr>
                  <a:t>= </a:t>
                </a:r>
                <a:r>
                  <a:rPr lang="el-GR" sz="2400" b="1" i="0" u="none" strike="noStrike" baseline="0" dirty="0">
                    <a:latin typeface="LMRoman10-Bold"/>
                  </a:rPr>
                  <a:t>0</a:t>
                </a:r>
                <a:r>
                  <a:rPr lang="el-GR" sz="2400" b="0" i="1" u="none" strike="noStrike" baseline="0" dirty="0">
                    <a:latin typeface="LMMathItalic10-Regular"/>
                  </a:rPr>
                  <a:t>, q </a:t>
                </a:r>
                <a:r>
                  <a:rPr lang="el-GR" sz="2400" b="0" i="0" u="none" strike="noStrike" baseline="0" dirty="0">
                    <a:latin typeface="LMRoman10-Regular"/>
                  </a:rPr>
                  <a:t>= 2</a:t>
                </a:r>
                <a:r>
                  <a:rPr lang="el-GR" sz="2400" b="0" i="1" u="none" strike="noStrike" baseline="0" dirty="0">
                    <a:latin typeface="LMMathItalic10-Regular"/>
                  </a:rPr>
                  <a:t>, . . . , J </a:t>
                </a:r>
                <a:r>
                  <a:rPr lang="el-GR" sz="2400" b="0" i="1" u="none" strike="noStrike" baseline="0" dirty="0">
                    <a:latin typeface="LMMathSymbols10-Regular"/>
                  </a:rPr>
                  <a:t>− </a:t>
                </a:r>
                <a:r>
                  <a:rPr lang="el-GR" sz="2400" b="0" i="0" u="none" strike="noStrike" baseline="0" dirty="0">
                    <a:latin typeface="LMRoman10-Regular"/>
                  </a:rPr>
                  <a:t>1</a:t>
                </a:r>
                <a:r>
                  <a:rPr lang="el-GR" sz="2400" b="0" i="0" u="none" strike="noStrike" baseline="0" dirty="0">
                    <a:latin typeface="grmn1000"/>
                  </a:rPr>
                  <a:t>. Το</a:t>
                </a:r>
                <a:r>
                  <a:rPr lang="en-US" sz="2400" b="0" i="0" u="none" strike="noStrike" baseline="0" dirty="0">
                    <a:latin typeface="grmn1000"/>
                  </a:rPr>
                  <a:t> </a:t>
                </a:r>
                <a:r>
                  <a:rPr lang="el-GR" sz="2400" b="0" i="0" u="none" strike="noStrike" baseline="0" dirty="0">
                    <a:latin typeface="grmn1000"/>
                  </a:rPr>
                  <a:t>στατιστικό </a:t>
                </a:r>
                <a:r>
                  <a:rPr lang="el-GR" sz="2400" b="0" i="0" u="none" strike="noStrike" baseline="0" dirty="0">
                    <a:latin typeface="LMRoman10-Regular"/>
                  </a:rPr>
                  <a:t>Wald </a:t>
                </a:r>
                <a:r>
                  <a:rPr lang="el-GR" sz="2400" b="0" i="0" u="none" strike="noStrike" baseline="0" dirty="0">
                    <a:latin typeface="grmn1000"/>
                  </a:rPr>
                  <a:t>είναι</a:t>
                </a:r>
                <a:endParaRPr lang="en-US" sz="2400" b="0" i="0" u="none" strike="noStrike" baseline="0" dirty="0">
                  <a:latin typeface="grmn1000"/>
                </a:endParaRPr>
              </a:p>
              <a:p>
                <a:pPr algn="l"/>
                <a:endParaRPr lang="en-US" sz="2400" dirty="0">
                  <a:latin typeface="grmn1000"/>
                </a:endParaRPr>
              </a:p>
              <a:p>
                <a:pPr algn="l"/>
                <a:endParaRPr lang="en-US" sz="2400" dirty="0">
                  <a:latin typeface="grmn1000"/>
                </a:endParaRPr>
              </a:p>
              <a:p>
                <a:pPr algn="l"/>
                <a:r>
                  <a:rPr lang="el-GR" sz="2400" b="0" i="0" u="none" strike="noStrike" baseline="0" dirty="0">
                    <a:latin typeface="grmn1000"/>
                  </a:rPr>
                  <a:t>όπου το </a:t>
                </a:r>
                <a:r>
                  <a:rPr lang="el-GR" sz="2400" b="0" i="0" u="none" strike="noStrike" baseline="0" dirty="0">
                    <a:latin typeface="LMRoman10-Regular"/>
                  </a:rPr>
                  <a:t> </a:t>
                </a:r>
                <a14:m>
                  <m:oMath xmlns:m="http://schemas.openxmlformats.org/officeDocument/2006/math">
                    <m:acc>
                      <m:accPr>
                        <m:chr m:val="̂"/>
                        <m:ctrlPr>
                          <a:rPr lang="el-GR" sz="2400" b="1" i="1" u="none" strike="noStrike" baseline="0" smtClean="0">
                            <a:latin typeface="Cambria Math" panose="02040503050406030204" pitchFamily="18" charset="0"/>
                          </a:rPr>
                        </m:ctrlPr>
                      </m:accPr>
                      <m:e>
                        <m:r>
                          <a:rPr lang="el-GR" sz="2400" b="1" i="1" u="none" strike="noStrike" baseline="0" smtClean="0">
                            <a:latin typeface="Cambria Math" panose="02040503050406030204" pitchFamily="18" charset="0"/>
                          </a:rPr>
                          <m:t>𝜷</m:t>
                        </m:r>
                      </m:e>
                    </m:acc>
                  </m:oMath>
                </a14:m>
                <a:r>
                  <a:rPr lang="el-GR" sz="1400" b="0" i="1" u="none" strike="noStrike" baseline="0" dirty="0">
                    <a:latin typeface="LMMathSymbols8-Regular"/>
                  </a:rPr>
                  <a:t>∗ </a:t>
                </a:r>
                <a:r>
                  <a:rPr lang="el-GR" sz="2400" b="0" i="0" u="none" strike="noStrike" baseline="0" dirty="0">
                    <a:latin typeface="grmn1000"/>
                  </a:rPr>
                  <a:t>υπολογίζεται συγκεντρώνοντας τις ατομικές εκτιμήσεις του δυαδικού λογιστικού υποδείγματος</a:t>
                </a:r>
                <a:r>
                  <a:rPr lang="en-US" sz="2400" b="0" i="0" u="none" strike="noStrike" baseline="0" dirty="0">
                    <a:latin typeface="grmn1000"/>
                  </a:rPr>
                  <a:t> </a:t>
                </a:r>
                <a:r>
                  <a:rPr lang="el-GR" sz="2400" b="0" i="0" u="none" strike="noStrike" baseline="0" dirty="0">
                    <a:latin typeface="grmn1000"/>
                  </a:rPr>
                  <a:t>ή του δυαδικού υποδείγματος πιθανομονάδας για το </a:t>
                </a:r>
                <a:r>
                  <a:rPr lang="el-GR" sz="2400" b="1" i="1" u="none" strike="noStrike" baseline="0" dirty="0">
                    <a:latin typeface="LMMathItalic10-Bold"/>
                  </a:rPr>
                  <a:t>β</a:t>
                </a:r>
                <a:endParaRPr lang="en-US" dirty="0"/>
              </a:p>
            </p:txBody>
          </p:sp>
        </mc:Choice>
        <mc:Fallback xmlns="">
          <p:sp>
            <p:nvSpPr>
              <p:cNvPr id="3" name="Content Placeholder 2">
                <a:extLst>
                  <a:ext uri="{FF2B5EF4-FFF2-40B4-BE49-F238E27FC236}">
                    <a16:creationId xmlns:a16="http://schemas.microsoft.com/office/drawing/2014/main" id="{22B6AEBF-B8CE-6A35-648C-FF8F8A98255D}"/>
                  </a:ext>
                </a:extLst>
              </p:cNvPr>
              <p:cNvSpPr>
                <a:spLocks noGrp="1" noRot="1" noChangeAspect="1" noMove="1" noResize="1" noEditPoints="1" noAdjustHandles="1" noChangeArrowheads="1" noChangeShapeType="1" noTextEdit="1"/>
              </p:cNvSpPr>
              <p:nvPr>
                <p:ph idx="1"/>
              </p:nvPr>
            </p:nvSpPr>
            <p:spPr>
              <a:xfrm>
                <a:off x="1024128" y="2286000"/>
                <a:ext cx="10872499" cy="4023360"/>
              </a:xfrm>
              <a:blipFill>
                <a:blip r:embed="rId2"/>
                <a:stretch>
                  <a:fillRect l="-448" t="-2121" r="-448"/>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44C49B5D-0687-B977-73FF-622BD207660D}"/>
              </a:ext>
            </a:extLst>
          </p:cNvPr>
          <p:cNvPicPr>
            <a:picLocks noChangeAspect="1"/>
          </p:cNvPicPr>
          <p:nvPr/>
        </p:nvPicPr>
        <p:blipFill>
          <a:blip r:embed="rId3"/>
          <a:stretch>
            <a:fillRect/>
          </a:stretch>
        </p:blipFill>
        <p:spPr>
          <a:xfrm>
            <a:off x="3202758" y="3205656"/>
            <a:ext cx="5362811" cy="446687"/>
          </a:xfrm>
          <a:prstGeom prst="rect">
            <a:avLst/>
          </a:prstGeom>
        </p:spPr>
      </p:pic>
    </p:spTree>
    <p:extLst>
      <p:ext uri="{BB962C8B-B14F-4D97-AF65-F5344CB8AC3E}">
        <p14:creationId xmlns:p14="http://schemas.microsoft.com/office/powerpoint/2010/main" val="4904553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E187D6-37EA-3971-6D9D-7492727FFC6C}"/>
              </a:ext>
            </a:extLst>
          </p:cNvPr>
          <p:cNvPicPr>
            <a:picLocks noChangeAspect="1"/>
          </p:cNvPicPr>
          <p:nvPr/>
        </p:nvPicPr>
        <p:blipFill>
          <a:blip r:embed="rId2"/>
          <a:stretch>
            <a:fillRect/>
          </a:stretch>
        </p:blipFill>
        <p:spPr>
          <a:xfrm>
            <a:off x="3005882" y="0"/>
            <a:ext cx="6180235" cy="6858000"/>
          </a:xfrm>
          <a:prstGeom prst="rect">
            <a:avLst/>
          </a:prstGeom>
        </p:spPr>
      </p:pic>
    </p:spTree>
    <p:extLst>
      <p:ext uri="{BB962C8B-B14F-4D97-AF65-F5344CB8AC3E}">
        <p14:creationId xmlns:p14="http://schemas.microsoft.com/office/powerpoint/2010/main" val="37973302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23C7AF-E23D-F8C5-0727-3A68E05FA926}"/>
              </a:ext>
            </a:extLst>
          </p:cNvPr>
          <p:cNvPicPr>
            <a:picLocks noChangeAspect="1"/>
          </p:cNvPicPr>
          <p:nvPr/>
        </p:nvPicPr>
        <p:blipFill>
          <a:blip r:embed="rId2"/>
          <a:stretch>
            <a:fillRect/>
          </a:stretch>
        </p:blipFill>
        <p:spPr>
          <a:xfrm>
            <a:off x="2094123" y="1065230"/>
            <a:ext cx="8666077" cy="4235960"/>
          </a:xfrm>
          <a:prstGeom prst="rect">
            <a:avLst/>
          </a:prstGeom>
        </p:spPr>
      </p:pic>
    </p:spTree>
    <p:extLst>
      <p:ext uri="{BB962C8B-B14F-4D97-AF65-F5344CB8AC3E}">
        <p14:creationId xmlns:p14="http://schemas.microsoft.com/office/powerpoint/2010/main" val="38073424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69E8E4-35D7-EADC-65AB-7F03C9C16C41}"/>
              </a:ext>
            </a:extLst>
          </p:cNvPr>
          <p:cNvPicPr>
            <a:picLocks noChangeAspect="1"/>
          </p:cNvPicPr>
          <p:nvPr/>
        </p:nvPicPr>
        <p:blipFill>
          <a:blip r:embed="rId2"/>
          <a:stretch>
            <a:fillRect/>
          </a:stretch>
        </p:blipFill>
        <p:spPr>
          <a:xfrm>
            <a:off x="1934795" y="2144610"/>
            <a:ext cx="9332755" cy="2568779"/>
          </a:xfrm>
          <a:prstGeom prst="rect">
            <a:avLst/>
          </a:prstGeom>
        </p:spPr>
      </p:pic>
    </p:spTree>
    <p:extLst>
      <p:ext uri="{BB962C8B-B14F-4D97-AF65-F5344CB8AC3E}">
        <p14:creationId xmlns:p14="http://schemas.microsoft.com/office/powerpoint/2010/main" val="11388065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0023C-9E48-674F-4144-C7D4A58BB1E6}"/>
              </a:ext>
            </a:extLst>
          </p:cNvPr>
          <p:cNvSpPr>
            <a:spLocks noGrp="1"/>
          </p:cNvSpPr>
          <p:nvPr>
            <p:ph type="title"/>
          </p:nvPr>
        </p:nvSpPr>
        <p:spPr>
          <a:xfrm>
            <a:off x="820132" y="585216"/>
            <a:ext cx="11371867" cy="1499616"/>
          </a:xfrm>
        </p:spPr>
        <p:txBody>
          <a:bodyPr>
            <a:normAutofit fontScale="90000"/>
          </a:bodyPr>
          <a:lstStyle/>
          <a:p>
            <a:r>
              <a:rPr lang="el-GR" sz="4000" dirty="0"/>
              <a:t>Υποδείγματα για τις Τιμές των ΄Ακρων—Γενικευμένα Υποδείγματα Διατεταγμένης</a:t>
            </a:r>
            <a:r>
              <a:rPr lang="en-US" sz="4000" dirty="0"/>
              <a:t> </a:t>
            </a:r>
            <a:r>
              <a:rPr lang="el-GR" sz="4000" dirty="0"/>
              <a:t>Επιλογής</a:t>
            </a:r>
            <a:endParaRPr lang="en-US" sz="4000" dirty="0"/>
          </a:p>
        </p:txBody>
      </p:sp>
      <p:sp>
        <p:nvSpPr>
          <p:cNvPr id="3" name="Content Placeholder 2">
            <a:extLst>
              <a:ext uri="{FF2B5EF4-FFF2-40B4-BE49-F238E27FC236}">
                <a16:creationId xmlns:a16="http://schemas.microsoft.com/office/drawing/2014/main" id="{D7989036-001A-6B3A-7FD7-BF9CAA2D53E5}"/>
              </a:ext>
            </a:extLst>
          </p:cNvPr>
          <p:cNvSpPr>
            <a:spLocks noGrp="1"/>
          </p:cNvSpPr>
          <p:nvPr>
            <p:ph idx="1"/>
          </p:nvPr>
        </p:nvSpPr>
        <p:spPr>
          <a:xfrm>
            <a:off x="1024128" y="2286000"/>
            <a:ext cx="10731097" cy="4023360"/>
          </a:xfrm>
        </p:spPr>
        <p:txBody>
          <a:bodyPr/>
          <a:lstStyle/>
          <a:p>
            <a:r>
              <a:rPr lang="el-GR" dirty="0"/>
              <a:t>Στην ανάλυσή του για την αξιολόγηση ομολόγων, ο Terza (1985a) πρότεινε τη γενίκευση,</a:t>
            </a:r>
            <a:endParaRPr lang="en-US" dirty="0"/>
          </a:p>
          <a:p>
            <a:endParaRPr lang="en-US" dirty="0"/>
          </a:p>
          <a:p>
            <a:r>
              <a:rPr lang="el-GR" sz="2400" b="0" i="0" u="none" strike="noStrike" baseline="0" dirty="0">
                <a:latin typeface="grmn1000"/>
              </a:rPr>
              <a:t>Με τρία αποτελέσματα, οι πιθανότητες προσδιορίζονται βάσει της σχέσης</a:t>
            </a:r>
            <a:endParaRPr lang="en-US" sz="2400" b="0" i="0" u="none" strike="noStrike" baseline="0" dirty="0">
              <a:latin typeface="grmn1000"/>
            </a:endParaRPr>
          </a:p>
          <a:p>
            <a:endParaRPr lang="en-US" sz="2400" dirty="0">
              <a:latin typeface="grmn1000"/>
            </a:endParaRPr>
          </a:p>
          <a:p>
            <a:endParaRPr lang="en-US" sz="2400" dirty="0">
              <a:latin typeface="grmn1000"/>
            </a:endParaRPr>
          </a:p>
          <a:p>
            <a:r>
              <a:rPr lang="el-GR" sz="2400" dirty="0">
                <a:latin typeface="grmn1000"/>
              </a:rPr>
              <a:t>και</a:t>
            </a:r>
            <a:endParaRPr lang="en-US" dirty="0"/>
          </a:p>
        </p:txBody>
      </p:sp>
      <p:pic>
        <p:nvPicPr>
          <p:cNvPr id="5" name="Picture 4">
            <a:extLst>
              <a:ext uri="{FF2B5EF4-FFF2-40B4-BE49-F238E27FC236}">
                <a16:creationId xmlns:a16="http://schemas.microsoft.com/office/drawing/2014/main" id="{D891E2E8-D16D-199D-310A-1209DB808361}"/>
              </a:ext>
            </a:extLst>
          </p:cNvPr>
          <p:cNvPicPr>
            <a:picLocks noChangeAspect="1"/>
          </p:cNvPicPr>
          <p:nvPr/>
        </p:nvPicPr>
        <p:blipFill>
          <a:blip r:embed="rId2"/>
          <a:stretch>
            <a:fillRect/>
          </a:stretch>
        </p:blipFill>
        <p:spPr>
          <a:xfrm>
            <a:off x="4810369" y="2813233"/>
            <a:ext cx="2082423" cy="474365"/>
          </a:xfrm>
          <a:prstGeom prst="rect">
            <a:avLst/>
          </a:prstGeom>
        </p:spPr>
      </p:pic>
      <p:pic>
        <p:nvPicPr>
          <p:cNvPr id="7" name="Picture 6">
            <a:extLst>
              <a:ext uri="{FF2B5EF4-FFF2-40B4-BE49-F238E27FC236}">
                <a16:creationId xmlns:a16="http://schemas.microsoft.com/office/drawing/2014/main" id="{4C026331-42A6-24F8-366A-09112265CD5C}"/>
              </a:ext>
            </a:extLst>
          </p:cNvPr>
          <p:cNvPicPr>
            <a:picLocks noChangeAspect="1"/>
          </p:cNvPicPr>
          <p:nvPr/>
        </p:nvPicPr>
        <p:blipFill>
          <a:blip r:embed="rId3"/>
          <a:stretch>
            <a:fillRect/>
          </a:stretch>
        </p:blipFill>
        <p:spPr>
          <a:xfrm>
            <a:off x="4532610" y="3962745"/>
            <a:ext cx="2644019" cy="622279"/>
          </a:xfrm>
          <a:prstGeom prst="rect">
            <a:avLst/>
          </a:prstGeom>
        </p:spPr>
      </p:pic>
      <p:pic>
        <p:nvPicPr>
          <p:cNvPr id="9" name="Picture 8">
            <a:extLst>
              <a:ext uri="{FF2B5EF4-FFF2-40B4-BE49-F238E27FC236}">
                <a16:creationId xmlns:a16="http://schemas.microsoft.com/office/drawing/2014/main" id="{094C2D7B-04A9-8AD1-2CF9-108094B604F5}"/>
              </a:ext>
            </a:extLst>
          </p:cNvPr>
          <p:cNvPicPr>
            <a:picLocks noChangeAspect="1"/>
          </p:cNvPicPr>
          <p:nvPr/>
        </p:nvPicPr>
        <p:blipFill>
          <a:blip r:embed="rId4"/>
          <a:stretch>
            <a:fillRect/>
          </a:stretch>
        </p:blipFill>
        <p:spPr>
          <a:xfrm>
            <a:off x="4487274" y="5260171"/>
            <a:ext cx="3196073" cy="1250357"/>
          </a:xfrm>
          <a:prstGeom prst="rect">
            <a:avLst/>
          </a:prstGeom>
        </p:spPr>
      </p:pic>
    </p:spTree>
    <p:extLst>
      <p:ext uri="{BB962C8B-B14F-4D97-AF65-F5344CB8AC3E}">
        <p14:creationId xmlns:p14="http://schemas.microsoft.com/office/powerpoint/2010/main" val="12230344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156255-9173-E6FA-EB8C-33217B26041C}"/>
              </a:ext>
            </a:extLst>
          </p:cNvPr>
          <p:cNvPicPr>
            <a:picLocks noChangeAspect="1"/>
          </p:cNvPicPr>
          <p:nvPr/>
        </p:nvPicPr>
        <p:blipFill>
          <a:blip r:embed="rId2"/>
          <a:stretch>
            <a:fillRect/>
          </a:stretch>
        </p:blipFill>
        <p:spPr>
          <a:xfrm>
            <a:off x="2921292" y="211137"/>
            <a:ext cx="7061694" cy="6123023"/>
          </a:xfrm>
          <a:prstGeom prst="rect">
            <a:avLst/>
          </a:prstGeom>
        </p:spPr>
      </p:pic>
    </p:spTree>
    <p:extLst>
      <p:ext uri="{BB962C8B-B14F-4D97-AF65-F5344CB8AC3E}">
        <p14:creationId xmlns:p14="http://schemas.microsoft.com/office/powerpoint/2010/main" val="22890513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2BED0-37A3-21FB-29A6-BE5B635A85A1}"/>
              </a:ext>
            </a:extLst>
          </p:cNvPr>
          <p:cNvSpPr>
            <a:spLocks noGrp="1"/>
          </p:cNvSpPr>
          <p:nvPr>
            <p:ph type="title"/>
          </p:nvPr>
        </p:nvSpPr>
        <p:spPr>
          <a:xfrm>
            <a:off x="967566" y="380204"/>
            <a:ext cx="10995047" cy="986647"/>
          </a:xfrm>
        </p:spPr>
        <p:txBody>
          <a:bodyPr>
            <a:normAutofit/>
          </a:bodyPr>
          <a:lstStyle/>
          <a:p>
            <a:r>
              <a:rPr lang="el-GR" sz="4000" dirty="0"/>
              <a:t>Το υπόδειγμα παλινδρόμησης </a:t>
            </a:r>
            <a:r>
              <a:rPr lang="en-US" sz="4000" dirty="0"/>
              <a:t>POISSON</a:t>
            </a:r>
          </a:p>
        </p:txBody>
      </p:sp>
      <p:sp>
        <p:nvSpPr>
          <p:cNvPr id="3" name="Content Placeholder 2">
            <a:extLst>
              <a:ext uri="{FF2B5EF4-FFF2-40B4-BE49-F238E27FC236}">
                <a16:creationId xmlns:a16="http://schemas.microsoft.com/office/drawing/2014/main" id="{F4D3DBD5-7264-1F74-BF95-3526784E2C25}"/>
              </a:ext>
            </a:extLst>
          </p:cNvPr>
          <p:cNvSpPr>
            <a:spLocks noGrp="1"/>
          </p:cNvSpPr>
          <p:nvPr>
            <p:ph idx="1"/>
          </p:nvPr>
        </p:nvSpPr>
        <p:spPr>
          <a:xfrm>
            <a:off x="967566" y="1366851"/>
            <a:ext cx="11224434" cy="5392834"/>
          </a:xfrm>
        </p:spPr>
        <p:txBody>
          <a:bodyPr/>
          <a:lstStyle/>
          <a:p>
            <a:pPr algn="l"/>
            <a:r>
              <a:rPr lang="el-GR" sz="2400" b="0" i="0" u="none" strike="noStrike" baseline="0" dirty="0">
                <a:latin typeface="grmn1000"/>
              </a:rPr>
              <a:t>Σύμφωνα με το υπόδειγμα παλινδρόμησης </a:t>
            </a:r>
            <a:r>
              <a:rPr lang="el-GR" sz="2400" b="0" i="0" u="none" strike="noStrike" baseline="0" dirty="0">
                <a:latin typeface="LMRoman10-Regular"/>
              </a:rPr>
              <a:t>Poisson</a:t>
            </a:r>
            <a:r>
              <a:rPr lang="el-GR" sz="2400" b="0" i="0" u="none" strike="noStrike" baseline="0" dirty="0">
                <a:latin typeface="grmn1000"/>
              </a:rPr>
              <a:t>, κάθε </a:t>
            </a:r>
            <a:r>
              <a:rPr lang="el-GR" sz="2400" b="0" i="1" u="none" strike="noStrike" baseline="0" dirty="0">
                <a:latin typeface="LMMathItalic10-Regular"/>
              </a:rPr>
              <a:t>y</a:t>
            </a:r>
            <a:r>
              <a:rPr lang="el-GR" sz="1400" b="0" i="1" u="none" strike="noStrike" baseline="0" dirty="0">
                <a:latin typeface="LMMathItalic8-Regular"/>
              </a:rPr>
              <a:t>i </a:t>
            </a:r>
            <a:r>
              <a:rPr lang="el-GR" sz="2400" b="0" i="0" u="none" strike="noStrike" baseline="0" dirty="0">
                <a:latin typeface="grmn1000"/>
              </a:rPr>
              <a:t>λαμβάνεται από ένα πληθυσμό </a:t>
            </a:r>
            <a:r>
              <a:rPr lang="el-GR" sz="2400" b="0" i="0" u="none" strike="noStrike" baseline="0" dirty="0">
                <a:latin typeface="LMRoman10-Regular"/>
              </a:rPr>
              <a:t>Poisson </a:t>
            </a:r>
            <a:r>
              <a:rPr lang="el-GR" sz="2400" b="0" i="0" u="none" strike="noStrike" baseline="0" dirty="0">
                <a:latin typeface="grmn1000"/>
              </a:rPr>
              <a:t>με παράμετρο </a:t>
            </a:r>
            <a:r>
              <a:rPr lang="el-GR" sz="2400" b="0" i="1" u="none" strike="noStrike" baseline="0" dirty="0">
                <a:latin typeface="LMMathItalic10-Regular"/>
              </a:rPr>
              <a:t>λ</a:t>
            </a:r>
            <a:r>
              <a:rPr lang="el-GR" sz="1400" b="0" i="1" u="none" strike="noStrike" baseline="0" dirty="0">
                <a:latin typeface="LMMathItalic8-Regular"/>
              </a:rPr>
              <a:t>i</a:t>
            </a:r>
            <a:r>
              <a:rPr lang="el-GR" sz="2400" b="0" i="0" u="none" strike="noStrike" baseline="0" dirty="0">
                <a:latin typeface="grmn1000"/>
              </a:rPr>
              <a:t>, που σχετίζεται με τις ερμηνευτικές μεταβλητές </a:t>
            </a:r>
            <a:r>
              <a:rPr lang="el-GR" sz="2400" b="1" i="1" u="none" strike="noStrike" baseline="0" dirty="0">
                <a:latin typeface="LMMathItalic10-Bold"/>
              </a:rPr>
              <a:t>x</a:t>
            </a:r>
            <a:r>
              <a:rPr lang="el-GR" sz="1400" b="0" i="1" u="none" strike="noStrike" baseline="0" dirty="0">
                <a:latin typeface="LMMathItalic8-Regular"/>
              </a:rPr>
              <a:t>i</a:t>
            </a:r>
            <a:r>
              <a:rPr lang="el-GR" sz="2400" b="0" i="0" u="none" strike="noStrike" baseline="0" dirty="0">
                <a:latin typeface="grmn1000"/>
              </a:rPr>
              <a:t>. Η βασική εξίσωση του υποδείγματος είναι</a:t>
            </a:r>
          </a:p>
          <a:p>
            <a:pPr algn="l"/>
            <a:endParaRPr lang="el-GR" sz="2400" dirty="0">
              <a:latin typeface="grmn1000"/>
            </a:endParaRPr>
          </a:p>
          <a:p>
            <a:pPr algn="l"/>
            <a:endParaRPr lang="el-GR" sz="2400" dirty="0">
              <a:latin typeface="grmn1000"/>
            </a:endParaRPr>
          </a:p>
          <a:p>
            <a:pPr algn="l"/>
            <a:r>
              <a:rPr lang="el-GR" sz="2400" b="0" i="0" u="none" strike="noStrike" baseline="0" dirty="0">
                <a:latin typeface="grmn1000"/>
              </a:rPr>
              <a:t>Η συνηθέστερη διατύπωση για τα </a:t>
            </a:r>
            <a:r>
              <a:rPr lang="el-GR" sz="2400" b="0" i="1" u="none" strike="noStrike" baseline="0" dirty="0">
                <a:latin typeface="LMMathItalic10-Regular"/>
              </a:rPr>
              <a:t>λ</a:t>
            </a:r>
            <a:r>
              <a:rPr lang="el-GR" sz="1400" b="0" i="1" u="none" strike="noStrike" baseline="0" dirty="0">
                <a:latin typeface="LMMathItalic8-Regular"/>
              </a:rPr>
              <a:t>i </a:t>
            </a:r>
            <a:r>
              <a:rPr lang="el-GR" sz="2400" b="0" i="0" u="none" strike="noStrike" baseline="0" dirty="0">
                <a:latin typeface="grmn1000"/>
              </a:rPr>
              <a:t>είναι το λογαριθμικό-κανονικό υπόδειγμα,</a:t>
            </a:r>
          </a:p>
          <a:p>
            <a:pPr algn="l"/>
            <a:endParaRPr lang="el-GR" sz="2400" dirty="0">
              <a:latin typeface="grmn1000"/>
            </a:endParaRPr>
          </a:p>
          <a:p>
            <a:pPr algn="l"/>
            <a:r>
              <a:rPr lang="el-GR" sz="2400" b="0" i="0" u="none" strike="noStrike" baseline="0" dirty="0">
                <a:latin typeface="grmn1000"/>
              </a:rPr>
              <a:t>Μπορούμε εύκολα να δείξουμε ότι το αναμενόμενο πλήθος γεγονότων ανά χρονική περίοδο ή ανά μονάδα χώρου δίνεται από τη σχέση</a:t>
            </a:r>
          </a:p>
          <a:p>
            <a:pPr algn="l"/>
            <a:endParaRPr lang="el-GR" sz="2400" dirty="0">
              <a:latin typeface="grmn1000"/>
            </a:endParaRPr>
          </a:p>
          <a:p>
            <a:pPr algn="l"/>
            <a:r>
              <a:rPr lang="el-GR" sz="2400" dirty="0">
                <a:latin typeface="grmn1000"/>
              </a:rPr>
              <a:t>έτσι</a:t>
            </a:r>
            <a:endParaRPr lang="en-US" dirty="0"/>
          </a:p>
        </p:txBody>
      </p:sp>
      <p:pic>
        <p:nvPicPr>
          <p:cNvPr id="5" name="Picture 4">
            <a:extLst>
              <a:ext uri="{FF2B5EF4-FFF2-40B4-BE49-F238E27FC236}">
                <a16:creationId xmlns:a16="http://schemas.microsoft.com/office/drawing/2014/main" id="{7DD59B3A-482E-FAE9-46C9-F1A648F0F948}"/>
              </a:ext>
            </a:extLst>
          </p:cNvPr>
          <p:cNvPicPr>
            <a:picLocks noChangeAspect="1"/>
          </p:cNvPicPr>
          <p:nvPr/>
        </p:nvPicPr>
        <p:blipFill>
          <a:blip r:embed="rId2"/>
          <a:stretch>
            <a:fillRect/>
          </a:stretch>
        </p:blipFill>
        <p:spPr>
          <a:xfrm>
            <a:off x="4105367" y="2667191"/>
            <a:ext cx="4719444" cy="780503"/>
          </a:xfrm>
          <a:prstGeom prst="rect">
            <a:avLst/>
          </a:prstGeom>
        </p:spPr>
      </p:pic>
      <p:pic>
        <p:nvPicPr>
          <p:cNvPr id="7" name="Picture 6">
            <a:extLst>
              <a:ext uri="{FF2B5EF4-FFF2-40B4-BE49-F238E27FC236}">
                <a16:creationId xmlns:a16="http://schemas.microsoft.com/office/drawing/2014/main" id="{1699589D-5BF5-931F-2DB5-BFBCADF7E471}"/>
              </a:ext>
            </a:extLst>
          </p:cNvPr>
          <p:cNvPicPr>
            <a:picLocks noChangeAspect="1"/>
          </p:cNvPicPr>
          <p:nvPr/>
        </p:nvPicPr>
        <p:blipFill>
          <a:blip r:embed="rId3"/>
          <a:stretch>
            <a:fillRect/>
          </a:stretch>
        </p:blipFill>
        <p:spPr>
          <a:xfrm>
            <a:off x="5178342" y="4022792"/>
            <a:ext cx="1835316" cy="658118"/>
          </a:xfrm>
          <a:prstGeom prst="rect">
            <a:avLst/>
          </a:prstGeom>
        </p:spPr>
      </p:pic>
      <p:pic>
        <p:nvPicPr>
          <p:cNvPr id="9" name="Picture 8">
            <a:extLst>
              <a:ext uri="{FF2B5EF4-FFF2-40B4-BE49-F238E27FC236}">
                <a16:creationId xmlns:a16="http://schemas.microsoft.com/office/drawing/2014/main" id="{74CAE196-439E-A2C7-B610-94245D310793}"/>
              </a:ext>
            </a:extLst>
          </p:cNvPr>
          <p:cNvPicPr>
            <a:picLocks noChangeAspect="1"/>
          </p:cNvPicPr>
          <p:nvPr/>
        </p:nvPicPr>
        <p:blipFill>
          <a:blip r:embed="rId4"/>
          <a:stretch>
            <a:fillRect/>
          </a:stretch>
        </p:blipFill>
        <p:spPr>
          <a:xfrm>
            <a:off x="4363351" y="5345464"/>
            <a:ext cx="3428890" cy="458297"/>
          </a:xfrm>
          <a:prstGeom prst="rect">
            <a:avLst/>
          </a:prstGeom>
        </p:spPr>
      </p:pic>
      <p:pic>
        <p:nvPicPr>
          <p:cNvPr id="11" name="Picture 10">
            <a:extLst>
              <a:ext uri="{FF2B5EF4-FFF2-40B4-BE49-F238E27FC236}">
                <a16:creationId xmlns:a16="http://schemas.microsoft.com/office/drawing/2014/main" id="{A987F598-D551-9F52-D787-67AA977B2C30}"/>
              </a:ext>
            </a:extLst>
          </p:cNvPr>
          <p:cNvPicPr>
            <a:picLocks noChangeAspect="1"/>
          </p:cNvPicPr>
          <p:nvPr/>
        </p:nvPicPr>
        <p:blipFill>
          <a:blip r:embed="rId5"/>
          <a:stretch>
            <a:fillRect/>
          </a:stretch>
        </p:blipFill>
        <p:spPr>
          <a:xfrm>
            <a:off x="5855799" y="6155703"/>
            <a:ext cx="1637353" cy="603982"/>
          </a:xfrm>
          <a:prstGeom prst="rect">
            <a:avLst/>
          </a:prstGeom>
        </p:spPr>
      </p:pic>
    </p:spTree>
    <p:extLst>
      <p:ext uri="{BB962C8B-B14F-4D97-AF65-F5344CB8AC3E}">
        <p14:creationId xmlns:p14="http://schemas.microsoft.com/office/powerpoint/2010/main" val="9129716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D8571-4A5C-7EF4-698D-F7F27A5C458E}"/>
              </a:ext>
            </a:extLst>
          </p:cNvPr>
          <p:cNvSpPr>
            <a:spLocks noGrp="1"/>
          </p:cNvSpPr>
          <p:nvPr>
            <p:ph type="title"/>
          </p:nvPr>
        </p:nvSpPr>
        <p:spPr/>
        <p:txBody>
          <a:bodyPr/>
          <a:lstStyle/>
          <a:p>
            <a:r>
              <a:rPr kumimoji="0" lang="el-GR" sz="4000" b="0" i="0" u="none" strike="noStrike" kern="1200" cap="all" spc="100" normalizeH="0" baseline="0" noProof="0" dirty="0">
                <a:ln>
                  <a:noFill/>
                </a:ln>
                <a:solidFill>
                  <a:prstClr val="black">
                    <a:lumMod val="95000"/>
                    <a:lumOff val="5000"/>
                  </a:prstClr>
                </a:solidFill>
                <a:effectLst/>
                <a:uLnTx/>
                <a:uFillTx/>
                <a:latin typeface="Calibri" panose="020F0502020204030204" pitchFamily="34" charset="0"/>
                <a:ea typeface="+mj-ea"/>
                <a:cs typeface="+mj-cs"/>
              </a:rPr>
              <a:t>Το υπόδειγμα παλινδρόμησης </a:t>
            </a:r>
            <a:r>
              <a:rPr kumimoji="0" lang="en-US" sz="4000" b="0" i="0" u="none" strike="noStrike" kern="1200" cap="all" spc="100" normalizeH="0" baseline="0" noProof="0" dirty="0">
                <a:ln>
                  <a:noFill/>
                </a:ln>
                <a:solidFill>
                  <a:prstClr val="black">
                    <a:lumMod val="95000"/>
                    <a:lumOff val="5000"/>
                  </a:prstClr>
                </a:solidFill>
                <a:effectLst/>
                <a:uLnTx/>
                <a:uFillTx/>
                <a:latin typeface="Tw Cen MT Condensed" panose="020B0606020104020203"/>
                <a:ea typeface="+mj-ea"/>
                <a:cs typeface="+mj-cs"/>
              </a:rPr>
              <a:t>POISSON</a:t>
            </a:r>
            <a:endParaRPr lang="en-US" dirty="0"/>
          </a:p>
        </p:txBody>
      </p:sp>
      <p:sp>
        <p:nvSpPr>
          <p:cNvPr id="3" name="Content Placeholder 2">
            <a:extLst>
              <a:ext uri="{FF2B5EF4-FFF2-40B4-BE49-F238E27FC236}">
                <a16:creationId xmlns:a16="http://schemas.microsoft.com/office/drawing/2014/main" id="{C745A0B0-4FD7-F7B0-D3F0-EDD8F08C5293}"/>
              </a:ext>
            </a:extLst>
          </p:cNvPr>
          <p:cNvSpPr>
            <a:spLocks noGrp="1"/>
          </p:cNvSpPr>
          <p:nvPr>
            <p:ph idx="1"/>
          </p:nvPr>
        </p:nvSpPr>
        <p:spPr>
          <a:xfrm>
            <a:off x="1024128" y="2286000"/>
            <a:ext cx="10599121" cy="4023360"/>
          </a:xfrm>
        </p:spPr>
        <p:txBody>
          <a:bodyPr/>
          <a:lstStyle/>
          <a:p>
            <a:r>
              <a:rPr lang="el-GR" dirty="0"/>
              <a:t>Ο Poisson MLE αποτελεί ένα από τα θεμελιώδη παραδείγματα του QMLE. Σε αυτές τις περιπτώσεις, η ασυμπτωτική μήτρα συνδιακυμάνσεων πρέπει να τροποποιείται. Για αυτή την περίπτωση, μια αξιόπιστη μήτρα συνδιακυμάνσεων υπολογίζεται ως</a:t>
            </a:r>
            <a:endParaRPr lang="en-US" dirty="0"/>
          </a:p>
        </p:txBody>
      </p:sp>
      <p:pic>
        <p:nvPicPr>
          <p:cNvPr id="5" name="Picture 4">
            <a:extLst>
              <a:ext uri="{FF2B5EF4-FFF2-40B4-BE49-F238E27FC236}">
                <a16:creationId xmlns:a16="http://schemas.microsoft.com/office/drawing/2014/main" id="{B9D86EB3-6803-4C9E-D084-48D1A057A06B}"/>
              </a:ext>
            </a:extLst>
          </p:cNvPr>
          <p:cNvPicPr>
            <a:picLocks noChangeAspect="1"/>
          </p:cNvPicPr>
          <p:nvPr/>
        </p:nvPicPr>
        <p:blipFill>
          <a:blip r:embed="rId2"/>
          <a:stretch>
            <a:fillRect/>
          </a:stretch>
        </p:blipFill>
        <p:spPr>
          <a:xfrm>
            <a:off x="2333907" y="3513841"/>
            <a:ext cx="7740951" cy="868680"/>
          </a:xfrm>
          <a:prstGeom prst="rect">
            <a:avLst/>
          </a:prstGeom>
        </p:spPr>
      </p:pic>
    </p:spTree>
    <p:extLst>
      <p:ext uri="{BB962C8B-B14F-4D97-AF65-F5344CB8AC3E}">
        <p14:creationId xmlns:p14="http://schemas.microsoft.com/office/powerpoint/2010/main" val="26860945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CC132-6FB1-434A-F5E0-232132FA0F1D}"/>
              </a:ext>
            </a:extLst>
          </p:cNvPr>
          <p:cNvSpPr>
            <a:spLocks noGrp="1"/>
          </p:cNvSpPr>
          <p:nvPr>
            <p:ph type="title"/>
          </p:nvPr>
        </p:nvSpPr>
        <p:spPr/>
        <p:txBody>
          <a:bodyPr/>
          <a:lstStyle/>
          <a:p>
            <a:r>
              <a:rPr lang="el-GR" dirty="0"/>
              <a:t>Μέτρα καλής προσαρμογής</a:t>
            </a:r>
            <a:endParaRPr lang="en-US" dirty="0"/>
          </a:p>
        </p:txBody>
      </p:sp>
      <p:sp>
        <p:nvSpPr>
          <p:cNvPr id="3" name="Content Placeholder 2">
            <a:extLst>
              <a:ext uri="{FF2B5EF4-FFF2-40B4-BE49-F238E27FC236}">
                <a16:creationId xmlns:a16="http://schemas.microsoft.com/office/drawing/2014/main" id="{6E4A9040-9C06-CE78-8166-D3DB4826EE04}"/>
              </a:ext>
            </a:extLst>
          </p:cNvPr>
          <p:cNvSpPr>
            <a:spLocks noGrp="1"/>
          </p:cNvSpPr>
          <p:nvPr>
            <p:ph idx="1"/>
          </p:nvPr>
        </p:nvSpPr>
        <p:spPr>
          <a:xfrm>
            <a:off x="863873" y="1871221"/>
            <a:ext cx="11042181" cy="4023360"/>
          </a:xfrm>
        </p:spPr>
        <p:txBody>
          <a:bodyPr/>
          <a:lstStyle/>
          <a:p>
            <a:r>
              <a:rPr lang="el-GR" dirty="0"/>
              <a:t>Στο υπόδειγμα Poisson δεν υπάρχει αντίστοιχο μέτρο με το R</a:t>
            </a:r>
            <a:r>
              <a:rPr lang="el-GR" baseline="30000" dirty="0"/>
              <a:t>2</a:t>
            </a:r>
            <a:r>
              <a:rPr lang="el-GR" dirty="0"/>
              <a:t> του υποδείγματος γραμμικής παλινδρόμησης, αφού η συνάρτηση του υπό συνθήκη μέσου είναι μη γραμμική και, επιπλέον, επειδή η παλινδρόμηση είναι ετεροσκεδαστική. Ωστόσο, έχουν προταθεί πολλά εναλλακτικά μέτρα. ΄Ενα μέτρο βάσει των τυποποιημένων καταλοίπων είναι</a:t>
            </a:r>
            <a:endParaRPr lang="en-US" dirty="0"/>
          </a:p>
        </p:txBody>
      </p:sp>
      <p:pic>
        <p:nvPicPr>
          <p:cNvPr id="5" name="Picture 4">
            <a:extLst>
              <a:ext uri="{FF2B5EF4-FFF2-40B4-BE49-F238E27FC236}">
                <a16:creationId xmlns:a16="http://schemas.microsoft.com/office/drawing/2014/main" id="{157BA196-A2FD-9F47-ACC4-8192B357EFF8}"/>
              </a:ext>
            </a:extLst>
          </p:cNvPr>
          <p:cNvPicPr>
            <a:picLocks noChangeAspect="1"/>
          </p:cNvPicPr>
          <p:nvPr/>
        </p:nvPicPr>
        <p:blipFill>
          <a:blip r:embed="rId2"/>
          <a:stretch>
            <a:fillRect/>
          </a:stretch>
        </p:blipFill>
        <p:spPr>
          <a:xfrm>
            <a:off x="3910574" y="3542157"/>
            <a:ext cx="3649723" cy="1970802"/>
          </a:xfrm>
          <a:prstGeom prst="rect">
            <a:avLst/>
          </a:prstGeom>
        </p:spPr>
      </p:pic>
    </p:spTree>
    <p:extLst>
      <p:ext uri="{BB962C8B-B14F-4D97-AF65-F5344CB8AC3E}">
        <p14:creationId xmlns:p14="http://schemas.microsoft.com/office/powerpoint/2010/main" val="26275257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3FD1D-7855-C3BF-2DB7-ADEF93487B28}"/>
              </a:ext>
            </a:extLst>
          </p:cNvPr>
          <p:cNvSpPr>
            <a:spLocks noGrp="1"/>
          </p:cNvSpPr>
          <p:nvPr>
            <p:ph type="title"/>
          </p:nvPr>
        </p:nvSpPr>
        <p:spPr/>
        <p:txBody>
          <a:bodyPr/>
          <a:lstStyle/>
          <a:p>
            <a:r>
              <a:rPr kumimoji="0" lang="el-GR" sz="5000" b="0" i="0" u="none" strike="noStrike" kern="1200" cap="all" spc="100" normalizeH="0" baseline="0" noProof="0" dirty="0">
                <a:ln>
                  <a:noFill/>
                </a:ln>
                <a:solidFill>
                  <a:prstClr val="black">
                    <a:lumMod val="95000"/>
                    <a:lumOff val="5000"/>
                  </a:prstClr>
                </a:solidFill>
                <a:effectLst/>
                <a:uLnTx/>
                <a:uFillTx/>
                <a:latin typeface="Calibri" panose="020F0502020204030204" pitchFamily="34" charset="0"/>
                <a:ea typeface="+mj-ea"/>
                <a:cs typeface="+mj-cs"/>
              </a:rPr>
              <a:t>Μέτρα καλής προσαρμογής</a:t>
            </a:r>
            <a:endParaRPr lang="en-US" dirty="0"/>
          </a:p>
        </p:txBody>
      </p:sp>
      <p:sp>
        <p:nvSpPr>
          <p:cNvPr id="3" name="Content Placeholder 2">
            <a:extLst>
              <a:ext uri="{FF2B5EF4-FFF2-40B4-BE49-F238E27FC236}">
                <a16:creationId xmlns:a16="http://schemas.microsoft.com/office/drawing/2014/main" id="{00876550-9C71-EEF4-3B62-D14381F6EF70}"/>
              </a:ext>
            </a:extLst>
          </p:cNvPr>
          <p:cNvSpPr>
            <a:spLocks noGrp="1"/>
          </p:cNvSpPr>
          <p:nvPr>
            <p:ph idx="1"/>
          </p:nvPr>
        </p:nvSpPr>
        <p:spPr>
          <a:xfrm>
            <a:off x="1024128" y="2286000"/>
            <a:ext cx="11167872" cy="4023360"/>
          </a:xfrm>
        </p:spPr>
        <p:txBody>
          <a:bodyPr>
            <a:normAutofit/>
          </a:bodyPr>
          <a:lstStyle/>
          <a:p>
            <a:r>
              <a:rPr lang="el-GR" dirty="0"/>
              <a:t>Αυτό το μέτρο έχει το πλεονέκτημα ότι συγκρίνει την εξομάλυνση του υποδείγματος με εκείνη ενός υποδείγματος που περιλαμβάνει μόνο έναν σταθερό όρο. Ωστόσο, μπορεί να είναι αρνητικό και μπορεί να αυξηθεί όταν αφαιρεθεί από το υπόδειγμα μια μεταβλητή. Για μια ατομική παρατήρηση, η απόκλιση είναι</a:t>
            </a:r>
          </a:p>
          <a:p>
            <a:endParaRPr lang="el-GR" dirty="0"/>
          </a:p>
          <a:p>
            <a:endParaRPr lang="el-GR" dirty="0"/>
          </a:p>
          <a:p>
            <a:pPr algn="l"/>
            <a:r>
              <a:rPr lang="el-GR" sz="2400" b="0" i="0" u="none" strike="noStrike" baseline="0" dirty="0">
                <a:latin typeface="grmn1000"/>
              </a:rPr>
              <a:t>όπου, κατά κανόνα, </a:t>
            </a:r>
            <a:r>
              <a:rPr lang="el-GR" sz="2400" b="0" i="0" u="none" strike="noStrike" baseline="0" dirty="0">
                <a:latin typeface="LMRoman10-Regular"/>
              </a:rPr>
              <a:t>0 ln(0) = 0</a:t>
            </a:r>
            <a:r>
              <a:rPr lang="el-GR" sz="2400" b="0" i="0" u="none" strike="noStrike" baseline="0" dirty="0">
                <a:latin typeface="grmn1000"/>
              </a:rPr>
              <a:t>. Αν το υπόδειγμα περιέχει έναν σταθερό όρο, τότε             </a:t>
            </a:r>
            <a:r>
              <a:rPr lang="el-GR" sz="2400" b="0" i="0" u="none" strike="noStrike" baseline="0" dirty="0">
                <a:latin typeface="LMRoman10-Regular"/>
              </a:rPr>
              <a:t>= 0</a:t>
            </a:r>
            <a:r>
              <a:rPr lang="el-GR" sz="2400" b="0" i="0" u="none" strike="noStrike" baseline="0" dirty="0">
                <a:latin typeface="grmn1000"/>
              </a:rPr>
              <a:t>. Τ ο άθροισμα των αποκλίσεων,</a:t>
            </a:r>
            <a:endParaRPr lang="en-US" dirty="0"/>
          </a:p>
        </p:txBody>
      </p:sp>
      <p:pic>
        <p:nvPicPr>
          <p:cNvPr id="5" name="Picture 4">
            <a:extLst>
              <a:ext uri="{FF2B5EF4-FFF2-40B4-BE49-F238E27FC236}">
                <a16:creationId xmlns:a16="http://schemas.microsoft.com/office/drawing/2014/main" id="{53871CC4-D7AA-F078-9E63-80BB8ABF85FB}"/>
              </a:ext>
            </a:extLst>
          </p:cNvPr>
          <p:cNvPicPr>
            <a:picLocks noChangeAspect="1"/>
          </p:cNvPicPr>
          <p:nvPr/>
        </p:nvPicPr>
        <p:blipFill>
          <a:blip r:embed="rId2"/>
          <a:stretch>
            <a:fillRect/>
          </a:stretch>
        </p:blipFill>
        <p:spPr>
          <a:xfrm>
            <a:off x="2959784" y="3704706"/>
            <a:ext cx="6272431" cy="517562"/>
          </a:xfrm>
          <a:prstGeom prst="rect">
            <a:avLst/>
          </a:prstGeom>
        </p:spPr>
      </p:pic>
      <p:pic>
        <p:nvPicPr>
          <p:cNvPr id="7" name="Picture 6">
            <a:extLst>
              <a:ext uri="{FF2B5EF4-FFF2-40B4-BE49-F238E27FC236}">
                <a16:creationId xmlns:a16="http://schemas.microsoft.com/office/drawing/2014/main" id="{7992876F-4DD0-151B-1554-F491230F7C34}"/>
              </a:ext>
            </a:extLst>
          </p:cNvPr>
          <p:cNvPicPr>
            <a:picLocks noChangeAspect="1"/>
          </p:cNvPicPr>
          <p:nvPr/>
        </p:nvPicPr>
        <p:blipFill>
          <a:blip r:embed="rId3"/>
          <a:stretch>
            <a:fillRect/>
          </a:stretch>
        </p:blipFill>
        <p:spPr>
          <a:xfrm>
            <a:off x="11301854" y="4609707"/>
            <a:ext cx="890146" cy="460681"/>
          </a:xfrm>
          <a:prstGeom prst="rect">
            <a:avLst/>
          </a:prstGeom>
        </p:spPr>
      </p:pic>
    </p:spTree>
    <p:extLst>
      <p:ext uri="{BB962C8B-B14F-4D97-AF65-F5344CB8AC3E}">
        <p14:creationId xmlns:p14="http://schemas.microsoft.com/office/powerpoint/2010/main" val="1104661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FBFD8-DD99-9647-D6BB-4CCA68118CD3}"/>
              </a:ext>
            </a:extLst>
          </p:cNvPr>
          <p:cNvSpPr>
            <a:spLocks noGrp="1"/>
          </p:cNvSpPr>
          <p:nvPr>
            <p:ph type="title"/>
          </p:nvPr>
        </p:nvSpPr>
        <p:spPr/>
        <p:txBody>
          <a:bodyPr/>
          <a:lstStyle/>
          <a:p>
            <a:r>
              <a:rPr kumimoji="0" lang="el-GR" sz="3600" b="0" i="0" u="none" strike="noStrike" kern="1200" cap="all" spc="100" normalizeH="0" baseline="0" noProof="0" dirty="0">
                <a:ln>
                  <a:noFill/>
                </a:ln>
                <a:solidFill>
                  <a:prstClr val="black">
                    <a:lumMod val="95000"/>
                    <a:lumOff val="5000"/>
                  </a:prstClr>
                </a:solidFill>
                <a:effectLst/>
                <a:uLnTx/>
                <a:uFillTx/>
                <a:latin typeface="Calibri" panose="020F0502020204030204" pitchFamily="34" charset="0"/>
                <a:ea typeface="+mj-ea"/>
                <a:cs typeface="+mj-cs"/>
              </a:rPr>
              <a:t>Το πλαίσιο της τυχαίας χρησιμότητας για το πολυωνυμικό λογιστικό υπόδειγμα</a:t>
            </a:r>
            <a:endParaRPr lang="en-US" dirty="0"/>
          </a:p>
        </p:txBody>
      </p:sp>
      <p:sp>
        <p:nvSpPr>
          <p:cNvPr id="3" name="Content Placeholder 2">
            <a:extLst>
              <a:ext uri="{FF2B5EF4-FFF2-40B4-BE49-F238E27FC236}">
                <a16:creationId xmlns:a16="http://schemas.microsoft.com/office/drawing/2014/main" id="{0A0111C6-43FD-54B8-14F6-51F78DC0D263}"/>
              </a:ext>
            </a:extLst>
          </p:cNvPr>
          <p:cNvSpPr>
            <a:spLocks noGrp="1"/>
          </p:cNvSpPr>
          <p:nvPr>
            <p:ph idx="1"/>
          </p:nvPr>
        </p:nvSpPr>
        <p:spPr>
          <a:xfrm>
            <a:off x="1024128" y="2908169"/>
            <a:ext cx="9720073" cy="4023360"/>
          </a:xfrm>
        </p:spPr>
        <p:txBody>
          <a:bodyPr/>
          <a:lstStyle/>
          <a:p>
            <a:r>
              <a:rPr lang="el-GR" dirty="0"/>
              <a:t>Η μορφή του υποδείγματος δυαδικής επιλογής που εξετάσαμε στην Ενότητα 17.2 προκύπτει αν J = 1. Από το υπόδειγμα φαίνεται ότι μπορούμε να υπολογίσουμε </a:t>
            </a:r>
            <a:r>
              <a:rPr lang="el-GR" b="1" dirty="0"/>
              <a:t>J λογαριθμικούς λόγους </a:t>
            </a:r>
            <a:r>
              <a:rPr lang="el-GR" dirty="0"/>
              <a:t>πιθανοτήτων,</a:t>
            </a:r>
            <a:endParaRPr lang="en-US" dirty="0"/>
          </a:p>
          <a:p>
            <a:endParaRPr lang="en-US" dirty="0"/>
          </a:p>
          <a:p>
            <a:endParaRPr lang="en-US" dirty="0"/>
          </a:p>
          <a:p>
            <a:pPr algn="l"/>
            <a:r>
              <a:rPr lang="el-GR" sz="2400" b="0" i="0" u="none" strike="noStrike" baseline="0" dirty="0">
                <a:latin typeface="grmn1000"/>
              </a:rPr>
              <a:t>Από την πλευρά της εκτίμησης, είναι χρήσιμο το γεγονός ότι ο λόγος πιθανοτήτων, </a:t>
            </a:r>
            <a:r>
              <a:rPr lang="el-GR" sz="2400" b="0" i="1" u="none" strike="noStrike" baseline="0" dirty="0">
                <a:latin typeface="LMMathItalic10-Regular"/>
              </a:rPr>
              <a:t>P</a:t>
            </a:r>
            <a:r>
              <a:rPr lang="el-GR" sz="1400" b="0" i="1" u="none" strike="noStrike" baseline="0" dirty="0">
                <a:latin typeface="LMMathItalic8-Regular"/>
              </a:rPr>
              <a:t>ij</a:t>
            </a:r>
            <a:r>
              <a:rPr lang="el-GR" sz="2400" b="0" i="1" u="none" strike="noStrike" baseline="0" dirty="0">
                <a:latin typeface="LMMathItalic10-Regular"/>
              </a:rPr>
              <a:t>/P</a:t>
            </a:r>
            <a:r>
              <a:rPr lang="el-GR" sz="1400" b="0" i="1" u="none" strike="noStrike" baseline="0" dirty="0">
                <a:latin typeface="LMMathItalic8-Regular"/>
              </a:rPr>
              <a:t>ik</a:t>
            </a:r>
            <a:r>
              <a:rPr lang="el-GR" sz="2400" b="0" i="0" u="none" strike="noStrike" baseline="0" dirty="0">
                <a:latin typeface="grmn1000"/>
              </a:rPr>
              <a:t>, δεν εξαρτάται</a:t>
            </a:r>
            <a:r>
              <a:rPr lang="en-US" sz="2400" b="0" i="0" u="none" strike="noStrike" baseline="0" dirty="0">
                <a:latin typeface="grmn1000"/>
              </a:rPr>
              <a:t> </a:t>
            </a:r>
            <a:r>
              <a:rPr lang="el-GR" sz="2400" b="0" i="0" u="none" strike="noStrike" baseline="0" dirty="0">
                <a:latin typeface="grmn1000"/>
              </a:rPr>
              <a:t>από τις άλλες επιλογές.</a:t>
            </a:r>
            <a:endParaRPr lang="en-US" dirty="0"/>
          </a:p>
        </p:txBody>
      </p:sp>
      <p:pic>
        <p:nvPicPr>
          <p:cNvPr id="7" name="Picture 6">
            <a:extLst>
              <a:ext uri="{FF2B5EF4-FFF2-40B4-BE49-F238E27FC236}">
                <a16:creationId xmlns:a16="http://schemas.microsoft.com/office/drawing/2014/main" id="{A8FD9E3C-DF72-E30D-F75D-2BD12FA9ACAC}"/>
              </a:ext>
            </a:extLst>
          </p:cNvPr>
          <p:cNvPicPr>
            <a:picLocks noChangeAspect="1"/>
          </p:cNvPicPr>
          <p:nvPr/>
        </p:nvPicPr>
        <p:blipFill>
          <a:blip r:embed="rId2"/>
          <a:stretch>
            <a:fillRect/>
          </a:stretch>
        </p:blipFill>
        <p:spPr>
          <a:xfrm>
            <a:off x="2189851" y="1990564"/>
            <a:ext cx="6816079" cy="828050"/>
          </a:xfrm>
          <a:prstGeom prst="rect">
            <a:avLst/>
          </a:prstGeom>
        </p:spPr>
      </p:pic>
      <p:pic>
        <p:nvPicPr>
          <p:cNvPr id="9" name="Picture 8">
            <a:extLst>
              <a:ext uri="{FF2B5EF4-FFF2-40B4-BE49-F238E27FC236}">
                <a16:creationId xmlns:a16="http://schemas.microsoft.com/office/drawing/2014/main" id="{12BEEA9A-73BE-9948-57E9-E9EB858844EF}"/>
              </a:ext>
            </a:extLst>
          </p:cNvPr>
          <p:cNvPicPr>
            <a:picLocks noChangeAspect="1"/>
          </p:cNvPicPr>
          <p:nvPr/>
        </p:nvPicPr>
        <p:blipFill>
          <a:blip r:embed="rId3"/>
          <a:stretch>
            <a:fillRect/>
          </a:stretch>
        </p:blipFill>
        <p:spPr>
          <a:xfrm>
            <a:off x="3576654" y="3895436"/>
            <a:ext cx="4454482" cy="657051"/>
          </a:xfrm>
          <a:prstGeom prst="rect">
            <a:avLst/>
          </a:prstGeom>
        </p:spPr>
      </p:pic>
    </p:spTree>
    <p:extLst>
      <p:ext uri="{BB962C8B-B14F-4D97-AF65-F5344CB8AC3E}">
        <p14:creationId xmlns:p14="http://schemas.microsoft.com/office/powerpoint/2010/main" val="30671998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46E92-72FC-7486-9C91-DB2ADE75E0C8}"/>
              </a:ext>
            </a:extLst>
          </p:cNvPr>
          <p:cNvSpPr>
            <a:spLocks noGrp="1"/>
          </p:cNvSpPr>
          <p:nvPr>
            <p:ph type="title"/>
          </p:nvPr>
        </p:nvSpPr>
        <p:spPr/>
        <p:txBody>
          <a:bodyPr/>
          <a:lstStyle/>
          <a:p>
            <a:r>
              <a:rPr kumimoji="0" lang="el-GR" sz="5000" b="0" i="0" u="none" strike="noStrike" kern="1200" cap="all" spc="100" normalizeH="0" baseline="0" noProof="0" dirty="0">
                <a:ln>
                  <a:noFill/>
                </a:ln>
                <a:solidFill>
                  <a:prstClr val="black">
                    <a:lumMod val="95000"/>
                    <a:lumOff val="5000"/>
                  </a:prstClr>
                </a:solidFill>
                <a:effectLst/>
                <a:uLnTx/>
                <a:uFillTx/>
                <a:latin typeface="Calibri" panose="020F0502020204030204" pitchFamily="34" charset="0"/>
                <a:ea typeface="+mj-ea"/>
                <a:cs typeface="+mj-cs"/>
              </a:rPr>
              <a:t>Μέτρα καλής προσαρμογής</a:t>
            </a:r>
            <a:endParaRPr lang="en-US" dirty="0"/>
          </a:p>
        </p:txBody>
      </p:sp>
      <p:sp>
        <p:nvSpPr>
          <p:cNvPr id="3" name="Content Placeholder 2">
            <a:extLst>
              <a:ext uri="{FF2B5EF4-FFF2-40B4-BE49-F238E27FC236}">
                <a16:creationId xmlns:a16="http://schemas.microsoft.com/office/drawing/2014/main" id="{AB24156E-04C2-2D3F-FDB0-19F861D80E0E}"/>
              </a:ext>
            </a:extLst>
          </p:cNvPr>
          <p:cNvSpPr>
            <a:spLocks noGrp="1"/>
          </p:cNvSpPr>
          <p:nvPr>
            <p:ph idx="1"/>
          </p:nvPr>
        </p:nvSpPr>
        <p:spPr/>
        <p:txBody>
          <a:bodyPr/>
          <a:lstStyle/>
          <a:p>
            <a:pPr algn="l"/>
            <a:r>
              <a:rPr lang="el-GR" sz="2400" b="0" i="0" u="none" strike="noStrike" baseline="0" dirty="0">
                <a:latin typeface="grmn1000"/>
              </a:rPr>
              <a:t>Το άθροισμα των αποκλίσεων,</a:t>
            </a:r>
          </a:p>
          <a:p>
            <a:pPr algn="l"/>
            <a:endParaRPr lang="el-GR" sz="2400" dirty="0">
              <a:latin typeface="grmn1000"/>
            </a:endParaRPr>
          </a:p>
          <a:p>
            <a:pPr algn="l"/>
            <a:endParaRPr lang="el-GR" sz="2400" dirty="0">
              <a:latin typeface="grmn1000"/>
            </a:endParaRPr>
          </a:p>
          <a:p>
            <a:pPr algn="l"/>
            <a:r>
              <a:rPr lang="el-GR" sz="2400" b="0" i="0" u="none" strike="noStrike" baseline="0" dirty="0">
                <a:latin typeface="grmn1000"/>
              </a:rPr>
              <a:t>αναφέρεται ως ένα εναλλακτικό μέτρο προσαρμογής από ορισμένα υπολογιστικά προγράμματα.</a:t>
            </a:r>
            <a:endParaRPr lang="en-US" dirty="0"/>
          </a:p>
        </p:txBody>
      </p:sp>
      <p:pic>
        <p:nvPicPr>
          <p:cNvPr id="5" name="Picture 4">
            <a:extLst>
              <a:ext uri="{FF2B5EF4-FFF2-40B4-BE49-F238E27FC236}">
                <a16:creationId xmlns:a16="http://schemas.microsoft.com/office/drawing/2014/main" id="{2303EBFB-BF8C-2217-3810-9486DA8D809D}"/>
              </a:ext>
            </a:extLst>
          </p:cNvPr>
          <p:cNvPicPr>
            <a:picLocks noChangeAspect="1"/>
          </p:cNvPicPr>
          <p:nvPr/>
        </p:nvPicPr>
        <p:blipFill>
          <a:blip r:embed="rId2"/>
          <a:stretch>
            <a:fillRect/>
          </a:stretch>
        </p:blipFill>
        <p:spPr>
          <a:xfrm>
            <a:off x="3892651" y="3026664"/>
            <a:ext cx="3196019" cy="804672"/>
          </a:xfrm>
          <a:prstGeom prst="rect">
            <a:avLst/>
          </a:prstGeom>
        </p:spPr>
      </p:pic>
    </p:spTree>
    <p:extLst>
      <p:ext uri="{BB962C8B-B14F-4D97-AF65-F5344CB8AC3E}">
        <p14:creationId xmlns:p14="http://schemas.microsoft.com/office/powerpoint/2010/main" val="2341682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854C4-2B03-AB42-A606-7157326AC1B7}"/>
              </a:ext>
            </a:extLst>
          </p:cNvPr>
          <p:cNvSpPr>
            <a:spLocks noGrp="1"/>
          </p:cNvSpPr>
          <p:nvPr>
            <p:ph type="title"/>
          </p:nvPr>
        </p:nvSpPr>
        <p:spPr>
          <a:xfrm>
            <a:off x="1060817" y="205241"/>
            <a:ext cx="9720072" cy="847129"/>
          </a:xfrm>
        </p:spPr>
        <p:txBody>
          <a:bodyPr>
            <a:normAutofit/>
          </a:bodyPr>
          <a:lstStyle/>
          <a:p>
            <a:r>
              <a:rPr lang="el-GR" sz="4800" dirty="0"/>
              <a:t>΄Ελεγχος υπερδιασποράς</a:t>
            </a:r>
            <a:endParaRPr lang="en-US" sz="4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42E065A-5D7B-1E28-48DD-E000241BD0BE}"/>
                  </a:ext>
                </a:extLst>
              </p:cNvPr>
              <p:cNvSpPr>
                <a:spLocks noGrp="1"/>
              </p:cNvSpPr>
              <p:nvPr>
                <p:ph idx="1"/>
              </p:nvPr>
            </p:nvSpPr>
            <p:spPr>
              <a:xfrm>
                <a:off x="1235963" y="1682684"/>
                <a:ext cx="9720073" cy="5175316"/>
              </a:xfrm>
            </p:spPr>
            <p:txBody>
              <a:bodyPr>
                <a:normAutofit/>
              </a:bodyPr>
              <a:lstStyle/>
              <a:p>
                <a:r>
                  <a:rPr lang="el-GR" dirty="0"/>
                  <a:t>Μια απλή διαδικασία βάσει παλινδρόμησης που χρησιμοποιείται για τον έλεγχο της υπόθεσης</a:t>
                </a:r>
              </a:p>
              <a:p>
                <a:endParaRPr lang="el-GR" dirty="0"/>
              </a:p>
              <a:p>
                <a:endParaRPr lang="el-GR" dirty="0"/>
              </a:p>
              <a:p>
                <a:r>
                  <a:rPr lang="el-GR" dirty="0"/>
                  <a:t>διενεργείται εφαρμόζοντας την παλινδρόμηση των</a:t>
                </a:r>
              </a:p>
              <a:p>
                <a:endParaRPr lang="el-GR" dirty="0"/>
              </a:p>
              <a:p>
                <a:endParaRPr lang="el-GR" dirty="0"/>
              </a:p>
              <a:p>
                <a:pPr algn="l"/>
                <a:r>
                  <a:rPr lang="el-GR" sz="2400" b="0" i="0" u="none" strike="noStrike" baseline="0" dirty="0">
                    <a:latin typeface="grmn1000"/>
                  </a:rPr>
                  <a:t>όπου </a:t>
                </a:r>
                <a14:m>
                  <m:oMath xmlns:m="http://schemas.openxmlformats.org/officeDocument/2006/math">
                    <m:acc>
                      <m:accPr>
                        <m:chr m:val="̂"/>
                        <m:ctrlPr>
                          <a:rPr lang="el-GR" sz="2400" b="0" i="1" u="none" strike="noStrike" baseline="0" smtClean="0">
                            <a:latin typeface="Cambria Math" panose="02040503050406030204" pitchFamily="18" charset="0"/>
                          </a:rPr>
                        </m:ctrlPr>
                      </m:accPr>
                      <m:e>
                        <m:r>
                          <a:rPr lang="el-GR" sz="2400" b="0" i="1" u="none" strike="noStrike" baseline="0" smtClean="0">
                            <a:latin typeface="Cambria Math" panose="02040503050406030204" pitchFamily="18" charset="0"/>
                          </a:rPr>
                          <m:t>𝜆</m:t>
                        </m:r>
                      </m:e>
                    </m:acc>
                  </m:oMath>
                </a14:m>
                <a:r>
                  <a:rPr lang="el-GR" sz="1400" b="0" i="1" u="none" strike="noStrike" baseline="0" dirty="0">
                    <a:latin typeface="LMMathItalic8-Regular"/>
                  </a:rPr>
                  <a:t>i </a:t>
                </a:r>
                <a:r>
                  <a:rPr lang="el-GR" sz="2400" b="0" i="0" u="none" strike="noStrike" baseline="0" dirty="0">
                    <a:latin typeface="grmn1000"/>
                  </a:rPr>
                  <a:t>είναι η προβλεπόμενη τιμή από την παλινδρόμηση, είτε σε έναν σταθερό όρο είτε στα </a:t>
                </a:r>
                <a14:m>
                  <m:oMath xmlns:m="http://schemas.openxmlformats.org/officeDocument/2006/math">
                    <m:acc>
                      <m:accPr>
                        <m:chr m:val="̂"/>
                        <m:ctrlPr>
                          <a:rPr lang="el-GR" sz="2400" b="0" i="1" u="none" strike="noStrike" baseline="0" smtClean="0">
                            <a:latin typeface="Cambria Math" panose="02040503050406030204" pitchFamily="18" charset="0"/>
                          </a:rPr>
                        </m:ctrlPr>
                      </m:accPr>
                      <m:e>
                        <m:r>
                          <a:rPr lang="el-GR" sz="2400" b="0" i="1" u="none" strike="noStrike" baseline="0" smtClean="0">
                            <a:latin typeface="Cambria Math" panose="02040503050406030204" pitchFamily="18" charset="0"/>
                          </a:rPr>
                          <m:t>𝜆</m:t>
                        </m:r>
                      </m:e>
                    </m:acc>
                  </m:oMath>
                </a14:m>
                <a:r>
                  <a:rPr lang="el-GR" sz="1400" b="0" i="1" u="none" strike="noStrike" baseline="0" dirty="0">
                    <a:latin typeface="LMMathItalic8-Regular"/>
                  </a:rPr>
                  <a:t>i </a:t>
                </a:r>
                <a:r>
                  <a:rPr lang="el-GR" sz="2400" b="0" i="0" u="none" strike="noStrike" baseline="0" dirty="0">
                    <a:latin typeface="grmn1000"/>
                  </a:rPr>
                  <a:t>χωρίς σταθερό όρο.</a:t>
                </a:r>
              </a:p>
              <a:p>
                <a:pPr algn="l"/>
                <a:r>
                  <a:rPr lang="el-GR" sz="2400" b="0" i="0" u="none" strike="noStrike" baseline="0" dirty="0">
                    <a:latin typeface="grmn1000"/>
                  </a:rPr>
                  <a:t>΄Ενας απλός </a:t>
                </a:r>
                <a:r>
                  <a:rPr lang="el-GR" sz="2400" b="0" i="1" u="none" strike="noStrike" baseline="0" dirty="0">
                    <a:latin typeface="LMMathItalic10-Regular"/>
                  </a:rPr>
                  <a:t>t</a:t>
                </a:r>
                <a:r>
                  <a:rPr lang="el-GR" sz="2400" b="0" i="0" u="none" strike="noStrike" baseline="0" dirty="0">
                    <a:latin typeface="grmn1000"/>
                  </a:rPr>
                  <a:t>-έλεγχος για το αν ο συντελεστής διαφέρει σημαντικά από το μηδέν είναι ο έλεγχος της </a:t>
                </a:r>
                <a:r>
                  <a:rPr lang="el-GR" sz="2400" b="0" i="1" u="none" strike="noStrike" baseline="0" dirty="0">
                    <a:latin typeface="LMMathItalic10-Regular"/>
                  </a:rPr>
                  <a:t>H</a:t>
                </a:r>
                <a:r>
                  <a:rPr lang="el-GR" sz="1400" b="0" i="0" u="none" strike="noStrike" baseline="0" dirty="0">
                    <a:latin typeface="LMRoman8-Regular"/>
                  </a:rPr>
                  <a:t>0 </a:t>
                </a:r>
                <a:r>
                  <a:rPr lang="el-GR" sz="2400" b="0" i="0" u="none" strike="noStrike" baseline="0" dirty="0">
                    <a:latin typeface="grmn1000"/>
                  </a:rPr>
                  <a:t>έναντι της </a:t>
                </a:r>
                <a:r>
                  <a:rPr lang="el-GR" sz="2400" b="0" i="1" u="none" strike="noStrike" baseline="0" dirty="0">
                    <a:latin typeface="LMMathItalic10-Regular"/>
                  </a:rPr>
                  <a:t>H</a:t>
                </a:r>
                <a:r>
                  <a:rPr lang="el-GR" sz="1400" b="0" i="0" u="none" strike="noStrike" baseline="0" dirty="0">
                    <a:latin typeface="LMRoman8-Regular"/>
                  </a:rPr>
                  <a:t>1</a:t>
                </a:r>
                <a:r>
                  <a:rPr lang="el-GR" sz="2400" b="0" i="0" u="none" strike="noStrike" baseline="0" dirty="0">
                    <a:latin typeface="grmn1000"/>
                  </a:rPr>
                  <a:t>.</a:t>
                </a:r>
                <a:endParaRPr lang="en-US" dirty="0"/>
              </a:p>
            </p:txBody>
          </p:sp>
        </mc:Choice>
        <mc:Fallback xmlns="">
          <p:sp>
            <p:nvSpPr>
              <p:cNvPr id="3" name="Content Placeholder 2">
                <a:extLst>
                  <a:ext uri="{FF2B5EF4-FFF2-40B4-BE49-F238E27FC236}">
                    <a16:creationId xmlns:a16="http://schemas.microsoft.com/office/drawing/2014/main" id="{542E065A-5D7B-1E28-48DD-E000241BD0BE}"/>
                  </a:ext>
                </a:extLst>
              </p:cNvPr>
              <p:cNvSpPr>
                <a:spLocks noGrp="1" noRot="1" noChangeAspect="1" noMove="1" noResize="1" noEditPoints="1" noAdjustHandles="1" noChangeArrowheads="1" noChangeShapeType="1" noTextEdit="1"/>
              </p:cNvSpPr>
              <p:nvPr>
                <p:ph idx="1"/>
              </p:nvPr>
            </p:nvSpPr>
            <p:spPr>
              <a:xfrm>
                <a:off x="1235963" y="1682684"/>
                <a:ext cx="9720073" cy="5175316"/>
              </a:xfrm>
              <a:blipFill>
                <a:blip r:embed="rId2"/>
                <a:stretch>
                  <a:fillRect l="-502" t="-1531"/>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1A0D3458-47A3-0F5A-37E9-23C8ABB2F3BF}"/>
              </a:ext>
            </a:extLst>
          </p:cNvPr>
          <p:cNvPicPr>
            <a:picLocks noChangeAspect="1"/>
          </p:cNvPicPr>
          <p:nvPr/>
        </p:nvPicPr>
        <p:blipFill>
          <a:blip r:embed="rId3"/>
          <a:stretch>
            <a:fillRect/>
          </a:stretch>
        </p:blipFill>
        <p:spPr>
          <a:xfrm>
            <a:off x="4087825" y="2192825"/>
            <a:ext cx="3488459" cy="760480"/>
          </a:xfrm>
          <a:prstGeom prst="rect">
            <a:avLst/>
          </a:prstGeom>
        </p:spPr>
      </p:pic>
      <p:pic>
        <p:nvPicPr>
          <p:cNvPr id="7" name="Picture 6">
            <a:extLst>
              <a:ext uri="{FF2B5EF4-FFF2-40B4-BE49-F238E27FC236}">
                <a16:creationId xmlns:a16="http://schemas.microsoft.com/office/drawing/2014/main" id="{DAA1DC62-482C-DD72-6B7D-106C7771AC10}"/>
              </a:ext>
            </a:extLst>
          </p:cNvPr>
          <p:cNvPicPr>
            <a:picLocks noChangeAspect="1"/>
          </p:cNvPicPr>
          <p:nvPr/>
        </p:nvPicPr>
        <p:blipFill>
          <a:blip r:embed="rId4"/>
          <a:stretch>
            <a:fillRect/>
          </a:stretch>
        </p:blipFill>
        <p:spPr>
          <a:xfrm>
            <a:off x="4755803" y="4043006"/>
            <a:ext cx="2330100" cy="760480"/>
          </a:xfrm>
          <a:prstGeom prst="rect">
            <a:avLst/>
          </a:prstGeom>
        </p:spPr>
      </p:pic>
    </p:spTree>
    <p:extLst>
      <p:ext uri="{BB962C8B-B14F-4D97-AF65-F5344CB8AC3E}">
        <p14:creationId xmlns:p14="http://schemas.microsoft.com/office/powerpoint/2010/main" val="7098554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CFF02-6994-D1A0-CD1E-BDF1CC3B4084}"/>
              </a:ext>
            </a:extLst>
          </p:cNvPr>
          <p:cNvSpPr>
            <a:spLocks noGrp="1"/>
          </p:cNvSpPr>
          <p:nvPr>
            <p:ph type="title"/>
          </p:nvPr>
        </p:nvSpPr>
        <p:spPr>
          <a:xfrm>
            <a:off x="1024129" y="216815"/>
            <a:ext cx="9720072" cy="838987"/>
          </a:xfrm>
        </p:spPr>
        <p:txBody>
          <a:bodyPr/>
          <a:lstStyle/>
          <a:p>
            <a:r>
              <a:rPr kumimoji="0" lang="el-GR" sz="4800" b="0" i="0" u="none" strike="noStrike" kern="1200" cap="all" spc="100" normalizeH="0" baseline="0" noProof="0" dirty="0">
                <a:ln>
                  <a:noFill/>
                </a:ln>
                <a:solidFill>
                  <a:prstClr val="black">
                    <a:lumMod val="95000"/>
                    <a:lumOff val="5000"/>
                  </a:prstClr>
                </a:solidFill>
                <a:effectLst/>
                <a:uLnTx/>
                <a:uFillTx/>
                <a:latin typeface="Calibri" panose="020F0502020204030204" pitchFamily="34" charset="0"/>
                <a:ea typeface="+mj-ea"/>
                <a:cs typeface="+mj-cs"/>
              </a:rPr>
              <a:t>΄Ελεγχος υπερδιασποράς</a:t>
            </a:r>
            <a:endParaRPr lang="en-US" dirty="0"/>
          </a:p>
        </p:txBody>
      </p:sp>
      <p:sp>
        <p:nvSpPr>
          <p:cNvPr id="3" name="Content Placeholder 2">
            <a:extLst>
              <a:ext uri="{FF2B5EF4-FFF2-40B4-BE49-F238E27FC236}">
                <a16:creationId xmlns:a16="http://schemas.microsoft.com/office/drawing/2014/main" id="{27D44E28-4542-D064-9591-CD4CC89F9495}"/>
              </a:ext>
            </a:extLst>
          </p:cNvPr>
          <p:cNvSpPr>
            <a:spLocks noGrp="1"/>
          </p:cNvSpPr>
          <p:nvPr>
            <p:ph idx="1"/>
          </p:nvPr>
        </p:nvSpPr>
        <p:spPr>
          <a:xfrm>
            <a:off x="1156104" y="1720390"/>
            <a:ext cx="9720073" cy="5137609"/>
          </a:xfrm>
        </p:spPr>
        <p:txBody>
          <a:bodyPr/>
          <a:lstStyle/>
          <a:p>
            <a:r>
              <a:rPr lang="el-GR" dirty="0"/>
              <a:t>Το στατιστικό </a:t>
            </a:r>
            <a:r>
              <a:rPr lang="en-US" dirty="0"/>
              <a:t>LM </a:t>
            </a:r>
            <a:r>
              <a:rPr lang="el-GR" dirty="0"/>
              <a:t>είναι</a:t>
            </a:r>
          </a:p>
          <a:p>
            <a:endParaRPr lang="el-GR" dirty="0"/>
          </a:p>
          <a:p>
            <a:endParaRPr lang="el-GR" dirty="0"/>
          </a:p>
          <a:p>
            <a:endParaRPr lang="el-GR" dirty="0"/>
          </a:p>
          <a:p>
            <a:r>
              <a:rPr lang="el-GR" dirty="0"/>
              <a:t>Το στατιστικό μπορεί να υπολογιστεί πολύ εύκολα:</a:t>
            </a:r>
          </a:p>
          <a:p>
            <a:endParaRPr lang="el-GR" dirty="0"/>
          </a:p>
          <a:p>
            <a:endParaRPr lang="el-GR" dirty="0"/>
          </a:p>
          <a:p>
            <a:r>
              <a:rPr lang="el-GR" dirty="0"/>
              <a:t>Το κύριο πλεονέκτημα αυτού του στατιστικού είναι πως για τον υπολογισμό του απαιτείται μόνο η εκτίμηση του υποδείγματος Poisson.</a:t>
            </a:r>
          </a:p>
          <a:p>
            <a:endParaRPr lang="en-US" dirty="0"/>
          </a:p>
        </p:txBody>
      </p:sp>
      <p:pic>
        <p:nvPicPr>
          <p:cNvPr id="5" name="Picture 4">
            <a:extLst>
              <a:ext uri="{FF2B5EF4-FFF2-40B4-BE49-F238E27FC236}">
                <a16:creationId xmlns:a16="http://schemas.microsoft.com/office/drawing/2014/main" id="{35B1DFDD-C81E-8802-79A0-4F4B4E6E9BBB}"/>
              </a:ext>
            </a:extLst>
          </p:cNvPr>
          <p:cNvPicPr>
            <a:picLocks noChangeAspect="1"/>
          </p:cNvPicPr>
          <p:nvPr/>
        </p:nvPicPr>
        <p:blipFill>
          <a:blip r:embed="rId2"/>
          <a:stretch>
            <a:fillRect/>
          </a:stretch>
        </p:blipFill>
        <p:spPr>
          <a:xfrm>
            <a:off x="4039128" y="2224524"/>
            <a:ext cx="3954024" cy="1124348"/>
          </a:xfrm>
          <a:prstGeom prst="rect">
            <a:avLst/>
          </a:prstGeom>
        </p:spPr>
      </p:pic>
      <p:pic>
        <p:nvPicPr>
          <p:cNvPr id="7" name="Picture 6">
            <a:extLst>
              <a:ext uri="{FF2B5EF4-FFF2-40B4-BE49-F238E27FC236}">
                <a16:creationId xmlns:a16="http://schemas.microsoft.com/office/drawing/2014/main" id="{11D53643-070B-39F5-30C6-319275B58546}"/>
              </a:ext>
            </a:extLst>
          </p:cNvPr>
          <p:cNvPicPr>
            <a:picLocks noChangeAspect="1"/>
          </p:cNvPicPr>
          <p:nvPr/>
        </p:nvPicPr>
        <p:blipFill>
          <a:blip r:embed="rId3"/>
          <a:stretch>
            <a:fillRect/>
          </a:stretch>
        </p:blipFill>
        <p:spPr>
          <a:xfrm>
            <a:off x="4841524" y="4117241"/>
            <a:ext cx="2508951" cy="858140"/>
          </a:xfrm>
          <a:prstGeom prst="rect">
            <a:avLst/>
          </a:prstGeom>
        </p:spPr>
      </p:pic>
    </p:spTree>
    <p:extLst>
      <p:ext uri="{BB962C8B-B14F-4D97-AF65-F5344CB8AC3E}">
        <p14:creationId xmlns:p14="http://schemas.microsoft.com/office/powerpoint/2010/main" val="5796346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09430-93DB-F498-8068-FD579CA7A109}"/>
              </a:ext>
            </a:extLst>
          </p:cNvPr>
          <p:cNvSpPr>
            <a:spLocks noGrp="1"/>
          </p:cNvSpPr>
          <p:nvPr>
            <p:ph type="title"/>
          </p:nvPr>
        </p:nvSpPr>
        <p:spPr>
          <a:xfrm>
            <a:off x="1024128" y="292985"/>
            <a:ext cx="11079888" cy="1102182"/>
          </a:xfrm>
        </p:spPr>
        <p:txBody>
          <a:bodyPr>
            <a:normAutofit/>
          </a:bodyPr>
          <a:lstStyle/>
          <a:p>
            <a:r>
              <a:rPr lang="el-GR" sz="4000" dirty="0"/>
              <a:t>Συναρτησιακές μορφές για υποδείγματα δεδομένων καταμέτρησης</a:t>
            </a:r>
            <a:endParaRPr lang="en-US" sz="4000" dirty="0"/>
          </a:p>
        </p:txBody>
      </p:sp>
      <p:sp>
        <p:nvSpPr>
          <p:cNvPr id="3" name="Content Placeholder 2">
            <a:extLst>
              <a:ext uri="{FF2B5EF4-FFF2-40B4-BE49-F238E27FC236}">
                <a16:creationId xmlns:a16="http://schemas.microsoft.com/office/drawing/2014/main" id="{E4A07843-C7CB-05FC-0A1E-A0B07DCD1777}"/>
              </a:ext>
            </a:extLst>
          </p:cNvPr>
          <p:cNvSpPr>
            <a:spLocks noGrp="1"/>
          </p:cNvSpPr>
          <p:nvPr>
            <p:ph idx="1"/>
          </p:nvPr>
        </p:nvSpPr>
        <p:spPr>
          <a:xfrm>
            <a:off x="1024128" y="1607270"/>
            <a:ext cx="10297464" cy="4023360"/>
          </a:xfrm>
        </p:spPr>
        <p:txBody>
          <a:bodyPr/>
          <a:lstStyle/>
          <a:p>
            <a:r>
              <a:rPr lang="el-GR" dirty="0"/>
              <a:t>Η </a:t>
            </a:r>
            <a:r>
              <a:rPr lang="el-GR" b="1" dirty="0"/>
              <a:t>μορφή του υποδείγματος Negbin 2</a:t>
            </a:r>
            <a:r>
              <a:rPr lang="el-GR" dirty="0"/>
              <a:t> (NB2) για την πιθανότητα είναι</a:t>
            </a:r>
          </a:p>
          <a:p>
            <a:endParaRPr lang="el-GR" dirty="0"/>
          </a:p>
          <a:p>
            <a:endParaRPr lang="el-GR" dirty="0"/>
          </a:p>
          <a:p>
            <a:endParaRPr lang="el-GR" dirty="0"/>
          </a:p>
          <a:p>
            <a:endParaRPr lang="el-GR" dirty="0"/>
          </a:p>
          <a:p>
            <a:pPr algn="l"/>
            <a:r>
              <a:rPr lang="el-GR" sz="2400" b="0" i="0" u="none" strike="noStrike" baseline="0" dirty="0">
                <a:latin typeface="grmn1000"/>
              </a:rPr>
              <a:t>Η </a:t>
            </a:r>
            <a:r>
              <a:rPr lang="el-GR" sz="2400" b="1" i="0" u="none" strike="noStrike" baseline="0" dirty="0">
                <a:latin typeface="grxn1000"/>
              </a:rPr>
              <a:t>μορφή του υποδείγματος </a:t>
            </a:r>
            <a:r>
              <a:rPr lang="el-GR" sz="2400" b="1" i="0" u="none" strike="noStrike" baseline="0" dirty="0">
                <a:latin typeface="LMRoman10-Bold"/>
              </a:rPr>
              <a:t>Negbin 1 (NB1) </a:t>
            </a:r>
            <a:r>
              <a:rPr lang="el-GR" sz="2400" b="0" i="0" u="none" strike="noStrike" baseline="0" dirty="0">
                <a:latin typeface="grmn1000"/>
              </a:rPr>
              <a:t>προκύπτει αν το </a:t>
            </a:r>
            <a:r>
              <a:rPr lang="el-GR" sz="2400" b="0" i="1" u="none" strike="noStrike" baseline="0" dirty="0">
                <a:latin typeface="LMMathItalic10-Regular"/>
              </a:rPr>
              <a:t>θ </a:t>
            </a:r>
            <a:r>
              <a:rPr lang="el-GR" sz="2400" b="0" i="0" u="none" strike="noStrike" baseline="0" dirty="0">
                <a:latin typeface="grmn1000"/>
              </a:rPr>
              <a:t>αντικατασταθεί με </a:t>
            </a:r>
            <a:r>
              <a:rPr lang="el-GR" sz="2400" b="0" i="1" u="none" strike="noStrike" baseline="0" dirty="0">
                <a:latin typeface="LMMathItalic10-Regular"/>
              </a:rPr>
              <a:t>θ</a:t>
            </a:r>
            <a:r>
              <a:rPr lang="el-GR" sz="1400" b="0" i="1" u="none" strike="noStrike" baseline="0" dirty="0">
                <a:latin typeface="LMMathItalic8-Regular"/>
              </a:rPr>
              <a:t>i </a:t>
            </a:r>
            <a:r>
              <a:rPr lang="el-GR" sz="2400" b="0" i="0" u="none" strike="noStrike" baseline="0" dirty="0">
                <a:latin typeface="LMRoman10-Regular"/>
              </a:rPr>
              <a:t>= </a:t>
            </a:r>
            <a:r>
              <a:rPr lang="el-GR" sz="2400" b="0" i="1" u="none" strike="noStrike" baseline="0" dirty="0">
                <a:latin typeface="LMMathItalic10-Regular"/>
              </a:rPr>
              <a:t>θλ</a:t>
            </a:r>
            <a:r>
              <a:rPr lang="el-GR" sz="1400" b="0" i="1" u="none" strike="noStrike" baseline="0" dirty="0">
                <a:latin typeface="LMMathItalic8-Regular"/>
              </a:rPr>
              <a:t>i</a:t>
            </a:r>
            <a:r>
              <a:rPr lang="el-GR" sz="2400" b="0" i="0" u="none" strike="noStrike" baseline="0" dirty="0">
                <a:latin typeface="grmn1000"/>
              </a:rPr>
              <a:t>. Τ ότε, το </a:t>
            </a:r>
            <a:r>
              <a:rPr lang="el-GR" sz="2400" b="0" i="1" u="none" strike="noStrike" baseline="0" dirty="0">
                <a:latin typeface="LMMathItalic10-Regular"/>
              </a:rPr>
              <a:t>r</a:t>
            </a:r>
            <a:r>
              <a:rPr lang="el-GR" sz="1400" b="0" i="1" u="none" strike="noStrike" baseline="0" dirty="0">
                <a:latin typeface="LMMathItalic8-Regular"/>
              </a:rPr>
              <a:t>i </a:t>
            </a:r>
            <a:r>
              <a:rPr lang="el-GR" sz="2400" b="0" i="0" u="none" strike="noStrike" baseline="0" dirty="0">
                <a:latin typeface="grmn1000"/>
              </a:rPr>
              <a:t>γίνεται </a:t>
            </a:r>
            <a:r>
              <a:rPr lang="el-GR" sz="2400" b="0" i="1" u="none" strike="noStrike" baseline="0" dirty="0">
                <a:latin typeface="LMMathItalic10-Regular"/>
              </a:rPr>
              <a:t>r </a:t>
            </a:r>
            <a:r>
              <a:rPr lang="el-GR" sz="2400" b="0" i="0" u="none" strike="noStrike" baseline="0" dirty="0">
                <a:latin typeface="LMRoman10-Regular"/>
              </a:rPr>
              <a:t>= 1</a:t>
            </a:r>
            <a:r>
              <a:rPr lang="el-GR" sz="2400" b="0" i="1" u="none" strike="noStrike" baseline="0" dirty="0">
                <a:latin typeface="LMMathItalic10-Regular"/>
              </a:rPr>
              <a:t>/</a:t>
            </a:r>
            <a:r>
              <a:rPr lang="el-GR" sz="2400" b="0" i="0" u="none" strike="noStrike" baseline="0" dirty="0">
                <a:latin typeface="LMRoman10-Regular"/>
              </a:rPr>
              <a:t>(1+</a:t>
            </a:r>
            <a:r>
              <a:rPr lang="el-GR" sz="2400" b="0" i="1" u="none" strike="noStrike" baseline="0" dirty="0">
                <a:latin typeface="LMMathItalic10-Regular"/>
              </a:rPr>
              <a:t>θ</a:t>
            </a:r>
            <a:r>
              <a:rPr lang="el-GR" sz="2400" b="0" i="0" u="none" strike="noStrike" baseline="0" dirty="0">
                <a:latin typeface="LMRoman10-Regular"/>
              </a:rPr>
              <a:t>) </a:t>
            </a:r>
            <a:r>
              <a:rPr lang="el-GR" sz="2400" b="0" i="0" u="none" strike="noStrike" baseline="0" dirty="0">
                <a:latin typeface="grmn1000"/>
              </a:rPr>
              <a:t>και η πυκνότητα γίνεται</a:t>
            </a:r>
            <a:endParaRPr lang="en-US" dirty="0"/>
          </a:p>
        </p:txBody>
      </p:sp>
      <p:pic>
        <p:nvPicPr>
          <p:cNvPr id="5" name="Picture 4">
            <a:extLst>
              <a:ext uri="{FF2B5EF4-FFF2-40B4-BE49-F238E27FC236}">
                <a16:creationId xmlns:a16="http://schemas.microsoft.com/office/drawing/2014/main" id="{F14F4C5D-C3BB-151D-7841-3DEA2B7E6302}"/>
              </a:ext>
            </a:extLst>
          </p:cNvPr>
          <p:cNvPicPr>
            <a:picLocks noChangeAspect="1"/>
          </p:cNvPicPr>
          <p:nvPr/>
        </p:nvPicPr>
        <p:blipFill>
          <a:blip r:embed="rId2"/>
          <a:stretch>
            <a:fillRect/>
          </a:stretch>
        </p:blipFill>
        <p:spPr>
          <a:xfrm>
            <a:off x="3275660" y="2285676"/>
            <a:ext cx="4461593" cy="1333274"/>
          </a:xfrm>
          <a:prstGeom prst="rect">
            <a:avLst/>
          </a:prstGeom>
        </p:spPr>
      </p:pic>
      <p:pic>
        <p:nvPicPr>
          <p:cNvPr id="7" name="Picture 6">
            <a:extLst>
              <a:ext uri="{FF2B5EF4-FFF2-40B4-BE49-F238E27FC236}">
                <a16:creationId xmlns:a16="http://schemas.microsoft.com/office/drawing/2014/main" id="{86DD3F72-5E32-DB15-01C0-EB6CB28B9BF2}"/>
              </a:ext>
            </a:extLst>
          </p:cNvPr>
          <p:cNvPicPr>
            <a:picLocks noChangeAspect="1"/>
          </p:cNvPicPr>
          <p:nvPr/>
        </p:nvPicPr>
        <p:blipFill>
          <a:blip r:embed="rId3"/>
          <a:stretch>
            <a:fillRect/>
          </a:stretch>
        </p:blipFill>
        <p:spPr>
          <a:xfrm>
            <a:off x="3529521" y="4926767"/>
            <a:ext cx="5132958" cy="703863"/>
          </a:xfrm>
          <a:prstGeom prst="rect">
            <a:avLst/>
          </a:prstGeom>
        </p:spPr>
      </p:pic>
    </p:spTree>
    <p:extLst>
      <p:ext uri="{BB962C8B-B14F-4D97-AF65-F5344CB8AC3E}">
        <p14:creationId xmlns:p14="http://schemas.microsoft.com/office/powerpoint/2010/main" val="13392680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1AD9C8-37D0-C44B-9485-97D8F1C0F1AF}"/>
              </a:ext>
            </a:extLst>
          </p:cNvPr>
          <p:cNvPicPr>
            <a:picLocks noChangeAspect="1"/>
          </p:cNvPicPr>
          <p:nvPr/>
        </p:nvPicPr>
        <p:blipFill>
          <a:blip r:embed="rId2"/>
          <a:stretch>
            <a:fillRect/>
          </a:stretch>
        </p:blipFill>
        <p:spPr>
          <a:xfrm>
            <a:off x="3147595" y="0"/>
            <a:ext cx="5896809" cy="6858000"/>
          </a:xfrm>
          <a:prstGeom prst="rect">
            <a:avLst/>
          </a:prstGeom>
        </p:spPr>
      </p:pic>
    </p:spTree>
    <p:extLst>
      <p:ext uri="{BB962C8B-B14F-4D97-AF65-F5344CB8AC3E}">
        <p14:creationId xmlns:p14="http://schemas.microsoft.com/office/powerpoint/2010/main" val="24719056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859952-A0C4-36CD-A730-EDA4C84EA6A6}"/>
              </a:ext>
            </a:extLst>
          </p:cNvPr>
          <p:cNvPicPr>
            <a:picLocks noChangeAspect="1"/>
          </p:cNvPicPr>
          <p:nvPr/>
        </p:nvPicPr>
        <p:blipFill>
          <a:blip r:embed="rId2"/>
          <a:stretch>
            <a:fillRect/>
          </a:stretch>
        </p:blipFill>
        <p:spPr>
          <a:xfrm>
            <a:off x="1606389" y="1395166"/>
            <a:ext cx="9228626" cy="4468306"/>
          </a:xfrm>
          <a:prstGeom prst="rect">
            <a:avLst/>
          </a:prstGeom>
        </p:spPr>
      </p:pic>
    </p:spTree>
    <p:extLst>
      <p:ext uri="{BB962C8B-B14F-4D97-AF65-F5344CB8AC3E}">
        <p14:creationId xmlns:p14="http://schemas.microsoft.com/office/powerpoint/2010/main" val="33165740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7DD126-C506-481F-0DD6-2C7F3D54EF4E}"/>
              </a:ext>
            </a:extLst>
          </p:cNvPr>
          <p:cNvPicPr>
            <a:picLocks noChangeAspect="1"/>
          </p:cNvPicPr>
          <p:nvPr/>
        </p:nvPicPr>
        <p:blipFill>
          <a:blip r:embed="rId2"/>
          <a:stretch>
            <a:fillRect/>
          </a:stretch>
        </p:blipFill>
        <p:spPr>
          <a:xfrm>
            <a:off x="1882218" y="223868"/>
            <a:ext cx="8427563" cy="6410264"/>
          </a:xfrm>
          <a:prstGeom prst="rect">
            <a:avLst/>
          </a:prstGeom>
        </p:spPr>
      </p:pic>
    </p:spTree>
    <p:extLst>
      <p:ext uri="{BB962C8B-B14F-4D97-AF65-F5344CB8AC3E}">
        <p14:creationId xmlns:p14="http://schemas.microsoft.com/office/powerpoint/2010/main" val="2037262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0F28E-EE7F-6CF2-CFFA-D0746E631156}"/>
              </a:ext>
            </a:extLst>
          </p:cNvPr>
          <p:cNvSpPr>
            <a:spLocks noGrp="1"/>
          </p:cNvSpPr>
          <p:nvPr>
            <p:ph type="title"/>
          </p:nvPr>
        </p:nvSpPr>
        <p:spPr/>
        <p:txBody>
          <a:bodyPr/>
          <a:lstStyle/>
          <a:p>
            <a:r>
              <a:rPr kumimoji="0" lang="el-GR" sz="3600" b="0" i="0" u="none" strike="noStrike" kern="1200" cap="all" spc="100" normalizeH="0" baseline="0" noProof="0" dirty="0">
                <a:ln>
                  <a:noFill/>
                </a:ln>
                <a:solidFill>
                  <a:prstClr val="black">
                    <a:lumMod val="95000"/>
                    <a:lumOff val="5000"/>
                  </a:prstClr>
                </a:solidFill>
                <a:effectLst/>
                <a:uLnTx/>
                <a:uFillTx/>
                <a:latin typeface="Calibri" panose="020F0502020204030204" pitchFamily="34" charset="0"/>
                <a:ea typeface="+mj-ea"/>
                <a:cs typeface="+mj-cs"/>
              </a:rPr>
              <a:t>Το πλαίσιο της τυχαίας χρησιμότητας για το πολυωνυμικό λογιστικό υπόδειγμα</a:t>
            </a:r>
            <a:endParaRPr lang="en-US" dirty="0"/>
          </a:p>
        </p:txBody>
      </p:sp>
      <p:sp>
        <p:nvSpPr>
          <p:cNvPr id="3" name="Content Placeholder 2">
            <a:extLst>
              <a:ext uri="{FF2B5EF4-FFF2-40B4-BE49-F238E27FC236}">
                <a16:creationId xmlns:a16="http://schemas.microsoft.com/office/drawing/2014/main" id="{0315D14C-5766-3237-36F2-84CDF5A40699}"/>
              </a:ext>
            </a:extLst>
          </p:cNvPr>
          <p:cNvSpPr>
            <a:spLocks noGrp="1"/>
          </p:cNvSpPr>
          <p:nvPr>
            <p:ph idx="1"/>
          </p:nvPr>
        </p:nvSpPr>
        <p:spPr>
          <a:xfrm>
            <a:off x="1024128" y="2286000"/>
            <a:ext cx="11032754" cy="4023360"/>
          </a:xfrm>
        </p:spPr>
        <p:txBody>
          <a:bodyPr/>
          <a:lstStyle/>
          <a:p>
            <a:pPr algn="l"/>
            <a:r>
              <a:rPr lang="el-GR" sz="2400" b="0" i="0" u="none" strike="noStrike" baseline="0" dirty="0">
                <a:latin typeface="grmn1000"/>
              </a:rPr>
              <a:t>Η λογαριθμική πιθανοφάνεια μπορεί να υπολογιστεί ορίζοντας, για κάθε άτομο, </a:t>
            </a:r>
            <a:r>
              <a:rPr lang="el-GR" sz="2400" b="0" i="1" u="none" strike="noStrike" baseline="0" dirty="0">
                <a:latin typeface="LMMathItalic10-Regular"/>
              </a:rPr>
              <a:t>d</a:t>
            </a:r>
            <a:r>
              <a:rPr lang="el-GR" sz="1400" b="0" i="1" u="none" strike="noStrike" baseline="0" dirty="0">
                <a:latin typeface="LMMathItalic8-Regular"/>
              </a:rPr>
              <a:t>ij </a:t>
            </a:r>
            <a:r>
              <a:rPr lang="el-GR" sz="2400" b="0" i="0" u="none" strike="noStrike" baseline="0" dirty="0">
                <a:latin typeface="LMRoman10-Regular"/>
              </a:rPr>
              <a:t>= 1 </a:t>
            </a:r>
            <a:r>
              <a:rPr lang="el-GR" sz="2400" b="0" i="0" u="none" strike="noStrike" baseline="0" dirty="0">
                <a:latin typeface="grmn1000"/>
              </a:rPr>
              <a:t>αν το άτομο</a:t>
            </a:r>
            <a:r>
              <a:rPr lang="en-US" sz="2400" b="0" i="0" u="none" strike="noStrike" baseline="0" dirty="0">
                <a:latin typeface="grmn1000"/>
              </a:rPr>
              <a:t> </a:t>
            </a:r>
            <a:r>
              <a:rPr lang="el-GR" sz="2400" b="0" i="1" u="none" strike="noStrike" baseline="0" dirty="0">
                <a:latin typeface="LMMathItalic10-Regular"/>
              </a:rPr>
              <a:t>i </a:t>
            </a:r>
            <a:r>
              <a:rPr lang="el-GR" sz="2400" b="0" i="0" u="none" strike="noStrike" baseline="0" dirty="0">
                <a:latin typeface="grmn1000"/>
              </a:rPr>
              <a:t>επέλεξε την εναλλακτική </a:t>
            </a:r>
            <a:r>
              <a:rPr lang="el-GR" sz="2400" b="0" i="1" u="none" strike="noStrike" baseline="0" dirty="0">
                <a:latin typeface="LMMathItalic10-Regular"/>
              </a:rPr>
              <a:t>j </a:t>
            </a:r>
            <a:r>
              <a:rPr lang="el-GR" sz="2400" b="0" i="0" u="none" strike="noStrike" baseline="0" dirty="0">
                <a:latin typeface="grmn1000"/>
              </a:rPr>
              <a:t>και 0 διαφορετικά, για τα </a:t>
            </a:r>
            <a:r>
              <a:rPr lang="el-GR" sz="2400" b="0" i="1" u="none" strike="noStrike" baseline="0" dirty="0">
                <a:latin typeface="LMMathItalic10-Regular"/>
              </a:rPr>
              <a:t>J </a:t>
            </a:r>
            <a:r>
              <a:rPr lang="el-GR" sz="2400" b="0" i="0" u="none" strike="noStrike" baseline="0" dirty="0">
                <a:latin typeface="LMRoman10-Regular"/>
              </a:rPr>
              <a:t>+ 1 </a:t>
            </a:r>
            <a:r>
              <a:rPr lang="el-GR" sz="2400" b="0" i="0" u="none" strike="noStrike" baseline="0" dirty="0">
                <a:latin typeface="grmn1000"/>
              </a:rPr>
              <a:t>πιθανά αποτελέσματα.</a:t>
            </a:r>
            <a:endParaRPr lang="en-US" sz="2400" b="0" i="0" u="none" strike="noStrike" baseline="0" dirty="0">
              <a:latin typeface="grmn1000"/>
            </a:endParaRPr>
          </a:p>
          <a:p>
            <a:pPr algn="l"/>
            <a:r>
              <a:rPr lang="el-GR" sz="2400" b="0" i="0" u="none" strike="noStrike" baseline="0" dirty="0">
                <a:latin typeface="grmn1000"/>
              </a:rPr>
              <a:t>΄Ετσι, για κάθε </a:t>
            </a:r>
            <a:r>
              <a:rPr lang="en-US" sz="2400" b="0" i="1" u="none" strike="noStrike" baseline="0" dirty="0">
                <a:latin typeface="LMMathItalic10-Regular"/>
              </a:rPr>
              <a:t>i</a:t>
            </a:r>
            <a:r>
              <a:rPr lang="en-US" sz="2400" b="0" i="0" u="none" strike="noStrike" baseline="0" dirty="0">
                <a:latin typeface="grmn1000"/>
              </a:rPr>
              <a:t>, </a:t>
            </a:r>
            <a:r>
              <a:rPr lang="el-GR" sz="2400" b="0" i="0" u="none" strike="noStrike" baseline="0" dirty="0">
                <a:latin typeface="grmn1000"/>
              </a:rPr>
              <a:t>μόνο ένα από τα </a:t>
            </a:r>
            <a:r>
              <a:rPr lang="el-GR" sz="2400" b="0" i="1" u="none" strike="noStrike" baseline="0" dirty="0">
                <a:latin typeface="LMMathItalic10-Regular"/>
              </a:rPr>
              <a:t>d</a:t>
            </a:r>
            <a:r>
              <a:rPr lang="el-GR" sz="1400" b="0" i="1" u="none" strike="noStrike" baseline="0" dirty="0">
                <a:latin typeface="LMMathItalic8-Regular"/>
              </a:rPr>
              <a:t>ij </a:t>
            </a:r>
            <a:r>
              <a:rPr lang="el-GR" sz="2400" b="0" i="0" u="none" strike="noStrike" baseline="0" dirty="0">
                <a:latin typeface="grmn1000"/>
              </a:rPr>
              <a:t>είναι 1.</a:t>
            </a:r>
            <a:endParaRPr lang="en-US" sz="2400" b="0" i="0" u="none" strike="noStrike" baseline="0" dirty="0">
              <a:latin typeface="grmn1000"/>
            </a:endParaRPr>
          </a:p>
          <a:p>
            <a:pPr algn="l"/>
            <a:r>
              <a:rPr lang="el-GR" sz="2400" b="0" i="0" u="none" strike="noStrike" baseline="0" dirty="0">
                <a:latin typeface="grmn1000"/>
              </a:rPr>
              <a:t>Η λογαριθμική πιθανοφάνεια αποτελεί μια γενίκευση του παραπάνω για το</a:t>
            </a:r>
            <a:r>
              <a:rPr lang="en-US" sz="2400" b="0" i="0" u="none" strike="noStrike" baseline="0" dirty="0">
                <a:latin typeface="grmn1000"/>
              </a:rPr>
              <a:t> </a:t>
            </a:r>
            <a:r>
              <a:rPr lang="el-GR" sz="2400" b="0" i="0" u="none" strike="noStrike" baseline="0" dirty="0">
                <a:latin typeface="grmn1000"/>
              </a:rPr>
              <a:t>διωνυμικό υπόδειγμα πιθανομονάδας ή το διωνυμικό λογιστικό υπόδειγμα,</a:t>
            </a:r>
            <a:endParaRPr lang="en-US" dirty="0"/>
          </a:p>
        </p:txBody>
      </p:sp>
      <p:pic>
        <p:nvPicPr>
          <p:cNvPr id="5" name="Picture 4">
            <a:extLst>
              <a:ext uri="{FF2B5EF4-FFF2-40B4-BE49-F238E27FC236}">
                <a16:creationId xmlns:a16="http://schemas.microsoft.com/office/drawing/2014/main" id="{810980F0-1A08-AD62-55D1-CDC5D1631142}"/>
              </a:ext>
            </a:extLst>
          </p:cNvPr>
          <p:cNvPicPr>
            <a:picLocks noChangeAspect="1"/>
          </p:cNvPicPr>
          <p:nvPr/>
        </p:nvPicPr>
        <p:blipFill>
          <a:blip r:embed="rId2"/>
          <a:stretch>
            <a:fillRect/>
          </a:stretch>
        </p:blipFill>
        <p:spPr>
          <a:xfrm>
            <a:off x="4476516" y="4817097"/>
            <a:ext cx="3607121" cy="848296"/>
          </a:xfrm>
          <a:prstGeom prst="rect">
            <a:avLst/>
          </a:prstGeom>
        </p:spPr>
      </p:pic>
    </p:spTree>
    <p:extLst>
      <p:ext uri="{BB962C8B-B14F-4D97-AF65-F5344CB8AC3E}">
        <p14:creationId xmlns:p14="http://schemas.microsoft.com/office/powerpoint/2010/main" val="3614089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F0981-CBAF-A18A-B336-FB749697ED8D}"/>
              </a:ext>
            </a:extLst>
          </p:cNvPr>
          <p:cNvSpPr>
            <a:spLocks noGrp="1"/>
          </p:cNvSpPr>
          <p:nvPr>
            <p:ph type="title"/>
          </p:nvPr>
        </p:nvSpPr>
        <p:spPr/>
        <p:txBody>
          <a:bodyPr/>
          <a:lstStyle/>
          <a:p>
            <a:r>
              <a:rPr kumimoji="0" lang="el-GR" sz="3600" b="0" i="0" u="none" strike="noStrike" kern="1200" cap="all" spc="100" normalizeH="0" baseline="0" noProof="0" dirty="0">
                <a:ln>
                  <a:noFill/>
                </a:ln>
                <a:solidFill>
                  <a:prstClr val="black">
                    <a:lumMod val="95000"/>
                    <a:lumOff val="5000"/>
                  </a:prstClr>
                </a:solidFill>
                <a:effectLst/>
                <a:uLnTx/>
                <a:uFillTx/>
                <a:latin typeface="Calibri" panose="020F0502020204030204" pitchFamily="34" charset="0"/>
                <a:ea typeface="+mj-ea"/>
                <a:cs typeface="+mj-cs"/>
              </a:rPr>
              <a:t>Το πλαίσιο της τυχαίας χρησιμότητας για το πολυωνυμικό λογιστικό υπόδειγμα</a:t>
            </a:r>
            <a:endParaRPr lang="en-US" dirty="0"/>
          </a:p>
        </p:txBody>
      </p:sp>
      <p:pic>
        <p:nvPicPr>
          <p:cNvPr id="5" name="Content Placeholder 4">
            <a:extLst>
              <a:ext uri="{FF2B5EF4-FFF2-40B4-BE49-F238E27FC236}">
                <a16:creationId xmlns:a16="http://schemas.microsoft.com/office/drawing/2014/main" id="{521F9A3E-198E-5F71-BED0-63A0DBD9A79C}"/>
              </a:ext>
            </a:extLst>
          </p:cNvPr>
          <p:cNvPicPr>
            <a:picLocks noGrp="1" noChangeAspect="1"/>
          </p:cNvPicPr>
          <p:nvPr>
            <p:ph idx="1"/>
          </p:nvPr>
        </p:nvPicPr>
        <p:blipFill>
          <a:blip r:embed="rId2"/>
          <a:stretch>
            <a:fillRect/>
          </a:stretch>
        </p:blipFill>
        <p:spPr>
          <a:xfrm>
            <a:off x="1239616" y="2177122"/>
            <a:ext cx="9289095" cy="3151002"/>
          </a:xfrm>
        </p:spPr>
      </p:pic>
      <p:sp>
        <p:nvSpPr>
          <p:cNvPr id="7" name="TextBox 6">
            <a:extLst>
              <a:ext uri="{FF2B5EF4-FFF2-40B4-BE49-F238E27FC236}">
                <a16:creationId xmlns:a16="http://schemas.microsoft.com/office/drawing/2014/main" id="{F339ED36-54CC-8BB7-DA9C-A1AC3EE68B50}"/>
              </a:ext>
            </a:extLst>
          </p:cNvPr>
          <p:cNvSpPr txBox="1"/>
          <p:nvPr/>
        </p:nvSpPr>
        <p:spPr>
          <a:xfrm>
            <a:off x="1463512" y="5646062"/>
            <a:ext cx="8792851" cy="369332"/>
          </a:xfrm>
          <a:prstGeom prst="rect">
            <a:avLst/>
          </a:prstGeom>
          <a:noFill/>
        </p:spPr>
        <p:txBody>
          <a:bodyPr wrap="square">
            <a:spAutoFit/>
          </a:bodyPr>
          <a:lstStyle/>
          <a:p>
            <a:r>
              <a:rPr lang="el-GR" dirty="0"/>
              <a:t>όπου η συνάρτηση 1(j = l) παίρνει την τιμή 1 αν το j ισούται με l και την τιμή 0 διαφορετικά.</a:t>
            </a:r>
            <a:endParaRPr lang="en-US" dirty="0"/>
          </a:p>
        </p:txBody>
      </p:sp>
    </p:spTree>
    <p:extLst>
      <p:ext uri="{BB962C8B-B14F-4D97-AF65-F5344CB8AC3E}">
        <p14:creationId xmlns:p14="http://schemas.microsoft.com/office/powerpoint/2010/main" val="205797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1920</TotalTime>
  <Words>2911</Words>
  <Application>Microsoft Office PowerPoint</Application>
  <PresentationFormat>Widescreen</PresentationFormat>
  <Paragraphs>269</Paragraphs>
  <Slides>76</Slides>
  <Notes>0</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76</vt:i4>
      </vt:variant>
    </vt:vector>
  </HeadingPairs>
  <TitlesOfParts>
    <vt:vector size="96" baseType="lpstr">
      <vt:lpstr>Calibri</vt:lpstr>
      <vt:lpstr>Cambria Math</vt:lpstr>
      <vt:lpstr>grmi1000</vt:lpstr>
      <vt:lpstr>grmn0700</vt:lpstr>
      <vt:lpstr>grmn1000</vt:lpstr>
      <vt:lpstr>grxn1000</vt:lpstr>
      <vt:lpstr>LMMathItalic10-Bold</vt:lpstr>
      <vt:lpstr>LMMathItalic10-Regular</vt:lpstr>
      <vt:lpstr>LMMathItalic7-Regular</vt:lpstr>
      <vt:lpstr>LMMathItalic8-Regular</vt:lpstr>
      <vt:lpstr>LMMathSymbols10-Regular</vt:lpstr>
      <vt:lpstr>LMMathSymbols8-Regular</vt:lpstr>
      <vt:lpstr>LMRoman10-Bold</vt:lpstr>
      <vt:lpstr>LMRoman10-Regular</vt:lpstr>
      <vt:lpstr>LMRoman7-Regular</vt:lpstr>
      <vt:lpstr>LMRoman8-Regular</vt:lpstr>
      <vt:lpstr>Tw Cen MT</vt:lpstr>
      <vt:lpstr>Tw Cen MT Condensed</vt:lpstr>
      <vt:lpstr>Wingdings 3</vt:lpstr>
      <vt:lpstr>Integral</vt:lpstr>
      <vt:lpstr>Κεφάλαιο 18</vt:lpstr>
      <vt:lpstr>Εισαγωγή</vt:lpstr>
      <vt:lpstr>Το πλαίσιο της τυχαίας χρησιμότητας για το πολυωνυμικό λογιστικό υπόδειγμα</vt:lpstr>
      <vt:lpstr>Το πλαίσιο της τυχαίας χρησιμότητας για το πολυωνυμικό λογιστικό υπόδειγμα</vt:lpstr>
      <vt:lpstr>Το πλαίσιο της τυχαίας χρησιμότητας για το πολυωνυμικό λογιστικό υπόδειγμα</vt:lpstr>
      <vt:lpstr>Το πλαίσιο της τυχαίας χρησιμότητας για το πολυωνυμικό λογιστικό υπόδειγμα</vt:lpstr>
      <vt:lpstr>Το πλαίσιο της τυχαίας χρησιμότητας για το πολυωνυμικό λογιστικό υπόδειγμα</vt:lpstr>
      <vt:lpstr>Το πλαίσιο της τυχαίας χρησιμότητας για το πολυωνυμικό λογιστικό υπόδειγμα</vt:lpstr>
      <vt:lpstr>Το πλαίσιο της τυχαίας χρησιμότητας για το πολυωνυμικό λογιστικό υπόδειγμα</vt:lpstr>
      <vt:lpstr>Το πλαίσιο της τυχαίας χρησιμότητας για το πολυωνυμικό λογιστικό υπόδειγμα</vt:lpstr>
      <vt:lpstr>Παράδειγμα 18.1. Κλίμακα Hollingshead για τα Επαγγέλματα</vt:lpstr>
      <vt:lpstr>PowerPoint Presentation</vt:lpstr>
      <vt:lpstr>Το δεσμευμένο λογιστικό υπόδειγμα</vt:lpstr>
      <vt:lpstr>Το δεσμευμένο λογιστικό υπόδειγμα</vt:lpstr>
      <vt:lpstr>Το δεσμευμένο λογιστικό υπόδειγμα</vt:lpstr>
      <vt:lpstr>Η υπόθεση της ανεξαρτησίας από μη σχετικές εναλλακτικές</vt:lpstr>
      <vt:lpstr>Εναλλακτικά υποδείγματα επιλογής</vt:lpstr>
      <vt:lpstr>Εναλλακτικά υποδείγματα επιλογής</vt:lpstr>
      <vt:lpstr>Πολυωνυμικό Υπόδειγμα Πιθανομονάδας</vt:lpstr>
      <vt:lpstr>Παράδειγμα 18.3. Υπόδειγμα Πολυωνυμικής Επιλογής για τον Τρόπο Ταξιδίου</vt:lpstr>
      <vt:lpstr>Παράδειγμα 18.3. Υπόδειγμα Πολυωνυμικής Επιλογής για τον Τρόπο Ταξιδίου</vt:lpstr>
      <vt:lpstr>PowerPoint Presentation</vt:lpstr>
      <vt:lpstr>PowerPoint Presentation</vt:lpstr>
      <vt:lpstr>PowerPoint Presentation</vt:lpstr>
      <vt:lpstr>PowerPoint Presentation</vt:lpstr>
      <vt:lpstr>PowerPoint Presentation</vt:lpstr>
      <vt:lpstr>PowerPoint Presentation</vt:lpstr>
      <vt:lpstr>Το Μικτό Λογιστικό Υπόδειγμα</vt:lpstr>
      <vt:lpstr>Το Μικτό Λογιστικό Υπόδειγμα</vt:lpstr>
      <vt:lpstr>Το Μικτό Λογιστικό Υπόδειγμα</vt:lpstr>
      <vt:lpstr>΄Ενα Γενικευμένο Μικτό Λογιστικό Υπόδειγμα</vt:lpstr>
      <vt:lpstr>΄Ενα Γενικευμένο Μικτό Λογιστικό Υπόδειγμα</vt:lpstr>
      <vt:lpstr>PowerPoint Presentation</vt:lpstr>
      <vt:lpstr>PowerPoint Presentation</vt:lpstr>
      <vt:lpstr>PowerPoint Presentation</vt:lpstr>
      <vt:lpstr>PowerPoint Presentation</vt:lpstr>
      <vt:lpstr>Παράδειγμα 18.6. ΄Ελεγχος της Νόσου Μαλαρια κατά τη Διάρκεια της Εγκυμοσύνης</vt:lpstr>
      <vt:lpstr>Εκτίμηση της διάθεσης για πληρωμή</vt:lpstr>
      <vt:lpstr>Εκτίμηση της διάθεσης για πληρωμή</vt:lpstr>
      <vt:lpstr>Εκτίμηση της διάθεσης για πληρωμή</vt:lpstr>
      <vt:lpstr>Δεδομένα panel και πειράματα εκδηλωμένης επιλογής</vt:lpstr>
      <vt:lpstr>Δεδομένα panel και πειράματα εκδηλωμένης επιλογής</vt:lpstr>
      <vt:lpstr>PowerPoint Presentation</vt:lpstr>
      <vt:lpstr>PowerPoint Presentation</vt:lpstr>
      <vt:lpstr>PowerPoint Presentation</vt:lpstr>
      <vt:lpstr>Αθροιστικά δεδομένα μεριδίου αγοράς—το υπόδειγμα τυχαίων παραμέτρων των BLP</vt:lpstr>
      <vt:lpstr>Αθροιστικά δεδομένα μεριδίου αγοράς—το υπόδειγμα τυχαίων παραμέτρων των BLP</vt:lpstr>
      <vt:lpstr>Αθροιστικά δεδομένα μεριδίου αγοράς—το υπόδειγμα τυχαίων παραμέτρων των BLP</vt:lpstr>
      <vt:lpstr>Παράδειγμα 18.9. Αγορά Υγειονομικής Ασφάλισης</vt:lpstr>
      <vt:lpstr>Παράδειγμα 18.9. Αγορά Υγειονομικής Ασφάλισης</vt:lpstr>
      <vt:lpstr>Υποδείγματα τυχαίας χρησιμότητας για διατεταγμένες επιλογές</vt:lpstr>
      <vt:lpstr>Υποδείγματα τυχαίας χρησιμότητας για διατεταγμένες επιλογές</vt:lpstr>
      <vt:lpstr>PowerPoint Presentation</vt:lpstr>
      <vt:lpstr>Το διατεταγμένο υπόδειγμα πιθανομονάδας</vt:lpstr>
      <vt:lpstr>PowerPoint Presentation</vt:lpstr>
      <vt:lpstr>PowerPoint Presentation</vt:lpstr>
      <vt:lpstr>PowerPoint Presentation</vt:lpstr>
      <vt:lpstr>PowerPoint Presentation</vt:lpstr>
      <vt:lpstr>΄Ελεγχος εξειδίκευσης για το υπόδειγμα διατεταγμένης επιλογής</vt:lpstr>
      <vt:lpstr>΄Ελεγχος εξειδίκευσης για το υπόδειγμα διατεταγμένης επιλογής</vt:lpstr>
      <vt:lpstr>PowerPoint Presentation</vt:lpstr>
      <vt:lpstr>PowerPoint Presentation</vt:lpstr>
      <vt:lpstr>PowerPoint Presentation</vt:lpstr>
      <vt:lpstr>Υποδείγματα για τις Τιμές των ΄Ακρων—Γενικευμένα Υποδείγματα Διατεταγμένης Επιλογής</vt:lpstr>
      <vt:lpstr>PowerPoint Presentation</vt:lpstr>
      <vt:lpstr>Το υπόδειγμα παλινδρόμησης POISSON</vt:lpstr>
      <vt:lpstr>Το υπόδειγμα παλινδρόμησης POISSON</vt:lpstr>
      <vt:lpstr>Μέτρα καλής προσαρμογής</vt:lpstr>
      <vt:lpstr>Μέτρα καλής προσαρμογής</vt:lpstr>
      <vt:lpstr>Μέτρα καλής προσαρμογής</vt:lpstr>
      <vt:lpstr>΄Ελεγχος υπερδιασποράς</vt:lpstr>
      <vt:lpstr>΄Ελεγχος υπερδιασποράς</vt:lpstr>
      <vt:lpstr>Συναρτησιακές μορφές για υποδείγματα δεδομένων καταμέτρησης</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Κεφάλαιο 18</dc:title>
  <dc:creator>Nikolaos G. Manetas</dc:creator>
  <cp:lastModifiedBy>Nikolaos G. Manetas</cp:lastModifiedBy>
  <cp:revision>13</cp:revision>
  <dcterms:created xsi:type="dcterms:W3CDTF">2023-02-24T06:07:07Z</dcterms:created>
  <dcterms:modified xsi:type="dcterms:W3CDTF">2023-03-03T09:18:47Z</dcterms:modified>
</cp:coreProperties>
</file>