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DF0896F-D7D6-4D91-B418-8C416D52FC81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40" autoAdjust="0"/>
    <p:restoredTop sz="94660"/>
  </p:normalViewPr>
  <p:slideViewPr>
    <p:cSldViewPr snapToGrid="0">
      <p:cViewPr varScale="1">
        <p:scale>
          <a:sx n="81" d="100"/>
          <a:sy n="81" d="100"/>
        </p:scale>
        <p:origin x="9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547FE3C5-973A-47A9-846D-1FB00A4DA2DF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972BF-FB00-4773-BC62-D7202C5B37F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486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E3C5-973A-47A9-846D-1FB00A4DA2DF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972BF-FB00-4773-BC62-D7202C5B3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1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E3C5-973A-47A9-846D-1FB00A4DA2DF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972BF-FB00-4773-BC62-D7202C5B37F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5811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E3C5-973A-47A9-846D-1FB00A4DA2DF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972BF-FB00-4773-BC62-D7202C5B3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701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E3C5-973A-47A9-846D-1FB00A4DA2DF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972BF-FB00-4773-BC62-D7202C5B37F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3477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E3C5-973A-47A9-846D-1FB00A4DA2DF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972BF-FB00-4773-BC62-D7202C5B3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096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E3C5-973A-47A9-846D-1FB00A4DA2DF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972BF-FB00-4773-BC62-D7202C5B3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48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E3C5-973A-47A9-846D-1FB00A4DA2DF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972BF-FB00-4773-BC62-D7202C5B3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19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E3C5-973A-47A9-846D-1FB00A4DA2DF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972BF-FB00-4773-BC62-D7202C5B3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661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E3C5-973A-47A9-846D-1FB00A4DA2DF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972BF-FB00-4773-BC62-D7202C5B3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181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E3C5-973A-47A9-846D-1FB00A4DA2DF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972BF-FB00-4773-BC62-D7202C5B37F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5899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547FE3C5-973A-47A9-846D-1FB00A4DA2DF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AC972BF-FB00-4773-BC62-D7202C5B37F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8045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emf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55E25-9E3B-0886-EAA1-554D7CE8AC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3600" dirty="0"/>
              <a:t>Κεφάλαιο 17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BF28EF-45B6-3EAF-492D-0BE1A2A73D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Δυαδικά Αποτελέσματα και Διακριτή Επιλογή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2BA6C9-E588-6B51-955D-7C723EBDE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58280"/>
            <a:ext cx="3956106" cy="289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258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756D3-3A26-CAF1-B1BA-3B406033C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1098742" cy="1499616"/>
          </a:xfrm>
        </p:spPr>
        <p:txBody>
          <a:bodyPr>
            <a:normAutofit/>
          </a:bodyPr>
          <a:lstStyle/>
          <a:p>
            <a:r>
              <a:rPr lang="el-GR" sz="4000" dirty="0"/>
              <a:t>Το υπόδειγμα λανθάνουσας παλινδρόμησης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C9652-C1BA-3167-6921-74ADE56FBC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Τα υποδείγματα διακριτής εξαρτημένης μεταβλητής συνήθως μετατρέπονται σε </a:t>
            </a:r>
            <a:r>
              <a:rPr lang="el-GR" b="1" dirty="0"/>
              <a:t>υποδείγματα</a:t>
            </a:r>
            <a:r>
              <a:rPr lang="el-GR" dirty="0"/>
              <a:t> </a:t>
            </a:r>
            <a:r>
              <a:rPr lang="el-GR" b="1" dirty="0"/>
              <a:t>συνάρτησης δείκτη</a:t>
            </a:r>
            <a:r>
              <a:rPr lang="el-GR" dirty="0"/>
              <a:t>.</a:t>
            </a: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Μοντελοποιούμε τη διαφορά μεταξύ του αντιληπτού οφέλους και κόστους ως μια μη παρατηρούμενη μεταβλητή </a:t>
            </a:r>
            <a:r>
              <a:rPr lang="el-GR" sz="2400" b="0" i="1" u="none" strike="noStrike" baseline="0" dirty="0">
                <a:latin typeface="LMMathItalic10-Regular"/>
              </a:rPr>
              <a:t>y</a:t>
            </a:r>
            <a:r>
              <a:rPr lang="el-GR" sz="1400" b="0" i="1" u="none" strike="noStrike" baseline="0" dirty="0">
                <a:latin typeface="LMMathSymbols8-Regular"/>
              </a:rPr>
              <a:t>∗</a:t>
            </a:r>
            <a:r>
              <a:rPr lang="el-GR" sz="2400" b="0" i="0" u="none" strike="noStrike" baseline="0" dirty="0">
                <a:latin typeface="grmn1000"/>
              </a:rPr>
              <a:t>, έτσι ώστε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FDA845-8290-C61D-4FC1-00D06CABA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945" y="4178185"/>
            <a:ext cx="1845442" cy="50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09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CD8D6-48BC-E27A-A996-F9AE52AFD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1167872" cy="1499616"/>
          </a:xfrm>
        </p:spPr>
        <p:txBody>
          <a:bodyPr/>
          <a:lstStyle/>
          <a:p>
            <a:r>
              <a:rPr kumimoji="0" lang="el-GR" sz="40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Το υπόδειγμα λανθάνουσας παλινδρόμησης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5F299-6513-E0E6-47BD-B5C4966C4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11004474" cy="4023360"/>
          </a:xfrm>
        </p:spPr>
        <p:txBody>
          <a:bodyPr/>
          <a:lstStyle/>
          <a:p>
            <a:pPr algn="l"/>
            <a:r>
              <a:rPr lang="el-GR" sz="2400" b="0" i="0" u="none" strike="noStrike" baseline="0" dirty="0">
                <a:latin typeface="grmn1000"/>
              </a:rPr>
              <a:t>Υποθέτουμε ότι το </a:t>
            </a:r>
            <a:r>
              <a:rPr lang="el-GR" sz="2400" b="0" i="1" u="none" strike="noStrike" baseline="0" dirty="0">
                <a:latin typeface="LMMathItalic10-Regular"/>
              </a:rPr>
              <a:t>ε </a:t>
            </a:r>
            <a:r>
              <a:rPr lang="el-GR" sz="2400" b="0" i="0" u="none" strike="noStrike" baseline="0" dirty="0">
                <a:latin typeface="grmn1000"/>
              </a:rPr>
              <a:t>έχει μηδενικό μέσο (το </a:t>
            </a:r>
            <a:r>
              <a:rPr lang="el-GR" sz="2400" b="1" i="1" u="none" strike="noStrike" baseline="0" dirty="0">
                <a:latin typeface="LMMathItalic10-Bold"/>
              </a:rPr>
              <a:t>x </a:t>
            </a:r>
            <a:r>
              <a:rPr lang="el-GR" sz="2400" b="0" i="0" u="none" strike="noStrike" baseline="0" dirty="0">
                <a:latin typeface="grmn1000"/>
              </a:rPr>
              <a:t>περιέχει σταθερό όρο) και ακολουθεί είτε μια λογιστική κατανομή με διακύμανση </a:t>
            </a:r>
            <a:r>
              <a:rPr lang="el-GR" sz="2400" b="0" i="1" u="none" strike="noStrike" baseline="0" dirty="0">
                <a:latin typeface="LMMathItalic10-Regular"/>
              </a:rPr>
              <a:t>π</a:t>
            </a:r>
            <a:r>
              <a:rPr lang="el-GR" sz="2400" b="0" i="0" u="none" strike="noStrike" baseline="30000" dirty="0">
                <a:latin typeface="LMRoman8-Regular"/>
              </a:rPr>
              <a:t>2</a:t>
            </a:r>
            <a:r>
              <a:rPr lang="el-GR" sz="2400" b="0" i="1" u="none" strike="noStrike" baseline="0" dirty="0">
                <a:latin typeface="LMMathItalic10-Regular"/>
              </a:rPr>
              <a:t>/</a:t>
            </a:r>
            <a:r>
              <a:rPr lang="el-GR" sz="2400" b="0" i="0" u="none" strike="noStrike" baseline="0" dirty="0">
                <a:latin typeface="LMRoman10-Regular"/>
              </a:rPr>
              <a:t>3 </a:t>
            </a:r>
            <a:r>
              <a:rPr lang="el-GR" sz="2400" b="0" i="0" u="none" strike="noStrike" baseline="0" dirty="0">
                <a:latin typeface="grmn1000"/>
              </a:rPr>
              <a:t>είτε μια τυπική κανονική κατανομή με μοναδιαία διακύμανση, ή κάποια άλλη κατανομή με γνωστή διακύμανση.</a:t>
            </a: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Δεν παρατηρούμε το καθαρό όφελος από την αγορά (δηλαδή, την καθαρή χρησιμότητα), αλλά παρατηρούμε μόνο αν η αγορά πραγματοποιήθηκε ή όχι. Επομένως, η παρατήρησή μας είναι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838F9B-90C9-390C-CFFC-D31763723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9683" y="4722782"/>
            <a:ext cx="2141566" cy="96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31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63FC9-523A-475C-99B8-0B1E6F820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1098742" cy="1499616"/>
          </a:xfrm>
        </p:spPr>
        <p:txBody>
          <a:bodyPr/>
          <a:lstStyle/>
          <a:p>
            <a:r>
              <a:rPr kumimoji="0" lang="el-GR" sz="40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Το υπόδειγμα λανθάνουσας παλινδρόμησης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DA441-448D-D328-620B-573476FF7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019" y="1904214"/>
            <a:ext cx="11167872" cy="4953786"/>
          </a:xfrm>
        </p:spPr>
        <p:txBody>
          <a:bodyPr/>
          <a:lstStyle/>
          <a:p>
            <a:pPr algn="l"/>
            <a:r>
              <a:rPr lang="el-GR" sz="2400" b="0" i="0" u="none" strike="noStrike" baseline="0" dirty="0">
                <a:latin typeface="grmn1000"/>
              </a:rPr>
              <a:t>Η </a:t>
            </a:r>
            <a:r>
              <a:rPr lang="el-GR" sz="2400" b="1" i="0" u="none" strike="noStrike" baseline="0" dirty="0">
                <a:latin typeface="grxn1000"/>
              </a:rPr>
              <a:t>λανθάνουσα παλινδρόμηση </a:t>
            </a:r>
            <a:r>
              <a:rPr lang="el-GR" sz="2400" b="0" i="0" u="none" strike="noStrike" baseline="0" dirty="0">
                <a:latin typeface="grmn1000"/>
              </a:rPr>
              <a:t>θα είναι </a:t>
            </a:r>
            <a:r>
              <a:rPr lang="el-GR" sz="2400" b="0" i="1" u="none" strike="noStrike" baseline="0" dirty="0">
                <a:latin typeface="LMMathItalic10-Regular"/>
              </a:rPr>
              <a:t>y</a:t>
            </a:r>
            <a:r>
              <a:rPr lang="el-GR" sz="1400" b="0" i="1" u="none" strike="noStrike" baseline="0" dirty="0">
                <a:latin typeface="LMMathSymbols8-Regular"/>
              </a:rPr>
              <a:t>∗ </a:t>
            </a:r>
            <a:r>
              <a:rPr lang="el-GR" sz="2400" b="0" i="0" u="none" strike="noStrike" baseline="0" dirty="0">
                <a:latin typeface="LMRoman10-Regular"/>
              </a:rPr>
              <a:t>= </a:t>
            </a:r>
            <a:r>
              <a:rPr lang="el-GR" sz="2400" b="1" i="1" u="none" strike="noStrike" baseline="0" dirty="0">
                <a:latin typeface="LMMathItalic10-Bold"/>
              </a:rPr>
              <a:t>x</a:t>
            </a:r>
            <a:r>
              <a:rPr lang="en-US" sz="2400" b="1" i="1" u="none" strike="noStrike" baseline="0" dirty="0">
                <a:latin typeface="LMMathItalic10-Bold"/>
              </a:rPr>
              <a:t>’</a:t>
            </a:r>
            <a:r>
              <a:rPr lang="el-GR" sz="2400" b="1" i="1" u="none" strike="noStrike" baseline="0" dirty="0">
                <a:latin typeface="LMMathItalic10-Bold"/>
              </a:rPr>
              <a:t>β </a:t>
            </a:r>
            <a:r>
              <a:rPr lang="el-GR" sz="2400" b="0" i="0" u="none" strike="noStrike" baseline="0" dirty="0">
                <a:latin typeface="LMRoman10-Regular"/>
              </a:rPr>
              <a:t>+ </a:t>
            </a:r>
            <a:r>
              <a:rPr lang="el-GR" sz="2400" b="0" i="1" u="none" strike="noStrike" baseline="0" dirty="0">
                <a:latin typeface="LMMathItalic10-Regular"/>
              </a:rPr>
              <a:t>σε</a:t>
            </a:r>
            <a:r>
              <a:rPr lang="el-GR" sz="2400" b="0" i="1" u="none" strike="noStrike" baseline="0" dirty="0">
                <a:latin typeface="LMMathSymbols10-Regular"/>
              </a:rPr>
              <a:t>∗</a:t>
            </a:r>
            <a:r>
              <a:rPr lang="el-GR" sz="2400" b="0" i="0" u="none" strike="noStrike" baseline="0" dirty="0">
                <a:latin typeface="grmn1000"/>
              </a:rPr>
              <a:t>, ό που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τώρα το </a:t>
            </a:r>
            <a:r>
              <a:rPr lang="el-GR" sz="2400" b="0" i="1" u="none" strike="noStrike" baseline="0" dirty="0">
                <a:latin typeface="LMMathItalic10-Regular"/>
              </a:rPr>
              <a:t>ε</a:t>
            </a:r>
            <a:r>
              <a:rPr lang="el-GR" sz="2400" b="0" i="1" u="none" strike="noStrike" baseline="0" dirty="0">
                <a:latin typeface="LMMathSymbols10-Regular"/>
              </a:rPr>
              <a:t>∗ </a:t>
            </a:r>
            <a:r>
              <a:rPr lang="el-GR" sz="2400" b="0" i="0" u="none" strike="noStrike" baseline="0" dirty="0">
                <a:latin typeface="grmn1000"/>
              </a:rPr>
              <a:t>έχει μοναδιαία διακύμανση. Ωστόσο, το </a:t>
            </a:r>
            <a:r>
              <a:rPr lang="el-GR" sz="2400" b="0" i="0" u="none" strike="noStrike" baseline="0" dirty="0">
                <a:latin typeface="LMRoman10-Regular"/>
              </a:rPr>
              <a:t>(</a:t>
            </a:r>
            <a:r>
              <a:rPr lang="el-GR" sz="2400" b="0" i="1" u="none" strike="noStrike" baseline="0" dirty="0">
                <a:latin typeface="LMMathItalic10-Regular"/>
              </a:rPr>
              <a:t>y</a:t>
            </a:r>
            <a:r>
              <a:rPr lang="el-GR" sz="1400" b="0" i="1" u="none" strike="noStrike" baseline="0" dirty="0">
                <a:latin typeface="LMMathSymbols8-Regular"/>
              </a:rPr>
              <a:t>∗</a:t>
            </a:r>
            <a:r>
              <a:rPr lang="el-GR" sz="2400" b="0" i="1" u="none" strike="noStrike" baseline="0" dirty="0">
                <a:latin typeface="LMMathItalic10-Regular"/>
              </a:rPr>
              <a:t>/σ</a:t>
            </a:r>
            <a:r>
              <a:rPr lang="el-GR" sz="2400" b="0" i="0" u="none" strike="noStrike" baseline="0" dirty="0">
                <a:latin typeface="LMRoman10-Regular"/>
              </a:rPr>
              <a:t>) = </a:t>
            </a:r>
            <a:r>
              <a:rPr lang="el-GR" sz="2400" b="1" i="1" u="none" strike="noStrike" baseline="0" dirty="0">
                <a:latin typeface="LMMathItalic10-Bold"/>
              </a:rPr>
              <a:t>x</a:t>
            </a:r>
            <a:r>
              <a:rPr lang="en-US" sz="2400" b="1" i="1" u="none" strike="noStrike" baseline="0" dirty="0">
                <a:latin typeface="LMMathItalic10-Bold"/>
              </a:rPr>
              <a:t>’</a:t>
            </a:r>
            <a:r>
              <a:rPr lang="el-GR" sz="2400" b="1" i="1" u="none" strike="noStrike" baseline="0" dirty="0">
                <a:latin typeface="LMMathItalic10-Bold"/>
              </a:rPr>
              <a:t>β</a:t>
            </a:r>
            <a:r>
              <a:rPr lang="el-GR" sz="2400" b="0" i="1" u="none" strike="noStrike" baseline="0" dirty="0">
                <a:latin typeface="LMMathItalic10-Regular"/>
              </a:rPr>
              <a:t>/σ</a:t>
            </a:r>
            <a:r>
              <a:rPr lang="el-GR" sz="2400" b="0" i="0" u="none" strike="noStrike" baseline="0" dirty="0">
                <a:latin typeface="LMRoman10-Regular"/>
              </a:rPr>
              <a:t>) + </a:t>
            </a:r>
            <a:r>
              <a:rPr lang="el-GR" sz="2400" b="0" i="1" u="none" strike="noStrike" baseline="0" dirty="0">
                <a:latin typeface="LMMathItalic10-Regular"/>
              </a:rPr>
              <a:t>ε </a:t>
            </a:r>
            <a:r>
              <a:rPr lang="el-GR" sz="2400" b="0" i="0" u="none" strike="noStrike" baseline="0" dirty="0">
                <a:latin typeface="grmn1000"/>
              </a:rPr>
              <a:t>είναι το ίδιο υπόδειγμα με τα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ίδια δεδομένα. Τα παρατηρούμενα δεδομένα μένουν αμετάβλητα. </a:t>
            </a:r>
            <a:endParaRPr lang="en-US" sz="2400" b="0" i="0" u="none" strike="noStrike" baseline="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Το </a:t>
            </a:r>
            <a:r>
              <a:rPr lang="el-GR" sz="2400" b="0" i="1" u="none" strike="noStrike" baseline="0" dirty="0">
                <a:latin typeface="LMMathItalic10-Regular"/>
              </a:rPr>
              <a:t>y </a:t>
            </a:r>
            <a:r>
              <a:rPr lang="el-GR" sz="2400" b="0" i="0" u="none" strike="noStrike" baseline="0" dirty="0">
                <a:latin typeface="grmn1000"/>
              </a:rPr>
              <a:t>εξακολουθεί να είναι 0 ή 1 και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1" u="none" strike="noStrike" baseline="0" dirty="0">
                <a:latin typeface="grmi1000"/>
              </a:rPr>
              <a:t>εξαρτάται αποκλειστικά από το πρόσημο </a:t>
            </a:r>
            <a:r>
              <a:rPr lang="el-GR" sz="2400" b="0" i="0" u="none" strike="noStrike" baseline="0" dirty="0">
                <a:latin typeface="grmn1000"/>
              </a:rPr>
              <a:t>του </a:t>
            </a:r>
            <a:r>
              <a:rPr lang="el-GR" sz="2400" b="0" i="1" u="none" strike="noStrike" baseline="0" dirty="0">
                <a:latin typeface="LMMathItalic10-Regular"/>
              </a:rPr>
              <a:t>y</a:t>
            </a:r>
            <a:r>
              <a:rPr lang="el-GR" sz="1400" b="0" i="1" u="none" strike="noStrike" baseline="0" dirty="0">
                <a:latin typeface="LMMathSymbols8-Regular"/>
              </a:rPr>
              <a:t>∗</a:t>
            </a:r>
            <a:r>
              <a:rPr lang="el-GR" sz="2400" b="0" i="0" u="none" strike="noStrike" baseline="0" dirty="0">
                <a:latin typeface="grmn1000"/>
              </a:rPr>
              <a:t>, και όχι από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την τιμή του.</a:t>
            </a:r>
            <a:endParaRPr lang="en-US" sz="2400" b="0" i="0" u="none" strike="noStrike" baseline="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΄Εστω </a:t>
            </a:r>
            <a:r>
              <a:rPr lang="el-GR" sz="2400" b="0" i="1" u="none" strike="noStrike" baseline="0" dirty="0">
                <a:latin typeface="LMMathItalic10-Regular"/>
              </a:rPr>
              <a:t>α </a:t>
            </a:r>
            <a:r>
              <a:rPr lang="el-GR" sz="2400" b="0" i="0" u="none" strike="noStrike" baseline="0" dirty="0">
                <a:latin typeface="grmn1000"/>
              </a:rPr>
              <a:t>ένα υποτιθέμενο μη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μηδενικό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κατώτατο όριο και </a:t>
            </a:r>
            <a:r>
              <a:rPr lang="el-GR" sz="2400" b="0" i="1" u="none" strike="noStrike" baseline="0" dirty="0">
                <a:latin typeface="LMMathItalic10-Regular"/>
              </a:rPr>
              <a:t>α </a:t>
            </a:r>
            <a:r>
              <a:rPr lang="el-GR" sz="2400" b="0" i="0" u="none" strike="noStrike" baseline="0" dirty="0">
                <a:latin typeface="grmn1000"/>
              </a:rPr>
              <a:t>ο άγνωστος σταθερός όρος και, προς το παρόν, υποθέστε ότι τα </a:t>
            </a:r>
            <a:r>
              <a:rPr lang="el-GR" sz="2400" b="1" i="1" u="none" strike="noStrike" baseline="0" dirty="0">
                <a:latin typeface="LMMathItalic10-Bold"/>
              </a:rPr>
              <a:t>x </a:t>
            </a:r>
            <a:r>
              <a:rPr lang="el-GR" sz="2400" b="0" i="0" u="none" strike="noStrike" baseline="0" dirty="0">
                <a:latin typeface="grmn1000"/>
              </a:rPr>
              <a:t>και </a:t>
            </a:r>
            <a:r>
              <a:rPr lang="el-GR" sz="2400" b="1" i="1" u="none" strike="noStrike" baseline="0" dirty="0">
                <a:latin typeface="LMMathItalic10-Bold"/>
              </a:rPr>
              <a:t>β</a:t>
            </a:r>
            <a:r>
              <a:rPr lang="en-US" sz="2400" b="1" i="1" u="none" strike="noStrike" baseline="0" dirty="0">
                <a:latin typeface="LMMathItalic10-Bold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περιλαμβάνουν τα στοιχεία εκτός του σταθερού όρου. </a:t>
            </a:r>
            <a:endParaRPr lang="en-US" sz="2400" b="0" i="0" u="none" strike="noStrike" baseline="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΄Ετσι, η πιθανότητα το </a:t>
            </a:r>
            <a:r>
              <a:rPr lang="el-GR" sz="2400" b="0" i="1" u="none" strike="noStrike" baseline="0" dirty="0">
                <a:latin typeface="LMMathItalic10-Regular"/>
              </a:rPr>
              <a:t>y </a:t>
            </a:r>
            <a:r>
              <a:rPr lang="el-GR" sz="2400" b="0" i="0" u="none" strike="noStrike" baseline="0" dirty="0">
                <a:latin typeface="grmn1000"/>
              </a:rPr>
              <a:t>να ισούται με ένα είναι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C6C813-FEDB-33F2-E537-2A03CCAA2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953" y="5787089"/>
            <a:ext cx="8422174" cy="48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059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4CB1C-90BA-4DFE-5790-60754D821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1167872" cy="1499616"/>
          </a:xfrm>
        </p:spPr>
        <p:txBody>
          <a:bodyPr/>
          <a:lstStyle/>
          <a:p>
            <a:r>
              <a:rPr kumimoji="0" lang="el-GR" sz="40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Το υπόδειγμα λανθάνουσας παλινδρόμησης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B4513-B5A5-C865-4250-53D93978F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9720073" cy="4572000"/>
          </a:xfrm>
        </p:spPr>
        <p:txBody>
          <a:bodyPr/>
          <a:lstStyle/>
          <a:p>
            <a:pPr algn="l"/>
            <a:r>
              <a:rPr lang="el-GR" sz="2400" b="0" i="0" u="none" strike="noStrike" baseline="0" dirty="0">
                <a:latin typeface="grmn1000"/>
              </a:rPr>
              <a:t>Η επιλογή του μηδενός είναι μια κανονικοποίηση που δεν έχει ιδιαίτερη σημασία. ΄Ετσι, με τις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δύο κανονικοποιήσεις, έχουμε</a:t>
            </a:r>
            <a:endParaRPr lang="en-US" sz="2400" b="0" i="0" u="none" strike="noStrike" baseline="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Αν η κατανομή είναι συμμετρική,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όπως η κανονική κατανομή και η λογιστική κατανομή, τότε</a:t>
            </a:r>
            <a:endParaRPr lang="en-US" sz="2400" b="0" i="0" u="none" strike="noStrike" baseline="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endParaRPr lang="en-US" sz="2400" b="0" i="0" u="none" strike="noStrike" baseline="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όπου </a:t>
            </a:r>
            <a:r>
              <a:rPr lang="el-GR" sz="2400" b="0" i="1" u="none" strike="noStrike" baseline="0" dirty="0">
                <a:latin typeface="LMMathItalic10-Regular"/>
              </a:rPr>
              <a:t>F</a:t>
            </a:r>
            <a:r>
              <a:rPr lang="el-GR" sz="2400" b="0" i="0" u="none" strike="noStrike" baseline="0" dirty="0">
                <a:latin typeface="LMRoman10-Regular"/>
              </a:rPr>
              <a:t>(</a:t>
            </a:r>
            <a:r>
              <a:rPr lang="el-GR" sz="2400" b="0" i="1" u="none" strike="noStrike" baseline="0" dirty="0">
                <a:latin typeface="LMMathItalic10-Regular"/>
              </a:rPr>
              <a:t>t</a:t>
            </a:r>
            <a:r>
              <a:rPr lang="el-GR" sz="2400" b="0" i="0" u="none" strike="noStrike" baseline="0" dirty="0">
                <a:latin typeface="LMRoman10-Regular"/>
              </a:rPr>
              <a:t>) </a:t>
            </a:r>
            <a:r>
              <a:rPr lang="el-GR" sz="2400" b="0" i="0" u="none" strike="noStrike" baseline="0" dirty="0">
                <a:latin typeface="grmn1000"/>
              </a:rPr>
              <a:t>είναι η </a:t>
            </a:r>
            <a:r>
              <a:rPr lang="el-GR" sz="2400" b="0" i="0" u="none" strike="noStrike" baseline="0" dirty="0">
                <a:latin typeface="LMRoman10-Regular"/>
              </a:rPr>
              <a:t>cdf </a:t>
            </a:r>
            <a:r>
              <a:rPr lang="el-GR" sz="2400" b="0" i="0" u="none" strike="noStrike" baseline="0" dirty="0">
                <a:latin typeface="grmn1000"/>
              </a:rPr>
              <a:t>την κανονικής μεταβλητής, </a:t>
            </a:r>
            <a:r>
              <a:rPr lang="el-GR" sz="2400" b="0" i="1" u="none" strike="noStrike" baseline="0" dirty="0">
                <a:latin typeface="LMMathItalic10-Regular"/>
              </a:rPr>
              <a:t>ε</a:t>
            </a:r>
            <a:r>
              <a:rPr lang="el-GR" sz="2400" b="0" i="0" u="none" strike="noStrike" baseline="0" dirty="0">
                <a:latin typeface="grmn1000"/>
              </a:rPr>
              <a:t>.</a:t>
            </a:r>
            <a:endParaRPr lang="en-US" sz="2400" b="0" i="0" u="none" strike="noStrike" baseline="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B494A3-7139-902A-64C2-1BF45435A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6424" y="3429000"/>
            <a:ext cx="4375480" cy="5568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537EF6-2B23-D664-2696-D063E38F1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3047" y="5201256"/>
            <a:ext cx="5948336" cy="68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150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14AF7-0DB3-9D8B-403D-14408898D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1167872" cy="1499616"/>
          </a:xfrm>
        </p:spPr>
        <p:txBody>
          <a:bodyPr>
            <a:normAutofit/>
          </a:bodyPr>
          <a:lstStyle/>
          <a:p>
            <a:r>
              <a:rPr lang="el-GR" sz="4000" dirty="0"/>
              <a:t>Συναρτησιακή μορφή και πιθανότητα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EC7F8-3ECF-19F3-C499-A55BC2125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434" y="1786378"/>
            <a:ext cx="11167872" cy="5071621"/>
          </a:xfrm>
        </p:spPr>
        <p:txBody>
          <a:bodyPr/>
          <a:lstStyle/>
          <a:p>
            <a:pPr algn="l"/>
            <a:r>
              <a:rPr lang="el-GR" sz="2400" b="0" i="0" u="none" strike="noStrike" baseline="0" dirty="0">
                <a:latin typeface="grmn1000"/>
              </a:rPr>
              <a:t>Πιστεύουμε ότι ένα σύνολο παραγόντων, όπως η ηλικία, η οικογενειακή κατάσταση, η εκπαίδευση και η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εργασιακή εμπειρία, που συγκεντρώνονται σε ένα διάνυσμα </a:t>
            </a:r>
            <a:r>
              <a:rPr lang="el-GR" sz="2400" b="1" i="1" u="none" strike="noStrike" baseline="0" dirty="0">
                <a:latin typeface="LMMathItalic10-Bold"/>
              </a:rPr>
              <a:t>x</a:t>
            </a:r>
            <a:r>
              <a:rPr lang="el-GR" sz="2400" b="0" i="0" u="none" strike="noStrike" baseline="0" dirty="0">
                <a:latin typeface="grmn1000"/>
              </a:rPr>
              <a:t>, μπορούν να ερμηνεύσουν την απόφαση,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έτσι ώστε</a:t>
            </a:r>
            <a:endParaRPr lang="en-US" sz="2400" b="0" i="0" u="none" strike="noStrike" baseline="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Το σύνολο των παραμέτρων </a:t>
            </a:r>
            <a:r>
              <a:rPr lang="el-GR" sz="2400" b="1" i="1" u="none" strike="noStrike" baseline="0" dirty="0">
                <a:latin typeface="LMMathItalic10-Bold"/>
              </a:rPr>
              <a:t>β </a:t>
            </a:r>
            <a:r>
              <a:rPr lang="el-GR" sz="2400" b="0" i="0" u="none" strike="noStrike" baseline="0" dirty="0">
                <a:latin typeface="grmn1000"/>
              </a:rPr>
              <a:t>αντικατοπτρίζει τον αντίκτυπο των μεταβολών του </a:t>
            </a:r>
            <a:r>
              <a:rPr lang="el-GR" sz="2400" b="1" i="1" u="none" strike="noStrike" baseline="0" dirty="0">
                <a:latin typeface="LMMathItalic10-Bold"/>
              </a:rPr>
              <a:t>x </a:t>
            </a:r>
            <a:r>
              <a:rPr lang="el-GR" sz="2400" b="0" i="0" u="none" strike="noStrike" baseline="0" dirty="0">
                <a:latin typeface="grmn1000"/>
              </a:rPr>
              <a:t>στην πιθανότητα.</a:t>
            </a:r>
            <a:endParaRPr lang="en-US" sz="2400" b="0" i="0" u="none" strike="noStrike" baseline="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Για ένα δεδομένο διάνυσμα παραμέτρων, θα αναμέναμε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46EB30-84F1-D899-240D-F6A3C2126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918" y="2822502"/>
            <a:ext cx="3464481" cy="9755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3AC483-8D23-45C1-8EC2-525813B1F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992" y="5382705"/>
            <a:ext cx="2609729" cy="126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47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68EA6-B21C-021B-3C18-5DA5A6F7A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z="40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Συναρτησιακή μορφή και πιθανότητα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5FEE4-2FB9-2BE5-4E21-4585DC950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10929060" cy="4023360"/>
          </a:xfrm>
        </p:spPr>
        <p:txBody>
          <a:bodyPr/>
          <a:lstStyle/>
          <a:p>
            <a:pPr algn="l"/>
            <a:r>
              <a:rPr lang="el-GR" sz="2400" b="0" i="0" u="none" strike="noStrike" baseline="0" dirty="0">
                <a:latin typeface="grmn1000"/>
              </a:rPr>
              <a:t>Η κανονική κατανομή έχει χρησιμοποιηθεί σε πολλές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αναλύσεις, αναδεικνύοντας το </a:t>
            </a:r>
            <a:r>
              <a:rPr lang="el-GR" sz="2400" b="1" i="0" u="none" strike="noStrike" baseline="0" dirty="0">
                <a:latin typeface="grxn1000"/>
              </a:rPr>
              <a:t>υπόδειγμα πιθανομονάδας </a:t>
            </a:r>
            <a:r>
              <a:rPr lang="el-GR" sz="2400" b="1" i="0" u="none" strike="noStrike" baseline="0" dirty="0">
                <a:latin typeface="LMRoman10-Bold"/>
              </a:rPr>
              <a:t>(probit)</a:t>
            </a:r>
            <a:r>
              <a:rPr lang="en-US" sz="2400" b="1" i="0" u="none" strike="noStrike" baseline="0" dirty="0">
                <a:latin typeface="LMRoman10-Bold"/>
              </a:rPr>
              <a:t>,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C1E5A4-D28E-42B2-D744-AAD44CF29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958" y="3358732"/>
            <a:ext cx="4547130" cy="86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63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CB353F-55B9-3263-4F47-EF1373E0B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187" y="1053955"/>
            <a:ext cx="7675172" cy="475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50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C7791-A626-573A-5162-D054A15A1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z="40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Συναρτησιακή μορφή και πιθανότητα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B5B62-4C8F-524A-E950-ED63FCDAE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592" y="2361414"/>
            <a:ext cx="11240144" cy="4023360"/>
          </a:xfrm>
        </p:spPr>
        <p:txBody>
          <a:bodyPr/>
          <a:lstStyle/>
          <a:p>
            <a:pPr algn="l"/>
            <a:r>
              <a:rPr lang="el-GR" sz="2400" b="0" i="0" u="none" strike="noStrike" baseline="0" dirty="0">
                <a:latin typeface="grmn1000"/>
              </a:rPr>
              <a:t>Η συνάρτηση </a:t>
            </a:r>
            <a:r>
              <a:rPr lang="el-GR" sz="2400" b="0" i="1" u="none" strike="noStrike" baseline="0" dirty="0">
                <a:latin typeface="LMMathItalic10-Regular"/>
              </a:rPr>
              <a:t>φ</a:t>
            </a:r>
            <a:r>
              <a:rPr lang="el-GR" sz="2400" b="0" i="0" u="none" strike="noStrike" baseline="0" dirty="0">
                <a:latin typeface="LMRoman10-Regular"/>
              </a:rPr>
              <a:t>(</a:t>
            </a:r>
            <a:r>
              <a:rPr lang="el-GR" sz="2400" b="0" i="1" u="none" strike="noStrike" baseline="0" dirty="0">
                <a:latin typeface="LMMathItalic10-Regular"/>
              </a:rPr>
              <a:t>t</a:t>
            </a:r>
            <a:r>
              <a:rPr lang="el-GR" sz="2400" b="0" i="0" u="none" strike="noStrike" baseline="0" dirty="0">
                <a:latin typeface="LMRoman10-Regular"/>
              </a:rPr>
              <a:t>) </a:t>
            </a:r>
            <a:r>
              <a:rPr lang="el-GR" sz="2400" b="0" i="0" u="none" strike="noStrike" baseline="0" dirty="0">
                <a:latin typeface="grmn1000"/>
              </a:rPr>
              <a:t>συνήθως συμβολίζει τη συνάρτηση πυκνότητας της τυπικής κανονικής κατανομής και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η </a:t>
            </a:r>
            <a:r>
              <a:rPr lang="el-GR" sz="2400" b="0" i="0" u="none" strike="noStrike" baseline="0" dirty="0">
                <a:latin typeface="LMRoman10-Regular"/>
              </a:rPr>
              <a:t>Φ(</a:t>
            </a:r>
            <a:r>
              <a:rPr lang="el-GR" sz="2400" b="0" i="1" u="none" strike="noStrike" baseline="0" dirty="0">
                <a:latin typeface="LMMathItalic10-Regular"/>
              </a:rPr>
              <a:t>t</a:t>
            </a:r>
            <a:r>
              <a:rPr lang="el-GR" sz="2400" b="0" i="0" u="none" strike="noStrike" baseline="0" dirty="0">
                <a:latin typeface="LMRoman10-Regular"/>
              </a:rPr>
              <a:t>) </a:t>
            </a:r>
            <a:r>
              <a:rPr lang="el-GR" sz="2400" b="0" i="0" u="none" strike="noStrike" baseline="0" dirty="0">
                <a:latin typeface="grmn1000"/>
              </a:rPr>
              <a:t>τη </a:t>
            </a:r>
            <a:r>
              <a:rPr lang="el-GR" sz="2400" b="0" i="0" u="none" strike="noStrike" baseline="0" dirty="0">
                <a:latin typeface="LMRoman10-Regular"/>
              </a:rPr>
              <a:t>cdf</a:t>
            </a:r>
            <a:r>
              <a:rPr lang="el-GR" sz="2400" b="0" i="0" u="none" strike="noStrike" baseline="0" dirty="0">
                <a:latin typeface="grmn1000"/>
              </a:rPr>
              <a:t>. Λόγω της αλγεβρικής της απλότητας, η λογιστική κατανομή,</a:t>
            </a:r>
            <a:endParaRPr lang="en-US" sz="2400" b="0" i="0" u="none" strike="noStrike" baseline="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χρησιμοποιείται επίσης σε πολλές εφαρμογές.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26B95E-C2F2-AFF0-1543-3FB756304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226" y="3289803"/>
            <a:ext cx="5097572" cy="93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135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615BD-31E0-2705-E312-9E9A8CAA8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z="40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Συναρτησιακή μορφή και πιθανότητα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9B295-F229-CA41-E491-EADBC0E89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1833512"/>
            <a:ext cx="9720073" cy="5024487"/>
          </a:xfrm>
        </p:spPr>
        <p:txBody>
          <a:bodyPr/>
          <a:lstStyle/>
          <a:p>
            <a:pPr algn="l"/>
            <a:r>
              <a:rPr lang="el-GR" sz="2400" b="0" i="0" u="none" strike="noStrike" baseline="0" dirty="0">
                <a:latin typeface="grmn1000"/>
              </a:rPr>
              <a:t>΄Αλλα υποδείγματα που δεν υποθέτουν τη συμμετρία, όπως το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1" i="0" u="none" strike="noStrike" baseline="0" dirty="0">
                <a:latin typeface="grxn1000"/>
              </a:rPr>
              <a:t>υπόδειγμα</a:t>
            </a:r>
            <a:r>
              <a:rPr lang="el-GR" sz="2400" b="0" i="0" u="none" strike="noStrike" baseline="0" dirty="0">
                <a:latin typeface="grxn1000"/>
              </a:rPr>
              <a:t> </a:t>
            </a:r>
            <a:r>
              <a:rPr lang="el-GR" sz="2400" b="1" i="0" u="none" strike="noStrike" baseline="0" dirty="0">
                <a:latin typeface="LMRoman10-Bold"/>
              </a:rPr>
              <a:t>Gumbel </a:t>
            </a:r>
            <a:r>
              <a:rPr lang="el-GR" sz="2400" b="0" i="0" u="none" strike="noStrike" baseline="0" dirty="0">
                <a:latin typeface="grmn1000"/>
              </a:rPr>
              <a:t>ή υπόδειγμα ακραίων τιμών Τύπου </a:t>
            </a:r>
            <a:r>
              <a:rPr lang="el-GR" sz="2400" b="0" i="0" u="none" strike="noStrike" baseline="0" dirty="0">
                <a:latin typeface="LMRoman10-Regular"/>
              </a:rPr>
              <a:t>I</a:t>
            </a:r>
            <a:r>
              <a:rPr lang="el-GR" sz="2400" b="0" i="0" u="none" strike="noStrike" baseline="0" dirty="0">
                <a:latin typeface="grmn1000"/>
              </a:rPr>
              <a:t>,</a:t>
            </a:r>
            <a:endParaRPr lang="en-US" sz="2400" b="0" i="0" u="none" strike="noStrike" baseline="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το </a:t>
            </a:r>
            <a:r>
              <a:rPr lang="el-GR" sz="2400" b="1" i="0" u="none" strike="noStrike" baseline="0" dirty="0">
                <a:latin typeface="grxn1000"/>
              </a:rPr>
              <a:t>συμπληρωματικό διπλά λογαριθμικό </a:t>
            </a:r>
            <a:r>
              <a:rPr lang="el-GR" sz="2400" b="1" i="0" u="none" strike="noStrike" baseline="0" dirty="0">
                <a:latin typeface="LMRoman10-Bold"/>
              </a:rPr>
              <a:t>(log-log) </a:t>
            </a:r>
            <a:r>
              <a:rPr lang="el-GR" sz="2400" b="1" i="0" u="none" strike="noStrike" baseline="0" dirty="0">
                <a:latin typeface="grxn1000"/>
              </a:rPr>
              <a:t>υπόδειγμα</a:t>
            </a:r>
            <a:r>
              <a:rPr lang="el-GR" sz="2400" b="0" i="0" u="none" strike="noStrike" baseline="0" dirty="0">
                <a:latin typeface="grmn1000"/>
              </a:rPr>
              <a:t>,</a:t>
            </a:r>
            <a:endParaRPr lang="en-US" sz="2400" b="0" i="0" u="none" strike="noStrike" baseline="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και το υπόδειγμα </a:t>
            </a:r>
            <a:r>
              <a:rPr lang="en-US" sz="2400" b="0" i="0" u="none" strike="noStrike" baseline="0" dirty="0">
                <a:latin typeface="LMRoman10-Regular"/>
              </a:rPr>
              <a:t>Burr</a:t>
            </a:r>
            <a:r>
              <a:rPr lang="en-US" sz="2400" b="0" i="0" u="none" strike="noStrike" baseline="0" dirty="0">
                <a:latin typeface="grmn1000"/>
              </a:rPr>
              <a:t>,</a:t>
            </a:r>
          </a:p>
          <a:p>
            <a:pPr algn="l"/>
            <a:endParaRPr lang="en-US" sz="240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έχουν επίσης χρησιμοποιηθεί.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99F25C-97D7-4891-293A-ABE875069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802" y="2632486"/>
            <a:ext cx="4800396" cy="5975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A1217D-8303-37D5-8C62-FFCC86D1D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204" y="4262639"/>
            <a:ext cx="3896366" cy="5009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F34129-801E-A890-2137-9C3B804C8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0570" y="5296116"/>
            <a:ext cx="4975000" cy="71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038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37B2E-B3FF-90D4-CC83-34FC8FC2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585216"/>
            <a:ext cx="10966767" cy="1499616"/>
          </a:xfrm>
        </p:spPr>
        <p:txBody>
          <a:bodyPr>
            <a:normAutofit/>
          </a:bodyPr>
          <a:lstStyle/>
          <a:p>
            <a:r>
              <a:rPr lang="el-GR" sz="3200" dirty="0"/>
              <a:t>Μερικές επιδράσεις σε υποδείγματα δυαδικής επιλογής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4F995-6A94-8258-285B-F5808D83A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559" y="2286000"/>
            <a:ext cx="11362441" cy="4023360"/>
          </a:xfrm>
        </p:spPr>
        <p:txBody>
          <a:bodyPr/>
          <a:lstStyle/>
          <a:p>
            <a:pPr algn="l"/>
            <a:r>
              <a:rPr lang="el-GR" sz="2400" b="0" i="0" u="none" strike="noStrike" baseline="0" dirty="0">
                <a:latin typeface="grmn1000"/>
              </a:rPr>
              <a:t>Οι περισσότερες αναλύσεις προσανατολίζονται στη μελέτη των σχέσεων μεταξύ των συμμεταβλητών, </a:t>
            </a:r>
            <a:r>
              <a:rPr lang="el-GR" sz="2400" b="1" i="1" u="none" strike="noStrike" baseline="0" dirty="0">
                <a:latin typeface="LMMathItalic10-Bold"/>
              </a:rPr>
              <a:t>x</a:t>
            </a:r>
            <a:r>
              <a:rPr lang="el-GR" sz="2400" b="0" i="0" u="none" strike="noStrike" baseline="0" dirty="0">
                <a:latin typeface="grmn1000"/>
              </a:rPr>
              <a:t>,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και της πιθανότητας του ενδεχομένου, </a:t>
            </a:r>
            <a:r>
              <a:rPr lang="el-GR" sz="2400" b="0" i="0" u="none" strike="noStrike" baseline="0" dirty="0">
                <a:latin typeface="LMRoman10-Regular"/>
              </a:rPr>
              <a:t>Prob(</a:t>
            </a:r>
            <a:r>
              <a:rPr lang="el-GR" sz="2400" b="0" i="1" u="none" strike="noStrike" baseline="0" dirty="0">
                <a:latin typeface="LMMathItalic10-Regular"/>
              </a:rPr>
              <a:t>Y </a:t>
            </a:r>
            <a:r>
              <a:rPr lang="el-GR" sz="2400" b="0" i="0" u="none" strike="noStrike" baseline="0" dirty="0">
                <a:latin typeface="LMRoman10-Regular"/>
              </a:rPr>
              <a:t>= 1</a:t>
            </a:r>
            <a:r>
              <a:rPr lang="el-GR" sz="2400" b="0" i="1" u="none" strike="noStrike" baseline="0" dirty="0">
                <a:latin typeface="LMMathSymbols10-Regular"/>
              </a:rPr>
              <a:t>|</a:t>
            </a:r>
            <a:r>
              <a:rPr lang="el-GR" sz="2400" b="1" i="1" u="none" strike="noStrike" baseline="0" dirty="0">
                <a:latin typeface="LMMathItalic10-Bold"/>
              </a:rPr>
              <a:t>x</a:t>
            </a:r>
            <a:r>
              <a:rPr lang="el-GR" sz="2400" b="0" i="0" u="none" strike="noStrike" baseline="0" dirty="0">
                <a:latin typeface="LMRoman10-Regular"/>
              </a:rPr>
              <a:t>) = </a:t>
            </a:r>
            <a:r>
              <a:rPr lang="el-GR" sz="2400" b="0" i="1" u="none" strike="noStrike" baseline="0" dirty="0">
                <a:latin typeface="LMMathItalic10-Regular"/>
              </a:rPr>
              <a:t>F</a:t>
            </a:r>
            <a:r>
              <a:rPr lang="el-GR" sz="2400" b="0" i="0" u="none" strike="noStrike" baseline="0" dirty="0">
                <a:latin typeface="LMRoman10-Regular"/>
              </a:rPr>
              <a:t>(</a:t>
            </a:r>
            <a:r>
              <a:rPr lang="el-GR" sz="2400" b="0" i="1" u="none" strike="noStrike" baseline="0" dirty="0">
                <a:latin typeface="LMMathItalic10-Regular"/>
              </a:rPr>
              <a:t>y</a:t>
            </a:r>
            <a:r>
              <a:rPr lang="el-GR" sz="2400" b="0" i="1" u="none" strike="noStrike" baseline="0" dirty="0">
                <a:latin typeface="LMMathSymbols10-Regular"/>
              </a:rPr>
              <a:t>|</a:t>
            </a:r>
            <a:r>
              <a:rPr lang="el-GR" sz="2400" b="1" i="1" u="none" strike="noStrike" baseline="0" dirty="0">
                <a:latin typeface="LMMathItalic10-Bold"/>
              </a:rPr>
              <a:t>x</a:t>
            </a:r>
            <a:r>
              <a:rPr lang="el-GR" sz="2400" b="0" i="0" u="none" strike="noStrike" baseline="0" dirty="0">
                <a:latin typeface="LMRoman10-Regular"/>
              </a:rPr>
              <a:t>) = </a:t>
            </a:r>
            <a:r>
              <a:rPr lang="el-GR" sz="2400" b="0" i="1" u="none" strike="noStrike" baseline="0" dirty="0">
                <a:latin typeface="LMMathItalic10-Regular"/>
              </a:rPr>
              <a:t>F</a:t>
            </a:r>
            <a:r>
              <a:rPr lang="el-GR" sz="2400" b="0" i="0" u="none" strike="noStrike" baseline="0" dirty="0">
                <a:latin typeface="LMRoman10-Regular"/>
              </a:rPr>
              <a:t>(</a:t>
            </a:r>
            <a:r>
              <a:rPr lang="el-GR" sz="2400" b="1" i="1" u="none" strike="noStrike" baseline="0" dirty="0">
                <a:latin typeface="LMMathItalic10-Bold"/>
              </a:rPr>
              <a:t>x</a:t>
            </a:r>
            <a:r>
              <a:rPr lang="en-US" sz="2400" b="1" i="1" u="none" strike="noStrike" baseline="0" dirty="0">
                <a:latin typeface="LMMathItalic10-Bold"/>
              </a:rPr>
              <a:t>’</a:t>
            </a:r>
            <a:r>
              <a:rPr lang="el-GR" sz="2400" b="1" i="1" u="none" strike="noStrike" baseline="0" dirty="0">
                <a:latin typeface="LMMathItalic10-Bold"/>
              </a:rPr>
              <a:t>β</a:t>
            </a:r>
            <a:r>
              <a:rPr lang="el-GR" sz="2400" b="0" i="0" u="none" strike="noStrike" baseline="0" dirty="0">
                <a:latin typeface="LMRoman10-Regular"/>
              </a:rPr>
              <a:t>)</a:t>
            </a:r>
            <a:r>
              <a:rPr lang="el-GR" sz="2400" b="0" i="0" u="none" strike="noStrike" baseline="0" dirty="0">
                <a:latin typeface="grmn1000"/>
              </a:rPr>
              <a:t>, δηλαδή των μερικών επιδράσεων.</a:t>
            </a:r>
            <a:endParaRPr lang="en-US" sz="2400" b="0" i="0" u="none" strike="noStrike" baseline="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Γενικά, μέσω του αλυσιδωτού κανόνα,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έχουμε</a:t>
            </a:r>
            <a:endParaRPr lang="en-US" sz="2400" b="0" i="0" u="none" strike="noStrike" baseline="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όπου </a:t>
            </a:r>
            <a:r>
              <a:rPr lang="el-GR" sz="2400" b="0" i="1" u="none" strike="noStrike" baseline="0" dirty="0">
                <a:latin typeface="LMMathItalic10-Regular"/>
              </a:rPr>
              <a:t>f</a:t>
            </a:r>
            <a:r>
              <a:rPr lang="el-GR" sz="2400" b="0" i="0" u="none" strike="noStrike" baseline="0" dirty="0">
                <a:latin typeface="LMRoman10-Regular"/>
              </a:rPr>
              <a:t>(</a:t>
            </a:r>
            <a:r>
              <a:rPr lang="el-GR" sz="2400" b="0" i="1" u="none" strike="noStrike" baseline="0" dirty="0">
                <a:latin typeface="LMMathItalic10-Regular"/>
              </a:rPr>
              <a:t>.</a:t>
            </a:r>
            <a:r>
              <a:rPr lang="el-GR" sz="2400" b="0" i="0" u="none" strike="noStrike" baseline="0" dirty="0">
                <a:latin typeface="LMRoman10-Regular"/>
              </a:rPr>
              <a:t>) </a:t>
            </a:r>
            <a:r>
              <a:rPr lang="el-GR" sz="2400" b="0" i="0" u="none" strike="noStrike" baseline="0" dirty="0">
                <a:latin typeface="grmn1000"/>
              </a:rPr>
              <a:t>είναι η συνάρτηση πυκνότητας που αντιστοιχεί στη συνάρτηση κατανομής, </a:t>
            </a:r>
            <a:r>
              <a:rPr lang="el-GR" sz="2400" b="0" i="1" u="none" strike="noStrike" baseline="0" dirty="0">
                <a:latin typeface="LMMathItalic10-Regular"/>
              </a:rPr>
              <a:t>F</a:t>
            </a:r>
            <a:r>
              <a:rPr lang="el-GR" sz="2400" b="0" i="0" u="none" strike="noStrike" baseline="0" dirty="0">
                <a:latin typeface="LMRoman10-Regular"/>
              </a:rPr>
              <a:t>(</a:t>
            </a:r>
            <a:r>
              <a:rPr lang="el-GR" sz="2400" b="0" i="1" u="none" strike="noStrike" baseline="0" dirty="0">
                <a:latin typeface="LMMathItalic10-Regular"/>
              </a:rPr>
              <a:t>.</a:t>
            </a:r>
            <a:r>
              <a:rPr lang="el-GR" sz="2400" b="0" i="0" u="none" strike="noStrike" baseline="0" dirty="0">
                <a:latin typeface="LMRoman10-Regular"/>
              </a:rPr>
              <a:t>)</a:t>
            </a:r>
            <a:r>
              <a:rPr lang="el-GR" sz="2400" b="0" i="0" u="none" strike="noStrike" baseline="0" dirty="0">
                <a:latin typeface="grmn1000"/>
              </a:rPr>
              <a:t>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39FF41-8C83-11E7-BECA-CC71910BE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943" y="4119664"/>
            <a:ext cx="4602825" cy="79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97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57DFA-0EEB-BD9E-BB9A-B762E9749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Εισαγωγή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A1220-774C-5632-C181-323B5B5C0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748672"/>
            <a:ext cx="10438866" cy="5109328"/>
          </a:xfrm>
        </p:spPr>
        <p:txBody>
          <a:bodyPr/>
          <a:lstStyle/>
          <a:p>
            <a:r>
              <a:rPr lang="el-GR" b="1" dirty="0"/>
              <a:t>Δυαδική Επιλογή</a:t>
            </a:r>
            <a:r>
              <a:rPr lang="el-GR" dirty="0"/>
              <a:t>: Το άτομο αντιμετωπίζει δύο επιλογές και επιλέγει εκείνη που του αποδίδει τη μεγαλύτερη χρησιμότητα.</a:t>
            </a:r>
          </a:p>
          <a:p>
            <a:r>
              <a:rPr lang="el-GR" b="1" dirty="0"/>
              <a:t>Πολυωνυμική Επιλογή</a:t>
            </a:r>
            <a:r>
              <a:rPr lang="el-GR" dirty="0"/>
              <a:t>: Το άτομο επιλέγει μεταξύ περισσότερων από δύο επιλογών, όπως και προηγουμένως, επιδιώκοντας να μεγιστοποιήσει τη χρησιμότητά του.</a:t>
            </a:r>
          </a:p>
          <a:p>
            <a:r>
              <a:rPr lang="el-GR" b="1" dirty="0"/>
              <a:t>Διατεταγμένη Επιλογή</a:t>
            </a:r>
            <a:r>
              <a:rPr lang="el-GR" dirty="0"/>
              <a:t>: Το άτομο αποκαλύπτει την ισχύ των προτιμήσεών του ως προς ένα μεμονωμένο αποτέλεσμα</a:t>
            </a:r>
          </a:p>
          <a:p>
            <a:r>
              <a:rPr lang="el-GR" b="1" dirty="0"/>
              <a:t>Καταμέτρηση Γεγονότων</a:t>
            </a:r>
            <a:r>
              <a:rPr lang="el-GR" dirty="0"/>
              <a:t>: Το παρατηρούμενο αποτέλεσμα αποτελεί μια καταμέτρηση των πραγματοποιήσεων ενός ενδεχομένου.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1064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D0C50-C331-5F86-B858-AF2C993C9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585216"/>
            <a:ext cx="10778231" cy="1499616"/>
          </a:xfrm>
        </p:spPr>
        <p:txBody>
          <a:bodyPr/>
          <a:lstStyle/>
          <a:p>
            <a:r>
              <a:rPr kumimoji="0" lang="el-GR" sz="32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Μερικές επιδράσεις σε υποδείγματα δυαδικής επιλογής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E6248-BACC-A00B-41CC-475C45E93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10778230" cy="4572000"/>
          </a:xfrm>
        </p:spPr>
        <p:txBody>
          <a:bodyPr/>
          <a:lstStyle/>
          <a:p>
            <a:pPr algn="l"/>
            <a:r>
              <a:rPr lang="el-GR" sz="2400" b="0" i="0" u="none" strike="noStrike" baseline="0" dirty="0">
                <a:latin typeface="grmn1000"/>
              </a:rPr>
              <a:t>Για την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κανονική κατανομή (υπόδειγμα πιθανομονάδας), αυτό το αποτέλεσμα είναι</a:t>
            </a:r>
            <a:endParaRPr lang="en-US" sz="2400" b="0" i="0" u="none" strike="noStrike" baseline="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Για τη λογιστική κατανομή,</a:t>
            </a:r>
            <a:endParaRPr lang="en-US" sz="2400" b="0" i="0" u="none" strike="noStrike" baseline="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endParaRPr lang="en-US" sz="2400" b="0" i="0" u="none" strike="noStrike" baseline="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΄Ετσι, στο λογιστικό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υπόδειγμα,</a:t>
            </a:r>
            <a:endParaRPr lang="en-US" sz="2400" b="0" i="0" u="none" strike="noStrike" baseline="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902AF7-AAE9-CFAB-6FBD-CFFA25C5C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5874" y="2901266"/>
            <a:ext cx="3841513" cy="737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94C953-2808-75A0-0317-3B671CF47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047" y="4316701"/>
            <a:ext cx="7566630" cy="8783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D7EC16-6B02-4302-7CEC-75C039A0E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5109" y="6031308"/>
            <a:ext cx="5217552" cy="71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713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00EA7-679F-092B-FDF2-F0AC166C3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287" y="317751"/>
            <a:ext cx="10834792" cy="1121412"/>
          </a:xfrm>
        </p:spPr>
        <p:txBody>
          <a:bodyPr/>
          <a:lstStyle/>
          <a:p>
            <a:r>
              <a:rPr kumimoji="0" lang="el-GR" sz="32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Μερικές επιδράσεις σε υποδείγματα δυαδικής επιλογής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C2E0B-F26E-7E05-01D8-B05215688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859" y="1550708"/>
            <a:ext cx="11444141" cy="5307291"/>
          </a:xfrm>
        </p:spPr>
        <p:txBody>
          <a:bodyPr>
            <a:normAutofit/>
          </a:bodyPr>
          <a:lstStyle/>
          <a:p>
            <a:r>
              <a:rPr lang="el-GR" dirty="0"/>
              <a:t>Για τον υπολογισμό</a:t>
            </a:r>
            <a:r>
              <a:rPr lang="en-US" dirty="0"/>
              <a:t> </a:t>
            </a:r>
            <a:r>
              <a:rPr lang="el-GR" dirty="0"/>
              <a:t>των μερικών επιδράσεων, μπορούμε να υπολογίσουμε τις εκφράσεις για τους</a:t>
            </a:r>
            <a:r>
              <a:rPr lang="en-US" dirty="0"/>
              <a:t> </a:t>
            </a:r>
            <a:r>
              <a:rPr lang="el-GR" dirty="0"/>
              <a:t>δειγματικούς μέσους των δεδομένων, παίρνοντας τις μερικές επιδράσεις για τους μέσους όρους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Είναι πιο συνηθισμένο να αξιολογούμε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τις μερικές επιδράσεις για κάθε παρατήρηση και να χρησιμοποιούμε τον δειγματικό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μέσο των ατομικών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μερικών επιδράσεων, παίρνοντας τις </a:t>
            </a:r>
            <a:r>
              <a:rPr lang="el-GR" sz="2400" b="1" i="0" u="none" strike="noStrike" baseline="0" dirty="0">
                <a:latin typeface="grxn1000"/>
              </a:rPr>
              <a:t>μέσες μερικές επιδράσεις </a:t>
            </a:r>
            <a:r>
              <a:rPr lang="el-GR" sz="2400" b="0" i="0" u="none" strike="noStrike" baseline="0" dirty="0">
                <a:latin typeface="grxn1000"/>
              </a:rPr>
              <a:t>(</a:t>
            </a:r>
            <a:r>
              <a:rPr lang="el-GR" sz="2400" b="1" i="0" u="none" strike="noStrike" baseline="0" dirty="0">
                <a:latin typeface="LMRoman10-Bold"/>
              </a:rPr>
              <a:t>APE</a:t>
            </a:r>
            <a:r>
              <a:rPr lang="el-GR" sz="2400" b="0" i="0" u="none" strike="noStrike" baseline="0" dirty="0">
                <a:latin typeface="grmn1000"/>
              </a:rPr>
              <a:t>, δηλαδή «</a:t>
            </a:r>
            <a:r>
              <a:rPr lang="el-GR" sz="2400" b="1" i="0" u="none" strike="noStrike" baseline="0" dirty="0">
                <a:latin typeface="LMRoman10-Bold"/>
              </a:rPr>
              <a:t>Average Partial</a:t>
            </a:r>
            <a:r>
              <a:rPr lang="en-US" sz="2400" b="1" dirty="0">
                <a:latin typeface="LMRoman10-Bold"/>
              </a:rPr>
              <a:t> </a:t>
            </a:r>
            <a:r>
              <a:rPr lang="en-US" sz="2400" b="1" i="0" u="none" strike="noStrike" baseline="0" dirty="0">
                <a:latin typeface="LMRoman10-Bold"/>
              </a:rPr>
              <a:t>Effects</a:t>
            </a:r>
            <a:r>
              <a:rPr lang="en-US" sz="2400" b="0" i="0" u="none" strike="noStrike" baseline="0" dirty="0">
                <a:latin typeface="grmn1000"/>
              </a:rPr>
              <a:t>»).</a:t>
            </a:r>
          </a:p>
          <a:p>
            <a:pPr algn="l"/>
            <a:r>
              <a:rPr lang="el-GR" dirty="0"/>
              <a:t>Ο επιθυμητός υπολογισμός θα είναι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AD8206-4CAD-C373-BE7A-34E71A52F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426" y="2519098"/>
            <a:ext cx="3190651" cy="531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93FEC7-0C49-CFF7-96EC-0D52F19D1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481" y="4987657"/>
            <a:ext cx="3529038" cy="95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45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95BCA-97AF-A3B8-539A-A1047F56A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585216"/>
            <a:ext cx="10825365" cy="1499616"/>
          </a:xfrm>
        </p:spPr>
        <p:txBody>
          <a:bodyPr/>
          <a:lstStyle/>
          <a:p>
            <a:r>
              <a:rPr kumimoji="0" lang="el-GR" sz="32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Μερικές επιδράσεις σε υποδείγματα δυαδικής επιλογής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BD3AD-548D-0CE1-2FBA-FA5CA1B59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11098742" cy="4023360"/>
          </a:xfrm>
        </p:spPr>
        <p:txBody>
          <a:bodyPr/>
          <a:lstStyle/>
          <a:p>
            <a:r>
              <a:rPr lang="el-GR" dirty="0"/>
              <a:t>Συνήθως ενδιαφερόμαστε για τη «μέση μερική επίδραση», δηλαδή την αναμενόμενη τιμή της μερικής</a:t>
            </a:r>
            <a:r>
              <a:rPr lang="en-US" dirty="0"/>
              <a:t> </a:t>
            </a:r>
            <a:r>
              <a:rPr lang="el-GR" dirty="0"/>
              <a:t>επίδρασης.</a:t>
            </a:r>
            <a:r>
              <a:rPr lang="en-US" dirty="0"/>
              <a:t> </a:t>
            </a:r>
            <a:r>
              <a:rPr lang="el-GR" sz="2400" b="0" i="0" u="none" strike="noStrike" baseline="0" dirty="0">
                <a:latin typeface="grmn1000"/>
              </a:rPr>
              <a:t>΄Εστω </a:t>
            </a:r>
            <a:r>
              <a:rPr lang="el-GR" sz="2400" b="1" i="1" u="none" strike="noStrike" baseline="0" dirty="0">
                <a:latin typeface="LMMathItalic10-Bold"/>
              </a:rPr>
              <a:t>γ</a:t>
            </a:r>
            <a:r>
              <a:rPr lang="el-GR" sz="2400" b="0" i="0" u="none" strike="noStrike" baseline="30000" dirty="0">
                <a:latin typeface="LMRoman8-Regular"/>
              </a:rPr>
              <a:t>0</a:t>
            </a:r>
            <a:r>
              <a:rPr lang="el-GR" sz="1400" b="0" i="0" u="none" strike="noStrike" baseline="0" dirty="0">
                <a:latin typeface="LMRoman8-Regular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η πληθυσμιακή παράμετρος. Τότε,</a:t>
            </a:r>
            <a:endParaRPr lang="en-US" sz="2400" b="0" i="0" u="none" strike="noStrike" baseline="0" dirty="0">
              <a:latin typeface="grmn1000"/>
            </a:endParaRPr>
          </a:p>
          <a:p>
            <a:endParaRPr lang="en-US" sz="2400" dirty="0">
              <a:latin typeface="grmn1000"/>
            </a:endParaRPr>
          </a:p>
          <a:p>
            <a:endParaRPr lang="en-US" sz="2400" dirty="0">
              <a:latin typeface="grmn1000"/>
            </a:endParaRPr>
          </a:p>
          <a:p>
            <a:r>
              <a:rPr lang="el-GR" sz="2400" b="0" i="0" u="none" strike="noStrike" baseline="0" dirty="0">
                <a:latin typeface="grmn1000"/>
              </a:rPr>
              <a:t>Υποθέστε ότι οι παράμετροι είναι γνωστές και ότι η μέση μερική επίδραση για τη μεταβλητή </a:t>
            </a:r>
            <a:r>
              <a:rPr lang="el-GR" sz="2400" b="0" i="1" u="none" strike="noStrike" baseline="30000" dirty="0">
                <a:latin typeface="LMMathItalic10-Regular"/>
              </a:rPr>
              <a:t>x</a:t>
            </a:r>
            <a:r>
              <a:rPr lang="el-GR" sz="1400" b="0" i="1" u="none" strike="noStrike" baseline="0" dirty="0">
                <a:latin typeface="LMMathItalic8-Regular"/>
              </a:rPr>
              <a:t>k </a:t>
            </a:r>
            <a:r>
              <a:rPr lang="el-GR" sz="2400" b="0" i="0" u="none" strike="noStrike" baseline="0" dirty="0">
                <a:latin typeface="grmn1000"/>
              </a:rPr>
              <a:t>είναι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F7D062-4918-6113-69E6-15456BBC4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2650" y="3110845"/>
            <a:ext cx="4242646" cy="9803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F81E72-DBB7-722F-DA01-C6AB945B5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904" y="5424674"/>
            <a:ext cx="7164092" cy="84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10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09465-40A5-4D2D-C6A6-0387C570E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0740524" cy="1499616"/>
          </a:xfrm>
        </p:spPr>
        <p:txBody>
          <a:bodyPr/>
          <a:lstStyle/>
          <a:p>
            <a:r>
              <a:rPr kumimoji="0" lang="el-GR" sz="32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Μερικές επιδράσεις σε υποδείγματα δυαδικής επιλογής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C1DE08-E0AC-D66F-027A-3FAAC05C3B4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l-GR" dirty="0"/>
                  <a:t>Αναλύουμε αυτή τη συνάρτηση με μια</a:t>
                </a:r>
                <a:r>
                  <a:rPr lang="en-US" dirty="0"/>
                  <a:t> </a:t>
                </a:r>
                <a:r>
                  <a:rPr lang="el-GR" dirty="0"/>
                  <a:t>προσέγγιση Taylor δευτέρου βαθμού γύρω από</a:t>
                </a:r>
                <a:r>
                  <a:rPr lang="en-US" dirty="0"/>
                  <a:t> </a:t>
                </a:r>
                <a:r>
                  <a:rPr lang="el-GR" dirty="0"/>
                  <a:t>το σημείο των δειγματικών μέσων, </a:t>
                </a:r>
                <a:r>
                  <a:rPr lang="el-GR" b="1" dirty="0"/>
                  <a:t>x</a:t>
                </a:r>
                <a:r>
                  <a:rPr lang="el-GR" dirty="0"/>
                  <a:t>, και παίρνουμε</a:t>
                </a: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l-GR" sz="2400" b="0" i="0" u="none" strike="noStrike" baseline="0" dirty="0">
                    <a:latin typeface="grmn1000"/>
                  </a:rPr>
                  <a:t>όπου </a:t>
                </a:r>
                <a:r>
                  <a:rPr lang="el-GR" sz="2400" b="0" i="0" u="none" strike="noStrike" baseline="0" dirty="0">
                    <a:latin typeface="LMRoman10-Regular"/>
                  </a:rPr>
                  <a:t>Δ(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l-GR" sz="2400" b="1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u="none" strike="noStrike" baseline="0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l-GR" sz="2400" b="0" i="0" u="none" strike="noStrike" baseline="0" dirty="0">
                    <a:latin typeface="LMRoman10-Regular"/>
                  </a:rPr>
                  <a:t>) </a:t>
                </a:r>
                <a:r>
                  <a:rPr lang="el-GR" sz="2400" b="0" i="0" u="none" strike="noStrike" baseline="0" dirty="0">
                    <a:latin typeface="grmn1000"/>
                  </a:rPr>
                  <a:t>είναι οι εναπομείναντες όροι μεγαλύτερου βαθμού.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C1DE08-E0AC-D66F-027A-3FAAC05C3B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02" t="-1970" r="-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BAC19992-95A8-B984-0B45-94109CE7E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856" y="3209114"/>
            <a:ext cx="9150345" cy="156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327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B7221-C410-A43F-6FEA-17A57BD4F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z="32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Μερικές επιδράσεις σε υποδείγματα δυαδικής επιλογής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1EA73-DD6A-9740-D542-3FAD03C09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9720073" cy="4572000"/>
          </a:xfrm>
        </p:spPr>
        <p:txBody>
          <a:bodyPr/>
          <a:lstStyle/>
          <a:p>
            <a:r>
              <a:rPr lang="el-GR" sz="2400" b="0" i="0" u="none" strike="noStrike" baseline="0" dirty="0">
                <a:latin typeface="grmn1000"/>
              </a:rPr>
              <a:t>Η κατάλληλη μερική επίδραση για μια δυαδική ανεξάρτητη μεταβλητή, ας πούμε, τη μεταβλητή </a:t>
            </a:r>
            <a:r>
              <a:rPr lang="el-GR" sz="2400" b="0" i="1" u="none" strike="noStrike" baseline="0" dirty="0">
                <a:latin typeface="LMMathItalic10-Regular"/>
              </a:rPr>
              <a:t>d</a:t>
            </a:r>
            <a:r>
              <a:rPr lang="el-GR" sz="2400" b="0" i="0" u="none" strike="noStrike" baseline="0" dirty="0">
                <a:latin typeface="grmn1000"/>
              </a:rPr>
              <a:t>, θα είναι</a:t>
            </a:r>
            <a:endParaRPr lang="en-US" sz="2400" b="0" i="0" u="none" strike="noStrike" baseline="0" dirty="0">
              <a:latin typeface="grmn1000"/>
            </a:endParaRPr>
          </a:p>
          <a:p>
            <a:endParaRPr lang="en-US" sz="2400" dirty="0">
              <a:latin typeface="grmn1000"/>
            </a:endParaRPr>
          </a:p>
          <a:p>
            <a:endParaRPr lang="en-US" sz="2400" b="0" i="0" u="none" strike="noStrike" baseline="0" dirty="0">
              <a:latin typeface="grmn1000"/>
            </a:endParaRPr>
          </a:p>
          <a:p>
            <a:endParaRPr lang="en-US" sz="2400" dirty="0">
              <a:latin typeface="grmn1000"/>
            </a:endParaRPr>
          </a:p>
          <a:p>
            <a:endParaRPr lang="en-US" sz="2400" b="0" i="0" u="none" strike="noStrike" baseline="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όπου η </a:t>
            </a:r>
            <a:r>
              <a:rPr lang="el-GR" sz="2400" b="0" i="1" u="none" strike="noStrike" baseline="0" dirty="0">
                <a:latin typeface="LMMathItalic10-Regular"/>
              </a:rPr>
              <a:t>d </a:t>
            </a:r>
            <a:r>
              <a:rPr lang="el-GR" sz="2400" b="0" i="0" u="none" strike="noStrike" baseline="0" dirty="0">
                <a:latin typeface="grmn1000"/>
              </a:rPr>
              <a:t>συμβολίζει τις υπόλοιπες μεταβλητές του υποδείγματος, εξαιρώντας την εξεταζόμενη ψευδομεταβλητή.</a:t>
            </a:r>
            <a:endParaRPr lang="en-US" sz="2400" b="0" i="0" u="none" strike="noStrike" baseline="0" dirty="0">
              <a:latin typeface="grmn1000"/>
            </a:endParaRPr>
          </a:p>
          <a:p>
            <a:endParaRPr lang="en-US" sz="2400" dirty="0">
              <a:latin typeface="grmn1000"/>
            </a:endParaRPr>
          </a:p>
          <a:p>
            <a:endParaRPr lang="en-US" sz="2400" dirty="0">
              <a:latin typeface="grmn100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F34C6A-82DA-39F8-47D2-86E750FFE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879" y="3099327"/>
            <a:ext cx="9731793" cy="192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047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A57D8-5331-A5DF-EDBC-A78804D40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/>
              <a:t>Λόγοι πιθανοτήτων σε λογιστικά υποδείγματα (</a:t>
            </a:r>
            <a:r>
              <a:rPr lang="el-GR" sz="3600" b="1" dirty="0"/>
              <a:t>logit</a:t>
            </a:r>
            <a:r>
              <a:rPr lang="el-GR" sz="3600" dirty="0"/>
              <a:t>)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7685B-0723-21D5-E7F8-06D694CE7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10608548" cy="4572000"/>
          </a:xfrm>
        </p:spPr>
        <p:txBody>
          <a:bodyPr/>
          <a:lstStyle/>
          <a:p>
            <a:r>
              <a:rPr lang="el-GR" sz="2400" b="0" i="0" u="none" strike="noStrike" baseline="0" dirty="0">
                <a:latin typeface="grmn1000"/>
              </a:rPr>
              <a:t>Η πιθανότητα υπέρ </a:t>
            </a:r>
            <a:r>
              <a:rPr lang="el-GR" sz="2400" b="0" i="0" u="none" strike="noStrike" baseline="0" dirty="0">
                <a:latin typeface="LMRoman10-Regular"/>
              </a:rPr>
              <a:t>(odds in favor) </a:t>
            </a:r>
            <a:r>
              <a:rPr lang="el-GR" sz="2400" b="0" i="0" u="none" strike="noStrike" baseline="0" dirty="0">
                <a:latin typeface="grmn1000"/>
              </a:rPr>
              <a:t>ενός ενδεχομένου είναι </a:t>
            </a:r>
            <a:r>
              <a:rPr lang="el-GR" sz="2400" b="0" i="0" u="none" strike="noStrike" baseline="0" dirty="0">
                <a:latin typeface="LMRoman10-Regular"/>
              </a:rPr>
              <a:t>Prob(</a:t>
            </a:r>
            <a:r>
              <a:rPr lang="el-GR" sz="2400" b="0" i="1" u="none" strike="noStrike" baseline="0" dirty="0">
                <a:latin typeface="LMMathItalic10-Regular"/>
              </a:rPr>
              <a:t>Y </a:t>
            </a:r>
            <a:r>
              <a:rPr lang="el-GR" sz="2400" b="0" i="0" u="none" strike="noStrike" baseline="0" dirty="0">
                <a:latin typeface="LMRoman10-Regular"/>
              </a:rPr>
              <a:t>= 1)</a:t>
            </a:r>
            <a:r>
              <a:rPr lang="el-GR" sz="2400" b="0" i="1" u="none" strike="noStrike" baseline="0" dirty="0">
                <a:latin typeface="LMMathItalic10-Regular"/>
              </a:rPr>
              <a:t>/</a:t>
            </a:r>
            <a:r>
              <a:rPr lang="el-GR" sz="2400" b="0" i="0" u="none" strike="noStrike" baseline="0" dirty="0">
                <a:latin typeface="LMRoman10-Regular"/>
              </a:rPr>
              <a:t>Prob(</a:t>
            </a:r>
            <a:r>
              <a:rPr lang="el-GR" sz="2400" b="0" i="1" u="none" strike="noStrike" baseline="0" dirty="0">
                <a:latin typeface="LMMathItalic10-Regular"/>
              </a:rPr>
              <a:t>Y </a:t>
            </a:r>
            <a:r>
              <a:rPr lang="el-GR" sz="2400" b="0" i="0" u="none" strike="noStrike" baseline="0" dirty="0">
                <a:latin typeface="LMRoman10-Regular"/>
              </a:rPr>
              <a:t>= 0)</a:t>
            </a:r>
            <a:r>
              <a:rPr lang="el-GR" sz="2400" b="0" i="0" u="none" strike="noStrike" baseline="0" dirty="0">
                <a:latin typeface="grmn1000"/>
              </a:rPr>
              <a:t>.</a:t>
            </a:r>
            <a:endParaRPr lang="en-US" sz="2400" b="0" i="0" u="none" strike="noStrike" baseline="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Για το λογιστικό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υπόδειγμα—το αποτέλεσμα δεν έχει νόημα στα υπόλοιπα υποδείγματα που εξετάζουμε—η πιθανότητα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«υπέρ του </a:t>
            </a:r>
            <a:r>
              <a:rPr lang="el-GR" sz="2400" b="0" i="1" u="none" strike="noStrike" baseline="0" dirty="0">
                <a:latin typeface="LMMathItalic10-Regular"/>
              </a:rPr>
              <a:t>Y </a:t>
            </a:r>
            <a:r>
              <a:rPr lang="el-GR" sz="2400" b="0" i="0" u="none" strike="noStrike" baseline="0" dirty="0">
                <a:latin typeface="LMRoman10-Regular"/>
              </a:rPr>
              <a:t>= 1</a:t>
            </a:r>
            <a:r>
              <a:rPr lang="el-GR" sz="2400" b="0" i="0" u="none" strike="noStrike" baseline="0" dirty="0">
                <a:latin typeface="grmn1000"/>
              </a:rPr>
              <a:t>» είναι</a:t>
            </a:r>
            <a:endParaRPr lang="en-US" sz="2400" b="0" i="0" u="none" strike="noStrike" baseline="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Αναλογιστείτε την επίδραση μιας μεταβολής της ψευδομεταβλητής </a:t>
            </a:r>
            <a:r>
              <a:rPr lang="el-GR" sz="2400" b="0" i="1" u="none" strike="noStrike" baseline="0" dirty="0">
                <a:latin typeface="LMMathItalic10-Regular"/>
              </a:rPr>
              <a:t>d </a:t>
            </a:r>
            <a:r>
              <a:rPr lang="el-GR" sz="2400" b="0" i="0" u="none" strike="noStrike" baseline="0" dirty="0">
                <a:latin typeface="grmn1000"/>
              </a:rPr>
              <a:t>στον λόγο πιθανοτήτων,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E8EFB1-F5DD-3553-83BB-3BD2B596C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992" y="3610466"/>
            <a:ext cx="7288015" cy="8807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0CCD78-78C6-7139-3CC3-993630B6C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366" y="5429839"/>
            <a:ext cx="7413731" cy="120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492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3F0E57-1088-F9B6-B461-1CC39AD04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543" y="1637907"/>
            <a:ext cx="10254296" cy="358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996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91D2AD-5F7E-2616-96F5-6350245C7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216" y="1150070"/>
            <a:ext cx="8104280" cy="488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027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7A1F4C-52EC-BC28-297C-AA3DE2D9F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071" y="1066615"/>
            <a:ext cx="7746941" cy="426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5498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EC5DD-E518-7531-29C0-92B939510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585216"/>
            <a:ext cx="10966767" cy="1499616"/>
          </a:xfrm>
        </p:spPr>
        <p:txBody>
          <a:bodyPr>
            <a:normAutofit/>
          </a:bodyPr>
          <a:lstStyle/>
          <a:p>
            <a:r>
              <a:rPr lang="el-GR" sz="4400" dirty="0"/>
              <a:t>Το γραμμικό υπόδειγμα πιθανότητας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7FF6B-0CF2-94A6-77A3-FCC39E9F4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9720073" cy="4572000"/>
          </a:xfrm>
        </p:spPr>
        <p:txBody>
          <a:bodyPr/>
          <a:lstStyle/>
          <a:p>
            <a:r>
              <a:rPr lang="el-GR" sz="2400" b="0" i="0" u="none" strike="noStrike" baseline="0" dirty="0">
                <a:latin typeface="grmn1000"/>
              </a:rPr>
              <a:t>Το δυαδικό αποτέλεσμα υποδεικνύει ένα υπόδειγμα παλινδρόμησης,</a:t>
            </a:r>
            <a:endParaRPr lang="en-US" sz="2400" b="0" i="0" u="none" strike="noStrike" baseline="0" dirty="0">
              <a:latin typeface="grmn1000"/>
            </a:endParaRPr>
          </a:p>
          <a:p>
            <a:endParaRPr lang="en-US" sz="2400" dirty="0">
              <a:latin typeface="grmn1000"/>
            </a:endParaRPr>
          </a:p>
          <a:p>
            <a:endParaRPr lang="en-US" sz="2400" dirty="0">
              <a:latin typeface="grmn1000"/>
            </a:endParaRPr>
          </a:p>
          <a:p>
            <a:r>
              <a:rPr lang="el-GR" sz="2400" dirty="0">
                <a:latin typeface="grmn1000"/>
              </a:rPr>
              <a:t>Με</a:t>
            </a:r>
          </a:p>
          <a:p>
            <a:endParaRPr lang="el-GR" sz="2400" dirty="0">
              <a:latin typeface="grmn1000"/>
            </a:endParaRPr>
          </a:p>
          <a:p>
            <a:endParaRPr lang="el-GR" sz="2400" dirty="0">
              <a:latin typeface="grmn1000"/>
            </a:endParaRPr>
          </a:p>
          <a:p>
            <a:r>
              <a:rPr lang="el-GR" sz="2400" b="0" i="0" u="none" strike="noStrike" baseline="0" dirty="0">
                <a:latin typeface="grmn1000"/>
              </a:rPr>
              <a:t>΄Ετσι, προκύπτει το υπόδειγμα παλινδρόμησης,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B291F8-54B7-8994-31AC-5D44E71EF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092" y="2950204"/>
            <a:ext cx="2195673" cy="5942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03E0BE-72A5-6D5E-BFDB-4381ACC51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514" y="4502329"/>
            <a:ext cx="6687656" cy="5942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829060-5CCE-0181-BD09-85DF66108E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015" y="5904177"/>
            <a:ext cx="2571970" cy="73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18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3EA34-910B-F9B1-0F32-5315CA8EF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Υποδείγματα δυαδικών αποτελεσμάτων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592EA-1B19-C767-AA34-982F0F895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852367"/>
            <a:ext cx="10872499" cy="4023360"/>
          </a:xfrm>
        </p:spPr>
        <p:txBody>
          <a:bodyPr/>
          <a:lstStyle/>
          <a:p>
            <a:pPr algn="l"/>
            <a:r>
              <a:rPr lang="el-GR" sz="2400" dirty="0">
                <a:latin typeface="grmn1000"/>
              </a:rPr>
              <a:t>Θ</a:t>
            </a:r>
            <a:r>
              <a:rPr lang="el-GR" sz="2400" b="0" i="0" u="none" strike="noStrike" baseline="0" dirty="0">
                <a:latin typeface="grmn1000"/>
              </a:rPr>
              <a:t>α κατασκευάσουμε υποδείγματα που συνδέουν μια απόφαση ή ένα αποτέλεσμα με ένα σύνολο παραγόντων, τουλάχιστον στο πλαίσιο της παλινδρόμησης.</a:t>
            </a: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Η προσέγγισή μας θα αναλύει κάθε ένα από αυτά στο γενικό πλαίσιο των υποδειγμάτων πιθανότητας: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619AFA-5266-A367-0F55-A64B9403F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333" y="3581997"/>
            <a:ext cx="9248087" cy="39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2091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FFE70-B455-8CDF-10CE-1CC4216EC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585216"/>
            <a:ext cx="10457719" cy="1499616"/>
          </a:xfrm>
        </p:spPr>
        <p:txBody>
          <a:bodyPr/>
          <a:lstStyle/>
          <a:p>
            <a:r>
              <a:rPr kumimoji="0" lang="el-GR" sz="44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Το γραμμικό υπόδειγμα πιθανότητας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484B5-FA73-70D9-41C9-5A13C7378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10457718" cy="4023360"/>
          </a:xfrm>
        </p:spPr>
        <p:txBody>
          <a:bodyPr/>
          <a:lstStyle/>
          <a:p>
            <a:pPr algn="l"/>
            <a:r>
              <a:rPr lang="el-GR" sz="2400" b="0" i="0" u="none" strike="noStrike" baseline="0" dirty="0">
                <a:latin typeface="grmn1000"/>
              </a:rPr>
              <a:t>Το </a:t>
            </a:r>
            <a:r>
              <a:rPr lang="el-GR" sz="2400" b="0" i="0" u="none" strike="noStrike" baseline="0" dirty="0">
                <a:latin typeface="grxn1000"/>
              </a:rPr>
              <a:t>γραμμικό υπόδειγμα πιθανότητας </a:t>
            </a:r>
            <a:r>
              <a:rPr lang="el-GR" sz="2400" b="1" i="0" u="none" strike="noStrike" baseline="0" dirty="0">
                <a:latin typeface="LMRoman10-Bold"/>
              </a:rPr>
              <a:t>(LPM) </a:t>
            </a:r>
            <a:r>
              <a:rPr lang="el-GR" sz="2400" b="0" i="0" u="none" strike="noStrike" baseline="0" dirty="0">
                <a:latin typeface="grmn1000"/>
              </a:rPr>
              <a:t>έχει πολλές αδυναμίες. Μια σχετικά ασήμαντη επιπλοκή προκύπτει επειδή το </a:t>
            </a:r>
            <a:r>
              <a:rPr lang="el-GR" sz="2400" b="0" i="1" u="none" strike="noStrike" baseline="0" dirty="0">
                <a:latin typeface="LMMathItalic10-Regular"/>
              </a:rPr>
              <a:t>ε </a:t>
            </a:r>
            <a:r>
              <a:rPr lang="el-GR" sz="2400" b="0" i="0" u="none" strike="noStrike" baseline="0" dirty="0">
                <a:latin typeface="grmn1000"/>
              </a:rPr>
              <a:t>είναι ετεροσκεδαστικό με τρόπο που εξαρτάται από το </a:t>
            </a:r>
            <a:r>
              <a:rPr lang="el-GR" sz="2400" b="1" i="1" u="none" strike="noStrike" baseline="0" dirty="0">
                <a:latin typeface="LMMathItalic10-Bold"/>
              </a:rPr>
              <a:t>β</a:t>
            </a:r>
            <a:r>
              <a:rPr lang="el-GR" sz="2400" b="0" i="0" u="none" strike="noStrike" baseline="0" dirty="0">
                <a:latin typeface="grmn1000"/>
              </a:rPr>
              <a:t>.</a:t>
            </a: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Επειδή το </a:t>
            </a:r>
            <a:r>
              <a:rPr lang="en-US" sz="2400" b="1" i="1" u="none" strike="noStrike" baseline="0" dirty="0">
                <a:latin typeface="LMMathItalic10-Bold"/>
              </a:rPr>
              <a:t>x</a:t>
            </a:r>
            <a:r>
              <a:rPr lang="el-GR" sz="2400" b="1" i="1" u="none" strike="noStrike" baseline="0" dirty="0">
                <a:latin typeface="LMMathItalic10-Bold"/>
              </a:rPr>
              <a:t>’β </a:t>
            </a:r>
            <a:r>
              <a:rPr lang="el-GR" sz="2400" b="0" i="0" u="none" strike="noStrike" baseline="0" dirty="0">
                <a:latin typeface="grmn1000"/>
              </a:rPr>
              <a:t>πρέπει να ισούται με 0 ή 1, το </a:t>
            </a:r>
            <a:r>
              <a:rPr lang="el-GR" sz="2400" b="0" i="1" u="none" strike="noStrike" baseline="0" dirty="0">
                <a:latin typeface="LMMathItalic10-Regular"/>
              </a:rPr>
              <a:t>ε </a:t>
            </a:r>
            <a:r>
              <a:rPr lang="el-GR" sz="2400" b="0" i="0" u="none" strike="noStrike" baseline="0" dirty="0">
                <a:latin typeface="grmn1000"/>
              </a:rPr>
              <a:t>ισούται είτε με </a:t>
            </a:r>
            <a:r>
              <a:rPr lang="el-GR" sz="2400" b="0" i="1" u="none" strike="noStrike" baseline="0" dirty="0">
                <a:latin typeface="LMMathSymbols10-Regular"/>
              </a:rPr>
              <a:t>−</a:t>
            </a:r>
            <a:r>
              <a:rPr lang="el-GR" sz="2400" b="1" i="1" u="none" strike="noStrike" baseline="0" dirty="0">
                <a:latin typeface="LMMathItalic10-Bold"/>
              </a:rPr>
              <a:t>x’β </a:t>
            </a:r>
            <a:r>
              <a:rPr lang="el-GR" sz="2400" b="0" i="0" u="none" strike="noStrike" baseline="0" dirty="0">
                <a:latin typeface="grmn1000"/>
              </a:rPr>
              <a:t>είτε με </a:t>
            </a:r>
            <a:r>
              <a:rPr lang="el-GR" sz="2400" b="0" i="0" u="none" strike="noStrike" baseline="0" dirty="0">
                <a:latin typeface="LMRoman10-Regular"/>
              </a:rPr>
              <a:t>1 </a:t>
            </a:r>
            <a:r>
              <a:rPr lang="el-GR" sz="2400" b="0" i="1" u="none" strike="noStrike" baseline="0" dirty="0">
                <a:latin typeface="LMMathSymbols10-Regular"/>
              </a:rPr>
              <a:t>− </a:t>
            </a:r>
            <a:r>
              <a:rPr lang="el-GR" sz="2400" b="1" i="1" u="none" strike="noStrike" baseline="0" dirty="0">
                <a:latin typeface="LMMathItalic10-Bold"/>
              </a:rPr>
              <a:t>x’β</a:t>
            </a:r>
            <a:r>
              <a:rPr lang="el-GR" sz="2400" b="0" i="0" u="none" strike="noStrike" baseline="0" dirty="0">
                <a:latin typeface="grmn1000"/>
              </a:rPr>
              <a:t>, με πιθανότητες </a:t>
            </a:r>
            <a:r>
              <a:rPr lang="el-GR" sz="2400" b="0" i="0" u="none" strike="noStrike" baseline="0" dirty="0">
                <a:latin typeface="LMRoman10-Regular"/>
              </a:rPr>
              <a:t>1 </a:t>
            </a:r>
            <a:r>
              <a:rPr lang="el-GR" sz="2400" b="0" i="1" u="none" strike="noStrike" baseline="0" dirty="0">
                <a:latin typeface="LMMathSymbols10-Regular"/>
              </a:rPr>
              <a:t>− </a:t>
            </a:r>
            <a:r>
              <a:rPr lang="el-GR" sz="2400" b="0" i="1" u="none" strike="noStrike" baseline="0" dirty="0">
                <a:latin typeface="LMMathItalic10-Regular"/>
              </a:rPr>
              <a:t>F </a:t>
            </a:r>
            <a:r>
              <a:rPr lang="el-GR" sz="2400" b="0" i="0" u="none" strike="noStrike" baseline="0" dirty="0">
                <a:latin typeface="grmn1000"/>
              </a:rPr>
              <a:t>και </a:t>
            </a:r>
            <a:r>
              <a:rPr lang="el-GR" sz="2400" b="0" i="1" u="none" strike="noStrike" baseline="0" dirty="0">
                <a:latin typeface="LMMathItalic10-Regular"/>
              </a:rPr>
              <a:t>F</a:t>
            </a:r>
            <a:r>
              <a:rPr lang="el-GR" sz="2400" b="0" i="0" u="none" strike="noStrike" baseline="0" dirty="0">
                <a:latin typeface="grmn1000"/>
              </a:rPr>
              <a:t>, αντίστοιχα. ΄Ετσι, μπορείτε εύκολα να δείξετε ότι,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36DE3B-F1EC-B2C2-09BD-41797B702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0374" y="4619135"/>
            <a:ext cx="3351252" cy="55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535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1B447-0726-CEA6-E42B-AB21B0C09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585216"/>
            <a:ext cx="10476573" cy="1499616"/>
          </a:xfrm>
        </p:spPr>
        <p:txBody>
          <a:bodyPr/>
          <a:lstStyle/>
          <a:p>
            <a:r>
              <a:rPr kumimoji="0" lang="el-GR" sz="44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Το γραμμικό υπόδειγμα πιθανότητας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8DDF2-F53D-CC9B-D214-5C91CAD44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11070462" cy="4023360"/>
          </a:xfrm>
        </p:spPr>
        <p:txBody>
          <a:bodyPr/>
          <a:lstStyle/>
          <a:p>
            <a:pPr algn="l"/>
            <a:r>
              <a:rPr lang="el-GR" sz="2400" dirty="0">
                <a:latin typeface="grmn1000"/>
              </a:rPr>
              <a:t>Δ</a:t>
            </a:r>
            <a:r>
              <a:rPr lang="el-GR" sz="2400" b="0" i="0" u="none" strike="noStrike" baseline="0" dirty="0">
                <a:latin typeface="grmn1000"/>
              </a:rPr>
              <a:t>εδομένης της περιοριστικότητας και της έλλειψης συνάφειας της γραμμικής εξειδίκευσης, ποιο είναι το πλεονέκτημα του </a:t>
            </a:r>
            <a:r>
              <a:rPr lang="el-GR" sz="2400" b="0" i="0" u="none" strike="noStrike" baseline="0" dirty="0">
                <a:latin typeface="LMRoman10-Regular"/>
              </a:rPr>
              <a:t>LPM</a:t>
            </a:r>
            <a:r>
              <a:rPr lang="el-GR" sz="2400" b="0" i="0" u="none" strike="noStrike" baseline="0" dirty="0">
                <a:latin typeface="grmn1000"/>
              </a:rPr>
              <a:t>; Οι υποστηρικτές του αναφέρουν δύο πλεονεκτήματα:</a:t>
            </a:r>
          </a:p>
          <a:p>
            <a:pPr lvl="1"/>
            <a:r>
              <a:rPr lang="el-GR" sz="2000" b="0" i="0" u="none" strike="noStrike" baseline="0" dirty="0">
                <a:latin typeface="grmn1000"/>
              </a:rPr>
              <a:t>1. </a:t>
            </a:r>
            <a:r>
              <a:rPr lang="el-GR" sz="2000" b="1" i="0" u="none" strike="noStrike" baseline="0" dirty="0">
                <a:latin typeface="grxn1000"/>
              </a:rPr>
              <a:t>Απλότητα</a:t>
            </a:r>
            <a:r>
              <a:rPr lang="el-GR" sz="2000" b="0" i="0" u="none" strike="noStrike" baseline="0" dirty="0">
                <a:latin typeface="grxn1000"/>
              </a:rPr>
              <a:t>. </a:t>
            </a:r>
            <a:r>
              <a:rPr lang="el-GR" sz="2000" b="0" i="0" u="none" strike="noStrike" baseline="0" dirty="0">
                <a:latin typeface="grmn1000"/>
              </a:rPr>
              <a:t>Αυτό είναι φυσικά αμφιλεγόμενο, αφού η εφαρμογή ενός μη γραμμικού υποδείγματος μπορεί να γίνει με πολύ απλό τρόπο στα σύγχρονα λογισμικά.</a:t>
            </a:r>
          </a:p>
          <a:p>
            <a:pPr lvl="1"/>
            <a:r>
              <a:rPr lang="el-GR" sz="2000" b="0" i="0" u="none" strike="noStrike" baseline="0" dirty="0">
                <a:latin typeface="grmn1000"/>
              </a:rPr>
              <a:t>2. </a:t>
            </a:r>
            <a:r>
              <a:rPr lang="el-GR" sz="2000" b="1" i="0" u="none" strike="noStrike" baseline="0" dirty="0">
                <a:latin typeface="grxn1000"/>
              </a:rPr>
              <a:t>Ανθεκτικότητα</a:t>
            </a:r>
            <a:r>
              <a:rPr lang="el-GR" sz="2000" b="0" i="0" u="none" strike="noStrike" baseline="0" dirty="0">
                <a:latin typeface="grxn1000"/>
              </a:rPr>
              <a:t>. </a:t>
            </a:r>
            <a:r>
              <a:rPr lang="el-GR" sz="2000" b="0" i="0" u="none" strike="noStrike" baseline="0" dirty="0">
                <a:latin typeface="grmn1000"/>
              </a:rPr>
              <a:t>Οι υποθέσεις της κανονικής ή της λογιστικής κατανομής είναι ευάλωτες, ενώ η υπόθεση της γραμμικότητας δεν εξαρτάται από την κατανομή.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733677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45109-C356-D019-7EE8-4941E8711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0"/>
            <a:ext cx="9720072" cy="1328425"/>
          </a:xfrm>
        </p:spPr>
        <p:txBody>
          <a:bodyPr>
            <a:normAutofit/>
          </a:bodyPr>
          <a:lstStyle/>
          <a:p>
            <a:r>
              <a:rPr lang="el-GR" sz="4400" dirty="0"/>
              <a:t>Εκτίμηση και στατιστική επαγωγή για υποδείγματα δυαδικής επιλογής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9BB0B-F3FB-A8EA-51DA-BB3F8E029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1550708"/>
            <a:ext cx="10759376" cy="5307291"/>
          </a:xfrm>
        </p:spPr>
        <p:txBody>
          <a:bodyPr/>
          <a:lstStyle/>
          <a:p>
            <a:pPr algn="l"/>
            <a:r>
              <a:rPr lang="el-GR" sz="2400" b="0" i="0" u="none" strike="noStrike" baseline="0" dirty="0">
                <a:latin typeface="grmn1000"/>
              </a:rPr>
              <a:t>Το υπόδειγμα με πιθανότητα επιτυχίας </a:t>
            </a:r>
            <a:r>
              <a:rPr lang="el-GR" sz="2400" b="0" i="1" u="none" strike="noStrike" baseline="0" dirty="0">
                <a:latin typeface="LMMathItalic10-Regular"/>
              </a:rPr>
              <a:t>F</a:t>
            </a:r>
            <a:r>
              <a:rPr lang="el-GR" sz="2400" b="0" i="0" u="none" strike="noStrike" baseline="0" dirty="0">
                <a:latin typeface="LMRoman10-Regular"/>
              </a:rPr>
              <a:t>(</a:t>
            </a:r>
            <a:r>
              <a:rPr lang="el-GR" sz="2400" b="1" i="1" u="none" strike="noStrike" baseline="0" dirty="0">
                <a:latin typeface="LMMathItalic10-Bold"/>
              </a:rPr>
              <a:t>x’β</a:t>
            </a:r>
            <a:r>
              <a:rPr lang="el-GR" sz="2400" b="0" i="0" u="none" strike="noStrike" baseline="0" dirty="0">
                <a:latin typeface="LMRoman10-Regular"/>
              </a:rPr>
              <a:t>) </a:t>
            </a:r>
            <a:r>
              <a:rPr lang="el-GR" sz="2400" b="0" i="0" u="none" strike="noStrike" baseline="0" dirty="0">
                <a:latin typeface="grmn1000"/>
              </a:rPr>
              <a:t>και ανεξάρτητες παρατηρήσεις οδηγεί στην από κοινού πιθανότητα, ή συνάρτηση πιθανοφάνειας,</a:t>
            </a:r>
          </a:p>
          <a:p>
            <a:pPr algn="l"/>
            <a:endParaRPr lang="el-GR" sz="2400" dirty="0">
              <a:latin typeface="grmn1000"/>
            </a:endParaRPr>
          </a:p>
          <a:p>
            <a:pPr algn="l"/>
            <a:endParaRPr lang="el-GR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όπου η </a:t>
            </a:r>
            <a:r>
              <a:rPr lang="el-GR" sz="2400" b="1" i="1" u="none" strike="noStrike" baseline="0" dirty="0">
                <a:latin typeface="LMMathItalic10-Bold"/>
              </a:rPr>
              <a:t>X </a:t>
            </a:r>
            <a:r>
              <a:rPr lang="el-GR" sz="2400" b="0" i="0" u="none" strike="noStrike" baseline="0" dirty="0">
                <a:latin typeface="grmn1000"/>
              </a:rPr>
              <a:t>συμβολίζει τα </a:t>
            </a:r>
            <a:r>
              <a:rPr lang="el-GR" sz="2400" b="0" i="0" u="none" strike="noStrike" baseline="0" dirty="0">
                <a:latin typeface="LMRoman10-Regular"/>
              </a:rPr>
              <a:t>[</a:t>
            </a:r>
            <a:r>
              <a:rPr lang="el-GR" sz="2400" b="1" i="1" u="none" strike="noStrike" baseline="0" dirty="0">
                <a:latin typeface="LMMathItalic10-Bold"/>
              </a:rPr>
              <a:t>x</a:t>
            </a:r>
            <a:r>
              <a:rPr lang="el-GR" sz="1400" b="0" i="1" u="none" strike="noStrike" baseline="0" dirty="0">
                <a:latin typeface="LMMathItalic8-Regular"/>
              </a:rPr>
              <a:t>i</a:t>
            </a:r>
            <a:r>
              <a:rPr lang="el-GR" sz="2400" b="0" i="0" u="none" strike="noStrike" baseline="0" dirty="0">
                <a:latin typeface="LMRoman10-Regular"/>
              </a:rPr>
              <a:t>]</a:t>
            </a:r>
            <a:r>
              <a:rPr lang="el-GR" sz="1400" b="0" i="1" u="none" strike="noStrike" baseline="0" dirty="0">
                <a:latin typeface="LMMathItalic8-Regular"/>
              </a:rPr>
              <a:t>i</a:t>
            </a:r>
            <a:r>
              <a:rPr lang="el-GR" sz="1400" b="0" i="0" u="none" strike="noStrike" baseline="0" dirty="0">
                <a:latin typeface="LMRoman8-Regular"/>
              </a:rPr>
              <a:t>=1</a:t>
            </a:r>
            <a:r>
              <a:rPr lang="el-GR" sz="1400" b="0" i="1" u="none" strike="noStrike" baseline="0" dirty="0">
                <a:latin typeface="LMMathItalic8-Regular"/>
              </a:rPr>
              <a:t>,...,n</a:t>
            </a:r>
            <a:r>
              <a:rPr lang="el-GR" sz="2400" b="0" i="0" u="none" strike="noStrike" baseline="0" dirty="0">
                <a:latin typeface="grmn1000"/>
              </a:rPr>
              <a:t>.</a:t>
            </a:r>
          </a:p>
          <a:p>
            <a:pPr algn="l"/>
            <a:r>
              <a:rPr lang="el-GR" dirty="0"/>
              <a:t>Η συνάρτηση πιθανοφάνειας για ένα δείγμα n παρατηρήσεων μπορεί να γραφτεί ως</a:t>
            </a:r>
          </a:p>
          <a:p>
            <a:pPr algn="l"/>
            <a:endParaRPr lang="el-GR" dirty="0"/>
          </a:p>
          <a:p>
            <a:pPr algn="l"/>
            <a:endParaRPr lang="el-GR" dirty="0"/>
          </a:p>
          <a:p>
            <a:pPr algn="l"/>
            <a:r>
              <a:rPr lang="el-GR" sz="2400" b="0" i="0" u="none" strike="noStrike" baseline="0" dirty="0">
                <a:latin typeface="grmn1000"/>
              </a:rPr>
              <a:t>Παίρνοντας λογαρίθμους, έχουμε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37736E-E6DD-1303-8F28-877428C54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728" y="2524177"/>
            <a:ext cx="7424543" cy="8011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F44DFB-4F3E-B0A9-CBAE-321BD3580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163" y="4506165"/>
            <a:ext cx="4682004" cy="8011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3390E6-28DE-E101-D62C-359EDB9FC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214" y="5903252"/>
            <a:ext cx="5073911" cy="80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558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F5AAD-3D5B-1EB9-92AF-13B4F09F2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z="44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Εκτίμηση και στατιστική επαγωγή για υποδείγματα δυαδικής επιλογής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E6DB8-B8D0-2579-9259-A0BFD12EEF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400" b="0" i="0" u="none" strike="noStrike" baseline="0" dirty="0">
                <a:latin typeface="grmn1000"/>
              </a:rPr>
              <a:t>Οι εξισώσεις πιθανοφάνειας είναι</a:t>
            </a:r>
          </a:p>
          <a:p>
            <a:endParaRPr lang="el-GR" sz="2400" dirty="0">
              <a:latin typeface="grmn1000"/>
            </a:endParaRPr>
          </a:p>
          <a:p>
            <a:endParaRPr lang="el-GR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όπου </a:t>
            </a:r>
            <a:r>
              <a:rPr lang="el-GR" sz="2400" b="0" i="1" u="none" strike="noStrike" baseline="0" dirty="0">
                <a:latin typeface="LMMathItalic10-Regular"/>
              </a:rPr>
              <a:t>f</a:t>
            </a:r>
            <a:r>
              <a:rPr lang="el-GR" sz="1400" b="0" i="1" u="none" strike="noStrike" baseline="0" dirty="0">
                <a:latin typeface="LMMathItalic8-Regular"/>
              </a:rPr>
              <a:t>i </a:t>
            </a:r>
            <a:r>
              <a:rPr lang="el-GR" sz="2400" b="0" i="0" u="none" strike="noStrike" baseline="0" dirty="0">
                <a:latin typeface="grmn1000"/>
              </a:rPr>
              <a:t>είναι η πυκνότητα, </a:t>
            </a:r>
            <a:r>
              <a:rPr lang="el-GR" sz="2400" b="0" i="1" u="none" strike="noStrike" baseline="0" dirty="0">
                <a:latin typeface="LMMathItalic10-Regular"/>
              </a:rPr>
              <a:t>dF</a:t>
            </a:r>
            <a:r>
              <a:rPr lang="el-GR" sz="1400" b="0" i="1" u="none" strike="noStrike" baseline="0" dirty="0">
                <a:latin typeface="LMMathItalic8-Regular"/>
              </a:rPr>
              <a:t>i</a:t>
            </a:r>
            <a:r>
              <a:rPr lang="el-GR" sz="2400" b="0" i="1" u="none" strike="noStrike" baseline="0" dirty="0">
                <a:latin typeface="LMMathItalic10-Regular"/>
              </a:rPr>
              <a:t>/d</a:t>
            </a:r>
            <a:r>
              <a:rPr lang="el-GR" sz="2400" b="0" i="0" u="none" strike="noStrike" baseline="0" dirty="0">
                <a:latin typeface="LMRoman10-Regular"/>
              </a:rPr>
              <a:t>(</a:t>
            </a:r>
            <a:r>
              <a:rPr lang="el-GR" sz="2400" b="1" i="1" u="none" strike="noStrike" baseline="0" dirty="0">
                <a:latin typeface="LMMathItalic10-Bold"/>
              </a:rPr>
              <a:t>x’</a:t>
            </a:r>
            <a:r>
              <a:rPr lang="en-US" sz="1400" b="0" i="1" u="none" strike="noStrike" baseline="0" dirty="0">
                <a:latin typeface="LMMathItalic8-Regular"/>
              </a:rPr>
              <a:t>i</a:t>
            </a:r>
            <a:r>
              <a:rPr lang="el-GR" sz="2400" b="1" i="1" u="none" strike="noStrike" baseline="0" dirty="0">
                <a:latin typeface="LMMathItalic10-Bold"/>
              </a:rPr>
              <a:t>β</a:t>
            </a:r>
            <a:r>
              <a:rPr lang="el-GR" sz="2400" b="0" i="0" u="none" strike="noStrike" baseline="0" dirty="0">
                <a:latin typeface="LMRoman10-Regular"/>
              </a:rPr>
              <a:t>)</a:t>
            </a:r>
            <a:r>
              <a:rPr lang="el-GR" sz="2400" b="0" i="0" u="none" strike="noStrike" baseline="0" dirty="0">
                <a:latin typeface="grmn1000"/>
              </a:rPr>
              <a:t>.</a:t>
            </a:r>
          </a:p>
          <a:p>
            <a:pPr algn="l"/>
            <a:r>
              <a:rPr lang="el-GR" sz="2400" dirty="0">
                <a:latin typeface="grmn1000"/>
              </a:rPr>
              <a:t>Α</a:t>
            </a:r>
            <a:r>
              <a:rPr lang="el-GR" sz="2400" b="0" i="0" u="none" strike="noStrike" baseline="0" dirty="0">
                <a:latin typeface="grmn1000"/>
              </a:rPr>
              <a:t>ντικαθιστώντας την Εξίσωση (17-10) στην Εξίσωση (17-17), παίρνουμε, έπειτα από μερικούς υπολογισμούς, τις εξισώσεις πιθανοφάνειας,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87B527-B8D7-9822-E978-87451DE0C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341" y="2928342"/>
            <a:ext cx="5013859" cy="861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6A0D9E-0BC9-8D2B-EB71-F5FD52720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0739" y="5343526"/>
            <a:ext cx="3143320" cy="86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4001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E3C82-F94B-8388-E5A2-18F788AAB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701" y="453841"/>
            <a:ext cx="9720072" cy="1499616"/>
          </a:xfrm>
        </p:spPr>
        <p:txBody>
          <a:bodyPr>
            <a:normAutofit/>
          </a:bodyPr>
          <a:lstStyle/>
          <a:p>
            <a:r>
              <a:rPr kumimoji="0" lang="el-GR" sz="36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Εκτίμηση και στατιστική επαγωγή για υποδείγματα δυαδικής επιλογής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7DAFA-259E-B825-DB1F-0FAD8872B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705" y="1863696"/>
            <a:ext cx="11381295" cy="4994303"/>
          </a:xfrm>
        </p:spPr>
        <p:txBody>
          <a:bodyPr/>
          <a:lstStyle/>
          <a:p>
            <a:pPr algn="l"/>
            <a:r>
              <a:rPr lang="el-GR" sz="2400" b="0" i="0" u="none" strike="noStrike" baseline="0" dirty="0">
                <a:latin typeface="grmn1000"/>
              </a:rPr>
              <a:t>Για το υπόδειγμα πιθανομονάδας </a:t>
            </a:r>
            <a:r>
              <a:rPr lang="el-GR" sz="2400" b="0" i="0" u="none" strike="noStrike" baseline="0" dirty="0">
                <a:latin typeface="LMRoman10-Regular"/>
              </a:rPr>
              <a:t>(probit)</a:t>
            </a:r>
            <a:r>
              <a:rPr lang="el-GR" sz="2400" b="0" i="0" u="none" strike="noStrike" baseline="0" dirty="0">
                <a:latin typeface="grmn1000"/>
              </a:rPr>
              <a:t>, η λογαριθμική πιθανοφάνεια είναι</a:t>
            </a:r>
          </a:p>
          <a:p>
            <a:pPr algn="l"/>
            <a:endParaRPr lang="el-GR" sz="2400" dirty="0">
              <a:latin typeface="grmn1000"/>
            </a:endParaRPr>
          </a:p>
          <a:p>
            <a:pPr algn="l"/>
            <a:endParaRPr lang="el-GR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Οι συνθήκες πρώτης τάξης για τη μεγιστοποίηση της </a:t>
            </a:r>
            <a:r>
              <a:rPr lang="el-GR" sz="2400" b="0" i="0" u="none" strike="noStrike" baseline="0" dirty="0">
                <a:latin typeface="LMRoman10-Regular"/>
              </a:rPr>
              <a:t>ln </a:t>
            </a:r>
            <a:r>
              <a:rPr lang="el-GR" sz="2400" b="0" i="1" u="none" strike="noStrike" baseline="0" dirty="0">
                <a:latin typeface="LMMathItalic10-Regular"/>
              </a:rPr>
              <a:t>L </a:t>
            </a:r>
            <a:r>
              <a:rPr lang="el-GR" sz="2400" b="0" i="0" u="none" strike="noStrike" baseline="0" dirty="0">
                <a:latin typeface="grmn1000"/>
              </a:rPr>
              <a:t>είναι</a:t>
            </a:r>
          </a:p>
          <a:p>
            <a:pPr algn="l"/>
            <a:endParaRPr lang="el-GR" sz="2400" dirty="0">
              <a:latin typeface="grmn1000"/>
            </a:endParaRPr>
          </a:p>
          <a:p>
            <a:pPr algn="l"/>
            <a:endParaRPr lang="el-GR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Χρησιμοποιώντας τον μηχανισμό από την υποσημείωση 16, αυτή η έκφραση ανάγεται σε</a:t>
            </a:r>
          </a:p>
          <a:p>
            <a:pPr algn="l"/>
            <a:endParaRPr lang="el-GR" sz="2400" dirty="0">
              <a:latin typeface="grmn1000"/>
            </a:endParaRPr>
          </a:p>
          <a:p>
            <a:pPr algn="l"/>
            <a:endParaRPr lang="el-GR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όπου </a:t>
            </a:r>
            <a:r>
              <a:rPr lang="en-US" sz="2400" b="0" i="1" u="none" strike="noStrike" baseline="0" dirty="0">
                <a:latin typeface="LMMathItalic10-Regular"/>
              </a:rPr>
              <a:t>q</a:t>
            </a:r>
            <a:r>
              <a:rPr lang="en-US" sz="1400" b="0" i="1" u="none" strike="noStrike" baseline="0" dirty="0">
                <a:latin typeface="LMMathItalic8-Regular"/>
              </a:rPr>
              <a:t>i </a:t>
            </a:r>
            <a:r>
              <a:rPr lang="en-US" sz="2400" b="0" i="0" u="none" strike="noStrike" baseline="0" dirty="0">
                <a:latin typeface="LMRoman10-Regular"/>
              </a:rPr>
              <a:t>= 2</a:t>
            </a:r>
            <a:r>
              <a:rPr lang="en-US" sz="2400" b="0" i="1" u="none" strike="noStrike" baseline="0" dirty="0">
                <a:latin typeface="LMMathItalic10-Regular"/>
              </a:rPr>
              <a:t>y</a:t>
            </a:r>
            <a:r>
              <a:rPr lang="en-US" sz="1400" b="0" i="1" u="none" strike="noStrike" baseline="0" dirty="0">
                <a:latin typeface="LMMathItalic8-Regular"/>
              </a:rPr>
              <a:t>i </a:t>
            </a:r>
            <a:r>
              <a:rPr lang="en-US" sz="2400" b="0" i="1" u="none" strike="noStrike" baseline="0" dirty="0">
                <a:latin typeface="LMMathSymbols10-Regular"/>
              </a:rPr>
              <a:t>− </a:t>
            </a:r>
            <a:r>
              <a:rPr lang="en-US" sz="2400" b="0" i="0" u="none" strike="noStrike" baseline="0" dirty="0">
                <a:latin typeface="LMRoman10-Regular"/>
              </a:rPr>
              <a:t>1</a:t>
            </a:r>
            <a:r>
              <a:rPr lang="en-US" sz="2400" b="0" i="0" u="none" strike="noStrike" baseline="0" dirty="0">
                <a:latin typeface="grmn1000"/>
              </a:rPr>
              <a:t>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4047A4-8CF6-E5CE-8E32-D6367D67F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270" y="2470558"/>
            <a:ext cx="4935469" cy="8927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52CE28-446B-593A-7408-FF682ECBF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565" y="3880414"/>
            <a:ext cx="5600870" cy="8927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C58C74-8456-08D4-5D46-659A785BF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582" y="5400127"/>
            <a:ext cx="4262836" cy="87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88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1CF3A-96A9-2889-C96A-D6EF6BAA4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z="36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Εκτίμηση και στατιστική επαγωγή για υποδείγματα δυαδικής επιλογής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22C7C8-0E8F-97E5-5FB3-97BC1C421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853308"/>
            <a:ext cx="11051608" cy="5004691"/>
          </a:xfrm>
        </p:spPr>
        <p:txBody>
          <a:bodyPr/>
          <a:lstStyle/>
          <a:p>
            <a:r>
              <a:rPr lang="el-GR" sz="2400" b="0" i="0" u="none" strike="noStrike" baseline="0" dirty="0">
                <a:latin typeface="grmn1000"/>
              </a:rPr>
              <a:t>Οι πραγματικές δεύτερες παράγωγοι για το υπόδειγμα πιθανομονάδας είναι αρκετά απλές:</a:t>
            </a:r>
          </a:p>
          <a:p>
            <a:pPr marL="0" indent="0">
              <a:buNone/>
            </a:pPr>
            <a:endParaRPr lang="el-GR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Στις δεύτερες παραγώγους δεν εμπλέκεται η τυχαία μεταβλητή </a:t>
            </a:r>
            <a:r>
              <a:rPr lang="el-GR" sz="2400" b="0" i="1" u="none" strike="noStrike" baseline="0" dirty="0">
                <a:latin typeface="LMMathItalic10-Regular"/>
              </a:rPr>
              <a:t>y</a:t>
            </a:r>
            <a:r>
              <a:rPr lang="el-GR" sz="1400" b="0" i="1" u="none" strike="noStrike" baseline="0" dirty="0">
                <a:latin typeface="LMMathItalic8-Regular"/>
              </a:rPr>
              <a:t>i </a:t>
            </a:r>
            <a:r>
              <a:rPr lang="el-GR" sz="2400" b="0" i="0" u="none" strike="noStrike" baseline="0" dirty="0">
                <a:latin typeface="grmn1000"/>
              </a:rPr>
              <a:t>και, έτσι, η μέθοδος του </a:t>
            </a:r>
            <a:r>
              <a:rPr lang="el-GR" sz="2400" b="0" i="0" u="none" strike="noStrike" baseline="0" dirty="0">
                <a:latin typeface="LMRoman10-Regular"/>
              </a:rPr>
              <a:t>Newton </a:t>
            </a:r>
            <a:r>
              <a:rPr lang="el-GR" sz="2400" b="0" i="0" u="none" strike="noStrike" baseline="0" dirty="0">
                <a:latin typeface="grmn1000"/>
              </a:rPr>
              <a:t>είναι επίσης η </a:t>
            </a:r>
            <a:r>
              <a:rPr lang="el-GR" sz="2400" b="0" i="0" u="none" strike="noStrike" baseline="0" dirty="0">
                <a:latin typeface="grxn1000"/>
              </a:rPr>
              <a:t>μέθοδος βαθμολόγησης </a:t>
            </a:r>
            <a:r>
              <a:rPr lang="el-GR" sz="2400" b="0" i="0" u="none" strike="noStrike" baseline="0" dirty="0">
                <a:latin typeface="grmn1000"/>
              </a:rPr>
              <a:t>για το λογιστικό υπόδειγμα.</a:t>
            </a: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Ο εκτιμητής των </a:t>
            </a:r>
            <a:r>
              <a:rPr lang="el-GR" sz="2400" b="0" i="0" u="none" strike="noStrike" baseline="0" dirty="0">
                <a:latin typeface="LMRoman10-Regular"/>
              </a:rPr>
              <a:t>Berndt, Hall, Hall</a:t>
            </a:r>
            <a:r>
              <a:rPr lang="el-GR" sz="2400" dirty="0">
                <a:latin typeface="LMRoman10-Regular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και </a:t>
            </a:r>
            <a:r>
              <a:rPr lang="el-GR" sz="2400" b="0" i="0" u="none" strike="noStrike" baseline="0" dirty="0">
                <a:latin typeface="LMRoman10-Regular"/>
              </a:rPr>
              <a:t>Hausman </a:t>
            </a:r>
            <a:r>
              <a:rPr lang="el-GR" sz="2400" b="0" i="0" u="none" strike="noStrike" baseline="0" dirty="0">
                <a:latin typeface="grmn1000"/>
              </a:rPr>
              <a:t>[βλ. (14-18) και Παράδειγμα 14.4] θα είναι </a:t>
            </a:r>
            <a:r>
              <a:rPr lang="el-GR" sz="2400" b="0" i="0" u="none" strike="noStrike" baseline="0" dirty="0">
                <a:latin typeface="LMRoman10-Regular"/>
              </a:rPr>
              <a:t>(</a:t>
            </a:r>
            <a:r>
              <a:rPr lang="el-GR" sz="2400" b="1" i="1" u="none" strike="noStrike" baseline="0" dirty="0">
                <a:latin typeface="LMMathItalic10-Bold"/>
              </a:rPr>
              <a:t>B</a:t>
            </a:r>
            <a:r>
              <a:rPr lang="el-GR" sz="2400" b="0" i="0" u="none" strike="noStrike" baseline="0" dirty="0">
                <a:latin typeface="LMRoman10-Regular"/>
              </a:rPr>
              <a:t>)</a:t>
            </a:r>
            <a:r>
              <a:rPr lang="el-GR" sz="2000" b="0" i="1" u="none" strike="noStrike" baseline="30000" dirty="0">
                <a:latin typeface="LMMathSymbols8-Regular"/>
              </a:rPr>
              <a:t>−</a:t>
            </a:r>
            <a:r>
              <a:rPr lang="el-GR" sz="2000" b="0" i="0" u="none" strike="noStrike" baseline="30000" dirty="0">
                <a:latin typeface="LMRoman8-Regular"/>
              </a:rPr>
              <a:t>1</a:t>
            </a:r>
            <a:r>
              <a:rPr lang="el-GR" sz="2400" b="0" i="0" u="none" strike="noStrike" baseline="0" dirty="0">
                <a:latin typeface="grmn1000"/>
              </a:rPr>
              <a:t>, όπου</a:t>
            </a:r>
          </a:p>
          <a:p>
            <a:pPr algn="l"/>
            <a:endParaRPr lang="el-GR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όπου </a:t>
            </a:r>
            <a:r>
              <a:rPr lang="el-GR" sz="2400" b="0" i="1" u="none" strike="noStrike" baseline="0" dirty="0">
                <a:latin typeface="LMMathItalic10-Regular"/>
              </a:rPr>
              <a:t>g</a:t>
            </a:r>
            <a:r>
              <a:rPr lang="el-GR" sz="1400" b="0" i="1" u="none" strike="noStrike" baseline="0" dirty="0">
                <a:latin typeface="LMMathItalic8-Regular"/>
              </a:rPr>
              <a:t>i </a:t>
            </a:r>
            <a:r>
              <a:rPr lang="el-GR" sz="2400" b="0" i="0" u="none" strike="noStrike" baseline="0" dirty="0">
                <a:latin typeface="LMRoman10-Regular"/>
              </a:rPr>
              <a:t>= (</a:t>
            </a:r>
            <a:r>
              <a:rPr lang="el-GR" sz="2400" b="0" i="1" u="none" strike="noStrike" baseline="0" dirty="0">
                <a:latin typeface="LMMathItalic10-Regular"/>
              </a:rPr>
              <a:t>y</a:t>
            </a:r>
            <a:r>
              <a:rPr lang="el-GR" sz="1400" b="0" i="1" u="none" strike="noStrike" baseline="0" dirty="0">
                <a:latin typeface="LMMathItalic8-Regular"/>
              </a:rPr>
              <a:t>i </a:t>
            </a:r>
            <a:r>
              <a:rPr lang="el-GR" sz="2400" b="0" i="1" u="none" strike="noStrike" baseline="0" dirty="0">
                <a:latin typeface="LMMathSymbols10-Regular"/>
              </a:rPr>
              <a:t>− </a:t>
            </a:r>
            <a:r>
              <a:rPr lang="el-GR" sz="2400" b="1" i="1" u="none" strike="noStrike" baseline="0" dirty="0">
                <a:latin typeface="LMMathItalic10-Bold"/>
              </a:rPr>
              <a:t>Λ</a:t>
            </a:r>
            <a:r>
              <a:rPr lang="el-GR" sz="1400" b="0" i="1" u="none" strike="noStrike" baseline="0" dirty="0">
                <a:latin typeface="LMMathItalic8-Regular"/>
              </a:rPr>
              <a:t>i</a:t>
            </a:r>
            <a:r>
              <a:rPr lang="el-GR" sz="2400" b="0" i="0" u="none" strike="noStrike" baseline="0" dirty="0">
                <a:latin typeface="LMRoman10-Regular"/>
              </a:rPr>
              <a:t>) </a:t>
            </a:r>
            <a:r>
              <a:rPr lang="el-GR" sz="2400" b="0" i="0" u="none" strike="noStrike" baseline="0" dirty="0">
                <a:latin typeface="grmn1000"/>
              </a:rPr>
              <a:t>για το λογιστικό υπόδειγμα </a:t>
            </a:r>
            <a:r>
              <a:rPr lang="el-GR" sz="2400" b="0" i="0" u="none" strike="noStrike" baseline="0" dirty="0">
                <a:latin typeface="LMRoman10-Regular"/>
              </a:rPr>
              <a:t>(logit) </a:t>
            </a:r>
            <a:r>
              <a:rPr lang="el-GR" sz="2400" b="0" i="0" u="none" strike="noStrike" baseline="0" dirty="0">
                <a:latin typeface="grmn1000"/>
              </a:rPr>
              <a:t>[βλ. (17-18)] και </a:t>
            </a:r>
            <a:r>
              <a:rPr lang="el-GR" sz="2400" b="0" i="1" u="none" strike="noStrike" baseline="0" dirty="0">
                <a:latin typeface="LMMathItalic10-Regular"/>
              </a:rPr>
              <a:t>g</a:t>
            </a:r>
            <a:r>
              <a:rPr lang="el-GR" sz="1400" b="0" i="1" u="none" strike="noStrike" baseline="0" dirty="0">
                <a:latin typeface="LMMathItalic8-Regular"/>
              </a:rPr>
              <a:t>i </a:t>
            </a:r>
            <a:r>
              <a:rPr lang="el-GR" sz="2400" b="0" i="0" u="none" strike="noStrike" baseline="0" dirty="0">
                <a:latin typeface="LMRoman10-Regular"/>
              </a:rPr>
              <a:t>= </a:t>
            </a:r>
            <a:r>
              <a:rPr lang="el-GR" sz="2400" b="0" i="1" u="none" strike="noStrike" baseline="0" dirty="0">
                <a:latin typeface="LMMathItalic10-Regular"/>
              </a:rPr>
              <a:t>λ </a:t>
            </a:r>
            <a:r>
              <a:rPr lang="el-GR" sz="2400" b="0" i="0" u="none" strike="noStrike" baseline="0" dirty="0">
                <a:latin typeface="grmn1000"/>
              </a:rPr>
              <a:t>για το υπόδειγμα πιθανομονάδας </a:t>
            </a:r>
            <a:r>
              <a:rPr lang="el-GR" sz="2400" b="0" i="0" u="none" strike="noStrike" baseline="0" dirty="0">
                <a:latin typeface="LMRoman10-Regular"/>
              </a:rPr>
              <a:t>(</a:t>
            </a:r>
            <a:r>
              <a:rPr lang="en-US" sz="2400" b="0" i="0" u="none" strike="noStrike" baseline="0" dirty="0">
                <a:latin typeface="LMRoman10-Regular"/>
              </a:rPr>
              <a:t>probit) </a:t>
            </a:r>
            <a:r>
              <a:rPr lang="en-US" sz="2400" b="0" i="0" u="none" strike="noStrike" baseline="0" dirty="0">
                <a:latin typeface="grmn1000"/>
              </a:rPr>
              <a:t>[</a:t>
            </a:r>
            <a:r>
              <a:rPr lang="el-GR" sz="2400" b="0" i="0" u="none" strike="noStrike" baseline="0" dirty="0">
                <a:latin typeface="grmn1000"/>
              </a:rPr>
              <a:t>βλ. (17-20)].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E90510-468A-40C9-22AF-7340E445E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932" y="2337663"/>
            <a:ext cx="4230713" cy="10162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637B31-24AC-0F6E-9276-3D5E708C1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741" y="4430599"/>
            <a:ext cx="2313094" cy="83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653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A85AF-5F78-F788-F7B5-FB71BADB1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z="36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Εκτίμηση και στατιστική επαγωγή για υποδείγματα δυαδικής επιλογής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0C050-EBE2-1ED5-ED39-511563884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11004474" cy="4023360"/>
          </a:xfrm>
        </p:spPr>
        <p:txBody>
          <a:bodyPr/>
          <a:lstStyle/>
          <a:p>
            <a:pPr algn="l"/>
            <a:r>
              <a:rPr lang="el-GR" sz="2400" dirty="0">
                <a:latin typeface="grmn1000"/>
              </a:rPr>
              <a:t>Η</a:t>
            </a:r>
            <a:r>
              <a:rPr lang="el-GR" sz="2400" b="0" i="0" u="none" strike="noStrike" baseline="0" dirty="0">
                <a:latin typeface="grmn1000"/>
              </a:rPr>
              <a:t> Εσσιανή μήτρα για το λογιστικό υπόδειγμα δεν περιλαμβάνει το </a:t>
            </a:r>
            <a:r>
              <a:rPr lang="el-GR" sz="2400" b="0" i="1" u="none" strike="noStrike" baseline="0" dirty="0">
                <a:latin typeface="LMMathItalic10-Regular"/>
              </a:rPr>
              <a:t>y</a:t>
            </a:r>
            <a:r>
              <a:rPr lang="el-GR" sz="1400" b="0" i="1" u="none" strike="noStrike" baseline="0" dirty="0">
                <a:latin typeface="LMMathItalic8-Regular"/>
              </a:rPr>
              <a:t>i </a:t>
            </a:r>
            <a:r>
              <a:rPr lang="el-GR" sz="2400" b="0" i="0" u="none" strike="noStrike" baseline="0" dirty="0">
                <a:latin typeface="grmn1000"/>
              </a:rPr>
              <a:t>και, έτσι, </a:t>
            </a:r>
            <a:r>
              <a:rPr lang="en-US" sz="2400" b="1" i="1" u="none" strike="noStrike" baseline="0" dirty="0">
                <a:latin typeface="LMMathItalic10-Bold"/>
              </a:rPr>
              <a:t>H </a:t>
            </a:r>
            <a:r>
              <a:rPr lang="en-US" sz="2400" b="0" i="0" u="none" strike="noStrike" baseline="0" dirty="0">
                <a:latin typeface="LMRoman10-Regular"/>
              </a:rPr>
              <a:t>= </a:t>
            </a:r>
            <a:r>
              <a:rPr lang="en-US" sz="2400" b="0" i="1" u="none" strike="noStrike" baseline="0" dirty="0">
                <a:latin typeface="LMMathItalic10-Regular"/>
              </a:rPr>
              <a:t>E</a:t>
            </a:r>
            <a:r>
              <a:rPr lang="en-US" sz="2400" b="0" i="0" u="none" strike="noStrike" baseline="0" dirty="0">
                <a:latin typeface="LMRoman10-Regular"/>
              </a:rPr>
              <a:t>[</a:t>
            </a:r>
            <a:r>
              <a:rPr lang="en-US" sz="2400" b="1" i="1" u="none" strike="noStrike" baseline="0" dirty="0">
                <a:latin typeface="LMMathItalic10-Bold"/>
              </a:rPr>
              <a:t>H</a:t>
            </a:r>
            <a:r>
              <a:rPr lang="en-US" sz="2400" b="0" i="0" u="none" strike="noStrike" baseline="0" dirty="0">
                <a:latin typeface="LMRoman10-Regular"/>
              </a:rPr>
              <a:t>]</a:t>
            </a:r>
            <a:r>
              <a:rPr lang="en-US" sz="2400" b="0" i="0" u="none" strike="noStrike" baseline="0" dirty="0">
                <a:latin typeface="grmn1000"/>
              </a:rPr>
              <a:t>.</a:t>
            </a:r>
            <a:endParaRPr lang="el-GR" sz="2400" b="0" i="0" u="none" strike="noStrike" baseline="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επειδή το </a:t>
            </a:r>
            <a:r>
              <a:rPr lang="el-GR" sz="2400" b="0" i="1" u="none" strike="noStrike" baseline="0" dirty="0">
                <a:latin typeface="LMMathItalic10-Regular"/>
              </a:rPr>
              <a:t>λ</a:t>
            </a:r>
            <a:r>
              <a:rPr lang="el-GR" sz="1400" b="0" i="1" u="none" strike="noStrike" baseline="0" dirty="0">
                <a:latin typeface="LMMathItalic8-Regular"/>
              </a:rPr>
              <a:t>i </a:t>
            </a:r>
            <a:r>
              <a:rPr lang="el-GR" sz="2400" b="0" i="0" u="none" strike="noStrike" baseline="0" dirty="0">
                <a:latin typeface="grmn1000"/>
              </a:rPr>
              <a:t>είναι μια συνάρτηση του </a:t>
            </a:r>
            <a:r>
              <a:rPr lang="el-GR" sz="2400" b="0" i="1" u="none" strike="noStrike" baseline="0" dirty="0">
                <a:latin typeface="LMMathItalic10-Regular"/>
              </a:rPr>
              <a:t>y</a:t>
            </a:r>
            <a:r>
              <a:rPr lang="el-GR" sz="1400" b="0" i="1" u="none" strike="noStrike" baseline="0" dirty="0">
                <a:latin typeface="LMMathItalic8-Regular"/>
              </a:rPr>
              <a:t>i </a:t>
            </a:r>
            <a:r>
              <a:rPr lang="el-GR" sz="2400" b="0" i="0" u="none" strike="noStrike" baseline="0" dirty="0">
                <a:latin typeface="grmn1000"/>
              </a:rPr>
              <a:t>[βλ. (17-20)], αυτό το αποτέλεσμα δεν ισχύει για το υπόδειγμα πιθανομονάδας </a:t>
            </a:r>
            <a:r>
              <a:rPr lang="el-GR" sz="2400" b="0" i="0" u="none" strike="noStrike" baseline="0" dirty="0">
                <a:latin typeface="LMRoman10-Regular"/>
              </a:rPr>
              <a:t>(probit)</a:t>
            </a:r>
            <a:r>
              <a:rPr lang="el-GR" sz="2400" b="0" i="0" u="none" strike="noStrike" baseline="0" dirty="0">
                <a:latin typeface="grmn1000"/>
              </a:rPr>
              <a:t>.</a:t>
            </a: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Ο </a:t>
            </a:r>
            <a:r>
              <a:rPr lang="el-GR" sz="2400" b="0" i="0" u="none" strike="noStrike" baseline="0" dirty="0">
                <a:latin typeface="LMRoman10-Regular"/>
              </a:rPr>
              <a:t>Amemiya </a:t>
            </a:r>
            <a:r>
              <a:rPr lang="el-GR" sz="2400" b="0" i="0" u="none" strike="noStrike" baseline="0" dirty="0">
                <a:latin typeface="grmn1000"/>
              </a:rPr>
              <a:t>(1981) έδειξε πως για το υπόδειγμα πιθανομονάδας </a:t>
            </a:r>
            <a:r>
              <a:rPr lang="el-GR" sz="2400" b="0" i="0" u="none" strike="noStrike" baseline="0" dirty="0">
                <a:latin typeface="LMRoman10-Regular"/>
              </a:rPr>
              <a:t>(</a:t>
            </a:r>
            <a:r>
              <a:rPr lang="en-US" sz="2400" b="0" i="0" u="none" strike="noStrike" baseline="0" dirty="0">
                <a:latin typeface="LMRoman10-Regular"/>
              </a:rPr>
              <a:t>probit)</a:t>
            </a:r>
            <a:r>
              <a:rPr lang="en-US" sz="2400" b="0" i="0" u="none" strike="noStrike" baseline="0" dirty="0">
                <a:latin typeface="grmn1000"/>
              </a:rPr>
              <a:t>,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39D481-0F0E-9534-2BDA-E8916CC86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5488" y="4309337"/>
            <a:ext cx="3741024" cy="99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08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83579-DD64-FDDB-146E-1D73EB9B0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7742800" cy="1499616"/>
          </a:xfrm>
        </p:spPr>
        <p:txBody>
          <a:bodyPr>
            <a:normAutofit/>
          </a:bodyPr>
          <a:lstStyle/>
          <a:p>
            <a:r>
              <a:rPr lang="el-GR" sz="3600" dirty="0"/>
              <a:t>Αξιόπιστη εκτίμηση της μήτρας συνδιακυμάνσεων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EB7BB-9070-13F1-81A9-C37A0C85C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140" y="1815602"/>
            <a:ext cx="10806511" cy="5042398"/>
          </a:xfrm>
        </p:spPr>
        <p:txBody>
          <a:bodyPr/>
          <a:lstStyle/>
          <a:p>
            <a:pPr algn="l"/>
            <a:r>
              <a:rPr lang="el-GR" sz="2400" b="0" i="0" u="none" strike="noStrike" baseline="0" dirty="0">
                <a:latin typeface="grmn1000"/>
              </a:rPr>
              <a:t>Ο αξιόπιστος εκτιμητής </a:t>
            </a:r>
            <a:r>
              <a:rPr lang="el-GR" sz="2400" b="0" i="0" u="none" strike="noStrike" baseline="0" dirty="0">
                <a:latin typeface="LMRoman10-Regular"/>
              </a:rPr>
              <a:t>sandwich </a:t>
            </a:r>
            <a:r>
              <a:rPr lang="el-GR" sz="2400" b="0" i="0" u="none" strike="noStrike" baseline="0" dirty="0">
                <a:latin typeface="grmn1000"/>
              </a:rPr>
              <a:t>του </a:t>
            </a:r>
            <a:r>
              <a:rPr lang="el-GR" sz="2400" b="0" i="0" u="none" strike="noStrike" baseline="0" dirty="0">
                <a:latin typeface="LMRoman10-Regular"/>
              </a:rPr>
              <a:t>White (1982a</a:t>
            </a:r>
            <a:r>
              <a:rPr lang="el-GR" sz="2400" b="0" i="0" u="none" strike="noStrike" baseline="0" dirty="0">
                <a:latin typeface="grmn1000"/>
              </a:rPr>
              <a:t>) για την ασυμπτωτική μήτρα συνδιακυμάνσεων του </a:t>
            </a:r>
            <a:r>
              <a:rPr lang="el-GR" sz="2400" b="0" i="0" u="none" strike="noStrike" baseline="0" dirty="0">
                <a:latin typeface="LMRoman10-Regular"/>
              </a:rPr>
              <a:t>QMLE </a:t>
            </a:r>
            <a:r>
              <a:rPr lang="el-GR" sz="2400" b="0" i="0" u="none" strike="noStrike" baseline="0" dirty="0">
                <a:latin typeface="grmn1000"/>
              </a:rPr>
              <a:t>(βλ. Ενότητα 14.11 για μια ανάλυση),</a:t>
            </a:r>
          </a:p>
          <a:p>
            <a:pPr algn="l"/>
            <a:endParaRPr lang="el-GR" sz="2400" dirty="0">
              <a:latin typeface="grmn1000"/>
            </a:endParaRPr>
          </a:p>
          <a:p>
            <a:pPr algn="l"/>
            <a:endParaRPr lang="el-GR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Υπάρχουν παρόμοια ζητήματα που σχετίζονται με τη διόρθωση για την ομαδοποίηση στην ασυμπτωτική μήτρα συνδιακυμάνσεων για τον </a:t>
            </a:r>
            <a:r>
              <a:rPr lang="el-GR" sz="2400" b="0" i="0" u="none" strike="noStrike" baseline="0" dirty="0">
                <a:latin typeface="LMRoman10-Regular"/>
              </a:rPr>
              <a:t>MLE</a:t>
            </a:r>
            <a:r>
              <a:rPr lang="el-GR" sz="2400" b="0" i="0" u="none" strike="noStrike" baseline="0" dirty="0">
                <a:latin typeface="grmn1000"/>
              </a:rPr>
              <a:t>, που περιγράψαμε στην Ενότητα 14.8.2. Για δεδομένα με ομαδοποιημένη διάρθρωση, ο εκτιμητής είναι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CCA7FF-758D-6585-2B26-E0E9A6F23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892" y="2745682"/>
            <a:ext cx="4379812" cy="5695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9E30C9-5D58-87D6-9759-F54E33966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291" y="5035066"/>
            <a:ext cx="7224490" cy="158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352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03C43C-6CE4-306D-F955-D06C7FDBE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418" y="1564264"/>
            <a:ext cx="9467198" cy="425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9031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9F033-22D0-B488-1395-342D469B8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΄Ελεγχοι υποθέσεων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B0F72-3672-FDD7-19FF-5EAE7C3F3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1946634"/>
            <a:ext cx="10674537" cy="4911365"/>
          </a:xfrm>
        </p:spPr>
        <p:txBody>
          <a:bodyPr/>
          <a:lstStyle/>
          <a:p>
            <a:pPr algn="l"/>
            <a:r>
              <a:rPr lang="el-GR" sz="2400" b="0" i="0" u="none" strike="noStrike" baseline="0" dirty="0">
                <a:latin typeface="grmn1000"/>
              </a:rPr>
              <a:t>Για πιο περίπλοκους περιορισμούς, μπορούμε να χρησιμοποιήσουμε τον έλεγχο </a:t>
            </a:r>
            <a:r>
              <a:rPr lang="el-GR" sz="2400" b="0" i="0" u="none" strike="noStrike" baseline="0" dirty="0">
                <a:latin typeface="LMRoman10-Regular"/>
              </a:rPr>
              <a:t>Wald</a:t>
            </a:r>
            <a:r>
              <a:rPr lang="el-GR" sz="2400" b="0" i="0" u="none" strike="noStrike" baseline="0" dirty="0">
                <a:latin typeface="grmn1000"/>
              </a:rPr>
              <a:t>. Για ένα σύνολο περιορισμών </a:t>
            </a:r>
            <a:r>
              <a:rPr lang="el-GR" sz="2400" b="1" i="1" u="none" strike="noStrike" baseline="0" dirty="0">
                <a:latin typeface="LMMathItalic10-Bold"/>
              </a:rPr>
              <a:t>Rβ </a:t>
            </a:r>
            <a:r>
              <a:rPr lang="el-GR" sz="2400" b="0" i="0" u="none" strike="noStrike" baseline="0" dirty="0">
                <a:latin typeface="LMRoman10-Regular"/>
              </a:rPr>
              <a:t>= </a:t>
            </a:r>
            <a:r>
              <a:rPr lang="el-GR" sz="2400" b="1" i="1" u="none" strike="noStrike" baseline="0" dirty="0">
                <a:latin typeface="LMMathItalic10-Bold"/>
              </a:rPr>
              <a:t>q</a:t>
            </a:r>
            <a:r>
              <a:rPr lang="el-GR" sz="2400" b="0" i="0" u="none" strike="noStrike" baseline="0" dirty="0">
                <a:latin typeface="grmn1000"/>
              </a:rPr>
              <a:t>, το στατιστικό είναι</a:t>
            </a:r>
          </a:p>
          <a:p>
            <a:pPr algn="l"/>
            <a:endParaRPr lang="el-GR" sz="2400" dirty="0">
              <a:latin typeface="grmn1000"/>
            </a:endParaRPr>
          </a:p>
          <a:p>
            <a:pPr algn="l"/>
            <a:r>
              <a:rPr lang="el-GR" sz="2400" dirty="0">
                <a:latin typeface="grmn1000"/>
              </a:rPr>
              <a:t>Α</a:t>
            </a:r>
            <a:r>
              <a:rPr lang="el-GR" sz="2400" b="0" i="0" u="none" strike="noStrike" baseline="0" dirty="0">
                <a:latin typeface="grmn1000"/>
              </a:rPr>
              <a:t>ς πούμε, οι τελευταίοι </a:t>
            </a:r>
            <a:r>
              <a:rPr lang="el-GR" sz="2400" b="0" i="1" u="none" strike="noStrike" baseline="0" dirty="0">
                <a:latin typeface="LMMathItalic10-Regular"/>
              </a:rPr>
              <a:t>M</a:t>
            </a:r>
            <a:r>
              <a:rPr lang="el-GR" sz="2400" b="0" i="0" u="none" strike="noStrike" baseline="0" dirty="0">
                <a:latin typeface="grmn1000"/>
              </a:rPr>
              <a:t>, είναι μηδενικοί, το στατιστικό </a:t>
            </a:r>
            <a:r>
              <a:rPr lang="el-GR" sz="2400" b="0" i="0" u="none" strike="noStrike" baseline="0" dirty="0">
                <a:latin typeface="LMRoman10-Regular"/>
              </a:rPr>
              <a:t>Wald </a:t>
            </a:r>
            <a:r>
              <a:rPr lang="el-GR" sz="2400" b="0" i="0" u="none" strike="noStrike" baseline="0" dirty="0">
                <a:latin typeface="grmn1000"/>
              </a:rPr>
              <a:t>χρησιμοποιεί τους περιορισμούς </a:t>
            </a:r>
            <a:r>
              <a:rPr lang="el-GR" sz="2400" b="1" i="1" u="none" strike="noStrike" baseline="0" dirty="0">
                <a:latin typeface="LMMathItalic10-Bold"/>
              </a:rPr>
              <a:t>R </a:t>
            </a:r>
            <a:r>
              <a:rPr lang="el-GR" sz="2400" b="0" i="0" u="none" strike="noStrike" baseline="0" dirty="0">
                <a:latin typeface="LMRoman10-Regular"/>
              </a:rPr>
              <a:t>= [</a:t>
            </a:r>
            <a:r>
              <a:rPr lang="el-GR" sz="2400" b="1" i="0" u="none" strike="noStrike" baseline="0" dirty="0">
                <a:latin typeface="LMRoman10-Bold"/>
              </a:rPr>
              <a:t>0</a:t>
            </a:r>
            <a:r>
              <a:rPr lang="el-GR" sz="2400" b="0" i="1" u="none" strike="noStrike" baseline="0" dirty="0">
                <a:latin typeface="LMMathSymbols10-Regular"/>
              </a:rPr>
              <a:t>|</a:t>
            </a:r>
            <a:r>
              <a:rPr lang="el-GR" sz="2400" b="1" i="1" u="none" strike="noStrike" baseline="0" dirty="0">
                <a:latin typeface="LMMathItalic10-Bold"/>
              </a:rPr>
              <a:t>I</a:t>
            </a:r>
            <a:r>
              <a:rPr lang="el-GR" sz="1400" b="0" i="1" u="none" strike="noStrike" baseline="0" dirty="0">
                <a:latin typeface="LMMathItalic8-Regular"/>
              </a:rPr>
              <a:t>M</a:t>
            </a:r>
            <a:r>
              <a:rPr lang="el-GR" sz="2400" b="0" i="0" u="none" strike="noStrike" baseline="0" dirty="0">
                <a:latin typeface="LMRoman10-Regular"/>
              </a:rPr>
              <a:t>] </a:t>
            </a:r>
            <a:r>
              <a:rPr lang="el-GR" sz="2400" b="0" i="0" u="none" strike="noStrike" baseline="0" dirty="0">
                <a:latin typeface="grmn1000"/>
              </a:rPr>
              <a:t>και </a:t>
            </a:r>
            <a:r>
              <a:rPr lang="el-GR" sz="2400" b="1" i="1" u="none" strike="noStrike" baseline="0" dirty="0">
                <a:latin typeface="LMMathItalic10-Bold"/>
              </a:rPr>
              <a:t>q </a:t>
            </a:r>
            <a:r>
              <a:rPr lang="el-GR" sz="2400" b="0" i="0" u="none" strike="noStrike" baseline="0" dirty="0">
                <a:latin typeface="LMRoman10-Regular"/>
              </a:rPr>
              <a:t>= </a:t>
            </a:r>
            <a:r>
              <a:rPr lang="el-GR" sz="2400" b="1" i="0" u="none" strike="noStrike" baseline="0" dirty="0">
                <a:latin typeface="LMRoman10-Bold"/>
              </a:rPr>
              <a:t>0</a:t>
            </a:r>
            <a:r>
              <a:rPr lang="el-GR" sz="2400" b="0" i="0" u="none" strike="noStrike" baseline="0" dirty="0">
                <a:latin typeface="grmn1000"/>
              </a:rPr>
              <a:t>. Συγκεντρώνοντας τους όρους, βρίσκουμε ότι το στατιστικό ελέγχου για αυτή την υπόθεση είναι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4BCA26-5A14-7982-E888-4ECA41F19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418" y="2679752"/>
            <a:ext cx="5336626" cy="598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41F1CC-B0E5-8B83-B635-596DBA260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643" y="4565071"/>
            <a:ext cx="2555301" cy="68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72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02753-D87A-AEA6-A97A-A94ADF690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1240144" cy="1499616"/>
          </a:xfrm>
        </p:spPr>
        <p:txBody>
          <a:bodyPr>
            <a:normAutofit/>
          </a:bodyPr>
          <a:lstStyle/>
          <a:p>
            <a:r>
              <a:rPr lang="el-GR" sz="4400" dirty="0"/>
              <a:t>Υποδείγματα δυαδικών αποτελεσμάτων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F3B59-AC3D-C617-9375-7A8212705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11167872" cy="4023360"/>
          </a:xfrm>
        </p:spPr>
        <p:txBody>
          <a:bodyPr/>
          <a:lstStyle/>
          <a:p>
            <a:r>
              <a:rPr lang="el-GR" dirty="0"/>
              <a:t>Η μελέτη της ποιοτικής επιλογής εστιάζει στην κατάλληλη εξειδίκευση, εκτίμηση και χρήση των υποδειγμάτων για τις πιθανότητες των ενδεχομένων, όπου στις περισσότερες περιπτώσεις, το ενδεχόμενο είναι η επιλογή ενός ατόμου μεταξύ δύο ή περισσότερων εναλλακτικών. </a:t>
            </a:r>
          </a:p>
          <a:p>
            <a:r>
              <a:rPr lang="el-GR" dirty="0"/>
              <a:t>Ως εκ τούτου, θα χρησιμοποιήσουμε τη συντομογραφία,</a:t>
            </a:r>
          </a:p>
          <a:p>
            <a:endParaRPr lang="el-GR" dirty="0"/>
          </a:p>
          <a:p>
            <a:endParaRPr lang="el-GR" dirty="0"/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και, φυσικά, </a:t>
            </a:r>
            <a:r>
              <a:rPr lang="el-GR" sz="2400" b="0" i="0" u="none" strike="noStrike" baseline="0" dirty="0">
                <a:latin typeface="LMRoman10-Regular"/>
              </a:rPr>
              <a:t>Prob(</a:t>
            </a:r>
            <a:r>
              <a:rPr lang="el-GR" sz="2400" b="0" i="1" u="none" strike="noStrike" baseline="0" dirty="0">
                <a:latin typeface="LMMathItalic10-Regular"/>
              </a:rPr>
              <a:t>Y </a:t>
            </a:r>
            <a:r>
              <a:rPr lang="el-GR" sz="2400" b="0" i="0" u="none" strike="noStrike" baseline="0" dirty="0">
                <a:latin typeface="LMRoman10-Regular"/>
              </a:rPr>
              <a:t>= 0</a:t>
            </a:r>
            <a:r>
              <a:rPr lang="el-GR" sz="2400" b="0" i="1" u="none" strike="noStrike" baseline="0" dirty="0">
                <a:latin typeface="LMMathSymbols10-Regular"/>
              </a:rPr>
              <a:t>|</a:t>
            </a:r>
            <a:r>
              <a:rPr lang="el-GR" sz="2400" b="1" i="1" u="none" strike="noStrike" baseline="0" dirty="0">
                <a:latin typeface="LMMathItalic10-Bold"/>
              </a:rPr>
              <a:t>x</a:t>
            </a:r>
            <a:r>
              <a:rPr lang="el-GR" sz="2400" b="0" i="0" u="none" strike="noStrike" baseline="0" dirty="0">
                <a:latin typeface="LMRoman10-Regular"/>
              </a:rPr>
              <a:t>) = [1 </a:t>
            </a:r>
            <a:r>
              <a:rPr lang="el-GR" sz="2400" b="0" i="1" u="none" strike="noStrike" baseline="0" dirty="0">
                <a:latin typeface="LMMathSymbols10-Regular"/>
              </a:rPr>
              <a:t>− </a:t>
            </a:r>
            <a:r>
              <a:rPr lang="el-GR" sz="2400" b="0" i="0" u="none" strike="noStrike" baseline="0" dirty="0">
                <a:latin typeface="LMRoman10-Regular"/>
              </a:rPr>
              <a:t>Prob(</a:t>
            </a:r>
            <a:r>
              <a:rPr lang="el-GR" sz="2400" b="0" i="1" u="none" strike="noStrike" baseline="0" dirty="0">
                <a:latin typeface="LMMathItalic10-Regular"/>
              </a:rPr>
              <a:t>Y </a:t>
            </a:r>
            <a:r>
              <a:rPr lang="el-GR" sz="2400" b="0" i="0" u="none" strike="noStrike" baseline="0" dirty="0">
                <a:latin typeface="LMRoman10-Regular"/>
              </a:rPr>
              <a:t>= 1</a:t>
            </a:r>
            <a:r>
              <a:rPr lang="el-GR" sz="2400" b="0" i="1" u="none" strike="noStrike" baseline="0" dirty="0">
                <a:latin typeface="LMMathSymbols10-Regular"/>
              </a:rPr>
              <a:t>|</a:t>
            </a:r>
            <a:r>
              <a:rPr lang="el-GR" sz="2400" b="1" i="1" u="none" strike="noStrike" baseline="0" dirty="0">
                <a:latin typeface="LMMathItalic10-Bold"/>
              </a:rPr>
              <a:t>x</a:t>
            </a:r>
            <a:r>
              <a:rPr lang="el-GR" sz="2400" b="0" i="0" u="none" strike="noStrike" baseline="0" dirty="0">
                <a:latin typeface="LMRoman10-Regular"/>
              </a:rPr>
              <a:t>)] </a:t>
            </a:r>
            <a:r>
              <a:rPr lang="el-GR" sz="2400" b="0" i="0" u="none" strike="noStrike" baseline="0" dirty="0">
                <a:latin typeface="grmn1000"/>
              </a:rPr>
              <a:t>είναι η πιθανότητα το ενδεχόμενο να μην πραγματοποιηθεί.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1FC9E8-AF4D-A259-97A9-0374F86BC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399" y="3927860"/>
            <a:ext cx="6648758" cy="56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209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05AEE-CC87-3673-CD31-1A0D7ADD1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z="40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΄Ελεγχοι υποθέσεων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8752C79-8EB8-4344-1B7C-9DC7DAA541A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24128" y="2286000"/>
                <a:ext cx="10938486" cy="4023360"/>
              </a:xfrm>
            </p:spPr>
            <p:txBody>
              <a:bodyPr/>
              <a:lstStyle/>
              <a:p>
                <a:pPr algn="l"/>
                <a:r>
                  <a:rPr lang="el-GR" sz="2400" dirty="0">
                    <a:latin typeface="grmn1000"/>
                  </a:rPr>
                  <a:t>Ό</a:t>
                </a:r>
                <a:r>
                  <a:rPr lang="el-GR" sz="2400" b="0" i="0" u="none" strike="noStrike" baseline="0" dirty="0">
                    <a:latin typeface="grmn1000"/>
                  </a:rPr>
                  <a:t>που ο δείκτης </a:t>
                </a:r>
                <a:r>
                  <a:rPr lang="el-GR" sz="2400" b="0" i="1" u="none" strike="noStrike" baseline="0" dirty="0">
                    <a:latin typeface="LMMathItalic10-Regular"/>
                  </a:rPr>
                  <a:t>M </a:t>
                </a:r>
                <a:r>
                  <a:rPr lang="el-GR" sz="2400" b="0" i="0" u="none" strike="noStrike" baseline="0" dirty="0">
                    <a:latin typeface="grmn1000"/>
                  </a:rPr>
                  <a:t>συμβολίζει το υπό-διάνυσμα ή την υπό-μήτρα που αντιστοιχεί στις </a:t>
                </a:r>
                <a:r>
                  <a:rPr lang="el-GR" sz="2400" b="0" i="1" u="none" strike="noStrike" baseline="0" dirty="0">
                    <a:latin typeface="LMMathItalic10-Regular"/>
                  </a:rPr>
                  <a:t>M </a:t>
                </a:r>
                <a:r>
                  <a:rPr lang="el-GR" sz="2400" b="0" i="0" u="none" strike="noStrike" baseline="0" dirty="0">
                    <a:latin typeface="grmn1000"/>
                  </a:rPr>
                  <a:t>μεταβλητές και </a:t>
                </a:r>
                <a:r>
                  <a:rPr lang="el-GR" sz="2400" b="1" i="1" u="none" strike="noStrike" baseline="0" dirty="0">
                    <a:latin typeface="LMMathItalic10-Bold"/>
                  </a:rPr>
                  <a:t>V </a:t>
                </a:r>
                <a:r>
                  <a:rPr lang="el-GR" sz="2400" b="0" i="0" u="none" strike="noStrike" baseline="0" dirty="0">
                    <a:latin typeface="grmn1000"/>
                  </a:rPr>
                  <a:t>είναι η εκτιμημένη ασυμπτωτική μήτρα συνδιακυμάνσεων του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l-GR" sz="2400" b="1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sz="2400" b="1" i="1" u="none" strike="noStrike" baseline="0" smtClean="0"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</m:acc>
                  </m:oMath>
                </a14:m>
                <a:r>
                  <a:rPr lang="el-GR" sz="2400" b="0" i="0" u="none" strike="noStrike" baseline="0" dirty="0">
                    <a:latin typeface="grmn1000"/>
                  </a:rPr>
                  <a:t>.</a:t>
                </a:r>
              </a:p>
              <a:p>
                <a:pPr algn="l"/>
                <a:r>
                  <a:rPr lang="el-GR" sz="2400" b="0" i="0" u="none" strike="noStrike" baseline="0" dirty="0">
                    <a:latin typeface="grmn1000"/>
                  </a:rPr>
                  <a:t>Μπορούν επίσης να υπολογιστούν τα στατιστικά του λόγου πιθανοφανειών και του πολλαπλασιαστή </a:t>
                </a:r>
                <a:r>
                  <a:rPr lang="el-GR" sz="2400" b="0" i="0" u="none" strike="noStrike" baseline="0" dirty="0">
                    <a:latin typeface="LMRoman10-Regular"/>
                  </a:rPr>
                  <a:t>Lagrange</a:t>
                </a:r>
                <a:r>
                  <a:rPr lang="el-GR" sz="2400" b="0" i="0" u="none" strike="noStrike" baseline="0" dirty="0">
                    <a:latin typeface="grmn1000"/>
                  </a:rPr>
                  <a:t>. Το στατιστικό του λόγου πιθανοφανειών είναι</a:t>
                </a:r>
              </a:p>
              <a:p>
                <a:pPr algn="l"/>
                <a:endParaRPr lang="el-GR" sz="2400" dirty="0">
                  <a:latin typeface="grmn1000"/>
                </a:endParaRPr>
              </a:p>
              <a:p>
                <a:pPr algn="l"/>
                <a:r>
                  <a:rPr lang="el-GR" sz="2400" b="0" i="0" u="none" strike="noStrike" baseline="0" dirty="0">
                    <a:latin typeface="grmn1000"/>
                  </a:rPr>
                  <a:t>όπου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l-GR" sz="2400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u="none" strike="noStrike" baseline="0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acc>
                  </m:oMath>
                </a14:m>
                <a:r>
                  <a:rPr lang="el-GR" sz="1400" b="0" i="1" u="none" strike="noStrike" baseline="0" dirty="0">
                    <a:latin typeface="LMMathItalic8-Regular"/>
                  </a:rPr>
                  <a:t>R </a:t>
                </a:r>
                <a:r>
                  <a:rPr lang="el-GR" sz="2400" b="0" i="0" u="none" strike="noStrike" baseline="0" dirty="0">
                    <a:latin typeface="grmn1000"/>
                  </a:rPr>
                  <a:t>και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l-GR" sz="2400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u="none" strike="noStrike" baseline="0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acc>
                  </m:oMath>
                </a14:m>
                <a:r>
                  <a:rPr lang="el-GR" sz="1400" b="0" i="1" u="none" strike="noStrike" baseline="0" dirty="0">
                    <a:latin typeface="LMMathItalic8-Regular"/>
                  </a:rPr>
                  <a:t>U </a:t>
                </a:r>
                <a:r>
                  <a:rPr lang="el-GR" sz="2400" b="0" i="0" u="none" strike="noStrike" baseline="0" dirty="0">
                    <a:latin typeface="grmn1000"/>
                  </a:rPr>
                  <a:t>είναι οι συναρτήσεις πιθανοφάνειας υπολογισμένες για τις εκτιμήσεις με περιορισμούς και χωρίς περιορισμούς, αντίστοιχα.</a:t>
                </a:r>
                <a:endParaRPr lang="el-GR" sz="2400" dirty="0">
                  <a:latin typeface="grmn1000"/>
                </a:endParaRPr>
              </a:p>
              <a:p>
                <a:pPr algn="l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8752C79-8EB8-4344-1B7C-9DC7DAA541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4128" y="2286000"/>
                <a:ext cx="10938486" cy="4023360"/>
              </a:xfrm>
              <a:blipFill>
                <a:blip r:embed="rId2"/>
                <a:stretch>
                  <a:fillRect l="-446" t="-2121" r="-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F85D043A-15DE-F512-2EFB-534477688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2488" y="3876802"/>
            <a:ext cx="2820540" cy="58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0398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BEA1B-9500-BFA9-BE7B-FC13478F0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z="40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΄Ελεγχοι υποθέσεων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2097C-6EF4-F4B2-4246-B59B6D9FB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010" y="2286000"/>
            <a:ext cx="11387580" cy="4023360"/>
          </a:xfrm>
        </p:spPr>
        <p:txBody>
          <a:bodyPr/>
          <a:lstStyle/>
          <a:p>
            <a:pPr algn="l"/>
            <a:r>
              <a:rPr lang="el-GR" sz="2400" b="0" i="0" u="none" strike="noStrike" baseline="0" dirty="0">
                <a:latin typeface="grmn1000"/>
              </a:rPr>
              <a:t>Σε αυτή την περίπτωση,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η λογαριθμική πιθανοφάνεια με περιορισμούς είναι ίδια για το υπόδειγμα πιθανομονάδας </a:t>
            </a:r>
            <a:r>
              <a:rPr lang="el-GR" sz="2400" b="0" i="0" u="none" strike="noStrike" baseline="0" dirty="0">
                <a:latin typeface="LMRoman10-Regular"/>
              </a:rPr>
              <a:t>(probit) </a:t>
            </a:r>
            <a:r>
              <a:rPr lang="el-GR" sz="2400" b="0" i="0" u="none" strike="noStrike" baseline="0" dirty="0">
                <a:latin typeface="grmn1000"/>
              </a:rPr>
              <a:t>και το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λογιστικό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υπόδειγμα </a:t>
            </a:r>
            <a:r>
              <a:rPr lang="el-GR" sz="2400" b="0" i="0" u="none" strike="noStrike" baseline="0" dirty="0">
                <a:latin typeface="LMRoman10-Regular"/>
              </a:rPr>
              <a:t>(</a:t>
            </a:r>
            <a:r>
              <a:rPr lang="en-US" sz="2400" b="0" i="0" u="none" strike="noStrike" baseline="0" dirty="0">
                <a:latin typeface="LMRoman10-Regular"/>
              </a:rPr>
              <a:t>logit)</a:t>
            </a:r>
            <a:r>
              <a:rPr lang="en-US" sz="2400" b="0" i="0" u="none" strike="noStrike" baseline="0" dirty="0">
                <a:latin typeface="grmn1000"/>
              </a:rPr>
              <a:t>,</a:t>
            </a:r>
          </a:p>
          <a:p>
            <a:pPr algn="l"/>
            <a:endParaRPr lang="en-US" sz="240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όπου </a:t>
            </a:r>
            <a:r>
              <a:rPr lang="el-GR" sz="2400" b="0" i="1" u="none" strike="noStrike" baseline="0" dirty="0">
                <a:latin typeface="LMMathItalic10-Regular"/>
              </a:rPr>
              <a:t>P </a:t>
            </a:r>
            <a:r>
              <a:rPr lang="el-GR" sz="2400" b="0" i="0" u="none" strike="noStrike" baseline="0" dirty="0">
                <a:latin typeface="grmn1000"/>
              </a:rPr>
              <a:t>είναι το ποσοστό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των παρατηρήσεων όπου η εξαρτημένη μεταβλητή ισούται με 1.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5734BE-0697-C173-A5F2-9A64B1D68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783" y="3252164"/>
            <a:ext cx="4366433" cy="49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091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26980-ABFE-C719-94B0-FD31A2643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z="40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΄Ελεγχοι υποθέσεων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EB686-B456-55B1-F025-ECA8023C6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433" y="1814660"/>
            <a:ext cx="11271567" cy="4023360"/>
          </a:xfrm>
        </p:spPr>
        <p:txBody>
          <a:bodyPr/>
          <a:lstStyle/>
          <a:p>
            <a:pPr algn="l"/>
            <a:r>
              <a:rPr lang="el-GR" sz="2400" b="0" i="0" u="none" strike="noStrike" baseline="0" dirty="0">
                <a:latin typeface="grmn1000"/>
              </a:rPr>
              <a:t>Το στατιστικό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για τον </a:t>
            </a:r>
            <a:r>
              <a:rPr lang="el-GR" sz="2400" b="1" i="0" u="none" strike="noStrike" baseline="0" dirty="0">
                <a:latin typeface="grxn1000"/>
              </a:rPr>
              <a:t>έλεγχο του πολλαπλασιαστή </a:t>
            </a:r>
            <a:r>
              <a:rPr lang="el-GR" sz="2400" b="1" i="0" u="none" strike="noStrike" baseline="0" dirty="0">
                <a:latin typeface="LMRoman10-Bold"/>
              </a:rPr>
              <a:t>Lagrange </a:t>
            </a:r>
            <a:r>
              <a:rPr lang="el-GR" sz="2400" b="0" i="0" u="none" strike="noStrike" baseline="0" dirty="0">
                <a:latin typeface="grmn1000"/>
              </a:rPr>
              <a:t>είναι </a:t>
            </a:r>
            <a:r>
              <a:rPr lang="el-GR" sz="2400" b="0" i="0" u="none" strike="noStrike" baseline="0" dirty="0">
                <a:latin typeface="LMRoman10-Regular"/>
              </a:rPr>
              <a:t>LM = </a:t>
            </a:r>
            <a:r>
              <a:rPr lang="el-GR" sz="2400" b="1" i="1" u="none" strike="noStrike" baseline="0" dirty="0">
                <a:latin typeface="LMMathItalic10-Bold"/>
              </a:rPr>
              <a:t>g</a:t>
            </a:r>
            <a:r>
              <a:rPr lang="en-US" sz="2400" b="1" i="1" u="none" strike="noStrike" baseline="0" dirty="0">
                <a:latin typeface="LMMathItalic10-Bold"/>
              </a:rPr>
              <a:t>’</a:t>
            </a:r>
            <a:r>
              <a:rPr lang="el-GR" sz="2400" b="1" i="1" u="none" strike="noStrike" baseline="0" dirty="0">
                <a:latin typeface="LMMathItalic10-Bold"/>
              </a:rPr>
              <a:t>V g</a:t>
            </a:r>
            <a:r>
              <a:rPr lang="el-GR" sz="2400" b="0" i="0" u="none" strike="noStrike" baseline="0" dirty="0">
                <a:latin typeface="grmn1000"/>
              </a:rPr>
              <a:t>, όπου </a:t>
            </a:r>
            <a:r>
              <a:rPr lang="el-GR" sz="2400" b="1" i="1" u="none" strike="noStrike" baseline="0" dirty="0">
                <a:latin typeface="LMMathItalic10-Bold"/>
              </a:rPr>
              <a:t>g </a:t>
            </a:r>
            <a:r>
              <a:rPr lang="el-GR" sz="2400" b="0" i="0" u="none" strike="noStrike" baseline="0" dirty="0">
                <a:latin typeface="grmn1000"/>
              </a:rPr>
              <a:t>είναι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οι πρώτες παράγωγοι του υποδείγματος και </a:t>
            </a:r>
            <a:r>
              <a:rPr lang="el-GR" sz="2400" b="1" i="1" u="none" strike="noStrike" baseline="0" dirty="0">
                <a:latin typeface="LMMathItalic10-Bold"/>
              </a:rPr>
              <a:t>V </a:t>
            </a:r>
            <a:r>
              <a:rPr lang="el-GR" sz="2400" b="0" i="0" u="none" strike="noStrike" baseline="0" dirty="0">
                <a:latin typeface="grmn1000"/>
              </a:rPr>
              <a:t>είναι οποιαδήποτε από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τις εκτιμήτριες της ασυμπτωτικής μήτρας συνδιακυμάνσεων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του εκτιμητή μέγιστης πιθανοφάνειας.</a:t>
            </a:r>
            <a:endParaRPr lang="en-US" sz="2400" b="0" i="0" u="none" strike="noStrike" baseline="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Οι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LMRoman10-Regular"/>
              </a:rPr>
              <a:t>Davidson </a:t>
            </a:r>
            <a:r>
              <a:rPr lang="el-GR" sz="2400" b="0" i="0" u="none" strike="noStrike" baseline="0" dirty="0">
                <a:latin typeface="grmn1000"/>
              </a:rPr>
              <a:t>και </a:t>
            </a:r>
            <a:r>
              <a:rPr lang="el-GR" sz="2400" b="0" i="0" u="none" strike="noStrike" baseline="0" dirty="0">
                <a:latin typeface="LMRoman10-Regular"/>
              </a:rPr>
              <a:t>MacKinnon </a:t>
            </a:r>
            <a:r>
              <a:rPr lang="el-GR" sz="2400" b="0" i="0" u="none" strike="noStrike" baseline="0" dirty="0">
                <a:latin typeface="grmn1000"/>
              </a:rPr>
              <a:t>(1984) βρήκαν στοιχεία ότι η </a:t>
            </a:r>
            <a:r>
              <a:rPr lang="el-GR" sz="2400" b="0" i="1" u="none" strike="noStrike" baseline="0" dirty="0">
                <a:latin typeface="LMMathItalic10-Regular"/>
              </a:rPr>
              <a:t>E</a:t>
            </a:r>
            <a:r>
              <a:rPr lang="el-GR" sz="2400" b="0" i="0" u="none" strike="noStrike" baseline="0" dirty="0">
                <a:latin typeface="LMRoman10-Regular"/>
              </a:rPr>
              <a:t>[</a:t>
            </a:r>
            <a:r>
              <a:rPr lang="el-GR" sz="2400" b="1" i="1" u="none" strike="noStrike" baseline="0" dirty="0">
                <a:latin typeface="LMMathItalic10-Bold"/>
              </a:rPr>
              <a:t>H</a:t>
            </a:r>
            <a:r>
              <a:rPr lang="el-GR" sz="2400" b="0" i="0" u="none" strike="noStrike" baseline="0" dirty="0">
                <a:latin typeface="LMRoman10-Regular"/>
              </a:rPr>
              <a:t>] </a:t>
            </a:r>
            <a:r>
              <a:rPr lang="el-GR" sz="2400" b="0" i="0" u="none" strike="noStrike" baseline="0" dirty="0">
                <a:latin typeface="grmn1000"/>
              </a:rPr>
              <a:t>είναι η βέλτιστη </a:t>
            </a:r>
            <a:r>
              <a:rPr lang="el-GR" sz="2400" b="0" i="0" u="none" strike="noStrike" baseline="0" dirty="0" err="1">
                <a:latin typeface="grmn1000"/>
              </a:rPr>
              <a:t>απότι</a:t>
            </a:r>
            <a:r>
              <a:rPr lang="el-GR" sz="2400" b="0" i="0" u="none" strike="noStrike" baseline="0" dirty="0">
                <a:latin typeface="grmn1000"/>
              </a:rPr>
              <a:t> ς τρεις εκτιμήτριες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και δίνει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ED2620-F046-040C-B820-BF960533B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554" y="4228019"/>
            <a:ext cx="4829649" cy="82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272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D6B29-F112-4482-A896-B080A01C6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z="40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΄Ελεγχοι υποθέσεων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2F3039-251E-2C0D-396E-7D2EACC316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24128" y="1734060"/>
                <a:ext cx="10778231" cy="5123940"/>
              </a:xfrm>
            </p:spPr>
            <p:txBody>
              <a:bodyPr>
                <a:normAutofit lnSpcReduction="10000"/>
              </a:bodyPr>
              <a:lstStyle/>
              <a:p>
                <a:pPr algn="l"/>
                <a:r>
                  <a:rPr lang="el-GR" sz="2400" b="0" i="0" u="none" strike="noStrike" baseline="0" dirty="0">
                    <a:latin typeface="grmn1000"/>
                  </a:rPr>
                  <a:t>Για οποιοδήποτε από</a:t>
                </a:r>
                <a:r>
                  <a:rPr lang="en-US" sz="2400" b="0" i="0" u="none" strike="noStrike" baseline="0" dirty="0">
                    <a:latin typeface="grmn1000"/>
                  </a:rPr>
                  <a:t> </a:t>
                </a:r>
                <a:r>
                  <a:rPr lang="el-GR" sz="2400" b="0" i="0" u="none" strike="noStrike" baseline="0" dirty="0">
                    <a:latin typeface="grmn1000"/>
                  </a:rPr>
                  <a:t>τα υποδείγματα που εξετάζουμε (πιθανομονάδας, λογιστικό, </a:t>
                </a:r>
                <a:r>
                  <a:rPr lang="el-GR" sz="2400" b="0" i="0" u="none" strike="noStrike" baseline="0" dirty="0">
                    <a:latin typeface="LMRoman10-Regular"/>
                  </a:rPr>
                  <a:t>Gumbel</a:t>
                </a:r>
                <a:r>
                  <a:rPr lang="el-GR" sz="2400" b="0" i="0" u="none" strike="noStrike" baseline="0" dirty="0">
                    <a:latin typeface="grmn1000"/>
                  </a:rPr>
                  <a:t>, κ.λπ.), το διάνυσμα των πρώτων</a:t>
                </a:r>
                <a:r>
                  <a:rPr lang="en-US" sz="2400" b="0" i="0" u="none" strike="noStrike" baseline="0" dirty="0">
                    <a:latin typeface="grmn1000"/>
                  </a:rPr>
                  <a:t> </a:t>
                </a:r>
                <a:r>
                  <a:rPr lang="el-GR" sz="2400" b="0" i="0" u="none" strike="noStrike" baseline="0" dirty="0">
                    <a:latin typeface="grmn1000"/>
                  </a:rPr>
                  <a:t>παραγώγων μπορεί να γραφτεί ως</a:t>
                </a:r>
                <a:endParaRPr lang="en-US" sz="2400" b="0" i="0" u="none" strike="noStrike" baseline="0" dirty="0">
                  <a:latin typeface="grmn1000"/>
                </a:endParaRPr>
              </a:p>
              <a:p>
                <a:pPr algn="l"/>
                <a:endParaRPr lang="en-US" sz="2400" dirty="0">
                  <a:latin typeface="grmn1000"/>
                </a:endParaRPr>
              </a:p>
              <a:p>
                <a:pPr algn="l"/>
                <a:endParaRPr lang="en-US" sz="2400" dirty="0">
                  <a:latin typeface="grmn1000"/>
                </a:endParaRPr>
              </a:p>
              <a:p>
                <a:pPr algn="l"/>
                <a:r>
                  <a:rPr lang="el-GR" sz="2400" b="0" i="0" u="none" strike="noStrike" baseline="0" dirty="0">
                    <a:latin typeface="grmn1000"/>
                  </a:rPr>
                  <a:t>όπου </a:t>
                </a:r>
                <a:r>
                  <a:rPr lang="el-GR" sz="2400" b="1" i="1" u="none" strike="noStrike" baseline="0" dirty="0">
                    <a:latin typeface="LMMathItalic10-Bold"/>
                  </a:rPr>
                  <a:t>G</a:t>
                </a:r>
                <a:r>
                  <a:rPr lang="el-GR" sz="2400" b="0" i="0" u="none" strike="noStrike" baseline="0" dirty="0">
                    <a:latin typeface="LMRoman10-Regular"/>
                  </a:rPr>
                  <a:t>(</a:t>
                </a:r>
                <a:r>
                  <a:rPr lang="el-GR" sz="2400" b="0" i="1" u="none" strike="noStrike" baseline="0" dirty="0">
                    <a:latin typeface="LMMathItalic10-Regular"/>
                  </a:rPr>
                  <a:t>n</a:t>
                </a:r>
                <a:r>
                  <a:rPr lang="el-GR" sz="2400" b="0" i="1" u="none" strike="noStrike" baseline="0" dirty="0">
                    <a:latin typeface="LMMathSymbols10-Regular"/>
                  </a:rPr>
                  <a:t>×</a:t>
                </a:r>
                <a:r>
                  <a:rPr lang="el-GR" sz="2400" b="0" i="1" u="none" strike="noStrike" baseline="0" dirty="0">
                    <a:latin typeface="LMMathItalic10-Regular"/>
                  </a:rPr>
                  <a:t>n</a:t>
                </a:r>
                <a:r>
                  <a:rPr lang="el-GR" sz="2400" b="0" i="0" u="none" strike="noStrike" baseline="0" dirty="0">
                    <a:latin typeface="LMRoman10-Regular"/>
                  </a:rPr>
                  <a:t>) = diag[</a:t>
                </a:r>
                <a:r>
                  <a:rPr lang="el-GR" sz="2400" b="0" i="1" u="none" strike="noStrike" baseline="0" dirty="0">
                    <a:latin typeface="LMMathItalic10-Regular"/>
                  </a:rPr>
                  <a:t>g</a:t>
                </a:r>
                <a:r>
                  <a:rPr lang="el-GR" sz="1400" b="0" i="0" u="none" strike="noStrike" baseline="0" dirty="0">
                    <a:latin typeface="LMRoman8-Regular"/>
                  </a:rPr>
                  <a:t>1</a:t>
                </a:r>
                <a:r>
                  <a:rPr lang="el-GR" sz="2400" b="0" i="1" u="none" strike="noStrike" baseline="0" dirty="0">
                    <a:latin typeface="LMMathItalic10-Regular"/>
                  </a:rPr>
                  <a:t>, g</a:t>
                </a:r>
                <a:r>
                  <a:rPr lang="el-GR" sz="1400" b="0" i="0" u="none" strike="noStrike" baseline="0" dirty="0">
                    <a:latin typeface="LMRoman8-Regular"/>
                  </a:rPr>
                  <a:t>2</a:t>
                </a:r>
                <a:r>
                  <a:rPr lang="el-GR" sz="2400" b="0" i="1" u="none" strike="noStrike" baseline="0" dirty="0">
                    <a:latin typeface="LMMathItalic10-Regular"/>
                  </a:rPr>
                  <a:t>, . . . g</a:t>
                </a:r>
                <a:r>
                  <a:rPr lang="el-GR" sz="1400" b="0" i="1" u="none" strike="noStrike" baseline="0" dirty="0">
                    <a:latin typeface="LMMathItalic8-Regular"/>
                  </a:rPr>
                  <a:t>n</a:t>
                </a:r>
                <a:r>
                  <a:rPr lang="el-GR" sz="2400" b="0" i="0" u="none" strike="noStrike" baseline="0" dirty="0">
                    <a:latin typeface="LMRoman10-Regular"/>
                  </a:rPr>
                  <a:t>] </a:t>
                </a:r>
                <a:r>
                  <a:rPr lang="el-GR" sz="2400" b="0" i="0" u="none" strike="noStrike" baseline="0" dirty="0">
                    <a:latin typeface="grmn1000"/>
                  </a:rPr>
                  <a:t>και </a:t>
                </a:r>
                <a:r>
                  <a:rPr lang="el-GR" sz="2400" b="1" i="1" u="none" strike="noStrike" baseline="0" dirty="0">
                    <a:latin typeface="LMMathItalic10-Bold"/>
                  </a:rPr>
                  <a:t>i </a:t>
                </a:r>
                <a:r>
                  <a:rPr lang="el-GR" sz="2400" b="0" i="0" u="none" strike="noStrike" baseline="0" dirty="0">
                    <a:latin typeface="grmn1000"/>
                  </a:rPr>
                  <a:t>είναι ένα </a:t>
                </a:r>
                <a:r>
                  <a:rPr lang="el-GR" sz="2400" b="0" i="1" u="none" strike="noStrike" baseline="0" dirty="0">
                    <a:latin typeface="LMMathItalic10-Regular"/>
                  </a:rPr>
                  <a:t>n</a:t>
                </a:r>
                <a:r>
                  <a:rPr lang="el-GR" sz="2400" b="0" i="1" u="none" strike="noStrike" baseline="0" dirty="0">
                    <a:latin typeface="LMMathSymbols10-Regular"/>
                  </a:rPr>
                  <a:t>×</a:t>
                </a:r>
                <a:r>
                  <a:rPr lang="el-GR" sz="2400" b="0" i="0" u="none" strike="noStrike" baseline="0" dirty="0">
                    <a:latin typeface="LMRoman10-Regular"/>
                  </a:rPr>
                  <a:t>1 </a:t>
                </a:r>
                <a:r>
                  <a:rPr lang="el-GR" sz="2400" b="0" i="0" u="none" strike="noStrike" baseline="0" dirty="0">
                    <a:latin typeface="grmn1000"/>
                  </a:rPr>
                  <a:t>διάνυσμα στήλης μονάδων.</a:t>
                </a:r>
                <a:endParaRPr lang="en-US" sz="2400" b="0" i="0" u="none" strike="noStrike" baseline="0" dirty="0">
                  <a:latin typeface="grmn1000"/>
                </a:endParaRPr>
              </a:p>
              <a:p>
                <a:pPr algn="l"/>
                <a:r>
                  <a:rPr lang="el-GR" sz="2400" b="0" i="0" u="none" strike="noStrike" baseline="0" dirty="0">
                    <a:latin typeface="grmn1000"/>
                  </a:rPr>
                  <a:t>Η εκτιμήτρια </a:t>
                </a:r>
                <a:r>
                  <a:rPr lang="en-US" sz="2400" b="0" i="0" u="none" strike="noStrike" baseline="0" dirty="0">
                    <a:latin typeface="LMRoman10-Regular"/>
                  </a:rPr>
                  <a:t>BHHH </a:t>
                </a:r>
                <a:r>
                  <a:rPr lang="el-GR" sz="2400" b="0" i="0" u="none" strike="noStrike" baseline="0" dirty="0">
                    <a:latin typeface="grmn1000"/>
                  </a:rPr>
                  <a:t>της Εσσιανής μήτρας είναι </a:t>
                </a:r>
                <a:r>
                  <a:rPr lang="el-GR" sz="2400" b="0" i="0" u="none" strike="noStrike" baseline="0" dirty="0">
                    <a:latin typeface="LMRoman10-Regular"/>
                  </a:rPr>
                  <a:t>(</a:t>
                </a:r>
                <a:r>
                  <a:rPr lang="el-GR" sz="2400" b="1" i="1" u="none" strike="noStrike" baseline="0" dirty="0">
                    <a:latin typeface="LMMathItalic10-Bold"/>
                  </a:rPr>
                  <a:t>X</a:t>
                </a:r>
                <a:r>
                  <a:rPr lang="en-US" sz="2400" b="1" i="1" u="none" strike="noStrike" baseline="0" dirty="0">
                    <a:latin typeface="LMMathItalic10-Bold"/>
                  </a:rPr>
                  <a:t>’</a:t>
                </a:r>
                <a:r>
                  <a:rPr lang="el-GR" sz="2400" b="1" i="1" u="none" strike="noStrike" baseline="0" dirty="0">
                    <a:latin typeface="LMMathItalic10-Bold"/>
                  </a:rPr>
                  <a:t>G</a:t>
                </a:r>
                <a:r>
                  <a:rPr lang="en-US" sz="2400" b="1" i="1" u="none" strike="noStrike" baseline="0" dirty="0">
                    <a:latin typeface="LMMathItalic10-Bold"/>
                  </a:rPr>
                  <a:t>’</a:t>
                </a:r>
                <a:r>
                  <a:rPr lang="el-GR" sz="2400" b="1" i="1" u="none" strike="noStrike" baseline="0" dirty="0">
                    <a:latin typeface="LMMathItalic10-Bold"/>
                  </a:rPr>
                  <a:t>GX</a:t>
                </a:r>
                <a:r>
                  <a:rPr lang="el-GR" sz="2400" b="0" i="0" u="none" strike="noStrike" baseline="0" dirty="0">
                    <a:latin typeface="LMRoman10-Regular"/>
                  </a:rPr>
                  <a:t>) </a:t>
                </a:r>
                <a:r>
                  <a:rPr lang="el-GR" sz="2400" b="0" i="0" u="none" strike="noStrike" baseline="0" dirty="0">
                    <a:latin typeface="grmn1000"/>
                  </a:rPr>
                  <a:t>και, έτσι, το στατιστικό </a:t>
                </a:r>
                <a:r>
                  <a:rPr lang="el-GR" sz="2400" b="0" i="0" u="none" strike="noStrike" baseline="0" dirty="0">
                    <a:latin typeface="LMRoman10-Regular"/>
                  </a:rPr>
                  <a:t>LM </a:t>
                </a:r>
                <a:r>
                  <a:rPr lang="el-GR" sz="2400" b="0" i="0" u="none" strike="noStrike" baseline="0" dirty="0">
                    <a:latin typeface="grmn1000"/>
                  </a:rPr>
                  <a:t>βάσει αυτής της εκτιμήτριας είναι</a:t>
                </a:r>
                <a:endParaRPr lang="en-US" sz="2400" b="0" i="0" u="none" strike="noStrike" baseline="0" dirty="0">
                  <a:latin typeface="grmn1000"/>
                </a:endParaRPr>
              </a:p>
              <a:p>
                <a:pPr algn="l"/>
                <a:endParaRPr lang="en-US" sz="2400" dirty="0">
                  <a:latin typeface="grmn1000"/>
                </a:endParaRPr>
              </a:p>
              <a:p>
                <a:pPr algn="l"/>
                <a:endParaRPr lang="en-US" sz="2400" dirty="0">
                  <a:latin typeface="grmn1000"/>
                </a:endParaRPr>
              </a:p>
              <a:p>
                <a:pPr algn="l"/>
                <a:r>
                  <a:rPr lang="el-GR" sz="2400" b="0" i="0" u="none" strike="noStrike" baseline="0" dirty="0">
                    <a:latin typeface="grmn1000"/>
                  </a:rPr>
                  <a:t>όπου </a:t>
                </a:r>
                <a:r>
                  <a:rPr lang="en-US" sz="2400" b="0" i="1" u="none" strike="noStrike" baseline="0" dirty="0">
                    <a:latin typeface="LMMathItalic10-Regular"/>
                  </a:rPr>
                  <a:t>R</a:t>
                </a: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en-US" sz="1600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r>
                            <m:rPr>
                              <m:brk m:alnAt="7"/>
                            </m:rPr>
                            <a:rPr lang="en-US" sz="1600" b="0" i="1" u="none" strike="noStrike" baseline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mr>
                      <m:mr>
                        <m:e>
                          <m:r>
                            <a:rPr lang="en-US" sz="1600" b="0" i="1" u="none" strike="noStrike" baseline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mr>
                    </m:m>
                  </m:oMath>
                </a14:m>
                <a:r>
                  <a:rPr lang="el-GR" sz="1600" b="1" i="1" u="none" strike="noStrike" baseline="0" dirty="0">
                    <a:latin typeface="LMMathItalic10-Bold"/>
                  </a:rPr>
                  <a:t> </a:t>
                </a:r>
                <a:r>
                  <a:rPr lang="el-GR" sz="2400" b="0" i="0" u="none" strike="noStrike" baseline="0" dirty="0">
                    <a:latin typeface="grmn1000"/>
                  </a:rPr>
                  <a:t>είναι ο μη κεντρικός συντελεστής προσδιορισμού σε μια παλινδρόμηση μιας στήλης μονάδων στις</a:t>
                </a:r>
                <a:r>
                  <a:rPr lang="en-US" sz="2400" b="0" i="0" u="none" strike="noStrike" baseline="0" dirty="0">
                    <a:latin typeface="grmn1000"/>
                  </a:rPr>
                  <a:t> </a:t>
                </a:r>
                <a:r>
                  <a:rPr lang="el-GR" sz="2400" b="0" i="0" u="none" strike="noStrike" baseline="0" dirty="0">
                    <a:latin typeface="grmn1000"/>
                  </a:rPr>
                  <a:t>πρώτες παραγώγους των λογαρίθμων των μεμονωμένων πιθανοτήτων.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2F3039-251E-2C0D-396E-7D2EACC316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4128" y="1734060"/>
                <a:ext cx="10778231" cy="5123940"/>
              </a:xfrm>
              <a:blipFill>
                <a:blip r:embed="rId2"/>
                <a:stretch>
                  <a:fillRect l="-452" t="-2259" r="-1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7687B819-E119-D52D-A599-BD79A4491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168" y="2324072"/>
            <a:ext cx="2405070" cy="7285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C46879-7C43-B3EC-0C9B-DD6501272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9103" y="4201446"/>
            <a:ext cx="5695472" cy="72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898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B2B8F7-60AB-861E-AD91-6BE36AF49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934" y="1068128"/>
            <a:ext cx="9557694" cy="472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350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56E409-BA6E-E53D-1515-D8804E084C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0752" y="1451728"/>
            <a:ext cx="9088455" cy="4412322"/>
          </a:xfrm>
        </p:spPr>
      </p:pic>
    </p:spTree>
    <p:extLst>
      <p:ext uri="{BB962C8B-B14F-4D97-AF65-F5344CB8AC3E}">
        <p14:creationId xmlns:p14="http://schemas.microsoft.com/office/powerpoint/2010/main" val="8126340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782CC-48AB-DEB3-0855-36B00CC1A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585216"/>
            <a:ext cx="10570841" cy="1499616"/>
          </a:xfrm>
        </p:spPr>
        <p:txBody>
          <a:bodyPr>
            <a:normAutofit fontScale="90000"/>
          </a:bodyPr>
          <a:lstStyle/>
          <a:p>
            <a:r>
              <a:rPr lang="el-GR" dirty="0"/>
              <a:t>Παράδειγμα 17.9. ΄Ελεγχοι Υποθέσεων για τις Μερικές Επιδράσεις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2025E-4958-6FDA-95AC-93B9C13C7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962" y="2163450"/>
            <a:ext cx="10764360" cy="4694549"/>
          </a:xfrm>
        </p:spPr>
        <p:txBody>
          <a:bodyPr>
            <a:normAutofit lnSpcReduction="10000"/>
          </a:bodyPr>
          <a:lstStyle/>
          <a:p>
            <a:r>
              <a:rPr lang="el-GR" sz="2400" b="0" i="0" u="none" strike="noStrike" baseline="0" dirty="0">
                <a:latin typeface="grmn1000"/>
              </a:rPr>
              <a:t>Στον Πίνακα 17.7 παρουσιάζονται οι εκτιμήσεις μέγιστης πιθανοφάνειας για το υπόδειγμα πιθανομονάδας </a:t>
            </a:r>
            <a:r>
              <a:rPr lang="el-GR" sz="2400" b="0" i="0" u="none" strike="noStrike" baseline="0" dirty="0">
                <a:latin typeface="LMRoman10-Regular"/>
              </a:rPr>
              <a:t>(probit)</a:t>
            </a:r>
            <a:r>
              <a:rPr lang="el-GR" sz="2400" b="0" i="0" u="none" strike="noStrike" baseline="0" dirty="0">
                <a:latin typeface="grmn1000"/>
              </a:rPr>
              <a:t>,</a:t>
            </a:r>
            <a:endParaRPr lang="en-US" sz="2400" b="0" i="0" u="none" strike="noStrike" baseline="0" dirty="0">
              <a:latin typeface="grmn1000"/>
            </a:endParaRPr>
          </a:p>
          <a:p>
            <a:endParaRPr lang="en-US" sz="2400" dirty="0">
              <a:latin typeface="grmn1000"/>
            </a:endParaRPr>
          </a:p>
          <a:p>
            <a:endParaRPr lang="en-US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Αναλογιστείτε την υπόθεση ότι ο συντελεστής της μεταβλητής </a:t>
            </a:r>
            <a:r>
              <a:rPr lang="el-GR" sz="2400" b="0" i="1" u="none" strike="noStrike" baseline="0" dirty="0">
                <a:latin typeface="LMMathItalic10-Regular"/>
              </a:rPr>
              <a:t>Kids</a:t>
            </a:r>
            <a:r>
              <a:rPr lang="en-US" sz="2400" b="0" i="1" u="none" strike="noStrike" baseline="0" dirty="0">
                <a:latin typeface="LMMathItalic10-Regular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είναι μηδενικός. Η τιμή -4,45 οδηγεί σε απόρριψη της μηδενικής υπόθεσης.</a:t>
            </a:r>
            <a:endParaRPr lang="en-US" sz="2400" b="0" i="0" u="none" strike="noStrike" baseline="0" dirty="0">
              <a:latin typeface="grmn1000"/>
            </a:endParaRPr>
          </a:p>
          <a:p>
            <a:pPr algn="l"/>
            <a:r>
              <a:rPr lang="el-GR" sz="2400" dirty="0">
                <a:latin typeface="grmn1000"/>
              </a:rPr>
              <a:t>Π</a:t>
            </a:r>
            <a:r>
              <a:rPr lang="el-GR" sz="2400" b="0" i="0" u="none" strike="noStrike" baseline="0" dirty="0">
                <a:latin typeface="grmn1000"/>
              </a:rPr>
              <a:t>οιο θα είναι το συμπέρασμα αν οι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δύο έλεγχοι αντικρούονται; Αν το </a:t>
            </a:r>
            <a:r>
              <a:rPr lang="el-GR" sz="2400" b="0" i="1" u="none" strike="noStrike" baseline="0" dirty="0">
                <a:latin typeface="LMMathItalic10-Regular"/>
              </a:rPr>
              <a:t>t</a:t>
            </a:r>
            <a:r>
              <a:rPr lang="el-GR" sz="2400" b="0" i="0" u="none" strike="noStrike" baseline="0" dirty="0">
                <a:latin typeface="grmn1000"/>
              </a:rPr>
              <a:t>-στατιστικό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για την </a:t>
            </a:r>
            <a:r>
              <a:rPr lang="el-GR" sz="2400" b="0" i="0" u="none" strike="noStrike" baseline="0" dirty="0">
                <a:latin typeface="LMRoman10-Regular"/>
              </a:rPr>
              <a:t>APE </a:t>
            </a:r>
            <a:r>
              <a:rPr lang="el-GR" sz="2400" b="0" i="0" u="none" strike="noStrike" baseline="0" dirty="0">
                <a:latin typeface="grmn1000"/>
              </a:rPr>
              <a:t>για τη μεταβλητή </a:t>
            </a:r>
            <a:r>
              <a:rPr lang="el-GR" sz="2400" b="0" i="1" u="none" strike="noStrike" baseline="0" dirty="0">
                <a:latin typeface="LMMathItalic10-Regular"/>
              </a:rPr>
              <a:t>Kids </a:t>
            </a:r>
            <a:r>
              <a:rPr lang="el-GR" sz="2400" b="0" i="0" u="none" strike="noStrike" baseline="0" dirty="0">
                <a:latin typeface="grmn1000"/>
              </a:rPr>
              <a:t>ήταν 0,45, τότε οι έλεγχοι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θα αντικρούονταν. Επειδή</a:t>
            </a:r>
          </a:p>
          <a:p>
            <a:pPr algn="l"/>
            <a:endParaRPr lang="el-GR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η διαφορά τους θα είναι θεμελιώδης.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59A351-35E5-5681-DB6B-C05B5953C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440" y="2978210"/>
            <a:ext cx="7741119" cy="9015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F9B286-7973-A1B3-B304-750DBF19C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083" y="5409050"/>
            <a:ext cx="4443832" cy="75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314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4FC41D-E7E2-E404-25D2-BAA963A2E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440" y="1345350"/>
            <a:ext cx="8732633" cy="41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009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8B6BF8-CA5E-934B-A4DE-173FA9D20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595" y="997018"/>
            <a:ext cx="7107196" cy="456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732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11ACED-AEC7-F42F-92D0-26EC13ADE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083" y="1665017"/>
            <a:ext cx="8913834" cy="393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708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1855A-033A-E46A-BB7A-C7A81792A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0203196" cy="1499616"/>
          </a:xfrm>
        </p:spPr>
        <p:txBody>
          <a:bodyPr>
            <a:normAutofit/>
          </a:bodyPr>
          <a:lstStyle/>
          <a:p>
            <a:r>
              <a:rPr lang="el-GR" sz="4000" dirty="0"/>
              <a:t>Παράδειγμα 17.1. Υπόδειγμα Συμμετοχής στο Εργατικό Δυναμικό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2BA37-6124-3D34-4F02-E483A8C7F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10985620" cy="4023360"/>
          </a:xfrm>
        </p:spPr>
        <p:txBody>
          <a:bodyPr/>
          <a:lstStyle/>
          <a:p>
            <a:r>
              <a:rPr lang="el-GR" dirty="0"/>
              <a:t>Η μορφή της λογαριθμικής εξίσωσης εσόδων είναι</a:t>
            </a:r>
          </a:p>
          <a:p>
            <a:endParaRPr lang="el-GR" dirty="0"/>
          </a:p>
          <a:p>
            <a:endParaRPr lang="el-GR" dirty="0"/>
          </a:p>
          <a:p>
            <a:r>
              <a:rPr lang="el-GR" dirty="0"/>
              <a:t>όπου η μεταβλητή earnings ισούται με το γινόμενο των μεταβλητών hourlywage και hoursworked, η μεταβλητή </a:t>
            </a:r>
            <a:r>
              <a:rPr lang="en-US" dirty="0"/>
              <a:t>education</a:t>
            </a:r>
            <a:r>
              <a:rPr lang="el-GR" dirty="0"/>
              <a:t> μετριέται σε έτη σχολικής εκπαίδευσης και η μεταβλητή kids είναι μια δυαδική μεταβλητή που ισούται με ένα αν υπάρχουν παιδιά ηλικίας κάτω των 18 ετών στο νοικοκυριό.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4E62D1-5A30-96D4-DAD4-70DAF2254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270" y="2838554"/>
            <a:ext cx="7301941" cy="59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4955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7C899-7A76-7DAC-4E55-A5CC88CD8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Μέτρα εξομάλυνσης βάσει των προβλεπόμενων τιμών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01833-0207-BBAC-3818-5512E5223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031" y="2003196"/>
            <a:ext cx="11089315" cy="4854804"/>
          </a:xfrm>
        </p:spPr>
        <p:txBody>
          <a:bodyPr>
            <a:normAutofit/>
          </a:bodyPr>
          <a:lstStyle/>
          <a:p>
            <a:pPr algn="l"/>
            <a:r>
              <a:rPr lang="el-GR" sz="2400" b="0" i="0" u="none" strike="noStrike" baseline="0" dirty="0">
                <a:latin typeface="grmn1000"/>
              </a:rPr>
              <a:t>΄Εχει προταθεί η χρήση μέτρων εξομάλυνσης βάσει των προβλεπόμενων πιθανοτήτων, αντί βάσει της λογαριθμικής πιθανοφάνειας. Για παράδειγμα, ο Εφρον (1978) πρότεινε ένα αντίστοιχο</a:t>
            </a:r>
          </a:p>
          <a:p>
            <a:pPr algn="l"/>
            <a:endParaRPr lang="el-GR" sz="2400" dirty="0">
              <a:latin typeface="grmn1000"/>
            </a:endParaRPr>
          </a:p>
          <a:p>
            <a:pPr algn="l"/>
            <a:endParaRPr lang="el-GR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ένα μέτρο εξομάλυνσης που συνδέεται με τον κανόνα πρόβλεψης,</a:t>
            </a:r>
          </a:p>
          <a:p>
            <a:pPr algn="l"/>
            <a:endParaRPr lang="el-GR" sz="2400" dirty="0">
              <a:latin typeface="grmn1000"/>
            </a:endParaRPr>
          </a:p>
          <a:p>
            <a:pPr algn="l"/>
            <a:endParaRPr lang="el-GR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που μπορεί να γραφτεί ως ένας απλός σταθμισμένος μέσος όρος των μέσων προβλεπόμενων πιθανοτήτων των δύο αποτελεσμάτων,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EA80C9-E0F3-5A7C-EC67-1B752AF2D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3540" y="3062658"/>
            <a:ext cx="4154244" cy="1160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C2080A-B77D-B36B-73A0-B14618A8B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379" y="4773169"/>
            <a:ext cx="3856617" cy="7589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08A280-99B8-DD91-E9B6-CB7DBCFFD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4032" y="6082066"/>
            <a:ext cx="2510097" cy="39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9728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17E62-C9E6-A043-3EB5-4C3DC86BE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z="40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Μέτρα εξομάλυνσης βάσει των προβλεπόμενων τιμών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BF6FC-4F14-5CEA-A597-B03BF8923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11051608" cy="4572000"/>
          </a:xfrm>
        </p:spPr>
        <p:txBody>
          <a:bodyPr/>
          <a:lstStyle/>
          <a:p>
            <a:pPr algn="l"/>
            <a:r>
              <a:rPr lang="el-GR" sz="2400" b="0" i="0" u="none" strike="noStrike" baseline="0" dirty="0">
                <a:latin typeface="grmn1000"/>
              </a:rPr>
              <a:t>Οι </a:t>
            </a:r>
            <a:r>
              <a:rPr lang="en-US" sz="2400" b="0" i="0" u="none" strike="noStrike" baseline="0" dirty="0">
                <a:latin typeface="LMRoman10-Regular"/>
              </a:rPr>
              <a:t>Cramer </a:t>
            </a:r>
            <a:r>
              <a:rPr lang="en-US" sz="2400" b="0" i="0" u="none" strike="noStrike" baseline="0" dirty="0">
                <a:latin typeface="grmn1000"/>
              </a:rPr>
              <a:t>(1999)</a:t>
            </a:r>
            <a:r>
              <a:rPr lang="el-GR" sz="2400" b="0" i="0" u="none" strike="noStrike" baseline="0" dirty="0">
                <a:latin typeface="grmn1000"/>
              </a:rPr>
              <a:t> και </a:t>
            </a:r>
            <a:r>
              <a:rPr lang="el-GR" sz="2400" b="0" i="0" u="none" strike="noStrike" baseline="0" dirty="0">
                <a:latin typeface="LMRoman10-Regular"/>
              </a:rPr>
              <a:t>Tjur </a:t>
            </a:r>
            <a:r>
              <a:rPr lang="el-GR" sz="2400" b="0" i="0" u="none" strike="noStrike" baseline="0" dirty="0">
                <a:latin typeface="grmn1000"/>
              </a:rPr>
              <a:t>(2009) έχουν προτείνει ένα εναλλακτικό μέτρο, τον </a:t>
            </a:r>
            <a:r>
              <a:rPr lang="el-GR" sz="2400" b="0" i="0" u="none" strike="noStrike" baseline="0" dirty="0">
                <a:latin typeface="grmi1000"/>
              </a:rPr>
              <a:t>συντελεστή διάκρισης</a:t>
            </a:r>
            <a:r>
              <a:rPr lang="el-GR" sz="2400" b="0" i="0" u="none" strike="noStrike" baseline="0" dirty="0">
                <a:latin typeface="grmn1000"/>
              </a:rPr>
              <a:t>, ο οποίος λαμβάνει υπόψη αυτή την αποτυχία,</a:t>
            </a:r>
          </a:p>
          <a:p>
            <a:pPr algn="l"/>
            <a:endParaRPr lang="el-GR" sz="2400" dirty="0">
              <a:latin typeface="grmn1000"/>
            </a:endParaRPr>
          </a:p>
          <a:p>
            <a:pPr algn="l"/>
            <a:endParaRPr lang="el-GR" sz="2400" dirty="0">
              <a:latin typeface="grmn1000"/>
            </a:endParaRPr>
          </a:p>
          <a:p>
            <a:pPr algn="l"/>
            <a:endParaRPr lang="el-GR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Μια χρήσιμη σύνοψη της προβλεπτικής ικανότητας του υποδείγματος είναι ένας πίνακας </a:t>
            </a:r>
            <a:r>
              <a:rPr lang="el-GR" sz="2400" b="0" i="0" u="none" strike="noStrike" baseline="0" dirty="0">
                <a:latin typeface="LMRoman10-Regular"/>
              </a:rPr>
              <a:t>2 </a:t>
            </a:r>
            <a:r>
              <a:rPr lang="el-GR" sz="2400" b="0" i="1" u="none" strike="noStrike" baseline="0" dirty="0">
                <a:latin typeface="LMMathSymbols10-Regular"/>
              </a:rPr>
              <a:t>× </a:t>
            </a:r>
            <a:r>
              <a:rPr lang="el-GR" sz="2400" b="0" i="0" u="none" strike="noStrike" baseline="0" dirty="0">
                <a:latin typeface="LMRoman10-Regular"/>
              </a:rPr>
              <a:t>2 </a:t>
            </a:r>
            <a:r>
              <a:rPr lang="el-GR" sz="2400" b="0" i="0" u="none" strike="noStrike" baseline="0" dirty="0">
                <a:latin typeface="grmn1000"/>
              </a:rPr>
              <a:t>των επιτυχιών και των αποτυχιών ενός κανόνα πρόβλεψης, όπως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41BB77-959B-E9A5-E7D1-72FE17C5E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728" y="3102704"/>
            <a:ext cx="5412095" cy="10827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FE097E-80D6-59ED-38AA-23FBA561C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2996" y="5618375"/>
            <a:ext cx="3807436" cy="56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436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7963D-125D-ABA7-E2AE-F976D1DDC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z="40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Μέτρα εξομάλυνσης βάσει των προβλεπόμενων τιμών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387F8-FCE1-05DD-EE84-5283C4F94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400" b="0" i="0" u="none" strike="noStrike" baseline="0" dirty="0">
                <a:latin typeface="grmn1000"/>
              </a:rPr>
              <a:t>Αναλογιστείτε, για παράδειγμα, την «αφελή» πρόβλεψη</a:t>
            </a:r>
          </a:p>
          <a:p>
            <a:endParaRPr lang="el-GR" sz="2400" dirty="0">
              <a:latin typeface="grmn1000"/>
            </a:endParaRPr>
          </a:p>
          <a:p>
            <a:r>
              <a:rPr lang="el-GR" sz="2400" b="0" i="0" u="none" strike="noStrike" baseline="0" dirty="0">
                <a:latin typeface="grmn1000"/>
              </a:rPr>
              <a:t>όπου </a:t>
            </a:r>
            <a:r>
              <a:rPr lang="el-GR" sz="2400" b="0" i="1" u="none" strike="noStrike" baseline="0" dirty="0">
                <a:latin typeface="LMMathItalic10-Regular"/>
              </a:rPr>
              <a:t>P </a:t>
            </a:r>
            <a:r>
              <a:rPr lang="el-GR" sz="2400" b="0" i="0" u="none" strike="noStrike" baseline="0" dirty="0">
                <a:latin typeface="grmn1000"/>
              </a:rPr>
              <a:t>είναι το ποσοστό των μοναδιαίων τιμών στο δείγμα.</a:t>
            </a: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Αυτός ο κανόνας προβλέψει σωστά το 100 </a:t>
            </a:r>
            <a:r>
              <a:rPr lang="el-GR" sz="2400" b="0" i="1" u="none" strike="noStrike" baseline="0" dirty="0">
                <a:latin typeface="LMMathItalic10-Regular"/>
              </a:rPr>
              <a:t>P</a:t>
            </a:r>
            <a:r>
              <a:rPr lang="el-GR" sz="2400" b="0" i="0" u="none" strike="noStrike" baseline="0" dirty="0">
                <a:latin typeface="LMRoman10-Regular"/>
              </a:rPr>
              <a:t>% </a:t>
            </a:r>
            <a:r>
              <a:rPr lang="el-GR" sz="2400" b="0" i="0" u="none" strike="noStrike" baseline="0" dirty="0">
                <a:latin typeface="grmn1000"/>
              </a:rPr>
              <a:t>των παρατηρήσεων, που σημαίνει ότι το «αφελές» υπόδειγμα δεν έχει μηδενική εξομάλυνση.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E27C05-6599-C241-3D6A-ADE78B638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961" y="2753428"/>
            <a:ext cx="3877799" cy="45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497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FA0CC3-3060-98AB-1466-1DE60ABAB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521" y="1087667"/>
            <a:ext cx="8614538" cy="468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617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70E28-CCE8-D0F2-B084-02489C718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/>
              <a:t>Ανάλυση εξειδίκευσης</a:t>
            </a:r>
            <a:endParaRPr lang="en-US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D0DA48D-DC65-9AC7-57C3-089670EE586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9542" y="1768468"/>
                <a:ext cx="11092458" cy="5089532"/>
              </a:xfrm>
            </p:spPr>
            <p:txBody>
              <a:bodyPr>
                <a:normAutofit/>
              </a:bodyPr>
              <a:lstStyle/>
              <a:p>
                <a:pPr algn="l"/>
                <a:r>
                  <a:rPr lang="el-GR" sz="2400" b="0" i="0" u="none" strike="noStrike" baseline="0" dirty="0">
                    <a:latin typeface="grmn1000"/>
                  </a:rPr>
                  <a:t>Στο γραμμικό υπόδειγμα, </a:t>
                </a:r>
                <a:r>
                  <a:rPr lang="el-GR" sz="2400" b="1" i="1" u="none" strike="noStrike" baseline="0" dirty="0">
                    <a:latin typeface="LMMathItalic10-Bold"/>
                  </a:rPr>
                  <a:t>y </a:t>
                </a:r>
                <a:r>
                  <a:rPr lang="el-GR" sz="2400" b="0" i="0" u="none" strike="noStrike" baseline="0" dirty="0">
                    <a:latin typeface="LMRoman10-Regular"/>
                  </a:rPr>
                  <a:t>= </a:t>
                </a:r>
                <a:r>
                  <a:rPr lang="el-GR" sz="2400" b="1" i="1" u="none" strike="noStrike" baseline="0" dirty="0">
                    <a:latin typeface="LMMathItalic10-Bold"/>
                  </a:rPr>
                  <a:t>X</a:t>
                </a:r>
                <a:r>
                  <a:rPr lang="el-GR" sz="1400" b="0" i="0" u="none" strike="noStrike" baseline="0" dirty="0">
                    <a:latin typeface="LMRoman8-Regular"/>
                  </a:rPr>
                  <a:t>1</a:t>
                </a:r>
                <a:r>
                  <a:rPr lang="el-GR" sz="2400" b="1" i="1" u="none" strike="noStrike" baseline="0" dirty="0">
                    <a:latin typeface="LMMathItalic10-Bold"/>
                  </a:rPr>
                  <a:t>β</a:t>
                </a:r>
                <a:r>
                  <a:rPr lang="el-GR" sz="1400" b="0" i="0" u="none" strike="noStrike" baseline="0" dirty="0">
                    <a:latin typeface="LMRoman8-Regular"/>
                  </a:rPr>
                  <a:t>1 </a:t>
                </a:r>
                <a:r>
                  <a:rPr lang="el-GR" sz="2400" b="0" i="0" u="none" strike="noStrike" baseline="0" dirty="0">
                    <a:latin typeface="LMRoman10-Regular"/>
                  </a:rPr>
                  <a:t>+</a:t>
                </a:r>
                <a:r>
                  <a:rPr lang="el-GR" sz="2400" b="1" i="1" u="none" strike="noStrike" baseline="0" dirty="0">
                    <a:latin typeface="LMMathItalic10-Bold"/>
                  </a:rPr>
                  <a:t>X</a:t>
                </a:r>
                <a:r>
                  <a:rPr lang="el-GR" sz="1400" b="0" i="0" u="none" strike="noStrike" baseline="0" dirty="0">
                    <a:latin typeface="LMRoman8-Regular"/>
                  </a:rPr>
                  <a:t>2</a:t>
                </a:r>
                <a:r>
                  <a:rPr lang="el-GR" sz="2400" b="1" i="1" u="none" strike="noStrike" baseline="0" dirty="0">
                    <a:latin typeface="LMMathItalic10-Bold"/>
                  </a:rPr>
                  <a:t>β</a:t>
                </a:r>
                <a:r>
                  <a:rPr lang="el-GR" sz="1400" b="0" i="0" u="none" strike="noStrike" baseline="0" dirty="0">
                    <a:latin typeface="LMRoman8-Regular"/>
                  </a:rPr>
                  <a:t>2 </a:t>
                </a:r>
                <a:r>
                  <a:rPr lang="el-GR" sz="2400" b="0" i="0" u="none" strike="noStrike" baseline="0" dirty="0">
                    <a:latin typeface="LMRoman10-Regular"/>
                  </a:rPr>
                  <a:t>+ </a:t>
                </a:r>
                <a:r>
                  <a:rPr lang="el-GR" sz="2400" b="1" i="1" u="none" strike="noStrike" baseline="0" dirty="0">
                    <a:latin typeface="LMMathItalic10-Bold"/>
                  </a:rPr>
                  <a:t>ε</a:t>
                </a:r>
                <a:r>
                  <a:rPr lang="el-GR" sz="2400" b="0" i="0" u="none" strike="noStrike" baseline="0" dirty="0">
                    <a:latin typeface="grmn1000"/>
                  </a:rPr>
                  <a:t>, όταν οι εκτιμήσεις ελαχίστων τετραγώνων </a:t>
                </a:r>
                <a:r>
                  <a:rPr lang="el-GR" sz="2400" b="1" i="1" u="none" strike="noStrike" baseline="0" dirty="0">
                    <a:latin typeface="LMMathItalic10-Bold"/>
                  </a:rPr>
                  <a:t>b</a:t>
                </a:r>
                <a:r>
                  <a:rPr lang="el-GR" sz="1400" b="0" i="0" u="none" strike="noStrike" baseline="0" dirty="0">
                    <a:latin typeface="LMRoman8-Regular"/>
                  </a:rPr>
                  <a:t>1 </a:t>
                </a:r>
                <a:r>
                  <a:rPr lang="el-GR" sz="2400" b="0" i="0" u="none" strike="noStrike" baseline="0" dirty="0">
                    <a:latin typeface="grmn1000"/>
                  </a:rPr>
                  <a:t>υπολογίζονται παραλείποντας τη μεταβλητή </a:t>
                </a:r>
                <a:r>
                  <a:rPr lang="en-US" sz="2400" b="1" i="1" u="none" strike="noStrike" baseline="0" dirty="0">
                    <a:latin typeface="LMMathItalic10-Bold"/>
                  </a:rPr>
                  <a:t>X</a:t>
                </a:r>
                <a:r>
                  <a:rPr lang="en-US" sz="1400" b="0" i="0" u="none" strike="noStrike" baseline="0" dirty="0">
                    <a:latin typeface="LMRoman8-Regular"/>
                  </a:rPr>
                  <a:t>2</a:t>
                </a:r>
                <a:r>
                  <a:rPr lang="en-US" sz="2400" b="0" i="0" u="none" strike="noStrike" baseline="0" dirty="0">
                    <a:latin typeface="grmn1000"/>
                  </a:rPr>
                  <a:t>,</a:t>
                </a:r>
                <a:endParaRPr lang="el-GR" sz="2400" b="0" i="0" u="none" strike="noStrike" baseline="0" dirty="0">
                  <a:latin typeface="grmn1000"/>
                </a:endParaRPr>
              </a:p>
              <a:p>
                <a:pPr algn="l"/>
                <a:endParaRPr lang="el-GR" sz="2400" dirty="0">
                  <a:latin typeface="grmn1000"/>
                </a:endParaRPr>
              </a:p>
              <a:p>
                <a:pPr algn="l"/>
                <a:r>
                  <a:rPr lang="el-GR" sz="2400" b="0" i="0" u="none" strike="noStrike" baseline="0" dirty="0">
                    <a:latin typeface="grmn1000"/>
                  </a:rPr>
                  <a:t>αν οι </a:t>
                </a:r>
                <a:r>
                  <a:rPr lang="el-GR" sz="2400" b="1" i="1" u="none" strike="noStrike" baseline="0" dirty="0">
                    <a:latin typeface="LMMathItalic10-Bold"/>
                  </a:rPr>
                  <a:t>X</a:t>
                </a:r>
                <a:r>
                  <a:rPr lang="el-GR" sz="1400" b="0" i="0" u="none" strike="noStrike" baseline="0" dirty="0">
                    <a:latin typeface="LMRoman8-Regular"/>
                  </a:rPr>
                  <a:t>1 </a:t>
                </a:r>
                <a:r>
                  <a:rPr lang="el-GR" sz="2400" b="0" i="0" u="none" strike="noStrike" baseline="0" dirty="0">
                    <a:latin typeface="grmn1000"/>
                  </a:rPr>
                  <a:t>και </a:t>
                </a:r>
                <a:r>
                  <a:rPr lang="el-GR" sz="2400" b="1" i="1" u="none" strike="noStrike" baseline="0" dirty="0">
                    <a:latin typeface="LMMathItalic10-Bold"/>
                  </a:rPr>
                  <a:t>X</a:t>
                </a:r>
                <a:r>
                  <a:rPr lang="el-GR" sz="1400" b="0" i="0" u="none" strike="noStrike" baseline="0" dirty="0">
                    <a:latin typeface="LMRoman8-Regular"/>
                  </a:rPr>
                  <a:t>2 </a:t>
                </a:r>
                <a:r>
                  <a:rPr lang="el-GR" sz="2400" b="0" i="0" u="none" strike="noStrike" baseline="0" dirty="0">
                    <a:latin typeface="grmn1000"/>
                  </a:rPr>
                  <a:t>δεν είναι ορθογώνιες ή </a:t>
                </a:r>
                <a:r>
                  <a:rPr lang="el-GR" sz="2400" b="1" i="1" u="none" strike="noStrike" baseline="0" dirty="0">
                    <a:latin typeface="LMMathItalic10-Bold"/>
                  </a:rPr>
                  <a:t>β</a:t>
                </a:r>
                <a:r>
                  <a:rPr lang="el-GR" sz="1400" b="0" i="0" u="none" strike="noStrike" baseline="0" dirty="0">
                    <a:latin typeface="LMRoman8-Regular"/>
                  </a:rPr>
                  <a:t>2 </a:t>
                </a:r>
                <a:r>
                  <a:rPr lang="el-GR" sz="2400" b="0" i="0" u="none" strike="noStrike" baseline="0" dirty="0">
                    <a:latin typeface="LMRoman10-Regular"/>
                  </a:rPr>
                  <a:t>= </a:t>
                </a:r>
                <a:r>
                  <a:rPr lang="el-GR" sz="2400" b="1" i="0" u="none" strike="noStrike" baseline="0" dirty="0">
                    <a:latin typeface="LMRoman10-Bold"/>
                  </a:rPr>
                  <a:t>0</a:t>
                </a:r>
                <a:r>
                  <a:rPr lang="el-GR" sz="2400" b="0" i="0" u="none" strike="noStrike" baseline="0" dirty="0">
                    <a:latin typeface="grmn1000"/>
                  </a:rPr>
                  <a:t>, ο εκτιμητής </a:t>
                </a:r>
                <a:r>
                  <a:rPr lang="el-GR" sz="2400" b="1" i="1" u="none" strike="noStrike" baseline="0" dirty="0">
                    <a:latin typeface="LMMathItalic10-Bold"/>
                  </a:rPr>
                  <a:t>b</a:t>
                </a:r>
                <a:r>
                  <a:rPr lang="el-GR" sz="1400" b="0" i="0" u="none" strike="noStrike" baseline="0" dirty="0">
                    <a:latin typeface="LMRoman8-Regular"/>
                  </a:rPr>
                  <a:t>1 </a:t>
                </a:r>
                <a:r>
                  <a:rPr lang="el-GR" sz="2400" b="0" i="0" u="none" strike="noStrike" baseline="0" dirty="0">
                    <a:latin typeface="grmn1000"/>
                  </a:rPr>
                  <a:t>είναι μεροληπτικός.</a:t>
                </a:r>
              </a:p>
              <a:p>
                <a:pPr algn="l"/>
                <a:r>
                  <a:rPr lang="el-GR" sz="2400" b="0" i="0" u="none" strike="noStrike" baseline="0" dirty="0">
                    <a:latin typeface="grmn1000"/>
                  </a:rPr>
                  <a:t>Στο πλαίσιο ενός υποδείγματος δυαδικής επιλογής, καταλήγουν στα ακόλουθα:</a:t>
                </a:r>
              </a:p>
              <a:p>
                <a:pPr lvl="1"/>
                <a:r>
                  <a:rPr lang="el-GR" sz="2000" b="0" i="0" u="none" strike="noStrike" baseline="0" dirty="0">
                    <a:latin typeface="grmn1000"/>
                  </a:rPr>
                  <a:t>1. Αν η μεταβλητή </a:t>
                </a:r>
                <a:r>
                  <a:rPr lang="el-GR" sz="2000" b="0" i="1" u="none" strike="noStrike" baseline="0" dirty="0">
                    <a:latin typeface="LMMathItalic10-Regular"/>
                  </a:rPr>
                  <a:t>x</a:t>
                </a:r>
                <a:r>
                  <a:rPr lang="el-GR" sz="1000" b="0" i="0" u="none" strike="noStrike" baseline="0" dirty="0">
                    <a:latin typeface="LMRoman8-Regular"/>
                  </a:rPr>
                  <a:t>2 </a:t>
                </a:r>
                <a:r>
                  <a:rPr lang="el-GR" sz="2000" b="0" i="0" u="none" strike="noStrike" baseline="0" dirty="0">
                    <a:latin typeface="grmn1000"/>
                  </a:rPr>
                  <a:t>παραλείπεται από ένα υπόδειγμα που περιλαμβάνει τις </a:t>
                </a:r>
                <a:r>
                  <a:rPr lang="el-GR" sz="2000" b="0" i="1" u="none" strike="noStrike" baseline="0" dirty="0">
                    <a:latin typeface="LMMathItalic10-Regular"/>
                  </a:rPr>
                  <a:t>x</a:t>
                </a:r>
                <a:r>
                  <a:rPr lang="el-GR" sz="1000" b="0" i="0" u="none" strike="noStrike" baseline="0" dirty="0">
                    <a:latin typeface="LMRoman8-Regular"/>
                  </a:rPr>
                  <a:t>1 </a:t>
                </a:r>
                <a:r>
                  <a:rPr lang="el-GR" sz="2000" b="0" i="0" u="none" strike="noStrike" baseline="0" dirty="0">
                    <a:latin typeface="grmn1000"/>
                  </a:rPr>
                  <a:t>και </a:t>
                </a:r>
                <a:r>
                  <a:rPr lang="el-GR" sz="2000" b="0" i="1" u="none" strike="noStrike" baseline="0" dirty="0">
                    <a:latin typeface="LMMathItalic10-Regular"/>
                  </a:rPr>
                  <a:t>x</a:t>
                </a:r>
                <a:r>
                  <a:rPr lang="el-GR" sz="1000" b="0" i="0" u="none" strike="noStrike" baseline="0" dirty="0">
                    <a:latin typeface="LMRoman8-Regular"/>
                  </a:rPr>
                  <a:t>2</a:t>
                </a:r>
                <a:r>
                  <a:rPr lang="el-GR" sz="2000" b="0" i="0" u="none" strike="noStrike" baseline="0" dirty="0">
                    <a:latin typeface="grmn1000"/>
                  </a:rPr>
                  <a:t>, (δηλ., </a:t>
                </a:r>
                <a:r>
                  <a:rPr lang="el-GR" sz="2000" b="1" i="1" u="none" strike="noStrike" baseline="0" dirty="0">
                    <a:latin typeface="LMMathItalic10-Bold"/>
                  </a:rPr>
                  <a:t>β</a:t>
                </a:r>
                <a:r>
                  <a:rPr lang="el-GR" sz="1000" b="0" i="0" u="none" strike="noStrike" baseline="0" dirty="0">
                    <a:latin typeface="LMRoman8-Regular"/>
                  </a:rPr>
                  <a:t>2 </a:t>
                </a:r>
                <a:r>
                  <a:rPr lang="el-GR" sz="2000" b="0" i="0" u="none" strike="noStrike" baseline="0" dirty="0">
                    <a:latin typeface="Pxsyc"/>
                  </a:rPr>
                  <a:t> </a:t>
                </a:r>
                <a:r>
                  <a:rPr lang="el-GR" sz="2000" b="0" i="0" u="none" strike="noStrike" baseline="0" dirty="0">
                    <a:latin typeface="LMRoman10-Regular"/>
                  </a:rPr>
                  <a:t>0</a:t>
                </a:r>
                <a:r>
                  <a:rPr lang="el-GR" sz="2000" b="0" i="0" u="none" strike="noStrike" baseline="0" dirty="0">
                    <a:latin typeface="grmn1000"/>
                  </a:rPr>
                  <a:t>) τότε</a:t>
                </a:r>
              </a:p>
              <a:p>
                <a:pPr lvl="1"/>
                <a:endParaRPr lang="el-GR" sz="2000" dirty="0">
                  <a:latin typeface="grmn1000"/>
                </a:endParaRPr>
              </a:p>
              <a:p>
                <a:pPr marL="128016" lvl="1" indent="0">
                  <a:buNone/>
                </a:pPr>
                <a:endParaRPr lang="el-GR" sz="2000" dirty="0">
                  <a:latin typeface="grmn1000"/>
                </a:endParaRPr>
              </a:p>
              <a:p>
                <a:pPr marL="128016" lvl="1" indent="0">
                  <a:buNone/>
                </a:pPr>
                <a:r>
                  <a:rPr lang="el-GR" sz="2000" b="0" i="0" u="none" strike="noStrike" baseline="0" dirty="0">
                    <a:latin typeface="grmn1000"/>
                  </a:rPr>
                  <a:t>όπου </a:t>
                </a:r>
                <a:r>
                  <a:rPr lang="el-GR" sz="2000" b="0" i="1" u="none" strike="noStrike" baseline="0" dirty="0">
                    <a:latin typeface="LMMathItalic10-Regular"/>
                  </a:rPr>
                  <a:t>c</a:t>
                </a:r>
                <a:r>
                  <a:rPr lang="el-GR" sz="1200" b="0" i="0" u="none" strike="noStrike" baseline="0" dirty="0">
                    <a:latin typeface="LMRoman8-Regular"/>
                  </a:rPr>
                  <a:t>1 </a:t>
                </a:r>
                <a:r>
                  <a:rPr lang="el-GR" sz="2000" b="0" i="0" u="none" strike="noStrike" baseline="0" dirty="0">
                    <a:latin typeface="grmn1000"/>
                  </a:rPr>
                  <a:t>και </a:t>
                </a:r>
                <a:r>
                  <a:rPr lang="el-GR" sz="2000" b="0" i="1" u="none" strike="noStrike" baseline="0" dirty="0">
                    <a:latin typeface="LMMathItalic10-Regular"/>
                  </a:rPr>
                  <a:t>c</a:t>
                </a:r>
                <a:r>
                  <a:rPr lang="el-GR" sz="1200" b="0" i="0" u="none" strike="noStrike" baseline="0" dirty="0">
                    <a:latin typeface="LMRoman8-Regular"/>
                  </a:rPr>
                  <a:t>2 </a:t>
                </a:r>
                <a:r>
                  <a:rPr lang="el-GR" sz="2000" b="0" i="0" u="none" strike="noStrike" baseline="0" dirty="0">
                    <a:latin typeface="grmn1000"/>
                  </a:rPr>
                  <a:t>είναι περίπλοκες συναρτήσεις των άγνωστων παραμέτρων.</a:t>
                </a:r>
              </a:p>
              <a:p>
                <a:pPr algn="l"/>
                <a:r>
                  <a:rPr lang="el-GR" sz="2000" b="0" i="0" u="none" strike="noStrike" baseline="0" dirty="0">
                    <a:latin typeface="grmn1000"/>
                  </a:rPr>
                  <a:t>2. Αν οι διαταρακτικοί όροι στο υποκείμενο υπόδειγμα, </a:t>
                </a:r>
                <a:r>
                  <a:rPr lang="el-GR" sz="2000" b="0" i="1" u="none" strike="noStrike" baseline="0" dirty="0">
                    <a:latin typeface="LMMathItalic10-Regular"/>
                  </a:rPr>
                  <a:t>y </a:t>
                </a:r>
                <a:r>
                  <a:rPr lang="el-GR" sz="2000" b="0" i="0" u="none" strike="noStrike" baseline="0" dirty="0">
                    <a:latin typeface="LMRoman10-Regular"/>
                  </a:rPr>
                  <a:t>= </a:t>
                </a:r>
                <a:r>
                  <a:rPr lang="el-GR" sz="2000" b="1" i="0" u="none" strike="noStrike" baseline="0" dirty="0">
                    <a:latin typeface="LMRoman10-Bold"/>
                  </a:rPr>
                  <a:t>1</a:t>
                </a:r>
                <a:r>
                  <a:rPr lang="el-GR" sz="2000" b="0" i="0" u="none" strike="noStrike" baseline="0" dirty="0">
                    <a:latin typeface="LMRoman10-Regular"/>
                  </a:rPr>
                  <a:t>[(</a:t>
                </a:r>
                <a:r>
                  <a:rPr lang="el-GR" sz="2000" b="1" i="1" u="none" strike="noStrike" baseline="0" dirty="0">
                    <a:latin typeface="LMMathItalic10-Bold"/>
                  </a:rPr>
                  <a:t>x</a:t>
                </a: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el-GR" sz="1600" b="1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r>
                            <m:rPr>
                              <m:brk m:alnAt="7"/>
                            </m:rPr>
                            <a:rPr lang="en-US" sz="1600" b="1" i="1" u="none" strike="noStrike" baseline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mr>
                      <m:mr>
                        <m:e>
                          <m:r>
                            <a:rPr lang="en-US" sz="1600" b="1" i="1" u="none" strike="noStrike" baseline="0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mr>
                    </m:m>
                  </m:oMath>
                </a14:m>
                <a:r>
                  <a:rPr lang="el-GR" sz="1600" b="0" i="1" u="none" strike="noStrike" baseline="0" dirty="0">
                    <a:latin typeface="LMMathItalic8-Regular"/>
                  </a:rPr>
                  <a:t> </a:t>
                </a:r>
                <a:r>
                  <a:rPr lang="el-GR" sz="2000" b="1" i="1" u="none" strike="noStrike" baseline="0" dirty="0">
                    <a:latin typeface="LMMathItalic10-Bold"/>
                  </a:rPr>
                  <a:t>β </a:t>
                </a:r>
                <a:r>
                  <a:rPr lang="el-GR" sz="2000" b="0" i="0" u="none" strike="noStrike" baseline="0" dirty="0">
                    <a:latin typeface="LMRoman10-Regular"/>
                  </a:rPr>
                  <a:t>+ </a:t>
                </a:r>
                <a:r>
                  <a:rPr lang="el-GR" sz="2000" b="0" i="1" u="none" strike="noStrike" baseline="0" dirty="0">
                    <a:latin typeface="LMMathItalic10-Regular"/>
                  </a:rPr>
                  <a:t>ε</a:t>
                </a:r>
                <a:r>
                  <a:rPr lang="el-GR" sz="2000" b="0" i="0" u="none" strike="noStrike" baseline="0" dirty="0">
                    <a:latin typeface="LMRoman10-Regular"/>
                  </a:rPr>
                  <a:t>) </a:t>
                </a:r>
                <a:r>
                  <a:rPr lang="el-GR" sz="2000" b="0" i="1" u="none" strike="noStrike" baseline="0" dirty="0">
                    <a:latin typeface="LMMathItalic10-Regular"/>
                  </a:rPr>
                  <a:t>&gt; </a:t>
                </a:r>
                <a:r>
                  <a:rPr lang="el-GR" sz="2000" b="0" i="0" u="none" strike="noStrike" baseline="0" dirty="0">
                    <a:latin typeface="LMRoman10-Regular"/>
                  </a:rPr>
                  <a:t>0]</a:t>
                </a:r>
                <a:r>
                  <a:rPr lang="el-GR" sz="2000" b="0" i="0" u="none" strike="noStrike" baseline="0" dirty="0">
                    <a:latin typeface="grmn1000"/>
                  </a:rPr>
                  <a:t>, είναι ετεροσκεδαστικοί, τότε οι εκτιμητές μέγιστης πιθανοφάνειας θα είναι ασυνεπείς και η μήτρα συνδιακυμάνσεων θα είναι ακατάλληλη.</a:t>
                </a:r>
              </a:p>
              <a:p>
                <a:pPr lvl="1"/>
                <a:endParaRPr lang="el-GR" sz="2000" dirty="0">
                  <a:latin typeface="grmn1000"/>
                </a:endParaRPr>
              </a:p>
              <a:p>
                <a:pPr algn="l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D0DA48D-DC65-9AC7-57C3-089670EE58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9542" y="1768468"/>
                <a:ext cx="11092458" cy="5089532"/>
              </a:xfrm>
              <a:blipFill>
                <a:blip r:embed="rId2"/>
                <a:stretch>
                  <a:fillRect l="-440" t="-1677" r="-5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7D04667A-982E-4F78-772D-9A3A56503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509" y="2615495"/>
            <a:ext cx="3995309" cy="4711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69FDB2-6AB4-4413-E64F-0277E2B96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5042" y="4350091"/>
            <a:ext cx="2769959" cy="61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863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767E2-8487-9E7C-26AF-0DB69A031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Παραλειπόμενες μεταβλητές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DEDC93-CCBB-AD41-D990-A71A1499E9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l-GR" dirty="0"/>
                  <a:t>Η υπόθεση που πρέπει να ελεγχθεί είναι</a:t>
                </a: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l-GR" dirty="0"/>
                  <a:t>και, έτσι, έχουμε τον έλεγχο της μηδενικής υπόθεσης β</a:t>
                </a:r>
                <a:r>
                  <a:rPr lang="el-GR" baseline="-25000" dirty="0"/>
                  <a:t>2</a:t>
                </a:r>
                <a:r>
                  <a:rPr lang="el-GR" dirty="0"/>
                  <a:t> = 0.</a:t>
                </a:r>
                <a:endParaRPr lang="en-US" dirty="0"/>
              </a:p>
              <a:p>
                <a:r>
                  <a:rPr lang="el-GR" dirty="0"/>
                  <a:t>Ο έλεγχος του πολλαπλασιαστή Lagrange</a:t>
                </a:r>
                <a:r>
                  <a:rPr lang="en-US" dirty="0"/>
                  <a:t> </a:t>
                </a:r>
                <a:r>
                  <a:rPr lang="el-GR" dirty="0"/>
                  <a:t>μπορεί να διενεργηθεί ως ακολούθως:</a:t>
                </a:r>
                <a:endParaRPr lang="en-US" dirty="0"/>
              </a:p>
              <a:p>
                <a:pPr lvl="1"/>
                <a:r>
                  <a:rPr lang="el-GR" sz="2000" b="0" i="0" u="none" strike="noStrike" baseline="0" dirty="0">
                    <a:latin typeface="grmn1000"/>
                  </a:rPr>
                  <a:t>1. Εκτιμούμε το υπόδειγμα της </a:t>
                </a:r>
                <a:r>
                  <a:rPr lang="el-GR" sz="2000" b="0" i="1" u="none" strike="noStrike" baseline="0" dirty="0">
                    <a:latin typeface="LMMathItalic10-Regular"/>
                  </a:rPr>
                  <a:t>H</a:t>
                </a:r>
                <a:r>
                  <a:rPr lang="el-GR" sz="1000" b="0" i="0" u="none" strike="noStrike" baseline="0" dirty="0">
                    <a:latin typeface="LMRoman8-Regular"/>
                  </a:rPr>
                  <a:t>0 </a:t>
                </a:r>
                <a:r>
                  <a:rPr lang="el-GR" sz="2000" b="0" i="0" u="none" strike="noStrike" baseline="0" dirty="0">
                    <a:latin typeface="grmn1000"/>
                  </a:rPr>
                  <a:t>με τη μέθοδο της μέγιστης πιθανοφάνειας. Το διάνυσμα συντελεστών με περιορισμούς είναι </a:t>
                </a:r>
                <a:r>
                  <a:rPr lang="el-GR" sz="2000" b="0" i="0" u="none" strike="noStrike" baseline="0" dirty="0">
                    <a:latin typeface="LMRoman10-Regular"/>
                  </a:rPr>
                  <a:t>[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l-GR" sz="2000" b="1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sz="2000" b="1" i="1" u="none" strike="noStrike" baseline="0" smtClean="0"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</m:acc>
                  </m:oMath>
                </a14:m>
                <a:r>
                  <a:rPr lang="el-GR" sz="1400" b="0" i="0" u="none" strike="noStrike" baseline="0" dirty="0">
                    <a:latin typeface="LMRoman8-Regular"/>
                  </a:rPr>
                  <a:t>1</a:t>
                </a:r>
                <a:r>
                  <a:rPr lang="el-GR" sz="2000" b="0" i="1" u="none" strike="noStrike" baseline="0" dirty="0">
                    <a:latin typeface="LMMathItalic10-Regular"/>
                  </a:rPr>
                  <a:t>, </a:t>
                </a:r>
                <a:r>
                  <a:rPr lang="el-GR" sz="2000" b="1" i="0" u="none" strike="noStrike" baseline="0" dirty="0">
                    <a:latin typeface="LMRoman10-Bold"/>
                  </a:rPr>
                  <a:t>0</a:t>
                </a:r>
                <a:r>
                  <a:rPr lang="el-GR" sz="2000" b="0" i="0" u="none" strike="noStrike" baseline="0" dirty="0">
                    <a:latin typeface="LMRoman10-Regular"/>
                  </a:rPr>
                  <a:t>]</a:t>
                </a:r>
                <a:r>
                  <a:rPr lang="el-GR" sz="2000" b="0" i="0" u="none" strike="noStrike" baseline="0" dirty="0">
                    <a:latin typeface="grmn1000"/>
                  </a:rPr>
                  <a:t>.</a:t>
                </a:r>
              </a:p>
              <a:p>
                <a:pPr lvl="1"/>
                <a:r>
                  <a:rPr lang="el-GR" sz="2000" b="0" i="0" u="none" strike="noStrike" baseline="0" dirty="0">
                    <a:latin typeface="grmn1000"/>
                  </a:rPr>
                  <a:t>2. ΄Εστω </a:t>
                </a:r>
                <a:r>
                  <a:rPr lang="el-GR" sz="2000" b="1" i="1" u="none" strike="noStrike" baseline="0" dirty="0">
                    <a:latin typeface="LMMathItalic10-Bold"/>
                  </a:rPr>
                  <a:t>x </a:t>
                </a:r>
                <a:r>
                  <a:rPr lang="el-GR" sz="2000" b="0" i="0" u="none" strike="noStrike" baseline="0" dirty="0">
                    <a:latin typeface="grmn1000"/>
                  </a:rPr>
                  <a:t>το σύνθετο διάνυσμα, </a:t>
                </a:r>
                <a:r>
                  <a:rPr lang="el-GR" sz="2000" b="0" i="0" u="none" strike="noStrike" baseline="0" dirty="0">
                    <a:latin typeface="LMRoman10-Regular"/>
                  </a:rPr>
                  <a:t>[</a:t>
                </a:r>
                <a:r>
                  <a:rPr lang="el-GR" sz="2000" b="1" i="1" u="none" strike="noStrike" baseline="0" dirty="0">
                    <a:latin typeface="LMMathItalic10-Bold"/>
                  </a:rPr>
                  <a:t>x</a:t>
                </a:r>
                <a:r>
                  <a:rPr lang="el-GR" sz="2000" b="0" i="0" u="none" strike="noStrike" baseline="0" dirty="0">
                    <a:latin typeface="LMRoman10-Regular"/>
                  </a:rPr>
                  <a:t>1</a:t>
                </a:r>
                <a:r>
                  <a:rPr lang="el-GR" sz="2000" b="0" i="1" u="none" strike="noStrike" baseline="0" dirty="0">
                    <a:latin typeface="LMMathItalic10-Regular"/>
                  </a:rPr>
                  <a:t>, </a:t>
                </a:r>
                <a:r>
                  <a:rPr lang="el-GR" sz="2000" b="1" i="1" u="none" strike="noStrike" baseline="0" dirty="0">
                    <a:latin typeface="LMMathItalic10-Bold"/>
                  </a:rPr>
                  <a:t>x</a:t>
                </a:r>
                <a:r>
                  <a:rPr lang="el-GR" sz="2000" b="0" i="0" u="none" strike="noStrike" baseline="0" dirty="0">
                    <a:latin typeface="LMRoman10-Regular"/>
                  </a:rPr>
                  <a:t>2]</a:t>
                </a:r>
                <a:r>
                  <a:rPr lang="el-GR" sz="2000" b="0" i="0" u="none" strike="noStrike" baseline="0" dirty="0">
                    <a:latin typeface="grmn1000"/>
                  </a:rPr>
                  <a:t>.</a:t>
                </a: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DEDC93-CCBB-AD41-D990-A71A1499E9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13" t="-1970" r="-1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E48A4B3-614D-E79E-4690-FB34CDBF2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1361" y="2885111"/>
            <a:ext cx="3446624" cy="95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348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7F617-4BA7-0183-6C6F-54DD35C56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Ετεροσκεδαστικότητα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ED09E-1EC8-ED2B-7659-38ED3373A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10844218" cy="4572000"/>
          </a:xfrm>
        </p:spPr>
        <p:txBody>
          <a:bodyPr/>
          <a:lstStyle/>
          <a:p>
            <a:r>
              <a:rPr lang="el-GR" sz="2400" b="0" i="0" u="none" strike="noStrike" baseline="0" dirty="0">
                <a:latin typeface="grmn1000"/>
              </a:rPr>
              <a:t>Ξεκινούμε από μια επέκταση του υποδείγματος δυαδικής επιλογής,</a:t>
            </a:r>
          </a:p>
          <a:p>
            <a:endParaRPr lang="el-GR" sz="2400" dirty="0">
              <a:latin typeface="grmn1000"/>
            </a:endParaRPr>
          </a:p>
          <a:p>
            <a:endParaRPr lang="el-GR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Υπάρχει μια αμφιβολία για τη διατύπωση του υποδείγματος. ΄Ενα μη γραμμικό υπόδειγμα πιθανομονάδας-συνάρτησης δείκτη (χωρίς ένδειξη),</a:t>
            </a:r>
          </a:p>
          <a:p>
            <a:pPr algn="l"/>
            <a:endParaRPr lang="el-GR" sz="2400" dirty="0">
              <a:latin typeface="grmn1000"/>
            </a:endParaRPr>
          </a:p>
          <a:p>
            <a:pPr algn="l"/>
            <a:endParaRPr lang="el-GR" sz="2400" dirty="0">
              <a:latin typeface="grmn1000"/>
            </a:endParaRPr>
          </a:p>
          <a:p>
            <a:pPr algn="l"/>
            <a:r>
              <a:rPr lang="el-GR" dirty="0"/>
              <a:t>οδηγεί σε πανομοιότυπη λογαριθμική πιθανοφάνεια και πανομοιότυπες εκτιμημένες παραμέτρους.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A30259-460C-040E-6BF4-4C3510C05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963" y="2938672"/>
            <a:ext cx="4203747" cy="728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4EC97A-0180-6AF1-F05B-A72454073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310" y="4658612"/>
            <a:ext cx="5084497" cy="72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1939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46EDC-52E4-17E8-DEC1-AE4835689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847658"/>
          </a:xfrm>
        </p:spPr>
        <p:txBody>
          <a:bodyPr/>
          <a:lstStyle/>
          <a:p>
            <a:r>
              <a:rPr kumimoji="0" lang="el-GR" sz="40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Ετεροσκεδαστικότητα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18617-0591-C8E1-2132-AD5A65D65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432874"/>
            <a:ext cx="11070462" cy="5103447"/>
          </a:xfrm>
        </p:spPr>
        <p:txBody>
          <a:bodyPr/>
          <a:lstStyle/>
          <a:p>
            <a:pPr algn="l"/>
            <a:r>
              <a:rPr lang="el-GR" sz="2400" b="0" i="0" u="none" strike="noStrike" baseline="0" dirty="0">
                <a:latin typeface="grmn1000"/>
              </a:rPr>
              <a:t>Για μια μεταβλητή </a:t>
            </a:r>
            <a:r>
              <a:rPr lang="el-GR" sz="2400" b="0" i="1" u="none" strike="noStrike" baseline="0" dirty="0">
                <a:latin typeface="LMMathItalic10-Regular"/>
              </a:rPr>
              <a:t>w</a:t>
            </a:r>
            <a:r>
              <a:rPr lang="el-GR" sz="1400" b="0" i="1" u="none" strike="noStrike" baseline="0" dirty="0">
                <a:latin typeface="LMMathItalic8-Regular"/>
              </a:rPr>
              <a:t>k </a:t>
            </a:r>
            <a:r>
              <a:rPr lang="el-GR" sz="2400" b="0" i="0" u="none" strike="noStrike" baseline="0" dirty="0">
                <a:latin typeface="grmn1000"/>
              </a:rPr>
              <a:t>που θα μπορούσε να περιλαμβάνεται στο </a:t>
            </a:r>
            <a:r>
              <a:rPr lang="el-GR" sz="2400" b="1" i="1" u="none" strike="noStrike" baseline="0" dirty="0">
                <a:latin typeface="LMMathItalic10-Bold"/>
              </a:rPr>
              <a:t>x</a:t>
            </a:r>
            <a:r>
              <a:rPr lang="el-GR" sz="2400" b="0" i="0" u="none" strike="noStrike" baseline="0" dirty="0">
                <a:latin typeface="grmn1000"/>
              </a:rPr>
              <a:t>, στο </a:t>
            </a:r>
            <a:r>
              <a:rPr lang="el-GR" sz="2400" b="1" i="1" u="none" strike="noStrike" baseline="0" dirty="0">
                <a:latin typeface="LMMathItalic10-Bold"/>
              </a:rPr>
              <a:t>z </a:t>
            </a:r>
            <a:r>
              <a:rPr lang="el-GR" sz="2400" b="0" i="0" u="none" strike="noStrike" baseline="0" dirty="0">
                <a:latin typeface="grmn1000"/>
              </a:rPr>
              <a:t>ή και στα δύο,</a:t>
            </a:r>
          </a:p>
          <a:p>
            <a:pPr algn="l"/>
            <a:endParaRPr lang="el-GR" sz="2400" dirty="0">
              <a:latin typeface="grmn1000"/>
            </a:endParaRPr>
          </a:p>
          <a:p>
            <a:pPr algn="l"/>
            <a:endParaRPr lang="el-GR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Αν η </a:t>
            </a:r>
            <a:r>
              <a:rPr lang="el-GR" sz="2400" b="0" i="1" u="none" strike="noStrike" baseline="0" dirty="0">
                <a:latin typeface="LMMathItalic10-Regular"/>
              </a:rPr>
              <a:t>w</a:t>
            </a:r>
            <a:r>
              <a:rPr lang="el-GR" sz="1400" b="0" i="1" u="none" strike="noStrike" baseline="0" dirty="0">
                <a:latin typeface="LMMathItalic8-Regular"/>
              </a:rPr>
              <a:t>k </a:t>
            </a:r>
            <a:r>
              <a:rPr lang="el-GR" sz="2400" b="0" i="0" u="none" strike="noStrike" baseline="0" dirty="0">
                <a:latin typeface="grmn1000"/>
              </a:rPr>
              <a:t>εμφανίζεται μόνο στο </a:t>
            </a:r>
            <a:r>
              <a:rPr lang="el-GR" sz="2400" b="1" i="1" u="none" strike="noStrike" baseline="0" dirty="0">
                <a:latin typeface="LMMathItalic10-Bold"/>
              </a:rPr>
              <a:t>x</a:t>
            </a:r>
            <a:r>
              <a:rPr lang="el-GR" sz="2400" b="0" i="0" u="none" strike="noStrike" baseline="0" dirty="0">
                <a:latin typeface="LMRoman10-Regular"/>
              </a:rPr>
              <a:t>(</a:t>
            </a:r>
            <a:r>
              <a:rPr lang="el-GR" sz="2400" b="1" i="1" u="none" strike="noStrike" baseline="0" dirty="0">
                <a:latin typeface="LMMathItalic10-Bold"/>
              </a:rPr>
              <a:t>z</a:t>
            </a:r>
            <a:r>
              <a:rPr lang="el-GR" sz="2400" b="0" i="0" u="none" strike="noStrike" baseline="0" dirty="0">
                <a:latin typeface="LMRoman10-Regular"/>
              </a:rPr>
              <a:t>)</a:t>
            </a:r>
            <a:r>
              <a:rPr lang="el-GR" sz="2400" b="0" i="0" u="none" strike="noStrike" baseline="0" dirty="0">
                <a:latin typeface="grmn1000"/>
              </a:rPr>
              <a:t>, τότε υπάρχει μόνο ο πρώτος (δεύτερος) όρος.</a:t>
            </a: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Η λογαριθμική πιθανοφάνεια είναι</a:t>
            </a:r>
          </a:p>
          <a:p>
            <a:pPr algn="l"/>
            <a:endParaRPr lang="el-GR" sz="2400" dirty="0">
              <a:latin typeface="grmn1000"/>
            </a:endParaRPr>
          </a:p>
          <a:p>
            <a:pPr algn="l"/>
            <a:endParaRPr lang="el-GR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Για να μπορέσουμε να εκτιμήσουμε όλες τις παραμέτρους, το </a:t>
            </a:r>
            <a:r>
              <a:rPr lang="el-GR" sz="2400" b="1" i="1" u="none" strike="noStrike" baseline="0" dirty="0">
                <a:latin typeface="LMMathItalic10-Bold"/>
              </a:rPr>
              <a:t>z </a:t>
            </a:r>
            <a:r>
              <a:rPr lang="el-GR" sz="2400" b="0" i="0" u="none" strike="noStrike" baseline="0" dirty="0">
                <a:latin typeface="grmn1000"/>
              </a:rPr>
              <a:t>πρέπει να μην περιέχει σταθερό όρο. Οι παράγωγοι είναι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256A88-CC7D-8505-084B-CA3022F97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267" y="1863906"/>
            <a:ext cx="6706167" cy="8332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AF86E4-3156-A0DF-075A-EE3234D28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0035" y="4036659"/>
            <a:ext cx="6493399" cy="8332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920C62-89E9-F26B-8B92-29C735CBAF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5425127"/>
            <a:ext cx="4308919" cy="140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822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A60D0-1968-33F2-E3AD-8AA995B69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z="40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Ετεροσκεδαστικότητα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3B23F-9C60-B26C-7B75-78C2138D7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178" y="1974914"/>
            <a:ext cx="11079888" cy="4883085"/>
          </a:xfrm>
        </p:spPr>
        <p:txBody>
          <a:bodyPr/>
          <a:lstStyle/>
          <a:p>
            <a:pPr algn="l"/>
            <a:r>
              <a:rPr lang="el-GR" sz="2400" b="0" i="0" u="none" strike="noStrike" baseline="0" dirty="0">
                <a:latin typeface="grmn1000"/>
              </a:rPr>
              <a:t>Αν το υπόδειγμα εκτιμάται υπό την υπόθεση </a:t>
            </a:r>
            <a:r>
              <a:rPr lang="el-GR" sz="2400" b="1" i="1" u="none" strike="noStrike" baseline="0" dirty="0">
                <a:latin typeface="LMMathItalic10-Bold"/>
              </a:rPr>
              <a:t>γ </a:t>
            </a:r>
            <a:r>
              <a:rPr lang="el-GR" sz="2400" b="0" i="0" u="none" strike="noStrike" baseline="0" dirty="0">
                <a:latin typeface="LMRoman10-Regular"/>
              </a:rPr>
              <a:t>= </a:t>
            </a:r>
            <a:r>
              <a:rPr lang="el-GR" sz="2400" b="1" i="0" u="none" strike="noStrike" baseline="0" dirty="0">
                <a:latin typeface="LMRoman10-Bold"/>
              </a:rPr>
              <a:t>0</a:t>
            </a:r>
            <a:r>
              <a:rPr lang="el-GR" sz="2400" b="0" i="0" u="none" strike="noStrike" baseline="0" dirty="0">
                <a:latin typeface="grmn1000"/>
              </a:rPr>
              <a:t>, τότε μπορούμε εύκολα να διενεργήσουμε έλεγχο για ομοσκεδαστικότητα. ΄Εστω </a:t>
            </a:r>
            <a:r>
              <a:rPr lang="el-GR" sz="2400" b="0" i="1" u="none" strike="noStrike" baseline="0" dirty="0">
                <a:latin typeface="LMMathItalic10-Regular"/>
              </a:rPr>
              <a:t>g</a:t>
            </a:r>
            <a:r>
              <a:rPr lang="el-GR" sz="1400" b="0" i="1" u="none" strike="noStrike" baseline="0" dirty="0">
                <a:latin typeface="LMMathItalic8-Regular"/>
              </a:rPr>
              <a:t>i </a:t>
            </a:r>
            <a:r>
              <a:rPr lang="el-GR" sz="2400" b="0" i="0" u="none" strike="noStrike" baseline="0" dirty="0">
                <a:latin typeface="grmn1000"/>
              </a:rPr>
              <a:t>η συνάρτηση εντός των αγκυλών στην Εξίσωση (17-34), </a:t>
            </a:r>
            <a:r>
              <a:rPr lang="el-GR" sz="2400" b="1" i="1" u="none" strike="noStrike" baseline="0" dirty="0">
                <a:latin typeface="LMMathItalic10-Bold"/>
              </a:rPr>
              <a:t>G </a:t>
            </a:r>
            <a:r>
              <a:rPr lang="el-GR" sz="2400" b="0" i="0" u="none" strike="noStrike" baseline="0" dirty="0">
                <a:latin typeface="LMRoman10-Regular"/>
              </a:rPr>
              <a:t>= diag(</a:t>
            </a:r>
            <a:r>
              <a:rPr lang="el-GR" sz="2400" b="0" i="1" u="none" strike="noStrike" baseline="0" dirty="0">
                <a:latin typeface="LMMathItalic10-Regular"/>
              </a:rPr>
              <a:t>g</a:t>
            </a:r>
            <a:r>
              <a:rPr lang="el-GR" sz="1400" b="0" i="1" u="none" strike="noStrike" baseline="0" dirty="0">
                <a:latin typeface="LMMathItalic8-Regular"/>
              </a:rPr>
              <a:t>i</a:t>
            </a:r>
            <a:r>
              <a:rPr lang="el-GR" sz="2400" b="0" i="0" u="none" strike="noStrike" baseline="0" dirty="0">
                <a:latin typeface="LMRoman10-Regular"/>
              </a:rPr>
              <a:t>) </a:t>
            </a:r>
            <a:r>
              <a:rPr lang="el-GR" sz="2400" b="0" i="0" u="none" strike="noStrike" baseline="0" dirty="0">
                <a:latin typeface="grmn1000"/>
              </a:rPr>
              <a:t>και</a:t>
            </a:r>
          </a:p>
          <a:p>
            <a:pPr algn="l"/>
            <a:endParaRPr lang="el-GR" sz="2400" dirty="0">
              <a:latin typeface="grmn1000"/>
            </a:endParaRPr>
          </a:p>
          <a:p>
            <a:pPr algn="l"/>
            <a:endParaRPr lang="el-GR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υπολογισμένο για τον εκτιμητή μέγιστης πιθανοφάνειας, υπό την υπόθεση </a:t>
            </a:r>
            <a:r>
              <a:rPr lang="el-GR" sz="2400" b="1" i="1" u="none" strike="noStrike" baseline="0" dirty="0">
                <a:latin typeface="LMMathItalic10-Bold"/>
              </a:rPr>
              <a:t>γ </a:t>
            </a:r>
            <a:r>
              <a:rPr lang="el-GR" sz="2400" b="0" i="0" u="none" strike="noStrike" baseline="0" dirty="0">
                <a:latin typeface="LMRoman10-Regular"/>
              </a:rPr>
              <a:t>= </a:t>
            </a:r>
            <a:r>
              <a:rPr lang="el-GR" sz="2400" b="1" i="0" u="none" strike="noStrike" baseline="0" dirty="0">
                <a:latin typeface="LMRoman10-Bold"/>
              </a:rPr>
              <a:t>0</a:t>
            </a:r>
            <a:r>
              <a:rPr lang="el-GR" sz="2400" b="0" i="0" u="none" strike="noStrike" baseline="0" dirty="0">
                <a:latin typeface="grmn1000"/>
              </a:rPr>
              <a:t>.</a:t>
            </a: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Τότε, το στατιστικό </a:t>
            </a:r>
            <a:r>
              <a:rPr lang="en-US" sz="2400" b="0" i="0" u="none" strike="noStrike" baseline="0" dirty="0">
                <a:latin typeface="LMRoman10-Regular"/>
              </a:rPr>
              <a:t>LM </a:t>
            </a:r>
            <a:r>
              <a:rPr lang="el-GR" sz="2400" b="0" i="0" u="none" strike="noStrike" baseline="0" dirty="0">
                <a:latin typeface="grmn1000"/>
              </a:rPr>
              <a:t>είναι</a:t>
            </a:r>
          </a:p>
          <a:p>
            <a:pPr algn="l"/>
            <a:endParaRPr lang="el-GR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όπου εφαρμόζεται η παλινδρόμηση μιας στήλης μονάδων στα </a:t>
            </a:r>
            <a:r>
              <a:rPr lang="el-GR" sz="2400" b="0" i="1" u="none" strike="noStrike" baseline="0" dirty="0" err="1">
                <a:latin typeface="LMMathItalic10-Regular"/>
              </a:rPr>
              <a:t>g</a:t>
            </a:r>
            <a:r>
              <a:rPr lang="el-GR" sz="1400" b="0" i="1" u="none" strike="noStrike" baseline="0" dirty="0" err="1">
                <a:latin typeface="LMMathItalic8-Regular"/>
              </a:rPr>
              <a:t>i</a:t>
            </a:r>
            <a:r>
              <a:rPr lang="el-GR" sz="2400" b="1" i="1" u="none" strike="noStrike" baseline="0" dirty="0" err="1">
                <a:latin typeface="LMMathItalic10-Bold"/>
              </a:rPr>
              <a:t>w</a:t>
            </a:r>
            <a:r>
              <a:rPr lang="el-GR" sz="1400" b="0" i="1" u="none" strike="noStrike" baseline="0" dirty="0" err="1">
                <a:latin typeface="LMMathItalic8-Regular"/>
              </a:rPr>
              <a:t>i</a:t>
            </a:r>
            <a:r>
              <a:rPr lang="el-GR" sz="2400" b="0" i="0" u="none" strike="noStrike" baseline="0" dirty="0">
                <a:latin typeface="grmn1000"/>
              </a:rPr>
              <a:t>.</a:t>
            </a:r>
          </a:p>
          <a:p>
            <a:pPr algn="l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7EE41A-8FCE-CBFE-E7DE-1FBEF8EAD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197" y="3177981"/>
            <a:ext cx="2374589" cy="8635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D98998-0478-79F7-994D-61C76ED2B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024" y="5127334"/>
            <a:ext cx="5482279" cy="60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742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0E170A-77F6-D601-5BDF-B3708BBD9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906" y="811688"/>
            <a:ext cx="8957570" cy="549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95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5B640-C323-61E5-DA9C-5769B20D6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Τυχαία χρησιμότητα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05B3D-1BA5-B243-C0C0-39CF828DD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927781"/>
            <a:ext cx="10523707" cy="4023360"/>
          </a:xfrm>
        </p:spPr>
        <p:txBody>
          <a:bodyPr>
            <a:normAutofit/>
          </a:bodyPr>
          <a:lstStyle/>
          <a:p>
            <a:pPr algn="l"/>
            <a:r>
              <a:rPr lang="el-GR" sz="2400" b="0" i="0" u="none" strike="noStrike" baseline="0" dirty="0">
                <a:latin typeface="grmn1000"/>
              </a:rPr>
              <a:t>Το υπόδειγμα τυχαίας χρησιμότητας αποτελεί έναν τρόπο ερμηνείας των δεδομένων για τις επιλογές των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ατόμων.</a:t>
            </a:r>
            <a:endParaRPr lang="en-US" sz="2400" b="0" i="0" u="none" strike="noStrike" baseline="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΄Εστω </a:t>
            </a:r>
            <a:r>
              <a:rPr lang="el-GR" sz="2400" b="0" i="1" u="none" strike="noStrike" baseline="0" dirty="0">
                <a:latin typeface="LMMathItalic10-Regular"/>
              </a:rPr>
              <a:t>U</a:t>
            </a:r>
            <a:r>
              <a:rPr lang="el-GR" sz="1400" b="0" i="1" u="none" strike="noStrike" baseline="0" dirty="0">
                <a:latin typeface="LMMathItalic8-Regular"/>
              </a:rPr>
              <a:t>a </a:t>
            </a:r>
            <a:r>
              <a:rPr lang="el-GR" sz="2400" dirty="0">
                <a:latin typeface="grmn1000"/>
              </a:rPr>
              <a:t>και</a:t>
            </a:r>
            <a:r>
              <a:rPr lang="el-GR" sz="2400" b="0" i="0" u="none" strike="noStrike" baseline="0" dirty="0">
                <a:latin typeface="grmn1000"/>
              </a:rPr>
              <a:t> </a:t>
            </a:r>
            <a:r>
              <a:rPr lang="el-GR" sz="2400" b="0" i="1" u="none" strike="noStrike" baseline="0" dirty="0">
                <a:latin typeface="LMMathItalic10-Regular"/>
              </a:rPr>
              <a:t>U</a:t>
            </a:r>
            <a:r>
              <a:rPr lang="el-GR" sz="1400" b="0" i="1" u="none" strike="noStrike" baseline="0" dirty="0">
                <a:latin typeface="LMMathItalic8-Regular"/>
              </a:rPr>
              <a:t>b </a:t>
            </a:r>
            <a:r>
              <a:rPr lang="el-GR" sz="2400" b="0" i="0" u="none" strike="noStrike" baseline="0" dirty="0">
                <a:latin typeface="grmn1000"/>
              </a:rPr>
              <a:t>οι χρησιμότητες ενός ατόμου από δύο επιλογές.</a:t>
            </a: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Η παρατηρούμενη επιλογή μεταξύ των δύο εναλλακτικών αποκαλύπτει ποια από αυτές παρέχει στο άτομο υψηλότερη χρησιμότητα, αλλά δεν αποκαλύπτει ποιες είναι οι χρησιμότητες των δύο εναλλακτικών.</a:t>
            </a: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Επομένως, ο παρατηρούμενος δείκτης ισούται με 1 αν </a:t>
            </a:r>
            <a:r>
              <a:rPr lang="el-GR" sz="2400" b="0" i="1" u="none" strike="noStrike" baseline="0" dirty="0">
                <a:latin typeface="LMMathItalic10-Regular"/>
              </a:rPr>
              <a:t>U</a:t>
            </a:r>
            <a:r>
              <a:rPr lang="el-GR" sz="1400" b="0" i="1" u="none" strike="noStrike" baseline="0" dirty="0">
                <a:latin typeface="LMMathItalic8-Regular"/>
              </a:rPr>
              <a:t>a </a:t>
            </a:r>
            <a:r>
              <a:rPr lang="el-GR" sz="2400" b="0" i="1" u="none" strike="noStrike" baseline="0" dirty="0">
                <a:latin typeface="LMMathItalic10-Regular"/>
              </a:rPr>
              <a:t>&gt; U</a:t>
            </a:r>
            <a:r>
              <a:rPr lang="el-GR" sz="1400" b="0" i="1" u="none" strike="noStrike" baseline="0" dirty="0">
                <a:latin typeface="LMMathItalic8-Regular"/>
              </a:rPr>
              <a:t>b </a:t>
            </a:r>
            <a:r>
              <a:rPr lang="el-GR" sz="2400" b="0" i="0" u="none" strike="noStrike" baseline="0" dirty="0">
                <a:latin typeface="grmn1000"/>
              </a:rPr>
              <a:t>και με 0 αν </a:t>
            </a:r>
            <a:r>
              <a:rPr lang="el-GR" sz="2400" b="0" i="1" u="none" strike="noStrike" baseline="0" dirty="0">
                <a:latin typeface="LMMathItalic10-Regular"/>
              </a:rPr>
              <a:t>U</a:t>
            </a:r>
            <a:r>
              <a:rPr lang="el-GR" sz="1400" b="0" i="1" u="none" strike="noStrike" baseline="0" dirty="0">
                <a:latin typeface="LMMathItalic8-Regular"/>
              </a:rPr>
              <a:t>a </a:t>
            </a:r>
            <a:r>
              <a:rPr lang="el-GR" sz="2400" b="0" i="1" u="none" strike="noStrike" baseline="0" dirty="0">
                <a:latin typeface="LMMathSymbols10-Regular"/>
              </a:rPr>
              <a:t>≤ </a:t>
            </a:r>
            <a:r>
              <a:rPr lang="el-GR" sz="2400" b="0" i="1" u="none" strike="noStrike" baseline="0" dirty="0">
                <a:latin typeface="LMMathItalic10-Regular"/>
              </a:rPr>
              <a:t>U</a:t>
            </a:r>
            <a:r>
              <a:rPr lang="el-GR" sz="1400" b="0" i="1" u="none" strike="noStrike" baseline="0" dirty="0">
                <a:latin typeface="LMMathItalic8-Regular"/>
              </a:rPr>
              <a:t>b</a:t>
            </a:r>
            <a:r>
              <a:rPr lang="el-GR" sz="2400" b="0" i="0" u="none" strike="noStrike" baseline="0" dirty="0">
                <a:latin typeface="grmn1000"/>
              </a:rPr>
              <a:t>.</a:t>
            </a: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Αν ορίσουμε </a:t>
            </a:r>
            <a:r>
              <a:rPr lang="el-GR" sz="2400" b="0" i="1" u="none" strike="noStrike" baseline="0" dirty="0">
                <a:latin typeface="LMMathItalic10-Regular"/>
              </a:rPr>
              <a:t>U </a:t>
            </a:r>
            <a:r>
              <a:rPr lang="el-GR" sz="2400" b="0" i="0" u="none" strike="noStrike" baseline="0" dirty="0">
                <a:latin typeface="LMRoman10-Regular"/>
              </a:rPr>
              <a:t>= </a:t>
            </a:r>
            <a:r>
              <a:rPr lang="el-GR" sz="2400" b="0" i="1" u="none" strike="noStrike" baseline="0" dirty="0">
                <a:latin typeface="LMMathItalic10-Regular"/>
              </a:rPr>
              <a:t>U</a:t>
            </a:r>
            <a:r>
              <a:rPr lang="el-GR" sz="1400" b="0" i="1" u="none" strike="noStrike" baseline="0" dirty="0">
                <a:latin typeface="LMMathItalic8-Regular"/>
              </a:rPr>
              <a:t>a</a:t>
            </a:r>
            <a:r>
              <a:rPr lang="el-GR" sz="2400" b="0" i="1" u="none" strike="noStrike" baseline="0" dirty="0">
                <a:latin typeface="LMMathSymbols10-Regular"/>
              </a:rPr>
              <a:t>−</a:t>
            </a:r>
            <a:r>
              <a:rPr lang="el-GR" sz="2400" b="0" i="1" u="none" strike="noStrike" baseline="0" dirty="0">
                <a:latin typeface="LMMathItalic10-Regular"/>
              </a:rPr>
              <a:t>U</a:t>
            </a:r>
            <a:r>
              <a:rPr lang="el-GR" sz="1400" b="0" i="1" u="none" strike="noStrike" baseline="0" dirty="0">
                <a:latin typeface="LMMathItalic8-Regular"/>
              </a:rPr>
              <a:t>b</a:t>
            </a:r>
            <a:r>
              <a:rPr lang="el-GR" sz="2400" b="0" i="0" u="none" strike="noStrike" baseline="0" dirty="0">
                <a:latin typeface="grmn1000"/>
              </a:rPr>
              <a:t>, τότε </a:t>
            </a:r>
            <a:r>
              <a:rPr lang="el-GR" sz="2400" b="0" i="1" u="none" strike="noStrike" baseline="0" dirty="0">
                <a:latin typeface="LMMathItalic10-Regular"/>
              </a:rPr>
              <a:t>Y </a:t>
            </a:r>
            <a:r>
              <a:rPr lang="el-GR" sz="2400" b="0" i="0" u="none" strike="noStrike" baseline="0" dirty="0">
                <a:latin typeface="LMRoman10-Regular"/>
              </a:rPr>
              <a:t>= </a:t>
            </a:r>
            <a:r>
              <a:rPr lang="el-GR" sz="2400" b="1" i="0" u="none" strike="noStrike" baseline="0" dirty="0">
                <a:latin typeface="LMRoman10-Bold"/>
              </a:rPr>
              <a:t>1</a:t>
            </a:r>
            <a:r>
              <a:rPr lang="el-GR" sz="2400" b="0" i="0" u="none" strike="noStrike" baseline="0" dirty="0">
                <a:latin typeface="LMRoman10-Regular"/>
              </a:rPr>
              <a:t>(</a:t>
            </a:r>
            <a:r>
              <a:rPr lang="el-GR" sz="2400" b="0" i="1" u="none" strike="noStrike" baseline="0" dirty="0">
                <a:latin typeface="LMMathItalic10-Regular"/>
              </a:rPr>
              <a:t>U &gt;</a:t>
            </a:r>
            <a:r>
              <a:rPr lang="el-GR" sz="2400" b="0" i="0" u="none" strike="noStrike" baseline="0" dirty="0">
                <a:latin typeface="LMRoman10-Regular"/>
              </a:rPr>
              <a:t>0) </a:t>
            </a:r>
            <a:r>
              <a:rPr lang="el-GR" sz="2400" b="0" i="0" u="none" strike="noStrike" baseline="0" dirty="0">
                <a:latin typeface="grmn1000"/>
              </a:rPr>
              <a:t>[όπου η συνάρτηση </a:t>
            </a:r>
            <a:r>
              <a:rPr lang="el-GR" sz="2400" b="1" i="0" u="none" strike="noStrike" baseline="0" dirty="0">
                <a:latin typeface="LMRoman10-Bold"/>
              </a:rPr>
              <a:t>1</a:t>
            </a:r>
            <a:r>
              <a:rPr lang="el-GR" sz="2400" b="0" i="0" u="none" strike="noStrike" baseline="0" dirty="0">
                <a:latin typeface="grmn1000"/>
              </a:rPr>
              <a:t>(συνθήκη) ισούται με 1 αν η συνθήκη είναι αληθής και με 0 αν είναι ψευδής].</a:t>
            </a:r>
            <a:endParaRPr lang="en-US" sz="2400" b="0" i="0" u="none" strike="noStrike" baseline="0" dirty="0">
              <a:latin typeface="grmn1000"/>
            </a:endParaRP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8347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9C07C-AA21-A8A7-5D91-321351685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207390"/>
            <a:ext cx="10976194" cy="1877442"/>
          </a:xfrm>
        </p:spPr>
        <p:txBody>
          <a:bodyPr>
            <a:normAutofit/>
          </a:bodyPr>
          <a:lstStyle/>
          <a:p>
            <a:r>
              <a:rPr lang="el-GR" sz="3600" b="0" i="0" u="none" strike="noStrike" baseline="0" dirty="0">
                <a:latin typeface="grxc1200"/>
              </a:rPr>
              <a:t>Πειραματικές επιδράσεις και ενδογενείς μεταβλητές σε υποδείγματα </a:t>
            </a:r>
            <a:r>
              <a:rPr lang="en-US" sz="3600" b="0" i="0" u="none" strike="noStrike" baseline="0" dirty="0">
                <a:latin typeface="MinionPro-Regular-Identity-H"/>
              </a:rPr>
              <a:t> </a:t>
            </a:r>
            <a:r>
              <a:rPr lang="el-GR" sz="3600" b="0" i="0" u="none" strike="noStrike" baseline="0" dirty="0">
                <a:latin typeface="grxc1200"/>
              </a:rPr>
              <a:t>δυαδικής</a:t>
            </a:r>
            <a:r>
              <a:rPr lang="en-US" sz="3600" b="0" i="0" u="none" strike="noStrike" baseline="0" dirty="0">
                <a:latin typeface="MinionPro-Regular-Identity-H"/>
              </a:rPr>
              <a:t> </a:t>
            </a:r>
            <a:r>
              <a:rPr lang="el-GR" sz="3600" b="0" i="0" u="none" strike="noStrike" baseline="0" dirty="0">
                <a:latin typeface="grxc1200"/>
              </a:rPr>
              <a:t>επιλογής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469C5-39D9-A5F2-6E40-5D832D925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006" y="1871220"/>
            <a:ext cx="10797084" cy="4023360"/>
          </a:xfrm>
        </p:spPr>
        <p:txBody>
          <a:bodyPr/>
          <a:lstStyle/>
          <a:p>
            <a:r>
              <a:rPr lang="el-GR" dirty="0"/>
              <a:t>Θα εξετάσουμε υποδείγματα δυαδικής επιλογής με ενδογενή μεταβλητή, T, στο δεξί μέλος</a:t>
            </a:r>
          </a:p>
          <a:p>
            <a:endParaRPr lang="el-GR" dirty="0"/>
          </a:p>
          <a:p>
            <a:r>
              <a:rPr lang="el-GR" sz="2400" b="0" i="0" u="none" strike="noStrike" baseline="0" dirty="0">
                <a:latin typeface="grmn1000"/>
              </a:rPr>
              <a:t>Εξετάζουμε δύο κύριες περιπτώσεις:</a:t>
            </a:r>
          </a:p>
          <a:p>
            <a:pPr lvl="1"/>
            <a:r>
              <a:rPr lang="el-GR" sz="2000" b="0" i="0" u="none" strike="noStrike" baseline="0" dirty="0">
                <a:latin typeface="grmn1000"/>
              </a:rPr>
              <a:t>1. Η μεταβλητή </a:t>
            </a:r>
            <a:r>
              <a:rPr lang="el-GR" sz="2000" b="0" i="1" u="none" strike="noStrike" baseline="0" dirty="0">
                <a:latin typeface="LMMathItalic10-Regular"/>
              </a:rPr>
              <a:t>T </a:t>
            </a:r>
            <a:r>
              <a:rPr lang="el-GR" sz="2000" b="0" i="0" u="none" strike="noStrike" baseline="0" dirty="0">
                <a:latin typeface="grmn1000"/>
              </a:rPr>
              <a:t>είναι μια ενδογενής ψευδομεταβλητή που δείχνει τη συμμετοχή σε κάποιο πείραμα ή πρόγραμμα</a:t>
            </a:r>
          </a:p>
          <a:p>
            <a:pPr lvl="1"/>
            <a:r>
              <a:rPr lang="el-GR" sz="2000" dirty="0"/>
              <a:t>2. Η μεταβλητή T είναι μια ενδογενής συνεχής μεταβλητή.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05969F-CC7B-D81F-2A42-3F3D97825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5319" y="2366128"/>
            <a:ext cx="5101362" cy="47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3151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2B20B-9582-5210-C5AE-5A6B53CE5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0203196" cy="1499616"/>
          </a:xfrm>
        </p:spPr>
        <p:txBody>
          <a:bodyPr>
            <a:normAutofit/>
          </a:bodyPr>
          <a:lstStyle/>
          <a:p>
            <a:r>
              <a:rPr lang="el-GR" sz="4000" dirty="0"/>
              <a:t>Ενδογενής πειραματική επίδραση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59C1E-7A59-BC14-9F33-865D21A2E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682684"/>
            <a:ext cx="11167872" cy="5175316"/>
          </a:xfrm>
        </p:spPr>
        <p:txBody>
          <a:bodyPr>
            <a:normAutofit/>
          </a:bodyPr>
          <a:lstStyle/>
          <a:p>
            <a:r>
              <a:rPr lang="el-GR" dirty="0"/>
              <a:t>΄Ενα διαρθρωτικό υπόδειγμα στο οποίο υπάρχει μια πειραματική επίδραση που συσχετίζεται με τους μη παρατηρήσιμους παράγοντες είναι το</a:t>
            </a:r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r>
              <a:rPr lang="el-GR" dirty="0"/>
              <a:t>Λόγω της συσχέτισης μεταξύ των u και ε, προκύπτει η ενδογένεια της T στην εξίσωση του y.</a:t>
            </a:r>
          </a:p>
          <a:p>
            <a:r>
              <a:rPr lang="el-GR" dirty="0"/>
              <a:t>Ενδιαφερόμαστε για δύο αποτελέσματα: (1) η αιτιώδης πειραματική επίδραση της T στην πιθανότητα Prob(y = 1)|x, T) και (2) οι μερικές επιδράσεις των x και z στην πιθανότητα Prob(y = 1)|x, z, T) υπό την παρουσία της ενδογενούς επίδρασης.</a:t>
            </a:r>
          </a:p>
          <a:p>
            <a:r>
              <a:rPr lang="el-GR" sz="2400" b="0" i="0" u="none" strike="noStrike" baseline="0" dirty="0">
                <a:latin typeface="grmn1000"/>
              </a:rPr>
              <a:t>Αυτό το </a:t>
            </a:r>
            <a:r>
              <a:rPr lang="el-GR" sz="2400" b="1" i="0" u="none" strike="noStrike" baseline="0" dirty="0">
                <a:latin typeface="grxn1000"/>
              </a:rPr>
              <a:t>αναδρομικό υπόδειγμα </a:t>
            </a:r>
            <a:r>
              <a:rPr lang="el-GR" sz="2400" b="0" i="0" u="none" strike="noStrike" baseline="0" dirty="0">
                <a:latin typeface="grmn1000"/>
              </a:rPr>
              <a:t>είναι ένα διμεταβλητό υπόδειγμα πιθανομονάδας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F8CBDC-0B5C-FEF9-9F67-ED4A363FC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887" y="2389977"/>
            <a:ext cx="3704947" cy="158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48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D10DB-5302-1845-B40C-E121E5888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z="40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Ενδογενής πειραματική επίδραση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4C750-2041-ADE0-CC86-CAC1AF1F7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8783" y="1774935"/>
            <a:ext cx="9720073" cy="4023360"/>
          </a:xfrm>
        </p:spPr>
        <p:txBody>
          <a:bodyPr/>
          <a:lstStyle/>
          <a:p>
            <a:r>
              <a:rPr lang="el-GR" sz="2400" b="0" i="0" u="none" strike="noStrike" baseline="0" dirty="0">
                <a:latin typeface="grmn1000"/>
              </a:rPr>
              <a:t>Οι τέσσερεις όροι είναι</a:t>
            </a:r>
          </a:p>
          <a:p>
            <a:endParaRPr lang="el-GR" sz="2400" dirty="0">
              <a:latin typeface="grmn1000"/>
            </a:endParaRPr>
          </a:p>
          <a:p>
            <a:endParaRPr lang="el-GR" sz="2400" dirty="0">
              <a:latin typeface="grmn1000"/>
            </a:endParaRPr>
          </a:p>
          <a:p>
            <a:endParaRPr lang="el-GR" sz="2400" dirty="0">
              <a:latin typeface="grmn1000"/>
            </a:endParaRPr>
          </a:p>
          <a:p>
            <a:endParaRPr lang="el-GR" sz="2400" dirty="0">
              <a:latin typeface="grmn1000"/>
            </a:endParaRPr>
          </a:p>
          <a:p>
            <a:r>
              <a:rPr lang="el-GR" sz="2400" b="0" i="0" u="none" strike="noStrike" baseline="0" dirty="0">
                <a:latin typeface="grmn1000"/>
              </a:rPr>
              <a:t>΄Ετσι, η λογαριθμική πιθανοφάνεια είναι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B4552D-810E-CAF5-7F6F-4485486DB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030" y="2379071"/>
            <a:ext cx="5017578" cy="15624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6E77BE-1C24-4AC7-5EF7-DAA786C0E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388" y="4773169"/>
            <a:ext cx="4953239" cy="81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631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ABA78-198D-C99B-6606-F39EBA3DE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z="40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Ενδογενής πειραματική επίδραση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14B9C-FD02-C3FE-E165-61ABC0C7A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10853645" cy="4023360"/>
          </a:xfrm>
        </p:spPr>
        <p:txBody>
          <a:bodyPr/>
          <a:lstStyle/>
          <a:p>
            <a:r>
              <a:rPr lang="el-GR" sz="2400" b="0" i="0" u="none" strike="noStrike" baseline="0" dirty="0">
                <a:latin typeface="grmn1000"/>
              </a:rPr>
              <a:t>Η </a:t>
            </a:r>
            <a:r>
              <a:rPr lang="el-GR" sz="2400" b="0" i="0" u="none" strike="noStrike" baseline="0" dirty="0">
                <a:latin typeface="grmi1000"/>
              </a:rPr>
              <a:t>πειραματική επίδραση </a:t>
            </a:r>
            <a:r>
              <a:rPr lang="el-GR" sz="2400" b="0" i="0" u="none" strike="noStrike" baseline="0" dirty="0">
                <a:latin typeface="grmn1000"/>
              </a:rPr>
              <a:t>(</a:t>
            </a:r>
            <a:r>
              <a:rPr lang="el-GR" sz="2400" b="0" i="0" u="none" strike="noStrike" baseline="0" dirty="0">
                <a:latin typeface="LMRoman10-Regular"/>
              </a:rPr>
              <a:t>TE</a:t>
            </a:r>
            <a:r>
              <a:rPr lang="el-GR" sz="2400" b="0" i="0" u="none" strike="noStrike" baseline="0" dirty="0">
                <a:latin typeface="grmn1000"/>
              </a:rPr>
              <a:t>) υπολογίζεται από την οριακή κατανομή του </a:t>
            </a:r>
            <a:r>
              <a:rPr lang="el-GR" sz="2400" b="0" i="1" u="none" strike="noStrike" baseline="0" dirty="0">
                <a:latin typeface="LMMathItalic10-Regular"/>
              </a:rPr>
              <a:t>y</a:t>
            </a:r>
            <a:r>
              <a:rPr lang="el-GR" sz="2400" b="0" i="0" u="none" strike="noStrike" baseline="0" dirty="0">
                <a:latin typeface="grmn1000"/>
              </a:rPr>
              <a:t>,</a:t>
            </a:r>
          </a:p>
          <a:p>
            <a:endParaRPr lang="el-GR" sz="2400" dirty="0">
              <a:latin typeface="grmn1000"/>
            </a:endParaRPr>
          </a:p>
          <a:p>
            <a:endParaRPr lang="el-GR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Η </a:t>
            </a:r>
            <a:r>
              <a:rPr lang="el-GR" sz="2400" b="0" i="1" u="none" strike="noStrike" baseline="0" dirty="0">
                <a:latin typeface="grmi1000"/>
              </a:rPr>
              <a:t>μέση πειραματική επίδραση </a:t>
            </a:r>
            <a:r>
              <a:rPr lang="el-GR" sz="2400" b="0" i="0" u="none" strike="noStrike" baseline="0" dirty="0">
                <a:latin typeface="LMRoman10-Regular"/>
              </a:rPr>
              <a:t>(ATE)</a:t>
            </a:r>
            <a:r>
              <a:rPr lang="el-GR" sz="2400" b="0" i="0" u="none" strike="noStrike" baseline="0" dirty="0">
                <a:latin typeface="grmn1000"/>
              </a:rPr>
              <a:t>, εκτιμάται υπολογίζοντας τον μέσο όρο των εκτιμήσεων των πειραματικών επιδράσεων για τις δειγματικές παρατηρήσεις. Η </a:t>
            </a:r>
            <a:r>
              <a:rPr lang="el-GR" sz="2400" b="0" i="1" u="none" strike="noStrike" baseline="0" dirty="0">
                <a:latin typeface="grmi1000"/>
              </a:rPr>
              <a:t>πειραματική επίδραση στους συμμετέχοντες </a:t>
            </a:r>
            <a:r>
              <a:rPr lang="el-GR" sz="2400" b="0" i="0" u="none" strike="noStrike" baseline="0" dirty="0">
                <a:latin typeface="LMRoman10-Regular"/>
              </a:rPr>
              <a:t>(ATET) </a:t>
            </a:r>
            <a:r>
              <a:rPr lang="el-GR" sz="2400" b="0" i="0" u="none" strike="noStrike" baseline="0" dirty="0">
                <a:latin typeface="grmn1000"/>
              </a:rPr>
              <a:t>βασίζεται στη δεσμευμένη πιθανότητα, </a:t>
            </a:r>
            <a:r>
              <a:rPr lang="el-GR" sz="2400" b="0" i="0" u="none" strike="noStrike" baseline="0" dirty="0">
                <a:latin typeface="LMRoman10-Regular"/>
              </a:rPr>
              <a:t>Prob(</a:t>
            </a:r>
            <a:r>
              <a:rPr lang="el-GR" sz="2400" b="0" i="1" u="none" strike="noStrike" baseline="0" dirty="0">
                <a:latin typeface="LMMathItalic10-Regular"/>
              </a:rPr>
              <a:t>y </a:t>
            </a:r>
            <a:r>
              <a:rPr lang="el-GR" sz="2400" b="0" i="0" u="none" strike="noStrike" baseline="0" dirty="0">
                <a:latin typeface="LMRoman10-Regular"/>
              </a:rPr>
              <a:t>= 1</a:t>
            </a:r>
            <a:r>
              <a:rPr lang="el-GR" sz="2400" b="0" i="1" u="none" strike="noStrike" baseline="0" dirty="0">
                <a:latin typeface="LMMathSymbols10-Regular"/>
              </a:rPr>
              <a:t>|</a:t>
            </a:r>
            <a:r>
              <a:rPr lang="el-GR" sz="2400" b="0" i="1" u="none" strike="noStrike" baseline="0" dirty="0">
                <a:latin typeface="LMMathItalic10-Regular"/>
              </a:rPr>
              <a:t>T </a:t>
            </a:r>
            <a:r>
              <a:rPr lang="el-GR" sz="2400" b="0" i="0" u="none" strike="noStrike" baseline="0" dirty="0">
                <a:latin typeface="LMRoman10-Regular"/>
              </a:rPr>
              <a:t>= 1)</a:t>
            </a:r>
            <a:r>
              <a:rPr lang="el-GR" sz="2400" b="0" i="0" u="none" strike="noStrike" baseline="0" dirty="0">
                <a:latin typeface="grmn1000"/>
              </a:rPr>
              <a:t>,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F384E1-926D-FB2A-648D-9A2560137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8208" y="2819064"/>
            <a:ext cx="6364042" cy="8668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98D557-6A9A-E548-BD11-DD01A39C7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283" y="5554444"/>
            <a:ext cx="6303783" cy="86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0597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3DDDB-9A85-B1CE-7D6B-EC5F99B07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274131"/>
            <a:ext cx="10486000" cy="1328426"/>
          </a:xfrm>
        </p:spPr>
        <p:txBody>
          <a:bodyPr>
            <a:noAutofit/>
          </a:bodyPr>
          <a:lstStyle/>
          <a:p>
            <a:r>
              <a:rPr lang="el-GR" sz="3600" dirty="0"/>
              <a:t>Παράδειγμα 17.18. ΄Ενα Πρόγραμμα Κινήτρων για την Ποιοτική Υγειονομική Περίθαλψη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66577-B26F-0639-7B2A-04D0028B1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987" y="1773747"/>
            <a:ext cx="11353014" cy="5084253"/>
          </a:xfrm>
        </p:spPr>
        <p:txBody>
          <a:bodyPr>
            <a:normAutofit lnSpcReduction="10000"/>
          </a:bodyPr>
          <a:lstStyle/>
          <a:p>
            <a:pPr algn="l"/>
            <a:r>
              <a:rPr lang="el-GR" sz="2400" b="0" i="0" u="none" strike="noStrike" baseline="0" dirty="0">
                <a:latin typeface="grmn1000"/>
              </a:rPr>
              <a:t>΄Ενα πρόγραμμα αμοιβής βάσει απόδοσης, το </a:t>
            </a:r>
            <a:r>
              <a:rPr lang="el-GR" sz="2400" b="0" i="0" u="none" strike="noStrike" baseline="0" dirty="0">
                <a:latin typeface="LMRoman10-Regular"/>
              </a:rPr>
              <a:t>Practice Incentive Program (PIP)</a:t>
            </a:r>
            <a:r>
              <a:rPr lang="el-GR" sz="2400" b="0" i="0" u="none" strike="noStrike" baseline="0" dirty="0">
                <a:latin typeface="grmn1000"/>
              </a:rPr>
              <a:t>, επιβλήθηκε στο σύστημα αμοιβών υπηρεσιών στην Αυστραλία το 1999 για να ενθαρρύνει την υψηλότερη ποιότητα περίθαλψης χρόνιων ασθενειών</a:t>
            </a: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Η ανάλυση διενεργήθηκε με ένα μοναδικό σύνολο δεδομένων για τις υπηρεσίες των γενικών ιατρών.</a:t>
            </a: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Οι γενικοί ιατροί θα συμμετάσχουν στο πρόγραμμα </a:t>
            </a:r>
            <a:r>
              <a:rPr lang="el-GR" sz="2400" b="0" i="0" u="none" strike="noStrike" baseline="0" dirty="0">
                <a:latin typeface="LMRoman10-Regular"/>
              </a:rPr>
              <a:t>PIP </a:t>
            </a:r>
            <a:r>
              <a:rPr lang="el-GR" sz="2400" b="0" i="0" u="none" strike="noStrike" baseline="0" dirty="0">
                <a:latin typeface="grmn1000"/>
              </a:rPr>
              <a:t>αν η χρησιμότητα από τη συμμετοχή είναι θετική.</a:t>
            </a: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Το διμεταβλητό υπόδειγμα πιθανομονάδας </a:t>
            </a:r>
            <a:r>
              <a:rPr lang="el-GR" sz="2400" b="0" i="0" u="none" strike="noStrike" baseline="0" dirty="0">
                <a:latin typeface="LMRoman10-Regular"/>
              </a:rPr>
              <a:t>(probit) </a:t>
            </a:r>
            <a:r>
              <a:rPr lang="el-GR" sz="2400" b="0" i="0" u="none" strike="noStrike" baseline="0" dirty="0">
                <a:latin typeface="grmn1000"/>
              </a:rPr>
              <a:t>που χρησιμοποιείται είναι</a:t>
            </a:r>
          </a:p>
          <a:p>
            <a:pPr algn="l"/>
            <a:endParaRPr lang="el-GR" sz="2400" dirty="0">
              <a:latin typeface="grmn1000"/>
            </a:endParaRPr>
          </a:p>
          <a:p>
            <a:pPr algn="l"/>
            <a:endParaRPr lang="el-GR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όπου </a:t>
            </a:r>
            <a:r>
              <a:rPr lang="el-GR" sz="2400" b="0" i="1" u="none" strike="noStrike" baseline="0" dirty="0">
                <a:latin typeface="LMMathItalic10-Regular"/>
              </a:rPr>
              <a:t>Y</a:t>
            </a:r>
            <a:r>
              <a:rPr lang="el-GR" sz="1200" b="0" i="1" u="none" strike="noStrike" baseline="0" dirty="0">
                <a:latin typeface="LMMathItalic7-Regular"/>
              </a:rPr>
              <a:t>ij</a:t>
            </a:r>
            <a:r>
              <a:rPr lang="el-GR" sz="800" b="0" i="1" u="none" strike="noStrike" baseline="0" dirty="0">
                <a:latin typeface="LMMathItalic7-Regular"/>
              </a:rPr>
              <a:t> </a:t>
            </a:r>
            <a:r>
              <a:rPr lang="el-GR" sz="2400" b="0" i="0" u="none" strike="noStrike" baseline="0" dirty="0">
                <a:latin typeface="LMRoman10-Regular"/>
              </a:rPr>
              <a:t>= </a:t>
            </a:r>
            <a:r>
              <a:rPr lang="el-GR" sz="2400" b="1" i="0" u="none" strike="noStrike" baseline="0" dirty="0">
                <a:latin typeface="LMRoman10-Bold"/>
              </a:rPr>
              <a:t>1 </a:t>
            </a:r>
            <a:r>
              <a:rPr lang="el-GR" sz="2400" b="0" i="0" u="none" strike="noStrike" baseline="0" dirty="0">
                <a:latin typeface="grmn1000"/>
              </a:rPr>
              <a:t>(ο γενικός ιατρός </a:t>
            </a:r>
            <a:r>
              <a:rPr lang="el-GR" sz="2400" b="0" i="1" u="none" strike="noStrike" baseline="0" dirty="0">
                <a:latin typeface="LMMathItalic10-Regular"/>
              </a:rPr>
              <a:t>j </a:t>
            </a:r>
            <a:r>
              <a:rPr lang="el-GR" sz="2400" b="0" i="0" u="none" strike="noStrike" baseline="0" dirty="0">
                <a:latin typeface="grmn1000"/>
              </a:rPr>
              <a:t>παρήγγειλε ένα </a:t>
            </a:r>
            <a:r>
              <a:rPr lang="el-GR" sz="2400" b="0" i="0" u="none" strike="noStrike" baseline="0" dirty="0">
                <a:latin typeface="LMRoman10-Regular"/>
              </a:rPr>
              <a:t>HbA1c </a:t>
            </a:r>
            <a:r>
              <a:rPr lang="el-GR" sz="2400" b="0" i="0" u="none" strike="noStrike" baseline="0" dirty="0">
                <a:latin typeface="grmn1000"/>
              </a:rPr>
              <a:t>κατά την επίσκεψη του ασθενούς </a:t>
            </a:r>
            <a:r>
              <a:rPr lang="el-GR" sz="2400" b="0" i="1" u="none" strike="noStrike" baseline="0" dirty="0">
                <a:latin typeface="LMMathItalic10-Regular"/>
              </a:rPr>
              <a:t>i</a:t>
            </a:r>
            <a:r>
              <a:rPr lang="el-GR" sz="2400" b="0" i="0" u="none" strike="noStrike" baseline="0" dirty="0">
                <a:latin typeface="grmn1000"/>
              </a:rPr>
              <a:t>), και </a:t>
            </a:r>
            <a:r>
              <a:rPr lang="en-US" sz="2400" b="0" i="1" u="none" strike="noStrike" baseline="0" dirty="0">
                <a:latin typeface="LMMathItalic10-Regular"/>
              </a:rPr>
              <a:t>PIP</a:t>
            </a:r>
            <a:r>
              <a:rPr lang="en-US" sz="1100" b="0" i="1" u="none" strike="noStrike" baseline="0" dirty="0">
                <a:latin typeface="LMMathItalic7-Regular"/>
              </a:rPr>
              <a:t>ij</a:t>
            </a:r>
            <a:r>
              <a:rPr lang="en-US" sz="800" b="0" i="1" u="none" strike="noStrike" baseline="0" dirty="0">
                <a:latin typeface="LMMathItalic7-Regular"/>
              </a:rPr>
              <a:t> </a:t>
            </a:r>
            <a:r>
              <a:rPr lang="en-US" sz="2400" b="0" i="0" u="none" strike="noStrike" baseline="0" dirty="0">
                <a:latin typeface="LMRoman10-Regular"/>
              </a:rPr>
              <a:t>= </a:t>
            </a:r>
            <a:r>
              <a:rPr lang="en-US" sz="2400" b="1" i="0" u="none" strike="noStrike" baseline="0" dirty="0">
                <a:latin typeface="LMRoman10-Bold"/>
              </a:rPr>
              <a:t>1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3054BF-561A-5651-B282-628C34D9F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808" y="4807670"/>
            <a:ext cx="4810370" cy="93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835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ED88F5-A3E7-EDF3-FF16-3111070BB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269" y="738382"/>
            <a:ext cx="8451020" cy="567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42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58227-85C1-F83A-EBD1-8BA9DE3D0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Παράδειγμα 17.20. Υπόδειγμα Προσφοράς Εργασίας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4AE3C-C3D0-427B-956B-FA1949D6D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998" y="2249424"/>
            <a:ext cx="11419002" cy="4023360"/>
          </a:xfrm>
        </p:spPr>
        <p:txBody>
          <a:bodyPr/>
          <a:lstStyle/>
          <a:p>
            <a:pPr algn="l"/>
            <a:r>
              <a:rPr lang="el-GR" sz="2400" b="0" i="0" u="none" strike="noStrike" baseline="0" dirty="0">
                <a:latin typeface="grmn1000"/>
              </a:rPr>
              <a:t>Η εξίσωση συμμετοχής των γυναικών στο εργατικό δυναμικό στο Παράδειγμα 17.15 είναι</a:t>
            </a:r>
          </a:p>
          <a:p>
            <a:pPr algn="l"/>
            <a:endParaRPr lang="el-GR" sz="2400" dirty="0">
              <a:latin typeface="grmn1000"/>
            </a:endParaRPr>
          </a:p>
          <a:p>
            <a:pPr algn="l"/>
            <a:endParaRPr lang="el-GR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Η μεταβλητή </a:t>
            </a:r>
            <a:r>
              <a:rPr lang="el-GR" sz="2400" b="0" i="1" u="none" strike="noStrike" baseline="0" dirty="0">
                <a:latin typeface="LMMathItalic10-Regular"/>
              </a:rPr>
              <a:t>Other Income </a:t>
            </a:r>
            <a:r>
              <a:rPr lang="el-GR" sz="2400" b="0" i="0" u="none" strike="noStrike" baseline="0" dirty="0">
                <a:latin typeface="grmn1000"/>
              </a:rPr>
              <a:t>(όχι της συζύγου) πιθανώς προσδιορίζεται από κοινού με την απόφαση συμμετοχής στο εργατικό δυναμικό . Αυτό μοντελοποιείται ως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781BEE-1AB9-1281-622D-0F9920A27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708" y="2774271"/>
            <a:ext cx="8019885" cy="7702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71BC7D-128D-AD0D-593A-24F72BDAA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243" y="4678184"/>
            <a:ext cx="8794072" cy="9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612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B05EAA5-0BDC-05B3-8418-5E1275306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623" y="277231"/>
            <a:ext cx="8253058" cy="630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965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EE54F-1541-2AA0-D2D2-ACBDA353E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/>
              <a:t>Υποδείγματα δεδομένων </a:t>
            </a:r>
            <a:r>
              <a:rPr lang="en-US" sz="4400" dirty="0"/>
              <a:t>panel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12988-99DF-6D26-9A8F-287614715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884" y="1786380"/>
            <a:ext cx="11394116" cy="5071620"/>
          </a:xfrm>
        </p:spPr>
        <p:txBody>
          <a:bodyPr/>
          <a:lstStyle/>
          <a:p>
            <a:pPr algn="l"/>
            <a:r>
              <a:rPr lang="el-GR" sz="2400" dirty="0">
                <a:latin typeface="grmn1000"/>
              </a:rPr>
              <a:t>Θ</a:t>
            </a:r>
            <a:r>
              <a:rPr lang="el-GR" sz="2400" b="0" i="0" u="none" strike="noStrike" baseline="0" dirty="0">
                <a:latin typeface="grmn1000"/>
              </a:rPr>
              <a:t>α μελετήσουμε ορισμένα αποτελέσματα από αυτή την ταχέως αναπτυσσόμενη βιβλιογραφία.</a:t>
            </a: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Το διαρθρωτικό υπόδειγμα για ένα ενδεχομένως μη ισορροπημένο </a:t>
            </a:r>
            <a:r>
              <a:rPr lang="el-GR" sz="2400" b="0" i="0" u="none" strike="noStrike" baseline="0" dirty="0">
                <a:latin typeface="LMRoman10-Regular"/>
              </a:rPr>
              <a:t>panel </a:t>
            </a:r>
            <a:r>
              <a:rPr lang="el-GR" sz="2400" b="0" i="0" u="none" strike="noStrike" baseline="0" dirty="0">
                <a:latin typeface="grmn1000"/>
              </a:rPr>
              <a:t>θα ήταν</a:t>
            </a:r>
          </a:p>
          <a:p>
            <a:pPr algn="l"/>
            <a:endParaRPr lang="el-GR" sz="2400" dirty="0">
              <a:latin typeface="grmn1000"/>
            </a:endParaRPr>
          </a:p>
          <a:p>
            <a:pPr algn="l"/>
            <a:endParaRPr lang="el-GR" sz="2400" b="0" i="0" u="none" strike="noStrike" baseline="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Οι περισσότερες από τις ενδιαφέρουσες περιπτώσεις προέρχονται από το γνώριμο υπόδειγμα κοινών επιδράσεων,</a:t>
            </a:r>
          </a:p>
          <a:p>
            <a:pPr algn="l"/>
            <a:endParaRPr lang="el-GR" sz="2400" dirty="0">
              <a:latin typeface="grmn1000"/>
            </a:endParaRPr>
          </a:p>
          <a:p>
            <a:pPr algn="l"/>
            <a:endParaRPr lang="el-GR" sz="2400" b="0" i="0" u="none" strike="noStrike" baseline="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όπου, και πάλι (βλ. Ενότητες 11.4 και 11.5), </a:t>
            </a:r>
            <a:r>
              <a:rPr lang="el-GR" sz="3600" b="0" i="1" u="none" strike="noStrike" baseline="30000" dirty="0">
                <a:latin typeface="LMMathItalic10-Regular"/>
              </a:rPr>
              <a:t>u</a:t>
            </a:r>
            <a:r>
              <a:rPr lang="el-GR" sz="2000" b="0" i="1" u="none" strike="noStrike" baseline="0" dirty="0">
                <a:latin typeface="LMMathItalic8-Regular"/>
              </a:rPr>
              <a:t>i</a:t>
            </a:r>
            <a:r>
              <a:rPr lang="el-GR" sz="1400" b="0" i="1" u="none" strike="noStrike" baseline="0" dirty="0">
                <a:latin typeface="LMMathItalic8-Regular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είναι η μη παρατηρούμενη ατομική ετερογένεια.</a:t>
            </a:r>
          </a:p>
          <a:p>
            <a:pPr algn="l"/>
            <a:endParaRPr lang="el-GR" sz="2400" dirty="0">
              <a:latin typeface="grmn1000"/>
            </a:endParaRPr>
          </a:p>
          <a:p>
            <a:pPr algn="l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6E2498-CDA7-F9EC-4CA4-6FF72FEB8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024" y="3097459"/>
            <a:ext cx="5047951" cy="9277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37395A-E398-361D-27C1-7378F656F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826" y="4939645"/>
            <a:ext cx="8879660" cy="87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1121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99ED6-7B45-495E-DB2B-80179A887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l-GR" sz="40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Υποδείγματα δεδομένων </a:t>
            </a:r>
            <a:r>
              <a:rPr kumimoji="0" lang="en-US" sz="40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panel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56E83-C223-A97A-2C97-78F729D99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449" y="2286000"/>
            <a:ext cx="11541551" cy="4023360"/>
          </a:xfrm>
        </p:spPr>
        <p:txBody>
          <a:bodyPr>
            <a:normAutofit/>
          </a:bodyPr>
          <a:lstStyle/>
          <a:p>
            <a:pPr algn="l"/>
            <a:r>
              <a:rPr lang="el-GR" sz="2400" b="0" i="0" u="none" strike="noStrike" baseline="0" dirty="0">
                <a:latin typeface="grmn1000"/>
              </a:rPr>
              <a:t>Από την υπόθεση της </a:t>
            </a:r>
            <a:r>
              <a:rPr lang="el-GR" sz="2400" b="0" i="0" u="none" strike="noStrike" baseline="0" dirty="0">
                <a:latin typeface="grmi1000"/>
              </a:rPr>
              <a:t>αυστηρής εξωγένειας</a:t>
            </a:r>
            <a:r>
              <a:rPr lang="el-GR" sz="2400" b="0" i="0" u="none" strike="noStrike" baseline="0" dirty="0">
                <a:latin typeface="grmn1000"/>
              </a:rPr>
              <a:t>, ό τι η </a:t>
            </a:r>
            <a:r>
              <a:rPr lang="el-GR" sz="2400" b="0" i="1" u="none" strike="noStrike" baseline="0" dirty="0">
                <a:latin typeface="LMMathItalic10-Regular"/>
              </a:rPr>
              <a:t>f</a:t>
            </a:r>
            <a:r>
              <a:rPr lang="el-GR" sz="2400" b="0" i="0" u="none" strike="noStrike" baseline="0" dirty="0">
                <a:latin typeface="LMRoman10-Regular"/>
              </a:rPr>
              <a:t>(</a:t>
            </a:r>
            <a:r>
              <a:rPr lang="el-GR" sz="2400" b="0" i="1" u="none" strike="noStrike" baseline="0" dirty="0">
                <a:latin typeface="LMMathItalic10-Regular"/>
              </a:rPr>
              <a:t>u</a:t>
            </a:r>
            <a:r>
              <a:rPr lang="el-GR" sz="1400" b="0" i="1" u="none" strike="noStrike" baseline="0" dirty="0">
                <a:latin typeface="LMMathItalic8-Regular"/>
              </a:rPr>
              <a:t>i</a:t>
            </a:r>
            <a:r>
              <a:rPr lang="el-GR" sz="2400" b="0" i="1" u="none" strike="noStrike" baseline="0" dirty="0">
                <a:latin typeface="LMMathSymbols10-Regular"/>
              </a:rPr>
              <a:t>|</a:t>
            </a:r>
            <a:r>
              <a:rPr lang="el-GR" sz="2400" b="1" i="1" u="none" strike="noStrike" baseline="0" dirty="0">
                <a:latin typeface="LMMathItalic10-Bold"/>
              </a:rPr>
              <a:t>X</a:t>
            </a:r>
            <a:r>
              <a:rPr lang="el-GR" sz="1400" b="0" i="1" u="none" strike="noStrike" baseline="0" dirty="0">
                <a:latin typeface="LMMathItalic8-Regular"/>
              </a:rPr>
              <a:t>i</a:t>
            </a:r>
            <a:r>
              <a:rPr lang="el-GR" sz="2400" b="0" i="0" u="none" strike="noStrike" baseline="0" dirty="0">
                <a:latin typeface="LMRoman10-Regular"/>
              </a:rPr>
              <a:t>) </a:t>
            </a:r>
            <a:r>
              <a:rPr lang="el-GR" sz="2400" b="0" i="0" u="none" strike="noStrike" baseline="0" dirty="0">
                <a:latin typeface="grmn1000"/>
              </a:rPr>
              <a:t>είναι ανεξάρτητη από το </a:t>
            </a:r>
            <a:r>
              <a:rPr lang="el-GR" sz="2400" b="1" i="1" u="none" strike="noStrike" baseline="0" dirty="0">
                <a:latin typeface="LMMathItalic10-Bold"/>
              </a:rPr>
              <a:t>X</a:t>
            </a:r>
            <a:r>
              <a:rPr lang="el-GR" sz="1400" b="0" i="1" u="none" strike="noStrike" baseline="0" dirty="0">
                <a:latin typeface="LMMathItalic8-Regular"/>
              </a:rPr>
              <a:t>i</a:t>
            </a:r>
            <a:r>
              <a:rPr lang="el-GR" sz="2400" b="0" i="0" u="none" strike="noStrike" baseline="0" dirty="0">
                <a:latin typeface="grmn1000"/>
              </a:rPr>
              <a:t>, προκύπτει το </a:t>
            </a:r>
            <a:r>
              <a:rPr lang="el-GR" sz="2400" b="0" i="0" u="none" strike="noStrike" baseline="0" dirty="0">
                <a:latin typeface="grxn1000"/>
              </a:rPr>
              <a:t>υπόδειγμα τυχαίων επιδράσεων</a:t>
            </a:r>
            <a:r>
              <a:rPr lang="el-GR" sz="2400" b="0" i="0" u="none" strike="noStrike" baseline="0" dirty="0">
                <a:latin typeface="grmn1000"/>
              </a:rPr>
              <a:t>.</a:t>
            </a:r>
          </a:p>
          <a:p>
            <a:pPr algn="l"/>
            <a:r>
              <a:rPr lang="el-GR" dirty="0"/>
              <a:t>Παρατηρείστε ότι αυτό το υπόδειγμα επιβάλλει έναν περιορισμό στην κατανομή της ετερογένειας.</a:t>
            </a: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Αν αυτή η κατανομή δεν έχει περιορισμούς, έτσι ώστε τα </a:t>
            </a:r>
            <a:r>
              <a:rPr lang="el-GR" sz="2400" b="0" i="1" u="none" strike="noStrike" baseline="0" dirty="0">
                <a:latin typeface="LMMathItalic10-Regular"/>
              </a:rPr>
              <a:t>u</a:t>
            </a:r>
            <a:r>
              <a:rPr lang="el-GR" sz="1400" b="0" i="1" u="none" strike="noStrike" baseline="0" dirty="0">
                <a:latin typeface="LMMathItalic8-Regular"/>
              </a:rPr>
              <a:t>i </a:t>
            </a:r>
            <a:r>
              <a:rPr lang="el-GR" sz="2400" b="0" i="0" u="none" strike="noStrike" baseline="0" dirty="0">
                <a:latin typeface="grmn1000"/>
              </a:rPr>
              <a:t>και </a:t>
            </a:r>
            <a:r>
              <a:rPr lang="el-GR" sz="2400" b="1" i="1" u="none" strike="noStrike" baseline="0" dirty="0">
                <a:latin typeface="LMMathItalic10-Bold"/>
              </a:rPr>
              <a:t>x</a:t>
            </a:r>
            <a:r>
              <a:rPr lang="el-GR" sz="1400" b="0" i="1" u="none" strike="noStrike" baseline="0" dirty="0">
                <a:latin typeface="LMMathItalic8-Regular"/>
              </a:rPr>
              <a:t>it </a:t>
            </a:r>
            <a:r>
              <a:rPr lang="el-GR" sz="2400" b="0" i="0" u="none" strike="noStrike" baseline="0" dirty="0">
                <a:latin typeface="grmn1000"/>
              </a:rPr>
              <a:t>να είναι ασυσχέτιστα, τότε έχουμε το </a:t>
            </a:r>
            <a:r>
              <a:rPr lang="el-GR" sz="2400" b="1" i="0" u="none" strike="noStrike" baseline="0" dirty="0">
                <a:latin typeface="grxn1000"/>
              </a:rPr>
              <a:t>υπόδειγμα σταθερών επιδράσεων</a:t>
            </a:r>
            <a:r>
              <a:rPr lang="el-GR" sz="2400" b="0" i="0" u="none" strike="noStrike" baseline="0" dirty="0">
                <a:latin typeface="grmn1000"/>
              </a:rPr>
              <a:t>.</a:t>
            </a: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Στο υπόδειγμα σταθερών επιδράσεων, αυτές οι υποθέσεις χαλαρώνονται.</a:t>
            </a:r>
          </a:p>
          <a:p>
            <a:pPr algn="l"/>
            <a:r>
              <a:rPr lang="el-GR" sz="2400" dirty="0">
                <a:latin typeface="grmn1000"/>
              </a:rPr>
              <a:t>Ο</a:t>
            </a:r>
            <a:r>
              <a:rPr lang="el-GR" sz="2400" b="0" i="0" u="none" strike="noStrike" baseline="0" dirty="0">
                <a:latin typeface="grmn1000"/>
              </a:rPr>
              <a:t> φυσικός εκτιμητής εμφανίζει ένα </a:t>
            </a:r>
            <a:r>
              <a:rPr lang="el-GR" sz="2400" b="0" i="0" u="none" strike="noStrike" baseline="0" dirty="0">
                <a:latin typeface="grxn1000"/>
              </a:rPr>
              <a:t>πρόβλημα συμπτωματικών </a:t>
            </a:r>
            <a:r>
              <a:rPr lang="el-GR" sz="2400" b="1" i="0" u="none" strike="noStrike" baseline="0" dirty="0">
                <a:latin typeface="grxn1000"/>
              </a:rPr>
              <a:t>παραμέτρων</a:t>
            </a:r>
            <a:r>
              <a:rPr lang="el-GR" sz="2400" b="0" i="0" u="none" strike="noStrike" baseline="0" dirty="0">
                <a:latin typeface="grx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που καθιστά ασυνεπή τον εκτιμητή μέγιστης πιθανοφάνειας.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493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78C00-B0E0-A27D-4CA1-5503654E0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z="40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Τυχαία χρησιμότητα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F592D-4F11-3474-020A-1B7DC45AE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056" y="2084832"/>
            <a:ext cx="11240144" cy="4023360"/>
          </a:xfrm>
        </p:spPr>
        <p:txBody>
          <a:bodyPr>
            <a:normAutofit/>
          </a:bodyPr>
          <a:lstStyle/>
          <a:p>
            <a:r>
              <a:rPr lang="el-GR" dirty="0"/>
              <a:t>Μια κοινή διατύπωση είναι το γραμμικό υπόδειγμα τυχαίας χρησιμότητας,</a:t>
            </a:r>
          </a:p>
          <a:p>
            <a:endParaRPr lang="el-GR" dirty="0"/>
          </a:p>
          <a:p>
            <a:endParaRPr lang="el-GR" dirty="0"/>
          </a:p>
          <a:p>
            <a:r>
              <a:rPr lang="el-GR" dirty="0"/>
              <a:t>Στην Εξίσωση (17-2), το παρατηρούμενο (μετρήσιμο) διάνυσμα </a:t>
            </a:r>
            <a:r>
              <a:rPr lang="el-GR" b="1" dirty="0"/>
              <a:t>χαρακτηριστικών </a:t>
            </a:r>
            <a:r>
              <a:rPr lang="el-GR" dirty="0"/>
              <a:t>του ατόμου συμβολίζεται με w.</a:t>
            </a:r>
          </a:p>
          <a:p>
            <a:r>
              <a:rPr lang="el-GR" dirty="0"/>
              <a:t>Τα διανύσματα z</a:t>
            </a:r>
            <a:r>
              <a:rPr lang="el-GR" baseline="-25000" dirty="0"/>
              <a:t>a</a:t>
            </a:r>
            <a:r>
              <a:rPr lang="el-GR" dirty="0"/>
              <a:t> και z</a:t>
            </a:r>
            <a:r>
              <a:rPr lang="el-GR" baseline="-25000" dirty="0"/>
              <a:t>b</a:t>
            </a:r>
            <a:r>
              <a:rPr lang="el-GR" dirty="0"/>
              <a:t> συμβολίζουν τα </a:t>
            </a:r>
            <a:r>
              <a:rPr lang="el-GR" b="1" dirty="0"/>
              <a:t>χαρακτηριστικά</a:t>
            </a:r>
            <a:r>
              <a:rPr lang="el-GR" dirty="0"/>
              <a:t> των δύο εναλλακτικών που μπορεί να σχετίζονται με την επιλογή.</a:t>
            </a: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Οι τυχαίοι όροι, </a:t>
            </a:r>
            <a:r>
              <a:rPr lang="el-GR" sz="2400" b="0" i="1" u="none" strike="noStrike" baseline="0" dirty="0">
                <a:latin typeface="LMMathItalic10-Regular"/>
              </a:rPr>
              <a:t>ε</a:t>
            </a:r>
            <a:r>
              <a:rPr lang="el-GR" sz="1400" b="0" i="1" u="none" strike="noStrike" baseline="0" dirty="0">
                <a:latin typeface="LMMathItalic8-Regular"/>
              </a:rPr>
              <a:t>a </a:t>
            </a:r>
            <a:r>
              <a:rPr lang="el-GR" sz="2400" b="0" i="0" u="none" strike="noStrike" baseline="0" dirty="0">
                <a:latin typeface="grmn1000"/>
              </a:rPr>
              <a:t>και </a:t>
            </a:r>
            <a:r>
              <a:rPr lang="el-GR" sz="2400" b="0" i="1" u="none" strike="noStrike" baseline="0" dirty="0">
                <a:latin typeface="LMMathItalic10-Regular"/>
              </a:rPr>
              <a:t>ε</a:t>
            </a:r>
            <a:r>
              <a:rPr lang="el-GR" sz="1400" b="0" i="1" u="none" strike="noStrike" baseline="0" dirty="0">
                <a:latin typeface="LMMathItalic8-Regular"/>
              </a:rPr>
              <a:t>b</a:t>
            </a:r>
            <a:r>
              <a:rPr lang="el-GR" sz="2400" b="0" i="0" u="none" strike="noStrike" baseline="0" dirty="0">
                <a:latin typeface="grmn1000"/>
              </a:rPr>
              <a:t>, αναπαριστούν τα στοχαστικά στοιχεία που γνωρίζει αποκλειστικά το άτομο για τον εαυτό του, αλλά δεν παρατηρούνται από τον αναλυτή.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FBC919-59A5-9E93-0A46-E5424431E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586" y="2751640"/>
            <a:ext cx="6478828" cy="67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1582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CA5C3-EF0F-7270-C4D3-0478033DA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856" y="46310"/>
            <a:ext cx="9720072" cy="1499616"/>
          </a:xfrm>
        </p:spPr>
        <p:txBody>
          <a:bodyPr>
            <a:normAutofit/>
          </a:bodyPr>
          <a:lstStyle/>
          <a:p>
            <a:r>
              <a:rPr lang="el-GR" sz="4400" dirty="0"/>
              <a:t>Τυχαίες επιδράσεις</a:t>
            </a:r>
            <a:endParaRPr lang="en-US" sz="4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676CEE-D33C-164D-AD98-AFDDA0AAA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068" y="1545926"/>
            <a:ext cx="7965649" cy="502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8444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9E820-4C6D-A007-7AF7-592D3E7F4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/>
              <a:t>Σταθερές επιδράσεις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48F28-1C9B-34A0-78B0-769C0AC1B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739245"/>
            <a:ext cx="9720073" cy="4023360"/>
          </a:xfrm>
        </p:spPr>
        <p:txBody>
          <a:bodyPr/>
          <a:lstStyle/>
          <a:p>
            <a:r>
              <a:rPr lang="el-GR" dirty="0"/>
              <a:t>Το υπόδειγμα σταθερών επιδράσεων είναι</a:t>
            </a:r>
          </a:p>
          <a:p>
            <a:endParaRPr lang="el-GR" dirty="0"/>
          </a:p>
          <a:p>
            <a:endParaRPr lang="el-GR" dirty="0"/>
          </a:p>
          <a:p>
            <a:r>
              <a:rPr lang="el-GR" sz="2400" b="0" i="0" u="none" strike="noStrike" baseline="0" dirty="0">
                <a:latin typeface="grmn1000"/>
              </a:rPr>
              <a:t>όπου </a:t>
            </a:r>
            <a:r>
              <a:rPr lang="el-GR" sz="2400" b="0" i="1" u="none" strike="noStrike" baseline="0" dirty="0">
                <a:latin typeface="LMMathItalic10-Regular"/>
              </a:rPr>
              <a:t>d</a:t>
            </a:r>
            <a:r>
              <a:rPr lang="el-GR" sz="1400" b="0" i="1" u="none" strike="noStrike" baseline="0" dirty="0">
                <a:latin typeface="LMMathItalic8-Regular"/>
              </a:rPr>
              <a:t>it </a:t>
            </a:r>
            <a:r>
              <a:rPr lang="el-GR" sz="2400" b="0" i="0" u="none" strike="noStrike" baseline="0" dirty="0">
                <a:latin typeface="grmn1000"/>
              </a:rPr>
              <a:t>είναι μια ψευδομεταβλητή που ισούται με ένα για το άτομο </a:t>
            </a:r>
            <a:r>
              <a:rPr lang="el-GR" sz="2400" b="0" i="1" u="none" strike="noStrike" baseline="0" dirty="0">
                <a:latin typeface="LMMathItalic10-Regular"/>
              </a:rPr>
              <a:t>i </a:t>
            </a:r>
            <a:r>
              <a:rPr lang="el-GR" sz="2400" b="0" i="0" u="none" strike="noStrike" baseline="0" dirty="0">
                <a:latin typeface="grmn1000"/>
              </a:rPr>
              <a:t>και με μηδέν διαφορετικά.</a:t>
            </a:r>
          </a:p>
          <a:p>
            <a:r>
              <a:rPr lang="el-GR" dirty="0"/>
              <a:t>Για λόγους ευκολίας, αναπροσδιορίσαμε τα xit ως τις μη σταθερές μεταβλητές του υποδείγματος.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09F534-5D14-EFEB-6C29-71D4844A8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4422" y="2235157"/>
            <a:ext cx="5380842" cy="96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955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36674-E9E5-8B80-6E8F-2E2B54933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z="44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Σταθερές επιδράσεις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D78AC-6A57-2957-5323-A90F23ECB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11042181" cy="4023360"/>
          </a:xfrm>
        </p:spPr>
        <p:txBody>
          <a:bodyPr/>
          <a:lstStyle/>
          <a:p>
            <a:r>
              <a:rPr lang="el-GR" dirty="0"/>
              <a:t>Η λογαριθμική συνάρτηση πιθανοφάνειας για το υπόδειγμα σταθερών επιδράσεων είναι</a:t>
            </a:r>
          </a:p>
          <a:p>
            <a:endParaRPr lang="el-GR" dirty="0"/>
          </a:p>
          <a:p>
            <a:endParaRPr lang="el-GR" dirty="0"/>
          </a:p>
          <a:p>
            <a:pPr algn="l"/>
            <a:r>
              <a:rPr lang="el-GR" sz="2400" b="0" i="0" u="none" strike="noStrike" baseline="0" dirty="0">
                <a:latin typeface="grmn1000"/>
              </a:rPr>
              <a:t>όπου </a:t>
            </a:r>
            <a:r>
              <a:rPr lang="el-GR" sz="2400" b="0" i="1" u="none" strike="noStrike" baseline="0" dirty="0">
                <a:latin typeface="LMMathItalic10-Regular"/>
              </a:rPr>
              <a:t>P</a:t>
            </a:r>
            <a:r>
              <a:rPr lang="el-GR" sz="2400" b="0" i="0" u="none" strike="noStrike" baseline="0" dirty="0">
                <a:latin typeface="LMRoman10-Regular"/>
              </a:rPr>
              <a:t>(</a:t>
            </a:r>
            <a:r>
              <a:rPr lang="el-GR" sz="2400" b="0" i="1" u="none" strike="noStrike" baseline="0" dirty="0">
                <a:latin typeface="LMMathItalic10-Regular"/>
              </a:rPr>
              <a:t>.</a:t>
            </a:r>
            <a:r>
              <a:rPr lang="el-GR" sz="2400" b="0" i="0" u="none" strike="noStrike" baseline="0" dirty="0">
                <a:latin typeface="LMRoman10-Regular"/>
              </a:rPr>
              <a:t>) </a:t>
            </a:r>
            <a:r>
              <a:rPr lang="el-GR" sz="2400" b="0" i="0" u="none" strike="noStrike" baseline="0" dirty="0">
                <a:latin typeface="grmn1000"/>
              </a:rPr>
              <a:t>είναι η πιθανότητα του παρατηρούμενου αποτελέσματα, για παράδειγμα, </a:t>
            </a:r>
            <a:r>
              <a:rPr lang="el-GR" sz="2400" b="0" i="0" u="none" strike="noStrike" baseline="0" dirty="0">
                <a:latin typeface="LMRoman10-Regular"/>
              </a:rPr>
              <a:t>Φ[</a:t>
            </a:r>
            <a:r>
              <a:rPr lang="el-GR" sz="2400" b="0" i="1" u="none" strike="noStrike" baseline="0" dirty="0">
                <a:latin typeface="LMMathItalic10-Regular"/>
              </a:rPr>
              <a:t>q</a:t>
            </a:r>
            <a:r>
              <a:rPr lang="el-GR" sz="1400" b="0" i="1" u="none" strike="noStrike" baseline="0" dirty="0">
                <a:latin typeface="LMMathItalic8-Regular"/>
              </a:rPr>
              <a:t>it</a:t>
            </a:r>
            <a:r>
              <a:rPr lang="el-GR" sz="2400" b="0" i="0" u="none" strike="noStrike" baseline="0" dirty="0">
                <a:latin typeface="LMRoman10-Regular"/>
              </a:rPr>
              <a:t>(</a:t>
            </a:r>
            <a:r>
              <a:rPr lang="el-GR" sz="2400" b="0" i="1" u="none" strike="noStrike" baseline="0" dirty="0">
                <a:latin typeface="LMMathItalic10-Regular"/>
              </a:rPr>
              <a:t>a</a:t>
            </a:r>
            <a:r>
              <a:rPr lang="el-GR" sz="1400" b="0" i="1" u="none" strike="noStrike" baseline="0" dirty="0">
                <a:latin typeface="LMMathItalic8-Regular"/>
              </a:rPr>
              <a:t>i </a:t>
            </a:r>
            <a:r>
              <a:rPr lang="el-GR" sz="2400" b="0" i="0" u="none" strike="noStrike" baseline="0" dirty="0">
                <a:latin typeface="LMRoman10-Regular"/>
              </a:rPr>
              <a:t>+ </a:t>
            </a:r>
            <a:r>
              <a:rPr lang="el-GR" sz="2400" b="1" i="1" u="none" strike="noStrike" baseline="0" dirty="0">
                <a:latin typeface="LMMathItalic10-Bold"/>
              </a:rPr>
              <a:t>x</a:t>
            </a:r>
            <a:r>
              <a:rPr lang="en-US" sz="1400" b="0" i="1" u="none" strike="noStrike" baseline="0" dirty="0">
                <a:latin typeface="LMMathItalic8-Regular"/>
              </a:rPr>
              <a:t>it</a:t>
            </a:r>
            <a:r>
              <a:rPr lang="el-GR" sz="2400" b="1" i="1" u="none" strike="noStrike" baseline="0" dirty="0">
                <a:latin typeface="LMMathItalic10-Bold"/>
              </a:rPr>
              <a:t>β</a:t>
            </a:r>
            <a:r>
              <a:rPr lang="el-GR" sz="2400" b="0" i="0" u="none" strike="noStrike" baseline="0" dirty="0">
                <a:latin typeface="LMRoman10-Regular"/>
              </a:rPr>
              <a:t>)] </a:t>
            </a:r>
            <a:r>
              <a:rPr lang="el-GR" sz="2400" b="0" i="0" u="none" strike="noStrike" baseline="0" dirty="0">
                <a:latin typeface="grmn1000"/>
              </a:rPr>
              <a:t>για το υπόδειγμα πιθανομονάδας ή </a:t>
            </a:r>
            <a:r>
              <a:rPr lang="el-GR" sz="2400" b="0" i="0" u="none" strike="noStrike" baseline="0" dirty="0">
                <a:latin typeface="LMRoman10-Regular"/>
              </a:rPr>
              <a:t>Λ[</a:t>
            </a:r>
            <a:r>
              <a:rPr lang="el-GR" sz="2400" b="0" i="1" u="none" strike="noStrike" baseline="0" dirty="0">
                <a:latin typeface="LMMathItalic10-Regular"/>
              </a:rPr>
              <a:t>q</a:t>
            </a:r>
            <a:r>
              <a:rPr lang="el-GR" sz="1400" b="0" i="1" u="none" strike="noStrike" baseline="0" dirty="0">
                <a:latin typeface="LMMathItalic8-Regular"/>
              </a:rPr>
              <a:t>it</a:t>
            </a:r>
            <a:r>
              <a:rPr lang="el-GR" sz="2400" b="0" i="0" u="none" strike="noStrike" baseline="0" dirty="0">
                <a:latin typeface="LMRoman10-Regular"/>
              </a:rPr>
              <a:t>(</a:t>
            </a:r>
            <a:r>
              <a:rPr lang="el-GR" sz="2400" b="0" i="1" u="none" strike="noStrike" baseline="0" dirty="0">
                <a:latin typeface="LMMathItalic10-Regular"/>
              </a:rPr>
              <a:t>a</a:t>
            </a:r>
            <a:r>
              <a:rPr lang="el-GR" sz="1400" b="0" i="1" u="none" strike="noStrike" baseline="0" dirty="0">
                <a:latin typeface="LMMathItalic8-Regular"/>
              </a:rPr>
              <a:t>i </a:t>
            </a:r>
            <a:r>
              <a:rPr lang="el-GR" sz="2400" b="0" i="0" u="none" strike="noStrike" baseline="0" dirty="0">
                <a:latin typeface="LMRoman10-Regular"/>
              </a:rPr>
              <a:t>+ </a:t>
            </a:r>
            <a:r>
              <a:rPr lang="el-GR" sz="2400" b="1" i="1" u="none" strike="noStrike" baseline="0" dirty="0" err="1">
                <a:latin typeface="LMMathItalic10-Bold"/>
              </a:rPr>
              <a:t>x’</a:t>
            </a:r>
            <a:r>
              <a:rPr lang="el-GR" sz="1400" b="0" i="1" u="none" strike="noStrike" baseline="0" dirty="0" err="1">
                <a:latin typeface="LMMathItalic8-Regular"/>
              </a:rPr>
              <a:t>it</a:t>
            </a:r>
            <a:r>
              <a:rPr lang="el-GR" sz="2400" b="1" i="1" u="none" strike="noStrike" baseline="0" dirty="0" err="1">
                <a:latin typeface="LMMathItalic10-Bold"/>
              </a:rPr>
              <a:t>β</a:t>
            </a:r>
            <a:r>
              <a:rPr lang="el-GR" sz="2400" b="0" i="0" u="none" strike="noStrike" baseline="0" dirty="0">
                <a:latin typeface="LMRoman10-Regular"/>
              </a:rPr>
              <a:t>)] </a:t>
            </a:r>
            <a:r>
              <a:rPr lang="el-GR" sz="2400" b="0" i="0" u="none" strike="noStrike" baseline="0" dirty="0">
                <a:latin typeface="grmn1000"/>
              </a:rPr>
              <a:t>για το λογιστικό υπόδειγμα, όπου </a:t>
            </a:r>
            <a:r>
              <a:rPr lang="el-GR" sz="2400" b="0" i="1" u="none" strike="noStrike" baseline="0" dirty="0">
                <a:latin typeface="LMMathItalic10-Regular"/>
              </a:rPr>
              <a:t>q</a:t>
            </a:r>
            <a:r>
              <a:rPr lang="el-GR" sz="1400" b="0" i="1" u="none" strike="noStrike" baseline="0" dirty="0">
                <a:latin typeface="LMMathItalic8-Regular"/>
              </a:rPr>
              <a:t>it </a:t>
            </a:r>
            <a:r>
              <a:rPr lang="el-GR" sz="2400" b="0" i="0" u="none" strike="noStrike" baseline="0" dirty="0">
                <a:latin typeface="LMRoman10-Regular"/>
              </a:rPr>
              <a:t>= 2</a:t>
            </a:r>
            <a:r>
              <a:rPr lang="el-GR" sz="2400" b="0" i="1" u="none" strike="noStrike" baseline="0" dirty="0">
                <a:latin typeface="LMMathItalic10-Regular"/>
              </a:rPr>
              <a:t>y</a:t>
            </a:r>
            <a:r>
              <a:rPr lang="el-GR" sz="1400" b="0" i="1" u="none" strike="noStrike" baseline="0" dirty="0">
                <a:latin typeface="LMMathItalic8-Regular"/>
              </a:rPr>
              <a:t>it </a:t>
            </a:r>
            <a:r>
              <a:rPr lang="el-GR" sz="2400" b="0" i="1" u="none" strike="noStrike" baseline="0" dirty="0">
                <a:latin typeface="LMMathSymbols10-Regular"/>
              </a:rPr>
              <a:t>− </a:t>
            </a:r>
            <a:r>
              <a:rPr lang="el-GR" sz="2400" b="0" i="0" u="none" strike="noStrike" baseline="0" dirty="0">
                <a:latin typeface="LMRoman10-Regular"/>
              </a:rPr>
              <a:t>1</a:t>
            </a:r>
            <a:r>
              <a:rPr lang="el-GR" sz="2400" b="0" i="0" u="none" strike="noStrike" baseline="0" dirty="0">
                <a:latin typeface="grmn1000"/>
              </a:rPr>
              <a:t>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504321-93F9-6308-3EED-3F879E021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816" y="2743860"/>
            <a:ext cx="3830741" cy="88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079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FB987-3776-2607-DEAC-3F63719EE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z="44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Σταθερές επιδράσεις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C1A338-4D20-87D6-741C-B602F61211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8157" y="1937208"/>
                <a:ext cx="11503843" cy="4023360"/>
              </a:xfrm>
            </p:spPr>
            <p:txBody>
              <a:bodyPr/>
              <a:lstStyle/>
              <a:p>
                <a:pPr algn="l"/>
                <a:r>
                  <a:rPr lang="el-GR" sz="2400" dirty="0">
                    <a:latin typeface="grmn1000"/>
                  </a:rPr>
                  <a:t>Η</a:t>
                </a:r>
                <a:r>
                  <a:rPr lang="el-GR" sz="2400" b="0" i="0" u="none" strike="noStrike" baseline="0" dirty="0">
                    <a:latin typeface="grmn1000"/>
                  </a:rPr>
                  <a:t> εκτίμηση στο υπόδειγμα παλινδρόμησης βασιζόταν στις αποκλίσεις από τους ομαδικούς μέσους και όχι στα αρχικά δεδομένα όπως εδώ. </a:t>
                </a:r>
              </a:p>
              <a:p>
                <a:pPr algn="l"/>
                <a:r>
                  <a:rPr lang="el-GR" sz="2400" b="0" i="0" u="none" strike="noStrike" baseline="0" dirty="0">
                    <a:latin typeface="grmn1000"/>
                  </a:rPr>
                  <a:t>Το αποτέλεσμα που αξιοποιήσαμε εδώ είναι πως παρότι η </a:t>
                </a:r>
                <a:r>
                  <a:rPr lang="el-GR" sz="2400" b="0" i="1" u="none" strike="noStrike" baseline="0" dirty="0">
                    <a:latin typeface="LMMathItalic10-Regular"/>
                  </a:rPr>
                  <a:t>f</a:t>
                </a:r>
                <a:r>
                  <a:rPr lang="el-GR" sz="2400" b="0" i="0" u="none" strike="noStrike" baseline="0" dirty="0">
                    <a:latin typeface="LMRoman10-Regular"/>
                  </a:rPr>
                  <a:t>(</a:t>
                </a:r>
                <a:r>
                  <a:rPr lang="el-GR" sz="2400" b="0" i="1" u="none" strike="noStrike" baseline="0" dirty="0">
                    <a:latin typeface="LMMathItalic10-Regular"/>
                  </a:rPr>
                  <a:t>y</a:t>
                </a:r>
                <a:r>
                  <a:rPr lang="el-GR" sz="1400" b="0" i="1" u="none" strike="noStrike" baseline="0" dirty="0">
                    <a:latin typeface="LMMathItalic8-Regular"/>
                  </a:rPr>
                  <a:t>it</a:t>
                </a:r>
                <a:r>
                  <a:rPr lang="el-GR" sz="2400" b="0" i="1" u="none" strike="noStrike" baseline="0" dirty="0">
                    <a:latin typeface="LMMathSymbols10-Regular"/>
                  </a:rPr>
                  <a:t>|</a:t>
                </a:r>
                <a:r>
                  <a:rPr lang="el-GR" sz="2400" b="1" i="1" u="none" strike="noStrike" baseline="0" dirty="0">
                    <a:latin typeface="LMMathItalic10-Bold"/>
                  </a:rPr>
                  <a:t>X</a:t>
                </a:r>
                <a:r>
                  <a:rPr lang="el-GR" sz="1400" b="0" i="1" u="none" strike="noStrike" baseline="0" dirty="0">
                    <a:latin typeface="LMMathItalic8-Regular"/>
                  </a:rPr>
                  <a:t>i</a:t>
                </a:r>
                <a:r>
                  <a:rPr lang="el-GR" sz="2400" b="0" i="0" u="none" strike="noStrike" baseline="0" dirty="0">
                    <a:latin typeface="LMRoman10-Regular"/>
                  </a:rPr>
                  <a:t>) </a:t>
                </a:r>
                <a:r>
                  <a:rPr lang="el-GR" sz="2400" b="0" i="0" u="none" strike="noStrike" baseline="0" dirty="0">
                    <a:latin typeface="grmn1000"/>
                  </a:rPr>
                  <a:t>είναι συνάρτηση των </a:t>
                </a:r>
                <a:r>
                  <a:rPr lang="el-GR" sz="2400" b="0" i="1" u="none" strike="noStrike" baseline="0" dirty="0">
                    <a:latin typeface="LMMathItalic10-Regular"/>
                  </a:rPr>
                  <a:t>a</a:t>
                </a:r>
                <a:r>
                  <a:rPr lang="el-GR" sz="1400" b="0" i="1" u="none" strike="noStrike" baseline="0" dirty="0">
                    <a:latin typeface="LMMathItalic8-Regular"/>
                  </a:rPr>
                  <a:t>i</a:t>
                </a:r>
                <a:r>
                  <a:rPr lang="el-GR" sz="2400" b="0" i="0" u="none" strike="noStrike" baseline="0" dirty="0">
                    <a:latin typeface="grmn1000"/>
                  </a:rPr>
                  <a:t>, η </a:t>
                </a:r>
                <a:r>
                  <a:rPr lang="el-GR" sz="2400" b="0" i="1" u="none" strike="noStrike" baseline="0" dirty="0">
                    <a:latin typeface="LMMathItalic10-Regular"/>
                  </a:rPr>
                  <a:t>f</a:t>
                </a:r>
                <a:r>
                  <a:rPr lang="el-GR" sz="2400" b="0" i="0" u="none" strike="noStrike" baseline="0" dirty="0">
                    <a:latin typeface="LMRoman10-Regular"/>
                  </a:rPr>
                  <a:t>(</a:t>
                </a:r>
                <a:r>
                  <a:rPr lang="el-GR" sz="2400" b="0" i="1" u="none" strike="noStrike" baseline="0" dirty="0">
                    <a:latin typeface="LMMathItalic10-Regular"/>
                  </a:rPr>
                  <a:t>y</a:t>
                </a:r>
                <a:r>
                  <a:rPr lang="el-GR" sz="1400" b="0" i="1" u="none" strike="noStrike" baseline="0" dirty="0">
                    <a:latin typeface="LMMathItalic8-Regular"/>
                  </a:rPr>
                  <a:t>it</a:t>
                </a:r>
                <a:r>
                  <a:rPr lang="el-GR" sz="2400" b="0" i="1" u="none" strike="noStrike" baseline="0" dirty="0">
                    <a:latin typeface="LMMathSymbols10-Regular"/>
                  </a:rPr>
                  <a:t>|</a:t>
                </a:r>
                <a:r>
                  <a:rPr lang="el-GR" sz="2400" b="1" i="1" u="none" strike="noStrike" baseline="0" dirty="0">
                    <a:latin typeface="LMMathItalic10-Bold"/>
                  </a:rPr>
                  <a:t>X</a:t>
                </a:r>
                <a:r>
                  <a:rPr lang="el-GR" sz="1400" b="0" i="1" u="none" strike="noStrike" baseline="0" dirty="0">
                    <a:latin typeface="LMMathItalic8-Regular"/>
                  </a:rPr>
                  <a:t>i</a:t>
                </a:r>
                <a:r>
                  <a:rPr lang="el-GR" sz="2400" b="0" i="1" u="none" strike="noStrike" baseline="0" dirty="0">
                    <a:latin typeface="LMMathItalic10-Regular"/>
                  </a:rPr>
                  <a:t>, y</a:t>
                </a:r>
                <a:r>
                  <a:rPr lang="el-GR" sz="1400" b="0" i="1" u="none" strike="noStrike" baseline="0" dirty="0">
                    <a:latin typeface="LMMathItalic8-Regular"/>
                  </a:rPr>
                  <a:t>i</a:t>
                </a:r>
                <a:r>
                  <a:rPr lang="el-GR" sz="2400" b="0" i="0" u="none" strike="noStrike" baseline="0" dirty="0">
                    <a:latin typeface="LMRoman10-Regular"/>
                  </a:rPr>
                  <a:t>) </a:t>
                </a:r>
                <a:r>
                  <a:rPr lang="el-GR" sz="2400" b="0" i="0" u="none" strike="noStrike" baseline="0" dirty="0">
                    <a:latin typeface="grmn1000"/>
                  </a:rPr>
                  <a:t>δεν είναι συνάρτηση των </a:t>
                </a:r>
                <a:r>
                  <a:rPr lang="el-GR" sz="2400" b="0" i="1" u="none" strike="noStrike" baseline="0" dirty="0">
                    <a:latin typeface="LMMathItalic10-Regular"/>
                  </a:rPr>
                  <a:t>a</a:t>
                </a:r>
                <a:r>
                  <a:rPr lang="el-GR" sz="1400" b="0" i="1" u="none" strike="noStrike" baseline="0" dirty="0">
                    <a:latin typeface="LMMathItalic8-Regular"/>
                  </a:rPr>
                  <a:t>i</a:t>
                </a:r>
                <a:r>
                  <a:rPr lang="el-GR" sz="2400" b="0" i="0" u="none" strike="noStrike" baseline="0" dirty="0">
                    <a:latin typeface="grmn1000"/>
                  </a:rPr>
                  <a:t>. Χρησιμοποιήσαμε αυτή τη συνάρτηση στην εκτίμηση του </a:t>
                </a:r>
                <a:r>
                  <a:rPr lang="el-GR" sz="2400" b="1" i="1" u="none" strike="noStrike" baseline="0" dirty="0">
                    <a:latin typeface="LMMathItalic10-Bold"/>
                  </a:rPr>
                  <a:t>β</a:t>
                </a:r>
                <a:r>
                  <a:rPr lang="el-GR" sz="2400" b="0" i="0" u="none" strike="noStrike" baseline="0" dirty="0">
                    <a:latin typeface="grmn1000"/>
                  </a:rPr>
                  <a:t>. </a:t>
                </a:r>
              </a:p>
              <a:p>
                <a:pPr algn="l"/>
                <a:r>
                  <a:rPr lang="el-GR" sz="2400" b="0" i="0" u="none" strike="noStrike" baseline="0" dirty="0">
                    <a:latin typeface="grmn1000"/>
                  </a:rPr>
                  <a:t>Σε αυτό το πλαίσιο, το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l-GR" sz="2400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u="none" strike="noStrike" baseline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l-GR" sz="1400" b="0" i="1" u="none" strike="noStrike" baseline="0" dirty="0">
                    <a:latin typeface="LMMathItalic8-Regular"/>
                  </a:rPr>
                  <a:t>i </a:t>
                </a:r>
                <a:r>
                  <a:rPr lang="el-GR" sz="2400" b="0" i="0" u="none" strike="noStrike" baseline="0" dirty="0">
                    <a:latin typeface="grmn1000"/>
                  </a:rPr>
                  <a:t>είναι ένα </a:t>
                </a:r>
                <a:r>
                  <a:rPr lang="el-GR" sz="2400" b="1" i="0" u="none" strike="noStrike" baseline="0" dirty="0">
                    <a:latin typeface="grxn1000"/>
                  </a:rPr>
                  <a:t>ελάχιστο επαρκές στατιστικό </a:t>
                </a:r>
                <a:r>
                  <a:rPr lang="el-GR" sz="2400" b="0" i="0" u="none" strike="noStrike" baseline="0" dirty="0">
                    <a:latin typeface="grmn1000"/>
                  </a:rPr>
                  <a:t>για το </a:t>
                </a:r>
                <a:r>
                  <a:rPr lang="el-GR" sz="3200" b="0" i="1" u="none" strike="noStrike" baseline="30000" dirty="0">
                    <a:latin typeface="LMMathItalic10-Regular"/>
                  </a:rPr>
                  <a:t>a</a:t>
                </a:r>
                <a:r>
                  <a:rPr lang="el-GR" sz="3200" b="0" i="1" u="none" strike="noStrike" baseline="0" dirty="0">
                    <a:latin typeface="LMMathItalic8-Regular"/>
                  </a:rPr>
                  <a:t>i</a:t>
                </a:r>
                <a:r>
                  <a:rPr lang="el-GR" sz="2400" b="0" i="0" u="none" strike="noStrike" baseline="0" dirty="0">
                    <a:latin typeface="grmn1000"/>
                  </a:rPr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C1A338-4D20-87D6-741C-B602F61211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8157" y="1937208"/>
                <a:ext cx="11503843" cy="4023360"/>
              </a:xfrm>
              <a:blipFill>
                <a:blip r:embed="rId2"/>
                <a:stretch>
                  <a:fillRect l="-424" t="-2121" r="-1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316358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2AC61-00FD-4F24-4B84-471FBBA6C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300905"/>
            <a:ext cx="9720072" cy="781671"/>
          </a:xfrm>
        </p:spPr>
        <p:txBody>
          <a:bodyPr/>
          <a:lstStyle/>
          <a:p>
            <a:r>
              <a:rPr kumimoji="0" lang="el-GR" sz="44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Σταθερές επιδράσεις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B23BF-48B9-57CF-2EC5-13B7BA249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714" y="1251689"/>
            <a:ext cx="11061035" cy="4023360"/>
          </a:xfrm>
        </p:spPr>
        <p:txBody>
          <a:bodyPr>
            <a:normAutofit/>
          </a:bodyPr>
          <a:lstStyle/>
          <a:p>
            <a:r>
              <a:rPr lang="el-GR" sz="2400" b="0" i="0" u="none" strike="noStrike" baseline="0" dirty="0">
                <a:latin typeface="grmn1000"/>
              </a:rPr>
              <a:t>΄Ενα δυαδικό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λογιστικό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υπόδειγμα σταθερών επιδράσεων είναι</a:t>
            </a:r>
            <a:endParaRPr lang="en-US" sz="2400" b="0" i="0" u="none" strike="noStrike" baseline="0" dirty="0">
              <a:latin typeface="grmn1000"/>
            </a:endParaRPr>
          </a:p>
          <a:p>
            <a:endParaRPr lang="en-US" sz="2400" dirty="0">
              <a:latin typeface="grmn1000"/>
            </a:endParaRPr>
          </a:p>
          <a:p>
            <a:endParaRPr lang="en-US" sz="2400" dirty="0">
              <a:latin typeface="grmn1000"/>
            </a:endParaRPr>
          </a:p>
          <a:p>
            <a:r>
              <a:rPr lang="el-GR" dirty="0"/>
              <a:t>Η μη δεσμευμένη πιθανοφάνεια για τις nT ανεξάρτητες παρατηρήσεις είναι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l-GR" dirty="0"/>
              <a:t>Ο Chamberlain (1980) [μετά τους Rasch (1960) και Andersen (1970)] παρατήρησε ότι η </a:t>
            </a:r>
            <a:r>
              <a:rPr lang="el-GR" b="1" dirty="0"/>
              <a:t>δεσμευμένη</a:t>
            </a:r>
            <a:r>
              <a:rPr lang="en-US" b="1" dirty="0"/>
              <a:t> </a:t>
            </a:r>
            <a:r>
              <a:rPr lang="el-GR" b="1" dirty="0"/>
              <a:t>συνάρτηση πιθανοφάνειας</a:t>
            </a:r>
            <a:r>
              <a:rPr lang="el-GR" dirty="0"/>
              <a:t>,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0E1B7E-B2D9-0BBA-03D3-F8C6437D0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522" y="1873103"/>
            <a:ext cx="4212858" cy="9015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134774-634A-3E45-0AF5-3079857B9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3801" y="3396098"/>
            <a:ext cx="3540726" cy="8082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EC5BD9-135A-1202-D375-DBABA2B55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9816" y="5171545"/>
            <a:ext cx="6783805" cy="104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9029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38DDA-09B4-8B2E-01B8-B2EA49B7F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z="44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Σταθερές επιδράσεις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B43E1-7692-5C6D-8ABA-738CF03E6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10976194" cy="4023360"/>
          </a:xfrm>
        </p:spPr>
        <p:txBody>
          <a:bodyPr/>
          <a:lstStyle/>
          <a:p>
            <a:pPr algn="l"/>
            <a:r>
              <a:rPr lang="el-GR" sz="2400" b="0" i="0" u="none" strike="noStrike" baseline="0" dirty="0">
                <a:latin typeface="grmn1000"/>
              </a:rPr>
              <a:t>Δεν εξαρτάται από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τις συμπτωματικές παραμέτρους, </a:t>
            </a:r>
            <a:r>
              <a:rPr lang="el-GR" sz="2400" b="0" i="1" u="none" strike="noStrike" baseline="0" dirty="0">
                <a:latin typeface="LMMathItalic10-Regular"/>
              </a:rPr>
              <a:t>a</a:t>
            </a:r>
            <a:r>
              <a:rPr lang="el-GR" sz="1400" b="0" i="1" u="none" strike="noStrike" baseline="0" dirty="0">
                <a:latin typeface="LMMathItalic8-Regular"/>
              </a:rPr>
              <a:t>i</a:t>
            </a:r>
            <a:r>
              <a:rPr lang="el-GR" sz="2400" b="0" i="0" u="none" strike="noStrike" baseline="0" dirty="0">
                <a:latin typeface="grmn1000"/>
              </a:rPr>
              <a:t>. Η από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κοινού πιθανοφάνεια για κάθε σύνολο </a:t>
            </a:r>
            <a:r>
              <a:rPr lang="el-GR" sz="2400" b="0" i="1" u="none" strike="noStrike" baseline="0" dirty="0">
                <a:latin typeface="LMMathItalic10-Regular"/>
              </a:rPr>
              <a:t>T</a:t>
            </a:r>
            <a:r>
              <a:rPr lang="el-GR" sz="1400" b="0" i="1" u="none" strike="noStrike" baseline="0" dirty="0">
                <a:latin typeface="LMMathItalic8-Regular"/>
              </a:rPr>
              <a:t>i</a:t>
            </a:r>
            <a:r>
              <a:rPr lang="en-US" sz="1400" i="1" dirty="0">
                <a:latin typeface="LMMathItalic8-Regular"/>
              </a:rPr>
              <a:t>  </a:t>
            </a:r>
            <a:r>
              <a:rPr lang="el-GR" sz="2400" b="0" i="0" u="none" strike="noStrike" baseline="0" dirty="0">
                <a:latin typeface="grmn1000"/>
              </a:rPr>
              <a:t>παρατηρήσεων, δεσμευμένη ως προς το πλήθος των μονάδων στο σύνολο, είναι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CFEDFB-0C43-2271-D6B8-4902318FA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063" y="3429000"/>
            <a:ext cx="6335874" cy="217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5264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2EF1A1-1707-7510-80BB-937355D1F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711" y="1041135"/>
            <a:ext cx="9504412" cy="506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3952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1D231E-CEB4-B415-06A4-E3E832740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748" y="1451728"/>
            <a:ext cx="9224866" cy="425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976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FDF247-A4D9-BFD3-FA5D-0F50303B7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529" y="1403539"/>
            <a:ext cx="11029753" cy="427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3362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67D582-20AA-B9AC-312D-A5880E3D6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787" y="89904"/>
            <a:ext cx="6536138" cy="675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98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BA69C-DE63-EDE9-8EC1-DEF4879DF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z="40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Τυχαία χρησιμότητα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4F63D-2FEC-210F-4BB9-71E800AC3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872" y="2249424"/>
            <a:ext cx="11328128" cy="4608576"/>
          </a:xfrm>
        </p:spPr>
        <p:txBody>
          <a:bodyPr>
            <a:normAutofit/>
          </a:bodyPr>
          <a:lstStyle/>
          <a:p>
            <a:pPr algn="l"/>
            <a:r>
              <a:rPr lang="el-GR" sz="2400" dirty="0">
                <a:latin typeface="grmn1000"/>
              </a:rPr>
              <a:t>Σ</a:t>
            </a:r>
            <a:r>
              <a:rPr lang="el-GR" sz="2400" b="0" i="0" u="none" strike="noStrike" baseline="0" dirty="0">
                <a:latin typeface="grmn1000"/>
              </a:rPr>
              <a:t>υμβολίζοντας με </a:t>
            </a:r>
            <a:r>
              <a:rPr lang="el-GR" sz="2400" b="0" i="1" u="none" strike="noStrike" baseline="0" dirty="0">
                <a:latin typeface="LMMathItalic10-Regular"/>
              </a:rPr>
              <a:t>Y </a:t>
            </a:r>
            <a:r>
              <a:rPr lang="el-GR" sz="2400" b="0" i="0" u="none" strike="noStrike" baseline="0" dirty="0">
                <a:latin typeface="LMRoman10-Regular"/>
              </a:rPr>
              <a:t>= 1 </a:t>
            </a:r>
            <a:r>
              <a:rPr lang="el-GR" sz="2400" b="0" i="0" u="none" strike="noStrike" baseline="0" dirty="0">
                <a:latin typeface="grmn1000"/>
              </a:rPr>
              <a:t>την επιλογή </a:t>
            </a:r>
            <a:r>
              <a:rPr lang="el-GR" sz="2400" b="0" i="1" u="none" strike="noStrike" baseline="0" dirty="0">
                <a:latin typeface="LMMathItalic10-Regular"/>
              </a:rPr>
              <a:t>a </a:t>
            </a:r>
            <a:r>
              <a:rPr lang="el-GR" sz="2400" b="0" i="0" u="none" strike="noStrike" baseline="0" dirty="0">
                <a:latin typeface="grmn1000"/>
              </a:rPr>
              <a:t>από τον καταναλωτή, εξάγουμε το συμπέρασμα </a:t>
            </a:r>
            <a:r>
              <a:rPr lang="el-GR" sz="2400" b="0" i="1" u="none" strike="noStrike" baseline="0" dirty="0">
                <a:latin typeface="LMMathItalic10-Regular"/>
              </a:rPr>
              <a:t>U</a:t>
            </a:r>
            <a:r>
              <a:rPr lang="el-GR" sz="1400" b="0" i="1" u="none" strike="noStrike" baseline="0" dirty="0">
                <a:latin typeface="LMMathItalic8-Regular"/>
              </a:rPr>
              <a:t>a </a:t>
            </a:r>
            <a:r>
              <a:rPr lang="el-GR" sz="2400" b="0" i="1" u="none" strike="noStrike" baseline="0" dirty="0">
                <a:latin typeface="LMMathItalic10-Regular"/>
              </a:rPr>
              <a:t>&gt; U</a:t>
            </a:r>
            <a:r>
              <a:rPr lang="el-GR" sz="1400" b="0" i="1" u="none" strike="noStrike" baseline="0" dirty="0">
                <a:latin typeface="LMMathItalic8-Regular"/>
              </a:rPr>
              <a:t>b</a:t>
            </a:r>
            <a:r>
              <a:rPr lang="el-GR" sz="2400" b="0" i="0" u="none" strike="noStrike" baseline="0" dirty="0">
                <a:latin typeface="grmn1000"/>
              </a:rPr>
              <a:t>.</a:t>
            </a:r>
          </a:p>
          <a:p>
            <a:pPr algn="l"/>
            <a:r>
              <a:rPr lang="el-GR" dirty="0"/>
              <a:t>Εφόσον το αποτέλεσμα εξαρτάται κυρίως από τα τυχαία στοιχεία των συναρτήσεων χρησιμότητας, έχουμε</a:t>
            </a:r>
          </a:p>
          <a:p>
            <a:pPr algn="l"/>
            <a:endParaRPr lang="el-GR" dirty="0"/>
          </a:p>
          <a:p>
            <a:pPr algn="l"/>
            <a:endParaRPr lang="el-GR" dirty="0"/>
          </a:p>
          <a:p>
            <a:pPr algn="l"/>
            <a:endParaRPr lang="el-GR" dirty="0"/>
          </a:p>
          <a:p>
            <a:pPr algn="l"/>
            <a:endParaRPr lang="el-GR" dirty="0"/>
          </a:p>
          <a:p>
            <a:pPr algn="l"/>
            <a:r>
              <a:rPr lang="el-GR" dirty="0"/>
              <a:t>όπου το γινόμενο x’β συγκεντρώνει όλα τα παρατηρήσιμα στοιχεία της διαφοράς των δύο συναρτήσεων χρησιμότητας και με ε συμβολίζεται η διαφορά μεταξύ των δύο τυχαίων στοιχείων.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6BCA08-BC15-2E1D-0975-2340A83C2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632" y="4094191"/>
            <a:ext cx="8000280" cy="137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7607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4D0ABD-768C-7EEC-C43D-055D1A32C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227" y="265849"/>
            <a:ext cx="8757500" cy="632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3677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9E891C-124D-5D0F-531A-3E0AC85C5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216" y="716436"/>
            <a:ext cx="8474795" cy="524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2570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ADEE32-D5F8-E567-A8C5-2288ABD00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009" y="1102936"/>
            <a:ext cx="9424336" cy="484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09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B541A-2398-8BD9-63E6-8481ECD37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720783"/>
          </a:xfrm>
        </p:spPr>
        <p:txBody>
          <a:bodyPr/>
          <a:lstStyle/>
          <a:p>
            <a:r>
              <a:rPr kumimoji="0" lang="el-GR" sz="40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Τυχαία χρησιμότητα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BD8B535-ADE3-F7C9-308E-B0962911F6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01579" y="1304858"/>
                <a:ext cx="11167872" cy="5553142"/>
              </a:xfrm>
            </p:spPr>
            <p:txBody>
              <a:bodyPr>
                <a:normAutofit/>
              </a:bodyPr>
              <a:lstStyle/>
              <a:p>
                <a:r>
                  <a:rPr lang="el-GR" sz="2400" b="0" i="0" u="none" strike="noStrike" baseline="0" dirty="0">
                    <a:latin typeface="grxn1000"/>
                  </a:rPr>
                  <a:t>Παράδειγμα 17.2. Διαρθρωτικές Εξισώσεις για ένα Υπόδειγμα Δυαδικής Επιλογής</a:t>
                </a:r>
                <a:endParaRPr lang="en-US" sz="2400" b="0" i="0" u="none" strike="noStrike" baseline="0" dirty="0">
                  <a:latin typeface="grxn1000"/>
                </a:endParaRPr>
              </a:p>
              <a:p>
                <a:r>
                  <a:rPr lang="el-GR" sz="2400" b="0" i="0" u="none" strike="noStrike" baseline="0" dirty="0">
                    <a:latin typeface="grmn1000"/>
                  </a:rPr>
                  <a:t>Για ένα δεδομένο άτομο, ο αγοραίος μισθός που μπορεί να κερδηθεί στην παρούσα τοποθεσία είναι</a:t>
                </a:r>
                <a:endParaRPr lang="en-US" sz="2400" b="0" i="0" u="none" strike="noStrike" baseline="0" dirty="0">
                  <a:latin typeface="grmn1000"/>
                </a:endParaRPr>
              </a:p>
              <a:p>
                <a:endParaRPr lang="en-US" sz="2400" dirty="0">
                  <a:latin typeface="grmn1000"/>
                </a:endParaRPr>
              </a:p>
              <a:p>
                <a:r>
                  <a:rPr lang="el-GR" sz="2400" b="0" i="0" u="none" strike="noStrike" baseline="0" dirty="0">
                    <a:latin typeface="grmn1000"/>
                  </a:rPr>
                  <a:t>Η μετανάστευση δημιουργεί κόστη τόσο για το άτομο όσο και για την αγορά εργασίας,</a:t>
                </a:r>
                <a:endParaRPr lang="en-US" sz="2400" b="0" i="0" u="none" strike="noStrike" baseline="0" dirty="0">
                  <a:latin typeface="grmn1000"/>
                </a:endParaRPr>
              </a:p>
              <a:p>
                <a:pPr marL="0" indent="0">
                  <a:buNone/>
                </a:pPr>
                <a:endParaRPr lang="en-US" sz="2400" b="0" i="0" u="none" strike="noStrike" baseline="0" dirty="0">
                  <a:latin typeface="grmn1000"/>
                </a:endParaRPr>
              </a:p>
              <a:p>
                <a:pPr algn="l"/>
                <a:r>
                  <a:rPr lang="el-GR" sz="2400" b="0" i="0" u="none" strike="noStrike" baseline="0" dirty="0">
                    <a:latin typeface="grmn1000"/>
                  </a:rPr>
                  <a:t>Τα κόστη μετακίνησης εξαρτώνται από το αν το άτομο είναι αυτό-απασχολούμενο και το αν το άτομο άλλαξε</a:t>
                </a:r>
                <a:r>
                  <a:rPr lang="en-US" sz="2400" b="0" i="0" u="none" strike="noStrike" baseline="0" dirty="0">
                    <a:latin typeface="grmn1000"/>
                  </a:rPr>
                  <a:t> </a:t>
                </a:r>
                <a:r>
                  <a:rPr lang="el-GR" sz="2400" b="0" i="0" u="none" strike="noStrike" baseline="0" dirty="0">
                    <a:latin typeface="grmn1000"/>
                  </a:rPr>
                  <a:t>πρόσφατα κλάδο απασχόλησης. Τα άτομα μεταναστεύουν αν το όφελος </a:t>
                </a:r>
                <a:r>
                  <a:rPr lang="el-GR" sz="2400" b="0" i="1" u="none" strike="noStrike" baseline="0" dirty="0">
                    <a:latin typeface="LMMathItalic10-Regular"/>
                  </a:rPr>
                  <a:t>y</a:t>
                </a: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el-GR" sz="1200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r>
                            <m:rPr>
                              <m:brk m:alnAt="7"/>
                            </m:rPr>
                            <a:rPr lang="en-US" sz="1200" b="0" i="1" u="none" strike="noStrike" baseline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e>
                      </m:mr>
                      <m:mr>
                        <m:e>
                          <m:r>
                            <a:rPr lang="en-US" sz="1200" b="0" i="1" u="none" strike="noStrike" baseline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mr>
                    </m:m>
                  </m:oMath>
                </a14:m>
                <a:r>
                  <a:rPr lang="en-US" sz="2400" b="0" i="1" u="none" strike="noStrike" baseline="0" dirty="0">
                    <a:latin typeface="LMMathSymbols10-Regular"/>
                  </a:rPr>
                  <a:t>− </a:t>
                </a:r>
                <a:r>
                  <a:rPr lang="en-US" sz="2400" b="0" i="1" u="none" strike="noStrike" baseline="0" dirty="0">
                    <a:latin typeface="LMMathItalic10-Regular"/>
                  </a:rPr>
                  <a:t>y</a:t>
                </a: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en-US" sz="1200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r>
                            <m:rPr>
                              <m:brk m:alnAt="7"/>
                            </m:rPr>
                            <a:rPr lang="en-US" sz="1200" b="0" i="1" u="none" strike="noStrike" baseline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e>
                      </m:mr>
                      <m:mr>
                        <m:e>
                          <m:r>
                            <a:rPr lang="en-US" sz="1200" b="0" i="1" u="none" strike="noStrike" baseline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mr>
                    </m:m>
                  </m:oMath>
                </a14:m>
                <a:r>
                  <a:rPr lang="el-GR" sz="800" b="0" i="1" u="none" strike="noStrike" baseline="0" dirty="0">
                    <a:latin typeface="LMMathItalic7-Regular"/>
                  </a:rPr>
                  <a:t> </a:t>
                </a:r>
                <a:r>
                  <a:rPr lang="el-GR" sz="2400" b="0" i="0" u="none" strike="noStrike" baseline="0" dirty="0">
                    <a:latin typeface="grmn1000"/>
                  </a:rPr>
                  <a:t>είναι μεγαλύτερο από</a:t>
                </a:r>
                <a:r>
                  <a:rPr lang="en-US" sz="2400" b="0" i="0" u="none" strike="noStrike" baseline="0" dirty="0">
                    <a:latin typeface="grmn1000"/>
                  </a:rPr>
                  <a:t> </a:t>
                </a:r>
                <a:r>
                  <a:rPr lang="el-GR" sz="2400" b="0" i="0" u="none" strike="noStrike" baseline="0" dirty="0">
                    <a:latin typeface="grmn1000"/>
                  </a:rPr>
                  <a:t>το κόστος,</a:t>
                </a:r>
                <a:r>
                  <a:rPr lang="en-US" sz="2400" b="0" i="0" u="none" strike="noStrike" baseline="0" dirty="0">
                    <a:latin typeface="grmn1000"/>
                  </a:rPr>
                  <a:t> </a:t>
                </a:r>
                <a:r>
                  <a:rPr lang="en-US" sz="2400" b="0" i="1" u="none" strike="noStrike" baseline="0" dirty="0">
                    <a:latin typeface="LMMathItalic10-Regular"/>
                  </a:rPr>
                  <a:t>C</a:t>
                </a:r>
                <a:r>
                  <a:rPr lang="en-US" sz="2800" b="0" i="1" u="none" strike="noStrike" baseline="30000" dirty="0">
                    <a:latin typeface="LMMathSymbols7-Regular"/>
                  </a:rPr>
                  <a:t>∗</a:t>
                </a:r>
                <a:r>
                  <a:rPr lang="en-US" sz="2400" b="0" i="0" u="none" strike="noStrike" baseline="0" dirty="0">
                    <a:latin typeface="grmn1000"/>
                  </a:rPr>
                  <a:t>.</a:t>
                </a:r>
              </a:p>
              <a:p>
                <a:pPr algn="l"/>
                <a:r>
                  <a:rPr lang="el-GR" sz="2400" b="0" i="0" u="none" strike="noStrike" baseline="0" dirty="0">
                    <a:latin typeface="grmn1000"/>
                  </a:rPr>
                  <a:t>Το καθαρό</a:t>
                </a:r>
                <a:r>
                  <a:rPr lang="en-US" sz="2400" b="0" i="0" u="none" strike="noStrike" baseline="0" dirty="0">
                    <a:latin typeface="grmn1000"/>
                  </a:rPr>
                  <a:t> </a:t>
                </a:r>
                <a:r>
                  <a:rPr lang="el-GR" sz="2400" b="0" i="0" u="none" strike="noStrike" baseline="0" dirty="0">
                    <a:latin typeface="grmn1000"/>
                  </a:rPr>
                  <a:t>όφελος της μετανάστευσης είναι</a:t>
                </a:r>
                <a:endParaRPr lang="en-US" sz="2400" dirty="0">
                  <a:latin typeface="grmn100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BD8B535-ADE3-F7C9-308E-B0962911F6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01579" y="1304858"/>
                <a:ext cx="11167872" cy="5553142"/>
              </a:xfrm>
              <a:blipFill>
                <a:blip r:embed="rId2"/>
                <a:stretch>
                  <a:fillRect l="-437" t="-1537" r="-5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1B205AB-004C-902A-4ACA-C00D7D781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244" y="2358537"/>
            <a:ext cx="2203248" cy="6579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BEA0C4-7E27-0A1D-9543-3B23ED1F7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4839" y="3553999"/>
            <a:ext cx="1849075" cy="5750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EC355-46F6-468D-5ACB-3A6CB3C176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0492" y="5684250"/>
            <a:ext cx="3941044" cy="105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779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461</TotalTime>
  <Words>3854</Words>
  <Application>Microsoft Office PowerPoint</Application>
  <PresentationFormat>Widescreen</PresentationFormat>
  <Paragraphs>374</Paragraphs>
  <Slides>82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104" baseType="lpstr">
      <vt:lpstr>Calibri</vt:lpstr>
      <vt:lpstr>Cambria Math</vt:lpstr>
      <vt:lpstr>grmi1000</vt:lpstr>
      <vt:lpstr>grmn1000</vt:lpstr>
      <vt:lpstr>grxc1200</vt:lpstr>
      <vt:lpstr>grxn1000</vt:lpstr>
      <vt:lpstr>LMMathItalic10-Bold</vt:lpstr>
      <vt:lpstr>LMMathItalic10-Regular</vt:lpstr>
      <vt:lpstr>LMMathItalic7-Regular</vt:lpstr>
      <vt:lpstr>LMMathItalic8-Regular</vt:lpstr>
      <vt:lpstr>LMMathSymbols10-Regular</vt:lpstr>
      <vt:lpstr>LMMathSymbols7-Regular</vt:lpstr>
      <vt:lpstr>LMMathSymbols8-Regular</vt:lpstr>
      <vt:lpstr>LMRoman10-Bold</vt:lpstr>
      <vt:lpstr>LMRoman10-Regular</vt:lpstr>
      <vt:lpstr>LMRoman8-Regular</vt:lpstr>
      <vt:lpstr>MinionPro-Regular-Identity-H</vt:lpstr>
      <vt:lpstr>Pxsyc</vt:lpstr>
      <vt:lpstr>Tw Cen MT</vt:lpstr>
      <vt:lpstr>Tw Cen MT Condensed</vt:lpstr>
      <vt:lpstr>Wingdings 3</vt:lpstr>
      <vt:lpstr>Integral</vt:lpstr>
      <vt:lpstr>Κεφάλαιο 17</vt:lpstr>
      <vt:lpstr>Εισαγωγή</vt:lpstr>
      <vt:lpstr>Υποδείγματα δυαδικών αποτελεσμάτων</vt:lpstr>
      <vt:lpstr>Υποδείγματα δυαδικών αποτελεσμάτων</vt:lpstr>
      <vt:lpstr>Παράδειγμα 17.1. Υπόδειγμα Συμμετοχής στο Εργατικό Δυναμικό</vt:lpstr>
      <vt:lpstr>Τυχαία χρησιμότητα</vt:lpstr>
      <vt:lpstr>Τυχαία χρησιμότητα</vt:lpstr>
      <vt:lpstr>Τυχαία χρησιμότητα</vt:lpstr>
      <vt:lpstr>Τυχαία χρησιμότητα</vt:lpstr>
      <vt:lpstr>Το υπόδειγμα λανθάνουσας παλινδρόμησης</vt:lpstr>
      <vt:lpstr>Το υπόδειγμα λανθάνουσας παλινδρόμησης</vt:lpstr>
      <vt:lpstr>Το υπόδειγμα λανθάνουσας παλινδρόμησης</vt:lpstr>
      <vt:lpstr>Το υπόδειγμα λανθάνουσας παλινδρόμησης</vt:lpstr>
      <vt:lpstr>Συναρτησιακή μορφή και πιθανότητα</vt:lpstr>
      <vt:lpstr>Συναρτησιακή μορφή και πιθανότητα</vt:lpstr>
      <vt:lpstr>PowerPoint Presentation</vt:lpstr>
      <vt:lpstr>Συναρτησιακή μορφή και πιθανότητα</vt:lpstr>
      <vt:lpstr>Συναρτησιακή μορφή και πιθανότητα</vt:lpstr>
      <vt:lpstr>Μερικές επιδράσεις σε υποδείγματα δυαδικής επιλογής</vt:lpstr>
      <vt:lpstr>Μερικές επιδράσεις σε υποδείγματα δυαδικής επιλογής</vt:lpstr>
      <vt:lpstr>Μερικές επιδράσεις σε υποδείγματα δυαδικής επιλογής</vt:lpstr>
      <vt:lpstr>Μερικές επιδράσεις σε υποδείγματα δυαδικής επιλογής</vt:lpstr>
      <vt:lpstr>Μερικές επιδράσεις σε υποδείγματα δυαδικής επιλογής</vt:lpstr>
      <vt:lpstr>Μερικές επιδράσεις σε υποδείγματα δυαδικής επιλογής</vt:lpstr>
      <vt:lpstr>Λόγοι πιθανοτήτων σε λογιστικά υποδείγματα (logit)</vt:lpstr>
      <vt:lpstr>PowerPoint Presentation</vt:lpstr>
      <vt:lpstr>PowerPoint Presentation</vt:lpstr>
      <vt:lpstr>PowerPoint Presentation</vt:lpstr>
      <vt:lpstr>Το γραμμικό υπόδειγμα πιθανότητας</vt:lpstr>
      <vt:lpstr>Το γραμμικό υπόδειγμα πιθανότητας</vt:lpstr>
      <vt:lpstr>Το γραμμικό υπόδειγμα πιθανότητας</vt:lpstr>
      <vt:lpstr>Εκτίμηση και στατιστική επαγωγή για υποδείγματα δυαδικής επιλογής</vt:lpstr>
      <vt:lpstr>Εκτίμηση και στατιστική επαγωγή για υποδείγματα δυαδικής επιλογής</vt:lpstr>
      <vt:lpstr>Εκτίμηση και στατιστική επαγωγή για υποδείγματα δυαδικής επιλογής</vt:lpstr>
      <vt:lpstr>Εκτίμηση και στατιστική επαγωγή για υποδείγματα δυαδικής επιλογής</vt:lpstr>
      <vt:lpstr>Εκτίμηση και στατιστική επαγωγή για υποδείγματα δυαδικής επιλογής</vt:lpstr>
      <vt:lpstr>Αξιόπιστη εκτίμηση της μήτρας συνδιακυμάνσεων</vt:lpstr>
      <vt:lpstr>PowerPoint Presentation</vt:lpstr>
      <vt:lpstr>΄Ελεγχοι υποθέσεων</vt:lpstr>
      <vt:lpstr>΄Ελεγχοι υποθέσεων</vt:lpstr>
      <vt:lpstr>΄Ελεγχοι υποθέσεων</vt:lpstr>
      <vt:lpstr>΄Ελεγχοι υποθέσεων</vt:lpstr>
      <vt:lpstr>΄Ελεγχοι υποθέσεων</vt:lpstr>
      <vt:lpstr>PowerPoint Presentation</vt:lpstr>
      <vt:lpstr>PowerPoint Presentation</vt:lpstr>
      <vt:lpstr>Παράδειγμα 17.9. ΄Ελεγχοι Υποθέσεων για τις Μερικές Επιδράσεις</vt:lpstr>
      <vt:lpstr>PowerPoint Presentation</vt:lpstr>
      <vt:lpstr>PowerPoint Presentation</vt:lpstr>
      <vt:lpstr>PowerPoint Presentation</vt:lpstr>
      <vt:lpstr>Μέτρα εξομάλυνσης βάσει των προβλεπόμενων τιμών</vt:lpstr>
      <vt:lpstr>Μέτρα εξομάλυνσης βάσει των προβλεπόμενων τιμών</vt:lpstr>
      <vt:lpstr>Μέτρα εξομάλυνσης βάσει των προβλεπόμενων τιμών</vt:lpstr>
      <vt:lpstr>PowerPoint Presentation</vt:lpstr>
      <vt:lpstr>Ανάλυση εξειδίκευσης</vt:lpstr>
      <vt:lpstr>Παραλειπόμενες μεταβλητές</vt:lpstr>
      <vt:lpstr>Ετεροσκεδαστικότητα</vt:lpstr>
      <vt:lpstr>Ετεροσκεδαστικότητα</vt:lpstr>
      <vt:lpstr>Ετεροσκεδαστικότητα</vt:lpstr>
      <vt:lpstr>PowerPoint Presentation</vt:lpstr>
      <vt:lpstr>Πειραματικές επιδράσεις και ενδογενείς μεταβλητές σε υποδείγματα  δυαδικής επιλογής</vt:lpstr>
      <vt:lpstr>Ενδογενής πειραματική επίδραση</vt:lpstr>
      <vt:lpstr>Ενδογενής πειραματική επίδραση</vt:lpstr>
      <vt:lpstr>Ενδογενής πειραματική επίδραση</vt:lpstr>
      <vt:lpstr>Παράδειγμα 17.18. ΄Ενα Πρόγραμμα Κινήτρων για την Ποιοτική Υγειονομική Περίθαλψη</vt:lpstr>
      <vt:lpstr>PowerPoint Presentation</vt:lpstr>
      <vt:lpstr>Παράδειγμα 17.20. Υπόδειγμα Προσφοράς Εργασίας</vt:lpstr>
      <vt:lpstr>PowerPoint Presentation</vt:lpstr>
      <vt:lpstr>Υποδείγματα δεδομένων panel</vt:lpstr>
      <vt:lpstr>Υποδείγματα δεδομένων panel</vt:lpstr>
      <vt:lpstr>Τυχαίες επιδράσεις</vt:lpstr>
      <vt:lpstr>Σταθερές επιδράσεις</vt:lpstr>
      <vt:lpstr>Σταθερές επιδράσεις</vt:lpstr>
      <vt:lpstr>Σταθερές επιδράσεις</vt:lpstr>
      <vt:lpstr>Σταθερές επιδράσεις</vt:lpstr>
      <vt:lpstr>Σταθερές επιδράσεις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Κεφάλαιο 17</dc:title>
  <dc:creator>Nikolaos G. Manetas</dc:creator>
  <cp:lastModifiedBy>Nikolaos G. Manetas</cp:lastModifiedBy>
  <cp:revision>16</cp:revision>
  <dcterms:created xsi:type="dcterms:W3CDTF">2023-02-23T07:28:39Z</dcterms:created>
  <dcterms:modified xsi:type="dcterms:W3CDTF">2023-03-03T09:18:41Z</dcterms:modified>
</cp:coreProperties>
</file>