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3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3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ABB3DE-C568-439E-9C1A-C50C55FC99A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0AE5F3-2B01-4481-986E-3D2FDB3DB3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467F-CD24-59BC-6EAE-3B18C0408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4A89-56E0-065C-9B12-E67DD7D0C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Μπεϋζιανή Εκτίμηση και Στατιστική Επαγωγή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3" y="280090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3E27-FC7E-6708-1E6D-B2837060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Μπεϋζιανή ανάλυση του κλασικού υποδείγματος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20C0-B761-FA30-5213-171A364C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5937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συνάρτηση πιθανοφάνειας είναι ανάλογη με το γινόμενο μιας πυκνότητας γάμμα για το </a:t>
            </a:r>
            <a:r>
              <a:rPr lang="el-GR" sz="2400" b="0" i="1" u="none" strike="noStrike" baseline="0" dirty="0">
                <a:latin typeface="LMMathItalic10-Regular"/>
              </a:rPr>
              <a:t>z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παραμέτρους </a:t>
            </a:r>
            <a:r>
              <a:rPr lang="el-GR" sz="2400" b="0" i="1" u="none" strike="noStrike" baseline="0" dirty="0">
                <a:latin typeface="LMMathItalic10-Regular"/>
              </a:rPr>
              <a:t>λ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vs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v </a:t>
            </a:r>
            <a:r>
              <a:rPr lang="el-GR" sz="2400" b="0" i="0" u="none" strike="noStrike" baseline="0" dirty="0">
                <a:latin typeface="LMRoman10-Regular"/>
              </a:rPr>
              <a:t>+ 1 </a:t>
            </a:r>
            <a:r>
              <a:rPr lang="el-GR" sz="2400" b="0" i="0" u="none" strike="noStrike" baseline="0" dirty="0">
                <a:latin typeface="grmn1000"/>
              </a:rPr>
              <a:t>[βλ. (Β-39).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Πρόκειται για μια </a:t>
            </a:r>
            <a:r>
              <a:rPr lang="el-GR" sz="2400" b="0" i="0" u="none" strike="noStrike" baseline="0" dirty="0">
                <a:latin typeface="grxn1000"/>
              </a:rPr>
              <a:t>αντεστραμμένη κατανομή γάμμα</a:t>
            </a:r>
            <a:r>
              <a:rPr lang="el-GR" sz="2400" b="0" i="0" u="none" strike="noStrike" baseline="0" dirty="0">
                <a:latin typeface="grmn1000"/>
              </a:rPr>
              <a:t>] και μια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-μεταβλητή κανονική κατανομή για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διάνυσμα μέσων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και μήτρα συνδιακυμάνσεων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2400" b="1" i="1" u="none" strike="noStrike" baseline="0" dirty="0">
                <a:latin typeface="LMMathItalic10-Bold"/>
              </a:rPr>
              <a:t>’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2000" b="0" i="1" u="none" strike="noStrike" baseline="30000" dirty="0">
                <a:latin typeface="LMMathSymbols8-Regular"/>
              </a:rPr>
              <a:t>−</a:t>
            </a:r>
            <a:r>
              <a:rPr lang="en-US" sz="2000" b="0" i="0" u="none" strike="noStrike" baseline="30000" dirty="0">
                <a:latin typeface="LMRoman8-Regular"/>
              </a:rPr>
              <a:t>1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E3D-6EB8-2A34-3EDA-2AC68393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00779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Ανάλυση με μια μη πληροφοριακή εκ των προτέρων κατανομή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6E25F-FE06-375D-3D81-17A01BD44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0077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σημείο εκκίνησης για τη Μπεϋζιανή ανάλυση του υποδείγματος είναι η εξειδίκευση μιας </a:t>
            </a:r>
            <a:r>
              <a:rPr lang="el-GR" sz="2400" b="1" i="0" u="none" strike="noStrike" baseline="0" dirty="0">
                <a:latin typeface="grxn1000"/>
              </a:rPr>
              <a:t>εκ των προτέρων κατανομής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δε διατίθεται αρχική πληροφόρηση για τις παραμέτρους, μπορούμε να προσδιορίσουμε μια </a:t>
            </a:r>
            <a:r>
              <a:rPr lang="el-GR" sz="2400" b="0" i="0" u="none" strike="noStrike" baseline="0" dirty="0">
                <a:latin typeface="grxn1000"/>
              </a:rPr>
              <a:t>μη </a:t>
            </a:r>
            <a:r>
              <a:rPr lang="el-GR" sz="2400" b="1" i="0" u="none" strike="noStrike" baseline="0" dirty="0">
                <a:latin typeface="grxn1000"/>
              </a:rPr>
              <a:t>πληροφοριακή εκ των προτέρων κατανομή </a:t>
            </a:r>
            <a:r>
              <a:rPr lang="el-GR" sz="2400" b="0" i="0" u="none" strike="noStrike" baseline="0" dirty="0">
                <a:latin typeface="grmn1000"/>
              </a:rPr>
              <a:t>που αντανακλά αυτό το γεγονός.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το κάνουμε ορίζοντας μια εκ των προτέρων κατανομή που είναι επίπεδη ως προς την εξεταζόμενη παράμετρο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C0A3E-5B72-3F82-947C-FF818271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84" y="5269583"/>
            <a:ext cx="3091073" cy="5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AC9-E4B6-0028-0297-5CEE70E6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D56A-9DFF-2D57-C80C-ACA86DA09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Υπάρχουν διαφορετικοί τρόποι για να χαρακτηρίσουμε την έλλειψη αρχικής πληροφόρησης.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επίπτωση μιας επίπεδη εκ των προτέρων κατανομής είναι ότι, εντός του εύρους των έγκυρων τιμών της παραμέτρου, όλα τα διαστήματα ίσου μήκους-και επομένως, θεωρητικά, όλες οι τιμές-είναι ισοπίθανα.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δεύτερο ενδεχόμενο, μια </a:t>
            </a:r>
            <a:r>
              <a:rPr lang="el-GR" sz="2400" b="1" i="0" u="none" strike="noStrike" baseline="0" dirty="0">
                <a:latin typeface="grxn1000"/>
              </a:rPr>
              <a:t>πληροφοριακή εκ των προτέρων κατανομή</a:t>
            </a:r>
            <a:r>
              <a:rPr lang="el-GR" sz="2400" b="0" i="0" u="none" strike="noStrike" baseline="0" dirty="0">
                <a:latin typeface="grmn1000"/>
              </a:rPr>
              <a:t>, αναλύεται στην επόμενη ενότητα.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0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B9D0-3902-9CA7-2C9B-22941EB7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5C72-1487-C3B5-1E25-4B43F1B7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938" cy="40233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Χρησιμοποιώντας το Μπεϋζιανό θεώρημα, κατασκευάζουμε την εκ των υστέρων πυκνότητα,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υποθέτοντας ότι η κατανομή της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δεν εξαρτάται από το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ή τη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Αφού η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1" u="none" strike="noStrike" baseline="0" dirty="0">
                <a:latin typeface="LMMathSymbols10-Regular"/>
              </a:rPr>
              <a:t>∝ </a:t>
            </a:r>
            <a:r>
              <a:rPr lang="el-GR" sz="2400" b="0" i="0" u="none" strike="noStrike" baseline="0" dirty="0">
                <a:latin typeface="grmn1000"/>
              </a:rPr>
              <a:t>είναι μια σταθερά, αυτή η πυκνότητα είναι ίδια με εκείνη στην Εξίσωση (16-4). Προς το παρόν, γράφουμε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DD0F7-3CBC-9E7D-C653-A0FD940D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87" y="2916845"/>
            <a:ext cx="6268023" cy="78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FB16C-D053-A51E-C7DE-15024F71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54" y="4974980"/>
            <a:ext cx="7234087" cy="66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3D9E7B-53BB-2765-29E1-63F31A98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075" y="5940715"/>
            <a:ext cx="3490069" cy="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5422-5966-C249-08D4-B1A61AF5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32753-E14E-66DA-C1F7-14C97529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Υποθέτοντας ότι τα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ανεξάρτητα, πλέον έχουμε μια μη πληροφοριακή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κοινού εκ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προτέρων κατανομή,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βρούμε την </a:t>
            </a:r>
            <a:r>
              <a:rPr lang="el-GR" sz="2400" b="0" i="0" u="none" strike="noStrike" baseline="0" dirty="0">
                <a:latin typeface="grxn1000"/>
              </a:rPr>
              <a:t>από κοινού εκ των υστέρων κατανομή </a:t>
            </a:r>
            <a:r>
              <a:rPr lang="el-GR" sz="2400" b="0" i="0" u="none" strike="noStrike" baseline="0" dirty="0">
                <a:latin typeface="grmn1000"/>
              </a:rPr>
              <a:t>των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χρησιμοποιώντας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EC7BB-0F5D-C1C1-6DED-6901E305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9" y="3175245"/>
            <a:ext cx="3536741" cy="67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FA706-322E-6C4B-5545-4E208A75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84" y="5240133"/>
            <a:ext cx="6413268" cy="6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9C82-FF45-D069-9FDF-E8428F23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5AAA-EACC-631C-0D4B-8166CA5D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332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Πολλαπλασιάζοντας την Εξίσωση (16-5) 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αυτή τη σταθερά επί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1800" b="0" i="1" u="none" strike="noStrike" baseline="0" dirty="0">
                <a:latin typeface="LMMathItalic8-Regular"/>
              </a:rPr>
              <a:t>σ</a:t>
            </a:r>
            <a:r>
              <a:rPr lang="el-GR" sz="1600" b="0" i="0" u="none" strike="noStrike" baseline="30000" dirty="0">
                <a:latin typeface="LMRoman6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αντικαθιστώντας την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παίρνουμε την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κοινού εκ των υστέρων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κατανομή των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δεδομένων των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E790E-7C7B-2044-1DDC-3BE64732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9" y="3803060"/>
            <a:ext cx="8797081" cy="13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28FF-44D3-45CD-E38D-EBF2876D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3281-3295-EE3F-A832-61C335A7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7913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Συγκεντρώνοντας τους ό ρους, η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 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μπορεί να γραφτεί ως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9DDF3-0E54-8FFD-9FD8-333C49D1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99" y="2987184"/>
            <a:ext cx="4994434" cy="1019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83AF9-0760-0458-E5B9-6C753C6EC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14" y="4543719"/>
            <a:ext cx="5591670" cy="123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45069-8533-7AA2-3C50-FDCD682AA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32" y="6216624"/>
            <a:ext cx="3423642" cy="5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FC41-4CFC-F154-2B8A-E4DC8E26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D208-84C4-D267-1B19-D061DE4D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οριακή εκ των υστέρων κατανομή του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 ολοκληρώσουμε, πρέπει να κάνουμε μια αλλαγή μεταβλητής: </a:t>
            </a:r>
            <a:r>
              <a:rPr lang="el-GR" sz="2400" b="0" i="1" u="none" strike="noStrike" baseline="0" dirty="0">
                <a:latin typeface="LMMathItalic10-Regular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8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dσ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έτσι </a:t>
            </a:r>
            <a:r>
              <a:rPr lang="el-GR" sz="2400" b="0" i="1" u="none" strike="noStrike" baseline="0" dirty="0">
                <a:latin typeface="LMMathItalic10-Regular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7C62E-6389-B38B-BA17-9155912F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75" y="2960676"/>
            <a:ext cx="6370208" cy="9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BF76-B140-5609-6AEC-6DFB6DB2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39970"/>
            <a:ext cx="9720072" cy="1325621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Ανάλυση με μια μη πληροφοριακή εκ των προτέρων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7F80-717C-84CE-FBC6-01F2C4A61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0710"/>
            <a:ext cx="10382305" cy="5307290"/>
          </a:xfrm>
        </p:spPr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Με αυτή την αντικατάσταση-το πρόσημο του ολοκληρώματος αλλάζει δύο φορές.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φορά για την Ιακωβιανή και άλλη μια φορά επειδή το ολοκλήρωμα από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0 </a:t>
            </a:r>
            <a:r>
              <a:rPr lang="el-GR" sz="2400" b="0" i="0" u="none" strike="noStrike" baseline="0" dirty="0">
                <a:latin typeface="grmn1000"/>
              </a:rPr>
              <a:t>έως </a:t>
            </a:r>
            <a:r>
              <a:rPr lang="el-GR" sz="2400" b="0" i="1" u="none" strike="noStrike" baseline="0" dirty="0">
                <a:latin typeface="LMMathSymbols10-Regular"/>
              </a:rPr>
              <a:t>∞ </a:t>
            </a:r>
            <a:r>
              <a:rPr lang="el-GR" sz="2400" b="0" i="0" u="none" strike="noStrike" baseline="0" dirty="0">
                <a:latin typeface="grmn1000"/>
              </a:rPr>
              <a:t>είναι το αντίθετο του ολοκληρώματος από 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= 0 </a:t>
            </a:r>
            <a:r>
              <a:rPr lang="el-GR" sz="2400" b="0" i="0" u="none" strike="noStrike" baseline="0" dirty="0">
                <a:latin typeface="grmn1000"/>
              </a:rPr>
              <a:t>έως </a:t>
            </a:r>
            <a:r>
              <a:rPr lang="el-GR" sz="2400" b="0" i="1" u="none" strike="noStrike" baseline="0" dirty="0">
                <a:latin typeface="LMMathSymbols10-Regular"/>
              </a:rPr>
              <a:t>∞</a:t>
            </a:r>
            <a:r>
              <a:rPr lang="el-GR" sz="2400" b="0" i="0" u="none" strike="noStrike" baseline="0" dirty="0">
                <a:latin typeface="grmn1000"/>
              </a:rPr>
              <a:t>—παίρνουμε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Αντικαθιστώντας ξανά τις εκφράσεις για τα </a:t>
            </a:r>
            <a:r>
              <a:rPr lang="el-GR" sz="2400" b="0" i="1" u="none" strike="noStrike" baseline="0" dirty="0">
                <a:latin typeface="LMMathItalic10-Regular"/>
              </a:rPr>
              <a:t>A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2400" b="0" i="0" u="none" strike="noStrike" baseline="0" dirty="0">
                <a:latin typeface="grmn1000"/>
              </a:rPr>
              <a:t>, παίρνουμε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πυκνό </a:t>
            </a:r>
            <a:r>
              <a:rPr lang="el-GR" sz="2400" b="0" i="0" u="none" strike="noStrike" baseline="0" dirty="0" err="1">
                <a:latin typeface="grmn1000"/>
              </a:rPr>
              <a:t>τητα</a:t>
            </a:r>
            <a:r>
              <a:rPr lang="el-GR" sz="2400" b="0" i="0" u="none" strike="noStrike" baseline="0" dirty="0">
                <a:latin typeface="grmn1000"/>
              </a:rPr>
              <a:t> είναι ανάλογη με μια </a:t>
            </a:r>
            <a:r>
              <a:rPr lang="el-GR" sz="2400" b="0" i="0" u="none" strike="noStrike" baseline="0" dirty="0">
                <a:latin typeface="grxn1000"/>
              </a:rPr>
              <a:t>πολυμεταβλητή </a:t>
            </a:r>
            <a:r>
              <a:rPr lang="el-GR" sz="2400" b="1" i="1" u="none" strike="noStrike" baseline="0" dirty="0">
                <a:latin typeface="LMMathItalic10-Bold"/>
              </a:rPr>
              <a:t>t</a:t>
            </a:r>
            <a:r>
              <a:rPr lang="el-GR" sz="2400" b="0" i="0" u="none" strike="noStrike" baseline="0" dirty="0">
                <a:latin typeface="grxn1000"/>
              </a:rPr>
              <a:t>-κατανομή</a:t>
            </a:r>
            <a:r>
              <a:rPr lang="el-GR" sz="1400" b="0" i="0" u="none" strike="noStrike" baseline="0" dirty="0">
                <a:latin typeface="grmn0800"/>
              </a:rPr>
              <a:t>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A49E8-0252-5F12-5067-2C90ECD7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68" y="2947650"/>
            <a:ext cx="5510027" cy="1325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FB887-1F23-5744-E850-D430C9E00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16" y="4896832"/>
            <a:ext cx="5290168" cy="11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9034-BB8E-6C3D-70BC-79854CF8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16.2 (Εκτίμηση με μια Συζυγή εκ των Προτέρων Κατανομή).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D51D-90A9-25AD-3DF9-B9FFB7E6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69" y="1842940"/>
            <a:ext cx="9720073" cy="4023360"/>
          </a:xfrm>
        </p:spPr>
        <p:txBody>
          <a:bodyPr>
            <a:normAutofit fontScale="92500"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Η εκ των προτέρων κατανομή βήτα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΄Ετσι, η εκ των υστέρων πυκνότητα γίνεται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εκ των υστέρων πυκνότητα αποτελεί, όπως και προηγουμένως, μια κατανομή βήτα, με παραμέτρους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+</a:t>
            </a:r>
            <a:r>
              <a:rPr lang="el-GR" sz="2400" b="0" i="1" u="none" strike="noStrike" baseline="0" dirty="0">
                <a:latin typeface="LMMathItalic10-Regular"/>
              </a:rPr>
              <a:t>α,N 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Ο εκ των υστέρων μέσος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C438D-749A-0B80-D77D-A4F9E712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08" y="2228332"/>
            <a:ext cx="3531805" cy="889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3BF86-9050-BF77-6383-ED8A2D97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047" y="3601054"/>
            <a:ext cx="6509725" cy="1172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87941-A973-D84D-E76F-2182DF365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878" y="6009800"/>
            <a:ext cx="3554674" cy="8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7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EA08-CD19-917C-44C1-D79F3DD8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Θεώρημα του Bayes και εκ των υστέρων πυκνότητα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D7F6-459A-EA3B-7914-AE5E0AEA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38" y="2084832"/>
            <a:ext cx="1109874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κεντρικό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στοιχείο της Μπεϋζιανής μεθοδολογίας είναι το </a:t>
            </a:r>
            <a:r>
              <a:rPr lang="el-GR" sz="2400" b="0" i="0" u="none" strike="noStrike" baseline="0" dirty="0">
                <a:latin typeface="grxn1000"/>
              </a:rPr>
              <a:t>θεώρημα του </a:t>
            </a:r>
            <a:r>
              <a:rPr lang="el-GR" sz="2400" b="1" i="0" u="none" strike="noStrike" baseline="0" dirty="0">
                <a:latin typeface="LMRoman10-Bold"/>
              </a:rPr>
              <a:t>Bayes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0" i="0" u="none" strike="noStrike" baseline="0" dirty="0">
                <a:latin typeface="grxn1000"/>
              </a:rPr>
              <a:t>Μπεϋζιανό</a:t>
            </a:r>
            <a:r>
              <a:rPr lang="en-US" sz="240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xn1000"/>
              </a:rPr>
              <a:t>θεώρημα</a:t>
            </a:r>
            <a:r>
              <a:rPr lang="el-GR" sz="2400" b="0" i="0" u="none" strike="noStrike" baseline="0" dirty="0">
                <a:latin typeface="grmn1000"/>
              </a:rPr>
              <a:t>: για τα ενδεχόμενα Α και Β, η δεσμευμένη πιθανότητα του ενδεχομένου </a:t>
            </a:r>
            <a:r>
              <a:rPr lang="el-GR" sz="2400" b="0" i="1" u="none" strike="noStrike" baseline="0" dirty="0">
                <a:latin typeface="LMMathItalic10-Regular"/>
              </a:rPr>
              <a:t>A </a:t>
            </a:r>
            <a:r>
              <a:rPr lang="el-GR" sz="2400" b="0" i="0" u="none" strike="noStrike" baseline="0" dirty="0">
                <a:latin typeface="grmn1000"/>
              </a:rPr>
              <a:t>δεδομένου ότι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1" u="none" strike="noStrike" baseline="0" dirty="0">
                <a:latin typeface="LMMathItalic10-Regular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έχει πραγματοποιηθεί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τους σκοπούς των εφαρμογών μας, εκφράζουμε αυτή τη σχέση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745FE-58C5-3914-A2AC-B718323E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18" y="3429000"/>
            <a:ext cx="3116363" cy="784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DE97F-4D89-FD24-02D0-AF10B922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271" y="5047818"/>
            <a:ext cx="7067462" cy="8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E421-EAA0-EC0E-B73A-5EBE8B7D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16.2 (Εκτίμηση με μια Συζυγή εκ των Προτέρων Κατανομή).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C0CF-AE1E-0FCC-C310-374CFDA1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δεσμευμένη ως προς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τα δεδομένα εκ των υστέρων πυκνότητα του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θα είναι κανονική 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46421-AE8C-5A90-6399-3A2221F5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71" y="3292143"/>
            <a:ext cx="6469085" cy="780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AA612-F87E-5902-1979-1F35FF01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587" y="5078522"/>
            <a:ext cx="5951765" cy="1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8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7096-9557-D70A-E60E-B1BF3A7E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16.2 (Εκτίμηση με μια Συζυγή εκ των Προτέρων Κατανομή).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E6D5-A2A5-6273-EC57-478F5118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Θεωρώντας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γνωστή τη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μπορούμε να γράψουμε τη διακύμανση της εκ των υστέρων κανονικής κατανομής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Είναι απαραίτητο να συνυπολογίσουμε την άγνωστη σ</a:t>
            </a:r>
            <a:r>
              <a:rPr lang="el-GR" baseline="30000" dirty="0"/>
              <a:t>2</a:t>
            </a:r>
            <a:r>
              <a:rPr lang="el-GR" dirty="0"/>
              <a:t>. Αν η εκ των</a:t>
            </a:r>
            <a:r>
              <a:rPr lang="en-US" dirty="0"/>
              <a:t> </a:t>
            </a:r>
            <a:r>
              <a:rPr lang="el-GR" dirty="0"/>
              <a:t>προτέρων κατανομή μας για την σ</a:t>
            </a:r>
            <a:r>
              <a:rPr lang="el-GR" baseline="30000" dirty="0"/>
              <a:t>2</a:t>
            </a:r>
            <a:r>
              <a:rPr lang="el-GR" dirty="0"/>
              <a:t> είναι επίσης πληροφοριακή, τότε η κατανομή που θα προκύψει μπορεί</a:t>
            </a:r>
            <a:r>
              <a:rPr lang="en-US" dirty="0"/>
              <a:t> </a:t>
            </a:r>
            <a:r>
              <a:rPr lang="el-GR" dirty="0"/>
              <a:t>να είναι πολύ περίπλοκη. Μια συζυγής κατανομή για το β και τη σ</a:t>
            </a:r>
            <a:r>
              <a:rPr lang="el-GR" baseline="30000" dirty="0"/>
              <a:t>2</a:t>
            </a:r>
            <a:r>
              <a:rPr lang="el-GR" dirty="0"/>
              <a:t> που μπορεί να χρησιμοποιηθεί είναι</a:t>
            </a:r>
            <a:r>
              <a:rPr lang="en-US" dirty="0"/>
              <a:t> </a:t>
            </a:r>
            <a:r>
              <a:rPr lang="el-GR" dirty="0"/>
              <a:t>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231B7-7291-D05B-3D42-6AEF8D5D6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10" y="3360538"/>
            <a:ext cx="5112370" cy="655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930EA-3DF4-E911-C4D7-07ABCC5B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56" y="5496696"/>
            <a:ext cx="3200687" cy="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9F71-8836-6742-89BE-A06DA553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16.2 (Εκτίμηση με μια Συζυγή εκ των Προτέρων Κατανομή).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AC0C-B257-B9A1-36D2-AE9B87E3F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Ό</a:t>
            </a:r>
            <a:r>
              <a:rPr lang="el-GR" sz="2400" b="0" i="0" u="none" strike="noStrike" baseline="0" dirty="0">
                <a:latin typeface="grmn1000"/>
              </a:rPr>
              <a:t>που η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1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Symbols8-Regular"/>
              </a:rPr>
              <a:t>|</a:t>
            </a:r>
            <a:r>
              <a:rPr lang="el-GR" sz="2000" b="0" i="1" u="none" strike="noStrike" baseline="0" dirty="0">
                <a:latin typeface="LMMathItalic8-Regular"/>
              </a:rPr>
              <a:t>σ</a:t>
            </a:r>
            <a:r>
              <a:rPr lang="el-GR" sz="2400" b="0" i="0" u="none" strike="noStrike" baseline="30000" dirty="0">
                <a:latin typeface="LMRoman6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πυκνότητα μιας κανονικής κατανομής με μέσο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διακύμανση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A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Από το γινόμενο στην Εξίσωση (16-12) προκύπτει μια </a:t>
            </a:r>
            <a:r>
              <a:rPr lang="el-GR" sz="2400" b="1" i="0" u="none" strike="noStrike" baseline="0" dirty="0">
                <a:latin typeface="grxn1000"/>
              </a:rPr>
              <a:t>κανονική-γάμμα εκ των προτέρων κατανομή</a:t>
            </a:r>
            <a:r>
              <a:rPr lang="el-GR" sz="2400" b="0" i="0" u="none" strike="noStrike" baseline="0" dirty="0">
                <a:latin typeface="grmn1000"/>
              </a:rPr>
              <a:t>, η οποίο είναι η φυσική συζυγής εκ των προτέρων κατανομή για αυτή τη μορφή του υποδείγματος.</a:t>
            </a:r>
          </a:p>
          <a:p>
            <a:pPr algn="l"/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οριακή εκ των υστέρων κατανομή του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υπολογίζεται ολοκληρώνοντας ως προς τη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217CB-A473-93F4-9A69-43E01F62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84" y="2944914"/>
            <a:ext cx="4936676" cy="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FB62-B896-119E-4E2C-6678BAA8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16.2 (Εκτίμηση με μια Συζυγή εκ των Προτέρων Κατανομή).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EBD69-98EC-3359-56F5-45B1BEE69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26" y="2153624"/>
            <a:ext cx="8553547" cy="4812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A6F1-B05A-4A8F-BDB2-D83BB1AA5396}"/>
                  </a:ext>
                </a:extLst>
              </p:cNvPr>
              <p:cNvSpPr txBox="1"/>
              <p:nvPr/>
            </p:nvSpPr>
            <p:spPr>
              <a:xfrm>
                <a:off x="1024127" y="3358598"/>
                <a:ext cx="10731097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Και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sz="1800" b="0" i="0" u="none" strike="noStrike" baseline="0" dirty="0">
                    <a:latin typeface="grmn1000"/>
                  </a:rPr>
                  <a:t>όπου </a:t>
                </a:r>
                <a:r>
                  <a:rPr lang="el-GR" sz="1800" b="0" i="1" u="none" strike="noStrike" baseline="0" dirty="0">
                    <a:latin typeface="LMMathItalic10-Regular"/>
                  </a:rPr>
                  <a:t>j </a:t>
                </a:r>
                <a:r>
                  <a:rPr lang="el-GR" sz="1800" b="0" i="0" u="none" strike="noStrike" baseline="0" dirty="0">
                    <a:latin typeface="grmn1000"/>
                  </a:rPr>
                  <a:t>είναι οι βαθμοί ελευθερίας και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1100" b="0" i="0" u="none" strike="noStrike" baseline="0" dirty="0">
                    <a:latin typeface="LMRoman8-Regular"/>
                  </a:rPr>
                  <a:t> </a:t>
                </a:r>
                <a:r>
                  <a:rPr lang="el-GR" sz="1800" b="0" i="0" u="none" strike="noStrike" baseline="0" dirty="0">
                    <a:latin typeface="grmn1000"/>
                  </a:rPr>
                  <a:t>είναι η Μπεϋζιανή εκτίμηση της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1800" b="0" i="0" u="none" strike="noStrike" baseline="0" dirty="0">
                    <a:latin typeface="grmn1000"/>
                  </a:rPr>
                  <a:t>.</a:t>
                </a:r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A6F1-B05A-4A8F-BDB2-D83BB1AA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358598"/>
                <a:ext cx="10731097" cy="2400657"/>
              </a:xfrm>
              <a:prstGeom prst="rect">
                <a:avLst/>
              </a:prstGeom>
              <a:blipFill>
                <a:blip r:embed="rId3"/>
                <a:stretch>
                  <a:fillRect l="-455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BEB8AC-5E36-CF1E-E955-1F396A4C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26" y="3978039"/>
            <a:ext cx="5748366" cy="6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4D4A6-ED3B-F11D-3788-D5539CB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67" y="2307210"/>
            <a:ext cx="10202588" cy="22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E437-3019-F92E-064B-E2AD2E2F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Σημειακή εκτίμηση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97EA1-6DE4-FA1B-4273-BBBC5A1B1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749" y="1756682"/>
                <a:ext cx="11061035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Ας εξετάσουμε μια </a:t>
                </a:r>
                <a:r>
                  <a:rPr lang="el-GR" sz="2400" b="1" i="0" u="none" strike="noStrike" baseline="0" dirty="0">
                    <a:latin typeface="grxn1000"/>
                  </a:rPr>
                  <a:t>συνάρτηση απώλειας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H</a:t>
                </a:r>
                <a:r>
                  <a:rPr lang="el-GR" sz="2400" b="0" i="0" u="none" strike="noStrike" baseline="0" dirty="0">
                    <a:latin typeface="LMRoman10-Regular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η οποία ποσοτικοποιεί το κόστος της λήψης μιας απόφασης βάσει μιας εκτίμησης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όταν η παράμετρος είναι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grmn1000"/>
                  </a:rPr>
                  <a:t>. Η αναμενόμενη, η μέση, απώλεια 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η συνάρτηση στάθμισης,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grmn1000"/>
                  </a:rPr>
                  <a:t>, είναι η οριακή εκ των υστέρων πυκνότητα.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η συνάρτηση απώλειας είναι μια τετραγωνική μορφή για τη διαφορά </a:t>
                </a:r>
                <a:r>
                  <a:rPr lang="el-GR" sz="2400" b="0" i="0" u="none" strike="noStrike" baseline="0" dirty="0">
                    <a:latin typeface="LMRoman10-Regular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τότε ο μέσος της εκ των υστέρων κατανομής είναι ο εκτιμητής </a:t>
                </a:r>
                <a:r>
                  <a:rPr lang="el-GR" sz="2400" b="0" i="0" u="none" strike="noStrike" baseline="0" dirty="0">
                    <a:latin typeface="grmi1000"/>
                  </a:rPr>
                  <a:t>ελάχιστης αναμενόμενης απώλειας </a:t>
                </a:r>
                <a:r>
                  <a:rPr lang="el-GR" sz="2400" b="0" i="0" u="none" strike="noStrike" baseline="0" dirty="0">
                    <a:latin typeface="LMRoman10-Regular"/>
                  </a:rPr>
                  <a:t>(MELO)</a:t>
                </a:r>
                <a:r>
                  <a:rPr lang="el-GR" sz="2400" b="0" i="0" u="none" strike="noStrike" baseline="0" dirty="0">
                    <a:latin typeface="grmn1000"/>
                  </a:rPr>
                  <a:t>. Η απόδειξη είναι απλή.</a:t>
                </a:r>
              </a:p>
              <a:p>
                <a:pPr marL="0" indent="0" algn="l">
                  <a:buNone/>
                </a:pPr>
                <a:r>
                  <a:rPr lang="el-GR" sz="2400" b="0" i="0" u="none" strike="noStrike" baseline="0" dirty="0">
                    <a:latin typeface="grmn1000"/>
                  </a:rPr>
                  <a:t>Για αυτή την περίπτωση,</a:t>
                </a:r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97EA1-6DE4-FA1B-4273-BBBC5A1B1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749" y="1756682"/>
                <a:ext cx="11061035" cy="4023360"/>
              </a:xfrm>
              <a:blipFill>
                <a:blip r:embed="rId2"/>
                <a:stretch>
                  <a:fillRect l="-1267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723353-D87A-7E39-8A8A-772B5BE3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50" y="2811367"/>
            <a:ext cx="4192627" cy="61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891FE-4EDD-BC61-234B-F8D90683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79" y="5780042"/>
            <a:ext cx="4627774" cy="6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07F8-645C-90FD-9ADD-BB712EB9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Σημειακή εκτίμηση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631D7-C7C6-D0B1-DAEF-4267C9792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998" y="2286000"/>
                <a:ext cx="11419002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Για να ελαχιστοποιήσουμε αυτή την έκφραση, μπορούμε να χρησιμοποιήσουμε το αποτέλεσμα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ελαχιστοποίηση γίνεται εξισώνοντας αυτή την παράγωγο με το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όπου, αφού η -</a:t>
                </a:r>
                <a:r>
                  <a:rPr lang="el-GR" sz="2400" b="1" i="1" u="none" strike="noStrike" baseline="0" dirty="0">
                    <a:latin typeface="LMMathItalic10-Bold"/>
                  </a:rPr>
                  <a:t>W </a:t>
                </a:r>
                <a:r>
                  <a:rPr lang="el-GR" sz="2400" b="0" i="0" u="none" strike="noStrike" baseline="0" dirty="0">
                    <a:latin typeface="grmn1000"/>
                  </a:rPr>
                  <a:t>δεν έχει σημασία, </a:t>
                </a:r>
                <a:r>
                  <a:rPr lang="el-GR" sz="2400" b="0" i="0" u="none" strike="noStrike" baseline="0" dirty="0">
                    <a:latin typeface="LMRoman10-Regular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0" i="1" u="none" strike="noStrike" baseline="0" dirty="0">
                    <a:latin typeface="LMMathItalic10-Regular"/>
                  </a:rPr>
                  <a:t>E</a:t>
                </a:r>
                <a:r>
                  <a:rPr lang="en-US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n-US" sz="2400" b="1" i="1" u="none" strike="noStrike" baseline="0" dirty="0">
                    <a:latin typeface="LMMathItalic10-Bold"/>
                  </a:rPr>
                  <a:t>y</a:t>
                </a:r>
                <a:r>
                  <a:rPr lang="en-US" sz="2400" b="0" i="1" u="none" strike="noStrike" baseline="0" dirty="0">
                    <a:latin typeface="LMMathItalic10-Regular"/>
                  </a:rPr>
                  <a:t>,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:r>
                  <a:rPr lang="en-US" sz="2400" b="0" i="0" u="none" strike="noStrike" baseline="0" dirty="0">
                    <a:latin typeface="LMRoman10-Regular"/>
                  </a:rPr>
                  <a:t>]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631D7-C7C6-D0B1-DAEF-4267C9792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998" y="2286000"/>
                <a:ext cx="11419002" cy="4023360"/>
              </a:xfrm>
              <a:blipFill>
                <a:blip r:embed="rId2"/>
                <a:stretch>
                  <a:fillRect l="-427" t="-2121" r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8CBE8F-8FF7-B93D-B2AE-40144171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58" y="3068842"/>
            <a:ext cx="4559306" cy="8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8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45D3-3E65-8E6C-5AC4-1E33A94F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΄Ελεγχος υποθέσεων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D2E2-8D41-45C3-6424-A1EF55F2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21670" cy="4023360"/>
          </a:xfrm>
        </p:spPr>
        <p:txBody>
          <a:bodyPr>
            <a:normAutofit/>
          </a:bodyPr>
          <a:lstStyle/>
          <a:p>
            <a:r>
              <a:rPr lang="el-GR" dirty="0"/>
              <a:t>Η Μπεϋζιανή προσέγγιση για τον έλεγχο υποθέσεων παρουσιάζει μεγάλη ομοιότητα με τη Μπεϋζιανή εκτίμηση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΄Εχουμε διαμορφώσει δύο υποθέσεις: μια μηδενική υπόθεση, που συμβολίζεται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και μια εναλλακτική υπόθεση, που συμβολίζεται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Υποθέστε ότι προτού ξεκινήσουμε τον πειραματισμό μας (δηλαδή, τη συλλογή των δεδομένων και τη στατιστική ανάλυση) μπορούμε να εκχωρήσουμε </a:t>
            </a:r>
            <a:r>
              <a:rPr lang="el-GR" sz="2400" b="1" i="0" u="none" strike="noStrike" baseline="0" dirty="0">
                <a:latin typeface="grxn1000"/>
              </a:rPr>
              <a:t>αρχικές πιθανότητες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στις δύο υποθέσεις. Ο </a:t>
            </a:r>
            <a:r>
              <a:rPr lang="el-GR" sz="2400" b="1" u="none" strike="noStrike" baseline="0" dirty="0">
                <a:latin typeface="grxn1000"/>
              </a:rPr>
              <a:t>λόγος αρχικών πιθανοτήτων </a:t>
            </a:r>
            <a:r>
              <a:rPr lang="el-GR" sz="2400" b="0" i="0" u="none" strike="noStrike" baseline="0" dirty="0">
                <a:latin typeface="grmn1000"/>
              </a:rPr>
              <a:t>είναι απλώς το κλάσμα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ECEF7-A450-8B21-059B-7B128F8D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43" y="5413625"/>
            <a:ext cx="2509144" cy="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35A9-6616-176B-CD1A-8F91B0B9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971C0-9B5A-DB6A-D194-B5D0D81B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0077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παράδειγμα, η αβεβαιότητα σχετικά με το πρόσημο μιας παραμέτρου μπορεί να συνοψιστεί σε έναν λόγο αρχικών πιθανοτήτων για την υπόθεση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1" u="none" strike="noStrike" baseline="0" dirty="0">
                <a:latin typeface="LMMathSymbols10-Regular"/>
              </a:rPr>
              <a:t>≥ </a:t>
            </a:r>
            <a:r>
              <a:rPr lang="el-GR" sz="2400" b="0" i="0" u="none" strike="noStrike" baseline="0" dirty="0">
                <a:latin typeface="LMRoman10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έναντι της υπόθεσης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που ισούται με 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5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0" i="0" u="none" strike="noStrike" baseline="0" dirty="0">
                <a:latin typeface="LMRoman10-Regular"/>
              </a:rPr>
              <a:t>5 = 1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Αφού συλλεχθούν τα δειγματικά δεδομένα, η εκ των προτέρων κατανομή τροποποιείται και, έτσι, η εκ των υστέρων κατανομή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τιμή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01 </a:t>
            </a:r>
            <a:r>
              <a:rPr lang="el-GR" sz="2400" b="0" i="0" u="none" strike="noStrike" baseline="0" dirty="0">
                <a:latin typeface="grmn1000"/>
              </a:rPr>
              <a:t>ονομάζεται </a:t>
            </a:r>
            <a:r>
              <a:rPr lang="el-GR" sz="2400" b="1" i="0" u="none" strike="noStrike" baseline="0" dirty="0">
                <a:latin typeface="grxn1000"/>
              </a:rPr>
              <a:t>συντελεστής του </a:t>
            </a:r>
            <a:r>
              <a:rPr lang="el-GR" sz="2400" b="1" i="0" u="none" strike="noStrike" baseline="0" dirty="0">
                <a:latin typeface="LMRoman10-Bold"/>
              </a:rPr>
              <a:t>Bayes </a:t>
            </a:r>
            <a:r>
              <a:rPr lang="el-GR" sz="2400" b="0" i="0" u="none" strike="noStrike" baseline="0" dirty="0">
                <a:latin typeface="grmn1000"/>
              </a:rPr>
              <a:t>ή Μπεϋζιανός συντελεστής για τη σύγκριση των δύο υποθέσεων.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567BD-E658-A650-9821-D3AF660A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059" y="4370710"/>
            <a:ext cx="3444203" cy="4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74E2-2E47-40D2-A222-019CC331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C06D-0E43-D5D5-513B-9A7DB0FD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6" y="1908926"/>
            <a:ext cx="11004474" cy="4949073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Θα επανέλθουμε στο αρχικό σημείο εκκίνησης, την πιθανοφάνεια των δεδομένων, δεδομένων των παραμέτρων,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Βάσει των αρχικών κατανομών για τις παραμέτρους, η αναμενόμενη ή μέση πιθανοφάνεια, αν η υπόθεση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είναι αληθής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1)</a:t>
            </a:r>
            <a:r>
              <a:rPr lang="el-GR" sz="2400" b="0" i="0" u="none" strike="noStrike" baseline="0" dirty="0">
                <a:latin typeface="grmn1000"/>
              </a:rPr>
              <a:t>,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βάσει των παρατηρούμενων δεδομένων, χρησιμοποιούμε το Μπεϋζιανόθεώρημα για να υπολογίσουμε εκ νέου την πιθανότητα της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1" u="none" strike="noStrike" baseline="0" dirty="0">
                <a:latin typeface="LMMathItalic8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. Η εκ των υστέρων πιθανότητα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EB4D0-6B25-467C-B4CB-E5B44643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58" y="2759462"/>
            <a:ext cx="5736410" cy="537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2D61E-2642-76F0-F4C5-E82195C2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92" y="4469905"/>
            <a:ext cx="7901143" cy="62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C6949-0168-5DDE-EC0B-178D442F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181" y="6040737"/>
            <a:ext cx="3269340" cy="6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77B7-89F9-EB7F-A9D4-8FA792AE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Θεώρημα του Bayes και εκ των υστέρων πυκνότητα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32A6-41B8-EB14-738B-12738B16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5620" cy="4023360"/>
          </a:xfrm>
        </p:spPr>
        <p:txBody>
          <a:bodyPr/>
          <a:lstStyle/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ντιμετωπίζουμε 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δεδομένα απλώς σαν ένα σταθερό σύνολο πρόσθετης πληροφόρησης για την ανανέωση των πεποιθήσεών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μας σχετικά με τις παραμέτρους. Παρατηρείστε την ομοιότητα με την Εξίσωση (12-1). ΄Ετσι, θα γράφαμε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3FAEF-5467-D85E-D041-383AD105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02" y="3676453"/>
            <a:ext cx="9889504" cy="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92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0910-8356-5E6F-2719-272A9909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98F6-1ED0-6EFA-32AF-6B6D46D4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λόγος των εκ των υστέρων πιθανοτήτων είναι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/P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και, έτσι, ο Μπεϋζιανός συντελεστής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DD838-13A1-E360-7C67-23D4E743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12" y="3229699"/>
            <a:ext cx="2374391" cy="9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0361-5D2B-C69C-5266-C2898C74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Εκ των υστέρων κατανομές και η δειγματοληψία Gibbs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36162-490B-10D5-5BE7-926846F23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530" y="2329928"/>
            <a:ext cx="5161875" cy="80919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17EA4-9EDB-F435-E7C7-7179D192A411}"/>
              </a:ext>
            </a:extLst>
          </p:cNvPr>
          <p:cNvSpPr txBox="1"/>
          <p:nvPr/>
        </p:nvSpPr>
        <p:spPr>
          <a:xfrm>
            <a:off x="763571" y="3139126"/>
            <a:ext cx="114284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Υπάρχουν σχετικά λίγες εφαρμογές στις οποίες τα ολοκληρώματα όπως αυτό μπορούν να υπολογιστούν</a:t>
            </a:r>
          </a:p>
          <a:p>
            <a:r>
              <a:rPr lang="el-GR" sz="2000" dirty="0"/>
              <a:t>σε κλειστή μορφή.</a:t>
            </a:r>
          </a:p>
          <a:p>
            <a:endParaRPr lang="el-GR" sz="2000" dirty="0"/>
          </a:p>
          <a:p>
            <a:r>
              <a:rPr lang="el-GR" sz="2000" dirty="0"/>
              <a:t>Η σύγχρονη προσέγγιση για τη Μπεϋζιανή στατιστική επαγωγή ακολουθεί μια διαφορετική στρατηγική.</a:t>
            </a:r>
          </a:p>
          <a:p>
            <a:endParaRPr lang="el-GR" sz="2000" dirty="0"/>
          </a:p>
          <a:p>
            <a:r>
              <a:rPr lang="el-GR" sz="2000" dirty="0"/>
              <a:t>Υποθέστε ότι μπορούμε να βρούμε ένα τυχαίο δείγμα, με όσο μεγάλο μέγεθος θέλουμε, από τον πληθυσμό που ορίζεται από την p(θ|δεδομένα). </a:t>
            </a:r>
          </a:p>
          <a:p>
            <a:pPr lvl="1"/>
            <a:r>
              <a:rPr lang="el-GR" dirty="0"/>
              <a:t>Θα μπορούσαμε να χρησιμοποιήσουμε τα χαρακτηριστικά αυτού του δείγματος, όπως τον μέσο, τη διακύμανση, τα ποσοστημόρια και ούτω καθεξής, για να συνάγουμε τα χαρακτηριστικά της εκ των υστέρων κατανομής.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5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00B6-AEE9-ADF6-30AC-2AEAB373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 των υστέρων κατανομές και η δειγματοληψία Gibbs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980-3991-1E82-1D94-FEF50B0B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Δειγματοληψία </a:t>
            </a:r>
            <a:r>
              <a:rPr lang="en-US" sz="2400" b="0" i="0" u="none" strike="noStrike" baseline="0" dirty="0">
                <a:latin typeface="grmn1000"/>
              </a:rPr>
              <a:t>Gibbs</a:t>
            </a:r>
            <a:r>
              <a:rPr lang="el-GR" sz="2400" b="0" i="0" u="none" strike="noStrike" baseline="0" dirty="0">
                <a:latin typeface="grmn1000"/>
              </a:rPr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032B-ECC1-E6D3-0535-E1FA1DAF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45" y="3042165"/>
            <a:ext cx="9991904" cy="19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B09F-B521-757A-9ECB-CD3F67AC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Εφαρμογή: δυωνυμικό υπόδειγμα πιθανομονάδας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09ED-4C81-3674-8EC0-50244394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81926" cy="4023360"/>
          </a:xfrm>
        </p:spPr>
        <p:txBody>
          <a:bodyPr/>
          <a:lstStyle/>
          <a:p>
            <a:r>
              <a:rPr lang="el-GR" dirty="0"/>
              <a:t>Θα εξετάσουμε τη στατιστική επαγωγή στα πλαίσια του δυωνυμικού υποδείγματος πιθανομονάδας (probit)</a:t>
            </a:r>
            <a:r>
              <a:rPr lang="en-US" dirty="0"/>
              <a:t> </a:t>
            </a:r>
            <a:r>
              <a:rPr lang="el-GR" dirty="0"/>
              <a:t>για μια εξαρτημένη μεταβλητή που κατασκευάζεται ως ακολούθως (βλ. Ενότητες 17.2–17.4):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συνίστανται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 = 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n</a:t>
            </a:r>
            <a:r>
              <a:rPr lang="el-GR" sz="2400" b="0" i="0" u="none" strike="noStrike" baseline="0" dirty="0">
                <a:latin typeface="grmn1000"/>
              </a:rPr>
              <a:t>. Η τυχαία μεταβλητή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ακολουθεί μια κατανομή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Bernoulli </a:t>
            </a:r>
            <a:r>
              <a:rPr lang="el-GR" sz="2400" b="0" i="0" u="none" strike="noStrike" baseline="0" dirty="0">
                <a:latin typeface="grmn1000"/>
              </a:rPr>
              <a:t>με πιθανότητες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B174F-AEF6-CA9F-570E-4A396AA7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50" y="3271127"/>
            <a:ext cx="4085663" cy="964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9BEC8-C5C3-127E-32BE-756EADB0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10" y="5477424"/>
            <a:ext cx="3697488" cy="9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0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8F01-F4FC-F3AC-8A32-A70DF4B9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δυωνυμικό υπόδειγμα πιθανομονάδας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A02D-AA2B-CE5D-8ED8-84B60E464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συνάρτηση πιθανοφάνειας για τα παρατηρούμενα δεδομένα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 βρούμε τον εκ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υστέρων μέσο (τον Μπεϋζιανό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εκτιμητή), υποθέτουμε μια μη πληροφοριακή, σταθερή (καταχρηστική) εκ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προτέρων κατανομή για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8DFE7-9C72-34C0-505A-730C11796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0" y="2841775"/>
            <a:ext cx="5302887" cy="929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30D28-6579-5A54-926E-C30CC2C46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85" y="4917164"/>
            <a:ext cx="1644296" cy="5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7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43DE-4C5A-1EBD-FF63-895E5C0A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δυωνυμικό υπόδειγμα πιθανομονάδας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84B60-918A-22C8-DE03-00B2B26A2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837" y="1991437"/>
            <a:ext cx="6818732" cy="10863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BE29D5-72AF-E21F-6DC0-2F933A794CA6}"/>
              </a:ext>
            </a:extLst>
          </p:cNvPr>
          <p:cNvSpPr txBox="1"/>
          <p:nvPr/>
        </p:nvSpPr>
        <p:spPr>
          <a:xfrm>
            <a:off x="1265549" y="307783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και ο εκτιμητής θα είναι ο εκ των υστέρων μέσος,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46591-E0EA-222F-03AF-8D13E5B1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37" y="3595875"/>
            <a:ext cx="6272463" cy="949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18EBD0-26F7-010F-E55A-95378E1DD911}"/>
              </a:ext>
            </a:extLst>
          </p:cNvPr>
          <p:cNvSpPr txBox="1"/>
          <p:nvPr/>
        </p:nvSpPr>
        <p:spPr>
          <a:xfrm>
            <a:off x="1614341" y="4746777"/>
            <a:ext cx="9820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 υπολογισμός των ολοκληρωμάτων στην Εξίσωση (16-22) είναι απροσδόκητα περίπλοκος, αλλά</a:t>
            </a:r>
          </a:p>
          <a:p>
            <a:r>
              <a:rPr lang="el-GR" dirty="0"/>
              <a:t>υπάρχει μια λύση που χρησιμοποιεί τη δειγματοληψία Gibbs, η οποία επινοήθηκε από τους Albert και</a:t>
            </a:r>
          </a:p>
          <a:p>
            <a:r>
              <a:rPr lang="el-GR" dirty="0"/>
              <a:t>Chib (1993a) και ονομάζεται </a:t>
            </a:r>
            <a:r>
              <a:rPr lang="el-GR" b="1" dirty="0"/>
              <a:t>επαύξηση δεδομένων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32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4B85-DD19-F40C-A97D-D5EDB280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δυωνυμικό υπόδειγμα πιθανομονάδας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15A5-F0F1-929A-7051-290AE5351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ξετάζουμε την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Αν τα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γνωστά, τότε τα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γνωστά [βλ. Εξίσωση (16-21)]. Συνεπάγεται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βάσει των προηγούμενων αποτελεσμάτων μας, συνεπάγεται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όπου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F668-0B20-88CE-2421-680C04C7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65" y="3169270"/>
            <a:ext cx="2863229" cy="519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9EE4D-E30D-17BE-439F-6E6D9D95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16" y="4212796"/>
            <a:ext cx="3114416" cy="434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EB24-1F7D-8049-C332-B796A429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54" y="5296481"/>
            <a:ext cx="2449240" cy="5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9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21B-BB82-F09C-E478-8F68B7A6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δυωνυμικό υπόδειγμα πιθανομονάδας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B311-C163-BEF9-C43D-ED9FB878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2286000"/>
            <a:ext cx="11569831" cy="457200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τα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, αγνοώντας προς το παρόν τα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προκύπτει απευθείας από την Εξίσωση (16-20) ότι</a:t>
            </a: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ισούται με τη μονάδα, γνωρίζουμε ότι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n-US" sz="1400" b="0" i="1" u="none" strike="noStrike" baseline="0" dirty="0">
                <a:latin typeface="LMMathItalic8-Regular"/>
              </a:rPr>
              <a:t>i </a:t>
            </a:r>
            <a:r>
              <a:rPr lang="en-US" sz="2400" b="0" i="1" u="none" strike="noStrike" baseline="0" dirty="0">
                <a:latin typeface="LMMathItalic10-Regular"/>
              </a:rPr>
              <a:t>&gt; </a:t>
            </a:r>
            <a:r>
              <a:rPr lang="en-US" sz="2400" b="0" i="0" u="none" strike="noStrike" baseline="0" dirty="0">
                <a:latin typeface="LMRoman10-Regular"/>
              </a:rPr>
              <a:t>0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r>
              <a:rPr lang="el-GR" sz="2400" b="0" i="0" u="none" strike="noStrike" baseline="0" dirty="0">
                <a:latin typeface="grmn1000"/>
              </a:rPr>
              <a:t> και αν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ισούται με το μηδέν, τότε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 Ως συνέπεια,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, δεσμευμένο ως προς τα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ακολουθεί την περικομμένη (πάνω ή κάτω από το μηδέν) κανονική κατανομή που αναπτύσσουμε στις Ενότητες 19.2.1 και 19.2.2. Ο τυπικός συμβολισμός έχει ως</a:t>
            </a:r>
          </a:p>
          <a:p>
            <a:pPr algn="l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F5EFE-BCF7-B46F-360D-0F9CD037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0" y="3125308"/>
            <a:ext cx="3310340" cy="805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680D5-D24A-F1C3-4FEA-72EA97AE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70" y="5809416"/>
            <a:ext cx="3725366" cy="8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2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CF135-545A-E572-5098-607FE03F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59" y="1537857"/>
            <a:ext cx="9128022" cy="35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6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AB84-9F06-DB37-0AC3-AEE020C9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54025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Εφαρμογή δεδομένων panel: υποδείγματα ατομικών επιδράσεων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63CC-D107-1211-1927-51FC8E86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3328" cy="4023360"/>
          </a:xfrm>
        </p:spPr>
        <p:txBody>
          <a:bodyPr/>
          <a:lstStyle/>
          <a:p>
            <a:r>
              <a:rPr lang="el-GR" dirty="0"/>
              <a:t>Εξετάζουμε ένα υπόδειγμα δεδομένων panel με κοινές ατομικές επιδράσεις,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Η συνάρτηση πιθανοφάνειας για το δείγμα υπό την υπόθεση της κανονικότητας των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400" b="0" i="1" u="none" strike="noStrike" baseline="-25000" dirty="0">
                <a:latin typeface="LMMathItalic8-Regular"/>
              </a:rPr>
              <a:t>it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2FB99-6E2B-2CBD-230E-D964F655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27" y="2860065"/>
            <a:ext cx="4739893" cy="568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AB62F-FDB9-7167-61B3-75426BE6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34" y="4458878"/>
            <a:ext cx="7125331" cy="8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775D-F8E9-F206-67E0-78AE22C9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Θεώρημα του Bayes και εκ των υστέρων πυκνότητα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B3F1-529C-1284-BE4B-3DA1EA78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988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πρώτος όρος στο δεξί μέλος είναι η πυκνότητα της από κοινού κατανομής των παρατηρούμενων τυχαίων μεταβλητών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0" u="none" strike="noStrike" baseline="0" dirty="0">
                <a:latin typeface="grmn1000"/>
              </a:rPr>
              <a:t>, δεδομένων των παραμέτρων.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δεύτερος όρος είναι οι </a:t>
            </a:r>
            <a:r>
              <a:rPr lang="el-GR" sz="2400" b="1" i="0" u="none" strike="noStrike" baseline="0" dirty="0">
                <a:latin typeface="grxn1000"/>
              </a:rPr>
              <a:t>αρχικές πεποιθήσεις </a:t>
            </a:r>
            <a:r>
              <a:rPr lang="el-GR" sz="2400" b="0" i="0" u="none" strike="noStrike" baseline="0" dirty="0">
                <a:latin typeface="grmn1000"/>
              </a:rPr>
              <a:t>(εκ των προτέρων) του αναλυτή. Το αριστερό μέλος είναι η </a:t>
            </a:r>
            <a:r>
              <a:rPr lang="el-GR" sz="2400" b="1" i="0" u="none" strike="noStrike" baseline="0" dirty="0">
                <a:latin typeface="grxn1000"/>
              </a:rPr>
              <a:t>εκ των υστέρων πυκνότητα </a:t>
            </a:r>
            <a:r>
              <a:rPr lang="el-GR" sz="2400" b="0" i="0" u="none" strike="noStrike" baseline="0" dirty="0">
                <a:latin typeface="grmn1000"/>
              </a:rPr>
              <a:t>των παραμέτρων, δεσμευμένη ως προς το τρέχον σώμα των δεδομένων, ή οι ανανεωμένες μας πεποιθήσεις για τις παραμέτρους μετά την εξέταση των δεδομένων.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4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41AB-6412-B65A-0F00-A0CF0263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 δεδομένων panel: υποδείγματα ατομικών επιδράσεων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A1A48-5E1C-2907-C10E-0AA03977A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825365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Πρώτον, ομαδοποιούμε το σύνολο των παραμέτρων της παλινδρόμησης σε ένα 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n </a:t>
                </a:r>
                <a:r>
                  <a:rPr lang="el-GR" sz="2400" b="0" i="0" u="none" strike="noStrike" baseline="0" dirty="0">
                    <a:latin typeface="LMRoman10-Regular"/>
                  </a:rPr>
                  <a:t>+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400" b="0" i="0" u="none" strike="noStrike" baseline="0" dirty="0">
                    <a:latin typeface="LMRoman10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διάνυσμα κλίσεων, </a:t>
                </a:r>
                <a:r>
                  <a:rPr lang="el-GR" sz="2400" b="1" i="1" u="none" strike="noStrike" baseline="0" dirty="0">
                    <a:latin typeface="LMMathItalic10-Bold"/>
                  </a:rPr>
                  <a:t>γ</a:t>
                </a:r>
                <a:r>
                  <a:rPr lang="el-GR" sz="2400" b="0" i="0" u="none" strike="noStrike" baseline="0" dirty="0">
                    <a:latin typeface="grmn1000"/>
                  </a:rPr>
                  <a:t>. ΄Επειτα, με τη διακύμανση των διαταρακτικών όρων, </a:t>
                </a:r>
                <a:r>
                  <a:rPr lang="el-GR" sz="2400" b="1" i="1" u="none" strike="noStrike" baseline="0" dirty="0">
                    <a:latin typeface="LMMathItalic10-Bold"/>
                  </a:rPr>
                  <a:t>θ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24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l-GR" sz="2400" b="0" i="1" u="none" strike="noStrike" baseline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mr>
                    </m:m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) = (</a:t>
                </a:r>
                <a:r>
                  <a:rPr lang="el-GR" sz="2400" b="1" i="1" u="none" strike="noStrike" baseline="0" dirty="0">
                    <a:latin typeface="LMMathItalic10-Bold"/>
                  </a:rPr>
                  <a:t>γ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24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l-GR" sz="2400" b="0" i="1" u="none" strike="noStrike" baseline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mr>
                    </m:m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. Ορίζουμε μια εύχρηστη μήτρα δεδομένων, </a:t>
                </a:r>
                <a:r>
                  <a:rPr lang="el-GR" sz="2400" b="1" i="1" u="none" strike="noStrike" baseline="0" dirty="0">
                    <a:latin typeface="LMMathItalic10-Bold"/>
                  </a:rPr>
                  <a:t>Z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:r>
                  <a:rPr lang="el-GR" sz="2400" b="1" i="1" u="none" strike="noStrike" baseline="0" dirty="0">
                    <a:latin typeface="LMMathItalic10-Bold"/>
                  </a:rPr>
                  <a:t>D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ό που η </a:t>
                </a:r>
                <a:r>
                  <a:rPr lang="el-GR" sz="2400" b="1" i="1" u="none" strike="noStrike" baseline="0" dirty="0">
                    <a:latin typeface="LMMathItalic10-Bold"/>
                  </a:rPr>
                  <a:t>D </a:t>
                </a:r>
                <a:r>
                  <a:rPr lang="el-GR" sz="2400" b="0" i="0" u="none" strike="noStrike" baseline="0" dirty="0">
                    <a:latin typeface="grmn1000"/>
                  </a:rPr>
                  <a:t>περιέχει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ψευδομεταβλητές και έτσι, μπορούμε να γράψουμε το υπόδειγμα ως</a:t>
                </a:r>
              </a:p>
              <a:p>
                <a:pPr marL="0" indent="0" algn="l">
                  <a:buNone/>
                </a:pPr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με τον γνώριμο τρόπο για τη γραμμική παλινδρόμηση κοινών επιδράσεων.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A1A48-5E1C-2907-C10E-0AA03977A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825365" cy="4023360"/>
              </a:xfrm>
              <a:blipFill>
                <a:blip r:embed="rId2"/>
                <a:stretch>
                  <a:fillRect l="-450" t="-2121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0665495-0B6F-9BA2-2B54-C8AA841C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84" y="3777312"/>
            <a:ext cx="1899232" cy="5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4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B36-CDEE-1E98-6A8E-7CF20C2E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 δεδομένων panel: υποδείγματα ατομικών επιδράσεων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DAD7-B11D-1C9A-BD30-C52B8310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332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Τώρα, υποθέτουμε μια </a:t>
            </a:r>
            <a:r>
              <a:rPr lang="el-GR" sz="2400" b="1" i="0" u="none" strike="noStrike" baseline="0" dirty="0">
                <a:latin typeface="grxn1000"/>
              </a:rPr>
              <a:t>ομοιόμορφη-αντεστραμμένη γάμμα εκ των προτέρων κατανομή</a:t>
            </a:r>
            <a:r>
              <a:rPr lang="el-GR" sz="2400" b="0" i="0" u="none" strike="noStrike" baseline="0" dirty="0">
                <a:latin typeface="grmn1000"/>
              </a:rPr>
              <a:t>, την οποία χρησιμοποιήσαμε προηγουμένως, κατά την ανάλυση του γραμμικού υποδείγματος,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B85E4-62A9-B73E-EF75-2BFC40E5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02" y="3429000"/>
            <a:ext cx="2681301" cy="6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0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6456-808D-FD88-9B2F-DA38F04B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27402" cy="1499616"/>
          </a:xfrm>
        </p:spPr>
        <p:txBody>
          <a:bodyPr>
            <a:noAutofit/>
          </a:bodyPr>
          <a:lstStyle/>
          <a:p>
            <a:r>
              <a:rPr lang="el-GR" sz="3600" b="0" i="0" u="none" strike="noStrike" baseline="0" dirty="0">
                <a:latin typeface="grxc1200"/>
              </a:rPr>
              <a:t>ΙεραρχικήΜπεϋζιανή εκτίμηση σε έναυπόδειγμα τυχαίων παραμέτρων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7BDE-D6EE-A076-9406-6A4F7739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7136"/>
            <a:ext cx="11167872" cy="5100863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ακολουθία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n-US" sz="2400" b="0" i="1" u="none" strike="noStrike" baseline="0" dirty="0">
                <a:latin typeface="LMMathItalic10-Regular"/>
              </a:rPr>
              <a:t>T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παρατηρήσεων,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</a:t>
            </a:r>
            <a:r>
              <a:rPr lang="el-GR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υπόθεση της δεσμευμένης </a:t>
            </a:r>
            <a:r>
              <a:rPr lang="en-US" sz="2400" b="0" i="0" u="none" strike="noStrike" baseline="0" dirty="0">
                <a:latin typeface="grmn1000"/>
              </a:rPr>
              <a:t>(</a:t>
            </a:r>
            <a:r>
              <a:rPr lang="el-GR" sz="2400" b="0" i="0" u="none" strike="noStrike" baseline="0" dirty="0">
                <a:latin typeface="grmn1000"/>
              </a:rPr>
              <a:t>ως προς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0" u="none" strike="noStrike" baseline="0" dirty="0">
                <a:latin typeface="grmn1000"/>
              </a:rPr>
              <a:t>)</a:t>
            </a:r>
            <a:r>
              <a:rPr lang="el-GR" sz="240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ανεξαρτησίας, η συνεισφορά του ατόμου </a:t>
            </a:r>
            <a:r>
              <a:rPr lang="en-US" sz="2400" b="0" i="1" u="none" strike="noStrike" baseline="0" dirty="0">
                <a:latin typeface="LMMathItalic10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στην πιθανοφάνεια</a:t>
            </a:r>
            <a:r>
              <a:rPr lang="el-GR" sz="2400" dirty="0">
                <a:latin typeface="MinionPro-Regular-Identity-H"/>
              </a:rPr>
              <a:t> </a:t>
            </a:r>
            <a:r>
              <a:rPr lang="el-GR" sz="2400" dirty="0">
                <a:latin typeface="grmn1000"/>
              </a:rPr>
              <a:t>τ</a:t>
            </a:r>
            <a:r>
              <a:rPr lang="el-GR" sz="2400" b="0" i="0" u="none" strike="noStrike" baseline="0" dirty="0">
                <a:latin typeface="grmn1000"/>
              </a:rPr>
              <a:t>ου δείγματος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΄Οπου </a:t>
            </a:r>
            <a:r>
              <a:rPr lang="en-US" sz="2400" b="1" i="1" u="none" strike="noStrike" baseline="0" dirty="0">
                <a:latin typeface="LMMathItalic10-Bold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 </a:t>
            </a:r>
            <a:r>
              <a:rPr lang="en-US" sz="2400" b="0" i="0" u="none" strike="noStrike" baseline="0" dirty="0">
                <a:latin typeface="LMRoman10-Regular"/>
              </a:rPr>
              <a:t>= (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1" u="none" strike="noStrike" baseline="0" dirty="0">
                <a:latin typeface="LMMathItalic10-Regular"/>
              </a:rPr>
              <a:t>, . . . , y</a:t>
            </a:r>
            <a:r>
              <a:rPr lang="en-US" sz="1400" b="0" i="1" u="none" strike="noStrike" baseline="0" dirty="0">
                <a:latin typeface="LMMathItalic8-Regular"/>
              </a:rPr>
              <a:t>iT </a:t>
            </a:r>
            <a:r>
              <a:rPr lang="en-US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 </a:t>
            </a:r>
            <a:r>
              <a:rPr lang="en-US" sz="2400" b="0" i="0" u="none" strike="noStrike" baseline="0" dirty="0">
                <a:latin typeface="LMRoman10-Regular"/>
              </a:rPr>
              <a:t>= 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1" u="none" strike="noStrike" baseline="0" dirty="0">
                <a:latin typeface="LMMathItalic10-Regular"/>
              </a:rPr>
              <a:t>, . . . ,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iT </a:t>
            </a:r>
            <a:r>
              <a:rPr lang="en-US" sz="2400" b="0" i="0" u="none" strike="noStrike" baseline="0" dirty="0">
                <a:latin typeface="LMRoman10-Regular"/>
              </a:rPr>
              <a:t>]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μη δεσμευμένη πυκνότητα θα είναι η αναμενόμενη τιμή για τις πιθανές τιμές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30000" dirty="0">
                <a:latin typeface="LMMathItalic10-Regular"/>
              </a:rPr>
              <a:t>φ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-μεταβλητή κανονική εκ των προτέρων πυκνότητα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δεδομένων των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42C02-E686-72EC-7960-ADBFBD1C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16" y="2702691"/>
            <a:ext cx="3496316" cy="8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14393-670C-144E-BAB0-302DA24D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85" y="5015132"/>
            <a:ext cx="4401346" cy="6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60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02A7D6-3990-6E41-328E-FCA6F37E1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085" y="850769"/>
            <a:ext cx="9969168" cy="5156461"/>
          </a:xfrm>
        </p:spPr>
      </p:pic>
    </p:spTree>
    <p:extLst>
      <p:ext uri="{BB962C8B-B14F-4D97-AF65-F5344CB8AC3E}">
        <p14:creationId xmlns:p14="http://schemas.microsoft.com/office/powerpoint/2010/main" val="2123412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5FEAE-BBB1-B10F-C8E9-FF1AF762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88" y="1147713"/>
            <a:ext cx="8179965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2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77B0AA-5D81-BD35-E7C0-A2470E4E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13" y="1291655"/>
            <a:ext cx="8169970" cy="44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3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2C3D1-82E6-475A-38E6-1AFB314F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78" y="2017336"/>
            <a:ext cx="10055530" cy="32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7300-B118-8BA8-07BD-7935D786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16.1 (Μπεϋζιανή Εκτίμηση μιας Πιθανότητας).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D595-444E-ED2A-4E8A-DEEF0994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044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η πιθανότητα οποιοδήποτε αντικείμενο να είναι ελαττωματικό είναι μια σταθερά </a:t>
            </a:r>
            <a:r>
              <a:rPr lang="el-GR" sz="2400" b="0" i="1" u="none" strike="noStrike" baseline="0" dirty="0">
                <a:latin typeface="LMMathItalic10-Regular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μεταξύ του μηδενός και του ένα, τότε η πιθανοφάνεια του δείγματος δεδομένων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D </a:t>
            </a:r>
            <a:r>
              <a:rPr lang="el-GR" sz="2400" b="0" i="0" u="none" strike="noStrike" baseline="0" dirty="0">
                <a:latin typeface="grmn1000"/>
              </a:rPr>
              <a:t>είναι το πλήθος των ελαττωματικών προϊόντων, ας πούμε 8.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4A650-EA17-632F-C9CE-B76B56FE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05" y="3177376"/>
            <a:ext cx="3452497" cy="5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119A-E9F7-0FCB-A63F-80620DB1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16.1 (Μπεϋζιανή Εκτίμηση μιας Πιθανότητας).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E768-80A0-D742-B9E0-EA88145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Θ</a:t>
            </a:r>
            <a:r>
              <a:rPr lang="el-GR" sz="2400" b="0" i="0" u="none" strike="noStrike" baseline="0" dirty="0">
                <a:latin typeface="grmn1000"/>
              </a:rPr>
              <a:t>α εξετάσουμε μια Μπεϋζιανή προσέγγιση για την ίδια ανάλυση. Η εκ των υστέρων πυκνότητα εξάγεται ως ακολούθως: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εκ των προτέρων πυκνότητα που υποθέτουμε για το 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7767A-BDF3-2CEB-020D-91C2213E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28" y="3238108"/>
            <a:ext cx="7427086" cy="12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1583-4EF5-BAA9-C107-41A7715E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16.1 (Μπεϋζιανή Εκτίμηση μιας Πιθανότητας).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A32AB-A76D-5DFC-C314-63315D0E8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[΄Εχουμε αλλάξει ελαφρώς την ορολογία, αφού η </a:t>
            </a:r>
            <a:r>
              <a:rPr lang="el-GR" sz="2400" b="0" i="0" u="none" strike="noStrike" baseline="0" dirty="0">
                <a:latin typeface="grxn1000"/>
              </a:rPr>
              <a:t>συνάρτηση πιθανοφάνειας </a:t>
            </a:r>
            <a:r>
              <a:rPr lang="el-GR" sz="2400" b="0" i="0" u="none" strike="noStrike" baseline="0" dirty="0">
                <a:latin typeface="grmn1000"/>
              </a:rPr>
              <a:t>συνήθως ορίζεται ως </a:t>
            </a:r>
            <a:r>
              <a:rPr lang="el-GR" sz="2400" b="0" i="1" u="none" strike="noStrike" baseline="0" dirty="0">
                <a:latin typeface="LMMathItalic10-Regular"/>
              </a:rPr>
              <a:t>L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0" u="none" strike="noStrike" baseline="0" dirty="0">
                <a:latin typeface="grxn1000"/>
              </a:rPr>
              <a:t>δεδομένα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.] Αντικαθιστώντας τα αποτελέσματα του πρώτου ληφθέντος δείγματος, έχουμε την εκ των υστέρων πυκνότητα,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Ο</a:t>
            </a:r>
            <a:r>
              <a:rPr lang="el-GR" sz="2400" b="0" i="0" u="none" strike="noStrike" baseline="0" dirty="0">
                <a:latin typeface="grmn1000"/>
              </a:rPr>
              <a:t> παρονομαστής αποτελεί το ολοκλήρωμα μιας συνάρτησης βήτα (βλ. Ενότητα Ε2.3) με παραμέτρους </a:t>
            </a:r>
            <a:r>
              <a:rPr lang="el-GR" sz="2400" b="0" i="1" u="none" strike="noStrike" baseline="0" dirty="0">
                <a:latin typeface="LMMathItalic10-Regular"/>
              </a:rPr>
              <a:t>a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+ 1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b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+ 1 </a:t>
            </a:r>
            <a:r>
              <a:rPr lang="el-GR" sz="2400" b="0" i="0" u="none" strike="noStrike" baseline="0" dirty="0">
                <a:latin typeface="grmn1000"/>
              </a:rPr>
              <a:t>και, έτσι, η εκ των υστέρων πυκνότητα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9921A-E9F3-5755-403E-C5B99EAE3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74" y="3429000"/>
            <a:ext cx="5066298" cy="92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C916B-DC11-D1DF-3066-A9D11947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404" y="5767387"/>
            <a:ext cx="6921905" cy="10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88BE-FD9B-6264-4336-520661CC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Μπεϋζιανή ανάλυση του κλασικού υποδείγματος παλινδρόμησης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F2CC-6EC8-2978-964E-96AE15B7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2286000"/>
            <a:ext cx="11588685" cy="457200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κλασικό κανονικό υπόδειγμα παλινδρόμησης που έχουμε ήδη αναλύσει κατασκευάζεται γύρω α- πότη δεσμευμένη πολυμεταβλητή κανονική κατανομή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X β</a:t>
            </a:r>
            <a:r>
              <a:rPr lang="el-GR" sz="2400" b="0" i="1" u="none" strike="noStrike" baseline="0" dirty="0">
                <a:latin typeface="LMMathItalic10-Regular"/>
              </a:rPr>
              <a:t>, 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δώσουμε έμφαση σε αυτή την ιδέα, μετονομάζουμε αυτή την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κοινού πυκνότητα σε </a:t>
            </a:r>
            <a:r>
              <a:rPr lang="el-GR" sz="2400" b="0" i="0" u="none" strike="noStrike" baseline="0" dirty="0">
                <a:latin typeface="grmi1000"/>
              </a:rPr>
              <a:t>δεσμευμένη ως</a:t>
            </a:r>
            <a:r>
              <a:rPr lang="en-US" sz="2400" b="0" i="0" u="none" strike="noStrike" baseline="0" dirty="0">
                <a:latin typeface="grmi1000"/>
              </a:rPr>
              <a:t> </a:t>
            </a:r>
            <a:r>
              <a:rPr lang="el-GR" sz="2400" b="0" i="0" u="none" strike="noStrike" baseline="0" dirty="0">
                <a:latin typeface="grmi1000"/>
              </a:rPr>
              <a:t>προς τα δεδομένα πιθανοφάνεια των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i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και, έτσι,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n-US" sz="2400" b="0" i="1" u="none" strike="noStrike" baseline="0" dirty="0">
                <a:latin typeface="LMMathItalic10-Regular"/>
              </a:rPr>
              <a:t>d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0" dirty="0">
                <a:latin typeface="LMRoman10-Regular"/>
              </a:rPr>
              <a:t>Γ</a:t>
            </a:r>
            <a:r>
              <a:rPr lang="en-US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(η παράμετρος των βαθμών ελευθερίας) και αντικαθιστούμε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στον εκθέτη.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F2450-0841-3DCA-934D-180DCEDE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02" y="3994003"/>
            <a:ext cx="6357207" cy="455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B09EC-4282-E824-6C58-E4E9A3CF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416" y="5538679"/>
            <a:ext cx="6144177" cy="6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F9C5-D3F4-2E98-81C1-ABD491EE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Μπεϋζιανή ανάλυση του κλασικού υποδείγματος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4EDF-0742-7DD0-46D5-D197FAE2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πολλαπλασιάσουμε αυτή την από κοινού πυκνότητα με την, επουσιώδη σταθερή συνάρτηση των παρατηρήσεων,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λόγους απλότητας, έστω </a:t>
            </a:r>
            <a:r>
              <a:rPr lang="el-GR" sz="2400" b="0" i="1" u="none" strike="noStrike" baseline="0" dirty="0">
                <a:latin typeface="LMMathItalic10-Regular"/>
              </a:rPr>
              <a:t>v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d/</a:t>
            </a:r>
            <a:r>
              <a:rPr lang="el-GR" sz="2400" b="0" i="0" u="none" strike="noStrike" baseline="0" dirty="0">
                <a:latin typeface="LMRoman10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 ΄Ετσι, πολλαπλασιάζοντας την </a:t>
            </a:r>
            <a:r>
              <a:rPr lang="el-GR" sz="2400" b="0" i="1" u="none" strike="noStrike" baseline="0" dirty="0">
                <a:latin typeface="LMMathItalic10-Regular"/>
              </a:rPr>
              <a:t>L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 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με Α, παίρνουμε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23F8-17A9-87BE-306C-0CD27502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31" y="3221609"/>
            <a:ext cx="4222782" cy="130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C7892-197E-1ABB-1AB7-B097F017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02" y="5375633"/>
            <a:ext cx="8008637" cy="13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262</TotalTime>
  <Words>2438</Words>
  <Application>Microsoft Office PowerPoint</Application>
  <PresentationFormat>Widescreen</PresentationFormat>
  <Paragraphs>214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Calibri</vt:lpstr>
      <vt:lpstr>Cambria Math</vt:lpstr>
      <vt:lpstr>grmi1000</vt:lpstr>
      <vt:lpstr>grmn0800</vt:lpstr>
      <vt:lpstr>grmn1000</vt:lpstr>
      <vt:lpstr>grxc1200</vt:lpstr>
      <vt:lpstr>grxn1000</vt:lpstr>
      <vt:lpstr>LMMathItalic10-Bold</vt:lpstr>
      <vt:lpstr>LMMathItalic10-Regular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LMRoman6-Regular</vt:lpstr>
      <vt:lpstr>LMRoman8-Regular</vt:lpstr>
      <vt:lpstr>MinionPro-Regular-Identity-H</vt:lpstr>
      <vt:lpstr>Tw Cen MT</vt:lpstr>
      <vt:lpstr>Tw Cen MT Condensed</vt:lpstr>
      <vt:lpstr>Wingdings 3</vt:lpstr>
      <vt:lpstr>Integral</vt:lpstr>
      <vt:lpstr>Κεφάλαιο 16</vt:lpstr>
      <vt:lpstr>Θεώρημα του Bayes και εκ των υστέρων πυκνότητα</vt:lpstr>
      <vt:lpstr>Θεώρημα του Bayes και εκ των υστέρων πυκνότητα</vt:lpstr>
      <vt:lpstr>Θεώρημα του Bayes και εκ των υστέρων πυκνότητα</vt:lpstr>
      <vt:lpstr>Παράδειγμα 16.1 (Μπεϋζιανή Εκτίμηση μιας Πιθανότητας).</vt:lpstr>
      <vt:lpstr>Παράδειγμα 16.1 (Μπεϋζιανή Εκτίμηση μιας Πιθανότητας).</vt:lpstr>
      <vt:lpstr>Παράδειγμα 16.1 (Μπεϋζιανή Εκτίμηση μιας Πιθανότητας).</vt:lpstr>
      <vt:lpstr>Μπεϋζιανή ανάλυση του κλασικού υποδείγματος παλινδρόμησης</vt:lpstr>
      <vt:lpstr>Μπεϋζιανή ανάλυση του κλασικού υποδείγματος παλινδρόμησης</vt:lpstr>
      <vt:lpstr>Μπεϋζιανή ανάλυση του κλασικού υποδείγματος παλινδρόμησης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Ανάλυση με μια μη πληροφοριακή εκ των προτέρων κατανομή</vt:lpstr>
      <vt:lpstr>Παράδειγμα 16.2 (Εκτίμηση με μια Συζυγή εκ των Προτέρων Κατανομή).</vt:lpstr>
      <vt:lpstr>Παράδειγμα 16.2 (Εκτίμηση με μια Συζυγή εκ των Προτέρων Κατανομή).</vt:lpstr>
      <vt:lpstr>Παράδειγμα 16.2 (Εκτίμηση με μια Συζυγή εκ των Προτέρων Κατανομή).</vt:lpstr>
      <vt:lpstr>Παράδειγμα 16.2 (Εκτίμηση με μια Συζυγή εκ των Προτέρων Κατανομή).</vt:lpstr>
      <vt:lpstr>Παράδειγμα 16.2 (Εκτίμηση με μια Συζυγή εκ των Προτέρων Κατανομή).</vt:lpstr>
      <vt:lpstr>PowerPoint Presentation</vt:lpstr>
      <vt:lpstr>Σημειακή εκτίμηση</vt:lpstr>
      <vt:lpstr>Σημειακή εκτίμηση</vt:lpstr>
      <vt:lpstr>΄Ελεγχος υποθέσεων</vt:lpstr>
      <vt:lpstr>΄Ελεγχος υποθέσεων</vt:lpstr>
      <vt:lpstr>΄Ελεγχος υποθέσεων</vt:lpstr>
      <vt:lpstr>΄Ελεγχος υποθέσεων</vt:lpstr>
      <vt:lpstr>Εκ των υστέρων κατανομές και η δειγματοληψία Gibbs</vt:lpstr>
      <vt:lpstr>Εκ των υστέρων κατανομές και η δειγματοληψία Gibbs</vt:lpstr>
      <vt:lpstr>Εφαρμογή: δυωνυμικό υπόδειγμα πιθανομονάδας</vt:lpstr>
      <vt:lpstr>Εφαρμογή: δυωνυμικό υπόδειγμα πιθανομονάδας</vt:lpstr>
      <vt:lpstr>Εφαρμογή: δυωνυμικό υπόδειγμα πιθανομονάδας</vt:lpstr>
      <vt:lpstr>Εφαρμογή: δυωνυμικό υπόδειγμα πιθανομονάδας</vt:lpstr>
      <vt:lpstr>Εφαρμογή: δυωνυμικό υπόδειγμα πιθανομονάδας</vt:lpstr>
      <vt:lpstr>PowerPoint Presentation</vt:lpstr>
      <vt:lpstr>Εφαρμογή δεδομένων panel: υποδείγματα ατομικών επιδράσεων</vt:lpstr>
      <vt:lpstr>Εφαρμογή δεδομένων panel: υποδείγματα ατομικών επιδράσεων</vt:lpstr>
      <vt:lpstr>Εφαρμογή δεδομένων panel: υποδείγματα ατομικών επιδράσεων</vt:lpstr>
      <vt:lpstr>ΙεραρχικήΜπεϋζιανή εκτίμηση σε έναυπόδειγμα τυχαίων παραμέτρων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16</dc:title>
  <dc:creator>Nikolaos G. Manetas</dc:creator>
  <cp:lastModifiedBy>Nikolaos G. Manetas</cp:lastModifiedBy>
  <cp:revision>8</cp:revision>
  <dcterms:created xsi:type="dcterms:W3CDTF">2023-02-22T10:03:38Z</dcterms:created>
  <dcterms:modified xsi:type="dcterms:W3CDTF">2023-03-03T09:18:35Z</dcterms:modified>
</cp:coreProperties>
</file>