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1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1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5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2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5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6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1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B6AF5F-505C-47D6-859D-C6D203E7CA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951AEAD-7B0D-46C9-9F8F-A05A9C35EB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8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B627-6792-03D5-9AF3-074C41BB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53546" cy="1463040"/>
          </a:xfrm>
        </p:spPr>
        <p:txBody>
          <a:bodyPr>
            <a:normAutofit/>
          </a:bodyPr>
          <a:lstStyle/>
          <a:p>
            <a:r>
              <a:rPr lang="el-GR" sz="4000" dirty="0"/>
              <a:t>Κεφάλαιο 15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14BEB-AFEB-E601-E0B6-9475ADF2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868" y="4675695"/>
            <a:ext cx="3868132" cy="1951348"/>
          </a:xfrm>
        </p:spPr>
        <p:txBody>
          <a:bodyPr>
            <a:noAutofit/>
          </a:bodyPr>
          <a:lstStyle/>
          <a:p>
            <a:r>
              <a:rPr lang="el-GR" sz="2000" dirty="0"/>
              <a:t>Εκτίμηση και Στατιστική Επαγωγή Βάσει Προσομοιώσεων και Υποδείγματα Τυχαίων Παραμέτρων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6" y="3105414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68D8-7B79-79A2-01AB-79EE66EF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Παράδειγμα 15.4. Μακροπρόθεσμες Ελαστικότητες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47DE-EF21-DEBF-71E8-16FE99A3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1013901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Μια δυναμική εκδοχή του υποδείγματος ζήτησης βενζίνης εκτιμάται στο Παράδειγμα 4.7. Το υπόδειγμα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Σε αυτό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υπόδειγμα, οι βραχυχρόνιες ελαστικότητες τιμής και εισοδήματος είναι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7-Regular"/>
              </a:rPr>
              <a:t>2</a:t>
            </a:r>
            <a:r>
              <a:rPr lang="el-GR" sz="800" b="0" i="0" u="none" strike="noStrike" baseline="0" dirty="0">
                <a:latin typeface="LMRoman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7-Regular"/>
              </a:rPr>
              <a:t>3</a:t>
            </a:r>
            <a:r>
              <a:rPr lang="el-GR" sz="2400" b="0" i="0" u="none" strike="noStrike" baseline="0" dirty="0">
                <a:latin typeface="grmn1000"/>
              </a:rPr>
              <a:t>. Οι μακροχρόνιες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ελαστικότητες είναι </a:t>
            </a:r>
            <a:r>
              <a:rPr lang="el-GR" sz="2400" b="0" i="1" u="none" strike="noStrike" baseline="0" dirty="0">
                <a:latin typeface="LMMathItalic10-Regular"/>
              </a:rPr>
              <a:t>φ</a:t>
            </a:r>
            <a:r>
              <a:rPr lang="el-GR" sz="800" b="0" i="0" u="none" strike="noStrike" baseline="0" dirty="0">
                <a:latin typeface="LMRoman7-Regular"/>
              </a:rPr>
              <a:t>2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/</a:t>
            </a:r>
            <a:r>
              <a:rPr lang="el-GR" sz="2400" b="0" i="0" u="none" strike="noStrike" baseline="0" dirty="0">
                <a:latin typeface="LMRoman10-Regular"/>
              </a:rPr>
              <a:t>(1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γ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φ</a:t>
            </a:r>
            <a:r>
              <a:rPr lang="el-GR" sz="800" b="0" i="0" u="none" strike="noStrike" baseline="0" dirty="0">
                <a:latin typeface="LMRoman7-Regular"/>
              </a:rPr>
              <a:t>3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3</a:t>
            </a:r>
            <a:r>
              <a:rPr lang="el-GR" sz="2400" b="0" i="1" u="none" strike="noStrike" baseline="0" dirty="0">
                <a:latin typeface="LMMathItalic10-Regular"/>
              </a:rPr>
              <a:t>/</a:t>
            </a:r>
            <a:r>
              <a:rPr lang="el-GR" sz="2400" b="0" i="0" u="none" strike="noStrike" baseline="0" dirty="0">
                <a:latin typeface="LMRoman10-Regular"/>
              </a:rPr>
              <a:t>(1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γ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αντίστοιχα.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C8FA4-FAED-39D1-0DE0-4BB17073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87" y="3126305"/>
            <a:ext cx="6347768" cy="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8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60A0-AEBA-C486-9713-B3680657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15.4. Μακροπρόθεσμες Ελαστικότητες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8E48E-0D00-40CE-0E2D-E70D4BB3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51608" cy="4023360"/>
          </a:xfrm>
        </p:spPr>
        <p:txBody>
          <a:bodyPr/>
          <a:lstStyle/>
          <a:p>
            <a:pPr algn="l"/>
            <a:r>
              <a:rPr lang="el-GR" sz="2400" dirty="0">
                <a:latin typeface="grmn1000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κτιμήσαμε τις παραμέτρους με τη μέθοδο ελαχίστων τετραγώνων και έπειτα υπολογίσαμε αυτές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τις δύο μη γραμμικές συναρτήσεις των εκτιμήσεων.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μέθοδος δέλτα χρησιμοποιήθηκε για την εκτίμηση των ασυμπτωτικών τυπικών σφαλμάτων των </a:t>
            </a:r>
            <a:r>
              <a:rPr lang="el-GR" sz="2400" b="0" i="1" u="none" strike="noStrike" baseline="0" dirty="0">
                <a:latin typeface="LMMathItalic10-Regular"/>
              </a:rPr>
              <a:t>φ</a:t>
            </a:r>
            <a:r>
              <a:rPr lang="el-GR" sz="1200" b="0" i="0" u="none" strike="noStrike" baseline="0" dirty="0">
                <a:latin typeface="LMRoman7-Regular"/>
              </a:rPr>
              <a:t>2</a:t>
            </a:r>
            <a:r>
              <a:rPr lang="el-GR" sz="800" b="0" i="0" u="none" strike="noStrike" baseline="0" dirty="0">
                <a:latin typeface="LMRoman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φ</a:t>
            </a:r>
            <a:r>
              <a:rPr lang="el-GR" sz="1200" b="0" i="0" u="none" strike="noStrike" baseline="0" dirty="0">
                <a:latin typeface="LMRoman7-Regular"/>
              </a:rPr>
              <a:t>3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95789-6636-F764-2ED6-A883A770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38" y="4213781"/>
            <a:ext cx="6187905" cy="18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9E33-0C36-E9C0-65E5-1CD5FD53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15.4. Μακροπρόθεσμες Ελαστικότητες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5A59C-6B7D-1C71-B8A7-D89D20D5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33" y="2003196"/>
            <a:ext cx="10900779" cy="4023360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latin typeface="grmn1000"/>
              </a:rPr>
              <a:t>Χ</a:t>
            </a:r>
            <a:r>
              <a:rPr lang="el-GR" sz="2400" b="0" i="0" u="none" strike="noStrike" baseline="0" dirty="0">
                <a:latin typeface="grmn1000"/>
              </a:rPr>
              <a:t>ρησιμοποιούμε μια γεννήτρια τυχαίων αριθμών για να δημιουργήσουμε ένα </a:t>
            </a:r>
            <a:r>
              <a:rPr lang="el-GR" sz="2400" b="0" i="0" u="none" strike="noStrike" baseline="0" dirty="0" err="1">
                <a:latin typeface="grmn1000"/>
              </a:rPr>
              <a:t>τρι</a:t>
            </a:r>
            <a:r>
              <a:rPr lang="el-GR" sz="2400" b="0" i="0" u="none" strike="noStrike" baseline="0" dirty="0">
                <a:latin typeface="grmn1000"/>
              </a:rPr>
              <a:t>-μεταβλητό δείγμα, (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800" b="0" i="0" u="none" strike="noStrike" baseline="0" dirty="0">
                <a:latin typeface="LMRoman7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800" b="0" i="0" u="none" strike="noStrike" baseline="0" dirty="0">
                <a:latin typeface="LMRoman7-Regular"/>
              </a:rPr>
              <a:t>3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800" b="0" i="1" u="none" strike="noStrike" baseline="0" dirty="0">
                <a:latin typeface="LMMathItalic7-Regular"/>
              </a:rPr>
              <a:t>r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r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R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r>
              <a:rPr lang="el-GR" dirty="0"/>
              <a:t>Η μήτρα </a:t>
            </a:r>
            <a:r>
              <a:rPr lang="en-US" dirty="0"/>
              <a:t>Cholesky </a:t>
            </a:r>
            <a:r>
              <a:rPr lang="el-GR" dirty="0"/>
              <a:t>είναι</a:t>
            </a:r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δειγματοληψία γίνεται παίρνοντας διανύσματα τριών τυχαίων λήψεων από τον τυπικό κανονικό πληθυσμό , </a:t>
            </a:r>
            <a:r>
              <a:rPr lang="en-US" sz="2400" b="1" i="1" u="none" strike="noStrike" baseline="0" dirty="0">
                <a:latin typeface="LMMathItalic10-Bold"/>
              </a:rPr>
              <a:t>v</a:t>
            </a:r>
            <a:r>
              <a:rPr lang="en-US" sz="800" b="0" i="1" u="none" strike="noStrike" baseline="0" dirty="0">
                <a:latin typeface="LMMathItalic7-Regular"/>
              </a:rPr>
              <a:t>r </a:t>
            </a:r>
            <a:r>
              <a:rPr lang="en-US" sz="2400" b="0" i="0" u="none" strike="noStrike" baseline="0" dirty="0">
                <a:latin typeface="LMRoman10-Regular"/>
              </a:rPr>
              <a:t>= (</a:t>
            </a:r>
            <a:r>
              <a:rPr lang="en-US" sz="2400" b="0" i="1" u="none" strike="noStrike" baseline="0" dirty="0">
                <a:latin typeface="LMMathItalic10-Regular"/>
              </a:rPr>
              <a:t>v</a:t>
            </a:r>
            <a:r>
              <a:rPr lang="en-US" sz="800" b="0" i="0" u="none" strike="noStrike" baseline="0" dirty="0">
                <a:latin typeface="LMRoman7-Regular"/>
              </a:rPr>
              <a:t>1</a:t>
            </a:r>
            <a:r>
              <a:rPr lang="en-US" sz="2400" b="0" i="1" u="none" strike="noStrike" baseline="0" dirty="0">
                <a:latin typeface="LMMathItalic10-Regular"/>
              </a:rPr>
              <a:t>, v</a:t>
            </a:r>
            <a:r>
              <a:rPr lang="en-US" sz="800" b="0" i="0" u="none" strike="noStrike" baseline="0" dirty="0">
                <a:latin typeface="LMRoman7-Regular"/>
              </a:rPr>
              <a:t>2</a:t>
            </a:r>
            <a:r>
              <a:rPr lang="en-US" sz="2400" b="0" i="1" u="none" strike="noStrike" baseline="0" dirty="0">
                <a:latin typeface="LMMathItalic10-Regular"/>
              </a:rPr>
              <a:t>, v</a:t>
            </a:r>
            <a:r>
              <a:rPr lang="en-US" sz="800" b="0" i="0" u="none" strike="noStrike" baseline="0" dirty="0">
                <a:latin typeface="LMRoman7-Regular"/>
              </a:rPr>
              <a:t>3</a:t>
            </a:r>
            <a:r>
              <a:rPr lang="en-US" sz="2400" b="0" i="0" u="none" strike="noStrike" baseline="0" dirty="0">
                <a:latin typeface="LMRoman10-Regular"/>
              </a:rPr>
              <a:t>)</a:t>
            </a:r>
            <a:r>
              <a:rPr lang="en-US" sz="800" b="0" i="1" u="none" strike="noStrike" baseline="0" dirty="0">
                <a:latin typeface="LMMathItalic7-Regular"/>
              </a:rPr>
              <a:t>r</a:t>
            </a:r>
            <a:r>
              <a:rPr lang="en-US" sz="2400" b="0" i="0" u="none" strike="noStrike" baseline="0" dirty="0">
                <a:latin typeface="grmn1000"/>
              </a:rPr>
              <a:t>, </a:t>
            </a:r>
            <a:r>
              <a:rPr lang="en-US" sz="2400" b="0" i="1" u="none" strike="noStrike" baseline="0" dirty="0">
                <a:latin typeface="LMMathItalic10-Regular"/>
              </a:rPr>
              <a:t>r </a:t>
            </a:r>
            <a:r>
              <a:rPr lang="en-US" sz="2400" b="0" i="0" u="none" strike="noStrike" baseline="0" dirty="0">
                <a:latin typeface="LMRoman10-Regular"/>
              </a:rPr>
              <a:t>= 1</a:t>
            </a:r>
            <a:r>
              <a:rPr lang="en-US" sz="2400" b="0" i="1" u="none" strike="noStrike" baseline="0" dirty="0">
                <a:latin typeface="LMMathItalic10-Regular"/>
              </a:rPr>
              <a:t>, . . . , R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53016-1890-A81D-8129-6DAE213A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139" y="3502812"/>
            <a:ext cx="4103883" cy="9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15C69-51C4-3362-EE81-A36F128A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78" y="1555422"/>
            <a:ext cx="9911719" cy="31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9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4FBB3-8199-A3AE-3F12-CDFEC3CA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86" y="2100189"/>
            <a:ext cx="9315582" cy="24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8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FD1A-18C1-4746-7DBE-5FFFAAB7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79888" cy="1499616"/>
          </a:xfrm>
        </p:spPr>
        <p:txBody>
          <a:bodyPr>
            <a:noAutofit/>
          </a:bodyPr>
          <a:lstStyle/>
          <a:p>
            <a:r>
              <a:rPr lang="el-GR" sz="4000" dirty="0"/>
              <a:t>Μέθοδος Bootstrap για τα τυπικά σφάλματα και τα διαστήματα εμπιστοσύνης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B65FD-CFDC-C640-E1FB-4B6BBB788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3" cy="4224528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τεχνική </a:t>
                </a:r>
                <a:r>
                  <a:rPr lang="el-GR" sz="2400" b="0" i="0" u="none" strike="noStrike" baseline="0" dirty="0">
                    <a:latin typeface="LMRoman10-Regular"/>
                  </a:rPr>
                  <a:t>bootstrap </a:t>
                </a:r>
                <a:r>
                  <a:rPr lang="el-GR" sz="2400" b="0" i="0" u="none" strike="noStrike" baseline="0" dirty="0">
                    <a:latin typeface="grmn1000"/>
                  </a:rPr>
                  <a:t>χρησιμοποιείται για την περιγραφή των δειγματικών ιδιοτήτων των εμπειρικών εκτιμητών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Υποθέστε ότι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0" u="none" strike="noStrike" baseline="0" dirty="0">
                    <a:latin typeface="grmn1000"/>
                  </a:rPr>
                  <a:t>είναι ένας εκτιμητής του διανύσματος παραμέτρων </a:t>
                </a:r>
                <a:r>
                  <a:rPr lang="el-GR" sz="2400" b="1" i="1" u="none" strike="noStrike" baseline="0" dirty="0">
                    <a:latin typeface="LMMathItalic10-Bold"/>
                  </a:rPr>
                  <a:t>θ </a:t>
                </a:r>
                <a:r>
                  <a:rPr lang="el-GR" sz="2400" b="0" i="0" u="none" strike="noStrike" baseline="0" dirty="0">
                    <a:latin typeface="grmn1000"/>
                  </a:rPr>
                  <a:t>βάσει ενός δείγματος, </a:t>
                </a:r>
                <a:r>
                  <a:rPr lang="el-GR" sz="2400" b="1" i="1" u="none" strike="noStrike" baseline="0" dirty="0">
                    <a:latin typeface="LMMathItalic10-Bold"/>
                  </a:rPr>
                  <a:t>Z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n-US" sz="2400" b="0" i="0" u="none" strike="noStrike" baseline="0" dirty="0">
                    <a:latin typeface="LMRoman10-Regular"/>
                  </a:rPr>
                  <a:t>[(</a:t>
                </a:r>
                <a:r>
                  <a:rPr lang="en-US" sz="2400" b="0" i="1" u="none" strike="noStrike" baseline="0" dirty="0">
                    <a:latin typeface="LMMathItalic10-Regular"/>
                  </a:rPr>
                  <a:t>y</a:t>
                </a:r>
                <a:r>
                  <a:rPr lang="en-US" sz="1400" b="0" i="0" u="none" strike="noStrike" baseline="0" dirty="0">
                    <a:latin typeface="LMRoman8-Regular"/>
                  </a:rPr>
                  <a:t>1</a:t>
                </a:r>
                <a:r>
                  <a:rPr lang="en-US" sz="2400" b="0" i="1" u="none" strike="noStrike" baseline="0" dirty="0">
                    <a:latin typeface="LMMathItalic10-Regular"/>
                  </a:rPr>
                  <a:t>, </a:t>
                </a:r>
                <a:r>
                  <a:rPr lang="en-US" sz="2400" b="1" i="1" u="none" strike="noStrike" baseline="30000" dirty="0">
                    <a:latin typeface="LMMathItalic10-Bold"/>
                  </a:rPr>
                  <a:t>x</a:t>
                </a:r>
                <a:r>
                  <a:rPr lang="en-US" sz="1400" b="0" i="0" u="none" strike="noStrike" baseline="0" dirty="0">
                    <a:latin typeface="LMRoman8-Regular"/>
                  </a:rPr>
                  <a:t>1</a:t>
                </a:r>
                <a:r>
                  <a:rPr lang="en-US" sz="2400" b="0" i="0" u="none" strike="noStrike" baseline="0" dirty="0">
                    <a:latin typeface="LMRoman10-Regular"/>
                  </a:rPr>
                  <a:t>)</a:t>
                </a:r>
                <a:r>
                  <a:rPr lang="en-US" sz="2400" b="0" i="1" u="none" strike="noStrike" baseline="0" dirty="0">
                    <a:latin typeface="LMMathItalic10-Regular"/>
                  </a:rPr>
                  <a:t>, . . . , </a:t>
                </a:r>
                <a:r>
                  <a:rPr lang="en-US" sz="2400" b="0" i="0" u="none" strike="noStrike" baseline="0" dirty="0">
                    <a:latin typeface="LMRoman10-Regular"/>
                  </a:rPr>
                  <a:t>(</a:t>
                </a:r>
                <a:r>
                  <a:rPr lang="en-US" sz="2400" b="0" i="1" u="none" strike="noStrike" baseline="0" dirty="0">
                    <a:latin typeface="LMMathItalic10-Regular"/>
                  </a:rPr>
                  <a:t>y</a:t>
                </a:r>
                <a:r>
                  <a:rPr lang="en-US" sz="1400" b="0" i="1" u="none" strike="noStrike" baseline="0" dirty="0">
                    <a:latin typeface="LMMathItalic8-Regular"/>
                  </a:rPr>
                  <a:t>n</a:t>
                </a:r>
                <a:r>
                  <a:rPr lang="en-US" sz="2400" b="0" i="1" u="none" strike="noStrike" baseline="0" dirty="0">
                    <a:latin typeface="LMMathItalic10-Regular"/>
                  </a:rPr>
                  <a:t>, </a:t>
                </a:r>
                <a:r>
                  <a:rPr lang="en-US" sz="2400" b="1" i="1" u="none" strike="noStrike" baseline="30000" dirty="0">
                    <a:latin typeface="LMMathItalic10-Bold"/>
                  </a:rPr>
                  <a:t>x</a:t>
                </a:r>
                <a:r>
                  <a:rPr lang="en-US" sz="1400" b="0" i="1" u="none" strike="noStrike" baseline="0" dirty="0">
                    <a:latin typeface="LMMathItalic8-Regular"/>
                  </a:rPr>
                  <a:t>n</a:t>
                </a:r>
                <a:r>
                  <a:rPr lang="en-US" sz="2400" b="0" i="0" u="none" strike="noStrike" baseline="0" dirty="0">
                    <a:latin typeface="LMRoman10-Regular"/>
                  </a:rPr>
                  <a:t>)]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Μια προσέγγιση των στατιστικών ιδιοτήτων του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0" u="none" strike="noStrike" baseline="0" dirty="0">
                    <a:latin typeface="grmn1000"/>
                  </a:rPr>
                  <a:t>μπορεί να προκύψει από την εξέταση ενός δείγματος εκτιμητών </a:t>
                </a:r>
                <a:r>
                  <a:rPr lang="el-GR" sz="2400" b="0" i="0" u="none" strike="noStrike" baseline="0" dirty="0">
                    <a:latin typeface="LMRoman10-Regular"/>
                  </a:rPr>
                  <a:t>bootstrap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b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1400" b="0" i="1" u="none" strike="noStrike" baseline="0" dirty="0">
                    <a:latin typeface="LMMathItalic8-Regular"/>
                  </a:rPr>
                  <a:t>m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b </a:t>
                </a:r>
                <a:r>
                  <a:rPr lang="el-GR" sz="2400" b="0" i="0" u="none" strike="noStrike" baseline="0" dirty="0">
                    <a:latin typeface="LMRoman10-Regular"/>
                  </a:rPr>
                  <a:t>= 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. . . , B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Μετά από συνολικά </a:t>
                </a:r>
                <a:r>
                  <a:rPr lang="el-GR" sz="2400" b="0" i="1" u="none" strike="noStrike" baseline="0" dirty="0">
                    <a:latin typeface="LMMathItalic10-Regular"/>
                  </a:rPr>
                  <a:t>B </a:t>
                </a:r>
                <a:r>
                  <a:rPr lang="el-GR" sz="2400" b="0" i="0" u="none" strike="noStrike" baseline="0" dirty="0">
                    <a:latin typeface="grmn1000"/>
                  </a:rPr>
                  <a:t>φορές, το ζητούμενο χαρακτηριστικό υπολογίζεται από τη σχέση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B65FD-CFDC-C640-E1FB-4B6BBB788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3" cy="4224528"/>
              </a:xfrm>
              <a:blipFill>
                <a:blip r:embed="rId2"/>
                <a:stretch>
                  <a:fillRect l="-1442" t="-2020" r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56B028-BF9E-D872-467B-7EB2734F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55" y="5884683"/>
            <a:ext cx="3927490" cy="6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3D05-9F95-8C2C-CA67-74E1C926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Μέθοδος Bootstrap για τα τυπικά σφάλματα και τα διαστήματα εμπιστοσύνης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A970B-D192-1CEB-AA71-D224155C02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834792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συνηθέστερη εφαρμογή της μεθόδου </a:t>
                </a:r>
                <a:r>
                  <a:rPr lang="el-GR" sz="2400" b="0" i="0" u="none" strike="noStrike" baseline="0" dirty="0">
                    <a:latin typeface="LMRoman10-Regular"/>
                  </a:rPr>
                  <a:t>bootstrap </a:t>
                </a:r>
                <a:r>
                  <a:rPr lang="el-GR" sz="2400" b="0" i="0" u="none" strike="noStrike" baseline="0" dirty="0">
                    <a:latin typeface="grmn1000"/>
                  </a:rPr>
                  <a:t>για συνεπείς εκτιμητές είναι η περίπτωση όπου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n</a:t>
                </a:r>
                <a:r>
                  <a:rPr lang="en-US" sz="2400" b="0" i="1" u="none" strike="noStrike" baseline="0" dirty="0">
                    <a:latin typeface="LMMathItalic10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επαρκώς μεγάλο για την προσέγγιση της ασυμπτωτικής μήτρας συνδιακυμάνσεων του εκτιμητή </a:t>
                </a:r>
                <a:r>
                  <a:rPr lang="el-GR" sz="2400" b="0" i="0" u="none" strike="noStrike" baseline="0" dirty="0">
                    <a:latin typeface="LMRoman10-Regular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</a:t>
                </a:r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με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΄Οπου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B </a:t>
                </a:r>
                <a:r>
                  <a:rPr lang="el-GR" sz="2400" b="0" i="0" u="none" strike="noStrike" baseline="0" dirty="0">
                    <a:latin typeface="grmn1000"/>
                  </a:rPr>
                  <a:t>είναι ο μέσος όρος των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B </a:t>
                </a:r>
                <a:r>
                  <a:rPr lang="el-GR" sz="2400" b="0" i="0" u="none" strike="noStrike" baseline="0" dirty="0">
                    <a:latin typeface="grmn1000"/>
                  </a:rPr>
                  <a:t>εκτιμήσεων της μεθόδου </a:t>
                </a:r>
                <a:r>
                  <a:rPr lang="el-GR" sz="2400" b="0" i="0" u="none" strike="noStrike" baseline="0" dirty="0">
                    <a:latin typeface="LMRoman10-Regular"/>
                  </a:rPr>
                  <a:t>bootstrap </a:t>
                </a:r>
                <a:r>
                  <a:rPr lang="el-GR" sz="2400" b="0" i="0" u="none" strike="noStrike" baseline="0" dirty="0">
                    <a:latin typeface="grmn1000"/>
                  </a:rPr>
                  <a:t>για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A970B-D192-1CEB-AA71-D224155C0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834792" cy="4023360"/>
              </a:xfrm>
              <a:blipFill>
                <a:blip r:embed="rId2"/>
                <a:stretch>
                  <a:fillRect l="-450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3F4E08C-FE22-3FC9-47C2-433DCFA6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80" y="3572008"/>
            <a:ext cx="5137440" cy="7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9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80D5-6B27-4C61-993A-77B68ECD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</a:t>
            </a:r>
            <a:r>
              <a:rPr lang="en-US" dirty="0"/>
              <a:t>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5D736-FD0E-DB77-4D62-5DB36FB87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Η παραπάνω μέθοδος είναι γνωστή ως </a:t>
                </a:r>
                <a:r>
                  <a:rPr lang="el-GR" sz="2400" b="1" i="0" u="none" strike="noStrike" baseline="0" dirty="0">
                    <a:latin typeface="LMRoman10-Bold"/>
                  </a:rPr>
                  <a:t>bootstrap </a:t>
                </a:r>
                <a:r>
                  <a:rPr lang="el-GR" sz="2400" b="1" i="0" u="none" strike="noStrike" baseline="0" dirty="0">
                    <a:latin typeface="grxn1000"/>
                  </a:rPr>
                  <a:t>κατά ζεύγη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Μια εναλλακτική προσέγγιση στο πλαίσιο μιας παλινδρόμησης θα ήταν να λάβουμε το δείγμα των παρατηρήσεων 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</a:p>
              <a:p>
                <a:pPr lvl="1"/>
                <a:r>
                  <a:rPr lang="el-GR" dirty="0"/>
                  <a:t>Έπειτα, να δημιουργήσουμε τα αντίστοιχα y</a:t>
                </a:r>
                <a:r>
                  <a:rPr lang="el-GR" baseline="-25000" dirty="0"/>
                  <a:t>i</a:t>
                </a:r>
                <a:r>
                  <a:rPr lang="el-GR" dirty="0"/>
                  <a:t> από μια γεννήτρια τυχαίων διαταρακτικών όρων και, τέλος, να εφαρμόσουμε τη σχέση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l-GR" baseline="-25000" dirty="0"/>
                  <a:t>i</a:t>
                </a:r>
                <a:r>
                  <a:rPr lang="el-GR" dirty="0"/>
                  <a:t>(b) = xi(b)</a:t>
                </a:r>
                <a:r>
                  <a:rPr lang="en-US" dirty="0"/>
                  <a:t>’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dirty="0"/>
                  <a:t>n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acc>
                  </m:oMath>
                </a14:m>
                <a:r>
                  <a:rPr lang="el-GR" baseline="-25000" dirty="0"/>
                  <a:t>i</a:t>
                </a:r>
                <a:r>
                  <a:rPr lang="el-GR" dirty="0"/>
                  <a:t>(b).</a:t>
                </a:r>
              </a:p>
              <a:p>
                <a:pPr lvl="1"/>
                <a:r>
                  <a:rPr lang="el-GR" sz="1800" b="0" i="0" u="none" strike="noStrike" baseline="0" dirty="0">
                    <a:latin typeface="grmn1000"/>
                  </a:rPr>
                  <a:t>Αυτή θα είναι μια </a:t>
                </a:r>
                <a:r>
                  <a:rPr lang="el-GR" sz="1800" b="0" i="0" u="none" strike="noStrike" baseline="0" dirty="0">
                    <a:latin typeface="grxn1000"/>
                  </a:rPr>
                  <a:t>παραμετρική μέθοδος </a:t>
                </a:r>
                <a:r>
                  <a:rPr lang="el-GR" sz="1800" b="1" i="0" u="none" strike="noStrike" baseline="0" dirty="0">
                    <a:latin typeface="LMRoman10-Bold"/>
                  </a:rPr>
                  <a:t>bootstrap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5D736-FD0E-DB77-4D62-5DB36FB87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59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1042-C666-556A-FF62-C24C031E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2" y="585216"/>
            <a:ext cx="11371868" cy="1499616"/>
          </a:xfrm>
        </p:spPr>
        <p:txBody>
          <a:bodyPr>
            <a:normAutofit/>
          </a:bodyPr>
          <a:lstStyle/>
          <a:p>
            <a:r>
              <a:rPr lang="el-GR" sz="3400" dirty="0"/>
              <a:t>Περιορισμός μεροληψίας και εκτιμητές Bootstrap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7A9C0-AE6B-E3D9-B707-253E06B90F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</p:spPr>
            <p:txBody>
              <a:bodyPr/>
              <a:lstStyle/>
              <a:p>
                <a:r>
                  <a:rPr lang="el-GR" dirty="0"/>
                  <a:t>Η διαδικασία εκτίμησης bootstrap έχει προταθεί επίσης ως μέθοδος περιορισμού της μεροληψίας.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Θεωρητικά, μπορούμε να υπολογίσουμε τη διαφορά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0" i="0" u="none" strike="noStrike" baseline="0" dirty="0">
                    <a:latin typeface="LMRoman10-Regular"/>
                  </a:rPr>
                  <a:t>bias(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</a:t>
                </a:r>
                <a:r>
                  <a:rPr lang="el-GR" sz="2400" b="0" i="0" u="none" strike="noStrike" baseline="0" dirty="0">
                    <a:latin typeface="LMRoman10-Regular"/>
                  </a:rPr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−{</a:t>
                </a:r>
                <a:r>
                  <a:rPr lang="el-GR" sz="2400" b="0" i="1" u="none" strike="noStrike" baseline="0" dirty="0">
                    <a:latin typeface="LMMathItalic10-Regular"/>
                  </a:rPr>
                  <a:t>E</a:t>
                </a:r>
                <a:r>
                  <a:rPr lang="el-GR" sz="2400" b="0" i="0" u="none" strike="noStrike" baseline="0" dirty="0">
                    <a:latin typeface="LMRoman10-Regular"/>
                  </a:rPr>
                  <a:t>[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</a:t>
                </a:r>
                <a:r>
                  <a:rPr lang="el-GR" sz="2400" b="0" i="0" u="none" strike="noStrike" baseline="0" dirty="0">
                    <a:latin typeface="LMRoman10-Regular"/>
                  </a:rPr>
                  <a:t>]</a:t>
                </a:r>
                <a:r>
                  <a:rPr lang="el-GR" sz="2400" b="0" i="1" u="none" strike="noStrike" baseline="0" dirty="0">
                    <a:latin typeface="LMMathSymbols10-Regular"/>
                  </a:rPr>
                  <a:t>}−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Αφού δε γνωρίζουμε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θ </a:t>
                </a:r>
                <a:r>
                  <a:rPr lang="el-GR" sz="2400" b="0" i="0" u="none" strike="noStrike" baseline="0" dirty="0">
                    <a:latin typeface="grmn1000"/>
                  </a:rPr>
                  <a:t>και την αναμενόμενη τιμή του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</a:t>
                </a:r>
                <a:r>
                  <a:rPr lang="el-GR" sz="2400" b="0" i="0" u="none" strike="noStrike" baseline="0" dirty="0">
                    <a:latin typeface="grmn1000"/>
                  </a:rPr>
                  <a:t>, εκτιμούμε το πρώτο με τον μέσο των επαναλήψεων </a:t>
                </a:r>
                <a:r>
                  <a:rPr lang="el-GR" sz="2400" b="0" i="0" u="none" strike="noStrike" baseline="0" dirty="0">
                    <a:latin typeface="LMRoman10-Regular"/>
                  </a:rPr>
                  <a:t>bootstrap </a:t>
                </a:r>
                <a:r>
                  <a:rPr lang="el-GR" sz="2400" b="0" i="0" u="none" strike="noStrike" baseline="0" dirty="0">
                    <a:latin typeface="grmn1000"/>
                  </a:rPr>
                  <a:t>και το δεύτερο με τον ίδιο τον εκτιμητή.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 αναθεωρημένος εκτιμητής είναι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7A9C0-AE6B-E3D9-B707-253E06B90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  <a:blipFill>
                <a:blip r:embed="rId2"/>
                <a:stretch>
                  <a:fillRect l="-437" t="-1970"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8E83F60-4E45-F4A7-B1A7-34F0B7431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25" y="5165890"/>
            <a:ext cx="4870993" cy="9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15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14AC-CB6A-B337-8C48-C82FBAE2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Μέθοδος Bootstrap για διαστήματα εμπιστοσύνης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BC0B3-5E6C-1CE6-BEB7-950286CD8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146635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Μια δεύτερη συνηθισμένη εφαρμογή των μεθόδων </a:t>
                </a:r>
                <a:r>
                  <a:rPr lang="el-GR" sz="2400" b="0" i="0" u="none" strike="noStrike" baseline="0" dirty="0">
                    <a:latin typeface="LMRoman10-Regular"/>
                  </a:rPr>
                  <a:t>bootstrap </a:t>
                </a:r>
                <a:r>
                  <a:rPr lang="el-GR" sz="2400" b="0" i="0" u="none" strike="noStrike" baseline="0" dirty="0">
                    <a:latin typeface="grmn1000"/>
                  </a:rPr>
                  <a:t>είναι ο υπολογισμός των διαστημάτων εμπιστοσύνης των παραμέτρων.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μεροληψία του εκτιμητή βελτιώνεται με τη </a:t>
                </a:r>
                <a:r>
                  <a:rPr lang="el-GR" sz="2400" b="1" i="0" u="none" strike="noStrike" baseline="0" dirty="0">
                    <a:latin typeface="grxn1000"/>
                  </a:rPr>
                  <a:t>μέθοδο ποσοστημορίων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r>
                  <a:rPr lang="el-GR" sz="1400" b="0" i="0" u="none" strike="noStrike" baseline="0" dirty="0">
                    <a:latin typeface="grmn08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Με αυτή την τεχνική, σε κάθε επανάληψη της μεθόδου </a:t>
                </a:r>
                <a:r>
                  <a:rPr lang="el-GR" sz="2400" b="0" i="0" u="none" strike="noStrike" baseline="0" dirty="0">
                    <a:latin typeface="LMRoman10-Regular"/>
                  </a:rPr>
                  <a:t>bootstrap</a:t>
                </a:r>
                <a:r>
                  <a:rPr lang="el-GR" sz="2400" b="0" i="0" u="none" strike="noStrike" baseline="0" dirty="0">
                    <a:latin typeface="grmn1000"/>
                  </a:rPr>
                  <a:t>, υπολογίζουμε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το </a:t>
                </a:r>
                <a:r>
                  <a:rPr lang="el-GR" sz="2400" b="0" i="0" u="none" strike="noStrike" baseline="0" dirty="0">
                    <a:latin typeface="LMRoman10-Regular"/>
                  </a:rPr>
                  <a:t>“</a:t>
                </a:r>
                <a:r>
                  <a:rPr lang="el-GR" sz="2400" b="0" i="1" u="none" strike="noStrike" baseline="0" dirty="0">
                    <a:latin typeface="LMMathItalic10-Regular"/>
                  </a:rPr>
                  <a:t>k</a:t>
                </a:r>
                <a:r>
                  <a:rPr lang="el-GR" sz="2400" b="0" i="0" u="none" strike="noStrike" baseline="0" dirty="0">
                    <a:latin typeface="LMRoman10-Regular"/>
                  </a:rPr>
                  <a:t>” </a:t>
                </a:r>
                <a:r>
                  <a:rPr lang="el-GR" sz="2400" b="0" i="0" u="none" strike="noStrike" baseline="0" dirty="0">
                    <a:latin typeface="grmn1000"/>
                  </a:rPr>
                  <a:t>υποδεικνύει την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</a:t>
                </a:r>
                <a:r>
                  <a:rPr lang="el-GR" sz="2400" b="0" i="0" u="none" strike="noStrike" baseline="0" dirty="0">
                    <a:latin typeface="grmn1000"/>
                  </a:rPr>
                  <a:t>-</a:t>
                </a:r>
                <a:r>
                  <a:rPr lang="el-GR" sz="2400" b="0" i="0" u="none" strike="noStrike" baseline="0" dirty="0" err="1">
                    <a:latin typeface="grmn1000"/>
                  </a:rPr>
                  <a:t>οστή</a:t>
                </a:r>
                <a:r>
                  <a:rPr lang="el-GR" sz="2400" b="0" i="0" u="none" strike="noStrike" baseline="0" dirty="0">
                    <a:latin typeface="grmn1000"/>
                  </a:rPr>
                  <a:t> παράμετρο του υποδείγματος και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n,k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se.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n,k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k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b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είναι 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αρχικός εκτιμητής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BC0B3-5E6C-1CE6-BEB7-950286CD8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146635" cy="4023360"/>
              </a:xfrm>
              <a:blipFill>
                <a:blip r:embed="rId2"/>
                <a:stretch>
                  <a:fillRect l="-481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8F03480-F7A3-8C78-B457-5958F382D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64" y="4056919"/>
            <a:ext cx="2427413" cy="769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2B08F-88B1-6AFD-E2BB-E8F146346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283" y="5998653"/>
            <a:ext cx="5531862" cy="5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58FB-89E3-5BD2-C338-37C3BB27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49316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Παράδειγμα 15.3. Ελάχιστο Προσομοιωμένο ΄Αθροισμα Τετραγώνων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26DB-398F-564D-8C7C-848441356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2" y="1891017"/>
            <a:ext cx="11079888" cy="4023360"/>
          </a:xfrm>
        </p:spPr>
        <p:txBody>
          <a:bodyPr>
            <a:normAutofit/>
          </a:bodyPr>
          <a:lstStyle/>
          <a:p>
            <a:pPr algn="l"/>
            <a:r>
              <a:rPr lang="el-GR" sz="2000" b="0" i="0" u="none" strike="noStrike" baseline="0" dirty="0">
                <a:latin typeface="grmn1000"/>
              </a:rPr>
              <a:t>Η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κατασκευή και η ανάλυση υποδειγμάτων συχνά προϋποθέτουν τον υπολογισμό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περίπλοκων αλγεβρικών εκφράσεων,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ο οποίος είναι αδύνατος. </a:t>
            </a:r>
            <a:endParaRPr lang="en-US" sz="2000" b="0" i="0" u="none" strike="noStrike" baseline="0" dirty="0">
              <a:latin typeface="grmn1000"/>
            </a:endParaRPr>
          </a:p>
          <a:p>
            <a:pPr algn="l"/>
            <a:r>
              <a:rPr lang="el-GR" sz="2000" b="0" i="0" u="none" strike="noStrike" baseline="0" dirty="0">
                <a:latin typeface="grmn1000"/>
              </a:rPr>
              <a:t>Το πρόβλημα εκτίμησης που τέθηκε εκεί περιλάμβανε την εκτίμηση των παραμέτρων της</a:t>
            </a:r>
            <a:endParaRPr lang="en-US" sz="2000" b="0" i="0" u="none" strike="noStrike" baseline="0" dirty="0">
              <a:latin typeface="grmn1000"/>
            </a:endParaRPr>
          </a:p>
          <a:p>
            <a:pPr algn="l"/>
            <a:endParaRPr lang="en-US" sz="2000" dirty="0">
              <a:latin typeface="grmn1000"/>
            </a:endParaRPr>
          </a:p>
          <a:p>
            <a:pPr algn="l"/>
            <a:r>
              <a:rPr lang="el-GR" sz="2000" b="0" i="0" u="none" strike="noStrike" baseline="0" dirty="0">
                <a:latin typeface="grmn1000"/>
              </a:rPr>
              <a:t>Η ελαχιστοποίηση του αθροίσματος τετραγώνων,</a:t>
            </a:r>
            <a:endParaRPr lang="en-US" sz="2000" b="0" i="0" u="none" strike="noStrike" baseline="0" dirty="0">
              <a:latin typeface="grmn1000"/>
            </a:endParaRPr>
          </a:p>
          <a:p>
            <a:pPr algn="l"/>
            <a:endParaRPr lang="en-US" sz="2000" dirty="0">
              <a:latin typeface="grmn1000"/>
            </a:endParaRPr>
          </a:p>
          <a:p>
            <a:pPr algn="l"/>
            <a:r>
              <a:rPr lang="el-GR" sz="2000" b="0" i="0" u="none" strike="noStrike" baseline="0" dirty="0">
                <a:latin typeface="grmn1000"/>
              </a:rPr>
              <a:t>δεν είναι εφικτή, αφού τα </a:t>
            </a:r>
            <a:r>
              <a:rPr lang="el-GR" sz="2000" b="0" i="1" u="none" strike="noStrike" baseline="0" dirty="0">
                <a:latin typeface="LMMathItalic10-Regular"/>
              </a:rPr>
              <a:t>u</a:t>
            </a:r>
            <a:r>
              <a:rPr lang="el-GR" sz="800" b="0" i="1" u="none" strike="noStrike" baseline="0" dirty="0">
                <a:latin typeface="LMMathItalic7-Regular"/>
              </a:rPr>
              <a:t>i </a:t>
            </a:r>
            <a:r>
              <a:rPr lang="el-GR" sz="2000" b="0" i="0" u="none" strike="noStrike" baseline="0" dirty="0">
                <a:latin typeface="grmn1000"/>
              </a:rPr>
              <a:t>είναι μη παρατηρούμενα. Σε αυτή τη διατύπωση,</a:t>
            </a:r>
            <a:endParaRPr lang="en-US" sz="2000" dirty="0">
              <a:latin typeface="grmn1000"/>
            </a:endParaRPr>
          </a:p>
          <a:p>
            <a:pPr algn="l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9BA3D-0481-BFA9-D18F-C93C5D6A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34" y="3000470"/>
            <a:ext cx="3078086" cy="569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47CB35-CABD-080A-F867-B190312B0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84" y="3887100"/>
            <a:ext cx="3417988" cy="650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22CE3-44A3-8C7B-525E-A9F41E74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307" y="4941287"/>
            <a:ext cx="4645714" cy="5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B492BA-50B9-15EA-092E-EB9AA766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16" y="765151"/>
            <a:ext cx="8869251" cy="5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091FF3-C353-2F8A-108E-5B269A8E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9" y="1555423"/>
            <a:ext cx="9409045" cy="44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EA71-0B5F-9730-7882-6B072C97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0" i="0" u="none" strike="noStrike" baseline="0" dirty="0">
                <a:latin typeface="grxn1000"/>
              </a:rPr>
              <a:t>Μια μελέτη </a:t>
            </a:r>
            <a:r>
              <a:rPr lang="el-GR" sz="4000" b="1" i="0" u="none" strike="noStrike" baseline="0" dirty="0">
                <a:latin typeface="LMRoman10-Bold"/>
              </a:rPr>
              <a:t>Monte Carlo</a:t>
            </a:r>
            <a:r>
              <a:rPr lang="el-GR" sz="4000" b="0" i="0" u="none" strike="noStrike" baseline="0" dirty="0">
                <a:latin typeface="grxn1000"/>
              </a:rPr>
              <a:t>: συμπεριφορά ενός στατικού ελέγχου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45D1D-C31D-3A20-6710-E0043ACE5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8" y="2286000"/>
            <a:ext cx="1158554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Ενδιαφερόμαστε για δύο χαρακτηριστικά: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πραγματικό </a:t>
            </a:r>
            <a:r>
              <a:rPr lang="el-GR" sz="2400" b="1" i="0" u="none" strike="noStrike" baseline="0" dirty="0">
                <a:latin typeface="grxn1000"/>
              </a:rPr>
              <a:t>μέγεθος του ελέγχου</a:t>
            </a:r>
            <a:r>
              <a:rPr lang="el-GR" sz="2400" b="0" i="0" u="none" strike="noStrike" baseline="0" dirty="0">
                <a:latin typeface="grmn1000"/>
              </a:rPr>
              <a:t>—δηλαδή η πιθανότητα απόρριψης της μηδενικής υπόθεσης όταν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αυτή η υπόθεση είναι αληθής (την πιθανότητα σφάλματος τύπου 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1) και η </a:t>
            </a:r>
            <a:r>
              <a:rPr lang="el-GR" sz="2400" b="1" i="0" u="none" strike="noStrike" baseline="0" dirty="0">
                <a:latin typeface="grxn1000"/>
              </a:rPr>
              <a:t>ισχύς του ελέγχου</a:t>
            </a:r>
            <a:r>
              <a:rPr lang="el-GR" sz="2400" b="0" i="0" u="none" strike="noStrike" baseline="0" dirty="0">
                <a:latin typeface="grmn1000"/>
              </a:rPr>
              <a:t>—δηλαδή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 πιθανότητα σωστής απόρριψης μιας λανθασμένης μηδενικής υπόθεσης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2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811E-B6F4-BE6B-745D-F0467C73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Μια μελέτη </a:t>
            </a:r>
            <a:r>
              <a:rPr kumimoji="0" lang="el-GR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Monte Carlo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: συμπεριφορά ενός στατικού ελέγχου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A564-FAE3-4189-EE5B-9FDDCA4A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Εξετάστε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γραμμικό υπόδειγμα παλινδρόμησης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στατιστικό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του πολλαπλασιαστή </a:t>
            </a:r>
            <a:r>
              <a:rPr lang="el-GR" sz="2400" b="0" i="0" u="none" strike="noStrike" baseline="0" dirty="0">
                <a:latin typeface="LMRoman10-Regular"/>
              </a:rPr>
              <a:t>Lagrange </a:t>
            </a:r>
            <a:r>
              <a:rPr lang="el-GR" sz="2400" b="0" i="0" u="none" strike="noStrike" baseline="0" dirty="0">
                <a:latin typeface="grmn1000"/>
              </a:rPr>
              <a:t>για τον έλεγχο της μηδενικής υπόθεσης ότι το </a:t>
            </a:r>
            <a:r>
              <a:rPr lang="el-GR" sz="2400" b="0" i="1" u="none" strike="noStrike" baseline="0" dirty="0">
                <a:latin typeface="LMMathItalic10-Regular"/>
              </a:rPr>
              <a:t>γ </a:t>
            </a:r>
            <a:r>
              <a:rPr lang="el-GR" sz="2400" b="0" i="0" u="none" strike="noStrike" baseline="0" dirty="0">
                <a:latin typeface="grmn1000"/>
              </a:rPr>
              <a:t>ισούται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 το μηδέν σε αυτό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υπόδειγμα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1" i="0" u="none" strike="noStrike" baseline="0" dirty="0">
                <a:latin typeface="LMRoman10-Bold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είναι το διάνυσμα των καταλοίπων ελαχίστων τετραγώνων που προκύπτουν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 παλινδρόμηση του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σε έναν σταθερό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όρο και το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(και όχι το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2400" b="0" i="0" u="none" strike="noStrike" baseline="0" dirty="0">
                <a:latin typeface="grmn1000"/>
              </a:rPr>
              <a:t>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4EE2B-A3FE-BD00-CC6E-E11124721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86" y="2901015"/>
            <a:ext cx="6760299" cy="62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8E384-1BD3-4311-0368-DD0F8FC9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82" y="4572000"/>
            <a:ext cx="3931938" cy="47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5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373D-89FE-E5AB-618B-9DDAC0C9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0" i="0" u="none" strike="noStrike" baseline="0" dirty="0">
                <a:latin typeface="grxn1000"/>
              </a:rPr>
              <a:t>Μια μελέτη </a:t>
            </a:r>
            <a:r>
              <a:rPr lang="el-GR" sz="4000" b="1" i="0" u="none" strike="noStrike" baseline="0" dirty="0">
                <a:latin typeface="LMRoman10-Bold"/>
              </a:rPr>
              <a:t>Monte Carlo</a:t>
            </a:r>
            <a:r>
              <a:rPr lang="el-GR" sz="4000" b="0" i="0" u="none" strike="noStrike" baseline="0" dirty="0">
                <a:latin typeface="grxn1000"/>
              </a:rPr>
              <a:t>: το πρόβλημα των συμπτωματικών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CC64-F8A3-1A46-F1BE-952B362C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55402"/>
            <a:ext cx="1100447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Στην Ενότητα 14.14.5 εξετάζουμε τον εκτιμητή μέγιστης πιθανοφάνειας σε ένα υπόδειγμα δεδομένων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n-US" sz="2400" b="0" i="0" u="none" strike="noStrike" baseline="0" dirty="0">
                <a:latin typeface="LMRoman10-Regular"/>
              </a:rPr>
              <a:t>panel </a:t>
            </a:r>
            <a:r>
              <a:rPr lang="el-GR" sz="2400" b="0" i="0" u="none" strike="noStrike" baseline="0" dirty="0">
                <a:latin typeface="grmn1000"/>
              </a:rPr>
              <a:t>με σταθερές επιδράσεις,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οι ατομικές επιδράσεις μπορεί να συσχετίζονται με τα </a:t>
            </a:r>
            <a:r>
              <a:rPr lang="el-GR" sz="2400" b="0" i="1" u="none" strike="noStrike" baseline="30000" dirty="0">
                <a:latin typeface="LMMathItalic10-Regular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it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Στην παρούσα ανάλυση εξετάζουμε το μηχανικό πρόβλημα μεγιστοποίησης της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λογαριθμικής πιθανοφάνειας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6808-75D9-E7C9-8362-6D77C53F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86" y="2828543"/>
            <a:ext cx="4315566" cy="60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4C38BE-8ED6-F118-28ED-DC453B03F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187" y="5311250"/>
            <a:ext cx="3819050" cy="9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698F4-245E-9C7D-8380-7F73FD857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681" y="1140643"/>
            <a:ext cx="9011720" cy="4930328"/>
          </a:xfrm>
        </p:spPr>
      </p:pic>
    </p:spTree>
    <p:extLst>
      <p:ext uri="{BB962C8B-B14F-4D97-AF65-F5344CB8AC3E}">
        <p14:creationId xmlns:p14="http://schemas.microsoft.com/office/powerpoint/2010/main" val="363340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E110A-5713-9B91-0BD4-CCEFE0F2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59" y="1036949"/>
            <a:ext cx="9707669" cy="49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2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ED23-AECE-4FFA-36FB-F6A13D70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Μια μελέτη </a:t>
            </a:r>
            <a:r>
              <a:rPr kumimoji="0" lang="el-GR" sz="36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Monte Carlo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: το πρόβλημα των συμπτωματικών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0C98-A35D-87BF-0432-9E3B607A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1220"/>
            <a:ext cx="10806511" cy="4986779"/>
          </a:xfrm>
        </p:spPr>
        <p:txBody>
          <a:bodyPr/>
          <a:lstStyle/>
          <a:p>
            <a:r>
              <a:rPr lang="el-GR" dirty="0"/>
              <a:t>Η μικρής έκτασης μελέτη στο άρθρο του Heckman (1981) προηγείται των σύγχρονων μελετών. Σε αυτή τη μελέτη, διερευνήθηκε η συμπεριφορά του MLE σταθερών επιδράσεων στο ακόλουθο πείραμα: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μέσες τιμές των εκτιμήσεων μέγιστης πιθανοφάνειας του </a:t>
            </a:r>
            <a:r>
              <a:rPr lang="el-GR" sz="2400" b="0" i="1" u="none" strike="noStrike" baseline="0" dirty="0">
                <a:latin typeface="LMMathItalic10-Regular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για τις εννέα περιπτώσεις έχουν ως εξής: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12A7F-EF05-F9FA-CFBE-AD5C01C8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91" y="2677660"/>
            <a:ext cx="5487067" cy="1502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99251-7AC5-277A-9BCF-9C4AAF067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27" y="5256891"/>
            <a:ext cx="4476519" cy="13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2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C60E6-5342-3893-D0CE-02A2D502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13" y="174237"/>
            <a:ext cx="7300872" cy="65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8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2732-1685-F707-EDCB-D8248815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10585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Τυχαίες επιδράσεις σε ένα μη γραμμικό υπόδειγμα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4B70-10A2-53CD-F828-036CD95D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1013901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βασική μορφή του υποδείγματος μη γραμμικής παλινδρόμησης είναι</a:t>
            </a:r>
          </a:p>
          <a:p>
            <a:pPr marL="0" indent="0" algn="l">
              <a:buNone/>
            </a:pPr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να αντιμετωπίσουμε τη μη παρατηρούμενη ετερογένεια στα δεδομένα </a:t>
            </a:r>
            <a:r>
              <a:rPr lang="el-GR" sz="2400" b="0" i="0" u="none" strike="noStrike" baseline="0" dirty="0">
                <a:latin typeface="LMRoman10-Regular"/>
              </a:rPr>
              <a:t>panel</a:t>
            </a:r>
            <a:r>
              <a:rPr lang="el-GR" sz="2400" b="0" i="0" u="none" strike="noStrike" baseline="0" dirty="0">
                <a:latin typeface="grmn1000"/>
              </a:rPr>
              <a:t>, επεκτείναμε το υπόδειγμα ώστε να περιλαμβάνει μια τυχαία επίδραση,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μια μη παρατηρούμενη τυχαία επίδραση με μηδενικό μέσο και σταθερή διακύμανση, πιθανώς κανονικά κατανεμημένη—θα στραφούμε σε αυτό το ζήτημα σύντομα.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11237-DAB0-CA35-4DB3-BD41C65E6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40" y="2753128"/>
            <a:ext cx="5656224" cy="515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2B841-A005-20A8-285C-F171A076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759" y="4331776"/>
            <a:ext cx="4095869" cy="5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531D-A9B9-E353-EEC8-CE7B0339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15.3. Ελάχιστο Προσομοιωμένο ΄Αθροισμα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F4898-AFEE-6606-A3AF-2040DE7B9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2941"/>
            <a:ext cx="10665109" cy="4023360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και έτσι το πρόβλημα της εφικτής εκτίμησης θα περιλαμβάνει το άθροισμα τετραγώνων,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Παρότι το ολοκλήρωμα,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δεν μπορεί να υπολογιστεί, αν διαθέτουμε ένα μεγάλο δείγμα </a:t>
            </a:r>
            <a:r>
              <a:rPr lang="el-GR" sz="2400" b="0" i="1" u="none" strike="noStrike" baseline="0" dirty="0">
                <a:latin typeface="LMMathItalic10-Regular"/>
              </a:rPr>
              <a:t>R </a:t>
            </a:r>
            <a:r>
              <a:rPr lang="el-GR" sz="2400" b="0" i="0" u="none" strike="noStrike" baseline="0" dirty="0">
                <a:latin typeface="grmn1000"/>
              </a:rPr>
              <a:t>παρατηρήσεων 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τον πληθυσμό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800" b="0" i="1" u="none" strike="noStrike" baseline="0" dirty="0">
                <a:latin typeface="LMMathItalic7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δηλαδή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 διαθέτουμε τις παρατηρήσεις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800" b="0" i="1" u="none" strike="noStrike" baseline="0" dirty="0">
                <a:latin typeface="LMMathItalic7-Regular"/>
              </a:rPr>
              <a:t>ir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r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R</a:t>
            </a:r>
            <a:r>
              <a:rPr lang="el-GR" sz="2400" b="0" i="0" u="none" strike="noStrike" baseline="0" dirty="0">
                <a:latin typeface="grmn1000"/>
              </a:rPr>
              <a:t>, τότε, λόγω του νόμου των μεγάλων αριθμών, μπορούμε 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χρησιμοποιήσουμε το</a:t>
            </a:r>
            <a:endParaRPr lang="en-US" sz="2400" dirty="0"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33A5E-9DF6-3A22-B1BA-9B77B961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379" y="2348272"/>
            <a:ext cx="4138925" cy="685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29B37-2234-820B-4363-8CED154AF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79" y="3429000"/>
            <a:ext cx="5268478" cy="712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647B70-81A8-126F-78DE-61325F47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403" y="5401515"/>
            <a:ext cx="5773454" cy="12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6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9D05-B22F-66E8-54DC-A6C9F439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Τυχαίες επιδράσεις σε ένα μη γραμμικό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C815B-C728-139F-ECBE-81F40D852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49950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Εφόσον η μεταβλητών των επισκέψεων σε γιατρούς αποτελεί μια μεταβλητή καταμέτρησης, το υπόδειγμα παλινδρόμησης </a:t>
            </a:r>
            <a:r>
              <a:rPr lang="el-GR" sz="2400" b="0" i="0" u="none" strike="noStrike" baseline="0" dirty="0">
                <a:latin typeface="LMRoman10-Regular"/>
              </a:rPr>
              <a:t>Poisson </a:t>
            </a:r>
            <a:r>
              <a:rPr lang="el-GR" sz="2400" b="0" i="0" u="none" strike="noStrike" baseline="0" dirty="0">
                <a:latin typeface="grmn1000"/>
              </a:rPr>
              <a:t>αποτελεί μια φυσική επιλογή,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από κοινού πυκνότητα των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παρατηρήσεων για το άτομο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το γινόμενο,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972D8-FE16-291C-E604-8DD9D6F68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13" y="3429000"/>
            <a:ext cx="5427272" cy="749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12FD4-DBBA-22F3-C28E-D72B5C2E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95" y="4748706"/>
            <a:ext cx="8351253" cy="7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85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FA09-2920-CB3B-2100-82625F54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Τυχαίες επιδράσεις σε ένα μη γραμμικό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14B6-18E5-F668-C908-BF25E974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Θεωρητικά, η λογαριθμική συνάρτηση πιθανοφάνειας που θέλουμε να μεγιστοποιήσουμε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Ωστόσο, δεν μπορούμε να μεγιστοποιήσουμε αυτή τη λογαριθμική πιθανοφάνεια, καθώς περιέχει τα μη παρατηρούμενα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n,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2A16D-C7B4-2AF1-39C1-67439BDA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20" y="3259418"/>
            <a:ext cx="5036960" cy="9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5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02F0-ADBC-69B6-3AF5-99F0C8AD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Τυχαίες επιδράσεις σε ένα μη γραμμικό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06B7-750A-98B8-5F1E-DD05B1182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1020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από κοινού κατανομή των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, . . . , y</a:t>
            </a:r>
            <a:r>
              <a:rPr lang="el-GR" sz="1400" b="0" i="1" u="none" strike="noStrike" baseline="0" dirty="0">
                <a:latin typeface="LMMathItalic8-Regular"/>
              </a:rPr>
              <a:t>i,T</a:t>
            </a:r>
            <a:r>
              <a:rPr lang="el-GR" sz="800" b="0" i="1" u="none" strike="noStrike" baseline="0" dirty="0">
                <a:latin typeface="LMMathItalic6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u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ισούται με την οριακή κατανομή των υι επί τη δεσμευμένη κατανομή των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y</a:t>
            </a:r>
            <a:r>
              <a:rPr lang="el-GR" sz="1400" b="0" i="1" u="none" strike="noStrike" baseline="0" dirty="0">
                <a:latin typeface="LMMathItalic8-Regular"/>
              </a:rPr>
              <a:t>i,T</a:t>
            </a:r>
            <a:r>
              <a:rPr lang="el-GR" sz="800" b="0" i="1" u="none" strike="noStrike" baseline="0" dirty="0">
                <a:latin typeface="LMMathItalic6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δεδομένου του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οριακή πυκνότητα των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843B2-AD8F-F477-59FF-C14D1B01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79" y="3116252"/>
            <a:ext cx="8301423" cy="6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6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3A8E-59E6-C3C5-1956-80E8A34C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Τυχαίες επιδράσεις σε ένα μη γραμμικό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00FC2-0ADC-9FE1-9D72-B47A67FC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λογαριθμική συνάρτηση πιθανοφάνειας τώρα θα είναι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Κάνοντας την αντικατάσταση και πολλαπλασιάζοντας με την Ιακωβιανή μήτρα, η λογαριθμική συνάρτηση πιθανοφάνειας γίνεται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E5A32-F82A-35E5-4DF6-7D81DCD15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61" y="5740020"/>
            <a:ext cx="6915548" cy="770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9AB4E-04D5-1448-B7DB-BBF39449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441" y="2985384"/>
            <a:ext cx="7874459" cy="8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48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C361-BD3E-4542-412E-61AF3C09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0" i="0" u="none" strike="noStrike" baseline="0" dirty="0">
                <a:latin typeface="grxn1000"/>
              </a:rPr>
              <a:t>Ολοκλήρωση </a:t>
            </a:r>
            <a:r>
              <a:rPr lang="en-US" sz="4000" b="1" i="0" u="none" strike="noStrike" baseline="0" dirty="0">
                <a:latin typeface="LMRoman10-Bold"/>
              </a:rPr>
              <a:t>Monte Carlo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64696-481D-4982-2D0C-2B41C7E4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61035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Τα ολοκληρώματα συχνά εμφανίζονται σε οικονομετρικούς εκτιμητές σε ανοικτή μορφή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τεχνική της ολοκλήρωσης </a:t>
            </a:r>
            <a:r>
              <a:rPr lang="el-GR" sz="2400" b="0" i="0" u="none" strike="noStrike" baseline="0" dirty="0">
                <a:latin typeface="LMRoman10-Regular"/>
              </a:rPr>
              <a:t>Monte Carlo </a:t>
            </a:r>
            <a:r>
              <a:rPr lang="el-GR" sz="2400" b="0" i="0" u="none" strike="noStrike" baseline="0" dirty="0">
                <a:latin typeface="grmn1000"/>
              </a:rPr>
              <a:t>μπορεί συχνά να χρησιμοποιηθεί αν το ολοκλήρωμα είναι της μορφής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πυκνότητα της </a:t>
            </a:r>
            <a:r>
              <a:rPr lang="el-GR" sz="2400" b="0" i="1" u="none" strike="noStrike" baseline="0" dirty="0">
                <a:latin typeface="LMMathItalic10-Regular"/>
              </a:rPr>
              <a:t>w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w </a:t>
            </a:r>
            <a:r>
              <a:rPr lang="el-GR" sz="2400" b="0" i="0" u="none" strike="noStrike" baseline="0" dirty="0">
                <a:latin typeface="grmn1000"/>
              </a:rPr>
              <a:t>είναι μια τυχαία μεταβλητή που μπορεί να προσομοιωθεί.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AAA46-4037-F2B8-9F24-085C6621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442" y="4139420"/>
            <a:ext cx="3765773" cy="6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69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45BC-BE21-E40B-B223-737D2344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Ολοκλήρωση 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Monte Carlo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DD8E-D81B-2D78-80AD-3F15360F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33514"/>
            <a:ext cx="10938486" cy="5024486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. . . 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είναι ένα τυχαίο δείγμα παρατηρήσεων για την τυχαία μεταβλητή </a:t>
            </a:r>
            <a:r>
              <a:rPr lang="el-GR" sz="2400" b="0" i="1" u="none" strike="noStrike" baseline="0" dirty="0">
                <a:latin typeface="LMMathItalic10-Regular"/>
              </a:rPr>
              <a:t>w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g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μια συνάρτηση της </a:t>
            </a:r>
            <a:r>
              <a:rPr lang="el-GR" sz="2400" b="0" i="1" u="none" strike="noStrike" baseline="0" dirty="0">
                <a:latin typeface="LMMathItalic10-Regular"/>
              </a:rPr>
              <a:t>w </a:t>
            </a:r>
            <a:r>
              <a:rPr lang="el-GR" sz="2400" b="0" i="0" u="none" strike="noStrike" baseline="0" dirty="0">
                <a:latin typeface="grmn1000"/>
              </a:rPr>
              <a:t>με πεπερασμένο μέσο και διακύμανση, τότε από τον νόμο των μεγάλων αριθμών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συνάρτηση στην Εξίσωση (15-14) είναι της μορφής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00C0B-478E-D46A-F8C0-B1E26E69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541" y="2861283"/>
            <a:ext cx="3710560" cy="1135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55C5B7-527D-9EFD-9574-10D13AD9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245" y="4773168"/>
            <a:ext cx="6399823" cy="12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10F3-E8D3-3719-C89D-09F26F6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Ολοκλήρωση 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Monte Carlo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63F7E-D83F-EE7F-026F-A00FB29F5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249" y="2250542"/>
            <a:ext cx="8661809" cy="89160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C4D31-3A8D-D4DD-FADA-D152F727254B}"/>
              </a:ext>
            </a:extLst>
          </p:cNvPr>
          <p:cNvSpPr txBox="1"/>
          <p:nvPr/>
        </p:nvSpPr>
        <p:spPr>
          <a:xfrm>
            <a:off x="1520072" y="3392691"/>
            <a:ext cx="9224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και w</a:t>
            </a:r>
            <a:r>
              <a:rPr lang="el-GR" sz="2400" baseline="-25000" dirty="0"/>
              <a:t>i</a:t>
            </a:r>
            <a:r>
              <a:rPr lang="el-GR" dirty="0"/>
              <a:t> είναι μια τυχαία μεταβλητή με τυπική κανονική κατανομή. ΄Ετσι, προκύπτει ότι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DD8CAD-C89D-7CD2-A910-85AEF5FFB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695" y="4195479"/>
            <a:ext cx="6964609" cy="16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5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E837-16A8-6436-5B98-F9291496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15.8. Κλασματικές Ροπές της Περικομμένης Κανονικής Κατανομής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2B9D-ED08-FDFC-004D-7C3F91D9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84343"/>
            <a:ext cx="10881926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παρακάτω συνάρτηση εμφανίζεται στη μελέτη του </a:t>
            </a:r>
            <a:r>
              <a:rPr lang="el-GR" sz="2400" b="0" i="0" u="none" strike="noStrike" baseline="0" dirty="0">
                <a:latin typeface="LMRoman10-Regular"/>
              </a:rPr>
              <a:t>Greene </a:t>
            </a:r>
            <a:r>
              <a:rPr lang="el-GR" sz="2400" b="0" i="0" u="none" strike="noStrike" baseline="0" dirty="0">
                <a:latin typeface="grmn1000"/>
              </a:rPr>
              <a:t>(1990) για το υπόδειγμα στοχαστικού συνόρου: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ολοκλήρωμα υπάρχει μόνο σε κλειστή μορφή για ακέραιες τιμές του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. Ωστόσο, η συνάρτηση στάθμισης που εμφανίζεται στο ολοκλήρωμα είναι της μορφής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1DC2F-FA39-75A0-EE81-94E53489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82" y="2759257"/>
            <a:ext cx="4302418" cy="1287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54ADF-1F2F-87E4-E0FB-61525ECF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057" y="5395118"/>
            <a:ext cx="4976075" cy="12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2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45B8-5725-2C68-CCA1-FD354A9A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15.8. Κλασματικές Ροπές της Περικομμένης Κανονικής Κατανομής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27A4-C2FB-14E1-8045-FE217F1B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4791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΄Εχουμε τα αποτελέσματα που χρειαζόμαστε στην Εξίσωση (15-4) με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0" u="none" strike="noStrike" baseline="0" dirty="0">
                <a:latin typeface="LMRoman10-Regular"/>
              </a:rPr>
              <a:t>= 0 </a:t>
            </a:r>
            <a:r>
              <a:rPr lang="el-GR" sz="2400" b="0" i="0" u="none" strike="noStrike" baseline="0" dirty="0">
                <a:latin typeface="grmn1000"/>
              </a:rPr>
              <a:t>και έτσι,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800" b="0" i="1" u="none" strike="noStrike" baseline="0" dirty="0">
                <a:latin typeface="LMMathItalic7-Regular"/>
              </a:rPr>
              <a:t>L </a:t>
            </a:r>
            <a:r>
              <a:rPr lang="el-GR" sz="2400" b="0" i="0" u="none" strike="noStrike" baseline="0" dirty="0">
                <a:latin typeface="LMRoman10-Regular"/>
              </a:rPr>
              <a:t>= Φ[0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1" u="none" strike="noStrike" baseline="0" dirty="0">
                <a:latin typeface="LMMathItalic10-Regular"/>
              </a:rPr>
              <a:t>ε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θσ</a:t>
            </a:r>
            <a:r>
              <a:rPr lang="el-GR" sz="2000" b="0" i="0" u="none" strike="noStrike" baseline="30000" dirty="0">
                <a:latin typeface="LMRoman7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0" dirty="0">
                <a:latin typeface="LMMathItalic10-Regular"/>
              </a:rPr>
              <a:t>/σ</a:t>
            </a:r>
            <a:r>
              <a:rPr lang="el-GR" sz="2400" b="0" i="0" u="none" strike="noStrike" baseline="0" dirty="0">
                <a:latin typeface="LMRoman10-Regular"/>
              </a:rPr>
              <a:t>] = Φ(</a:t>
            </a:r>
            <a:r>
              <a:rPr lang="el-GR" sz="2400" b="0" i="1" u="none" strike="noStrike" baseline="0" dirty="0">
                <a:latin typeface="LMMathItalic10-Regular"/>
              </a:rPr>
              <a:t>ε/σ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θσ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U </a:t>
            </a:r>
            <a:r>
              <a:rPr lang="el-GR" sz="2400" b="0" i="0" u="none" strike="noStrike" baseline="0" dirty="0">
                <a:latin typeface="LMRoman10-Regular"/>
              </a:rPr>
              <a:t>= +</a:t>
            </a:r>
            <a:r>
              <a:rPr lang="el-GR" sz="2400" b="0" i="1" u="none" strike="noStrike" baseline="0" dirty="0">
                <a:latin typeface="LMMathSymbols10-Regular"/>
              </a:rPr>
              <a:t>∞ </a:t>
            </a:r>
            <a:r>
              <a:rPr lang="el-GR" sz="2400" b="0" i="0" u="none" strike="noStrike" baseline="0" dirty="0">
                <a:latin typeface="grmn1000"/>
              </a:rPr>
              <a:t>έτσι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1400" b="0" i="1" u="none" strike="noStrike" baseline="0" dirty="0">
                <a:latin typeface="LMMathItalic7-Regular"/>
              </a:rPr>
              <a:t>U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0" u="none" strike="noStrike" baseline="0" dirty="0">
                <a:latin typeface="grmn1000"/>
              </a:rPr>
              <a:t>. Τότε, μια λήψη της </a:t>
            </a:r>
            <a:r>
              <a:rPr lang="el-GR" sz="2400" b="0" i="1" u="none" strike="noStrike" baseline="0" dirty="0">
                <a:latin typeface="LMMathItalic10-Regular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pPr marL="0" indent="0" algn="l">
              <a:buNone/>
            </a:pPr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F </a:t>
            </a:r>
            <a:r>
              <a:rPr lang="el-GR" sz="2400" b="0" i="0" u="none" strike="noStrike" baseline="0" dirty="0">
                <a:latin typeface="grmn1000"/>
              </a:rPr>
              <a:t>είναι αρχική λήψη από την κατανομή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2400" b="0" i="0" u="none" strike="noStrike" baseline="0" dirty="0">
                <a:latin typeface="LMRoman10-Regular"/>
              </a:rPr>
              <a:t>[0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1]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A36BF-B5C9-1479-C377-A4D8F91F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40" y="3061764"/>
            <a:ext cx="4108719" cy="45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72124-39D9-8FC0-402D-A86B49341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302" y="4297680"/>
            <a:ext cx="3071563" cy="8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74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7E496-518A-A6ED-0B0F-1A803B479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00" y="1244338"/>
            <a:ext cx="8353400" cy="46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DFE4-D3B0-4179-502A-19BE96D3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15.3. Ελάχιστο Προσομοιωμένο ΄Αθροισμα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5915-9572-AF3F-CF41-CAE23CC9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0" u="none" strike="noStrike" baseline="0" dirty="0">
                <a:latin typeface="LMRoman10-Regular"/>
              </a:rPr>
              <a:t>“</a:t>
            </a:r>
            <a:r>
              <a:rPr lang="el-GR" sz="2400" b="0" i="0" u="none" strike="noStrike" baseline="0" dirty="0">
                <a:latin typeface="grmn1000"/>
              </a:rPr>
              <a:t>προσομοιωμένο άθροισμα τετραγώνων</a:t>
            </a:r>
            <a:r>
              <a:rPr lang="el-GR" sz="2400" b="0" i="0" u="none" strike="noStrike" baseline="0" dirty="0">
                <a:latin typeface="LMRoman10-Regular"/>
              </a:rPr>
              <a:t>” </a:t>
            </a:r>
            <a:r>
              <a:rPr lang="el-GR" sz="2400" b="0" i="0" u="none" strike="noStrike" baseline="0" dirty="0">
                <a:latin typeface="grmn1000"/>
              </a:rPr>
              <a:t>γίνεται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το οποίο μπορεί να ελαχιστοποιηθεί με τις συμβατικές μεθόδους. Εφόσον ισχύει η Εξίσωση (15-1), 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02E50-4C69-B3D8-2265-6AD4D724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90" y="2903305"/>
            <a:ext cx="5392663" cy="763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9DD45-B7C8-C93B-9AD4-FFBAF179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382" y="4760811"/>
            <a:ext cx="9261992" cy="8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0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CB7E6-6AB9-07F1-0841-D8524714A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015" y="1037800"/>
            <a:ext cx="8234464" cy="41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02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D64E-0381-0044-3461-B0762C93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15.8. Κλασματικές Ροπές της Περικομμένης Κανονικής Κατανομής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5CD6-B842-6D8A-6FAF-7A502A20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3313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Αναλογιστείτε τη δειγματοληψία </a:t>
            </a:r>
            <a:r>
              <a:rPr lang="el-GR" sz="2400" b="0" i="1" u="none" strike="noStrike" baseline="0" dirty="0">
                <a:latin typeface="LMMathItalic10-Regular"/>
              </a:rPr>
              <a:t>R </a:t>
            </a:r>
            <a:r>
              <a:rPr lang="el-GR" sz="2400" b="0" i="0" u="none" strike="noStrike" baseline="0" dirty="0">
                <a:latin typeface="grmn1000"/>
              </a:rPr>
              <a:t>παρατηρήσεων,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r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r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R</a:t>
            </a:r>
            <a:r>
              <a:rPr lang="el-GR" sz="2400" b="0" i="0" u="none" strike="noStrike" baseline="0" dirty="0">
                <a:latin typeface="grmn1000"/>
              </a:rPr>
              <a:t>, από αυτή την πολυμεταβλητή κανονική κατανομή, χρησιμοποιώντας τη μέθοδο που περιγράψαμε στην Ενότητα 15.2.4. Τώρα, ορίζουμε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Βάσει των προηγούμενων αποτελεσμάτων,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συνεπάγεται ότι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1AB8A-32CC-6B3D-0CA5-8E3D3968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63" y="3715175"/>
            <a:ext cx="6124274" cy="582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5E113-A0BC-E442-B40F-C77B91F5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111" y="5288437"/>
            <a:ext cx="8148759" cy="8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59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BC2F79-891F-67A0-128E-B5932540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180" y="1295432"/>
            <a:ext cx="8292494" cy="46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35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1709-3241-EB92-2269-2E54C059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15.8. Κλασματικές Ροπές της Περικομμένης Κανονικής Κατανομής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12FA-ACAF-10C6-48ED-6B8FCAE7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98742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Μεταξύ των μεθόδων προσομοίωσης που εξετάζονται στη μελέτη, φαίνεται ότι η πιο ακριβής 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0" i="0" u="none" strike="noStrike" baseline="0" dirty="0">
                <a:latin typeface="grxn1000"/>
              </a:rPr>
              <a:t>ομαλός αναδρομικός προσομοιωτής </a:t>
            </a:r>
            <a:r>
              <a:rPr lang="el-GR" sz="2400" b="1" i="0" u="none" strike="noStrike" baseline="0" dirty="0">
                <a:latin typeface="LMRoman10-Bold"/>
              </a:rPr>
              <a:t>GHK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r>
              <a:rPr lang="el-GR" sz="1400" b="0" i="0" u="none" strike="noStrike" baseline="0" dirty="0">
                <a:latin typeface="grmn08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Αυτή η μέθοδος είναι εξαιρετικά απλή. Στη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γενική προσέγγιση, χρησιμοποιείται η σχέση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τα </a:t>
            </a:r>
            <a:r>
              <a:rPr lang="el-GR" sz="2400" b="0" i="1" u="none" strike="noStrike" baseline="0" dirty="0">
                <a:latin typeface="LMMathItalic10-Regular"/>
              </a:rPr>
              <a:t>Q</a:t>
            </a:r>
            <a:r>
              <a:rPr lang="el-GR" sz="1400" b="0" i="1" u="none" strike="noStrike" baseline="0" dirty="0">
                <a:latin typeface="LMMathItalic8-Regular"/>
              </a:rPr>
              <a:t>rk </a:t>
            </a:r>
            <a:r>
              <a:rPr lang="el-GR" sz="2400" b="0" i="0" u="none" strike="noStrike" baseline="0" dirty="0">
                <a:latin typeface="grmn1000"/>
              </a:rPr>
              <a:t>είναι πιθανότητες μιας μεταβλητής που μπορούν να υπολογιστούν εύκολα.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πιθανότητες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Q</a:t>
            </a:r>
            <a:r>
              <a:rPr lang="el-GR" sz="1400" b="0" i="1" u="none" strike="noStrike" baseline="0" dirty="0">
                <a:latin typeface="LMMathItalic8-Regular"/>
              </a:rPr>
              <a:t>rk </a:t>
            </a:r>
            <a:r>
              <a:rPr lang="el-GR" sz="2400" b="0" i="0" u="none" strike="noStrike" baseline="0" dirty="0">
                <a:latin typeface="grmn1000"/>
              </a:rPr>
              <a:t>υπολογίζονται σύμφωνα με την ακόλουθη αναδρομική διαδικασία: Γράφουμε τη </a:t>
            </a:r>
            <a:r>
              <a:rPr lang="el-GR" sz="2400" b="1" i="1" u="none" strike="noStrike" baseline="0" dirty="0">
                <a:latin typeface="LMMathItalic10-Bold"/>
              </a:rPr>
              <a:t>Σ </a:t>
            </a:r>
            <a:r>
              <a:rPr lang="el-GR" sz="2400" b="0" i="0" u="none" strike="noStrike" baseline="0" dirty="0">
                <a:latin typeface="grmn1000"/>
              </a:rPr>
              <a:t>χρησιμοποιώντας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 </a:t>
            </a:r>
            <a:r>
              <a:rPr lang="el-GR" sz="2400" b="0" i="0" u="none" strike="noStrike" baseline="0" dirty="0">
                <a:latin typeface="grxn1000"/>
              </a:rPr>
              <a:t>παραγοντοποίηση </a:t>
            </a:r>
            <a:r>
              <a:rPr lang="el-GR" sz="2400" b="1" i="0" u="none" strike="noStrike" baseline="0" dirty="0">
                <a:latin typeface="LMRoman10-Bold"/>
              </a:rPr>
              <a:t>Cholesky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Σ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CC</a:t>
            </a:r>
            <a:r>
              <a:rPr lang="el-GR" sz="2400" b="0" i="0" u="none" strike="noStrike" baseline="0" dirty="0">
                <a:latin typeface="grmn1000"/>
              </a:rPr>
              <a:t>, ό που </a:t>
            </a:r>
            <a:r>
              <a:rPr lang="el-GR" sz="2400" b="1" i="1" u="none" strike="noStrike" baseline="0" dirty="0">
                <a:latin typeface="LMMathItalic10-Bold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είναι μια κάτω τριγωνική μήτρα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92676-6134-282A-655F-A7D1B0148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336" y="3230601"/>
            <a:ext cx="7984240" cy="8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18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0938-2830-5DF4-FA33-44F69207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υποδειγμάτων τυχαίων επιδράσεων βάσει προσομοιώσεων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EBD2-1479-816C-3A91-643516FBF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05995" cy="381142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την εφικτή εκτίμηση και τη στατιστική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επαγωγή, αντικαθιστούμε τη λογαριθμική συνάρτηση πιθανοφάνειας,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με την προσομοιωμένη λογαριθμική συνάρτηση πιθανοφάνειας,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24EC9-9C92-4024-0410-1A774263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43" y="3238223"/>
            <a:ext cx="7944337" cy="918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FEA6F-DDE8-AE23-A8EC-03F46D0C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76" y="4918762"/>
            <a:ext cx="7017488" cy="10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28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5F94-D9B8-2D6F-9BB8-A4240B62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υποδειγμάτων τυχαίων επιδράσεων βάσει προσομοιώσεων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09AB-9B1B-D8F1-A48E-1E839D4E7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7209"/>
            <a:ext cx="9720073" cy="4023360"/>
          </a:xfrm>
        </p:spPr>
        <p:txBody>
          <a:bodyPr/>
          <a:lstStyle/>
          <a:p>
            <a:r>
              <a:rPr lang="el-GR" sz="2400" dirty="0">
                <a:latin typeface="grmn1000"/>
              </a:rPr>
              <a:t>Η</a:t>
            </a:r>
            <a:r>
              <a:rPr lang="el-GR" sz="2400" b="0" i="0" u="none" strike="noStrike" baseline="0" dirty="0">
                <a:latin typeface="grmn1000"/>
              </a:rPr>
              <a:t> προσομοιωμένη λογαριθμική πιθανοφάνεια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Στη συνέχεια, ορίζουμε επίσης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έτσι ώστε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2EE54-A73E-96B9-EF04-AA3137E3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03" y="2511998"/>
            <a:ext cx="3409916" cy="78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9808E-4BE6-BF99-F34E-A10DBF1D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513" y="4195861"/>
            <a:ext cx="2765496" cy="786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F63D2B-5661-1935-7483-CD96ED01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244" y="5663744"/>
            <a:ext cx="3003765" cy="7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9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7096-FEE7-5A06-7AA4-DFDB8FDA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υποδειγμάτων τυχαίων επιδράσεων βάσει προσομοιώσεων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EB9C-2C88-1D8C-0A6A-ED4D4EFFE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1947766"/>
            <a:ext cx="10726651" cy="4910234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Τέλος,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έτσι ώστε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Μια φυσιολογική αρχική τιμή θα ήταν μια τιμή από ένα υπόδειγμα χωρίς τυχαίες επιδράσεις, όπως ο ομαδοποιημένος εκτιμητής για το γραμμικό υπόδειγμα, το υπόδειγμα </a:t>
            </a:r>
            <a:r>
              <a:rPr lang="el-GR" sz="2400" b="0" i="0" u="none" strike="noStrike" baseline="0" dirty="0">
                <a:latin typeface="LMRoman10-Regular"/>
              </a:rPr>
              <a:t>Poisson </a:t>
            </a:r>
            <a:r>
              <a:rPr lang="el-GR" sz="2400" b="0" i="0" u="none" strike="noStrike" baseline="0" dirty="0">
                <a:latin typeface="grmn1000"/>
              </a:rPr>
              <a:t>ή κάποιο άλλο υπόδειγμα με </a:t>
            </a:r>
            <a:r>
              <a:rPr lang="el-GR" sz="2400" b="0" i="1" u="none" strike="noStrike" baseline="0" dirty="0">
                <a:latin typeface="LMMathItalic10-Regular"/>
              </a:rPr>
              <a:t>σ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D1635-EC89-B59C-F86B-0F3B55DB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78" y="2405633"/>
            <a:ext cx="2942008" cy="987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3B1AA-25EF-A32F-61A0-F75BEDD30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60" y="3895470"/>
            <a:ext cx="2595926" cy="7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7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6560-4A8A-4417-DDCB-AD0DCA5D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υποδειγμάτων τυχαίων επιδράσεων βάσει προσομοιώσεων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1348-C629-C751-F922-94ED6AC70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91732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΄Ετσι, κατά την εκκίνηση της επαναληπτικής διαδικασίας, θα υπολογίσουμε την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2AA81-086C-C0A4-4253-328BB7C28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55" y="2959732"/>
            <a:ext cx="7884839" cy="13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1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DDE0-73BB-FA38-EA8C-0F48B025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υποδειγμάτων τυχαίων επιδράσεων βάσει προσομοιώσεων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FB2D-120C-990A-77AB-7C9F5078A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Για να υπολογίσουμε τις παραγώγους, ξεκινούμε με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Για τον όρο της παραγώγου, 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04BEA-0512-0E86-020F-7066B5EE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68" y="2897029"/>
            <a:ext cx="5317863" cy="1063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7841E-C76C-E0C9-4A9B-6E2DC6528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384" y="4386580"/>
            <a:ext cx="5317863" cy="24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5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3503-4788-E015-B978-2E04E47E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υποδειγμάτων τυχαίων επιδράσεων βάσει προσομοιώσεων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08CBD-4958-AEA2-2203-89A6830F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Τώρα, αντικαθιστούμε το αποτέλεσμα της Εξίσωσης (15-20) στην Εξίσωση (15-19) και παίρνουμε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C3FBF-0330-7840-FF74-49F89084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61" y="3069143"/>
            <a:ext cx="3975867" cy="908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0DFF7-0FB8-49F7-C618-E2DF64B71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60" y="4190151"/>
            <a:ext cx="10711090" cy="1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C0A4-3080-93B6-4085-86FA1F77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Δημιουργία ψευδο-τυχαίων αριθμών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681C-62BE-BDDE-19DF-85D57547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93769"/>
            <a:ext cx="1079708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δεδομένα δημιουργούνται μέσω ενός ηλεκτρονικού υπολογιστή, με τη χρήση </a:t>
            </a:r>
            <a:r>
              <a:rPr lang="el-GR" sz="2400" b="1" i="0" u="none" strike="noStrike" baseline="0" dirty="0">
                <a:latin typeface="grxn1000"/>
              </a:rPr>
              <a:t>γεννητριών ψευδο–τυχαίων αριθμών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μέθοδος της δημιουργίας τυχαίων αριθμών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συνήθως ακολουθεί τα εξής βήματα: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B353A-B4EC-BCFD-9FBE-F134887E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95" y="3774894"/>
            <a:ext cx="9692242" cy="26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80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B000-69AC-C7F3-96D4-F9657CCC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υποδειγμάτων τυχαίων επιδράσεων βάσει προσομοιώσεων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649B-06DF-37CD-79F9-DFD7FB69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να υπολογίσουμε τις δεύτερες παραγώγους, ορίζουμε </a:t>
            </a:r>
            <a:r>
              <a:rPr lang="el-GR" sz="2400" b="1" i="1" u="none" strike="noStrike" baseline="0" dirty="0">
                <a:latin typeface="LMMathItalic10-Bold"/>
              </a:rPr>
              <a:t>H</a:t>
            </a:r>
            <a:r>
              <a:rPr lang="el-GR" sz="1400" b="0" i="1" u="none" strike="noStrike" baseline="0" dirty="0">
                <a:latin typeface="LMMathItalic8-Regular"/>
              </a:rPr>
              <a:t>itr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0" i="1" u="none" strike="noStrike" baseline="0" dirty="0">
                <a:latin typeface="LMMathItalic10-Regular"/>
              </a:rPr>
              <a:t>∂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1400" b="0" i="1" u="none" strike="noStrike" baseline="0" dirty="0">
                <a:latin typeface="LMMathItalic8-Regular"/>
              </a:rPr>
              <a:t>itr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0" dirty="0">
                <a:latin typeface="LMMathItalic10-Regular"/>
              </a:rPr>
              <a:t>/∂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2400" b="0" i="1" u="none" strike="noStrike" baseline="0" dirty="0">
                <a:latin typeface="LMMathItalic10-Regular"/>
              </a:rPr>
              <a:t>∂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θεωρούμε ότι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E3086-2F6A-5783-5DE1-7DDB958F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49" y="3157527"/>
            <a:ext cx="2673606" cy="952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A0CE9-219D-312D-7F17-C6AE34FF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78" y="4841338"/>
            <a:ext cx="2921071" cy="8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5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C5D7-3D9D-1676-A0E9-46800025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υποδειγμάτων τυχαίων επιδράσεων βάσει προσομοιώσεων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B39A-A455-868E-EF03-287BFF9E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56062"/>
            <a:ext cx="972007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΄Επειτα, χρησιμοποιώντας την Εξίσωση (15-21), η μήτρα των δεύτερων παραγώγων χωρίζεται σε τρία μέρη ως ακολούθως: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Πλέον, μπορούμε να χρησιμοποιήσουμε τις (15-20) έως (15-23) ώστε να συνδυάσουμε αυτούς τους όρους,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A336-CC19-AC62-EC04-640A6802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83" y="2980002"/>
            <a:ext cx="8833033" cy="1499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79CF6-0A93-69FA-0914-E0B9D9E0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05" y="5830190"/>
            <a:ext cx="6425462" cy="8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97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4614-14DA-F595-4541-057A2F2B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71" y="585216"/>
            <a:ext cx="11428429" cy="1499616"/>
          </a:xfrm>
        </p:spPr>
        <p:txBody>
          <a:bodyPr>
            <a:noAutofit/>
          </a:bodyPr>
          <a:lstStyle/>
          <a:p>
            <a:r>
              <a:rPr lang="el-GR" sz="4000" dirty="0"/>
              <a:t>Παράδειγμα 15.10. Υπόδειγμα Παλινδρόμησης Poisson με Τυχαίες Επιδράσεις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296F-4B2D-D06D-5E6C-020AA8C59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Για το υπόδειγμα παλινδρόμησης </a:t>
            </a:r>
            <a:r>
              <a:rPr lang="el-GR" sz="2400" b="0" i="0" u="none" strike="noStrike" baseline="0" dirty="0">
                <a:latin typeface="LMRoman10-Regular"/>
              </a:rPr>
              <a:t>Poisson</a:t>
            </a:r>
            <a:r>
              <a:rPr lang="el-GR" sz="2400" b="0" i="0" u="none" strike="noStrike" baseline="0" dirty="0">
                <a:latin typeface="grmn1000"/>
              </a:rPr>
              <a:t>, έχουμε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1" i="1" u="none" strike="noStrike" baseline="0" dirty="0">
                <a:latin typeface="LMMathItalic10-Bold"/>
              </a:rPr>
              <a:t>β’</a:t>
            </a:r>
            <a:r>
              <a:rPr lang="el-GR" sz="2400" b="0" i="1" u="none" strike="noStrike" baseline="0" dirty="0">
                <a:latin typeface="LMMathItalic10-Regular"/>
              </a:rPr>
              <a:t>, σ’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800" b="0" i="1" u="none" strike="noStrike" baseline="0" dirty="0">
                <a:latin typeface="LMMathSymbols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694DD-359C-C1AB-8182-6C0AB223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359" y="3028471"/>
            <a:ext cx="7266851" cy="17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9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C503-EECE-8118-C806-C45EB426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kumimoji="0" lang="el-GR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15.11. Εκτίμηση του Υποδείγματος Γραμμικής Παλινδρόμησης Τυχαίων Επιδράσεων με τη Μέθοδο της Μέγιστης Προσομοιωμένης Πιθανοφάνειας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161F-8FBA-43A6-F874-4832CDA8E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6141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να χρησιμοποιήσουμε τον εκτιμητή προσομοίωσης, ορίζουμε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Italic10-Regular"/>
              </a:rPr>
              <a:t>, σ</a:t>
            </a:r>
            <a:r>
              <a:rPr lang="el-GR" sz="800" b="0" i="1" u="none" strike="noStrike" baseline="0" dirty="0">
                <a:latin typeface="LMMathItalic7-Regular"/>
              </a:rPr>
              <a:t>u</a:t>
            </a:r>
            <a:r>
              <a:rPr lang="el-GR" sz="2400" b="0" i="1" u="none" strike="noStrike" baseline="0" dirty="0">
                <a:latin typeface="LMMathItalic10-Regular"/>
              </a:rPr>
              <a:t>, σ</a:t>
            </a:r>
            <a:r>
              <a:rPr lang="el-GR" sz="800" b="0" i="1" u="none" strike="noStrike" baseline="0" dirty="0">
                <a:latin typeface="LMMathItalic7-Regular"/>
              </a:rPr>
              <a:t>ε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Θα πρέπει να ισχύει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52D94-8C1F-68B0-0FC1-1AC4AEEB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22" y="3023089"/>
            <a:ext cx="6293805" cy="2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531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7545-20AD-1A92-0246-3D61C013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38486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Ενα γραμμικό υπόδειγμα παλινδρόμησης τυχαίων παραμέτρων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83C4-E334-351F-11B9-D1DAD6E7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Θα ερμηνεύσουμε εκ νέου το υπόδειγμα τυχαίων επιδράσεων ως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Στην Ενότητα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11.10.1, κατασκευάσαμε ένα γραμμικό υπόδειγμα παλινδρόμησης, όπου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1" i="1" u="none" strike="noStrike" baseline="0" dirty="0">
                <a:latin typeface="LMMathItalic10-Bold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έχει διάνυσμα μέσων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και μήτρα συνδιακυμάνσεων </a:t>
            </a:r>
            <a:r>
              <a:rPr lang="el-GR" sz="2400" b="1" i="1" u="none" strike="noStrike" baseline="0" dirty="0">
                <a:latin typeface="LMMathItalic10-Bold"/>
              </a:rPr>
              <a:t>Γ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112A5-33A0-D799-56EB-AC269A166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86" y="2950906"/>
            <a:ext cx="2809823" cy="75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4BC64-7C57-39C4-5953-784AC64F0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00" y="4379045"/>
            <a:ext cx="2249666" cy="8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11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CEB-F3C7-62A4-90EC-0BA8BAFC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Ενα γραμμικό υπόδειγμα παλινδρόμησης τυχαίων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9591-0A77-C6AF-09FF-6CA0489B3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42561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στην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Εξίσωση μπορεί να τροποποιηθεί ώστε να περιλαμβάνει αυτή την περίπτωση, με μερικές μικρές αλλαγές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στον συμβολισμό. Γράφουμε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Λ </a:t>
            </a:r>
            <a:r>
              <a:rPr lang="el-GR" sz="2400" b="0" i="0" u="none" strike="noStrike" baseline="0" dirty="0">
                <a:latin typeface="grmn1000"/>
              </a:rPr>
              <a:t>είναι μια διαγώνια μήτρα με τις τυπικές αποκλίσεις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γ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γ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, . . . , γ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των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u</a:t>
            </a:r>
            <a:r>
              <a:rPr lang="el-GR" sz="1400" b="0" i="1" u="none" strike="noStrike" baseline="0" dirty="0">
                <a:latin typeface="LMMathItalic8-Regular"/>
              </a:rPr>
              <a:t>iK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στη διαγώνιο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τώρα ένα τυχαίο διάνυσμα με μηδενικούς μέσους και μηδενικές τυπικές αποκλίσεις.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Γ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ΛΛ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0" i="0" u="none" strike="noStrike" baseline="0" dirty="0">
                <a:latin typeface="grmn1000"/>
              </a:rPr>
              <a:t>. Το διάνυσμα των παραμέτρων του υποδείγματος τώρα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D4F33-5E31-51BB-F997-5CC431871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28" y="3102597"/>
            <a:ext cx="2198272" cy="652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ED5B3-DF07-39F4-232C-CE39AE2E1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859" y="5619978"/>
            <a:ext cx="3657979" cy="4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4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1FAB-7F41-C8BC-9A49-91F9E052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Ενα γραμμικό υπόδειγμα παλινδρόμησης τυχαίων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6A9C7-1BB6-E37C-3010-C662EFA97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0447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να επεκτείνουμε το υπόδειγμα, ο διαταρακτικός όρος στην Εξίσωση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(15-26),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n-US" sz="1400" b="0" i="1" u="none" strike="noStrike" baseline="0" dirty="0">
                <a:latin typeface="LMMathItalic8-Regular"/>
              </a:rPr>
              <a:t>itr </a:t>
            </a:r>
            <a:r>
              <a:rPr lang="en-US" sz="2400" b="0" i="0" u="none" strike="noStrike" baseline="0" dirty="0">
                <a:latin typeface="LMRoman10-Regular"/>
              </a:rPr>
              <a:t>= (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it </a:t>
            </a:r>
            <a:r>
              <a:rPr lang="en-US" sz="2400" b="0" i="1" u="none" strike="noStrike" baseline="0" dirty="0">
                <a:latin typeface="LMMathSymbols10-Regular"/>
              </a:rPr>
              <a:t>−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it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n-US" sz="1400" b="0" i="1" u="none" strike="noStrike" baseline="0" dirty="0">
                <a:latin typeface="LMMathItalic8-Regular"/>
              </a:rPr>
              <a:t>u</a:t>
            </a:r>
            <a:r>
              <a:rPr lang="en-US" sz="2400" b="0" i="1" u="none" strike="noStrike" baseline="0" dirty="0">
                <a:latin typeface="LMMathItalic10-Regular"/>
              </a:rPr>
              <a:t>w</a:t>
            </a:r>
            <a:r>
              <a:rPr lang="en-US" sz="1400" b="0" i="1" u="none" strike="noStrike" baseline="0" dirty="0">
                <a:latin typeface="LMMathItalic8-Regular"/>
              </a:rPr>
              <a:t>ir</a:t>
            </a:r>
            <a:r>
              <a:rPr lang="en-US" sz="2400" b="0" i="0" u="none" strike="noStrike" baseline="0" dirty="0">
                <a:latin typeface="LMRoman10-Regular"/>
              </a:rPr>
              <a:t>)</a:t>
            </a:r>
            <a:r>
              <a:rPr lang="en-US" sz="2400" b="0" i="0" u="none" strike="noStrike" baseline="0" dirty="0">
                <a:latin typeface="grmn1000"/>
              </a:rPr>
              <a:t>, </a:t>
            </a:r>
            <a:r>
              <a:rPr lang="el-GR" sz="2400" b="0" i="0" u="none" strike="noStrike" baseline="0" dirty="0">
                <a:latin typeface="grmn1000"/>
              </a:rPr>
              <a:t>γίνεται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Τώρα, συνδυάζουμε τις (15-17) και (15-29) με την (15-30) και παίρνουμε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CDA4F-3801-4358-C1E6-31B98B006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3" y="3258433"/>
            <a:ext cx="3174665" cy="474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5A82B-20A7-F14F-5456-630528C9A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04" y="4957563"/>
            <a:ext cx="6171133" cy="9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27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2170-FCB8-968A-227C-B5927ECB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Ενα γραμμικό υπόδειγμα παλινδρόμησης τυχαίων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73F8A-409A-CCAA-BAF4-5F1528A2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99121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Στις παραγώγους στην Εξίσωση (15-26), η μόνη αλλαγή που χρειάζεται είναι το 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ir </a:t>
            </a:r>
            <a:r>
              <a:rPr lang="el-GR" sz="2400" b="0" i="0" u="none" strike="noStrike" baseline="0" dirty="0">
                <a:latin typeface="grmn1000"/>
              </a:rPr>
              <a:t>να γίνει το διάνυσμα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de-DE" sz="2400" b="0" i="0" u="none" strike="noStrike" baseline="0" dirty="0">
                <a:latin typeface="LMRoman10-Regular"/>
              </a:rPr>
              <a:t>(</a:t>
            </a:r>
            <a:r>
              <a:rPr lang="de-DE" sz="2400" b="0" i="1" u="none" strike="noStrike" baseline="30000" dirty="0">
                <a:latin typeface="LMMathItalic10-Regular"/>
              </a:rPr>
              <a:t>w</a:t>
            </a:r>
            <a:r>
              <a:rPr lang="de-DE" sz="1400" b="0" i="1" u="none" strike="noStrike" baseline="0" dirty="0">
                <a:latin typeface="LMMathItalic8-Regular"/>
              </a:rPr>
              <a:t>ir,</a:t>
            </a:r>
            <a:r>
              <a:rPr lang="de-DE" sz="1400" b="0" i="0" u="none" strike="noStrike" baseline="0" dirty="0">
                <a:latin typeface="LMRoman8-Regular"/>
              </a:rPr>
              <a:t>1</a:t>
            </a:r>
            <a:r>
              <a:rPr lang="de-DE" sz="2400" b="0" i="1" u="none" strike="noStrike" baseline="30000" dirty="0">
                <a:latin typeface="LMMathItalic10-Regular"/>
              </a:rPr>
              <a:t>x</a:t>
            </a:r>
            <a:r>
              <a:rPr lang="de-DE" sz="1400" b="0" i="1" u="none" strike="noStrike" baseline="0" dirty="0">
                <a:latin typeface="LMMathItalic8-Regular"/>
              </a:rPr>
              <a:t>it</a:t>
            </a:r>
            <a:r>
              <a:rPr lang="de-DE" sz="1400" b="0" i="0" u="none" strike="noStrike" baseline="0" dirty="0">
                <a:latin typeface="LMRoman8-Regular"/>
              </a:rPr>
              <a:t>1</a:t>
            </a:r>
            <a:r>
              <a:rPr lang="de-DE" sz="2400" b="0" i="1" u="none" strike="noStrike" baseline="0" dirty="0">
                <a:latin typeface="LMMathItalic10-Regular"/>
              </a:rPr>
              <a:t>, </a:t>
            </a:r>
            <a:r>
              <a:rPr lang="de-DE" sz="2400" b="0" i="1" u="none" strike="noStrike" baseline="30000" dirty="0">
                <a:latin typeface="LMMathItalic10-Regular"/>
              </a:rPr>
              <a:t>w</a:t>
            </a:r>
            <a:r>
              <a:rPr lang="de-DE" sz="1400" b="0" i="1" u="none" strike="noStrike" baseline="0" dirty="0">
                <a:latin typeface="LMMathItalic8-Regular"/>
              </a:rPr>
              <a:t>ir,</a:t>
            </a:r>
            <a:r>
              <a:rPr lang="de-DE" sz="1400" b="0" i="0" u="none" strike="noStrike" baseline="0" dirty="0">
                <a:latin typeface="LMRoman8-Regular"/>
              </a:rPr>
              <a:t>2</a:t>
            </a:r>
            <a:r>
              <a:rPr lang="de-DE" sz="2400" b="0" i="1" u="none" strike="noStrike" baseline="30000" dirty="0">
                <a:latin typeface="LMMathItalic10-Regular"/>
              </a:rPr>
              <a:t>x</a:t>
            </a:r>
            <a:r>
              <a:rPr lang="de-DE" sz="1400" b="0" i="1" u="none" strike="noStrike" baseline="0" dirty="0">
                <a:latin typeface="LMMathItalic8-Regular"/>
              </a:rPr>
              <a:t>it,</a:t>
            </a:r>
            <a:r>
              <a:rPr lang="de-DE" sz="1400" b="0" i="0" u="none" strike="noStrike" baseline="0" dirty="0">
                <a:latin typeface="LMRoman8-Regular"/>
              </a:rPr>
              <a:t>2</a:t>
            </a:r>
            <a:r>
              <a:rPr lang="de-DE" sz="2400" b="0" i="1" u="none" strike="noStrike" baseline="0" dirty="0">
                <a:latin typeface="LMMathItalic10-Regular"/>
              </a:rPr>
              <a:t>, . . . , </a:t>
            </a:r>
            <a:r>
              <a:rPr lang="de-DE" sz="2400" b="0" i="1" u="none" strike="noStrike" baseline="30000" dirty="0">
                <a:latin typeface="LMMathItalic10-Regular"/>
              </a:rPr>
              <a:t>w</a:t>
            </a:r>
            <a:r>
              <a:rPr lang="de-DE" sz="1400" b="0" i="1" u="none" strike="noStrike" baseline="0" dirty="0">
                <a:latin typeface="LMMathItalic8-Regular"/>
              </a:rPr>
              <a:t>ir,K</a:t>
            </a:r>
            <a:r>
              <a:rPr lang="de-DE" sz="2400" b="0" i="1" u="none" strike="noStrike" baseline="30000" dirty="0">
                <a:latin typeface="LMMathItalic10-Regular"/>
              </a:rPr>
              <a:t>x</a:t>
            </a:r>
            <a:r>
              <a:rPr lang="de-DE" sz="1400" b="0" i="1" u="none" strike="noStrike" baseline="0" dirty="0">
                <a:latin typeface="LMMathItalic8-Regular"/>
              </a:rPr>
              <a:t>it,K</a:t>
            </a:r>
            <a:r>
              <a:rPr lang="de-DE" sz="2400" b="0" i="0" u="none" strike="noStrike" baseline="0" dirty="0">
                <a:latin typeface="LMRoman10-Regular"/>
              </a:rPr>
              <a:t>)</a:t>
            </a:r>
            <a:r>
              <a:rPr lang="de-DE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το στοιχείο-ανά-στοιχείο γινόμενο του διανύσματος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ερμηνευτικών μεταβλητών,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it</a:t>
            </a:r>
            <a:r>
              <a:rPr lang="el-GR" sz="2400" b="0" i="0" u="none" strike="noStrike" baseline="0" dirty="0">
                <a:latin typeface="grmn1000"/>
              </a:rPr>
              <a:t>, και του διανύσματος των τυχαίων λήψεων,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ir</a:t>
            </a:r>
            <a:r>
              <a:rPr lang="el-GR" sz="2400" b="0" i="0" u="none" strike="noStrike" baseline="0" dirty="0">
                <a:latin typeface="grmn1000"/>
              </a:rPr>
              <a:t>, που είναι το </a:t>
            </a:r>
            <a:r>
              <a:rPr lang="el-GR" sz="2400" b="0" i="0" u="none" strike="noStrike" baseline="0" dirty="0">
                <a:latin typeface="grxn1000"/>
              </a:rPr>
              <a:t>γινόμενο</a:t>
            </a:r>
            <a:r>
              <a:rPr lang="en-US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Hadamard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0" u="none" strike="noStrike" baseline="0" dirty="0">
                <a:latin typeface="grxn1000"/>
              </a:rPr>
              <a:t>άμεσο γινόμενο </a:t>
            </a:r>
            <a:r>
              <a:rPr lang="el-GR" sz="2400" b="0" i="0" u="none" strike="noStrike" baseline="0" dirty="0">
                <a:latin typeface="grmn1000"/>
              </a:rPr>
              <a:t>ή </a:t>
            </a:r>
            <a:r>
              <a:rPr lang="el-GR" sz="2400" b="0" i="0" u="none" strike="noStrike" baseline="0" dirty="0">
                <a:latin typeface="grxn1000"/>
              </a:rPr>
              <a:t>γινόμενο </a:t>
            </a:r>
            <a:r>
              <a:rPr lang="el-GR" sz="2400" b="1" i="0" u="none" strike="noStrike" baseline="0" dirty="0">
                <a:latin typeface="LMRoman10-Bold"/>
              </a:rPr>
              <a:t>Schur </a:t>
            </a:r>
            <a:r>
              <a:rPr lang="el-GR" sz="2400" b="0" i="0" u="none" strike="noStrike" baseline="0" dirty="0">
                <a:latin typeface="grmn1000"/>
              </a:rPr>
              <a:t>των δύο διανυσμάτων.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08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0893-341A-5382-709A-17B29B80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Ενα γραμμικό υπόδειγμα παλινδρόμησης τυχαίων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4F484-5314-7467-F9E5-E5A40E00E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Στην Εξίσωση (15-26), για το πλήρες υπόδειγμα, για τον υπολογισμό των εκτιμητών </a:t>
            </a:r>
            <a:r>
              <a:rPr lang="el-GR" sz="2400" b="0" i="0" u="none" strike="noStrike" baseline="0" dirty="0">
                <a:latin typeface="LMRoman10-Regular"/>
              </a:rPr>
              <a:t>MSL</a:t>
            </a:r>
            <a:r>
              <a:rPr lang="el-GR" sz="2400" b="0" i="0" u="none" strike="noStrike" baseline="0" dirty="0">
                <a:latin typeface="grmn1000"/>
              </a:rPr>
              <a:t>, οι παράγωγοι ως προς τα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Λ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εξισώνονται με το μηδέν. Μετά 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μερικές τροποποιήσεις, το αποτέλεσμα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γίνεται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BA042-F2CB-F6C5-15D9-6FAF10AA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38" y="3656847"/>
            <a:ext cx="7616539" cy="9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7A61-CFB6-3EFA-87CF-97DAC19B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Παράδειγμα 15.12. Εξίσωση Μισθών Τυχαίων Παραμέτρων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3815-357D-F575-D2C3-95F7A661C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55682" cy="40233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Οι εκτιμήσεις της εξίσωσης του λογαρίθμου των μισθών με τυχαίες επιδράσεις από</a:t>
            </a:r>
            <a:r>
              <a:rPr lang="en-US" dirty="0"/>
              <a:t> </a:t>
            </a:r>
            <a:r>
              <a:rPr lang="el-GR" dirty="0"/>
              <a:t>τη μελέτη των Cornwell και</a:t>
            </a:r>
            <a:r>
              <a:rPr lang="en-US" dirty="0"/>
              <a:t> </a:t>
            </a:r>
            <a:r>
              <a:rPr lang="el-GR" dirty="0"/>
              <a:t>Rupert στα Παραδείγματα 11.7 και 15.6 παρουσιάζονται στον Πίνακα 15.6. </a:t>
            </a:r>
            <a:endParaRPr lang="en-US" dirty="0"/>
          </a:p>
          <a:p>
            <a:r>
              <a:rPr lang="el-GR" dirty="0"/>
              <a:t>Σε αυτόν τον πίνακα παρουσιάζονται οι</a:t>
            </a:r>
            <a:r>
              <a:rPr lang="en-US" dirty="0"/>
              <a:t> </a:t>
            </a:r>
            <a:r>
              <a:rPr lang="el-GR" dirty="0"/>
              <a:t>εκτιμήσεις βάσει διάφορων υποθέσεων. Το περιλαμβανόμενο υπόδειγμα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 υπόθεση της ομογένειας, δηλαδή για </a:t>
            </a:r>
            <a:r>
              <a:rPr lang="el-GR" sz="2400" b="0" i="1" u="none" strike="noStrike" baseline="0" dirty="0">
                <a:latin typeface="LMMathItalic10-Regular"/>
              </a:rPr>
              <a:t>λ</a:t>
            </a:r>
            <a:r>
              <a:rPr lang="el-GR" sz="1400" b="0" i="1" u="none" strike="noStrike" baseline="0" dirty="0">
                <a:latin typeface="LMMathItalic7-Regular"/>
              </a:rPr>
              <a:t>k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, ο ομαδοποιημένος εκτιμητής </a:t>
            </a:r>
            <a:r>
              <a:rPr lang="el-GR" sz="2400" b="0" i="0" u="none" strike="noStrike" baseline="0" dirty="0">
                <a:latin typeface="LMRoman10-Regular"/>
              </a:rPr>
              <a:t>OLS </a:t>
            </a:r>
            <a:r>
              <a:rPr lang="el-GR" sz="2400" b="0" i="0" u="none" strike="noStrike" baseline="0" dirty="0">
                <a:latin typeface="grmn1000"/>
              </a:rPr>
              <a:t>είναι συνεπής και αποτελεσματικός.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CA151-8C82-167B-28F8-5555CCDE5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79" y="4033353"/>
            <a:ext cx="7332570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72D6-765B-4A0A-BE1F-21B4C974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Δειγματοληψία από συνεχείς κατανομές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02B6-287C-B0FF-8B73-5BF7356C7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2286000"/>
            <a:ext cx="1150384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από τις συνηθισμένες εφαρμογές είναι οι λήψεις από την τυπική κανονική κατανομή. Αυτό το ζήτημα είναι περίπλοκο, αφού δεν υπάρχει κλειστή μορφή για την </a:t>
            </a:r>
            <a:r>
              <a:rPr lang="el-GR" sz="2400" b="0" i="0" u="none" strike="noStrike" baseline="0" dirty="0">
                <a:latin typeface="LMRoman10-Regular"/>
              </a:rPr>
              <a:t>Φ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Υπάρχουν διάφοροι τρόποι να προχωρήσουμε. Μια ευρέως γνωστή προσέγγιση αυτής της αντίστροφης συνάρτησης δίνεται από τους</a:t>
            </a:r>
            <a:r>
              <a:rPr lang="el-GR" sz="2400" dirty="0">
                <a:latin typeface="grmn1000"/>
              </a:rPr>
              <a:t> </a:t>
            </a:r>
            <a:r>
              <a:rPr lang="en-US" sz="2400" b="0" i="0" u="none" strike="noStrike" baseline="0" dirty="0">
                <a:latin typeface="LMRoman10-Regular"/>
              </a:rPr>
              <a:t>Abramovitz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n-US" sz="2400" b="0" i="0" u="none" strike="noStrike" baseline="0" dirty="0">
                <a:latin typeface="LMRoman10-Regular"/>
              </a:rPr>
              <a:t>Stegun </a:t>
            </a:r>
            <a:r>
              <a:rPr lang="en-US" sz="2400" b="0" i="0" u="none" strike="noStrike" baseline="0" dirty="0">
                <a:latin typeface="grmn1000"/>
              </a:rPr>
              <a:t>(1971),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[ln(1</a:t>
            </a:r>
            <a:r>
              <a:rPr lang="el-GR" sz="2400" b="0" i="1" u="none" strike="noStrike" baseline="0" dirty="0">
                <a:latin typeface="LMMathItalic10-Regular"/>
              </a:rPr>
              <a:t>/H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)]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1" u="none" strike="noStrike" baseline="30000" dirty="0">
                <a:latin typeface="LMMathItalic8-Regular"/>
              </a:rPr>
              <a:t>/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H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F </a:t>
            </a:r>
            <a:r>
              <a:rPr lang="el-GR" sz="2400" b="0" i="0" u="none" strike="noStrike" baseline="0" dirty="0">
                <a:latin typeface="grmn1000"/>
              </a:rPr>
              <a:t>αν </a:t>
            </a:r>
            <a:r>
              <a:rPr lang="el-GR" sz="2400" b="0" i="1" u="none" strike="noStrike" baseline="0" dirty="0">
                <a:latin typeface="LMMathItalic10-Regular"/>
              </a:rPr>
              <a:t>F &gt;</a:t>
            </a:r>
            <a:r>
              <a:rPr lang="el-GR" sz="2400" b="0" i="0" u="none" strike="noStrike" baseline="0" dirty="0">
                <a:latin typeface="LMRoman10-Regular"/>
              </a:rPr>
              <a:t>0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5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1" u="none" strike="noStrike" baseline="0" dirty="0">
                <a:latin typeface="LMMathItalic10-Regular"/>
              </a:rPr>
              <a:t>F </a:t>
            </a:r>
            <a:r>
              <a:rPr lang="el-GR" sz="2400" b="0" i="0" u="none" strike="noStrike" baseline="0" dirty="0">
                <a:latin typeface="grmn1000"/>
              </a:rPr>
              <a:t>διαφορετικά.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FF232-C654-7BD4-5ACC-86291D68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81" y="3898678"/>
            <a:ext cx="4655901" cy="6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75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8D85-F1FA-281E-74D4-BCD4EE53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15.12. Εξίσωση Μισθών Τυχαίων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592C-3A84-5009-034C-2F34DB55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31097" cy="4023360"/>
          </a:xfrm>
        </p:spPr>
        <p:txBody>
          <a:bodyPr/>
          <a:lstStyle/>
          <a:p>
            <a:r>
              <a:rPr lang="el-GR" dirty="0"/>
              <a:t>Για να εξετάσουμε την πλήρη εξειδίκευση, γράφουμε το υπόδειγμα στην ισοδύναμη</a:t>
            </a:r>
            <a:r>
              <a:rPr lang="en-US" dirty="0"/>
              <a:t> </a:t>
            </a:r>
            <a:r>
              <a:rPr lang="el-GR" dirty="0"/>
              <a:t>μορφή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sz="2400" b="0" i="0" u="none" strike="noStrike" baseline="0" dirty="0">
                <a:latin typeface="grmn1000"/>
              </a:rPr>
              <a:t>Αυτή εξακολουθεί να είναι μια παλινδρόμηση: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 err="1">
                <a:latin typeface="LMMathItalic10-Regular"/>
              </a:rPr>
              <a:t>W</a:t>
            </a:r>
            <a:r>
              <a:rPr lang="el-GR" sz="800" b="0" i="1" u="none" strike="noStrike" baseline="0" dirty="0" err="1">
                <a:latin typeface="LMMathItalic7-Regular"/>
              </a:rPr>
              <a:t>it</a:t>
            </a:r>
            <a:r>
              <a:rPr lang="el-GR" sz="2400" b="0" i="0" u="none" strike="noStrike" baseline="0" dirty="0" err="1">
                <a:latin typeface="LMRoman10-Regular"/>
              </a:rPr>
              <a:t>+</a:t>
            </a:r>
            <a:r>
              <a:rPr lang="el-GR" sz="2400" b="0" i="1" u="none" strike="noStrike" baseline="0" dirty="0" err="1">
                <a:latin typeface="LMMathItalic10-Regular"/>
              </a:rPr>
              <a:t>ε</a:t>
            </a:r>
            <a:r>
              <a:rPr lang="el-GR" sz="800" b="0" i="1" u="none" strike="noStrike" baseline="0" dirty="0" err="1">
                <a:latin typeface="LMMathItalic7-Regular"/>
              </a:rPr>
              <a:t>it</a:t>
            </a:r>
            <a:r>
              <a:rPr lang="el-GR" sz="2400" b="0" i="1" u="none" strike="noStrike" baseline="0" dirty="0" err="1">
                <a:latin typeface="LMMathSymbols10-Regular"/>
              </a:rPr>
              <a:t>|</a:t>
            </a:r>
            <a:r>
              <a:rPr lang="el-GR" sz="2400" b="1" i="1" u="none" strike="noStrike" baseline="0" dirty="0" err="1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0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DDC8A-ACA6-8649-7683-BA87EC0E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02" y="2899694"/>
            <a:ext cx="5416245" cy="12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97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A8DCB-B40D-0640-DFE2-28EC562C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32" y="509478"/>
            <a:ext cx="8460136" cy="61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994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A97C-4582-7772-11C3-82F2F59B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06891" cy="1499616"/>
          </a:xfrm>
        </p:spPr>
        <p:txBody>
          <a:bodyPr>
            <a:normAutofit/>
          </a:bodyPr>
          <a:lstStyle/>
          <a:p>
            <a:r>
              <a:rPr lang="el-GR" sz="4400" dirty="0"/>
              <a:t>Ιεραρχικά γραμμικά υποδείγματα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D842-ADC8-4724-AE51-49DD3F9C1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65109" cy="4023360"/>
          </a:xfrm>
        </p:spPr>
        <p:txBody>
          <a:bodyPr/>
          <a:lstStyle/>
          <a:p>
            <a:r>
              <a:rPr lang="el-GR" dirty="0"/>
              <a:t>Το ιεραρχικό υπόδειγμα μπορεί να επεκταθεί προς διάφορες χρήσιμες κατευθύνσεις.</a:t>
            </a:r>
            <a:endParaRPr lang="en-US" dirty="0"/>
          </a:p>
          <a:p>
            <a:r>
              <a:rPr lang="el-GR" dirty="0"/>
              <a:t>Στις πρόσφατες</a:t>
            </a:r>
            <a:r>
              <a:rPr lang="en-US" dirty="0"/>
              <a:t> </a:t>
            </a:r>
            <a:r>
              <a:rPr lang="el-GR" dirty="0"/>
              <a:t>αναλύσεις, το υπόδειγμα έχει επεκταθεί ώστε να λαμβάνει υπόψη την πολυεπίπεδη διαστρωμάτωση των</a:t>
            </a:r>
            <a:r>
              <a:rPr lang="en-US" dirty="0"/>
              <a:t> </a:t>
            </a:r>
            <a:r>
              <a:rPr lang="el-GR" dirty="0"/>
              <a:t>συνόλων δεδομένων</a:t>
            </a:r>
            <a:endParaRPr lang="en-US" dirty="0"/>
          </a:p>
          <a:p>
            <a:r>
              <a:rPr lang="el-GR" dirty="0"/>
              <a:t>΄Ενα υπόδειγμα τριών επιπέδων εμφανίζεται όπως στο</a:t>
            </a:r>
            <a:r>
              <a:rPr lang="en-US" dirty="0"/>
              <a:t> </a:t>
            </a:r>
            <a:r>
              <a:rPr lang="el-GR" dirty="0"/>
              <a:t>ακόλουθο παράδειγμα για τις πωλήσεις κατοικιών,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51F95-2064-28F6-9E21-675BF7C3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57" y="4533349"/>
            <a:ext cx="7381286" cy="11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55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AA3F-DF3C-DAD1-7337-4FCE3B05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15.14. Ιεραρχικό Γραμμικό Υπόδειγμα για τις Τιμές των Κατοικιών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5DDCC-00C6-56C3-E8D1-27BE488E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596933" cy="4386312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εξίσωση τιμολόγησης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D15D5-228A-B531-7C79-5BE68685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52" y="2620460"/>
            <a:ext cx="7190096" cy="23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0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A7CC-2BEC-E086-51A0-D8888F88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15.14. Ιεραρχικό Γραμμικό Υπόδειγμα για τις Τιμές των Κατοικιών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8556-84B6-A5BB-165D-D8F4825C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7464" cy="4023360"/>
          </a:xfrm>
        </p:spPr>
        <p:txBody>
          <a:bodyPr/>
          <a:lstStyle/>
          <a:p>
            <a:r>
              <a:rPr lang="el-GR" dirty="0"/>
              <a:t>Οι μεταβλητές στο πρώτο επίπεδο προσδιορίζουν το υπόδειγμα ηδονικής τιμολόγησης,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53098-0DBB-E8FA-C0B8-9F9AD926B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99" y="3005094"/>
            <a:ext cx="8779802" cy="26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66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1598-3541-F4A0-F658-EB1920BB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15.14. Ιεραρχικό Γραμμικό Υπόδειγμα για τις Τιμές των Κατοικιών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C2F1-2F7A-EDEF-4992-8A4489848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04853" cy="4023360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b="1" dirty="0"/>
              <a:t>ιεραρχικό γραμμικό υπόδειγμα </a:t>
            </a:r>
            <a:r>
              <a:rPr lang="el-GR" dirty="0"/>
              <a:t>που αναλύεται στην παρούσα ενότητα ονομάζεται επίσης</a:t>
            </a:r>
            <a:r>
              <a:rPr lang="en-US" dirty="0"/>
              <a:t> </a:t>
            </a:r>
            <a:r>
              <a:rPr lang="el-GR" dirty="0"/>
              <a:t>μικτό υπόδειγμα και υπόδειγμα τυχαίων παραμέτρων.</a:t>
            </a:r>
            <a:endParaRPr lang="en-US" dirty="0"/>
          </a:p>
          <a:p>
            <a:r>
              <a:rPr lang="el-GR" dirty="0"/>
              <a:t>Παρότι οι τρεις όροι συνήθως χρησιμοποιούνται</a:t>
            </a:r>
            <a:r>
              <a:rPr lang="en-US" dirty="0"/>
              <a:t> </a:t>
            </a:r>
            <a:r>
              <a:rPr lang="el-GR" dirty="0"/>
              <a:t>εναλλάξ, κάθε ένας δείχνει κάποιο διαφορετικό</a:t>
            </a:r>
            <a:r>
              <a:rPr lang="en-US" dirty="0"/>
              <a:t> </a:t>
            </a:r>
            <a:r>
              <a:rPr lang="el-GR" dirty="0"/>
              <a:t>χαρακτηριστικό</a:t>
            </a:r>
            <a:r>
              <a:rPr lang="en-US" dirty="0"/>
              <a:t> </a:t>
            </a:r>
            <a:r>
              <a:rPr lang="el-GR" dirty="0"/>
              <a:t>του διαρθρωτικού υποδείγματος στην</a:t>
            </a:r>
            <a:r>
              <a:rPr lang="en-US" dirty="0"/>
              <a:t> </a:t>
            </a:r>
            <a:r>
              <a:rPr lang="el-GR" dirty="0"/>
              <a:t>Εξίσωση (15-35).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46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3118-ED9E-732E-F974-11B6666A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Εκτιμήσεις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ατομικών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6B3B7-8696-405C-6373-AE89CD9F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54" y="1899501"/>
            <a:ext cx="11029487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Στην ανάλυση των διάφορων εξειδικεύσεων τυχαίων παραμέτρων, εστιάσαμε στην εκτίμηση των παραμέτρων του πληθυσμού,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Δ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Λ</a:t>
            </a:r>
            <a:r>
              <a:rPr lang="el-GR" sz="2400" b="0" i="0" u="none" strike="noStrike" baseline="0" dirty="0">
                <a:latin typeface="grmn1000"/>
              </a:rPr>
              <a:t>, στο υπόδειγμα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όπως στο Παράδειγμα 15.13, όπου εκτιμήσαμε ένα υπόδειγμα παραγωγής.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Σε ορισμένα σημεία, αναφέραμε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ότι θα μπορούσε να είναι χρήσιμη η εκτίμηση των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EA3C6-F947-BAC1-D9CB-24EBDCA8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61" y="2894531"/>
            <a:ext cx="2678803" cy="5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491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C5E7-0584-36DF-4D67-74F1964D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Εκτιμήσεις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ατομικών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8F678-2828-AC41-A304-01B9A2E2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823" y="1926743"/>
            <a:ext cx="1050485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υπόδειγμα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δεν επιβάλλεται κανένας περιορισμός για τη συσχέτιση μεταξύ των </a:t>
            </a:r>
            <a:r>
              <a:rPr lang="el-GR" sz="2400" b="0" i="1" u="none" strike="noStrike" baseline="0" dirty="0">
                <a:latin typeface="LMMathItalic10-Regular"/>
              </a:rPr>
              <a:t>vu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E91AA-7E29-66AE-4C4A-C7C0F0D79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08" y="2489197"/>
            <a:ext cx="2127107" cy="10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556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D791-0630-18F2-1A67-E501CF4A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Εκτιμήσεις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ατομικών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5616-387F-650A-CB5D-C223398A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68" y="1937207"/>
            <a:ext cx="9720073" cy="4850091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Στην περίπτωση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των σταθερών επιδράσεων, υπολογίσαμε έναν εφικτό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εκτιμητή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MRoman10-Regular"/>
                <a:ea typeface="+mn-ea"/>
                <a:cs typeface="+mn-cs"/>
              </a:rPr>
              <a:t>GLS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για τον πληθυσμιακό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μέσο,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MMathItalic10-Bold"/>
                <a:ea typeface="+mn-ea"/>
                <a:cs typeface="+mn-cs"/>
              </a:rPr>
              <a:t>β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mn100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lang="en-US" sz="2400" dirty="0">
              <a:solidFill>
                <a:prstClr val="black"/>
              </a:solidFill>
              <a:latin typeface="grmn100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mn100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l-GR" sz="2400" b="0" i="0" u="none" strike="noStrike" baseline="0" dirty="0">
                <a:latin typeface="grmn1000"/>
              </a:rPr>
              <a:t>Όπου</a:t>
            </a:r>
            <a:endParaRPr lang="en-US" sz="2400" b="0" i="0" u="none" strike="noStrike" baseline="0" dirty="0">
              <a:latin typeface="grmn100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400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mn100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lang="en-US" sz="2400" b="0" i="0" u="none" strike="noStrike" baseline="0" dirty="0">
              <a:solidFill>
                <a:prstClr val="black"/>
              </a:solidFill>
              <a:latin typeface="grmn100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l-GR" sz="2400" b="0" i="0" u="none" strike="noStrike" baseline="0" dirty="0">
                <a:latin typeface="grmn1000"/>
              </a:rPr>
              <a:t>και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BE0CF-EFE5-E8F6-1103-00CA7C02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939" y="2682962"/>
            <a:ext cx="1768619" cy="938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21E08-D2F6-3975-5B36-748F663CE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845" y="4355279"/>
            <a:ext cx="5359309" cy="835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2F835-260D-FCA0-20AE-5EC448A0F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8" y="5924655"/>
            <a:ext cx="2561646" cy="4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625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C7D6-B91E-4C88-C782-F7A948CE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Εκτιμήσεις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ατομικών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24CE-1732-F3A1-72D7-1E5FA3B4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κάθε ομάδα, για την αναμενόμενη τιμή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0" u="none" strike="noStrike" baseline="0" dirty="0">
                <a:latin typeface="grmn1000"/>
              </a:rPr>
              <a:t>διαθέσιμη πληροφόρηση για την ομάδα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προτείναμε τον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953F5-C199-CC1F-B126-E7FC36EE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49" y="3337004"/>
            <a:ext cx="4398251" cy="50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DFCBF-7F2E-1BB9-D521-79CD5B74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585" y="4818093"/>
            <a:ext cx="3608829" cy="6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9F18-679B-447F-B746-56700FC9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Δειγματοληψία από συνεχείς κατανομές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031-D77A-D7A6-EB07-973184CF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44218" cy="4023360"/>
          </a:xfrm>
        </p:spPr>
        <p:txBody>
          <a:bodyPr/>
          <a:lstStyle/>
          <a:p>
            <a:r>
              <a:rPr lang="el-GR" dirty="0"/>
              <a:t>Η περικομμένη κανονική πυκνότητα είναι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φ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) = (2</a:t>
            </a:r>
            <a:r>
              <a:rPr lang="el-GR" sz="2400" b="0" i="1" u="none" strike="noStrike" baseline="0" dirty="0">
                <a:latin typeface="LMMathItalic10-Regular"/>
              </a:rPr>
              <a:t>π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1" u="none" strike="noStrike" baseline="30000" dirty="0">
                <a:latin typeface="LMMathItalic8-Regular"/>
              </a:rPr>
              <a:t>/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exp(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/</a:t>
            </a:r>
            <a:r>
              <a:rPr lang="el-GR" sz="2400" b="0" i="0" u="none" strike="noStrike" baseline="0" dirty="0">
                <a:latin typeface="LMRoman10-Regular"/>
              </a:rPr>
              <a:t>2)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Φ(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</a:t>
            </a:r>
            <a:r>
              <a:rPr lang="el-GR" sz="2400" b="0" i="0" u="none" strike="noStrike" baseline="0" dirty="0">
                <a:latin typeface="LMRoman10-Regular"/>
              </a:rPr>
              <a:t>cdf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΄Ενας άμεσος μετασχηματισμός που προϋποθέτει μόνο μια λήψη έχει ως εξής:΄Εστω </a:t>
            </a:r>
            <a:r>
              <a:rPr lang="en-US" sz="2400" b="0" i="1" u="none" strike="noStrike" baseline="0" dirty="0">
                <a:latin typeface="LMMathItalic10-Regular"/>
              </a:rPr>
              <a:t>P</a:t>
            </a:r>
            <a:r>
              <a:rPr lang="en-US" sz="1400" b="0" i="1" u="none" strike="noStrike" baseline="0" dirty="0">
                <a:latin typeface="LMMathItalic8-Regular"/>
              </a:rPr>
              <a:t>j </a:t>
            </a:r>
            <a:r>
              <a:rPr lang="en-US" sz="2400" b="0" i="0" u="none" strike="noStrike" baseline="0" dirty="0">
                <a:latin typeface="LMRoman10-Regular"/>
              </a:rPr>
              <a:t>= </a:t>
            </a:r>
            <a:r>
              <a:rPr lang="el-GR" sz="2400" b="0" i="0" u="none" strike="noStrike" baseline="0" dirty="0">
                <a:latin typeface="LMRoman10-Regular"/>
              </a:rPr>
              <a:t>Φ[(</a:t>
            </a:r>
            <a:r>
              <a:rPr lang="en-US" sz="2400" b="0" i="1" u="none" strike="noStrike" baseline="0" dirty="0">
                <a:latin typeface="LMMathItalic10-Regular"/>
              </a:rPr>
              <a:t>j </a:t>
            </a:r>
            <a:r>
              <a:rPr lang="en-US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μ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0" dirty="0">
                <a:latin typeface="LMMathItalic10-Regular"/>
              </a:rPr>
              <a:t>/σ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n-US" sz="2400" b="0" i="1" u="none" strike="noStrike" baseline="0" dirty="0">
                <a:latin typeface="LMMathItalic10-Regular"/>
              </a:rPr>
              <a:t>j </a:t>
            </a:r>
            <a:r>
              <a:rPr lang="en-US" sz="2400" b="0" i="0" u="none" strike="noStrike" baseline="0" dirty="0">
                <a:latin typeface="LMRoman10-Regular"/>
              </a:rPr>
              <a:t>= </a:t>
            </a:r>
            <a:r>
              <a:rPr lang="en-US" sz="2400" b="0" i="1" u="none" strike="noStrike" baseline="0" dirty="0">
                <a:latin typeface="LMMathItalic10-Regular"/>
              </a:rPr>
              <a:t>L,U</a:t>
            </a:r>
            <a:r>
              <a:rPr lang="en-US" sz="2400" b="0" i="0" u="none" strike="noStrike" baseline="0" dirty="0">
                <a:latin typeface="grmn1000"/>
              </a:rPr>
              <a:t>. </a:t>
            </a:r>
            <a:r>
              <a:rPr lang="el-GR" sz="2400" b="0" i="0" u="none" strike="noStrike" baseline="0" dirty="0">
                <a:latin typeface="grmn1000"/>
              </a:rPr>
              <a:t>΄Ετσι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2AA27-AC8F-C7C6-D095-54116BC5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626" y="2868992"/>
            <a:ext cx="6815600" cy="741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4C992-B1C5-FAF7-277A-8384F339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089" y="5213022"/>
            <a:ext cx="3935302" cy="5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64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CF36-5603-25EF-E603-B21332E6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Εκτιμήσεις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ατομικών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7F45-5311-B187-1FD4-8A7C6C80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33134" cy="4023360"/>
          </a:xfrm>
        </p:spPr>
        <p:txBody>
          <a:bodyPr/>
          <a:lstStyle/>
          <a:p>
            <a:r>
              <a:rPr lang="el-GR" dirty="0"/>
              <a:t>Μπορούμε να συνάγουμε ένα ανάλογο αποτέλεσμα για τα μικτά υποδείγματα που έχουμε εξετάσει στο παρόν κεφάλαιο. Από την αρχική υπόθεση του υποδείγματος, έχουμε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Όπου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είναι οποιοδήποτε διάνυσμα παραμέτρων του υποδείγματος, όπως 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1400" b="0" i="1" u="none" strike="noStrike" baseline="0" dirty="0">
                <a:latin typeface="LMMathItalic8-Regular"/>
              </a:rPr>
              <a:t>ε </a:t>
            </a:r>
            <a:r>
              <a:rPr lang="el-GR" sz="2400" b="0" i="0" u="none" strike="noStrike" baseline="0" dirty="0">
                <a:latin typeface="grmn1000"/>
              </a:rPr>
              <a:t>στο </a:t>
            </a:r>
            <a:r>
              <a:rPr lang="el-GR" sz="2400" b="0" i="0" u="none" strike="noStrike" baseline="0" dirty="0" err="1">
                <a:latin typeface="grmn1000"/>
              </a:rPr>
              <a:t>γραμμικόυπό</a:t>
            </a:r>
            <a:r>
              <a:rPr lang="el-GR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 err="1">
                <a:latin typeface="grmn1000"/>
              </a:rPr>
              <a:t>δειγμα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FD835-F95D-1169-E44A-83E6E1BE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873" y="3153959"/>
            <a:ext cx="2078254" cy="550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26A8E-9644-43B1-3E7F-75F2092B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68" y="4782730"/>
            <a:ext cx="3113379" cy="5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5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30F8-C8AC-732C-D8D1-E900F43B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Εκτιμήσεις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ατομικών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9062C-BB60-69E7-2D13-B2662147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ένα </a:t>
            </a:r>
            <a:r>
              <a:rPr lang="el-GR" sz="2400" b="0" i="0" u="none" strike="noStrike" baseline="0" dirty="0">
                <a:latin typeface="LMRoman10-Regular"/>
              </a:rPr>
              <a:t>panel</a:t>
            </a:r>
            <a:r>
              <a:rPr lang="el-GR" sz="2400" b="0" i="0" u="none" strike="noStrike" baseline="0" dirty="0">
                <a:latin typeface="grmn1000"/>
              </a:rPr>
              <a:t>, εφόσον η δέσμευση είναι ως προς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δηλαδή ως προς το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οι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παρατηρήσεις είναι ανεξάρτητες και προκύπτει ότι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είναι η συνεισφορά της ομάδας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στη συνάρτηση πιθανοφάνειας (όχι στον λογάριθμό της) για το δείγμα, δεδομένου του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37683-C7F9-FF30-5138-44085CD7E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71" y="3243815"/>
            <a:ext cx="6556658" cy="3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57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A590-00D5-90DA-5C37-027CDF7C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Εκτιμήσεις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ατομικών παραμέτρων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BAF4-168A-4126-47D6-2093D38E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53" y="2084832"/>
            <a:ext cx="1100447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Γράφουμε την οριακή πυκνότητα του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ό που 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grmn1000"/>
              </a:rPr>
              <a:t>είναι οι παράμετροι της υποκείμενης κατανομής του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για παράδειγμα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Δ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Λ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στην Εξίσωση (15-37). ΄Ετσι, η από κοινού κατανομή των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Τώρα, θα χρησιμοποιήσουμε το θεώρημα του </a:t>
            </a:r>
            <a:r>
              <a:rPr lang="el-GR" sz="2400" b="0" i="0" u="none" strike="noStrike" baseline="0" dirty="0">
                <a:latin typeface="LMRoman10-Regular"/>
              </a:rPr>
              <a:t>Bayes </a:t>
            </a:r>
            <a:r>
              <a:rPr lang="el-GR" sz="2400" b="0" i="0" u="none" strike="noStrike" baseline="0" dirty="0">
                <a:latin typeface="grmn1000"/>
              </a:rPr>
              <a:t>για να υπολογίσουμε την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18929-AE6A-8045-D09B-4ED1FBA6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05" y="3440689"/>
            <a:ext cx="5598486" cy="490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B345F9-0588-C99B-8217-F3003282A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89" y="4949072"/>
            <a:ext cx="5326227" cy="17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67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0E22-6AC1-8C8B-3DAA-C606BB1C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Εκτιμήσεις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ατομικών παραμέτρων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32699-F3BF-9B78-8776-51E942F9C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450" y="1902572"/>
                <a:ext cx="11654672" cy="495542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dirty="0">
                    <a:latin typeface="grmn1000"/>
                  </a:rPr>
                  <a:t>Έ</a:t>
                </a:r>
                <a:r>
                  <a:rPr lang="el-GR" sz="2400" b="0" i="0" u="none" strike="noStrike" baseline="0" dirty="0">
                    <a:latin typeface="grmn1000"/>
                  </a:rPr>
                  <a:t>χουμε την υπό συνθήκη κατανομή 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</a:t>
                </a:r>
                <a:r>
                  <a:rPr lang="el-GR" sz="2400" b="1" i="1" u="none" strike="noStrike" baseline="0" dirty="0">
                    <a:latin typeface="LMMathItalic10-Bold"/>
                  </a:rPr>
                  <a:t>y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1" u="none" strike="noStrike" baseline="0" dirty="0">
                    <a:latin typeface="LMMathItalic10-Regular"/>
                  </a:rPr>
                  <a:t>,</a:t>
                </a:r>
                <a:r>
                  <a:rPr lang="el-GR" sz="2400" b="1" i="1" u="none" strike="noStrike" baseline="0" dirty="0">
                    <a:latin typeface="LMMathItalic10-Bold"/>
                  </a:rPr>
                  <a:t>Ω</a:t>
                </a:r>
                <a:r>
                  <a:rPr lang="el-GR" sz="2400" b="0" i="0" u="none" strike="noStrike" baseline="0" dirty="0">
                    <a:latin typeface="grmn1000"/>
                  </a:rPr>
                  <a:t>. Η υπό συνθήκη αναμενόμενη τιμή 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</a:t>
                </a:r>
                <a:r>
                  <a:rPr lang="el-GR" sz="2400" b="1" i="1" u="none" strike="noStrike" baseline="0" dirty="0">
                    <a:latin typeface="LMMathItalic10-Bold"/>
                  </a:rPr>
                  <a:t>y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1" u="none" strike="noStrike" baseline="0" dirty="0">
                    <a:latin typeface="LMMathItalic10-Regular"/>
                  </a:rPr>
                  <a:t>,</a:t>
                </a:r>
                <a:r>
                  <a:rPr lang="el-GR" sz="2400" b="1" i="1" u="none" strike="noStrike" baseline="0" dirty="0">
                    <a:latin typeface="LMMathItalic10-Bold"/>
                  </a:rPr>
                  <a:t>Ω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marL="0" indent="0" algn="l">
                  <a:buNone/>
                </a:pPr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dirty="0">
                    <a:latin typeface="grmn1000"/>
                  </a:rPr>
                  <a:t>Χ</a:t>
                </a:r>
                <a:r>
                  <a:rPr lang="el-GR" sz="2400" b="0" i="0" u="none" strike="noStrike" baseline="0" dirty="0">
                    <a:latin typeface="grmn1000"/>
                  </a:rPr>
                  <a:t>ρησιμοποιώντας τις μεθόδους που έχουμε ήδη αναπτύξει στο παρόν κεφάλαιο, μπορούμε να τα υπολογίσουμε μέσω προσομοιώσεων. Ο εκτιμητής προσομοίωσης θα είναι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 err="1">
                    <a:latin typeface="LMMathItalic8-Regular"/>
                  </a:rPr>
                  <a:t>ir</a:t>
                </a:r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ορίζεται από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τις Εξισώσεις (15-20), (15-21) και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32699-F3BF-9B78-8776-51E942F9C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450" y="1902572"/>
                <a:ext cx="11654672" cy="4955427"/>
              </a:xfrm>
              <a:blipFill>
                <a:blip r:embed="rId2"/>
                <a:stretch>
                  <a:fillRect l="-418" t="-1722"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CFF9B0E-E90B-71B1-53BA-1E58BEF9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371" y="2787844"/>
            <a:ext cx="5952261" cy="737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D5E7B-CD29-E592-2000-6C02B409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476" y="4526025"/>
            <a:ext cx="5745376" cy="1331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EA8787-3571-44A9-707E-8C8A51716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489" y="6056358"/>
            <a:ext cx="2292285" cy="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604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538009-8802-2C1A-324C-933D5214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47" y="1295725"/>
            <a:ext cx="7818274" cy="42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328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7E-E6A9-F43E-B2B5-78076EAF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Σχήμα 15.6 (</a:t>
            </a:r>
            <a:r>
              <a:rPr lang="el-GR" dirty="0" err="1"/>
              <a:t>συνεχεια</a:t>
            </a:r>
            <a:r>
              <a:rPr lang="el-GR"/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9A8A-7421-FB80-86BD-43B30BAD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98" y="2585935"/>
            <a:ext cx="10774099" cy="29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7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1085-A085-5E0B-E276-E721B2F8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Δειγματοληψία από συνεχείς κατανομές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CECB4-EF0F-E89E-3DDC-79FB6BBF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45" y="1852367"/>
            <a:ext cx="1133755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</a:t>
            </a:r>
            <a:r>
              <a:rPr lang="el-GR" sz="2400" b="1" i="1" u="none" strike="noStrike" baseline="0" dirty="0">
                <a:latin typeface="LMMathItalic10-Bold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μια τετραγωνική ρίζα της </a:t>
            </a:r>
            <a:r>
              <a:rPr lang="el-GR" sz="2400" b="1" i="1" u="none" strike="noStrike" baseline="0" dirty="0">
                <a:latin typeface="LMMathItalic10-Bold"/>
              </a:rPr>
              <a:t>Σ </a:t>
            </a:r>
            <a:r>
              <a:rPr lang="el-GR" sz="2400" b="0" i="0" u="none" strike="noStrike" baseline="0" dirty="0">
                <a:latin typeface="grmn1000"/>
              </a:rPr>
              <a:t>με </a:t>
            </a:r>
            <a:r>
              <a:rPr lang="el-GR" sz="2400" b="1" i="1" u="none" strike="noStrike" baseline="0" dirty="0">
                <a:latin typeface="LMMathItalic10-Bold"/>
              </a:rPr>
              <a:t>CC’</a:t>
            </a:r>
            <a:r>
              <a:rPr lang="el-GR" sz="2400" b="0" i="0" u="none" strike="noStrike" baseline="30000" dirty="0">
                <a:latin typeface="LMRoman8-Regular"/>
              </a:rPr>
              <a:t>=</a:t>
            </a:r>
            <a:r>
              <a:rPr lang="el-GR" sz="2400" b="1" i="1" u="none" strike="noStrike" baseline="30000" dirty="0">
                <a:latin typeface="LMMathItalic10-Bold"/>
              </a:rPr>
              <a:t>Σ</a:t>
            </a:r>
            <a:r>
              <a:rPr lang="el-GR" sz="2400" b="0" i="0" u="none" strike="noStrike" baseline="0" dirty="0">
                <a:latin typeface="grmn1000"/>
              </a:rPr>
              <a:t>. ΄Ετσι, η επιθυμητή λήψη είναι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μ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1" i="1" u="none" strike="noStrike" baseline="0" dirty="0">
                <a:latin typeface="LMMathItalic10-Bold"/>
              </a:rPr>
              <a:t>Cz</a:t>
            </a:r>
            <a:r>
              <a:rPr lang="el-GR" sz="2400" b="0" i="0" u="none" strike="noStrike" baseline="0" dirty="0">
                <a:latin typeface="grmn1000"/>
              </a:rPr>
              <a:t>, που έχει μήτρα συνδιακυμάνσεων</a:t>
            </a:r>
            <a:r>
              <a:rPr lang="el-GR" sz="240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[(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1" i="1" u="none" strike="noStrike" baseline="0" dirty="0">
                <a:latin typeface="LMMathItalic10-Bold"/>
              </a:rPr>
              <a:t>μ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1" i="1" u="none" strike="noStrike" baseline="0" dirty="0">
                <a:latin typeface="LMMathItalic10-Bold"/>
              </a:rPr>
              <a:t>μ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n-US" sz="2400" b="0" i="0" u="none" strike="noStrike" baseline="0" dirty="0">
                <a:latin typeface="LMRoman10-Regular"/>
              </a:rPr>
              <a:t>’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zz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CIC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Σ</a:t>
            </a:r>
            <a:r>
              <a:rPr lang="el-GR" sz="2400" b="0" i="0" u="none" strike="noStrike" baseline="0" dirty="0">
                <a:latin typeface="grmn1000"/>
              </a:rPr>
              <a:t>. Για τη μήτρα της τετραγωνικής ρίζας, η συνήθης επιλογή είναι η </a:t>
            </a:r>
            <a:r>
              <a:rPr lang="el-GR" sz="2400" b="1" i="0" u="none" strike="noStrike" baseline="0" dirty="0">
                <a:latin typeface="grxn1000"/>
              </a:rPr>
              <a:t>ανάλυση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Cholesky</a:t>
            </a:r>
            <a:r>
              <a:rPr lang="el-GR" sz="2400" b="0" i="0" u="none" strike="noStrike" baseline="0" dirty="0">
                <a:latin typeface="grmn1000"/>
              </a:rPr>
              <a:t>, στην οποία η </a:t>
            </a:r>
            <a:r>
              <a:rPr lang="el-GR" sz="2400" b="1" i="1" u="none" strike="noStrike" baseline="0" dirty="0">
                <a:latin typeface="LMMathItalic10-Bold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είναι μια κάτω τριγωνική μήτρα.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A1670-FFEB-C98B-74DC-566ACA3D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680" y="3351983"/>
            <a:ext cx="4189481" cy="9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5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3B8F-96DE-198B-F51F-14F5A790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21670" cy="1499616"/>
          </a:xfrm>
        </p:spPr>
        <p:txBody>
          <a:bodyPr>
            <a:normAutofit/>
          </a:bodyPr>
          <a:lstStyle/>
          <a:p>
            <a:r>
              <a:rPr lang="el-GR" sz="3600" dirty="0"/>
              <a:t>Στατιστική επαγωγή βάσει προσομοιώσεων: η μέθοδος</a:t>
            </a:r>
            <a:r>
              <a:rPr lang="en-US" sz="3600" dirty="0"/>
              <a:t> </a:t>
            </a:r>
            <a:r>
              <a:rPr lang="el-GR" sz="3600" dirty="0"/>
              <a:t>των KRINSKY</a:t>
            </a:r>
            <a:r>
              <a:rPr lang="en-US" sz="3600" dirty="0"/>
              <a:t> </a:t>
            </a:r>
            <a:r>
              <a:rPr lang="el-GR" sz="3600" dirty="0"/>
              <a:t>και ROBB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4162A-EAE2-E409-6042-BC4984262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32" y="2084832"/>
            <a:ext cx="1107046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μέθοδος των </a:t>
            </a:r>
            <a:r>
              <a:rPr lang="el-GR" sz="2400" b="0" i="0" u="none" strike="noStrike" baseline="0" dirty="0">
                <a:latin typeface="LMRoman10-Regular"/>
              </a:rPr>
              <a:t>Krinsky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Robb </a:t>
            </a:r>
            <a:r>
              <a:rPr lang="el-GR" sz="2400" b="0" i="0" u="none" strike="noStrike" baseline="0" dirty="0">
                <a:latin typeface="grmn1000"/>
              </a:rPr>
              <a:t>έχει προταθεί ως μέθοδος εκτίμησης της ασυμπτωτικής μήτρας συνδιακυμάνσεων του </a:t>
            </a:r>
            <a:r>
              <a:rPr lang="el-GR" sz="2400" b="1" i="1" u="none" strike="noStrike" baseline="0" dirty="0">
                <a:latin typeface="LMMathItalic10-Bold"/>
              </a:rPr>
              <a:t>c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ό που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είναι ένα διάνυσμα εκτιμημένων παραμέτρων με ασυμπτωτική μήτρα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συνδιακυμάνσεων </a:t>
            </a:r>
            <a:r>
              <a:rPr lang="el-GR" sz="2400" b="1" i="1" u="none" strike="noStrike" baseline="0" dirty="0">
                <a:latin typeface="LMMathItalic10-Bold"/>
              </a:rPr>
              <a:t>Σ </a:t>
            </a:r>
            <a:r>
              <a:rPr lang="el-GR" sz="2400" b="0" i="0" u="none" strike="noStrike" baseline="0" dirty="0">
                <a:latin typeface="grmn1000"/>
              </a:rPr>
              <a:t>και ως </a:t>
            </a:r>
            <a:r>
              <a:rPr lang="el-GR" sz="2400" b="1" i="1" u="none" strike="noStrike" baseline="0" dirty="0">
                <a:latin typeface="LMMathItalic10-Bold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ορίζεται ένα σύνολο πιθανώς μη γραμμικών συναρτήσεων του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Χ</a:t>
            </a:r>
            <a:r>
              <a:rPr lang="el-GR" sz="2400" b="0" i="0" u="none" strike="noStrike" baseline="0" dirty="0">
                <a:latin typeface="grmn1000"/>
              </a:rPr>
              <a:t>ρησιμοποιήσαμε τη μέθοδο δέλτα για να εκτιμήσουμε την ασυμπτωτική μήτρα συνδιακυμάνσεων του 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Est</a:t>
            </a:r>
            <a:r>
              <a:rPr lang="el-GR" sz="2400" b="0" i="1" u="none" strike="noStrike" baseline="0" dirty="0">
                <a:latin typeface="LMMathItalic10-Regular"/>
              </a:rPr>
              <a:t>.</a:t>
            </a:r>
            <a:r>
              <a:rPr lang="el-GR" sz="2400" b="0" i="0" u="none" strike="noStrike" baseline="0" dirty="0">
                <a:latin typeface="LMRoman10-Regular"/>
              </a:rPr>
              <a:t>Asy</a:t>
            </a:r>
            <a:r>
              <a:rPr lang="el-GR" sz="2400" b="0" i="1" u="none" strike="noStrike" baseline="0" dirty="0">
                <a:latin typeface="LMMathItalic10-Regular"/>
              </a:rPr>
              <a:t>.</a:t>
            </a:r>
            <a:r>
              <a:rPr lang="el-GR" sz="2400" b="0" i="0" u="none" strike="noStrike" baseline="0" dirty="0">
                <a:latin typeface="LMRoman10-Regular"/>
              </a:rPr>
              <a:t>Var[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1" u="none" strike="noStrike" baseline="0" dirty="0">
                <a:latin typeface="LMMathItalic10-Bold"/>
              </a:rPr>
              <a:t>GSG’</a:t>
            </a:r>
            <a:r>
              <a:rPr lang="el-GR" sz="2400" b="0" i="0" u="none" strike="noStrike" baseline="0" dirty="0">
                <a:latin typeface="grmn1000"/>
              </a:rPr>
              <a:t>, ό που </a:t>
            </a:r>
            <a:r>
              <a:rPr lang="el-GR" sz="2400" b="1" i="1" u="none" strike="noStrike" baseline="0" dirty="0">
                <a:latin typeface="LMMathItalic10-Bold"/>
              </a:rPr>
              <a:t>S </a:t>
            </a:r>
            <a:r>
              <a:rPr lang="el-GR" sz="2400" b="0" i="0" u="none" strike="noStrike" baseline="0" dirty="0">
                <a:latin typeface="grmn1000"/>
              </a:rPr>
              <a:t>είναι η εκτίμηση της </a:t>
            </a:r>
            <a:r>
              <a:rPr lang="el-GR" sz="2400" b="1" i="1" u="none" strike="noStrike" baseline="0" dirty="0">
                <a:latin typeface="LMMathItalic10-Bold"/>
              </a:rPr>
              <a:t>Σ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G </a:t>
            </a:r>
            <a:r>
              <a:rPr lang="el-GR" sz="2400" b="0" i="0" u="none" strike="noStrike" baseline="0" dirty="0">
                <a:latin typeface="grmn1000"/>
              </a:rPr>
              <a:t>είναι η μήτρα των μερικών παραγώγων,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n-US" sz="2400" b="1" i="1" u="none" strike="noStrike" baseline="0" dirty="0">
                <a:latin typeface="LMMathItalic10-Bold"/>
              </a:rPr>
              <a:t>G </a:t>
            </a:r>
            <a:r>
              <a:rPr lang="en-US" sz="2400" b="0" i="0" u="none" strike="noStrike" baseline="0" dirty="0">
                <a:latin typeface="LMRoman10-Regular"/>
              </a:rPr>
              <a:t>= </a:t>
            </a:r>
            <a:r>
              <a:rPr lang="en-US" sz="2400" b="0" i="1" u="none" strike="noStrike" baseline="0" dirty="0">
                <a:latin typeface="LMMathItalic10-Regular"/>
              </a:rPr>
              <a:t>∂</a:t>
            </a:r>
            <a:r>
              <a:rPr lang="en-US" sz="2400" b="1" i="1" u="none" strike="noStrike" baseline="0" dirty="0">
                <a:latin typeface="LMMathItalic10-Bold"/>
              </a:rPr>
              <a:t>f</a:t>
            </a:r>
            <a:r>
              <a:rPr lang="en-US" sz="2400" b="0" i="0" u="none" strike="noStrike" baseline="0" dirty="0">
                <a:latin typeface="LMRoman10-Regular"/>
              </a:rPr>
              <a:t>(</a:t>
            </a:r>
            <a:r>
              <a:rPr lang="en-US" sz="2400" b="1" i="1" u="none" strike="noStrike" baseline="0" dirty="0">
                <a:latin typeface="LMMathItalic10-Bold"/>
              </a:rPr>
              <a:t>b</a:t>
            </a:r>
            <a:r>
              <a:rPr lang="en-US" sz="2400" b="0" i="0" u="none" strike="noStrike" baseline="0" dirty="0">
                <a:latin typeface="LMRoman10-Regular"/>
              </a:rPr>
              <a:t>)</a:t>
            </a:r>
            <a:r>
              <a:rPr lang="en-US" sz="2400" b="0" i="1" u="none" strike="noStrike" baseline="0" dirty="0">
                <a:latin typeface="LMMathItalic10-Regular"/>
              </a:rPr>
              <a:t>/∂</a:t>
            </a:r>
            <a:r>
              <a:rPr lang="en-US" sz="2400" b="1" i="1" u="none" strike="noStrike" baseline="0" dirty="0">
                <a:latin typeface="LMMathItalic10-Bold"/>
              </a:rPr>
              <a:t>b</a:t>
            </a:r>
            <a:r>
              <a:rPr lang="el-GR" sz="2400" b="1" i="1" u="none" strike="noStrike" baseline="0" dirty="0">
                <a:latin typeface="LMMathItalic10-Bold"/>
              </a:rPr>
              <a:t>’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89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1200</TotalTime>
  <Words>3256</Words>
  <Application>Microsoft Office PowerPoint</Application>
  <PresentationFormat>Widescreen</PresentationFormat>
  <Paragraphs>314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6" baseType="lpstr">
      <vt:lpstr>Calibri</vt:lpstr>
      <vt:lpstr>Cambria Math</vt:lpstr>
      <vt:lpstr>grmn0800</vt:lpstr>
      <vt:lpstr>grmn1000</vt:lpstr>
      <vt:lpstr>grxn1000</vt:lpstr>
      <vt:lpstr>LMMathItalic10-Bold</vt:lpstr>
      <vt:lpstr>LMMathItalic10-Regular</vt:lpstr>
      <vt:lpstr>LMMathItalic6-Regular</vt:lpstr>
      <vt:lpstr>LMMathItalic7-Regular</vt:lpstr>
      <vt:lpstr>LMMathItalic8-Regular</vt:lpstr>
      <vt:lpstr>LMMathSymbols10-Regular</vt:lpstr>
      <vt:lpstr>LMMathSymbols7-Regular</vt:lpstr>
      <vt:lpstr>LMMathSymbols8-Regular</vt:lpstr>
      <vt:lpstr>LMRoman10-Bold</vt:lpstr>
      <vt:lpstr>LMRoman10-Regular</vt:lpstr>
      <vt:lpstr>LMRoman7-Regular</vt:lpstr>
      <vt:lpstr>LMRoman8-Regular</vt:lpstr>
      <vt:lpstr>Tw Cen MT</vt:lpstr>
      <vt:lpstr>Tw Cen MT Condensed</vt:lpstr>
      <vt:lpstr>Wingdings 3</vt:lpstr>
      <vt:lpstr>Integral</vt:lpstr>
      <vt:lpstr>Κεφάλαιο 15</vt:lpstr>
      <vt:lpstr>Παράδειγμα 15.3. Ελάχιστο Προσομοιωμένο ΄Αθροισμα Τετραγώνων</vt:lpstr>
      <vt:lpstr>Παράδειγμα 15.3. Ελάχιστο Προσομοιωμένο ΄Αθροισμα Τετραγώνων</vt:lpstr>
      <vt:lpstr>Παράδειγμα 15.3. Ελάχιστο Προσομοιωμένο ΄Αθροισμα Τετραγώνων</vt:lpstr>
      <vt:lpstr>Δημιουργία ψευδο-τυχαίων αριθμών</vt:lpstr>
      <vt:lpstr>Δειγματοληψία από συνεχείς κατανομές</vt:lpstr>
      <vt:lpstr>Δειγματοληψία από συνεχείς κατανομές</vt:lpstr>
      <vt:lpstr>Δειγματοληψία από συνεχείς κατανομές</vt:lpstr>
      <vt:lpstr>Στατιστική επαγωγή βάσει προσομοιώσεων: η μέθοδος των KRINSKY και ROBB</vt:lpstr>
      <vt:lpstr>Παράδειγμα 15.4. Μακροπρόθεσμες Ελαστικότητες</vt:lpstr>
      <vt:lpstr>Παράδειγμα 15.4. Μακροπρόθεσμες Ελαστικότητες</vt:lpstr>
      <vt:lpstr>Παράδειγμα 15.4. Μακροπρόθεσμες Ελαστικότητες</vt:lpstr>
      <vt:lpstr>PowerPoint Presentation</vt:lpstr>
      <vt:lpstr>PowerPoint Presentation</vt:lpstr>
      <vt:lpstr>Μέθοδος Bootstrap για τα τυπικά σφάλματα και τα διαστήματα εμπιστοσύνης</vt:lpstr>
      <vt:lpstr>Μέθοδος Bootstrap για τα τυπικά σφάλματα και τα διαστήματα εμπιστοσύνης</vt:lpstr>
      <vt:lpstr>Μορφές Bootstrap</vt:lpstr>
      <vt:lpstr>Περιορισμός μεροληψίας και εκτιμητές Bootstrap</vt:lpstr>
      <vt:lpstr>Μέθοδος Bootstrap για διαστήματα εμπιστοσύνης</vt:lpstr>
      <vt:lpstr>PowerPoint Presentation</vt:lpstr>
      <vt:lpstr>PowerPoint Presentation</vt:lpstr>
      <vt:lpstr>Μια μελέτη Monte Carlo: συμπεριφορά ενός στατικού ελέγχου</vt:lpstr>
      <vt:lpstr>Μια μελέτη Monte Carlo: συμπεριφορά ενός στατικού ελέγχου</vt:lpstr>
      <vt:lpstr>Μια μελέτη Monte Carlo: το πρόβλημα των συμπτωματικών παραμέτρων</vt:lpstr>
      <vt:lpstr>PowerPoint Presentation</vt:lpstr>
      <vt:lpstr>PowerPoint Presentation</vt:lpstr>
      <vt:lpstr>Μια μελέτη Monte Carlo: το πρόβλημα των συμπτωματικών παραμέτρων</vt:lpstr>
      <vt:lpstr>PowerPoint Presentation</vt:lpstr>
      <vt:lpstr>Τυχαίες επιδράσεις σε ένα μη γραμμικό υπόδειγμα</vt:lpstr>
      <vt:lpstr>Τυχαίες επιδράσεις σε ένα μη γραμμικό υπόδειγμα</vt:lpstr>
      <vt:lpstr>Τυχαίες επιδράσεις σε ένα μη γραμμικό υπόδειγμα</vt:lpstr>
      <vt:lpstr>Τυχαίες επιδράσεις σε ένα μη γραμμικό υπόδειγμα</vt:lpstr>
      <vt:lpstr>Τυχαίες επιδράσεις σε ένα μη γραμμικό υπόδειγμα</vt:lpstr>
      <vt:lpstr>Ολοκλήρωση Monte Carlo</vt:lpstr>
      <vt:lpstr>Ολοκλήρωση Monte Carlo</vt:lpstr>
      <vt:lpstr>Ολοκλήρωση Monte Carlo</vt:lpstr>
      <vt:lpstr>Παράδειγμα 15.8. Κλασματικές Ροπές της Περικομμένης Κανονικής Κατανομής</vt:lpstr>
      <vt:lpstr>Παράδειγμα 15.8. Κλασματικές Ροπές της Περικομμένης Κανονικής Κατανομής</vt:lpstr>
      <vt:lpstr>PowerPoint Presentation</vt:lpstr>
      <vt:lpstr>PowerPoint Presentation</vt:lpstr>
      <vt:lpstr>Παράδειγμα 15.8. Κλασματικές Ροπές της Περικομμένης Κανονικής Κατανομής</vt:lpstr>
      <vt:lpstr>PowerPoint Presentation</vt:lpstr>
      <vt:lpstr>Παράδειγμα 15.8. Κλασματικές Ροπές της Περικομμένης Κανονικής Κατανομής</vt:lpstr>
      <vt:lpstr>Εκτίμηση υποδειγμάτων τυχαίων επιδράσεων βάσει προσομοιώσεων</vt:lpstr>
      <vt:lpstr>Εκτίμηση υποδειγμάτων τυχαίων επιδράσεων βάσει προσομοιώσεων</vt:lpstr>
      <vt:lpstr>Εκτίμηση υποδειγμάτων τυχαίων επιδράσεων βάσει προσομοιώσεων</vt:lpstr>
      <vt:lpstr>Εκτίμηση υποδειγμάτων τυχαίων επιδράσεων βάσει προσομοιώσεων</vt:lpstr>
      <vt:lpstr>Εκτίμηση υποδειγμάτων τυχαίων επιδράσεων βάσει προσομοιώσεων</vt:lpstr>
      <vt:lpstr>Εκτίμηση υποδειγμάτων τυχαίων επιδράσεων βάσει προσομοιώσεων</vt:lpstr>
      <vt:lpstr>Εκτίμηση υποδειγμάτων τυχαίων επιδράσεων βάσει προσομοιώσεων</vt:lpstr>
      <vt:lpstr>Εκτίμηση υποδειγμάτων τυχαίων επιδράσεων βάσει προσομοιώσεων</vt:lpstr>
      <vt:lpstr>Παράδειγμα 15.10. Υπόδειγμα Παλινδρόμησης Poisson με Τυχαίες Επιδράσεις</vt:lpstr>
      <vt:lpstr>Παράδειγμα 15.11. Εκτίμηση του Υποδείγματος Γραμμικής Παλινδρόμησης Τυχαίων Επιδράσεων με τη Μέθοδο της Μέγιστης Προσομοιωμένης Πιθανοφάνειας</vt:lpstr>
      <vt:lpstr>Ενα γραμμικό υπόδειγμα παλινδρόμησης τυχαίων παραμέτρων</vt:lpstr>
      <vt:lpstr>Ενα γραμμικό υπόδειγμα παλινδρόμησης τυχαίων παραμέτρων</vt:lpstr>
      <vt:lpstr>Ενα γραμμικό υπόδειγμα παλινδρόμησης τυχαίων παραμέτρων</vt:lpstr>
      <vt:lpstr>Ενα γραμμικό υπόδειγμα παλινδρόμησης τυχαίων παραμέτρων</vt:lpstr>
      <vt:lpstr>Ενα γραμμικό υπόδειγμα παλινδρόμησης τυχαίων παραμέτρων</vt:lpstr>
      <vt:lpstr>Παράδειγμα 15.12. Εξίσωση Μισθών Τυχαίων Παραμέτρων</vt:lpstr>
      <vt:lpstr>Παράδειγμα 15.12. Εξίσωση Μισθών Τυχαίων Παραμέτρων</vt:lpstr>
      <vt:lpstr>PowerPoint Presentation</vt:lpstr>
      <vt:lpstr>Ιεραρχικά γραμμικά υποδείγματα</vt:lpstr>
      <vt:lpstr>Παράδειγμα 15.14. Ιεραρχικό Γραμμικό Υπόδειγμα για τις Τιμές των Κατοικιών</vt:lpstr>
      <vt:lpstr>Παράδειγμα 15.14. Ιεραρχικό Γραμμικό Υπόδειγμα για τις Τιμές των Κατοικιών</vt:lpstr>
      <vt:lpstr>Παράδειγμα 15.14. Ιεραρχικό Γραμμικό Υπόδειγμα για τις Τιμές των Κατοικιών</vt:lpstr>
      <vt:lpstr>Εκτιμήσεις ατομικών παραμέτρων</vt:lpstr>
      <vt:lpstr>Εκτιμήσεις ατομικών παραμέτρων</vt:lpstr>
      <vt:lpstr>Εκτιμήσεις ατομικών παραμέτρων</vt:lpstr>
      <vt:lpstr>Εκτιμήσεις ατομικών παραμέτρων</vt:lpstr>
      <vt:lpstr>Εκτιμήσεις ατομικών παραμέτρων</vt:lpstr>
      <vt:lpstr>Εκτιμήσεις ατομικών παραμέτρων</vt:lpstr>
      <vt:lpstr>Εκτιμήσεις ατομικών παραμέτρων</vt:lpstr>
      <vt:lpstr>Εκτιμήσεις ατομικών παραμέτρων</vt:lpstr>
      <vt:lpstr>PowerPoint Presentation</vt:lpstr>
      <vt:lpstr>Σχήμα 15.6 (συνεχεια)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15</dc:title>
  <dc:creator>Nikolaos G. Manetas</dc:creator>
  <cp:lastModifiedBy>Nikolaos G. Manetas</cp:lastModifiedBy>
  <cp:revision>10</cp:revision>
  <dcterms:created xsi:type="dcterms:W3CDTF">2023-02-21T14:02:30Z</dcterms:created>
  <dcterms:modified xsi:type="dcterms:W3CDTF">2023-03-03T09:18:27Z</dcterms:modified>
</cp:coreProperties>
</file>