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 autoAdjust="0"/>
    <p:restoredTop sz="94660"/>
  </p:normalViewPr>
  <p:slideViewPr>
    <p:cSldViewPr snapToGrid="0">
      <p:cViewPr varScale="1">
        <p:scale>
          <a:sx n="81" d="100"/>
          <a:sy n="81" d="100"/>
        </p:scale>
        <p:origin x="95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27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3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58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3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12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7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5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1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5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77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086A5C4-5168-4677-ADBD-1FB9638298E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C73BB20-6F8D-4F20-83C8-70A30C9BF08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71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11F7-9B0A-5BB7-100E-5C379A543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Κεφάλαιο 14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D5F1B-241D-0D33-808C-43B1E287CD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Εκτίμηση Μέγιστης Πιθανοφάνειας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BA6C9-E588-6B51-955D-7C723EBD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" y="3303377"/>
            <a:ext cx="3956106" cy="28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71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14D315-8CB8-D95B-7507-8AE227B71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14" y="2903456"/>
            <a:ext cx="11211305" cy="195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53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C223-A659-020D-DEE7-853569670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Αποτελεσματική εκτίμηση: η αρχή της μέγιστης πιθανοφάνειας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1205D9-DC1A-20FA-1CF1-7B38EE0A37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2286000"/>
                <a:ext cx="10985620" cy="4023360"/>
              </a:xfrm>
            </p:spPr>
            <p:txBody>
              <a:bodyPr/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Θα χρησιμοποιήσουμε τον ακόλουθο συμβολισμό: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l-GR" sz="2400" b="1" i="1" u="none" strike="noStrike" baseline="0" dirty="0">
                    <a:latin typeface="LMMathItalic10-Bold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είναι ο εκτιμητής μέγιστης πιθανοφάνειας, 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0 </a:t>
                </a:r>
                <a:r>
                  <a:rPr lang="el-GR" sz="2400" b="0" i="0" u="none" strike="noStrike" baseline="0" dirty="0">
                    <a:latin typeface="grmn1000"/>
                  </a:rPr>
                  <a:t>είναι το πραγματικό διάνυσμα παραμέτρων, </a:t>
                </a:r>
                <a:r>
                  <a:rPr lang="el-GR" sz="2400" b="1" i="1" u="none" strike="noStrike" baseline="0" dirty="0">
                    <a:latin typeface="LMMathItalic10-Bold"/>
                  </a:rPr>
                  <a:t>θ </a:t>
                </a:r>
                <a:r>
                  <a:rPr lang="el-GR" sz="2400" b="0" i="0" u="none" strike="noStrike" baseline="0" dirty="0">
                    <a:latin typeface="grmn1000"/>
                  </a:rPr>
                  <a:t>είναι μια άλλη πιθανή τιμή του διανύσματος παραμέτρων, όχι ο </a:t>
                </a:r>
                <a:r>
                  <a:rPr lang="el-GR" sz="2400" b="0" i="0" u="none" strike="noStrike" baseline="0" dirty="0">
                    <a:latin typeface="LMRoman10-Regular"/>
                  </a:rPr>
                  <a:t>MLE </a:t>
                </a:r>
                <a:r>
                  <a:rPr lang="el-GR" sz="2400" b="0" i="0" u="none" strike="noStrike" baseline="0" dirty="0">
                    <a:latin typeface="grmn1000"/>
                  </a:rPr>
                  <a:t>και όχι απαραίτητα το πραγματικό διάνυσμα.</a:t>
                </a: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Η αναμενόμενη τιμή βάσει των πραγματικών τιμών των παραμέτρων συμβολίζεται με </a:t>
                </a:r>
                <a:r>
                  <a:rPr lang="el-GR" sz="2400" b="0" i="1" u="none" strike="noStrike" baseline="0" dirty="0">
                    <a:latin typeface="LMMathItalic10-Regular"/>
                  </a:rPr>
                  <a:t>E</a:t>
                </a:r>
                <a:r>
                  <a:rPr lang="el-GR" sz="1400" b="0" i="0" u="none" strike="noStrike" baseline="0" dirty="0">
                    <a:latin typeface="LMRoman8-Regular"/>
                  </a:rPr>
                  <a:t>0</a:t>
                </a:r>
                <a:r>
                  <a:rPr lang="el-GR" sz="2400" b="0" i="0" u="none" strike="noStrike" baseline="0" dirty="0">
                    <a:latin typeface="LMRoman10-Regular"/>
                  </a:rPr>
                  <a:t>[</a:t>
                </a:r>
                <a:r>
                  <a:rPr lang="el-GR" sz="2400" b="0" i="1" u="none" strike="noStrike" baseline="0" dirty="0">
                    <a:latin typeface="LMMathItalic10-Regular"/>
                  </a:rPr>
                  <a:t>.</a:t>
                </a:r>
                <a:r>
                  <a:rPr lang="el-GR" sz="2400" b="0" i="0" u="none" strike="noStrike" baseline="0" dirty="0">
                    <a:latin typeface="LMRoman10-Regular"/>
                  </a:rPr>
                  <a:t>]</a:t>
                </a:r>
                <a:r>
                  <a:rPr lang="el-GR" sz="2400" b="0" i="0" u="none" strike="noStrike" baseline="0" dirty="0">
                    <a:latin typeface="grmn1000"/>
                  </a:rPr>
                  <a:t>. Αν υποθέσουμε ότι οι συνθήκες ομαλότητας που εξετάσαμε εν συντομία ικανοποιούνται για την </a:t>
                </a:r>
                <a:r>
                  <a:rPr lang="el-GR" sz="2400" b="0" i="1" u="none" strike="noStrike" baseline="0" dirty="0">
                    <a:latin typeface="LMMathItalic10-Regular"/>
                  </a:rPr>
                  <a:t>f</a:t>
                </a:r>
                <a:r>
                  <a:rPr lang="el-GR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2400" b="0" i="1" u="none" strike="noStrike" baseline="0" dirty="0">
                    <a:latin typeface="LMMathItalic10-Regular"/>
                  </a:rPr>
                  <a:t>, 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0</a:t>
                </a:r>
                <a:r>
                  <a:rPr lang="el-GR" sz="2400" b="0" i="0" u="none" strike="noStrike" baseline="0" dirty="0">
                    <a:latin typeface="LMRoman10-Regular"/>
                  </a:rPr>
                  <a:t>)</a:t>
                </a:r>
                <a:r>
                  <a:rPr lang="el-GR" sz="2400" b="0" i="0" u="none" strike="noStrike" baseline="0" dirty="0">
                    <a:latin typeface="grmn1000"/>
                  </a:rPr>
                  <a:t>, τότε έχουμε το ακόλουθο θεώρημα.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1205D9-DC1A-20FA-1CF1-7B38EE0A37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2286000"/>
                <a:ext cx="10985620" cy="4023360"/>
              </a:xfrm>
              <a:blipFill>
                <a:blip r:embed="rId2"/>
                <a:stretch>
                  <a:fillRect l="-444" t="-1818" r="-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4662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57FC76-4B8F-EEC7-E850-E07F66144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769" y="1385739"/>
            <a:ext cx="11041110" cy="43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7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0799-E249-270E-8312-8A954DEF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Συνθήκες κανονικότητας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CBF76-B577-DE5A-BF9E-421571C3A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91" y="2084832"/>
            <a:ext cx="10844218" cy="4773168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Για να αποδείξουμε αυτά τα αποτελέσματα, αρχικά εξάγουμε κάποιες χρήσιμες ιδιότητες των συναρτήσεων πυκνότητας πιθανότητας. Υποθέτουμε ότι 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0" u="none" strike="noStrike" baseline="0" dirty="0">
                <a:latin typeface="LMRoman8-Regular"/>
              </a:rPr>
              <a:t>1</a:t>
            </a:r>
            <a:r>
              <a:rPr lang="el-GR" sz="2400" b="0" i="1" u="none" strike="noStrike" baseline="0" dirty="0">
                <a:latin typeface="LMMathItalic10-Regular"/>
              </a:rPr>
              <a:t>, . . . , y</a:t>
            </a:r>
            <a:r>
              <a:rPr lang="el-GR" sz="1400" b="0" i="1" u="none" strike="noStrike" baseline="0" dirty="0">
                <a:latin typeface="LMMathItalic8-Regular"/>
              </a:rPr>
              <a:t>n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είναι ένα τυχαίο δείγμα από τον πληθυσμό με συνάρτηση πυκνότητας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1400" b="0" i="0" u="none" strike="noStrike" baseline="0" dirty="0">
                <a:latin typeface="LMRoman8-Regular"/>
              </a:rPr>
              <a:t>0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και ότι ισχύουν οι </a:t>
            </a:r>
            <a:r>
              <a:rPr lang="el-GR" sz="2400" b="1" i="0" u="none" strike="noStrike" baseline="0" dirty="0">
                <a:latin typeface="grxn1000"/>
              </a:rPr>
              <a:t>ακόλουθες συνθήκες ομαλότητας</a:t>
            </a:r>
            <a:r>
              <a:rPr lang="el-GR" sz="2400" b="0" i="0" u="none" strike="noStrike" baseline="0" dirty="0">
                <a:latin typeface="grmn100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7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483C54-A9FC-4933-2C89-7ACBA3DB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87" y="1382539"/>
            <a:ext cx="9711610" cy="409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9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FFC409-8AA6-A205-8990-272EFAE16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868" y="2149312"/>
            <a:ext cx="10429382" cy="3497344"/>
          </a:xfrm>
        </p:spPr>
      </p:pic>
    </p:spTree>
    <p:extLst>
      <p:ext uri="{BB962C8B-B14F-4D97-AF65-F5344CB8AC3E}">
        <p14:creationId xmlns:p14="http://schemas.microsoft.com/office/powerpoint/2010/main" val="870280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E3AF-57CE-347A-61C3-28F5404E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86447"/>
            <a:ext cx="9720072" cy="901765"/>
          </a:xfrm>
        </p:spPr>
        <p:txBody>
          <a:bodyPr>
            <a:normAutofit/>
          </a:bodyPr>
          <a:lstStyle/>
          <a:p>
            <a:r>
              <a:rPr lang="el-GR" sz="4000" b="0" i="0" u="none" strike="noStrike" baseline="0" dirty="0">
                <a:latin typeface="grxn1000"/>
              </a:rPr>
              <a:t>Η εξίσωση πιθανοφάνειας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A05E2-FF9B-91AF-74BC-ABB0EB16E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266980"/>
            <a:ext cx="11098742" cy="5591020"/>
          </a:xfrm>
        </p:spPr>
        <p:txBody>
          <a:bodyPr/>
          <a:lstStyle/>
          <a:p>
            <a:pPr algn="l"/>
            <a:r>
              <a:rPr lang="el-GR" sz="2400" dirty="0">
                <a:latin typeface="grmn1000"/>
              </a:rPr>
              <a:t>Η λογαριθμική συνάρτηση πιθανοφάνειας είναι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b="0" i="0" u="none" strike="noStrike" baseline="0" dirty="0">
                <a:latin typeface="grmn1000"/>
              </a:rPr>
              <a:t>Το διάνυσμα των πρώτων παραγώγων, ή </a:t>
            </a:r>
            <a:r>
              <a:rPr lang="el-GR" b="1" i="0" u="none" strike="noStrike" baseline="0" dirty="0">
                <a:latin typeface="grxn1000"/>
              </a:rPr>
              <a:t>διάνυσμα αποτελέσματος </a:t>
            </a:r>
            <a:r>
              <a:rPr lang="el-GR" b="1" i="0" u="none" strike="noStrike" baseline="0" dirty="0">
                <a:latin typeface="LMRoman10-Bold"/>
              </a:rPr>
              <a:t>(score vector)</a:t>
            </a:r>
            <a:r>
              <a:rPr lang="el-GR" b="0" i="0" u="none" strike="noStrike" baseline="0" dirty="0">
                <a:latin typeface="grmn1000"/>
              </a:rPr>
              <a:t>, είναι</a:t>
            </a:r>
          </a:p>
          <a:p>
            <a:pPr algn="l"/>
            <a:endParaRPr lang="el-GR" dirty="0">
              <a:latin typeface="grmn1000"/>
            </a:endParaRPr>
          </a:p>
          <a:p>
            <a:pPr algn="l"/>
            <a:endParaRPr lang="el-GR" dirty="0">
              <a:latin typeface="grmn1000"/>
            </a:endParaRPr>
          </a:p>
          <a:p>
            <a:pPr algn="l"/>
            <a:endParaRPr lang="el-GR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Εφόσον απλώς προσθέτουμε όρους, από τις </a:t>
            </a:r>
            <a:r>
              <a:rPr lang="el-GR" sz="2400" b="0" i="0" u="none" strike="noStrike" baseline="0" dirty="0">
                <a:latin typeface="LMRoman10-Regular"/>
              </a:rPr>
              <a:t>D1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0" i="0" u="none" strike="noStrike" baseline="0" dirty="0">
                <a:latin typeface="LMRoman10-Regular"/>
              </a:rPr>
              <a:t>D2 </a:t>
            </a:r>
            <a:r>
              <a:rPr lang="el-GR" sz="2400" b="0" i="0" u="none" strike="noStrike" baseline="0" dirty="0">
                <a:latin typeface="grmn1000"/>
              </a:rPr>
              <a:t>προκύπτει ότι στο 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1400" b="0" i="0" u="none" strike="noStrike" baseline="0" dirty="0">
                <a:latin typeface="LMRoman8-Regular"/>
              </a:rPr>
              <a:t>0</a:t>
            </a:r>
            <a:r>
              <a:rPr lang="el-GR" sz="2400" b="0" i="0" u="none" strike="noStrike" baseline="0" dirty="0">
                <a:latin typeface="grmn1000"/>
              </a:rPr>
              <a:t>,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που είναι η </a:t>
            </a:r>
            <a:r>
              <a:rPr lang="el-GR" sz="2400" b="0" i="0" u="none" strike="noStrike" baseline="0" dirty="0">
                <a:latin typeface="grxn1000"/>
              </a:rPr>
              <a:t>εξίσωση πιθανοφάνειας </a:t>
            </a:r>
            <a:r>
              <a:rPr lang="el-GR" sz="2400" b="0" i="0" u="none" strike="noStrike" baseline="0" dirty="0">
                <a:latin typeface="grmn1000"/>
              </a:rPr>
              <a:t>που αναφέραμε παραπάνω.</a:t>
            </a: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6C70F-6485-EEF7-BCA0-5770334B0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960" y="1824957"/>
            <a:ext cx="2984718" cy="901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A3C508-AD41-70D9-36D3-DB7735D94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017" y="3328340"/>
            <a:ext cx="5082080" cy="901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099A58-0380-2DD5-EDE2-74E957996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99" y="5147565"/>
            <a:ext cx="3118117" cy="7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7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C623-1595-91E8-D69C-BF9F8E30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98165"/>
            <a:ext cx="9720072" cy="1146046"/>
          </a:xfrm>
        </p:spPr>
        <p:txBody>
          <a:bodyPr>
            <a:normAutofit/>
          </a:bodyPr>
          <a:lstStyle/>
          <a:p>
            <a:r>
              <a:rPr lang="el-GR" sz="3600" dirty="0"/>
              <a:t>Ασυμπτωτικές ιδιότητες του εκτιμητή μέγιστης πιθανοφάνειας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E10A3B-319E-5AE2-8DB5-51CB93F913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1707042"/>
                <a:ext cx="10749950" cy="5150957"/>
              </a:xfrm>
            </p:spPr>
            <p:txBody>
              <a:bodyPr>
                <a:normAutofit lnSpcReduction="10000"/>
              </a:bodyPr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Εφόσον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ο εκτιμητής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l-GR" sz="2400" b="1" i="1" u="none" strike="noStrike" baseline="0" dirty="0">
                    <a:latin typeface="LMMathItalic10-Bold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είναι ο </a:t>
                </a:r>
                <a:r>
                  <a:rPr lang="el-GR" sz="2400" b="0" i="0" u="none" strike="noStrike" baseline="0" dirty="0">
                    <a:latin typeface="LMRoman10-Regular"/>
                  </a:rPr>
                  <a:t>MLE</a:t>
                </a:r>
                <a:r>
                  <a:rPr lang="el-GR" sz="2400" b="0" i="0" u="none" strike="noStrike" baseline="0" dirty="0">
                    <a:latin typeface="grmn1000"/>
                  </a:rPr>
                  <a:t>, σε οποιοδήποτε πεπερασμένο δείγμα, για κάθε </a:t>
                </a:r>
                <a:r>
                  <a:rPr lang="el-GR" sz="2400" b="1" i="1" u="none" strike="noStrike" baseline="0" dirty="0">
                    <a:latin typeface="LMMathItalic10-Bold"/>
                  </a:rPr>
                  <a:t>θ </a:t>
                </a:r>
                <a:r>
                  <a:rPr lang="el-GR" sz="2400" b="0" i="0" u="none" strike="noStrike" baseline="0" dirty="0">
                    <a:latin typeface="Pxsyc"/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l-GR" sz="2400" b="0" i="0" u="none" strike="noStrike" baseline="0" dirty="0">
                    <a:latin typeface="LMRoman10-Regular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1" u="none" strike="noStrike" baseline="0" dirty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l-GR" sz="2400" b="1" i="1" u="none" strike="noStrike" baseline="0" dirty="0">
                    <a:latin typeface="LMMathItalic10-Bold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(συμπεριλαμβανομένου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του πραγματικού 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0</a:t>
                </a:r>
                <a:r>
                  <a:rPr lang="el-GR" sz="2400" b="0" i="0" u="none" strike="noStrike" baseline="0" dirty="0">
                    <a:latin typeface="grmn1000"/>
                  </a:rPr>
                  <a:t>) θα πρέπει να ισχύει ότι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Ας εξετάσουμε την τυχαία μεταβλητή </a:t>
                </a:r>
                <a:r>
                  <a:rPr lang="el-GR" sz="2400" b="0" i="1" u="none" strike="noStrike" baseline="0" dirty="0">
                    <a:latin typeface="LMMathItalic10-Regular"/>
                  </a:rPr>
                  <a:t>L</a:t>
                </a:r>
                <a:r>
                  <a:rPr lang="el-GR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2400" b="0" i="0" u="none" strike="noStrike" baseline="0" dirty="0">
                    <a:latin typeface="LMRoman10-Regular"/>
                  </a:rPr>
                  <a:t>)</a:t>
                </a:r>
                <a:r>
                  <a:rPr lang="el-GR" sz="2400" b="0" i="1" u="none" strike="noStrike" baseline="0" dirty="0">
                    <a:latin typeface="LMMathItalic10-Regular"/>
                  </a:rPr>
                  <a:t>/L</a:t>
                </a:r>
                <a:r>
                  <a:rPr lang="el-GR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0</a:t>
                </a:r>
                <a:r>
                  <a:rPr lang="el-GR" sz="2400" b="0" i="0" u="none" strike="noStrike" baseline="0" dirty="0">
                    <a:latin typeface="LMRoman10-Regular"/>
                  </a:rPr>
                  <a:t>)</a:t>
                </a:r>
                <a:r>
                  <a:rPr lang="el-GR" sz="2400" b="0" i="0" u="none" strike="noStrike" baseline="0" dirty="0">
                    <a:latin typeface="grmn1000"/>
                  </a:rPr>
                  <a:t>. Εφόσον η λογαριθμική συνάρτηση είναι αυστηρά κοίλη, από την Ανισότητα του </a:t>
                </a:r>
                <a:r>
                  <a:rPr lang="el-GR" sz="2400" b="0" i="0" u="none" strike="noStrike" baseline="0" dirty="0">
                    <a:latin typeface="LMRoman10-Regular"/>
                  </a:rPr>
                  <a:t>Jensen </a:t>
                </a:r>
                <a:r>
                  <a:rPr lang="el-GR" sz="2400" b="0" i="0" u="none" strike="noStrike" baseline="0" dirty="0">
                    <a:latin typeface="grmn1000"/>
                  </a:rPr>
                  <a:t>(Θεώρημα </a:t>
                </a:r>
                <a:r>
                  <a:rPr lang="el-GR" sz="2400" b="0" i="0" u="none" strike="noStrike" baseline="0" dirty="0">
                    <a:latin typeface="LMRoman10-Regular"/>
                  </a:rPr>
                  <a:t>D.13.</a:t>
                </a:r>
                <a:r>
                  <a:rPr lang="el-GR" sz="2400" b="0" i="0" u="none" strike="noStrike" baseline="0" dirty="0">
                    <a:latin typeface="grmn1000"/>
                  </a:rPr>
                  <a:t>), έχουμε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Η αναμενόμενη τιμή στο δεξί μέλος ισούται με τη μονάδα, αφού η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b="0" i="0" u="none" strike="noStrike" baseline="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είναι απλώς το ολοκλήρωμα μιας από κοινού πυκνότητας.</a:t>
                </a:r>
                <a:endParaRPr lang="el-GR" sz="2400" dirty="0">
                  <a:latin typeface="grmn1000"/>
                </a:endParaRPr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E10A3B-319E-5AE2-8DB5-51CB93F913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1707042"/>
                <a:ext cx="10749950" cy="5150957"/>
              </a:xfrm>
              <a:blipFill>
                <a:blip r:embed="rId2"/>
                <a:stretch>
                  <a:fillRect l="-454" t="-2012" r="-1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3E34ACA-4268-3897-E901-B2CD5F25B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464" y="2528030"/>
            <a:ext cx="2398613" cy="576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4C05F-E161-B3F0-02EA-EC71CA1A1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865" y="3829067"/>
            <a:ext cx="3702270" cy="906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C0C685-94EA-D008-164A-E691EDC27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673" y="5279084"/>
            <a:ext cx="4203385" cy="74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39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848355-A13C-32A6-B416-8FCFBB7EF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74" y="2632435"/>
            <a:ext cx="10669231" cy="159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67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FE-5B7E-4774-0A87-E366478C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Παράδειγμα 14.3. Μήτρα Πληροφόρησης για την Κανονική Κατανομή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783F5-649C-DEA6-44F4-CD7D1DBA4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726" y="1899501"/>
            <a:ext cx="11061035" cy="4023360"/>
          </a:xfrm>
        </p:spPr>
        <p:txBody>
          <a:bodyPr>
            <a:normAutofit/>
          </a:bodyPr>
          <a:lstStyle/>
          <a:p>
            <a:r>
              <a:rPr lang="el-GR" sz="2400" b="0" i="0" u="none" strike="noStrike" baseline="0" dirty="0">
                <a:latin typeface="grmn1000"/>
              </a:rPr>
              <a:t>Για τη συνάρτηση πιθανοφάνειας στο Παράδειγμα 14.2, οι δεύτερες παράγωγοι είναι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Συγκεντρώνοντας αυτές τις παραγώγους στη μήτρα πληροφόρησης, αλλάζοντας το πρόσημο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και αντιστρέφοντας τη μήτρα, παίρνουμε την ασυμπτωτική μήτρα συνδιακυμάνσεων για τους εκτιμητές μέγιστης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πιθανοφάνειας,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85E52-D3A7-EA25-2682-3135A11DF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855" y="2339429"/>
            <a:ext cx="3410289" cy="2119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07706-135E-C5C6-88E2-77CBB3924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277" y="5805130"/>
            <a:ext cx="4655984" cy="9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8A96B-125B-B711-5235-8002B820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Η συνάρτηση πιθανοφάνειας και η ταυτοποίηση των παραμέτρων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78A0C-8BA6-96B7-EF64-4C6C819C6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7" y="2084832"/>
            <a:ext cx="11962614" cy="4773168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συνάρτηση πυκνότητας πιθανότητας, ή </a:t>
            </a:r>
            <a:r>
              <a:rPr lang="el-GR" sz="2400" b="0" i="0" u="none" strike="noStrike" baseline="0" dirty="0">
                <a:latin typeface="LMRoman10-Regular"/>
              </a:rPr>
              <a:t>pdf</a:t>
            </a:r>
            <a:r>
              <a:rPr lang="el-GR" sz="2400" b="0" i="0" u="none" strike="noStrike" baseline="0" dirty="0">
                <a:latin typeface="grmn1000"/>
              </a:rPr>
              <a:t>, για μια τυχαία μεταβλητή,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2400" b="0" i="0" u="none" strike="noStrike" baseline="0" dirty="0">
                <a:latin typeface="grmn1000"/>
              </a:rPr>
              <a:t>, δεδομένου ενός συνόλου παραμέτρων, 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2400" b="0" i="0" u="none" strike="noStrike" baseline="0" dirty="0">
                <a:latin typeface="grmn1000"/>
              </a:rPr>
              <a:t>, συμβολίζεται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2400" b="0" i="0" u="none" strike="noStrike" baseline="0" dirty="0">
                <a:latin typeface="LMRoman10-Regular"/>
              </a:rPr>
              <a:t>)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από κοινού πυκνότητα των </a:t>
            </a:r>
            <a:r>
              <a:rPr lang="el-GR" sz="2400" b="0" i="1" u="none" strike="noStrike" baseline="0" dirty="0">
                <a:latin typeface="LMMathItalic10-Regular"/>
              </a:rPr>
              <a:t>n </a:t>
            </a:r>
            <a:r>
              <a:rPr lang="el-GR" sz="2400" b="0" i="0" u="none" strike="noStrike" baseline="0" dirty="0">
                <a:latin typeface="grmi1000"/>
              </a:rPr>
              <a:t>ανεξάρτητων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0" i="0" u="none" strike="noStrike" baseline="0" dirty="0">
                <a:latin typeface="grmi1000"/>
              </a:rPr>
              <a:t>όμοια κατανεμημένων </a:t>
            </a:r>
            <a:r>
              <a:rPr lang="el-GR" sz="2400" b="0" i="0" u="none" strike="noStrike" baseline="0" dirty="0">
                <a:latin typeface="LMRoman10-Regular"/>
              </a:rPr>
              <a:t>(i.i.d.) </a:t>
            </a:r>
            <a:r>
              <a:rPr lang="el-GR" sz="2400" b="0" i="0" u="none" strike="noStrike" baseline="0" dirty="0">
                <a:latin typeface="grmn1000"/>
              </a:rPr>
              <a:t>παρατηρήσεων που προκύπτουν από αυτή τη διαδικασία είναι το γινόμενο των μεμονωμένων πυκνοτήτων,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Αυτή η από κοινού πυκνότητα είναι η συνάρτηση πιθανοφάνειας, που ορίζεται ως συνάρτηση του διανύσματος των άγνωστων παραμέτρων, 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2400" b="0" i="0" u="none" strike="noStrike" baseline="0" dirty="0">
                <a:latin typeface="grmn1000"/>
              </a:rPr>
              <a:t>, όπου το </a:t>
            </a:r>
            <a:r>
              <a:rPr lang="el-GR" sz="2400" b="1" i="1" u="none" strike="noStrike" baseline="0" dirty="0">
                <a:latin typeface="LMMathItalic10-Bold"/>
              </a:rPr>
              <a:t>y </a:t>
            </a:r>
            <a:r>
              <a:rPr lang="el-GR" sz="2400" b="0" i="0" u="none" strike="noStrike" baseline="0" dirty="0">
                <a:latin typeface="grmn1000"/>
              </a:rPr>
              <a:t>συμβολίζει τη συλλογή δειγματικών δεδομένων.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362D2-816B-DE41-CA8C-B0854896F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887" y="3827284"/>
            <a:ext cx="4490553" cy="88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77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EE2A67-2A04-A356-2773-B5C188158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27" y="2158737"/>
            <a:ext cx="10957726" cy="299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22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6FBD0-62EA-D35F-1E2A-04860BD50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Εκτίμηση της ασυμπτωτικής διακύμανσης του εκτιμητή μέγιστης πιθανοφάνειας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D73F1C-772D-3326-58CF-754AAAC18B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1933720"/>
                <a:ext cx="10957340" cy="4924280"/>
              </a:xfrm>
            </p:spPr>
            <p:txBody>
              <a:bodyPr/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αν η μορφή των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αναμενόμενων τιμών των δεύτερων παραγώγων της λογαριθμικής πιθανοφάνειας είναι γνωστή, η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marL="0" indent="0" algn="l">
                  <a:buNone/>
                </a:pPr>
                <a:endParaRPr lang="en-US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μπορεί να υπολογιστεί στον </a:t>
                </a:r>
                <a:r>
                  <a:rPr lang="el-GR" sz="2400" b="0" i="0" u="none" strike="noStrike" baseline="0" dirty="0">
                    <a:latin typeface="LMRoman10-Regular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l-GR" sz="2400" b="1" i="1" u="none" strike="noStrike" baseline="0" dirty="0">
                    <a:latin typeface="LMMathItalic10-Bold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για να εκτιμηθεί η μήτρα συνδιακυμάνσεων του </a:t>
                </a:r>
                <a:r>
                  <a:rPr lang="el-GR" sz="2400" b="0" i="0" u="none" strike="noStrike" baseline="0" dirty="0">
                    <a:latin typeface="LMRoman10-Regular"/>
                  </a:rPr>
                  <a:t>MLE</a:t>
                </a:r>
                <a:r>
                  <a:rPr lang="el-GR" sz="2400" b="0" i="0" u="none" strike="noStrike" baseline="0" dirty="0">
                    <a:latin typeface="grmn1000"/>
                  </a:rPr>
                  <a:t>.</a:t>
                </a: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΄Ενας δεύτερος εκτιμητής είναι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΄Ενας τρίτος εκτιμητής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D73F1C-772D-3326-58CF-754AAAC18B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1933720"/>
                <a:ext cx="10957340" cy="4924280"/>
              </a:xfrm>
              <a:blipFill>
                <a:blip r:embed="rId2"/>
                <a:stretch>
                  <a:fillRect l="-445" t="-1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E5715EA-5D30-75DF-B203-F9886A872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05" y="2411719"/>
            <a:ext cx="4032396" cy="888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7D8ED-ADB3-D335-1FAC-2F5EA3D66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305" y="3666274"/>
            <a:ext cx="3465398" cy="1106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F7574E-33FA-4BAF-37A1-B7EC99541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320" y="5552388"/>
            <a:ext cx="4185248" cy="99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99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AFDA-325E-43A3-7589-4782882BD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Εκτίμηση της ασυμπτωτικής διακύμανσης του εκτιμητή μέγιστης πιθανοφάνειας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BBB0C1-E7C2-855C-26EA-0F04FE5C3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27" y="2271861"/>
            <a:ext cx="4365460" cy="62518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4A5217-0178-4FCD-C8EE-692360B50337}"/>
              </a:ext>
            </a:extLst>
          </p:cNvPr>
          <p:cNvSpPr txBox="1"/>
          <p:nvPr/>
        </p:nvSpPr>
        <p:spPr>
          <a:xfrm>
            <a:off x="144727" y="3037630"/>
            <a:ext cx="116764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είναι μια n × K μήτρα της οποίας η γραμμή i ισούται με το ανάστροφο του i-</a:t>
            </a:r>
            <a:r>
              <a:rPr lang="el-GR" dirty="0" err="1"/>
              <a:t>οστου</a:t>
            </a:r>
            <a:r>
              <a:rPr lang="el-GR" dirty="0"/>
              <a:t> διανύσματος παραγώγων σε όρους της συνάρτησης λογαριθμικής πιθανοφάνειας.</a:t>
            </a:r>
          </a:p>
          <a:p>
            <a:endParaRPr lang="el-GR" dirty="0"/>
          </a:p>
          <a:p>
            <a:pPr algn="l"/>
            <a:r>
              <a:rPr lang="el-GR" sz="1800" b="0" i="0" u="none" strike="noStrike" baseline="0" dirty="0">
                <a:latin typeface="grmn1000"/>
              </a:rPr>
              <a:t>Η εκτιμήτρια στην Εξίσωση (14-18) είναι γνωστή ως </a:t>
            </a:r>
            <a:r>
              <a:rPr lang="el-GR" sz="1800" b="0" i="0" u="none" strike="noStrike" baseline="0" dirty="0">
                <a:latin typeface="grxn1000"/>
              </a:rPr>
              <a:t>εκτιμήτρια </a:t>
            </a:r>
            <a:r>
              <a:rPr lang="el-GR" sz="1800" b="1" i="0" u="none" strike="noStrike" baseline="0" dirty="0">
                <a:latin typeface="LMRoman10-Bold"/>
              </a:rPr>
              <a:t>BHHH</a:t>
            </a:r>
            <a:r>
              <a:rPr lang="el-GR" sz="1100" b="0" i="0" u="none" strike="noStrike" baseline="0" dirty="0">
                <a:latin typeface="grmn0800"/>
              </a:rPr>
              <a:t> </a:t>
            </a:r>
            <a:r>
              <a:rPr lang="el-GR" sz="1800" b="0" i="0" u="none" strike="noStrike" baseline="0" dirty="0">
                <a:latin typeface="grmn1000"/>
              </a:rPr>
              <a:t>ή ως </a:t>
            </a:r>
            <a:r>
              <a:rPr lang="el-GR" sz="1800" b="1" i="0" u="none" strike="noStrike" baseline="0" dirty="0">
                <a:latin typeface="grxn1000"/>
              </a:rPr>
              <a:t>εκτιμητής του εξωτερικού γινομένου των ανάδελτα </a:t>
            </a:r>
            <a:r>
              <a:rPr lang="el-GR" sz="1800" b="1" i="0" u="none" strike="noStrike" baseline="0" dirty="0">
                <a:latin typeface="LMRoman10-Bold"/>
              </a:rPr>
              <a:t>(OPG)</a:t>
            </a:r>
            <a:r>
              <a:rPr lang="el-GR" sz="1800" b="0" i="0" u="none" strike="noStrike" baseline="0" dirty="0">
                <a:latin typeface="grmn100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35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E2139-8806-F424-A5FC-EE1EEDF1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555" y="242448"/>
            <a:ext cx="9720072" cy="1499616"/>
          </a:xfrm>
        </p:spPr>
        <p:txBody>
          <a:bodyPr>
            <a:normAutofit/>
          </a:bodyPr>
          <a:lstStyle/>
          <a:p>
            <a:r>
              <a:rPr lang="el-GR" sz="4400" dirty="0"/>
              <a:t>Υπόσυνθήκη πιθανοφάνειες και οικονομετρικά υποδείγματα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4076B-D17C-F422-F189-52A2EBA55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433" y="1842384"/>
            <a:ext cx="11004474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Διαμερίζοντας την από κοινού πυκνότητα των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1400" b="0" i="1" u="none" strike="noStrike" baseline="0" dirty="0">
                <a:latin typeface="LMMathItalic8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ως το γινόμενο της υπό συνθήκη και της οριακής πυκνότητας, η λογαριθμική συνάρτηση πιθανοφάνειας μπορεί να γραφτεί ως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τα μη στοχαστικά στοιχεία του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0" u="none" strike="noStrike" baseline="0" dirty="0">
                <a:latin typeface="grmn1000"/>
              </a:rPr>
              <a:t>, όπως μια χρονική τάση ή μια ψευδομεταβλητή, εμφανίζονται ως σταθεροί όροι.</a:t>
            </a:r>
          </a:p>
          <a:p>
            <a:pPr algn="l"/>
            <a:r>
              <a:rPr lang="el-GR" sz="2400" dirty="0">
                <a:latin typeface="grmn1000"/>
              </a:rPr>
              <a:t>Δ</a:t>
            </a:r>
            <a:r>
              <a:rPr lang="el-GR" sz="2400" b="0" i="0" u="none" strike="noStrike" baseline="0" dirty="0">
                <a:latin typeface="grmn1000"/>
              </a:rPr>
              <a:t>ιαμερίζουμε το </a:t>
            </a:r>
            <a:r>
              <a:rPr lang="el-GR" sz="2400" b="1" i="1" u="none" strike="noStrike" baseline="0" dirty="0">
                <a:latin typeface="LMMathItalic10-Bold"/>
              </a:rPr>
              <a:t>α </a:t>
            </a:r>
            <a:r>
              <a:rPr lang="el-GR" sz="2400" b="0" i="0" u="none" strike="noStrike" baseline="0" dirty="0">
                <a:latin typeface="grmn1000"/>
              </a:rPr>
              <a:t>σε </a:t>
            </a:r>
            <a:r>
              <a:rPr lang="el-GR" sz="2400" b="0" i="0" u="none" strike="noStrike" baseline="0" dirty="0">
                <a:latin typeface="LMRoman10-Regular"/>
              </a:rPr>
              <a:t>[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2400" b="0" i="1" u="none" strike="noStrike" baseline="0" dirty="0">
                <a:latin typeface="LMMathItalic10-Regular"/>
              </a:rPr>
              <a:t>, </a:t>
            </a:r>
            <a:r>
              <a:rPr lang="el-GR" sz="2400" b="1" i="1" u="none" strike="noStrike" baseline="0" dirty="0">
                <a:latin typeface="LMMathItalic10-Bold"/>
              </a:rPr>
              <a:t>δ</a:t>
            </a:r>
            <a:r>
              <a:rPr lang="el-GR" sz="2400" b="0" i="0" u="none" strike="noStrike" baseline="0" dirty="0">
                <a:latin typeface="LMRoman10-Regular"/>
              </a:rPr>
              <a:t>] </a:t>
            </a:r>
            <a:r>
              <a:rPr lang="el-GR" sz="2400" b="0" i="0" u="none" strike="noStrike" baseline="0" dirty="0">
                <a:latin typeface="grmn1000"/>
              </a:rPr>
              <a:t>και έτσι η λογαριθμική συνάρτηση πιθανοφάνειας μπορεί να γραφεί ως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705AC-BF48-9A9B-C4A5-2F9BC07B0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347" y="2916936"/>
            <a:ext cx="7878645" cy="850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C1054C-0791-E32C-512C-C4E5764E4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6" y="5637056"/>
            <a:ext cx="7552844" cy="8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75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CBF31-289A-6DE1-DF2E-327D3645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863072" cy="1499616"/>
          </a:xfrm>
        </p:spPr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Υπόσυνθήκη πιθανοφάνειες και οικονομετρικά υποδείγματα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312E-6F18-0660-920A-2C8ABE5C6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l-GR" sz="2400" b="1" i="0" u="none" strike="noStrike" baseline="0" dirty="0">
                <a:latin typeface="grxn1000"/>
              </a:rPr>
              <a:t>Παραμετρικός χώρος</a:t>
            </a:r>
            <a:r>
              <a:rPr lang="el-GR" sz="2400" b="0" i="0" u="none" strike="noStrike" baseline="0" dirty="0">
                <a:latin typeface="grxn1000"/>
              </a:rPr>
              <a:t>. </a:t>
            </a:r>
            <a:r>
              <a:rPr lang="el-GR" sz="2400" b="0" i="0" u="none" strike="noStrike" baseline="0" dirty="0">
                <a:latin typeface="grmn1000"/>
              </a:rPr>
              <a:t>Οι παραμετρικοί χώροι που έχουν ανοίγματα και είναι μη κυρτοί παρεμποδίζουν αυτές τις διαδικασίες.</a:t>
            </a:r>
          </a:p>
          <a:p>
            <a:pPr algn="l"/>
            <a:r>
              <a:rPr lang="el-GR" sz="2400" b="1" i="0" u="none" strike="noStrike" baseline="0" dirty="0">
                <a:latin typeface="grxn1000"/>
              </a:rPr>
              <a:t>Ταυτοποίηση</a:t>
            </a:r>
            <a:r>
              <a:rPr lang="el-GR" sz="2400" b="0" i="0" u="none" strike="noStrike" baseline="0" dirty="0">
                <a:latin typeface="grxn1000"/>
              </a:rPr>
              <a:t>. </a:t>
            </a:r>
            <a:r>
              <a:rPr lang="el-GR" sz="2400" b="0" i="0" u="none" strike="noStrike" baseline="0" dirty="0">
                <a:latin typeface="grmn1000"/>
              </a:rPr>
              <a:t>Θα πρέπει να είναι εφικτή η εκτίμηση. Αυτό είναι το αντικείμενο του Ορισμού 14.1 αναφορικά με την ταυτοποίηση.</a:t>
            </a:r>
          </a:p>
          <a:p>
            <a:pPr algn="l"/>
            <a:r>
              <a:rPr lang="el-GR" sz="2400" b="1" i="0" u="none" strike="noStrike" baseline="0" dirty="0">
                <a:latin typeface="grxn1000"/>
              </a:rPr>
              <a:t>Καλά συμπεριφερόμενα δεδομένα</a:t>
            </a:r>
            <a:r>
              <a:rPr lang="el-GR" sz="2400" b="0" i="0" u="none" strike="noStrike" baseline="0" dirty="0">
                <a:latin typeface="grxn1000"/>
              </a:rPr>
              <a:t>. </a:t>
            </a:r>
            <a:r>
              <a:rPr lang="el-GR" sz="2400" b="0" i="0" u="none" strike="noStrike" baseline="0" dirty="0">
                <a:latin typeface="grmn1000"/>
              </a:rPr>
              <a:t>Οι νόμοι μεγάλων αριθμών εφαρμόζονται στους δειγματικούς μέσους που περιλαμβάνουν τα δεδομένα και κάποια μορφή κεντρικού οριακού θεωρήματος (συνήθως του </a:t>
            </a:r>
            <a:r>
              <a:rPr lang="el-GR" sz="2400" b="0" i="0" u="none" strike="noStrike" baseline="0" dirty="0">
                <a:latin typeface="LMRoman10-Regular"/>
              </a:rPr>
              <a:t>Lyapounov</a:t>
            </a:r>
            <a:r>
              <a:rPr lang="el-GR" sz="2400" b="0" i="0" u="none" strike="noStrike" baseline="0" dirty="0">
                <a:latin typeface="grmn1000"/>
              </a:rPr>
              <a:t>) μπορεί να εφαρμοστεί στο ανάδελτα.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77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FF12-D967-7170-E651-60E035E72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Ελεγχοι υποθέσεων και εξειδίκευσης και μέτρα εξομάλυνσης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987267-64ED-5A48-4A35-B7CA606AA1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5864" y="2286000"/>
                <a:ext cx="11466136" cy="4023360"/>
              </a:xfrm>
            </p:spPr>
            <p:txBody>
              <a:bodyPr/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Υπάρχουν τρεις προσεγγίσεις για τον έλεγχο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της υπόθεσης που υποδεικνύεται στο σχήμα: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lvl="1"/>
                <a:r>
                  <a:rPr lang="el-GR" sz="2000" b="0" i="0" u="none" strike="noStrike" baseline="0" dirty="0">
                    <a:latin typeface="grxn1000"/>
                  </a:rPr>
                  <a:t>΄</a:t>
                </a:r>
                <a:r>
                  <a:rPr lang="el-GR" sz="2000" b="1" i="0" u="none" strike="noStrike" baseline="0" dirty="0">
                    <a:latin typeface="grxn1000"/>
                  </a:rPr>
                  <a:t>Ελεγχος λόγου πιθανοφανειών</a:t>
                </a:r>
                <a:r>
                  <a:rPr lang="el-GR" sz="2000" b="0" i="0" u="none" strike="noStrike" baseline="0" dirty="0">
                    <a:latin typeface="grxn1000"/>
                  </a:rPr>
                  <a:t>. </a:t>
                </a:r>
                <a:r>
                  <a:rPr lang="el-GR" sz="2000" b="0" i="0" u="none" strike="noStrike" baseline="0" dirty="0">
                    <a:latin typeface="grmn1000"/>
                  </a:rPr>
                  <a:t>Αν ο περιορισμός </a:t>
                </a:r>
                <a:r>
                  <a:rPr lang="el-GR" sz="2000" b="0" i="1" u="none" strike="noStrike" baseline="0" dirty="0">
                    <a:latin typeface="LMMathItalic10-Regular"/>
                  </a:rPr>
                  <a:t>c</a:t>
                </a:r>
                <a:r>
                  <a:rPr lang="el-GR" sz="2000" b="0" i="0" u="none" strike="noStrike" baseline="0" dirty="0">
                    <a:latin typeface="LMRoman10-Regular"/>
                  </a:rPr>
                  <a:t>(</a:t>
                </a:r>
                <a:r>
                  <a:rPr lang="el-GR" sz="2000" b="0" i="1" u="none" strike="noStrike" baseline="0" dirty="0">
                    <a:latin typeface="LMMathItalic10-Regular"/>
                  </a:rPr>
                  <a:t>θ</a:t>
                </a:r>
                <a:r>
                  <a:rPr lang="el-GR" sz="2000" b="0" i="0" u="none" strike="noStrike" baseline="0" dirty="0">
                    <a:latin typeface="LMRoman10-Regular"/>
                  </a:rPr>
                  <a:t>) = 0 </a:t>
                </a:r>
                <a:r>
                  <a:rPr lang="el-GR" sz="2000" b="0" i="0" u="none" strike="noStrike" baseline="0" dirty="0">
                    <a:latin typeface="grmn1000"/>
                  </a:rPr>
                  <a:t>ικανοποιείται, τότε η επιβολή</a:t>
                </a:r>
                <a:r>
                  <a:rPr lang="en-US" sz="2000" b="0" i="0" u="none" strike="noStrike" baseline="0" dirty="0">
                    <a:latin typeface="grmn1000"/>
                  </a:rPr>
                  <a:t> </a:t>
                </a:r>
                <a:r>
                  <a:rPr lang="el-GR" sz="2000" b="0" i="0" u="none" strike="noStrike" baseline="0" dirty="0">
                    <a:latin typeface="grmn1000"/>
                  </a:rPr>
                  <a:t>του δε θα οδηγήσει σε σημαντική μείωση της λογαριθμικής συνάρτησης πιθανοφάνειας.</a:t>
                </a:r>
                <a:endParaRPr lang="en-US" sz="2000" b="0" i="0" u="none" strike="noStrike" baseline="0" dirty="0">
                  <a:latin typeface="grmn1000"/>
                </a:endParaRPr>
              </a:p>
              <a:p>
                <a:pPr lvl="1"/>
                <a:r>
                  <a:rPr lang="el-GR" sz="2000" b="1" i="0" u="none" strike="noStrike" baseline="0" dirty="0">
                    <a:latin typeface="grxn1000"/>
                  </a:rPr>
                  <a:t>΄Ελεγχος </a:t>
                </a:r>
                <a:r>
                  <a:rPr lang="el-GR" sz="2000" b="1" i="0" u="none" strike="noStrike" baseline="0" dirty="0">
                    <a:latin typeface="LMRoman10-Bold"/>
                  </a:rPr>
                  <a:t>Wald</a:t>
                </a:r>
                <a:r>
                  <a:rPr lang="el-GR" sz="2000" b="0" i="0" u="none" strike="noStrike" baseline="0" dirty="0">
                    <a:latin typeface="grmn1000"/>
                  </a:rPr>
                  <a:t>. Αν ο περιορισμός ικανοποιείται, τότε το </a:t>
                </a:r>
                <a:r>
                  <a:rPr lang="el-GR" sz="2000" b="0" i="1" u="none" strike="noStrike" baseline="0" dirty="0">
                    <a:latin typeface="LMMathItalic10-Regular"/>
                  </a:rPr>
                  <a:t>c</a:t>
                </a:r>
                <a:r>
                  <a:rPr lang="el-GR" sz="2000" b="0" i="0" u="none" strike="noStrike" baseline="0" dirty="0">
                    <a:latin typeface="LMRoman10-Regular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0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1" u="none" strike="noStrike" baseline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l-GR" sz="2000" b="0" i="1" u="none" strike="noStrike" baseline="0" dirty="0">
                    <a:latin typeface="LMMathItalic8-Regular"/>
                  </a:rPr>
                  <a:t>MLE</a:t>
                </a:r>
                <a:r>
                  <a:rPr lang="el-GR" sz="2000" b="0" i="0" u="none" strike="noStrike" baseline="0" dirty="0">
                    <a:latin typeface="LMRoman10-Regular"/>
                  </a:rPr>
                  <a:t>) </a:t>
                </a:r>
                <a:r>
                  <a:rPr lang="el-GR" sz="2000" b="0" i="0" u="none" strike="noStrike" baseline="0" dirty="0">
                    <a:latin typeface="grmn1000"/>
                  </a:rPr>
                  <a:t>θα πρέπει να βρίσκεται κοντά</a:t>
                </a:r>
                <a:r>
                  <a:rPr lang="en-US" sz="2000" b="0" i="0" u="none" strike="noStrike" baseline="0" dirty="0">
                    <a:latin typeface="grmn1000"/>
                  </a:rPr>
                  <a:t> </a:t>
                </a:r>
                <a:r>
                  <a:rPr lang="el-GR" sz="2000" b="0" i="0" u="none" strike="noStrike" baseline="0" dirty="0">
                    <a:latin typeface="grmn1000"/>
                  </a:rPr>
                  <a:t>στο μηδέν, αφού ο </a:t>
                </a:r>
                <a:r>
                  <a:rPr lang="el-GR" sz="2000" b="0" i="0" u="none" strike="noStrike" baseline="0" dirty="0">
                    <a:latin typeface="LMRoman10-Regular"/>
                  </a:rPr>
                  <a:t>MLE </a:t>
                </a:r>
                <a:r>
                  <a:rPr lang="el-GR" sz="2000" b="0" i="0" u="none" strike="noStrike" baseline="0" dirty="0">
                    <a:latin typeface="grmn1000"/>
                  </a:rPr>
                  <a:t>είναι συνεπής.</a:t>
                </a:r>
              </a:p>
              <a:p>
                <a:pPr lvl="1"/>
                <a:r>
                  <a:rPr lang="el-GR" sz="2000" b="1" dirty="0"/>
                  <a:t>΄Ελεγχος πολλαπλασιαστή Lagrange</a:t>
                </a:r>
                <a:r>
                  <a:rPr lang="el-GR" sz="2000" dirty="0"/>
                  <a:t>. Αν ο περιορισμός ικανοποιείται, τότε ο εκτιμητής με τον περιορισμό θα πρέπει να βρίσκεται κοντά στην τιμή που μεγιστοποιεί τη λογαριθμική πιθανοφάνεια.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987267-64ED-5A48-4A35-B7CA606AA1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5864" y="2286000"/>
                <a:ext cx="11466136" cy="4023360"/>
              </a:xfrm>
              <a:blipFill>
                <a:blip r:embed="rId2"/>
                <a:stretch>
                  <a:fillRect l="-425" t="-2121" r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5312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F07BD-BF69-4D31-E95E-679F63B7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Ο έλεγχος του λόγου πιθανοφανειών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7CB58-6B58-DD96-69F8-5F88FCA5D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1974916"/>
                <a:ext cx="10143744" cy="4023360"/>
              </a:xfrm>
            </p:spPr>
            <p:txBody>
              <a:bodyPr/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Αν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u="none" strike="noStrike" baseline="0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</m:acc>
                  </m:oMath>
                </a14:m>
                <a:r>
                  <a:rPr lang="el-GR" sz="1400" b="0" i="1" u="none" strike="noStrike" baseline="0" dirty="0">
                    <a:latin typeface="LMMathItalic8-Regular"/>
                  </a:rPr>
                  <a:t>U </a:t>
                </a:r>
                <a:r>
                  <a:rPr lang="el-GR" sz="2400" b="0" i="0" u="none" strike="noStrike" baseline="0" dirty="0">
                    <a:latin typeface="grmn1000"/>
                  </a:rPr>
                  <a:t>και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u="none" strike="noStrike" baseline="0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</m:acc>
                  </m:oMath>
                </a14:m>
                <a:r>
                  <a:rPr lang="el-GR" sz="1400" b="0" i="1" u="none" strike="noStrike" baseline="0" dirty="0">
                    <a:latin typeface="LMMathItalic8-Regular"/>
                  </a:rPr>
                  <a:t>R </a:t>
                </a:r>
                <a:r>
                  <a:rPr lang="el-GR" sz="2400" b="0" i="0" u="none" strike="noStrike" baseline="0" dirty="0">
                    <a:latin typeface="grmn1000"/>
                  </a:rPr>
                  <a:t>είναι οι συναρτήσεις πιθανοφάνειας υπολογισμένες για αυτές τις δύο εκτιμήσεις, τότε ο </a:t>
                </a:r>
                <a:r>
                  <a:rPr lang="el-GR" sz="2400" b="1" i="0" u="none" strike="noStrike" baseline="0" dirty="0">
                    <a:latin typeface="grxn1000"/>
                  </a:rPr>
                  <a:t>λόγος πιθανοφανειών </a:t>
                </a:r>
                <a:r>
                  <a:rPr lang="el-GR" sz="2400" b="0" i="0" u="none" strike="noStrike" baseline="0" dirty="0">
                    <a:latin typeface="grmn1000"/>
                  </a:rPr>
                  <a:t>είναι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Η τιμή αυτής της συνάρτησης πρέπει να είναι μεταξύ του μηδενός και του ένα.</a:t>
                </a:r>
                <a:endParaRPr lang="en-US" sz="2400" dirty="0">
                  <a:latin typeface="grmn1000"/>
                </a:endParaRPr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7CB58-6B58-DD96-69F8-5F88FCA5D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1974916"/>
                <a:ext cx="10143744" cy="4023360"/>
              </a:xfrm>
              <a:blipFill>
                <a:blip r:embed="rId2"/>
                <a:stretch>
                  <a:fillRect l="-1382"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BE5354A-165A-EE1D-31D2-2E194EE4B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807" y="2670680"/>
            <a:ext cx="1532675" cy="114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88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A16683-31AB-B8DA-3BD7-0CC966158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46" y="2592512"/>
            <a:ext cx="10513307" cy="16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03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56F0-7C1F-46A1-7534-6A73CC1D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Ο έλεγχος </a:t>
            </a:r>
            <a:r>
              <a:rPr lang="en-US" sz="4400" dirty="0"/>
              <a:t>WALD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FE7029-61E0-E210-B0D9-0728316DF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8516" y="1943696"/>
            <a:ext cx="5638474" cy="46563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39B6BE-A978-FD47-2D82-D17FF20183C9}"/>
                  </a:ext>
                </a:extLst>
              </p:cNvPr>
              <p:cNvSpPr txBox="1"/>
              <p:nvPr/>
            </p:nvSpPr>
            <p:spPr>
              <a:xfrm>
                <a:off x="886120" y="2633180"/>
                <a:ext cx="11305880" cy="15220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dirty="0"/>
                  <a:t>΄Εστω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l-GR" b="1" dirty="0"/>
                  <a:t> </a:t>
                </a:r>
                <a:r>
                  <a:rPr lang="el-GR" dirty="0"/>
                  <a:t>το διάνυσμα των εκτιμημένων παραμέτρων χωρίς περιορισμούς. Υποθέτουμε ένα σύνολο</a:t>
                </a:r>
                <a:r>
                  <a:rPr lang="en-US" dirty="0"/>
                  <a:t> </a:t>
                </a:r>
                <a:r>
                  <a:rPr lang="el-GR" dirty="0"/>
                  <a:t>περιορισμών,</a:t>
                </a:r>
              </a:p>
              <a:p>
                <a:endParaRPr lang="el-GR" dirty="0"/>
              </a:p>
              <a:p>
                <a:endParaRPr lang="el-GR" dirty="0"/>
              </a:p>
              <a:p>
                <a:endParaRPr lang="el-GR" dirty="0"/>
              </a:p>
              <a:p>
                <a:r>
                  <a:rPr lang="el-GR" sz="1800" b="0" i="0" u="none" strike="noStrike" baseline="0" dirty="0">
                    <a:latin typeface="grmn1000"/>
                  </a:rPr>
                  <a:t>Αν οι περιορισμοί είναι έγκυροι, τότε τουλάχιστον προσεγγιστικά, ο εκτιμητής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18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1800" b="1" i="1" u="none" strike="noStrike" baseline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l-GR" sz="1800" b="1" i="1" u="none" strike="noStrike" baseline="0" dirty="0">
                    <a:latin typeface="LMMathItalic10-Bold"/>
                  </a:rPr>
                  <a:t> </a:t>
                </a:r>
                <a:r>
                  <a:rPr lang="el-GR" sz="1800" b="0" i="0" u="none" strike="noStrike" baseline="0" dirty="0">
                    <a:latin typeface="grmn1000"/>
                  </a:rPr>
                  <a:t>θα τους ικανοποιεί.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39B6BE-A978-FD47-2D82-D17FF2018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20" y="2633180"/>
                <a:ext cx="11305880" cy="1522083"/>
              </a:xfrm>
              <a:prstGeom prst="rect">
                <a:avLst/>
              </a:prstGeom>
              <a:blipFill>
                <a:blip r:embed="rId3"/>
                <a:stretch>
                  <a:fillRect l="-431" t="-160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C912DB9-3A35-AC54-AD06-1362F2F5A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007" y="3166378"/>
            <a:ext cx="1763986" cy="6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54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CD6C69-0BB1-7D86-9BB0-B1A1BEC4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08" y="2224724"/>
            <a:ext cx="9983186" cy="2045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CC6BAC-22D7-0FAF-ED15-5CE1C09F0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996" y="4270341"/>
            <a:ext cx="9983186" cy="9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05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45CF8-530E-4F06-3E3B-ED221724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Η συνάρτηση πιθανοφάνειας και η ταυτοποίηση των παραμέτρων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9A386-3CBA-4C18-7933-C5C1B127C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751" y="2084832"/>
            <a:ext cx="11061035" cy="4023360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Συνήθως είναι απλούστερο να χρησιμοποιούμε τον λογάριθμο της συνάρτησης πιθανοφάνειας:</a:t>
            </a: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r>
              <a:rPr lang="el-GR" sz="2400" b="0" i="0" u="none" strike="noStrike" baseline="0" dirty="0">
                <a:latin typeface="grmn1000"/>
              </a:rPr>
              <a:t>οι παρατηρήσεις είναι ανεξάρτητες και, όπως θα εξετάσουμε λεπτομερέστερα,</a:t>
            </a: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1" i="1" u="none" strike="noStrike" baseline="0" dirty="0">
                <a:latin typeface="LMMathItalic10-Bold"/>
              </a:rPr>
              <a:t>X </a:t>
            </a:r>
            <a:r>
              <a:rPr lang="el-GR" sz="2400" b="0" i="0" u="none" strike="noStrike" baseline="0" dirty="0">
                <a:latin typeface="grmn1000"/>
              </a:rPr>
              <a:t>είναι η </a:t>
            </a:r>
            <a:r>
              <a:rPr lang="el-GR" sz="2400" b="0" i="1" u="none" strike="noStrike" baseline="0" dirty="0">
                <a:latin typeface="LMMathItalic10-Regular"/>
              </a:rPr>
              <a:t>n </a:t>
            </a:r>
            <a:r>
              <a:rPr lang="el-GR" sz="2400" b="0" i="1" u="none" strike="noStrike" baseline="0" dirty="0">
                <a:latin typeface="LMMathSymbols10-Regular"/>
              </a:rPr>
              <a:t>× </a:t>
            </a:r>
            <a:r>
              <a:rPr lang="el-GR" sz="2400" b="0" i="1" u="none" strike="noStrike" baseline="0" dirty="0">
                <a:latin typeface="LMMathItalic10-Regular"/>
              </a:rPr>
              <a:t>K </a:t>
            </a:r>
            <a:r>
              <a:rPr lang="el-GR" sz="2400" b="0" i="0" u="none" strike="noStrike" baseline="0" dirty="0">
                <a:latin typeface="grmn1000"/>
              </a:rPr>
              <a:t>μήτρα των δεδομένων, της οποίας η γραμμή </a:t>
            </a:r>
            <a:r>
              <a:rPr lang="el-GR" sz="2400" b="0" i="1" u="none" strike="noStrike" baseline="0" dirty="0">
                <a:latin typeface="LMMathItalic10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ισούται με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0" u="none" strike="noStrike" baseline="0" dirty="0">
                <a:latin typeface="grmn1000"/>
              </a:rPr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4E920-2995-8E84-08F2-836B9A3CC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362" y="2862054"/>
            <a:ext cx="3214691" cy="918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C7436-87B6-5924-3C2C-7C8FE894F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874" y="4485123"/>
            <a:ext cx="8274787" cy="9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84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85E76-6F6C-63AF-AB6E-1D07D69E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Ο έλεγχος </a:t>
            </a:r>
            <a:r>
              <a:rPr kumimoji="0" lang="en-US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WALD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4853C-1537-A4FB-E36F-6EFCC9766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391732" cy="4023360"/>
          </a:xfrm>
        </p:spPr>
        <p:txBody>
          <a:bodyPr/>
          <a:lstStyle/>
          <a:p>
            <a:pPr algn="l"/>
            <a:r>
              <a:rPr lang="el-GR" sz="2400" dirty="0">
                <a:latin typeface="grmn1000"/>
              </a:rPr>
              <a:t>Τ</a:t>
            </a:r>
            <a:r>
              <a:rPr lang="el-GR" sz="2400" b="0" i="0" u="none" strike="noStrike" baseline="0" dirty="0">
                <a:latin typeface="grmn1000"/>
              </a:rPr>
              <a:t>ο </a:t>
            </a:r>
            <a:r>
              <a:rPr lang="el-GR" sz="2400" b="0" i="1" u="none" strike="noStrike" baseline="0" dirty="0">
                <a:latin typeface="LMMathItalic10-Regular"/>
              </a:rPr>
              <a:t>W </a:t>
            </a:r>
            <a:r>
              <a:rPr lang="el-GR" sz="2400" b="0" i="0" u="none" strike="noStrike" baseline="0" dirty="0">
                <a:latin typeface="grmn1000"/>
              </a:rPr>
              <a:t>προϋποθέτει τον υπολογισμό μόνο του υποδείγματος χωρίς περιορισμούς.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Αυτό το αποτέλεσμα είναι η διακύμανση μιας πιθανώς μη γραμμικής συνάρτησης, την οποία είδαμε νωρίτερα.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54490D-6F0D-17CA-846B-98A04CF7A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163" y="3836710"/>
            <a:ext cx="4587803" cy="11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74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1F3CC-BD1E-B14C-A709-3AA869C6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Ο έλεγχος </a:t>
            </a:r>
            <a:r>
              <a:rPr kumimoji="0" lang="en-US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WALD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41F05-A6BD-435C-9FB8-20F5B3D75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Για τον έλεγχο ενός συνόλου γραμμικών περιορισμών </a:t>
            </a:r>
            <a:r>
              <a:rPr lang="el-GR" sz="2400" b="1" i="1" u="none" strike="noStrike" baseline="0" dirty="0">
                <a:latin typeface="LMMathItalic10-Bold"/>
              </a:rPr>
              <a:t>Rθ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1" i="1" u="none" strike="noStrike" baseline="0" dirty="0">
                <a:latin typeface="LMMathItalic10-Bold"/>
              </a:rPr>
              <a:t>q</a:t>
            </a:r>
            <a:r>
              <a:rPr lang="el-GR" sz="2400" b="0" i="0" u="none" strike="noStrike" baseline="0" dirty="0">
                <a:latin typeface="grmn1000"/>
              </a:rPr>
              <a:t>, ο έλεγχος </a:t>
            </a:r>
            <a:r>
              <a:rPr lang="el-GR" sz="2400" b="0" i="0" u="none" strike="noStrike" baseline="0" dirty="0">
                <a:latin typeface="LMRoman10-Regular"/>
              </a:rPr>
              <a:t>Wald </a:t>
            </a:r>
            <a:r>
              <a:rPr lang="el-GR" sz="2400" b="0" i="0" u="none" strike="noStrike" baseline="0" dirty="0">
                <a:latin typeface="grmn1000"/>
              </a:rPr>
              <a:t>θα βασίζεται στην</a:t>
            </a: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r>
              <a:rPr lang="el-GR" sz="2400" dirty="0">
                <a:latin typeface="grmn1000"/>
              </a:rPr>
              <a:t>και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C9658-6670-F2F6-CE1A-9348AB033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397" y="3354454"/>
            <a:ext cx="4599650" cy="1632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50E57-2425-5ED0-5664-04CCB10FA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420" y="5940960"/>
            <a:ext cx="5309314" cy="5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32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1688F-CE51-01AC-AC72-610F0DF6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Ο έλεγχος </a:t>
            </a:r>
            <a:r>
              <a:rPr kumimoji="0" lang="en-US" sz="44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WALD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1EE6C8-D64F-BCBC-CEA3-2A56860F6F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2286000"/>
                <a:ext cx="9720073" cy="4572000"/>
              </a:xfrm>
            </p:spPr>
            <p:txBody>
              <a:bodyPr/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Αν η σχέση </a:t>
                </a:r>
                <a:r>
                  <a:rPr lang="el-GR" sz="2400" b="1" i="1" u="none" strike="noStrike" baseline="0" dirty="0">
                    <a:latin typeface="LMMathItalic10-Bold"/>
                  </a:rPr>
                  <a:t>c</a:t>
                </a:r>
                <a:r>
                  <a:rPr lang="el-GR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2400" b="0" i="0" u="none" strike="noStrike" baseline="0" dirty="0">
                    <a:latin typeface="LMRoman10-Regular"/>
                  </a:rPr>
                  <a:t>) = </a:t>
                </a:r>
                <a:r>
                  <a:rPr lang="el-GR" sz="2400" b="1" i="1" u="none" strike="noStrike" baseline="0" dirty="0">
                    <a:latin typeface="LMMathItalic10-Bold"/>
                  </a:rPr>
                  <a:t>q </a:t>
                </a:r>
                <a:r>
                  <a:rPr lang="el-GR" sz="2400" b="0" i="0" u="none" strike="noStrike" baseline="0" dirty="0">
                    <a:latin typeface="grmn1000"/>
                  </a:rPr>
                  <a:t>είναι ένας μοναδικός περιορισμός, τότε ο έλεγχος </a:t>
                </a:r>
                <a:r>
                  <a:rPr lang="el-GR" sz="2400" b="0" i="0" u="none" strike="noStrike" baseline="0" dirty="0">
                    <a:latin typeface="LMRoman10-Regular"/>
                  </a:rPr>
                  <a:t>Wald </a:t>
                </a:r>
                <a:r>
                  <a:rPr lang="el-GR" sz="2400" b="0" i="0" u="none" strike="noStrike" baseline="0" dirty="0">
                    <a:latin typeface="grmn1000"/>
                  </a:rPr>
                  <a:t>θα είναι ίδιος με τον έλεγχο που βασίζεται στο διάστημα εμπιστοσύνης που αναπτύξαμε προηγουμένως. Αν ο έλεγχος είναι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τότε ο παραπάνω έλεγχος βασίζεται στο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b="0" i="0" u="none" strike="noStrike" baseline="0" dirty="0">
                  <a:latin typeface="grmn1000"/>
                </a:endParaRPr>
              </a:p>
              <a:p>
                <a:pPr algn="l"/>
                <a:endParaRPr lang="el-GR" sz="2400" b="0" i="0" u="none" strike="noStrike" baseline="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΄Οπου </a:t>
                </a:r>
                <a:r>
                  <a:rPr lang="el-GR" sz="2400" b="0" i="1" u="none" strike="noStrike" baseline="0" dirty="0">
                    <a:latin typeface="LMMathItalic10-Regular"/>
                  </a:rPr>
                  <a:t>s</a:t>
                </a:r>
                <a:r>
                  <a:rPr lang="el-GR" sz="2400" b="0" i="0" u="none" strike="noStrike" baseline="0" dirty="0">
                    <a:latin typeface="LMRoman10-Regular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l-GR" sz="2400" b="0" i="0" u="none" strike="noStrike" baseline="0" dirty="0">
                    <a:latin typeface="LMRoman10-Regular"/>
                  </a:rPr>
                  <a:t>) </a:t>
                </a:r>
                <a:r>
                  <a:rPr lang="el-GR" sz="2400" b="0" i="0" u="none" strike="noStrike" baseline="0" dirty="0">
                    <a:latin typeface="grmn1000"/>
                  </a:rPr>
                  <a:t>είναι το εκτιμημένο ασυμπτωτικό τυπικό σφάλμα.</a:t>
                </a:r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1EE6C8-D64F-BCBC-CEA3-2A56860F6F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2286000"/>
                <a:ext cx="9720073" cy="4572000"/>
              </a:xfrm>
              <a:blipFill>
                <a:blip r:embed="rId2"/>
                <a:stretch>
                  <a:fillRect l="-502" t="-1867" r="-1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AA6AA45-4B0B-E0D4-4316-74AE2D56A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618" y="3344159"/>
            <a:ext cx="3805863" cy="554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64129C-C670-7D01-3D88-E2640DDD8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732" y="4660077"/>
            <a:ext cx="1687125" cy="9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200DD-07E7-08A9-DEE3-3F188AB67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Ο έλεγχος πολλαπλασιαστή </a:t>
            </a:r>
            <a:r>
              <a:rPr lang="en-US" sz="4000" dirty="0"/>
              <a:t>LAGRANGE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C9FEB-482D-1BD7-3DF5-0C3224DE5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01" y="2084832"/>
            <a:ext cx="11664099" cy="4023360"/>
          </a:xfrm>
        </p:spPr>
        <p:txBody>
          <a:bodyPr>
            <a:normAutofit/>
          </a:bodyPr>
          <a:lstStyle/>
          <a:p>
            <a:pPr algn="l"/>
            <a:r>
              <a:rPr lang="el-GR" b="0" i="0" u="none" strike="noStrike" baseline="0" dirty="0">
                <a:latin typeface="grmn1000"/>
              </a:rPr>
              <a:t>Η τρίτη διαδικασία ελέγχου είναι ο </a:t>
            </a:r>
            <a:r>
              <a:rPr lang="el-GR" b="1" i="0" u="none" strike="noStrike" baseline="0" dirty="0">
                <a:latin typeface="grxn1000"/>
              </a:rPr>
              <a:t>έλεγχος πολλαπλασιαστή </a:t>
            </a:r>
            <a:r>
              <a:rPr lang="el-GR" b="1" i="0" u="none" strike="noStrike" baseline="0" dirty="0">
                <a:latin typeface="LMRoman10-Bold"/>
              </a:rPr>
              <a:t>Lagrange (LM) </a:t>
            </a:r>
            <a:r>
              <a:rPr lang="el-GR" b="0" i="0" u="none" strike="noStrike" baseline="0" dirty="0">
                <a:latin typeface="grxn1000"/>
              </a:rPr>
              <a:t>ή </a:t>
            </a:r>
            <a:r>
              <a:rPr lang="el-GR" b="1" i="0" u="none" strike="noStrike" baseline="0" dirty="0">
                <a:latin typeface="grxn1000"/>
              </a:rPr>
              <a:t>έλεγχος αποδοτικού αποτελέσματος </a:t>
            </a:r>
            <a:r>
              <a:rPr lang="el-GR" b="0" i="0" u="none" strike="noStrike" baseline="0" dirty="0">
                <a:latin typeface="grmn1000"/>
              </a:rPr>
              <a:t>(ή απλώς </a:t>
            </a:r>
            <a:r>
              <a:rPr lang="el-GR" b="1" i="0" u="none" strike="noStrike" baseline="0" dirty="0">
                <a:latin typeface="grxn1000"/>
              </a:rPr>
              <a:t>έλεγχος αποτελέσματος</a:t>
            </a:r>
            <a:r>
              <a:rPr lang="el-GR" b="0" i="0" u="none" strike="noStrike" baseline="0" dirty="0">
                <a:latin typeface="grmn1000"/>
              </a:rPr>
              <a:t>) </a:t>
            </a:r>
            <a:r>
              <a:rPr lang="el-GR" b="0" i="0" u="none" strike="noStrike" baseline="0" dirty="0">
                <a:latin typeface="LMRoman10-Regular"/>
              </a:rPr>
              <a:t>(efficient score </a:t>
            </a:r>
            <a:r>
              <a:rPr lang="el-GR" b="0" i="0" u="none" strike="noStrike" baseline="0" dirty="0">
                <a:latin typeface="grmn1000"/>
              </a:rPr>
              <a:t>ή </a:t>
            </a:r>
            <a:r>
              <a:rPr lang="el-GR" b="0" i="0" u="none" strike="noStrike" baseline="0" dirty="0">
                <a:latin typeface="LMRoman10-Regular"/>
              </a:rPr>
              <a:t>score test</a:t>
            </a:r>
            <a:r>
              <a:rPr lang="el-GR" b="0" i="0" u="none" strike="noStrike" baseline="0" dirty="0">
                <a:latin typeface="grmn1000"/>
              </a:rPr>
              <a:t>).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λύση του προβλήματος περιορισμένης βελτιστοποίησης είναι η κοινή λύση των εξισώσεων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1" i="1" u="none" strike="noStrike" baseline="0" dirty="0">
                <a:latin typeface="LMMathItalic10-Bold"/>
              </a:rPr>
              <a:t>C</a:t>
            </a:r>
            <a:r>
              <a:rPr lang="el-GR" sz="1400" b="0" i="1" u="none" strike="noStrike" baseline="0" dirty="0">
                <a:latin typeface="LMMathSymbols8-Regular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είναι η ανάστροφη της μήτρας των παραγώγων στη δεύτερη γραμμή της Εξίσωσης (14-23).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895212-D1C5-46E8-B63E-66CEAA70E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280" y="3584448"/>
            <a:ext cx="3292135" cy="13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24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B9C5-36F8-EACF-08A6-4EECF5AA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Ο έλεγχος πολλαπλασιαστή </a:t>
            </a:r>
            <a:r>
              <a:rPr kumimoji="0" lang="en-US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LAGRANGE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98486E-2BC8-D47C-C992-836095E7C7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l"/>
                <a:r>
                  <a:rPr lang="el-GR" sz="2400" dirty="0">
                    <a:latin typeface="grmn1000"/>
                  </a:rPr>
                  <a:t>Υ</a:t>
                </a:r>
                <a:r>
                  <a:rPr lang="el-GR" sz="2400" b="0" i="0" u="none" strike="noStrike" baseline="0" dirty="0">
                    <a:latin typeface="grmn1000"/>
                  </a:rPr>
                  <a:t>πάρχει μια ισοδύναμη, απλούστερη διατύπωση. Στη μέγιστη τιμή με περιορισμούς, οι παράγωγοι της λογαριθμικής πιθανοφάνειας είναι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Αν οι περιορισμοί είναι έγκυροι, τουλάχιστον ως προς τη μεταβλητότητα της δειγματοληψίας, τότε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u="none" strike="noStrike" baseline="0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</m:oMath>
                </a14:m>
                <a:r>
                  <a:rPr lang="el-GR" sz="1400" b="0" i="1" u="none" strike="noStrike" baseline="0" dirty="0">
                    <a:latin typeface="LMMathItalic8-Regular"/>
                  </a:rPr>
                  <a:t>R </a:t>
                </a:r>
                <a:r>
                  <a:rPr lang="el-GR" sz="2400" b="0" i="0" u="none" strike="noStrike" baseline="0" dirty="0">
                    <a:latin typeface="LMRoman10-Regular"/>
                  </a:rPr>
                  <a:t>= </a:t>
                </a:r>
                <a:r>
                  <a:rPr lang="en-US" sz="2400" b="1" i="0" u="none" strike="noStrike" baseline="0" dirty="0">
                    <a:latin typeface="LMRoman10-Bold"/>
                  </a:rPr>
                  <a:t>0</a:t>
                </a:r>
                <a:r>
                  <a:rPr lang="en-US" sz="2400" b="0" i="0" u="none" strike="noStrike" baseline="0" dirty="0">
                    <a:latin typeface="grmn100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98486E-2BC8-D47C-C992-836095E7C7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2" t="-2121" r="-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B759557-657F-DB62-EB41-609687D0F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049" y="3242821"/>
            <a:ext cx="3201317" cy="8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98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806A26-1C27-4F6D-EBF9-342663695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9638" y="2196446"/>
            <a:ext cx="10157517" cy="3205113"/>
          </a:xfrm>
        </p:spPr>
      </p:pic>
    </p:spTree>
    <p:extLst>
      <p:ext uri="{BB962C8B-B14F-4D97-AF65-F5344CB8AC3E}">
        <p14:creationId xmlns:p14="http://schemas.microsoft.com/office/powerpoint/2010/main" val="3208897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82B1-16B5-6468-B15D-9A6590D82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Μια εφαρμογή των διαδικασιών ελέγχου βάσει πιθανοφανειών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81611-05B9-DD4E-01D0-19E17364D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546" y="2286000"/>
            <a:ext cx="11296454" cy="4023360"/>
          </a:xfrm>
        </p:spPr>
        <p:txBody>
          <a:bodyPr/>
          <a:lstStyle/>
          <a:p>
            <a:r>
              <a:rPr lang="el-GR" dirty="0"/>
              <a:t>Εξετάστε, ξανά, τα δεδομένα στο Παράδειγμα C.1. Στο Παράδειγμα 14.4, η παράμετρος β στο υπόδειγμα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sz="2400" b="0" i="0" u="none" strike="noStrike" baseline="0" dirty="0">
                <a:latin typeface="grmn1000"/>
              </a:rPr>
              <a:t>εκτιμήθηκε με τη μέθοδο μέγιστης πιθανοφάνειας.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εκθετική πυκνότητα είναι μια περιορισμένη μορφή μιας πιο γενικής κατανομής Γάμμα,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7B3F9-1EF8-4DA5-7BF8-D58EEEE2F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8" y="2950590"/>
            <a:ext cx="4126997" cy="797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65F824-08B1-FED5-D8E3-037901D37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54" y="5315211"/>
            <a:ext cx="4667708" cy="9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65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7B1B-7127-F9B5-5556-04000E772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Μια εφαρμογή των διαδικασιών ελέγχου βάσει πιθανοφανειών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8F999-CFF6-4E51-BC57-6D6CA2C81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λογαριθμική πιθανοφάνεια και οι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παράγωγοί της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79165-6B20-DFBF-1E39-EC4591B9D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87" y="3063710"/>
            <a:ext cx="7010834" cy="167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016C5B-B43C-128A-3FA1-7CB57F6BD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887" y="4656841"/>
            <a:ext cx="7121943" cy="9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05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C2624-C314-ED16-BC67-F1EC578E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Μια εφαρμογή των διαδικασιών ελέγχου βάσει πιθανοφανειών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611AB-8EEF-A1C1-1796-F54349E79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Οι τρεις εκτιμήτριες για την ασυμπτωτική μήτρα συνδιακυμάνσεων οδηγούν σε εμφανώς διαφορετικά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αποτελέσματα:</a:t>
            </a:r>
            <a:endParaRPr lang="en-US" sz="2400" b="0" i="0" u="none" strike="noStrike" baseline="0" dirty="0">
              <a:latin typeface="grmn1000"/>
            </a:endParaRPr>
          </a:p>
          <a:p>
            <a:pPr lvl="1"/>
            <a:r>
              <a:rPr lang="el-GR" b="1" i="0" u="none" strike="noStrike" baseline="0" dirty="0">
                <a:latin typeface="grxn1000"/>
              </a:rPr>
              <a:t>΄Ελεγχος διαστήματος εμπιστοσύνης</a:t>
            </a:r>
            <a:r>
              <a:rPr lang="el-GR" b="0" i="0" u="none" strike="noStrike" baseline="0" dirty="0">
                <a:latin typeface="grxn1000"/>
              </a:rPr>
              <a:t>: </a:t>
            </a:r>
            <a:r>
              <a:rPr lang="el-GR" b="0" i="0" u="none" strike="noStrike" baseline="0" dirty="0">
                <a:latin typeface="grmn1000"/>
              </a:rPr>
              <a:t>΄Ενα 95% διάστημα εμπιστοσύνης για το </a:t>
            </a:r>
            <a:r>
              <a:rPr lang="el-GR" b="0" i="1" u="none" strike="noStrike" baseline="0" dirty="0">
                <a:latin typeface="LMMathItalic10-Regular"/>
              </a:rPr>
              <a:t>ρ </a:t>
            </a:r>
            <a:r>
              <a:rPr lang="el-GR" b="0" i="0" u="none" strike="noStrike" baseline="0" dirty="0">
                <a:latin typeface="grmn1000"/>
              </a:rPr>
              <a:t>βάσει</a:t>
            </a:r>
            <a:r>
              <a:rPr lang="en-US" b="0" i="0" u="none" strike="noStrike" baseline="0" dirty="0">
                <a:latin typeface="grmn1000"/>
              </a:rPr>
              <a:t> </a:t>
            </a:r>
            <a:r>
              <a:rPr lang="el-GR" b="0" i="0" u="none" strike="noStrike" baseline="0" dirty="0">
                <a:latin typeface="grmn1000"/>
              </a:rPr>
              <a:t>των εκτιμήσεων χωρίς περιορισμούς είναι </a:t>
            </a:r>
            <a:r>
              <a:rPr lang="el-GR" b="0" i="0" u="none" strike="noStrike" baseline="0" dirty="0">
                <a:latin typeface="LMRoman10-Regular"/>
              </a:rPr>
              <a:t>3</a:t>
            </a:r>
            <a:r>
              <a:rPr lang="el-GR" b="0" i="1" u="none" strike="noStrike" baseline="0" dirty="0">
                <a:latin typeface="LMMathItalic10-Regular"/>
              </a:rPr>
              <a:t>, </a:t>
            </a:r>
            <a:r>
              <a:rPr lang="el-GR" b="0" i="0" u="none" strike="noStrike" baseline="0" dirty="0">
                <a:latin typeface="LMRoman10-Regular"/>
              </a:rPr>
              <a:t>1509 </a:t>
            </a:r>
            <a:r>
              <a:rPr lang="el-GR" b="0" i="1" u="none" strike="noStrike" baseline="0" dirty="0">
                <a:latin typeface="LMMathSymbols10-Regular"/>
              </a:rPr>
              <a:t>± </a:t>
            </a:r>
            <a:r>
              <a:rPr lang="el-GR" b="0" i="0" u="none" strike="noStrike" baseline="0" dirty="0">
                <a:latin typeface="LMRoman10-Regular"/>
              </a:rPr>
              <a:t>1</a:t>
            </a:r>
            <a:r>
              <a:rPr lang="el-GR" b="0" i="1" u="none" strike="noStrike" baseline="0" dirty="0">
                <a:latin typeface="LMMathItalic10-Regular"/>
              </a:rPr>
              <a:t>, </a:t>
            </a:r>
            <a:r>
              <a:rPr lang="el-GR" b="0" i="0" u="none" strike="noStrike" baseline="0" dirty="0">
                <a:latin typeface="LMRoman10-Regular"/>
              </a:rPr>
              <a:t>96</a:t>
            </a:r>
            <a:r>
              <a:rPr lang="en-US" b="0" i="0" u="none" strike="noStrike" baseline="0" dirty="0">
                <a:latin typeface="LMRoman10-Regular"/>
              </a:rPr>
              <a:t>                            = [1</a:t>
            </a:r>
            <a:r>
              <a:rPr lang="en-US" b="0" i="1" u="none" strike="noStrike" baseline="0" dirty="0">
                <a:latin typeface="LMMathItalic10-Regular"/>
              </a:rPr>
              <a:t>, </a:t>
            </a:r>
            <a:r>
              <a:rPr lang="en-US" b="0" i="0" u="none" strike="noStrike" baseline="0" dirty="0">
                <a:latin typeface="LMRoman10-Regular"/>
              </a:rPr>
              <a:t>5941</a:t>
            </a:r>
            <a:r>
              <a:rPr lang="en-US" b="0" i="1" u="none" strike="noStrike" baseline="0" dirty="0">
                <a:latin typeface="LMMathItalic10-Regular"/>
              </a:rPr>
              <a:t>, </a:t>
            </a:r>
            <a:r>
              <a:rPr lang="en-US" b="0" i="0" u="none" strike="noStrike" baseline="0" dirty="0">
                <a:latin typeface="LMRoman10-Regular"/>
              </a:rPr>
              <a:t>4</a:t>
            </a:r>
            <a:r>
              <a:rPr lang="en-US" b="0" i="1" u="none" strike="noStrike" baseline="0" dirty="0">
                <a:latin typeface="LMMathItalic10-Regular"/>
              </a:rPr>
              <a:t>, </a:t>
            </a:r>
            <a:r>
              <a:rPr lang="en-US" b="0" i="0" u="none" strike="noStrike" baseline="0" dirty="0">
                <a:latin typeface="LMRoman10-Regular"/>
              </a:rPr>
              <a:t>7076]</a:t>
            </a:r>
            <a:r>
              <a:rPr lang="en-US" b="0" i="0" u="none" strike="noStrike" baseline="0" dirty="0">
                <a:latin typeface="grmn1000"/>
              </a:rPr>
              <a:t>.</a:t>
            </a:r>
            <a:endParaRPr lang="en-US" dirty="0"/>
          </a:p>
          <a:p>
            <a:pPr lvl="1"/>
            <a:r>
              <a:rPr lang="el-GR" b="1" dirty="0"/>
              <a:t>΄Ελεγχος λόγου πιθανοφανειών</a:t>
            </a:r>
            <a:r>
              <a:rPr lang="el-GR" dirty="0"/>
              <a:t>: Το στατιστικό LR είναι λ = −2[−88, 43626−(−82, 91604)]</a:t>
            </a:r>
            <a:r>
              <a:rPr lang="en-US" dirty="0"/>
              <a:t> </a:t>
            </a:r>
            <a:r>
              <a:rPr lang="el-GR" dirty="0"/>
              <a:t>= 11, 0404.</a:t>
            </a:r>
            <a:endParaRPr lang="en-US" dirty="0"/>
          </a:p>
          <a:p>
            <a:pPr lvl="1"/>
            <a:r>
              <a:rPr lang="el-GR" sz="1800" b="1" i="0" u="none" strike="noStrike" baseline="0" dirty="0">
                <a:latin typeface="grxn1000"/>
              </a:rPr>
              <a:t>΄Ελεγχος </a:t>
            </a:r>
            <a:r>
              <a:rPr lang="el-GR" sz="1800" b="1" i="0" u="none" strike="noStrike" baseline="0" dirty="0">
                <a:latin typeface="LMRoman10-Bold"/>
              </a:rPr>
              <a:t>Wald: </a:t>
            </a:r>
            <a:r>
              <a:rPr lang="el-GR" sz="1800" b="0" i="0" u="none" strike="noStrike" baseline="0" dirty="0">
                <a:latin typeface="grmn1000"/>
              </a:rPr>
              <a:t>Ο έλεγχος </a:t>
            </a:r>
            <a:r>
              <a:rPr lang="el-GR" sz="1800" b="0" i="0" u="none" strike="noStrike" baseline="0" dirty="0">
                <a:latin typeface="LMRoman10-Regular"/>
              </a:rPr>
              <a:t>Wald </a:t>
            </a:r>
            <a:r>
              <a:rPr lang="el-GR" sz="1800" b="0" i="0" u="none" strike="noStrike" baseline="0" dirty="0">
                <a:latin typeface="grmn1000"/>
              </a:rPr>
              <a:t>βασίζεται στις εκτιμήσεις χωρίς περιορισμούς.</a:t>
            </a:r>
            <a:endParaRPr lang="en-US" sz="1800" b="0" i="0" u="none" strike="noStrike" baseline="0" dirty="0">
              <a:latin typeface="grmn1000"/>
            </a:endParaRPr>
          </a:p>
          <a:p>
            <a:pPr lvl="1"/>
            <a:r>
              <a:rPr lang="el-GR" b="0" i="0" u="none" strike="noStrike" baseline="0" dirty="0">
                <a:latin typeface="grxn1000"/>
              </a:rPr>
              <a:t>΄</a:t>
            </a:r>
            <a:r>
              <a:rPr lang="el-GR" b="1" i="0" u="none" strike="noStrike" baseline="0" dirty="0">
                <a:latin typeface="grxn1000"/>
              </a:rPr>
              <a:t>Ελεγχος πολλαπλασιαστή </a:t>
            </a:r>
            <a:r>
              <a:rPr lang="el-GR" b="1" i="0" u="none" strike="noStrike" baseline="0" dirty="0">
                <a:latin typeface="LMRoman10-Bold"/>
              </a:rPr>
              <a:t>Lagrange</a:t>
            </a:r>
            <a:r>
              <a:rPr lang="el-GR" b="0" i="0" u="none" strike="noStrike" baseline="0" dirty="0">
                <a:latin typeface="grxn1000"/>
              </a:rPr>
              <a:t>: </a:t>
            </a:r>
            <a:r>
              <a:rPr lang="el-GR" b="0" i="0" u="none" strike="noStrike" baseline="0" dirty="0">
                <a:latin typeface="grmn1000"/>
              </a:rPr>
              <a:t>Ο έλεγχος πολλαπλασιαστή </a:t>
            </a:r>
            <a:r>
              <a:rPr lang="el-GR" b="0" i="0" u="none" strike="noStrike" baseline="0" dirty="0">
                <a:latin typeface="LMRoman10-Regular"/>
              </a:rPr>
              <a:t>Lagrange </a:t>
            </a:r>
            <a:r>
              <a:rPr lang="el-GR" b="0" i="0" u="none" strike="noStrike" baseline="0" dirty="0">
                <a:latin typeface="grmn1000"/>
              </a:rPr>
              <a:t>βασίζεται</a:t>
            </a:r>
            <a:r>
              <a:rPr lang="en-US" b="0" i="0" u="none" strike="noStrike" baseline="0" dirty="0">
                <a:latin typeface="grmn1000"/>
              </a:rPr>
              <a:t> </a:t>
            </a:r>
            <a:r>
              <a:rPr lang="el-GR" b="0" i="0" u="none" strike="noStrike" baseline="0" dirty="0">
                <a:latin typeface="grmn1000"/>
              </a:rPr>
              <a:t>στους εκτιμητές με περιορισμούς.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14854-03C3-7571-A367-477DE3490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205" y="3281315"/>
            <a:ext cx="870409" cy="29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18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05CE9-E7CE-1B1B-50BD-6EF60F65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806511" cy="1499616"/>
          </a:xfrm>
        </p:spPr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Σύγκριση υποδειγμάτων και υπολογισμός εξομάλυνσης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2E351-3675-07D0-3728-B9343C782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298" y="2084832"/>
            <a:ext cx="10957340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Δύο κοινά μέτρα που βασίζονται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στην ίδια λογική με το προσαρμοσμένο </a:t>
            </a:r>
            <a:r>
              <a:rPr lang="el-GR" sz="2400" b="0" i="1" u="none" strike="noStrike" baseline="0" dirty="0">
                <a:latin typeface="LMMathItalic10-Regular"/>
              </a:rPr>
              <a:t>R</a:t>
            </a:r>
            <a:r>
              <a:rPr lang="el-GR" sz="2400" b="0" i="0" u="none" strike="noStrike" baseline="0" dirty="0">
                <a:latin typeface="grmn1000"/>
              </a:rPr>
              <a:t>-τετράγωνο για το γραμμικό υπόδειγμα είναι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1" u="none" strike="noStrike" baseline="0" dirty="0">
                <a:latin typeface="LMMathItalic10-Regular"/>
              </a:rPr>
              <a:t>K </a:t>
            </a:r>
            <a:r>
              <a:rPr lang="el-GR" sz="2400" b="0" i="0" u="none" strike="noStrike" baseline="0" dirty="0">
                <a:latin typeface="grmn1000"/>
              </a:rPr>
              <a:t>είναι το πλήθος των παραμέτρων του υποδείγματος.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1215E-D370-3C27-99CC-262C564B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09" y="2953740"/>
            <a:ext cx="8735883" cy="9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6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D7BF4-6473-41D5-9EEC-84EDD574A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35" y="2865748"/>
            <a:ext cx="10783209" cy="15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97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517FC-0970-70C8-89B7-DA913B643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5022"/>
            <a:ext cx="11098742" cy="1499616"/>
          </a:xfrm>
        </p:spPr>
        <p:txBody>
          <a:bodyPr>
            <a:normAutofit/>
          </a:bodyPr>
          <a:lstStyle/>
          <a:p>
            <a:r>
              <a:rPr lang="el-GR" sz="4000" dirty="0"/>
              <a:t>Ο έλεγχος του VUONG και το κριτήριο πληροφόρησης των KULLBACK –</a:t>
            </a:r>
            <a:r>
              <a:rPr lang="en-US" sz="4000" dirty="0"/>
              <a:t> </a:t>
            </a:r>
            <a:r>
              <a:rPr lang="el-GR" sz="4000" dirty="0"/>
              <a:t>LEIBLER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E3C49-A750-8C0D-CBF2-ABFF6188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39246"/>
            <a:ext cx="11013901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Το </a:t>
            </a:r>
            <a:r>
              <a:rPr lang="el-GR" sz="2400" b="1" i="0" u="none" strike="noStrike" baseline="0" dirty="0">
                <a:latin typeface="grxn1000"/>
              </a:rPr>
              <a:t>Κριτήριο Πληροφόρησης </a:t>
            </a:r>
            <a:r>
              <a:rPr lang="el-GR" sz="2400" b="1" i="0" u="none" strike="noStrike" baseline="0" dirty="0">
                <a:latin typeface="LMRoman10-Bold"/>
              </a:rPr>
              <a:t>Kullback–Leibler (KLIC) </a:t>
            </a:r>
            <a:r>
              <a:rPr lang="el-GR" sz="2400" b="0" i="0" u="none" strike="noStrike" baseline="0" dirty="0">
                <a:latin typeface="grmn1000"/>
              </a:rPr>
              <a:t>μετρά την απόσταση μεταξύ του πραγματικού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υποδείγματος και ενός υποτιθέμενου υποδείγματος σε όρους της συνάρτησης πιθανοφάνειας.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Μπορούμε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να πούμε ότι το </a:t>
            </a:r>
            <a:r>
              <a:rPr lang="el-GR" sz="2400" b="0" i="0" u="none" strike="noStrike" baseline="0" dirty="0">
                <a:latin typeface="LMRoman10-Regular"/>
              </a:rPr>
              <a:t>KLIC </a:t>
            </a:r>
            <a:r>
              <a:rPr lang="el-GR" sz="2400" b="0" i="0" u="none" strike="noStrike" baseline="0" dirty="0">
                <a:latin typeface="grmn1000"/>
              </a:rPr>
              <a:t>είναι η λογαριθμική συνάρτηση πιθανοφάνειας υπό την υπόθεση του πραγματικού υποδείγματος μείον τη λογαριθμική συνάρτηση πιθανοφάνειας για το (εσφαλμένα προσδιορισμένο)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υποτιθέμενο υπόδειγμα υπό την υπόθεση του πραγματικού υποδείγματος.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EB5ED-D6D6-EE03-5D24-503034EE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151" y="4930218"/>
            <a:ext cx="8483853" cy="58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5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D1073-FF10-526C-F0C7-7A724A1A4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Ο έλεγχος του VUONG και το κριτήριο πληροφόρησης των KULLBACK –</a:t>
            </a:r>
            <a:r>
              <a:rPr kumimoji="0" lang="en-US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 </a:t>
            </a:r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LEIBLER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9C2D-0A59-3C9B-8699-1794F65F4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024" y="1911166"/>
            <a:ext cx="10599121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Το γενικό αποτέλεσμα του </a:t>
            </a:r>
            <a:r>
              <a:rPr lang="el-GR" sz="2400" b="0" i="0" u="none" strike="noStrike" baseline="0" dirty="0">
                <a:latin typeface="LMRoman10-Regular"/>
              </a:rPr>
              <a:t>Vuong </a:t>
            </a:r>
            <a:r>
              <a:rPr lang="el-GR" sz="2400" b="0" i="0" u="none" strike="noStrike" baseline="0" dirty="0">
                <a:latin typeface="grmn1000"/>
              </a:rPr>
              <a:t>για τα μη αλληλοκαλυπτόμενα υποδείγματα (το Θεώρημα 5.1 στο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κείμενό του) περιγράφει τη συμπεριφορά του στατιστικού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Δείχνει ότι: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25D77-7422-B591-FF94-F0F36959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343" y="2777255"/>
            <a:ext cx="7072481" cy="1303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446DD-83DD-107A-935C-7C70BCA29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176" y="5082416"/>
            <a:ext cx="6704340" cy="13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78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B39E-3A93-AC96-FDCE-67C097D6F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>
            <a:normAutofit/>
          </a:bodyPr>
          <a:lstStyle/>
          <a:p>
            <a:r>
              <a:rPr lang="el-GR" sz="3600" dirty="0"/>
              <a:t>Εκτίμηση μέγιστης πιθανοφάνειας δύο βημάτων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15CCE-E652-71E7-B103-62F106484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682684"/>
            <a:ext cx="10825365" cy="5175315"/>
          </a:xfrm>
        </p:spPr>
        <p:txBody>
          <a:bodyPr>
            <a:normAutofit/>
          </a:bodyPr>
          <a:lstStyle/>
          <a:p>
            <a:pPr algn="l"/>
            <a:r>
              <a:rPr lang="el-GR" sz="2400" b="1" i="0" u="none" strike="noStrike" baseline="0" dirty="0">
                <a:latin typeface="grmn1000"/>
              </a:rPr>
              <a:t>Κατά την </a:t>
            </a:r>
            <a:r>
              <a:rPr lang="el-GR" sz="2400" b="1" i="0" u="none" strike="noStrike" baseline="0" dirty="0">
                <a:latin typeface="grxn1000"/>
              </a:rPr>
              <a:t>εκτίμηση</a:t>
            </a:r>
            <a:r>
              <a:rPr lang="en-US" sz="2400" b="1" i="0" u="none" strike="noStrike" baseline="0" dirty="0">
                <a:latin typeface="grxn1000"/>
              </a:rPr>
              <a:t> </a:t>
            </a:r>
            <a:r>
              <a:rPr lang="el-GR" sz="2400" b="1" i="0" u="none" strike="noStrike" baseline="0" dirty="0">
                <a:latin typeface="grxn1000"/>
              </a:rPr>
              <a:t>μέγιστης πιθανοφάνειας πλήρους πληροφόρησης </a:t>
            </a:r>
            <a:r>
              <a:rPr lang="el-GR" sz="2400" b="1" i="0" u="none" strike="noStrike" baseline="0" dirty="0">
                <a:latin typeface="LMRoman10-Bold"/>
              </a:rPr>
              <a:t>(FIML) </a:t>
            </a:r>
            <a:r>
              <a:rPr lang="el-GR" sz="2400" b="0" i="0" u="none" strike="noStrike" baseline="0" dirty="0">
                <a:latin typeface="grmn1000"/>
              </a:rPr>
              <a:t>εμπλέκεται η από κοινού κατανομή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0" u="none" strike="noStrike" baseline="0" dirty="0">
                <a:latin typeface="LMRoman8-Regular"/>
              </a:rPr>
              <a:t>1</a:t>
            </a:r>
            <a:r>
              <a:rPr lang="el-GR" sz="2400" b="0" i="1" u="none" strike="noStrike" baseline="0" dirty="0">
                <a:latin typeface="LMMathItalic10-Regular"/>
              </a:rPr>
              <a:t>, y</a:t>
            </a:r>
            <a:r>
              <a:rPr lang="el-GR" sz="1400" b="0" i="0" u="none" strike="noStrike" baseline="0" dirty="0">
                <a:latin typeface="LMRoman8-Regular"/>
              </a:rPr>
              <a:t>2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1400" b="0" i="0" u="none" strike="noStrike" baseline="0" dirty="0">
                <a:latin typeface="LMRoman8-Regular"/>
              </a:rPr>
              <a:t>1</a:t>
            </a:r>
            <a:r>
              <a:rPr lang="el-GR" sz="2400" b="0" i="1" u="none" strike="noStrike" baseline="0" dirty="0">
                <a:latin typeface="LMMathItalic10-Regular"/>
              </a:rPr>
              <a:t>,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1400" b="0" i="0" u="none" strike="noStrike" baseline="0" dirty="0">
                <a:latin typeface="LMRoman8-Regular"/>
              </a:rPr>
              <a:t>2</a:t>
            </a:r>
            <a:r>
              <a:rPr lang="el-GR" sz="2400" b="0" i="1" u="none" strike="noStrike" baseline="0" dirty="0">
                <a:latin typeface="LMMathItalic10-Regular"/>
              </a:rPr>
              <a:t>, 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1400" b="0" i="0" u="none" strike="noStrike" baseline="0" dirty="0">
                <a:latin typeface="LMRoman8-Regular"/>
              </a:rPr>
              <a:t>1</a:t>
            </a:r>
            <a:r>
              <a:rPr lang="el-GR" sz="2400" b="0" i="1" u="none" strike="noStrike" baseline="0" dirty="0">
                <a:latin typeface="LMMathItalic10-Regular"/>
              </a:rPr>
              <a:t>, 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1400" b="0" i="0" u="none" strike="noStrike" baseline="0" dirty="0">
                <a:latin typeface="LMRoman8-Regular"/>
              </a:rPr>
              <a:t>2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των δύο τυχαίων μεταβλητών και μεγιστοποιείται η λογαριθμική συνάρτηση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πιθανοφάνειας,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Σε μια διαδικασία δύο σταδίων για αυτό το υπόδειγμα θα εκτιμούσαμε της παραμέτρους του υποδείγματος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1, αρχικά μεγιστοποιώντας την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και έπειτα θα μεγιστοποιούσαμε την οριακή συνάρτηση πιθανοφάνειας για το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0" u="none" strike="noStrike" baseline="0" dirty="0">
                <a:latin typeface="LMRoman8-Regular"/>
              </a:rPr>
              <a:t>2 </a:t>
            </a:r>
            <a:r>
              <a:rPr lang="el-GR" sz="2400" b="0" i="0" u="none" strike="noStrike" baseline="0" dirty="0">
                <a:latin typeface="grmn1000"/>
              </a:rPr>
              <a:t>ενσωματώνοντας τον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συνεπή εκτιμητή του 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1400" b="0" i="0" u="none" strike="noStrike" baseline="0" dirty="0">
                <a:latin typeface="LMRoman8-Regular"/>
              </a:rPr>
              <a:t>1</a:t>
            </a:r>
            <a:r>
              <a:rPr lang="el-GR" sz="2400" b="0" i="0" u="none" strike="noStrike" baseline="0" dirty="0">
                <a:latin typeface="grmn1000"/>
              </a:rPr>
              <a:t>, τον οποίο θεωρούμε δεδομένο.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45339-AEB4-512D-CDC8-6BCB85606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781" y="2811638"/>
            <a:ext cx="4676437" cy="741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CF6D80-7EB7-FFEB-12C3-28CED43F0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32" y="4650432"/>
            <a:ext cx="3765222" cy="10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53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6538-91FB-51EB-9C63-9DEE1BCC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/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Εκτίμηση μέγιστης πιθανοφάνειας δύο βημάτων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054A17-23C8-E88F-89A4-A80F3B76A4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2286000"/>
                <a:ext cx="10382305" cy="4023360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Το δεύτερο βήμα περιλαμβάνει τη μεγιστοποίηση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της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Υποθέστε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ότι το υπόδειγμά μας συνίσταται από δύο οριακές κατανομές, </a:t>
                </a:r>
                <a:r>
                  <a:rPr lang="el-GR" sz="2400" b="0" i="1" u="none" strike="noStrike" baseline="0" dirty="0">
                    <a:latin typeface="LMMathItalic10-Regular"/>
                  </a:rPr>
                  <a:t>f</a:t>
                </a:r>
                <a:r>
                  <a:rPr lang="el-GR" sz="1400" b="0" i="0" u="none" strike="noStrike" baseline="0" dirty="0">
                    <a:latin typeface="LMRoman8-Regular"/>
                  </a:rPr>
                  <a:t>1</a:t>
                </a:r>
                <a:r>
                  <a:rPr lang="el-GR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0" i="1" u="none" strike="noStrike" baseline="0" dirty="0">
                    <a:latin typeface="LMMathItalic10-Regular"/>
                  </a:rPr>
                  <a:t>y</a:t>
                </a:r>
                <a:r>
                  <a:rPr lang="el-GR" sz="1400" b="0" i="0" u="none" strike="noStrike" baseline="0" dirty="0">
                    <a:latin typeface="LMRoman8-Regular"/>
                  </a:rPr>
                  <a:t>1</a:t>
                </a:r>
                <a:r>
                  <a:rPr lang="el-GR" sz="2400" b="0" i="1" u="none" strike="noStrike" baseline="0" dirty="0">
                    <a:latin typeface="LMMathSymbols10-Regular"/>
                  </a:rPr>
                  <a:t>|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1400" b="0" i="0" u="none" strike="noStrike" baseline="0" dirty="0">
                    <a:latin typeface="LMRoman8-Regular"/>
                  </a:rPr>
                  <a:t>1</a:t>
                </a:r>
                <a:r>
                  <a:rPr lang="el-GR" sz="2400" b="0" i="1" u="none" strike="noStrike" baseline="0" dirty="0">
                    <a:latin typeface="LMMathItalic10-Regular"/>
                  </a:rPr>
                  <a:t>, 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1</a:t>
                </a:r>
                <a:r>
                  <a:rPr lang="el-GR" sz="2400" b="0" i="0" u="none" strike="noStrike" baseline="0" dirty="0">
                    <a:latin typeface="LMRoman10-Regular"/>
                  </a:rPr>
                  <a:t>) </a:t>
                </a:r>
                <a:r>
                  <a:rPr lang="el-GR" sz="2400" b="0" i="0" u="none" strike="noStrike" baseline="0" dirty="0">
                    <a:latin typeface="grmn1000"/>
                  </a:rPr>
                  <a:t>και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1" u="none" strike="noStrike" baseline="0" dirty="0">
                    <a:latin typeface="LMMathItalic10-Regular"/>
                  </a:rPr>
                  <a:t>f</a:t>
                </a:r>
                <a:r>
                  <a:rPr lang="el-GR" sz="1400" b="0" i="0" u="none" strike="noStrike" baseline="0" dirty="0">
                    <a:latin typeface="LMRoman8-Regular"/>
                  </a:rPr>
                  <a:t>2</a:t>
                </a:r>
                <a:r>
                  <a:rPr lang="el-GR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0" i="1" u="none" strike="noStrike" baseline="0" dirty="0">
                    <a:latin typeface="LMMathItalic10-Regular"/>
                  </a:rPr>
                  <a:t>y</a:t>
                </a:r>
                <a:r>
                  <a:rPr lang="el-GR" sz="1400" b="0" i="0" u="none" strike="noStrike" baseline="0" dirty="0">
                    <a:latin typeface="LMRoman8-Regular"/>
                  </a:rPr>
                  <a:t>2</a:t>
                </a:r>
                <a:r>
                  <a:rPr lang="el-GR" sz="2400" b="0" i="1" u="none" strike="noStrike" baseline="0" dirty="0">
                    <a:latin typeface="LMMathSymbols10-Regular"/>
                  </a:rPr>
                  <a:t>|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1400" b="0" i="0" u="none" strike="noStrike" baseline="0" dirty="0">
                    <a:latin typeface="LMRoman8-Regular"/>
                  </a:rPr>
                  <a:t>1</a:t>
                </a:r>
                <a:r>
                  <a:rPr lang="el-GR" sz="2400" b="0" i="1" u="none" strike="noStrike" baseline="0" dirty="0">
                    <a:latin typeface="LMMathItalic10-Regular"/>
                  </a:rPr>
                  <a:t>, 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1400" b="0" i="0" u="none" strike="noStrike" baseline="0" dirty="0">
                    <a:latin typeface="LMRoman8-Regular"/>
                  </a:rPr>
                  <a:t>2</a:t>
                </a:r>
                <a:r>
                  <a:rPr lang="el-GR" sz="2400" b="0" i="1" u="none" strike="noStrike" baseline="0" dirty="0">
                    <a:latin typeface="LMMathItalic10-Regular"/>
                  </a:rPr>
                  <a:t>, 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1</a:t>
                </a:r>
                <a:r>
                  <a:rPr lang="el-GR" sz="2400" b="0" i="1" u="none" strike="noStrike" baseline="0" dirty="0">
                    <a:latin typeface="LMMathItalic10-Regular"/>
                  </a:rPr>
                  <a:t>, 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2</a:t>
                </a:r>
                <a:r>
                  <a:rPr lang="el-GR" sz="2400" b="0" i="0" u="none" strike="noStrike" baseline="0" dirty="0">
                    <a:latin typeface="LMRoman10-Regular"/>
                  </a:rPr>
                  <a:t>)</a:t>
                </a:r>
                <a:r>
                  <a:rPr lang="el-GR" sz="2400" b="0" i="0" u="none" strike="noStrike" baseline="0" dirty="0">
                    <a:latin typeface="grmn1000"/>
                  </a:rPr>
                  <a:t>. Η εκτίμηση γίνεται σε δύο βήματα.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lvl="1"/>
                <a:r>
                  <a:rPr lang="el-GR" sz="2000" b="0" i="0" u="none" strike="noStrike" baseline="0" dirty="0">
                    <a:latin typeface="grmn1000"/>
                  </a:rPr>
                  <a:t>1. Εκτιμούμε το </a:t>
                </a:r>
                <a:r>
                  <a:rPr lang="el-GR" sz="2000" b="1" i="1" u="none" strike="noStrike" baseline="0" dirty="0">
                    <a:latin typeface="LMMathItalic10-Bold"/>
                  </a:rPr>
                  <a:t>θ</a:t>
                </a:r>
                <a:r>
                  <a:rPr lang="el-GR" sz="1000" b="0" i="0" u="none" strike="noStrike" baseline="0" dirty="0">
                    <a:latin typeface="LMRoman8-Regular"/>
                  </a:rPr>
                  <a:t>1 </a:t>
                </a:r>
                <a:r>
                  <a:rPr lang="el-GR" sz="2000" b="0" i="0" u="none" strike="noStrike" baseline="0" dirty="0">
                    <a:latin typeface="grmn1000"/>
                  </a:rPr>
                  <a:t>με τη μέθοδο μέγιστης πιθανοφάνειας στο υπόδειγμα 1. ΄Εστω ότι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0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u="none" strike="noStrike" baseline="0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</m:acc>
                  </m:oMath>
                </a14:m>
                <a:r>
                  <a:rPr lang="el-GR" sz="1000" b="0" i="0" u="none" strike="noStrike" baseline="0" dirty="0">
                    <a:latin typeface="LMRoman8-Regular"/>
                  </a:rPr>
                  <a:t>1 </a:t>
                </a:r>
                <a:r>
                  <a:rPr lang="el-GR" sz="2000" b="0" i="0" u="none" strike="noStrike" baseline="0" dirty="0">
                    <a:latin typeface="grmn1000"/>
                  </a:rPr>
                  <a:t>είναι </a:t>
                </a:r>
                <a:r>
                  <a:rPr lang="el-GR" sz="2000" b="0" i="1" u="none" strike="noStrike" baseline="0" dirty="0">
                    <a:latin typeface="LMMathItalic10-Regular"/>
                  </a:rPr>
                  <a:t>n </a:t>
                </a:r>
                <a:r>
                  <a:rPr lang="el-GR" sz="2000" b="0" i="0" u="none" strike="noStrike" baseline="0" dirty="0">
                    <a:latin typeface="grmn1000"/>
                  </a:rPr>
                  <a:t>επί</a:t>
                </a:r>
                <a:r>
                  <a:rPr lang="en-US" sz="2000" b="0" i="0" u="none" strike="noStrike" baseline="0" dirty="0">
                    <a:latin typeface="grmn1000"/>
                  </a:rPr>
                  <a:t> </a:t>
                </a:r>
                <a:r>
                  <a:rPr lang="el-GR" sz="2000" b="0" i="0" u="none" strike="noStrike" baseline="0" dirty="0">
                    <a:latin typeface="grmn1000"/>
                  </a:rPr>
                  <a:t>οποιαδήποτε από τις εκτιμήτριες της ασυμπτωτικής μήτρας συνδιακυμάνσεων που αναφέραμε στην</a:t>
                </a:r>
                <a:r>
                  <a:rPr lang="en-US" sz="2000" b="0" i="0" u="none" strike="noStrike" baseline="0" dirty="0">
                    <a:latin typeface="grmn1000"/>
                  </a:rPr>
                  <a:t> </a:t>
                </a:r>
                <a:r>
                  <a:rPr lang="el-GR" sz="2000" b="0" i="0" u="none" strike="noStrike" baseline="0" dirty="0">
                    <a:latin typeface="grmn1000"/>
                  </a:rPr>
                  <a:t>Ενότητα 14.4.6.</a:t>
                </a:r>
                <a:endParaRPr lang="en-US" sz="2000" b="0" i="0" u="none" strike="noStrike" baseline="0" dirty="0">
                  <a:latin typeface="grmn1000"/>
                </a:endParaRPr>
              </a:p>
              <a:p>
                <a:pPr lvl="1"/>
                <a:r>
                  <a:rPr lang="el-GR" dirty="0"/>
                  <a:t>2. Εκτιμούμε το </a:t>
                </a:r>
                <a:r>
                  <a:rPr lang="el-GR" b="1" dirty="0"/>
                  <a:t>θ</a:t>
                </a:r>
                <a:r>
                  <a:rPr lang="el-GR" baseline="-25000" dirty="0"/>
                  <a:t>2</a:t>
                </a:r>
                <a:r>
                  <a:rPr lang="el-GR" dirty="0"/>
                  <a:t> με τη μέθοδο μέγιστης πιθανοφάνειας στο υπόδειγμα 2, αντικαθιστώντας το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l-GR" baseline="-25000" dirty="0"/>
                  <a:t>1</a:t>
                </a:r>
                <a:r>
                  <a:rPr lang="en-US" dirty="0"/>
                  <a:t> </a:t>
                </a:r>
                <a:r>
                  <a:rPr lang="el-GR" dirty="0"/>
                  <a:t>με θ</a:t>
                </a:r>
                <a:r>
                  <a:rPr lang="el-GR" baseline="-25000" dirty="0"/>
                  <a:t>1</a:t>
                </a:r>
                <a:r>
                  <a:rPr lang="el-GR" dirty="0"/>
                  <a:t>, όπως αν ήταν μια γνωστή παράμετρος.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054A17-23C8-E88F-89A4-A80F3B76A4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2286000"/>
                <a:ext cx="10382305" cy="4023360"/>
              </a:xfrm>
              <a:blipFill>
                <a:blip r:embed="rId2"/>
                <a:stretch>
                  <a:fillRect l="-470" t="-2121" r="-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9150AFE-A28F-7936-B3CC-87E7C6B4E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589" y="2721555"/>
            <a:ext cx="5704201" cy="9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93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C33A15-B6E7-4EC8-0B8C-6175309CD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525" y="1245791"/>
            <a:ext cx="8824119" cy="41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718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D827ED-4E42-712D-53E2-1024B9792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359" y="620021"/>
            <a:ext cx="7979002" cy="56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070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E8C651-E2B4-B49F-DA99-333A0A363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31" y="1124681"/>
            <a:ext cx="10095826" cy="47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14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73F71-6CD8-6708-EDE1-1016E0CF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89315" cy="1499616"/>
          </a:xfrm>
        </p:spPr>
        <p:txBody>
          <a:bodyPr>
            <a:normAutofit/>
          </a:bodyPr>
          <a:lstStyle/>
          <a:p>
            <a:r>
              <a:rPr kumimoji="0" lang="el-GR" sz="32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Μια αξιόπιστη εκτιμήτρια της μήτρας συνδιακυμάνσεων για τον MLE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D5F1A-8FD7-9066-538C-3DF8889C9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Βάσει του γενικού αποτελέσματος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r>
              <a:rPr lang="el-GR" sz="2400" b="0" i="0" u="none" strike="noStrike" baseline="0" dirty="0">
                <a:latin typeface="grmn1000"/>
              </a:rPr>
              <a:t>μια αξιόπιστη εκτιμήτρια της ασυμπτωτικής μήτρας συνδιακυμάνσεων του </a:t>
            </a:r>
            <a:r>
              <a:rPr lang="el-GR" sz="2400" b="1" i="1" u="none" strike="noStrike" baseline="0" dirty="0">
                <a:latin typeface="LMMathItalic10-Bold"/>
              </a:rPr>
              <a:t>b </a:t>
            </a:r>
            <a:r>
              <a:rPr lang="el-GR" sz="2400" b="0" i="0" u="none" strike="noStrike" baseline="0" dirty="0">
                <a:latin typeface="grmn1000"/>
              </a:rPr>
              <a:t>θα ήταν ο εκτιμητής </a:t>
            </a:r>
            <a:r>
              <a:rPr lang="el-GR" sz="2400" b="0" i="0" u="none" strike="noStrike" baseline="0" dirty="0">
                <a:latin typeface="LMRoman10-Regular"/>
              </a:rPr>
              <a:t>White</a:t>
            </a:r>
            <a:r>
              <a:rPr lang="el-GR" sz="2400" b="0" i="0" u="none" strike="noStrike" baseline="0" dirty="0">
                <a:latin typeface="grmn1000"/>
              </a:rPr>
              <a:t>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275B4-5932-C056-F1D8-FE7A33D2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400" y="2980920"/>
            <a:ext cx="3137887" cy="448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F4135-2D2C-DBE5-E734-F335F9550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460" y="4732256"/>
            <a:ext cx="5824557" cy="6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94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703D-3899-0B24-4D20-B38132F1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32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Μια αξιόπιστη εκτιμήτρια της μήτρας συνδιακυμάνσεων για τον MLE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569B37-B41C-8A25-EE44-C8A5B602CB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7885" y="2084832"/>
                <a:ext cx="11167872" cy="4023360"/>
              </a:xfrm>
            </p:spPr>
            <p:txBody>
              <a:bodyPr/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Αν </a:t>
                </a:r>
                <a:r>
                  <a:rPr lang="el-GR" sz="2400" b="0" i="0" u="none" strike="noStrike" baseline="0" dirty="0">
                    <a:latin typeface="LMRoman10-Regular"/>
                  </a:rPr>
                  <a:t>Var[</a:t>
                </a:r>
                <a:r>
                  <a:rPr lang="el-GR" sz="2400" b="0" i="1" u="none" strike="noStrike" baseline="0" dirty="0">
                    <a:latin typeface="LMMathItalic10-Regular"/>
                  </a:rPr>
                  <a:t>ε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1" u="none" strike="noStrike" baseline="0" dirty="0">
                    <a:latin typeface="LMMathSymbols10-Regular"/>
                  </a:rPr>
                  <a:t>|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0" u="none" strike="noStrike" baseline="0" dirty="0">
                    <a:latin typeface="LMRoman10-Regular"/>
                  </a:rPr>
                  <a:t>] = </a:t>
                </a:r>
                <a:r>
                  <a:rPr lang="el-GR" sz="2400" b="0" i="1" u="none" strike="noStrike" baseline="0" dirty="0">
                    <a:latin typeface="LMMathItalic10-Regular"/>
                  </a:rPr>
                  <a:t>σ</a:t>
                </a:r>
                <a:r>
                  <a:rPr lang="el-GR" sz="2400" b="0" i="0" u="none" strike="noStrike" baseline="30000" dirty="0">
                    <a:latin typeface="LMRoman8-Regular"/>
                  </a:rPr>
                  <a:t>2</a:t>
                </a:r>
                <a:r>
                  <a:rPr lang="el-GR" sz="1400" b="0" i="0" u="none" strike="noStrike" baseline="0" dirty="0">
                    <a:latin typeface="LMRoman8-Regular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και </a:t>
                </a:r>
                <a:r>
                  <a:rPr lang="el-GR" sz="2400" b="0" i="0" u="none" strike="noStrike" baseline="0" dirty="0">
                    <a:latin typeface="LMRoman10-Regular"/>
                  </a:rPr>
                  <a:t>Cov[</a:t>
                </a:r>
                <a:r>
                  <a:rPr lang="el-GR" sz="2400" b="0" i="1" u="none" strike="noStrike" baseline="0" dirty="0">
                    <a:latin typeface="LMMathItalic10-Regular"/>
                  </a:rPr>
                  <a:t>ε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1" u="none" strike="noStrike" baseline="0" dirty="0">
                    <a:latin typeface="LMMathItalic10-Regular"/>
                  </a:rPr>
                  <a:t>, ε</a:t>
                </a:r>
                <a:r>
                  <a:rPr lang="el-GR" sz="1400" b="0" i="1" u="none" strike="noStrike" baseline="0" dirty="0">
                    <a:latin typeface="LMMathItalic8-Regular"/>
                  </a:rPr>
                  <a:t>j </a:t>
                </a:r>
                <a:r>
                  <a:rPr lang="el-GR" sz="2400" b="0" i="1" u="none" strike="noStrike" baseline="0" dirty="0">
                    <a:latin typeface="LMMathSymbols10-Regular"/>
                  </a:rPr>
                  <a:t>|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2400" b="0" i="0" u="none" strike="noStrike" baseline="0" dirty="0">
                    <a:latin typeface="LMRoman10-Regular"/>
                  </a:rPr>
                  <a:t>] = 0</a:t>
                </a:r>
                <a:r>
                  <a:rPr lang="el-GR" sz="2400" b="0" i="0" u="none" strike="noStrike" baseline="0" dirty="0">
                    <a:latin typeface="grmn1000"/>
                  </a:rPr>
                  <a:t>, τότε μπορούμε να απλοποιήσουμε τον υπολογισμό ως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pt-BR" sz="2400" b="0" i="0" u="none" strike="noStrike" baseline="0" dirty="0">
                    <a:latin typeface="LMRoman10-Regular"/>
                  </a:rPr>
                  <a:t>Est</a:t>
                </a:r>
                <a:r>
                  <a:rPr lang="pt-BR" sz="2400" b="0" i="1" u="none" strike="noStrike" baseline="0" dirty="0">
                    <a:latin typeface="LMMathItalic10-Regular"/>
                  </a:rPr>
                  <a:t>.</a:t>
                </a:r>
                <a:r>
                  <a:rPr lang="pt-BR" sz="2400" b="0" i="0" u="none" strike="noStrike" baseline="0" dirty="0">
                    <a:latin typeface="LMRoman10-Regular"/>
                  </a:rPr>
                  <a:t>Asy</a:t>
                </a:r>
                <a:r>
                  <a:rPr lang="pt-BR" sz="2400" b="0" i="1" u="none" strike="noStrike" baseline="0" dirty="0">
                    <a:latin typeface="LMMathItalic10-Regular"/>
                  </a:rPr>
                  <a:t>.</a:t>
                </a:r>
                <a:r>
                  <a:rPr lang="pt-BR" sz="2400" b="0" i="0" u="none" strike="noStrike" baseline="0" dirty="0">
                    <a:latin typeface="LMRoman10-Regular"/>
                  </a:rPr>
                  <a:t>Var[</a:t>
                </a:r>
                <a:r>
                  <a:rPr lang="pt-BR" sz="2400" b="1" i="1" u="none" strike="noStrike" baseline="0" dirty="0">
                    <a:latin typeface="LMMathItalic10-Bold"/>
                  </a:rPr>
                  <a:t>b</a:t>
                </a:r>
                <a:r>
                  <a:rPr lang="pt-BR" sz="2400" b="0" i="0" u="none" strike="noStrike" baseline="0" dirty="0">
                    <a:latin typeface="LMRoman10-Regular"/>
                  </a:rPr>
                  <a:t>] = </a:t>
                </a:r>
                <a:r>
                  <a:rPr lang="pt-BR" sz="2400" b="0" i="1" u="none" strike="noStrike" baseline="0" dirty="0">
                    <a:latin typeface="LMMathItalic10-Regular"/>
                  </a:rPr>
                  <a:t>s</a:t>
                </a:r>
                <a:r>
                  <a:rPr lang="pt-BR" sz="2400" b="0" i="0" u="none" strike="noStrike" baseline="30000" dirty="0">
                    <a:latin typeface="LMRoman8-Regular"/>
                  </a:rPr>
                  <a:t>2</a:t>
                </a:r>
                <a:r>
                  <a:rPr lang="pt-BR" sz="2400" b="0" i="0" u="none" strike="noStrike" baseline="0" dirty="0">
                    <a:latin typeface="LMRoman10-Regular"/>
                  </a:rPr>
                  <a:t>(</a:t>
                </a:r>
                <a:r>
                  <a:rPr lang="pt-BR" sz="2400" b="1" i="1" u="none" strike="noStrike" baseline="0" dirty="0">
                    <a:latin typeface="LMMathItalic10-Bold"/>
                  </a:rPr>
                  <a:t>X’X</a:t>
                </a:r>
                <a:r>
                  <a:rPr lang="pt-BR" sz="2400" b="0" i="0" u="none" strike="noStrike" baseline="0" dirty="0">
                    <a:latin typeface="LMRoman10-Regular"/>
                  </a:rPr>
                  <a:t>)</a:t>
                </a:r>
                <a:r>
                  <a:rPr lang="pt-BR" sz="2400" b="0" i="1" u="none" strike="noStrike" baseline="30000" dirty="0">
                    <a:latin typeface="LMMathSymbols8-Regular"/>
                  </a:rPr>
                  <a:t>−</a:t>
                </a:r>
                <a:r>
                  <a:rPr lang="pt-BR" sz="2400" b="0" i="0" u="none" strike="noStrike" baseline="30000" dirty="0">
                    <a:latin typeface="LMRoman8-Regular"/>
                  </a:rPr>
                  <a:t>1</a:t>
                </a:r>
                <a:r>
                  <a:rPr lang="pt-BR" sz="2400" b="0" i="0" u="none" strike="noStrike" baseline="0" dirty="0">
                    <a:latin typeface="grmn1000"/>
                  </a:rPr>
                  <a:t>.</a:t>
                </a: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Η αντίστοιχη εμπειρική σχέση της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(14-32) είναι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όπου </a:t>
                </a:r>
                <a:r>
                  <a:rPr lang="en-US" sz="2400" b="1" i="1" u="none" strike="noStrike" baseline="0" dirty="0">
                    <a:latin typeface="LMMathItalic10-Bold"/>
                  </a:rPr>
                  <a:t>g</a:t>
                </a:r>
                <a:r>
                  <a:rPr lang="en-US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0</a:t>
                </a:r>
                <a:r>
                  <a:rPr lang="el-GR" sz="2400" b="0" i="0" u="none" strike="noStrike" baseline="0" dirty="0">
                    <a:latin typeface="LMRoman10-Regular"/>
                  </a:rPr>
                  <a:t>) = </a:t>
                </a:r>
                <a:r>
                  <a:rPr lang="el-GR" sz="2400" b="0" i="1" u="none" strike="noStrike" baseline="0" dirty="0">
                    <a:latin typeface="LMMathItalic10-Regular"/>
                  </a:rPr>
                  <a:t>∂</a:t>
                </a:r>
                <a:r>
                  <a:rPr lang="en-US" sz="2400" b="0" i="0" u="none" strike="noStrike" baseline="0" dirty="0">
                    <a:latin typeface="LMRoman10-Regular"/>
                  </a:rPr>
                  <a:t>ln </a:t>
                </a:r>
                <a:r>
                  <a:rPr lang="en-US" sz="2400" b="0" i="1" u="none" strike="noStrike" baseline="0" dirty="0">
                    <a:latin typeface="LMMathItalic10-Regular"/>
                  </a:rPr>
                  <a:t>f</a:t>
                </a:r>
                <a:r>
                  <a:rPr lang="en-US" sz="1400" b="0" i="1" u="none" strike="noStrike" baseline="0" dirty="0">
                    <a:latin typeface="LMMathItalic8-Regular"/>
                  </a:rPr>
                  <a:t>i</a:t>
                </a:r>
                <a:r>
                  <a:rPr lang="en-US" sz="2400" b="0" i="1" u="none" strike="noStrike" baseline="0" dirty="0">
                    <a:latin typeface="LMMathItalic10-Regular"/>
                  </a:rPr>
                  <a:t>/∂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0</a:t>
                </a:r>
                <a:r>
                  <a:rPr lang="el-GR" sz="2400" b="0" i="0" u="none" strike="noStrike" baseline="0" dirty="0">
                    <a:latin typeface="grmn1000"/>
                  </a:rPr>
                  <a:t>, </a:t>
                </a:r>
                <a:r>
                  <a:rPr lang="en-US" sz="2400" b="1" i="1" u="none" strike="noStrike" baseline="0" dirty="0">
                    <a:latin typeface="LMMathItalic10-Bold"/>
                  </a:rPr>
                  <a:t>H</a:t>
                </a:r>
                <a:r>
                  <a:rPr lang="en-US" sz="1400" b="0" i="1" u="none" strike="noStrike" baseline="0" dirty="0">
                    <a:latin typeface="LMMathItalic8-Regular"/>
                  </a:rPr>
                  <a:t>i</a:t>
                </a:r>
                <a:r>
                  <a:rPr lang="en-US" sz="2400" b="0" i="0" u="none" strike="noStrike" baseline="0" dirty="0">
                    <a:latin typeface="LMRoman10-Regular"/>
                  </a:rPr>
                  <a:t>(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0</a:t>
                </a:r>
                <a:r>
                  <a:rPr lang="el-GR" sz="2400" b="0" i="0" u="none" strike="noStrike" baseline="0" dirty="0">
                    <a:latin typeface="LMRoman10-Regular"/>
                  </a:rPr>
                  <a:t>) = </a:t>
                </a:r>
                <a:r>
                  <a:rPr lang="el-GR" sz="2400" b="0" i="1" u="none" strike="noStrike" baseline="0" dirty="0">
                    <a:latin typeface="LMMathItalic10-Regular"/>
                  </a:rPr>
                  <a:t>∂</a:t>
                </a:r>
                <a:r>
                  <a:rPr lang="el-GR" sz="2400" b="0" i="0" u="none" strike="noStrike" baseline="30000" dirty="0">
                    <a:latin typeface="LMRoman8-Regular"/>
                  </a:rPr>
                  <a:t>2</a:t>
                </a:r>
                <a:r>
                  <a:rPr lang="en-US" sz="2400" b="0" i="0" u="none" strike="noStrike" baseline="0" dirty="0">
                    <a:latin typeface="LMRoman10-Regular"/>
                  </a:rPr>
                  <a:t>ln </a:t>
                </a:r>
                <a:r>
                  <a:rPr lang="en-US" sz="2400" b="0" i="1" u="none" strike="noStrike" baseline="0" dirty="0">
                    <a:latin typeface="LMMathItalic10-Regular"/>
                  </a:rPr>
                  <a:t>f</a:t>
                </a:r>
                <a:r>
                  <a:rPr lang="en-US" sz="1400" b="0" i="1" u="none" strike="noStrike" baseline="0" dirty="0">
                    <a:latin typeface="LMMathItalic8-Regular"/>
                  </a:rPr>
                  <a:t>i</a:t>
                </a:r>
                <a:r>
                  <a:rPr lang="en-US" sz="2400" b="0" i="1" u="none" strike="noStrike" baseline="0" dirty="0">
                    <a:latin typeface="LMMathItalic10-Regular"/>
                  </a:rPr>
                  <a:t>/∂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0</a:t>
                </a:r>
                <a:r>
                  <a:rPr lang="el-GR" sz="2400" b="0" i="1" u="none" strike="noStrike" baseline="0" dirty="0">
                    <a:latin typeface="LMMathItalic10-Regular"/>
                  </a:rPr>
                  <a:t>∂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n-US" sz="2400" b="1" i="1" u="none" strike="noStrike" baseline="0" dirty="0">
                    <a:latin typeface="LMMathItalic10-Bold"/>
                  </a:rPr>
                  <a:t>’</a:t>
                </a:r>
                <a:r>
                  <a:rPr lang="el-GR" sz="1400" b="0" i="0" u="none" strike="noStrike" baseline="0" dirty="0">
                    <a:latin typeface="LMRoman8-Regular"/>
                  </a:rPr>
                  <a:t>0 </a:t>
                </a:r>
                <a:r>
                  <a:rPr lang="el-GR" sz="2400" b="0" i="0" u="none" strike="noStrike" baseline="0" dirty="0">
                    <a:latin typeface="grmn1000"/>
                  </a:rPr>
                  <a:t>και </a:t>
                </a:r>
                <a:r>
                  <a:rPr lang="el-GR" sz="2400" b="1" i="1" u="none" strike="noStrike" baseline="0" dirty="0">
                    <a:latin typeface="LMMathItalic10-Bold"/>
                  </a:rPr>
                  <a:t>θ</a:t>
                </a:r>
                <a:r>
                  <a:rPr lang="el-GR" sz="1400" b="0" i="0" u="none" strike="noStrike" baseline="0" dirty="0">
                    <a:latin typeface="LMRoman8-Regular"/>
                  </a:rPr>
                  <a:t>0 </a:t>
                </a:r>
                <a:r>
                  <a:rPr lang="el-GR" sz="2400" b="0" i="0" u="none" strike="noStrike" baseline="0" dirty="0">
                    <a:latin typeface="LMRoman10-Regular"/>
                  </a:rPr>
                  <a:t>= plim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l-GR" sz="1400" b="0" i="1" u="none" strike="noStrike" baseline="0" dirty="0">
                    <a:latin typeface="LMMathItalic8-Regular"/>
                  </a:rPr>
                  <a:t>MLE</a:t>
                </a:r>
                <a:r>
                  <a:rPr lang="el-GR" sz="2400" b="0" i="0" u="none" strike="noStrike" baseline="0" dirty="0">
                    <a:latin typeface="grmn100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569B37-B41C-8A25-EE44-C8A5B602CB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7885" y="2084832"/>
                <a:ext cx="11167872" cy="4023360"/>
              </a:xfrm>
              <a:blipFill>
                <a:blip r:embed="rId2"/>
                <a:stretch>
                  <a:fillRect l="-437" t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2B4A1C2-0A76-7F80-058F-519A1E59E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984" y="3518460"/>
            <a:ext cx="6230298" cy="8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04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7C9B-E6EF-C519-0F16-18CA94A0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32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Μια αξιόπιστη εκτιμήτρια της μήτρας συνδιακυμάνσεων για τον MLE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3F8C4-3B76-0F6D-F0D8-07282AE99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Υποθέτοντας ότι                                                    και ότι οι συνθήκες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που απαιτούνται ώστε το                                                να υπακούει σε ένα κεντρικό οριακό θεώρημα ικανοποιούνται, η κατάλληλη εκτιμήτρια για τη διακύμανση του MLE γύρω από το θ0 θα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FA21E-8B3D-85D9-31C2-E1C1DFA89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593" y="2192514"/>
            <a:ext cx="2813658" cy="618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9ADB6D-35B9-B28F-DE0B-498FCFB5B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618" y="2661223"/>
            <a:ext cx="2451883" cy="514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C9718E-55C2-76DE-530C-BB5330BC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641" y="4044711"/>
            <a:ext cx="5774363" cy="51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57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FACA5-8057-AA92-9016-29B991784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Παράδειγμα 14.1. Ταυτοποίηση των Παραμέτρων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D5593-1801-4AC9-A21F-02153D626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1004474" cy="4023360"/>
          </a:xfrm>
        </p:spPr>
        <p:txBody>
          <a:bodyPr/>
          <a:lstStyle/>
          <a:p>
            <a:pPr algn="l"/>
            <a:r>
              <a:rPr lang="el-GR" sz="2400" dirty="0">
                <a:latin typeface="grmn1000"/>
              </a:rPr>
              <a:t>Α</a:t>
            </a:r>
            <a:r>
              <a:rPr lang="el-GR" sz="2400" b="0" i="0" u="none" strike="noStrike" baseline="0" dirty="0">
                <a:latin typeface="grmn1000"/>
              </a:rPr>
              <a:t>ς εξετάσουμε την αγορά ενός ογκώδους εμπορεύματος από έναν καταναλωτή, όπου </a:t>
            </a:r>
            <a:r>
              <a:rPr lang="el-GR" sz="2400" b="0" i="1" u="none" strike="noStrike" baseline="0" dirty="0">
                <a:latin typeface="LMMathItalic10-Regular"/>
              </a:rPr>
              <a:t>x</a:t>
            </a:r>
            <a:r>
              <a:rPr lang="el-GR" sz="1400" b="0" i="1" u="none" strike="noStrike" baseline="0" dirty="0">
                <a:latin typeface="LMMathItalic7-Regular"/>
              </a:rPr>
              <a:t>i</a:t>
            </a:r>
            <a:r>
              <a:rPr lang="el-GR" sz="800" b="0" i="1" u="none" strike="noStrike" baseline="0" dirty="0">
                <a:latin typeface="LMMathItalic7-Regular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είναι το εισόδημα του καταναλωτή και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600" b="0" i="1" u="none" strike="noStrike" baseline="0" dirty="0">
                <a:latin typeface="LMMathItalic7-Regular"/>
              </a:rPr>
              <a:t>i</a:t>
            </a:r>
            <a:r>
              <a:rPr lang="el-GR" sz="800" b="0" i="1" u="none" strike="noStrike" baseline="0" dirty="0">
                <a:latin typeface="LMMathItalic7-Regular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είναι η διαφορά μεταξύ της διάθεσης προς πληρωμή του καταναλωτή για το αυτοκίνητο, </a:t>
            </a:r>
            <a:r>
              <a:rPr lang="el-GR" sz="2400" b="0" i="1" u="none" strike="noStrike" baseline="0" dirty="0">
                <a:latin typeface="LMMathItalic10-Regular"/>
              </a:rPr>
              <a:t>p</a:t>
            </a:r>
            <a:r>
              <a:rPr lang="el-GR" sz="1400" b="0" i="1" u="none" strike="noStrike" baseline="0" dirty="0">
                <a:latin typeface="LMMathSymbols7-Regular"/>
              </a:rPr>
              <a:t>∗</a:t>
            </a:r>
            <a:r>
              <a:rPr lang="el-GR" sz="1400" b="0" i="1" u="none" strike="noStrike" baseline="0" dirty="0">
                <a:latin typeface="LMMathItalic7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(την τιμή επιφύλαξής του), και της τιμής του αυτοκινήτου, </a:t>
            </a:r>
            <a:r>
              <a:rPr lang="en-US" sz="2400" b="0" i="1" u="none" strike="noStrike" baseline="0" dirty="0">
                <a:latin typeface="LMMathItalic10-Regular"/>
              </a:rPr>
              <a:t>p</a:t>
            </a:r>
            <a:r>
              <a:rPr lang="en-US" sz="1400" b="0" i="1" u="none" strike="noStrike" baseline="0" dirty="0">
                <a:latin typeface="LMMathItalic7-Regular"/>
              </a:rPr>
              <a:t>i</a:t>
            </a:r>
            <a:r>
              <a:rPr lang="en-US" sz="2400" b="0" i="0" u="none" strike="noStrike" baseline="0" dirty="0">
                <a:latin typeface="grmn1000"/>
              </a:rPr>
              <a:t>.</a:t>
            </a:r>
            <a:endParaRPr lang="el-GR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Συγκεντρώνοντας τις πληροφορίες, το υπόδειγμά μας δείχνει ότι ο καταναλωτής θα αγοράσει το αυτοκίνητο αν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Italic7-Regular"/>
              </a:rPr>
              <a:t>i </a:t>
            </a:r>
            <a:r>
              <a:rPr lang="el-GR" sz="2400" b="0" i="1" u="none" strike="noStrike" baseline="0" dirty="0">
                <a:latin typeface="LMMathItalic10-Regular"/>
              </a:rPr>
              <a:t>&gt; </a:t>
            </a:r>
            <a:r>
              <a:rPr lang="el-GR" sz="2400" b="0" i="0" u="none" strike="noStrike" baseline="0" dirty="0">
                <a:latin typeface="LMRoman10-Regular"/>
              </a:rPr>
              <a:t>0 </a:t>
            </a:r>
            <a:r>
              <a:rPr lang="el-GR" sz="2400" b="0" i="0" u="none" strike="noStrike" baseline="0" dirty="0">
                <a:latin typeface="grmn1000"/>
              </a:rPr>
              <a:t>και δε θα το αγοράσει αν 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Italic7-Regular"/>
              </a:rPr>
              <a:t>i </a:t>
            </a:r>
            <a:r>
              <a:rPr lang="el-GR" sz="2400" b="0" i="1" u="none" strike="noStrike" baseline="0" dirty="0">
                <a:latin typeface="LMMathSymbols10-Regular"/>
              </a:rPr>
              <a:t>≤ </a:t>
            </a:r>
            <a:r>
              <a:rPr lang="el-GR" sz="2400" b="0" i="0" u="none" strike="noStrike" baseline="0" dirty="0">
                <a:latin typeface="LMRoman10-Regular"/>
              </a:rPr>
              <a:t>0</a:t>
            </a:r>
            <a:r>
              <a:rPr lang="el-GR" sz="2400" b="0" i="0" u="none" strike="noStrike" baseline="0" dirty="0">
                <a:latin typeface="grmn1000"/>
              </a:rPr>
              <a:t>.</a:t>
            </a: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Θα κατασκευάσουμε τη συνάρτηση πιθανοφάνειας για τα παρατηρούμενα δεδομένα, τα οποία αφορούν την αγορά του αυτοκινήτου (ή τη μη αγορά) και το εισόδημα.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72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3DAF-EBDD-C03D-E867-1B7ED454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32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Μια αξιόπιστη εκτιμήτρια της μήτρας συνδιακυμάνσεων για τον MLE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5784B7-E7CE-9AC6-3248-7B1C5C69C0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Μπορούμε να εκτιμήσουμε τη διακύμανση του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u="none" strike="noStrike" baseline="0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</m:oMath>
                </a14:m>
                <a:r>
                  <a:rPr lang="el-GR" sz="2400" b="1" i="1" u="none" strike="noStrike" baseline="0" dirty="0">
                    <a:latin typeface="LMMathItalic10-Bold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ως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endParaRPr lang="en-US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΄Ετσι, η εκτιμήτρια της διακύμανσης του </a:t>
                </a:r>
                <a:r>
                  <a:rPr lang="el-GR" sz="2400" b="0" i="0" u="none" strike="noStrike" baseline="0" dirty="0">
                    <a:latin typeface="LMRoman10-Regular"/>
                  </a:rPr>
                  <a:t>MLE </a:t>
                </a:r>
                <a:r>
                  <a:rPr lang="el-GR" sz="2400" b="0" i="0" u="none" strike="noStrike" baseline="0" dirty="0">
                    <a:latin typeface="grmn1000"/>
                  </a:rPr>
                  <a:t>είναι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5784B7-E7CE-9AC6-3248-7B1C5C69C0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2" t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9B5EE42-5758-C33F-DDAF-0B6FBFAA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93" y="2927450"/>
            <a:ext cx="6248201" cy="1084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92000-B357-00F0-DD87-A97BBA927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200" y="4957915"/>
            <a:ext cx="9052222" cy="131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872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5C213-5269-D032-A991-93D1843A2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666" y="841343"/>
            <a:ext cx="9170904" cy="51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78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DE9D8-091D-7B2C-A2ED-3BA322046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778" y="803000"/>
            <a:ext cx="8065932" cy="493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0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E968-21A4-2E39-F1BF-9DA216BB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98" y="585216"/>
            <a:ext cx="11419002" cy="1499616"/>
          </a:xfrm>
        </p:spPr>
        <p:txBody>
          <a:bodyPr>
            <a:normAutofit/>
          </a:bodyPr>
          <a:lstStyle/>
          <a:p>
            <a:r>
              <a:rPr lang="el-GR" sz="3600" dirty="0"/>
              <a:t>Γραμμικό υπόδειγμα παλινδρόμησης με κανονικά κατανεμημένους διαταρακτικούς όρους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DE8C0-EBB7-DB1C-8946-8264D42D4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275" y="2084832"/>
            <a:ext cx="9720073" cy="4023360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Το γραμμικό υπόδειγμα παλινδρόμησης είναι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συνάρτηση πιθανοφάνειας για ένα δείγμα </a:t>
            </a:r>
            <a:r>
              <a:rPr lang="el-GR" sz="2400" b="0" i="1" u="none" strike="noStrike" baseline="0" dirty="0">
                <a:latin typeface="LMMathItalic10-Regular"/>
              </a:rPr>
              <a:t>n </a:t>
            </a:r>
            <a:r>
              <a:rPr lang="el-GR" sz="2400" b="0" i="0" u="none" strike="noStrike" baseline="0" dirty="0">
                <a:latin typeface="grmn1000"/>
              </a:rPr>
              <a:t>ανεξάρτητων, όμοια και κανονικά κατανεμημένων διαταρακτικών όρων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C6FC0-ABEA-A8A7-543C-7CF5DD8A4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653" y="2721020"/>
            <a:ext cx="2106833" cy="587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9A194A-80F0-841D-8A7F-B57F99F0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117" y="4467134"/>
            <a:ext cx="3412237" cy="79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07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836A-F57A-1716-2FCE-ABB2ADC4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020" y="548640"/>
            <a:ext cx="11249570" cy="1499616"/>
          </a:xfrm>
        </p:spPr>
        <p:txBody>
          <a:bodyPr/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Γραμμικό υπόδειγμα παλινδρόμησης με κανονικά κατανεμημένους διαταρακτικούς όρους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ABE76-295A-60E9-4733-DF99F91D2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Παίρνοντας λογαρίθμους, υπολογίζουμε τη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λογαριθμική συνάρτηση πιθανοφάνειας για το κλασικό υπόδειγμα παλινδρόμησης,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47559-F6BA-7911-B8C5-5AF7BEF5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55" y="3228429"/>
            <a:ext cx="5641090" cy="145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29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EDC7B-CEAE-156A-A760-223AF304B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Κάποια γραμμικά υποδείγματα με μη κανονικούς διαταρακτικούς όρους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49EE6-B741-EDB6-14D6-B07D10E0C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1004474" cy="4023360"/>
          </a:xfrm>
        </p:spPr>
        <p:txBody>
          <a:bodyPr>
            <a:normAutofit/>
          </a:bodyPr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λογαριθμική συνάρτηση πιθανοφάνειας για ένα γραμμικό υπόδειγμα παλινδρόμησης με κανονικά κατανεμημένους διαταρακτικούς όρους είναι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χρησιμότητα της λογιστικής κατανομής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οφείλεται στον μεγαλύτερο συντελεστή κύρτωσης—τα άκρα της είναι παχύτερα από εκείνα της κανονικής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κατανομής. 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λογαριθμική συνάρτηση πιθανοφάνειας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2A5DE-5B30-BA08-2AC1-BDD5B590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253" y="3224050"/>
            <a:ext cx="5555066" cy="1197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19DE1-0151-3D9B-80F7-68CD64679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549" y="5520573"/>
            <a:ext cx="4554810" cy="9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60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019F7-3855-4F0F-0DA3-E80D5410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Κάποια γραμμικά υποδείγματα με μη κανονικούς διαταρακτικούς όρους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11FD3-E1F7-378C-28A6-DAB595C59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572000"/>
          </a:xfrm>
        </p:spPr>
        <p:txBody>
          <a:bodyPr>
            <a:normAutofit lnSpcReduction="10000"/>
          </a:bodyPr>
          <a:lstStyle/>
          <a:p>
            <a:r>
              <a:rPr lang="el-GR" sz="2400" b="0" i="0" u="none" strike="noStrike" baseline="0" dirty="0">
                <a:latin typeface="grmn1000"/>
              </a:rPr>
              <a:t>Η λογαριθμική συνάρτηση πιθανοφάνειας είναι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Το κεντρικό σημείο του υποδείγματος στοχαστικού συνόρου (Παράδειγμα 12.2 και Ενότητα 19.2.4) είναι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μια ασύμμετρη κατανομή, η ασύμμετρη κανονική κατανομή,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0" u="none" strike="noStrike" baseline="0" dirty="0">
                <a:latin typeface="LMRoman10-Regular"/>
              </a:rPr>
              <a:t>Φ(</a:t>
            </a:r>
            <a:r>
              <a:rPr lang="el-GR" sz="2400" b="0" i="1" u="none" strike="noStrike" baseline="0" dirty="0">
                <a:latin typeface="LMMathItalic10-Regular"/>
              </a:rPr>
              <a:t>z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είναι η </a:t>
            </a:r>
            <a:r>
              <a:rPr lang="el-GR" sz="2400" b="0" i="0" u="none" strike="noStrike" baseline="0" dirty="0">
                <a:latin typeface="LMRoman10-Regular"/>
              </a:rPr>
              <a:t>CDF </a:t>
            </a:r>
            <a:r>
              <a:rPr lang="el-GR" sz="2400" b="0" i="0" u="none" strike="noStrike" baseline="0" dirty="0">
                <a:latin typeface="grmn1000"/>
              </a:rPr>
              <a:t>της τυπικής κανονικής κατανομής.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E0899-45EC-C00C-8056-59074EF0E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693" y="2599411"/>
            <a:ext cx="6090370" cy="1444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CC5ED-E51C-6E37-6A4B-6B1E964EB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291" y="4866743"/>
            <a:ext cx="5176894" cy="8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021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999858-2CE7-9EFF-C666-314DDEF0A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418" y="508964"/>
            <a:ext cx="8933876" cy="568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916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3C0AEB-3BE9-7959-E4E6-8DC10216B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786" y="1527143"/>
            <a:ext cx="9835856" cy="448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69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95080-08AD-7106-04C2-A94D30B15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΄Ελεγχοι Υποθέσεων για Υποδείγματα Παλινδρόμησης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AD337-F75B-D667-B98C-EAAC76731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429439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Το τυπικό στατιστικό ελέγχου για την αξιολόγηση της εγκυρότητας ενός συνόλου γραμμικών περιορισμών, </a:t>
            </a:r>
            <a:r>
              <a:rPr lang="el-GR" sz="2400" b="1" i="1" u="none" strike="noStrike" baseline="0" dirty="0">
                <a:latin typeface="LMMathItalic10-Bold"/>
              </a:rPr>
              <a:t>Rβ </a:t>
            </a:r>
            <a:r>
              <a:rPr lang="el-GR" sz="2400" b="0" i="1" u="none" strike="noStrike" baseline="0" dirty="0">
                <a:latin typeface="LMMathSymbols10-Regular"/>
              </a:rPr>
              <a:t>− </a:t>
            </a:r>
            <a:r>
              <a:rPr lang="el-GR" sz="2400" b="1" i="1" u="none" strike="noStrike" baseline="0" dirty="0">
                <a:latin typeface="LMMathItalic10-Bold"/>
              </a:rPr>
              <a:t>q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1" i="0" u="none" strike="noStrike" baseline="0" dirty="0">
                <a:latin typeface="LMRoman10-Bold"/>
              </a:rPr>
              <a:t>0</a:t>
            </a:r>
            <a:r>
              <a:rPr lang="el-GR" sz="2400" b="0" i="0" u="none" strike="noStrike" baseline="0" dirty="0">
                <a:latin typeface="grmn1000"/>
              </a:rPr>
              <a:t>, είναι το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grmn1000"/>
              </a:rPr>
              <a:t>-στατιστικό,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marL="0" indent="0" algn="l">
              <a:buNone/>
            </a:pPr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Με κανονικά κατανεμημένους διαταρακτικούς όρους, ο </a:t>
            </a:r>
            <a:r>
              <a:rPr lang="el-GR" sz="2400" b="0" i="1" u="none" strike="noStrike" baseline="0" dirty="0">
                <a:latin typeface="LMMathItalic10-Regular"/>
              </a:rPr>
              <a:t>F</a:t>
            </a:r>
            <a:r>
              <a:rPr lang="el-GR" sz="2400" b="0" i="0" u="none" strike="noStrike" baseline="0" dirty="0">
                <a:latin typeface="grmn1000"/>
              </a:rPr>
              <a:t>-έλεγχος είναι έγκυρος για οποιοδήποτε μέγεθος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δείγματος. Η πιο γενική μορφή του στατιστικού,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73B65-BB93-258F-798E-7F2960FF8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65" y="3014221"/>
            <a:ext cx="6627660" cy="1029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1A066F-0985-28D7-362C-29542418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042" y="5280349"/>
            <a:ext cx="3512354" cy="8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39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2DC4-DFDC-34A2-BF6D-80E48787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79863"/>
            <a:ext cx="11167872" cy="1499616"/>
          </a:xfrm>
        </p:spPr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Παράδειγμα 14.1. Ταυτοποίηση των Παραμέτρων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F0D7A-4008-EE15-36DA-16D3BB682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679478"/>
            <a:ext cx="10608548" cy="5178521"/>
          </a:xfrm>
        </p:spPr>
        <p:txBody>
          <a:bodyPr>
            <a:normAutofit/>
          </a:bodyPr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τυχαία μεταβλητή σε αυτό το υπόδειγμα είναι </a:t>
            </a:r>
            <a:r>
              <a:rPr lang="el-GR" sz="2400" b="0" i="1" u="none" strike="noStrike" baseline="0" dirty="0">
                <a:latin typeface="LMRoman10-Italic"/>
              </a:rPr>
              <a:t>purchase </a:t>
            </a:r>
            <a:r>
              <a:rPr lang="el-GR" sz="2400" b="0" i="0" u="none" strike="noStrike" baseline="0" dirty="0">
                <a:latin typeface="grmn1000"/>
              </a:rPr>
              <a:t>ή </a:t>
            </a:r>
            <a:r>
              <a:rPr lang="el-GR" sz="2400" b="0" i="1" u="none" strike="noStrike" baseline="0" dirty="0">
                <a:latin typeface="LMRoman10-Italic"/>
              </a:rPr>
              <a:t>not purchase</a:t>
            </a:r>
            <a:r>
              <a:rPr lang="el-GR" sz="2400" b="0" i="0" u="none" strike="noStrike" baseline="0" dirty="0">
                <a:latin typeface="grmn1000"/>
              </a:rPr>
              <a:t>-υπάρχουν μόνο δύο αποτελέσματα. Η πιθανότητα αγοράς είναι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το </a:t>
            </a:r>
            <a:r>
              <a:rPr lang="el-GR" sz="2400" b="0" i="1" u="none" strike="noStrike" baseline="0" dirty="0">
                <a:latin typeface="LMMathItalic10-Regular"/>
              </a:rPr>
              <a:t>z</a:t>
            </a:r>
            <a:r>
              <a:rPr lang="el-GR" sz="800" b="0" i="1" u="none" strike="noStrike" baseline="0" dirty="0">
                <a:latin typeface="LMMathItalic7-Regular"/>
              </a:rPr>
              <a:t>i </a:t>
            </a:r>
            <a:r>
              <a:rPr lang="el-GR" sz="2400" b="0" i="0" u="none" strike="noStrike" baseline="0" dirty="0">
                <a:latin typeface="grmn1000"/>
              </a:rPr>
              <a:t>ακολουθεί την τυπική κανονική κατανομή. Η πιθανότητα μη αγοράς ισούται με ένα μείον αυτή την πιθανότητα. Η συνάρτηση πιθανοφάνειας είναι,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1FA86-552B-CF0B-5100-81AAD9C3F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800" y="2693708"/>
            <a:ext cx="6146359" cy="16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E46F55-25FA-9724-2EA8-A5F38DF1D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792" y="5608949"/>
            <a:ext cx="6719369" cy="79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977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149401-1849-7A9C-AFA1-9DB7C212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77" y="1163524"/>
            <a:ext cx="7895961" cy="423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48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EFA7-F06D-2C3E-C416-EA1BC56FE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΄Ελεγχοι Υποθέσεων για Υποδείγματα Παλινδρόμησης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DE938-F4A6-AB23-8AC4-0A1070E98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551987" cy="4023360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΄Ετσι, το γενικό αποτέλεσμα είναι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Ο </a:t>
            </a:r>
            <a:r>
              <a:rPr lang="el-GR" sz="2400" b="1" i="0" u="none" strike="noStrike" baseline="0" dirty="0">
                <a:latin typeface="grxn1000"/>
              </a:rPr>
              <a:t>έλεγχος του λόγου πιθανοφανειών </a:t>
            </a:r>
            <a:r>
              <a:rPr lang="el-GR" sz="2400" b="0" i="0" u="none" strike="noStrike" baseline="0" dirty="0">
                <a:latin typeface="LMRoman10-Regular"/>
              </a:rPr>
              <a:t>(LR) </a:t>
            </a:r>
            <a:r>
              <a:rPr lang="el-GR" sz="2400" b="0" i="0" u="none" strike="noStrike" baseline="0" dirty="0">
                <a:latin typeface="grmn1000"/>
              </a:rPr>
              <a:t>διενεργείται συγκρίνοντας τις τιμές της λογαριθμικής πιθανοφάνειας με και χωρίς τους επιβαλλόμενους περιορισμούς.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1757A-B7B1-C3D8-CD4D-02BBBEAD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265" y="3018934"/>
            <a:ext cx="7143469" cy="8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614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D229-0D31-1486-5DF9-F102E3A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΄Ελεγχοι Υποθέσεων για Υποδείγματα Παλινδρόμησης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656E5-FD68-5B65-2AC7-91173CA06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b="0" i="0" u="none" strike="noStrike" baseline="0" dirty="0">
                <a:latin typeface="grmn1000"/>
              </a:rPr>
              <a:t>Το στατιστικό ελέγχου και η οριακή κατανομή του υπό την </a:t>
            </a:r>
            <a:r>
              <a:rPr lang="el-GR" sz="2400" b="0" i="1" u="none" strike="noStrike" baseline="0" dirty="0">
                <a:latin typeface="LMMathItalic10-Regular"/>
              </a:rPr>
              <a:t>H</a:t>
            </a:r>
            <a:r>
              <a:rPr lang="el-GR" sz="1400" b="0" i="0" u="none" strike="noStrike" baseline="0" dirty="0">
                <a:latin typeface="LMRoman8-Regular"/>
              </a:rPr>
              <a:t>0 </a:t>
            </a:r>
            <a:r>
              <a:rPr lang="el-GR" sz="2400" b="0" i="0" u="none" strike="noStrike" baseline="0" dirty="0">
                <a:latin typeface="grmn1000"/>
              </a:rPr>
              <a:t>είναι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Υπολογισμένη για τον εκτιμητή μέγιστης πιθανοφάνειας, </a:t>
            </a:r>
            <a:r>
              <a:rPr lang="el-GR" sz="2400" b="1" i="0" u="none" strike="noStrike" baseline="0" dirty="0">
                <a:latin typeface="grxn1000"/>
              </a:rPr>
              <a:t>συγκεντρωμένη λογαριθμική</a:t>
            </a:r>
            <a:r>
              <a:rPr lang="en-US" sz="2400" b="1" i="0" u="none" strike="noStrike" baseline="0" dirty="0">
                <a:latin typeface="grxn1000"/>
              </a:rPr>
              <a:t> </a:t>
            </a:r>
            <a:r>
              <a:rPr lang="el-GR" sz="2400" b="1" i="0" u="none" strike="noStrike" baseline="0" dirty="0">
                <a:latin typeface="grxn1000"/>
              </a:rPr>
              <a:t>πιθανοφάνεια</a:t>
            </a:r>
            <a:r>
              <a:rPr lang="el-GR" sz="1400" b="0" i="0" u="none" strike="noStrike" baseline="0" dirty="0">
                <a:latin typeface="grmn08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θα είναι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και όμοια για την περίπτωση με περιορισμούς. Αν αντικαταστήσουμε αυτή τη σχέση στον ορισμό του </a:t>
            </a:r>
            <a:r>
              <a:rPr lang="el-GR" sz="2400" b="0" i="0" u="none" strike="noStrike" baseline="0" dirty="0">
                <a:latin typeface="LMRoman10-Regular"/>
              </a:rPr>
              <a:t>LR</a:t>
            </a:r>
            <a:r>
              <a:rPr lang="el-GR" sz="2400" b="0" i="0" u="none" strike="noStrike" baseline="0" dirty="0">
                <a:latin typeface="grmn1000"/>
              </a:rPr>
              <a:t>,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τότε θα έχουμε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5859B-71ED-4C5A-165A-D27E476DF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683" y="2686850"/>
            <a:ext cx="3885179" cy="689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9210-D678-E8BC-D536-5955A501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683" y="4602248"/>
            <a:ext cx="3816883" cy="636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682AAF-A65E-C4F2-284E-87DE4A997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578" y="6244370"/>
            <a:ext cx="5569709" cy="49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4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FCCF-716F-6764-1599-84C429BE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064475"/>
          </a:xfrm>
        </p:spPr>
        <p:txBody>
          <a:bodyPr/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΄Ελεγχοι Υποθέσεων για Υποδείγματα Παλινδρόμησης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8BC13-80C3-7682-DE4B-482D773FC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542" y="1649691"/>
            <a:ext cx="9720073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Ο </a:t>
            </a:r>
            <a:r>
              <a:rPr lang="el-GR" sz="2400" b="1" i="0" u="none" strike="noStrike" baseline="0" dirty="0">
                <a:latin typeface="grxn1000"/>
              </a:rPr>
              <a:t>έλεγχος πολλαπλασιαστή </a:t>
            </a:r>
            <a:r>
              <a:rPr lang="el-GR" sz="2400" b="1" i="0" u="none" strike="noStrike" baseline="0" dirty="0">
                <a:latin typeface="LMRoman10-Bold"/>
              </a:rPr>
              <a:t>Lagrange (LM) </a:t>
            </a:r>
            <a:r>
              <a:rPr lang="el-GR" sz="2400" b="0" i="0" u="none" strike="noStrike" baseline="0" dirty="0">
                <a:latin typeface="grmn1000"/>
              </a:rPr>
              <a:t>βασίζεται στο ανάδελτα της λογαριθμικής συνάρτησης πιθανοφάνειας.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λογαριθμική συνάρτηση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πιθανοφάνειας μπορεί να μεγιστοποιηθεί υπό ένα σύνολο περιορισμών χρησιμοποιώντας την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Οι συνθήκες πρώτης τάξης για μια λύση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56C1C-48BD-ED4C-39A2-4C79A45A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778" y="3429000"/>
            <a:ext cx="7006772" cy="80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CD1D24-B21A-9C43-F894-E3ABEDBDC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452" y="5012103"/>
            <a:ext cx="5680851" cy="17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803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751B33-9590-0A9B-CDAA-0D4FF904E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7252" y="325224"/>
            <a:ext cx="8652489" cy="6343175"/>
          </a:xfrm>
        </p:spPr>
      </p:pic>
    </p:spTree>
    <p:extLst>
      <p:ext uri="{BB962C8B-B14F-4D97-AF65-F5344CB8AC3E}">
        <p14:creationId xmlns:p14="http://schemas.microsoft.com/office/powerpoint/2010/main" val="34174976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B9A8-AE9C-3AFD-D33A-54110562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42181" cy="1499616"/>
          </a:xfrm>
        </p:spPr>
        <p:txBody>
          <a:bodyPr>
            <a:normAutofit/>
          </a:bodyPr>
          <a:lstStyle/>
          <a:p>
            <a:r>
              <a:rPr lang="el-GR" sz="4000" dirty="0"/>
              <a:t>Το γενικευμένο υπόδειγμα παλινδρόμησης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8C2D3-F85F-FC79-883A-4E132B42C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182306"/>
            <a:ext cx="10080648" cy="4023360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Για το γενικευμένο υπόδειγμα παλινδρόμησης της Ενότητας 9.1,</a:t>
            </a:r>
            <a:endParaRPr lang="en-US" sz="2400" b="0" i="0" u="none" strike="noStrike" baseline="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Αν οι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διαταρακτικοί όροι ακολουθούν την πολυμεταβλητή κανονική κατανομή, τότε η λογαριθμική συνάρτηση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πιθανοφάνειας για το δείγμα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DB927-7BB6-9719-84A7-51F884D3A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030" y="2783330"/>
            <a:ext cx="3330554" cy="1062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2D0C57-28DB-1593-40EF-2E05D99D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006" y="5222450"/>
            <a:ext cx="8252316" cy="8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174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7744-01CA-5104-AF8A-BC606D14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Εκτίμηση GLS με γνωστή Ω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2AE03-B77B-1E1D-4FDE-582408AE8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445" y="1890074"/>
            <a:ext cx="11079888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Εφόσον η </a:t>
            </a:r>
            <a:r>
              <a:rPr lang="el-GR" sz="2400" b="1" i="1" u="none" strike="noStrike" baseline="0" dirty="0">
                <a:latin typeface="LMMathItalic10-Bold"/>
              </a:rPr>
              <a:t>Ω </a:t>
            </a:r>
            <a:r>
              <a:rPr lang="el-GR" sz="2400" b="0" i="0" u="none" strike="noStrike" baseline="0" dirty="0">
                <a:latin typeface="grmn1000"/>
              </a:rPr>
              <a:t>είναι μια μήτρα γνωστών σταθερών όρων, ο εκτιμητής μέγιστης πιθανοφάνειας του </a:t>
            </a:r>
            <a:r>
              <a:rPr lang="el-GR" sz="2400" b="1" i="1" u="none" strike="noStrike" baseline="0" dirty="0">
                <a:latin typeface="LMMathItalic10-Bold"/>
              </a:rPr>
              <a:t>β </a:t>
            </a:r>
            <a:r>
              <a:rPr lang="el-GR" sz="2400" b="0" i="0" u="none" strike="noStrike" baseline="0" dirty="0">
                <a:latin typeface="grmn1000"/>
              </a:rPr>
              <a:t>είναι το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διάνυσμα που ελαχιστοποιεί το </a:t>
            </a:r>
            <a:r>
              <a:rPr lang="el-GR" sz="2400" b="1" i="0" u="none" strike="noStrike" baseline="0" dirty="0">
                <a:latin typeface="grxn1000"/>
              </a:rPr>
              <a:t>γενικευμένο άθροισμα τετραγώνων</a:t>
            </a:r>
            <a:r>
              <a:rPr lang="el-GR" sz="2400" b="0" i="0" u="none" strike="noStrike" baseline="0" dirty="0">
                <a:latin typeface="grmn1000"/>
              </a:rPr>
              <a:t>, </a:t>
            </a:r>
            <a:r>
              <a:rPr lang="el-GR" sz="2400" b="0" i="1" u="none" strike="noStrike" baseline="0" dirty="0">
                <a:latin typeface="LMMathItalic10-Regular"/>
              </a:rPr>
              <a:t>S</a:t>
            </a:r>
            <a:r>
              <a:rPr lang="el-GR" sz="1400" b="0" i="1" u="none" strike="noStrike" baseline="0" dirty="0">
                <a:latin typeface="LMMathSymbols8-Regular"/>
              </a:rPr>
              <a:t>∗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l-GR" sz="2400" b="0" i="0" u="none" strike="noStrike" baseline="0" dirty="0">
                <a:latin typeface="LMRoman10-Regular"/>
              </a:rPr>
              <a:t>) = (</a:t>
            </a:r>
            <a:r>
              <a:rPr lang="el-GR" sz="2400" b="1" i="1" u="none" strike="noStrike" baseline="0" dirty="0">
                <a:latin typeface="LMMathItalic10-Bold"/>
              </a:rPr>
              <a:t>y</a:t>
            </a:r>
            <a:r>
              <a:rPr lang="el-GR" sz="2400" b="0" i="1" u="none" strike="noStrike" baseline="0" dirty="0">
                <a:latin typeface="LMMathSymbols10-Regular"/>
              </a:rPr>
              <a:t>−</a:t>
            </a:r>
            <a:r>
              <a:rPr lang="el-GR" sz="2400" b="1" i="1" u="none" strike="noStrike" baseline="0" dirty="0">
                <a:latin typeface="LMMathItalic10-Bold"/>
              </a:rPr>
              <a:t>Xβ</a:t>
            </a:r>
            <a:r>
              <a:rPr lang="el-GR" sz="2400" b="0" i="0" u="none" strike="noStrike" baseline="0" dirty="0">
                <a:latin typeface="LMRoman10-Regular"/>
              </a:rPr>
              <a:t>)</a:t>
            </a:r>
            <a:r>
              <a:rPr lang="en-US" sz="2400" b="0" i="0" u="none" strike="noStrike" baseline="0" dirty="0">
                <a:latin typeface="LMRoman10-Regular"/>
              </a:rPr>
              <a:t>’</a:t>
            </a:r>
            <a:r>
              <a:rPr lang="el-GR" sz="2400" b="1" i="1" u="none" strike="noStrike" baseline="0" dirty="0">
                <a:latin typeface="LMMathItalic10-Bold"/>
              </a:rPr>
              <a:t>Ω</a:t>
            </a:r>
            <a:r>
              <a:rPr lang="el-GR" sz="2400" b="0" i="1" u="none" strike="noStrike" baseline="30000" dirty="0">
                <a:latin typeface="LMMathSymbols8-Regular"/>
              </a:rPr>
              <a:t>−</a:t>
            </a:r>
            <a:r>
              <a:rPr lang="el-GR" sz="2400" b="0" i="0" u="none" strike="noStrike" baseline="30000" dirty="0">
                <a:latin typeface="LMRoman8-Regular"/>
              </a:rPr>
              <a:t>1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1" i="1" u="none" strike="noStrike" baseline="0" dirty="0">
                <a:latin typeface="LMMathItalic10-Bold"/>
              </a:rPr>
              <a:t>y</a:t>
            </a:r>
            <a:r>
              <a:rPr lang="el-GR" sz="2400" b="0" i="1" u="none" strike="noStrike" baseline="0" dirty="0">
                <a:latin typeface="LMMathSymbols10-Regular"/>
              </a:rPr>
              <a:t>−</a:t>
            </a:r>
            <a:r>
              <a:rPr lang="en-US" sz="2400" b="1" i="1" u="none" strike="noStrike" baseline="0" dirty="0">
                <a:latin typeface="LMMathItalic10-Bold"/>
              </a:rPr>
              <a:t>X</a:t>
            </a:r>
            <a:r>
              <a:rPr lang="el-GR" sz="2400" i="1" u="none" strike="noStrike" baseline="0" dirty="0">
                <a:latin typeface="LMMathItalic10-Bold"/>
              </a:rPr>
              <a:t>β</a:t>
            </a:r>
            <a:r>
              <a:rPr lang="el-GR" sz="2400" b="0" i="0" u="none" strike="noStrike" baseline="0" dirty="0">
                <a:latin typeface="LMRoman10-Regular"/>
              </a:rPr>
              <a:t>)</a:t>
            </a:r>
            <a:endParaRPr lang="en-US" sz="2400" b="0" i="0" u="none" strike="noStrike" baseline="0" dirty="0">
              <a:latin typeface="LMRoman10-Regular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Οι αναγκαίες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συνθήκες για τη μεγιστοποίηση της </a:t>
            </a:r>
            <a:r>
              <a:rPr lang="el-GR" sz="2400" b="0" i="1" u="none" strike="noStrike" baseline="0" dirty="0">
                <a:latin typeface="LMMathItalic10-Regular"/>
              </a:rPr>
              <a:t>L </a:t>
            </a:r>
            <a:r>
              <a:rPr lang="el-GR" sz="2400" b="0" i="0" u="none" strike="noStrike" baseline="0" dirty="0">
                <a:latin typeface="grmn1000"/>
              </a:rPr>
              <a:t>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DCBFE-237F-CB4A-AF67-1E86F7604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685" y="3569867"/>
            <a:ext cx="4888314" cy="17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256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099B-A684-DC08-C10F-2A93F2E8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Εκτίμηση GLS με γνωστή 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071CF-037E-22CE-2027-1EC6AC66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825365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1400" b="0" i="1" u="none" strike="noStrike" baseline="0" dirty="0">
                <a:latin typeface="LMMathSymbols8-Regular"/>
              </a:rPr>
              <a:t>∗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1" i="1" u="none" strike="noStrike" baseline="0" dirty="0">
                <a:latin typeface="LMMathItalic10-Bold"/>
              </a:rPr>
              <a:t>Ω</a:t>
            </a:r>
            <a:r>
              <a:rPr lang="el-GR" sz="2400" b="0" i="1" u="none" strike="noStrike" baseline="30000" dirty="0">
                <a:latin typeface="LMMathSymbols8-Regular"/>
              </a:rPr>
              <a:t>−</a:t>
            </a:r>
            <a:r>
              <a:rPr lang="el-GR" sz="2400" b="0" i="0" u="none" strike="noStrike" baseline="30000" dirty="0">
                <a:latin typeface="LMRoman8-Regular"/>
              </a:rPr>
              <a:t>1</a:t>
            </a:r>
            <a:r>
              <a:rPr lang="el-GR" sz="2400" b="0" i="1" u="none" strike="noStrike" baseline="30000" dirty="0">
                <a:latin typeface="LMMathItalic8-Regular"/>
              </a:rPr>
              <a:t>/</a:t>
            </a:r>
            <a:r>
              <a:rPr lang="el-GR" sz="2400" b="0" i="0" u="none" strike="noStrike" baseline="30000" dirty="0">
                <a:latin typeface="LMRoman8-Regular"/>
              </a:rPr>
              <a:t>2</a:t>
            </a:r>
            <a:r>
              <a:rPr lang="el-GR" sz="2400" b="1" i="1" u="none" strike="noStrike" baseline="0" dirty="0">
                <a:latin typeface="LMMathItalic10-Bold"/>
              </a:rPr>
              <a:t>X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1" i="1" u="none" strike="noStrike" baseline="0" dirty="0">
                <a:latin typeface="LMMathItalic10-Bold"/>
              </a:rPr>
              <a:t>y</a:t>
            </a:r>
            <a:r>
              <a:rPr lang="el-GR" sz="1400" b="0" i="1" u="none" strike="noStrike" baseline="0" dirty="0">
                <a:latin typeface="LMMathSymbols8-Regular"/>
              </a:rPr>
              <a:t>∗ </a:t>
            </a:r>
            <a:r>
              <a:rPr lang="el-GR" sz="2400" b="0" i="0" u="none" strike="noStrike" baseline="0" dirty="0">
                <a:latin typeface="LMRoman10-Regular"/>
              </a:rPr>
              <a:t>= </a:t>
            </a:r>
            <a:r>
              <a:rPr lang="el-GR" sz="2400" b="1" i="1" u="none" strike="noStrike" baseline="0" dirty="0">
                <a:latin typeface="LMMathItalic10-Bold"/>
              </a:rPr>
              <a:t>Ω</a:t>
            </a:r>
            <a:r>
              <a:rPr lang="el-GR" sz="2400" b="0" i="1" u="none" strike="noStrike" baseline="30000" dirty="0">
                <a:latin typeface="LMMathSymbols8-Regular"/>
              </a:rPr>
              <a:t>−</a:t>
            </a:r>
            <a:r>
              <a:rPr lang="el-GR" sz="2400" b="0" i="0" u="none" strike="noStrike" baseline="30000" dirty="0">
                <a:latin typeface="LMRoman8-Regular"/>
              </a:rPr>
              <a:t>1</a:t>
            </a:r>
            <a:r>
              <a:rPr lang="el-GR" sz="2400" b="0" i="1" u="none" strike="noStrike" baseline="30000" dirty="0">
                <a:latin typeface="LMMathItalic8-Regular"/>
              </a:rPr>
              <a:t>/</a:t>
            </a:r>
            <a:r>
              <a:rPr lang="el-GR" sz="2400" b="0" i="0" u="none" strike="noStrike" baseline="30000" dirty="0">
                <a:latin typeface="LMRoman8-Regular"/>
              </a:rPr>
              <a:t>2</a:t>
            </a:r>
            <a:r>
              <a:rPr lang="el-GR" sz="2400" b="1" i="1" u="none" strike="noStrike" baseline="0" dirty="0">
                <a:latin typeface="LMMathItalic10-Bold"/>
              </a:rPr>
              <a:t>y</a:t>
            </a:r>
            <a:r>
              <a:rPr lang="el-GR" sz="2400" b="0" i="0" u="none" strike="noStrike" baseline="0" dirty="0">
                <a:latin typeface="grmn1000"/>
              </a:rPr>
              <a:t>. Οι λύσεις είναι οι εκτιμητές </a:t>
            </a:r>
            <a:r>
              <a:rPr lang="el-GR" sz="2400" b="0" i="0" u="none" strike="noStrike" baseline="0" dirty="0">
                <a:latin typeface="LMRoman10-Regular"/>
              </a:rPr>
              <a:t>OLS </a:t>
            </a:r>
            <a:r>
              <a:rPr lang="el-GR" sz="2400" b="0" i="0" u="none" strike="noStrike" baseline="0" dirty="0">
                <a:latin typeface="grmn1000"/>
              </a:rPr>
              <a:t>που χρησιμοποιούν τα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μετασχηματισμένα δεδομένα</a:t>
            </a:r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που συνεπάγεται ότι με κανονικά κατανεμημένους διαταρακτικούς όρους, ο εκτιμητής γενικευμένων ελαχίστων τετραγώνων είναι επίσης ο εκτιμητής μέγιστης πιθανοφάνειας.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95186-8274-775C-15D4-C19D9B479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349" y="3237320"/>
            <a:ext cx="7665765" cy="126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097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F86B9-1259-4E0B-9F5C-54C9BBF7E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910206" cy="1499616"/>
          </a:xfrm>
        </p:spPr>
        <p:txBody>
          <a:bodyPr>
            <a:normAutofit/>
          </a:bodyPr>
          <a:lstStyle/>
          <a:p>
            <a:r>
              <a:rPr lang="el-GR" dirty="0"/>
              <a:t>Επαναληπτική εφικτή μέθοδος GLS με εκτιμημένη 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14B04-A7ED-051F-56AC-D9602AFB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910206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΄Οταν η </a:t>
            </a:r>
            <a:r>
              <a:rPr lang="el-GR" sz="2400" b="1" i="1" u="none" strike="noStrike" baseline="0" dirty="0">
                <a:latin typeface="LMMathItalic10-Bold"/>
              </a:rPr>
              <a:t>Ω </a:t>
            </a:r>
            <a:r>
              <a:rPr lang="el-GR" sz="2400" b="0" i="0" u="none" strike="noStrike" baseline="0" dirty="0">
                <a:latin typeface="grmn1000"/>
              </a:rPr>
              <a:t>είναι άγνωστη και πρέπει να εκτιμηθεί, τότε είναι απαραίτητο να μεγιστοποιήσουμε τη λογαριθμική πιθανοφάνεια στην Εξίσωση (14-55) ως προς το πλήρες σύνολο των παραμέτρων </a:t>
            </a:r>
            <a:r>
              <a:rPr lang="el-GR" sz="2400" b="0" i="0" u="none" strike="noStrike" baseline="0" dirty="0">
                <a:latin typeface="LMRoman10-Regular"/>
              </a:rPr>
              <a:t>[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l-GR" sz="2400" b="0" i="1" u="none" strike="noStrike" baseline="0" dirty="0">
                <a:latin typeface="LMMathItalic10-Regular"/>
              </a:rPr>
              <a:t>, σ</a:t>
            </a:r>
            <a:r>
              <a:rPr lang="el-GR" sz="2400" b="0" i="0" u="none" strike="noStrike" baseline="30000" dirty="0">
                <a:latin typeface="LMRoman8-Regular"/>
              </a:rPr>
              <a:t>2</a:t>
            </a:r>
            <a:r>
              <a:rPr lang="el-GR" sz="2400" b="0" i="1" u="none" strike="noStrike" baseline="0" dirty="0">
                <a:latin typeface="LMMathItalic10-Regular"/>
              </a:rPr>
              <a:t>,</a:t>
            </a:r>
            <a:r>
              <a:rPr lang="el-GR" sz="2400" b="1" i="1" u="none" strike="noStrike" baseline="0" dirty="0">
                <a:latin typeface="LMMathItalic10-Bold"/>
              </a:rPr>
              <a:t>Ω</a:t>
            </a:r>
            <a:r>
              <a:rPr lang="el-GR" sz="2400" b="0" i="0" u="none" strike="noStrike" baseline="0" dirty="0">
                <a:latin typeface="LMRoman10-Regular"/>
              </a:rPr>
              <a:t>]</a:t>
            </a:r>
            <a:r>
              <a:rPr lang="el-GR" sz="2400" b="0" i="0" u="none" strike="noStrike" baseline="0" dirty="0">
                <a:latin typeface="grmn1000"/>
              </a:rPr>
              <a:t>.</a:t>
            </a:r>
            <a:endParaRPr lang="en-US" sz="2400" b="0" i="0" u="none" strike="noStrike" baseline="0" dirty="0">
              <a:latin typeface="grmn1000"/>
            </a:endParaRPr>
          </a:p>
          <a:p>
            <a:pPr lvl="1"/>
            <a:r>
              <a:rPr lang="el-GR" dirty="0"/>
              <a:t>1. Για μια δεδομένη τιμή του θ, ο εκτιμητής του β θα είναι ο GLS και η εκτιμήτρια της σ2 θα είναι η</a:t>
            </a:r>
            <a:r>
              <a:rPr lang="en-US" dirty="0"/>
              <a:t> </a:t>
            </a:r>
            <a:r>
              <a:rPr lang="el-GR" dirty="0"/>
              <a:t>εκτιμήτρια στην Εξίσωση (14-57).</a:t>
            </a:r>
            <a:endParaRPr lang="en-US" dirty="0"/>
          </a:p>
          <a:p>
            <a:pPr lvl="1"/>
            <a:r>
              <a:rPr lang="el-GR" dirty="0"/>
              <a:t>2. Οι εξισώσεις πιθανοφάνειας για το θ συνήθως είναι περίπλοκες συναρτήσεις των β και σσ</a:t>
            </a:r>
            <a:r>
              <a:rPr lang="el-GR" baseline="30000" dirty="0"/>
              <a:t>2</a:t>
            </a:r>
            <a:r>
              <a:rPr lang="el-GR" dirty="0"/>
              <a:t>. ΄Ετσι,</a:t>
            </a:r>
            <a:r>
              <a:rPr lang="en-US" dirty="0"/>
              <a:t> </a:t>
            </a:r>
            <a:r>
              <a:rPr lang="el-GR" dirty="0"/>
              <a:t>είναι απαραίτητη η από κοινού εκτίμησή τους. Ωστόσο, σε πολλές περιπτώσεις, για δεδομένες τιμές</a:t>
            </a:r>
            <a:r>
              <a:rPr lang="en-US" dirty="0"/>
              <a:t> </a:t>
            </a:r>
            <a:r>
              <a:rPr lang="el-GR" dirty="0"/>
              <a:t>των ββ και σ2, ο εκτιμητής του θ είναι σαφής.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3083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EE26F-6EBB-17A1-95CE-CC5EDFAB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976952" cy="1499616"/>
          </a:xfrm>
        </p:spPr>
        <p:txBody>
          <a:bodyPr>
            <a:normAutofit/>
          </a:bodyPr>
          <a:lstStyle/>
          <a:p>
            <a:r>
              <a:rPr lang="el-GR" sz="4000" dirty="0"/>
              <a:t>Πολλαπλασιαστική</a:t>
            </a:r>
            <a:r>
              <a:rPr lang="en-US" sz="4000" dirty="0"/>
              <a:t> </a:t>
            </a:r>
            <a:r>
              <a:rPr lang="el-GR" sz="4000" dirty="0"/>
              <a:t>ετεροσκεδαστικότητα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C563F-A203-D3C7-BDE7-4B3E8B634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759377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Το υπόδειγμα του </a:t>
            </a:r>
            <a:r>
              <a:rPr lang="el-GR" sz="2400" b="0" i="0" u="none" strike="noStrike" baseline="0" dirty="0">
                <a:latin typeface="LMRoman10-Regular"/>
              </a:rPr>
              <a:t>Harvey </a:t>
            </a:r>
            <a:r>
              <a:rPr lang="el-GR" sz="2400" b="0" i="0" u="none" strike="noStrike" baseline="0" dirty="0">
                <a:latin typeface="grmn1000"/>
              </a:rPr>
              <a:t>(1976) για την πολλαπλασιαστική ετεροσκεδαστικότητα είναι ένα ιδιαίτερα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ευέλικτο και γενικό υπόδειγμα που περιλαμβάνει πολλές ειδικές περιπτώσεις. 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γενική διατύπωσή του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3038E0-DFA8-E17D-BE2A-41C0242E3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296" y="4066539"/>
            <a:ext cx="2644113" cy="66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88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B669-AC60-2EFB-325A-E2D8FB4A1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Αποτελεσματική εκτίμηση: η αρχή της μέγιστης πιθανοφάνειας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27299-0D44-4EC7-ABAD-54DD665DD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976194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αρχή της </a:t>
            </a:r>
            <a:r>
              <a:rPr lang="el-GR" sz="2400" b="1" i="0" u="none" strike="noStrike" baseline="0" dirty="0">
                <a:latin typeface="grxn1000"/>
              </a:rPr>
              <a:t>μέγιστης πιθανοφάνειας </a:t>
            </a:r>
            <a:r>
              <a:rPr lang="el-GR" sz="2400" b="0" i="0" u="none" strike="noStrike" baseline="0" dirty="0">
                <a:latin typeface="grmn1000"/>
              </a:rPr>
              <a:t>αποτελεί ένα μέσο επιλογής ενός ασυμπτωτικά αποτελεσματικού εκτιμητή για μια παράμετρο ή για ένα σύνολο παραμέτρων.</a:t>
            </a:r>
          </a:p>
          <a:p>
            <a:pPr algn="l"/>
            <a:r>
              <a:rPr lang="el-GR" dirty="0"/>
              <a:t>Η πυκνότητα για κάθε μια από τις παρατηρήσεις είναι</a:t>
            </a:r>
          </a:p>
          <a:p>
            <a:pPr algn="l"/>
            <a:endParaRPr lang="el-GR" dirty="0"/>
          </a:p>
          <a:p>
            <a:pPr algn="l"/>
            <a:endParaRPr lang="el-GR" dirty="0"/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Επειδή οι παρατηρήσεις είναι ανεξάρτητες, η από κοινού πυκνότητά τους, που είναι η πιθανοφάνεια για αυτό το δείγμα,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02886-855C-2916-0251-EC1A1E934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962" y="3770698"/>
            <a:ext cx="2079885" cy="791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2EA0F-3CF3-343E-D5F7-F6D3BC105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825" y="5592452"/>
            <a:ext cx="6077405" cy="9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218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31CB-8A14-E0FE-DED4-FB485BF1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88" y="306049"/>
            <a:ext cx="10174915" cy="934762"/>
          </a:xfrm>
        </p:spPr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Πολλαπλασιαστική</a:t>
            </a:r>
            <a:r>
              <a:rPr kumimoji="0" lang="en-US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 </a:t>
            </a:r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ετεροσκεδαστικότητα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E5FDB3-54C1-0415-61DB-88569A6BAA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7567" y="1324467"/>
                <a:ext cx="10966767" cy="4572000"/>
              </a:xfrm>
            </p:spPr>
            <p:txBody>
              <a:bodyPr/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΄Εστω ότι το </a:t>
                </a:r>
                <a:r>
                  <a:rPr lang="el-GR" sz="2400" b="1" i="1" u="none" strike="noStrike" baseline="0" dirty="0">
                    <a:latin typeface="LMMathItalic10-Bold"/>
                  </a:rPr>
                  <a:t>z</a:t>
                </a:r>
                <a:r>
                  <a:rPr lang="el-GR" sz="1400" b="0" i="1" u="none" strike="noStrike" baseline="0" dirty="0">
                    <a:latin typeface="LMMathItalic8-Regular"/>
                  </a:rPr>
                  <a:t>i </a:t>
                </a:r>
                <a:r>
                  <a:rPr lang="el-GR" sz="2400" b="0" i="0" u="none" strike="noStrike" baseline="0" dirty="0">
                    <a:latin typeface="grmn1000"/>
                  </a:rPr>
                  <a:t>περιλαμβάνει έναν σταθερό όρο και, έτσι, </a:t>
                </a:r>
                <a:r>
                  <a:rPr lang="el-GR" sz="2400" b="1" i="1" u="none" strike="noStrike" baseline="0" dirty="0">
                    <a:latin typeface="LMMathItalic10-Bold"/>
                  </a:rPr>
                  <a:t>z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l-GR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2400" b="1" i="1" u="none" strike="noStrike" baseline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mr>
                      <m:mr>
                        <m:e>
                          <m:r>
                            <a:rPr lang="en-US" sz="2400" b="1" i="1" u="none" strike="noStrike" baseline="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mr>
                    </m:m>
                  </m:oMath>
                </a14:m>
                <a:r>
                  <a:rPr lang="en-US" sz="1400" b="0" i="1" u="none" strike="noStrike" baseline="0" dirty="0">
                    <a:latin typeface="LMMathItalic8-Regular"/>
                  </a:rPr>
                  <a:t> </a:t>
                </a:r>
                <a:r>
                  <a:rPr lang="en-US" sz="2400" b="0" i="0" u="none" strike="noStrike" baseline="0" dirty="0">
                    <a:latin typeface="LMRoman10-Regular"/>
                  </a:rPr>
                  <a:t>= [1</a:t>
                </a:r>
                <a:r>
                  <a:rPr lang="en-US" sz="2400" b="0" i="1" u="none" strike="noStrike" baseline="0" dirty="0">
                    <a:latin typeface="LMMathItalic10-Regular"/>
                  </a:rPr>
                  <a:t>, </a:t>
                </a:r>
                <a:r>
                  <a:rPr lang="en-US" sz="2400" b="1" i="1" u="none" strike="noStrike" baseline="0" dirty="0">
                    <a:latin typeface="LMMathItalic10-Bold"/>
                  </a:rPr>
                  <a:t>q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2400" b="1" i="1" u="none" strike="noStrike" baseline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mr>
                      <m:mr>
                        <m:e>
                          <m:r>
                            <a:rPr lang="en-US" sz="2400" b="1" i="1" u="none" strike="noStrike" baseline="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mr>
                    </m:m>
                  </m:oMath>
                </a14:m>
                <a:r>
                  <a:rPr lang="el-GR" sz="2400" b="0" i="0" u="none" strike="noStrike" baseline="0" dirty="0">
                    <a:latin typeface="LMRoman10-Regular"/>
                  </a:rPr>
                  <a:t>]</a:t>
                </a:r>
                <a:r>
                  <a:rPr lang="el-GR" sz="2400" b="0" i="0" u="none" strike="noStrike" baseline="0" dirty="0">
                    <a:latin typeface="grmn1000"/>
                  </a:rPr>
                  <a:t>, όπου </a:t>
                </a:r>
                <a:r>
                  <a:rPr lang="el-GR" sz="2400" b="1" i="1" u="none" strike="noStrike" baseline="0" dirty="0">
                    <a:latin typeface="LMMathItalic10-Bold"/>
                  </a:rPr>
                  <a:t>q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1400" b="0" i="1" u="none" strike="noStrike" dirty="0">
                    <a:latin typeface="LMMathItalic8-Regular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είναι το αρχικό σύνολο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μεταβλητών και έστω </a:t>
                </a:r>
                <a:r>
                  <a:rPr lang="el-GR" sz="2400" b="1" i="1" u="none" strike="noStrike" baseline="0" dirty="0">
                    <a:latin typeface="LMMathItalic10-Bold"/>
                  </a:rPr>
                  <a:t>γ</a:t>
                </a:r>
                <a:r>
                  <a:rPr lang="el-GR" sz="1400" b="0" i="1" u="none" strike="noStrike" baseline="0" dirty="0">
                    <a:latin typeface="LMMathSymbols8-Regular"/>
                  </a:rPr>
                  <a:t> </a:t>
                </a:r>
                <a:r>
                  <a:rPr lang="el-GR" sz="2400" b="0" i="0" u="none" strike="noStrike" baseline="0" dirty="0">
                    <a:latin typeface="LMRoman10-Regular"/>
                  </a:rPr>
                  <a:t>= [ln </a:t>
                </a:r>
                <a:r>
                  <a:rPr lang="el-GR" sz="2400" b="0" i="1" u="none" strike="noStrike" baseline="0" dirty="0">
                    <a:latin typeface="LMMathItalic10-Regular"/>
                  </a:rPr>
                  <a:t>σ</a:t>
                </a:r>
                <a:r>
                  <a:rPr lang="el-GR" sz="2400" b="0" i="0" u="none" strike="noStrike" baseline="30000" dirty="0">
                    <a:latin typeface="LMRoman8-Regular"/>
                  </a:rPr>
                  <a:t>2</a:t>
                </a:r>
                <a:r>
                  <a:rPr lang="el-GR" sz="2400" b="0" i="1" u="none" strike="noStrike" baseline="0" dirty="0">
                    <a:latin typeface="LMMathItalic10-Regular"/>
                  </a:rPr>
                  <a:t>,</a:t>
                </a:r>
                <a:r>
                  <a:rPr lang="el-GR" sz="2400" b="1" i="1" u="none" strike="noStrike" baseline="0" dirty="0">
                    <a:latin typeface="LMMathItalic10-Bold"/>
                  </a:rPr>
                  <a:t>α</a:t>
                </a:r>
                <a:r>
                  <a:rPr lang="en-US" sz="2400" b="1" i="1" u="none" strike="noStrike" baseline="0" dirty="0">
                    <a:latin typeface="LMMathItalic10-Bold"/>
                  </a:rPr>
                  <a:t>’</a:t>
                </a:r>
                <a:r>
                  <a:rPr lang="el-GR" sz="2400" b="0" i="0" u="none" strike="noStrike" baseline="0" dirty="0">
                    <a:latin typeface="LMRoman10-Regular"/>
                  </a:rPr>
                  <a:t>]</a:t>
                </a:r>
                <a:r>
                  <a:rPr lang="el-GR" sz="2400" b="0" i="0" u="none" strike="noStrike" baseline="0" dirty="0">
                    <a:latin typeface="grmn1000"/>
                  </a:rPr>
                  <a:t>.</a:t>
                </a: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Η λογαριθμική πιθανοφάνεια είναι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b="0" i="0" u="none" strike="noStrike" baseline="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b="0" i="0" u="none" strike="noStrike" baseline="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Οι εξισώσεις πιθανοφάνειας είναι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E5FDB3-54C1-0415-61DB-88569A6BAA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7567" y="1324467"/>
                <a:ext cx="10966767" cy="4572000"/>
              </a:xfrm>
              <a:blipFill>
                <a:blip r:embed="rId2"/>
                <a:stretch>
                  <a:fillRect l="-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33D1C2E-77DA-FFAA-2BE1-626B98907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952" y="2875175"/>
            <a:ext cx="4909855" cy="1676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F1E034-3D83-8270-4208-D1AE8B692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488" y="5722071"/>
            <a:ext cx="6251749" cy="9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10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2B648-0FC5-06B7-8B2C-FB66AFA2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Η μέθοδος της βαθμολόγησης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1C0F6B-CE5A-5262-4AF5-EB8530C2A2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1701538"/>
                <a:ext cx="10976194" cy="5156462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l-GR" sz="2400" dirty="0">
                    <a:latin typeface="grmn1000"/>
                  </a:rPr>
                  <a:t>Η</a:t>
                </a:r>
                <a:r>
                  <a:rPr lang="el-GR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1" i="0" u="none" strike="noStrike" baseline="0" dirty="0">
                    <a:latin typeface="grxn1000"/>
                  </a:rPr>
                  <a:t>μέθοδος της βαθμολόγησης </a:t>
                </a:r>
                <a:r>
                  <a:rPr lang="el-GR" sz="2400" b="0" i="0" u="none" strike="noStrike" baseline="0" dirty="0">
                    <a:latin typeface="LMRoman10-Regular"/>
                  </a:rPr>
                  <a:t>(method of scoring) </a:t>
                </a:r>
                <a:r>
                  <a:rPr lang="el-GR" sz="2400" b="0" i="0" u="none" strike="noStrike" baseline="0" dirty="0">
                    <a:latin typeface="grmn1000"/>
                  </a:rPr>
                  <a:t>φαίνεται ότι αποτελεί μια χρήσιμη πρακτική για τη μεγιστοποίηση της λογαριθμικής συνάρτησης πιθανοφάνειας.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Η αναμενόμενη τιμή της </a:t>
                </a:r>
                <a:r>
                  <a:rPr lang="el-GR" sz="2400" b="0" i="1" u="none" strike="noStrike" baseline="0" dirty="0">
                    <a:latin typeface="LMMathItalic10-Regular"/>
                  </a:rPr>
                  <a:t>∂</a:t>
                </a:r>
                <a:r>
                  <a:rPr lang="el-GR" sz="2400" b="0" i="0" u="none" strike="noStrike" baseline="30000" dirty="0">
                    <a:latin typeface="LMRoman8-Regular"/>
                  </a:rPr>
                  <a:t>2</a:t>
                </a:r>
                <a:r>
                  <a:rPr lang="el-GR" sz="2400" b="0" i="0" u="none" strike="noStrike" baseline="0" dirty="0">
                    <a:latin typeface="LMRoman10-Regular"/>
                  </a:rPr>
                  <a:t>ln </a:t>
                </a:r>
                <a:r>
                  <a:rPr lang="el-GR" sz="2400" b="0" i="1" u="none" strike="noStrike" baseline="0" dirty="0">
                    <a:latin typeface="LMMathItalic10-Regular"/>
                  </a:rPr>
                  <a:t>L/∂</a:t>
                </a:r>
                <a:r>
                  <a:rPr lang="el-GR" sz="2400" b="1" i="1" u="none" strike="noStrike" baseline="0" dirty="0">
                    <a:latin typeface="LMMathItalic10-Bold"/>
                  </a:rPr>
                  <a:t>β</a:t>
                </a:r>
                <a:r>
                  <a:rPr lang="el-GR" sz="2400" b="0" i="1" u="none" strike="noStrike" baseline="0" dirty="0">
                    <a:latin typeface="LMMathItalic10-Regular"/>
                  </a:rPr>
                  <a:t>∂</a:t>
                </a:r>
                <a:r>
                  <a:rPr lang="el-GR" sz="2400" b="1" i="1" u="none" strike="noStrike" baseline="0" dirty="0">
                    <a:latin typeface="LMMathItalic10-Bold"/>
                  </a:rPr>
                  <a:t>γ’</a:t>
                </a:r>
                <a:r>
                  <a:rPr lang="el-GR" sz="1400" b="0" i="1" u="none" strike="noStrike" baseline="0" dirty="0">
                    <a:latin typeface="LMMathSymbols8-Regular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είναι </a:t>
                </a:r>
                <a:r>
                  <a:rPr lang="el-GR" sz="2400" b="1" i="0" u="none" strike="noStrike" baseline="0" dirty="0">
                    <a:latin typeface="LMRoman10-Bold"/>
                  </a:rPr>
                  <a:t>0</a:t>
                </a:r>
                <a:r>
                  <a:rPr lang="el-GR" sz="2400" b="0" i="0" u="none" strike="noStrike" baseline="0" dirty="0">
                    <a:latin typeface="grmn1000"/>
                  </a:rPr>
                  <a:t>, αφού </a:t>
                </a:r>
                <a:r>
                  <a:rPr lang="el-GR" sz="2400" b="0" i="1" u="none" strike="noStrike" baseline="0" dirty="0">
                    <a:latin typeface="LMMathItalic10-Regular"/>
                  </a:rPr>
                  <a:t>E</a:t>
                </a:r>
                <a:r>
                  <a:rPr lang="el-GR" sz="2400" b="0" i="0" u="none" strike="noStrike" baseline="0" dirty="0">
                    <a:latin typeface="LMRoman10-Regular"/>
                  </a:rPr>
                  <a:t>[</a:t>
                </a:r>
                <a:r>
                  <a:rPr lang="el-GR" sz="2400" b="0" i="1" u="none" strike="noStrike" baseline="0" dirty="0">
                    <a:latin typeface="LMMathItalic10-Regular"/>
                  </a:rPr>
                  <a:t>ε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1" u="none" strike="noStrike" baseline="0" dirty="0">
                    <a:latin typeface="LMMathSymbols10-Regular"/>
                  </a:rPr>
                  <a:t>|</a:t>
                </a:r>
                <a:r>
                  <a:rPr lang="el-GR" sz="2400" b="1" i="1" u="none" strike="noStrike" baseline="0" dirty="0">
                    <a:latin typeface="LMMathItalic10-Bold"/>
                  </a:rPr>
                  <a:t>x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1" u="none" strike="noStrike" baseline="0" dirty="0">
                    <a:latin typeface="LMMathItalic10-Regular"/>
                  </a:rPr>
                  <a:t>, </a:t>
                </a:r>
                <a:r>
                  <a:rPr lang="el-GR" sz="2400" b="1" i="1" u="none" strike="noStrike" baseline="0" dirty="0">
                    <a:latin typeface="LMMathItalic10-Bold"/>
                  </a:rPr>
                  <a:t>z</a:t>
                </a:r>
                <a:r>
                  <a:rPr lang="el-GR" sz="1400" b="0" i="1" u="none" strike="noStrike" baseline="0" dirty="0">
                    <a:latin typeface="LMMathItalic8-Regular"/>
                  </a:rPr>
                  <a:t>i</a:t>
                </a:r>
                <a:r>
                  <a:rPr lang="el-GR" sz="2400" b="0" i="0" u="none" strike="noStrike" baseline="0" dirty="0">
                    <a:latin typeface="LMRoman10-Regular"/>
                  </a:rPr>
                  <a:t>] = 0</a:t>
                </a:r>
                <a:r>
                  <a:rPr lang="el-GR" sz="2400" b="0" i="0" u="none" strike="noStrike" baseline="0" dirty="0">
                    <a:latin typeface="grmn1000"/>
                  </a:rPr>
                  <a:t>. Η αναμενόμενη τιμή του κλάσματος στην </a:t>
                </a:r>
                <a:r>
                  <a:rPr lang="el-GR" sz="2400" b="0" i="1" u="none" strike="noStrike" baseline="0" dirty="0">
                    <a:latin typeface="LMMathItalic10-Regular"/>
                  </a:rPr>
                  <a:t>∂</a:t>
                </a:r>
                <a:r>
                  <a:rPr lang="el-GR" sz="2400" b="0" i="0" u="none" strike="noStrike" baseline="30000" dirty="0">
                    <a:latin typeface="LMRoman8-Regular"/>
                  </a:rPr>
                  <a:t>2</a:t>
                </a:r>
                <a:r>
                  <a:rPr lang="en-US" sz="2400" b="0" i="0" u="none" strike="noStrike" baseline="0" dirty="0">
                    <a:latin typeface="LMRoman10-Regular"/>
                  </a:rPr>
                  <a:t>ln </a:t>
                </a:r>
                <a:r>
                  <a:rPr lang="en-US" sz="2400" b="0" i="1" u="none" strike="noStrike" baseline="0" dirty="0">
                    <a:latin typeface="LMMathItalic10-Regular"/>
                  </a:rPr>
                  <a:t>L/∂</a:t>
                </a:r>
                <a:r>
                  <a:rPr lang="el-GR" sz="2400" b="1" i="1" u="none" strike="noStrike" baseline="0" dirty="0">
                    <a:latin typeface="LMMathItalic10-Bold"/>
                  </a:rPr>
                  <a:t>γ</a:t>
                </a:r>
                <a:r>
                  <a:rPr lang="el-GR" sz="2400" b="0" i="1" u="none" strike="noStrike" baseline="0" dirty="0">
                    <a:latin typeface="LMMathItalic10-Regular"/>
                  </a:rPr>
                  <a:t>∂</a:t>
                </a:r>
                <a:r>
                  <a:rPr lang="el-GR" sz="2400" b="1" i="1" u="none" strike="noStrike" baseline="0" dirty="0">
                    <a:latin typeface="LMMathItalic10-Bold"/>
                  </a:rPr>
                  <a:t>γ</a:t>
                </a:r>
                <a:r>
                  <a:rPr lang="el-GR" sz="1400" b="0" i="1" u="none" strike="noStrike" baseline="0" dirty="0">
                    <a:latin typeface="LMMathSymbols8-Regular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είναι </a:t>
                </a:r>
                <a:r>
                  <a:rPr lang="en-US" sz="2400" b="0" i="1" u="none" strike="noStrike" baseline="0" dirty="0">
                    <a:latin typeface="LMMathItalic10-Regular"/>
                  </a:rPr>
                  <a:t>E</a:t>
                </a:r>
                <a:r>
                  <a:rPr lang="en-US" sz="2400" b="0" i="0" u="none" strike="noStrike" baseline="0" dirty="0">
                    <a:latin typeface="LMRoman10-Regular"/>
                  </a:rPr>
                  <a:t>[</a:t>
                </a:r>
                <a:r>
                  <a:rPr lang="el-GR" sz="2400" b="0" i="1" u="none" strike="noStrike" baseline="0" dirty="0">
                    <a:latin typeface="LMMathItalic10-Regular"/>
                  </a:rPr>
                  <a:t>ε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l-GR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l-GR" sz="2400" b="0" i="1" u="none" strike="noStrike" baseline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mr>
                      <m:mr>
                        <m:e>
                          <m:r>
                            <a:rPr lang="en-US" sz="2400" b="0" i="1" u="none" strike="noStrike" baseline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mr>
                    </m:m>
                  </m:oMath>
                </a14:m>
                <a:r>
                  <a:rPr lang="el-GR" sz="2400" b="0" i="1" u="none" strike="noStrike" baseline="0" dirty="0">
                    <a:latin typeface="LMMathItalic10-Regular"/>
                  </a:rPr>
                  <a:t>/σ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l-GR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2400" b="0" i="1" u="none" strike="noStrike" baseline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mr>
                      <m:mr>
                        <m:e>
                          <m:r>
                            <a:rPr lang="en-US" sz="2400" b="0" i="1" u="none" strike="noStrike" baseline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mr>
                    </m:m>
                  </m:oMath>
                </a14:m>
                <a:r>
                  <a:rPr lang="el-GR" sz="1400" i="1" dirty="0">
                    <a:latin typeface="LMMathItalic8-Regular"/>
                  </a:rPr>
                  <a:t> </a:t>
                </a:r>
                <a:r>
                  <a:rPr lang="en-US" sz="2400" b="0" i="1" u="none" strike="noStrike" baseline="0" dirty="0">
                    <a:latin typeface="LMMathSymbols10-Regular"/>
                  </a:rPr>
                  <a:t>|</a:t>
                </a:r>
                <a:r>
                  <a:rPr lang="en-US" sz="2400" b="1" i="1" u="none" strike="noStrike" baseline="0" dirty="0">
                    <a:latin typeface="LMMathItalic10-Bold"/>
                  </a:rPr>
                  <a:t>x</a:t>
                </a:r>
                <a:r>
                  <a:rPr lang="en-US" sz="1400" b="0" i="1" u="none" strike="noStrike" baseline="0" dirty="0">
                    <a:latin typeface="LMMathItalic8-Regular"/>
                  </a:rPr>
                  <a:t>i</a:t>
                </a:r>
                <a:r>
                  <a:rPr lang="en-US" sz="2400" b="0" i="1" u="none" strike="noStrike" baseline="0" dirty="0">
                    <a:latin typeface="LMMathItalic10-Regular"/>
                  </a:rPr>
                  <a:t>, </a:t>
                </a:r>
                <a:r>
                  <a:rPr lang="en-US" sz="2400" b="1" i="1" u="none" strike="noStrike" baseline="0" dirty="0">
                    <a:latin typeface="LMMathItalic10-Bold"/>
                  </a:rPr>
                  <a:t>z</a:t>
                </a:r>
                <a:r>
                  <a:rPr lang="en-US" sz="1400" b="0" i="1" u="none" strike="noStrike" baseline="0" dirty="0">
                    <a:latin typeface="LMMathItalic8-Regular"/>
                  </a:rPr>
                  <a:t>i</a:t>
                </a:r>
                <a:r>
                  <a:rPr lang="en-US" sz="2400" b="0" i="0" u="none" strike="noStrike" baseline="0" dirty="0">
                    <a:latin typeface="LMRoman10-Regular"/>
                  </a:rPr>
                  <a:t>] = 1</a:t>
                </a:r>
                <a:r>
                  <a:rPr lang="en-US" sz="2400" b="0" i="0" u="none" strike="noStrike" baseline="0" dirty="0">
                    <a:latin typeface="grmn1000"/>
                  </a:rPr>
                  <a:t>. </a:t>
                </a:r>
                <a:r>
                  <a:rPr lang="el-GR" sz="2400" b="0" i="0" u="none" strike="noStrike" baseline="0" dirty="0">
                    <a:latin typeface="grmn1000"/>
                  </a:rPr>
                  <a:t>΄Εστω </a:t>
                </a:r>
                <a:r>
                  <a:rPr lang="el-GR" sz="2400" b="1" i="1" u="none" strike="noStrike" baseline="0" dirty="0">
                    <a:latin typeface="LMMathItalic10-Bold"/>
                  </a:rPr>
                  <a:t>δ </a:t>
                </a:r>
                <a:r>
                  <a:rPr lang="el-GR" sz="2400" b="0" i="0" u="none" strike="noStrike" baseline="0" dirty="0">
                    <a:latin typeface="LMRoman10-Regular"/>
                  </a:rPr>
                  <a:t>= [</a:t>
                </a:r>
                <a:r>
                  <a:rPr lang="el-GR" sz="2400" b="1" i="1" u="none" strike="noStrike" baseline="0" dirty="0">
                    <a:latin typeface="LMMathItalic10-Bold"/>
                  </a:rPr>
                  <a:t>β</a:t>
                </a:r>
                <a:r>
                  <a:rPr lang="el-GR" sz="2400" b="0" i="1" u="none" strike="noStrike" baseline="0" dirty="0">
                    <a:latin typeface="LMMathItalic10-Regular"/>
                  </a:rPr>
                  <a:t>, </a:t>
                </a:r>
                <a:r>
                  <a:rPr lang="el-GR" sz="2400" b="1" i="1" u="none" strike="noStrike" baseline="0" dirty="0">
                    <a:latin typeface="LMMathItalic10-Bold"/>
                  </a:rPr>
                  <a:t>γ</a:t>
                </a:r>
                <a:r>
                  <a:rPr lang="el-GR" sz="2400" b="0" i="0" u="none" strike="noStrike" baseline="0" dirty="0">
                    <a:latin typeface="LMRoman10-Regular"/>
                  </a:rPr>
                  <a:t>]</a:t>
                </a:r>
                <a:r>
                  <a:rPr lang="el-GR" sz="2400" b="0" i="0" u="none" strike="noStrike" baseline="0" dirty="0">
                    <a:latin typeface="grmn1000"/>
                  </a:rPr>
                  <a:t>. ΄Ετσι,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1C0F6B-CE5A-5262-4AF5-EB8530C2A2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1701538"/>
                <a:ext cx="10976194" cy="5156462"/>
              </a:xfrm>
              <a:blipFill>
                <a:blip r:embed="rId2"/>
                <a:stretch>
                  <a:fillRect l="-1277" t="-1655" r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1A8B6B7-F264-0FDF-94E9-1EF4A5AEF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134" y="2365307"/>
            <a:ext cx="5260267" cy="1245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B1613-4904-DCE0-515B-7A0C28427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134" y="5373279"/>
            <a:ext cx="5323001" cy="97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495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FD8C-F606-CC31-534D-4A3DFEE3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Η μέθοδος της βαθμολόγησης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6E89C-3490-B785-9873-8FE185493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1004474" cy="4023360"/>
          </a:xfrm>
        </p:spPr>
        <p:txBody>
          <a:bodyPr>
            <a:normAutofit/>
          </a:bodyPr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μέθοδος της βαθμολόγησης είναι ένας αλγόριθμος για την εύρεση μιας επαναληπτικής λύσης στις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εξισώσεις πιθανοφάνειας. Η επαναληπτική διαδικασία ορίζεται αναδρομικά ως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όπου </a:t>
            </a:r>
            <a:r>
              <a:rPr lang="el-GR" sz="2400" b="0" i="1" u="none" strike="noStrike" baseline="0" dirty="0">
                <a:latin typeface="LMMathItalic10-Regular"/>
              </a:rPr>
              <a:t>δ</a:t>
            </a:r>
            <a:r>
              <a:rPr lang="el-GR" sz="2000" b="0" i="1" u="none" strike="noStrike" baseline="0" dirty="0">
                <a:latin typeface="LMMathItalic8-Regular"/>
              </a:rPr>
              <a:t>t</a:t>
            </a:r>
            <a:r>
              <a:rPr lang="el-GR" sz="1400" b="0" i="1" u="none" strike="noStrike" baseline="0" dirty="0">
                <a:latin typeface="LMMathItalic8-Regular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(δηλαδή τα 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l-GR" sz="1400" b="0" i="1" u="none" strike="noStrike" baseline="0" dirty="0">
                <a:latin typeface="LMMathItalic8-Regular"/>
              </a:rPr>
              <a:t>t</a:t>
            </a:r>
            <a:r>
              <a:rPr lang="el-GR" sz="2400" b="0" i="0" u="none" strike="noStrike" baseline="0" dirty="0">
                <a:latin typeface="grmn1000"/>
              </a:rPr>
              <a:t>, </a:t>
            </a:r>
            <a:r>
              <a:rPr lang="el-GR" sz="2400" b="1" i="1" u="none" strike="noStrike" baseline="0" dirty="0">
                <a:latin typeface="LMMathItalic10-Bold"/>
              </a:rPr>
              <a:t>γ</a:t>
            </a:r>
            <a:r>
              <a:rPr lang="el-GR" sz="1400" b="0" i="1" u="none" strike="noStrike" baseline="0" dirty="0">
                <a:latin typeface="LMMathItalic8-Regular"/>
              </a:rPr>
              <a:t>t </a:t>
            </a:r>
            <a:r>
              <a:rPr lang="el-GR" sz="2400" b="0" i="0" u="none" strike="noStrike" baseline="0" dirty="0">
                <a:latin typeface="grmn1000"/>
              </a:rPr>
              <a:t>και </a:t>
            </a:r>
            <a:r>
              <a:rPr lang="el-GR" sz="2400" b="1" i="1" u="none" strike="noStrike" baseline="0" dirty="0">
                <a:latin typeface="LMMathItalic10-Bold"/>
              </a:rPr>
              <a:t>Ω</a:t>
            </a:r>
            <a:r>
              <a:rPr lang="el-GR" sz="1400" b="0" i="1" u="none" strike="noStrike" baseline="0" dirty="0">
                <a:latin typeface="LMMathItalic8-Regular"/>
              </a:rPr>
              <a:t>t</a:t>
            </a:r>
            <a:r>
              <a:rPr lang="el-GR" sz="2400" b="0" i="0" u="none" strike="noStrike" baseline="0" dirty="0">
                <a:latin typeface="grmn1000"/>
              </a:rPr>
              <a:t>) είναι η εκτίμηση κατά την επανάληψη </a:t>
            </a:r>
            <a:r>
              <a:rPr lang="el-GR" sz="2400" b="0" i="1" u="none" strike="noStrike" baseline="0" dirty="0">
                <a:latin typeface="LMMathItalic10-Regular"/>
              </a:rPr>
              <a:t>t</a:t>
            </a:r>
            <a:r>
              <a:rPr lang="el-GR" sz="2400" b="0" i="0" u="none" strike="noStrike" baseline="0" dirty="0">
                <a:latin typeface="grmn1000"/>
              </a:rPr>
              <a:t>, </a:t>
            </a:r>
            <a:r>
              <a:rPr lang="el-GR" sz="2400" b="1" i="1" u="none" strike="noStrike" baseline="0" dirty="0">
                <a:latin typeface="LMMathItalic10-Bold"/>
              </a:rPr>
              <a:t>g</a:t>
            </a:r>
            <a:r>
              <a:rPr lang="el-GR" sz="1400" b="0" i="1" u="none" strike="noStrike" baseline="0" dirty="0">
                <a:latin typeface="LMMathItalic8-Regular"/>
              </a:rPr>
              <a:t>t </a:t>
            </a:r>
            <a:r>
              <a:rPr lang="el-GR" sz="2400" b="0" i="0" u="none" strike="noStrike" baseline="0" dirty="0">
                <a:latin typeface="grmn1000"/>
              </a:rPr>
              <a:t>είναι το διάνυσμα των πρώτων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παραγώγων, </a:t>
            </a:r>
            <a:r>
              <a:rPr lang="el-GR" sz="2400" b="0" i="0" u="none" strike="noStrike" baseline="0" dirty="0">
                <a:latin typeface="LMRoman10-Regular"/>
              </a:rPr>
              <a:t>[</a:t>
            </a:r>
            <a:r>
              <a:rPr lang="el-GR" sz="2400" b="0" i="1" u="none" strike="noStrike" baseline="0" dirty="0">
                <a:latin typeface="LMMathItalic10-Regular"/>
              </a:rPr>
              <a:t>∂</a:t>
            </a:r>
            <a:r>
              <a:rPr lang="en-US" sz="2400" b="0" i="0" u="none" strike="noStrike" baseline="0" dirty="0">
                <a:latin typeface="LMRoman10-Regular"/>
              </a:rPr>
              <a:t>ln </a:t>
            </a:r>
            <a:r>
              <a:rPr lang="en-US" sz="2400" b="0" i="1" u="none" strike="noStrike" baseline="0" dirty="0">
                <a:latin typeface="LMMathItalic10-Regular"/>
              </a:rPr>
              <a:t>L/∂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n-US" sz="1400" b="0" i="1" u="none" strike="noStrike" baseline="0" dirty="0">
                <a:latin typeface="LMMathItalic8-Regular"/>
              </a:rPr>
              <a:t>t</a:t>
            </a:r>
            <a:r>
              <a:rPr lang="en-US" sz="2400" b="0" i="1" u="none" strike="noStrike" baseline="0" dirty="0">
                <a:latin typeface="LMMathItalic10-Regular"/>
              </a:rPr>
              <a:t>, ∂</a:t>
            </a:r>
            <a:r>
              <a:rPr lang="en-US" sz="2400" b="0" i="0" u="none" strike="noStrike" baseline="0" dirty="0">
                <a:latin typeface="LMRoman10-Regular"/>
              </a:rPr>
              <a:t>ln </a:t>
            </a:r>
            <a:r>
              <a:rPr lang="en-US" sz="2400" b="0" i="1" u="none" strike="noStrike" baseline="0" dirty="0">
                <a:latin typeface="LMMathItalic10-Regular"/>
              </a:rPr>
              <a:t>L/∂</a:t>
            </a:r>
            <a:r>
              <a:rPr lang="el-GR" sz="2400" b="1" i="1" u="none" strike="noStrike" baseline="0" dirty="0">
                <a:latin typeface="LMMathItalic10-Bold"/>
              </a:rPr>
              <a:t>γ</a:t>
            </a:r>
            <a:r>
              <a:rPr lang="en-US" sz="1400" i="1" dirty="0">
                <a:latin typeface="LMMathSymbols8-Regular"/>
              </a:rPr>
              <a:t> </a:t>
            </a:r>
            <a:r>
              <a:rPr lang="el-GR" sz="1400" b="0" i="1" u="none" strike="noStrike" baseline="0" dirty="0">
                <a:latin typeface="LMMathItalic8-Regular"/>
              </a:rPr>
              <a:t>t</a:t>
            </a:r>
            <a:r>
              <a:rPr lang="el-GR" sz="2400" b="0" i="0" u="none" strike="noStrike" baseline="0" dirty="0">
                <a:latin typeface="LMRoman10-Regular"/>
              </a:rPr>
              <a:t>]</a:t>
            </a:r>
            <a:r>
              <a:rPr lang="el-GR" sz="2400" b="0" i="0" u="none" strike="noStrike" baseline="0" dirty="0">
                <a:latin typeface="grmn1000"/>
              </a:rPr>
              <a:t>, και η </a:t>
            </a:r>
            <a:r>
              <a:rPr lang="el-GR" sz="2400" b="1" i="1" u="none" strike="noStrike" baseline="0" dirty="0">
                <a:latin typeface="LMMathItalic10-Bold"/>
              </a:rPr>
              <a:t>H </a:t>
            </a:r>
            <a:r>
              <a:rPr lang="el-GR" sz="2400" b="0" i="0" u="none" strike="noStrike" baseline="0" dirty="0">
                <a:latin typeface="grmn1000"/>
              </a:rPr>
              <a:t>είναι διαμερισμένη κατά παρόμοιο τρόπο.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213AC-2145-7424-9F3A-949A36C5F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062" y="3511668"/>
            <a:ext cx="2467269" cy="6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84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04F1-654B-0DB8-E993-D6850A99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Η μέθοδος της βαθμολόγησης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114165-8C3F-46BF-423D-2CE73F5CF7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2286000"/>
                <a:ext cx="10297464" cy="4023360"/>
              </a:xfrm>
            </p:spPr>
            <p:txBody>
              <a:bodyPr/>
              <a:lstStyle/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Εφόσον η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1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0" u="none" strike="noStrike" baseline="0" smtClean="0">
                            <a:latin typeface="Cambria Math" panose="02040503050406030204" pitchFamily="18" charset="0"/>
                          </a:rPr>
                          <m:t>𝚮</m:t>
                        </m:r>
                      </m:e>
                    </m:acc>
                  </m:oMath>
                </a14:m>
                <a:r>
                  <a:rPr lang="el-GR" sz="2400" b="1" i="1" u="none" strike="noStrike" baseline="0" dirty="0">
                    <a:latin typeface="LMMathItalic10-Bold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είναι διαγώνια κατά τμήματα, η αναδρομή μπορεί να γραφτεί ως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Χρησιμοποιούμε την ίδια προσέγγιση για το </a:t>
                </a:r>
                <a:r>
                  <a:rPr lang="el-GR" sz="2400" b="1" i="1" u="none" strike="noStrike" baseline="0" dirty="0">
                    <a:latin typeface="LMMathItalic10-Bold"/>
                  </a:rPr>
                  <a:t>γ</a:t>
                </a:r>
                <a:r>
                  <a:rPr lang="el-GR" sz="2400" b="0" i="0" u="none" strike="noStrike" baseline="0" dirty="0">
                    <a:latin typeface="grmn1000"/>
                  </a:rPr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114165-8C3F-46BF-423D-2CE73F5CF7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2286000"/>
                <a:ext cx="10297464" cy="4023360"/>
              </a:xfrm>
              <a:blipFill>
                <a:blip r:embed="rId2"/>
                <a:stretch>
                  <a:fillRect l="-474" t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07442F3-1118-1F9E-E5F5-DA45BB85C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78" y="2924733"/>
            <a:ext cx="4731904" cy="121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08138D-B86F-2243-0C65-861A97920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087" y="5296893"/>
            <a:ext cx="5684380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11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29BF-375B-7088-5CD5-71B37022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Η μέθοδος της βαθμολόγησης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F22D8E-64D6-5F0B-A008-599588CB2E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2286000"/>
                <a:ext cx="10118354" cy="4023360"/>
              </a:xfrm>
            </p:spPr>
            <p:txBody>
              <a:bodyPr/>
              <a:lstStyle/>
              <a:p>
                <a:r>
                  <a:rPr lang="el-GR" sz="2400" dirty="0">
                    <a:latin typeface="grmn1000"/>
                  </a:rPr>
                  <a:t>Η</a:t>
                </a:r>
                <a:r>
                  <a:rPr lang="el-GR" sz="2400" b="0" i="0" u="none" strike="noStrike" baseline="0" dirty="0">
                    <a:latin typeface="grmn1000"/>
                  </a:rPr>
                  <a:t> επαναληπτική διαδικασία είναι απλώς:</a:t>
                </a:r>
              </a:p>
              <a:p>
                <a:pPr lvl="1"/>
                <a:r>
                  <a:rPr lang="el-GR" sz="2000" b="0" i="0" u="none" strike="noStrike" baseline="0" dirty="0">
                    <a:latin typeface="grmn1000"/>
                  </a:rPr>
                  <a:t>1. Εκτιμούμε τη διακύμανση των διαταρακτικών όρων </a:t>
                </a:r>
                <a:r>
                  <a:rPr lang="el-GR" sz="2000" b="0" i="1" u="none" strike="noStrike" baseline="0" dirty="0">
                    <a:latin typeface="LMMathItalic10-Regular"/>
                  </a:rPr>
                  <a:t>σ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l-GR" sz="20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l-GR" sz="2000" b="0" i="1" u="none" strike="noStrike" baseline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mr>
                      <m:mr>
                        <m:e>
                          <m:r>
                            <a:rPr lang="en-US" sz="2000" b="0" i="1" u="none" strike="noStrike" baseline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mr>
                    </m:m>
                  </m:oMath>
                </a14:m>
                <a:r>
                  <a:rPr lang="en-US" sz="1000" b="0" i="0" u="none" strike="noStrike" baseline="0" dirty="0">
                    <a:latin typeface="LMRoman8-Regular"/>
                  </a:rPr>
                  <a:t>  </a:t>
                </a:r>
                <a:r>
                  <a:rPr lang="el-GR" sz="1600" dirty="0">
                    <a:latin typeface="LMRoman8-Regular"/>
                  </a:rPr>
                  <a:t>μετ</a:t>
                </a:r>
                <a:endParaRPr lang="el-GR" sz="1600" b="0" i="0" u="none" strike="noStrike" dirty="0">
                  <a:latin typeface="LMRoman8-Regular"/>
                </a:endParaRPr>
              </a:p>
              <a:p>
                <a:pPr lvl="1"/>
                <a:r>
                  <a:rPr lang="el-GR" sz="2000" b="0" i="0" u="none" strike="noStrike" baseline="0" dirty="0">
                    <a:latin typeface="grmn1000"/>
                  </a:rPr>
                  <a:t>2. Υπολογίζουμε το </a:t>
                </a:r>
                <a:r>
                  <a:rPr lang="el-GR" sz="2000" b="1" i="1" u="none" strike="noStrike" baseline="0" dirty="0">
                    <a:latin typeface="LMMathItalic10-Bold"/>
                  </a:rPr>
                  <a:t>β</a:t>
                </a:r>
                <a:r>
                  <a:rPr lang="el-GR" sz="1000" b="0" i="1" u="none" strike="noStrike" baseline="0" dirty="0">
                    <a:latin typeface="LMMathItalic8-Regular"/>
                  </a:rPr>
                  <a:t>t</a:t>
                </a:r>
                <a:r>
                  <a:rPr lang="el-GR" sz="1000" b="0" i="0" u="none" strike="noStrike" baseline="0" dirty="0">
                    <a:latin typeface="LMRoman8-Regular"/>
                  </a:rPr>
                  <a:t>+1 </a:t>
                </a:r>
                <a:r>
                  <a:rPr lang="el-GR" sz="2000" b="0" i="0" u="none" strike="noStrike" baseline="0" dirty="0">
                    <a:latin typeface="grmn1000"/>
                  </a:rPr>
                  <a:t>με τη μέθοδο </a:t>
                </a:r>
                <a:r>
                  <a:rPr lang="el-GR" sz="2000" b="0" i="0" u="none" strike="noStrike" baseline="0" dirty="0">
                    <a:latin typeface="LMRoman10-Regular"/>
                  </a:rPr>
                  <a:t>FGLS</a:t>
                </a:r>
                <a:r>
                  <a:rPr lang="el-GR" sz="2000" b="0" i="0" u="none" strike="noStrike" baseline="0" dirty="0">
                    <a:latin typeface="grmn1000"/>
                  </a:rPr>
                  <a:t>.</a:t>
                </a:r>
              </a:p>
              <a:p>
                <a:pPr lvl="1"/>
                <a:r>
                  <a:rPr lang="el-GR" sz="2000" b="0" i="0" u="none" strike="noStrike" baseline="0" dirty="0">
                    <a:latin typeface="grmn1000"/>
                  </a:rPr>
                  <a:t>3. Ανανεώνουμε το </a:t>
                </a:r>
                <a:r>
                  <a:rPr lang="el-GR" sz="2000" b="1" i="1" u="none" strike="noStrike" baseline="0" dirty="0">
                    <a:latin typeface="LMMathItalic10-Bold"/>
                  </a:rPr>
                  <a:t>γ</a:t>
                </a:r>
                <a:r>
                  <a:rPr lang="el-GR" sz="1000" b="0" i="1" u="none" strike="noStrike" baseline="0" dirty="0">
                    <a:latin typeface="LMMathItalic8-Regular"/>
                  </a:rPr>
                  <a:t>t </a:t>
                </a:r>
                <a:r>
                  <a:rPr lang="el-GR" sz="2000" b="0" i="0" u="none" strike="noStrike" baseline="0" dirty="0">
                    <a:latin typeface="grmn1000"/>
                  </a:rPr>
                  <a:t>χρησιμοποιώντας την παλινδρόμηση που περιγράψαμε στην προηγούμενη παράγραφο.</a:t>
                </a:r>
              </a:p>
              <a:p>
                <a:pPr lvl="1"/>
                <a:r>
                  <a:rPr lang="el-GR" sz="2000" b="0" i="0" u="none" strike="noStrike" baseline="0" dirty="0">
                    <a:latin typeface="grmn1000"/>
                  </a:rPr>
                  <a:t>4. Υπολογίζουμε το </a:t>
                </a:r>
                <a:r>
                  <a:rPr lang="el-GR" sz="2000" b="0" i="1" u="none" strike="noStrike" baseline="0" dirty="0">
                    <a:latin typeface="LMMathItalic10-Regular"/>
                  </a:rPr>
                  <a:t>vd</a:t>
                </a:r>
                <a:r>
                  <a:rPr lang="el-GR" sz="1000" b="0" i="1" u="none" strike="noStrike" baseline="0" dirty="0">
                    <a:latin typeface="LMMathItalic8-Regular"/>
                  </a:rPr>
                  <a:t>t</a:t>
                </a:r>
                <a:r>
                  <a:rPr lang="el-GR" sz="1000" b="0" i="0" u="none" strike="noStrike" baseline="0" dirty="0">
                    <a:latin typeface="LMRoman8-Regular"/>
                  </a:rPr>
                  <a:t>+1 </a:t>
                </a:r>
                <a:r>
                  <a:rPr lang="el-GR" sz="2000" b="0" i="0" u="none" strike="noStrike" baseline="0" dirty="0">
                    <a:latin typeface="LMRoman10-Regular"/>
                  </a:rPr>
                  <a:t>= [</a:t>
                </a:r>
                <a:r>
                  <a:rPr lang="el-GR" sz="2000" b="1" i="1" u="none" strike="noStrike" baseline="0" dirty="0">
                    <a:latin typeface="LMMathItalic10-Bold"/>
                  </a:rPr>
                  <a:t>β</a:t>
                </a:r>
                <a:r>
                  <a:rPr lang="el-GR" sz="1000" b="0" i="1" u="none" strike="noStrike" baseline="0" dirty="0">
                    <a:latin typeface="LMMathItalic8-Regular"/>
                  </a:rPr>
                  <a:t>t</a:t>
                </a:r>
                <a:r>
                  <a:rPr lang="el-GR" sz="1000" b="0" i="0" u="none" strike="noStrike" baseline="0" dirty="0">
                    <a:latin typeface="LMRoman8-Regular"/>
                  </a:rPr>
                  <a:t>+1</a:t>
                </a:r>
                <a:r>
                  <a:rPr lang="el-GR" sz="2000" b="0" i="1" u="none" strike="noStrike" baseline="0" dirty="0">
                    <a:latin typeface="LMMathItalic10-Regular"/>
                  </a:rPr>
                  <a:t>, </a:t>
                </a:r>
                <a:r>
                  <a:rPr lang="el-GR" sz="2000" b="1" i="1" u="none" strike="noStrike" baseline="0" dirty="0">
                    <a:latin typeface="LMMathItalic10-Bold"/>
                  </a:rPr>
                  <a:t>γ</a:t>
                </a:r>
                <a:r>
                  <a:rPr lang="el-GR" sz="1000" b="0" i="1" u="none" strike="noStrike" baseline="0" dirty="0">
                    <a:latin typeface="LMMathItalic8-Regular"/>
                  </a:rPr>
                  <a:t>t</a:t>
                </a:r>
                <a:r>
                  <a:rPr lang="el-GR" sz="1000" b="0" i="0" u="none" strike="noStrike" baseline="0" dirty="0">
                    <a:latin typeface="LMRoman8-Regular"/>
                  </a:rPr>
                  <a:t>+1</a:t>
                </a:r>
                <a:r>
                  <a:rPr lang="el-GR" sz="2000" b="0" i="0" u="none" strike="noStrike" baseline="0" dirty="0">
                    <a:latin typeface="LMRoman10-Regular"/>
                  </a:rPr>
                  <a:t>]</a:t>
                </a:r>
                <a:r>
                  <a:rPr lang="el-GR" sz="2000" b="0" i="1" u="none" strike="noStrike" baseline="0" dirty="0">
                    <a:latin typeface="LMMathSymbols10-Regular"/>
                  </a:rPr>
                  <a:t>−</a:t>
                </a:r>
                <a:r>
                  <a:rPr lang="el-GR" sz="2000" b="0" i="0" u="none" strike="noStrike" baseline="0" dirty="0">
                    <a:latin typeface="LMRoman10-Regular"/>
                  </a:rPr>
                  <a:t>[</a:t>
                </a:r>
                <a:r>
                  <a:rPr lang="el-GR" sz="2000" b="1" i="1" u="none" strike="noStrike" baseline="0" dirty="0">
                    <a:latin typeface="LMMathItalic10-Bold"/>
                  </a:rPr>
                  <a:t>β</a:t>
                </a:r>
                <a:r>
                  <a:rPr lang="el-GR" sz="1000" b="0" i="1" u="none" strike="noStrike" baseline="0" dirty="0">
                    <a:latin typeface="LMMathItalic8-Regular"/>
                  </a:rPr>
                  <a:t>t</a:t>
                </a:r>
                <a:r>
                  <a:rPr lang="el-GR" sz="2000" b="0" i="1" u="none" strike="noStrike" baseline="0" dirty="0">
                    <a:latin typeface="LMMathItalic10-Regular"/>
                  </a:rPr>
                  <a:t>, </a:t>
                </a:r>
                <a:r>
                  <a:rPr lang="el-GR" sz="2000" b="1" i="1" u="none" strike="noStrike" baseline="0" dirty="0">
                    <a:latin typeface="LMMathItalic10-Bold"/>
                  </a:rPr>
                  <a:t>γ</a:t>
                </a:r>
                <a:r>
                  <a:rPr lang="el-GR" sz="1000" b="0" i="1" u="none" strike="noStrike" baseline="0" dirty="0">
                    <a:latin typeface="LMMathItalic8-Regular"/>
                  </a:rPr>
                  <a:t>t</a:t>
                </a:r>
                <a:r>
                  <a:rPr lang="el-GR" sz="2000" b="0" i="0" u="none" strike="noStrike" baseline="0" dirty="0">
                    <a:latin typeface="LMRoman10-Regular"/>
                  </a:rPr>
                  <a:t>]</a:t>
                </a:r>
                <a:r>
                  <a:rPr lang="el-GR" sz="2000" b="0" i="0" u="none" strike="noStrike" baseline="0" dirty="0">
                    <a:latin typeface="grmn1000"/>
                  </a:rPr>
                  <a:t>. Αν το </a:t>
                </a:r>
                <a:r>
                  <a:rPr lang="el-GR" sz="2000" b="1" i="1" u="none" strike="noStrike" baseline="0" dirty="0">
                    <a:latin typeface="LMMathItalic10-Bold"/>
                  </a:rPr>
                  <a:t>d</a:t>
                </a:r>
                <a:r>
                  <a:rPr lang="el-GR" sz="1000" b="0" i="1" u="none" strike="noStrike" baseline="0" dirty="0">
                    <a:latin typeface="LMMathItalic8-Regular"/>
                  </a:rPr>
                  <a:t>t</a:t>
                </a:r>
                <a:r>
                  <a:rPr lang="el-GR" sz="1000" b="0" i="0" u="none" strike="noStrike" baseline="0" dirty="0">
                    <a:latin typeface="LMRoman8-Regular"/>
                  </a:rPr>
                  <a:t>+1 </a:t>
                </a:r>
                <a:r>
                  <a:rPr lang="el-GR" sz="2000" b="0" i="0" u="none" strike="noStrike" baseline="0" dirty="0">
                    <a:latin typeface="grmn1000"/>
                  </a:rPr>
                  <a:t>είναι μεγάλο, επιστρέφουμε στο βήμα </a:t>
                </a:r>
                <a:r>
                  <a:rPr lang="en-US" sz="2000" b="0" i="0" u="none" strike="noStrike" baseline="0" dirty="0">
                    <a:latin typeface="grmn1000"/>
                  </a:rPr>
                  <a:t>1.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F22D8E-64D6-5F0B-A008-599588CB2E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2286000"/>
                <a:ext cx="10118354" cy="4023360"/>
              </a:xfrm>
              <a:blipFill>
                <a:blip r:embed="rId2"/>
                <a:stretch>
                  <a:fillRect l="-482" t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90078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86CE-FB65-0D28-AC91-735372AB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Η μέθοδος της βαθμολόγησης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96375-BB8A-24E9-5634-3FDEBDDAE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ασυμπτωτική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μήτρα συνδιακυμάνσεων είναι απλώς </a:t>
            </a:r>
            <a:r>
              <a:rPr lang="el-GR" sz="2400" b="0" i="1" u="none" strike="noStrike" baseline="0" dirty="0">
                <a:latin typeface="LMMathSymbols10-Regular"/>
              </a:rPr>
              <a:t>−</a:t>
            </a:r>
            <a:r>
              <a:rPr lang="el-GR" sz="2400" b="1" i="1" u="none" strike="noStrike" baseline="0" dirty="0">
                <a:latin typeface="LMMathItalic10-Bold"/>
              </a:rPr>
              <a:t>H</a:t>
            </a:r>
            <a:r>
              <a:rPr lang="el-GR" sz="2400" b="0" i="1" u="none" strike="noStrike" baseline="30000" dirty="0">
                <a:latin typeface="LMMathSymbols8-Regular"/>
              </a:rPr>
              <a:t>−</a:t>
            </a:r>
            <a:r>
              <a:rPr lang="el-GR" sz="2400" b="0" i="0" u="none" strike="noStrike" baseline="30000" dirty="0">
                <a:latin typeface="LMRoman8-Regular"/>
              </a:rPr>
              <a:t>1</a:t>
            </a:r>
            <a:r>
              <a:rPr lang="el-GR" sz="2400" b="0" i="0" u="none" strike="noStrike" baseline="0" dirty="0">
                <a:latin typeface="grmn1000"/>
              </a:rPr>
              <a:t>, που είναι διαγώνια κατά τμήματα και τα τμήματά της είναι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55A04-2B4C-3367-978F-879D274B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05" y="3134528"/>
            <a:ext cx="3464481" cy="97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093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9BFD62-4757-A04B-7761-1074922A9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708" y="1065228"/>
            <a:ext cx="9392915" cy="457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384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D1C92-B82D-15FF-D0C1-F6026841D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266" y="565608"/>
            <a:ext cx="9076141" cy="560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453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B7A130-0C66-8EB8-D3AC-6B8969E3B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171" y="2498104"/>
            <a:ext cx="9676602" cy="2892468"/>
          </a:xfrm>
        </p:spPr>
      </p:pic>
    </p:spTree>
    <p:extLst>
      <p:ext uri="{BB962C8B-B14F-4D97-AF65-F5344CB8AC3E}">
        <p14:creationId xmlns:p14="http://schemas.microsoft.com/office/powerpoint/2010/main" val="19004739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2C42-907F-85A5-CB24-F24C0840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13901" cy="1499616"/>
          </a:xfrm>
        </p:spPr>
        <p:txBody>
          <a:bodyPr>
            <a:normAutofit/>
          </a:bodyPr>
          <a:lstStyle/>
          <a:p>
            <a:r>
              <a:rPr lang="el-GR" sz="4400" dirty="0"/>
              <a:t>Εκτίμηση μέγιστησ πιθανοφάνειας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B8D29-3A43-3EC7-D7B6-4C9531DDA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297464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τυπική προσέγγιση για τη μοντελοποίηση της καταμέτρησης γεγονότων ξεκινά με το υπόδειγμα παλινδρόμησης </a:t>
            </a:r>
            <a:r>
              <a:rPr lang="en-US" sz="2400" b="0" i="0" u="none" strike="noStrike" baseline="0" dirty="0">
                <a:latin typeface="LMRoman10-Regular"/>
              </a:rPr>
              <a:t>Poisson</a:t>
            </a:r>
            <a:r>
              <a:rPr lang="en-US" sz="2400" b="0" i="0" u="none" strike="noStrike" baseline="0" dirty="0">
                <a:latin typeface="grmn1000"/>
              </a:rPr>
              <a:t>,</a:t>
            </a:r>
            <a:endParaRPr lang="el-GR" sz="2400" b="0" i="0" u="none" strike="noStrike" baseline="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που έχει μια </a:t>
            </a:r>
            <a:r>
              <a:rPr lang="el-GR" sz="2400" b="1" i="0" u="none" strike="noStrike" baseline="0" dirty="0">
                <a:latin typeface="grxn1000"/>
              </a:rPr>
              <a:t>γραμμική λογαριθμική </a:t>
            </a:r>
            <a:r>
              <a:rPr lang="el-GR" sz="2400" b="0" i="0" u="none" strike="noStrike" baseline="0" dirty="0">
                <a:latin typeface="grmn1000"/>
              </a:rPr>
              <a:t>συνάρτηση υπό συνθήκη μέσου </a:t>
            </a:r>
            <a:r>
              <a:rPr lang="el-GR" sz="2400" b="0" i="1" u="none" strike="noStrike" baseline="0" dirty="0">
                <a:latin typeface="LMMathItalic10-Regular"/>
              </a:rPr>
              <a:t>E</a:t>
            </a:r>
            <a:r>
              <a:rPr lang="el-GR" sz="2400" b="0" i="0" u="none" strike="noStrike" baseline="0" dirty="0">
                <a:latin typeface="LMRoman10-Regular"/>
              </a:rPr>
              <a:t>[</a:t>
            </a:r>
            <a:r>
              <a:rPr lang="el-GR" sz="2400" b="0" i="1" u="none" strike="noStrike" baseline="0" dirty="0">
                <a:latin typeface="LMMathItalic10-Regular"/>
              </a:rPr>
              <a:t>y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1" u="none" strike="noStrike" baseline="0" dirty="0">
                <a:latin typeface="LMMathItalic10-Bold"/>
              </a:rPr>
              <a:t>x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0" u="none" strike="noStrike" baseline="0" dirty="0">
                <a:latin typeface="LMRoman10-Regular"/>
              </a:rPr>
              <a:t>] = </a:t>
            </a:r>
            <a:r>
              <a:rPr lang="el-GR" sz="2400" b="0" i="1" u="none" strike="noStrike" baseline="0" dirty="0">
                <a:latin typeface="LMMathItalic10-Regular"/>
              </a:rPr>
              <a:t>λ</a:t>
            </a:r>
            <a:r>
              <a:rPr lang="el-GR" sz="1400" b="0" i="1" u="none" strike="noStrike" baseline="0" dirty="0">
                <a:latin typeface="LMMathItalic8-Regular"/>
              </a:rPr>
              <a:t>i</a:t>
            </a:r>
            <a:r>
              <a:rPr lang="el-GR" sz="2400" b="0" i="0" u="none" strike="noStrike" baseline="0" dirty="0">
                <a:latin typeface="grmn1000"/>
              </a:rPr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60825-161B-1F69-02AB-0C653A060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446" y="3344024"/>
            <a:ext cx="6593273" cy="73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45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AF52-B643-1657-F844-97794FBD5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326257"/>
            <a:ext cx="9720072" cy="1499616"/>
          </a:xfrm>
        </p:spPr>
        <p:txBody>
          <a:bodyPr/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Αποτελεσματική εκτίμηση: η αρχή της μέγιστης πιθανοφάνειας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CB971-407C-FBC9-EEF0-21B7575B2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05233"/>
            <a:ext cx="9720073" cy="4023360"/>
          </a:xfrm>
        </p:spPr>
        <p:txBody>
          <a:bodyPr/>
          <a:lstStyle/>
          <a:p>
            <a:r>
              <a:rPr lang="el-GR" sz="2400" b="0" i="0" u="none" strike="noStrike" baseline="0" dirty="0">
                <a:latin typeface="grmn1000"/>
              </a:rPr>
              <a:t>Για ένα δείγμα από έναν πληθυσμό </a:t>
            </a:r>
            <a:r>
              <a:rPr lang="el-GR" sz="2400" b="0" i="0" u="none" strike="noStrike" baseline="0" dirty="0">
                <a:latin typeface="LMRoman10-Regular"/>
              </a:rPr>
              <a:t>Poisson</a:t>
            </a:r>
            <a:r>
              <a:rPr lang="el-GR" sz="2400" b="0" i="0" u="none" strike="noStrike" baseline="0" dirty="0">
                <a:latin typeface="grmn1000"/>
              </a:rPr>
              <a:t>,</a:t>
            </a: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endParaRPr lang="el-GR" sz="2400" dirty="0">
              <a:latin typeface="grmn1000"/>
            </a:endParaRPr>
          </a:p>
          <a:p>
            <a:r>
              <a:rPr lang="el-GR" sz="2400" b="0" i="0" u="none" strike="noStrike" baseline="0" dirty="0">
                <a:latin typeface="grmn1000"/>
              </a:rPr>
              <a:t>Για το δείγμα παρατηρήσεων που υποθέσαμε,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8AAE8-465D-EB41-D790-2AB95AA43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157" y="2337847"/>
            <a:ext cx="4535988" cy="1403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774560-1A9E-3D13-72C4-DA5F07410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520" y="4328798"/>
            <a:ext cx="4197843" cy="1266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0E77CD-4357-1BC9-FCE3-A6EF8ACDB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700" y="5828593"/>
            <a:ext cx="4952958" cy="8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195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D87879-3A0D-F8D4-69C4-2A32B6F3B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61" y="1197205"/>
            <a:ext cx="9058579" cy="46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510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641CF-9D92-6A6A-D984-3311110FA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22" y="1263192"/>
            <a:ext cx="9083317" cy="48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823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9681D9-0D19-CF6A-9166-4D051E7B7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653" y="775923"/>
            <a:ext cx="7729890" cy="479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487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62B340-BFBF-DF2A-F67D-1DF02EEF1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386" y="1461156"/>
            <a:ext cx="9967671" cy="4122900"/>
          </a:xfrm>
        </p:spPr>
      </p:pic>
    </p:spTree>
    <p:extLst>
      <p:ext uri="{BB962C8B-B14F-4D97-AF65-F5344CB8AC3E}">
        <p14:creationId xmlns:p14="http://schemas.microsoft.com/office/powerpoint/2010/main" val="11024127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5BAC-E83B-E1F3-E973-F8B37D7B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Συστήματα εξισώσεων παλινδρόμησης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D8B29-DBAF-2822-E7EF-A4BCBF621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20392"/>
            <a:ext cx="10580268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Η γενική μορφή του υποδείγματος φαινομενικά ασυσχέτιστων παλινδρομήσεων </a:t>
            </a:r>
            <a:r>
              <a:rPr lang="el-GR" sz="2400" b="0" i="0" u="none" strike="noStrike" baseline="0" dirty="0">
                <a:latin typeface="LMRoman10-Regular"/>
              </a:rPr>
              <a:t>(SUR) </a:t>
            </a:r>
            <a:r>
              <a:rPr lang="el-GR" sz="2400" b="0" i="0" u="none" strike="noStrike" baseline="0" dirty="0">
                <a:latin typeface="grmn1000"/>
              </a:rPr>
              <a:t>δίνεται στις Εξισώσεις (10-1) έως (10-3),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η υπόθεση της από κοινού κανονικότητας εφαρμόζεται στο διάνυσμα των Μ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διαταρακτικών όρων που παρατηρούνται κατά τον χρόνο </a:t>
            </a:r>
            <a:r>
              <a:rPr lang="el-GR" sz="2400" b="0" i="1" u="none" strike="noStrike" baseline="0" dirty="0">
                <a:latin typeface="LMMathItalic10-Regular"/>
              </a:rPr>
              <a:t>t</a:t>
            </a:r>
            <a:r>
              <a:rPr lang="el-GR" sz="2400" b="0" i="0" u="none" strike="noStrike" baseline="0" dirty="0">
                <a:latin typeface="grmn1000"/>
              </a:rPr>
              <a:t>, το οποίο γράφουμε ως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24161-CB1F-C0B7-D890-DB15AA3FD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808" y="2617352"/>
            <a:ext cx="4666801" cy="1114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1C001-2BB1-A798-F66B-B715C727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773" y="5168144"/>
            <a:ext cx="3992055" cy="49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036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87BF1-12F4-DA9C-F799-3F9476354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Το ομαδοποιημένο υπόδειγμα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2A5B4-5902-BB05-53C9-1DE710BA8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007" y="1871220"/>
            <a:ext cx="11202436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Με την υπόθεση των ίσων διανυσμάτων συντελεστών, το υπόδειγμα παλινδρόμησης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γίνεται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Με την υπόθεση της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πολυμεταβλητής κανονικής κατανομής, η λογαριθμική πιθανοφάνεια είναι</a:t>
            </a:r>
            <a:endParaRPr lang="en-US" sz="2400" dirty="0">
              <a:latin typeface="grmn1000"/>
            </a:endParaRP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14E7B-B942-1241-19CB-F04998A21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434" y="2553909"/>
            <a:ext cx="5935967" cy="1052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71081-375C-4D74-1C54-00FE7C176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721" y="4697155"/>
            <a:ext cx="6038436" cy="9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028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C4C4-19C7-1B5B-F560-E454D48E9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Το ομαδοποιημένο υπόδειγμα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2FC0-A9E8-2ACD-3AB3-68F0AB095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825365" cy="4023360"/>
          </a:xfrm>
        </p:spPr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Ο εκτιμητής μέγιστης πιθανοφάνειας του 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l-GR" sz="2400" b="0" i="0" u="none" strike="noStrike" baseline="0" dirty="0">
                <a:latin typeface="grmn1000"/>
              </a:rPr>
              <a:t>, δεδομένης της </a:t>
            </a:r>
            <a:r>
              <a:rPr lang="el-GR" sz="2400" b="1" i="1" u="none" strike="noStrike" baseline="0" dirty="0">
                <a:latin typeface="LMMathItalic10-Bold"/>
              </a:rPr>
              <a:t>Σ</a:t>
            </a:r>
            <a:r>
              <a:rPr lang="el-GR" sz="2400" b="0" i="0" u="none" strike="noStrike" baseline="0" dirty="0">
                <a:latin typeface="grmn1000"/>
              </a:rPr>
              <a:t>, είναι ο εκτιμητής </a:t>
            </a:r>
            <a:r>
              <a:rPr lang="el-GR" sz="2400" b="0" i="0" u="none" strike="noStrike" baseline="0" dirty="0">
                <a:latin typeface="LMRoman10-Regular"/>
              </a:rPr>
              <a:t>GLS</a:t>
            </a:r>
            <a:r>
              <a:rPr lang="el-GR" sz="2400" b="0" i="0" u="none" strike="noStrike" baseline="0" dirty="0">
                <a:latin typeface="grmn1000"/>
              </a:rPr>
              <a:t>, βάσει της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Εξίσωσης (10-22). Η εκτιμήτρια μέγιστης πιθανοφάνειας της </a:t>
            </a:r>
            <a:r>
              <a:rPr lang="el-GR" sz="2400" b="1" i="1" u="none" strike="noStrike" baseline="0" dirty="0">
                <a:latin typeface="LMMathItalic10-Bold"/>
              </a:rPr>
              <a:t>Σ </a:t>
            </a:r>
            <a:r>
              <a:rPr lang="el-GR" sz="2400" b="0" i="0" u="none" strike="noStrike" baseline="0" dirty="0">
                <a:latin typeface="grmn1000"/>
              </a:rPr>
              <a:t>είναι</a:t>
            </a:r>
            <a:endParaRPr lang="en-US" sz="2400" b="0" i="0" u="none" strike="noStrike" baseline="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endParaRPr lang="en-US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βάσει του </a:t>
            </a:r>
            <a:r>
              <a:rPr lang="el-GR" sz="2400" b="0" i="0" u="none" strike="noStrike" baseline="0" dirty="0">
                <a:latin typeface="LMRoman10-Regular"/>
              </a:rPr>
              <a:t>MLE </a:t>
            </a:r>
            <a:r>
              <a:rPr lang="el-GR" sz="2400" b="0" i="0" u="none" strike="noStrike" baseline="0" dirty="0">
                <a:latin typeface="grmn1000"/>
              </a:rPr>
              <a:t>για το </a:t>
            </a:r>
            <a:r>
              <a:rPr lang="el-GR" sz="2400" b="1" i="1" u="none" strike="noStrike" baseline="0" dirty="0">
                <a:latin typeface="LMMathItalic10-Bold"/>
              </a:rPr>
              <a:t>β</a:t>
            </a:r>
            <a:r>
              <a:rPr lang="el-GR" sz="2400" b="0" i="0" u="none" strike="noStrike" baseline="0" dirty="0">
                <a:latin typeface="grmn1000"/>
              </a:rPr>
              <a:t>. Αν κάθε ένας από τους </a:t>
            </a:r>
            <a:r>
              <a:rPr lang="el-GR" sz="2400" b="0" i="0" u="none" strike="noStrike" baseline="0" dirty="0">
                <a:latin typeface="LMRoman10-Regular"/>
              </a:rPr>
              <a:t>MLE </a:t>
            </a:r>
            <a:r>
              <a:rPr lang="el-GR" sz="2400" b="0" i="0" u="none" strike="noStrike" baseline="0" dirty="0">
                <a:latin typeface="grmn1000"/>
              </a:rPr>
              <a:t>προϋποθέτει τον υπολογισμό του άλλου, πώς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μπορούμε να τους υπολογίσουμε και τους δύο;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34C1B-6FCB-9808-3350-D2905D31B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915" y="3293949"/>
            <a:ext cx="5086498" cy="7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887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C044C-CD0F-1AAB-7186-C9C25D236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01240"/>
            <a:ext cx="9720072" cy="687403"/>
          </a:xfrm>
        </p:spPr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Το ομαδοποιημένο υπόδειγμα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73B929-4478-6191-A4D2-CB0F11776D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8" y="1207800"/>
                <a:ext cx="10259757" cy="5248960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l-GR" sz="2400" dirty="0">
                    <a:latin typeface="grmn1000"/>
                  </a:rPr>
                  <a:t>Ο</a:t>
                </a:r>
                <a:r>
                  <a:rPr lang="el-GR" sz="2400" b="0" i="0" u="none" strike="noStrike" baseline="0" dirty="0">
                    <a:latin typeface="grmn1000"/>
                  </a:rPr>
                  <a:t>ι </a:t>
                </a:r>
                <a:r>
                  <a:rPr lang="en-US" sz="2400" b="0" i="0" u="none" strike="noStrike" baseline="0" dirty="0">
                    <a:latin typeface="LMRoman10-Regular"/>
                  </a:rPr>
                  <a:t>MLE </a:t>
                </a:r>
                <a:r>
                  <a:rPr lang="el-GR" sz="2400" b="0" i="0" u="none" strike="noStrike" baseline="0" dirty="0">
                    <a:latin typeface="grmn1000"/>
                  </a:rPr>
                  <a:t>υπολογίζονται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μέσω της επαναληπτικής διαδικασίας μέχρι της σύγκλιση χρησιμοποιώντας την Εξίσωση (14-70) και τον</a:t>
                </a:r>
                <a:r>
                  <a:rPr lang="en-US" sz="2400" b="0" i="0" u="none" strike="noStrike" baseline="0" dirty="0">
                    <a:latin typeface="grmn1000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εκτιμητή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Ο έλεγχος του λόγου πιθανοφανειών βασίζεται στο στατιστικό</a:t>
                </a: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όπου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0" i="1" u="none" strike="noStrike" baseline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acc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l-GR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l-GR" sz="2400" b="0" i="1" u="none" strike="noStrike" baseline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mr>
                      <m:mr>
                        <m:e>
                          <m:r>
                            <a:rPr lang="en-US" sz="2400" b="0" i="1" u="none" strike="noStrike" baseline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mr>
                    </m:m>
                  </m:oMath>
                </a14:m>
                <a:r>
                  <a:rPr lang="el-GR" sz="1400" b="0" i="1" u="none" strike="noStrike" baseline="0" dirty="0">
                    <a:latin typeface="LMMathItalic8-Regular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είναι οι εκτιμήσεις των </a:t>
                </a:r>
                <a:r>
                  <a:rPr lang="el-GR" sz="2400" b="0" i="1" u="none" strike="noStrike" baseline="0" dirty="0">
                    <a:latin typeface="LMMathItalic10-Regular"/>
                  </a:rPr>
                  <a:t>σ</a:t>
                </a:r>
                <a:r>
                  <a:rPr lang="el-GR" sz="1400" b="0" i="0" u="none" strike="noStrike" baseline="0" dirty="0">
                    <a:latin typeface="LMRoman8-Regular"/>
                  </a:rPr>
                  <a:t>2</a:t>
                </a:r>
                <a:r>
                  <a:rPr lang="el-GR" sz="1400" b="0" i="1" u="none" strike="noStrike" baseline="0" dirty="0">
                    <a:latin typeface="LMMathItalic8-Regular"/>
                  </a:rPr>
                  <a:t>i </a:t>
                </a:r>
                <a:r>
                  <a:rPr lang="el-GR" sz="2400" b="0" i="0" u="none" strike="noStrike" baseline="0" dirty="0">
                    <a:latin typeface="grmn1000"/>
                  </a:rPr>
                  <a:t>που προκύπτουν από τις εκτιμήσεις μέγιστης πιθανοφάνειας του υποδείγματος ετεροσκεδαστικότητας κατά ομάδες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pPr algn="l"/>
                <a:endParaRPr lang="el-GR" sz="2400" dirty="0">
                  <a:latin typeface="grmn1000"/>
                </a:endParaRPr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73B929-4478-6191-A4D2-CB0F11776D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1207800"/>
                <a:ext cx="10259757" cy="5248960"/>
              </a:xfrm>
              <a:blipFill>
                <a:blip r:embed="rId2"/>
                <a:stretch>
                  <a:fillRect l="-475" t="-1626" r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2225856-731F-D028-A28E-6071CA3D4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182" y="2471477"/>
            <a:ext cx="3585063" cy="686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5F734-8567-50AE-04FA-37566D126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479" y="3546284"/>
            <a:ext cx="7382306" cy="87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753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22ACD-822E-C666-4A83-91B7782D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Το ομαδοποιημένο υπόδειγμα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1EE2C7-A8A1-80C6-3027-9E305158B6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l-GR" sz="2400" b="0" i="0" u="none" strike="noStrike" baseline="0" dirty="0">
                    <a:latin typeface="grmn1000"/>
                  </a:rPr>
                  <a:t>Η γενική μορφή του στατιστικού είναι</a:t>
                </a:r>
                <a:endParaRPr lang="en-US" sz="2400" b="0" i="0" u="none" strike="noStrike" baseline="0" dirty="0">
                  <a:latin typeface="grmn1000"/>
                </a:endParaRPr>
              </a:p>
              <a:p>
                <a:endParaRPr lang="en-US" sz="2400" dirty="0">
                  <a:latin typeface="grmn1000"/>
                </a:endParaRPr>
              </a:p>
              <a:p>
                <a:endParaRPr lang="en-US" sz="2400" dirty="0">
                  <a:latin typeface="grmn1000"/>
                </a:endParaRPr>
              </a:p>
              <a:p>
                <a:endParaRPr lang="en-US" sz="2400" dirty="0">
                  <a:latin typeface="grmn1000"/>
                </a:endParaRPr>
              </a:p>
              <a:p>
                <a:pPr algn="l"/>
                <a:r>
                  <a:rPr lang="el-GR" sz="2400" b="0" i="0" u="none" strike="noStrike" baseline="0" dirty="0">
                    <a:latin typeface="grmn1000"/>
                  </a:rPr>
                  <a:t>όπου </a:t>
                </a:r>
                <a:r>
                  <a:rPr lang="en-US" sz="2400" b="0" i="1" u="none" strike="noStrike" baseline="0" dirty="0">
                    <a:latin typeface="LMMathItalic10-Regular"/>
                  </a:rPr>
                  <a:t>r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2400" b="0" i="1" u="none" strike="noStrike" baseline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mr>
                      <m:mr>
                        <m:e>
                          <m:r>
                            <a:rPr lang="en-US" sz="2400" b="0" i="1" u="none" strike="noStrike" baseline="0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e>
                      </m:mr>
                    </m:m>
                  </m:oMath>
                </a14:m>
                <a:r>
                  <a:rPr lang="el-GR" sz="1400" b="0" i="1" u="none" strike="noStrike" baseline="0" dirty="0">
                    <a:latin typeface="LMMathItalic8-Regular"/>
                  </a:rPr>
                  <a:t> </a:t>
                </a:r>
                <a:r>
                  <a:rPr lang="el-GR" sz="2400" b="0" i="0" u="none" strike="noStrike" baseline="0" dirty="0">
                    <a:latin typeface="grmn1000"/>
                  </a:rPr>
                  <a:t>είναι ο συντελεστής συσχέτισης του καταλοίπου </a:t>
                </a:r>
                <a:r>
                  <a:rPr lang="el-GR" sz="2400" b="0" i="1" u="none" strike="noStrike" baseline="0" dirty="0">
                    <a:latin typeface="LMMathItalic10-Regular"/>
                  </a:rPr>
                  <a:t>i </a:t>
                </a:r>
                <a:r>
                  <a:rPr lang="el-GR" sz="2400" b="0" i="0" u="none" strike="noStrike" baseline="0" dirty="0">
                    <a:latin typeface="grmn1000"/>
                  </a:rPr>
                  <a:t>με το κατάλοιπο </a:t>
                </a:r>
                <a:r>
                  <a:rPr lang="el-GR" sz="2400" b="0" i="1" u="none" strike="noStrike" baseline="0" dirty="0">
                    <a:latin typeface="LMMathItalic10-Regular"/>
                  </a:rPr>
                  <a:t>j</a:t>
                </a:r>
                <a:r>
                  <a:rPr lang="el-GR" sz="2400" b="0" i="0" u="none" strike="noStrike" baseline="0" dirty="0">
                    <a:latin typeface="grmn100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1EE2C7-A8A1-80C6-3027-9E305158B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2" t="-2121" r="-1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59DB8FB-794E-7EED-99EB-5CB978FC8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403" y="3089558"/>
            <a:ext cx="2864908" cy="10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375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300040-A2DC-6E56-93E3-F73D57012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658" y="1027521"/>
            <a:ext cx="9286683" cy="512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9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6B93E-7646-E585-8EEF-478F95D89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36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Αποτελεσματική εκτίμηση: η αρχή της μέγιστης πιθανοφάνειας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3A0A0-28AA-6A26-B39B-17A211237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l-GR" sz="2400" b="0" i="0" u="none" strike="noStrike" baseline="0" dirty="0">
                <a:latin typeface="grmn1000"/>
              </a:rPr>
              <a:t>Ο λογάριθμος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είναι μια μονοτονική συνάρτηση και, έτσι, οι τιμές που μεγιστοποιούν την </a:t>
            </a:r>
            <a:r>
              <a:rPr lang="el-GR" sz="2400" b="0" i="1" u="none" strike="noStrike" baseline="0" dirty="0">
                <a:latin typeface="LMMathItalic10-Regular"/>
              </a:rPr>
              <a:t>L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0" u="none" strike="noStrike" baseline="0" dirty="0">
                <a:latin typeface="grxn1000"/>
              </a:rPr>
              <a:t>δεδομένα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είναι οι ίδιες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grmn1000"/>
              </a:rPr>
              <a:t>με εκείνες που μεγιστοποιούν την </a:t>
            </a:r>
            <a:r>
              <a:rPr lang="el-GR" sz="2400" b="0" i="0" u="none" strike="noStrike" baseline="0" dirty="0">
                <a:latin typeface="LMRoman10-Regular"/>
              </a:rPr>
              <a:t>ln </a:t>
            </a:r>
            <a:r>
              <a:rPr lang="el-GR" sz="2400" b="0" i="1" u="none" strike="noStrike" baseline="0" dirty="0">
                <a:latin typeface="LMMathItalic10-Regular"/>
              </a:rPr>
              <a:t>L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0" u="none" strike="noStrike" baseline="0" dirty="0">
                <a:latin typeface="grxn1000"/>
              </a:rPr>
              <a:t>δεδομένα</a:t>
            </a:r>
            <a:r>
              <a:rPr lang="el-GR" sz="2400" b="0" i="0" u="none" strike="noStrike" baseline="0" dirty="0">
                <a:latin typeface="LMRoman10-Regular"/>
              </a:rPr>
              <a:t>)</a:t>
            </a:r>
            <a:r>
              <a:rPr lang="el-GR" sz="2400" b="0" i="0" u="none" strike="noStrike" baseline="0" dirty="0">
                <a:latin typeface="grmn1000"/>
              </a:rPr>
              <a:t>. Η αναγκαία συνθήκη για τη μεγιστοποίηση της</a:t>
            </a:r>
            <a:r>
              <a:rPr lang="en-US" sz="2400" b="0" i="0" u="none" strike="noStrike" baseline="0" dirty="0">
                <a:latin typeface="grmn1000"/>
              </a:rPr>
              <a:t> </a:t>
            </a:r>
            <a:r>
              <a:rPr lang="el-GR" sz="2400" b="0" i="0" u="none" strike="noStrike" baseline="0" dirty="0">
                <a:latin typeface="LMRoman10-Regular"/>
              </a:rPr>
              <a:t>ln </a:t>
            </a:r>
            <a:r>
              <a:rPr lang="el-GR" sz="2400" b="0" i="1" u="none" strike="noStrike" baseline="0" dirty="0">
                <a:latin typeface="LMMathItalic10-Regular"/>
              </a:rPr>
              <a:t>L</a:t>
            </a:r>
            <a:r>
              <a:rPr lang="el-GR" sz="2400" b="0" i="0" u="none" strike="noStrike" baseline="0" dirty="0">
                <a:latin typeface="LMRoman10-Regular"/>
              </a:rPr>
              <a:t>(</a:t>
            </a:r>
            <a:r>
              <a:rPr lang="el-GR" sz="2400" b="1" i="1" u="none" strike="noStrike" baseline="0" dirty="0">
                <a:latin typeface="LMMathItalic10-Bold"/>
              </a:rPr>
              <a:t>θ</a:t>
            </a:r>
            <a:r>
              <a:rPr lang="el-GR" sz="2400" b="0" i="1" u="none" strike="noStrike" baseline="0" dirty="0">
                <a:latin typeface="LMMathSymbols10-Regular"/>
              </a:rPr>
              <a:t>|</a:t>
            </a:r>
            <a:r>
              <a:rPr lang="el-GR" sz="2400" b="1" i="0" u="none" strike="noStrike" baseline="0" dirty="0">
                <a:latin typeface="grxn1000"/>
              </a:rPr>
              <a:t>δεδομένα</a:t>
            </a:r>
            <a:r>
              <a:rPr lang="el-GR" sz="2400" b="0" i="0" u="none" strike="noStrike" baseline="0" dirty="0">
                <a:latin typeface="LMRoman10-Regular"/>
              </a:rPr>
              <a:t>) </a:t>
            </a:r>
            <a:r>
              <a:rPr lang="el-GR" sz="2400" b="0" i="0" u="none" strike="noStrike" baseline="0" dirty="0">
                <a:latin typeface="grmn1000"/>
              </a:rPr>
              <a:t>είναι</a:t>
            </a:r>
          </a:p>
          <a:p>
            <a:pPr algn="l"/>
            <a:endParaRPr lang="el-GR" sz="2400" dirty="0">
              <a:latin typeface="grmn1000"/>
            </a:endParaRPr>
          </a:p>
          <a:p>
            <a:pPr algn="l"/>
            <a:endParaRPr lang="el-GR" sz="2400" dirty="0">
              <a:latin typeface="grmn1000"/>
            </a:endParaRPr>
          </a:p>
          <a:p>
            <a:pPr algn="l"/>
            <a:r>
              <a:rPr lang="el-GR" sz="2400" b="0" i="0" u="none" strike="noStrike" baseline="0" dirty="0">
                <a:latin typeface="grmn1000"/>
              </a:rPr>
              <a:t>Αυτή η σχέση ονομάζεται </a:t>
            </a:r>
            <a:r>
              <a:rPr lang="el-GR" sz="2400" b="1" i="0" u="none" strike="noStrike" baseline="0" dirty="0">
                <a:latin typeface="grxn1000"/>
              </a:rPr>
              <a:t>εξίσωση πιθανοφάνειας</a:t>
            </a:r>
            <a:r>
              <a:rPr lang="el-GR" sz="2400" b="0" i="0" u="none" strike="noStrike" baseline="0" dirty="0">
                <a:latin typeface="grmn1000"/>
              </a:rPr>
              <a:t>.</a:t>
            </a:r>
            <a:endParaRPr lang="el-GR" sz="2400" dirty="0">
              <a:latin typeface="grmn1000"/>
            </a:endParaRP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26FA0-7661-54BA-C8C5-85AD4B78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467" y="3811539"/>
            <a:ext cx="3577786" cy="9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09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4B4DB4-4967-8956-AA58-84AB17998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703" y="1313309"/>
            <a:ext cx="8396671" cy="47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40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350F2D-888F-A6EB-5F7D-655185F33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540" y="254524"/>
            <a:ext cx="8512000" cy="633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966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A80F93-1EE1-4DA1-BE73-4A9EEADB9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190" y="168402"/>
            <a:ext cx="7851775" cy="652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161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D6AD42-EF95-82D3-805D-43507D533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59" y="1857080"/>
            <a:ext cx="10070416" cy="35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517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1462</TotalTime>
  <Words>3414</Words>
  <Application>Microsoft Office PowerPoint</Application>
  <PresentationFormat>Widescreen</PresentationFormat>
  <Paragraphs>347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15" baseType="lpstr">
      <vt:lpstr>Calibri</vt:lpstr>
      <vt:lpstr>Cambria Math</vt:lpstr>
      <vt:lpstr>grmi1000</vt:lpstr>
      <vt:lpstr>grmn0800</vt:lpstr>
      <vt:lpstr>grmn1000</vt:lpstr>
      <vt:lpstr>grxn1000</vt:lpstr>
      <vt:lpstr>LMMathItalic10-Bold</vt:lpstr>
      <vt:lpstr>LMMathItalic10-Regular</vt:lpstr>
      <vt:lpstr>LMMathItalic7-Regular</vt:lpstr>
      <vt:lpstr>LMMathItalic8-Regular</vt:lpstr>
      <vt:lpstr>LMMathSymbols10-Regular</vt:lpstr>
      <vt:lpstr>LMMathSymbols7-Regular</vt:lpstr>
      <vt:lpstr>LMMathSymbols8-Regular</vt:lpstr>
      <vt:lpstr>LMRoman10-Bold</vt:lpstr>
      <vt:lpstr>LMRoman10-Italic</vt:lpstr>
      <vt:lpstr>LMRoman10-Regular</vt:lpstr>
      <vt:lpstr>LMRoman8-Regular</vt:lpstr>
      <vt:lpstr>Pxsyc</vt:lpstr>
      <vt:lpstr>Tw Cen MT</vt:lpstr>
      <vt:lpstr>Tw Cen MT Condensed</vt:lpstr>
      <vt:lpstr>Wingdings 3</vt:lpstr>
      <vt:lpstr>Integral</vt:lpstr>
      <vt:lpstr>Κεφάλαιο 14</vt:lpstr>
      <vt:lpstr>Η συνάρτηση πιθανοφάνειας και η ταυτοποίηση των παραμέτρων</vt:lpstr>
      <vt:lpstr>Η συνάρτηση πιθανοφάνειας και η ταυτοποίηση των παραμέτρων</vt:lpstr>
      <vt:lpstr>PowerPoint Presentation</vt:lpstr>
      <vt:lpstr>Παράδειγμα 14.1. Ταυτοποίηση των Παραμέτρων</vt:lpstr>
      <vt:lpstr>Παράδειγμα 14.1. Ταυτοποίηση των Παραμέτρων</vt:lpstr>
      <vt:lpstr>Αποτελεσματική εκτίμηση: η αρχή της μέγιστης πιθανοφάνειας</vt:lpstr>
      <vt:lpstr>Αποτελεσματική εκτίμηση: η αρχή της μέγιστης πιθανοφάνειας</vt:lpstr>
      <vt:lpstr>Αποτελεσματική εκτίμηση: η αρχή της μέγιστης πιθανοφάνειας</vt:lpstr>
      <vt:lpstr>PowerPoint Presentation</vt:lpstr>
      <vt:lpstr>Αποτελεσματική εκτίμηση: η αρχή της μέγιστης πιθανοφάνειας</vt:lpstr>
      <vt:lpstr>PowerPoint Presentation</vt:lpstr>
      <vt:lpstr>Συνθήκες κανονικότητας</vt:lpstr>
      <vt:lpstr>PowerPoint Presentation</vt:lpstr>
      <vt:lpstr>PowerPoint Presentation</vt:lpstr>
      <vt:lpstr>Η εξίσωση πιθανοφάνειας</vt:lpstr>
      <vt:lpstr>Ασυμπτωτικές ιδιότητες του εκτιμητή μέγιστης πιθανοφάνειας</vt:lpstr>
      <vt:lpstr>PowerPoint Presentation</vt:lpstr>
      <vt:lpstr>Παράδειγμα 14.3. Μήτρα Πληροφόρησης για την Κανονική Κατανομή</vt:lpstr>
      <vt:lpstr>PowerPoint Presentation</vt:lpstr>
      <vt:lpstr>Εκτίμηση της ασυμπτωτικής διακύμανσης του εκτιμητή μέγιστης πιθανοφάνειας</vt:lpstr>
      <vt:lpstr>Εκτίμηση της ασυμπτωτικής διακύμανσης του εκτιμητή μέγιστης πιθανοφάνειας</vt:lpstr>
      <vt:lpstr>Υπόσυνθήκη πιθανοφάνειες και οικονομετρικά υποδείγματα</vt:lpstr>
      <vt:lpstr>Υπόσυνθήκη πιθανοφάνειες και οικονομετρικά υποδείγματα</vt:lpstr>
      <vt:lpstr>Ελεγχοι υποθέσεων και εξειδίκευσης και μέτρα εξομάλυνσης</vt:lpstr>
      <vt:lpstr>Ο έλεγχος του λόγου πιθανοφανειών</vt:lpstr>
      <vt:lpstr>PowerPoint Presentation</vt:lpstr>
      <vt:lpstr>Ο έλεγχος WALD</vt:lpstr>
      <vt:lpstr>PowerPoint Presentation</vt:lpstr>
      <vt:lpstr>Ο έλεγχος WALD</vt:lpstr>
      <vt:lpstr>Ο έλεγχος WALD</vt:lpstr>
      <vt:lpstr>Ο έλεγχος WALD</vt:lpstr>
      <vt:lpstr>Ο έλεγχος πολλαπλασιαστή LAGRANGE</vt:lpstr>
      <vt:lpstr>Ο έλεγχος πολλαπλασιαστή LAGRANGE</vt:lpstr>
      <vt:lpstr>PowerPoint Presentation</vt:lpstr>
      <vt:lpstr>Μια εφαρμογή των διαδικασιών ελέγχου βάσει πιθανοφανειών</vt:lpstr>
      <vt:lpstr>Μια εφαρμογή των διαδικασιών ελέγχου βάσει πιθανοφανειών</vt:lpstr>
      <vt:lpstr>Μια εφαρμογή των διαδικασιών ελέγχου βάσει πιθανοφανειών</vt:lpstr>
      <vt:lpstr>Σύγκριση υποδειγμάτων και υπολογισμός εξομάλυνσης</vt:lpstr>
      <vt:lpstr>Ο έλεγχος του VUONG και το κριτήριο πληροφόρησης των KULLBACK – LEIBLER</vt:lpstr>
      <vt:lpstr>Ο έλεγχος του VUONG και το κριτήριο πληροφόρησης των KULLBACK – LEIBLER</vt:lpstr>
      <vt:lpstr>Εκτίμηση μέγιστης πιθανοφάνειας δύο βημάτων</vt:lpstr>
      <vt:lpstr>Εκτίμηση μέγιστης πιθανοφάνειας δύο βημάτων</vt:lpstr>
      <vt:lpstr>PowerPoint Presentation</vt:lpstr>
      <vt:lpstr>PowerPoint Presentation</vt:lpstr>
      <vt:lpstr>PowerPoint Presentation</vt:lpstr>
      <vt:lpstr>Μια αξιόπιστη εκτιμήτρια της μήτρας συνδιακυμάνσεων για τον MLE</vt:lpstr>
      <vt:lpstr>Μια αξιόπιστη εκτιμήτρια της μήτρας συνδιακυμάνσεων για τον MLE</vt:lpstr>
      <vt:lpstr>Μια αξιόπιστη εκτιμήτρια της μήτρας συνδιακυμάνσεων για τον MLE</vt:lpstr>
      <vt:lpstr>Μια αξιόπιστη εκτιμήτρια της μήτρας συνδιακυμάνσεων για τον MLE</vt:lpstr>
      <vt:lpstr>PowerPoint Presentation</vt:lpstr>
      <vt:lpstr>PowerPoint Presentation</vt:lpstr>
      <vt:lpstr>Γραμμικό υπόδειγμα παλινδρόμησης με κανονικά κατανεμημένους διαταρακτικούς όρους</vt:lpstr>
      <vt:lpstr>Γραμμικό υπόδειγμα παλινδρόμησης με κανονικά κατανεμημένους διαταρακτικούς όρους</vt:lpstr>
      <vt:lpstr>Κάποια γραμμικά υποδείγματα με μη κανονικούς διαταρακτικούς όρους</vt:lpstr>
      <vt:lpstr>Κάποια γραμμικά υποδείγματα με μη κανονικούς διαταρακτικούς όρους</vt:lpstr>
      <vt:lpstr>PowerPoint Presentation</vt:lpstr>
      <vt:lpstr>PowerPoint Presentation</vt:lpstr>
      <vt:lpstr>΄Ελεγχοι Υποθέσεων για Υποδείγματα Παλινδρόμησης</vt:lpstr>
      <vt:lpstr>PowerPoint Presentation</vt:lpstr>
      <vt:lpstr>΄Ελεγχοι Υποθέσεων για Υποδείγματα Παλινδρόμησης</vt:lpstr>
      <vt:lpstr>΄Ελεγχοι Υποθέσεων για Υποδείγματα Παλινδρόμησης</vt:lpstr>
      <vt:lpstr>΄Ελεγχοι Υποθέσεων για Υποδείγματα Παλινδρόμησης</vt:lpstr>
      <vt:lpstr>PowerPoint Presentation</vt:lpstr>
      <vt:lpstr>Το γενικευμένο υπόδειγμα παλινδρόμησης</vt:lpstr>
      <vt:lpstr>Εκτίμηση GLS με γνωστή Ω</vt:lpstr>
      <vt:lpstr>Εκτίμηση GLS με γνωστή Ω</vt:lpstr>
      <vt:lpstr>Επαναληπτική εφικτή μέθοδος GLS με εκτιμημένη Ω</vt:lpstr>
      <vt:lpstr>Πολλαπλασιαστική ετεροσκεδαστικότητα</vt:lpstr>
      <vt:lpstr>Πολλαπλασιαστική ετεροσκεδαστικότητα</vt:lpstr>
      <vt:lpstr>Η μέθοδος της βαθμολόγησης</vt:lpstr>
      <vt:lpstr>Η μέθοδος της βαθμολόγησης</vt:lpstr>
      <vt:lpstr>Η μέθοδος της βαθμολόγησης</vt:lpstr>
      <vt:lpstr>Η μέθοδος της βαθμολόγησης</vt:lpstr>
      <vt:lpstr>Η μέθοδος της βαθμολόγησης</vt:lpstr>
      <vt:lpstr>PowerPoint Presentation</vt:lpstr>
      <vt:lpstr>PowerPoint Presentation</vt:lpstr>
      <vt:lpstr>PowerPoint Presentation</vt:lpstr>
      <vt:lpstr>Εκτίμηση μέγιστησ πιθανοφάνειας</vt:lpstr>
      <vt:lpstr>PowerPoint Presentation</vt:lpstr>
      <vt:lpstr>PowerPoint Presentation</vt:lpstr>
      <vt:lpstr>PowerPoint Presentation</vt:lpstr>
      <vt:lpstr>PowerPoint Presentation</vt:lpstr>
      <vt:lpstr>Συστήματα εξισώσεων παλινδρόμησης</vt:lpstr>
      <vt:lpstr>Το ομαδοποιημένο υπόδειγμα</vt:lpstr>
      <vt:lpstr>Το ομαδοποιημένο υπόδειγμα</vt:lpstr>
      <vt:lpstr>Το ομαδοποιημένο υπόδειγμα</vt:lpstr>
      <vt:lpstr>Το ομαδοποιημένο υπόδειγμα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Κεφάλαιο 14</dc:title>
  <dc:creator>Nikolaos G. Manetas</dc:creator>
  <cp:lastModifiedBy>Nikolaos G. Manetas</cp:lastModifiedBy>
  <cp:revision>18</cp:revision>
  <dcterms:created xsi:type="dcterms:W3CDTF">2023-02-20T13:39:29Z</dcterms:created>
  <dcterms:modified xsi:type="dcterms:W3CDTF">2023-03-03T09:18:20Z</dcterms:modified>
</cp:coreProperties>
</file>