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>
      <p:cViewPr varScale="1">
        <p:scale>
          <a:sx n="85" d="100"/>
          <a:sy n="85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602AFCA-894D-46CA-8DA3-A7FDA7D85EB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6D45-D16A-4D00-9799-A9BB6E03BC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61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AFCA-894D-46CA-8DA3-A7FDA7D85EB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6D45-D16A-4D00-9799-A9BB6E03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9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AFCA-894D-46CA-8DA3-A7FDA7D85EB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6D45-D16A-4D00-9799-A9BB6E03BC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69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AFCA-894D-46CA-8DA3-A7FDA7D85EB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6D45-D16A-4D00-9799-A9BB6E03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5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AFCA-894D-46CA-8DA3-A7FDA7D85EB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6D45-D16A-4D00-9799-A9BB6E03BC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AFCA-894D-46CA-8DA3-A7FDA7D85EB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6D45-D16A-4D00-9799-A9BB6E03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8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AFCA-894D-46CA-8DA3-A7FDA7D85EB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6D45-D16A-4D00-9799-A9BB6E03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3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AFCA-894D-46CA-8DA3-A7FDA7D85EB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6D45-D16A-4D00-9799-A9BB6E03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6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AFCA-894D-46CA-8DA3-A7FDA7D85EB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6D45-D16A-4D00-9799-A9BB6E03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6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AFCA-894D-46CA-8DA3-A7FDA7D85EB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6D45-D16A-4D00-9799-A9BB6E03B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2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AFCA-894D-46CA-8DA3-A7FDA7D85EB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6D45-D16A-4D00-9799-A9BB6E03BCE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42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602AFCA-894D-46CA-8DA3-A7FDA7D85EBB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B136D45-D16A-4D00-9799-A9BB6E03BC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62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emf"/><Relationship Id="rId4" Type="http://schemas.openxmlformats.org/officeDocument/2006/relationships/image" Target="../media/image114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emf"/><Relationship Id="rId4" Type="http://schemas.openxmlformats.org/officeDocument/2006/relationships/image" Target="../media/image126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e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F037-4412-918E-8D73-D1E1A90C79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Κεφάλαιο 13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D0BBC-9708-CE42-1674-19E75E26C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581400" cy="1463040"/>
          </a:xfrm>
        </p:spPr>
        <p:txBody>
          <a:bodyPr>
            <a:normAutofit/>
          </a:bodyPr>
          <a:lstStyle/>
          <a:p>
            <a:r>
              <a:rPr lang="el-GR" sz="2000" dirty="0"/>
              <a:t>Εκτίμηση με τη Μέθοδο Ελάχιστης Απόστασης και τη</a:t>
            </a:r>
          </a:p>
          <a:p>
            <a:r>
              <a:rPr lang="el-GR" sz="2000" dirty="0"/>
              <a:t>Γενικευμένη Μέθοδο των Ροπών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BA6C9-E588-6B51-955D-7C723EBD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9" y="3202824"/>
            <a:ext cx="3956106" cy="28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F5593-6381-AF23-F9F9-A0256B2F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13.2. Εκτιμητής της Μεθόδου των Ροπών για την N[μ, σ</a:t>
            </a:r>
            <a:r>
              <a:rPr kumimoji="0" lang="el-GR" sz="4000" b="0" i="0" u="none" strike="noStrike" kern="1200" cap="all" spc="100" normalizeH="0" baseline="300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2</a:t>
            </a:r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50E54-DA1B-3EF0-DF7F-0EF9147E2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25365" cy="4572000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Υποθέτουμε ότι η </a:t>
            </a:r>
            <a:r>
              <a:rPr lang="el-GR" sz="2400" b="0" i="1" u="none" strike="noStrike" baseline="0" dirty="0">
                <a:latin typeface="LMMathItalic10-Regular"/>
              </a:rPr>
              <a:t>m</a:t>
            </a:r>
            <a:r>
              <a:rPr lang="el-GR" sz="1400" b="0" i="1" u="none" strike="noStrike" baseline="0" dirty="0">
                <a:latin typeface="LMMathItalic8-Regular"/>
              </a:rPr>
              <a:t>k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Symbols10-Regular"/>
              </a:rPr>
              <a:t>·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περιλαμβάνει κάποιες ή όλες τις παραμέτρους της κατανομής. Με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παραμέτρους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προς εκτίμηση, οι </a:t>
            </a:r>
            <a:r>
              <a:rPr lang="el-GR" sz="2400" b="1" i="1" u="none" strike="noStrike" baseline="0" dirty="0">
                <a:latin typeface="LMMathItalic10-Regular"/>
              </a:rPr>
              <a:t>K</a:t>
            </a:r>
            <a:r>
              <a:rPr lang="el-GR" sz="2400" b="0" i="1" u="none" strike="noStrike" baseline="0" dirty="0">
                <a:latin typeface="LMMathItalic10-Regular"/>
              </a:rPr>
              <a:t> </a:t>
            </a:r>
            <a:r>
              <a:rPr lang="el-GR" sz="2400" b="1" i="0" u="none" strike="noStrike" baseline="0" dirty="0">
                <a:latin typeface="grxn1000"/>
              </a:rPr>
              <a:t>εξισώσεις ροπών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είναι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εξισώσεις σε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αγνώστους, </a:t>
            </a:r>
            <a:r>
              <a:rPr lang="el-GR" sz="2400" b="0" i="1" u="none" strike="noStrike" baseline="0" dirty="0">
                <a:latin typeface="LMMathItalic10-Regular"/>
              </a:rPr>
              <a:t>θ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. . . , </a:t>
            </a:r>
            <a:r>
              <a:rPr lang="el-GR" sz="2400" b="0" i="1" u="none" strike="noStrike" baseline="0" dirty="0" err="1">
                <a:latin typeface="LMMathItalic10-Regular"/>
              </a:rPr>
              <a:t>θ</a:t>
            </a:r>
            <a:r>
              <a:rPr lang="el-GR" sz="1400" b="0" i="1" u="none" strike="noStrike" baseline="0" dirty="0" err="1">
                <a:latin typeface="LMMathItalic8-Regular"/>
              </a:rPr>
              <a:t>k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 οι εξισώσεις είναι συνεχείς και συναρτησιακά ανεξάρτητες, τότε οι </a:t>
            </a:r>
            <a:r>
              <a:rPr lang="el-GR" sz="2400" b="0" i="0" u="none" strike="noStrike" baseline="0" dirty="0">
                <a:latin typeface="grxn1000"/>
              </a:rPr>
              <a:t>εκτιμητές της μεθόδου των ροπών </a:t>
            </a:r>
            <a:r>
              <a:rPr lang="el-GR" sz="2400" b="0" i="0" u="none" strike="noStrike" baseline="0" dirty="0">
                <a:latin typeface="grmn1000"/>
              </a:rPr>
              <a:t>προκύπτουν από την επίλυση του συστήματος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εξισώσεων για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D7F37-8BD2-7695-E484-2CD0861D4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338" y="3012627"/>
            <a:ext cx="2729082" cy="16240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831982-0955-2E86-DD16-F0D1F62A0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730" y="6014302"/>
            <a:ext cx="2846539" cy="70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81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6CBA-A2FA-0386-E76B-6656DAF2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27402" cy="1499616"/>
          </a:xfrm>
        </p:spPr>
        <p:txBody>
          <a:bodyPr>
            <a:normAutofit/>
          </a:bodyPr>
          <a:lstStyle/>
          <a:p>
            <a:r>
              <a:rPr lang="el-GR" sz="4000" dirty="0"/>
              <a:t>Παράδειγμα 13.3. Αντίστροφη Γκαουσιανή (Wald) Κατανομή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96318-11B8-3F8D-57BF-9CA082C69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συνήθης μορφή της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πυκνότητας για αυτή την τυχαία μεταβλητή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 μέσος είναι </a:t>
            </a:r>
            <a:r>
              <a:rPr lang="el-GR" sz="2400" b="0" i="1" u="none" strike="noStrike" baseline="0" dirty="0">
                <a:latin typeface="LMMathItalic10-Regular"/>
              </a:rPr>
              <a:t>μ </a:t>
            </a:r>
            <a:r>
              <a:rPr lang="el-GR" sz="2400" b="0" i="0" u="none" strike="noStrike" baseline="0" dirty="0">
                <a:latin typeface="grmn1000"/>
              </a:rPr>
              <a:t>και η διακύμανση είναι </a:t>
            </a:r>
            <a:r>
              <a:rPr lang="el-GR" sz="2400" b="0" i="1" u="none" strike="noStrike" baseline="0" dirty="0">
                <a:latin typeface="LMMathItalic10-Regular"/>
              </a:rPr>
              <a:t>μ</a:t>
            </a:r>
            <a:r>
              <a:rPr lang="el-GR" sz="2000" b="0" i="0" u="none" strike="noStrike" baseline="30000" dirty="0">
                <a:latin typeface="LMRoman7-Regular"/>
              </a:rPr>
              <a:t>3</a:t>
            </a:r>
            <a:r>
              <a:rPr lang="el-GR" sz="2400" b="0" i="1" u="none" strike="noStrike" baseline="0" dirty="0">
                <a:latin typeface="LMMathItalic10-Regular"/>
              </a:rPr>
              <a:t>/λ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C297B-423A-EB29-FB93-02CF8CFA7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278" y="2796969"/>
            <a:ext cx="6687772" cy="9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AFEB0-94F3-2AAA-F556-21692FF4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15938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13.4. Συνδυασμός Κανονικών Κατανομών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09ECD3-C875-B1DB-121F-CA5C5F04D7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1167872" cy="457200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πυκνότητα για το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παρατηρούμενο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y </a:t>
                </a:r>
                <a:r>
                  <a:rPr lang="el-GR" sz="2400" b="0" i="0" u="none" strike="noStrike" baseline="0" dirty="0">
                    <a:latin typeface="grmn1000"/>
                  </a:rPr>
                  <a:t>είναι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f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0" i="1" u="none" strike="noStrike" baseline="0" dirty="0">
                    <a:latin typeface="LMMathItalic10-Regular"/>
                  </a:rPr>
                  <a:t>y</a:t>
                </a:r>
                <a:r>
                  <a:rPr lang="el-GR" sz="2400" b="0" i="0" u="none" strike="noStrike" baseline="0" dirty="0">
                    <a:latin typeface="LMRoman10-Regular"/>
                  </a:rPr>
                  <a:t>) =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λ N</a:t>
                </a:r>
                <a:r>
                  <a:rPr lang="el-GR" sz="2400" b="0" i="0" u="none" strike="noStrike" baseline="0" dirty="0">
                    <a:latin typeface="LMRoman10-Regular"/>
                  </a:rPr>
                  <a:t>[</a:t>
                </a:r>
                <a:r>
                  <a:rPr lang="el-GR" sz="2400" b="0" i="1" u="none" strike="noStrike" baseline="0" dirty="0">
                    <a:latin typeface="LMMathItalic10-Regular"/>
                  </a:rPr>
                  <a:t>μ</a:t>
                </a:r>
                <a:r>
                  <a:rPr lang="el-GR" sz="1200" b="0" i="0" u="none" strike="noStrike" baseline="0" dirty="0">
                    <a:latin typeface="LMRoman7-Regular"/>
                  </a:rPr>
                  <a:t>1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σ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l-GR" sz="16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600" b="0" i="1" u="none" strike="noStrike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sz="1600" b="0" i="1" u="none" strike="noStrike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</m:m>
                  </m:oMath>
                </a14:m>
                <a:r>
                  <a:rPr lang="el-GR" sz="2400" b="0" i="0" u="none" strike="noStrike" baseline="0" dirty="0">
                    <a:latin typeface="LMRoman10-Regular"/>
                  </a:rPr>
                  <a:t>] + (1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−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λ</a:t>
                </a:r>
                <a:r>
                  <a:rPr lang="el-GR" sz="2400" b="0" i="0" u="none" strike="noStrike" baseline="0" dirty="0">
                    <a:latin typeface="LMRoman10-Regular"/>
                  </a:rPr>
                  <a:t>)</a:t>
                </a:r>
                <a:r>
                  <a:rPr lang="el-GR" sz="2400" b="0" i="1" u="none" strike="noStrike" baseline="0" dirty="0">
                    <a:latin typeface="LMMathItalic10-Regular"/>
                  </a:rPr>
                  <a:t>N</a:t>
                </a:r>
                <a:r>
                  <a:rPr lang="el-GR" sz="2400" b="0" i="0" u="none" strike="noStrike" baseline="0" dirty="0">
                    <a:latin typeface="LMRoman10-Regular"/>
                  </a:rPr>
                  <a:t>[</a:t>
                </a:r>
                <a:r>
                  <a:rPr lang="el-GR" sz="2400" b="0" i="1" u="none" strike="noStrike" baseline="0" dirty="0">
                    <a:latin typeface="LMMathItalic10-Regular"/>
                  </a:rPr>
                  <a:t>μ</a:t>
                </a:r>
                <a:r>
                  <a:rPr lang="el-GR" sz="1100" b="0" i="0" u="none" strike="noStrike" baseline="0" dirty="0">
                    <a:latin typeface="LMRoman7-Regular"/>
                  </a:rPr>
                  <a:t>2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σ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l-GR" sz="16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600" b="0" i="1" u="none" strike="noStrike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sz="1600" b="0" i="1" u="none" strike="noStrike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</m:m>
                  </m:oMath>
                </a14:m>
                <a:r>
                  <a:rPr lang="el-GR" sz="2400" b="0" i="0" u="none" strike="noStrike" baseline="0" dirty="0">
                    <a:latin typeface="LMRoman10-Regular"/>
                  </a:rPr>
                  <a:t>]</a:t>
                </a:r>
                <a:r>
                  <a:rPr lang="el-GR" sz="2400" b="0" i="0" u="none" strike="noStrike" baseline="0" dirty="0">
                    <a:latin typeface="grmn1000"/>
                  </a:rPr>
                  <a:t>, </a:t>
                </a:r>
                <a:r>
                  <a:rPr lang="el-GR" sz="2400" b="0" i="0" u="none" strike="noStrike" baseline="0" dirty="0">
                    <a:latin typeface="LMRoman10-Regular"/>
                  </a:rPr>
                  <a:t>0 </a:t>
                </a:r>
                <a:r>
                  <a:rPr lang="el-GR" sz="2400" b="0" i="1" u="none" strike="noStrike" baseline="0" dirty="0">
                    <a:latin typeface="LMMathItalic10-Regular"/>
                  </a:rPr>
                  <a:t>&lt; λ &lt; </a:t>
                </a:r>
                <a:r>
                  <a:rPr lang="el-GR" sz="2400" b="0" i="0" u="none" strike="noStrike" baseline="0" dirty="0">
                    <a:latin typeface="LMRoman10-Regular"/>
                  </a:rPr>
                  <a:t>1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Για τη μικτή κανονική κατανομή, ο μέσος και η διακύμανση είναι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marL="0" indent="0" algn="l">
                  <a:buNone/>
                </a:pPr>
                <a:r>
                  <a:rPr lang="el-GR" sz="2400" dirty="0">
                    <a:latin typeface="grmn1000"/>
                  </a:rPr>
                  <a:t>Και</a:t>
                </a:r>
              </a:p>
              <a:p>
                <a:pPr marL="0" indent="0" algn="l">
                  <a:buNone/>
                </a:pPr>
                <a:endParaRPr lang="el-GR" sz="2400" dirty="0">
                  <a:latin typeface="grmn1000"/>
                </a:endParaRPr>
              </a:p>
              <a:p>
                <a:pPr marL="0" indent="0" algn="l">
                  <a:buNone/>
                </a:pPr>
                <a:r>
                  <a:rPr lang="el-GR" sz="2400" b="0" i="0" u="none" strike="noStrike" baseline="0" dirty="0">
                    <a:latin typeface="grmn1000"/>
                  </a:rPr>
                  <a:t>που δείχνουν πόσο περίπλοκες μπορούν να γίνουν οι γνωστές μέθοδοι των ροπών.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09ECD3-C875-B1DB-121F-CA5C5F04D7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1167872" cy="4572000"/>
              </a:xfrm>
              <a:blipFill>
                <a:blip r:embed="rId2"/>
                <a:stretch>
                  <a:fillRect l="-1255" t="-1867" b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0FE36C2-E7EF-8F13-4C97-4AB63C028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090" y="3017433"/>
            <a:ext cx="9367918" cy="823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C886A0-D3A3-1B07-4A7F-9D661C8C7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179" y="4930219"/>
            <a:ext cx="3536039" cy="510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171B06-F246-ABFD-2BA9-BBEC84466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968" y="5894109"/>
            <a:ext cx="5928064" cy="51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81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4B6F4-7112-5E6E-F48B-7B23BF4E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59377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13.4. Συνδυασμός Κανονικών Κατανομών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7E69-998C-9AB8-3C9C-8A0D8631E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003194"/>
            <a:ext cx="9720073" cy="4854805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Μια εναλλακτική μέθοδος εκτίμησης που πρότειναν οι συγγραφείς βασίζεται στη σχέση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το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παίρνει οποιαδήποτε τιμή, όχι απαραίτητα ακέραιη.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Οι </a:t>
            </a:r>
            <a:r>
              <a:rPr lang="el-GR" sz="2400" b="0" i="0" u="none" strike="noStrike" baseline="0" dirty="0">
                <a:latin typeface="LMRoman10-Regular"/>
              </a:rPr>
              <a:t>Quandt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0" u="none" strike="noStrike" baseline="0" dirty="0">
                <a:latin typeface="LMRoman10-Regular"/>
              </a:rPr>
              <a:t>Ramsey </a:t>
            </a:r>
            <a:r>
              <a:rPr lang="el-GR" sz="2400" b="0" i="0" u="none" strike="noStrike" baseline="0" dirty="0">
                <a:latin typeface="grmn1000"/>
              </a:rPr>
              <a:t>(1978) πρότειναν την επιλογή πέντε μη κοντινών τιμών για το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και τη χρήση των στατιστικών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την εκτίμηση των παραμέτρων.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18F66-1860-CAA1-37A7-19D24309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154" y="2857860"/>
            <a:ext cx="5613799" cy="644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24457A-070C-C70A-53ED-F48904974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729" y="5162212"/>
            <a:ext cx="2185500" cy="91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1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D67CE-F565-F6D7-946C-956F5D14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13.4. Συνδυασμός Κανονικών Κατανομών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4C073E-E756-349E-B18D-7A7FD6256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985620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Οι εξισώσεις ροπών είναι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l-GR" sz="1600" b="0" i="1" u="none" strike="noStrike" baseline="0" dirty="0">
                    <a:latin typeface="LMMathItalic7-Regular"/>
                  </a:rPr>
                  <a:t>t</a:t>
                </a:r>
                <a:r>
                  <a:rPr lang="el-GR" sz="800" b="0" i="1" u="none" strike="noStrike" baseline="0" dirty="0">
                    <a:latin typeface="LMMathItalic7-Regular"/>
                  </a:rPr>
                  <a:t>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− </a:t>
                </a:r>
                <a:r>
                  <a:rPr lang="el-GR" sz="2400" b="0" i="0" u="none" strike="noStrike" baseline="0" dirty="0">
                    <a:latin typeface="LMRoman10-Regular"/>
                  </a:rPr>
                  <a:t>Λ</a:t>
                </a:r>
                <a:r>
                  <a:rPr lang="el-GR" sz="1600" b="0" i="1" u="none" strike="noStrike" baseline="0" dirty="0">
                    <a:latin typeface="LMMathItalic7-Regular"/>
                  </a:rPr>
                  <a:t>t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0" i="1" u="none" strike="noStrike" baseline="0" dirty="0">
                    <a:latin typeface="LMMathItalic10-Regular"/>
                  </a:rPr>
                  <a:t>μ</a:t>
                </a:r>
                <a:r>
                  <a:rPr lang="el-GR" sz="800" b="0" i="0" u="none" strike="noStrike" baseline="0" dirty="0">
                    <a:latin typeface="LMRoman7-Regular"/>
                  </a:rPr>
                  <a:t>1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μ</a:t>
                </a:r>
                <a:r>
                  <a:rPr lang="el-GR" sz="800" b="0" i="0" u="none" strike="noStrike" baseline="0" dirty="0">
                    <a:latin typeface="LMRoman7-Regular"/>
                  </a:rPr>
                  <a:t>2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σ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l-GR" sz="16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600" b="0" i="1" u="none" strike="noStrike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sz="1600" b="0" i="1" u="none" strike="noStrike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</m:m>
                  </m:oMath>
                </a14:m>
                <a:r>
                  <a:rPr lang="el-GR" sz="2400" b="0" i="1" u="none" strike="noStrike" baseline="0" dirty="0">
                    <a:latin typeface="LMMathItalic10-Regular"/>
                  </a:rPr>
                  <a:t>, σ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l-GR" sz="16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600" b="0" i="1" u="none" strike="noStrike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  <m:mr>
                        <m:e>
                          <m:r>
                            <a:rPr lang="en-US" sz="1600" b="0" i="1" u="none" strike="noStrike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mr>
                    </m:m>
                  </m:oMath>
                </a14:m>
                <a:r>
                  <a:rPr lang="el-GR" sz="2400" b="0" i="1" u="none" strike="noStrike" baseline="0" dirty="0">
                    <a:latin typeface="LMMathItalic10-Regular"/>
                  </a:rPr>
                  <a:t>, λ</a:t>
                </a:r>
                <a:r>
                  <a:rPr lang="el-GR" sz="2400" b="0" i="0" u="none" strike="noStrike" baseline="0" dirty="0">
                    <a:latin typeface="LMRoman10-Regular"/>
                  </a:rPr>
                  <a:t>) = 0</a:t>
                </a:r>
                <a:r>
                  <a:rPr lang="el-GR" sz="2400" b="0" i="0" u="none" strike="noStrike" baseline="0" dirty="0">
                    <a:latin typeface="grmn1000"/>
                  </a:rPr>
                  <a:t>. Ονόμασαν αυτή τη διαδικασία </a:t>
                </a:r>
                <a:r>
                  <a:rPr lang="el-GR" sz="2400" b="1" i="0" u="none" strike="noStrike" baseline="0" dirty="0">
                    <a:latin typeface="grxn1000"/>
                  </a:rPr>
                  <a:t>μέθοδο των ροπογεννητριών συναρτήσεων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Στις περισσότερες περιπτώσεις, οι εκτιμητές της μεθόδου των ροπών δεν είναι αποτελεσματικοί. Εξαίρεση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αποτελεί η τυχαία δειγματοληψία από την </a:t>
                </a:r>
                <a:r>
                  <a:rPr lang="el-GR" sz="2400" b="1" i="0" u="none" strike="noStrike" baseline="0" dirty="0">
                    <a:latin typeface="grxn1000"/>
                  </a:rPr>
                  <a:t>οικογένεια των εκθετικών κατανομών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Αν η λογαριθμική συνάρτηση πιθανοφάνειας είναι αυτής της μορφής, τότε οι συναρτήσεις </a:t>
                </a:r>
                <a:r>
                  <a:rPr lang="el-GR" sz="2400" b="0" i="1" u="none" strike="noStrike" baseline="0" dirty="0">
                    <a:latin typeface="LMMathItalic10-Regular"/>
                  </a:rPr>
                  <a:t>c</a:t>
                </a:r>
                <a:r>
                  <a:rPr lang="el-GR" sz="1400" b="0" i="1" u="none" strike="noStrike" baseline="0" dirty="0">
                    <a:latin typeface="LMMathItalic8-Regular"/>
                  </a:rPr>
                  <a:t>k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0" i="1" u="none" strike="noStrike" baseline="0" dirty="0">
                    <a:latin typeface="LMMathSymbols10-Regular"/>
                  </a:rPr>
                  <a:t>·</a:t>
                </a:r>
                <a:r>
                  <a:rPr lang="el-GR" sz="2400" b="0" i="0" u="none" strike="noStrike" baseline="0" dirty="0">
                    <a:latin typeface="LMRoman10-Regular"/>
                  </a:rPr>
                  <a:t>) </a:t>
                </a:r>
                <a:r>
                  <a:rPr lang="el-GR" sz="2400" b="0" i="0" u="none" strike="noStrike" baseline="0" dirty="0">
                    <a:latin typeface="grmn1000"/>
                  </a:rPr>
                  <a:t>ονομάζονται </a:t>
                </a:r>
                <a:r>
                  <a:rPr lang="el-GR" sz="2400" b="1" i="0" u="none" strike="noStrike" baseline="0" dirty="0">
                    <a:latin typeface="grxn1000"/>
                  </a:rPr>
                  <a:t>επαρκή στατιστικά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4C073E-E756-349E-B18D-7A7FD6256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985620" cy="4023360"/>
              </a:xfrm>
              <a:blipFill>
                <a:blip r:embed="rId2"/>
                <a:stretch>
                  <a:fillRect l="-444" t="-2121" r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585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17219-6C05-7DC5-0B3D-1E799A1BD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Παράδειγμα 13.5. Κατανομή Γάμμα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B17CB-FD8D-3245-DA11-C44AD2959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Η κατανομή Γάμμα (βλ. Ενότητα Β.4.5) έχει συνάρτηση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Η συνάρτηση λογαριθμικής πιθανοφάνειας για αυτή την κατανομή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B9C22-1660-BC4A-5A43-DA746831F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161" y="2945385"/>
            <a:ext cx="4749195" cy="730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4AB59-5F13-73A7-FF98-D1F370AD6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203" y="4493943"/>
            <a:ext cx="6365021" cy="9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50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A3E-F8C2-A054-5244-BA154854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13.5. Κατανομή Γάμμα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56D65-D011-FF36-431E-3DB681859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Οι εκτιμητές της μεθόδου των ροπών βάσει των </a:t>
            </a:r>
            <a:r>
              <a:rPr lang="en-US" sz="800" dirty="0">
                <a:latin typeface="LMRoman7-Regular"/>
              </a:rPr>
              <a:t>                                                             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n-US" sz="2400" b="0" i="0" u="none" strike="noStrike" baseline="0" dirty="0">
                <a:latin typeface="grmn1000"/>
              </a:rPr>
              <a:t>                                       </a:t>
            </a:r>
            <a:r>
              <a:rPr lang="el-GR" sz="2400" b="0" i="0" u="none" strike="noStrike" baseline="0" dirty="0">
                <a:latin typeface="grmn1000"/>
              </a:rPr>
              <a:t>είναι οι εκτιμητές μέγιστης πιθανοφάνειας. Ωστόσο, επίσης έχουμε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2BF59-AFA7-F323-E9EB-6A9672D71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354" y="2286000"/>
            <a:ext cx="1081781" cy="378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70D81-D049-DE76-ACEE-61EAE27FB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028" y="2286000"/>
            <a:ext cx="1448001" cy="364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76586B-9F95-8C7D-1F39-8C1E866E3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123" y="3333328"/>
            <a:ext cx="4445754" cy="13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29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C3D04-1C9D-4437-9CFB-B87C5820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555" y="196508"/>
            <a:ext cx="9720072" cy="1499616"/>
          </a:xfrm>
        </p:spPr>
        <p:txBody>
          <a:bodyPr>
            <a:normAutofit/>
          </a:bodyPr>
          <a:lstStyle/>
          <a:p>
            <a:r>
              <a:rPr lang="el-GR" sz="3600" dirty="0"/>
              <a:t>Ασυμπτωματικές ιδιότητες του εκτιμητή της μεθόδου των ροπών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ADF5C5-213C-CEA8-91BD-A5F64BCC20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6754" y="1575785"/>
                <a:ext cx="11557262" cy="402336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Σε κάποιες περιπτώσεις, δεν υπάρχει σαφής έκφραση για τη διακύμανση της υποκείμενης δειγματικής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ροπής. Στο Παράδειγμα 13.4, το υποκείμενο δειγματικό στατιστικό είναι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πραγματική διακύμανση του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l-GR" sz="1800" b="0" i="1" u="none" strike="noStrike" baseline="0" dirty="0">
                    <a:latin typeface="LMMathItalic8-Regular"/>
                  </a:rPr>
                  <a:t>t</a:t>
                </a:r>
                <a:r>
                  <a:rPr lang="el-GR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είναι γνωστή μόνο αν το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t </a:t>
                </a:r>
                <a:r>
                  <a:rPr lang="el-GR" sz="2400" b="0" i="0" u="none" strike="noStrike" baseline="0" dirty="0">
                    <a:latin typeface="grmn1000"/>
                  </a:rPr>
                  <a:t>είναι ακέραιος αριθμός.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Αν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η δειγματοληψία είναι τυχαία και αν ο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t </a:t>
                </a:r>
                <a:r>
                  <a:rPr lang="el-GR" sz="2400" b="0" i="0" u="none" strike="noStrike" baseline="0" dirty="0">
                    <a:latin typeface="grmn1000"/>
                  </a:rPr>
                  <a:t>αποτελεί έναν δειγματικό μέσο, μπορούμε να εκτιμήσουμε τη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διακύμανσή του με το γινόμενο της δειγματικής διακύμανσης των παρατηρήσεων των </a:t>
                </a:r>
                <a:r>
                  <a:rPr lang="el-GR" sz="2400" b="0" i="1" u="none" strike="noStrike" baseline="0" dirty="0">
                    <a:latin typeface="LMMathItalic10-Regular"/>
                  </a:rPr>
                  <a:t>M</a:t>
                </a:r>
                <a:r>
                  <a:rPr lang="el-GR" sz="1800" b="0" i="1" u="none" strike="noStrike" baseline="0" dirty="0">
                    <a:latin typeface="LMMathItalic8-Regular"/>
                  </a:rPr>
                  <a:t>it</a:t>
                </a:r>
                <a:r>
                  <a:rPr lang="el-GR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επί </a:t>
                </a:r>
                <a:r>
                  <a:rPr lang="el-GR" sz="2400" b="0" i="0" u="none" strike="noStrike" baseline="0" dirty="0">
                    <a:latin typeface="LMRoman10-Regular"/>
                  </a:rPr>
                  <a:t>1</a:t>
                </a:r>
                <a:r>
                  <a:rPr lang="el-GR" sz="2400" b="0" i="1" u="none" strike="noStrike" baseline="0" dirty="0">
                    <a:latin typeface="LMMathItalic10-Regular"/>
                  </a:rPr>
                  <a:t>/n</a:t>
                </a:r>
                <a:r>
                  <a:rPr lang="el-GR" sz="2400" b="0" i="0" u="none" strike="noStrike" baseline="0" dirty="0">
                    <a:latin typeface="grmn1000"/>
                  </a:rPr>
                  <a:t>. Επίσης,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μπορούμε να κατασκευάσουμε έναν εκτιμητή για τη συνδιακύμανση των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l-GR" sz="1800" b="0" i="1" u="none" strike="noStrike" baseline="0" dirty="0">
                    <a:latin typeface="LMMathItalic8-Regular"/>
                  </a:rPr>
                  <a:t>t</a:t>
                </a:r>
                <a:r>
                  <a:rPr lang="el-GR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M</a:t>
                </a:r>
                <a:r>
                  <a:rPr lang="el-GR" sz="1800" b="0" i="1" u="none" strike="noStrike" baseline="0" dirty="0">
                    <a:latin typeface="LMMathItalic8-Regular"/>
                  </a:rPr>
                  <a:t>s</a:t>
                </a:r>
                <a:r>
                  <a:rPr lang="el-GR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ως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ADF5C5-213C-CEA8-91BD-A5F64BCC20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6754" y="1575785"/>
                <a:ext cx="11557262" cy="4023360"/>
              </a:xfrm>
              <a:blipFill>
                <a:blip r:embed="rId2"/>
                <a:stretch>
                  <a:fillRect l="-1213" t="-2121" r="-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EA5B9E1-AFEA-78F0-CCAB-061A7F146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838" y="2335690"/>
            <a:ext cx="3404323" cy="1020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37F27A-284F-71EC-4F76-0A017E349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23" y="5428745"/>
            <a:ext cx="6474890" cy="105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94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1896-C0E0-C182-17E4-B9C28512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Ασυμπτωματικές ιδιότητες του εκτιμητή της μεθόδου των ροπών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64F42E-A581-8E65-F8B6-7A88AA873D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1167872" cy="4023360"/>
              </a:xfrm>
            </p:spPr>
            <p:txBody>
              <a:bodyPr/>
              <a:lstStyle/>
              <a:p>
                <a:r>
                  <a:rPr lang="el-GR" sz="2400" b="0" i="0" u="none" strike="noStrike" baseline="0" dirty="0">
                    <a:latin typeface="grmn1000"/>
                  </a:rPr>
                  <a:t>Γενικά, όταν οι ροπές υπολογίζονται ως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 </a:t>
                </a:r>
                <a:r>
                  <a:rPr lang="el-GR" sz="2400" b="1" i="1" u="none" strike="noStrike" baseline="0" dirty="0">
                    <a:latin typeface="LMMathItalic10-Bold"/>
                  </a:rPr>
                  <a:t>y</a:t>
                </a:r>
                <a:r>
                  <a:rPr lang="el-GR" sz="1400" b="0" i="1" u="none" strike="noStrike" baseline="0" dirty="0">
                    <a:latin typeface="LMMathItalic8-Regular"/>
                  </a:rPr>
                  <a:t>i </a:t>
                </a:r>
                <a:r>
                  <a:rPr lang="el-GR" sz="2400" b="0" i="0" u="none" strike="noStrike" baseline="0" dirty="0">
                    <a:latin typeface="grmn1000"/>
                  </a:rPr>
                  <a:t>είναι μια παρατήρηση ενός διανύσματος μεταβλητών, μια κατάλληλη εκτιμήτρια για τη μήτρα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συνδιακυμάνσεων των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n </a:t>
                </a:r>
                <a:r>
                  <a:rPr lang="el-GR" sz="2400" b="0" i="0" u="none" strike="noStrike" baseline="0" dirty="0">
                    <a:latin typeface="LMRoman10-Regular"/>
                  </a:rPr>
                  <a:t>= 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n,</a:t>
                </a:r>
                <a:r>
                  <a:rPr lang="el-GR" sz="1400" b="0" i="0" u="none" strike="noStrike" baseline="0" dirty="0">
                    <a:latin typeface="LMRoman8-Regular"/>
                  </a:rPr>
                  <a:t>1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. . .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n,k</a:t>
                </a:r>
                <a:r>
                  <a:rPr lang="el-GR" sz="2400" b="0" i="0" u="none" strike="noStrike" baseline="0" dirty="0">
                    <a:latin typeface="LMRoman10-Regular"/>
                  </a:rPr>
                  <a:t>] </a:t>
                </a:r>
                <a:r>
                  <a:rPr lang="el-GR" sz="2400" b="0" i="0" u="none" strike="noStrike" baseline="0" dirty="0">
                    <a:latin typeface="grmn1000"/>
                  </a:rPr>
                  <a:t>μπορεί να υπολογιστεί ως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64F42E-A581-8E65-F8B6-7A88AA873D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1167872" cy="4023360"/>
              </a:xfrm>
              <a:blipFill>
                <a:blip r:embed="rId2"/>
                <a:stretch>
                  <a:fillRect l="-437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B2F88F1-FE08-5E93-07C7-A9C679EDC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701" y="2918916"/>
            <a:ext cx="4022279" cy="880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AC985E-C79D-EA60-B1D0-05EE35236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518" y="5032472"/>
            <a:ext cx="7037663" cy="89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52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3D87-F60F-AFBB-0A69-2F50FED5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31695"/>
            <a:ext cx="9720072" cy="1098714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Ασυμπτωματικές ιδιότητες του εκτιμητή της μεθόδου των ροπών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8693E-2C35-AD3D-7E13-3F8A829304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2740" y="1592759"/>
                <a:ext cx="10567237" cy="5202488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΄Εστω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n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0" i="1" u="none" strike="noStrike" baseline="0" dirty="0">
                    <a:latin typeface="LMMathItalic10-Regular"/>
                  </a:rPr>
                  <a:t>vtheta</a:t>
                </a:r>
                <a:r>
                  <a:rPr lang="el-GR" sz="2400" b="0" i="0" u="none" strike="noStrike" baseline="0" dirty="0">
                    <a:latin typeface="LMRoman10-Regular"/>
                  </a:rPr>
                  <a:t>) </a:t>
                </a:r>
                <a:r>
                  <a:rPr lang="el-GR" sz="2400" b="0" i="0" u="none" strike="noStrike" baseline="0" dirty="0">
                    <a:latin typeface="grmn1000"/>
                  </a:rPr>
                  <a:t>η </a:t>
                </a:r>
                <a:r>
                  <a:rPr lang="el-GR" sz="2400" b="0" i="1" u="none" strike="noStrike" baseline="0" dirty="0">
                    <a:latin typeface="LMMathItalic10-Regular"/>
                  </a:rPr>
                  <a:t>K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× </a:t>
                </a:r>
                <a:r>
                  <a:rPr lang="el-GR" sz="2400" b="0" i="1" u="none" strike="noStrike" baseline="0" dirty="0">
                    <a:latin typeface="LMMathItalic10-Regular"/>
                  </a:rPr>
                  <a:t>K </a:t>
                </a:r>
                <a:r>
                  <a:rPr lang="el-GR" sz="2400" b="0" i="0" u="none" strike="noStrike" baseline="0" dirty="0">
                    <a:latin typeface="grmn1000"/>
                  </a:rPr>
                  <a:t>μήτρα της οποίας η γραμμή </a:t>
                </a:r>
                <a:r>
                  <a:rPr lang="el-GR" sz="2400" b="0" i="1" u="none" strike="noStrike" baseline="0" dirty="0">
                    <a:latin typeface="LMMathItalic10-Regular"/>
                  </a:rPr>
                  <a:t>k </a:t>
                </a:r>
                <a:r>
                  <a:rPr lang="el-GR" sz="2400" b="0" i="0" u="none" strike="noStrike" baseline="0" dirty="0">
                    <a:latin typeface="grmn1000"/>
                  </a:rPr>
                  <a:t>είναι το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διάνυσμα των μερικών παραγώγων,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προσεγγίζουμε το σύνολο των λυμένων εξισώσεων ροπών γύρω από τις πραγματικές τιμές των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παραμέτρων </a:t>
                </a:r>
                <a:r>
                  <a:rPr lang="el-GR" sz="2400" b="1" i="1" u="none" strike="noStrike" baseline="0" dirty="0">
                    <a:latin typeface="LMMathItalic10-Bold"/>
                  </a:rPr>
                  <a:t>θ</a:t>
                </a:r>
                <a:r>
                  <a:rPr lang="el-GR" sz="1400" b="0" i="0" u="none" strike="noStrike" baseline="0" dirty="0">
                    <a:latin typeface="LMRoman8-Regular"/>
                  </a:rPr>
                  <a:t>0 </a:t>
                </a:r>
                <a:r>
                  <a:rPr lang="el-GR" sz="2400" b="0" i="0" u="none" strike="noStrike" baseline="0" dirty="0">
                    <a:latin typeface="grmn1000"/>
                  </a:rPr>
                  <a:t>με μια γραμμική προσέγγιση </a:t>
                </a:r>
                <a:r>
                  <a:rPr lang="el-GR" sz="2400" b="1" i="0" u="none" strike="noStrike" baseline="0" dirty="0">
                    <a:latin typeface="grxn1000"/>
                  </a:rPr>
                  <a:t>σειράς</a:t>
                </a:r>
                <a:r>
                  <a:rPr lang="el-GR" sz="2400" b="0" i="0" u="none" strike="noStrike" baseline="0" dirty="0">
                    <a:latin typeface="grxn1000"/>
                  </a:rPr>
                  <a:t> </a:t>
                </a:r>
                <a:r>
                  <a:rPr lang="el-GR" sz="2400" b="1" i="0" u="none" strike="noStrike" baseline="0" dirty="0">
                    <a:latin typeface="LMRoman10-Bold"/>
                  </a:rPr>
                  <a:t>Taylor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γραμμική προσέγγιση είναι</a:t>
                </a:r>
              </a:p>
              <a:p>
                <a:pPr marL="0" indent="0" algn="l">
                  <a:buNone/>
                </a:pPr>
                <a:endParaRPr lang="el-GR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Επομένως,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8693E-2C35-AD3D-7E13-3F8A829304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2740" y="1592759"/>
                <a:ext cx="10567237" cy="5202488"/>
              </a:xfrm>
              <a:blipFill>
                <a:blip r:embed="rId2"/>
                <a:stretch>
                  <a:fillRect l="-461" t="-1639" r="-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CD36858-5733-6888-7E6C-1D8DA6259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960" y="2084294"/>
            <a:ext cx="2271730" cy="927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85E49A-97BF-F51B-8DA0-B4C359AB0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185" y="4846141"/>
            <a:ext cx="3514346" cy="5308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49DC1B-7A5D-5410-C490-D0C0DFC38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185" y="6056197"/>
            <a:ext cx="3703529" cy="41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5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B68B6-2149-1CC1-3F47-7D67073D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E0B4D-DC6F-099D-CF9E-E7086962C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287" y="1908927"/>
            <a:ext cx="1116787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 </a:t>
            </a:r>
            <a:r>
              <a:rPr lang="el-GR" sz="2400" b="1" i="0" u="none" strike="noStrike" baseline="0" dirty="0">
                <a:latin typeface="grxn1000"/>
              </a:rPr>
              <a:t>εκτιμητής μέγιστης πιθανοφάνειας </a:t>
            </a:r>
            <a:r>
              <a:rPr lang="el-GR" sz="2400" b="0" i="0" u="none" strike="noStrike" baseline="0" dirty="0">
                <a:latin typeface="grmn1000"/>
              </a:rPr>
              <a:t>που παρουσιάσαμε στο Κεφάλαιο 14 είναι πλήρως αποτελεσματικός μεταξύ των συνεπών και των ασυμπτωτικά κανονικών εκτιμητών στο πλαίσιο του παραμετρικού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υποδείγματος.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35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7FD0-166E-5077-DD2E-F66BA134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298296" cy="1499616"/>
          </a:xfrm>
        </p:spPr>
        <p:txBody>
          <a:bodyPr>
            <a:normAutofit/>
          </a:bodyPr>
          <a:lstStyle/>
          <a:p>
            <a:r>
              <a:rPr lang="el-GR" sz="4000" dirty="0"/>
              <a:t>Εκτίμηση με τη μέθοδο της ελάχιστης απόστασης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11526A-79EE-F5EE-5888-B0E3CDFD66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8235" y="2084832"/>
                <a:ext cx="11743765" cy="4023360"/>
              </a:xfrm>
            </p:spPr>
            <p:txBody>
              <a:bodyPr/>
              <a:lstStyle/>
              <a:p>
                <a:pPr algn="l"/>
                <a:r>
                  <a:rPr lang="el-GR" sz="2400" dirty="0">
                    <a:latin typeface="grmn1000"/>
                  </a:rPr>
                  <a:t>Έ</a:t>
                </a:r>
                <a:r>
                  <a:rPr lang="el-GR" sz="2400" b="0" i="0" u="none" strike="noStrike" baseline="0" dirty="0">
                    <a:latin typeface="grmn1000"/>
                  </a:rPr>
                  <a:t>χουμε τέσσερεις ανεξάρτητους εκτιμητές για μια παράμετρο,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j </a:t>
                </a:r>
                <a:r>
                  <a:rPr lang="el-GR" sz="2400" b="0" i="0" u="none" strike="noStrike" baseline="0" dirty="0">
                    <a:latin typeface="grmn1000"/>
                  </a:rPr>
                  <a:t>, και η εκτιμημένη διακύμανση για κάθε έναν από αυτούς είναι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u="none" strike="noStrike" baseline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j </a:t>
                </a:r>
                <a:r>
                  <a:rPr lang="el-GR" sz="2400" b="0" i="0" u="none" strike="noStrike" baseline="0" dirty="0">
                    <a:latin typeface="grmn1000"/>
                  </a:rPr>
                  <a:t>, </a:t>
                </a:r>
                <a:r>
                  <a:rPr lang="el-GR" sz="2400" b="0" i="1" u="none" strike="noStrike" baseline="0" dirty="0">
                    <a:latin typeface="LMMathItalic10-Regular"/>
                  </a:rPr>
                  <a:t>j </a:t>
                </a:r>
                <a:r>
                  <a:rPr lang="el-GR" sz="2400" b="0" i="0" u="none" strike="noStrike" baseline="0" dirty="0">
                    <a:latin typeface="LMRoman10-Regular"/>
                  </a:rPr>
                  <a:t>= 1</a:t>
                </a:r>
                <a:r>
                  <a:rPr lang="el-GR" sz="2400" b="0" i="1" u="none" strike="noStrike" baseline="0" dirty="0">
                    <a:latin typeface="LMMathItalic10-Regular"/>
                  </a:rPr>
                  <a:t>, . . . , </a:t>
                </a:r>
                <a:r>
                  <a:rPr lang="el-GR" sz="2400" b="0" i="0" u="none" strike="noStrike" baseline="0" dirty="0">
                    <a:latin typeface="LMRoman10-Regular"/>
                  </a:rPr>
                  <a:t>4</a:t>
                </a:r>
                <a:r>
                  <a:rPr lang="el-GR" sz="2400" b="0" i="0" u="none" strike="noStrike" baseline="0" dirty="0">
                    <a:latin typeface="grmn1000"/>
                  </a:rPr>
                  <a:t>. Οι εκτιμητές συνδυάστηκαν χρησιμοποιώντας μια </a:t>
                </a:r>
                <a:r>
                  <a:rPr lang="el-GR" sz="2400" b="1" i="0" u="none" strike="noStrike" baseline="0" dirty="0">
                    <a:latin typeface="grxn1000"/>
                  </a:rPr>
                  <a:t>συνάρτηση κριτηρίου</a:t>
                </a:r>
                <a:r>
                  <a:rPr lang="el-GR" sz="2400" b="0" i="0" u="none" strike="noStrike" baseline="0" dirty="0">
                    <a:latin typeface="grmn1000"/>
                  </a:rPr>
                  <a:t>,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λύση σε αυτό το πρόβλημα ελαχιστοποίησης είναι ένας εκτιμητής ελάχιστης απόστασης,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11526A-79EE-F5EE-5888-B0E3CDFD66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235" y="2084832"/>
                <a:ext cx="11743765" cy="4023360"/>
              </a:xfrm>
              <a:blipFill>
                <a:blip r:embed="rId2"/>
                <a:stretch>
                  <a:fillRect l="-415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BA9AAE2-EC49-4C97-C3C7-66A7C7A4C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414" y="3362798"/>
            <a:ext cx="5121900" cy="733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6E57A0-0E5C-A829-3C78-E444968AD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203" y="4953347"/>
            <a:ext cx="5921594" cy="8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29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E1039-033C-0692-1DCA-72906633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με τη μέθοδο της ελάχιστης απόστασης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7BC4CF-DF71-A62A-6F17-88B775097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7587" y="1999130"/>
                <a:ext cx="11167872" cy="4858870"/>
              </a:xfrm>
            </p:spPr>
            <p:txBody>
              <a:bodyPr/>
              <a:lstStyle/>
              <a:p>
                <a:r>
                  <a:rPr lang="el-GR" dirty="0"/>
                  <a:t>Εξαγάγαμε T − 2 εκτιμητές βοηθητικών μεταβλητών του διανύσματος παραμέτρων θ χρησιμοποιώντας διαφορετικές βοηθητικές μεταβλητές για κάθε μια από τις περιόδους για τις οποίες είχαμε επαρκή δεδομένα.</a:t>
                </a: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Οι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T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−</a:t>
                </a:r>
                <a:r>
                  <a:rPr lang="el-GR" sz="2400" b="0" i="0" u="none" strike="noStrike" baseline="0" dirty="0">
                    <a:latin typeface="LMRoman10-Regular"/>
                  </a:rPr>
                  <a:t>2 </a:t>
                </a:r>
                <a:r>
                  <a:rPr lang="el-GR" sz="2400" b="0" i="0" u="none" strike="noStrike" baseline="0" dirty="0">
                    <a:latin typeface="grmn1000"/>
                  </a:rPr>
                  <a:t>εκτιμητές για το ίδιο διάνυσμα παραμέτρων είναι οι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0" u="none" strike="noStrike" baseline="0" smtClean="0">
                            <a:latin typeface="Cambria Math" panose="02040503050406030204" pitchFamily="18" charset="0"/>
                          </a:rPr>
                          <m:t>𝛉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IV </a:t>
                </a:r>
                <a:r>
                  <a:rPr lang="el-GR" sz="1400" b="0" i="0" u="none" strike="noStrike" baseline="0" dirty="0">
                    <a:latin typeface="LMRoman8-Regular"/>
                  </a:rPr>
                  <a:t>(</a:t>
                </a:r>
                <a:r>
                  <a:rPr lang="el-GR" sz="1400" b="0" i="1" u="none" strike="noStrike" baseline="0" dirty="0">
                    <a:latin typeface="LMMathItalic8-Regular"/>
                  </a:rPr>
                  <a:t>t</a:t>
                </a:r>
                <a:r>
                  <a:rPr lang="el-GR" sz="1400" b="0" i="0" u="none" strike="noStrike" baseline="0" dirty="0">
                    <a:latin typeface="LMRoman8-Regular"/>
                  </a:rPr>
                  <a:t>)</a:t>
                </a:r>
                <a:r>
                  <a:rPr lang="el-GR" sz="2400" b="0" i="0" u="none" strike="noStrike" baseline="0" dirty="0">
                    <a:latin typeface="grmn1000"/>
                  </a:rPr>
                  <a:t>. Ο εκτιμητής </a:t>
                </a:r>
                <a:r>
                  <a:rPr lang="el-GR" sz="2400" b="0" i="0" u="none" strike="noStrike" baseline="0" dirty="0">
                    <a:latin typeface="LMRoman10-Regular"/>
                  </a:rPr>
                  <a:t>Arellano–Bond </a:t>
                </a:r>
                <a:r>
                  <a:rPr lang="el-GR" sz="2400" b="0" i="0" u="none" strike="noStrike" baseline="0" dirty="0">
                    <a:latin typeface="grmn1000"/>
                  </a:rPr>
                  <a:t>για το ενιαίο διάνυσμα παραμέτρων σε αυτή την περίπτωση είναι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7BC4CF-DF71-A62A-6F17-88B775097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7587" y="1999130"/>
                <a:ext cx="11167872" cy="4858870"/>
              </a:xfrm>
              <a:blipFill>
                <a:blip r:embed="rId2"/>
                <a:stretch>
                  <a:fillRect l="-437" t="-1631" r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BE40318-4483-0839-E299-98027AF16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112" y="3991618"/>
            <a:ext cx="4901775" cy="1046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E2943-27B5-1848-A215-12B66C864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112" y="5593976"/>
            <a:ext cx="5337610" cy="7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07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F2CF-D52E-9ABA-047A-BD60475F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με τη μέθοδο της ελάχιστης απόστασης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47F3E0-D7A4-AB71-4162-9AA7F5A851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873622"/>
                <a:ext cx="10970648" cy="4984377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΄Ενας </a:t>
                </a:r>
                <a:r>
                  <a:rPr lang="el-GR" sz="2400" b="1" i="0" u="none" strike="noStrike" baseline="0" dirty="0">
                    <a:latin typeface="grxn1000"/>
                  </a:rPr>
                  <a:t>εκτιμητής ελάχιστης απόστασης </a:t>
                </a:r>
                <a:r>
                  <a:rPr lang="el-GR" sz="2400" b="1" i="0" u="none" strike="noStrike" baseline="0" dirty="0">
                    <a:latin typeface="LMRoman10-Bold"/>
                  </a:rPr>
                  <a:t>(MDE) </a:t>
                </a:r>
                <a:r>
                  <a:rPr lang="el-GR" sz="2400" b="0" i="0" u="none" strike="noStrike" baseline="0" dirty="0">
                    <a:latin typeface="grmn1000"/>
                  </a:rPr>
                  <a:t>ορίζεται ως ακολούθως: ΄Εστω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n,l </a:t>
                </a:r>
                <a:r>
                  <a:rPr lang="el-GR" sz="2400" b="0" i="0" u="none" strike="noStrike" baseline="0" dirty="0">
                    <a:latin typeface="grmn1000"/>
                  </a:rPr>
                  <a:t>ένα δειγματικό στατιστικό βάσει ν παρατηρήσεων, τέτοιο ώστε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 </a:t>
                </a:r>
                <a:r>
                  <a:rPr lang="el-GR" sz="2400" b="1" i="1" u="none" strike="noStrike" baseline="0" dirty="0">
                    <a:latin typeface="LMMathItalic10-Bold"/>
                  </a:rPr>
                  <a:t>θ</a:t>
                </a:r>
                <a:r>
                  <a:rPr lang="el-GR" sz="1400" b="0" i="0" u="none" strike="noStrike" baseline="0" dirty="0">
                    <a:latin typeface="LMRoman8-Regular"/>
                  </a:rPr>
                  <a:t>0 </a:t>
                </a:r>
                <a:r>
                  <a:rPr lang="el-GR" sz="2400" b="0" i="0" u="none" strike="noStrike" baseline="0" dirty="0">
                    <a:latin typeface="grmn1000"/>
                  </a:rPr>
                  <a:t>είναι ένα διάνυσμα </a:t>
                </a:r>
                <a:r>
                  <a:rPr lang="el-GR" sz="2400" b="0" i="1" u="none" strike="noStrike" baseline="0" dirty="0">
                    <a:latin typeface="LMMathItalic10-Regular"/>
                  </a:rPr>
                  <a:t>K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≤ </a:t>
                </a:r>
                <a:r>
                  <a:rPr lang="el-GR" sz="2400" b="0" i="1" u="none" strike="noStrike" baseline="0" dirty="0">
                    <a:latin typeface="LMMathItalic10-Regular"/>
                  </a:rPr>
                  <a:t>L </a:t>
                </a:r>
                <a:r>
                  <a:rPr lang="el-GR" sz="2400" b="0" i="0" u="none" strike="noStrike" baseline="0" dirty="0">
                    <a:latin typeface="grmn1000"/>
                  </a:rPr>
                  <a:t>παραμέτρων προς εκτίμηση.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Διατάσσουμε αυτές τις ροπές και τις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συναρτήσεις στα </a:t>
                </a:r>
                <a:r>
                  <a:rPr lang="el-GR" sz="2400" b="0" i="1" u="none" strike="noStrike" baseline="0" dirty="0">
                    <a:latin typeface="LMMathItalic10-Regular"/>
                  </a:rPr>
                  <a:t>L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× </a:t>
                </a:r>
                <a:r>
                  <a:rPr lang="el-GR" sz="2400" b="0" i="0" u="none" strike="noStrike" baseline="0" dirty="0">
                    <a:latin typeface="LMRoman10-Regular"/>
                  </a:rPr>
                  <a:t>1 </a:t>
                </a:r>
                <a:r>
                  <a:rPr lang="el-GR" sz="2400" b="0" i="0" u="none" strike="noStrike" baseline="0" dirty="0">
                    <a:latin typeface="grmn1000"/>
                  </a:rPr>
                  <a:t>διανύσματα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n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g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1" i="1" u="none" strike="noStrike" baseline="0" dirty="0">
                    <a:latin typeface="LMMathItalic10-Bold"/>
                  </a:rPr>
                  <a:t>θ</a:t>
                </a:r>
                <a:r>
                  <a:rPr lang="el-GR" sz="1400" b="0" i="0" u="none" strike="noStrike" baseline="0" dirty="0">
                    <a:latin typeface="LMRoman8-Regular"/>
                  </a:rPr>
                  <a:t>0</a:t>
                </a:r>
                <a:r>
                  <a:rPr lang="el-GR" sz="2400" b="0" i="0" u="none" strike="noStrike" baseline="0" dirty="0">
                    <a:latin typeface="LMRoman10-Regular"/>
                  </a:rPr>
                  <a:t>) </a:t>
                </a:r>
                <a:r>
                  <a:rPr lang="el-GR" sz="2400" b="0" i="0" u="none" strike="noStrike" baseline="0" dirty="0">
                    <a:latin typeface="grmn1000"/>
                  </a:rPr>
                  <a:t>και υποθέτουμε επιπλέον ότι τα στατιστικά είναι από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κοινού ασυμπτωτικά κανονικά κατανεμημένα με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n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0" i="1" u="none" strike="noStrike" baseline="0" dirty="0">
                    <a:latin typeface="LMMathItalic10-Regular"/>
                  </a:rPr>
                  <a:t>g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1" i="1" u="none" strike="noStrike" baseline="0" dirty="0">
                    <a:latin typeface="LMMathItalic10-Bold"/>
                  </a:rPr>
                  <a:t>θ</a:t>
                </a:r>
                <a:r>
                  <a:rPr lang="el-GR" sz="2400" b="0" i="0" u="none" strike="noStrike" baseline="0" dirty="0">
                    <a:latin typeface="LMRoman10-Regular"/>
                  </a:rPr>
                  <a:t>)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:r>
                  <a:rPr lang="el-GR" sz="2400" b="0" i="0" u="none" strike="noStrike" baseline="0" dirty="0">
                    <a:latin typeface="LMRoman10-Regular"/>
                  </a:rPr>
                  <a:t>Asy</a:t>
                </a:r>
                <a:r>
                  <a:rPr lang="el-GR" sz="2400" b="0" i="1" u="none" strike="noStrike" baseline="0" dirty="0">
                    <a:latin typeface="LMMathItalic10-Regular"/>
                  </a:rPr>
                  <a:t>.</a:t>
                </a:r>
                <a:r>
                  <a:rPr lang="el-GR" sz="2400" b="0" i="0" u="none" strike="noStrike" baseline="0" dirty="0">
                    <a:latin typeface="LMRoman10-Regular"/>
                  </a:rPr>
                  <a:t>Var[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n</a:t>
                </a:r>
                <a:r>
                  <a:rPr lang="el-GR" sz="2400" b="0" i="0" u="none" strike="noStrike" baseline="0" dirty="0">
                    <a:latin typeface="LMRoman10-Regular"/>
                  </a:rPr>
                  <a:t>] = (1</a:t>
                </a:r>
                <a:r>
                  <a:rPr lang="el-GR" sz="2400" b="0" i="1" u="none" strike="noStrike" baseline="0" dirty="0">
                    <a:latin typeface="LMMathItalic10-Regular"/>
                  </a:rPr>
                  <a:t>/n</a:t>
                </a:r>
                <a:r>
                  <a:rPr lang="el-GR" sz="2400" b="0" i="0" u="none" strike="noStrike" baseline="0" dirty="0">
                    <a:latin typeface="LMRoman10-Regular"/>
                  </a:rPr>
                  <a:t>)</a:t>
                </a:r>
                <a:r>
                  <a:rPr lang="el-GR" sz="2400" b="1" i="1" u="none" strike="noStrike" baseline="0" dirty="0">
                    <a:latin typeface="LMMathItalic10-Bold"/>
                  </a:rPr>
                  <a:t>Φ</a:t>
                </a:r>
                <a:r>
                  <a:rPr lang="el-GR" sz="2400" b="0" i="0" u="none" strike="noStrike" baseline="0" dirty="0">
                    <a:latin typeface="grmn1000"/>
                  </a:rPr>
                  <a:t>. Ορίζουμε τη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συνάρτηση κριτηρίου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για μια θετικά ορισμένη </a:t>
                </a:r>
                <a:r>
                  <a:rPr lang="el-GR" sz="2400" b="0" i="0" u="none" strike="noStrike" baseline="0" dirty="0">
                    <a:latin typeface="grxn1000"/>
                  </a:rPr>
                  <a:t>μήτρα στάθμισης</a:t>
                </a:r>
                <a:r>
                  <a:rPr lang="el-GR" sz="2400" b="0" i="0" u="none" strike="noStrike" baseline="0" dirty="0">
                    <a:latin typeface="grmn1000"/>
                  </a:rPr>
                  <a:t>, </a:t>
                </a:r>
                <a:r>
                  <a:rPr lang="el-GR" sz="2400" b="1" i="1" u="none" strike="noStrike" baseline="0" dirty="0">
                    <a:latin typeface="LMMathItalic10-Bold"/>
                  </a:rPr>
                  <a:t>W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47F3E0-D7A4-AB71-4162-9AA7F5A85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873622"/>
                <a:ext cx="10970648" cy="4984377"/>
              </a:xfrm>
              <a:blipFill>
                <a:blip r:embed="rId2"/>
                <a:stretch>
                  <a:fillRect l="-444" t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C8F5CCC-897C-5C4B-5EA4-30BC613A8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717" y="3166782"/>
            <a:ext cx="3456839" cy="524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10626-4D23-91A1-A9F7-C5CC56A6A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005" y="5459448"/>
            <a:ext cx="3740825" cy="6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92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E0FF9D-308E-9B5D-4435-531DF3046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847" y="1416424"/>
            <a:ext cx="8474915" cy="452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99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667F4-7658-414D-5C20-C937C1E0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με τη μέθοδο της ελάχιστης απόστασης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EBBCC-B513-6BEF-A20D-D405EB1C4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16860" cy="4464424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 την εκτίμηση ελάχιστης απόστασης, 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μήτρα στάθμισης που οδηγεί στην ελάχιστη διακύμανση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Με αυτή την επιλογή για τη </a:t>
            </a:r>
            <a:r>
              <a:rPr lang="el-GR" sz="2400" b="1" i="1" u="none" strike="noStrike" baseline="0" dirty="0">
                <a:latin typeface="LMMathItalic10-Bold"/>
              </a:rPr>
              <a:t>W</a:t>
            </a:r>
            <a:r>
              <a:rPr lang="el-GR" sz="2400" b="0" i="0" u="none" strike="noStrike" baseline="0" dirty="0">
                <a:latin typeface="grmn1000"/>
              </a:rPr>
              <a:t>, έχουμε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που είναι το αποτέλεσμα που υπολογίσαμε νωρίτερα για τον εκτιμητή της μεθόδου των ροπών.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6B86B-B741-6D5E-C98E-55066DD74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555" y="3315701"/>
            <a:ext cx="8377014" cy="530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B2BC89-A65C-A22D-A44D-5C2E6AF87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633" y="4785911"/>
            <a:ext cx="4790733" cy="6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39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D60ED-D1C1-C2D6-F056-542F2A0A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με τη μέθοδο της ελάχιστης απόστασης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A7E401-D91D-FE5A-ADAC-2FABC1FE5E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718" y="2286000"/>
                <a:ext cx="12120282" cy="4023360"/>
              </a:xfrm>
            </p:spPr>
            <p:txBody>
              <a:bodyPr>
                <a:normAutofit/>
              </a:bodyPr>
              <a:lstStyle/>
              <a:p>
                <a:r>
                  <a:rPr lang="el-GR" sz="2400" b="0" i="0" u="none" strike="noStrike" baseline="0" dirty="0">
                    <a:latin typeface="grmn1000"/>
                  </a:rPr>
                  <a:t>Η λύση του προβλήματος εκτίμησης </a:t>
                </a:r>
                <a:r>
                  <a:rPr lang="el-GR" sz="2400" b="0" i="0" u="none" strike="noStrike" baseline="0" dirty="0">
                    <a:latin typeface="LMRoman10-Regular"/>
                  </a:rPr>
                  <a:t>MDE </a:t>
                </a:r>
                <a:r>
                  <a:rPr lang="el-GR" sz="2400" b="0" i="0" u="none" strike="noStrike" baseline="0" dirty="0">
                    <a:latin typeface="grmn1000"/>
                  </a:rPr>
                  <a:t>προκύπτει από την εύρεση ενός </a:t>
                </a:r>
                <a:r>
                  <a:rPr lang="el-GR" sz="2400" b="0" i="0" u="none" strike="noStrike" baseline="0" dirty="0">
                    <a:latin typeface="LMRoman10-Regular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l-GR" sz="1400" b="0" i="0" u="none" strike="noStrike" baseline="0" dirty="0">
                    <a:latin typeface="LMRoman8-Regular"/>
                  </a:rPr>
                  <a:t>MDE </a:t>
                </a:r>
                <a:r>
                  <a:rPr lang="el-GR" sz="2400" b="0" i="0" u="none" strike="noStrike" baseline="0" dirty="0">
                    <a:latin typeface="grmn1000"/>
                  </a:rPr>
                  <a:t>τέτοιου ώστε</a:t>
                </a:r>
              </a:p>
              <a:p>
                <a:endParaRPr lang="el-GR" sz="2400" dirty="0">
                  <a:latin typeface="grmn1000"/>
                </a:endParaRPr>
              </a:p>
              <a:p>
                <a:endParaRPr lang="el-GR" sz="2400" dirty="0">
                  <a:latin typeface="grmn1000"/>
                </a:endParaRPr>
              </a:p>
              <a:p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Αν το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K </a:t>
                </a:r>
                <a:r>
                  <a:rPr lang="el-GR" sz="2400" b="0" i="0" u="none" strike="noStrike" baseline="0" dirty="0">
                    <a:latin typeface="grmn1000"/>
                  </a:rPr>
                  <a:t>ισούται με το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L </a:t>
                </a:r>
                <a:r>
                  <a:rPr lang="el-GR" sz="2400" b="0" i="0" u="none" strike="noStrike" baseline="0" dirty="0">
                    <a:latin typeface="grmn1000"/>
                  </a:rPr>
                  <a:t>και αν οι συναρτήσεις </a:t>
                </a:r>
                <a:r>
                  <a:rPr lang="el-GR" sz="2400" b="0" i="1" u="none" strike="noStrike" baseline="0" dirty="0">
                    <a:latin typeface="LMMathItalic10-Regular"/>
                  </a:rPr>
                  <a:t>g</a:t>
                </a:r>
                <a:r>
                  <a:rPr lang="el-GR" sz="1400" b="0" i="1" u="none" strike="noStrike" baseline="0" dirty="0">
                    <a:latin typeface="LMMathItalic8-Regular"/>
                  </a:rPr>
                  <a:t>l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1" i="1" u="none" strike="noStrike" baseline="0" dirty="0">
                    <a:latin typeface="LMMathItalic10-Bold"/>
                  </a:rPr>
                  <a:t>θ</a:t>
                </a:r>
                <a:r>
                  <a:rPr lang="el-GR" sz="2400" b="0" i="0" u="none" strike="noStrike" baseline="0" dirty="0">
                    <a:latin typeface="LMRoman10-Regular"/>
                  </a:rPr>
                  <a:t>) </a:t>
                </a:r>
                <a:r>
                  <a:rPr lang="el-GR" sz="2400" b="0" i="0" u="none" strike="noStrike" baseline="0" dirty="0">
                    <a:latin typeface="grmn1000"/>
                  </a:rPr>
                  <a:t>είναι συναρτησιακά ανεξάρτητες, δηλαδή αν η μήτρα </a:t>
                </a:r>
                <a:r>
                  <a:rPr lang="el-GR" sz="2400" b="1" i="1" u="none" strike="noStrike" baseline="0" dirty="0">
                    <a:latin typeface="LMMathItalic10-Bold"/>
                  </a:rPr>
                  <a:t>G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1" i="1" u="none" strike="noStrike" baseline="0" dirty="0">
                    <a:latin typeface="LMMathItalic10-Bold"/>
                  </a:rPr>
                  <a:t>θ</a:t>
                </a:r>
                <a:r>
                  <a:rPr lang="el-GR" sz="2400" b="0" i="0" u="none" strike="noStrike" baseline="0" dirty="0">
                    <a:latin typeface="LMRoman10-Regular"/>
                  </a:rPr>
                  <a:t>) </a:t>
                </a:r>
                <a:r>
                  <a:rPr lang="el-GR" sz="2400" b="0" i="0" u="none" strike="noStrike" baseline="0" dirty="0">
                    <a:latin typeface="grmn1000"/>
                  </a:rPr>
                  <a:t>είναι πλήρους βαθμού γραμμών, </a:t>
                </a:r>
                <a:r>
                  <a:rPr lang="el-GR" sz="2400" b="0" i="1" u="none" strike="noStrike" baseline="0" dirty="0">
                    <a:latin typeface="LMMathItalic10-Regular"/>
                  </a:rPr>
                  <a:t>K</a:t>
                </a:r>
                <a:r>
                  <a:rPr lang="el-GR" sz="2400" b="0" i="0" u="none" strike="noStrike" baseline="0" dirty="0">
                    <a:latin typeface="grmn1000"/>
                  </a:rPr>
                  <a:t>, τότε υπάρχει μοναδική λύση για το σύστημα των εξισώσεων ροπών.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A7E401-D91D-FE5A-ADAC-2FABC1FE5E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718" y="2286000"/>
                <a:ext cx="12120282" cy="4023360"/>
              </a:xfrm>
              <a:blipFill>
                <a:blip r:embed="rId2"/>
                <a:stretch>
                  <a:fillRect l="-402" t="-1818" r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74D8F15-37CF-CAD4-158B-B3FCF8910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617" y="2988918"/>
            <a:ext cx="5563825" cy="8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3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50D8-25CD-8F89-243B-0BA192B6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με τη μέθοδο της ελάχιστης απόστασης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5C53D-B603-DCEE-9EA5-2F49E74EF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Σε αυτό το παράδειγμα, η λύση είναι ανεξάρτητη από τη μήτρα στάθμισης </a:t>
            </a:r>
            <a:r>
              <a:rPr lang="el-GR" sz="2400" b="1" i="1" u="none" strike="noStrike" baseline="0" dirty="0">
                <a:latin typeface="LMMathItalic10-Bold"/>
              </a:rPr>
              <a:t>W</a:t>
            </a:r>
            <a:r>
              <a:rPr lang="el-GR" sz="2400" b="0" i="0" u="none" strike="noStrike" baseline="0" dirty="0">
                <a:latin typeface="grmn1000"/>
              </a:rPr>
              <a:t>, καθώς ο </a:t>
            </a:r>
            <a:r>
              <a:rPr lang="el-GR" sz="2400" b="0" i="0" u="none" strike="noStrike" baseline="0" dirty="0">
                <a:latin typeface="LMRoman10-Regular"/>
              </a:rPr>
              <a:t>MDE </a:t>
            </a:r>
            <a:r>
              <a:rPr lang="el-GR" sz="2400" b="0" i="0" u="none" strike="noStrike" baseline="0" dirty="0">
                <a:latin typeface="grmn1000"/>
              </a:rPr>
              <a:t>ικανοποιεί τις εξισώσεις ροπών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όλα εκ των οποίων αποτελούν </a:t>
            </a:r>
            <a:r>
              <a:rPr lang="el-GR" sz="2400" b="0" i="0" u="none" strike="noStrike" baseline="0" dirty="0">
                <a:latin typeface="grxn1000"/>
              </a:rPr>
              <a:t>περιπτώσεις υπερταυτοποίησης</a:t>
            </a:r>
            <a:r>
              <a:rPr lang="el-GR" sz="2400" b="0" i="0" u="none" strike="noStrike" baseline="0" dirty="0">
                <a:latin typeface="grmn1000"/>
              </a:rPr>
              <a:t>, οι εκτιμητές ελάχιστης απόστασης ορίζονται ως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99A11-258B-D94E-B366-711638563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865" y="3347554"/>
            <a:ext cx="2735115" cy="614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1D207A-B3F1-596B-D234-1C3C64FE4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675" y="5051811"/>
            <a:ext cx="6575157" cy="128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32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469C-8594-618E-6762-5D426F8A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με τη μέθοδο της ελάχιστης απόστασης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1E37-DE5C-0D77-1133-93F9CE70D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576201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για την ανάλυση του </a:t>
            </a:r>
            <a:r>
              <a:rPr lang="el-GR" sz="2400" b="0" i="0" u="none" strike="noStrike" baseline="0" dirty="0">
                <a:latin typeface="LMRoman10-Regular"/>
              </a:rPr>
              <a:t>Passmore </a:t>
            </a:r>
            <a:r>
              <a:rPr lang="el-GR" sz="2400" b="0" i="0" u="none" strike="noStrike" baseline="0" dirty="0">
                <a:latin typeface="grmn1000"/>
              </a:rPr>
              <a:t>για τη </a:t>
            </a:r>
            <a:r>
              <a:rPr lang="el-GR" sz="2400" b="0" i="0" u="none" strike="noStrike" baseline="0" dirty="0">
                <a:latin typeface="LMRoman10-Regular"/>
              </a:rPr>
              <a:t>Fannie Mae </a:t>
            </a:r>
            <a:r>
              <a:rPr lang="el-GR" sz="2400" b="0" i="0" u="none" strike="noStrike" baseline="0" dirty="0">
                <a:latin typeface="grmn1000"/>
              </a:rPr>
              <a:t>και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για τον εκτιμητή των </a:t>
            </a:r>
            <a:r>
              <a:rPr lang="el-GR" sz="2400" b="0" i="0" u="none" strike="noStrike" baseline="0" dirty="0">
                <a:latin typeface="LMRoman10-Regular"/>
              </a:rPr>
              <a:t>Arellano–Bond </a:t>
            </a:r>
            <a:r>
              <a:rPr lang="el-GR" sz="2400" b="0" i="0" u="none" strike="noStrike" baseline="0" dirty="0">
                <a:latin typeface="grmn1000"/>
              </a:rPr>
              <a:t>για το δυναμικό υπόδειγμα δεδομένων </a:t>
            </a:r>
            <a:r>
              <a:rPr lang="el-GR" sz="2400" b="0" i="0" u="none" strike="noStrike" baseline="0" dirty="0">
                <a:latin typeface="LMRoman10-Regular"/>
              </a:rPr>
              <a:t>panel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67746-3BFD-1E5E-E6EC-1B21F8441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324" y="2952726"/>
            <a:ext cx="8068702" cy="125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25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C394F-80EA-118D-9FC9-BCC0FCD7A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Παράδειγμα 13.6. Εκτίμηση Ελάχιστης Απόστασης για μια Συνάρτηση Νοσοκομειακού Κόστους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629B6-8D0F-2D87-C5F7-B82E97FE7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06" y="2286000"/>
            <a:ext cx="11456894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Υπάρχουν δύο συγκεκριμένες παράμετροι ενδιαφέροντος, οι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1400" b="0" i="1" u="none" strike="noStrike" baseline="0" dirty="0">
                <a:latin typeface="LMMathItalic7-Regular"/>
              </a:rPr>
              <a:t>D</a:t>
            </a:r>
            <a:r>
              <a:rPr lang="el-GR" sz="800" b="0" i="1" u="none" strike="noStrike" baseline="0" dirty="0">
                <a:latin typeface="LMMathItalic7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1400" b="0" i="1" u="none" strike="noStrike" baseline="0" dirty="0">
                <a:latin typeface="LMMathItalic7-Regular"/>
              </a:rPr>
              <a:t>O</a:t>
            </a:r>
            <a:r>
              <a:rPr lang="el-GR" sz="2400" b="0" i="0" u="none" strike="noStrike" baseline="0" dirty="0">
                <a:latin typeface="grmn1000"/>
              </a:rPr>
              <a:t>, οι οποίες μεταβάλλονται ανά έτος, αλλά κάθε μια εκτιμάται πολλές φορές μέσω του υποδείγματος </a:t>
            </a:r>
            <a:r>
              <a:rPr lang="el-GR" sz="2400" b="0" i="0" u="none" strike="noStrike" baseline="0" dirty="0">
                <a:latin typeface="LMRoman10-Regular"/>
              </a:rPr>
              <a:t>SUR</a:t>
            </a:r>
            <a:r>
              <a:rPr lang="el-GR" sz="2400" b="0" i="0" u="none" strike="noStrike" baseline="0" dirty="0">
                <a:latin typeface="grmn1000"/>
              </a:rPr>
              <a:t>. Θα εστιάσουμε μόνο σε αυτές τις παραμέτρους. Σύμφωνα με το υπόδειγμα,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</a:t>
            </a:r>
            <a:endParaRPr lang="el-GR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0AE71-201A-8C11-A0AF-F89191A0E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078" y="3429000"/>
            <a:ext cx="5153555" cy="623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A6DDD6-FB15-D5D4-B2F6-A5F0312ED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060" y="4772492"/>
            <a:ext cx="6180093" cy="42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07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DAA7-96AB-701D-02C8-DD0D2237E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01072" cy="1499616"/>
          </a:xfrm>
        </p:spPr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13.6. Εκτίμηση Ελάχιστης Απόστασης για μια Συνάρτηση Νοσοκομειακού Κόστους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631EE-DED2-01AB-FBF6-B94FF63EF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Η μεταβλητή </a:t>
            </a:r>
            <a:r>
              <a:rPr lang="el-GR" sz="2400" b="0" i="1" u="none" strike="noStrike" baseline="0" dirty="0">
                <a:latin typeface="LMMathItalic10-Regular"/>
              </a:rPr>
              <a:t>DIS</a:t>
            </a:r>
            <a:r>
              <a:rPr lang="el-GR" sz="1600" b="0" i="1" u="none" strike="noStrike" baseline="0" dirty="0">
                <a:latin typeface="LMMathItalic7-Regular"/>
              </a:rPr>
              <a:t>it</a:t>
            </a:r>
            <a:r>
              <a:rPr lang="el-GR" sz="800" b="0" i="1" u="none" strike="noStrike" baseline="0" dirty="0">
                <a:latin typeface="LMMathItalic7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 τα εξιτήρια των ασθενών και η μεταβλητή </a:t>
            </a:r>
            <a:r>
              <a:rPr lang="el-GR" sz="2400" b="0" i="1" u="none" strike="noStrike" baseline="0" dirty="0">
                <a:latin typeface="LMMathItalic10-Regular"/>
              </a:rPr>
              <a:t>OUT</a:t>
            </a:r>
            <a:r>
              <a:rPr lang="el-GR" sz="1400" b="0" i="1" u="none" strike="noStrike" baseline="0" dirty="0">
                <a:latin typeface="LMMathItalic7-Regular"/>
              </a:rPr>
              <a:t>it</a:t>
            </a:r>
            <a:r>
              <a:rPr lang="el-GR" sz="800" b="0" i="1" u="none" strike="noStrike" baseline="0" dirty="0">
                <a:latin typeface="LMMathItalic7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 οι επισκέψεις εξωτερικών ασθενών.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Υπάρχουν 50 εκτιμήσεις παραμέτρων για διαφορετικές συναρτήσεις των 20 υποκείμενων παραμέτρων,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και, επομένως, υπάρχουν 30 περιορισμοί που μπορούν να επιβληθούν ώστε να βρεθεί ένας κοινός εκτιμητής με περιορισμούς.</a:t>
            </a:r>
            <a:endParaRPr lang="el-GR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09B04-DE8B-A797-F410-D42AE47DE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477" y="3934895"/>
            <a:ext cx="8470723" cy="4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0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1D51-A034-D7DE-812D-818A8FC9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Παράδειγμα 13.1. Εξισώσεις Euler και Δια Βίου Κατανάλωση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E512E-16F2-27EC-CA43-90AA5712B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90230"/>
            <a:ext cx="11167872" cy="456777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Οι καταναλωτές, εξ υποθέσεως, ενεργούν σύμφωνα με το υπόδειγμα,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Η διαθέσιμη πληροφόρηση κατά την περίοδο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συμβολίζεται με </a:t>
            </a:r>
            <a:r>
              <a:rPr lang="el-GR" sz="2400" b="1" i="1" u="none" strike="noStrike" baseline="0" dirty="0">
                <a:latin typeface="LMMathItalic10-Bold"/>
              </a:rPr>
              <a:t>Ω</a:t>
            </a:r>
            <a:r>
              <a:rPr lang="el-GR" sz="1600" b="0" i="1" u="none" strike="noStrike" baseline="0" dirty="0">
                <a:latin typeface="LMMathItalic7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΄Ετσι, το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1600" b="0" i="1" u="none" strike="noStrike" baseline="0" dirty="0">
                <a:latin typeface="LMMathItalic7-Regular"/>
              </a:rPr>
              <a:t>t</a:t>
            </a:r>
            <a:r>
              <a:rPr lang="el-GR" sz="800" b="0" i="1" u="none" strike="noStrike" baseline="0" dirty="0">
                <a:latin typeface="LMMathItalic7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συμβολίζει την προσδοκία που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διαμορφώνεται κατά την περίοδο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βάσει του συνόλου πληροφόρησης </a:t>
            </a:r>
            <a:r>
              <a:rPr lang="el-GR" sz="2400" b="1" i="1" u="none" strike="noStrike" baseline="0" dirty="0">
                <a:latin typeface="LMMathItalic10-Bold"/>
              </a:rPr>
              <a:t>Ω</a:t>
            </a:r>
            <a:r>
              <a:rPr lang="el-GR" sz="1800" b="0" i="1" u="none" strike="noStrike" baseline="0" dirty="0">
                <a:latin typeface="LMMathItalic7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2CC1D-9978-65A7-EC4E-90573BBDD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883" y="2846895"/>
            <a:ext cx="9788233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49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E9BAB-53B2-F0E1-EABB-9CEDE2E5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13.6. Εκτίμηση Ελάχιστης Απόστασης για μια Συνάρτηση Νοσοκομειακού Κόστους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AC4E7-2647-FC2C-4356-002E43513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361048" cy="4023360"/>
              </a:xfrm>
            </p:spPr>
            <p:txBody>
              <a:bodyPr/>
              <a:lstStyle/>
              <a:p>
                <a:r>
                  <a:rPr lang="el-GR" sz="2400" b="0" i="0" u="none" strike="noStrike" baseline="0" dirty="0">
                    <a:latin typeface="grmn1000"/>
                  </a:rPr>
                  <a:t>΄Εστω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t </a:t>
                </a:r>
                <a:r>
                  <a:rPr lang="el-GR" sz="2400" b="0" i="0" u="none" strike="noStrike" baseline="0" dirty="0">
                    <a:latin typeface="grmn1000"/>
                  </a:rPr>
                  <a:t>ένας </a:t>
                </a:r>
                <a:r>
                  <a:rPr lang="el-GR" sz="2400" b="0" i="0" u="none" strike="noStrike" baseline="0" dirty="0">
                    <a:latin typeface="LMRoman10-Regular"/>
                  </a:rPr>
                  <a:t>10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× </a:t>
                </a:r>
                <a:r>
                  <a:rPr lang="el-GR" sz="2400" b="0" i="0" u="none" strike="noStrike" baseline="0" dirty="0">
                    <a:latin typeface="LMRoman10-Regular"/>
                  </a:rPr>
                  <a:t>1 </a:t>
                </a:r>
                <a:r>
                  <a:rPr lang="el-GR" sz="2400" b="0" i="0" u="none" strike="noStrike" baseline="0" dirty="0">
                    <a:latin typeface="grmn1000"/>
                  </a:rPr>
                  <a:t>ανά-περίοδο εκτιμητής των παραμέτρων του υποδείγματος.</a:t>
                </a:r>
              </a:p>
              <a:p>
                <a:r>
                  <a:rPr lang="el-GR" sz="2400" dirty="0">
                    <a:latin typeface="grmn1000"/>
                  </a:rPr>
                  <a:t>Ε</a:t>
                </a:r>
                <a:r>
                  <a:rPr lang="el-GR" sz="2400" b="0" i="0" u="none" strike="noStrike" baseline="0" dirty="0">
                    <a:latin typeface="grmn1000"/>
                  </a:rPr>
                  <a:t>δώ οι μεμονωμένες εκτιμήσεις είναι ασυσχέτιστες.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AC4E7-2647-FC2C-4356-002E43513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361048" cy="4023360"/>
              </a:xfrm>
              <a:blipFill>
                <a:blip r:embed="rId2"/>
                <a:stretch>
                  <a:fillRect l="-471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B1D8951-16E8-A78D-8533-4B99A97EB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315" y="3738283"/>
            <a:ext cx="9969763" cy="1703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79C047-1AC9-3E99-1A7B-B9E83E7B0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688" y="6008324"/>
            <a:ext cx="4884314" cy="52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35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500A98-A674-1E04-A055-F82510CE2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999" y="1272989"/>
            <a:ext cx="9609734" cy="49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10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6514E-867C-6165-4AD0-24F668A83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47" y="1296351"/>
            <a:ext cx="9593506" cy="479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38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83D1-0647-5907-B06C-F9515739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13.6. Εκτίμηση Ελάχιστης Απόστασης για μια Συνάρτηση Νοσοκομειακού Κόστους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2305B-9667-0F7F-E2AE-76879F808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00319" cy="457200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</a:t>
            </a:r>
            <a:r>
              <a:rPr lang="el-GR" sz="2400" b="0" i="0" u="none" strike="noStrike" baseline="0" dirty="0">
                <a:latin typeface="LMRoman10-Regular"/>
              </a:rPr>
              <a:t>50 </a:t>
            </a:r>
            <a:r>
              <a:rPr lang="el-GR" sz="2400" b="0" i="1" u="none" strike="noStrike" baseline="0" dirty="0">
                <a:latin typeface="LMMathSymbols10-Regular"/>
              </a:rPr>
              <a:t>× </a:t>
            </a:r>
            <a:r>
              <a:rPr lang="el-GR" sz="2400" b="0" i="0" u="none" strike="noStrike" baseline="0" dirty="0">
                <a:latin typeface="LMRoman10-Regular"/>
              </a:rPr>
              <a:t>50 </a:t>
            </a:r>
            <a:r>
              <a:rPr lang="el-GR" sz="2400" b="0" i="0" u="none" strike="noStrike" baseline="0" dirty="0">
                <a:latin typeface="grmn1000"/>
              </a:rPr>
              <a:t>μήτρα στάθμισης για τον εκτιμητή </a:t>
            </a:r>
            <a:r>
              <a:rPr lang="el-GR" sz="2400" b="0" i="0" u="none" strike="noStrike" baseline="0" dirty="0">
                <a:latin typeface="LMRoman10-Regular"/>
              </a:rPr>
              <a:t>MDE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διάνυσμα της τετραγωνικής μορφής είναι μια διάταξη πέντε διανυσμάτων </a:t>
            </a:r>
            <a:r>
              <a:rPr lang="el-GR" sz="2400" b="0" i="0" u="none" strike="noStrike" baseline="0" dirty="0">
                <a:latin typeface="LMRoman10-Regular"/>
              </a:rPr>
              <a:t>10 </a:t>
            </a:r>
            <a:r>
              <a:rPr lang="el-GR" sz="2400" b="0" i="1" u="none" strike="noStrike" baseline="0" dirty="0">
                <a:latin typeface="LMMathSymbols10-Regular"/>
              </a:rPr>
              <a:t>× </a:t>
            </a:r>
            <a:r>
              <a:rPr lang="el-GR" sz="2400" b="0" i="0" u="none" strike="noStrike" baseline="0" dirty="0">
                <a:latin typeface="LMRoman10-Regular"/>
              </a:rPr>
              <a:t>1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D0AD67-35BF-4B18-09DD-ECFEDE698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620" y="2922494"/>
            <a:ext cx="6129167" cy="17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38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9E1F-1FC7-4439-8FF1-6F643997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13.6. Εκτίμηση Ελάχιστης Απόστασης για μια Συνάρτηση Νοσοκομειακού Κόστους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38A49-99C8-9FE9-C848-377778CB9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217613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Το πρώτο είναι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για την εξίσωση του 1987 και παρόμοια για τις υπόλοιπες τέσσερεις εξισώσεις.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συνάρτηση κριτηρίου του </a:t>
            </a:r>
            <a:r>
              <a:rPr lang="el-GR" sz="2400" b="0" i="0" u="none" strike="noStrike" baseline="0" dirty="0">
                <a:latin typeface="LMRoman10-Regular"/>
              </a:rPr>
              <a:t>MDE </a:t>
            </a:r>
            <a:r>
              <a:rPr lang="el-GR" sz="2400" b="0" i="0" u="none" strike="noStrike" baseline="0" dirty="0">
                <a:latin typeface="grmn1000"/>
              </a:rPr>
              <a:t>για αυτό το υπόδειγμα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6D0AEF-408F-2BE2-4C07-71A8056FA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3021108"/>
            <a:ext cx="9151401" cy="1219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4D4444-3D49-ED6F-4752-5FA663229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617" y="5567083"/>
            <a:ext cx="4854581" cy="82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01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5119B-6D82-B43C-B11F-3058298A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45143" cy="1499616"/>
          </a:xfrm>
        </p:spPr>
        <p:txBody>
          <a:bodyPr>
            <a:normAutofit/>
          </a:bodyPr>
          <a:lstStyle/>
          <a:p>
            <a:r>
              <a:rPr lang="el-GR" sz="3600" dirty="0"/>
              <a:t>Εκτίμηση βάσει των συνθηκών ορθογωνιότητας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E57D9-DA1B-CCA7-A828-5A5AFA713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Μια σημαντική υπόθεση του υποδείγματος είναι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Το δειγματικό ανάλογο αυτής της σχέσης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A5C26-6923-AD25-3945-3883FCAAE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67" y="3001142"/>
            <a:ext cx="3987021" cy="521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A6A1D9-06A8-DED8-7D18-10E6CDA85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192" y="4527918"/>
            <a:ext cx="3661952" cy="91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9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3330-78C9-8824-4C38-98A9183F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91354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βάσει των συνθηκών ορθογωνιότητας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AAC7-337E-2D4F-0A38-2174F3BA5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 τον εκτιμητή βοηθητικών μεταβλητών του Κεφαλαίου 8, βασιστήκαμε σε ένα δειγματικό ανάλογο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της συνθήκης ροπών,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Αναλύσαμε το πρόβλημα της ύπαρξης περισσότερων μεταβλητών από παραμέτρους λύνοντας τις εξισώσεις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5FEE6-D38B-882A-61E1-384421F4C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768" y="3231776"/>
            <a:ext cx="4759141" cy="730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EE0536-56D3-63EE-461A-AEDAD1F15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229" y="5213547"/>
            <a:ext cx="4969524" cy="7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98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CCD79-5BDB-C770-4B5F-50845805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2390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βάσει των συνθηκών ορθογωνιότητας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B39FF-DB3B-DB5E-4FE1-80EC77DE59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b="0" i="0" u="none" strike="noStrike" baseline="0" dirty="0">
                    <a:latin typeface="grmn1000"/>
                  </a:rPr>
                  <a:t>΄Οπου οι στήλες της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l-GR" sz="2400" b="1" i="1" u="none" strike="noStrike" baseline="0" dirty="0">
                    <a:latin typeface="LMMathItalic10-Bold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είναι οι εκτιμημένες τιμές των παλινδρομήσεων στις στήλες της </a:t>
                </a:r>
                <a:r>
                  <a:rPr lang="el-GR" sz="2400" b="1" i="1" u="none" strike="noStrike" baseline="0" dirty="0">
                    <a:latin typeface="LMMathItalic10-Bold"/>
                  </a:rPr>
                  <a:t>Z</a:t>
                </a:r>
                <a:endParaRPr lang="en-US" sz="2400" b="1" i="1" u="none" strike="noStrike" baseline="0" dirty="0">
                  <a:latin typeface="LMMathItalic10-Bold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Ο εκτιμητής μη γραμμικών ελαχίστων τετραγώνων ορίστηκε κατά παρόμοιο τρόπο, αν και σε αυτή την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περίπτωση οι κανονικές εξισώσεις είναι πιο περίπλοκες, καθώς ο εκτιμητής είναι έμμεσος.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πληθυσμιακή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1" i="0" u="none" strike="noStrike" baseline="0" dirty="0">
                    <a:latin typeface="grxn1000"/>
                  </a:rPr>
                  <a:t>συνθήκη ορθογωνιότητας </a:t>
                </a:r>
                <a:r>
                  <a:rPr lang="el-GR" sz="2400" b="0" i="0" u="none" strike="noStrike" baseline="0" dirty="0">
                    <a:latin typeface="grmn1000"/>
                  </a:rPr>
                  <a:t>για το μη γραμμικό υπόδειγμα παλινδρόμησης είναι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E</a:t>
                </a:r>
                <a:r>
                  <a:rPr lang="el-GR" sz="2400" b="0" i="0" u="none" strike="noStrike" baseline="0" dirty="0">
                    <a:latin typeface="LMRoman10-Regular"/>
                  </a:rPr>
                  <a:t>[</a:t>
                </a:r>
                <a:r>
                  <a:rPr lang="el-GR" sz="2400" b="1" i="1" u="none" strike="noStrike" baseline="0" dirty="0">
                    <a:latin typeface="LMMathItalic10-Bold"/>
                  </a:rPr>
                  <a:t>x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l-GR" sz="16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600" b="1" i="1" u="none" strike="noStrike" baseline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mr>
                      <m:mr>
                        <m:e>
                          <m:r>
                            <a:rPr lang="en-US" sz="1600" b="1" i="1" u="none" strike="noStrike" baseline="0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mr>
                    </m:m>
                  </m:oMath>
                </a14:m>
                <a:r>
                  <a:rPr lang="el-GR" sz="2400" b="0" i="1" u="none" strike="noStrike" baseline="0" dirty="0">
                    <a:latin typeface="LMMathItalic10-Regular"/>
                  </a:rPr>
                  <a:t>ε</a:t>
                </a:r>
                <a:r>
                  <a:rPr lang="en-US" sz="1400" b="0" i="1" u="none" strike="noStrike" baseline="0" dirty="0">
                    <a:latin typeface="LMMathItalic8-Regular"/>
                  </a:rPr>
                  <a:t>i</a:t>
                </a:r>
                <a:r>
                  <a:rPr lang="en-US" sz="2400" b="0" i="0" u="none" strike="noStrike" baseline="0" dirty="0">
                    <a:latin typeface="LMRoman10-Regular"/>
                  </a:rPr>
                  <a:t>] = </a:t>
                </a:r>
                <a:r>
                  <a:rPr lang="en-US" sz="2400" b="1" i="0" u="none" strike="noStrike" baseline="0" dirty="0">
                    <a:latin typeface="LMRoman10-Bold"/>
                  </a:rPr>
                  <a:t>0</a:t>
                </a:r>
                <a:r>
                  <a:rPr lang="en-US" sz="2400" b="0" i="0" u="none" strike="noStrike" baseline="0" dirty="0">
                    <a:latin typeface="grmn1000"/>
                  </a:rPr>
                  <a:t>. </a:t>
                </a:r>
                <a:r>
                  <a:rPr lang="el-GR" sz="2400" b="0" i="0" u="none" strike="noStrike" baseline="0" dirty="0">
                    <a:latin typeface="grmn1000"/>
                  </a:rPr>
                  <a:t>Η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1" i="0" u="none" strike="noStrike" baseline="0" dirty="0">
                    <a:latin typeface="grxn1000"/>
                  </a:rPr>
                  <a:t>εμπειρική συνθήκη </a:t>
                </a:r>
                <a:r>
                  <a:rPr lang="el-GR" sz="2400" b="0" i="0" u="none" strike="noStrike" baseline="0" dirty="0">
                    <a:latin typeface="grmn1000"/>
                  </a:rPr>
                  <a:t>ροπής είναι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B39FF-DB3B-DB5E-4FE1-80EC77DE59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2" t="-1818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16583D9-BE57-D259-A389-D7D2DB07C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947" y="5325036"/>
            <a:ext cx="4506106" cy="77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2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EA3DA-212E-D377-AE39-278758531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18248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βάσει των συνθηκών ορθογωνιότητας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5A50E-3D69-6031-5752-8307CB894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665848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Η κλιμακούμενη λογαριθμική συνάρτηση πιθανοφάνειας είναι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Symbols10-Regular"/>
              </a:rPr>
              <a:t>·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είναι η συνάρτηση πυκνότητας και </a:t>
            </a:r>
            <a:r>
              <a:rPr lang="el-GR" sz="2400" b="1" i="1" u="none" strike="noStrike" baseline="0" dirty="0">
                <a:latin typeface="LMMathItalic10-Bold"/>
              </a:rPr>
              <a:t>θ </a:t>
            </a:r>
            <a:r>
              <a:rPr lang="el-GR" sz="2400" b="0" i="0" u="none" strike="noStrike" baseline="0" dirty="0">
                <a:latin typeface="grmn1000"/>
              </a:rPr>
              <a:t>είναι το διάνυσμα των παραμέτρων.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B72BAE-5607-84C3-EC9F-D62C46A0B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540" y="2944524"/>
            <a:ext cx="3530227" cy="90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87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0CE8C-AD0F-5B80-7221-932033389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Γενικεύοντας τη μέθοδο των ροπών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56865-48F3-60E5-467D-D4A35812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Σε όλες τις περιπτώσεις, εκτός από τη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γενική περίπτωση του εκτιμητή βοηθητικών μεταβλητών, υπάρχουν ακριβώς τόσες εξισώσεις ροπών όσες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και παράμετροι προς εκτίμηση.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΄Ετσι, σε όλες αυτές τις περιπτώσεις έχουμε </a:t>
            </a:r>
            <a:r>
              <a:rPr lang="el-GR" sz="2400" b="1" i="0" u="none" strike="noStrike" baseline="0" dirty="0">
                <a:latin typeface="grxn1000"/>
              </a:rPr>
              <a:t>επακριβή ταυτοποίηση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4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96B4-F8C5-AA97-74AA-017B00E41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387" y="551914"/>
            <a:ext cx="9720072" cy="1080894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13.1. Εξισώσεις Euler και Δια Βίου Κατανάλωση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EB5B4-7EDC-9377-1D0C-19093203C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3316" y="1726990"/>
                <a:ext cx="11588684" cy="5131010"/>
              </a:xfrm>
            </p:spPr>
            <p:txBody>
              <a:bodyPr>
                <a:normAutofit/>
              </a:bodyPr>
              <a:lstStyle/>
              <a:p>
                <a:r>
                  <a:rPr lang="el-GR" sz="2400" b="0" i="0" u="none" strike="noStrike" baseline="0" dirty="0">
                    <a:latin typeface="grmn1000"/>
                  </a:rPr>
                  <a:t>Το βασικό υπόδειγμα στο άρθρο του </a:t>
                </a:r>
                <a:r>
                  <a:rPr lang="el-GR" sz="2400" b="0" i="0" u="none" strike="noStrike" baseline="0" dirty="0">
                    <a:latin typeface="LMRoman10-Regular"/>
                  </a:rPr>
                  <a:t>Hall </a:t>
                </a:r>
                <a:r>
                  <a:rPr lang="el-GR" sz="2400" b="0" i="0" u="none" strike="noStrike" baseline="0" dirty="0">
                    <a:latin typeface="grmn1000"/>
                  </a:rPr>
                  <a:t>αποτελεί τη λύση στο πρόβλημα βελτιστοποίησης, κατά την οποία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Μια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συνηθισμένη (βολική) μορφή για τη συνάρτηση χρησιμότητας είναι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U</a:t>
                </a:r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0" i="1" u="none" strike="noStrike" baseline="0" dirty="0">
                    <a:latin typeface="LMMathItalic10-Regular"/>
                  </a:rPr>
                  <a:t>c</a:t>
                </a:r>
                <a:r>
                  <a:rPr lang="el-GR" sz="1400" b="0" i="1" u="none" strike="noStrike" baseline="0" dirty="0">
                    <a:latin typeface="LMMathItalic7-Regular"/>
                  </a:rPr>
                  <a:t>t</a:t>
                </a:r>
                <a:r>
                  <a:rPr lang="el-GR" sz="2400" b="0" i="0" u="none" strike="noStrike" baseline="0" dirty="0">
                    <a:latin typeface="LMRoman10-Regular"/>
                  </a:rPr>
                  <a:t>) = </a:t>
                </a:r>
                <a:r>
                  <a:rPr lang="el-GR" sz="2400" b="0" i="1" u="none" strike="noStrike" baseline="0" dirty="0">
                    <a:latin typeface="LMMathItalic10-Regular"/>
                  </a:rPr>
                  <a:t>c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l-GR" sz="16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600" b="0" i="1" u="none" strike="noStrike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u="none" strike="noStrike" baseline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u="none" strike="noStrike" baseline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mr>
                      <m:mr>
                        <m:e>
                          <m:r>
                            <a:rPr lang="en-US" sz="1600" b="0" i="1" u="none" strike="noStrike" baseline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mr>
                    </m:m>
                  </m:oMath>
                </a14:m>
                <a:r>
                  <a:rPr lang="el-GR" sz="1600" b="0" i="1" u="none" strike="noStrike" baseline="0" dirty="0">
                    <a:latin typeface="LMMathItalic7-Regular"/>
                  </a:rPr>
                  <a:t> </a:t>
                </a:r>
                <a:r>
                  <a:rPr lang="el-GR" sz="2400" b="0" i="1" u="none" strike="noStrike" baseline="0" dirty="0">
                    <a:latin typeface="LMMathItalic10-Regular"/>
                  </a:rPr>
                  <a:t>/</a:t>
                </a:r>
                <a:r>
                  <a:rPr lang="el-GR" sz="2400" b="0" i="0" u="none" strike="noStrike" baseline="0" dirty="0">
                    <a:latin typeface="LMRoman10-Regular"/>
                  </a:rPr>
                  <a:t>(1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−</a:t>
                </a:r>
                <a:r>
                  <a:rPr lang="el-GR" sz="2400" b="0" i="1" u="none" strike="noStrike" baseline="0" dirty="0">
                    <a:latin typeface="LMMathItalic10-Regular"/>
                  </a:rPr>
                  <a:t>α</a:t>
                </a:r>
                <a:r>
                  <a:rPr lang="el-GR" sz="2400" b="0" i="0" u="none" strike="noStrike" baseline="0" dirty="0">
                    <a:latin typeface="LMRoman10-Regular"/>
                  </a:rPr>
                  <a:t>)</a:t>
                </a:r>
                <a:r>
                  <a:rPr lang="el-GR" sz="2400" b="0" i="0" u="none" strike="noStrike" baseline="0" dirty="0">
                    <a:latin typeface="grmn1000"/>
                  </a:rPr>
                  <a:t>, η οποία είναι μονοτονική,</a:t>
                </a:r>
                <a:r>
                  <a:rPr lang="en-US" sz="2400" b="0" i="1" u="none" strike="noStrike" baseline="0" dirty="0">
                    <a:latin typeface="LMMathItalic10-Regular"/>
                  </a:rPr>
                  <a:t>U</a:t>
                </a:r>
                <a:r>
                  <a:rPr lang="en-US" sz="800" b="0" i="1" u="none" strike="noStrike" baseline="0" dirty="0">
                    <a:latin typeface="LMMathSymbols7-Regular"/>
                  </a:rPr>
                  <a:t> </a:t>
                </a:r>
                <a:r>
                  <a:rPr lang="en-US" sz="2400" b="0" i="0" u="none" strike="noStrike" baseline="0" dirty="0">
                    <a:latin typeface="LMRoman10-Regular"/>
                  </a:rPr>
                  <a:t>= </a:t>
                </a:r>
                <a:r>
                  <a:rPr lang="en-US" sz="2400" b="0" i="1" u="none" strike="noStrike" baseline="0" dirty="0">
                    <a:latin typeface="LMMathItalic10-Regular"/>
                  </a:rPr>
                  <a:t>c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mr>
                      <m:mr>
                        <m:e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mr>
                    </m:m>
                  </m:oMath>
                </a14:m>
                <a:r>
                  <a:rPr lang="el-GR" sz="800" b="0" i="1" u="none" strike="noStrike" baseline="0" dirty="0">
                    <a:latin typeface="LMMathItalic7-Regular"/>
                  </a:rPr>
                  <a:t> </a:t>
                </a:r>
                <a:r>
                  <a:rPr lang="el-GR" sz="2400" b="0" i="1" u="none" strike="noStrike" baseline="0" dirty="0">
                    <a:latin typeface="LMMathItalic10-Regular"/>
                  </a:rPr>
                  <a:t>&gt; </a:t>
                </a:r>
                <a:r>
                  <a:rPr lang="el-GR" sz="2400" b="0" i="0" u="none" strike="noStrike" baseline="0" dirty="0">
                    <a:latin typeface="LMRoman10-Regular"/>
                  </a:rPr>
                  <a:t>0</a:t>
                </a:r>
                <a:r>
                  <a:rPr lang="el-GR" sz="2400" b="0" i="0" u="none" strike="noStrike" baseline="0" dirty="0">
                    <a:latin typeface="grmn1000"/>
                  </a:rPr>
                  <a:t>, και κοίλη, </a:t>
                </a:r>
                <a:r>
                  <a:rPr lang="el-GR" sz="2400" b="0" i="1" u="none" strike="noStrike" baseline="0" dirty="0">
                    <a:latin typeface="LMMathItalic10-Regular"/>
                  </a:rPr>
                  <a:t>U/U</a:t>
                </a:r>
                <a:r>
                  <a:rPr lang="el-GR" sz="800" b="0" i="1" u="none" strike="noStrike" baseline="0" dirty="0">
                    <a:latin typeface="LMMathSymbols7-Regular"/>
                  </a:rPr>
                  <a:t>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−</a:t>
                </a:r>
                <a:r>
                  <a:rPr lang="el-GR" sz="2400" b="0" i="1" u="none" strike="noStrike" baseline="0" dirty="0">
                    <a:latin typeface="LMMathItalic10-Regular"/>
                  </a:rPr>
                  <a:t>α/c</a:t>
                </a:r>
                <a:r>
                  <a:rPr lang="el-GR" sz="1400" b="0" i="1" u="none" strike="noStrike" baseline="0" dirty="0">
                    <a:latin typeface="LMMathItalic7-Regular"/>
                  </a:rPr>
                  <a:t>t </a:t>
                </a:r>
                <a:r>
                  <a:rPr lang="el-GR" sz="2400" b="0" i="1" u="none" strike="noStrike" baseline="0" dirty="0">
                    <a:latin typeface="LMMathItalic10-Regular"/>
                  </a:rPr>
                  <a:t>&lt; </a:t>
                </a:r>
                <a:r>
                  <a:rPr lang="el-GR" sz="2400" b="0" i="0" u="none" strike="noStrike" baseline="0" dirty="0">
                    <a:latin typeface="LMRoman10-Regular"/>
                  </a:rPr>
                  <a:t>0</a:t>
                </a:r>
                <a:r>
                  <a:rPr lang="el-GR" sz="2400" b="0" i="0" u="none" strike="noStrike" baseline="0" dirty="0">
                    <a:latin typeface="grmn1000"/>
                  </a:rPr>
                  <a:t>. Αντικαθιστώντας στη λύση, αναδιατάσσοντας τους όρους και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τροποποιώντας την παραμετροποίηση, έχουμε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 </a:t>
                </a:r>
                <a:r>
                  <a:rPr lang="el-GR" sz="2400" b="0" i="1" u="none" strike="noStrike" baseline="0" dirty="0">
                    <a:latin typeface="LMMathItalic10-Regular"/>
                  </a:rPr>
                  <a:t>R</a:t>
                </a:r>
                <a:r>
                  <a:rPr lang="el-GR" sz="1400" b="0" i="1" u="none" strike="noStrike" baseline="0" dirty="0">
                    <a:latin typeface="LMMathItalic7-Regular"/>
                  </a:rPr>
                  <a:t>t</a:t>
                </a:r>
                <a:r>
                  <a:rPr lang="el-GR" sz="1400" b="0" i="0" u="none" strike="noStrike" baseline="0" dirty="0">
                    <a:latin typeface="LMRoman7-Regular"/>
                  </a:rPr>
                  <a:t>+1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0" i="1" u="none" strike="noStrike" baseline="0" dirty="0">
                    <a:latin typeface="LMMathItalic10-Regular"/>
                  </a:rPr>
                  <a:t>c</a:t>
                </a:r>
                <a:r>
                  <a:rPr lang="el-GR" sz="1400" b="0" i="1" u="none" strike="noStrike" baseline="0" dirty="0">
                    <a:latin typeface="LMMathItalic7-Regular"/>
                  </a:rPr>
                  <a:t>t</a:t>
                </a:r>
                <a:r>
                  <a:rPr lang="el-GR" sz="1400" b="0" i="0" u="none" strike="noStrike" baseline="0" dirty="0">
                    <a:latin typeface="LMRoman7-Regular"/>
                  </a:rPr>
                  <a:t>+1</a:t>
                </a:r>
                <a:r>
                  <a:rPr lang="el-GR" sz="2400" b="0" i="1" u="none" strike="noStrike" baseline="0" dirty="0">
                    <a:latin typeface="LMMathItalic10-Regular"/>
                  </a:rPr>
                  <a:t>/c</a:t>
                </a:r>
                <a:r>
                  <a:rPr lang="el-GR" sz="1200" b="0" i="1" u="none" strike="noStrike" baseline="0" dirty="0">
                    <a:latin typeface="LMMathItalic7-Regular"/>
                  </a:rPr>
                  <a:t>t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λ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−</a:t>
                </a:r>
                <a:r>
                  <a:rPr lang="el-GR" sz="2400" b="0" i="1" u="none" strike="noStrike" baseline="0" dirty="0">
                    <a:latin typeface="LMMathItalic10-Regular"/>
                  </a:rPr>
                  <a:t>α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EB5B4-7EDC-9377-1D0C-19093203C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3316" y="1726990"/>
                <a:ext cx="11588684" cy="5131010"/>
              </a:xfrm>
              <a:blipFill>
                <a:blip r:embed="rId2"/>
                <a:stretch>
                  <a:fillRect l="-421" t="-1663" r="-1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8F4DBF8-B7F1-2512-AF5F-EEDF98277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69" y="2607266"/>
            <a:ext cx="3851727" cy="772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2B47B5-2A32-E70D-39EC-CACF88CC8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615" y="4773169"/>
            <a:ext cx="7737844" cy="99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19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1591-57D4-05F1-666F-5A6405AE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Γενικεύοντας τη μέθοδο των ροπών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81D16-BC94-771C-3FB9-8C9CFBAB7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963" y="1731418"/>
            <a:ext cx="9720073" cy="5126581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grmn1000"/>
              </a:rPr>
              <a:t>Ο</a:t>
            </a:r>
            <a:r>
              <a:rPr lang="el-GR" sz="2400" b="0" i="0" u="none" strike="noStrike" baseline="0" dirty="0">
                <a:latin typeface="grmn1000"/>
              </a:rPr>
              <a:t>ρίσαμε τέσσερεις δειγματικές ροπές,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με όρια πιθανότητας </a:t>
            </a:r>
            <a:r>
              <a:rPr lang="el-GR" sz="2400" b="0" i="1" u="none" strike="noStrike" baseline="0" dirty="0">
                <a:latin typeface="LMMathItalic10-Regular"/>
              </a:rPr>
              <a:t>P/λ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P </a:t>
            </a:r>
            <a:r>
              <a:rPr lang="el-GR" sz="2400" b="0" i="0" u="none" strike="noStrike" baseline="0" dirty="0">
                <a:latin typeface="LMRoman10-Regular"/>
              </a:rPr>
              <a:t>+ 1)</a:t>
            </a:r>
            <a:r>
              <a:rPr lang="el-GR" sz="2400" b="0" i="1" u="none" strike="noStrike" baseline="0" dirty="0">
                <a:latin typeface="LMMathItalic10-Regular"/>
              </a:rPr>
              <a:t>/λ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λ/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P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0" u="none" strike="noStrike" baseline="0" dirty="0">
                <a:latin typeface="LMRoman10-Regular"/>
              </a:rPr>
              <a:t>1)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ψ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0" u="none" strike="noStrike" baseline="0" dirty="0">
                <a:latin typeface="LMRoman10-Regular"/>
              </a:rPr>
              <a:t>ln </a:t>
            </a:r>
            <a:r>
              <a:rPr lang="el-GR" sz="2400" b="0" i="1" u="none" strike="noStrike" baseline="0" dirty="0">
                <a:latin typeface="LMMathItalic10-Regular"/>
              </a:rPr>
              <a:t>λ</a:t>
            </a:r>
            <a:r>
              <a:rPr lang="el-GR" sz="2400" b="0" i="0" u="none" strike="noStrike" baseline="0" dirty="0">
                <a:latin typeface="grmn1000"/>
              </a:rPr>
              <a:t>, αντίστοιχα.</a:t>
            </a:r>
          </a:p>
          <a:p>
            <a:pPr algn="l"/>
            <a:r>
              <a:rPr lang="el-GR" sz="2400" dirty="0">
                <a:latin typeface="grmn1000"/>
              </a:rPr>
              <a:t>Υ</a:t>
            </a:r>
            <a:r>
              <a:rPr lang="el-GR" sz="2400" b="0" i="0" u="none" strike="noStrike" baseline="0" dirty="0">
                <a:latin typeface="grmn1000"/>
              </a:rPr>
              <a:t>ποθέστε ότι το υπόδειγμα περιλαμβάνει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παραμέτρους, </a:t>
            </a:r>
            <a:r>
              <a:rPr lang="el-GR" sz="2400" b="1" i="1" u="none" strike="noStrike" baseline="0" dirty="0">
                <a:latin typeface="LMMathItalic10-Bold"/>
              </a:rPr>
              <a:t>θ </a:t>
            </a:r>
            <a:r>
              <a:rPr lang="el-GR" sz="2400" b="0" i="0" u="none" strike="noStrike" baseline="0" dirty="0">
                <a:latin typeface="LMRoman10-Regular"/>
              </a:rPr>
              <a:t>= (</a:t>
            </a:r>
            <a:r>
              <a:rPr lang="el-GR" sz="2400" b="0" i="1" u="none" strike="noStrike" baseline="0" dirty="0">
                <a:latin typeface="LMMathItalic10-Regular"/>
              </a:rPr>
              <a:t>θ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θ</a:t>
            </a:r>
            <a:r>
              <a:rPr lang="el-GR" sz="1400" b="0" i="0" u="none" strike="noStrike" baseline="0" dirty="0">
                <a:latin typeface="LMRoman8-Regular"/>
              </a:rPr>
              <a:t>2</a:t>
            </a:r>
            <a:r>
              <a:rPr lang="el-GR" sz="2400" b="0" i="1" u="none" strike="noStrike" baseline="0" dirty="0">
                <a:latin typeface="LMMathItalic10-Regular"/>
              </a:rPr>
              <a:t>, . . . , θ</a:t>
            </a:r>
            <a:r>
              <a:rPr lang="el-GR" sz="1400" b="0" i="1" u="none" strike="noStrike" baseline="0" dirty="0">
                <a:latin typeface="LMMathItalic8-Regular"/>
              </a:rPr>
              <a:t>K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, και ότι από τη θεωρία υπάρχουν </a:t>
            </a:r>
            <a:r>
              <a:rPr lang="el-GR" sz="2400" b="0" i="1" u="none" strike="noStrike" baseline="0" dirty="0">
                <a:latin typeface="LMMathItalic10-Regular"/>
              </a:rPr>
              <a:t>L &gt; k </a:t>
            </a:r>
            <a:r>
              <a:rPr lang="el-GR" sz="2400" b="0" i="0" u="none" strike="noStrike" baseline="0" dirty="0">
                <a:latin typeface="grmn1000"/>
              </a:rPr>
              <a:t>συνθήκες ροπών,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μεταβλητές που εμφανίζονται στο υπόδειγμα και ο δείκτης </a:t>
            </a:r>
            <a:r>
              <a:rPr lang="el-GR" sz="2400" b="0" i="1" u="none" strike="noStrike" baseline="0" dirty="0">
                <a:latin typeface="LMMathItalic10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στο </a:t>
            </a:r>
            <a:r>
              <a:rPr lang="el-GR" sz="2400" b="0" i="1" u="none" strike="noStrike" baseline="0" dirty="0">
                <a:latin typeface="LMMathItalic10-Regular"/>
              </a:rPr>
              <a:t>m</a:t>
            </a:r>
            <a:r>
              <a:rPr lang="el-GR" sz="1400" b="0" i="1" u="none" strike="noStrike" baseline="0" dirty="0">
                <a:latin typeface="LMMathItalic8-Regular"/>
              </a:rPr>
              <a:t>il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θ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συμβολίζει την εξάρτηση από το διάνυσμα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B557B0-40C9-4A66-560A-D1B7DFF11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212" y="2281184"/>
            <a:ext cx="2821945" cy="825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3B2AEA-AFEF-65DE-7639-358033380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212" y="4733035"/>
            <a:ext cx="4377179" cy="53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981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A798-8C2F-DFEB-3BDC-A0FC2EA3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Γενικεύοντας τη μέθοδο των ροπών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27F03-1C77-E156-8E75-F3A62E235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57200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Συμβολίζουμε τους δειγματικούς μέσους που προκύπτουν με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 οι εξισώσεις δεν είναι συναρτησιακά εξαρτημένες, τότε το σύστημα </a:t>
            </a:r>
            <a:r>
              <a:rPr lang="el-GR" sz="2400" b="0" i="1" u="none" strike="noStrike" baseline="0" dirty="0">
                <a:latin typeface="LMMathItalic10-Regular"/>
              </a:rPr>
              <a:t>L </a:t>
            </a:r>
            <a:r>
              <a:rPr lang="el-GR" sz="2400" b="0" i="0" u="none" strike="noStrike" baseline="0" dirty="0">
                <a:latin typeface="grmn1000"/>
              </a:rPr>
              <a:t>εξισώσεων σε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άγνωστες παραμέτρους,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δε θα έχει μοναδική λύση.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A7E1D-AA40-5464-F8D0-DDC2DB85E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107" y="2824794"/>
            <a:ext cx="6000293" cy="936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D8E5B-E03C-CB15-7C78-A3B1A4E97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29" y="4641116"/>
            <a:ext cx="4740689" cy="78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45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7D7BE-4F83-7C26-43C6-51C3365D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03378"/>
            <a:ext cx="9720072" cy="874597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Γενικεύοντας τη μέθοδο των ροπών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2D4B1B-B44B-32D3-1F6D-2FCCA86D1E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6470" y="915248"/>
                <a:ext cx="11474824" cy="5942751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Μια επιλογή είναι η ελαχιστοποίηση μιας συνάρτησης κριτηρίου, όπως το άθροισμα τετραγώνων,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Μπορεί να αποδειχθεί ότι υπό τις υποθέσεις που έχουμε κάνει ως τώρα, και συγκεκριμένα την υπόθεση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1" i="1" u="none" strike="noStrike" baseline="0" dirty="0">
                    <a:latin typeface="LMMathItalic10-Bold"/>
                  </a:rPr>
                  <a:t>θ</a:t>
                </a:r>
                <a:r>
                  <a:rPr lang="el-GR" sz="2400" b="0" i="0" u="none" strike="noStrike" baseline="0" dirty="0">
                    <a:latin typeface="LMRoman10-Regular"/>
                  </a:rPr>
                  <a:t>) = </a:t>
                </a:r>
                <a:r>
                  <a:rPr lang="el-GR" sz="2400" b="0" i="1" u="none" strike="noStrike" baseline="0" dirty="0">
                    <a:latin typeface="LMMathItalic10-Regular"/>
                  </a:rPr>
                  <a:t>E</a:t>
                </a:r>
                <a:r>
                  <a:rPr lang="el-GR" sz="2400" b="0" i="0" u="none" strike="noStrike" baseline="0" dirty="0">
                    <a:latin typeface="LMRoman10-Regular"/>
                  </a:rPr>
                  <a:t>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1" i="1" u="none" strike="noStrike" baseline="0" dirty="0">
                    <a:latin typeface="LMMathItalic10-Bold"/>
                  </a:rPr>
                  <a:t>θ</a:t>
                </a:r>
                <a:r>
                  <a:rPr lang="el-GR" sz="2400" b="0" i="0" u="none" strike="noStrike" baseline="0" dirty="0">
                    <a:latin typeface="LMRoman10-Regular"/>
                  </a:rPr>
                  <a:t>)] = </a:t>
                </a:r>
                <a:r>
                  <a:rPr lang="el-GR" sz="2400" b="1" i="0" u="none" strike="noStrike" baseline="0" dirty="0">
                    <a:latin typeface="LMRoman10-Bold"/>
                  </a:rPr>
                  <a:t>0</a:t>
                </a:r>
                <a:r>
                  <a:rPr lang="el-GR" sz="2400" b="0" i="0" u="none" strike="noStrike" baseline="0" dirty="0">
                    <a:latin typeface="grmn1000"/>
                  </a:rPr>
                  <a:t>, από την ελαχιστοποίηση του </a:t>
                </a:r>
                <a:r>
                  <a:rPr lang="el-GR" sz="2400" b="0" i="1" u="none" strike="noStrike" baseline="0" dirty="0">
                    <a:latin typeface="LMMathItalic10-Regular"/>
                  </a:rPr>
                  <a:t>q </a:t>
                </a:r>
                <a:r>
                  <a:rPr lang="el-GR" sz="2400" b="0" i="0" u="none" strike="noStrike" baseline="0" dirty="0">
                    <a:latin typeface="grmn1000"/>
                  </a:rPr>
                  <a:t>στην Εξίσωση (13-2) προκύπτει ένας συνεπής, αν και πιθανώς αναποτελεσματικός, εκτιμητής του </a:t>
                </a:r>
                <a:r>
                  <a:rPr lang="el-GR" sz="2400" b="1" i="1" u="none" strike="noStrike" baseline="0" dirty="0">
                    <a:latin typeface="LMMathItalic10-Bold"/>
                  </a:rPr>
                  <a:t>θ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Ως κριτήριο μπορούμε να χρησιμοποιήσουμε ένα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σταθμισμένο άθροισμα τετραγώνων,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1" i="1" u="none" strike="noStrike" baseline="0" dirty="0">
                    <a:latin typeface="LMMathItalic10-Bold"/>
                  </a:rPr>
                  <a:t>W</a:t>
                </a:r>
                <a:r>
                  <a:rPr lang="el-GR" sz="1400" b="0" i="1" u="none" strike="noStrike" baseline="0" dirty="0">
                    <a:latin typeface="LMMathItalic8-Regular"/>
                  </a:rPr>
                  <a:t>n </a:t>
                </a:r>
                <a:r>
                  <a:rPr lang="el-GR" sz="2400" b="0" i="0" u="none" strike="noStrike" baseline="0" dirty="0">
                    <a:latin typeface="grmn1000"/>
                  </a:rPr>
                  <a:t>είναι </a:t>
                </a:r>
                <a:r>
                  <a:rPr lang="el-GR" sz="2400" b="0" i="0" u="none" strike="noStrike" baseline="0" dirty="0">
                    <a:latin typeface="grmi1000"/>
                  </a:rPr>
                  <a:t>οποιαδήποτε </a:t>
                </a:r>
                <a:r>
                  <a:rPr lang="el-GR" sz="2400" b="0" i="0" u="none" strike="noStrike" baseline="0" dirty="0">
                    <a:latin typeface="grmn1000"/>
                  </a:rPr>
                  <a:t>θετικά ορισμένη μήτρα που μπορεί να εξαρτάται από τα δεδομένα αλλά δεν αποτελεί συνάρτηση του </a:t>
                </a:r>
                <a:r>
                  <a:rPr lang="el-GR" sz="2400" b="1" i="1" u="none" strike="noStrike" baseline="0" dirty="0">
                    <a:latin typeface="LMMathItalic10-Bold"/>
                  </a:rPr>
                  <a:t>θ</a:t>
                </a:r>
                <a:r>
                  <a:rPr lang="el-GR" sz="2400" b="0" i="0" u="none" strike="noStrike" baseline="0" dirty="0">
                    <a:latin typeface="grmn1000"/>
                  </a:rPr>
                  <a:t>, όπως η μήτρα </a:t>
                </a:r>
                <a:r>
                  <a:rPr lang="el-GR" sz="2400" b="1" i="1" u="none" strike="noStrike" baseline="0" dirty="0">
                    <a:latin typeface="LMMathItalic10-Bold"/>
                  </a:rPr>
                  <a:t>I </a:t>
                </a:r>
                <a:r>
                  <a:rPr lang="el-GR" sz="2400" b="0" i="0" u="none" strike="noStrike" baseline="0" dirty="0">
                    <a:latin typeface="grmn1000"/>
                  </a:rPr>
                  <a:t>στην Εξίσωση (13-2), για τον σχηματισμό ενός συνεπή εκτιμητή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του </a:t>
                </a:r>
                <a:r>
                  <a:rPr lang="el-GR" sz="2400" b="1" i="1" u="none" strike="noStrike" baseline="0" dirty="0">
                    <a:latin typeface="LMMathItalic10-Bold"/>
                  </a:rPr>
                  <a:t>θ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2D4B1B-B44B-32D3-1F6D-2FCCA86D1E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6470" y="915248"/>
                <a:ext cx="11474824" cy="5942751"/>
              </a:xfrm>
              <a:blipFill>
                <a:blip r:embed="rId2"/>
                <a:stretch>
                  <a:fillRect l="-425" t="-1436" r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CB40234-3D60-FC55-AB51-616C1DF49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441" y="1574739"/>
            <a:ext cx="3339167" cy="968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FCDA1-CF1E-01C4-720E-542380C08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280" y="4504086"/>
            <a:ext cx="3013767" cy="6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88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5B22-2E02-98C2-2649-A9E499BA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Γενικεύοντας τη μέθοδο των ροπών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FFBA2-ACEF-3951-2EAD-05A92460D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647919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΄Εστω </a:t>
            </a:r>
            <a:r>
              <a:rPr lang="en-US" sz="2400" b="1" i="1" u="none" strike="noStrike" baseline="0" dirty="0">
                <a:latin typeface="LMMathItalic10-Bold"/>
              </a:rPr>
              <a:t>W </a:t>
            </a:r>
            <a:r>
              <a:rPr lang="el-GR" sz="2400" b="0" i="0" u="none" strike="noStrike" baseline="0" dirty="0">
                <a:latin typeface="grmn1000"/>
              </a:rPr>
              <a:t>μια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διαγώνια μήτρα της οποίας τα διαγώνια στοιχεία είναι οι αντίστροφες διακυμάνσεις των ροπών,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΄Ετσι, ένας εκτιμητής </a:t>
            </a:r>
            <a:r>
              <a:rPr lang="el-GR" sz="2400" b="1" i="0" u="none" strike="noStrike" baseline="0" dirty="0">
                <a:latin typeface="grxn1000"/>
              </a:rPr>
              <a:t>σταθμισμένων ελαχίστων</a:t>
            </a:r>
            <a:r>
              <a:rPr lang="en-US" sz="2400" b="1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grxn1000"/>
              </a:rPr>
              <a:t>τετραγώνων </a:t>
            </a:r>
            <a:r>
              <a:rPr lang="el-GR" sz="2400" b="0" i="0" u="none" strike="noStrike" baseline="0" dirty="0">
                <a:latin typeface="grmn1000"/>
              </a:rPr>
              <a:t>θα ελαχιστοποιεί το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886CA7-41D6-16C5-9148-D26865233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376" y="3227388"/>
            <a:ext cx="3126442" cy="842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778E6D-7BDB-C243-860D-AE4E3A109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376" y="4873385"/>
            <a:ext cx="2977301" cy="6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590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4436D-0732-C878-88EF-E03C22278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Γενικεύοντας τη μέθοδο των ροπών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6CB98-1307-2509-7936-63B12E2A5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57200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 να εφαρμόσουμε τη γενικευμένη μέθοδο ελαχίστων τετραγώνων,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ορίζουμε τη μήτρα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Οι εκτιμητές που ορίζονται από την ελαχιστοποίηση του το </a:t>
            </a:r>
            <a:r>
              <a:rPr lang="el-GR" sz="2400" b="1" i="1" u="none" strike="noStrike" baseline="0" dirty="0">
                <a:latin typeface="LMMathItalic10-Bold"/>
              </a:rPr>
              <a:t>θ </a:t>
            </a:r>
            <a:r>
              <a:rPr lang="el-GR" sz="2400" b="0" i="0" u="none" strike="noStrike" baseline="0" dirty="0">
                <a:latin typeface="grmn1000"/>
              </a:rPr>
              <a:t>που ελαχιστοποιεί το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ως προς το </a:t>
            </a:r>
            <a:r>
              <a:rPr lang="el-GR" sz="2400" b="1" i="1" u="none" strike="noStrike" baseline="0" dirty="0">
                <a:latin typeface="LMMathItalic10-Bold"/>
              </a:rPr>
              <a:t>θ </a:t>
            </a:r>
            <a:r>
              <a:rPr lang="el-GR" sz="2400" b="0" i="0" u="none" strike="noStrike" baseline="0" dirty="0">
                <a:latin typeface="grmn1000"/>
              </a:rPr>
              <a:t>αποτελούν εκτιμητές ελάχιστης απόστασης, όπως αυτοί ορίζονται στην Ενότητα.</a:t>
            </a:r>
            <a:endParaRPr lang="en-US" sz="2400" dirty="0">
              <a:latin typeface="grmn1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38F6B-1FBA-705D-E6F4-82405B464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128" y="3264583"/>
            <a:ext cx="4098393" cy="751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AF2E21-D69E-E352-99F3-AD55C75E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527" y="4736654"/>
            <a:ext cx="2589972" cy="5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51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6C42-2FE8-CACD-D7FD-0759ED6DE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Γενικεύοντας τη μέθοδο των ροπών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F11C6-C37B-A6DD-51EE-D3CAA1BD0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γενικό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αποτέλεσμα είναι ότι αν η </a:t>
            </a:r>
            <a:r>
              <a:rPr lang="el-GR" sz="2400" b="1" i="1" u="none" strike="noStrike" baseline="0" dirty="0">
                <a:latin typeface="LMMathItalic10-Bold"/>
              </a:rPr>
              <a:t>W</a:t>
            </a:r>
            <a:r>
              <a:rPr lang="el-GR" sz="1400" b="0" i="1" u="none" strike="noStrike" baseline="0" dirty="0">
                <a:latin typeface="LMMathItalic8-Regular"/>
              </a:rPr>
              <a:t>n </a:t>
            </a:r>
            <a:r>
              <a:rPr lang="el-GR" sz="2400" b="0" i="0" u="none" strike="noStrike" baseline="0" dirty="0">
                <a:latin typeface="grmn1000"/>
              </a:rPr>
              <a:t>είναι θετικά ορισμένη και αν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τότε ο εκτιμητής ελάχιστης απόστασης </a:t>
            </a:r>
            <a:r>
              <a:rPr lang="el-GR" sz="2400" b="0" i="0" u="none" strike="noStrike" baseline="0" dirty="0">
                <a:latin typeface="LMRoman10-Regular"/>
              </a:rPr>
              <a:t>(GMM) </a:t>
            </a:r>
            <a:r>
              <a:rPr lang="el-GR" sz="2400" b="0" i="0" u="none" strike="noStrike" baseline="0" dirty="0">
                <a:latin typeface="grmn1000"/>
              </a:rPr>
              <a:t>του </a:t>
            </a:r>
            <a:r>
              <a:rPr lang="el-GR" sz="2400" b="1" i="1" u="none" strike="noStrike" baseline="0" dirty="0">
                <a:latin typeface="LMMathItalic10-Bold"/>
              </a:rPr>
              <a:t>θ </a:t>
            </a:r>
            <a:r>
              <a:rPr lang="el-GR" sz="2400" b="0" i="0" u="none" strike="noStrike" baseline="0" dirty="0">
                <a:latin typeface="grmn1000"/>
              </a:rPr>
              <a:t>είναι συνεπής.</a:t>
            </a:r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ασυμπτωτική μήτρα συνδιακυμάνσεων αυτού του </a:t>
            </a:r>
            <a:r>
              <a:rPr lang="el-GR" sz="2400" b="1" i="0" u="none" strike="noStrike" baseline="0" dirty="0">
                <a:latin typeface="grxn1000"/>
              </a:rPr>
              <a:t>εκτιμητή της γενικευμένης μεθόδου</a:t>
            </a:r>
            <a:r>
              <a:rPr lang="en-US" sz="2400" b="1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grxn1000"/>
              </a:rPr>
              <a:t>των ροπών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LMRoman10-Bold"/>
              </a:rPr>
              <a:t>(</a:t>
            </a:r>
            <a:r>
              <a:rPr lang="en-US" sz="2400" b="1" i="0" u="none" strike="noStrike" baseline="0" dirty="0">
                <a:latin typeface="LMRoman10-Bold"/>
              </a:rPr>
              <a:t>GMM)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  <a:endParaRPr lang="en-US" sz="2400" b="0" i="0" u="none" strike="noStrike" baseline="0" dirty="0">
              <a:latin typeface="grmn1000"/>
            </a:endParaRP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A29CA-78B8-822D-FD69-19975FBB6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232" y="2938420"/>
            <a:ext cx="2194229" cy="629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F3D89E-39FB-ED85-2895-D0B5622A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868" y="5430798"/>
            <a:ext cx="4000642" cy="6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021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4B21-99AA-78A1-9269-F87CDE510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Γενικεύοντας τη μέθοδο των ροπών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19025-09CF-EF52-5FB6-786F74BDD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70648" cy="4023360"/>
          </a:xfrm>
        </p:spPr>
        <p:txBody>
          <a:bodyPr>
            <a:normAutofit/>
          </a:bodyPr>
          <a:lstStyle/>
          <a:p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Γ </a:t>
            </a:r>
            <a:r>
              <a:rPr lang="el-GR" sz="2400" b="0" i="0" u="none" strike="noStrike" baseline="0" dirty="0">
                <a:latin typeface="grmn1000"/>
              </a:rPr>
              <a:t>είναι η μήτρα των παραγώγων, της οποίας η γραμμή </a:t>
            </a:r>
            <a:r>
              <a:rPr lang="el-GR" sz="2400" b="0" i="1" u="none" strike="noStrike" baseline="0" dirty="0">
                <a:latin typeface="LMMathItalic10-Regular"/>
              </a:rPr>
              <a:t>j </a:t>
            </a:r>
            <a:r>
              <a:rPr lang="el-GR" sz="2400" b="0" i="0" u="none" strike="noStrike" baseline="0" dirty="0">
                <a:latin typeface="grmn1000"/>
              </a:rPr>
              <a:t>ισούται με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Τελικά, λόγω της εφαρμογής του κεντρικού οριακού θεωρήματος στις δειγματικές ροπές και της εφαρμογής του </a:t>
            </a:r>
            <a:r>
              <a:rPr lang="el-GR" sz="2400" b="1" i="0" u="none" strike="noStrike" baseline="0" dirty="0">
                <a:latin typeface="grxn1000"/>
              </a:rPr>
              <a:t>θεωρήματος του </a:t>
            </a:r>
            <a:r>
              <a:rPr lang="el-GR" sz="2400" b="1" i="0" u="none" strike="noStrike" baseline="0" dirty="0">
                <a:latin typeface="LMRoman10-Bold"/>
              </a:rPr>
              <a:t>Slutsky</a:t>
            </a:r>
            <a:r>
              <a:rPr lang="el-GR" sz="2400" b="0" i="0" u="none" strike="noStrike" baseline="0" dirty="0">
                <a:latin typeface="grmn1000"/>
              </a:rPr>
              <a:t>, αναμένουμε αυτός ο εκτιμητής να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 ασυμπτωτικά κανονικός.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FF756-02CE-995A-EF8E-82CD9DF3D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927" y="2923566"/>
            <a:ext cx="2273550" cy="1010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543F06-089C-6CFD-3097-43A4EEDF5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189" y="4032475"/>
            <a:ext cx="3104187" cy="4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54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0DC73-2E82-53B4-B1B7-441AD90F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0" i="0" u="none" strike="noStrike" baseline="0" dirty="0">
                <a:latin typeface="grxn1000"/>
              </a:rPr>
              <a:t>Ιδιότητες του εκτιμητή </a:t>
            </a:r>
            <a:r>
              <a:rPr lang="en-US" sz="3600" b="1" i="0" u="none" strike="noStrike" baseline="0" dirty="0">
                <a:latin typeface="LMRoman10-Bold"/>
              </a:rPr>
              <a:t>GMM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A1E6F-EDF4-2E0C-453C-554307358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Ο εκτιμητής </a:t>
            </a:r>
            <a:r>
              <a:rPr lang="el-GR" sz="2400" b="0" i="0" u="none" strike="noStrike" baseline="0" dirty="0">
                <a:latin typeface="LMRoman10-Regular"/>
              </a:rPr>
              <a:t>GMM </a:t>
            </a:r>
            <a:r>
              <a:rPr lang="el-GR" sz="2400" b="0" i="0" u="none" strike="noStrike" baseline="0" dirty="0">
                <a:latin typeface="grmn1000"/>
              </a:rPr>
              <a:t>βασίζεται στις πληθυσμιακές συνθήκες ορθογωνιότητας,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όπου το πραγματικό διάνυσμα παραμέτρων συμβολίζεται με </a:t>
            </a:r>
            <a:r>
              <a:rPr lang="el-GR" sz="2400" b="1" i="1" u="none" strike="noStrike" baseline="0" dirty="0">
                <a:latin typeface="LMMathItalic10-Bold"/>
              </a:rPr>
              <a:t>θ</a:t>
            </a:r>
            <a:r>
              <a:rPr lang="el-GR" sz="1400" b="0" i="0" u="none" strike="noStrike" baseline="0" dirty="0">
                <a:latin typeface="LMRoman8-Regular"/>
              </a:rPr>
              <a:t>0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 δείκτης </a:t>
            </a:r>
            <a:r>
              <a:rPr lang="el-GR" sz="2400" b="0" i="1" u="none" strike="noStrike" baseline="0" dirty="0">
                <a:latin typeface="LMMathItalic10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στον όρο του αριστερού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μέλους συμβολίζει την εξάρτηση από τα παρατηρούμενα δεδομένα,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0E23EA-738B-F858-F004-9C2E70CC9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471" y="2763131"/>
            <a:ext cx="2166320" cy="5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452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5230E-84A6-78E6-87FD-A3C316786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Ιδιότητες του εκτιμητή </a:t>
            </a:r>
            <a:r>
              <a:rPr kumimoji="0" lang="en-US" sz="36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GMM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4C246-F398-D212-522F-A408B12E6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72037" cy="4023360"/>
          </a:xfrm>
        </p:spPr>
        <p:txBody>
          <a:bodyPr>
            <a:normAutofit lnSpcReduction="10000"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Υπολογίζοντας τον μέσο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όρο ως προς τις δειγματικές παρατηρήσεις, προκύπτει η εξίσωση δειγματικής ροπής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Αυτή η ροπή αποτελεί ένα σύνολο </a:t>
            </a:r>
            <a:r>
              <a:rPr lang="el-GR" sz="2400" b="0" i="1" u="none" strike="noStrike" baseline="0" dirty="0">
                <a:latin typeface="LMMathItalic10-Regular"/>
              </a:rPr>
              <a:t>L </a:t>
            </a:r>
            <a:r>
              <a:rPr lang="el-GR" sz="2400" b="0" i="0" u="none" strike="noStrike" baseline="0" dirty="0">
                <a:latin typeface="grmn1000"/>
              </a:rPr>
              <a:t>εξισώσεων που περιέχουν τις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παραμέτρους.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8102A-D5BD-87F7-942B-C9CE3FE52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264" y="3296817"/>
            <a:ext cx="2213471" cy="504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946D5E-8719-FFFD-1236-C8CAE2DCC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46" y="4811851"/>
            <a:ext cx="3036181" cy="7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09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9649F-FDD7-6030-1461-5276B19B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226578" cy="1499616"/>
          </a:xfrm>
        </p:spPr>
        <p:txBody>
          <a:bodyPr>
            <a:normAutofit/>
          </a:bodyPr>
          <a:lstStyle/>
          <a:p>
            <a:r>
              <a:rPr lang="el-GR" sz="3600" dirty="0"/>
              <a:t>Παράδειγμα 13.8. Εξίσωση Εμπειρικών Ροπών για τη Μέθοδο Βοηθητικών Μεταβλητών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D8AFF-07DD-1BE2-4E5E-A91C6F947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78225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Για τον εκτιμητή </a:t>
            </a:r>
            <a:r>
              <a:rPr lang="el-GR" sz="2400" b="0" i="0" u="none" strike="noStrike" baseline="0" dirty="0">
                <a:latin typeface="LMRoman10-Regular"/>
              </a:rPr>
              <a:t>IV </a:t>
            </a:r>
            <a:r>
              <a:rPr lang="el-GR" sz="2400" b="0" i="0" u="none" strike="noStrike" baseline="0" dirty="0">
                <a:latin typeface="grmn1000"/>
              </a:rPr>
              <a:t>στο γραμμικό ή το μη γραμμικό υπόδειγμα παλινδρόμησης, υποθέτουμε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Υπάρχουν </a:t>
            </a:r>
            <a:r>
              <a:rPr lang="el-GR" sz="2400" b="0" i="1" u="none" strike="noStrike" baseline="0" dirty="0">
                <a:latin typeface="LMMathItalic10-Regular"/>
              </a:rPr>
              <a:t>L </a:t>
            </a:r>
            <a:r>
              <a:rPr lang="el-GR" sz="2400" b="0" i="0" u="none" strike="noStrike" baseline="0" dirty="0">
                <a:latin typeface="grmn1000"/>
              </a:rPr>
              <a:t>βοηθητικές μεταβλητές στο 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800" b="0" i="1" u="none" strike="noStrike" baseline="0" dirty="0">
                <a:latin typeface="LMMathItalic7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παράμετροι στο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grmn1000"/>
              </a:rPr>
              <a:t>. Ως εκ τούτου, ορίζονται </a:t>
            </a:r>
            <a:r>
              <a:rPr lang="el-GR" sz="2400" b="0" i="1" u="none" strike="noStrike" baseline="0" dirty="0">
                <a:latin typeface="LMMathItalic10-Regular"/>
              </a:rPr>
              <a:t>L </a:t>
            </a:r>
            <a:r>
              <a:rPr lang="el-GR" sz="2400" b="0" i="0" u="none" strike="noStrike" baseline="0" dirty="0">
                <a:latin typeface="grmn1000"/>
              </a:rPr>
              <a:t>εξισώσεις ροπών,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μια για κάθε βοηθητική μεταβλητή.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2C967-D8D2-5329-BEDF-8FCE5552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306" y="3162156"/>
            <a:ext cx="4209271" cy="80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4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47FD-A612-8D94-76DF-2A696D61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13.1. Εξισώσεις Euler και Δια Βίου Κατανάλωση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8208-C37B-2141-CB08-C1CAB6EC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46" y="2084832"/>
            <a:ext cx="10966767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Δεδομένης της μορφής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του υποδείγματος, η φυσιολογική βοηθητική μεταβλητή θα μπορούσε να είναι η </a:t>
            </a:r>
            <a:r>
              <a:rPr lang="el-GR" sz="2400" b="0" i="1" u="none" strike="noStrike" baseline="0" dirty="0">
                <a:latin typeface="LMMathItalic10-Regular"/>
              </a:rPr>
              <a:t>R</a:t>
            </a:r>
            <a:r>
              <a:rPr lang="el-GR" sz="1400" b="0" i="1" u="none" strike="noStrike" baseline="0" dirty="0">
                <a:latin typeface="LMMathItalic7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. Με αυτή την υπόθεση, οι δύο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παράμετροι του υποδείγματος ταυτοποιούνται επακριβώς,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BB78D-E1A3-A78F-3098-49A7C595B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504" y="3429000"/>
            <a:ext cx="4831844" cy="88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89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89DC5B-ABC3-9569-BE68-2287D418F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41" y="2492188"/>
            <a:ext cx="10380284" cy="211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124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516A-85F0-6C52-9469-A9C77DB85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45896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13.8. Εξίσωση Εμπειρικών Ροπών για τη Μέθοδο Βοηθητικών Μεταβλητών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6C35F0-4983-5EA9-0451-BFE93A9F05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6495" y="2286000"/>
                <a:ext cx="11555506" cy="4572000"/>
              </a:xfrm>
            </p:spPr>
            <p:txBody>
              <a:bodyPr>
                <a:normAutofit/>
              </a:bodyPr>
              <a:lstStyle/>
              <a:p>
                <a:r>
                  <a:rPr lang="el-GR" sz="2800" b="0" i="0" u="none" strike="noStrike" baseline="0" dirty="0">
                    <a:latin typeface="grmn1000"/>
                  </a:rPr>
                  <a:t>Η συνθήκη ταυτοποίησης έχει τρεις σημαντικές συνέπειες:</a:t>
                </a:r>
                <a:endParaRPr lang="en-US" sz="2800" b="0" i="0" u="none" strike="noStrike" baseline="0" dirty="0">
                  <a:latin typeface="grmn1000"/>
                </a:endParaRPr>
              </a:p>
              <a:p>
                <a:pPr lvl="1"/>
                <a:r>
                  <a:rPr lang="el-GR" sz="2400" b="0" i="0" u="none" strike="noStrike" baseline="0" dirty="0">
                    <a:latin typeface="grmn1000"/>
                  </a:rPr>
                  <a:t>1. </a:t>
                </a:r>
                <a:r>
                  <a:rPr lang="el-GR" sz="2400" b="1" i="0" u="none" strike="noStrike" baseline="0" dirty="0">
                    <a:latin typeface="grxn1000"/>
                  </a:rPr>
                  <a:t>Συνθήκη τάξης</a:t>
                </a:r>
                <a:r>
                  <a:rPr lang="el-GR" sz="2400" b="0" i="0" u="none" strike="noStrike" baseline="0" dirty="0">
                    <a:latin typeface="grxn1000"/>
                  </a:rPr>
                  <a:t>. </a:t>
                </a:r>
                <a:r>
                  <a:rPr lang="el-GR" sz="2400" b="0" i="0" u="none" strike="noStrike" baseline="0" dirty="0">
                    <a:latin typeface="grmn1000"/>
                  </a:rPr>
                  <a:t>Το πλήθος των συνθηκών ροπών είναι μεγαλύτερο ή ίσο με το πλήθος των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παραμέτρων, </a:t>
                </a:r>
                <a:r>
                  <a:rPr lang="el-GR" sz="2400" b="0" i="1" u="none" strike="noStrike" baseline="0" dirty="0">
                    <a:latin typeface="LMMathItalic10-Regular"/>
                  </a:rPr>
                  <a:t>L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≥ </a:t>
                </a:r>
                <a:r>
                  <a:rPr lang="el-GR" sz="2400" b="0" i="1" u="none" strike="noStrike" baseline="0" dirty="0">
                    <a:latin typeface="LMMathItalic10-Regular"/>
                  </a:rPr>
                  <a:t>K</a:t>
                </a:r>
                <a:r>
                  <a:rPr lang="el-GR" sz="2400" b="0" i="0" u="none" strike="noStrike" baseline="0" dirty="0">
                    <a:latin typeface="grmn1000"/>
                  </a:rPr>
                  <a:t>. Αυτή η συνθήκη είναι αναγκαία για την ταυτοποίηση, αλλά όχι ικανή.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lvl="1"/>
                <a:r>
                  <a:rPr lang="el-GR" sz="2000" b="0" i="0" u="none" strike="noStrike" baseline="0" dirty="0">
                    <a:latin typeface="grmn1000"/>
                  </a:rPr>
                  <a:t>2. </a:t>
                </a:r>
                <a:r>
                  <a:rPr lang="el-GR" sz="2000" b="1" i="0" u="none" strike="noStrike" baseline="0" dirty="0">
                    <a:latin typeface="grxn1000"/>
                  </a:rPr>
                  <a:t>Συνθήκη βαθμού</a:t>
                </a:r>
                <a:r>
                  <a:rPr lang="el-GR" sz="2000" b="0" i="0" u="none" strike="noStrike" baseline="0" dirty="0">
                    <a:latin typeface="grxn1000"/>
                  </a:rPr>
                  <a:t>. </a:t>
                </a:r>
                <a:r>
                  <a:rPr lang="el-GR" sz="2000" b="0" i="0" u="none" strike="noStrike" baseline="0" dirty="0">
                    <a:latin typeface="grmn1000"/>
                  </a:rPr>
                  <a:t>Η </a:t>
                </a:r>
                <a:r>
                  <a:rPr lang="el-GR" sz="2000" b="0" i="1" u="none" strike="noStrike" baseline="0" dirty="0">
                    <a:latin typeface="LMMathItalic10-Regular"/>
                  </a:rPr>
                  <a:t>L </a:t>
                </a:r>
                <a:r>
                  <a:rPr lang="el-GR" sz="2000" b="0" i="1" u="none" strike="noStrike" baseline="0" dirty="0">
                    <a:latin typeface="LMMathSymbols10-Regular"/>
                  </a:rPr>
                  <a:t>× </a:t>
                </a:r>
                <a:r>
                  <a:rPr lang="el-GR" sz="2000" b="0" i="1" u="none" strike="noStrike" baseline="0" dirty="0">
                    <a:latin typeface="LMMathItalic10-Regular"/>
                  </a:rPr>
                  <a:t>K </a:t>
                </a:r>
                <a:r>
                  <a:rPr lang="el-GR" sz="2000" b="0" i="0" u="none" strike="noStrike" baseline="0" dirty="0">
                    <a:latin typeface="grmn1000"/>
                  </a:rPr>
                  <a:t>μήτρα των παραγώγων</a:t>
                </a:r>
                <a:r>
                  <a:rPr lang="en-US" sz="2000" b="0" i="0" u="none" strike="noStrike" baseline="0" dirty="0">
                    <a:latin typeface="grmn100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b="1" i="1">
                            <a:latin typeface="LMMathItalic10-Bold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1200" i="1">
                            <a:latin typeface="LMMathItalic8-Regular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000">
                            <a:latin typeface="LMRoman10-Regular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sz="2000" b="1" i="1">
                            <a:latin typeface="LMMathItalic10-Bold"/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l-GR" sz="1200">
                            <a:latin typeface="LMRoman8-Regular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l-GR" sz="2000">
                            <a:latin typeface="LMRoman10-Regular"/>
                          </a:rPr>
                          <m:t>)</m:t>
                        </m:r>
                      </m:e>
                    </m:acc>
                  </m:oMath>
                </a14:m>
                <a:r>
                  <a:rPr lang="el-GR" sz="2000" b="0" i="0" u="none" strike="noStrike" baseline="0" dirty="0">
                    <a:latin typeface="grmn1000"/>
                  </a:rPr>
                  <a:t>, έχει βαθμό γραμμών ίσο με </a:t>
                </a:r>
                <a:r>
                  <a:rPr lang="el-GR" sz="2000" b="0" i="1" u="none" strike="noStrike" baseline="0" dirty="0">
                    <a:latin typeface="LMMathItalic10-Regular"/>
                  </a:rPr>
                  <a:t>K</a:t>
                </a:r>
                <a:r>
                  <a:rPr lang="el-GR" sz="2000" b="0" i="0" u="none" strike="noStrike" baseline="0" dirty="0">
                    <a:latin typeface="grmn1000"/>
                  </a:rPr>
                  <a:t>.</a:t>
                </a:r>
                <a:endParaRPr lang="en-US" sz="2000" b="0" i="0" u="none" strike="noStrike" baseline="0" dirty="0">
                  <a:latin typeface="grmn1000"/>
                </a:endParaRPr>
              </a:p>
              <a:p>
                <a:pPr lvl="1"/>
                <a:r>
                  <a:rPr lang="el-GR" sz="2000" b="0" i="0" u="none" strike="noStrike" baseline="0" dirty="0">
                    <a:latin typeface="grmn1000"/>
                  </a:rPr>
                  <a:t>3. </a:t>
                </a:r>
                <a:r>
                  <a:rPr lang="el-GR" sz="2000" b="1" i="0" u="none" strike="noStrike" baseline="0" dirty="0">
                    <a:latin typeface="grxn1000"/>
                  </a:rPr>
                  <a:t>Μοναδικότητα</a:t>
                </a:r>
                <a:r>
                  <a:rPr lang="el-GR" sz="2000" b="0" i="0" u="none" strike="noStrike" baseline="0" dirty="0">
                    <a:latin typeface="grxn1000"/>
                  </a:rPr>
                  <a:t>. </a:t>
                </a:r>
                <a:r>
                  <a:rPr lang="el-GR" sz="2000" b="0" i="0" u="none" strike="noStrike" baseline="0" dirty="0">
                    <a:latin typeface="grmn1000"/>
                  </a:rPr>
                  <a:t>Με την υπόθεση της συνέχειας, η υπόθεση ταυτοποίησης συνεπάγεται ότι το</a:t>
                </a:r>
                <a:r>
                  <a:rPr lang="en-US" sz="2000" b="0" i="0" u="none" strike="noStrike" baseline="0" dirty="0">
                    <a:latin typeface="grmn1000"/>
                  </a:rPr>
                  <a:t> </a:t>
                </a:r>
                <a:r>
                  <a:rPr lang="el-GR" sz="2000" b="0" i="0" u="none" strike="noStrike" baseline="0" dirty="0">
                    <a:latin typeface="grmn1000"/>
                  </a:rPr>
                  <a:t>διάνυσμα παραμέτρων που ικανοποιεί την πληθυσμιακή συνθήκη ροπών είναι μοναδικό.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6C35F0-4983-5EA9-0451-BFE93A9F0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495" y="2286000"/>
                <a:ext cx="11555506" cy="4572000"/>
              </a:xfrm>
              <a:blipFill>
                <a:blip r:embed="rId2"/>
                <a:stretch>
                  <a:fillRect l="-686" t="-2133" r="-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1693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15B2-3C94-4B05-268D-6C35CD71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074178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13.8. Εξίσωση Εμπειρικών Ροπών για τη Μέθοδο Βοηθητικών Μεταβλητών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A21215-9F83-1E62-29EB-A10326C4E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704" y="2935404"/>
            <a:ext cx="10069502" cy="1837765"/>
          </a:xfrm>
        </p:spPr>
      </p:pic>
    </p:spTree>
    <p:extLst>
      <p:ext uri="{BB962C8B-B14F-4D97-AF65-F5344CB8AC3E}">
        <p14:creationId xmlns:p14="http://schemas.microsoft.com/office/powerpoint/2010/main" val="18958617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97E942-E2A5-860E-E487-D210F8444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31" y="2339787"/>
            <a:ext cx="11109608" cy="29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730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087C-73A8-9737-49D0-F2A469B66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45896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13.8. Εξίσωση Εμπειρικών Ροπών για τη Μέθοδο Βοηθητικών Μεταβλητών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AF758-1964-0CB4-B29E-C3F5554BE3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979613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Εφόσον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η </a:t>
                </a:r>
                <a:r>
                  <a:rPr lang="el-GR" sz="2400" b="1" i="1" u="none" strike="noStrike" baseline="0" dirty="0">
                    <a:latin typeface="LMMathItalic10-Bold"/>
                  </a:rPr>
                  <a:t>W</a:t>
                </a:r>
                <a:r>
                  <a:rPr lang="el-GR" sz="1400" b="0" i="1" u="none" strike="noStrike" baseline="0" dirty="0">
                    <a:latin typeface="LMMathItalic8-Regular"/>
                  </a:rPr>
                  <a:t>n </a:t>
                </a:r>
                <a:r>
                  <a:rPr lang="el-GR" sz="2400" b="0" i="0" u="none" strike="noStrike" baseline="0" dirty="0">
                    <a:latin typeface="grmn1000"/>
                  </a:rPr>
                  <a:t>είναι θετικά ορισμένη, για οποιοδήποτε πεπερασμένο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n</a:t>
                </a:r>
                <a:r>
                  <a:rPr lang="el-GR" sz="2400" b="0" i="0" u="none" strike="noStrike" baseline="0" dirty="0">
                    <a:latin typeface="grmn1000"/>
                  </a:rPr>
                  <a:t>, γνωρίζουμε ότι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ο </a:t>
                </a:r>
                <a:r>
                  <a:rPr lang="el-GR" sz="2400" b="0" i="0" u="none" strike="noStrike" baseline="0" dirty="0">
                    <a:latin typeface="LMRoman10-Regular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GMM </a:t>
                </a:r>
                <a:r>
                  <a:rPr lang="el-GR" sz="2400" b="0" i="0" u="none" strike="noStrike" baseline="0" dirty="0">
                    <a:latin typeface="grmn1000"/>
                  </a:rPr>
                  <a:t>ελαχιστοποιεί πράγματι τη συνάρτηση, και έτσι η δειγματική τιμή του κριτηρίου δεν είναι μεγαλύτερη για τον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GMM </a:t>
                </a:r>
                <a:r>
                  <a:rPr lang="el-GR" sz="2400" b="0" i="0" u="none" strike="noStrike" baseline="0" dirty="0">
                    <a:latin typeface="grmn1000"/>
                  </a:rPr>
                  <a:t>σε σχέση με οποιαδήποτε άλλη τιμή,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συμπεριλαμβανομένης της πραγματικής τιμής των παραμέτρων.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AF758-1964-0CB4-B29E-C3F5554BE3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979613" cy="4023360"/>
              </a:xfrm>
              <a:blipFill>
                <a:blip r:embed="rId2"/>
                <a:stretch>
                  <a:fillRect l="-444" t="-2121" r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8DC9F9A-C032-8D15-056C-66535DDCF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870" y="3013094"/>
            <a:ext cx="2763683" cy="58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06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B62F-E6F9-FEC1-A9A2-3555597E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432766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13.8. Εξίσωση Εμπειρικών Ροπών για τη Μέθοδο Βοηθητικών Μεταβλητών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47E9DC-3291-D593-6C53-2BA569CBA6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5812" y="1981200"/>
                <a:ext cx="11636188" cy="48768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Τώρα, θα περιγράψουμε μια απόδειξη της ασυμπτωτικής κανονικότητας του εκτιμητή. Οι συνθήκες πρώτης τάξης για τον εκτιμητή </a:t>
                </a:r>
                <a:r>
                  <a:rPr lang="el-GR" sz="2400" b="0" i="0" u="none" strike="noStrike" baseline="0" dirty="0">
                    <a:latin typeface="LMRoman10-Regular"/>
                  </a:rPr>
                  <a:t>GMM </a:t>
                </a:r>
                <a:r>
                  <a:rPr lang="el-GR" sz="2400" b="0" i="0" u="none" strike="noStrike" baseline="0" dirty="0">
                    <a:latin typeface="grmn1000"/>
                  </a:rPr>
                  <a:t>είναι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marL="0" indent="0" algn="l">
                  <a:buNone/>
                </a:pPr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Υποθέτουμε ότι οι εξισώσεις ορθογωνιότητας είναι συνεχείς και συνεχώς διαφορίσιμες. Αυτό μας επιτρέπει να χρησιμοποιήσουμε το </a:t>
                </a:r>
                <a:r>
                  <a:rPr lang="el-GR" sz="2400" b="0" i="0" u="none" strike="noStrike" baseline="0" dirty="0">
                    <a:latin typeface="grxn1000"/>
                  </a:rPr>
                  <a:t>θεώρημα μέσης τιμής </a:t>
                </a:r>
                <a:r>
                  <a:rPr lang="el-GR" sz="2400" b="0" i="0" u="none" strike="noStrike" baseline="0" dirty="0">
                    <a:latin typeface="grmn1000"/>
                  </a:rPr>
                  <a:t>καθώς επεκτείνουμε τις εμπειρικές ροπές με μια γραμμική προσέγγιση </a:t>
                </a:r>
                <a:r>
                  <a:rPr lang="el-GR" sz="2400" b="0" i="0" u="none" strike="noStrike" baseline="0" dirty="0">
                    <a:latin typeface="LMRoman10-Regular"/>
                  </a:rPr>
                  <a:t>Taylor </a:t>
                </a:r>
                <a:r>
                  <a:rPr lang="el-GR" sz="2400" b="0" i="0" u="none" strike="noStrike" baseline="0" dirty="0">
                    <a:latin typeface="grmn1000"/>
                  </a:rPr>
                  <a:t>γύρω από την πραγματική τιμή, </a:t>
                </a:r>
                <a:r>
                  <a:rPr lang="el-GR" sz="2400" b="1" i="1" u="none" strike="noStrike" baseline="0" dirty="0">
                    <a:latin typeface="LMMathItalic10-Bold"/>
                  </a:rPr>
                  <a:t>θ</a:t>
                </a:r>
                <a:r>
                  <a:rPr lang="el-GR" sz="1400" b="0" i="0" u="none" strike="noStrike" baseline="0" dirty="0">
                    <a:latin typeface="LMRoman8-Regular"/>
                  </a:rPr>
                  <a:t>0</a:t>
                </a:r>
                <a:r>
                  <a:rPr lang="el-GR" sz="2400" b="0" i="0" u="none" strike="noStrike" baseline="0" dirty="0">
                    <a:latin typeface="grmn1000"/>
                  </a:rPr>
                  <a:t>,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000" b="0" i="0" u="none" strike="noStrike" baseline="0" dirty="0">
                    <a:latin typeface="grmn1000"/>
                  </a:rPr>
                  <a:t>όπου </a:t>
                </a:r>
                <a:r>
                  <a:rPr lang="el-GR" sz="2000" b="1" i="1" u="none" strike="noStrike" baseline="0" dirty="0">
                    <a:latin typeface="LMMathItalic10-Bold"/>
                  </a:rPr>
                  <a:t>θ </a:t>
                </a:r>
                <a:r>
                  <a:rPr lang="el-GR" sz="2000" b="0" i="0" u="none" strike="noStrike" baseline="0" dirty="0">
                    <a:latin typeface="grmn1000"/>
                  </a:rPr>
                  <a:t>είναι ένα σημείο μεταξύ του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0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l-GR" sz="2000" b="1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u="none" strike="noStrike" baseline="0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acc>
                  </m:oMath>
                </a14:m>
                <a:r>
                  <a:rPr lang="el-GR" sz="1200" b="0" i="1" u="none" strike="noStrike" baseline="0" dirty="0">
                    <a:latin typeface="LMMathItalic8-Regular"/>
                  </a:rPr>
                  <a:t>GMM </a:t>
                </a:r>
                <a:r>
                  <a:rPr lang="el-GR" sz="2000" b="0" i="0" u="none" strike="noStrike" baseline="0" dirty="0">
                    <a:latin typeface="grmn1000"/>
                  </a:rPr>
                  <a:t>και του πραγματικού διανύσματος παραμέτρων, </a:t>
                </a:r>
                <a:r>
                  <a:rPr lang="el-GR" sz="2000" b="1" i="1" u="none" strike="noStrike" baseline="0" dirty="0">
                    <a:latin typeface="LMMathItalic10-Bold"/>
                  </a:rPr>
                  <a:t>θ</a:t>
                </a:r>
                <a:r>
                  <a:rPr lang="el-GR" sz="1200" b="0" i="0" u="none" strike="noStrike" baseline="0" dirty="0">
                    <a:latin typeface="LMRoman8-Regular"/>
                  </a:rPr>
                  <a:t>0</a:t>
                </a:r>
                <a:r>
                  <a:rPr lang="el-GR" sz="2000" b="0" i="0" u="none" strike="noStrike" baseline="0" dirty="0">
                    <a:latin typeface="grmn1000"/>
                  </a:rPr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47E9DC-3291-D593-6C53-2BA569CBA6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812" y="1981200"/>
                <a:ext cx="11636188" cy="4876800"/>
              </a:xfrm>
              <a:blipFill>
                <a:blip r:embed="rId2"/>
                <a:stretch>
                  <a:fillRect l="-419" t="-1750" r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250D429-DAA5-5A68-DF46-F9139F117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598" y="2853208"/>
            <a:ext cx="5605469" cy="846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FA6BF7-950C-0ED7-1C69-0A9FAE438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906" y="4968846"/>
            <a:ext cx="5410527" cy="6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147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15892-9844-D958-49EA-A19A643E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17613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13.8. Εξίσωση Εμπειρικών Ροπών για τη Μέθοδο Βοηθητικών Μεταβλητών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C3434-F016-7EB1-618A-AD07E9ADF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23801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Αντικαθιστούμε την Εξίσωση (13-9) στην Εξίσωση (13-8) και υπολογίζουμε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Λύνουμε αυτή την εξίσωση για το σφάλμα εκτίμησης και πολλαπλασιάζουμε με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΄Ετσι, προκύπτει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74445-842D-4758-639A-0DAD6618D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126" y="2953394"/>
            <a:ext cx="6941064" cy="475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E220BB-427D-6ED0-7327-CA2E5AD72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6877" y="3784917"/>
            <a:ext cx="522104" cy="446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E6FE35-8E58-DE45-E5AE-2E08D2014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496" y="4338919"/>
            <a:ext cx="7186512" cy="4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802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D2C9-3054-01BC-DA67-BB0981EB0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10037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13.8. Εξίσωση Εμπειρικών Ροπών για τη Μέθοδο Βοηθητικών Μεταβλητών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0C280-9327-955D-1CF9-46A95C07C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2390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Συγκεντρώνοντας τους όρους, βρίσκουμε ότι η οριακή κατανομή του διανύσματος στο αριστερό μέλος είναι ίδια με εκείνη του δεξιού μέλους στην Εξίσωση (13-10),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 μέσος και η διακύμανση αυτής της οριακής κατανομής είναι μηδέν και </a:t>
            </a:r>
            <a:r>
              <a:rPr lang="el-GR" sz="2400" b="1" i="1" u="none" strike="noStrike" baseline="0" dirty="0">
                <a:latin typeface="LMMathItalic10-Bold"/>
              </a:rPr>
              <a:t>Φ</a:t>
            </a:r>
            <a:r>
              <a:rPr lang="el-GR" sz="2400" b="0" i="0" u="none" strike="noStrike" baseline="0" dirty="0">
                <a:latin typeface="grmn1000"/>
              </a:rPr>
              <a:t>, αντίστοιχα. Συγκεντρώνοντας τους όρους, καταλήγουμε στο αποτέλεσμα του Θεωρήματος 13.2, όπου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1D20E-DAB5-2703-1D7F-52F4BF93E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14" y="3200877"/>
            <a:ext cx="6824009" cy="600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31D319-3020-02BF-CDF6-E4493FC13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877" y="5584058"/>
            <a:ext cx="6666346" cy="60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556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883F7-6721-97F9-4C1A-9E558F14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19001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13.8. Εξίσωση Εμπειρικών Ροπών για τη Μέθοδο Βοηθητικών Μεταβλητών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DA64A-F9C4-FC0C-A2AA-BD11F173D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48" y="2286000"/>
            <a:ext cx="11044518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Αν χρησιμοποιείται η βέλτιστη μήτρα στάθμισης, </a:t>
            </a:r>
            <a:r>
              <a:rPr lang="el-GR" sz="2400" b="1" i="1" u="none" strike="noStrike" baseline="0" dirty="0">
                <a:latin typeface="LMMathItalic10-Bold"/>
              </a:rPr>
              <a:t>W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Φ</a:t>
            </a:r>
            <a:r>
              <a:rPr lang="el-GR" sz="2400" b="0" i="1" u="none" strike="noStrike" baseline="30000" dirty="0">
                <a:latin typeface="LMMathSymbols8-Regular"/>
              </a:rPr>
              <a:t>−</a:t>
            </a:r>
            <a:r>
              <a:rPr lang="el-GR" sz="2400" b="0" i="0" u="none" strike="noStrike" baseline="30000" dirty="0">
                <a:latin typeface="LMRoman8-Regular"/>
              </a:rPr>
              <a:t>1</a:t>
            </a:r>
            <a:r>
              <a:rPr lang="el-GR" sz="2400" b="0" i="0" u="none" strike="noStrike" baseline="0" dirty="0">
                <a:latin typeface="grmn1000"/>
              </a:rPr>
              <a:t>, τότε η παραπάνω έκφραση γίνεται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 χρησιμοποιήσουμε τη μέθοδο ελαχίστων τετραγώνων ή τη μέθοδο βοηθητικών μεταβλητών </a:t>
            </a:r>
            <a:r>
              <a:rPr lang="el-GR" sz="2400" b="1" i="1" u="none" strike="noStrike" baseline="0" dirty="0">
                <a:latin typeface="LMMathItalic10-Bold"/>
              </a:rPr>
              <a:t>W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 τότε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D6E1B-8440-2E36-E131-05787D67D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118" y="3003581"/>
            <a:ext cx="4586308" cy="850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5DD2AC-0110-C477-F6F4-EC563A414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864" y="5174975"/>
            <a:ext cx="4097945" cy="76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502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DE5A-DA25-284D-3CA9-B1FFD5B1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>
            <a:normAutofit/>
          </a:bodyPr>
          <a:lstStyle/>
          <a:p>
            <a:r>
              <a:rPr lang="el-GR" sz="3200" dirty="0"/>
              <a:t>΄Ελεγχος της εγκυρότητας των περιορισμών των ροπών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7DCE16-D94A-BFB7-BA55-3583310C1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737566" cy="4023360"/>
              </a:xfrm>
            </p:spPr>
            <p:txBody>
              <a:bodyPr/>
              <a:lstStyle/>
              <a:p>
                <a:r>
                  <a:rPr lang="el-GR" dirty="0"/>
                  <a:t>Στις περιπτώσεις επακριβούς ταυτοποίησης που εξετάσαμε νωρίτερα (ελάχιστα τετράγωνα, βοηθητικές μεταβλητές, μέγιστη πιθανοφάνεια), το κριτήριο για την εκτίμηση GMM,</a:t>
                </a:r>
              </a:p>
              <a:p>
                <a:endParaRPr lang="el-GR" dirty="0"/>
              </a:p>
              <a:p>
                <a:endParaRPr lang="el-GR" dirty="0"/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θα ισούται με το μηδέν, αφού μπορούμε να βρούμε ένα σύνολο εκτιμήσεων για τις οποίες ο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1" i="1" u="none" strike="noStrike" baseline="0" dirty="0">
                    <a:latin typeface="LMMathItalic10-Bold"/>
                  </a:rPr>
                  <a:t>θ</a:t>
                </a:r>
                <a:r>
                  <a:rPr lang="el-GR" sz="2400" b="0" i="0" u="none" strike="noStrike" baseline="0" dirty="0">
                    <a:latin typeface="LMRoman10-Regular"/>
                  </a:rPr>
                  <a:t>) </a:t>
                </a:r>
                <a:r>
                  <a:rPr lang="el-GR" sz="2400" b="0" i="0" u="none" strike="noStrike" baseline="0" dirty="0">
                    <a:latin typeface="grmn1000"/>
                  </a:rPr>
                  <a:t>ισούται με το μηδέν.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7DCE16-D94A-BFB7-BA55-3583310C1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737566" cy="4023360"/>
              </a:xfrm>
              <a:blipFill>
                <a:blip r:embed="rId2"/>
                <a:stretch>
                  <a:fillRect l="-454" t="-1970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070C3CE-2C82-9110-B142-F69187D79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067" y="3258670"/>
            <a:ext cx="2564506" cy="54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3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5F79E-170E-25AC-45AB-E6137C76D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47" y="188768"/>
            <a:ext cx="9720072" cy="1499616"/>
          </a:xfrm>
        </p:spPr>
        <p:txBody>
          <a:bodyPr>
            <a:normAutofit/>
          </a:bodyPr>
          <a:lstStyle/>
          <a:p>
            <a:r>
              <a:rPr lang="el-GR" sz="3600" dirty="0"/>
              <a:t>Τυχαία Δειγματοληψία Και Εκτίμηση Των Παραμέτρων Των Κατανομών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319AA-288F-F65F-7649-4554EE624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120" y="1896064"/>
            <a:ext cx="11305880" cy="4961936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Θα εξετάσουμε μια τυχαία δειγματοληψία ανεξάρτητων, ομοιόμορφα κατανεμημένων παρατηρήσεων από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μια κατανομή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0" i="1" u="none" strike="noStrike" baseline="0" dirty="0">
                <a:latin typeface="LMMathItalic10-Regular"/>
              </a:rPr>
              <a:t>θ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. . . , θ</a:t>
            </a:r>
            <a:r>
              <a:rPr lang="el-GR" sz="1400" b="0" i="1" u="none" strike="noStrike" baseline="0" dirty="0">
                <a:latin typeface="LMMathItalic8-Regular"/>
              </a:rPr>
              <a:t>K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με πεπερασμένες ροπές έως την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800" b="0" i="0" u="none" strike="noStrike" baseline="30000" dirty="0">
                <a:latin typeface="LMRoman8-Regular"/>
              </a:rPr>
              <a:t>2</a:t>
            </a:r>
            <a:r>
              <a:rPr lang="el-GR" sz="1800" b="0" i="1" u="none" strike="noStrike" baseline="30000" dirty="0">
                <a:latin typeface="LMMathItalic8-Regular"/>
              </a:rPr>
              <a:t>K</a:t>
            </a:r>
            <a:r>
              <a:rPr lang="el-GR" sz="2400" b="0" i="0" u="none" strike="noStrike" baseline="0" dirty="0">
                <a:latin typeface="LMRoman10-Regular"/>
              </a:rPr>
              <a:t>]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</a:t>
            </a:r>
            <a:r>
              <a:rPr lang="el-GR" sz="2400" b="1" i="0" u="none" strike="noStrike" baseline="0" dirty="0">
                <a:latin typeface="grxn1000"/>
              </a:rPr>
              <a:t>τυχαίο δείγμα </a:t>
            </a:r>
            <a:r>
              <a:rPr lang="el-GR" sz="2400" b="0" i="0" u="none" strike="noStrike" baseline="0" dirty="0">
                <a:latin typeface="grmn1000"/>
              </a:rPr>
              <a:t>συνίσταται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από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0" u="none" strike="noStrike" baseline="0" dirty="0">
                <a:latin typeface="grmn1000"/>
              </a:rPr>
              <a:t>παρατηρήσεις,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. . . , y</a:t>
            </a:r>
            <a:r>
              <a:rPr lang="el-GR" sz="1400" b="0" i="1" u="none" strike="noStrike" baseline="0" dirty="0">
                <a:latin typeface="LMMathItalic8-Regular"/>
              </a:rPr>
              <a:t>n</a:t>
            </a:r>
            <a:r>
              <a:rPr lang="el-GR" sz="2400" b="0" i="0" u="none" strike="noStrike" baseline="0" dirty="0">
                <a:latin typeface="grmn1000"/>
              </a:rPr>
              <a:t>. Η </a:t>
            </a:r>
            <a:r>
              <a:rPr lang="el-GR" sz="2400" b="0" i="1" u="none" strike="noStrike" baseline="0" dirty="0">
                <a:latin typeface="LMMathItalic10-Regular"/>
              </a:rPr>
              <a:t>k</a:t>
            </a:r>
            <a:r>
              <a:rPr lang="el-GR" sz="2400" b="0" i="0" u="none" strike="noStrike" baseline="0" dirty="0">
                <a:latin typeface="grmn1000"/>
              </a:rPr>
              <a:t>-</a:t>
            </a:r>
            <a:r>
              <a:rPr lang="el-GR" sz="2400" b="0" i="0" u="none" strike="noStrike" baseline="0" dirty="0" err="1">
                <a:latin typeface="grmn1000"/>
              </a:rPr>
              <a:t>οστή</a:t>
            </a:r>
            <a:r>
              <a:rPr lang="el-GR" sz="2400" b="0" i="0" u="none" strike="noStrike" baseline="0" dirty="0">
                <a:latin typeface="grmn1000"/>
              </a:rPr>
              <a:t> </a:t>
            </a:r>
            <a:r>
              <a:rPr lang="el-GR" sz="2400" b="1" i="0" u="none" strike="noStrike" baseline="0" dirty="0">
                <a:latin typeface="grxn1000"/>
              </a:rPr>
              <a:t>μη κεντρική ροπή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Από το Θεώρημα Δ.4,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και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5E92D-F47C-660A-8A84-305FBA45C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478" y="3282872"/>
            <a:ext cx="2345043" cy="892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11EF8D-47BB-B708-12C0-AD46C0DCE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478" y="4826524"/>
            <a:ext cx="2771555" cy="577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935AE2-CCA7-9B53-FED4-7BB4AD21B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121" y="6055532"/>
            <a:ext cx="3629252" cy="63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409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0DA1C-8F68-5735-37FA-76A2B80C9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΄Ελεγχος της εγκυρότητας των περιορισμών των ροπών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1AF5F-5756-6DED-6413-64D7D367B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>
                <a:latin typeface="grmn1000"/>
              </a:rPr>
              <a:t>Ό</a:t>
            </a:r>
            <a:r>
              <a:rPr lang="el-GR" sz="2400" b="0" i="0" u="none" strike="noStrike" baseline="0" dirty="0">
                <a:latin typeface="grmn1000"/>
              </a:rPr>
              <a:t>ταν χρησιμοποιείται η βέλτιστη μήτρα στάθμισης,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έτσι το </a:t>
            </a:r>
            <a:r>
              <a:rPr lang="el-GR" sz="2400" b="0" i="1" u="none" strike="noStrike" baseline="0" dirty="0">
                <a:latin typeface="LMMathItalic10-Regular"/>
              </a:rPr>
              <a:t>nq </a:t>
            </a:r>
            <a:r>
              <a:rPr lang="el-GR" sz="2400" b="0" i="0" u="none" strike="noStrike" baseline="0" dirty="0">
                <a:latin typeface="grmn1000"/>
              </a:rPr>
              <a:t>είναι ένα στατιστικό </a:t>
            </a:r>
            <a:r>
              <a:rPr lang="el-GR" sz="2400" b="0" i="0" u="none" strike="noStrike" baseline="0" dirty="0">
                <a:latin typeface="LMRoman10-Regular"/>
              </a:rPr>
              <a:t>Wald</a:t>
            </a:r>
            <a:r>
              <a:rPr lang="el-GR" sz="2400" b="0" i="0" u="none" strike="noStrike" baseline="0" dirty="0">
                <a:latin typeface="grmn1000"/>
              </a:rPr>
              <a:t>. Επομένως, υπό την υπόθεση του υποδείγματος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BD1AF-52EC-E6D8-6D6A-37E7DA0DA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581" y="2914503"/>
            <a:ext cx="5529078" cy="599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AE0CF2-982E-9D2B-B449-EBED24A4E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758" y="4598558"/>
            <a:ext cx="3015678" cy="9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251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65A21-9158-EA43-A170-0E185D78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Αντίστοιχα στατιστικά ελέγχων WALD, LM και LR για την εκτίμηση GMM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14B5D-D853-CC22-B552-131BD85E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674813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΄Εστω ότι η υπόθεση που πρέπει να ελεγχθεί είναι ένα σύνολο </a:t>
            </a:r>
            <a:r>
              <a:rPr lang="el-GR" sz="2400" b="0" i="1" u="none" strike="noStrike" baseline="0" dirty="0">
                <a:latin typeface="LMMathItalic10-Regular"/>
              </a:rPr>
              <a:t>J </a:t>
            </a:r>
            <a:r>
              <a:rPr lang="el-GR" sz="2400" b="0" i="0" u="none" strike="noStrike" baseline="0" dirty="0">
                <a:latin typeface="grmn1000"/>
              </a:rPr>
              <a:t>πιθανώς μη γραμμικών περιορισμών σε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παραμέτρους </a:t>
            </a:r>
            <a:r>
              <a:rPr lang="el-GR" sz="2400" b="1" i="1" u="none" strike="noStrike" baseline="0" dirty="0">
                <a:latin typeface="LMMathItalic10-Bold"/>
              </a:rPr>
              <a:t>θ </a:t>
            </a:r>
            <a:r>
              <a:rPr lang="el-GR" sz="2400" b="0" i="0" u="none" strike="noStrike" baseline="0" dirty="0">
                <a:latin typeface="grmn1000"/>
              </a:rPr>
              <a:t>με τη μορφή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1400" b="0" i="0" u="none" strike="noStrike" baseline="0" dirty="0">
                <a:latin typeface="LMRoman8-Regular"/>
              </a:rPr>
              <a:t>0 </a:t>
            </a:r>
            <a:r>
              <a:rPr lang="el-GR" sz="2400" b="0" i="0" u="none" strike="noStrike" baseline="0" dirty="0">
                <a:latin typeface="LMRoman10-Regular"/>
              </a:rPr>
              <a:t>: </a:t>
            </a:r>
            <a:r>
              <a:rPr lang="el-GR" sz="2400" b="1" i="1" u="none" strike="noStrike" baseline="0" dirty="0">
                <a:latin typeface="LMMathItalic10-Bold"/>
              </a:rPr>
              <a:t>r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θ</a:t>
            </a:r>
            <a:r>
              <a:rPr lang="el-GR" sz="2400" b="0" i="0" u="none" strike="noStrike" baseline="0" dirty="0">
                <a:latin typeface="LMRoman10-Regular"/>
              </a:rPr>
              <a:t>) = </a:t>
            </a:r>
            <a:r>
              <a:rPr lang="el-GR" sz="2400" b="1" i="0" u="none" strike="noStrike" baseline="0" dirty="0">
                <a:latin typeface="LMRoman10-Bold"/>
              </a:rPr>
              <a:t>0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΄Εστω </a:t>
            </a:r>
            <a:r>
              <a:rPr lang="el-GR" sz="2400" b="1" i="1" u="none" strike="noStrike" baseline="0" dirty="0">
                <a:latin typeface="LMMathItalic10-Bold"/>
              </a:rPr>
              <a:t>c</a:t>
            </a:r>
            <a:r>
              <a:rPr lang="el-GR" sz="1400" b="0" i="0" u="none" strike="noStrike" baseline="0" dirty="0">
                <a:latin typeface="LMRoman8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οι εκτιμήσεις μέγιστης πιθανοφάνειας του </a:t>
            </a:r>
            <a:r>
              <a:rPr lang="el-GR" sz="2400" b="1" i="1" u="none" strike="noStrike" baseline="0" dirty="0">
                <a:latin typeface="LMMathItalic10-Bold"/>
              </a:rPr>
              <a:t>θ </a:t>
            </a:r>
            <a:r>
              <a:rPr lang="el-GR" sz="2400" b="0" i="0" u="none" strike="noStrike" baseline="0" dirty="0">
                <a:latin typeface="grmn1000"/>
              </a:rPr>
              <a:t>χωρίς τους περιορισμούς και έστω </a:t>
            </a:r>
            <a:r>
              <a:rPr lang="el-GR" sz="2400" b="1" i="1" u="none" strike="noStrike" baseline="0" dirty="0">
                <a:latin typeface="LMMathItalic10-Bold"/>
              </a:rPr>
              <a:t>c</a:t>
            </a:r>
            <a:r>
              <a:rPr lang="el-GR" sz="1400" b="0" i="0" u="none" strike="noStrike" baseline="0" dirty="0">
                <a:latin typeface="LMRoman8-Regular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οι εκτιμήσεις μέγιστης πιθανοφάνειας με περιορισμούς.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Τα τρία στατιστικά, τα οποία είναι ασυμπτωτικά ισοδύναμα, προκύπτουν ως εξής: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9B9761-F8B0-92E8-D35A-30FB04A31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50" y="4455459"/>
            <a:ext cx="6191566" cy="636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BBD9B9-9C0A-AB5C-698C-DB23EB56C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928" y="5770039"/>
            <a:ext cx="8123414" cy="50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44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BF7B1-D56D-1DAD-D9CD-E8D48B0C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Αντίστοιχα στατιστικά ελέγχων WALD, LM και LR για την εκτίμηση GMM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37E1B-AE64-B765-26C7-EC0172198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58292"/>
            <a:ext cx="11033401" cy="4023360"/>
          </a:xfrm>
        </p:spPr>
        <p:txBody>
          <a:bodyPr>
            <a:normAutofit lnSpcReduction="10000"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</a:t>
            </a:r>
            <a:r>
              <a:rPr lang="el-GR" sz="2400" b="0" i="0" u="none" strike="noStrike" baseline="0" dirty="0">
                <a:latin typeface="grxn1000"/>
              </a:rPr>
              <a:t>στατιστικό λόγου πιθανοφανειών </a:t>
            </a:r>
            <a:r>
              <a:rPr lang="el-GR" sz="2400" b="0" i="0" u="none" strike="noStrike" baseline="0" dirty="0">
                <a:latin typeface="grmn1000"/>
              </a:rPr>
              <a:t>προϋποθέτει ότι υπολογίζονται και οι δύο εκτιμήσεις. Το στατιστικό </a:t>
            </a:r>
            <a:r>
              <a:rPr lang="en-US" sz="2400" b="0" i="0" u="none" strike="noStrike" baseline="0" dirty="0">
                <a:latin typeface="LMRoman10-Regular"/>
              </a:rPr>
              <a:t>Wald </a:t>
            </a:r>
            <a:r>
              <a:rPr lang="el-GR" sz="2400" b="0" i="0" u="none" strike="noStrike" baseline="0" dirty="0">
                <a:latin typeface="grmn1000"/>
              </a:rPr>
              <a:t>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</a:t>
            </a:r>
            <a:r>
              <a:rPr lang="el-GR" sz="2400" b="1" i="0" u="none" strike="noStrike" baseline="0" dirty="0">
                <a:latin typeface="grxn1000"/>
              </a:rPr>
              <a:t>στατιστικό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LMRoman10-Bold"/>
              </a:rPr>
              <a:t>Wald </a:t>
            </a:r>
            <a:r>
              <a:rPr lang="el-GR" sz="2400" b="0" i="0" u="none" strike="noStrike" baseline="0" dirty="0">
                <a:latin typeface="grmn1000"/>
              </a:rPr>
              <a:t>είναι το μέτρο απόστασης για τον βαθμό στον οποίο ο εκτιμητής χωρίς περιορισμούς αποτυγχάνει να ικανοποιήσει τους περιορισμούς.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συνήθης εκτιμήτρια για την ασυμπτωτική μήτρα συνδιακυμάνσεων θα 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όπου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EFF6E-1B8B-ED7B-3DEF-61456A334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30" y="2823882"/>
            <a:ext cx="4854450" cy="430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AD0DD8-848E-FAA8-825E-77E039350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069" y="5021952"/>
            <a:ext cx="4907861" cy="430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65A7A0-E8AA-7CCB-9672-B25518774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730" y="6104965"/>
            <a:ext cx="5385703" cy="51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402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1F5A-7F9C-B070-AAFC-20A42F56D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38954" cy="1499616"/>
          </a:xfrm>
        </p:spPr>
        <p:txBody>
          <a:bodyPr>
            <a:normAutofit/>
          </a:bodyPr>
          <a:lstStyle/>
          <a:p>
            <a:r>
              <a:rPr lang="el-GR" sz="4000" dirty="0"/>
              <a:t>Γραμμικά υποδείγματα μιας εξίσωσης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8408-0A4C-F98F-1DFE-6FD31EC4F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05119" cy="4023360"/>
          </a:xfrm>
        </p:spPr>
        <p:txBody>
          <a:bodyPr>
            <a:normAutofit/>
          </a:bodyPr>
          <a:lstStyle/>
          <a:p>
            <a:pPr algn="l"/>
            <a:r>
              <a:rPr lang="el-GR" sz="2400" dirty="0">
                <a:latin typeface="grmn1000"/>
              </a:rPr>
              <a:t>Ξ</a:t>
            </a:r>
            <a:r>
              <a:rPr lang="el-GR" sz="2400" b="0" i="0" u="none" strike="noStrike" baseline="0" dirty="0">
                <a:latin typeface="grmn1000"/>
              </a:rPr>
              <a:t>εκινάμε με το σύνηθες γραμμικό υπόδειγμα της μεθόδου (8-1), αλλά χωρίς την υπόθεση ότι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] = 0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Αντιθέτως, υιοθετούμε τη διατύπωση της μεθόδου βοηθητικών μεταβλητών από το Κεφάλαιο 8. Δηλαδή, το υπόδειγμα 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μεταβλητές στο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και για κάποιο σύνολο </a:t>
            </a:r>
            <a:r>
              <a:rPr lang="el-GR" sz="2400" b="0" i="1" u="none" strike="noStrike" baseline="0" dirty="0">
                <a:latin typeface="LMMathItalic10-Regular"/>
              </a:rPr>
              <a:t>L </a:t>
            </a:r>
            <a:r>
              <a:rPr lang="el-GR" sz="2400" b="0" i="0" u="none" strike="noStrike" baseline="0" dirty="0">
                <a:latin typeface="grmn1000"/>
              </a:rPr>
              <a:t>βοηθητικών μεταβλητών, 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 όπου </a:t>
            </a:r>
            <a:r>
              <a:rPr lang="el-GR" sz="2400" b="0" i="1" u="none" strike="noStrike" baseline="0" dirty="0">
                <a:latin typeface="LMMathItalic10-Regular"/>
              </a:rPr>
              <a:t>L </a:t>
            </a:r>
            <a:r>
              <a:rPr lang="el-GR" sz="2400" b="0" i="1" u="none" strike="noStrike" baseline="0" dirty="0">
                <a:latin typeface="LMMathSymbols10-Regular"/>
              </a:rPr>
              <a:t>≥ </a:t>
            </a:r>
            <a:r>
              <a:rPr lang="el-GR" sz="2400" b="0" i="1" u="none" strike="noStrike" baseline="0" dirty="0">
                <a:latin typeface="LMMathItalic10-Regular"/>
              </a:rPr>
              <a:t>K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παραπάνω περίπτωση του γενικευμένου υποδείγματος παλινδρόμησης προκύπτει αν 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 και η κλασική παλινδρόμηση προκύπτει αν </a:t>
            </a:r>
            <a:r>
              <a:rPr lang="el-GR" sz="2400" b="1" i="1" u="none" strike="noStrike" baseline="0" dirty="0">
                <a:latin typeface="LMMathItalic10-Bold"/>
              </a:rPr>
              <a:t>Ω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A33C3-B08A-83F1-1789-548E6FE64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74" y="3429000"/>
            <a:ext cx="2178802" cy="79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552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FD559-824C-A000-C13D-9647BC28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Γραμμικά υποδείγματα μιας εξίσωσης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176E8-949A-7523-F343-73C1D02AA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36178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Θα εξετάσουμε τρεις περιπτώσεις: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Z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είναι οι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1" u="none" strike="noStrike" baseline="0" dirty="0">
                <a:latin typeface="LMMathSymbols10-Regular"/>
              </a:rPr>
              <a:t>× </a:t>
            </a:r>
            <a:r>
              <a:rPr lang="el-GR" sz="2400" b="0" i="1" u="none" strike="noStrike" baseline="0" dirty="0">
                <a:latin typeface="LMMathItalic10-Regular"/>
              </a:rPr>
              <a:t>L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1" u="none" strike="noStrike" baseline="0" dirty="0">
                <a:latin typeface="LMMathSymbols10-Regular"/>
              </a:rPr>
              <a:t>×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μήτρες παρατηρούμενων δεδομένων, αντίστοιχα.</a:t>
            </a:r>
          </a:p>
          <a:p>
            <a:r>
              <a:rPr lang="el-GR" sz="2400" b="0" i="0" u="none" strike="noStrike" baseline="0" dirty="0">
                <a:latin typeface="grmn1000"/>
              </a:rPr>
              <a:t>Η υπόθεση </a:t>
            </a:r>
            <a:r>
              <a:rPr lang="el-GR" sz="2400" b="0" i="1" u="none" strike="noStrike" baseline="0" dirty="0">
                <a:latin typeface="LMMathItalic10-Regular"/>
              </a:rPr>
              <a:t>E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] = </a:t>
            </a:r>
            <a:r>
              <a:rPr lang="el-GR" sz="2400" b="1" i="0" u="none" strike="noStrike" baseline="0" dirty="0">
                <a:latin typeface="LMRoman10-Bold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συνεπάγεται την ακόλουθη συνθήκη ορθογωνιότητας,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FC0841-4536-4325-9C1F-9D391722D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603" y="2935750"/>
            <a:ext cx="5104606" cy="1358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BB5CB9-7190-F0B4-806C-3ECD5B3A1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570" y="5445199"/>
            <a:ext cx="4290560" cy="5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658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1ADF-10FD-EEA7-B2C7-7F4EA0EEE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Γραμμικά υποδείγματα μιας εξίσωσης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218D2-9E84-D869-5F9B-58F524E43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Αθροίζοντας τους όρους, προκύπτει η </a:t>
            </a:r>
            <a:r>
              <a:rPr lang="el-GR" sz="2400" b="1" i="0" u="none" strike="noStrike" baseline="0" dirty="0">
                <a:latin typeface="grxn1000"/>
              </a:rPr>
              <a:t>εξίσωση πληθυσμιακών ροπών</a:t>
            </a:r>
            <a:r>
              <a:rPr lang="el-GR" sz="2400" b="0" i="0" u="none" strike="noStrike" baseline="0" dirty="0">
                <a:latin typeface="grmn1000"/>
              </a:rPr>
              <a:t>,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 η πληθυσμιακή σχέση ισχύει για το πραγματικό διάνυσμα παραμέτρων,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grmn1000"/>
              </a:rPr>
              <a:t>, προσπαθούμε να προσομοιώσουμε αυτό το αποτέλεσμα με ένα δειγματικό ανάλογο, δηλαδή με μια εξίσωση εμπειρικών ροπών,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3E9F6-289A-C127-3BAE-D16DAEFE3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593" y="3002317"/>
            <a:ext cx="3608233" cy="664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56E9A0-4B0B-ED9B-4707-2C98FBEBD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200" y="5261585"/>
            <a:ext cx="6198006" cy="10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344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AFC0F-CB10-C017-8730-C2A9FE31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Γραμμικά υποδείγματα μιας εξίσωσης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464B2-9F85-7BE1-3AD7-027D2FC43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64460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Θα εξετάσουμε τρία ενδεχόμενα:</a:t>
            </a:r>
          </a:p>
          <a:p>
            <a:pPr lvl="1"/>
            <a:r>
              <a:rPr lang="el-GR" sz="2000" dirty="0"/>
              <a:t>1. </a:t>
            </a:r>
            <a:r>
              <a:rPr lang="el-GR" sz="2000" b="1" dirty="0"/>
              <a:t>Υπό-ταυτοποίηση</a:t>
            </a:r>
            <a:r>
              <a:rPr lang="el-GR" sz="2000" dirty="0"/>
              <a:t>. L &lt; K. Αν υπάρχουν λιγότερες εξισώσεις ροπών από παραμέτρους, τότε η επίλυση του συστήματος (13-19) δεν είναι εφικτή.</a:t>
            </a:r>
          </a:p>
          <a:p>
            <a:pPr lvl="2"/>
            <a:r>
              <a:rPr lang="el-GR" sz="1600" dirty="0"/>
              <a:t>Για τις περιπτώσεις ταυτοποίησης, είναι χρήσιμο να γράψουμε την Εξίσωση (13-19) ως</a:t>
            </a:r>
          </a:p>
          <a:p>
            <a:pPr lvl="1"/>
            <a:endParaRPr lang="el-GR" sz="2000" dirty="0"/>
          </a:p>
          <a:p>
            <a:pPr lvl="1"/>
            <a:endParaRPr lang="el-GR" sz="2000" dirty="0"/>
          </a:p>
          <a:p>
            <a:pPr lvl="1"/>
            <a:r>
              <a:rPr lang="el-GR" sz="2000" dirty="0"/>
              <a:t>2. </a:t>
            </a:r>
            <a:r>
              <a:rPr lang="el-GR" sz="2000" b="1" dirty="0"/>
              <a:t>Επακριβής Ταυτοποίηση</a:t>
            </a:r>
            <a:r>
              <a:rPr lang="el-GR" sz="2000" dirty="0"/>
              <a:t>. Αν L = K, τότε μπορείτε εύκολα να δείξετε (αφήνεται ως άσκηση) ότι η μοναδική λύση του συστήματος εξισώσεων είναι ο γνωστός μας εκτιμητής βοηθητικών μεταβλητών από την Ενότητα 8.3.2,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D71D8-9591-EF12-600F-3DF1531F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32" y="3539018"/>
            <a:ext cx="3374871" cy="7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920F34-2161-D90C-6953-685689A9C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473" y="5550698"/>
            <a:ext cx="2396056" cy="52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103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52D6-AE6F-E1C3-BE3F-A0D595529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273" y="257568"/>
            <a:ext cx="9720072" cy="856667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Γραμμικά υποδείγματα μιας εξίσωσης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7459FC-40D8-42B0-EC38-CA608BF033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6273" y="1114234"/>
                <a:ext cx="11096154" cy="5743765"/>
              </a:xfrm>
            </p:spPr>
            <p:txBody>
              <a:bodyPr/>
              <a:lstStyle/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l-G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rmn1000"/>
                    <a:ea typeface="+mn-ea"/>
                    <a:cs typeface="+mn-cs"/>
                  </a:rPr>
                  <a:t>Θα εξετάσουμε τρία ενδεχόμενα:</a:t>
                </a:r>
              </a:p>
              <a:p>
                <a:pPr lvl="1"/>
                <a:r>
                  <a:rPr lang="el-GR" sz="2000" b="0" i="0" u="none" strike="noStrike" baseline="0" dirty="0">
                    <a:latin typeface="grmn1000"/>
                  </a:rPr>
                  <a:t>3. </a:t>
                </a:r>
                <a:r>
                  <a:rPr lang="el-GR" sz="2000" b="0" i="0" u="none" strike="noStrike" baseline="0" dirty="0">
                    <a:latin typeface="grxn1000"/>
                  </a:rPr>
                  <a:t>Υπέρ-ταυτοποίηση. </a:t>
                </a:r>
                <a:r>
                  <a:rPr lang="el-GR" sz="2000" b="0" i="0" u="none" strike="noStrike" baseline="0" dirty="0">
                    <a:latin typeface="grmn1000"/>
                  </a:rPr>
                  <a:t>Αν </a:t>
                </a:r>
                <a:r>
                  <a:rPr lang="el-GR" sz="2000" b="0" i="1" u="none" strike="noStrike" baseline="0" dirty="0">
                    <a:latin typeface="LMMathItalic10-Regular"/>
                  </a:rPr>
                  <a:t>L &gt; K</a:t>
                </a:r>
                <a:r>
                  <a:rPr lang="el-GR" sz="2000" b="0" i="0" u="none" strike="noStrike" baseline="0" dirty="0">
                    <a:latin typeface="grmn1000"/>
                  </a:rPr>
                  <a:t>, τότε δεν υπάρχει μοναδική λύση για το σύστημα εξισώσεων</a:t>
                </a:r>
                <a:r>
                  <a:rPr lang="el-GR" sz="2000" b="1" i="1" dirty="0">
                    <a:latin typeface="LMMathItalic10-Bold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l-GR" sz="2000" b="1" i="1" u="none" strike="noStrike" baseline="0" dirty="0">
                    <a:latin typeface="LMMathItalic10-Bold"/>
                  </a:rPr>
                  <a:t> </a:t>
                </a:r>
                <a:r>
                  <a:rPr lang="el-GR" sz="2000" b="0" i="0" u="none" strike="noStrike" baseline="0" dirty="0">
                    <a:latin typeface="LMRoman10-Regular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0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u="none" strike="noStrike" baseline="0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acc>
                  </m:oMath>
                </a14:m>
                <a:r>
                  <a:rPr lang="en-US" sz="2000" b="0" i="0" u="none" strike="noStrike" baseline="0" dirty="0">
                    <a:latin typeface="LMRoman10-Regular"/>
                  </a:rPr>
                  <a:t>(</a:t>
                </a:r>
                <a:r>
                  <a:rPr lang="en-US" sz="2000" b="1" i="0" u="none" strike="noStrike" baseline="0" dirty="0">
                    <a:latin typeface="LMRoman10-Bold"/>
                  </a:rPr>
                  <a:t>0</a:t>
                </a:r>
                <a:r>
                  <a:rPr lang="en-US" sz="2000" b="0" i="0" u="none" strike="noStrike" baseline="0" dirty="0">
                    <a:latin typeface="LMRoman10-Regular"/>
                  </a:rPr>
                  <a:t>)</a:t>
                </a:r>
                <a:r>
                  <a:rPr lang="en-US" sz="2000" b="0" i="0" u="none" strike="noStrike" baseline="0" dirty="0">
                    <a:latin typeface="grmn1000"/>
                  </a:rPr>
                  <a:t>.</a:t>
                </a:r>
              </a:p>
              <a:p>
                <a:r>
                  <a:rPr lang="el-GR" dirty="0"/>
                  <a:t>Κατά αυτή την προσέγγιση, θα επιλέγαμε</a:t>
                </a:r>
                <a:r>
                  <a:rPr lang="en-US" dirty="0"/>
                  <a:t> </a:t>
                </a:r>
                <a:r>
                  <a:rPr lang="el-GR" dirty="0"/>
                  <a:t>τον εκτιμητή βάσει της συνάρτησης κριτηρίου,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Για την περίπτωση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υπερταυτοποίησης, οι συνθήκες πρώτης τάξης είναι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Αφήνουμε ως άσκηση να αποδείξετε ότι η λύση στις περιπτώσεις (2) και (3) είναι πλέον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7459FC-40D8-42B0-EC38-CA608BF033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6273" y="1114234"/>
                <a:ext cx="11096154" cy="5743765"/>
              </a:xfrm>
              <a:blipFill>
                <a:blip r:embed="rId2"/>
                <a:stretch>
                  <a:fillRect l="-440" t="-1486" r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9D27B1B-EFED-28DA-CCFF-567A37790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82" y="2617693"/>
            <a:ext cx="2691435" cy="508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4DD7EA-FAF7-BCEE-63AE-C3EB68B1D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009" y="3974488"/>
            <a:ext cx="4129979" cy="1309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35CFF-8F5A-6271-FDC5-05C0D5FD9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063" y="6132831"/>
            <a:ext cx="3623873" cy="46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391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8675-86F3-2914-D835-0BC8C83F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Γραμμικά υποδείγματα μιας εξίσωσης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7E560-D851-A9FF-78FF-FC49682B8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6880" y="1918446"/>
                <a:ext cx="10827213" cy="4939553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Τα ενδιάμεσα αποτελέσματα που χρειαζόμαστε είναι οι Υποθέσεις 13.1, 13.2 και 13.3 στην Ενότητα 13.4.3: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lvl="1"/>
                <a:r>
                  <a:rPr lang="el-GR" b="1" dirty="0"/>
                  <a:t>Σύγκλιση των ροπών</a:t>
                </a:r>
                <a:r>
                  <a:rPr lang="el-GR" dirty="0"/>
                  <a:t>. Οι δειγματικές ροπές συγκλίνουν κατά πιθανότητα στα πληθυσμιακά αντίστοιχά τους. Δηλαδή,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acc>
                  </m:oMath>
                </a14:m>
                <a:r>
                  <a:rPr lang="el-GR" dirty="0"/>
                  <a:t>(β) → 0. Σε διαφορετικές περιπτώσεις έχουμε διαφορετικά είδη</a:t>
                </a:r>
                <a:r>
                  <a:rPr lang="en-US" dirty="0"/>
                  <a:t> </a:t>
                </a:r>
                <a:r>
                  <a:rPr lang="el-GR" dirty="0"/>
                  <a:t>σύγκλισης, αλλά είναι απαραίτητη κάποια μορφή σύγκλισης.</a:t>
                </a:r>
                <a:endParaRPr lang="en-US" dirty="0"/>
              </a:p>
              <a:p>
                <a:pPr lvl="1"/>
                <a:r>
                  <a:rPr lang="el-GR" b="1" dirty="0"/>
                  <a:t>Ταυτοποίηση</a:t>
                </a:r>
                <a:r>
                  <a:rPr lang="el-GR" dirty="0"/>
                  <a:t>. Οι παράμετροι ταυτοποιούνται σε όρους των εξισώσεων ροπών.</a:t>
                </a:r>
                <a:endParaRPr lang="en-US" dirty="0"/>
              </a:p>
              <a:p>
                <a:pPr lvl="1"/>
                <a:r>
                  <a:rPr lang="el-GR" dirty="0"/>
                  <a:t>Υπάρχουν δύο συνθήκες</a:t>
                </a:r>
                <a:r>
                  <a:rPr lang="en-US" dirty="0"/>
                  <a:t> </a:t>
                </a:r>
                <a:r>
                  <a:rPr lang="el-GR" dirty="0"/>
                  <a:t>που πρέπει να ικανοποιούνται—μια </a:t>
                </a:r>
                <a:r>
                  <a:rPr lang="el-GR" b="1" dirty="0"/>
                  <a:t>συνθήκη τάξης</a:t>
                </a:r>
                <a:r>
                  <a:rPr lang="el-GR" dirty="0"/>
                  <a:t>, την οποία έχουμε ήδη υποθέσει (L ≥ K)</a:t>
                </a:r>
                <a:r>
                  <a:rPr lang="en-US" dirty="0"/>
                  <a:t> </a:t>
                </a:r>
                <a:r>
                  <a:rPr lang="el-GR" dirty="0"/>
                  <a:t>και μια </a:t>
                </a:r>
                <a:r>
                  <a:rPr lang="el-GR" b="1" dirty="0"/>
                  <a:t>συνθήκη βαθμού</a:t>
                </a:r>
                <a:r>
                  <a:rPr lang="el-GR" dirty="0"/>
                  <a:t>, η οποία εξασφαλίζει ότι οι εξισώσεις ροπών δεν είναι υπεράριθμες.</a:t>
                </a:r>
                <a:endParaRPr lang="en-US" dirty="0"/>
              </a:p>
              <a:p>
                <a:pPr lvl="1"/>
                <a:r>
                  <a:rPr lang="el-GR" b="1" dirty="0"/>
                  <a:t>Συνθήκη ταυτοποίησης για την εκτίμηση GMM</a:t>
                </a:r>
                <a:r>
                  <a:rPr lang="el-GR" dirty="0"/>
                  <a:t>. Η L × K μήτρα,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sz="1800" b="0" i="0" u="none" strike="noStrike" baseline="0" dirty="0">
                  <a:latin typeface="grmn1000"/>
                </a:endParaRPr>
              </a:p>
              <a:p>
                <a:pPr lvl="1"/>
                <a:r>
                  <a:rPr lang="el-GR" sz="1800" b="0" i="0" u="none" strike="noStrike" baseline="0" dirty="0">
                    <a:latin typeface="grmn1000"/>
                  </a:rPr>
                  <a:t>πρέπει να έχει βαθμό γραμμών ίσο με </a:t>
                </a:r>
                <a:r>
                  <a:rPr lang="el-GR" sz="1800" b="0" i="1" u="none" strike="noStrike" baseline="0" dirty="0">
                    <a:latin typeface="LMMathItalic10-Regular"/>
                  </a:rPr>
                  <a:t>K</a:t>
                </a:r>
                <a:r>
                  <a:rPr lang="el-GR" sz="1800" b="0" i="0" u="none" strike="noStrike" baseline="0" dirty="0">
                    <a:latin typeface="grmn100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7E560-D851-A9FF-78FF-FC49682B8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6880" y="1918446"/>
                <a:ext cx="10827213" cy="4939553"/>
              </a:xfrm>
              <a:blipFill>
                <a:blip r:embed="rId2"/>
                <a:stretch>
                  <a:fillRect l="-450" t="-1728" r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1B04C67-F51C-7EEF-AEBB-2C865606A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610" y="4773169"/>
            <a:ext cx="5976732" cy="77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0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DC5B-398D-6348-7DD1-CF5FB40B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Γραμμικά υποδείγματα μιας εξίσωσης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423A1-4B30-7012-439D-69107FA5B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mn1000"/>
                <a:ea typeface="+mn-ea"/>
                <a:cs typeface="+mn-cs"/>
              </a:rPr>
              <a:t>Τα ενδιάμεσα αποτελέσματα που χρειαζόμαστε είναι οι Υποθέσεις 13.1, 13.2 και 13.3 στην Ενότητα 13.4.3: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mn1000"/>
              <a:ea typeface="+mn-ea"/>
              <a:cs typeface="+mn-cs"/>
            </a:endParaRPr>
          </a:p>
          <a:p>
            <a:pPr lvl="1"/>
            <a:r>
              <a:rPr lang="el-GR" sz="2000" b="1" i="0" u="none" strike="noStrike" baseline="0" dirty="0">
                <a:latin typeface="grxn1000"/>
              </a:rPr>
              <a:t>Οριακή Κανονική Κατανομή για τις Δειγματικές Ροπές</a:t>
            </a:r>
            <a:r>
              <a:rPr lang="el-GR" sz="2000" b="0" i="0" u="none" strike="noStrike" baseline="0" dirty="0">
                <a:latin typeface="grxn1000"/>
              </a:rPr>
              <a:t>. </a:t>
            </a:r>
            <a:r>
              <a:rPr lang="el-GR" sz="2000" b="0" i="0" u="none" strike="noStrike" baseline="0" dirty="0">
                <a:latin typeface="grmn1000"/>
              </a:rPr>
              <a:t>Οι πληθυσμιακές ροπές</a:t>
            </a:r>
            <a:r>
              <a:rPr lang="en-US" sz="2000" b="0" i="0" u="none" strike="noStrike" baseline="0" dirty="0">
                <a:latin typeface="grmn1000"/>
              </a:rPr>
              <a:t> </a:t>
            </a:r>
            <a:r>
              <a:rPr lang="el-GR" sz="2000" b="0" i="0" u="none" strike="noStrike" baseline="0" dirty="0">
                <a:latin typeface="grmn1000"/>
              </a:rPr>
              <a:t>υπακούν σε ένα κεντρικό οριακό θεώρημα.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78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E22B-D4C0-3CB9-4345-47E76713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Τυχαία Δειγματοληψία Και Εκτίμηση Των Παραμέτρων Των Κατανομών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B40C77-48F0-AAD5-C313-A90EB9F19A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Κατά συνθήκη,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μ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l-GR" sz="16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600" b="0" i="1" u="none" strike="noStrike" baseline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mr>
                      <m:mr>
                        <m:e>
                          <m:r>
                            <a:rPr lang="en-US" sz="1600" b="0" i="1" u="none" strike="noStrike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</m:m>
                  </m:oMath>
                </a14:m>
                <a:r>
                  <a:rPr lang="el-GR" sz="1600" b="0" i="0" u="none" strike="noStrike" baseline="0" dirty="0">
                    <a:latin typeface="LMRoman8-Regular"/>
                  </a:rPr>
                  <a:t>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0" i="1" u="none" strike="noStrike" baseline="0" dirty="0">
                    <a:latin typeface="LMMathItalic10-Regular"/>
                  </a:rPr>
                  <a:t>E</a:t>
                </a:r>
                <a:r>
                  <a:rPr lang="el-GR" sz="2400" b="0" i="0" u="none" strike="noStrike" baseline="0" dirty="0">
                    <a:latin typeface="LMRoman10-Regular"/>
                  </a:rPr>
                  <a:t>[</a:t>
                </a:r>
                <a:r>
                  <a:rPr lang="el-GR" sz="2400" b="0" i="1" u="none" strike="noStrike" baseline="0" dirty="0">
                    <a:latin typeface="LMMathItalic10-Regular"/>
                  </a:rPr>
                  <a:t>y</a:t>
                </a:r>
                <a:r>
                  <a:rPr lang="el-GR" sz="1400" b="0" i="1" u="none" strike="noStrike" baseline="0" dirty="0">
                    <a:latin typeface="LMMathItalic8-Regular"/>
                  </a:rPr>
                  <a:t>i</a:t>
                </a:r>
                <a:r>
                  <a:rPr lang="el-GR" sz="2400" b="0" i="0" u="none" strike="noStrike" baseline="0" dirty="0">
                    <a:latin typeface="LMRoman10-Regular"/>
                  </a:rPr>
                  <a:t>] =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μ</a:t>
                </a:r>
                <a:r>
                  <a:rPr lang="el-GR" sz="2400" b="0" i="0" u="none" strike="noStrike" baseline="0" dirty="0">
                    <a:latin typeface="grmn1000"/>
                  </a:rPr>
                  <a:t>. Από το Θεώρημα του </a:t>
                </a:r>
                <a:r>
                  <a:rPr lang="el-GR" sz="2400" b="0" i="0" u="none" strike="noStrike" baseline="0" dirty="0">
                    <a:latin typeface="LMRoman10-Regular"/>
                  </a:rPr>
                  <a:t>Khinchine</a:t>
                </a:r>
                <a:r>
                  <a:rPr lang="el-GR" sz="2400" b="0" i="0" u="none" strike="noStrike" baseline="0" dirty="0">
                    <a:latin typeface="grmn1000"/>
                  </a:rPr>
                  <a:t>, Δ.5,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Τέλος, από το κεντρικό οριακό θεώρημα των </a:t>
                </a:r>
                <a:r>
                  <a:rPr lang="el-GR" sz="2400" b="0" i="0" u="none" strike="noStrike" baseline="0" dirty="0">
                    <a:latin typeface="LMRoman10-Regular"/>
                  </a:rPr>
                  <a:t>Lindeberg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−</a:t>
                </a:r>
                <a:r>
                  <a:rPr lang="el-GR" sz="2400" b="0" i="0" u="none" strike="noStrike" baseline="0" dirty="0">
                    <a:latin typeface="LMRoman10-Regular"/>
                  </a:rPr>
                  <a:t>Levy</a:t>
                </a:r>
                <a:r>
                  <a:rPr lang="el-GR" sz="2400" b="0" i="0" u="none" strike="noStrike" baseline="0" dirty="0">
                    <a:latin typeface="grmn1000"/>
                  </a:rPr>
                  <a:t>,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B40C77-48F0-AAD5-C313-A90EB9F19A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2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E6ED19C-8F4A-3E3E-89EF-02D15F330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394" y="2883616"/>
            <a:ext cx="3009828" cy="651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87722C-2909-B4B7-B87B-7F6404C5D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768" y="4504241"/>
            <a:ext cx="4459124" cy="6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237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917DF-C5EF-AA14-C984-DC219953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Γραμμικά υποδείγματα μιας εξίσωσης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6DD86-D7F0-2158-E890-4932A7975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Οι εκτιμητές της μήτρας </a:t>
            </a:r>
            <a:r>
              <a:rPr lang="el-GR" sz="2400" b="1" i="1" u="none" strike="noStrike" baseline="0" dirty="0">
                <a:latin typeface="LMMathItalic10-Bold"/>
              </a:rPr>
              <a:t>V </a:t>
            </a:r>
            <a:r>
              <a:rPr lang="el-GR" sz="2400" b="0" i="0" u="none" strike="noStrike" baseline="0" dirty="0">
                <a:latin typeface="grmn1000"/>
              </a:rPr>
              <a:t>για τις τρεις περιπτώσεις μας θα είναι</a:t>
            </a:r>
            <a:endParaRPr lang="en-US" sz="2400" b="0" i="0" u="none" strike="noStrike" baseline="0" dirty="0">
              <a:latin typeface="grmn1000"/>
            </a:endParaRPr>
          </a:p>
          <a:p>
            <a:pPr lvl="1"/>
            <a:r>
              <a:rPr lang="el-GR" dirty="0"/>
              <a:t>Κλασική παλινδρόμηση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l-GR" sz="1800" b="0" i="0" u="none" strike="noStrike" baseline="0" dirty="0">
                <a:latin typeface="grmn1000"/>
              </a:rPr>
              <a:t>Ετεροσκεδαστική παλινδρόμηση</a:t>
            </a:r>
            <a:endParaRPr lang="en-US" sz="1800" b="0" i="0" u="none" strike="noStrike" baseline="0" dirty="0">
              <a:latin typeface="grmn1000"/>
            </a:endParaRPr>
          </a:p>
          <a:p>
            <a:pPr lvl="1"/>
            <a:endParaRPr lang="en-US" dirty="0">
              <a:latin typeface="grmn1000"/>
            </a:endParaRPr>
          </a:p>
          <a:p>
            <a:pPr lvl="1"/>
            <a:endParaRPr lang="en-US" dirty="0">
              <a:latin typeface="grmn1000"/>
            </a:endParaRPr>
          </a:p>
          <a:p>
            <a:pPr lvl="1"/>
            <a:endParaRPr lang="en-US" dirty="0">
              <a:latin typeface="grmn1000"/>
            </a:endParaRPr>
          </a:p>
          <a:p>
            <a:pPr lvl="1"/>
            <a:r>
              <a:rPr lang="el-GR" sz="1800" b="0" i="0" u="none" strike="noStrike" baseline="0" dirty="0">
                <a:latin typeface="grmn1000"/>
              </a:rPr>
              <a:t>Γενικευμένη παλινδρόμηση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795CD7-49D9-81B6-C634-173ED0794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82" y="3144226"/>
            <a:ext cx="3652727" cy="773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69FC32-6628-95CC-9982-9205EFFCA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325" y="4488930"/>
            <a:ext cx="2001781" cy="806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908E7-23B6-184C-4486-67DBB5BAD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873" y="5866677"/>
            <a:ext cx="5890306" cy="8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042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64DFB-4D91-D770-E6E8-DE643288C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Γραμμικά υποδείγματα μιας εξίσωσης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9829D-B698-D213-E8AF-1D131A560E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b="0" i="0" u="none" strike="noStrike" baseline="0" dirty="0">
                    <a:latin typeface="grmn1000"/>
                  </a:rPr>
                  <a:t>Συγκεντρώνοντας όλους τους όρους, έχουμε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κλάση των εκτιμητών ελάχιστης απόστασης για αυτό το υπόδειγμα ορίζεται από τις λύσεις της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συνάρτησης κριτηρίου, </a:t>
                </a:r>
                <a:r>
                  <a:rPr lang="el-GR" sz="2400" b="0" i="0" u="none" strike="noStrike" baseline="0" dirty="0">
                    <a:latin typeface="LMRoman10-Regular"/>
                  </a:rPr>
                  <a:t>Min</a:t>
                </a:r>
                <a:r>
                  <a:rPr lang="el-GR" sz="1400" b="1" i="1" u="none" strike="noStrike" baseline="0" dirty="0">
                    <a:latin typeface="LMMathItalic10-Bold"/>
                  </a:rPr>
                  <a:t>β</a:t>
                </a:r>
                <a:r>
                  <a:rPr lang="el-GR" sz="2400" b="0" i="1" u="none" strike="noStrike" baseline="0" dirty="0">
                    <a:latin typeface="LMMathItalic10-Regular"/>
                  </a:rPr>
                  <a:t>q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i="1" u="none" strike="noStrike" baseline="0" dirty="0">
                    <a:latin typeface="LMMathItalic10-Bold"/>
                  </a:rPr>
                  <a:t>m</a:t>
                </a:r>
                <a:r>
                  <a:rPr lang="el-GR" sz="2400" i="0" u="none" strike="noStrike" baseline="0" dirty="0">
                    <a:latin typeface="LMRoman10-Regular"/>
                  </a:rPr>
                  <a:t>(</a:t>
                </a:r>
                <a:r>
                  <a:rPr lang="el-GR" sz="2400" i="1" u="none" strike="noStrike" baseline="0" dirty="0">
                    <a:latin typeface="LMMathItalic10-Bold"/>
                  </a:rPr>
                  <a:t>β</a:t>
                </a:r>
                <a:r>
                  <a:rPr lang="el-GR" sz="2400" i="0" u="none" strike="noStrike" baseline="0" dirty="0">
                    <a:latin typeface="LMRoman10-Regular"/>
                  </a:rPr>
                  <a:t>)</a:t>
                </a:r>
                <a:r>
                  <a:rPr lang="el-GR" sz="2400" b="1" i="1" u="none" strike="noStrike" baseline="0" dirty="0">
                    <a:latin typeface="LMMathItalic10-Bold"/>
                  </a:rPr>
                  <a:t>W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acc>
                  </m:oMath>
                </a14:m>
                <a:r>
                  <a:rPr lang="el-GR" sz="2400" b="0" i="0" u="none" strike="noStrike" baseline="0" dirty="0">
                    <a:latin typeface="LMRoman10-Regular"/>
                  </a:rPr>
                  <a:t>(</a:t>
                </a:r>
                <a:r>
                  <a:rPr lang="el-GR" sz="2400" b="1" i="1" u="none" strike="noStrike" baseline="0" dirty="0">
                    <a:latin typeface="LMMathItalic10-Bold"/>
                  </a:rPr>
                  <a:t>β</a:t>
                </a:r>
                <a:r>
                  <a:rPr lang="el-GR" sz="2400" b="0" i="0" u="none" strike="noStrike" baseline="0" dirty="0">
                    <a:latin typeface="LMRoman10-Regular"/>
                  </a:rPr>
                  <a:t>)</a:t>
                </a:r>
                <a:r>
                  <a:rPr lang="el-GR" sz="2400" b="0" i="0" u="none" strike="noStrike" baseline="0" dirty="0">
                    <a:latin typeface="grmn1000"/>
                  </a:rPr>
                  <a:t>, όπου </a:t>
                </a:r>
                <a:r>
                  <a:rPr lang="el-GR" sz="2400" b="1" i="1" u="none" strike="noStrike" baseline="0" dirty="0">
                    <a:latin typeface="LMMathItalic10-Bold"/>
                  </a:rPr>
                  <a:t>W </a:t>
                </a:r>
                <a:r>
                  <a:rPr lang="el-GR" sz="2400" b="0" i="0" u="none" strike="noStrike" baseline="0" dirty="0">
                    <a:latin typeface="grmn1000"/>
                  </a:rPr>
                  <a:t>είναι οποιαδήποτε θετικά ορισμένη </a:t>
                </a:r>
                <a:r>
                  <a:rPr lang="el-GR" sz="2400" b="0" i="0" u="none" strike="noStrike" baseline="0" dirty="0">
                    <a:latin typeface="grxn1000"/>
                  </a:rPr>
                  <a:t>μήτρα</a:t>
                </a:r>
                <a:r>
                  <a:rPr lang="en-US" sz="2400" b="0" i="0" u="none" strike="noStrike" baseline="0" dirty="0">
                    <a:latin typeface="grxn1000"/>
                  </a:rPr>
                  <a:t> </a:t>
                </a:r>
                <a:r>
                  <a:rPr lang="el-GR" sz="2400" b="0" i="0" u="none" strike="noStrike" baseline="0" dirty="0">
                    <a:latin typeface="grxn1000"/>
                  </a:rPr>
                  <a:t>στάθμισης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9829D-B698-D213-E8AF-1D131A560E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2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8630A0A-7CD5-8731-30FF-3B1CE7078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346" y="2950818"/>
            <a:ext cx="7555308" cy="1244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5C5FA9-C7C6-4FBC-3A16-600E60984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005" y="5880847"/>
            <a:ext cx="5785087" cy="54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538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25168-6B7A-FC3E-FB70-B797AB4A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Γραμμικά υποδείγματα μιας εξίσωσης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7DA2F-D803-48D6-F91A-007852500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208648" cy="4023360"/>
          </a:xfrm>
        </p:spPr>
        <p:txBody>
          <a:bodyPr/>
          <a:lstStyle/>
          <a:p>
            <a:r>
              <a:rPr lang="el-GR" dirty="0"/>
              <a:t>Για να απαντήσουμε, πρέπει να εξετάσουμε δύο περιπτώσεις ξεχωριστά:</a:t>
            </a:r>
          </a:p>
          <a:p>
            <a:pPr lvl="1"/>
            <a:r>
              <a:rPr lang="el-GR" sz="2000" b="0" i="0" u="none" strike="noStrike" baseline="0" dirty="0">
                <a:latin typeface="grmn1000"/>
              </a:rPr>
              <a:t>Επακριβής ταυτοποίηση.</a:t>
            </a:r>
          </a:p>
          <a:p>
            <a:pPr lvl="2"/>
            <a:r>
              <a:rPr lang="el-GR" sz="1800" b="0" i="0" u="none" strike="noStrike" baseline="0" dirty="0">
                <a:latin typeface="grxn1000"/>
              </a:rPr>
              <a:t>Αν </a:t>
            </a:r>
            <a:r>
              <a:rPr lang="el-GR" sz="1800" b="0" i="1" u="none" strike="noStrike" baseline="0" dirty="0">
                <a:latin typeface="LMMathItalic10-Regular"/>
              </a:rPr>
              <a:t>L </a:t>
            </a:r>
            <a:r>
              <a:rPr lang="el-GR" sz="1800" b="0" i="0" u="none" strike="noStrike" baseline="0" dirty="0">
                <a:latin typeface="LMRoman10-Regular"/>
              </a:rPr>
              <a:t>= </a:t>
            </a:r>
            <a:r>
              <a:rPr lang="el-GR" sz="1800" b="0" i="1" u="none" strike="noStrike" baseline="0" dirty="0">
                <a:latin typeface="LMMathItalic10-Regular"/>
              </a:rPr>
              <a:t>K</a:t>
            </a:r>
            <a:r>
              <a:rPr lang="el-GR" sz="1800" b="0" i="0" u="none" strike="noStrike" baseline="0" dirty="0">
                <a:latin typeface="grxn1000"/>
              </a:rPr>
              <a:t>, </a:t>
            </a:r>
            <a:r>
              <a:rPr lang="el-GR" sz="1800" b="1" i="0" u="none" strike="noStrike" baseline="0" dirty="0">
                <a:latin typeface="grxn1000"/>
              </a:rPr>
              <a:t>δηλαδή αν το πλή</a:t>
            </a:r>
            <a:r>
              <a:rPr lang="el-GR" sz="1800" b="1" i="0" u="none" strike="noStrike" baseline="0" dirty="0">
                <a:latin typeface="grmn1000"/>
              </a:rPr>
              <a:t>θος </a:t>
            </a:r>
            <a:r>
              <a:rPr lang="el-GR" sz="1800" b="0" i="0" u="none" strike="noStrike" baseline="0" dirty="0">
                <a:latin typeface="grmn1000"/>
              </a:rPr>
              <a:t>των συνθηκών ροπών είναι ίδιο με το πλήθος των παραμέτρων προς εκτίμηση, τότε η μήτρα </a:t>
            </a:r>
            <a:r>
              <a:rPr lang="el-GR" sz="1800" b="1" i="1" u="none" strike="noStrike" baseline="0" dirty="0">
                <a:latin typeface="LMMathItalic10-Bold"/>
              </a:rPr>
              <a:t>W </a:t>
            </a:r>
            <a:r>
              <a:rPr lang="el-GR" sz="1800" b="0" i="0" u="none" strike="noStrike" baseline="0" dirty="0">
                <a:latin typeface="grmn1000"/>
              </a:rPr>
              <a:t>δεν επηρεάζει τη λύση. ΄Ετσι, για λόγους απλότητας, η βέλτιστη </a:t>
            </a:r>
            <a:r>
              <a:rPr lang="el-GR" sz="1800" b="1" i="1" u="none" strike="noStrike" baseline="0" dirty="0">
                <a:latin typeface="LMMathItalic10-Bold"/>
              </a:rPr>
              <a:t>W </a:t>
            </a:r>
            <a:r>
              <a:rPr lang="el-GR" sz="1800" b="0" i="0" u="none" strike="noStrike" baseline="0" dirty="0">
                <a:latin typeface="grmn1000"/>
              </a:rPr>
              <a:t>είναι η </a:t>
            </a:r>
            <a:r>
              <a:rPr lang="el-GR" sz="1800" b="1" i="1" u="none" strike="noStrike" baseline="0" dirty="0">
                <a:latin typeface="LMMathItalic10-Bold"/>
              </a:rPr>
              <a:t>I</a:t>
            </a:r>
            <a:r>
              <a:rPr lang="el-GR" sz="1800" b="0" i="0" u="none" strike="noStrike" baseline="0" dirty="0">
                <a:latin typeface="grmn1000"/>
              </a:rPr>
              <a:t>.</a:t>
            </a:r>
          </a:p>
          <a:p>
            <a:pPr lvl="2"/>
            <a:r>
              <a:rPr lang="el-GR" sz="1800" b="1" i="0" u="none" strike="noStrike" baseline="0" dirty="0">
                <a:latin typeface="grxn1000"/>
              </a:rPr>
              <a:t>Υπερταυτοποίηση</a:t>
            </a:r>
            <a:r>
              <a:rPr lang="el-GR" sz="1800" b="0" i="0" u="none" strike="noStrike" baseline="0" dirty="0">
                <a:latin typeface="grxn1000"/>
              </a:rPr>
              <a:t>. </a:t>
            </a:r>
            <a:r>
              <a:rPr lang="el-GR" sz="1800" b="0" i="0" u="none" strike="noStrike" baseline="0" dirty="0">
                <a:latin typeface="grmn1000"/>
              </a:rPr>
              <a:t>Σε αυτή την περίπτωση, η </a:t>
            </a:r>
            <a:r>
              <a:rPr lang="el-GR" sz="1800" b="0" i="0" u="none" strike="noStrike" baseline="0" dirty="0">
                <a:latin typeface="LMRoman10-Regular"/>
              </a:rPr>
              <a:t>“</a:t>
            </a:r>
            <a:r>
              <a:rPr lang="el-GR" sz="1800" b="0" i="0" u="none" strike="noStrike" baseline="0" dirty="0">
                <a:latin typeface="grmn1000"/>
              </a:rPr>
              <a:t>βέλτιστη</a:t>
            </a:r>
            <a:r>
              <a:rPr lang="el-GR" sz="1800" b="0" i="0" u="none" strike="noStrike" baseline="0" dirty="0">
                <a:latin typeface="LMRoman10-Regular"/>
              </a:rPr>
              <a:t>” </a:t>
            </a:r>
            <a:r>
              <a:rPr lang="el-GR" sz="1800" b="0" i="0" u="none" strike="noStrike" baseline="0" dirty="0">
                <a:latin typeface="grmn1000"/>
              </a:rPr>
              <a:t>μήτρα στάθμισης, δηλαδή η μήτρα </a:t>
            </a:r>
            <a:r>
              <a:rPr lang="el-GR" sz="1800" b="1" i="1" u="none" strike="noStrike" baseline="0" dirty="0">
                <a:latin typeface="LMMathItalic10-Bold"/>
              </a:rPr>
              <a:t>W </a:t>
            </a:r>
            <a:r>
              <a:rPr lang="el-GR" sz="1800" b="0" i="0" u="none" strike="noStrike" baseline="0" dirty="0">
                <a:latin typeface="grmn1000"/>
              </a:rPr>
              <a:t>που οδηγεί στον πιο αποτελεσματικό εκτιμητή, είναι </a:t>
            </a:r>
            <a:r>
              <a:rPr lang="el-GR" sz="1800" b="1" i="1" u="none" strike="noStrike" baseline="0" dirty="0">
                <a:latin typeface="LMMathItalic10-Bold"/>
              </a:rPr>
              <a:t>W </a:t>
            </a:r>
            <a:r>
              <a:rPr lang="el-GR" sz="1800" b="0" i="0" u="none" strike="noStrike" baseline="0" dirty="0">
                <a:latin typeface="LMRoman10-Regular"/>
              </a:rPr>
              <a:t>= </a:t>
            </a:r>
            <a:r>
              <a:rPr lang="el-GR" sz="1800" b="1" i="1" u="none" strike="noStrike" baseline="0" dirty="0">
                <a:latin typeface="LMMathItalic10-Bold"/>
              </a:rPr>
              <a:t>V </a:t>
            </a:r>
            <a:r>
              <a:rPr lang="el-GR" sz="1800" b="0" i="1" u="none" strike="noStrike" baseline="30000" dirty="0">
                <a:latin typeface="LMMathSymbols8-Regular"/>
              </a:rPr>
              <a:t>−</a:t>
            </a:r>
            <a:r>
              <a:rPr lang="el-GR" sz="1800" b="0" i="0" u="none" strike="noStrike" baseline="30000" dirty="0">
                <a:latin typeface="LMRoman8-Regular"/>
              </a:rPr>
              <a:t>1</a:t>
            </a:r>
            <a:r>
              <a:rPr lang="el-GR" sz="1800" b="0" i="0" u="none" strike="noStrike" baseline="0" dirty="0">
                <a:latin typeface="grmn1000"/>
              </a:rPr>
              <a:t>.</a:t>
            </a:r>
          </a:p>
          <a:p>
            <a:pPr lvl="2"/>
            <a:r>
              <a:rPr lang="el-GR" sz="1800" dirty="0"/>
              <a:t>Ο MDE θα είναι ο εκτιμητής GMM με</a:t>
            </a:r>
          </a:p>
          <a:p>
            <a:pPr lvl="2"/>
            <a:endParaRPr lang="el-GR" sz="1800" dirty="0"/>
          </a:p>
          <a:p>
            <a:pPr lvl="2"/>
            <a:endParaRPr lang="el-GR" sz="1800" dirty="0"/>
          </a:p>
          <a:p>
            <a:pPr lvl="2"/>
            <a:r>
              <a:rPr lang="el-GR" sz="1800" dirty="0"/>
              <a:t>και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DF4BB-8298-9E43-6C2A-91A2B902C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185" y="4607860"/>
            <a:ext cx="5060141" cy="493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90646B-07C1-AB65-6467-9257E7432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391" y="5723364"/>
            <a:ext cx="4037078" cy="85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84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F79ED-D74D-5D27-CBBB-B1DAD085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51" y="210853"/>
            <a:ext cx="9720072" cy="668408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Γραμμικά υποδείγματα μιας εξίσωσης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3A58F-5581-0793-3BB0-AC98308C3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951" y="959223"/>
            <a:ext cx="11024437" cy="4939553"/>
          </a:xfrm>
        </p:spPr>
        <p:txBody>
          <a:bodyPr>
            <a:normAutofit lnSpcReduction="10000"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 </a:t>
            </a:r>
            <a:r>
              <a:rPr lang="el-GR" sz="2400" b="1" i="0" u="none" strike="noStrike" baseline="0" dirty="0">
                <a:latin typeface="grxn1000"/>
              </a:rPr>
              <a:t>εκτιμητής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LMRoman10-Bold"/>
              </a:rPr>
              <a:t>GMM </a:t>
            </a:r>
            <a:r>
              <a:rPr lang="el-GR" sz="2400" b="0" i="0" u="none" strike="noStrike" baseline="0" dirty="0">
                <a:latin typeface="grmn1000"/>
              </a:rPr>
              <a:t>στο ετεροσκεδαστικό υπόδειγμα προκύπτει από τις εξισώσεις εμπειρικών ροπών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 εκτιμητής προκύπτει ελαχιστοποιώντας το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b="0" i="0" u="none" strike="noStrike" baseline="0" dirty="0">
                <a:latin typeface="grmn1000"/>
              </a:rPr>
              <a:t>όπου </a:t>
            </a:r>
            <a:r>
              <a:rPr lang="el-GR" b="1" i="1" u="none" strike="noStrike" baseline="0" dirty="0">
                <a:latin typeface="LMMathItalic10-Bold"/>
              </a:rPr>
              <a:t>W </a:t>
            </a:r>
            <a:r>
              <a:rPr lang="el-GR" b="0" i="0" u="none" strike="noStrike" baseline="0" dirty="0">
                <a:latin typeface="grmn1000"/>
              </a:rPr>
              <a:t>είναι μια θετικά ορισμένη μήτρα στάθμισης. Η βέλτιστη μήτρα στάθμισης θα είναι</a:t>
            </a:r>
          </a:p>
          <a:p>
            <a:pPr algn="l"/>
            <a:endParaRPr lang="el-GR" dirty="0">
              <a:latin typeface="grmn1000"/>
            </a:endParaRPr>
          </a:p>
          <a:p>
            <a:pPr algn="l"/>
            <a:endParaRPr lang="el-GR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που είναι η αντίστροφη της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8D4A7-36AB-CA2C-17C1-4F0D44C9D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994" y="1779318"/>
            <a:ext cx="7101736" cy="932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C3A615-C9E8-0EFC-B24C-3F07A6EA2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552" y="3428999"/>
            <a:ext cx="3347958" cy="517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33EAF4-298D-B486-7769-AF8D9D1F5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552" y="4664150"/>
            <a:ext cx="3769437" cy="599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3F0A1C-62FF-69EA-A750-31900B37C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195" y="5978738"/>
            <a:ext cx="7631333" cy="8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885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C8D28-537C-7BC0-1274-5089A66D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64460" cy="1499616"/>
          </a:xfrm>
        </p:spPr>
        <p:txBody>
          <a:bodyPr>
            <a:normAutofit/>
          </a:bodyPr>
          <a:lstStyle/>
          <a:p>
            <a:r>
              <a:rPr lang="el-GR" sz="4000" dirty="0"/>
              <a:t>Μη γραμμικά υποδείγματα μιας εξίσωσης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023F7-B057-87A8-1588-1465D151C5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997543" cy="4023360"/>
              </a:xfrm>
            </p:spPr>
            <p:txBody>
              <a:bodyPr/>
              <a:lstStyle/>
              <a:p>
                <a:r>
                  <a:rPr lang="el-GR" sz="2400" b="0" i="0" u="none" strike="noStrike" baseline="0" dirty="0">
                    <a:latin typeface="grmn1000"/>
                  </a:rPr>
                  <a:t>Ο εκτιμητής ελάχιστης απόστασης θα είναι το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l-GR" sz="2400" b="1" i="1" u="none" strike="noStrike" baseline="0" dirty="0">
                    <a:latin typeface="LMMathItalic10-Bold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που ελαχιστοποιεί το</a:t>
                </a:r>
              </a:p>
              <a:p>
                <a:endParaRPr lang="el-GR" sz="2400" dirty="0">
                  <a:latin typeface="grmn1000"/>
                </a:endParaRPr>
              </a:p>
              <a:p>
                <a:endParaRPr lang="el-GR" sz="2400" dirty="0">
                  <a:latin typeface="grmn1000"/>
                </a:endParaRPr>
              </a:p>
              <a:p>
                <a:r>
                  <a:rPr lang="el-GR" sz="2400" b="0" i="0" u="none" strike="noStrike" baseline="0" dirty="0">
                    <a:latin typeface="grmn1000"/>
                  </a:rPr>
                  <a:t>για κάποια μήτρα </a:t>
                </a:r>
                <a:r>
                  <a:rPr lang="el-GR" sz="2400" b="1" i="1" u="none" strike="noStrike" baseline="0" dirty="0">
                    <a:latin typeface="LMMathItalic10-Bold"/>
                  </a:rPr>
                  <a:t>W </a:t>
                </a:r>
                <a:r>
                  <a:rPr lang="el-GR" sz="2400" b="0" i="0" u="none" strike="noStrike" baseline="0" dirty="0">
                    <a:latin typeface="grmn1000"/>
                  </a:rPr>
                  <a:t>που θα πρέπει να προσδιορίσουμε.</a:t>
                </a: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Βάσει της συνάρτησης κριτηρίου που δίνεται παραπάνω προκύπτει ο </a:t>
                </a:r>
                <a:r>
                  <a:rPr lang="el-GR" sz="2400" b="1" i="0" u="none" strike="noStrike" baseline="0" dirty="0">
                    <a:latin typeface="grxn1000"/>
                  </a:rPr>
                  <a:t>εκτιμητής μη γραμμικών βοηθητικών μεταβλητών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023F7-B057-87A8-1588-1465D151C5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997543" cy="4023360"/>
              </a:xfrm>
              <a:blipFill>
                <a:blip r:embed="rId2"/>
                <a:stretch>
                  <a:fillRect l="-443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6A85A1A-88F0-C8F4-7A74-31AC0FCA0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603" y="2902943"/>
            <a:ext cx="6703122" cy="82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467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E3D3-FCCD-9599-3DA3-05999348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59929"/>
            <a:ext cx="10325191" cy="777419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Μη γραμμικά υποδείγματα μιας εξίσωσης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0722B-DA71-F65E-58EA-3734C69A4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077556"/>
            <a:ext cx="9720073" cy="5780443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Η βέλτιστη επιλογή της </a:t>
            </a:r>
            <a:r>
              <a:rPr lang="el-GR" sz="2400" b="1" i="1" u="none" strike="noStrike" baseline="0" dirty="0">
                <a:latin typeface="LMMathItalic10-Bold"/>
              </a:rPr>
              <a:t>W </a:t>
            </a:r>
            <a:r>
              <a:rPr lang="el-GR" sz="2400" b="0" i="0" u="none" strike="noStrike" baseline="0" dirty="0">
                <a:latin typeface="grmn1000"/>
              </a:rPr>
              <a:t>για αυτόν τον εκτιμητή είναι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Για το υπόδειγμά μας,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 αντικαταστήσουμε αυτό το αποτέλεσμα στην Εξίσωση (13-27), θα πάρουμε τη συνάρτηση κριτηρίου για τον εκτιμητή </a:t>
            </a:r>
            <a:r>
              <a:rPr lang="en-US" sz="2400" b="0" i="0" u="none" strike="noStrike" baseline="0" dirty="0">
                <a:latin typeface="LMRoman10-Regular"/>
              </a:rPr>
              <a:t>GMM</a:t>
            </a:r>
            <a:r>
              <a:rPr lang="en-US" sz="2400" b="0" i="0" u="none" strike="noStrike" baseline="0" dirty="0">
                <a:latin typeface="grmn1000"/>
              </a:rPr>
              <a:t>,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9A830-E18A-F1C6-0BCC-77C4F0449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932" y="1528530"/>
            <a:ext cx="6864266" cy="1272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D04153-19D9-9ADF-E2D1-C50AE0CA9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932" y="3573866"/>
            <a:ext cx="7539748" cy="965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FC4B57-1252-E869-9F82-88F1AA88F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119" y="5607376"/>
            <a:ext cx="5937340" cy="9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273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D8D2-DF53-BD45-A2BC-EE603D59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450696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Εξισώσεις φαινομενικά ασυσχέτιστων παλινδρομήσεων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59D64-1C80-8A71-66C9-1611A1A7A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017058"/>
            <a:ext cx="10943754" cy="4840942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Στην Ενότητα 10.2.3, εξετάσαμε τη μέθοδο </a:t>
            </a:r>
            <a:r>
              <a:rPr lang="el-GR" sz="2400" b="0" i="0" u="none" strike="noStrike" baseline="0" dirty="0">
                <a:latin typeface="LMRoman10-Regular"/>
              </a:rPr>
              <a:t>FGLS </a:t>
            </a:r>
            <a:r>
              <a:rPr lang="el-GR" sz="2400" b="0" i="0" u="none" strike="noStrike" baseline="0" dirty="0">
                <a:latin typeface="grmn1000"/>
              </a:rPr>
              <a:t>για το σύστημα εξισώσεων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Υποθέστε, επίσης, ότι υπάρχει ένα σύνολο βοηθητικών μεταβλητών, 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, τέτοιο ώστε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22E79-CF8D-03C1-9505-38F9C08BA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471" y="2690548"/>
            <a:ext cx="2713529" cy="1476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A9F8C6-F775-E404-AD51-979B17ADE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062" y="5217459"/>
            <a:ext cx="4203347" cy="4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351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F2D2-1723-DC16-815C-B2650D1D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7135"/>
            <a:ext cx="9720072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Εξισώσεις φαινομενικά ασυσχέτιστων παλινδρομήσεων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AD32E-565D-D7FA-6D5D-0B7A7E9B0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506751"/>
            <a:ext cx="9720073" cy="5227967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δειγματικό ανάλογο της Εξίσωσης (13-34) 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΄Εστω</a:t>
            </a:r>
          </a:p>
          <a:p>
            <a:pPr marL="0" indent="0" algn="l">
              <a:buNone/>
            </a:pPr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κριτήριο </a:t>
            </a:r>
            <a:r>
              <a:rPr lang="el-GR" sz="2400" b="0" i="0" u="none" strike="noStrike" baseline="0" dirty="0">
                <a:latin typeface="LMRoman10-Regular"/>
              </a:rPr>
              <a:t>GMM </a:t>
            </a:r>
            <a:r>
              <a:rPr lang="el-GR" sz="2400" b="0" i="0" u="none" strike="noStrike" baseline="0" dirty="0">
                <a:latin typeface="grmn1000"/>
              </a:rPr>
              <a:t>για την εκτίμηση σε αυτό το πλαίσιο 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1" i="1" u="none" strike="noStrike" baseline="0" dirty="0">
                <a:latin typeface="LMMathItalic10-Bold"/>
              </a:rPr>
              <a:t>Z’Ω</a:t>
            </a:r>
            <a:r>
              <a:rPr lang="el-GR" sz="1400" b="0" i="1" u="none" strike="noStrike" baseline="0" dirty="0">
                <a:latin typeface="LMMathItalic8-Regular"/>
              </a:rPr>
              <a:t>ij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2400" b="0" i="1" u="none" strike="noStrike" baseline="0" dirty="0">
                <a:latin typeface="LMMathItalic10-Regular"/>
              </a:rPr>
              <a:t>/T </a:t>
            </a:r>
            <a:r>
              <a:rPr lang="el-GR" sz="2400" b="0" i="0" u="none" strike="noStrike" baseline="0" dirty="0">
                <a:latin typeface="LMRoman10-Regular"/>
              </a:rPr>
              <a:t>]</a:t>
            </a:r>
            <a:r>
              <a:rPr lang="el-GR" sz="2400" b="0" i="1" u="none" strike="noStrike" baseline="30000" dirty="0">
                <a:latin typeface="LMMathItalic8-Regular"/>
              </a:rPr>
              <a:t>ij</a:t>
            </a:r>
            <a:r>
              <a:rPr lang="el-GR" sz="1400" b="0" i="1" u="none" strike="noStrike" baseline="0" dirty="0">
                <a:latin typeface="LMMathItalic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είναι το τμήμα </a:t>
            </a:r>
            <a:r>
              <a:rPr lang="el-GR" sz="2400" b="0" i="1" u="none" strike="noStrike" baseline="0" dirty="0">
                <a:latin typeface="LMMathItalic10-Regular"/>
              </a:rPr>
              <a:t>ij </a:t>
            </a:r>
            <a:r>
              <a:rPr lang="el-GR" sz="2400" b="0" i="0" u="none" strike="noStrike" baseline="0" dirty="0">
                <a:latin typeface="grmn1000"/>
              </a:rPr>
              <a:t>της αντιστρόφου της μήτρας της οποίας το τμήμα ιθ ισούται με </a:t>
            </a:r>
            <a:r>
              <a:rPr lang="en-US" sz="2400" b="1" i="1" u="none" strike="noStrike" baseline="0" dirty="0">
                <a:latin typeface="LMMathItalic10-Bold"/>
              </a:rPr>
              <a:t>Z</a:t>
            </a:r>
            <a:r>
              <a:rPr lang="el-GR" sz="2400" b="1" i="1" u="none" strike="noStrike" baseline="0" dirty="0">
                <a:latin typeface="LMMathItalic10-Bold"/>
              </a:rPr>
              <a:t>’Ω</a:t>
            </a:r>
            <a:r>
              <a:rPr lang="en-US" sz="1400" b="0" i="1" u="none" strike="noStrike" baseline="0" dirty="0">
                <a:latin typeface="LMMathItalic8-Regular"/>
              </a:rPr>
              <a:t>ij</a:t>
            </a:r>
            <a:r>
              <a:rPr lang="en-US" sz="2400" b="1" i="1" u="none" strike="noStrike" baseline="0" dirty="0">
                <a:latin typeface="LMMathItalic10-Bold"/>
              </a:rPr>
              <a:t>Z</a:t>
            </a:r>
            <a:r>
              <a:rPr lang="en-US" sz="2400" b="0" i="1" u="none" strike="noStrike" baseline="0" dirty="0">
                <a:latin typeface="LMMathItalic10-Regular"/>
              </a:rPr>
              <a:t>/T </a:t>
            </a:r>
            <a:r>
              <a:rPr lang="en-US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5AACC-B078-0E11-DB37-06063500E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613" y="1815924"/>
            <a:ext cx="5062733" cy="990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15E012-3FF3-946A-E15C-FBD27F5CB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137" y="3006367"/>
            <a:ext cx="3024850" cy="909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621BD1-4CFA-17EE-91BD-35BD1ED34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999" y="4455458"/>
            <a:ext cx="4965969" cy="11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834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9500-F563-E0CB-9483-F90AF3C68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Εκτίμηση δυναμικών υποδειγμάτων δεδομένων panel με τη μέθοδο GMM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F0C7F-EF55-35B0-2FC8-4E5EB0E8F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Τα δεδομένα </a:t>
            </a:r>
            <a:r>
              <a:rPr lang="el-GR" sz="2400" b="0" i="0" u="none" strike="noStrike" baseline="0" dirty="0">
                <a:latin typeface="LMRoman10-Regular"/>
              </a:rPr>
              <a:t>panel </a:t>
            </a:r>
            <a:r>
              <a:rPr lang="el-GR" sz="2400" b="0" i="0" u="none" strike="noStrike" baseline="0" dirty="0">
                <a:latin typeface="grmn1000"/>
              </a:rPr>
              <a:t>είναι κατάλληλα για τη διερεύνηση των δυναμικών επιδράσεων, όπως στο υπόδειγμα πρώτης τάξης,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το σύνολο των μεταβλητών του δεξιού μέλους, </a:t>
            </a:r>
            <a:r>
              <a:rPr lang="el-GR" sz="2400" b="1" i="1" u="none" strike="noStrike" baseline="0" dirty="0">
                <a:latin typeface="LMMathItalic10-Bold"/>
              </a:rPr>
              <a:t>w</a:t>
            </a:r>
            <a:r>
              <a:rPr lang="el-GR" sz="1400" b="0" i="1" u="none" strike="noStrike" baseline="0" dirty="0">
                <a:latin typeface="LMMathItalic8-Regular"/>
              </a:rPr>
              <a:t>it</a:t>
            </a:r>
            <a:r>
              <a:rPr lang="el-GR" sz="2400" b="0" i="0" u="none" strike="noStrike" baseline="0" dirty="0">
                <a:latin typeface="grmn1000"/>
              </a:rPr>
              <a:t>, τώρα περιλαμβάνει την παρελθοντική εξαρτημένη μεταβλητή, </a:t>
            </a:r>
            <a:r>
              <a:rPr lang="en-US" sz="2400" b="0" i="1" u="none" strike="noStrike" baseline="0" dirty="0">
                <a:latin typeface="LMMathItalic10-Regular"/>
              </a:rPr>
              <a:t>y</a:t>
            </a:r>
            <a:r>
              <a:rPr lang="en-US" sz="1400" b="0" i="1" u="none" strike="noStrike" baseline="0" dirty="0">
                <a:latin typeface="LMMathItalic8-Regular"/>
              </a:rPr>
              <a:t>i,t</a:t>
            </a:r>
            <a:r>
              <a:rPr lang="en-US" sz="1400" b="0" i="1" u="none" strike="noStrike" baseline="0" dirty="0">
                <a:latin typeface="LMMathSymbols8-Regular"/>
              </a:rPr>
              <a:t>−</a:t>
            </a:r>
            <a:r>
              <a:rPr lang="en-US" sz="1400" b="0" i="0" u="none" strike="noStrike" baseline="0" dirty="0">
                <a:latin typeface="LMRoman8-Regular"/>
              </a:rPr>
              <a:t>1</a:t>
            </a:r>
            <a:r>
              <a:rPr lang="en-US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E3DAC-0F35-A157-668D-FD693108F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030" y="3121192"/>
            <a:ext cx="3488783" cy="92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101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FBC01-42C0-D1DD-ED71-2780C8A3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δυναμικών υποδειγμάτων δεδομένων panel με τη μέθοδο GMM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60DF2-CF7E-FA2E-CB61-F7A120321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248554" cy="4023360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Αναλογιστείτε, για παράδειγμα, ένα </a:t>
            </a:r>
            <a:r>
              <a:rPr lang="el-GR" sz="2400" b="0" i="0" u="none" strike="noStrike" baseline="0" dirty="0">
                <a:latin typeface="LMRoman10-Regular"/>
              </a:rPr>
              <a:t>panel </a:t>
            </a:r>
            <a:r>
              <a:rPr lang="el-GR" sz="2400" b="0" i="0" u="none" strike="noStrike" baseline="0" dirty="0">
                <a:latin typeface="grmn1000"/>
              </a:rPr>
              <a:t>με δύο περιόδους. Για τις δύο περιόδους θα ισχύει,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 όγκος της πληροφόρησης που χρησιμοποιείται για την εκτίμηση είναι αβέβαιος, καθώς εξαρτάται από τη συσχέτιση των βοηθητικών μεταβλητών με τις περιλαμβανόμενες εξωγενείς μεταβλητές στην εξίσωση.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C2BF0-191B-6AB1-602A-FF8B5AAF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568" y="3007659"/>
            <a:ext cx="5612782" cy="168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72036-6EC4-8652-F816-CAFEA1AB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2878" cy="1499616"/>
          </a:xfrm>
        </p:spPr>
        <p:txBody>
          <a:bodyPr>
            <a:normAutofit/>
          </a:bodyPr>
          <a:lstStyle/>
          <a:p>
            <a:r>
              <a:rPr lang="el-GR" sz="4000" dirty="0"/>
              <a:t>Παράδειγμα 13.2. Εκτιμητής της Μεθόδου των Ροπών για την N[μ, σ</a:t>
            </a:r>
            <a:r>
              <a:rPr lang="el-GR" sz="4000" baseline="30000" dirty="0"/>
              <a:t>2</a:t>
            </a:r>
            <a:r>
              <a:rPr lang="el-GR" sz="4000" dirty="0"/>
              <a:t>]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6837C-D1A8-FE9A-FC95-C8B9DF413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426" y="1995691"/>
            <a:ext cx="4062909" cy="846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57B54-9DDD-FF97-CBC6-C2ABAF432585}"/>
              </a:ext>
            </a:extLst>
          </p:cNvPr>
          <p:cNvSpPr txBox="1"/>
          <p:nvPr/>
        </p:nvSpPr>
        <p:spPr>
          <a:xfrm>
            <a:off x="1375003" y="2867789"/>
            <a:ext cx="1066302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Και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sz="1800" b="0" i="0" u="none" strike="noStrike" baseline="0" dirty="0">
                <a:latin typeface="grmn1000"/>
              </a:rPr>
              <a:t>Από την εξίσωση των δεξιών και των αριστερών μελών των ορίων πιθανότητας προκύπτουν οι εκτιμητές ροπών</a:t>
            </a:r>
            <a:endParaRPr lang="en-US" sz="1800" b="0" i="0" u="none" strike="noStrike" baseline="0" dirty="0">
              <a:latin typeface="grmn1000"/>
            </a:endParaRPr>
          </a:p>
          <a:p>
            <a:endParaRPr lang="en-US" dirty="0">
              <a:latin typeface="grmn1000"/>
            </a:endParaRPr>
          </a:p>
          <a:p>
            <a:endParaRPr lang="en-US" dirty="0">
              <a:latin typeface="grmn1000"/>
            </a:endParaRPr>
          </a:p>
          <a:p>
            <a:endParaRPr lang="en-US" dirty="0">
              <a:latin typeface="grmn1000"/>
            </a:endParaRPr>
          </a:p>
          <a:p>
            <a:r>
              <a:rPr lang="el-GR" sz="1800" b="0" i="0" u="none" strike="noStrike" baseline="0" dirty="0">
                <a:latin typeface="grmn1000"/>
              </a:rPr>
              <a:t>και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F8E32A-96AE-CC31-8CCE-2198EDEFF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302" y="3184644"/>
            <a:ext cx="6077881" cy="973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2047F6-0E6E-5586-F8EB-DDA49CA49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861" y="4895086"/>
            <a:ext cx="2069411" cy="6581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1E107F-B410-16A5-164F-E9A71AB3E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544" y="5947420"/>
            <a:ext cx="5765539" cy="75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711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4124-7D84-0F3B-8A9D-1CA17B68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δυναμικών υποδειγμάτων δεδομένων panel με τη μέθοδο GMM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80F9F-1339-E547-6324-B484350F0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904" y="1900518"/>
            <a:ext cx="1116787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Θα σχηματίσουμε μια μήτρα </a:t>
            </a:r>
            <a:r>
              <a:rPr lang="el-GR" sz="2400" b="1" i="1" u="none" strike="noStrike" baseline="0" dirty="0">
                <a:latin typeface="LMMathItalic10-Bold"/>
              </a:rPr>
              <a:t>V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που συνίσταται από 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Γ1 </a:t>
            </a:r>
            <a:r>
              <a:rPr lang="el-GR" sz="2400" b="0" i="0" u="none" strike="noStrike" baseline="0" dirty="0">
                <a:latin typeface="grmn1000"/>
              </a:rPr>
              <a:t>γραμμές που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κατασκευάζονται με τον ίδιο τρόπο για τις 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0" u="none" strike="noStrike" baseline="0" dirty="0">
                <a:latin typeface="LMRoman10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παρατηρήσεις και μια τελευταία γραμμή που θα είναι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διαφορετική, όπως θα δούμε παρακάτω.</a:t>
            </a:r>
            <a:r>
              <a:rPr lang="el-GR" sz="1400" b="0" i="0" u="none" strike="noStrike" baseline="0" dirty="0">
                <a:latin typeface="grmn08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Η μήτρα θα είναι της μορφής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Τα σύνολα των βοηθητικών μεταβλητών που περιλαμβάνει η </a:t>
            </a:r>
            <a:r>
              <a:rPr lang="el-GR" sz="2400" b="1" i="1" u="none" strike="noStrike" baseline="0" dirty="0" err="1">
                <a:latin typeface="LMMathItalic10-Bold"/>
              </a:rPr>
              <a:t>v</a:t>
            </a:r>
            <a:r>
              <a:rPr lang="el-GR" sz="1400" b="0" i="1" u="none" strike="noStrike" baseline="0" dirty="0" err="1">
                <a:latin typeface="LMMathItalic8-Regular"/>
              </a:rPr>
              <a:t>it</a:t>
            </a:r>
            <a:r>
              <a:rPr lang="el-GR" sz="2400" b="0" i="0" u="none" strike="noStrike" baseline="0" dirty="0">
                <a:latin typeface="grmn1000"/>
              </a:rPr>
              <a:t>) μπορεί να περιλαμβάνουν τις παρακάτω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μεταβλητές του υποδείγματος: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31293-B0E4-4B69-3ADE-CA9CE0923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199" y="3049048"/>
            <a:ext cx="2462517" cy="119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837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493CC-FB12-03B3-973C-1528332B5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Εκτίμηση δυναμικών υποδειγμάτων δεδομένων panel με τη μέθοδο GMM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8D7C6E-0B95-D9D9-F7E7-819D125CC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73" y="2855641"/>
            <a:ext cx="9846468" cy="173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398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DE0511-6E99-DE2D-2BDC-5B2DE49E5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62" y="2545976"/>
            <a:ext cx="10856475" cy="24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506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111F42-0A95-2739-FFB4-8A6133A88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491" y="914399"/>
            <a:ext cx="8758896" cy="518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96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08A15-AE18-044C-4A0B-D7FD0A87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13.2. Εκτιμητής της Μεθόδου των Ροπών για την N[μ, σ</a:t>
            </a:r>
            <a:r>
              <a:rPr kumimoji="0" lang="el-GR" sz="4000" b="0" i="0" u="none" strike="noStrike" kern="1200" cap="all" spc="100" normalizeH="0" baseline="300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2</a:t>
            </a:r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7627D-596A-8CB3-E055-2C4155717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΄Εστω</a:t>
            </a:r>
            <a:r>
              <a:rPr lang="en-US" sz="2400" dirty="0">
                <a:latin typeface="grmn1000"/>
              </a:rPr>
              <a:t> </a:t>
            </a:r>
            <a:r>
              <a:rPr lang="el-GR" sz="2400" b="0" i="1" u="none" strike="noStrike" baseline="0" dirty="0">
                <a:latin typeface="LMMathItalic10-Regular"/>
              </a:rPr>
              <a:t>m</a:t>
            </a:r>
            <a:r>
              <a:rPr lang="el-GR" sz="1400" b="0" i="1" u="none" strike="noStrike" baseline="0" dirty="0">
                <a:latin typeface="LMMathItalic8-Regular"/>
              </a:rPr>
              <a:t>k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Symbols10-Regular"/>
              </a:rPr>
              <a:t>·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μια συνεχής και παραγωγίσιμη συνάρτηση που δεν περιλαμβάνει το μέγεθος δείγματος </a:t>
            </a:r>
            <a:r>
              <a:rPr lang="el-GR" sz="2400" b="0" i="1" u="none" strike="noStrike" baseline="0" dirty="0">
                <a:latin typeface="LMMathItalic10-Regular"/>
              </a:rPr>
              <a:t>n</a:t>
            </a:r>
            <a:r>
              <a:rPr lang="el-GR" sz="2400" b="0" i="0" u="none" strike="noStrike" baseline="0" dirty="0">
                <a:latin typeface="grmn1000"/>
              </a:rPr>
              <a:t>, και έστω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Αυτές αποτελούν επίσης ροπές των δεδομένων. Από το Θεώρημα Δ.4 και το πόρισμα, (Δ-5), προκύπτει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ότι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E8388-62D9-BB16-C4CE-2383E41E5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357" y="3295029"/>
            <a:ext cx="4580850" cy="1038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934CD-A1DF-3006-3765-15BB71BB8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357" y="5561814"/>
            <a:ext cx="5153950" cy="7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00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3211</TotalTime>
  <Words>4177</Words>
  <Application>Microsoft Office PowerPoint</Application>
  <PresentationFormat>Widescreen</PresentationFormat>
  <Paragraphs>475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104" baseType="lpstr">
      <vt:lpstr>Calibri</vt:lpstr>
      <vt:lpstr>Cambria Math</vt:lpstr>
      <vt:lpstr>grmi1000</vt:lpstr>
      <vt:lpstr>grmn0800</vt:lpstr>
      <vt:lpstr>grmn1000</vt:lpstr>
      <vt:lpstr>grxn1000</vt:lpstr>
      <vt:lpstr>LMMathItalic10-Bold</vt:lpstr>
      <vt:lpstr>LMMathItalic10-Regular</vt:lpstr>
      <vt:lpstr>LMMathItalic7-Regular</vt:lpstr>
      <vt:lpstr>LMMathItalic8-Regular</vt:lpstr>
      <vt:lpstr>LMMathSymbols10-Regular</vt:lpstr>
      <vt:lpstr>LMMathSymbols7-Regular</vt:lpstr>
      <vt:lpstr>LMMathSymbols8-Regular</vt:lpstr>
      <vt:lpstr>LMRoman10-Bold</vt:lpstr>
      <vt:lpstr>LMRoman10-Regular</vt:lpstr>
      <vt:lpstr>LMRoman7-Regular</vt:lpstr>
      <vt:lpstr>LMRoman8-Regular</vt:lpstr>
      <vt:lpstr>Tw Cen MT</vt:lpstr>
      <vt:lpstr>Tw Cen MT Condensed</vt:lpstr>
      <vt:lpstr>Wingdings 3</vt:lpstr>
      <vt:lpstr>Integral</vt:lpstr>
      <vt:lpstr>Κεφάλαιο 13</vt:lpstr>
      <vt:lpstr>Εισαγωγή</vt:lpstr>
      <vt:lpstr>Παράδειγμα 13.1. Εξισώσεις Euler και Δια Βίου Κατανάλωση</vt:lpstr>
      <vt:lpstr>Παράδειγμα 13.1. Εξισώσεις Euler και Δια Βίου Κατανάλωση</vt:lpstr>
      <vt:lpstr>Παράδειγμα 13.1. Εξισώσεις Euler και Δια Βίου Κατανάλωση</vt:lpstr>
      <vt:lpstr>Τυχαία Δειγματοληψία Και Εκτίμηση Των Παραμέτρων Των Κατανομών</vt:lpstr>
      <vt:lpstr>Τυχαία Δειγματοληψία Και Εκτίμηση Των Παραμέτρων Των Κατανομών</vt:lpstr>
      <vt:lpstr>Παράδειγμα 13.2. Εκτιμητής της Μεθόδου των Ροπών για την N[μ, σ2]</vt:lpstr>
      <vt:lpstr>Παράδειγμα 13.2. Εκτιμητής της Μεθόδου των Ροπών για την N[μ, σ2]</vt:lpstr>
      <vt:lpstr>Παράδειγμα 13.2. Εκτιμητής της Μεθόδου των Ροπών για την N[μ, σ2]</vt:lpstr>
      <vt:lpstr>Παράδειγμα 13.3. Αντίστροφη Γκαουσιανή (Wald) Κατανομή</vt:lpstr>
      <vt:lpstr>Παράδειγμα 13.4. Συνδυασμός Κανονικών Κατανομών</vt:lpstr>
      <vt:lpstr>Παράδειγμα 13.4. Συνδυασμός Κανονικών Κατανομών</vt:lpstr>
      <vt:lpstr>Παράδειγμα 13.4. Συνδυασμός Κανονικών Κατανομών</vt:lpstr>
      <vt:lpstr>Παράδειγμα 13.5. Κατανομή Γάμμα</vt:lpstr>
      <vt:lpstr>Παράδειγμα 13.5. Κατανομή Γάμμα</vt:lpstr>
      <vt:lpstr>Ασυμπτωματικές ιδιότητες του εκτιμητή της μεθόδου των ροπών</vt:lpstr>
      <vt:lpstr>Ασυμπτωματικές ιδιότητες του εκτιμητή της μεθόδου των ροπών</vt:lpstr>
      <vt:lpstr>Ασυμπτωματικές ιδιότητες του εκτιμητή της μεθόδου των ροπών</vt:lpstr>
      <vt:lpstr>Εκτίμηση με τη μέθοδο της ελάχιστης απόστασης</vt:lpstr>
      <vt:lpstr>Εκτίμηση με τη μέθοδο της ελάχιστης απόστασης</vt:lpstr>
      <vt:lpstr>Εκτίμηση με τη μέθοδο της ελάχιστης απόστασης</vt:lpstr>
      <vt:lpstr>PowerPoint Presentation</vt:lpstr>
      <vt:lpstr>Εκτίμηση με τη μέθοδο της ελάχιστης απόστασης</vt:lpstr>
      <vt:lpstr>Εκτίμηση με τη μέθοδο της ελάχιστης απόστασης</vt:lpstr>
      <vt:lpstr>Εκτίμηση με τη μέθοδο της ελάχιστης απόστασης</vt:lpstr>
      <vt:lpstr>Εκτίμηση με τη μέθοδο της ελάχιστης απόστασης</vt:lpstr>
      <vt:lpstr>Παράδειγμα 13.6. Εκτίμηση Ελάχιστης Απόστασης για μια Συνάρτηση Νοσοκομειακού Κόστους</vt:lpstr>
      <vt:lpstr>Παράδειγμα 13.6. Εκτίμηση Ελάχιστης Απόστασης για μια Συνάρτηση Νοσοκομειακού Κόστους</vt:lpstr>
      <vt:lpstr>Παράδειγμα 13.6. Εκτίμηση Ελάχιστης Απόστασης για μια Συνάρτηση Νοσοκομειακού Κόστους</vt:lpstr>
      <vt:lpstr>PowerPoint Presentation</vt:lpstr>
      <vt:lpstr>PowerPoint Presentation</vt:lpstr>
      <vt:lpstr>Παράδειγμα 13.6. Εκτίμηση Ελάχιστης Απόστασης για μια Συνάρτηση Νοσοκομειακού Κόστους</vt:lpstr>
      <vt:lpstr>Παράδειγμα 13.6. Εκτίμηση Ελάχιστης Απόστασης για μια Συνάρτηση Νοσοκομειακού Κόστους</vt:lpstr>
      <vt:lpstr>Εκτίμηση βάσει των συνθηκών ορθογωνιότητας</vt:lpstr>
      <vt:lpstr>Εκτίμηση βάσει των συνθηκών ορθογωνιότητας</vt:lpstr>
      <vt:lpstr>Εκτίμηση βάσει των συνθηκών ορθογωνιότητας</vt:lpstr>
      <vt:lpstr>Εκτίμηση βάσει των συνθηκών ορθογωνιότητας</vt:lpstr>
      <vt:lpstr>Γενικεύοντας τη μέθοδο των ροπών</vt:lpstr>
      <vt:lpstr>Γενικεύοντας τη μέθοδο των ροπών</vt:lpstr>
      <vt:lpstr>Γενικεύοντας τη μέθοδο των ροπών</vt:lpstr>
      <vt:lpstr>Γενικεύοντας τη μέθοδο των ροπών</vt:lpstr>
      <vt:lpstr>Γενικεύοντας τη μέθοδο των ροπών</vt:lpstr>
      <vt:lpstr>Γενικεύοντας τη μέθοδο των ροπών</vt:lpstr>
      <vt:lpstr>Γενικεύοντας τη μέθοδο των ροπών</vt:lpstr>
      <vt:lpstr>Γενικεύοντας τη μέθοδο των ροπών</vt:lpstr>
      <vt:lpstr>Ιδιότητες του εκτιμητή GMM</vt:lpstr>
      <vt:lpstr>Ιδιότητες του εκτιμητή GMM</vt:lpstr>
      <vt:lpstr>Παράδειγμα 13.8. Εξίσωση Εμπειρικών Ροπών για τη Μέθοδο Βοηθητικών Μεταβλητών</vt:lpstr>
      <vt:lpstr>PowerPoint Presentation</vt:lpstr>
      <vt:lpstr>Παράδειγμα 13.8. Εξίσωση Εμπειρικών Ροπών για τη Μέθοδο Βοηθητικών Μεταβλητών</vt:lpstr>
      <vt:lpstr>Παράδειγμα 13.8. Εξίσωση Εμπειρικών Ροπών για τη Μέθοδο Βοηθητικών Μεταβλητών</vt:lpstr>
      <vt:lpstr>PowerPoint Presentation</vt:lpstr>
      <vt:lpstr>Παράδειγμα 13.8. Εξίσωση Εμπειρικών Ροπών για τη Μέθοδο Βοηθητικών Μεταβλητών</vt:lpstr>
      <vt:lpstr>Παράδειγμα 13.8. Εξίσωση Εμπειρικών Ροπών για τη Μέθοδο Βοηθητικών Μεταβλητών</vt:lpstr>
      <vt:lpstr>Παράδειγμα 13.8. Εξίσωση Εμπειρικών Ροπών για τη Μέθοδο Βοηθητικών Μεταβλητών</vt:lpstr>
      <vt:lpstr>Παράδειγμα 13.8. Εξίσωση Εμπειρικών Ροπών για τη Μέθοδο Βοηθητικών Μεταβλητών</vt:lpstr>
      <vt:lpstr>Παράδειγμα 13.8. Εξίσωση Εμπειρικών Ροπών για τη Μέθοδο Βοηθητικών Μεταβλητών</vt:lpstr>
      <vt:lpstr>΄Ελεγχος της εγκυρότητας των περιορισμών των ροπών</vt:lpstr>
      <vt:lpstr>΄Ελεγχος της εγκυρότητας των περιορισμών των ροπών</vt:lpstr>
      <vt:lpstr>Αντίστοιχα στατιστικά ελέγχων WALD, LM και LR για την εκτίμηση GMM</vt:lpstr>
      <vt:lpstr>Αντίστοιχα στατιστικά ελέγχων WALD, LM και LR για την εκτίμηση GMM</vt:lpstr>
      <vt:lpstr>Γραμμικά υποδείγματα μιας εξίσωσης</vt:lpstr>
      <vt:lpstr>Γραμμικά υποδείγματα μιας εξίσωσης</vt:lpstr>
      <vt:lpstr>Γραμμικά υποδείγματα μιας εξίσωσης</vt:lpstr>
      <vt:lpstr>Γραμμικά υποδείγματα μιας εξίσωσης</vt:lpstr>
      <vt:lpstr>Γραμμικά υποδείγματα μιας εξίσωσης</vt:lpstr>
      <vt:lpstr>Γραμμικά υποδείγματα μιας εξίσωσης</vt:lpstr>
      <vt:lpstr>Γραμμικά υποδείγματα μιας εξίσωσης</vt:lpstr>
      <vt:lpstr>Γραμμικά υποδείγματα μιας εξίσωσης</vt:lpstr>
      <vt:lpstr>Γραμμικά υποδείγματα μιας εξίσωσης</vt:lpstr>
      <vt:lpstr>Γραμμικά υποδείγματα μιας εξίσωσης</vt:lpstr>
      <vt:lpstr>Γραμμικά υποδείγματα μιας εξίσωσης</vt:lpstr>
      <vt:lpstr>Μη γραμμικά υποδείγματα μιας εξίσωσης</vt:lpstr>
      <vt:lpstr>Μη γραμμικά υποδείγματα μιας εξίσωσης</vt:lpstr>
      <vt:lpstr>Εξισώσεις φαινομενικά ασυσχέτιστων παλινδρομήσεων</vt:lpstr>
      <vt:lpstr>Εξισώσεις φαινομενικά ασυσχέτιστων παλινδρομήσεων</vt:lpstr>
      <vt:lpstr>Εκτίμηση δυναμικών υποδειγμάτων δεδομένων panel με τη μέθοδο GMM</vt:lpstr>
      <vt:lpstr>Εκτίμηση δυναμικών υποδειγμάτων δεδομένων panel με τη μέθοδο GMM</vt:lpstr>
      <vt:lpstr>Εκτίμηση δυναμικών υποδειγμάτων δεδομένων panel με τη μέθοδο GMM</vt:lpstr>
      <vt:lpstr>Εκτίμηση δυναμικών υποδειγμάτων δεδομένων panel με τη μέθοδο GMM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13</dc:title>
  <dc:creator>Nikolaos G. Manetas</dc:creator>
  <cp:lastModifiedBy>Nikolaos G. Manetas</cp:lastModifiedBy>
  <cp:revision>13</cp:revision>
  <dcterms:created xsi:type="dcterms:W3CDTF">2023-02-17T10:23:02Z</dcterms:created>
  <dcterms:modified xsi:type="dcterms:W3CDTF">2023-03-03T09:18:13Z</dcterms:modified>
</cp:coreProperties>
</file>