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3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4EE6070-BA3B-4335-9A22-F62FBEECD89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AEF2-6679-4964-BE4E-7F31BDE5C7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18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6070-BA3B-4335-9A22-F62FBEECD89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AEF2-6679-4964-BE4E-7F31BDE5C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2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6070-BA3B-4335-9A22-F62FBEECD89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AEF2-6679-4964-BE4E-7F31BDE5C7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98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6070-BA3B-4335-9A22-F62FBEECD89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AEF2-6679-4964-BE4E-7F31BDE5C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2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6070-BA3B-4335-9A22-F62FBEECD89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AEF2-6679-4964-BE4E-7F31BDE5C7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23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6070-BA3B-4335-9A22-F62FBEECD89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AEF2-6679-4964-BE4E-7F31BDE5C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1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6070-BA3B-4335-9A22-F62FBEECD89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AEF2-6679-4964-BE4E-7F31BDE5C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2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6070-BA3B-4335-9A22-F62FBEECD89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AEF2-6679-4964-BE4E-7F31BDE5C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8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6070-BA3B-4335-9A22-F62FBEECD89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AEF2-6679-4964-BE4E-7F31BDE5C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5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6070-BA3B-4335-9A22-F62FBEECD89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AEF2-6679-4964-BE4E-7F31BDE5C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7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6070-BA3B-4335-9A22-F62FBEECD89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AEF2-6679-4964-BE4E-7F31BDE5C7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823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4EE6070-BA3B-4335-9A22-F62FBEECD89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871AEF2-6679-4964-BE4E-7F31BDE5C7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3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22D0F-7EA0-D3E7-3AB1-7989B781D8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Κεφάλαιο 12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2060CF-B546-DD33-7B34-7D8867A31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446282" cy="1463040"/>
          </a:xfrm>
        </p:spPr>
        <p:txBody>
          <a:bodyPr>
            <a:normAutofit/>
          </a:bodyPr>
          <a:lstStyle/>
          <a:p>
            <a:r>
              <a:rPr lang="el-GR" sz="2400" dirty="0"/>
              <a:t>Θεωρητικά Πλαίσια Εκτίμησης στην Οικονομετρία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BA6C9-E588-6B51-955D-7C723EBDE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18" y="3190255"/>
            <a:ext cx="3956106" cy="28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94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31D30-4C6B-4EE3-1345-5B88EA13F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891352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Μοντελοποίηση από κοινού κατανομών με συναρτήσεις Copula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6EB979-ED52-F408-2BF9-B6F5ECBDB4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8474" y="2286000"/>
                <a:ext cx="11673526" cy="4023360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Για να αξιοποιήσουμε αυτή τη σχέση, παρατηρούμε ότι η </a:t>
                </a:r>
                <a:r>
                  <a:rPr lang="el-GR" sz="2400" b="0" i="0" u="none" strike="noStrike" baseline="0" dirty="0">
                    <a:latin typeface="LMRoman10-Regular"/>
                  </a:rPr>
                  <a:t>cdf </a:t>
                </a:r>
                <a:r>
                  <a:rPr lang="el-GR" sz="2400" b="0" i="0" u="none" strike="noStrike" baseline="0" dirty="0">
                    <a:latin typeface="grmn1000"/>
                  </a:rPr>
                  <a:t>μιας τυχαίας μεταβλητής, </a:t>
                </a:r>
                <a:r>
                  <a:rPr lang="el-GR" sz="2400" b="0" i="1" u="none" strike="noStrike" baseline="0" dirty="0">
                    <a:latin typeface="LMMathItalic10-Regular"/>
                  </a:rPr>
                  <a:t>F</a:t>
                </a:r>
                <a:r>
                  <a:rPr lang="el-GR" sz="1400" b="0" i="0" u="none" strike="noStrike" baseline="0" dirty="0">
                    <a:latin typeface="LMRoman8-Regular"/>
                  </a:rPr>
                  <a:t>1</a:t>
                </a:r>
                <a:r>
                  <a:rPr lang="el-GR" sz="2400" b="0" i="0" u="none" strike="noStrike" baseline="0" dirty="0">
                    <a:latin typeface="LMRoman10-Regular"/>
                  </a:rPr>
                  <a:t>(</a:t>
                </a:r>
                <a:r>
                  <a:rPr lang="el-GR" sz="2400" b="0" i="1" u="none" strike="noStrike" baseline="0" dirty="0">
                    <a:latin typeface="LMMathItalic10-Regular"/>
                  </a:rPr>
                  <a:t>y</a:t>
                </a:r>
                <a:r>
                  <a:rPr lang="el-GR" sz="1400" b="0" i="0" u="none" strike="noStrike" baseline="0" dirty="0">
                    <a:latin typeface="LMRoman8-Regular"/>
                  </a:rPr>
                  <a:t>1</a:t>
                </a:r>
                <a:r>
                  <a:rPr lang="el-GR" sz="2400" b="0" i="1" u="none" strike="noStrike" baseline="0" dirty="0">
                    <a:latin typeface="LMMathSymbols10-Regular"/>
                  </a:rPr>
                  <a:t>|•</a:t>
                </a:r>
                <a:r>
                  <a:rPr lang="el-GR" sz="2400" b="0" i="0" u="none" strike="noStrike" baseline="0" dirty="0">
                    <a:latin typeface="LMRoman10-Regular"/>
                  </a:rPr>
                  <a:t>)</a:t>
                </a:r>
                <a:r>
                  <a:rPr lang="el-GR" sz="2400" b="0" i="0" u="none" strike="noStrike" baseline="0" dirty="0">
                    <a:latin typeface="grmn1000"/>
                  </a:rPr>
                  <a:t>, αποτελεί μια ομοιόμορφα κατανεμημένη τυχαία μεταβλητή.</a:t>
                </a: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Αυτός είναι ο </a:t>
                </a:r>
                <a:r>
                  <a:rPr lang="el-GR" sz="2400" b="1" i="0" u="none" strike="noStrike" baseline="0" dirty="0">
                    <a:latin typeface="grxn1000"/>
                  </a:rPr>
                  <a:t>θεμελιώδης μετασχηματισμός πιθανότητας </a:t>
                </a:r>
                <a:r>
                  <a:rPr lang="el-GR" sz="2400" b="0" i="0" u="none" strike="noStrike" baseline="0" dirty="0">
                    <a:latin typeface="grmn1000"/>
                  </a:rPr>
                  <a:t>που χρησιμοποιούμε για τη δημιουργία τυχαίων αριθμών.</a:t>
                </a: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Αν η </a:t>
                </a:r>
                <a:r>
                  <a:rPr lang="el-GR" sz="2400" b="0" i="1" u="none" strike="noStrike" baseline="0" dirty="0">
                    <a:latin typeface="LMMathItalic10-Regular"/>
                  </a:rPr>
                  <a:t>F</a:t>
                </a:r>
                <a:r>
                  <a:rPr lang="el-GR" sz="1400" b="0" i="0" u="none" strike="noStrike" baseline="0" dirty="0">
                    <a:latin typeface="LMRoman8-Regular"/>
                  </a:rPr>
                  <a:t>12</a:t>
                </a:r>
                <a:r>
                  <a:rPr lang="el-GR" sz="2400" b="0" i="0" u="none" strike="noStrike" baseline="0" dirty="0">
                    <a:latin typeface="LMRoman10-Regular"/>
                  </a:rPr>
                  <a:t>(</a:t>
                </a:r>
                <a:r>
                  <a:rPr lang="el-GR" sz="2400" b="0" i="1" u="none" strike="noStrike" baseline="0" dirty="0">
                    <a:latin typeface="LMMathItalic10-Regular"/>
                  </a:rPr>
                  <a:t>y</a:t>
                </a:r>
                <a:r>
                  <a:rPr lang="el-GR" sz="1400" b="0" i="0" u="none" strike="noStrike" baseline="0" dirty="0">
                    <a:latin typeface="LMRoman8-Regular"/>
                  </a:rPr>
                  <a:t>1</a:t>
                </a:r>
                <a:r>
                  <a:rPr lang="el-GR" sz="2400" b="0" i="1" u="none" strike="noStrike" baseline="0" dirty="0">
                    <a:latin typeface="LMMathItalic10-Regular"/>
                  </a:rPr>
                  <a:t>, y</a:t>
                </a:r>
                <a:r>
                  <a:rPr lang="el-GR" sz="1400" b="0" i="0" u="none" strike="noStrike" baseline="0" dirty="0">
                    <a:latin typeface="LMRoman8-Regular"/>
                  </a:rPr>
                  <a:t>2</a:t>
                </a:r>
                <a:r>
                  <a:rPr lang="el-GR" sz="2400" b="0" i="1" u="none" strike="noStrike" baseline="0" dirty="0">
                    <a:latin typeface="LMMathSymbols10-Regular"/>
                  </a:rPr>
                  <a:t>|•</a:t>
                </a:r>
                <a:r>
                  <a:rPr lang="el-GR" sz="2400" b="0" i="0" u="none" strike="noStrike" baseline="0" dirty="0">
                    <a:latin typeface="LMRoman10-Regular"/>
                  </a:rPr>
                  <a:t>) = </a:t>
                </a:r>
                <a:r>
                  <a:rPr lang="el-GR" sz="2400" b="0" i="1" u="none" strike="noStrike" baseline="0" dirty="0">
                    <a:latin typeface="LMMathItalic10-Regular"/>
                  </a:rPr>
                  <a:t>C</a:t>
                </a:r>
                <a:r>
                  <a:rPr lang="el-GR" sz="2400" b="0" i="0" u="none" strike="noStrike" baseline="0" dirty="0">
                    <a:latin typeface="LMRoman10-Regular"/>
                  </a:rPr>
                  <a:t>[</a:t>
                </a:r>
                <a:r>
                  <a:rPr lang="el-GR" sz="2400" b="0" i="1" u="none" strike="noStrike" baseline="0" dirty="0">
                    <a:latin typeface="LMMathItalic10-Regular"/>
                  </a:rPr>
                  <a:t>F</a:t>
                </a:r>
                <a:r>
                  <a:rPr lang="el-GR" sz="1400" b="0" i="0" u="none" strike="noStrike" baseline="0" dirty="0">
                    <a:latin typeface="LMRoman8-Regular"/>
                  </a:rPr>
                  <a:t>1</a:t>
                </a:r>
                <a:r>
                  <a:rPr lang="el-GR" sz="2400" b="0" i="0" u="none" strike="noStrike" baseline="0" dirty="0">
                    <a:latin typeface="LMRoman10-Regular"/>
                  </a:rPr>
                  <a:t>(</a:t>
                </a:r>
                <a:r>
                  <a:rPr lang="el-GR" sz="2400" b="0" i="1" u="none" strike="noStrike" baseline="0" dirty="0">
                    <a:latin typeface="LMMathItalic10-Regular"/>
                  </a:rPr>
                  <a:t>y</a:t>
                </a:r>
                <a:r>
                  <a:rPr lang="el-GR" sz="1400" b="0" i="0" u="none" strike="noStrike" baseline="0" dirty="0">
                    <a:latin typeface="LMRoman8-Regular"/>
                  </a:rPr>
                  <a:t>1</a:t>
                </a:r>
                <a:r>
                  <a:rPr lang="el-GR" sz="2400" b="0" i="1" u="none" strike="noStrike" baseline="0" dirty="0">
                    <a:latin typeface="LMMathSymbols10-Regular"/>
                  </a:rPr>
                  <a:t>|•</a:t>
                </a:r>
                <a:r>
                  <a:rPr lang="el-GR" sz="2400" b="0" i="0" u="none" strike="noStrike" baseline="0" dirty="0">
                    <a:latin typeface="LMRoman10-Regular"/>
                  </a:rPr>
                  <a:t>)</a:t>
                </a:r>
                <a:r>
                  <a:rPr lang="el-GR" sz="2400" b="0" i="1" u="none" strike="noStrike" baseline="0" dirty="0">
                    <a:latin typeface="LMMathItalic10-Regular"/>
                  </a:rPr>
                  <a:t>, F</a:t>
                </a:r>
                <a:r>
                  <a:rPr lang="el-GR" sz="1400" b="0" i="0" u="none" strike="noStrike" baseline="0" dirty="0">
                    <a:latin typeface="LMRoman8-Regular"/>
                  </a:rPr>
                  <a:t>2</a:t>
                </a:r>
                <a:r>
                  <a:rPr lang="el-GR" sz="2400" b="0" i="0" u="none" strike="noStrike" baseline="0" dirty="0">
                    <a:latin typeface="LMRoman10-Regular"/>
                  </a:rPr>
                  <a:t>(</a:t>
                </a:r>
                <a:r>
                  <a:rPr lang="el-GR" sz="2400" b="0" i="1" u="none" strike="noStrike" baseline="0" dirty="0">
                    <a:latin typeface="LMMathItalic10-Regular"/>
                  </a:rPr>
                  <a:t>y</a:t>
                </a:r>
                <a:r>
                  <a:rPr lang="el-GR" sz="1400" b="0" i="0" u="none" strike="noStrike" baseline="0" dirty="0">
                    <a:latin typeface="LMRoman8-Regular"/>
                  </a:rPr>
                  <a:t>2</a:t>
                </a:r>
                <a:r>
                  <a:rPr lang="el-GR" sz="2400" b="0" i="1" u="none" strike="noStrike" baseline="0" dirty="0">
                    <a:latin typeface="LMMathSymbols10-Regular"/>
                  </a:rPr>
                  <a:t>|•</a:t>
                </a:r>
                <a:r>
                  <a:rPr lang="el-GR" sz="2400" b="0" i="0" u="none" strike="noStrike" baseline="0" dirty="0">
                    <a:latin typeface="LMRoman10-Regular"/>
                  </a:rPr>
                  <a:t>)] </a:t>
                </a:r>
                <a:r>
                  <a:rPr lang="el-GR" sz="2400" b="0" i="0" u="none" strike="noStrike" baseline="0" dirty="0">
                    <a:latin typeface="grmn1000"/>
                  </a:rPr>
                  <a:t>είναι συνεχής και οι (αντίστροφες) συναρτήσεις ποσοστημορίων των </a:t>
                </a:r>
                <a:r>
                  <a:rPr lang="el-GR" sz="2400" b="0" i="0" u="none" strike="noStrike" baseline="0" dirty="0">
                    <a:latin typeface="LMRoman10-Regular"/>
                  </a:rPr>
                  <a:t>cdf </a:t>
                </a:r>
                <a:r>
                  <a:rPr lang="el-GR" sz="2400" b="0" i="0" u="none" strike="noStrike" baseline="0" dirty="0">
                    <a:latin typeface="grmn1000"/>
                  </a:rPr>
                  <a:t>είναι </a:t>
                </a:r>
                <a:r>
                  <a:rPr lang="el-GR" sz="2400" b="0" i="1" u="none" strike="noStrike" baseline="0" dirty="0">
                    <a:latin typeface="LMMathItalic10-Regular"/>
                  </a:rPr>
                  <a:t>F</a:t>
                </a:r>
                <a:r>
                  <a:rPr lang="en-US" sz="2400" b="0" i="1" u="none" strike="noStrike" baseline="0" dirty="0">
                    <a:latin typeface="LMMathItalic10-Regular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l-GR" sz="2400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400" b="0" i="1" u="none" strike="noStrike" baseline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400" b="0" i="1" u="none" strike="noStrike" baseline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den>
                        </m:f>
                      </m:e>
                    </m:box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 </a:t>
                </a:r>
                <a:r>
                  <a:rPr lang="el-GR" sz="2400" b="0" i="0" u="none" strike="noStrike" baseline="0" dirty="0">
                    <a:latin typeface="LMRoman10-Regular"/>
                  </a:rPr>
                  <a:t>(</a:t>
                </a:r>
                <a:r>
                  <a:rPr lang="el-GR" sz="2400" b="0" i="1" u="none" strike="noStrike" baseline="0" dirty="0">
                    <a:latin typeface="LMMathItalic10-Regular"/>
                  </a:rPr>
                  <a:t>u</a:t>
                </a:r>
                <a:r>
                  <a:rPr lang="el-GR" sz="1400" b="0" i="1" u="none" strike="noStrike" baseline="0" dirty="0">
                    <a:latin typeface="LMMathItalic8-Regular"/>
                  </a:rPr>
                  <a:t>j</a:t>
                </a:r>
                <a:r>
                  <a:rPr lang="el-GR" sz="2400" b="0" i="0" u="none" strike="noStrike" baseline="0" dirty="0">
                    <a:latin typeface="LMRoman10-Regular"/>
                  </a:rPr>
                  <a:t>) </a:t>
                </a:r>
                <a:r>
                  <a:rPr lang="el-GR" sz="2400" b="0" i="0" u="none" strike="noStrike" baseline="0" dirty="0">
                    <a:latin typeface="grmn1000"/>
                  </a:rPr>
                  <a:t>όπου </a:t>
                </a:r>
                <a:r>
                  <a:rPr lang="el-GR" sz="2400" b="0" i="0" u="none" strike="noStrike" baseline="0" dirty="0">
                    <a:latin typeface="LMRoman10-Regular"/>
                  </a:rPr>
                  <a:t>0 </a:t>
                </a:r>
                <a:r>
                  <a:rPr lang="el-GR" sz="2400" b="0" i="1" u="none" strike="noStrike" baseline="0" dirty="0">
                    <a:latin typeface="LMMathSymbols10-Regular"/>
                  </a:rPr>
                  <a:t>≤ </a:t>
                </a:r>
                <a:r>
                  <a:rPr lang="el-GR" sz="2400" b="0" i="1" u="none" strike="noStrike" baseline="0" dirty="0">
                    <a:latin typeface="LMMathItalic10-Regular"/>
                  </a:rPr>
                  <a:t>u</a:t>
                </a:r>
                <a:r>
                  <a:rPr lang="el-GR" sz="1400" b="0" i="1" u="none" strike="noStrike" baseline="0" dirty="0">
                    <a:latin typeface="LMMathItalic8-Regular"/>
                  </a:rPr>
                  <a:t>j </a:t>
                </a:r>
                <a:r>
                  <a:rPr lang="el-GR" sz="2400" b="0" i="1" u="none" strike="noStrike" baseline="0" dirty="0">
                    <a:latin typeface="LMMathSymbols10-Regular"/>
                  </a:rPr>
                  <a:t>≤ </a:t>
                </a:r>
                <a:r>
                  <a:rPr lang="el-GR" sz="2400" b="0" i="0" u="none" strike="noStrike" baseline="0" dirty="0">
                    <a:latin typeface="LMRoman10-Regular"/>
                  </a:rPr>
                  <a:t>1</a:t>
                </a:r>
                <a:r>
                  <a:rPr lang="el-GR" sz="2400" b="0" i="0" u="none" strike="noStrike" baseline="0" dirty="0">
                    <a:latin typeface="grmn1000"/>
                  </a:rPr>
                  <a:t>, τότε η συνάρτηση </a:t>
                </a:r>
                <a:r>
                  <a:rPr lang="el-GR" sz="2400" b="0" i="0" u="none" strike="noStrike" baseline="0" dirty="0">
                    <a:latin typeface="LMRoman10-Regular"/>
                  </a:rPr>
                  <a:t>copula </a:t>
                </a:r>
                <a:r>
                  <a:rPr lang="el-GR" sz="2400" b="0" i="0" u="none" strike="noStrike" baseline="0" dirty="0">
                    <a:latin typeface="grmn1000"/>
                  </a:rPr>
                  <a:t>μπορεί να εκφραστεί ως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6EB979-ED52-F408-2BF9-B6F5ECBDB4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474" y="2286000"/>
                <a:ext cx="11673526" cy="4023360"/>
              </a:xfrm>
              <a:blipFill>
                <a:blip r:embed="rId2"/>
                <a:stretch>
                  <a:fillRect l="-418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F74DD25-F110-133F-AFC0-DE90F85B2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652" y="4920792"/>
            <a:ext cx="4624040" cy="135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72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3C628-910F-4BAF-954E-979DD87D2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995047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Μοντελοποίηση από κοινού κατανομών με συναρτήσεις Copula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42405-7923-229B-3551-AD4403223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302" y="2012623"/>
            <a:ext cx="11167872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Για να λαμβάνεται υπόψη το επιθυμητό στοιχείο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της συσχέτισης μεταξύ των τυχαίων μεταβλητών, η συνάρτηση </a:t>
            </a:r>
            <a:r>
              <a:rPr lang="el-GR" sz="2400" b="0" i="0" u="none" strike="noStrike" baseline="0" dirty="0">
                <a:latin typeface="LMRoman10-Regular"/>
              </a:rPr>
              <a:t>copula </a:t>
            </a:r>
            <a:r>
              <a:rPr lang="el-GR" sz="2400" b="0" i="0" u="none" strike="noStrike" baseline="0" dirty="0">
                <a:latin typeface="grmn1000"/>
              </a:rPr>
              <a:t>γράφεται ως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1" u="none" strike="noStrike" baseline="0" dirty="0">
                <a:latin typeface="LMMathItalic10-Regular"/>
              </a:rPr>
              <a:t>θ </a:t>
            </a:r>
            <a:r>
              <a:rPr lang="el-GR" sz="2400" b="0" i="0" u="none" strike="noStrike" baseline="0" dirty="0">
                <a:latin typeface="grmn1000"/>
              </a:rPr>
              <a:t>είναι μια παράμετρος εξάρτησης.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΄Ετσι, για τις συνεχείς τυχαίες μεταβλητές, η από κοινού </a:t>
            </a:r>
            <a:r>
              <a:rPr lang="el-GR" sz="2400" b="0" i="0" u="none" strike="noStrike" baseline="0" dirty="0">
                <a:latin typeface="LMRoman10-Regular"/>
              </a:rPr>
              <a:t>pdf</a:t>
            </a:r>
            <a:r>
              <a:rPr lang="en-US" sz="2400" dirty="0">
                <a:latin typeface="LMRoman10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(συνάρτηση πυκνότητας πιθανότητας) είναι η μερική παράγωγος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87579E-9134-9558-F18C-2D1E8A22C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921" y="2888346"/>
            <a:ext cx="4766157" cy="5406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B8FCC1-1ED1-E8B7-F649-2F771C4AA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772" y="4854746"/>
            <a:ext cx="5328306" cy="5562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F7E400-AE67-6910-94B4-71A7E1F30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984" y="5647835"/>
            <a:ext cx="4025438" cy="77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41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7ADC0-CC67-27E8-C9B4-26F52A3BF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Μοντελοποίηση από κοινού κατανομών με συναρτήσεις Copula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42D3D-FCBA-C813-29B6-E124E1CDE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007" y="1927782"/>
            <a:ext cx="10561414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 συνεισφορά της από κοινού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παρατήρησης στη λογαριθμική πιθανοφάνεια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721FC-0365-F2C0-C58E-E20603126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139" y="2488290"/>
            <a:ext cx="6753722" cy="471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20748A-4074-AD5A-F25E-DD9E4205C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172" y="3073128"/>
            <a:ext cx="8823656" cy="372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2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4C795-B59D-802A-57DA-FBB6477A0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354025" cy="1499616"/>
          </a:xfrm>
        </p:spPr>
        <p:txBody>
          <a:bodyPr>
            <a:normAutofit/>
          </a:bodyPr>
          <a:lstStyle/>
          <a:p>
            <a:r>
              <a:rPr lang="el-GR" sz="3600" dirty="0"/>
              <a:t>Παράδειγμα 12.3. Από Κοινού Μοντελοποίηση Ζευγών Καταμετρήσεων Γεγονότων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38619-7C2E-253E-9AC9-7E125EF7E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95" y="1890074"/>
            <a:ext cx="11306133" cy="4967926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 συνήθης προσέγγιση μοντελοποίησης της παλινδρόμησης για μια τυχαία μεταβλητή,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2400" b="0" i="0" u="none" strike="noStrike" baseline="0" dirty="0">
                <a:latin typeface="grmn1000"/>
              </a:rPr>
              <a:t>, που αποτελεί καταμέτρηση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γεγονότων είναι το υπόδειγμα παλινδρόμησης </a:t>
            </a:r>
            <a:r>
              <a:rPr lang="el-GR" sz="2400" b="0" i="0" u="none" strike="noStrike" baseline="0" dirty="0">
                <a:latin typeface="LMRoman10-Regular"/>
              </a:rPr>
              <a:t>Poisson</a:t>
            </a:r>
            <a:r>
              <a:rPr lang="el-GR" sz="2400" b="0" i="0" u="none" strike="noStrike" baseline="0" dirty="0">
                <a:latin typeface="grmn1000"/>
              </a:rPr>
              <a:t>,</a:t>
            </a:r>
            <a:endParaRPr lang="en-US" sz="2400" b="0" i="0" u="none" strike="noStrike" baseline="0" dirty="0">
              <a:latin typeface="grmn1000"/>
            </a:endParaRPr>
          </a:p>
          <a:p>
            <a:pPr marL="0" indent="0" algn="l">
              <a:buNone/>
            </a:pPr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Οι πιο περίπλοκες εξειδικεύσεις χρησιμοποιούν το αρνητικό διωνυμικό υπόδειγμα (εκδοχή 2, ΝΒ2),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1" u="none" strike="noStrike" baseline="0" dirty="0">
                <a:latin typeface="LMMathItalic10-Regular"/>
              </a:rPr>
              <a:t>α </a:t>
            </a:r>
            <a:r>
              <a:rPr lang="el-GR" sz="2400" b="0" i="0" u="none" strike="noStrike" baseline="0" dirty="0">
                <a:latin typeface="grmn1000"/>
              </a:rPr>
              <a:t>είναι μια παράμετρος υπερδιασποράς.</a:t>
            </a:r>
            <a:endParaRPr lang="en-US" sz="2400" dirty="0">
              <a:latin typeface="grmn1000"/>
            </a:endParaRP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33AE4-CBAA-6ACB-61B1-21FE24019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927" y="2701467"/>
            <a:ext cx="7078423" cy="428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72E99B-3ADF-198F-E5FF-8680976CC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455" y="3793739"/>
            <a:ext cx="6966378" cy="72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81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3BA89-2218-95F2-FA69-A28D4DFE3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49950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12.3. Από Κοινού Μοντελοποίηση Ζευγών Καταμετρήσεων Γεγονότων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F59BE-6D90-15C9-07B2-2E67D4CCE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46" y="2017336"/>
            <a:ext cx="11745798" cy="4840664"/>
          </a:xfrm>
        </p:spPr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Οι αρχικές υποδείξεις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βασίζονταν σε ένα υπόδειγμα λανθάνοντος μίγματος,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οι </a:t>
            </a:r>
            <a:r>
              <a:rPr lang="el-GR" sz="2400" b="0" i="1" u="none" strike="noStrike" baseline="0" dirty="0">
                <a:latin typeface="LMMathItalic10-Regular"/>
              </a:rPr>
              <a:t>w</a:t>
            </a:r>
            <a:r>
              <a:rPr lang="el-GR" sz="800" b="0" i="0" u="none" strike="noStrike" baseline="0" dirty="0">
                <a:latin typeface="LMRoman7-Regular"/>
              </a:rPr>
              <a:t>1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w</a:t>
            </a:r>
            <a:r>
              <a:rPr lang="el-GR" sz="800" b="0" i="0" u="none" strike="noStrike" baseline="0" dirty="0">
                <a:latin typeface="LMRoman7-Regular"/>
              </a:rPr>
              <a:t>2 </a:t>
            </a:r>
            <a:r>
              <a:rPr lang="el-GR" sz="2400" b="0" i="0" u="none" strike="noStrike" baseline="0" dirty="0">
                <a:latin typeface="grmn1000"/>
              </a:rPr>
              <a:t>ακολουθούν τις κατανομές </a:t>
            </a:r>
            <a:r>
              <a:rPr lang="el-GR" sz="2400" b="0" i="0" u="none" strike="noStrike" baseline="0" dirty="0">
                <a:latin typeface="LMRoman10-Regular"/>
              </a:rPr>
              <a:t>Poisson </a:t>
            </a:r>
            <a:r>
              <a:rPr lang="el-GR" sz="2400" b="0" i="0" u="none" strike="noStrike" baseline="0" dirty="0">
                <a:latin typeface="grmn1000"/>
              </a:rPr>
              <a:t>ή ΝΒ2 που προσδιορίσαμε νωρίτερα με υπό συνθήκη μέσους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1" u="none" strike="noStrike" baseline="0" dirty="0">
                <a:latin typeface="LMMathItalic10-Regular"/>
              </a:rPr>
              <a:t>λ</a:t>
            </a:r>
            <a:r>
              <a:rPr lang="el-GR" sz="800" b="0" i="0" u="none" strike="noStrike" baseline="0" dirty="0">
                <a:latin typeface="LMRoman7-Regular"/>
              </a:rPr>
              <a:t>1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λ</a:t>
            </a:r>
            <a:r>
              <a:rPr lang="el-GR" sz="800" b="0" i="0" u="none" strike="noStrike" baseline="0" dirty="0">
                <a:latin typeface="LMRoman7-Regular"/>
              </a:rPr>
              <a:t>2</a:t>
            </a:r>
            <a:endParaRPr lang="en-US" sz="800" b="0" i="0" u="none" strike="noStrike" baseline="0" dirty="0">
              <a:latin typeface="LMRoman7-Regular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Οι </a:t>
            </a:r>
            <a:r>
              <a:rPr lang="el-GR" sz="2400" b="0" i="0" u="none" strike="noStrike" baseline="0" dirty="0">
                <a:latin typeface="LMRoman10-Regular"/>
              </a:rPr>
              <a:t>Munkin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0" u="none" strike="noStrike" baseline="0" dirty="0">
                <a:latin typeface="LMRoman10-Regular"/>
              </a:rPr>
              <a:t>Trivedi </a:t>
            </a:r>
            <a:r>
              <a:rPr lang="el-GR" sz="2400" b="0" i="0" u="none" strike="noStrike" baseline="0" dirty="0">
                <a:latin typeface="grmn1000"/>
              </a:rPr>
              <a:t>(1999) προσδιόρισαν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την </a:t>
            </a:r>
            <a:r>
              <a:rPr lang="el-GR" sz="2400" b="0" i="0" u="none" strike="noStrike" baseline="0" dirty="0">
                <a:latin typeface="LMRoman10-Regular"/>
              </a:rPr>
              <a:t>”</a:t>
            </a:r>
            <a:r>
              <a:rPr lang="el-GR" sz="2400" b="0" i="0" u="none" strike="noStrike" baseline="0" dirty="0">
                <a:latin typeface="grmn1000"/>
              </a:rPr>
              <a:t>αμοιβαιότητα</a:t>
            </a:r>
            <a:r>
              <a:rPr lang="el-GR" sz="2400" b="0" i="0" u="none" strike="noStrike" baseline="0" dirty="0">
                <a:latin typeface="LMRoman10-Regular"/>
              </a:rPr>
              <a:t>” </a:t>
            </a:r>
            <a:r>
              <a:rPr lang="el-GR" sz="2400" b="0" i="0" u="none" strike="noStrike" baseline="0" dirty="0">
                <a:latin typeface="grmn1000"/>
              </a:rPr>
              <a:t>των συναρτήσεων των υπό συνθήκη μέσων, με τη μορφή λανθάνουσας, κοινής ετερογένειας,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το </a:t>
            </a:r>
            <a:r>
              <a:rPr lang="el-GR" sz="2400" b="0" i="1" u="none" strike="noStrike" baseline="0" dirty="0">
                <a:latin typeface="LMMathItalic10-Regular"/>
              </a:rPr>
              <a:t>ε </a:t>
            </a:r>
            <a:r>
              <a:rPr lang="el-GR" sz="2400" b="0" i="0" u="none" strike="noStrike" baseline="0" dirty="0">
                <a:latin typeface="grmn1000"/>
              </a:rPr>
              <a:t>είναι κοινό και στις δύο συναρτήσεις.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C40E8F-AA83-28DF-F217-ACC6756FE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766" y="2856321"/>
            <a:ext cx="1666252" cy="851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7D4414-6C03-ECB7-57E3-97E7CA5B1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766" y="5448692"/>
            <a:ext cx="2210019" cy="44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10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4B650-061C-E6FA-BC32-19F87BE38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589695" cy="1499616"/>
          </a:xfrm>
        </p:spPr>
        <p:txBody>
          <a:bodyPr>
            <a:normAutofit/>
          </a:bodyPr>
          <a:lstStyle/>
          <a:p>
            <a:r>
              <a:rPr lang="el-GR" sz="4400" dirty="0"/>
              <a:t>Εκτίμηση </a:t>
            </a:r>
            <a:r>
              <a:rPr lang="en-US" sz="4400" dirty="0"/>
              <a:t>GMM </a:t>
            </a:r>
            <a:r>
              <a:rPr lang="el-GR" sz="4400" dirty="0"/>
              <a:t>στην οικονομετρία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2790B5-21B0-8A86-C7F5-40FF2512A9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8457" y="1871220"/>
                <a:ext cx="10825365" cy="4986780"/>
              </a:xfrm>
            </p:spPr>
            <p:txBody>
              <a:bodyPr>
                <a:normAutofit/>
              </a:bodyPr>
              <a:lstStyle/>
              <a:p>
                <a:r>
                  <a:rPr lang="el-GR" sz="2400" b="0" i="0" u="none" strike="noStrike" baseline="0" dirty="0">
                    <a:latin typeface="grmn1000"/>
                  </a:rPr>
                  <a:t>Σε πολλές από τις σύγχρονες εφαρμογές στα οικονομικά, η εκτίμηση γίνεται με τη </a:t>
                </a:r>
                <a:r>
                  <a:rPr lang="el-GR" sz="2400" b="1" i="0" u="none" strike="noStrike" baseline="0" dirty="0">
                    <a:latin typeface="grxn1000"/>
                  </a:rPr>
                  <a:t>μέθοδο των ροπών</a:t>
                </a:r>
                <a:r>
                  <a:rPr lang="el-GR" sz="2400" b="0" i="0" u="none" strike="noStrike" baseline="0" dirty="0">
                    <a:latin typeface="grmn1000"/>
                  </a:rPr>
                  <a:t>.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Η γενικευμένη μέθοδος των ροπών βασίζεται σε ένα σύνολο εξισώσεων ροπών, </a:t>
                </a:r>
                <a:r>
                  <a:rPr lang="el-GR" sz="2400" b="0" i="1" u="none" strike="noStrike" baseline="0" dirty="0">
                    <a:latin typeface="LMMathItalic10-Regular"/>
                  </a:rPr>
                  <a:t>E</a:t>
                </a:r>
                <a:r>
                  <a:rPr lang="el-GR" sz="2400" b="0" i="0" u="none" strike="noStrike" baseline="0" dirty="0">
                    <a:latin typeface="LMRoman10-Regular"/>
                  </a:rPr>
                  <a:t>[</a:t>
                </a:r>
                <a:r>
                  <a:rPr lang="el-GR" sz="2400" b="1" i="1" u="none" strike="noStrike" baseline="0" dirty="0">
                    <a:latin typeface="LMMathItalic10-Bold"/>
                  </a:rPr>
                  <a:t>m</a:t>
                </a:r>
                <a:r>
                  <a:rPr lang="el-GR" sz="2400" b="0" i="0" u="none" strike="noStrike" baseline="0" dirty="0">
                    <a:latin typeface="LMRoman10-Regular"/>
                  </a:rPr>
                  <a:t>(</a:t>
                </a:r>
                <a:r>
                  <a:rPr lang="el-GR" sz="2400" b="0" i="1" u="none" strike="noStrike" baseline="0" dirty="0">
                    <a:latin typeface="LMMathItalic10-Regular"/>
                  </a:rPr>
                  <a:t>y</a:t>
                </a:r>
                <a:r>
                  <a:rPr lang="el-GR" sz="1400" b="0" i="1" u="none" strike="noStrike" baseline="0" dirty="0">
                    <a:latin typeface="LMMathItalic8-Regular"/>
                  </a:rPr>
                  <a:t>i</a:t>
                </a:r>
                <a:r>
                  <a:rPr lang="el-GR" sz="2400" b="0" i="1" u="none" strike="noStrike" baseline="0" dirty="0">
                    <a:latin typeface="LMMathItalic10-Regular"/>
                  </a:rPr>
                  <a:t>, </a:t>
                </a:r>
                <a:r>
                  <a:rPr lang="el-GR" sz="2400" b="1" i="1" u="none" strike="noStrike" baseline="0" dirty="0">
                    <a:latin typeface="LMMathItalic10-Bold"/>
                  </a:rPr>
                  <a:t>x</a:t>
                </a:r>
                <a:r>
                  <a:rPr lang="el-GR" sz="1400" b="0" i="1" u="none" strike="noStrike" baseline="0" dirty="0">
                    <a:latin typeface="LMMathItalic8-Regular"/>
                  </a:rPr>
                  <a:t>i</a:t>
                </a:r>
                <a:r>
                  <a:rPr lang="el-GR" sz="2400" b="0" i="1" u="none" strike="noStrike" baseline="0" dirty="0">
                    <a:latin typeface="LMMathItalic10-Regular"/>
                  </a:rPr>
                  <a:t>, </a:t>
                </a:r>
                <a:r>
                  <a:rPr lang="el-GR" sz="2400" b="1" i="1" u="none" strike="noStrike" baseline="0" dirty="0">
                    <a:latin typeface="LMMathItalic10-Bold"/>
                  </a:rPr>
                  <a:t>β</a:t>
                </a:r>
                <a:r>
                  <a:rPr lang="el-GR" sz="2400" b="0" i="0" u="none" strike="noStrike" baseline="0" dirty="0">
                    <a:latin typeface="LMRoman10-Regular"/>
                  </a:rPr>
                  <a:t>)] = </a:t>
                </a:r>
                <a:r>
                  <a:rPr lang="el-GR" sz="2400" b="1" i="0" u="none" strike="noStrike" baseline="0" dirty="0">
                    <a:latin typeface="LMRoman10-Bold"/>
                  </a:rPr>
                  <a:t>0</a:t>
                </a:r>
                <a:r>
                  <a:rPr lang="el-GR" sz="2400" b="0" i="0" u="none" strike="noStrike" baseline="0" dirty="0">
                    <a:latin typeface="grmn1000"/>
                  </a:rPr>
                  <a:t>, όπου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το σύνολο των εξισώσεων προσδιορίζει μια σχέση που ισχύει για τον πληθυσμό.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Η χρήση του εκτιμητή ελαχίστων τετραγώνων μπορεί να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δικαιολογηθεί από το γεγονός ότι η βασική υπόθεση είναι </a:t>
                </a:r>
                <a:r>
                  <a:rPr lang="el-GR" sz="2400" b="0" i="1" u="none" strike="noStrike" baseline="0" dirty="0">
                    <a:latin typeface="LMMathItalic10-Regular"/>
                  </a:rPr>
                  <a:t>E</a:t>
                </a:r>
                <a:r>
                  <a:rPr lang="el-GR" sz="2400" b="0" i="0" u="none" strike="noStrike" baseline="0" dirty="0">
                    <a:latin typeface="LMRoman10-Regular"/>
                  </a:rPr>
                  <a:t>[</a:t>
                </a:r>
                <a:r>
                  <a:rPr lang="el-GR" sz="2400" b="1" i="1" u="none" strike="noStrike" baseline="0" dirty="0">
                    <a:latin typeface="LMMathItalic10-Bold"/>
                  </a:rPr>
                  <a:t>x</a:t>
                </a:r>
                <a:r>
                  <a:rPr lang="el-GR" sz="1400" b="0" i="1" u="none" strike="noStrike" baseline="0" dirty="0">
                    <a:latin typeface="LMMathItalic8-Regular"/>
                  </a:rPr>
                  <a:t>i</a:t>
                </a:r>
                <a:r>
                  <a:rPr lang="el-GR" sz="2400" b="0" i="0" u="none" strike="noStrike" baseline="0" dirty="0">
                    <a:latin typeface="LMRoman10-Regular"/>
                  </a:rPr>
                  <a:t>(</a:t>
                </a:r>
                <a:r>
                  <a:rPr lang="el-GR" sz="2400" b="0" i="1" u="none" strike="noStrike" baseline="0" dirty="0">
                    <a:latin typeface="LMMathItalic10-Regular"/>
                  </a:rPr>
                  <a:t>y</a:t>
                </a:r>
                <a:r>
                  <a:rPr lang="el-GR" sz="1400" b="0" i="1" u="none" strike="noStrike" baseline="0" dirty="0">
                    <a:latin typeface="LMMathItalic8-Regular"/>
                  </a:rPr>
                  <a:t>i </a:t>
                </a:r>
                <a:r>
                  <a:rPr lang="el-GR" sz="2400" b="0" i="1" u="none" strike="noStrike" baseline="0" dirty="0">
                    <a:latin typeface="LMMathSymbols10-Regular"/>
                  </a:rPr>
                  <a:t>− </a:t>
                </a:r>
                <a:r>
                  <a:rPr lang="el-GR" sz="2400" b="1" i="1" u="none" strike="noStrike" baseline="0" dirty="0">
                    <a:latin typeface="LMMathItalic10-Bold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l-GR" sz="2400" b="1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u="none" strike="noStrike" baseline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en-US" sz="2400" b="1" i="1" u="none" strike="noStrike" baseline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den>
                        </m:f>
                      </m:e>
                    </m:box>
                  </m:oMath>
                </a14:m>
                <a:r>
                  <a:rPr lang="el-GR" sz="2400" b="1" i="1" u="none" strike="noStrike" baseline="0" dirty="0">
                    <a:latin typeface="LMMathItalic10-Bold"/>
                  </a:rPr>
                  <a:t>β</a:t>
                </a:r>
                <a:r>
                  <a:rPr lang="el-GR" sz="2400" b="0" i="0" u="none" strike="noStrike" baseline="0" dirty="0">
                    <a:latin typeface="LMRoman10-Regular"/>
                  </a:rPr>
                  <a:t>)] = </a:t>
                </a:r>
                <a:r>
                  <a:rPr lang="el-GR" sz="2400" b="1" i="0" u="none" strike="noStrike" baseline="0" dirty="0">
                    <a:latin typeface="LMRoman10-Bold"/>
                  </a:rPr>
                  <a:t>0</a:t>
                </a:r>
                <a:r>
                  <a:rPr lang="el-GR" sz="2400" b="0" i="0" u="none" strike="noStrike" baseline="0" dirty="0">
                    <a:latin typeface="grmn1000"/>
                  </a:rPr>
                  <a:t>.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Ο εκτιμητής προκύπτει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από την αναζήτηση ενός εκτιμητή των παραμέτρων </a:t>
                </a:r>
                <a:r>
                  <a:rPr lang="el-GR" sz="2400" b="1" i="0" u="none" strike="noStrike" baseline="0" dirty="0">
                    <a:latin typeface="LMRoman10-Bold"/>
                  </a:rPr>
                  <a:t>b </a:t>
                </a:r>
                <a:r>
                  <a:rPr lang="el-GR" sz="2400" b="0" i="0" u="none" strike="noStrike" baseline="0" dirty="0">
                    <a:latin typeface="grmn1000"/>
                  </a:rPr>
                  <a:t>που ικανοποιεί το αποτέλεσμα για τον πληθυσμό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2790B5-21B0-8A86-C7F5-40FF2512A9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8457" y="1871220"/>
                <a:ext cx="10825365" cy="4986780"/>
              </a:xfrm>
              <a:blipFill>
                <a:blip r:embed="rId2"/>
                <a:stretch>
                  <a:fillRect l="-1295" t="-1711" r="-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9ADE552-07B8-7C13-725F-192C5CF1A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586" y="5214470"/>
            <a:ext cx="2945901" cy="32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23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F00B4-846A-FEDB-4765-6CC28039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599121" cy="1499616"/>
          </a:xfrm>
        </p:spPr>
        <p:txBody>
          <a:bodyPr>
            <a:normAutofit/>
          </a:bodyPr>
          <a:lstStyle/>
          <a:p>
            <a:r>
              <a:rPr lang="el-GR" sz="3600" dirty="0"/>
              <a:t>Εκτίμηση μέγιστης εμπειρικής πιθανοφάνειας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E6A8B-432E-92D4-5502-D2AC2CF0C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963" y="1682684"/>
            <a:ext cx="9720073" cy="5175315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1" i="0" u="none" strike="noStrike" baseline="0" dirty="0">
                <a:latin typeface="grxn1000"/>
              </a:rPr>
              <a:t>συνάρτηση εμπειρικής πιθανοφάνειας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 </a:t>
            </a:r>
            <a:r>
              <a:rPr lang="el-GR" sz="2400" b="1" i="0" u="none" strike="noStrike" baseline="0" dirty="0">
                <a:latin typeface="grxn1000"/>
              </a:rPr>
              <a:t>εκτιμητής μέγιστης εμπειρικής πιθανοφάνειας </a:t>
            </a:r>
            <a:r>
              <a:rPr lang="el-GR" sz="2400" b="0" i="0" u="none" strike="noStrike" baseline="0" dirty="0">
                <a:latin typeface="grmn1000"/>
              </a:rPr>
              <a:t>μεγιστοποιεί το </a:t>
            </a:r>
            <a:r>
              <a:rPr lang="el-GR" sz="2400" b="0" i="1" u="none" strike="noStrike" baseline="0" dirty="0">
                <a:latin typeface="LMMathItalic10-Regular"/>
              </a:rPr>
              <a:t>EL</a:t>
            </a:r>
            <a:r>
              <a:rPr lang="el-GR" sz="2400" b="0" i="0" u="none" strike="noStrike" baseline="0" dirty="0">
                <a:latin typeface="grmn1000"/>
              </a:rPr>
              <a:t>. Ισοδύναμα, μεγιστοποιούμε τον λογάριθμο της εμπειρικής πιθανοφάνειας,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A7F346-5AF9-2593-68A2-002A72AA5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809" y="2391316"/>
            <a:ext cx="1840115" cy="7909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5A12EF-5DC4-58BD-766A-6AA4E9D0B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164" y="4214842"/>
            <a:ext cx="2319775" cy="88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64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3E8A4-EE91-88D6-DD82-400C65A6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504853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μέγιστης εμπειρικής πιθανοφάνειας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B1D08-51B6-4F34-E561-A119668A5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974916"/>
            <a:ext cx="10919633" cy="4883084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Αν επιβάλλουμε τους περιορισμούς ότι τα </a:t>
            </a:r>
            <a:r>
              <a:rPr lang="el-GR" sz="2400" b="0" i="1" u="none" strike="noStrike" baseline="0" dirty="0">
                <a:latin typeface="LMMathItalic10-Regular"/>
              </a:rPr>
              <a:t>π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είναι πιθανότητες που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αθροίζουν στη μονάδα, τότε μπορούμε να χρησιμοποιήσουμε μια συνάρτηση </a:t>
            </a:r>
            <a:r>
              <a:rPr lang="el-GR" sz="2400" b="0" i="0" u="none" strike="noStrike" baseline="0" dirty="0">
                <a:latin typeface="LMRoman10-Regular"/>
              </a:rPr>
              <a:t>Lagrange </a:t>
            </a:r>
            <a:r>
              <a:rPr lang="el-GR" sz="2400" b="0" i="0" u="none" strike="noStrike" baseline="0" dirty="0">
                <a:latin typeface="grmn1000"/>
              </a:rPr>
              <a:t>για την επίλυση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του προβλήματος βελτιστοποίησης,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΄Ενας εκτιμητής </a:t>
            </a:r>
            <a:r>
              <a:rPr lang="el-GR" sz="2400" b="0" i="0" u="none" strike="noStrike" baseline="0" dirty="0">
                <a:latin typeface="LMRoman10-Regular"/>
              </a:rPr>
              <a:t>GMM </a:t>
            </a:r>
            <a:r>
              <a:rPr lang="el-GR" sz="2400" b="0" i="0" u="none" strike="noStrike" baseline="0" dirty="0">
                <a:latin typeface="grmn1000"/>
              </a:rPr>
              <a:t>ελαχιστοποιεί, ως προς το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0" u="none" strike="noStrike" baseline="0" dirty="0">
                <a:latin typeface="grmn1000"/>
              </a:rPr>
              <a:t>, τη συνάρτηση κριτηρίου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1" i="1" u="none" strike="noStrike" baseline="0" dirty="0">
                <a:latin typeface="LMMathItalic10-Bold"/>
              </a:rPr>
              <a:t>A </a:t>
            </a:r>
            <a:r>
              <a:rPr lang="el-GR" sz="2400" b="0" i="0" u="none" strike="noStrike" baseline="0" dirty="0">
                <a:latin typeface="grmn1000"/>
              </a:rPr>
              <a:t>είναι η επιλεγμένη μήτρα στάθμισης.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6D2868-946D-FD61-16F1-E6AE615ED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256" y="3156926"/>
            <a:ext cx="4307512" cy="1009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E747D7-8342-54B0-2804-C4C394F51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279" y="4787530"/>
            <a:ext cx="2877442" cy="7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96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11E91-F51D-E12D-50FF-2B75C670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608548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μέγιστης εμπειρικής πιθανοφάνειας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57987-7A5F-03AB-9604-CDA0A1972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592" y="1937208"/>
            <a:ext cx="10985620" cy="4920792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Αν, αντιθέτως, επιβάλλουμε τους περιορισμούς που προκύπτουν από τις εξισώσεις ροπών στη συνάρτηση εμπειρικής πιθανοφάνειας, προκύπτει η πληθυσμιακή συνθήκη ροπών,</a:t>
            </a:r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Προκύπτει 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περιορισμένη εμπειρική λογαριθμική πιθανοφάνεια,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FEB3B1-FBB3-6A86-A3CB-0BA89C66E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907" y="2852327"/>
            <a:ext cx="4285595" cy="8524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228BD7-DEEF-7530-E5A3-CAC48B7E4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251" y="4973095"/>
            <a:ext cx="9142997" cy="105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02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B67E-6AE9-826A-5386-A2C09BAAB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02816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μέγιστης εμπειρικής πιθανοφάνειας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91EC0-92BE-D564-B515-8CB4B10FE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97084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Μια υποδεικνυόμενη τροποποίηση της διαδικασίας είναι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η αντικατάσταση της κεντρικής συνάρτησης στην </a:t>
            </a:r>
            <a:r>
              <a:rPr lang="en-US" sz="2400" dirty="0">
                <a:latin typeface="LMRoman10-Regular"/>
              </a:rPr>
              <a:t>                         </a:t>
            </a:r>
            <a:r>
              <a:rPr lang="el-GR" sz="1400" b="0" i="1" u="none" strike="noStrike" baseline="0" dirty="0">
                <a:latin typeface="LMMathItalic8-Regular"/>
              </a:rPr>
              <a:t> </a:t>
            </a:r>
            <a:r>
              <a:rPr lang="en-US" sz="1400" b="0" i="1" u="none" strike="noStrike" baseline="0" dirty="0">
                <a:latin typeface="LMMathItalic8-Regular"/>
              </a:rPr>
              <a:t>   </a:t>
            </a:r>
            <a:r>
              <a:rPr lang="el-GR" sz="2400" b="0" i="0" u="none" strike="noStrike" baseline="0" dirty="0">
                <a:latin typeface="grmn1000"/>
              </a:rPr>
              <a:t>με το μέτρο </a:t>
            </a:r>
            <a:r>
              <a:rPr lang="el-GR" sz="2400" b="1" i="0" u="none" strike="noStrike" baseline="0" dirty="0">
                <a:latin typeface="grxn1000"/>
              </a:rPr>
              <a:t>εντροπίας</a:t>
            </a:r>
            <a:r>
              <a:rPr lang="el-GR" sz="2400" b="0" i="0" u="none" strike="noStrike" baseline="0" dirty="0">
                <a:latin typeface="grmn1000"/>
              </a:rPr>
              <a:t>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διάμεσος είναι το μοναδικό ποσοστημόριο που μας ενδιαφέρει. Αν το υπόδειγμα επεκταθεί σε άλλα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ποσοστημόρια της δεσμευμένης κατανομής, θα έχουμε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8D69A-E256-7095-7B25-C0DE87C98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135" y="2704059"/>
            <a:ext cx="1706535" cy="375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088583-BCA2-56B4-08BE-2D5D76682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086" y="3302585"/>
            <a:ext cx="4100927" cy="803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B21CBB-AF0F-3EC2-1F5E-FF80691E6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701" y="5344998"/>
            <a:ext cx="7855931" cy="57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2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49DA6-7B4A-4577-278E-F6737367C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Παραμετρική εκτίμηση και στατιστική επαγωγή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B5EBF-6E3A-A125-5AB1-201C856F4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38486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Το σημείο εκκίνησης της παραμετρικής εκτίμησης είναι μια πλήρης διατύπωση του υποδείγματος </a:t>
            </a:r>
            <a:r>
              <a:rPr lang="el-GR" sz="2400" b="0" i="0" u="none" strike="noStrike" baseline="0" dirty="0">
                <a:latin typeface="grxn1000"/>
              </a:rPr>
              <a:t>πυκνότητας </a:t>
            </a:r>
            <a:r>
              <a:rPr lang="el-GR" sz="2400" b="0" i="0" u="none" strike="noStrike" baseline="0" dirty="0">
                <a:latin typeface="grmn1000"/>
              </a:rPr>
              <a:t>ή πιθανότητας που αποτελεί τον </a:t>
            </a:r>
            <a:r>
              <a:rPr lang="el-GR" sz="2400" b="1" i="0" u="none" strike="noStrike" baseline="0" dirty="0">
                <a:latin typeface="grxn1000"/>
              </a:rPr>
              <a:t>μηχανισμό δημιουργίας δεδομένων</a:t>
            </a:r>
            <a:r>
              <a:rPr lang="el-GR" sz="2400" b="0" i="0" u="none" strike="noStrike" baseline="0" dirty="0">
                <a:latin typeface="grx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για μια τυχαία μεταβλητή ενδιαφέροντος.</a:t>
            </a:r>
          </a:p>
          <a:p>
            <a:pPr algn="l"/>
            <a:r>
              <a:rPr lang="el-GR" dirty="0"/>
              <a:t>Η από κοινού πυκνότητα μιας βαθμωτής τυχαίας μεταβλητής, y, και ενός τυχαίου διανύσματος, x, προσδιορίζεται ως</a:t>
            </a:r>
          </a:p>
          <a:p>
            <a:pPr algn="l"/>
            <a:endParaRPr lang="el-GR" dirty="0"/>
          </a:p>
          <a:p>
            <a:pPr algn="l"/>
            <a:endParaRPr lang="el-GR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με άγνωστες παραμέτρους </a:t>
            </a:r>
            <a:r>
              <a:rPr lang="el-GR" sz="2400" i="1" u="none" strike="noStrike" baseline="0" dirty="0">
                <a:latin typeface="LMMathItalic10-Bold"/>
              </a:rPr>
              <a:t>β</a:t>
            </a:r>
            <a:r>
              <a:rPr lang="el-GR" sz="2400" b="1" i="1" u="none" strike="noStrike" baseline="0" dirty="0">
                <a:latin typeface="LMMathItalic10-Bold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θ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EF598-83EA-2A3D-A3EC-43EA3944F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143" y="4223209"/>
            <a:ext cx="4041713" cy="73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05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9244-8E34-951C-07FB-A87955A90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49950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12.6. ΄Ενα Υπόδειγμα για τις Δαπάνες Διακοπών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61686-5598-CD52-5C58-37670B7FD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03196"/>
            <a:ext cx="12192000" cy="4854804"/>
          </a:xfrm>
        </p:spPr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Οι </a:t>
            </a:r>
            <a:r>
              <a:rPr lang="el-GR" sz="2400" b="0" i="0" u="none" strike="noStrike" baseline="0" dirty="0">
                <a:latin typeface="LMRoman10-Regular"/>
              </a:rPr>
              <a:t>Melenberg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0" u="none" strike="noStrike" baseline="0" dirty="0">
                <a:latin typeface="LMRoman10-Regular"/>
              </a:rPr>
              <a:t>van Soest </a:t>
            </a:r>
            <a:r>
              <a:rPr lang="el-GR" sz="2400" b="0" i="0" u="none" strike="noStrike" baseline="0" dirty="0">
                <a:latin typeface="grmn1000"/>
              </a:rPr>
              <a:t>(1996) ανέλυσαν τις δαπάνες διακοπών για ένα δείγμα 1.143 οικογενειών στην Ολλανδία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το 1981.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Το σημαντικό χαρακτηριστικό των δεδομένων που περιέπλεκε την ανάλυση ήταν ότι το 37% (423) των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οικογενειών ανέφεραν μηδενικές δαπάνες.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Αν μια γραμμική παλινδρόμηση αγνοούσε αυτό το χαρακτηριστικό των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δεδομένων, θα ήταν έντονα ασύμμετρη και θα υπό-εκτιμούσε την ευαισθησία των δαπανών διακοπών ως προς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τις </a:t>
            </a:r>
            <a:r>
              <a:rPr lang="el-GR" sz="2400" b="0" i="0" u="none" strike="noStrike" baseline="0" dirty="0" err="1">
                <a:latin typeface="grmn1000"/>
              </a:rPr>
              <a:t>συμμεταβλητές</a:t>
            </a:r>
            <a:r>
              <a:rPr lang="el-GR" sz="2400" b="0" i="0" u="none" strike="noStrike" baseline="0" dirty="0">
                <a:latin typeface="grmn1000"/>
              </a:rPr>
              <a:t>, όπως οι συνολικές οικογενειακές δαπάνες (προϋπολογισμός), τα μεγέθη των οικογενειών, οι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ηλικίες ή τα επίπεδα εκπαίδευσης.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συνήθης παραμετρική προσέγγιση για την ανάλυση των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δεδομένων αυτού του είδους είναι το υπόδειγμα παλινδρόμησης </a:t>
            </a:r>
            <a:r>
              <a:rPr lang="el-GR" sz="2400" b="0" i="0" u="none" strike="noStrike" baseline="0" dirty="0">
                <a:latin typeface="LMRoman10-Regular"/>
              </a:rPr>
              <a:t>Tobit</a:t>
            </a:r>
            <a:r>
              <a:rPr lang="el-GR" sz="2400" b="0" i="0" u="none" strike="noStrike" baseline="0" dirty="0">
                <a:latin typeface="grmn1000"/>
              </a:rPr>
              <a:t>, ή λογοκριμένο υπόδειγμα παλινδρόμησης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AC6DE5-0353-F708-C3D3-8717A1624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572" y="5934928"/>
            <a:ext cx="2978856" cy="92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3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E85C12-8ABC-AF5E-CD53-880203705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601" y="1941922"/>
            <a:ext cx="7804798" cy="434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11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E8B0-4597-FDEE-3A9A-0133F4FD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655682" cy="1499616"/>
          </a:xfrm>
        </p:spPr>
        <p:txBody>
          <a:bodyPr>
            <a:normAutofit/>
          </a:bodyPr>
          <a:lstStyle/>
          <a:p>
            <a:r>
              <a:rPr lang="el-GR" sz="4000" b="0" i="0" u="none" strike="noStrike" baseline="0" dirty="0">
                <a:latin typeface="grxn1000"/>
              </a:rPr>
              <a:t>Εκτίμηση πυκνότητας πυρήνα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15EB9-E9D5-133E-D87F-58080F0EF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96" y="1861793"/>
            <a:ext cx="11560404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Τα δειγματικά στατιστικά όπως ο μέσος, η διακύμανση και το εύρος παρέχουν συνοπτικές πληροφορίες σχετικά με τις τιμές που μπορεί να παίρνει μια τυχαία μεταβλητή.</a:t>
            </a:r>
          </a:p>
          <a:p>
            <a:pPr algn="l"/>
            <a:r>
              <a:rPr lang="el-GR" sz="2400" dirty="0">
                <a:latin typeface="grmn1000"/>
              </a:rPr>
              <a:t>Χ</a:t>
            </a:r>
            <a:r>
              <a:rPr lang="el-GR" sz="2400" b="0" i="0" u="none" strike="noStrike" baseline="0" dirty="0">
                <a:latin typeface="grmn1000"/>
              </a:rPr>
              <a:t>ρησιμοποιείται η πυκνότητα της μεταβλητής.</a:t>
            </a:r>
          </a:p>
          <a:p>
            <a:pPr algn="l"/>
            <a:r>
              <a:rPr lang="el-GR" sz="2400" dirty="0">
                <a:latin typeface="grmn1000"/>
              </a:rPr>
              <a:t>Α</a:t>
            </a:r>
            <a:r>
              <a:rPr lang="el-GR" sz="2400" b="0" i="0" u="none" strike="noStrike" baseline="0" dirty="0">
                <a:latin typeface="grmn1000"/>
              </a:rPr>
              <a:t>ν γνωρίζουμε ότι μια μεταβλητή ακολουθεί μια κανονική κατανομή με μέσο μ και διακύμανση σ2, τότε η πυκνότητά της χαρακτηρίζεται πλήρως από αυτές τις παραμέτρους. Προκύπτει ότι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53B2A-AD90-5F49-87EB-CF64294B5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131" y="4249571"/>
            <a:ext cx="5861738" cy="104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12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6AF59E-92CF-580D-26D9-4C1FFF005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919" y="999241"/>
            <a:ext cx="9111123" cy="5033913"/>
          </a:xfrm>
        </p:spPr>
      </p:pic>
    </p:spTree>
    <p:extLst>
      <p:ext uri="{BB962C8B-B14F-4D97-AF65-F5344CB8AC3E}">
        <p14:creationId xmlns:p14="http://schemas.microsoft.com/office/powerpoint/2010/main" val="209360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D5823-7A87-63AE-C025-828D25D80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Εκτίμηση πυκνότητας πυρήνα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5E365-403F-D288-327D-EA58A2B3B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72" y="1654404"/>
            <a:ext cx="11123629" cy="5203595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Το ιστόγραμμα αποτελεί έναν πρόχειρο εκτιμητή πυκνότητας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΄Εστω ότι </a:t>
            </a:r>
            <a:r>
              <a:rPr lang="el-GR" sz="2400" b="0" i="1" u="none" strike="noStrike" baseline="0" dirty="0">
                <a:latin typeface="LMMathItalic10-Regular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k </a:t>
            </a:r>
            <a:r>
              <a:rPr lang="el-GR" sz="2400" b="0" i="0" u="none" strike="noStrike" baseline="0" dirty="0">
                <a:latin typeface="grmn1000"/>
              </a:rPr>
              <a:t>είναι το μέσο της ράβδου </a:t>
            </a:r>
            <a:r>
              <a:rPr lang="el-GR" sz="2400" b="0" i="1" u="none" strike="noStrike" baseline="0" dirty="0">
                <a:latin typeface="LMMathItalic10-Regular"/>
              </a:rPr>
              <a:t>k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h </a:t>
            </a:r>
            <a:r>
              <a:rPr lang="el-GR" sz="2400" b="0" i="0" u="none" strike="noStrike" baseline="0" dirty="0">
                <a:latin typeface="grmn1000"/>
              </a:rPr>
              <a:t>το εύρος κάθε ράβδου-θα μετονομάσουμε το </a:t>
            </a:r>
            <a:r>
              <a:rPr lang="el-GR" sz="2400" b="0" i="1" u="none" strike="noStrike" baseline="0" dirty="0">
                <a:latin typeface="LMMathItalic10-Regular"/>
              </a:rPr>
              <a:t>h </a:t>
            </a:r>
            <a:r>
              <a:rPr lang="el-GR" sz="2400" b="0" i="0" u="none" strike="noStrike" baseline="0" dirty="0">
                <a:latin typeface="grmn1000"/>
              </a:rPr>
              <a:t>ως εύρος ζώνης για τον εκτιμητή πυκνότητας.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Οι αποστάσεις από το αριστερό και το δεξί άκρο της ράβδου είναι </a:t>
            </a:r>
            <a:r>
              <a:rPr lang="el-GR" sz="2400" b="0" i="1" u="none" strike="noStrike" baseline="0" dirty="0">
                <a:latin typeface="LMMathItalic10-Regular"/>
              </a:rPr>
              <a:t>h/</a:t>
            </a:r>
            <a:r>
              <a:rPr lang="el-GR" sz="2400" b="0" i="0" u="none" strike="noStrike" baseline="0" dirty="0">
                <a:latin typeface="LMRoman10-Regular"/>
              </a:rPr>
              <a:t>2</a:t>
            </a:r>
            <a:r>
              <a:rPr lang="el-GR" sz="2400" b="0" i="0" u="none" strike="noStrike" baseline="0" dirty="0">
                <a:latin typeface="grmn1000"/>
              </a:rPr>
              <a:t>. Η συχνότητα σε κάθε ράβδο είναι το πλήθος των παρατηρήσεων του δείγματος που βρίσκονται εντός του διαστήματος </a:t>
            </a:r>
            <a:r>
              <a:rPr lang="el-GR" sz="2400" b="0" i="1" u="none" strike="noStrike" baseline="30000" dirty="0">
                <a:latin typeface="LMMathItalic10-Regular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k </a:t>
            </a:r>
            <a:r>
              <a:rPr lang="el-GR" sz="2400" b="0" i="1" u="none" strike="noStrike" baseline="0" dirty="0">
                <a:latin typeface="LMMathSymbols10-Regular"/>
              </a:rPr>
              <a:t>± </a:t>
            </a:r>
            <a:r>
              <a:rPr lang="el-GR" sz="2400" b="0" i="1" u="none" strike="noStrike" baseline="0" dirty="0">
                <a:latin typeface="LMMathItalic10-Regular"/>
              </a:rPr>
              <a:t>h/</a:t>
            </a:r>
            <a:r>
              <a:rPr lang="el-GR" sz="2400" b="0" i="0" u="none" strike="noStrike" baseline="0" dirty="0">
                <a:latin typeface="LMRoman10-Regular"/>
              </a:rPr>
              <a:t>2</a:t>
            </a:r>
            <a:r>
              <a:rPr lang="el-GR" sz="2400" b="0" i="0" u="none" strike="noStrike" baseline="0" dirty="0">
                <a:latin typeface="grmn1000"/>
              </a:rPr>
              <a:t>. Συγκεντρώνοντας τους όρους, προκύπτει ο εκτιμητής μας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B548B-65EB-4A41-95D9-9A7F770DC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427" y="4310715"/>
            <a:ext cx="8161016" cy="131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58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8C0D-B7C0-DF2F-BDB0-190209CB0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Εκτίμηση πυκνότητας πυρήνα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2959A-DCE8-69C1-BEF4-DB42EA9CD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52366"/>
            <a:ext cx="11042181" cy="5005633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1" i="0" u="none" strike="noStrike" baseline="0" dirty="0">
                <a:latin typeface="LMRoman10-Bold"/>
              </a:rPr>
              <a:t>1</a:t>
            </a:r>
            <a:r>
              <a:rPr lang="el-GR" sz="2400" b="0" i="0" u="none" strike="noStrike" baseline="0" dirty="0">
                <a:latin typeface="grmn1000"/>
              </a:rPr>
              <a:t>(πρόταση) είναι μια συνάρτηση δείκτη που ισούται με 1 αν η πρόταση είναι αληθής και με 0 αν η πρόταση είναι ψευδής και ράβδος</a:t>
            </a:r>
            <a:r>
              <a:rPr lang="el-GR" sz="1400" b="0" i="1" u="none" strike="noStrike" baseline="0" dirty="0">
                <a:latin typeface="LMMathItalic8-Regular"/>
              </a:rPr>
              <a:t>x </a:t>
            </a:r>
            <a:r>
              <a:rPr lang="el-GR" sz="2400" b="0" i="0" u="none" strike="noStrike" baseline="0" dirty="0">
                <a:latin typeface="grmn1000"/>
              </a:rPr>
              <a:t>είναι η ράβδος της οποίας το μέσο είναι </a:t>
            </a:r>
            <a:r>
              <a:rPr lang="el-GR" sz="2400" b="0" i="1" u="none" strike="noStrike" baseline="0" dirty="0">
                <a:latin typeface="LMMathItalic10-Regular"/>
              </a:rPr>
              <a:t>x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πρόταση εντός της συνάρτησης δείκτη μπορεί να τροποποιηθεί ώστε να προκύψει μια ισοδύναμη μορφή,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3480E8-856F-F9B8-3969-5F390BBAE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285" y="3828885"/>
            <a:ext cx="4099474" cy="86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60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0CEA9-7E8F-BE61-2073-18D3E34CC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Εκτίμηση πυκνότητας πυρήνα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BBF04-CE56-DD71-89D9-B56C8EFBD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Παρά την προχειρότητά του, αυτός ο </a:t>
            </a:r>
            <a:r>
              <a:rPr lang="el-GR" sz="2400" b="0" i="0" u="none" strike="noStrike" baseline="0" dirty="0">
                <a:latin typeface="LMRoman10-Regular"/>
              </a:rPr>
              <a:t>”</a:t>
            </a:r>
            <a:r>
              <a:rPr lang="el-GR" sz="2400" b="0" i="0" u="none" strike="noStrike" baseline="0" dirty="0">
                <a:latin typeface="grmn1000"/>
              </a:rPr>
              <a:t>αφελής</a:t>
            </a:r>
            <a:r>
              <a:rPr lang="el-GR" sz="2400" b="0" i="0" u="none" strike="noStrike" baseline="0" dirty="0">
                <a:latin typeface="LMRoman10-Regular"/>
              </a:rPr>
              <a:t>” (naĺjve) </a:t>
            </a:r>
            <a:r>
              <a:rPr lang="el-GR" sz="2400" b="0" i="0" u="none" strike="noStrike" baseline="0" dirty="0">
                <a:latin typeface="grmn1000"/>
              </a:rPr>
              <a:t>εκτιμητής (αυτή είναι η επίσημη ονομασία του στη βιβλιογραφία) έχει τη μορφή των </a:t>
            </a:r>
            <a:r>
              <a:rPr lang="el-GR" sz="2400" b="1" i="0" u="none" strike="noStrike" baseline="0" dirty="0">
                <a:latin typeface="grxn1000"/>
              </a:rPr>
              <a:t>εκτιμητών πυκνότητας πυρήνα </a:t>
            </a:r>
            <a:r>
              <a:rPr lang="el-GR" sz="2400" b="0" i="0" u="none" strike="noStrike" baseline="0" dirty="0">
                <a:latin typeface="grmn1000"/>
              </a:rPr>
              <a:t>που έχουμε συναντήσει σε διάφορα σημεία,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8B0836-C327-3D49-D6A0-BB1B72F96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483" y="3429000"/>
            <a:ext cx="6546439" cy="91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80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67BA23-0B08-C22B-E3B6-2BFBF26E7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250" y="2007909"/>
            <a:ext cx="9834814" cy="377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37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181F-6E2C-9EF9-6DA0-6EE11560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Εκτίμηση πυκνότητας πυρήνα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0DBA8F-F0A9-B9E4-5E56-819C998036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240903" cy="4023360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Για οποιοδήποτε συγκεκριμένο </a:t>
                </a:r>
                <a:r>
                  <a:rPr lang="el-GR" sz="2400" b="0" i="1" u="none" strike="noStrike" baseline="0" dirty="0">
                    <a:latin typeface="LMMathItalic10-Regular"/>
                  </a:rPr>
                  <a:t>x</a:t>
                </a:r>
                <a:r>
                  <a:rPr lang="el-GR" sz="2400" b="0" i="0" u="none" strike="noStrike" baseline="0" dirty="0">
                    <a:latin typeface="grmn1000"/>
                  </a:rPr>
                  <a:t>, η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u="none" strike="noStrike" baseline="0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</m:oMath>
                </a14:m>
                <a:r>
                  <a:rPr lang="el-GR" sz="2400" b="0" i="0" u="none" strike="noStrike" baseline="0" dirty="0">
                    <a:latin typeface="LMRoman10-Regular"/>
                  </a:rPr>
                  <a:t>(</a:t>
                </a:r>
                <a:r>
                  <a:rPr lang="el-GR" sz="2400" b="0" i="1" u="none" strike="noStrike" baseline="0" dirty="0">
                    <a:latin typeface="LMMathItalic10-Regular"/>
                  </a:rPr>
                  <a:t>x</a:t>
                </a:r>
                <a:r>
                  <a:rPr lang="el-GR" sz="2400" b="0" i="0" u="none" strike="noStrike" baseline="0" dirty="0">
                    <a:latin typeface="LMRoman10-Regular"/>
                  </a:rPr>
                  <a:t>) </a:t>
                </a:r>
                <a:r>
                  <a:rPr lang="el-GR" sz="2400" b="0" i="0" u="none" strike="noStrike" baseline="0" dirty="0">
                    <a:latin typeface="grmn1000"/>
                  </a:rPr>
                  <a:t>αποτελεί ένα δειγματικό στατιστικό,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Εφόσον η </a:t>
                </a:r>
                <a:r>
                  <a:rPr lang="el-GR" sz="2400" b="0" i="1" u="none" strike="noStrike" baseline="0" dirty="0">
                    <a:latin typeface="LMMathItalic10-Regular"/>
                  </a:rPr>
                  <a:t>g</a:t>
                </a:r>
                <a:r>
                  <a:rPr lang="el-GR" sz="2400" b="0" i="0" u="none" strike="noStrike" baseline="0" dirty="0">
                    <a:latin typeface="LMRoman10-Regular"/>
                  </a:rPr>
                  <a:t>(</a:t>
                </a:r>
                <a:r>
                  <a:rPr lang="el-GR" sz="2400" b="0" i="1" u="none" strike="noStrike" baseline="0" dirty="0">
                    <a:latin typeface="LMMathItalic10-Regular"/>
                  </a:rPr>
                  <a:t>x</a:t>
                </a:r>
                <a:r>
                  <a:rPr lang="el-GR" sz="1400" b="0" i="1" u="none" strike="noStrike" baseline="0" dirty="0">
                    <a:latin typeface="LMMathItalic8-Regular"/>
                  </a:rPr>
                  <a:t>i</a:t>
                </a:r>
                <a:r>
                  <a:rPr lang="el-GR" sz="2400" b="0" i="1" u="none" strike="noStrike" baseline="0" dirty="0">
                    <a:latin typeface="LMMathSymbols10-Regular"/>
                  </a:rPr>
                  <a:t>|</a:t>
                </a:r>
                <a:r>
                  <a:rPr lang="el-GR" sz="2400" b="0" i="1" u="none" strike="noStrike" baseline="0" dirty="0">
                    <a:latin typeface="LMMathItalic10-Regular"/>
                  </a:rPr>
                  <a:t>z, h</a:t>
                </a:r>
                <a:r>
                  <a:rPr lang="el-GR" sz="2400" b="0" i="0" u="none" strike="noStrike" baseline="0" dirty="0">
                    <a:latin typeface="LMRoman10-Regular"/>
                  </a:rPr>
                  <a:t>) </a:t>
                </a:r>
                <a:r>
                  <a:rPr lang="el-GR" sz="2400" b="0" i="0" u="none" strike="noStrike" baseline="0" dirty="0">
                    <a:latin typeface="grmn1000"/>
                  </a:rPr>
                  <a:t>είναι μη γραμμική, αναμένουμε να υπάρχει μεροληπτικό σφάλμα σε ένα πεπερασμένο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δείγμα.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0DBA8F-F0A9-B9E4-5E56-819C998036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240903" cy="4023360"/>
              </a:xfrm>
              <a:blipFill>
                <a:blip r:embed="rId2"/>
                <a:stretch>
                  <a:fillRect l="-47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2496A7C-0BB3-C23D-F83B-BFAE25E33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077" y="2935338"/>
            <a:ext cx="2953846" cy="9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16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BC1908-4F0F-1526-CFFE-14C2945E3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630" y="1121790"/>
            <a:ext cx="8426673" cy="496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7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30AFF-F60E-7F22-939A-6FAC6B7B3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Παραμετρική εκτίμηση και στατιστική επαγωγή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358C0-EE3C-0282-47DC-C74603D53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93769"/>
            <a:ext cx="11167872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 υπόθεση οδηγεί σε μια πλήρη διατύπωση της </a:t>
            </a:r>
            <a:r>
              <a:rPr lang="el-GR" sz="2400" b="0" i="0" u="none" strike="noStrike" baseline="0" dirty="0">
                <a:latin typeface="grxn1000"/>
              </a:rPr>
              <a:t>υπό συνθήκη πυκνότητας </a:t>
            </a:r>
            <a:r>
              <a:rPr lang="el-GR" sz="2400" b="0" i="0" u="none" strike="noStrike" baseline="0" dirty="0">
                <a:latin typeface="grmn1000"/>
              </a:rPr>
              <a:t>που αποτελεί τον πληθυσμό από όπου λαμβάνονται δειγματικές παρατηρήσεις,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 </a:t>
            </a:r>
            <a:r>
              <a:rPr lang="el-GR" sz="2400" b="0" i="0" u="none" strike="noStrike" baseline="0" dirty="0">
                <a:latin typeface="grxn1000"/>
              </a:rPr>
              <a:t>παραμετρικός χώρος </a:t>
            </a:r>
            <a:r>
              <a:rPr lang="el-GR" sz="2400" b="0" i="0" u="none" strike="noStrike" baseline="0" dirty="0">
                <a:latin typeface="grmn1000"/>
              </a:rPr>
              <a:t>για το παραμετρικό υπόδειγμα είναι το σύνολο των αποδεκτών τιμών των παραμέτρων που ικανοποιούν τις αρχικές προδιαγραφές του υποδείγματος.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153158-1FF9-77D4-BA36-4522462BD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020" y="2799313"/>
            <a:ext cx="2275401" cy="69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64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014C2-9023-DBDB-9120-4C843C386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Στατιστικές ιδιότητες των εκτιμητών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AF13A-4854-2E19-BBBC-44A543A13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42" y="1767526"/>
            <a:ext cx="11579258" cy="5090474"/>
          </a:xfrm>
        </p:spPr>
        <p:txBody>
          <a:bodyPr>
            <a:normAutofit/>
          </a:bodyPr>
          <a:lstStyle/>
          <a:p>
            <a:r>
              <a:rPr lang="el-GR" sz="3200" b="0" i="0" u="none" strike="noStrike" baseline="0" dirty="0">
                <a:latin typeface="grmn1000"/>
              </a:rPr>
              <a:t>Οι ιδιότητες που έχουμε εξετάσει έχουν ως ακολούθως:</a:t>
            </a:r>
            <a:endParaRPr lang="en-US" sz="3200" b="0" i="0" u="none" strike="noStrike" baseline="0" dirty="0">
              <a:latin typeface="grmn1000"/>
            </a:endParaRPr>
          </a:p>
          <a:p>
            <a:pPr lvl="1"/>
            <a:r>
              <a:rPr lang="el-GR" sz="2400" b="1" dirty="0"/>
              <a:t>Αμεροληψία</a:t>
            </a:r>
            <a:r>
              <a:rPr lang="el-GR" sz="2400" dirty="0"/>
              <a:t>: Αυτή είναι μια ιδιότητα πεπερασμένου δείγματος που μπορεί να αποδειχθεί μόνο σε</a:t>
            </a:r>
            <a:r>
              <a:rPr lang="en-US" sz="2400" dirty="0"/>
              <a:t> </a:t>
            </a:r>
            <a:r>
              <a:rPr lang="el-GR" sz="2400" dirty="0"/>
              <a:t>λίγες περιπτώσεις.</a:t>
            </a:r>
            <a:endParaRPr lang="en-US" sz="2400" dirty="0"/>
          </a:p>
          <a:p>
            <a:pPr lvl="1"/>
            <a:r>
              <a:rPr lang="el-GR" sz="2400" b="1" dirty="0"/>
              <a:t>Συνέπεια</a:t>
            </a:r>
            <a:r>
              <a:rPr lang="el-GR" sz="2400" dirty="0"/>
              <a:t>: Αυτή είναι μια πολύ πιο σημαντική ιδιότητα. Οι οικονομέτρες συνήθως δεν εμπιστεύονται τους εκτιμητές των οποίων η συνέπεια δεν μπορεί να αποδειχθεί.</a:t>
            </a:r>
            <a:endParaRPr lang="en-US" sz="2400" dirty="0"/>
          </a:p>
          <a:p>
            <a:pPr lvl="1"/>
            <a:r>
              <a:rPr lang="el-GR" sz="2400" b="1" dirty="0"/>
              <a:t>Ασυμπτωτική κανονικότητα</a:t>
            </a:r>
            <a:r>
              <a:rPr lang="el-GR" sz="2400" dirty="0"/>
              <a:t>: Αυτή η ιδιότητα αποτελεί τη βάση για τη στατιστική επαγωγή</a:t>
            </a:r>
            <a:r>
              <a:rPr lang="en-US" sz="2400" dirty="0"/>
              <a:t> </a:t>
            </a:r>
            <a:r>
              <a:rPr lang="el-GR" sz="2400" dirty="0"/>
              <a:t>που γίνεται μέσω των συνηθισμένων εκτιμητών.</a:t>
            </a:r>
            <a:endParaRPr lang="en-US" sz="2400" dirty="0"/>
          </a:p>
          <a:p>
            <a:pPr lvl="1"/>
            <a:r>
              <a:rPr lang="el-GR" sz="2400" b="1" dirty="0"/>
              <a:t>Ασυμπτωτική Αποτελεσματικότητα</a:t>
            </a:r>
            <a:r>
              <a:rPr lang="el-GR" sz="2400" dirty="0"/>
              <a:t>: Η αποτελεσματικότητα συνήθως δεν μπορεί να αποδειχθεί σε απόλυτους όρους.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3906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BAC7D-2122-98ED-E028-9BA5EC1C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Ακρότατοι (</a:t>
            </a:r>
            <a:r>
              <a:rPr lang="en-US" sz="4000" dirty="0"/>
              <a:t>Extremum) </a:t>
            </a:r>
            <a:r>
              <a:rPr lang="el-GR" sz="4000" dirty="0"/>
              <a:t>εκτιμητές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DA8DE-4BAA-C935-891D-EF3644B37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΄Ενας </a:t>
            </a:r>
            <a:r>
              <a:rPr lang="el-GR" sz="2400" b="1" i="0" u="none" strike="noStrike" baseline="0" dirty="0">
                <a:latin typeface="grxn1000"/>
              </a:rPr>
              <a:t>ακρότατος εκτιμητής </a:t>
            </a:r>
            <a:r>
              <a:rPr lang="el-GR" sz="2400" b="0" i="0" u="none" strike="noStrike" baseline="0" dirty="0">
                <a:latin typeface="grxn1000"/>
              </a:rPr>
              <a:t>(</a:t>
            </a:r>
            <a:r>
              <a:rPr lang="el-GR" sz="2400" b="1" i="0" u="none" strike="noStrike" baseline="0" dirty="0">
                <a:latin typeface="LMRoman10-Bold"/>
              </a:rPr>
              <a:t>extremum</a:t>
            </a:r>
            <a:r>
              <a:rPr lang="el-GR" sz="2400" b="0" i="0" u="none" strike="noStrike" baseline="0" dirty="0">
                <a:latin typeface="grxn1000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προκύπτει από τη μεγιστοποίηση μιας </a:t>
            </a:r>
            <a:r>
              <a:rPr lang="el-GR" sz="2400" b="0" i="0" u="none" strike="noStrike" baseline="0" dirty="0">
                <a:latin typeface="grxn1000"/>
              </a:rPr>
              <a:t>συνάρτησης</a:t>
            </a:r>
            <a:r>
              <a:rPr lang="en-US" sz="2400" b="0" i="0" u="none" strike="noStrike" baseline="0" dirty="0">
                <a:latin typeface="grxn1000"/>
              </a:rPr>
              <a:t> </a:t>
            </a:r>
            <a:r>
              <a:rPr lang="el-GR" sz="2400" b="1" i="0" u="none" strike="noStrike" baseline="0" dirty="0">
                <a:latin typeface="grxn1000"/>
              </a:rPr>
              <a:t>κριτηρίου</a:t>
            </a:r>
            <a:r>
              <a:rPr lang="el-GR" sz="2400" b="0" i="0" u="none" strike="noStrike" baseline="0" dirty="0">
                <a:latin typeface="grxn1000"/>
              </a:rPr>
              <a:t> </a:t>
            </a:r>
            <a:r>
              <a:rPr lang="el-GR" sz="2400" b="0" i="1" u="none" strike="noStrike" baseline="0" dirty="0">
                <a:latin typeface="LMMathItalic10-Regular"/>
              </a:rPr>
              <a:t>q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θ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0" i="0" u="none" strike="noStrike" baseline="0" dirty="0">
                <a:latin typeface="grmn1000"/>
              </a:rPr>
              <a:t>δεδομένα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. ΄Εως τώρα, έχουμε εστιάσει σε τρεις τέτοιους εκτιμητές: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F7EE2C-F789-FE24-2000-19E39679C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519" y="3636389"/>
            <a:ext cx="8653301" cy="5302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1387C7-B49D-B588-4ACE-80F906CBC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519" y="4367814"/>
            <a:ext cx="8608561" cy="45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4CCB8F-C6C4-8679-EBFD-4B2E5BAC7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519" y="5087392"/>
            <a:ext cx="8793086" cy="38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43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912B9-AFCA-A5F2-6040-D38E20BC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Υποθέσεις για τις ασυμπτωτικές ιδιότητες των εκτιμητών extremum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76700-DF3F-A829-9878-DD4956479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96" y="1993769"/>
            <a:ext cx="11560404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Ορισμένα ευρεία αποτελέσματα απαιτούνται για τον προσδιορισμό των ασυμπτωτικών ιδιοτήτων των κλασικών (όχι των Μπεϋζιανών) συμβατικών εκτιμητών </a:t>
            </a:r>
            <a:r>
              <a:rPr lang="el-GR" sz="2400" b="0" i="0" u="none" strike="noStrike" baseline="0" dirty="0">
                <a:latin typeface="LMRoman10-Regular"/>
              </a:rPr>
              <a:t>extremum </a:t>
            </a:r>
            <a:r>
              <a:rPr lang="el-GR" sz="2400" b="0" i="0" u="none" strike="noStrike" baseline="0" dirty="0">
                <a:latin typeface="grmn1000"/>
              </a:rPr>
              <a:t>που αναφέραμε παραπάνω.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1. </a:t>
            </a:r>
            <a:r>
              <a:rPr lang="el-GR" sz="2400" b="1" i="0" u="none" strike="noStrike" baseline="0" dirty="0">
                <a:latin typeface="grxn1000"/>
              </a:rPr>
              <a:t>Ο</a:t>
            </a:r>
            <a:r>
              <a:rPr lang="en-US" sz="2400" b="1" i="0" u="none" strike="noStrike" baseline="0" dirty="0">
                <a:latin typeface="grxn1000"/>
              </a:rPr>
              <a:t> </a:t>
            </a:r>
            <a:r>
              <a:rPr lang="el-GR" sz="2400" b="1" i="0" u="none" strike="noStrike" baseline="0" dirty="0">
                <a:latin typeface="grxn1000"/>
              </a:rPr>
              <a:t>παραμετρικός χώρος </a:t>
            </a:r>
            <a:r>
              <a:rPr lang="el-GR" sz="2400" b="0" i="0" u="none" strike="noStrike" baseline="0" dirty="0">
                <a:latin typeface="grmn1000"/>
              </a:rPr>
              <a:t>(βλ. Ενότητα 12.2) πρέπει να είναι κυρτός και το διάνυσμα των παραμέτρων, το οποίο είναι το αντικείμενο της εκτίμησης, πρέπει να βρίσκεται στο εσωτερικό του.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2. </a:t>
            </a:r>
            <a:r>
              <a:rPr lang="el-GR" sz="2400" b="1" i="0" u="none" strike="noStrike" baseline="0" dirty="0">
                <a:latin typeface="grxn1000"/>
              </a:rPr>
              <a:t>Η συνάρτηση κριτηρίου </a:t>
            </a:r>
            <a:r>
              <a:rPr lang="el-GR" sz="2400" b="0" i="0" u="none" strike="noStrike" baseline="0" dirty="0">
                <a:latin typeface="grmn1000"/>
              </a:rPr>
              <a:t>πρέπει να είναι κοίλη ως προς τις παραμέτρους.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07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CE6C5-81B2-9C33-2479-1503ACC94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Υποθέσεις για τις ασυμπτωτικές ιδιότητες των εκτιμητών extremum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3A001-1B65-A056-2452-89A4D27A1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81" y="2286000"/>
            <a:ext cx="11538409" cy="4463592"/>
          </a:xfrm>
        </p:spPr>
        <p:txBody>
          <a:bodyPr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mn1000"/>
                <a:ea typeface="+mn-ea"/>
                <a:cs typeface="+mn-cs"/>
              </a:rPr>
              <a:t>Ορισμένα ευρεία αποτελέσματα απαιτούνται για τον προσδιορισμό των ασυμπτωτικών ιδιοτήτων των κλασικών συμβατικών εκτιμητών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MRoman10-Regular"/>
                <a:ea typeface="+mn-ea"/>
                <a:cs typeface="+mn-cs"/>
              </a:rPr>
              <a:t>extremum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mn1000"/>
                <a:ea typeface="+mn-ea"/>
                <a:cs typeface="+mn-cs"/>
              </a:rPr>
              <a:t>που αναφέραμε παραπάνω.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mn1000"/>
                <a:ea typeface="+mn-ea"/>
                <a:cs typeface="+mn-cs"/>
              </a:rPr>
              <a:t> (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mn1000"/>
                <a:ea typeface="+mn-ea"/>
                <a:cs typeface="+mn-cs"/>
              </a:rPr>
              <a:t>συνέχεια)</a:t>
            </a:r>
            <a:endParaRPr lang="en-US" sz="2400" b="0" i="0" u="none" strike="noStrike" baseline="0" dirty="0">
              <a:latin typeface="grmn1000"/>
            </a:endParaRPr>
          </a:p>
          <a:p>
            <a:pPr lvl="1"/>
            <a:r>
              <a:rPr lang="el-GR" sz="2000" b="0" i="0" u="none" strike="noStrike" baseline="0" dirty="0">
                <a:latin typeface="grmn1000"/>
              </a:rPr>
              <a:t>3. </a:t>
            </a:r>
            <a:r>
              <a:rPr lang="el-GR" sz="2000" b="1" i="0" u="none" strike="noStrike" baseline="0" dirty="0">
                <a:latin typeface="grxn1000"/>
              </a:rPr>
              <a:t>Ταυτοποίηση των παραμέτρων</a:t>
            </a:r>
            <a:r>
              <a:rPr lang="el-GR" sz="2000" b="0" i="0" u="none" strike="noStrike" baseline="0" dirty="0">
                <a:latin typeface="grxn1000"/>
              </a:rPr>
              <a:t>. </a:t>
            </a:r>
            <a:r>
              <a:rPr lang="el-GR" sz="2000" b="0" i="0" u="none" strike="noStrike" baseline="0" dirty="0">
                <a:latin typeface="grmn1000"/>
              </a:rPr>
              <a:t>Οποιαδήποτε πρόταση ξεκινά ως </a:t>
            </a:r>
            <a:r>
              <a:rPr lang="el-GR" sz="2000" b="0" i="0" u="none" strike="noStrike" baseline="0" dirty="0">
                <a:latin typeface="LMRoman10-Regular"/>
              </a:rPr>
              <a:t>”</a:t>
            </a:r>
            <a:r>
              <a:rPr lang="el-GR" sz="2000" b="0" i="0" u="none" strike="noStrike" baseline="0" dirty="0">
                <a:latin typeface="grmn1000"/>
              </a:rPr>
              <a:t>οι πραγματικές παράμετροι του υποδείγματος, </a:t>
            </a:r>
            <a:r>
              <a:rPr lang="el-GR" sz="2000" b="1" i="1" u="none" strike="noStrike" baseline="0" dirty="0">
                <a:latin typeface="LMMathItalic10-Bold"/>
              </a:rPr>
              <a:t>θ</a:t>
            </a:r>
            <a:r>
              <a:rPr lang="el-GR" sz="1000" b="0" i="0" u="none" strike="noStrike" baseline="0" dirty="0">
                <a:latin typeface="LMRoman8-Regular"/>
              </a:rPr>
              <a:t>0 </a:t>
            </a:r>
            <a:r>
              <a:rPr lang="el-GR" sz="2000" b="0" i="0" u="none" strike="noStrike" baseline="0" dirty="0">
                <a:latin typeface="grmn1000"/>
              </a:rPr>
              <a:t>ταυτοποιούνται αν . . . </a:t>
            </a:r>
            <a:r>
              <a:rPr lang="el-GR" sz="2000" b="0" i="0" u="none" strike="noStrike" baseline="0" dirty="0">
                <a:latin typeface="LMRoman10-Regular"/>
              </a:rPr>
              <a:t>” </a:t>
            </a:r>
            <a:r>
              <a:rPr lang="el-GR" sz="2000" b="0" i="0" u="none" strike="noStrike" baseline="0" dirty="0">
                <a:latin typeface="grmn1000"/>
              </a:rPr>
              <a:t>είναι προβληματική καθώς αν οι παράμετροι </a:t>
            </a:r>
            <a:r>
              <a:rPr lang="el-GR" sz="2000" b="0" i="0" u="none" strike="noStrike" baseline="0" dirty="0">
                <a:latin typeface="LMRoman10-Regular"/>
              </a:rPr>
              <a:t>”</a:t>
            </a:r>
            <a:r>
              <a:rPr lang="el-GR" sz="2000" b="0" i="0" u="none" strike="noStrike" baseline="0" dirty="0">
                <a:latin typeface="grmn1000"/>
              </a:rPr>
              <a:t>δεν</a:t>
            </a:r>
            <a:r>
              <a:rPr lang="en-US" sz="2000" b="0" i="0" u="none" strike="noStrike" baseline="0" dirty="0">
                <a:latin typeface="grmn1000"/>
              </a:rPr>
              <a:t> </a:t>
            </a:r>
            <a:r>
              <a:rPr lang="el-GR" sz="2000" b="0" i="0" u="none" strike="noStrike" baseline="0" dirty="0">
                <a:latin typeface="grmn1000"/>
              </a:rPr>
              <a:t>ταυτοποιούνται,</a:t>
            </a:r>
            <a:r>
              <a:rPr lang="el-GR" sz="2000" b="0" i="0" u="none" strike="noStrike" baseline="0" dirty="0">
                <a:latin typeface="LMRoman10-Regular"/>
              </a:rPr>
              <a:t>” </a:t>
            </a:r>
            <a:r>
              <a:rPr lang="el-GR" sz="2000" b="0" i="0" u="none" strike="noStrike" baseline="0" dirty="0">
                <a:latin typeface="grmn1000"/>
              </a:rPr>
              <a:t>τότε δεν είναι </a:t>
            </a:r>
            <a:r>
              <a:rPr lang="el-GR" sz="2000" b="0" i="0" u="none" strike="noStrike" baseline="0" dirty="0">
                <a:latin typeface="grmi1000"/>
              </a:rPr>
              <a:t>οι </a:t>
            </a:r>
            <a:r>
              <a:rPr lang="el-GR" sz="2000" b="0" i="0" u="none" strike="noStrike" baseline="0" dirty="0">
                <a:latin typeface="grmn1000"/>
              </a:rPr>
              <a:t>παράμετροι του (οποιουδήποτε) υποδείγματος.</a:t>
            </a:r>
          </a:p>
          <a:p>
            <a:pPr lvl="2"/>
            <a:r>
              <a:rPr lang="el-GR" sz="2000" b="0" i="0" u="none" strike="noStrike" baseline="0" dirty="0">
                <a:latin typeface="grmn1000"/>
              </a:rPr>
              <a:t>Θα εξετάσουμε κάθε διάνυσμα παραμέτρων </a:t>
            </a:r>
            <a:r>
              <a:rPr lang="el-GR" sz="2000" b="1" i="1" u="none" strike="noStrike" baseline="0" dirty="0">
                <a:latin typeface="LMMathItalic10-Bold"/>
              </a:rPr>
              <a:t>θ </a:t>
            </a:r>
            <a:r>
              <a:rPr lang="el-GR" sz="2000" b="0" i="0" u="none" strike="noStrike" baseline="0" dirty="0">
                <a:latin typeface="grmn1000"/>
              </a:rPr>
              <a:t>στον παραμετρικό χώρο, </a:t>
            </a:r>
            <a:r>
              <a:rPr lang="el-GR" sz="2000" b="0" i="0" u="none" strike="noStrike" baseline="0" dirty="0">
                <a:latin typeface="LMRoman10-Regular"/>
              </a:rPr>
              <a:t>Θ</a:t>
            </a:r>
            <a:r>
              <a:rPr lang="el-GR" sz="2000" b="0" i="0" u="none" strike="noStrike" baseline="0" dirty="0">
                <a:latin typeface="grmn1000"/>
              </a:rPr>
              <a:t>. Ορίζουμε</a:t>
            </a:r>
          </a:p>
          <a:p>
            <a:pPr lvl="2"/>
            <a:endParaRPr lang="el-GR" sz="2000" dirty="0">
              <a:latin typeface="grmn1000"/>
            </a:endParaRPr>
          </a:p>
          <a:p>
            <a:pPr lvl="2"/>
            <a:endParaRPr lang="el-GR" sz="2000" dirty="0">
              <a:latin typeface="grmn1000"/>
            </a:endParaRPr>
          </a:p>
          <a:p>
            <a:pPr algn="l"/>
            <a:r>
              <a:rPr lang="el-GR" sz="2000" b="0" i="0" u="none" strike="noStrike" baseline="0" dirty="0">
                <a:latin typeface="grmn1000"/>
              </a:rPr>
              <a:t>Αν αυτό το όριο πιθανότητας υπάρχει (δηλαδή είναι μια πεπερασμένη σταθερά) και επιπλέον αν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12120-5938-3E55-EFB9-8BF248099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774" y="4620789"/>
            <a:ext cx="3584743" cy="573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D412E4-D2E3-91DB-EAC6-C0A03CD37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971" y="6095133"/>
            <a:ext cx="4447621" cy="5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8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FC74-FA99-86FA-7ACF-96E4833A6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Υποθέσεις για τις ασυμπτωτικές ιδιότητες των εκτιμητών extremum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B85A5-0FFE-814F-9CCE-47A2FE86B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254" y="2286000"/>
            <a:ext cx="11258746" cy="4023360"/>
          </a:xfrm>
        </p:spPr>
        <p:txBody>
          <a:bodyPr/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mn1000"/>
                <a:ea typeface="+mn-ea"/>
                <a:cs typeface="+mn-cs"/>
              </a:rPr>
              <a:t>Ορισμένα ευρεία αποτελέσματα απαιτούνται για τον προσδιορισμό των ασυμπτωτικών ιδιοτήτων των κλασικών συμβατικών εκτιμητών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MRoman10-Regular"/>
                <a:ea typeface="+mn-ea"/>
                <a:cs typeface="+mn-cs"/>
              </a:rPr>
              <a:t>extremum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mn1000"/>
                <a:ea typeface="+mn-ea"/>
                <a:cs typeface="+mn-cs"/>
              </a:rPr>
              <a:t>που αναφέραμε παραπάνω.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mn1000"/>
                <a:ea typeface="+mn-ea"/>
                <a:cs typeface="+mn-cs"/>
              </a:rPr>
              <a:t> (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mn1000"/>
                <a:ea typeface="+mn-ea"/>
                <a:cs typeface="+mn-cs"/>
              </a:rPr>
              <a:t>συνέχεια)</a:t>
            </a:r>
          </a:p>
          <a:p>
            <a:pPr lvl="1"/>
            <a:r>
              <a:rPr lang="el-GR" sz="2000" b="0" i="0" u="none" strike="noStrike" baseline="0" dirty="0">
                <a:latin typeface="grmn1000"/>
              </a:rPr>
              <a:t>4. </a:t>
            </a:r>
            <a:r>
              <a:rPr lang="el-GR" sz="2000" b="1" i="0" u="none" strike="noStrike" baseline="0" dirty="0">
                <a:latin typeface="grxn1000"/>
              </a:rPr>
              <a:t>Η συμπεριφορά των δεδομένων </a:t>
            </a:r>
            <a:r>
              <a:rPr lang="el-GR" sz="2000" b="0" i="0" u="none" strike="noStrike" baseline="0" dirty="0">
                <a:latin typeface="grmn1000"/>
              </a:rPr>
              <a:t>έχει αναλυθεί σε διάφορα σημεία έως τώρα. Οι εκτιμητές βασίζονται στους μέσους των συναρτήσεων των παρατηρήσεων.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mn1000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68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B3B0-4FD2-CC6F-F8D9-BCE5C22BC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Υποθέσεις για τις ασυμπτωτικές ιδιότητες των εκτιμητών extremum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D5D27B-17A8-1FA1-7380-ED6CE2C7B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5789" y="2308339"/>
            <a:ext cx="9200422" cy="126442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E3A6E7-1F08-5257-E54B-A69550F27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790" y="3693490"/>
            <a:ext cx="9176100" cy="85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8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DB7765-34C7-C5F5-44E3-8D6661B1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055" y="1282046"/>
            <a:ext cx="9330838" cy="452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91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17BE3-ACEE-89AD-C60A-BBF80E39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Ασυμπτωτικές ιδιότητες των εκτιμητών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192FDD-08B9-33D6-3210-481E9B03BC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035" y="2286000"/>
                <a:ext cx="11616965" cy="4023360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Η απόδειξη της ασυμπτωτικής κανονικότητας βασίζεται στο θεώρημα μέσης τιμής του μαθηματικού λογισμού και σε μια προσέγγιση </a:t>
                </a:r>
                <a:r>
                  <a:rPr lang="el-GR" sz="2400" b="0" i="0" u="none" strike="noStrike" baseline="0" dirty="0">
                    <a:latin typeface="LMRoman10-Regular"/>
                  </a:rPr>
                  <a:t>Taylor </a:t>
                </a:r>
                <a:r>
                  <a:rPr lang="el-GR" sz="2400" b="0" i="0" u="none" strike="noStrike" baseline="0" dirty="0">
                    <a:latin typeface="grmn1000"/>
                  </a:rPr>
                  <a:t>για τις παραγώγους της μεγιστοποιημένης συνάρτησης κριτηρίου γύρω από το πραγματικό διάνυσμα παραμέτρων,</a:t>
                </a: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Κάθε παράγωγος υπολογίζεται σε ένα σημείο </a:t>
                </a:r>
                <a:r>
                  <a:rPr lang="el-GR" sz="2400" b="1" i="1" u="none" strike="noStrike" baseline="0" dirty="0">
                    <a:latin typeface="LMMathItalic10-Bold"/>
                  </a:rPr>
                  <a:t>θ </a:t>
                </a:r>
                <a:r>
                  <a:rPr lang="el-GR" sz="2400" b="0" i="0" u="none" strike="noStrike" baseline="0" dirty="0">
                    <a:latin typeface="grmn1000"/>
                  </a:rPr>
                  <a:t>που βρίσκεται μεταξύ των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l-GR" sz="2400" b="1" i="1" u="none" strike="noStrike" baseline="0" dirty="0">
                    <a:latin typeface="LMMathItalic10-Bold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και </a:t>
                </a:r>
                <a:r>
                  <a:rPr lang="el-GR" sz="2400" b="1" i="1" u="none" strike="noStrike" baseline="0" dirty="0">
                    <a:latin typeface="LMMathItalic10-Bold"/>
                  </a:rPr>
                  <a:t>θ</a:t>
                </a:r>
                <a:r>
                  <a:rPr lang="el-GR" sz="1400" b="0" i="0" u="none" strike="noStrike" baseline="0" dirty="0">
                    <a:latin typeface="LMRoman8-Regular"/>
                  </a:rPr>
                  <a:t>0</a:t>
                </a:r>
                <a:r>
                  <a:rPr lang="el-GR" sz="2400" b="0" i="0" u="none" strike="noStrike" baseline="0" dirty="0">
                    <a:latin typeface="grmn1000"/>
                  </a:rPr>
                  <a:t>, δηλαδή,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l-GR" sz="2400" b="0" i="0" u="none" strike="noStrike" baseline="0" dirty="0">
                    <a:latin typeface="LMRoman10-Regular"/>
                  </a:rPr>
                  <a:t>=</a:t>
                </a:r>
                <a:r>
                  <a:rPr lang="el-GR" sz="2400" b="0" i="1" u="none" strike="noStrike" baseline="0" dirty="0">
                    <a:latin typeface="LMMathItalic10-Regular"/>
                  </a:rPr>
                  <a:t>w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l-GR" sz="2400" b="1" i="1" u="none" strike="noStrike" baseline="0" dirty="0">
                    <a:latin typeface="LMMathItalic10-Bold"/>
                  </a:rPr>
                  <a:t> </a:t>
                </a:r>
                <a:r>
                  <a:rPr lang="el-GR" sz="2400" b="0" i="0" u="none" strike="noStrike" baseline="0" dirty="0">
                    <a:latin typeface="LMRoman10-Regular"/>
                  </a:rPr>
                  <a:t>+ (1 </a:t>
                </a:r>
                <a:r>
                  <a:rPr lang="el-GR" sz="2400" b="0" i="1" u="none" strike="noStrike" baseline="0" dirty="0">
                    <a:latin typeface="LMMathSymbols10-Regular"/>
                  </a:rPr>
                  <a:t>− </a:t>
                </a:r>
                <a:r>
                  <a:rPr lang="el-GR" sz="2400" b="0" i="1" u="none" strike="noStrike" baseline="0" dirty="0">
                    <a:latin typeface="LMMathItalic10-Regular"/>
                  </a:rPr>
                  <a:t>w</a:t>
                </a:r>
                <a:r>
                  <a:rPr lang="el-GR" sz="2400" b="0" i="0" u="none" strike="noStrike" baseline="0" dirty="0">
                    <a:latin typeface="LMRoman10-Regular"/>
                  </a:rPr>
                  <a:t>)</a:t>
                </a:r>
                <a:r>
                  <a:rPr lang="el-GR" sz="2400" b="1" i="1" u="none" strike="noStrike" baseline="0" dirty="0">
                    <a:latin typeface="LMMathItalic10-Bold"/>
                  </a:rPr>
                  <a:t>θ</a:t>
                </a:r>
                <a:r>
                  <a:rPr lang="el-GR" sz="1400" b="0" i="0" u="none" strike="noStrike" baseline="0" dirty="0">
                    <a:latin typeface="LMRoman8-Regular"/>
                  </a:rPr>
                  <a:t>0 </a:t>
                </a:r>
                <a:r>
                  <a:rPr lang="el-GR" sz="2400" b="0" i="0" u="none" strike="noStrike" baseline="0" dirty="0">
                    <a:latin typeface="grmn1000"/>
                  </a:rPr>
                  <a:t>για κάποιο </a:t>
                </a:r>
                <a:r>
                  <a:rPr lang="el-GR" sz="2400" b="0" i="0" u="none" strike="noStrike" baseline="0" dirty="0">
                    <a:latin typeface="LMRoman10-Regular"/>
                  </a:rPr>
                  <a:t>0 </a:t>
                </a:r>
                <a:r>
                  <a:rPr lang="el-GR" sz="2400" b="0" i="1" u="none" strike="noStrike" baseline="0" dirty="0">
                    <a:latin typeface="LMMathItalic10-Regular"/>
                  </a:rPr>
                  <a:t>&lt; w &lt; </a:t>
                </a:r>
                <a:r>
                  <a:rPr lang="el-GR" sz="2400" b="0" i="0" u="none" strike="noStrike" baseline="0" dirty="0">
                    <a:latin typeface="LMRoman10-Regular"/>
                  </a:rPr>
                  <a:t>1</a:t>
                </a:r>
                <a:r>
                  <a:rPr lang="el-GR" sz="2400" b="0" i="0" u="none" strike="noStrike" baseline="0" dirty="0">
                    <a:latin typeface="grmn100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192FDD-08B9-33D6-3210-481E9B03BC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035" y="2286000"/>
                <a:ext cx="11616965" cy="4023360"/>
              </a:xfrm>
              <a:blipFill>
                <a:blip r:embed="rId2"/>
                <a:stretch>
                  <a:fillRect l="-1207" t="-2121" r="-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EDBFB99-7241-B7E4-7D66-1C27029F1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741" y="3662057"/>
            <a:ext cx="9164459" cy="94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8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3BFD6-D74B-2767-A38B-5CA9DAF95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Κλασσική εκτίμηση βάσει της πιθανοφάνειας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A4E42-3747-3BC9-7560-BDCE387BA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476573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 πιο συνηθισμένη (με διαφορά) κλάση παραμετρικών εκτιμητών που χρησιμοποιείται στην οικονομετρία είναι οι εκτιμητές μέγιστης πιθανοφάνειας.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΄Οταν η πυκνότητα για ένα δείγμα παρατηρήσεων είναι πλήρως προσδιορισμένη, τότε η από κοινού πυκνότητα αυτών των παρατηρήσεων, είναι η </a:t>
            </a:r>
            <a:r>
              <a:rPr lang="el-GR" sz="2400" b="1" i="0" u="none" strike="noStrike" baseline="0" dirty="0">
                <a:latin typeface="grxn1000"/>
              </a:rPr>
              <a:t>συνάρτηση πιθανοφάνειας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966A8-E9E6-6017-51B7-656FB16DA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1" y="4213782"/>
            <a:ext cx="4762517" cy="79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2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B9273-8B42-C4E9-99F5-FF8A839C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Κλασσική εκτίμηση βάσει της πιθανοφάνειας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9522D-5740-B118-20E2-24D9D2529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604" y="1852367"/>
            <a:ext cx="10834792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Ο </a:t>
            </a:r>
            <a:r>
              <a:rPr lang="el-GR" sz="2400" b="1" i="0" u="none" strike="noStrike" baseline="0" dirty="0">
                <a:latin typeface="grxn1000"/>
              </a:rPr>
              <a:t>εκτιμητής μέγιστης πιθανοφάνειας </a:t>
            </a:r>
            <a:r>
              <a:rPr lang="el-GR" sz="2400" b="0" i="0" u="none" strike="noStrike" baseline="0" dirty="0">
                <a:latin typeface="LMRoman10-Regular"/>
              </a:rPr>
              <a:t>[Fisher </a:t>
            </a:r>
            <a:r>
              <a:rPr lang="el-GR" sz="2400" b="0" i="0" u="none" strike="noStrike" baseline="0" dirty="0">
                <a:latin typeface="grmn1000"/>
              </a:rPr>
              <a:t>(1925)</a:t>
            </a:r>
            <a:r>
              <a:rPr lang="el-GR" sz="2400" b="0" i="0" u="none" strike="noStrike" baseline="0" dirty="0">
                <a:latin typeface="LMRoman10-Regular"/>
              </a:rPr>
              <a:t>] </a:t>
            </a:r>
            <a:r>
              <a:rPr lang="el-GR" sz="2400" b="0" i="0" u="none" strike="noStrike" baseline="0" dirty="0">
                <a:latin typeface="grmn1000"/>
              </a:rPr>
              <a:t>είναι η συνάρτηση των δεδομένων που (όπως υποδηλώνει η ονομασία της) μεγιστοποιεί τη συνάρτηση πιθανοφάνειας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Το κίνητρο χρησιμοποίησης αυτής της προσέγγισης γίνεται εύκολα αντιληπτό στο πλαίσιο μιας διακριτής τυχαίας μεταβλητής.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68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63970-B40C-9380-232D-1708DF6C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910206" cy="1499616"/>
          </a:xfrm>
        </p:spPr>
        <p:txBody>
          <a:bodyPr>
            <a:normAutofit/>
          </a:bodyPr>
          <a:lstStyle/>
          <a:p>
            <a:r>
              <a:rPr lang="el-GR" sz="4000" dirty="0"/>
              <a:t>Παράδειγμα 12.1. Το Γραμμικό Υπόδειγμα Παλινδρόμησης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B85D0-AC36-CF29-094B-3B2EF28AC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10344598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 υπό συνθήκη πυκνότητα της εξαρτημένης μεταβλητής σε αυτό το στρεβλό κανονικό υπόδειγμα είναι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Αυτό οδηγεί σε μια λογαριθμική συνάρτηση πιθανοφάνειας για το υπόδειγμα,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CDF9A6-DDD0-FB92-332D-1F50983FA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873" y="3111013"/>
            <a:ext cx="6170027" cy="635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275639-A2C9-13E5-6D79-FCC4A1045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847" y="4705337"/>
            <a:ext cx="5590784" cy="70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04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2397-EF27-037A-BBDC-9E2F961BF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825365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12.1. Το Γραμμικό Υπόδειγμα Παλινδρόμησης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9AF85-E9A8-5ADB-FFAE-7225D5093B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7" y="2012622"/>
                <a:ext cx="9720073" cy="4023360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Για τις παραμέτρους </a:t>
                </a:r>
                <a:r>
                  <a:rPr lang="el-GR" sz="2400" b="0" i="1" u="none" strike="noStrike" baseline="0" dirty="0">
                    <a:latin typeface="LMMathItalic10-Regular"/>
                  </a:rPr>
                  <a:t>α</a:t>
                </a:r>
                <a:r>
                  <a:rPr lang="el-GR" sz="2400" b="0" i="0" u="none" strike="noStrike" baseline="0" dirty="0">
                    <a:latin typeface="grmn1000"/>
                  </a:rPr>
                  <a:t>, </a:t>
                </a:r>
                <a:r>
                  <a:rPr lang="el-GR" sz="2400" b="0" i="1" u="none" strike="noStrike" baseline="0" dirty="0">
                    <a:latin typeface="LMMathItalic10-Regular"/>
                  </a:rPr>
                  <a:t>σ </a:t>
                </a:r>
                <a:r>
                  <a:rPr lang="el-GR" sz="2400" b="0" i="0" u="none" strike="noStrike" baseline="0" dirty="0">
                    <a:latin typeface="grmn1000"/>
                  </a:rPr>
                  <a:t>και </a:t>
                </a:r>
                <a:r>
                  <a:rPr lang="el-GR" sz="2400" b="0" i="1" u="none" strike="noStrike" baseline="0" dirty="0">
                    <a:latin typeface="LMMathItalic10-Regular"/>
                  </a:rPr>
                  <a:t>λ</a:t>
                </a:r>
                <a:r>
                  <a:rPr lang="el-GR" sz="2400" b="0" i="0" u="none" strike="noStrike" baseline="0" dirty="0">
                    <a:latin typeface="grmn1000"/>
                  </a:rPr>
                  <a:t>, βάσει των δεύτερων και τρίτων ροπών των καταλοίπων ελαχίστων τετραγώνων και του σταθερού όρου, λύνουμε</a:t>
                </a: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όπου </a:t>
                </a:r>
                <a:r>
                  <a:rPr lang="el-GR" sz="2400" b="0" i="1" u="none" strike="noStrike" baseline="0" dirty="0">
                    <a:latin typeface="LMMathItalic10-Regular"/>
                  </a:rPr>
                  <a:t>λ </a:t>
                </a:r>
                <a:r>
                  <a:rPr lang="el-GR" sz="2400" b="0" i="0" u="none" strike="noStrike" baseline="0" dirty="0">
                    <a:latin typeface="LMRoman10-Regular"/>
                  </a:rPr>
                  <a:t>= </a:t>
                </a:r>
                <a:r>
                  <a:rPr lang="el-GR" sz="2400" b="0" i="1" u="none" strike="noStrike" baseline="0" dirty="0">
                    <a:latin typeface="LMMathItalic10-Regular"/>
                  </a:rPr>
                  <a:t>σ</a:t>
                </a:r>
                <a:r>
                  <a:rPr lang="el-GR" sz="1600" b="0" i="1" u="none" strike="noStrike" baseline="0" dirty="0">
                    <a:latin typeface="LMMathItalic7-Regular"/>
                  </a:rPr>
                  <a:t>u</a:t>
                </a:r>
                <a:r>
                  <a:rPr lang="el-GR" sz="2400" b="0" i="1" u="none" strike="noStrike" baseline="0" dirty="0">
                    <a:latin typeface="LMMathItalic10-Regular"/>
                  </a:rPr>
                  <a:t>/σ</a:t>
                </a:r>
                <a:r>
                  <a:rPr lang="el-GR" sz="1600" b="0" i="1" u="none" strike="noStrike" baseline="0" dirty="0">
                    <a:latin typeface="LMMathItalic7-Regular"/>
                  </a:rPr>
                  <a:t>v</a:t>
                </a:r>
                <a:r>
                  <a:rPr lang="el-GR" sz="800" b="0" i="1" u="none" strike="noStrike" baseline="0" dirty="0">
                    <a:latin typeface="LMMathItalic7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και </a:t>
                </a:r>
                <a:r>
                  <a:rPr lang="el-GR" sz="2400" b="0" i="1" u="none" strike="noStrike" baseline="0" dirty="0">
                    <a:latin typeface="LMMathItalic10-Regular"/>
                  </a:rPr>
                  <a:t>σ</a:t>
                </a:r>
                <a:r>
                  <a:rPr lang="el-GR" sz="2400" b="0" i="0" u="none" strike="noStrike" baseline="30000" dirty="0">
                    <a:latin typeface="LMRoman7-Regular"/>
                  </a:rPr>
                  <a:t>2</a:t>
                </a:r>
                <a:r>
                  <a:rPr lang="el-GR" sz="800" b="0" i="0" u="none" strike="noStrike" baseline="0" dirty="0">
                    <a:latin typeface="LMRoman7-Regular"/>
                  </a:rPr>
                  <a:t> </a:t>
                </a:r>
                <a:r>
                  <a:rPr lang="el-GR" sz="2400" b="0" i="0" u="none" strike="noStrike" baseline="0" dirty="0">
                    <a:latin typeface="LMRoman10-Regular"/>
                  </a:rPr>
                  <a:t>= </a:t>
                </a:r>
                <a:r>
                  <a:rPr lang="el-GR" sz="2400" b="0" i="1" u="none" strike="noStrike" baseline="0" dirty="0">
                    <a:latin typeface="LMMathItalic10-Regular"/>
                  </a:rPr>
                  <a:t>σ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l-GR" sz="2400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400" b="0" i="1" u="none" strike="noStrike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u="none" strike="noStrike" baseline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den>
                        </m:f>
                      </m:e>
                    </m:box>
                  </m:oMath>
                </a14:m>
                <a:r>
                  <a:rPr lang="el-GR" sz="2400" b="0" i="1" u="none" strike="noStrike" baseline="0" dirty="0">
                    <a:latin typeface="LMMathItalic10-Regular"/>
                  </a:rPr>
                  <a:t>/σ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l-GR" sz="2400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u="none" strike="noStrike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l-GR" sz="2400" b="0" i="1" u="none" strike="noStrike" baseline="0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b="0" i="0" u="none" strike="noStrike" baseline="0" dirty="0">
                    <a:latin typeface="grmn100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9AF85-E9A8-5ADB-FFAE-7225D5093B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7" y="2012622"/>
                <a:ext cx="9720073" cy="4023360"/>
              </a:xfrm>
              <a:blipFill>
                <a:blip r:embed="rId2"/>
                <a:stretch>
                  <a:fillRect l="-502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F8E5E1D-8644-FED4-D648-0399D92BF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314" y="2843852"/>
            <a:ext cx="2728300" cy="585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3C299F-38D7-9D66-4F4C-866D2E14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071" y="3431519"/>
            <a:ext cx="3483696" cy="98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BF633-2175-9FE1-94DE-C08CCDCE3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Μοντελοποίηση από κοινού κατανομών με συναρτήσεις Copula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6FA19-BB76-7490-D7EC-337A137F6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10316317" cy="4773168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 προσέγγιση </a:t>
            </a:r>
            <a:r>
              <a:rPr lang="el-GR" sz="2400" b="1" i="0" u="none" strike="noStrike" baseline="0" dirty="0">
                <a:latin typeface="grxn1000"/>
              </a:rPr>
              <a:t>συναρτήσεων</a:t>
            </a:r>
            <a:r>
              <a:rPr lang="el-GR" sz="2400" b="0" i="0" u="none" strike="noStrike" baseline="0" dirty="0">
                <a:latin typeface="grxn1000"/>
              </a:rPr>
              <a:t> </a:t>
            </a:r>
            <a:r>
              <a:rPr lang="el-GR" sz="2400" b="1" i="0" u="none" strike="noStrike" baseline="0" dirty="0">
                <a:latin typeface="LMRoman10-Bold"/>
              </a:rPr>
              <a:t>copula </a:t>
            </a:r>
            <a:r>
              <a:rPr lang="el-GR" sz="2400" b="0" i="0" u="none" strike="noStrike" baseline="0" dirty="0">
                <a:latin typeface="grmn1000"/>
              </a:rPr>
              <a:t>αποτελεί έναν μηχανισμό που οι ερευνητές μπορούν να χρησιμοποιούν κατά τη διερεύνηση τέτοιων υποθέσεων.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Οι </a:t>
            </a:r>
            <a:r>
              <a:rPr lang="el-GR" sz="2400" b="0" i="0" u="none" strike="noStrike" baseline="0" dirty="0">
                <a:latin typeface="LMRoman10-Regular"/>
              </a:rPr>
              <a:t>Trivedi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0" u="none" strike="noStrike" baseline="0" dirty="0">
                <a:latin typeface="LMRoman10-Regular"/>
              </a:rPr>
              <a:t>Zimmer </a:t>
            </a:r>
            <a:r>
              <a:rPr lang="el-GR" sz="2400" b="0" i="0" u="none" strike="noStrike" baseline="0" dirty="0">
                <a:latin typeface="grmn1000"/>
              </a:rPr>
              <a:t>(2007) υπέδειξαν μια πληθώρα εφαρμογών που ταιριάζουν με αυτή την περιγραφή:</a:t>
            </a:r>
          </a:p>
          <a:p>
            <a:pPr lvl="1"/>
            <a:r>
              <a:rPr lang="el-GR" dirty="0"/>
              <a:t>Τα χρηματοπιστωτικά ιδρύματα συχνά ενδιαφέρονται για τις τιμές διαφορετικών σχετιζόμενων (εξαρτημένων) περιουσιακών στοιχείων.</a:t>
            </a:r>
          </a:p>
          <a:p>
            <a:pPr lvl="1"/>
            <a:r>
              <a:rPr lang="el-GR" dirty="0"/>
              <a:t>Υπάρχουν πολλές μικροοικονομετρικές εφαρμογές στις οποίες οι οριακές κατανομές δεν είναι εύκολο να συνδυαστούν ώστε να προκύψει η από κοινού κατανομή.</a:t>
            </a:r>
          </a:p>
          <a:p>
            <a:pPr lvl="1"/>
            <a:r>
              <a:rPr lang="el-GR" dirty="0"/>
              <a:t>Στο γραμμικό υπόδειγμα αυτό-επιλογής στο Κεφάλαιο 19, η απαραίτητη από κοινού κατανομή αποτελεί μέρος ενός μεγαλύτερου υποδείγματος.</a:t>
            </a:r>
          </a:p>
          <a:p>
            <a:pPr lvl="1"/>
            <a:r>
              <a:rPr lang="el-GR" dirty="0"/>
              <a:t>Οι Cheng και Trivedi (2015) χρησιμοποίησαν μια συνάρτηση copula ως εναλλακτική για τη διμεταβλητή κανονική κατανομή κατά την ανάλυση της απομείωσης σε ένα σύνολο δεδομένων panel.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83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5DCB-FBE5-BC23-351C-512974E9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957340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Μοντελοποίηση από κοινού κατανομών με συναρτήσεις Copula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6D66A-F9DA-20E5-1219-F1E72702F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84342"/>
            <a:ext cx="10863072" cy="4873658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Μια (διμεταβλητή) συνάρτηση </a:t>
            </a:r>
            <a:r>
              <a:rPr lang="el-GR" sz="2400" b="0" i="0" u="none" strike="noStrike" baseline="0" dirty="0">
                <a:latin typeface="LMRoman10-Regular"/>
              </a:rPr>
              <a:t>copula </a:t>
            </a:r>
            <a:r>
              <a:rPr lang="el-GR" sz="2400" b="0" i="0" u="none" strike="noStrike" baseline="0" dirty="0">
                <a:latin typeface="grmn1000"/>
              </a:rPr>
              <a:t>(τα αποτελέσματα επεκτείνονται επίσης σε πολυμεταβλητές συναρτήσεις) αποτελεί μια συνάρτηση </a:t>
            </a:r>
            <a:r>
              <a:rPr lang="el-GR" sz="2400" b="0" i="1" u="none" strike="noStrike" baseline="0" dirty="0">
                <a:latin typeface="LMMathItalic10-Regular"/>
              </a:rPr>
              <a:t>C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u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l-GR" sz="2400" b="0" i="1" u="none" strike="noStrike" baseline="0" dirty="0">
                <a:latin typeface="LMMathItalic10-Regular"/>
              </a:rPr>
              <a:t>, u</a:t>
            </a:r>
            <a:r>
              <a:rPr lang="el-GR" sz="1400" b="0" i="0" u="none" strike="noStrike" baseline="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που ορίζεται για το μοναδιαίο τετράγωνο </a:t>
            </a:r>
            <a:r>
              <a:rPr lang="el-GR" sz="2400" b="0" i="0" u="none" strike="noStrike" baseline="0" dirty="0">
                <a:latin typeface="LMRoman10-Regular"/>
              </a:rPr>
              <a:t>[(0 </a:t>
            </a:r>
            <a:r>
              <a:rPr lang="el-GR" sz="2400" b="0" i="1" u="none" strike="noStrike" baseline="0" dirty="0">
                <a:latin typeface="LMMathSymbols10-Regular"/>
              </a:rPr>
              <a:t>≤ </a:t>
            </a:r>
            <a:r>
              <a:rPr lang="el-GR" sz="2400" b="0" i="1" u="none" strike="noStrike" baseline="0" dirty="0">
                <a:latin typeface="LMMathItalic10-Regular"/>
              </a:rPr>
              <a:t>u</a:t>
            </a:r>
            <a:r>
              <a:rPr lang="el-GR" sz="1400" b="0" i="0" u="none" strike="noStrike" baseline="0" dirty="0">
                <a:latin typeface="LMRoman8-Regular"/>
              </a:rPr>
              <a:t>1 </a:t>
            </a:r>
            <a:r>
              <a:rPr lang="el-GR" sz="2400" b="0" i="1" u="none" strike="noStrike" baseline="0" dirty="0">
                <a:latin typeface="LMMathSymbols10-Regular"/>
              </a:rPr>
              <a:t>≤ </a:t>
            </a:r>
            <a:r>
              <a:rPr lang="el-GR" sz="2400" b="0" i="0" u="none" strike="noStrike" baseline="0" dirty="0">
                <a:latin typeface="LMRoman10-Regular"/>
              </a:rPr>
              <a:t>1) </a:t>
            </a:r>
            <a:r>
              <a:rPr lang="el-GR" sz="2400" b="0" i="1" u="none" strike="noStrike" baseline="0" dirty="0">
                <a:latin typeface="LMMathSymbols10-Regular"/>
              </a:rPr>
              <a:t>× </a:t>
            </a:r>
            <a:r>
              <a:rPr lang="el-GR" sz="2400" b="0" i="0" u="none" strike="noStrike" baseline="0" dirty="0">
                <a:latin typeface="LMRoman10-Regular"/>
              </a:rPr>
              <a:t>(0 </a:t>
            </a:r>
            <a:r>
              <a:rPr lang="el-GR" sz="2400" b="0" i="1" u="none" strike="noStrike" baseline="0" dirty="0">
                <a:latin typeface="LMMathSymbols10-Regular"/>
              </a:rPr>
              <a:t>≤ </a:t>
            </a:r>
            <a:r>
              <a:rPr lang="el-GR" sz="2400" b="0" i="1" u="none" strike="noStrike" baseline="0" dirty="0">
                <a:latin typeface="LMMathItalic10-Regular"/>
              </a:rPr>
              <a:t>u</a:t>
            </a:r>
            <a:r>
              <a:rPr lang="el-GR" sz="1400" b="0" i="0" u="none" strike="noStrike" baseline="0" dirty="0">
                <a:latin typeface="LMRoman8-Regular"/>
              </a:rPr>
              <a:t>2 </a:t>
            </a:r>
            <a:r>
              <a:rPr lang="el-GR" sz="2400" b="0" i="1" u="none" strike="noStrike" baseline="0" dirty="0">
                <a:latin typeface="LMMathSymbols10-Regular"/>
              </a:rPr>
              <a:t>≤ </a:t>
            </a:r>
            <a:r>
              <a:rPr lang="el-GR" sz="2400" b="0" i="0" u="none" strike="noStrike" baseline="0" dirty="0">
                <a:latin typeface="LMRoman10-Regular"/>
              </a:rPr>
              <a:t>1)] </a:t>
            </a:r>
            <a:r>
              <a:rPr lang="el-GR" sz="2400" b="0" i="0" u="none" strike="noStrike" baseline="0" dirty="0">
                <a:latin typeface="grmn1000"/>
              </a:rPr>
              <a:t>και ικανοποιεί τις συνθήκες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Αυτές είναι οι ιδιότητες των διμεταβλητών </a:t>
            </a:r>
            <a:r>
              <a:rPr lang="el-GR" sz="2400" b="0" i="0" u="none" strike="noStrike" baseline="0" dirty="0">
                <a:latin typeface="LMRoman10-Regular"/>
              </a:rPr>
              <a:t>cdf </a:t>
            </a:r>
            <a:r>
              <a:rPr lang="el-GR" sz="2400" b="0" i="0" u="none" strike="noStrike" baseline="0" dirty="0">
                <a:latin typeface="grmn1000"/>
              </a:rPr>
              <a:t>για τις τυχαίες μεταβλητές </a:t>
            </a:r>
            <a:r>
              <a:rPr lang="el-GR" sz="2400" b="0" i="1" u="none" strike="noStrike" baseline="0" dirty="0">
                <a:latin typeface="LMMathItalic10-Regular"/>
              </a:rPr>
              <a:t>u</a:t>
            </a:r>
            <a:r>
              <a:rPr lang="el-GR" sz="1400" b="0" i="0" u="none" strike="noStrike" baseline="0" dirty="0">
                <a:latin typeface="LMRoman8-Regular"/>
              </a:rPr>
              <a:t>1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u</a:t>
            </a:r>
            <a:r>
              <a:rPr lang="el-GR" sz="1400" b="0" i="0" u="none" strike="noStrike" baseline="0" dirty="0">
                <a:latin typeface="LMRoman8-Regular"/>
              </a:rPr>
              <a:t>2 </a:t>
            </a:r>
            <a:r>
              <a:rPr lang="el-GR" sz="2400" b="0" i="0" u="none" strike="noStrike" baseline="0" dirty="0">
                <a:latin typeface="grmn1000"/>
              </a:rPr>
              <a:t>που φράσσονται από το μοναδιαίο τετράγωνο.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9861B2-20DC-6309-21D7-D2874699B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211" y="3123897"/>
            <a:ext cx="5131051" cy="107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80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139</TotalTime>
  <Words>1928</Words>
  <Application>Microsoft Office PowerPoint</Application>
  <PresentationFormat>Widescreen</PresentationFormat>
  <Paragraphs>149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5" baseType="lpstr">
      <vt:lpstr>Calibri</vt:lpstr>
      <vt:lpstr>Cambria Math</vt:lpstr>
      <vt:lpstr>grmi1000</vt:lpstr>
      <vt:lpstr>grmn1000</vt:lpstr>
      <vt:lpstr>grxn1000</vt:lpstr>
      <vt:lpstr>LMMathItalic10-Bold</vt:lpstr>
      <vt:lpstr>LMMathItalic10-Regular</vt:lpstr>
      <vt:lpstr>LMMathItalic7-Regular</vt:lpstr>
      <vt:lpstr>LMMathItalic8-Regular</vt:lpstr>
      <vt:lpstr>LMMathSymbols10-Regular</vt:lpstr>
      <vt:lpstr>LMRoman10-Bold</vt:lpstr>
      <vt:lpstr>LMRoman10-Regular</vt:lpstr>
      <vt:lpstr>LMRoman7-Regular</vt:lpstr>
      <vt:lpstr>LMRoman8-Regular</vt:lpstr>
      <vt:lpstr>Tw Cen MT</vt:lpstr>
      <vt:lpstr>Tw Cen MT Condensed</vt:lpstr>
      <vt:lpstr>Wingdings 3</vt:lpstr>
      <vt:lpstr>Integral</vt:lpstr>
      <vt:lpstr>Κεφάλαιο 12</vt:lpstr>
      <vt:lpstr>Παραμετρική εκτίμηση και στατιστική επαγωγή</vt:lpstr>
      <vt:lpstr>Παραμετρική εκτίμηση και στατιστική επαγωγή</vt:lpstr>
      <vt:lpstr>Κλασσική εκτίμηση βάσει της πιθανοφάνειας</vt:lpstr>
      <vt:lpstr>Κλασσική εκτίμηση βάσει της πιθανοφάνειας</vt:lpstr>
      <vt:lpstr>Παράδειγμα 12.1. Το Γραμμικό Υπόδειγμα Παλινδρόμησης</vt:lpstr>
      <vt:lpstr>Παράδειγμα 12.1. Το Γραμμικό Υπόδειγμα Παλινδρόμησης</vt:lpstr>
      <vt:lpstr>Μοντελοποίηση από κοινού κατανομών με συναρτήσεις Copula</vt:lpstr>
      <vt:lpstr>Μοντελοποίηση από κοινού κατανομών με συναρτήσεις Copula</vt:lpstr>
      <vt:lpstr>Μοντελοποίηση από κοινού κατανομών με συναρτήσεις Copula</vt:lpstr>
      <vt:lpstr>Μοντελοποίηση από κοινού κατανομών με συναρτήσεις Copula</vt:lpstr>
      <vt:lpstr>Μοντελοποίηση από κοινού κατανομών με συναρτήσεις Copula</vt:lpstr>
      <vt:lpstr>Παράδειγμα 12.3. Από Κοινού Μοντελοποίηση Ζευγών Καταμετρήσεων Γεγονότων</vt:lpstr>
      <vt:lpstr>Παράδειγμα 12.3. Από Κοινού Μοντελοποίηση Ζευγών Καταμετρήσεων Γεγονότων</vt:lpstr>
      <vt:lpstr>Εκτίμηση GMM στην οικονομετρία</vt:lpstr>
      <vt:lpstr>Εκτίμηση μέγιστης εμπειρικής πιθανοφάνειας</vt:lpstr>
      <vt:lpstr>Εκτίμηση μέγιστης εμπειρικής πιθανοφάνειας</vt:lpstr>
      <vt:lpstr>Εκτίμηση μέγιστης εμπειρικής πιθανοφάνειας</vt:lpstr>
      <vt:lpstr>Εκτίμηση μέγιστης εμπειρικής πιθανοφάνειας</vt:lpstr>
      <vt:lpstr>Παράδειγμα 12.6. ΄Ενα Υπόδειγμα για τις Δαπάνες Διακοπών</vt:lpstr>
      <vt:lpstr>PowerPoint Presentation</vt:lpstr>
      <vt:lpstr>Εκτίμηση πυκνότητας πυρήνα</vt:lpstr>
      <vt:lpstr>PowerPoint Presentation</vt:lpstr>
      <vt:lpstr>Εκτίμηση πυκνότητας πυρήνα</vt:lpstr>
      <vt:lpstr>Εκτίμηση πυκνότητας πυρήνα</vt:lpstr>
      <vt:lpstr>Εκτίμηση πυκνότητας πυρήνα</vt:lpstr>
      <vt:lpstr>PowerPoint Presentation</vt:lpstr>
      <vt:lpstr>Εκτίμηση πυκνότητας πυρήνα</vt:lpstr>
      <vt:lpstr>PowerPoint Presentation</vt:lpstr>
      <vt:lpstr>Στατιστικές ιδιότητες των εκτιμητών</vt:lpstr>
      <vt:lpstr>Ακρότατοι (Extremum) εκτιμητές</vt:lpstr>
      <vt:lpstr>Υποθέσεις για τις ασυμπτωτικές ιδιότητες των εκτιμητών extremum</vt:lpstr>
      <vt:lpstr>Υποθέσεις για τις ασυμπτωτικές ιδιότητες των εκτιμητών extremum</vt:lpstr>
      <vt:lpstr>Υποθέσεις για τις ασυμπτωτικές ιδιότητες των εκτιμητών extremum</vt:lpstr>
      <vt:lpstr>Υποθέσεις για τις ασυμπτωτικές ιδιότητες των εκτιμητών extremum</vt:lpstr>
      <vt:lpstr>PowerPoint Presentation</vt:lpstr>
      <vt:lpstr>Ασυμπτωτικές ιδιότητες των εκτιμητών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12</dc:title>
  <dc:creator>Nikolaos G. Manetas</dc:creator>
  <cp:lastModifiedBy>Nikolaos G. Manetas</cp:lastModifiedBy>
  <cp:revision>4</cp:revision>
  <dcterms:created xsi:type="dcterms:W3CDTF">2023-02-17T08:03:27Z</dcterms:created>
  <dcterms:modified xsi:type="dcterms:W3CDTF">2023-03-03T09:18:05Z</dcterms:modified>
</cp:coreProperties>
</file>