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8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1D0680-51C4-48F7-A547-9257F3792BB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0676D6-7B9E-431B-B918-5D3184FF99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4E5E-1BA0-DC4A-F1DC-DE8712891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11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AC7B6-A9DC-5D77-04B4-120FAA0AB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Υποδείγματα για Δεδομένα </a:t>
            </a:r>
            <a:r>
              <a:rPr lang="en-US" sz="2800" dirty="0"/>
              <a:t>PANEL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8" y="3077134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FED7-628B-C09C-37D0-EF214A06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Διαρθρώσεις υποδειγμάτων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78281-9169-FF92-7885-C78362FE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1" i="0" u="none" strike="noStrike" baseline="0" dirty="0">
                <a:latin typeface="grxn1000"/>
              </a:rPr>
              <a:t>Τυχαίες παράμετροι</a:t>
            </a:r>
            <a:r>
              <a:rPr lang="en-US" sz="2400" b="1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Το υπόδειγμα τυχαίων επιδράσεων μπορεί να γίνει αντιληπτό ως ένα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υπόδειγμα παλινδρόμησης με έναν τυχαίο σταθερό όρο.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επέκταση αυτού του υποδείγματος θα εκφραζόταν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1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ένα τυχαίο διάνυσμα στο οποίο οφείλεται η μεταβλητότητα των παραμέτρων μεταξύ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ατόμων.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61437-DF8A-D16C-C520-BED45641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56" y="3681652"/>
            <a:ext cx="3962023" cy="5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5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E3E2-03DD-5D45-86DD-1A2B53EF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Διαρθρώσεις υποδειγμάτων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0B46-CD41-FBF4-E5EC-05A5A357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Σε ορισμένες πρόσφατες εφαρμογές αυτό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βήμα επεκτείνεται, επιτρέποντας στην κατανομή των παραμέτρων να έχει διαφορετική μέση τιμή ανά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άτομο, όπως στην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ένα σύνολο παρατηρήσιμων μεταβλητών ανά άτομο και </a:t>
            </a:r>
            <a:r>
              <a:rPr lang="el-GR" sz="2400" b="1" i="1" u="none" strike="noStrike" baseline="0" dirty="0">
                <a:latin typeface="LMMathItalic10-Bold"/>
              </a:rPr>
              <a:t>Δ </a:t>
            </a:r>
            <a:r>
              <a:rPr lang="el-GR" sz="2400" b="0" i="0" u="none" strike="noStrike" baseline="0" dirty="0">
                <a:latin typeface="grmn1000"/>
              </a:rPr>
              <a:t>είναι μια μήτρα παραμέτρων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που πρέπει να εκτιμηθεί.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6FA0F-744C-43F1-36D3-87B0DB2E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40" y="3563577"/>
            <a:ext cx="5075119" cy="5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B8AC-8D98-A0A4-6441-FF2ECB08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42940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Ισορροπημένα και μη ισορροπημένα Panel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24790-823A-F2DB-3BFF-7149D67A2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στο σύνολο δεδομένων υπάρχουν παρατηρήσεις για τον ίδιο αριθμό φορών για κάθε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άτομο, που συνήθως συμβολίζουμε με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το σύνολο δεδομένων αποτελεί ένα </a:t>
            </a:r>
            <a:r>
              <a:rPr lang="el-GR" sz="2400" b="0" i="0" u="none" strike="noStrike" baseline="0" dirty="0">
                <a:latin typeface="grxn1000"/>
              </a:rPr>
              <a:t>ισορροπημένο </a:t>
            </a:r>
            <a:r>
              <a:rPr lang="el-GR" sz="2400" b="1" i="0" u="none" strike="noStrike" baseline="0" dirty="0">
                <a:latin typeface="LMRoman10-Bold"/>
              </a:rPr>
              <a:t>panel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Σε ένα </a:t>
            </a:r>
            <a:r>
              <a:rPr lang="el-GR" sz="2400" b="0" i="0" u="none" strike="noStrike" baseline="0" dirty="0">
                <a:latin typeface="grxn1000"/>
              </a:rPr>
              <a:t>μη ισορροπημένο </a:t>
            </a:r>
            <a:r>
              <a:rPr lang="el-GR" sz="2400" b="1" i="0" u="none" strike="noStrike" baseline="0" dirty="0">
                <a:latin typeface="LMRoman10-Bold"/>
              </a:rPr>
              <a:t>panel</a:t>
            </a:r>
            <a:r>
              <a:rPr lang="el-GR" sz="2400" b="0" i="0" u="none" strike="noStrike" baseline="0" dirty="0">
                <a:latin typeface="grmn1000"/>
              </a:rPr>
              <a:t>, περιλαμβάνονται παρατηρήσεις για διαφορετικό αριθμό φορών για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κάθε άτομο.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Σε ένα </a:t>
            </a:r>
            <a:r>
              <a:rPr lang="el-GR" sz="2400" b="0" i="0" u="none" strike="noStrike" baseline="0" dirty="0">
                <a:latin typeface="grxn1000"/>
              </a:rPr>
              <a:t>σταθερό </a:t>
            </a:r>
            <a:r>
              <a:rPr lang="el-GR" sz="2400" b="1" i="0" u="none" strike="noStrike" baseline="0" dirty="0">
                <a:latin typeface="LMRoman10-Bold"/>
              </a:rPr>
              <a:t>panel </a:t>
            </a:r>
            <a:r>
              <a:rPr lang="el-GR" sz="2400" b="0" i="0" u="none" strike="noStrike" baseline="0" dirty="0">
                <a:latin typeface="grmn1000"/>
              </a:rPr>
              <a:t>υπάρχουν παρατηρήσεις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για το ίδιο σύνολο ατόμων για τη διάρκεια της μελέτης.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4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5C0E-9900-4A56-A8D3-13DFC117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Παράδειγμα 11.2. Απομείωση και Στάθμιση Αντίστροφης Πιθανότητας σε ένα Υπόδειγμα</a:t>
            </a:r>
            <a:r>
              <a:rPr lang="en-US" sz="3600" dirty="0"/>
              <a:t> </a:t>
            </a:r>
            <a:r>
              <a:rPr lang="el-GR" sz="3600" dirty="0"/>
              <a:t>για την Υγεία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5024-C97E-18C2-B6F1-23124376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390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Contoyannis, Jones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Rice </a:t>
            </a:r>
            <a:r>
              <a:rPr lang="el-GR" sz="2400" b="0" i="0" u="none" strike="noStrike" baseline="0" dirty="0">
                <a:latin typeface="grmn1000"/>
              </a:rPr>
              <a:t>(2004) χρησιμοποίησαν ένα διατεταγμένο υπόδειγμα πιθανομονάδας (</a:t>
            </a:r>
            <a:r>
              <a:rPr lang="el-GR" sz="2400" b="0" i="0" u="none" strike="noStrike" baseline="0" dirty="0">
                <a:latin typeface="LMRoman10-Regular"/>
              </a:rPr>
              <a:t>probit model</a:t>
            </a:r>
            <a:r>
              <a:rPr lang="el-GR" sz="2400" b="0" i="0" u="none" strike="noStrike" baseline="0" dirty="0">
                <a:latin typeface="grmn1000"/>
              </a:rPr>
              <a:t>)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για να μελετήσουν την αυτό-αξιολόγηση της υγείας στους πρώτους οκτώ γύρους της </a:t>
            </a:r>
            <a:r>
              <a:rPr lang="el-GR" sz="2400" b="0" i="0" u="none" strike="noStrike" baseline="0" dirty="0">
                <a:latin typeface="LMRoman10-Regular"/>
              </a:rPr>
              <a:t>BHPS</a:t>
            </a:r>
            <a:endParaRPr lang="en-US" sz="2400" b="0" i="0" u="none" strike="noStrike" baseline="0" dirty="0">
              <a:latin typeface="LMRoman10-Regular"/>
            </a:endParaRPr>
          </a:p>
          <a:p>
            <a:pPr algn="l"/>
            <a:r>
              <a:rPr lang="en-US" sz="2400" dirty="0">
                <a:latin typeface="grmn1000"/>
              </a:rPr>
              <a:t>‘</a:t>
            </a:r>
            <a:r>
              <a:rPr lang="el-GR" sz="2400" b="0" i="0" u="none" strike="noStrike" baseline="0" dirty="0">
                <a:latin typeface="grmn1000"/>
              </a:rPr>
              <a:t>Οπως δείχνει 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Πίνακας 11.1, φαινόταν ότι υπήρχε απομείωση στο δείγμα.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να διερευνήσουν το ζήτημα της μη τυχαίας απομείωσης, οι συγγραφείς αρχικά χρησιμοποίησαν τους ελέγχους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</a:t>
            </a:r>
            <a:r>
              <a:rPr lang="el-GR" sz="2400" b="0" i="0" u="none" strike="noStrike" baseline="0" dirty="0">
                <a:latin typeface="LMRoman10-Regular"/>
              </a:rPr>
              <a:t>Nijman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Verbeek</a:t>
            </a:r>
            <a:r>
              <a:rPr lang="el-GR" sz="2400" b="0" i="0" u="none" strike="noStrike" baseline="0" dirty="0">
                <a:latin typeface="grmn1000"/>
              </a:rPr>
              <a:t>. ΄Ετσι, προσέθεσαν τρεις μεταβλητές στο υπόδειγμα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D9D49-1721-50C1-52F7-093914561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87" y="5203597"/>
            <a:ext cx="9200904" cy="9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2BD68F-BCE8-29C2-DFB1-1D43BF4F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27" y="1715679"/>
            <a:ext cx="10102452" cy="40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1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3E272-1976-7F17-C099-E72A4F118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80" y="2469823"/>
            <a:ext cx="10452628" cy="2709749"/>
          </a:xfrm>
        </p:spPr>
      </p:pic>
    </p:spTree>
    <p:extLst>
      <p:ext uri="{BB962C8B-B14F-4D97-AF65-F5344CB8AC3E}">
        <p14:creationId xmlns:p14="http://schemas.microsoft.com/office/powerpoint/2010/main" val="80041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CF89B6-D585-A43E-9611-B4CFB624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42" y="1864618"/>
            <a:ext cx="10149673" cy="36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99D2-D186-0FCE-AE80-E665CE7B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Παράδειγμα 11.3. Απομείωση και Επιλογή Δείγματος σε ένα Υπόδειγμα Εισοδημάτων για</a:t>
            </a:r>
            <a:r>
              <a:rPr lang="en-US" sz="3600" dirty="0"/>
              <a:t> </a:t>
            </a:r>
            <a:r>
              <a:rPr lang="el-GR" sz="3600" dirty="0"/>
              <a:t>τους Γιατρούς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BDE6-DC34-E949-0EEA-ADAC23A4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504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Πίνακας 11.4 δείχνει ότι σχεδόν το ένα τρίτο του αρχικού δείγματος στο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panel </a:t>
            </a:r>
            <a:r>
              <a:rPr lang="el-GR" sz="2400" b="0" i="0" u="none" strike="noStrike" baseline="0" dirty="0">
                <a:latin typeface="grmn1000"/>
              </a:rPr>
              <a:t>τεσσάρων γύρων τους εξήλθε από το δείγμα. 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αποτελεί ένα διαρθρωτικό σύστημα,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7-Regular"/>
              </a:rPr>
              <a:t>it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7-Regular"/>
              </a:rPr>
              <a:t>it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αποτελούν εξωγενείς μεταβλητές που μεταβάλλονται στον χρόνο, το </a:t>
            </a:r>
            <a:r>
              <a:rPr lang="el-GR" sz="2400" b="1" i="1" u="none" strike="noStrike" baseline="0" dirty="0">
                <a:latin typeface="LMMathItalic10-Bold"/>
              </a:rPr>
              <a:t>f</a:t>
            </a:r>
            <a:r>
              <a:rPr lang="el-GR" sz="1600" b="0" i="1" u="none" strike="noStrike" baseline="0" dirty="0">
                <a:latin typeface="LMMathItalic7-Regular"/>
              </a:rPr>
              <a:t>i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οι σταθερές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στον χρόνο, ενδεχομένως ενδογενείς μεταβλητές και το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1600" b="0" i="1" u="none" strike="noStrike" baseline="0" dirty="0">
                <a:latin typeface="LMMathItalic7-Regular"/>
              </a:rPr>
              <a:t>i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αποτελεί μια σταθερή επίδραση.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15CDA-B90D-B895-731C-10EF7625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94" y="3745310"/>
            <a:ext cx="8423412" cy="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2DE1E-02FF-05B9-99E7-87F4CB7F6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787" y="1913641"/>
            <a:ext cx="10870568" cy="3789575"/>
          </a:xfrm>
        </p:spPr>
      </p:pic>
    </p:spTree>
    <p:extLst>
      <p:ext uri="{BB962C8B-B14F-4D97-AF65-F5344CB8AC3E}">
        <p14:creationId xmlns:p14="http://schemas.microsoft.com/office/powerpoint/2010/main" val="8400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B099B-A94A-9C13-848D-EA3E1B6F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93" y="593888"/>
            <a:ext cx="9178135" cy="58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2CE0-BCE2-7241-EB27-D444CDED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Γενικό πλαίσιο μοντελοποίησης για την ανάλυση δεδομένων Panel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B40E-6ECC-93B7-C497-3BDDA5303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70" y="1999991"/>
            <a:ext cx="10844218" cy="4023360"/>
          </a:xfrm>
        </p:spPr>
        <p:txBody>
          <a:bodyPr/>
          <a:lstStyle/>
          <a:p>
            <a:r>
              <a:rPr lang="el-GR" dirty="0"/>
              <a:t>Το βασικό πλεονέκτημα ενός συνόλου δεδομένων panel έναντι ενός συνόλου διαστρωματικών δεδομένων είναι η μεγαλύτερη ευελιξία των αναλυτών κατά τη μοντελοποίηση των διαφορών στις συμπεριφορές των ατόμων. Το βασικό πλαίσιο για αυτή την ανάλυση είναι ένα υπόδειγμα παλινδρόμησης της μορφής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96D49-E134-0AC8-B183-FC0017FB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82" y="3584448"/>
            <a:ext cx="2904095" cy="10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5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89FF-7A67-A3A1-BA6E-B92AAFF6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958099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Καλά συμπεριφερόμενα δεδομένα </a:t>
            </a:r>
            <a:r>
              <a:rPr lang="en-US" sz="4000" dirty="0"/>
              <a:t>Panel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91F84D-DAFB-4139-0006-90DB289DB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305" y="2084832"/>
            <a:ext cx="9929816" cy="203468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53054-50A2-CB59-BC06-A13E80A3B7DB}"/>
              </a:ext>
            </a:extLst>
          </p:cNvPr>
          <p:cNvSpPr txBox="1"/>
          <p:nvPr/>
        </p:nvSpPr>
        <p:spPr>
          <a:xfrm>
            <a:off x="1595486" y="4484505"/>
            <a:ext cx="9386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Παρακάτω είναι τα απαραίτητα κρίσιμα αποτελέσματα: Για τη συνέπεια του b, χρειαζόμαστε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C15D8-806C-150C-51D1-5708B26F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30" y="5146309"/>
            <a:ext cx="6997838" cy="8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D0F1-4863-2A88-7DD2-606D4D77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06107"/>
            <a:ext cx="9986379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Καλά συμπεριφερόμενα δεδομένα 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Panel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F23959-D42F-91A2-9650-65213C904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70232"/>
                <a:ext cx="10995047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Για να αποδείξουμε την ασυμπτωτική κανονικότητα, υποθέσαμε ότι ο εκτιμητής είναι συνεπής και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Επομένως, τα επιθυμητά χαρακτηριστικά αποδεικνύονται με τις μεθόδους των Ενοτήτων 4.4.1 και 4.4.2.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Σε </a:t>
                </a:r>
                <a:r>
                  <a:rPr lang="el-GR" sz="2400" b="1" i="0" u="none" strike="noStrike" baseline="0" dirty="0">
                    <a:latin typeface="grxn1000"/>
                  </a:rPr>
                  <a:t>σύνολα δεδομένων </a:t>
                </a:r>
                <a:r>
                  <a:rPr lang="el-GR" sz="2400" b="1" i="0" u="none" strike="noStrike" baseline="0" dirty="0">
                    <a:latin typeface="LMRoman10-Bold"/>
                  </a:rPr>
                  <a:t>panel </a:t>
                </a:r>
                <a:r>
                  <a:rPr lang="el-GR" sz="2400" b="0" i="0" u="none" strike="noStrike" baseline="0" dirty="0">
                    <a:latin typeface="grmn1000"/>
                  </a:rPr>
                  <a:t>συχνά υφίστανται εξαιρέσεις.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Η μήτρα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400" b="0" i="0" u="none" strike="noStrike" baseline="-25000" dirty="0">
                    <a:latin typeface="grmn1000"/>
                  </a:rPr>
                  <a:t>n</a:t>
                </a:r>
                <a:r>
                  <a:rPr lang="el-GR" sz="2400" b="0" i="0" u="none" strike="noStrike" baseline="0" dirty="0">
                    <a:latin typeface="grmn1000"/>
                  </a:rPr>
                  <a:t>, όπου ν είναι το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σύνολο όλων των παρατηρήσεων στο δείγμα, είναι</a:t>
                </a:r>
                <a:endParaRPr lang="en-US" sz="2400" dirty="0">
                  <a:latin typeface="grmn100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F23959-D42F-91A2-9650-65213C904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70232"/>
                <a:ext cx="10995047" cy="4023360"/>
              </a:xfrm>
              <a:blipFill>
                <a:blip r:embed="rId2"/>
                <a:stretch>
                  <a:fillRect l="-443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C07E3C-5A23-575A-4107-87DFA972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47" y="2218993"/>
            <a:ext cx="2559706" cy="68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78CE2-BAEC-62EC-61E3-8AF623CC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48" y="4962116"/>
            <a:ext cx="4546737" cy="11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F7FC-9276-6E2A-253B-556AF63E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3600" dirty="0"/>
              <a:t>Το υπόδειγμα ομαδοποιημένης παλινδρόμησης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7BA0-D56B-5054-C947-9BF5A794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Ξεκινούμε την ανάλυση υποθέτοντας την απλούστερη εκδοχή του υποδείγματος, το </a:t>
            </a:r>
            <a:r>
              <a:rPr lang="el-GR" sz="2400" b="1" i="0" u="none" strike="noStrike" baseline="0" dirty="0">
                <a:latin typeface="grxn1000"/>
              </a:rPr>
              <a:t>ομαδοποιημένο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υπόδειγμα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115F1-3BAA-5A40-EDBE-5E1E7CEA7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05" y="3206767"/>
            <a:ext cx="5988905" cy="69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F3442-DFCC-621A-4445-C7E7F0BB5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49" y="3980483"/>
            <a:ext cx="7204937" cy="8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2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C686-EA00-9482-F939-B1E2B781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Εκτίμηση ελαχίστων τετραγώνων για το ομαδοποιημένο υπόδειγμα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C56E-3E34-14E7-F19C-96BE8A6F9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33513" cy="4023360"/>
          </a:xfrm>
        </p:spPr>
        <p:txBody>
          <a:bodyPr/>
          <a:lstStyle/>
          <a:p>
            <a:r>
              <a:rPr lang="el-GR" sz="2400" dirty="0">
                <a:latin typeface="grmn1000"/>
              </a:rPr>
              <a:t>Ο</a:t>
            </a:r>
            <a:r>
              <a:rPr lang="el-GR" sz="2400" b="0" i="0" u="none" strike="noStrike" baseline="0" dirty="0">
                <a:latin typeface="grmn1000"/>
              </a:rPr>
              <a:t>ι υποθέσεις στις οποίες βασίζεται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εκτίμηση ελαχίστων τετραγώνων για το ομαδοποιημένο υπόδειγμα δεν είναι ιδιαίτερα πιθανό να ικανοποιούνται.</a:t>
            </a:r>
          </a:p>
          <a:p>
            <a:r>
              <a:rPr lang="el-GR" sz="2400" b="0" i="0" u="none" strike="noStrike" baseline="0" dirty="0">
                <a:latin typeface="grmn1000"/>
              </a:rPr>
              <a:t>Στην περίπτωση των σταθερών επιδράσεων, το πραγματικό υπόδειγμα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 err="1">
                <a:latin typeface="LMMathItalic10-Regular"/>
              </a:rPr>
              <a:t>c</a:t>
            </a:r>
            <a:r>
              <a:rPr lang="el-GR" sz="1400" b="0" i="1" u="none" strike="noStrike" baseline="0" dirty="0" err="1">
                <a:latin typeface="LMMathItalic8-Regular"/>
              </a:rPr>
              <a:t>i</a:t>
            </a:r>
            <a:r>
              <a:rPr lang="el-GR" sz="2400" b="0" i="1" u="none" strike="noStrike" baseline="0" dirty="0" err="1">
                <a:latin typeface="LMMathSymbols10-Regular"/>
              </a:rPr>
              <a:t>|</a:t>
            </a:r>
            <a:r>
              <a:rPr lang="el-GR" sz="2400" b="1" i="1" u="none" strike="noStrike" baseline="0" dirty="0" err="1">
                <a:latin typeface="LMMathItalic10-Bold"/>
              </a:rPr>
              <a:t>X</a:t>
            </a:r>
            <a:r>
              <a:rPr lang="el-GR" sz="1400" b="0" i="1" u="none" strike="noStrike" baseline="0" dirty="0" err="1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. Μπορούμε να γράψουμε το υπόδειγμα ως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7083F-A541-D6F7-E6E7-27411815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95" y="3677205"/>
            <a:ext cx="2408305" cy="694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E506C-2316-2974-1BE9-43128BBC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68" y="5486400"/>
            <a:ext cx="4155861" cy="11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608B-C26D-A0C5-E961-5E10B5F4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Αξιόπιστη εκτίμηση για τη μήτρα συνδιακυμάνσεων και Bootstrapping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44833-9642-AC15-1BBC-B3573DE3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εξετάζουμε το υπόδειγμα γενικότερα. Τοποθετούμε τις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παρατηρήσεις για το άτομο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σε μια εξίσωση,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πλέον περιλαμβάνει τον σταθερό όρο.</a:t>
            </a:r>
          </a:p>
          <a:p>
            <a:pPr algn="l"/>
            <a:r>
              <a:rPr lang="el-GR" sz="2400" dirty="0">
                <a:latin typeface="grmn1000"/>
              </a:rPr>
              <a:t>Υ</a:t>
            </a:r>
            <a:r>
              <a:rPr lang="el-GR" sz="2400" b="0" i="0" u="none" strike="noStrike" baseline="0" dirty="0">
                <a:latin typeface="grmn1000"/>
              </a:rPr>
              <a:t>ποθέτουμε ότι το διάνυσμα των διαταρακτικών όρων συνίσταται από τα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it </a:t>
            </a:r>
            <a:r>
              <a:rPr lang="el-GR" sz="2400" b="0" i="0" u="none" strike="noStrike" baseline="0" dirty="0">
                <a:latin typeface="grmn1000"/>
              </a:rPr>
              <a:t>και αυτά τα παραλειπόμενα στοιχεία.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Ετσι,</a:t>
            </a:r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8EC3D-27DB-2BF7-CD16-2F16A22F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03" y="3041322"/>
            <a:ext cx="2114871" cy="567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7C4F2-C23C-8D3C-75B8-54F0A061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96" y="5247242"/>
            <a:ext cx="3583502" cy="10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F566-3F1A-A935-1FAF-A0448BC8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για τη μήτρα συνδιακυμάνσεων και Bootstrapping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BC2D-B098-C36F-5AB0-EEB6C5C5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ελαχίστων τετραγώνων για το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399FC-40E1-1AA3-7DB8-0F98AFF9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642" y="2881175"/>
            <a:ext cx="5362609" cy="24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EAC0-9EB9-EFAE-D47C-A08126BD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για τη μήτρα συνδιακυμάνσεων και Bootstrapping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E2B7F-53DA-9202-C938-80AD6EEAD3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006" y="1824087"/>
                <a:ext cx="11167872" cy="457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πραγματική ασυμπτωτική μήτρα συνδιακυμάνσεων παίρνει τη μορφή που είδαμε στο γενικευμένο υπόδειγμα παλινδρόμησης στην Εξίσωση (9-8),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΄Οπως κάναμε και με τον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White</a:t>
                </a:r>
                <a:r>
                  <a:rPr lang="el-GR" sz="2400" b="0" i="0" u="none" strike="noStrike" baseline="0" dirty="0">
                    <a:latin typeface="grmn1000"/>
                  </a:rPr>
                  <a:t>, μπορούμε να εκτιμήσουμε αυτή τη μήτρα με την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l-GR" sz="1400" b="1" i="1" u="none" strike="noStrike" baseline="0" dirty="0">
                    <a:latin typeface="LMMathItalic8-Regular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000" b="1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l-GR" sz="2000" b="1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u="none" strike="noStrike" baseline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000" b="1" i="1" u="none" strike="noStrike" baseline="0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000" b="1" i="1" u="none" strike="noStrike" baseline="0" dirty="0">
                    <a:latin typeface="LMMathItalic8-Regular"/>
                  </a:rPr>
                  <a:t> </a:t>
                </a:r>
                <a:r>
                  <a:rPr lang="en-US" sz="1400" b="1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το διάνυσμα των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καταλοίπων για το άτομο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i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l-GR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E2B7F-53DA-9202-C938-80AD6EEAD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006" y="1824087"/>
                <a:ext cx="11167872" cy="4572000"/>
              </a:xfrm>
              <a:blipFill>
                <a:blip r:embed="rId2"/>
                <a:stretch>
                  <a:fillRect l="-437" t="-1867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3A4BE9-85DE-5087-A73F-C8D64C6A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073" y="2614327"/>
            <a:ext cx="7488172" cy="1418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221C2-A4FC-C816-1817-7AE116619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073" y="4562573"/>
            <a:ext cx="9059753" cy="9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404F-5292-D2C5-323B-1B024AFF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38486" cy="1499616"/>
          </a:xfrm>
        </p:spPr>
        <p:txBody>
          <a:bodyPr>
            <a:normAutofit/>
          </a:bodyPr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για τη μήτρα συνδιακυμάνσεων και Bootstrapping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943A-D997-1310-1123-51A55120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42181" cy="4023360"/>
          </a:xfrm>
        </p:spPr>
        <p:txBody>
          <a:bodyPr>
            <a:normAutofit/>
          </a:bodyPr>
          <a:lstStyle/>
          <a:p>
            <a:pPr algn="l"/>
            <a:r>
              <a:rPr lang="el-GR" sz="2800" b="0" i="0" u="none" strike="noStrike" baseline="0" dirty="0">
                <a:latin typeface="grmn1000"/>
              </a:rPr>
              <a:t>Για να υπολογίσουμε τον εκτιμητή </a:t>
            </a:r>
            <a:r>
              <a:rPr lang="el-GR" sz="2800" b="1" i="0" u="none" strike="noStrike" baseline="0" dirty="0">
                <a:latin typeface="LMRoman10-Bold"/>
              </a:rPr>
              <a:t>bootstrap</a:t>
            </a:r>
            <a:r>
              <a:rPr lang="en-US" sz="2800" b="1" i="0" u="none" strike="noStrike" baseline="0" dirty="0">
                <a:latin typeface="LMRoman10-Bold"/>
              </a:rPr>
              <a:t> </a:t>
            </a:r>
            <a:r>
              <a:rPr lang="el-GR" sz="2800" b="0" i="0" u="none" strike="noStrike" baseline="0" dirty="0">
                <a:latin typeface="grxn1000"/>
              </a:rPr>
              <a:t>κατά τμήματα (</a:t>
            </a:r>
            <a:r>
              <a:rPr lang="el-GR" sz="2800" b="1" i="0" u="none" strike="noStrike" baseline="0" dirty="0">
                <a:latin typeface="LMRoman10-Bold"/>
              </a:rPr>
              <a:t>block bootstrap</a:t>
            </a:r>
            <a:r>
              <a:rPr lang="el-GR" sz="2800" b="0" i="0" u="none" strike="noStrike" baseline="0" dirty="0">
                <a:latin typeface="grxn1000"/>
              </a:rPr>
              <a:t>)</a:t>
            </a:r>
            <a:r>
              <a:rPr lang="el-GR" sz="2800" b="0" i="0" u="none" strike="noStrike" baseline="0" dirty="0">
                <a:latin typeface="grmn1000"/>
              </a:rPr>
              <a:t>, χρησιμοποιούμε την ακόλουθη μέθοδο.</a:t>
            </a:r>
            <a:endParaRPr lang="en-US" sz="2800" b="0" i="0" u="none" strike="noStrike" baseline="0" dirty="0">
              <a:latin typeface="grmn1000"/>
            </a:endParaRPr>
          </a:p>
          <a:p>
            <a:pPr algn="l"/>
            <a:r>
              <a:rPr lang="el-GR" sz="2800" b="0" i="0" u="none" strike="noStrike" baseline="0" dirty="0">
                <a:latin typeface="grmn1000"/>
              </a:rPr>
              <a:t>Ο εκτιμητής είναι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DFE47-2AE1-4460-6393-3D1F86E7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12" y="3985257"/>
            <a:ext cx="4274710" cy="7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0589-87DA-E6CB-C69C-EE50712F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Παράδειγμα 11.4. Εξίσωση Μισθών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C263-E08D-18BE-D158-B111FE81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823" y="1578989"/>
            <a:ext cx="1089135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εξίσωση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εκτίμησης που χρησιμοποιούμε αποτελεί μια τροποποιημένη εκδοχή εκείνης που περιλαμβάνεται στο άρθρο (χωρίς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τις σταθερές χρονικές επιδράσεις),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οι μεταβλητές του υποδείγματος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1A457-94EA-1DAD-A8F7-09456DCE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47" y="2455522"/>
            <a:ext cx="6907315" cy="1246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99034-17A7-5BB7-FA8B-B6C48DFA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48" y="4354600"/>
            <a:ext cx="8057825" cy="24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3CF4-BC6F-AAD3-47DE-BFAB3487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01" y="1366885"/>
            <a:ext cx="9886560" cy="47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EB6A-39A4-FE11-5528-70E154FB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Γενικό πλαίσιο μοντελοποίησης για την ανάλυση δεδομένων Panel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61B34-08A1-ECB6-A383-A9547280D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122" y="2286000"/>
                <a:ext cx="11924907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Υπάρχουν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ερμηνευτικές μεταβλητές στο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it</a:t>
                </a:r>
                <a:r>
                  <a:rPr lang="el-GR" sz="2400" b="0" i="0" u="none" strike="noStrike" baseline="0" dirty="0">
                    <a:latin typeface="grmn1000"/>
                  </a:rPr>
                  <a:t>, χωρίς να συμπεριλαμβάνεται σταθερός όρος.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Το </a:t>
                </a:r>
                <a:r>
                  <a:rPr lang="el-GR" sz="2400" b="1" i="0" u="none" strike="noStrike" baseline="0" dirty="0">
                    <a:latin typeface="grxn1000"/>
                  </a:rPr>
                  <a:t>αποτέλεσμα ετερογένειας</a:t>
                </a:r>
                <a:r>
                  <a:rPr lang="el-GR" sz="2400" b="1" i="0" u="none" strike="noStrike" baseline="0" dirty="0">
                    <a:latin typeface="grmn1000"/>
                  </a:rPr>
                  <a:t>, ή </a:t>
                </a:r>
                <a:r>
                  <a:rPr lang="el-GR" sz="2400" b="1" i="0" u="none" strike="noStrike" baseline="0" dirty="0">
                    <a:latin typeface="grxn1000"/>
                  </a:rPr>
                  <a:t>ατομικό αποτέλεσμα</a:t>
                </a:r>
                <a:r>
                  <a:rPr lang="el-GR" sz="2400" b="0" i="0" u="none" strike="noStrike" baseline="0" dirty="0">
                    <a:latin typeface="grmn1000"/>
                  </a:rPr>
                  <a:t>, είναι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l-GR" sz="2400" b="1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, όπου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περιέχει έναν σταθερό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όρο και ένα σύνολο ατομικών ή ομαδικών παρατηρήσιμων μεταβλητών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κύριος σκοπός της ανάλυσης είναι η συνεπής και αποτελεσματική εκτίμηση των </a:t>
                </a:r>
                <a:r>
                  <a:rPr lang="el-GR" sz="2400" b="1" i="0" u="none" strike="noStrike" baseline="0" dirty="0">
                    <a:latin typeface="grxn1000"/>
                  </a:rPr>
                  <a:t>μερικών επιδράσεων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61B34-08A1-ECB6-A383-A9547280D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122" y="2286000"/>
                <a:ext cx="11924907" cy="4023360"/>
              </a:xfrm>
              <a:blipFill>
                <a:blip r:embed="rId2"/>
                <a:stretch>
                  <a:fillRect l="-4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06D9E4-1D6B-CB28-864E-F7ACC36E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385" y="4279719"/>
            <a:ext cx="3230359" cy="6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15B2-9289-0CC6-A755-3F52CBC6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72499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Ομαδοποίηση και διαστρωμάτωση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CC46E-84B7-2B77-911C-DCF1BBFB3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25105"/>
                <a:ext cx="9720073" cy="5132895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Για την απλή περίπτωση</a:t>
                </a:r>
                <a:r>
                  <a:rPr lang="en-US" sz="2400" b="0" i="0" u="none" strike="noStrike" baseline="0" dirty="0">
                    <a:latin typeface="grmn1000"/>
                  </a:rPr>
                  <a:t>,</a:t>
                </a: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ένα ευρύ, προσεγγιστικό αποτέλεσμα είναι ο συντελεστής </a:t>
                </a:r>
                <a:r>
                  <a:rPr lang="el-GR" sz="2400" b="0" i="0" u="none" strike="noStrike" baseline="0" dirty="0">
                    <a:latin typeface="LMRoman10-Regular"/>
                  </a:rPr>
                  <a:t>Moulton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n</a:t>
                </a:r>
                <a:r>
                  <a:rPr lang="el-GR" sz="1400" b="0" i="1" u="none" strike="noStrike" baseline="0" dirty="0">
                    <a:latin typeface="LMMathItalic8-Regular"/>
                  </a:rPr>
                  <a:t>g </a:t>
                </a:r>
                <a:r>
                  <a:rPr lang="el-GR" sz="2400" b="0" i="0" u="none" strike="noStrike" baseline="0" dirty="0">
                    <a:latin typeface="grmn1000"/>
                  </a:rPr>
                  <a:t>είναι το μέγεθος της ομάδας,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:r>
                  <a:rPr lang="el-GR" sz="1400" b="0" i="1" u="none" strike="noStrike" baseline="0" dirty="0">
                    <a:latin typeface="LMMathItalic8-Regular"/>
                  </a:rPr>
                  <a:t>x </a:t>
                </a:r>
                <a:r>
                  <a:rPr lang="el-GR" sz="2400" b="0" i="0" u="none" strike="noStrike" baseline="0" dirty="0">
                    <a:latin typeface="grmn1000"/>
                  </a:rPr>
                  <a:t>είναι η συσχέτιση μεταξύ των παρατηρήσεων (εντός μιας ομάδας)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για τα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i,g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:r>
                  <a:rPr lang="el-GR" sz="1400" b="0" i="1" u="none" strike="noStrike" baseline="0" dirty="0">
                    <a:latin typeface="LMMathItalic8-Regular"/>
                  </a:rPr>
                  <a:t>u </a:t>
                </a:r>
                <a:r>
                  <a:rPr lang="el-GR" sz="2400" b="0" i="0" u="none" strike="noStrike" baseline="0" dirty="0">
                    <a:latin typeface="grmn1000"/>
                  </a:rPr>
                  <a:t>είναι η συσχέτιση μεταξύ των κλάσεων, </a:t>
                </a:r>
                <a:r>
                  <a:rPr lang="el-GR" sz="2400" dirty="0">
                    <a:latin typeface="grmn1000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/ (</a:t>
                </a:r>
                <a:r>
                  <a:rPr lang="el-GR" dirty="0"/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+ </a:t>
                </a:r>
                <a:r>
                  <a:rPr lang="el-GR" dirty="0"/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CC46E-84B7-2B77-911C-DCF1BBFB3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25105"/>
                <a:ext cx="9720073" cy="5132895"/>
              </a:xfrm>
              <a:blipFill>
                <a:blip r:embed="rId2"/>
                <a:stretch>
                  <a:fillRect l="-502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C08638-22AB-7793-4BF6-3E356A1CB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05" y="2367891"/>
            <a:ext cx="3711855" cy="565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58CED-98D0-3525-E13D-3517A7327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300" y="3782938"/>
            <a:ext cx="6837400" cy="8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03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D725-D880-3F97-AF99-9E4030A6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Ομαδοποίηση και διαστρωμάτωση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0D7E-BE72-3C07-E583-72ACFB3F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αξιόπιστος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εκτιμητής της μήτρας συνδιακυμάνσεων θα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G </a:t>
            </a:r>
            <a:r>
              <a:rPr lang="el-GR" sz="2400" b="0" i="0" u="none" strike="noStrike" baseline="0" dirty="0">
                <a:latin typeface="grmn1000"/>
              </a:rPr>
              <a:t>είναι το πλήθος των συστάδων στο δείγμα και κάθε συστάδα συνίσταται από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1400" b="0" i="1" u="none" strike="noStrike" baseline="0" dirty="0">
                <a:latin typeface="LMMathItalic8-Regular"/>
              </a:rPr>
              <a:t>g</a:t>
            </a:r>
            <a:r>
              <a:rPr lang="el-GR" sz="2400" b="0" i="1" u="none" strike="noStrike" baseline="0" dirty="0">
                <a:latin typeface="LMMathItalic10-Regular"/>
              </a:rPr>
              <a:t>, g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G</a:t>
            </a:r>
            <a:r>
              <a:rPr lang="en-US" sz="2400" b="0" i="1" u="none" strike="noStrike" baseline="0" dirty="0">
                <a:latin typeface="LMMathItalic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παρατηρήσεις.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F1539-0728-BA67-0536-3A24D225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51" y="2814117"/>
            <a:ext cx="8362297" cy="16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5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5384-A856-CBB2-AAF1-43A50CC3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χρησιμοποιώντας τους ομαδικούς μέσους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D2ED-85ED-FAE0-2CFE-095AE915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ομαδοποιημένο υπόδειγμα παλινδρόμησης μπορεί επίσης να εκτιμηθεί χρησιμοποιώντας τους δειγματικούς μέσους των δεδομένων.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παλινδρόμησης προκύπτει πολλαπλασιάζοντας κάθε ομάδα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/T 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n-US" sz="2400" b="1" i="1" u="none" strike="noStrike" baseline="0" dirty="0">
                <a:latin typeface="LMMathItalic10-Bold"/>
              </a:rPr>
              <a:t>I’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n-US" sz="2400" b="1" i="1" u="none" strike="noStrike" baseline="0" dirty="0">
                <a:latin typeface="LMMathItalic10-Bold"/>
              </a:rPr>
              <a:t>I’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ένα διάνυσμα γραμμής του οποίου όλα τα στοιχεία ισούνται με τη μονάδα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Ή </a:t>
            </a:r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C725B-83A6-71A3-86F9-57DB45C1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97" y="4341043"/>
            <a:ext cx="4745805" cy="636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951A7-FB0C-331C-0CE1-E0564E3CB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97" y="5636543"/>
            <a:ext cx="2252363" cy="6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7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A968-6D9D-74BD-9AE8-85C72FCB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χρησιμοποιώντας τους ομαδικούς μέσους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44989-2143-74C2-B8FD-9C7DFBE9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2286000"/>
            <a:ext cx="1157611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Τονίζουμε ότι η χρήση των </a:t>
            </a:r>
            <a:r>
              <a:rPr lang="el-GR" sz="2400" b="0" i="0" u="none" strike="noStrike" baseline="0" dirty="0">
                <a:latin typeface="grxn1000"/>
              </a:rPr>
              <a:t>ομαδικών μέσων </a:t>
            </a:r>
            <a:r>
              <a:rPr lang="el-GR" sz="2400" b="0" i="0" u="none" strike="noStrike" baseline="0" dirty="0">
                <a:latin typeface="grmn1000"/>
              </a:rPr>
              <a:t>δεν επιλύει το πρόβλημα που αντιμετωπίζεται με τον εκτιμητή σταθερών επιδράσεων. Αναλογιστείτε το γενικό υπόδειγμα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όπου, όπως και προηγουμένως,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η λανθάνουσα επίδραση.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η υπόθεση της ανεξαρτησίας κατά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μέσο όρο,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, δεν ικανοποιείται, τότε η επίδραση θα μεταδίδεται επίσης στους μέσους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ομάδων. Σε αυτή την περίπτωση,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BC56F-48F4-7AD1-140D-70A00445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14" y="3017120"/>
            <a:ext cx="2820700" cy="57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3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EBC2-EFB1-47E2-26B0-83F0C82A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χρησιμοποιώντας τους ομαδικούς μέσους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DF43-4D3F-D026-F351-9307AD31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1825028"/>
            <a:ext cx="12107159" cy="5032971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συνήθης εξειδίκευση είναι εκείνη που παρουσιάζει ο </a:t>
            </a:r>
            <a:r>
              <a:rPr lang="el-GR" sz="2400" b="0" i="0" u="none" strike="noStrike" baseline="0" dirty="0">
                <a:latin typeface="LMRoman10-Regular"/>
              </a:rPr>
              <a:t>Mundlak </a:t>
            </a:r>
            <a:r>
              <a:rPr lang="el-GR" sz="2400" b="0" i="0" u="none" strike="noStrike" baseline="0" dirty="0">
                <a:latin typeface="grmn1000"/>
              </a:rPr>
              <a:t>(1978), για την οποία χρησιμοποιούμε την προβολή του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στους ομαδικούς μέσους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Τότε,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όπου, εκ κατασκευής,</a:t>
            </a:r>
            <a:r>
              <a:rPr lang="en-US" sz="2400" b="0" i="0" u="none" strike="noStrike" baseline="0" dirty="0">
                <a:latin typeface="grmn1000"/>
              </a:rPr>
              <a:t>                           </a:t>
            </a:r>
            <a:r>
              <a:rPr lang="el-GR" sz="2400" b="0" i="0" u="none" strike="noStrike" baseline="0" dirty="0">
                <a:latin typeface="grmn1000"/>
              </a:rPr>
              <a:t>Υπολογίζοντας τους μέσους όρους όπως προηγουμένως,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4DAAC-BFE5-81C8-0E66-853808B9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71" y="2720644"/>
            <a:ext cx="2816204" cy="60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C145C-A7F6-C316-4BF1-A131EA8B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60" y="3909605"/>
            <a:ext cx="3918226" cy="1361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E4D3C-E6D3-E1C2-A95B-053AC0BF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903" y="5214744"/>
            <a:ext cx="1842009" cy="4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6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A2C35-3668-37AE-5683-5E9DE299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50" y="1121791"/>
            <a:ext cx="9299346" cy="47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7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4A48-7A56-5C8F-A274-7A184C67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χρησιμοποιώντας τους ομαδικούς μέσους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C45B-E959-C862-6126-48231ABE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βασική περίπτωση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που οδηγεί στην εξίσωση πρώτων διαφορών,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ή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84AE0-019A-DDFE-ED0D-D057C70B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79" y="2689196"/>
            <a:ext cx="3472090" cy="666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25186-2A69-8F8E-D2FF-17C312B4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11" y="3921978"/>
            <a:ext cx="4323599" cy="666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46692-0DED-022F-8446-23C1CCDC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479" y="5286436"/>
            <a:ext cx="3726630" cy="9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6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DBB5-75EA-AA73-5DE6-43393D78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Αξιόπιστη εκτίμηση χρησιμοποιώντας τους ομαδικούς μέσους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E71C-9927-E15A-738B-C866E53D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0447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πλεονέκτημα της προσέγγισης των </a:t>
            </a:r>
            <a:r>
              <a:rPr lang="el-GR" sz="2400" b="1" i="0" u="none" strike="noStrike" baseline="0" dirty="0">
                <a:latin typeface="grxn1000"/>
              </a:rPr>
              <a:t>πρώτων διαφορών </a:t>
            </a:r>
            <a:r>
              <a:rPr lang="el-GR" sz="2400" b="0" i="0" u="none" strike="noStrike" baseline="0" dirty="0">
                <a:latin typeface="grmn1000"/>
              </a:rPr>
              <a:t>είναι ότι απομακρύνει τη λανθάνουσα ετερογένεια από το υπόδειγμα, ανεξάρτητα από το αν το κατάλληλο υπόδειγμα είναι εκείνο των σταθερών ή των τυχαίων επιδράσεων.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μειονέκτημα είναι ότι ο υπολογισμός των πρώτων διαφορών απομακρύνει επίσης όλες τις ανεξάρτητες από τον χρόνο μεταβλητές από το υπόδειγμα.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85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A5A1-DEB7-9483-368A-E8BEF119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548640"/>
            <a:ext cx="11409575" cy="1499616"/>
          </a:xfrm>
        </p:spPr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Παράδειγμα 11.6. Ανάλυση Συνδιακύμανσης και τα Δεδομένα του Παγκόσμιου Οργανισμού Υγείας (ΠΟΥ ή </a:t>
            </a:r>
            <a:r>
              <a:rPr lang="el-GR" sz="3600" b="1" i="0" u="none" strike="noStrike" baseline="0" dirty="0">
                <a:latin typeface="LMRoman10-Bold"/>
              </a:rPr>
              <a:t>WHO</a:t>
            </a:r>
            <a:r>
              <a:rPr lang="el-GR" sz="3600" b="0" i="0" u="none" strike="noStrike" baseline="0" dirty="0">
                <a:latin typeface="grxn100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F30E-F265-6F90-02F4-A768EAD4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53645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Στο Παράδειγμα 6.22, το υπόδειγμα που χρησιμοποίησαν οι ερευνητές του ΠΟΥ ήταν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Κάποια επιπλέον υποδείγματα εκτιμήθηκαν χρησιμοποιώντας το σύνθετο μέτρο του ΠΟΥ για το επίπεδο της υγειονομικής περίθαλψης, </a:t>
            </a:r>
            <a:r>
              <a:rPr lang="el-GR" sz="2400" b="0" i="0" u="none" strike="noStrike" baseline="0" dirty="0">
                <a:latin typeface="LMRoman10-Regular"/>
              </a:rPr>
              <a:t>COMP</a:t>
            </a:r>
            <a:r>
              <a:rPr lang="el-GR" sz="2400" b="0" i="0" u="none" strike="noStrike" baseline="0" dirty="0">
                <a:latin typeface="grmn1000"/>
              </a:rPr>
              <a:t>. Η ανάλυση διακύμανσης για μια μεταβλητή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800" b="0" i="1" u="none" strike="noStrike" baseline="0" dirty="0">
                <a:latin typeface="LMMathItalic7-Regular"/>
              </a:rPr>
              <a:t>it </a:t>
            </a:r>
            <a:r>
              <a:rPr lang="el-GR" sz="2400" b="0" i="0" u="none" strike="noStrike" baseline="0" dirty="0">
                <a:latin typeface="grmn1000"/>
              </a:rPr>
              <a:t>βασίζεται στην ανάλυση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84DB3-F689-FFAF-9A37-9E7344B1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52" y="2913139"/>
            <a:ext cx="9080392" cy="51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05A22-2F8A-2B0C-6EDF-5507BE0D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786" y="5109328"/>
            <a:ext cx="6795530" cy="12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0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81B118-537B-CA2C-B98A-3A366A298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835" y="2149311"/>
            <a:ext cx="10730957" cy="3431356"/>
          </a:xfrm>
        </p:spPr>
      </p:pic>
    </p:spTree>
    <p:extLst>
      <p:ext uri="{BB962C8B-B14F-4D97-AF65-F5344CB8AC3E}">
        <p14:creationId xmlns:p14="http://schemas.microsoft.com/office/powerpoint/2010/main" val="200703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6A6B-1C56-7C9D-6902-A156D4C4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Γενικό πλαίσιο μοντελοποίησης για την ανάλυση δεδομένων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5D6B-376C-F686-6AB8-B5F09BD1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9720073" cy="4608576"/>
          </a:xfrm>
        </p:spPr>
        <p:txBody>
          <a:bodyPr/>
          <a:lstStyle/>
          <a:p>
            <a:r>
              <a:rPr lang="el-GR" dirty="0"/>
              <a:t>Ξεκινούμε με την υπόθεση </a:t>
            </a:r>
            <a:r>
              <a:rPr lang="el-GR" b="1" dirty="0"/>
              <a:t>αυστηρής εξωγένειας </a:t>
            </a:r>
            <a:r>
              <a:rPr lang="el-GR" dirty="0"/>
              <a:t>για τις ανεξάρτητες μεταβλητές,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Συχνά μπορούμε να χρησιμοποιήσουμε την πιο χαλαρή υπόθεση της ταυτόχρονης εξωγένειας.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τότε</a:t>
            </a:r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6B2E4-5495-6D88-E11F-0CB3022A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33" y="2776377"/>
            <a:ext cx="4695135" cy="652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87978-BCAE-38C9-B388-12AD7F9E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50" y="4928616"/>
            <a:ext cx="5234608" cy="585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19905-6124-F88B-A266-481F4C22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89" y="6272784"/>
            <a:ext cx="2213530" cy="4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09A9-366D-629C-CD7B-B1793CA3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03196" cy="1499616"/>
          </a:xfrm>
        </p:spPr>
        <p:txBody>
          <a:bodyPr>
            <a:normAutofit/>
          </a:bodyPr>
          <a:lstStyle/>
          <a:p>
            <a:r>
              <a:rPr lang="el-GR" sz="4400" dirty="0"/>
              <a:t>Το υπόδειγμα σταθερών επιδράσεων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7394-BEDF-31E2-1F35-8150EE2E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1794"/>
            <a:ext cx="1080651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σταθερών επιδράσεων προκύπτει από την υπόθεση ότι οι παραλειπόμενες επιδράσεις,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στο υπόδειγμα παλινδρόμησης της Εξίσωσης (11-1),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μπορεί να συσχετίζονται με τυχαίο τρόπο με τις περιλαμβανόμενες μεταβλητές. Σε μια γενική μορφή,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6F80E-EF69-D4F2-FE63-965F0B9E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70" y="2854996"/>
            <a:ext cx="7653387" cy="1148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8A4DE-7F1C-DEBB-828F-6724C63E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45" y="4773168"/>
            <a:ext cx="5015875" cy="5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6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F553-4FCC-87E6-1185-5B937EDA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01159" cy="1499616"/>
          </a:xfrm>
        </p:spPr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σταθερών επιδράσεων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255D5-ECCF-4ABC-09D9-CC195D11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υποθέτουμε ότι η </a:t>
            </a:r>
            <a:r>
              <a:rPr lang="el-GR" sz="2400" b="0" i="0" u="none" strike="noStrike" baseline="0" dirty="0">
                <a:latin typeface="LMRoman10-Regular"/>
              </a:rPr>
              <a:t>Var[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είναι σταθερή και ότι όλες οι παρατηρήσεις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n-US" sz="1400" b="0" i="1" u="none" strike="noStrike" baseline="0" dirty="0">
                <a:latin typeface="LMMathItalic8-Regular"/>
              </a:rPr>
              <a:t>j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 err="1">
                <a:latin typeface="LMMathItalic10-Regular"/>
              </a:rPr>
              <a:t>c</a:t>
            </a:r>
            <a:r>
              <a:rPr lang="el-GR" sz="1400" b="0" i="1" u="none" strike="noStrike" baseline="0" dirty="0" err="1">
                <a:latin typeface="LMMathItalic8-Regular"/>
              </a:rPr>
              <a:t>j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ανεξάρτητες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Εξίσωση (11-1),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(1) </a:t>
            </a:r>
            <a:r>
              <a:rPr lang="el-GR" sz="2400" b="0" i="0" u="none" strike="noStrike" baseline="0" dirty="0">
                <a:latin typeface="grmn1000"/>
              </a:rPr>
              <a:t>και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Κάθε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μπορεί να αντιμετωπιστεί ως μια άγνωστη παράμετρος που πρέπει να εκτιμηθεί.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F0BD9-415B-A714-2D02-A4573833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44" y="3645750"/>
            <a:ext cx="3364640" cy="5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62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0855-4B57-6F87-7689-5F019204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03" y="21865"/>
            <a:ext cx="10061794" cy="1499616"/>
          </a:xfrm>
        </p:spPr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C1B4-1B94-E280-2D49-95C156FC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87" y="1560137"/>
            <a:ext cx="11167872" cy="5275998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οι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παρατηρήσεις για τη μονάδα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το 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ένα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διάνυσμα στήλης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μονάδων, και το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το αντίστοιχο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διάνυσμα διαταρακτικών όρων.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Τότε</a:t>
            </a:r>
          </a:p>
          <a:p>
            <a:pPr marL="0" indent="0" algn="l">
              <a:buNone/>
            </a:pP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Συγκεντρώνοντας αυτούς τους όρους, παίρνουμε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Ή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 err="1">
                <a:latin typeface="LMMathItalic10-Bold"/>
              </a:rPr>
              <a:t>d</a:t>
            </a:r>
            <a:r>
              <a:rPr lang="el-GR" sz="1400" b="0" i="1" u="none" strike="noStrike" baseline="0" dirty="0" err="1">
                <a:latin typeface="LMMathItalic8-Regular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μια </a:t>
            </a:r>
            <a:r>
              <a:rPr lang="el-GR" sz="2400" b="0" i="0" u="none" strike="noStrike" baseline="0" dirty="0" err="1">
                <a:latin typeface="grmn1000"/>
              </a:rPr>
              <a:t>ψευδομεταβλητή</a:t>
            </a:r>
            <a:r>
              <a:rPr lang="el-GR" sz="2400" b="0" i="0" u="none" strike="noStrike" baseline="0" dirty="0">
                <a:latin typeface="grmn1000"/>
              </a:rPr>
              <a:t> που συμβολίζει τη μονάδα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34558-A27E-4915-9B82-D9B3A05D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06" y="2381506"/>
            <a:ext cx="2489695" cy="568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99E13-5CA8-B626-0FEF-6B286A7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73" y="3468447"/>
            <a:ext cx="5429654" cy="1490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77274-0F90-DBA7-5283-CC4B5582A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335" y="5197493"/>
            <a:ext cx="3819330" cy="7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8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CABF-3797-076A-DDF4-C46404D3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C5A6-1965-FA60-B9A5-8F31187F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η </a:t>
            </a:r>
            <a:r>
              <a:rPr lang="en-US" sz="2400" b="0" i="1" u="none" strike="noStrike" baseline="0" dirty="0">
                <a:latin typeface="LMMathItalic10-Regular"/>
              </a:rPr>
              <a:t>nT</a:t>
            </a:r>
            <a:r>
              <a:rPr lang="en-US" sz="2400" b="0" i="1" u="none" strike="noStrike" baseline="0" dirty="0">
                <a:latin typeface="LMMathSymbols10-Regular"/>
              </a:rPr>
              <a:t>×</a:t>
            </a:r>
            <a:r>
              <a:rPr lang="en-US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μήτρα </a:t>
            </a:r>
            <a:r>
              <a:rPr lang="en-US" sz="2400" b="1" i="1" u="none" strike="noStrike" baseline="0" dirty="0">
                <a:latin typeface="LMMathItalic10-Bold"/>
              </a:rPr>
              <a:t>D </a:t>
            </a:r>
            <a:r>
              <a:rPr lang="en-US" sz="2400" b="0" i="0" u="none" strike="noStrike" baseline="0" dirty="0">
                <a:latin typeface="LMRoman10-Regular"/>
              </a:rPr>
              <a:t>= [</a:t>
            </a:r>
            <a:r>
              <a:rPr lang="en-US" sz="2400" b="1" i="1" u="none" strike="noStrike" baseline="0" dirty="0">
                <a:latin typeface="LMMathItalic10-Bold"/>
              </a:rPr>
              <a:t>d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0" i="1" u="none" strike="noStrike" baseline="0" dirty="0">
                <a:latin typeface="LMMathItalic10-Regular"/>
              </a:rPr>
              <a:t>, </a:t>
            </a:r>
            <a:r>
              <a:rPr lang="en-US" sz="2400" b="1" i="1" u="none" strike="noStrike" baseline="0" dirty="0">
                <a:latin typeface="LMMathItalic10-Bold"/>
              </a:rPr>
              <a:t>d</a:t>
            </a:r>
            <a:r>
              <a:rPr lang="en-US" sz="1400" b="0" i="0" u="none" strike="noStrike" baseline="0" dirty="0">
                <a:latin typeface="LMRoman8-Regular"/>
              </a:rPr>
              <a:t>2</a:t>
            </a:r>
            <a:r>
              <a:rPr lang="en-US" sz="2400" b="0" i="1" u="none" strike="noStrike" baseline="0" dirty="0">
                <a:latin typeface="LMMathItalic10-Regular"/>
              </a:rPr>
              <a:t>, . . . , </a:t>
            </a:r>
            <a:r>
              <a:rPr lang="en-US" sz="2400" b="1" i="1" u="none" strike="noStrike" baseline="0" dirty="0">
                <a:latin typeface="LMMathItalic10-Bold"/>
              </a:rPr>
              <a:t>d</a:t>
            </a:r>
            <a:r>
              <a:rPr lang="en-US" sz="1400" b="0" i="1" u="none" strike="noStrike" baseline="0" dirty="0">
                <a:latin typeface="LMMathItalic8-Regular"/>
              </a:rPr>
              <a:t>n</a:t>
            </a:r>
            <a:r>
              <a:rPr lang="en-US" sz="2400" b="0" i="0" u="none" strike="noStrike" baseline="0" dirty="0">
                <a:latin typeface="LMRoman10-Regular"/>
              </a:rPr>
              <a:t>]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r>
              <a:rPr lang="el-GR" sz="2400" b="0" i="0" u="none" strike="noStrike" baseline="0" dirty="0">
                <a:latin typeface="grmn1000"/>
              </a:rPr>
              <a:t> Τότε, συγκεντρώνοντας και τις </a:t>
            </a:r>
            <a:r>
              <a:rPr lang="el-GR" sz="2400" b="0" i="1" u="none" strike="noStrike" baseline="0" dirty="0">
                <a:latin typeface="LMMathItalic10-Regular"/>
              </a:rPr>
              <a:t>nT </a:t>
            </a:r>
            <a:r>
              <a:rPr lang="el-GR" sz="2400" b="0" i="0" u="none" strike="noStrike" baseline="0" dirty="0">
                <a:latin typeface="grmn1000"/>
              </a:rPr>
              <a:t>γραμμές έχουμε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το υπόδειγμα συχνά αναφέρεται ως υπόδειγμα ψευδομεταβλητών ελαχίστων τετραγώνων (</a:t>
            </a:r>
            <a:r>
              <a:rPr lang="el-GR" sz="2400" b="1" i="0" u="none" strike="noStrike" baseline="0" dirty="0">
                <a:latin typeface="LMRoman10-Bold"/>
              </a:rPr>
              <a:t>least</a:t>
            </a:r>
            <a:r>
              <a:rPr lang="el-GR" sz="2400" b="1" dirty="0">
                <a:latin typeface="LMRoman10-Bold"/>
              </a:rPr>
              <a:t> </a:t>
            </a:r>
            <a:r>
              <a:rPr lang="en-US" sz="2400" b="1" i="0" u="none" strike="noStrike" baseline="0" dirty="0">
                <a:latin typeface="LMRoman10-Bold"/>
              </a:rPr>
              <a:t>squares dummy variable model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n-US" sz="2400" b="0" i="0" u="none" strike="noStrike" baseline="0" dirty="0">
                <a:latin typeface="LMRoman10-Regular"/>
              </a:rPr>
              <a:t>LSDV</a:t>
            </a:r>
            <a:r>
              <a:rPr lang="en-US" sz="2400" b="0" i="0" u="none" strike="noStrike" baseline="0" dirty="0">
                <a:latin typeface="grmn1000"/>
              </a:rPr>
              <a:t>)</a:t>
            </a:r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AA93B-D429-F4E6-38FE-B758497B3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43" y="3019436"/>
            <a:ext cx="2999113" cy="6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9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F90A-5FF4-B924-A14F-8F2529D3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3E62-9E6A-D320-AF0C-D54BE597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2286000"/>
            <a:ext cx="11777221" cy="457200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Γράφουμε τον εκτιμητή ελαχίστων τετραγώνων για το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ως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Όπου</a:t>
            </a:r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Επειδή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1" i="1" u="none" strike="noStrike" baseline="0" dirty="0">
                <a:latin typeface="LMMathItalic10-Bold"/>
              </a:rPr>
              <a:t>D </a:t>
            </a:r>
            <a:r>
              <a:rPr lang="el-GR" sz="2400" b="0" i="0" u="none" strike="noStrike" baseline="0" dirty="0">
                <a:latin typeface="grmn1000"/>
              </a:rPr>
              <a:t>είναι συμμετρική και ταυτοδύναμη, έχουμε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1" u="none" strike="noStrike" baseline="0" dirty="0">
                <a:latin typeface="LMMathItalic8-Regular"/>
              </a:rPr>
              <a:t>LSDV </a:t>
            </a:r>
            <a:r>
              <a:rPr lang="el-GR" sz="2400" b="0" i="0" u="none" strike="noStrike" baseline="0" dirty="0">
                <a:latin typeface="LMRoman10-Regular"/>
              </a:rPr>
              <a:t>= [(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1" i="1" u="none" strike="noStrike" baseline="0" dirty="0">
                <a:latin typeface="LMMathItalic10-Bold"/>
              </a:rPr>
              <a:t>D</a:t>
            </a:r>
            <a:r>
              <a:rPr lang="el-GR" sz="2400" b="0" i="0" u="none" strike="noStrike" baseline="0" dirty="0">
                <a:latin typeface="LMRoman10-Regular"/>
              </a:rPr>
              <a:t>)(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1" i="1" u="none" strike="noStrike" baseline="0" dirty="0">
                <a:latin typeface="LMMathItalic10-Bold"/>
              </a:rPr>
              <a:t>D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)]</a:t>
            </a:r>
            <a:r>
              <a:rPr lang="el-GR" sz="2800" b="0" i="1" u="none" strike="noStrike" baseline="30000" dirty="0">
                <a:latin typeface="LMMathSymbols8-Regular"/>
              </a:rPr>
              <a:t>−</a:t>
            </a:r>
            <a:r>
              <a:rPr lang="el-GR" sz="28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[(</a:t>
            </a:r>
            <a:r>
              <a:rPr lang="el-GR" sz="2400" b="1" i="1" u="none" strike="noStrike" baseline="0" dirty="0">
                <a:latin typeface="LMMathItalic10-Bold"/>
              </a:rPr>
              <a:t>XM</a:t>
            </a:r>
            <a:r>
              <a:rPr lang="el-GR" sz="1400" b="1" i="1" u="none" strike="noStrike" baseline="0" dirty="0">
                <a:latin typeface="LMMathItalic10-Bold"/>
              </a:rPr>
              <a:t>D</a:t>
            </a:r>
            <a:r>
              <a:rPr lang="el-GR" sz="2400" b="0" i="0" u="none" strike="noStrike" baseline="0" dirty="0">
                <a:latin typeface="LMRoman10-Regular"/>
              </a:rPr>
              <a:t>)(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1" i="1" u="none" strike="noStrike" baseline="0" dirty="0">
                <a:latin typeface="LMMathItalic10-Bold"/>
              </a:rPr>
              <a:t>D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0" u="none" strike="noStrike" baseline="0" dirty="0">
                <a:latin typeface="LMRoman10-Regular"/>
              </a:rPr>
              <a:t>)]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4A3BF-215C-A447-23D0-658BF55B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97" y="2891872"/>
            <a:ext cx="4961414" cy="525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A361E-9386-C3E4-F76C-7D373956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366" y="3878581"/>
            <a:ext cx="3331159" cy="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36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3DE8-94FB-6D7A-C512-31C8ADB6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A60B8-40DB-0D45-F2E0-EA0B1B324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7" y="2249424"/>
                <a:ext cx="9720073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Κάθε μήτρα που βρίσκεται στη διαγώνιο 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Πολλαπλασιάζοντας οποιοδήποτε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× </a:t>
                </a:r>
                <a:r>
                  <a:rPr lang="el-GR" sz="2400" b="0" i="0" u="none" strike="noStrike" baseline="0" dirty="0">
                    <a:latin typeface="LMRoman10-Regular"/>
                  </a:rPr>
                  <a:t>1 </a:t>
                </a:r>
                <a:r>
                  <a:rPr lang="el-GR" sz="2400" b="0" i="0" u="none" strike="noStrike" baseline="0" dirty="0">
                    <a:latin typeface="grmn1000"/>
                  </a:rPr>
                  <a:t>διάνυσμα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με τη μήτρα </a:t>
                </a:r>
                <a:r>
                  <a:rPr lang="el-GR" sz="2400" b="1" i="1" u="none" strike="noStrike" baseline="0" dirty="0">
                    <a:latin typeface="LMMathItalic10-Bold"/>
                  </a:rPr>
                  <a:t>M</a:t>
                </a:r>
                <a:r>
                  <a:rPr lang="el-GR" sz="1400" b="0" i="0" u="none" strike="noStrike" baseline="0" dirty="0">
                    <a:latin typeface="LMRoman8-Regular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προκύπτει </a:t>
                </a:r>
                <a:r>
                  <a:rPr lang="el-GR" sz="2400" b="1" i="1" u="none" strike="noStrike" baseline="0" dirty="0">
                    <a:latin typeface="LMMathItalic10-Bold"/>
                  </a:rPr>
                  <a:t>M</a:t>
                </a:r>
                <a:r>
                  <a:rPr lang="el-GR" sz="2000" b="0" i="0" u="none" strike="noStrike" baseline="30000" dirty="0">
                    <a:latin typeface="LMRoman8-Regular"/>
                  </a:rPr>
                  <a:t>0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2400" b="0" i="1" u="none" strike="noStrike" baseline="-25000" dirty="0">
                    <a:latin typeface="LMMathItalic8-Regular"/>
                  </a:rPr>
                  <a:t>i</a:t>
                </a:r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i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r>
                  <a:rPr lang="el-GR" sz="2400" dirty="0">
                    <a:latin typeface="grmn1000"/>
                  </a:rPr>
                  <a:t>Σ</a:t>
                </a:r>
                <a:r>
                  <a:rPr lang="el-GR" sz="2400" b="0" i="0" u="none" strike="noStrike" baseline="0" dirty="0">
                    <a:latin typeface="grmn1000"/>
                  </a:rPr>
                  <a:t>ε όρους των μετασχηματισμένων δεδομένων,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A60B8-40DB-0D45-F2E0-EA0B1B324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2249424"/>
                <a:ext cx="9720073" cy="4023360"/>
              </a:xfrm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7072DB-45F1-EA8B-BB6A-4B79B534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93" y="2967421"/>
            <a:ext cx="2067192" cy="69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BD92E-7AC8-2DAF-E576-81EEFF749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161" y="5158851"/>
            <a:ext cx="6696340" cy="15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C0B2-BE10-A15F-A302-52D1392B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6A84-FB33-6538-0744-7A7A9508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94201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συντελεστές μπορούν να ανακτηθούν από τις άλλες κανονικές εξισώσεις της επιμερισμένης παλινδρόμησης,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Ή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συνεπάγεται ότι για κάθε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ED1BA-9FEC-47CA-6B98-0F16D073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43" y="3169570"/>
            <a:ext cx="3498596" cy="5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5EB50-9046-A556-C302-4036B4DC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05" y="4563798"/>
            <a:ext cx="4438019" cy="648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39423-E29A-56C1-8CDB-7279D4F4E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51" y="5820118"/>
            <a:ext cx="3034795" cy="6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9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C679-F9A2-D1DA-54D3-32BA2585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32B5-94E8-0C20-833F-CA1F7CAC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555" y="2286000"/>
            <a:ext cx="10844218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κατάλληλος εκτιμητής για την ασυμπτωτική μήτρα συνδιακυμάνσεων του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Βάσει των Εξισώσεων (11-14) και (11-16), ο εκτιμητής της διακύμανσης του διαταρακτικού όρου είναι</a:t>
            </a:r>
            <a:endParaRPr lang="el-GR" sz="240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80CD0-E47E-2751-010C-68C0DD3D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67" y="2752526"/>
            <a:ext cx="4944503" cy="591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DF605-8F72-7184-3AC8-2FE7AB49F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14" y="4297680"/>
            <a:ext cx="8952208" cy="1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9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FE78-57D3-55CD-F694-36488871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C1DB-C9F7-B8B4-BB1D-0BC170D5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Για τις μεμονωμένες επιδράσεις,</a:t>
            </a:r>
          </a:p>
          <a:p>
            <a:endParaRPr lang="el-GR" sz="2400" dirty="0">
              <a:latin typeface="grmn1000"/>
            </a:endParaRPr>
          </a:p>
          <a:p>
            <a:endParaRPr lang="el-GR" sz="2400" b="0" i="0" u="none" strike="noStrike" baseline="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και έτσι μπορεί να υπολογιστεί ένας απλός εκτιμητής βάσει της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endParaRPr lang="el-GR" sz="240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BBF94-AE92-DCDB-8FCF-14E2855D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06" y="2819125"/>
            <a:ext cx="4704461" cy="8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4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67B5-C2D0-9D7D-7EC5-644E2E67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548640"/>
            <a:ext cx="11353013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΄Ελεγχοι σημαντικότητας για τις ομαδικές επιδράσεις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AF83-E6F3-22BF-115A-FF2987969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7619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-στατιστικό για το </a:t>
            </a:r>
            <a:r>
              <a:rPr lang="el-GR" sz="2400" b="0" i="1" u="none" strike="noStrike" baseline="0" dirty="0">
                <a:latin typeface="LMMathItalic10-Regular"/>
              </a:rPr>
              <a:t>a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μπορεί να χρησιμοποιηθεί για τον έλεγχο της υπόθεσης ότι το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ισούται 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μηδέν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που χρησιμοποιείται για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αυτόν τον έλεγχο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ο δείκτης </a:t>
            </a:r>
            <a:r>
              <a:rPr lang="el-GR" sz="2400" b="0" i="1" u="none" strike="noStrike" baseline="0" dirty="0">
                <a:latin typeface="LMMathItalic10-Regular"/>
              </a:rPr>
              <a:t>LSDV </a:t>
            </a:r>
            <a:r>
              <a:rPr lang="el-GR" sz="2400" b="0" i="0" u="none" strike="noStrike" baseline="0" dirty="0">
                <a:latin typeface="grmn1000"/>
              </a:rPr>
              <a:t>συμβολίζει το υπόδειγμα ψευδομεταβλητών και ο δείκτης </a:t>
            </a:r>
            <a:r>
              <a:rPr lang="en-US" sz="2400" b="0" i="0" u="none" strike="noStrike" baseline="0" dirty="0">
                <a:latin typeface="grmn1000"/>
              </a:rPr>
              <a:t>Pooled</a:t>
            </a:r>
            <a:r>
              <a:rPr lang="el-GR" sz="2400" b="0" i="0" u="none" strike="noStrike" baseline="0" dirty="0">
                <a:latin typeface="grmn1000"/>
              </a:rPr>
              <a:t> συμβολίζει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ομαδοποιημένο υπόδειγμα με έναν μόνο γενικό σταθερό όρο.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3F403-2C88-C894-47A2-17004EB8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859" y="3713031"/>
            <a:ext cx="6126282" cy="8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B307-25C3-D502-D8C2-BE19CA90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Γενικό πλαίσιο μοντελοποίησης για την ανάλυση δεδομένων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DABD-F58E-7A34-0B43-2A6A5725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παλινδρόμησης με αυτή την υπόθεση περιορίζει τις επιδράσεις των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στο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, c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στην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παρούσα περίοδο. Με αυτή τη μορφή, είναι εμφανές ότι έχουμε αποκλείσει τα δυναμικά υποδείγματα όπως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αφού η συμμεταβλητότητα μεταξύ των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it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it</a:t>
            </a:r>
            <a:r>
              <a:rPr lang="el-GR" sz="2400" b="0" i="1" u="none" strike="noStrike" baseline="0" dirty="0">
                <a:latin typeface="LMMathItalic10-Regular"/>
              </a:rPr>
              <a:t>, y</a:t>
            </a:r>
            <a:r>
              <a:rPr lang="el-GR" sz="1400" b="0" i="1" u="none" strike="noStrike" baseline="0" dirty="0">
                <a:latin typeface="LMMathItalic8-Regular"/>
              </a:rPr>
              <a:t>i,t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μεταδίδεται μέσω του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i,t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n-US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εφόσον το </a:t>
            </a:r>
            <a:r>
              <a:rPr lang="el-GR" sz="2400" b="0" i="1" u="none" strike="noStrike" baseline="0" dirty="0">
                <a:latin typeface="LMMathItalic10-Regular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είναι μη μηδενικό.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23414-954F-C65F-898F-22652019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516" y="3547939"/>
            <a:ext cx="3996064" cy="4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EE3C-8EB9-3DF7-35DF-E8ADDC71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Σταθερές χρονικές και ομαδικές επιδράσεις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124A-2B10-F876-A633-6F57FFBF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΄Ενας τρόπος διατύπωσης του εκτεταμένου υποδείγματος είναι να προσθέσουμε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χρονική επίδραση, όπως στη σχέση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4D7DD-9432-FB3D-F5BA-3E86B652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91" y="3124927"/>
            <a:ext cx="2933050" cy="6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D9A75-D3D9-9DB0-03E0-E622A99F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43" y="1376313"/>
            <a:ext cx="9336622" cy="44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2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D977-3535-F646-FACC-65AA7540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29060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Επανερμηνεία του εκτιμητή εντός (within estimator): βοηθητικές μεταβλητές και συναρτήσεις ελέγχου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FAF28-ADED-3BD2-6A81-1EB294D8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29060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υπόδειγμα σταθερών επιδράσεων, στη βασική μορφή του,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n-US" sz="2400" b="0" i="0" u="none" strike="noStrike" baseline="0" dirty="0">
                <a:latin typeface="LMRoman10-Regular"/>
              </a:rPr>
              <a:t>LSDV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l-GR" sz="2400" b="0" i="0" u="none" strike="noStrike" baseline="0" dirty="0">
                <a:latin typeface="LMRoman10-Regular"/>
              </a:rPr>
              <a:t>LSDV </a:t>
            </a:r>
            <a:r>
              <a:rPr lang="el-GR" sz="2400" b="0" i="0" u="none" strike="noStrike" baseline="0" dirty="0">
                <a:latin typeface="grmn1000"/>
              </a:rPr>
              <a:t>υπολογίζονται εφαρμόζοντας μια παλινδρόμηση του μετασχηματισμένου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σε όρους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αποκλίσεων από τους ομαδικούς μέσους στον ίδιο μετασχηματισμό 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35A92-34C9-07D1-961C-3A64D8AC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88" y="2738085"/>
            <a:ext cx="3120855" cy="69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E380E-8977-EF9B-A800-0927D12A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588" y="3975182"/>
            <a:ext cx="3014410" cy="5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95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A0A4-2A38-D9D5-9179-1FD7CD3F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Επανερμηνεία του εκτιμητή εντός (within estimator): βοηθητικές μεταβλητές και συναρτήσεις ελέγχου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71188-872B-4ADD-6E43-FE6747D96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Ανακαλέστε ότι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P</a:t>
                </a:r>
                <a:r>
                  <a:rPr lang="el-GR" sz="1400" b="1" i="1" u="none" strike="noStrike" baseline="0" dirty="0">
                    <a:latin typeface="LMMathItalic10-Bold"/>
                  </a:rPr>
                  <a:t>D</a:t>
                </a:r>
                <a:r>
                  <a:rPr lang="el-GR" sz="2400" b="1" i="1" u="none" strike="noStrike" baseline="0" dirty="0">
                    <a:latin typeface="LMMathItalic10-Bold"/>
                  </a:rPr>
                  <a:t>X </a:t>
                </a:r>
                <a:r>
                  <a:rPr lang="el-GR" sz="2400" b="0" i="0" u="none" strike="noStrike" baseline="0" dirty="0">
                    <a:latin typeface="grmn1000"/>
                  </a:rPr>
                  <a:t>και ότι η </a:t>
                </a:r>
                <a:r>
                  <a:rPr lang="el-GR" sz="2400" b="1" i="1" u="none" strike="noStrike" baseline="0" dirty="0">
                    <a:latin typeface="LMMathItalic10-Bold"/>
                  </a:rPr>
                  <a:t>P</a:t>
                </a:r>
                <a:r>
                  <a:rPr lang="el-GR" sz="1400" b="1" i="1" u="none" strike="noStrike" baseline="0" dirty="0">
                    <a:latin typeface="LMMathItalic10-Bold"/>
                  </a:rPr>
                  <a:t>D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ταυτοδύναμη. Αναπτύσσουμε την πρώτη μήτρα εντός των αγκυλών.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71188-872B-4ADD-6E43-FE6747D96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59E7CD-B04A-0C10-B719-1FC230008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11" y="2986686"/>
            <a:ext cx="10111242" cy="17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5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5B3CF-CA87-84AC-677D-EE87FEE2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48045" y="-1568074"/>
            <a:ext cx="4119514" cy="106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5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EAB8-A999-9BC5-F796-F9813F42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95047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Επανερμηνεία του εκτιμητή εντός (within estimator): βοηθητικές μεταβλητές και συναρτήσεις ελέγχου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62166-BDDC-84B0-43F8-DD2325D4C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7" y="2072315"/>
                <a:ext cx="9720073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ας εξετάσουμε μια αναδιατύπωση του υποδείγματος,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υπάρχουν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παλινδρομητές, συμπεριλαμβανομένου ενός σταθερού όρου, ενώ πλέον ο σταθερός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όρος είναι ο μέσος της μη παρατηρούμενης ετερογένειας,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l-GR" sz="2400" b="1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α</a:t>
                </a:r>
                <a:r>
                  <a:rPr lang="el-GR" sz="2400" b="0" i="0" u="none" strike="noStrike" baseline="0" dirty="0">
                    <a:latin typeface="LMRoman10-Regular"/>
                  </a:rPr>
                  <a:t>]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Εξακολουθούμε να υποθέτουμε την αυστηρή εξωγένεια: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62166-BDDC-84B0-43F8-DD2325D4C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2072315"/>
                <a:ext cx="9720073" cy="4023360"/>
              </a:xfrm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F5634B7-2F89-BDF4-0401-9860029C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00" y="2439946"/>
            <a:ext cx="3444708" cy="591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DCF71-D8CD-9C78-0980-2C823191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574" y="4939647"/>
            <a:ext cx="3688851" cy="17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4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F46-1FC4-2011-1AE5-AD57BBC1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Επανερμηνεία του εκτιμητή εντός (within estimator): βοηθητικές μεταβλητές και συναρτήσεις ελέγχου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4DAA-0280-F019-EA5B-1D756C272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Δεδομένης αυτής της μορφής του </a:t>
            </a:r>
            <a:r>
              <a:rPr lang="el-GR" sz="2400" b="1" i="1" u="none" strike="noStrike" baseline="0" dirty="0">
                <a:latin typeface="LMMathItalic10-Bold"/>
              </a:rPr>
              <a:t>η</a:t>
            </a:r>
            <a:r>
              <a:rPr lang="el-GR" sz="1400" b="0" i="1" u="none" strike="noStrike" baseline="0" dirty="0">
                <a:latin typeface="LMMathItalic8-Regular"/>
              </a:rPr>
              <a:t>it</a:t>
            </a:r>
            <a:r>
              <a:rPr lang="el-GR" sz="2400" b="0" i="0" u="none" strike="noStrike" baseline="0" dirty="0">
                <a:latin typeface="grmn1000"/>
              </a:rPr>
              <a:t>, προκύπτει αυτό που συχνά αναφέρεται ως </a:t>
            </a:r>
            <a:r>
              <a:rPr lang="el-GR" sz="2400" b="1" i="0" u="none" strike="noStrike" baseline="0" dirty="0">
                <a:latin typeface="grxn1000"/>
              </a:rPr>
              <a:t>υπόδειγμα στοιχείων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σφάλματος</a:t>
            </a:r>
            <a:r>
              <a:rPr lang="el-GR" sz="2400" b="0" i="0" u="none" strike="noStrike" baseline="0" dirty="0">
                <a:latin typeface="grmn1000"/>
              </a:rPr>
              <a:t>. Για αυτό το υπόδειγμα,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τις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παρατηρήσεις για τη μονάδα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έστω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η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η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]</a:t>
            </a:r>
            <a:r>
              <a:rPr lang="en-US" sz="2400" b="0" i="0" u="none" strike="noStrike" baseline="0" dirty="0">
                <a:latin typeface="grmn1000"/>
              </a:rPr>
              <a:t>. </a:t>
            </a:r>
            <a:r>
              <a:rPr lang="el-GR" sz="2400" dirty="0">
                <a:latin typeface="grmn1000"/>
              </a:rPr>
              <a:t>Τότε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75AA7-64A3-EF6E-238F-DC575B6B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666" y="3212184"/>
            <a:ext cx="5624668" cy="1350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D1850-2097-ADFC-72DA-CA83895B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18" y="5154293"/>
            <a:ext cx="6492291" cy="14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7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7E13-3171-F3FB-9C36-2B19BB58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8026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Επανερμηνεία του εκτιμητή εντός (within estimator): βοηθητικές μεταβλητές και συναρτήσεις ελέγχου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7236-4220-6D6A-4658-431DA33A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886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Επειδή οι παρατηρήσεις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είναι ανεξάρτητες, η μήτρα συνδιακυμάνσεων των διαταρακτικών όρων για όλες τις </a:t>
            </a:r>
            <a:r>
              <a:rPr lang="el-GR" sz="2400" b="0" i="1" u="none" strike="noStrike" baseline="0" dirty="0">
                <a:latin typeface="LMMathItalic10-Regular"/>
              </a:rPr>
              <a:t>nT</a:t>
            </a:r>
            <a:r>
              <a:rPr lang="el-GR" sz="2400" b="0" i="0" u="none" strike="noStrike" baseline="0" dirty="0">
                <a:latin typeface="grmn1000"/>
              </a:rPr>
              <a:t>Τ παρατηρήσεις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4AA1-0316-A122-F127-C64DA52F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97" y="3257544"/>
            <a:ext cx="3850258" cy="14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5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5B92-C335-44B9-BABD-C77E7D8C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18354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Εκτίμηση ελαχίστων τετραγώνων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E50F-D9D5-DDCC-CFCB-8579428B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18" y="1937208"/>
            <a:ext cx="10997938" cy="4920792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υπόδειγμα που ορίζεται από την Εξίσωση (11-28),</a:t>
            </a: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τις υποθέσεις αυστηρής εξωγένειας της Εξίσωσης (11-29) και τη μήτρα συνδιακυμάνσεων που περιγράφεται από τις Εξισώσεις (11-31) και (11-32), αποτελεί ένα γενικευμένο υπόδειγμα παλινδρόμησης που εκτιμάται σύμφωνα με το πλαίσιο που αναπτύξαμε στο Κεφάλαιο 9.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E0E88-879E-9F46-60AD-86F54DBC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05" y="2374869"/>
            <a:ext cx="3546100" cy="6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08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DBF1-2B6B-A1BA-D6E4-11054E25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8" y="405352"/>
            <a:ext cx="9720072" cy="972469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219E-D78E-401D-37FD-5858F468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8" y="1597842"/>
            <a:ext cx="10759377" cy="5260157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εκτιμητής γενικευμένων ελαχίστων τετραγώνων για τις παραμέτρους κλίσης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να υπολογίσουμε αυτόν τον εκτιμητή όπως κάναμε στο Κεφάλαιο 9 μετασχηματίζοντας τα δεδομένα και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χρησιμοποιώντας την απλή μέθοδο ελαχίστων τετραγώνων, θα πρέπει να έχουμε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1" u="none" strike="noStrike" baseline="30000" dirty="0">
                <a:latin typeface="LMMathItalic8-Regular"/>
              </a:rPr>
              <a:t>/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[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n</a:t>
            </a:r>
            <a:r>
              <a:rPr lang="el-GR" sz="2400" b="0" i="1" u="none" strike="noStrike" baseline="-25000" dirty="0">
                <a:latin typeface="LMMathSymbols10-Regular"/>
              </a:rPr>
              <a:t>⊗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1" u="none" strike="noStrike" baseline="30000" dirty="0">
                <a:latin typeface="LMMathItalic8-Regular"/>
              </a:rPr>
              <a:t>/</a:t>
            </a:r>
            <a:r>
              <a:rPr lang="el-GR" sz="2400" b="0" i="0" u="none" strike="noStrike" baseline="3000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=</a:t>
            </a:r>
            <a:r>
              <a:rPr lang="en-US" sz="2400" b="0" i="0" u="none" strike="noStrike" baseline="0" dirty="0">
                <a:latin typeface="LMRoman10-Regular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n </a:t>
            </a:r>
            <a:r>
              <a:rPr lang="el-GR" sz="2400" b="0" i="1" u="none" strike="noStrike" baseline="-25000" dirty="0">
                <a:latin typeface="LMMathSymbols10-Regular"/>
              </a:rPr>
              <a:t>⊗</a:t>
            </a:r>
            <a:r>
              <a:rPr lang="el-GR" sz="2400" b="0" i="1" u="none" strike="noStrike" baseline="0" dirty="0">
                <a:latin typeface="LMMathSymbols10-Regular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1" u="none" strike="noStrike" baseline="30000" dirty="0">
                <a:latin typeface="LMMathItalic8-Regular"/>
              </a:rPr>
              <a:t>/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 Αρκεί να βρούμε τη μήτρα 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000" b="0" i="1" u="none" strike="noStrike" baseline="30000" dirty="0">
                <a:latin typeface="LMMathSymbols8-Regular"/>
              </a:rPr>
              <a:t>−</a:t>
            </a:r>
            <a:r>
              <a:rPr lang="el-GR" sz="2000" b="0" i="0" u="none" strike="noStrike" baseline="30000" dirty="0">
                <a:latin typeface="LMRoman8-Regular"/>
              </a:rPr>
              <a:t>1</a:t>
            </a:r>
            <a:r>
              <a:rPr lang="el-GR" sz="2000" b="0" i="1" u="none" strike="noStrike" baseline="30000" dirty="0">
                <a:latin typeface="LMMathItalic8-Regular"/>
              </a:rPr>
              <a:t>/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η οποία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AA6A8-F9F7-7F7D-C1BD-B8EB6937A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49" y="2076548"/>
            <a:ext cx="7774566" cy="1128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872C9-9335-0C44-14DE-A033F6A4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33" y="4647415"/>
            <a:ext cx="2965121" cy="722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94DD0-CE51-E585-EEF1-97DD67227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55" y="5940788"/>
            <a:ext cx="2674931" cy="7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A027-30D1-46D5-E62F-0F3DB0F0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Γενικό πλαίσιο μοντελοποίησης για την ανάλυση δεδομένων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CDE9-506F-8903-F2F4-03B07C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4791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σημαντικότερο ζήτημα του υποδείγματος σχετίζεται με την ετερογένεια. Μια χρήσιμη υπόθεση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εκείνη της μέσης ανεξαρτησίας,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οι μη παρατηρούμενες μεταβλητές είναι ασυσχέτιστες με τις μεταβλητές που περιλαμβάνονται στο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υπόδειγμα, τότε, όπως θα δούμε, μπορεί να περιέχονται στον διαταρακτικό όρο του υποδείγματος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BDD14-4A47-0C5A-F729-11C1B5D6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19" y="3306452"/>
            <a:ext cx="2718218" cy="5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5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4378-7B64-CEC6-1A8A-94C5EDB1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6399-C93E-9C8D-8FCD-69582BC9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4915"/>
            <a:ext cx="9720073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Επομένως, ο μετασχηματισμός των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για τη μέθοδο </a:t>
            </a:r>
            <a:r>
              <a:rPr lang="el-GR" sz="2400" b="0" i="0" u="none" strike="noStrike" baseline="0" dirty="0">
                <a:latin typeface="LMRoman10-Regular"/>
              </a:rPr>
              <a:t>GLS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και όμοια για τις γραμμές 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ACFA8-3463-EC98-BD52-A621C3CD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590" y="2508019"/>
            <a:ext cx="2932083" cy="14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23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DC92-FAFC-3DB8-120E-13FAE42A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BED4-58D1-ACDF-6174-E48D613E4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63" y="1984342"/>
            <a:ext cx="1129670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Μπορεί να αποδειχθεί ότι ο εκτιμητής </a:t>
            </a:r>
            <a:r>
              <a:rPr lang="el-GR" sz="2400" b="0" i="0" u="none" strike="noStrike" baseline="0" dirty="0">
                <a:latin typeface="LMRoman10-Regular"/>
              </a:rPr>
              <a:t>GLS </a:t>
            </a:r>
            <a:r>
              <a:rPr lang="el-GR" sz="2400" b="0" i="0" u="none" strike="noStrike" baseline="0" dirty="0">
                <a:latin typeface="grmn1000"/>
              </a:rPr>
              <a:t>είναι, όπως και ο ομαδοποιημένος εκτιμητής </a:t>
            </a:r>
            <a:r>
              <a:rPr lang="el-GR" sz="2400" b="0" i="0" u="none" strike="noStrike" baseline="0" dirty="0">
                <a:latin typeface="LMRoman10-Regular"/>
              </a:rPr>
              <a:t>OLS</a:t>
            </a:r>
            <a:r>
              <a:rPr lang="el-GR" sz="2400" b="0" i="0" u="none" strike="noStrike" baseline="0" dirty="0">
                <a:latin typeface="grmn1000"/>
              </a:rPr>
              <a:t>, ένας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σταθμισμένος με μήτρες μέσος όρος των εκτιμητών εντός και μεταξύ των μονάδων,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τώρα έχουμε,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FF4DA-516B-D987-B761-F278819E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91" y="3218234"/>
            <a:ext cx="5113267" cy="80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51C0F-DE22-A9CC-17AC-31FF3052F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880" y="4822830"/>
            <a:ext cx="4488239" cy="11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7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3039-FD51-665A-7B3E-288AEE86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250" y="40501"/>
            <a:ext cx="9720072" cy="1499616"/>
          </a:xfrm>
        </p:spPr>
        <p:txBody>
          <a:bodyPr>
            <a:normAutofit/>
          </a:bodyPr>
          <a:lstStyle/>
          <a:p>
            <a:r>
              <a:rPr kumimoji="0" lang="el-GR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Εφικτή μέθοδος γενικευμένων ελαχίστων τετραγώνων για την εκτίμηση</a:t>
            </a:r>
            <a:r>
              <a:rPr kumimoji="0" lang="en-US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του υποδείγματος τυχαίων επιδράσεων όταν η Σ είναι άγνωστη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372AD-023F-70BC-DB62-AFCA8C286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274" y="1540116"/>
                <a:ext cx="11368726" cy="5317883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Μια ευρετική προσέγγιση για την εκτίμηση των στοιχείων της διακύμανσης</a:t>
                </a:r>
                <a:r>
                  <a:rPr lang="en-US" dirty="0"/>
                  <a:t> </a:t>
                </a:r>
                <a:r>
                  <a:rPr lang="el-GR" dirty="0"/>
                  <a:t>έχει ως ακολούθως: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sz="2400" b="0" i="0" u="none" strike="noStrike" baseline="0" dirty="0">
                    <a:latin typeface="grmn1000"/>
                  </a:rPr>
                  <a:t>Επομένως, υπολογίζοντας τις αποκλίσεις από τους ομαδικούς μέσους, απομακρύνεται η ετερογένεια,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Επειδή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β </a:t>
                </a:r>
                <a:r>
                  <a:rPr lang="el-GR" sz="2400" b="0" i="0" u="none" strike="noStrike" baseline="0" dirty="0">
                    <a:latin typeface="grmn1000"/>
                  </a:rPr>
                  <a:t>ήταν παρατηρήσιμο, τότε ένας αμερόληπτος εκτιμητής της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βάσει των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παρατηρήσεων στην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ομάδα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θ α ήταν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372AD-023F-70BC-DB62-AFCA8C286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274" y="1540116"/>
                <a:ext cx="11368726" cy="5317883"/>
              </a:xfrm>
              <a:blipFill>
                <a:blip r:embed="rId2"/>
                <a:stretch>
                  <a:fillRect l="-429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9B9A4F-9C5F-178E-B33F-6D15B7FC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80" y="1961941"/>
            <a:ext cx="3078338" cy="825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43E05-7710-4194-868D-37761DB84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017" y="3587667"/>
            <a:ext cx="4100064" cy="671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4CCE8-AB2E-03B8-91DA-05B86593A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579" y="4641604"/>
            <a:ext cx="3621413" cy="10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2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0BB092-B374-5FFA-D8D0-7FD1336B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68" y="1102936"/>
            <a:ext cx="8964711" cy="49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16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78F5-C684-6EE6-EE1E-B8155DB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Χωρική αυτοσυσχέτιση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2B8A-10A1-D044-D5CE-61EEC8BF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υποδείγματα χωρικής παλινδρόμησης και </a:t>
            </a:r>
            <a:r>
              <a:rPr lang="el-GR" sz="2400" b="0" i="0" u="none" strike="noStrike" baseline="0" dirty="0">
                <a:latin typeface="grxn1000"/>
              </a:rPr>
              <a:t>χωρικής αυτοσυσχέτισης </a:t>
            </a:r>
            <a:r>
              <a:rPr lang="el-GR" sz="2400" b="0" i="0" u="none" strike="noStrike" baseline="0" dirty="0">
                <a:latin typeface="grmn1000"/>
              </a:rPr>
              <a:t>είναι κατασκευασμένα ώστε να αποτυπώνουν αυτή την ιδέα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΄Ενα υπόδειγμα με χωρική αυτοσυσχέτιση μπορεί να διατυπωθεί ως ακολούθως: Το υπόδειγμα παλινδρόμησης παίρνει τη γνωστή μορφή για την περίπτωση δεδομένων </a:t>
            </a:r>
            <a:r>
              <a:rPr lang="el-GR" sz="2400" b="0" i="0" u="none" strike="noStrike" baseline="0" dirty="0">
                <a:latin typeface="LMRoman10-Regular"/>
              </a:rPr>
              <a:t>panel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C846A-01AD-C120-25AC-88EE1BAE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12" y="4257733"/>
            <a:ext cx="5161703" cy="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77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BEB2-87A7-B261-EF4C-5C0FB092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Χωρική αυτοσυσχέτιση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C318-A75E-D24E-8F3E-674125C1E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390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κοινό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η συνήθης ανά-μονάδα (π.χ., ανά-χώρα) επίδραση. Η συσχέτιση μεταξύ τοποθεσιών προκύπτει από τη διάρθρωση χωρικής αυτοσυσχέτισης,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βαθμωτό </a:t>
            </a:r>
            <a:r>
              <a:rPr lang="el-GR" sz="2400" b="0" i="1" u="none" strike="noStrike" baseline="0" dirty="0">
                <a:latin typeface="LMMathItalic10-Regular"/>
              </a:rPr>
              <a:t>λ </a:t>
            </a:r>
            <a:r>
              <a:rPr lang="el-GR" sz="2400" b="0" i="0" u="none" strike="noStrike" baseline="0" dirty="0">
                <a:latin typeface="grmn1000"/>
              </a:rPr>
              <a:t>είναι ο </a:t>
            </a:r>
            <a:r>
              <a:rPr lang="el-GR" sz="2400" b="1" i="0" u="none" strike="noStrike" baseline="0" dirty="0">
                <a:latin typeface="grxn1000"/>
              </a:rPr>
              <a:t>συντελεστής χωρικής αυτοσυσχέτισης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Τα στοιχεία </a:t>
            </a:r>
            <a:r>
              <a:rPr lang="en-US" sz="2400" b="0" i="1" u="none" strike="noStrike" baseline="0" dirty="0">
                <a:latin typeface="LMMathItalic10-Regular"/>
              </a:rPr>
              <a:t>W</a:t>
            </a:r>
            <a:r>
              <a:rPr lang="en-US" sz="1400" b="0" i="1" u="none" strike="noStrike" baseline="0" dirty="0">
                <a:latin typeface="LMMathItalic8-Regular"/>
              </a:rPr>
              <a:t>ij </a:t>
            </a:r>
            <a:r>
              <a:rPr lang="el-GR" sz="2400" b="0" i="0" u="none" strike="noStrike" baseline="0" dirty="0">
                <a:latin typeface="grmn1000"/>
              </a:rPr>
              <a:t>αποτελούν συντελεστές χωρικής στάθμισης (ή στάθμισης </a:t>
            </a:r>
            <a:r>
              <a:rPr lang="el-GR" sz="2400" b="1" i="0" u="none" strike="noStrike" baseline="0" dirty="0">
                <a:latin typeface="grxn1000"/>
              </a:rPr>
              <a:t>γειτνίασης</a:t>
            </a:r>
            <a:r>
              <a:rPr lang="el-GR" sz="2400" b="0" i="0" u="none" strike="noStrike" baseline="0" dirty="0">
                <a:latin typeface="grmn1000"/>
              </a:rPr>
              <a:t>) που θεωρούνται γνωστά.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CF704-608B-728D-4F6B-98720AB5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85" y="3100365"/>
            <a:ext cx="2839368" cy="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7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9C57-8DB1-1799-B934-C6E60FD0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Χωρική αυτοσυσχέτιση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230D-4FE3-8360-6456-24CA0EA2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9888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στοιχεία που εμφανίζονται στο άθροισμα παραπάνω αποτελούν μια γραμμή της μήτρας χωρικής στάθμισης ή της </a:t>
            </a:r>
            <a:r>
              <a:rPr lang="el-GR" sz="2400" b="1" i="0" u="none" strike="noStrike" baseline="0" dirty="0">
                <a:latin typeface="grxn1000"/>
              </a:rPr>
              <a:t>μήτρας γειτνίασης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2400" b="0" i="0" u="none" strike="noStrike" baseline="0" dirty="0">
                <a:latin typeface="grmn1000"/>
              </a:rPr>
              <a:t>, και έτσι για τις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μονάδες έχουμε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για τις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παρατηρήσεις στον χρόνο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μπορούμε να εφαρμόσουμε ένα γενικευμένο υπόδειγμα παλινδρόμησης για τις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παρατηρήσεις στον χρόνο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1E229-BBC1-F058-73AB-56A6CDA1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26" y="3303282"/>
            <a:ext cx="3316068" cy="495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8D697-DDAA-517E-B4AA-73B7F390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81" y="4568424"/>
            <a:ext cx="3490347" cy="495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DB250-E27E-E478-51B2-6A405ACCD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85" y="5692379"/>
            <a:ext cx="7234885" cy="10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9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38EA-6DB1-7F53-A18D-8142E040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Χωρική αυτοσυσχέτιση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FD39-487C-CF77-7351-E37D604F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11" y="1890075"/>
            <a:ext cx="1089135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τυπική διαδικασία για διαστρωματικά δεδομένα είναι η χρήση του στατιστικού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0" i="0" u="none" strike="noStrike" baseline="0" dirty="0">
                <a:latin typeface="LMRoman10-Regular"/>
              </a:rPr>
              <a:t>Moran </a:t>
            </a:r>
            <a:r>
              <a:rPr lang="el-GR" sz="2400" b="0" i="0" u="none" strike="noStrike" baseline="0" dirty="0">
                <a:latin typeface="grmn1000"/>
              </a:rPr>
              <a:t>(1950),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οποίο υπολογίζεται για κάθε σύνολο καταλοίπων,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Μια προσέγγιση μεγάλου δείγματος για τη διακύμανση του στατιστικού υπό 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μηδενική υπόθεση της μη χωρικής αυτοσυσχέτισης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B5433-C65C-2CDB-B24C-4E7AD018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84" y="2588658"/>
            <a:ext cx="4741054" cy="102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D7094-EE92-8162-9C45-4700A080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00" y="4773169"/>
            <a:ext cx="8445800" cy="11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004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68BF-454F-FE22-FDE2-82F02D31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Χωρική αυτοσυσχέτιση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F007-2760-C805-0FE4-E08827E2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38" y="1814660"/>
            <a:ext cx="10627402" cy="504334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Baltagi, Song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Koh </a:t>
            </a:r>
            <a:r>
              <a:rPr lang="el-GR" sz="2400" b="0" i="0" u="none" strike="noStrike" baseline="0" dirty="0">
                <a:latin typeface="grmn1000"/>
              </a:rPr>
              <a:t>(2003) προσδιόρισαν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διάφορους ελέγχους </a:t>
            </a:r>
            <a:r>
              <a:rPr lang="el-GR" sz="2400" b="0" i="0" u="none" strike="noStrike" baseline="0" dirty="0">
                <a:latin typeface="LMRoman10-Regular"/>
              </a:rPr>
              <a:t>LM </a:t>
            </a:r>
            <a:r>
              <a:rPr lang="el-GR" sz="2400" b="0" i="0" u="none" strike="noStrike" baseline="0" dirty="0">
                <a:latin typeface="grmn1000"/>
              </a:rPr>
              <a:t>βάσει των υποθέσεων κανονικότητας. Δύο από αυτούς που εφαρμόζονται στη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διαστρωματική ανάλυση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τη χωρική αυτοσυσχέτιση και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χωρικά υστερημένες εξαρτημένες μεταβλητές, όπου </a:t>
            </a:r>
            <a:r>
              <a:rPr lang="el-GR" sz="2400" b="1" i="1" u="none" strike="noStrike" baseline="0" dirty="0">
                <a:latin typeface="LMMathItalic10-Bold"/>
              </a:rPr>
              <a:t>e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 καταλοίπων </a:t>
            </a:r>
            <a:r>
              <a:rPr lang="el-GR" sz="2400" b="0" i="0" u="none" strike="noStrike" baseline="0" dirty="0">
                <a:latin typeface="LMRoman10-Regular"/>
              </a:rPr>
              <a:t>OLS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</a:t>
            </a:r>
            <a:r>
              <a:rPr lang="en-US" sz="2400" b="0" i="0" u="none" strike="noStrike" baseline="0" dirty="0">
                <a:latin typeface="LMRoman10-Regular"/>
              </a:rPr>
              <a:t> </a:t>
            </a:r>
            <a:r>
              <a:rPr lang="pt-BR" sz="2400" b="1" i="1" u="none" strike="noStrike" baseline="0" dirty="0">
                <a:latin typeface="LMMathItalic10-Bold"/>
              </a:rPr>
              <a:t>e’e</a:t>
            </a:r>
            <a:r>
              <a:rPr lang="pt-BR" sz="2400" b="0" i="1" u="none" strike="noStrike" baseline="0" dirty="0">
                <a:latin typeface="LMMathItalic10-Regular"/>
              </a:rPr>
              <a:t>/n </a:t>
            </a:r>
            <a:r>
              <a:rPr lang="pt-BR" sz="2400" b="0" i="0" u="none" strike="noStrike" baseline="0" dirty="0">
                <a:latin typeface="grmn1000"/>
              </a:rPr>
              <a:t>και </a:t>
            </a:r>
            <a:r>
              <a:rPr lang="pt-BR" sz="2400" b="1" i="1" u="none" strike="noStrike" baseline="0" dirty="0">
                <a:latin typeface="LMMathItalic10-Bold"/>
              </a:rPr>
              <a:t>M </a:t>
            </a:r>
            <a:r>
              <a:rPr lang="pt-BR" sz="2400" b="0" i="0" u="none" strike="noStrike" baseline="0" dirty="0">
                <a:latin typeface="LMRoman10-Regular"/>
              </a:rPr>
              <a:t>= </a:t>
            </a:r>
            <a:r>
              <a:rPr lang="pt-BR" sz="2400" b="1" i="1" u="none" strike="noStrike" baseline="0" dirty="0">
                <a:latin typeface="LMMathItalic10-Bold"/>
              </a:rPr>
              <a:t>I </a:t>
            </a:r>
            <a:r>
              <a:rPr lang="pt-BR" sz="2400" b="0" i="1" u="none" strike="noStrike" baseline="0" dirty="0">
                <a:latin typeface="LMMathSymbols10-Regular"/>
              </a:rPr>
              <a:t>−</a:t>
            </a:r>
            <a:r>
              <a:rPr lang="pt-BR" sz="2400" b="1" i="1" u="none" strike="noStrike" baseline="0" dirty="0">
                <a:latin typeface="LMMathItalic10-Bold"/>
              </a:rPr>
              <a:t>X</a:t>
            </a:r>
            <a:r>
              <a:rPr lang="pt-BR" sz="2400" b="0" i="0" u="none" strike="noStrike" baseline="0" dirty="0">
                <a:latin typeface="LMRoman10-Regular"/>
              </a:rPr>
              <a:t>(</a:t>
            </a:r>
            <a:r>
              <a:rPr lang="pt-BR" sz="2400" b="1" i="1" u="none" strike="noStrike" baseline="0" dirty="0">
                <a:latin typeface="LMMathItalic10-Bold"/>
              </a:rPr>
              <a:t>X’X</a:t>
            </a:r>
            <a:r>
              <a:rPr lang="pt-BR" sz="2400" b="0" i="0" u="none" strike="noStrike" baseline="0" dirty="0">
                <a:latin typeface="LMRoman10-Regular"/>
              </a:rPr>
              <a:t>)</a:t>
            </a:r>
            <a:r>
              <a:rPr lang="pt-BR" sz="2400" b="0" i="1" u="none" strike="noStrike" baseline="30000" dirty="0">
                <a:latin typeface="LMMathSymbols8-Regular"/>
              </a:rPr>
              <a:t>−</a:t>
            </a:r>
            <a:r>
              <a:rPr lang="pt-BR" sz="2400" b="0" i="0" u="none" strike="noStrike" baseline="30000" dirty="0">
                <a:latin typeface="LMRoman8-Regular"/>
              </a:rPr>
              <a:t>1</a:t>
            </a:r>
            <a:r>
              <a:rPr lang="pt-BR" sz="2400" b="1" i="1" u="none" strike="noStrike" baseline="0" dirty="0">
                <a:latin typeface="LMMathItalic10-Bold"/>
              </a:rPr>
              <a:t>X</a:t>
            </a:r>
            <a:r>
              <a:rPr lang="pt-B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0CA05-3820-392B-5A7A-EC0B2FF7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21" y="2835724"/>
            <a:ext cx="3593152" cy="957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4AAA5-3217-0C67-5127-EB6EC88E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63" y="4598068"/>
            <a:ext cx="6160268" cy="8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28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FC8CA-8E27-E07C-5E6D-AB53528B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37" y="78314"/>
            <a:ext cx="9307930" cy="67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4E9B-82A9-A5DA-1673-A16B899F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Γενικό πλαίσιο μοντελοποίησης για την ανάλυση δεδομένων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093D5-5DEB-7DA1-ACE5-2799E423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εναλλακτική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υπόθεση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μια απροσδιόριστη αλλά μη σταθερή συνάρτηση 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συμβαίνει κυρίως επειδή η εκτίμηση προϋποθέτει πρόσθετες υποθέσεις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αναφορικά με τη φύση της συνάρτησης παλινδρόμησης.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BEF2F-B9F7-0474-202C-9C4F521F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41" y="2713102"/>
            <a:ext cx="6107777" cy="5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744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E456E-1CF4-CCC2-C633-9AA82DDB9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46" y="431193"/>
            <a:ext cx="9219108" cy="61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2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CBDC-C728-AB50-8A9F-4C65E8E1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Εκτίμηση μέσω βοηθητικών μεταβλητών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C89A-DFAC-AFC9-A3F8-B1FE0872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116" y="1654404"/>
            <a:ext cx="9720073" cy="5203596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l-GR" sz="2400" b="0" i="0" u="none" strike="noStrike" baseline="0" dirty="0">
                <a:latin typeface="LMRoman10-Regular"/>
              </a:rPr>
              <a:t>IV </a:t>
            </a:r>
            <a:r>
              <a:rPr lang="el-GR" sz="2400" b="0" i="0" u="none" strike="noStrike" baseline="0" dirty="0">
                <a:latin typeface="grmn1000"/>
              </a:rPr>
              <a:t>μπορεί να γραφτεί ως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Υ</a:t>
            </a:r>
            <a:r>
              <a:rPr lang="el-GR" sz="2400" b="0" i="0" u="none" strike="noStrike" baseline="0" dirty="0">
                <a:latin typeface="grmn1000"/>
              </a:rPr>
              <a:t>ποθέτοντας ότι η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είναι μετασχηματισμένη σε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όρους αποκλίσεων από τους ομαδικούς μέσους, ο εκτιμητής </a:t>
            </a:r>
            <a:r>
              <a:rPr lang="el-GR" sz="2400" b="0" i="0" u="none" strike="noStrike" baseline="0" dirty="0">
                <a:latin typeface="LMRoman10-Regular"/>
              </a:rPr>
              <a:t>2SLS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τον υπολογισμό της ασυμπτωτικής μήτρας συνδιακυμάνσεων, χωρίς διόρθωση, θα χρησιμοποιούσαμε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2170-5210-5982-AE15-AB7994BF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84" y="1993943"/>
            <a:ext cx="6064976" cy="645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75B4F-DBB7-2EDC-6A6B-DBFF4003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00" y="3526052"/>
            <a:ext cx="7440599" cy="1203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752CD-3EA1-D433-A274-18F2F189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051" y="5845617"/>
            <a:ext cx="4586357" cy="6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10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EBD2-398A-8492-A9D3-8F1B42E7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μέσω βοηθητικών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958C-E1E7-637B-490A-B542E40A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57200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Όπου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Μια ασυμπτωτική μήτρα συνδιακυμάνσεων που είναι αξιόπιστη ως προς την ετεροσκεδαστικότητα και την αυτοσυσχέτιση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C5CFF-794F-546C-A3BB-E43A9655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542" y="2762353"/>
            <a:ext cx="4344948" cy="848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EBC4D-B558-0CE8-208D-3DC3D12E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668" y="4743608"/>
            <a:ext cx="8634865" cy="8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978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7830-2C70-48C9-E219-BD2D589F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μέσω βοηθητικών μεταβλητών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EA468-9F91-5C3F-AF94-F6CC324041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86380"/>
                <a:ext cx="11042181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Χρησιμοποιούμε τον ομαδοποιημένο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2SLS </a:t>
                </a:r>
                <a:r>
                  <a:rPr lang="el-GR" sz="2400" b="0" i="0" u="none" strike="noStrike" baseline="0" dirty="0">
                    <a:latin typeface="grmn1000"/>
                  </a:rPr>
                  <a:t>για τον υπολογισμό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IV,Pooled </a:t>
                </a:r>
                <a:r>
                  <a:rPr lang="el-GR" sz="2400" b="0" i="0" u="none" strike="noStrike" baseline="0" dirty="0">
                    <a:latin typeface="grmn1000"/>
                  </a:rPr>
                  <a:t>και υπολογίζουμε τα κατάλοιπα </a:t>
                </a:r>
                <a:r>
                  <a:rPr lang="en-US" sz="2400" b="1" i="1" u="none" strike="noStrike" baseline="0" dirty="0">
                    <a:latin typeface="LMMathItalic10-Bold"/>
                  </a:rPr>
                  <a:t>w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Χρησιμοποιείστε τη μέθοδο </a:t>
                </a:r>
                <a:r>
                  <a:rPr lang="el-GR" sz="2400" b="0" i="0" u="none" strike="noStrike" baseline="0" dirty="0">
                    <a:latin typeface="LMRoman10-Regular"/>
                  </a:rPr>
                  <a:t>IV </a:t>
                </a:r>
                <a:r>
                  <a:rPr lang="el-GR" sz="2400" b="0" i="0" u="none" strike="noStrike" baseline="0" dirty="0">
                    <a:latin typeface="grmn1000"/>
                  </a:rPr>
                  <a:t>για το γενικευμένο υπόδειγμα παλινδρόμησης,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εκτιμήτρια για την ασυμπτωτική μήτρα συνδιακυμάνσεων είναι η αντίστροφη μήτρα εντός των αγκυλών. Μια αξιόπιστη μήτρα συνδιακυμάνσεων υπολογίζεται ως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EA468-9F91-5C3F-AF94-F6CC324041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86380"/>
                <a:ext cx="11042181" cy="4023360"/>
              </a:xfrm>
              <a:blipFill>
                <a:blip r:embed="rId2"/>
                <a:stretch>
                  <a:fillRect l="-442" t="-1667" r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BE7A9D-5056-9642-8BF5-77CF2797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72" y="3285996"/>
            <a:ext cx="9466656" cy="759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63C52-3511-C52C-5D2A-83B37F89C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67" y="5115952"/>
            <a:ext cx="8966661" cy="13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78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26E04-69F9-FE5E-7DAC-98B8C3825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481" y="867267"/>
            <a:ext cx="9078572" cy="5429838"/>
          </a:xfrm>
        </p:spPr>
      </p:pic>
    </p:spTree>
    <p:extLst>
      <p:ext uri="{BB962C8B-B14F-4D97-AF65-F5344CB8AC3E}">
        <p14:creationId xmlns:p14="http://schemas.microsoft.com/office/powerpoint/2010/main" val="41603397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377-5211-54C2-79C1-6555E15D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78231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Οεκτιμητής βοηθητικών μεταβλητών των Hausman και Taylor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03288-4DCA-EE48-DBD3-2A8A3E9D1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013901" cy="40233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Βήμα 1</a:t>
                </a:r>
                <a:r>
                  <a:rPr lang="el-GR" sz="2400" b="0" i="0" u="none" strike="noStrike" baseline="0" dirty="0">
                    <a:latin typeface="grx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Υπολογίζουμε τον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LSDV </a:t>
                </a:r>
                <a:r>
                  <a:rPr lang="el-GR" sz="2400" b="0" i="0" u="none" strike="noStrike" baseline="0" dirty="0">
                    <a:latin typeface="grmn1000"/>
                  </a:rPr>
                  <a:t>(σταθερών επιδράσεων) για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β </a:t>
                </a:r>
                <a:r>
                  <a:rPr lang="el-GR" sz="2400" b="0" i="0" u="none" strike="noStrike" baseline="0" dirty="0">
                    <a:latin typeface="LMRoman10-Regular"/>
                  </a:rPr>
                  <a:t>= (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1400" b="0" i="0" u="none" strike="noStrike" baseline="0" dirty="0">
                    <a:latin typeface="LMRoman8-Regular"/>
                  </a:rPr>
                  <a:t>1 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1400" b="0" i="0" u="none" strike="noStrike" baseline="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1400" b="0" i="1" u="none" strike="noStrike" baseline="0" dirty="0">
                    <a:latin typeface="LMMathSymbols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βάσει των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:r>
                  <a:rPr lang="en-US" sz="2400" b="0" i="0" u="none" strike="noStrike" baseline="-25000" dirty="0">
                    <a:latin typeface="LMRoman8-Regular"/>
                  </a:rPr>
                  <a:t>1</a:t>
                </a:r>
                <a:r>
                  <a:rPr lang="en-US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:r>
                  <a:rPr lang="en-US" sz="2400" b="0" i="0" u="none" strike="noStrike" baseline="-25000" dirty="0">
                    <a:latin typeface="LMRoman8-Regular"/>
                  </a:rPr>
                  <a:t>2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Βήμα 2</a:t>
                </a:r>
                <a:r>
                  <a:rPr lang="el-GR" sz="2400" b="0" i="0" u="none" strike="noStrike" baseline="0" dirty="0">
                    <a:latin typeface="grx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Σχηματίζουμε τα κατάλοιπα εντός των ομάδων, </a:t>
                </a:r>
                <a:r>
                  <a:rPr lang="el-GR" sz="2400" b="0" i="1" u="none" strike="noStrike" baseline="0" dirty="0" err="1">
                    <a:latin typeface="LMMathItalic10-Regular"/>
                  </a:rPr>
                  <a:t>e</a:t>
                </a:r>
                <a:r>
                  <a:rPr lang="el-GR" sz="1400" b="0" i="1" u="none" strike="noStrike" baseline="0" dirty="0" err="1">
                    <a:latin typeface="LMMathItalic8-Regular"/>
                  </a:rPr>
                  <a:t>it</a:t>
                </a:r>
                <a:r>
                  <a:rPr lang="el-GR" sz="2400" b="0" i="0" u="none" strike="noStrike" baseline="0" dirty="0">
                    <a:latin typeface="grmn1000"/>
                  </a:rPr>
                  <a:t>, από την παλινδρόμηση </a:t>
                </a:r>
                <a:r>
                  <a:rPr lang="el-GR" sz="2400" b="0" i="0" u="none" strike="noStrike" baseline="0" dirty="0">
                    <a:latin typeface="LMRoman10-Regular"/>
                  </a:rPr>
                  <a:t>LSDV </a:t>
                </a:r>
                <a:r>
                  <a:rPr lang="el-GR" sz="2400" b="0" i="0" u="none" strike="noStrike" baseline="0" dirty="0">
                    <a:latin typeface="grmn1000"/>
                  </a:rPr>
                  <a:t>του βήματος 1.</a:t>
                </a:r>
              </a:p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Βήμα 3</a:t>
                </a:r>
                <a:r>
                  <a:rPr lang="el-GR" sz="2400" b="0" i="0" u="none" strike="noStrike" baseline="0" dirty="0">
                    <a:latin typeface="grx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Η διακύμανση των καταλοίπων στην παλινδρόμηση του βήματος 2 αποτελεί έναν συνεπή εκτιμητή για την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1400" b="0" i="1" u="none" strike="noStrike" baseline="0" dirty="0">
                    <a:latin typeface="LMMathSymbols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+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/</a:t>
                </a:r>
                <a:r>
                  <a:rPr lang="en-US" sz="2400" b="0" i="1" u="none" strike="noStrike" baseline="0" dirty="0">
                    <a:latin typeface="LMMathItalic10-Regular"/>
                  </a:rPr>
                  <a:t>T 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Βήμα 4</a:t>
                </a:r>
                <a:r>
                  <a:rPr lang="el-GR" sz="2400" i="0" u="none" strike="noStrike" baseline="0" dirty="0">
                    <a:latin typeface="grxn1000"/>
                  </a:rPr>
                  <a:t>.</a:t>
                </a:r>
                <a:r>
                  <a:rPr lang="el-GR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 τελικό στάδιο είναι ο υπολογισμός ενός εκτιμητή σταθμισμένων βοηθητικών μεταβλητών.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03288-4DCA-EE48-DBD3-2A8A3E9D1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013901" cy="4023360"/>
              </a:xfrm>
              <a:blipFill>
                <a:blip r:embed="rId2"/>
                <a:stretch>
                  <a:fillRect l="-443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08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588A-332A-198D-7EDC-E9FF9FBD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Διαρθρώσεις υποδειγμάτων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F5FCA-154F-72EA-48DC-6568F0CC0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57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Ομαδοποιημένη Παλινδρόμηση</a:t>
                </a:r>
                <a:r>
                  <a:rPr lang="en-US" sz="2400" b="1" i="0" u="none" strike="noStrike" baseline="0" dirty="0">
                    <a:latin typeface="grxn1000"/>
                  </a:rPr>
                  <a:t>:</a:t>
                </a:r>
                <a:r>
                  <a:rPr lang="el-GR" sz="2400" b="0" i="0" u="none" strike="noStrike" baseline="0" dirty="0">
                    <a:latin typeface="grmn1000"/>
                  </a:rPr>
                  <a:t>Αν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περιέχει μόνο έναν σταθερό όρο, τότε ο εκτιμητής ελαχίστων τετραγώνων για το κοινό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 </a:t>
                </a:r>
                <a:r>
                  <a:rPr lang="el-GR" sz="2400" b="0" i="0" u="none" strike="noStrike" baseline="0" dirty="0">
                    <a:latin typeface="grmn1000"/>
                  </a:rPr>
                  <a:t>και το διάνυσμα των κλίσεων </a:t>
                </a:r>
                <a:r>
                  <a:rPr lang="el-GR" sz="2400" b="1" i="1" u="none" strike="noStrike" baseline="0" dirty="0">
                    <a:latin typeface="LMMathItalic10-Bold"/>
                  </a:rPr>
                  <a:t>β </a:t>
                </a:r>
                <a:r>
                  <a:rPr lang="el-GR" sz="2400" b="0" i="0" u="none" strike="noStrike" baseline="0" dirty="0">
                    <a:latin typeface="grmn1000"/>
                  </a:rPr>
                  <a:t>είναι συνεπής και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αποτελεσματικός.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Σταθερές Επιδράσεις</a:t>
                </a:r>
                <a:r>
                  <a:rPr lang="en-US" sz="2400" b="1" i="0" u="none" strike="noStrike" baseline="0" dirty="0">
                    <a:latin typeface="grxn1000"/>
                  </a:rPr>
                  <a:t>:</a:t>
                </a:r>
                <a:r>
                  <a:rPr lang="el-GR" sz="2400" b="0" i="0" u="none" strike="noStrike" baseline="0" dirty="0">
                    <a:latin typeface="grmn1000"/>
                  </a:rPr>
                  <a:t>Αν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είναι μη παρατηρούμενο, αλλά συσχετίζεται με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it</a:t>
                </a:r>
                <a:r>
                  <a:rPr lang="el-GR" sz="2400" b="0" i="0" u="none" strike="noStrike" baseline="0" dirty="0">
                    <a:latin typeface="grmn1000"/>
                  </a:rPr>
                  <a:t>, τότε 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εκτιμητής ελαχίστων τετραγώνων για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β </a:t>
                </a:r>
                <a:r>
                  <a:rPr lang="el-GR" sz="2400" b="0" i="0" u="none" strike="noStrike" baseline="0" dirty="0">
                    <a:latin typeface="grmn1000"/>
                  </a:rPr>
                  <a:t>είναι μεροληπτικός και ασυνεπής, λόγω της παράλειψης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μιας μεταβλητής.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</a:t>
                </a:r>
                <a:r>
                  <a:rPr lang="en-US" sz="1400" b="0" i="1" u="none" strike="noStrike" baseline="0" dirty="0">
                    <a:latin typeface="LMMathItalic8-Regular"/>
                  </a:rPr>
                  <a:t>i </a:t>
                </a:r>
                <a:r>
                  <a:rPr lang="en-US" sz="2400" b="0" i="0" u="none" strike="noStrike" baseline="0" dirty="0">
                    <a:latin typeface="LMRoman10-Regular"/>
                  </a:rPr>
                  <a:t>= </a:t>
                </a:r>
                <a:r>
                  <a:rPr lang="en-US" sz="2400" b="1" i="1" u="none" strike="noStrike" baseline="0" dirty="0">
                    <a:latin typeface="LMMathItalic10-Bold"/>
                  </a:rPr>
                  <a:t>z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, ενσωματώνει όλες τις </a:t>
                </a:r>
                <a:r>
                  <a:rPr lang="el-GR" sz="2400" b="0" i="0" u="none" strike="noStrike" baseline="0" dirty="0" err="1">
                    <a:latin typeface="grmn1000"/>
                  </a:rPr>
                  <a:t>παρατηρήσιμες</a:t>
                </a:r>
                <a:r>
                  <a:rPr lang="el-GR" sz="2400" b="0" i="0" u="none" strike="noStrike" baseline="0" dirty="0">
                    <a:latin typeface="grmn1000"/>
                  </a:rPr>
                  <a:t> επιδράσεις και προσδιορίζει έναν υπό συνθήκη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μέσο που μπορεί να εκτιμηθεί.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F5FCA-154F-72EA-48DC-6568F0CC0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572000"/>
              </a:xfrm>
              <a:blipFill>
                <a:blip r:embed="rId2"/>
                <a:stretch>
                  <a:fillRect l="-437" t="-1867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758E22-E477-096C-2EF9-98BAA3E9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30" y="4760536"/>
            <a:ext cx="2673067" cy="5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8E55-22F8-2A9D-5096-F1219AD7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Διαρθρώσεις υποδειγμάτων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FABB-40AE-970B-BDC7-A2952652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i="0" u="none" strike="noStrike" baseline="0" dirty="0">
                <a:latin typeface="grxn1000"/>
              </a:rPr>
              <a:t>Τυχαίες Επιδράσεις</a:t>
            </a:r>
            <a:r>
              <a:rPr lang="en-US" sz="2400" b="1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Αν η μη παρατηρούμενη ατομική ετερογένεια, όπως κι αν αυτή εκφράζεται, είναι ασυσχέτιστη με τα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it</a:t>
            </a:r>
            <a:r>
              <a:rPr lang="el-GR" sz="2400" b="0" i="0" u="none" strike="noStrike" baseline="0" dirty="0">
                <a:latin typeface="grmn1000"/>
              </a:rPr>
              <a:t>, τότε το υπόδειγμα μπορεί να διατυπωθεί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1" dirty="0">
              <a:latin typeface="grmn1000"/>
            </a:endParaRPr>
          </a:p>
          <a:p>
            <a:pPr algn="l"/>
            <a:endParaRPr lang="en-US" sz="2400" b="1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δηλαδή, ως ένα γραμμικό υπόδειγμα παλινδρόμησης με συνδυαστικό διαταρακτικό όρο που μπορεί 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εκτιμηθεί με συνέπεια, αλλά όχι με αποτελεσματικότητα, με τη μέθοδο των ελαχίστων τετραγώνων.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C3518-C813-1E0E-0C03-1AC8F42E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98" y="3692950"/>
            <a:ext cx="5563725" cy="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389</TotalTime>
  <Words>2993</Words>
  <Application>Microsoft Office PowerPoint</Application>
  <PresentationFormat>Widescreen</PresentationFormat>
  <Paragraphs>327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2" baseType="lpstr">
      <vt:lpstr>Calibri</vt:lpstr>
      <vt:lpstr>Cambria Math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LMRoman8-Regular</vt:lpstr>
      <vt:lpstr>Tw Cen MT</vt:lpstr>
      <vt:lpstr>Tw Cen MT Condensed</vt:lpstr>
      <vt:lpstr>Wingdings 3</vt:lpstr>
      <vt:lpstr>Integral</vt:lpstr>
      <vt:lpstr>Κεφάλαιο 11</vt:lpstr>
      <vt:lpstr>Γενικό πλαίσιο μοντελοποίησης για την ανάλυση δεδομένων Panel</vt:lpstr>
      <vt:lpstr>Γενικό πλαίσιο μοντελοποίησης για την ανάλυση δεδομένων Panel</vt:lpstr>
      <vt:lpstr>Γενικό πλαίσιο μοντελοποίησης για την ανάλυση δεδομένων Panel</vt:lpstr>
      <vt:lpstr>Γενικό πλαίσιο μοντελοποίησης για την ανάλυση δεδομένων Panel</vt:lpstr>
      <vt:lpstr>Γενικό πλαίσιο μοντελοποίησης για την ανάλυση δεδομένων Panel</vt:lpstr>
      <vt:lpstr>Γενικό πλαίσιο μοντελοποίησης για την ανάλυση δεδομένων Panel</vt:lpstr>
      <vt:lpstr>Διαρθρώσεις υποδειγμάτων</vt:lpstr>
      <vt:lpstr>Διαρθρώσεις υποδειγμάτων</vt:lpstr>
      <vt:lpstr>Διαρθρώσεις υποδειγμάτων</vt:lpstr>
      <vt:lpstr>Διαρθρώσεις υποδειγμάτων</vt:lpstr>
      <vt:lpstr>Ισορροπημένα και μη ισορροπημένα Panel</vt:lpstr>
      <vt:lpstr>Παράδειγμα 11.2. Απομείωση και Στάθμιση Αντίστροφης Πιθανότητας σε ένα Υπόδειγμα για την Υγεία</vt:lpstr>
      <vt:lpstr>PowerPoint Presentation</vt:lpstr>
      <vt:lpstr>PowerPoint Presentation</vt:lpstr>
      <vt:lpstr>PowerPoint Presentation</vt:lpstr>
      <vt:lpstr>Παράδειγμα 11.3. Απομείωση και Επιλογή Δείγματος σε ένα Υπόδειγμα Εισοδημάτων για τους Γιατρούς</vt:lpstr>
      <vt:lpstr>PowerPoint Presentation</vt:lpstr>
      <vt:lpstr>PowerPoint Presentation</vt:lpstr>
      <vt:lpstr>Καλά συμπεριφερόμενα δεδομένα Panel</vt:lpstr>
      <vt:lpstr>Καλά συμπεριφερόμενα δεδομένα Panel</vt:lpstr>
      <vt:lpstr>Το υπόδειγμα ομαδοποιημένης παλινδρόμησης</vt:lpstr>
      <vt:lpstr>Εκτίμηση ελαχίστων τετραγώνων για το ομαδοποιημένο υπόδειγμα</vt:lpstr>
      <vt:lpstr>Αξιόπιστη εκτίμηση για τη μήτρα συνδιακυμάνσεων και Bootstrapping</vt:lpstr>
      <vt:lpstr>Αξιόπιστη εκτίμηση για τη μήτρα συνδιακυμάνσεων και Bootstrapping</vt:lpstr>
      <vt:lpstr>Αξιόπιστη εκτίμηση για τη μήτρα συνδιακυμάνσεων και Bootstrapping</vt:lpstr>
      <vt:lpstr>Αξιόπιστη εκτίμηση για τη μήτρα συνδιακυμάνσεων και Bootstrapping</vt:lpstr>
      <vt:lpstr>Παράδειγμα 11.4. Εξίσωση Μισθών</vt:lpstr>
      <vt:lpstr>PowerPoint Presentation</vt:lpstr>
      <vt:lpstr>Ομαδοποίηση και διαστρωμάτωση</vt:lpstr>
      <vt:lpstr>Ομαδοποίηση και διαστρωμάτωση</vt:lpstr>
      <vt:lpstr>Αξιόπιστη εκτίμηση χρησιμοποιώντας τους ομαδικούς μέσους</vt:lpstr>
      <vt:lpstr>Αξιόπιστη εκτίμηση χρησιμοποιώντας τους ομαδικούς μέσους</vt:lpstr>
      <vt:lpstr>Αξιόπιστη εκτίμηση χρησιμοποιώντας τους ομαδικούς μέσους</vt:lpstr>
      <vt:lpstr>PowerPoint Presentation</vt:lpstr>
      <vt:lpstr>Αξιόπιστη εκτίμηση χρησιμοποιώντας τους ομαδικούς μέσους</vt:lpstr>
      <vt:lpstr>Αξιόπιστη εκτίμηση χρησιμοποιώντας τους ομαδικούς μέσους</vt:lpstr>
      <vt:lpstr>Παράδειγμα 11.6. Ανάλυση Συνδιακύμανσης και τα Δεδομένα του Παγκόσμιου Οργανισμού Υγείας (ΠΟΥ ή WHO)</vt:lpstr>
      <vt:lpstr>PowerPoint Presentation</vt:lpstr>
      <vt:lpstr>Το υπόδειγμα σταθερών επιδράσεων</vt:lpstr>
      <vt:lpstr>Το υπόδειγμα σταθερών επιδράσεων</vt:lpstr>
      <vt:lpstr>Εκτίμηση με τη μέθοδο ελαχίστων τετραγώνων</vt:lpstr>
      <vt:lpstr>Εκτίμηση με τη μέθοδο ελαχίστων τετραγώνων</vt:lpstr>
      <vt:lpstr>Εκτίμηση με τη μέθοδο ελαχίστων τετραγώνων</vt:lpstr>
      <vt:lpstr>Εκτίμηση με τη μέθοδο ελαχίστων τετραγώνων</vt:lpstr>
      <vt:lpstr>Εκτίμηση με τη μέθοδο ελαχίστων τετραγώνων</vt:lpstr>
      <vt:lpstr>Εκτίμηση με τη μέθοδο ελαχίστων τετραγώνων</vt:lpstr>
      <vt:lpstr>Εκτίμηση με τη μέθοδο ελαχίστων τετραγώνων</vt:lpstr>
      <vt:lpstr>΄Ελεγχοι σημαντικότητας για τις ομαδικές επιδράσεις</vt:lpstr>
      <vt:lpstr>Σταθερές χρονικές και ομαδικές επιδράσεις</vt:lpstr>
      <vt:lpstr>PowerPoint Presentation</vt:lpstr>
      <vt:lpstr>Επανερμηνεία του εκτιμητή εντός (within estimator): βοηθητικές μεταβλητές και συναρτήσεις ελέγχου</vt:lpstr>
      <vt:lpstr>Επανερμηνεία του εκτιμητή εντός (within estimator): βοηθητικές μεταβλητές και συναρτήσεις ελέγχου</vt:lpstr>
      <vt:lpstr>PowerPoint Presentation</vt:lpstr>
      <vt:lpstr>Επανερμηνεία του εκτιμητή εντός (within estimator): βοηθητικές μεταβλητές και συναρτήσεις ελέγχου</vt:lpstr>
      <vt:lpstr>Επανερμηνεία του εκτιμητή εντός (within estimator): βοηθητικές μεταβλητές και συναρτήσεις ελέγχου</vt:lpstr>
      <vt:lpstr>Επανερμηνεία του εκτιμητή εντός (within estimator): βοηθητικές μεταβλητές και συναρτήσεις ελέγχου</vt:lpstr>
      <vt:lpstr>Εκτίμηση ελαχίστων τετραγώνων</vt:lpstr>
      <vt:lpstr>Γενικευμένα ελάχιστα τετράγωνα</vt:lpstr>
      <vt:lpstr>Γενικευμένα ελάχιστα τετράγωνα</vt:lpstr>
      <vt:lpstr>Γενικευμένα ελάχιστα τετράγωνα</vt:lpstr>
      <vt:lpstr>Εφικτή μέθοδος γενικευμένων ελαχίστων τετραγώνων για την εκτίμηση του υποδείγματος τυχαίων επιδράσεων όταν η Σ είναι άγνωστη</vt:lpstr>
      <vt:lpstr>PowerPoint Presentation</vt:lpstr>
      <vt:lpstr>Χωρική αυτοσυσχέτιση</vt:lpstr>
      <vt:lpstr>Χωρική αυτοσυσχέτιση</vt:lpstr>
      <vt:lpstr>Χωρική αυτοσυσχέτιση</vt:lpstr>
      <vt:lpstr>Χωρική αυτοσυσχέτιση</vt:lpstr>
      <vt:lpstr>Χωρική αυτοσυσχέτιση</vt:lpstr>
      <vt:lpstr>PowerPoint Presentation</vt:lpstr>
      <vt:lpstr>PowerPoint Presentation</vt:lpstr>
      <vt:lpstr>Εκτίμηση μέσω βοηθητικών μεταβλητών</vt:lpstr>
      <vt:lpstr>Εκτίμηση μέσω βοηθητικών μεταβλητών</vt:lpstr>
      <vt:lpstr>Εκτίμηση μέσω βοηθητικών μεταβλητών</vt:lpstr>
      <vt:lpstr>PowerPoint Presentation</vt:lpstr>
      <vt:lpstr>Οεκτιμητής βοηθητικών μεταβλητών των Hausman και Taylor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11</dc:title>
  <dc:creator>Nikolaos G. Manetas</dc:creator>
  <cp:lastModifiedBy>Nikolaos G. Manetas</cp:lastModifiedBy>
  <cp:revision>18</cp:revision>
  <dcterms:created xsi:type="dcterms:W3CDTF">2023-02-16T08:06:42Z</dcterms:created>
  <dcterms:modified xsi:type="dcterms:W3CDTF">2023-03-03T09:17:18Z</dcterms:modified>
</cp:coreProperties>
</file>