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9832C7-9D5A-449E-8A24-B9756EC9087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B2E1-53ED-44E0-8091-FAD8D27B61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6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32C7-9D5A-449E-8A24-B9756EC9087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B2E1-53ED-44E0-8091-FAD8D27B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5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32C7-9D5A-449E-8A24-B9756EC9087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B2E1-53ED-44E0-8091-FAD8D27B61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8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32C7-9D5A-449E-8A24-B9756EC9087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B2E1-53ED-44E0-8091-FAD8D27B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32C7-9D5A-449E-8A24-B9756EC9087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B2E1-53ED-44E0-8091-FAD8D27B61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32C7-9D5A-449E-8A24-B9756EC9087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B2E1-53ED-44E0-8091-FAD8D27B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2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32C7-9D5A-449E-8A24-B9756EC9087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B2E1-53ED-44E0-8091-FAD8D27B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0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32C7-9D5A-449E-8A24-B9756EC9087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B2E1-53ED-44E0-8091-FAD8D27B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0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32C7-9D5A-449E-8A24-B9756EC9087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B2E1-53ED-44E0-8091-FAD8D27B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6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32C7-9D5A-449E-8A24-B9756EC9087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B2E1-53ED-44E0-8091-FAD8D27B6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3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32C7-9D5A-449E-8A24-B9756EC9087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1B2E1-53ED-44E0-8091-FAD8D27B61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76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89832C7-9D5A-449E-8A24-B9756EC9087F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B21B2E1-53ED-44E0-8091-FAD8D27B61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emf"/><Relationship Id="rId4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B545-392D-5DA3-3B02-7BC0F8AB1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10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83F55-56B1-2894-570B-3B76284B0B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Cambria" panose="02040503050406030204" pitchFamily="18" charset="0"/>
              </a:rPr>
              <a:t>Συστήματα Εξισώσεων Παλινδρόμησης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11" y="3171401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3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1417-3663-B82D-C340-DF445FED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88037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Μέθοδος ελαχίστων τετραγώνων και αξιόπιστη επαγωγή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D8E36-84F1-D892-B9F3-406983DCF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70462" cy="4023360"/>
          </a:xfrm>
        </p:spPr>
        <p:txBody>
          <a:bodyPr>
            <a:normAutofit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Οι τρεις εξισώσεις 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C </a:t>
            </a:r>
            <a:r>
              <a:rPr lang="el-GR" sz="2400" b="0" i="0" u="none" strike="noStrike" baseline="0" dirty="0">
                <a:latin typeface="grmn1000"/>
              </a:rPr>
              <a:t>είναι το συνολικό κόστος,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1400" b="0" i="1" u="none" strike="noStrike" baseline="0" dirty="0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1400" b="0" i="1" u="none" strike="noStrike" baseline="0" dirty="0">
                <a:latin typeface="LMMathItalic8-Regular"/>
              </a:rPr>
              <a:t>l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1400" b="0" i="1" u="none" strike="noStrike" baseline="0" dirty="0">
                <a:latin typeface="LMMathItalic8-Regular"/>
              </a:rPr>
              <a:t>f </a:t>
            </a:r>
            <a:r>
              <a:rPr lang="el-GR" sz="2400" b="0" i="0" u="none" strike="noStrike" baseline="0" dirty="0">
                <a:latin typeface="grmn1000"/>
              </a:rPr>
              <a:t>είναι οι τιμές ανά μονάδα για το κεφάλαιο, την εργασία και τα καύσιμα, </a:t>
            </a:r>
            <a:r>
              <a:rPr lang="el-GR" sz="2400" b="0" i="1" u="none" strike="noStrike" baseline="0" dirty="0">
                <a:latin typeface="LMMathItalic10-Regular"/>
              </a:rPr>
              <a:t>Q </a:t>
            </a:r>
            <a:r>
              <a:rPr lang="el-GR" sz="2400" b="0" i="0" u="none" strike="noStrike" baseline="0" dirty="0">
                <a:latin typeface="grmn1000"/>
              </a:rPr>
              <a:t>είναι η παραγωγή και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1400" b="0" i="1" u="none" strike="noStrike" baseline="0" dirty="0">
                <a:latin typeface="LMMathItalic8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1400" b="0" i="1" u="none" strike="noStrike" baseline="0" dirty="0">
                <a:latin typeface="LMMathItalic8-Regular"/>
              </a:rPr>
              <a:t>l </a:t>
            </a:r>
            <a:r>
              <a:rPr lang="el-GR" sz="2400" b="0" i="0" u="none" strike="noStrike" baseline="0" dirty="0">
                <a:latin typeface="grmn1000"/>
              </a:rPr>
              <a:t>είναι τα μερίδια κόστους για το κεφάλαιο και την εργασία.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885DA-ABDD-642E-2D17-A2B488325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74" y="2677213"/>
            <a:ext cx="8200044" cy="14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2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2836-E90D-D256-3889-B8F41DDC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Μέθοδος ελαχίστων τετραγώνων και αξιόπιστη επαγωγή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5428-338B-F6CD-95CC-A5027E14F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Τα δεδομένα μπορούν να συγκεντρωθούν ανά εξίσωση όπως παρακάτω,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D3592-DE27-AE1C-28DE-733ADA5C2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932" y="2861352"/>
            <a:ext cx="6419653" cy="24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149D-CD72-7CE2-BC63-63A70E96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Μέθοδος ελαχίστων τετραγώνων και αξιόπιστη επαγωγή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15DD9-835D-21B4-8E68-ECAD7E829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435311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Τα δεδομένα μπορούν επίσης να συγκεντρωθούν ανά παρατήρηση, αναδιατάσσοντας τις γραμμές έτσι ώστε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΄Ετσι, έχουμε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DF025-729B-FE77-1368-C3DF70AA5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691" y="3194740"/>
            <a:ext cx="6334869" cy="1602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8FEFD1-FD18-36AF-F67E-28069D5FA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965" y="5078010"/>
            <a:ext cx="4378846" cy="15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1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A71B3-FE92-A799-3527-B46DDE91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Μέθοδος ελαχίστων τετραγώνων και αξιόπιστη επαγωγή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D2798-9520-401D-4D51-21EC71A8A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31" y="2249424"/>
            <a:ext cx="11042181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Από την Εξίσωση (10-2) βλέπουμε ότι, αν δεν υπάρχουν περιορισμοί για το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, η εκτίμηση ελαχίστων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τετραγώνων για του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θα είναι ισοδύναμη με τη μέθοδο </a:t>
            </a:r>
            <a:r>
              <a:rPr lang="el-GR" sz="2400" b="0" i="0" u="none" strike="noStrike" baseline="0" dirty="0">
                <a:latin typeface="LMRoman10-Regular"/>
              </a:rPr>
              <a:t>OLS </a:t>
            </a:r>
            <a:r>
              <a:rPr lang="el-GR" sz="2400" b="0" i="0" u="none" strike="noStrike" baseline="0" dirty="0">
                <a:latin typeface="grmn1000"/>
              </a:rPr>
              <a:t>για κάθε εξίσωση ξεχωριστά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Επομένως,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3C767-8B25-973A-B1F8-F79424EA8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475" y="3429000"/>
            <a:ext cx="5736411" cy="803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C76D2-672D-E5FB-F8EA-7504FDF20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385" y="5006764"/>
            <a:ext cx="3774056" cy="6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1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AF4B-D5C6-29B1-ADEC-5E4D0FF0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Μέθοδος ελαχίστων τετραγώνων και αξιόπιστη επαγωγή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9D4B-57BB-143B-1D59-F1DF74497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66" y="2084832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Επειδή αυτό είναι ένα απλό υπόδειγμα παλινδρόμησης με ομοσκεδαστικούς διαταρακτικούς όρους χωρίς αυτοσυσχέτιση, ο συνήθης εκτιμητής για την ασυμπτωτική μήτρα συνδιακυμάνσεων του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1" u="none" strike="noStrike" baseline="0" dirty="0">
                <a:latin typeface="LMMathItalic8-Regular"/>
              </a:rPr>
              <a:t>m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1" u="none" strike="noStrike" baseline="0" dirty="0">
                <a:latin typeface="LMMathItalic8-Regular"/>
              </a:rPr>
              <a:t>n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n-US" sz="2400" b="0" i="1" u="none" strike="noStrike" baseline="30000" dirty="0">
                <a:latin typeface="LMMathItalic10-Regular"/>
              </a:rPr>
              <a:t>s</a:t>
            </a:r>
            <a:r>
              <a:rPr lang="en-US" sz="1400" b="0" i="1" u="none" strike="noStrike" baseline="0" dirty="0">
                <a:latin typeface="LMMathItalic8-Regular"/>
              </a:rPr>
              <a:t>mn </a:t>
            </a:r>
            <a:r>
              <a:rPr lang="en-US" sz="2400" b="0" i="0" u="none" strike="noStrike" baseline="0" dirty="0">
                <a:latin typeface="LMRoman10-Regular"/>
              </a:rPr>
              <a:t>= </a:t>
            </a:r>
            <a:r>
              <a:rPr lang="en-US" sz="2400" b="1" i="1" u="none" strike="noStrike" dirty="0">
                <a:latin typeface="LMMathItalic10-Bold"/>
              </a:rPr>
              <a:t>e</a:t>
            </a:r>
            <a:r>
              <a:rPr lang="el-GR" sz="2400" b="1" i="1" u="none" strike="noStrike" dirty="0">
                <a:latin typeface="LMMathItalic10-Bold"/>
              </a:rPr>
              <a:t>’</a:t>
            </a:r>
            <a:r>
              <a:rPr lang="en-US" sz="1400" b="0" i="1" u="none" strike="noStrike" baseline="0" dirty="0">
                <a:latin typeface="LMMathItalic8-Regular"/>
              </a:rPr>
              <a:t>m</a:t>
            </a:r>
            <a:r>
              <a:rPr lang="en-US" sz="2400" b="1" i="1" u="none" strike="noStrike" dirty="0">
                <a:latin typeface="LMMathItalic10-Bold"/>
              </a:rPr>
              <a:t>e</a:t>
            </a:r>
            <a:r>
              <a:rPr lang="en-US" sz="1400" b="0" i="1" u="none" strike="noStrike" baseline="0" dirty="0">
                <a:latin typeface="LMMathItalic8-Regular"/>
              </a:rPr>
              <a:t>n</a:t>
            </a:r>
            <a:r>
              <a:rPr lang="en-US" sz="2400" b="0" i="1" u="none" strike="noStrike" baseline="0" dirty="0">
                <a:latin typeface="LMMathItalic10-Regular"/>
              </a:rPr>
              <a:t>/T 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εκτιμήτρια στην Εξίσωση (10-7) θα αντικατασταθεί από την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F016B-BA05-ACB0-CAB0-6D5769077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783" y="3447110"/>
            <a:ext cx="6780524" cy="464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AD82F-8AF3-799D-AFBA-10C6E3AE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033" y="5366156"/>
            <a:ext cx="9380024" cy="6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18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948C-6F9F-AE48-181B-AC40A5DC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Μέθοδος ελαχίστων τετραγώνων και αξιόπιστη επαγωγή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DADB-F012-5A03-DDBE-F92D3EE2A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38486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τον έλεγχο υποθέσεων, είτε εντός είτε μεταξύ των εξισώσεων, της μορφής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LMRoman10-Regular"/>
              </a:rPr>
              <a:t>: </a:t>
            </a:r>
            <a:r>
              <a:rPr lang="el-GR" sz="2400" b="1" i="1" u="none" strike="noStrike" baseline="0" dirty="0">
                <a:latin typeface="LMMathItalic10-Bold"/>
              </a:rPr>
              <a:t>R</a:t>
            </a:r>
            <a:r>
              <a:rPr lang="el-GR" sz="2400" i="1" u="none" strike="noStrike" baseline="0" dirty="0">
                <a:latin typeface="LMMathItalic10-Bold"/>
              </a:rPr>
              <a:t>β</a:t>
            </a:r>
            <a:r>
              <a:rPr lang="el-GR" sz="2400" b="1" i="1" u="none" strike="noStrike" baseline="0" dirty="0">
                <a:latin typeface="LMMathItalic10-Bold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q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μπορούμε να χρησιμοποιήσουμε το στατιστικό </a:t>
            </a:r>
            <a:r>
              <a:rPr lang="el-GR" sz="2400" b="0" i="0" u="none" strike="noStrike" baseline="0" dirty="0">
                <a:latin typeface="LMRoman10-Regular"/>
              </a:rPr>
              <a:t>Wald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που έχει οριακή κατανομή </a:t>
            </a:r>
            <a:r>
              <a:rPr lang="el-GR" sz="2400" b="0" i="1" u="none" strike="noStrike" baseline="0" dirty="0">
                <a:latin typeface="LMMathItalic10-Regular"/>
              </a:rPr>
              <a:t>χ</a:t>
            </a:r>
            <a:r>
              <a:rPr lang="el-GR" sz="20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με πλήθος βαθμών ελευθερίας ίσο με το πλήθος των περιορισμών.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9D988-9874-5937-5BF0-50B254C06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066" y="3429000"/>
            <a:ext cx="4128752" cy="5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3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A46F-EC18-82DB-499A-6DE6EA82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Γενικευμένα ελάχιστα τετράγωνα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63A12-7406-EEC0-DDEB-4D8A2D42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26" y="1908928"/>
            <a:ext cx="10608548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xn1000"/>
              </a:rPr>
              <a:t>υπόδειγμα γενικευμένης παλινδρόμησης </a:t>
            </a:r>
            <a:r>
              <a:rPr lang="el-GR" sz="2400" b="0" i="0" u="none" strike="noStrike" baseline="0" dirty="0">
                <a:latin typeface="grmn1000"/>
              </a:rPr>
              <a:t>εφαρμόζεται στο υπόδειγμα της Εξίσωσης (10-2).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Στην Εξίσωση (10-3), όπου η μήτρα </a:t>
            </a:r>
            <a:r>
              <a:rPr lang="el-GR" sz="2400" b="1" i="1" u="none" strike="noStrike" baseline="0" dirty="0">
                <a:latin typeface="LMMathItalic10-Bold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1" u="none" strike="noStrike" baseline="0" dirty="0">
                <a:latin typeface="LMMathSymbols10-Regular"/>
              </a:rPr>
              <a:t>×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η </a:t>
            </a:r>
            <a:r>
              <a:rPr lang="el-GR" sz="2400" b="0" i="1" u="none" strike="noStrike" baseline="0" dirty="0">
                <a:latin typeface="LMMathItalic10-Regular"/>
              </a:rPr>
              <a:t>MT </a:t>
            </a:r>
            <a:r>
              <a:rPr lang="el-GR" sz="2400" b="0" i="1" u="none" strike="noStrike" baseline="0" dirty="0">
                <a:latin typeface="LMMathSymbols10-Regular"/>
              </a:rPr>
              <a:t>×</a:t>
            </a:r>
            <a:r>
              <a:rPr lang="el-GR" sz="2400" b="0" i="1" u="none" strike="noStrike" baseline="0" dirty="0">
                <a:latin typeface="LMMathItalic10-Regular"/>
              </a:rPr>
              <a:t>MT </a:t>
            </a:r>
            <a:r>
              <a:rPr lang="el-GR" sz="2400" b="0" i="0" u="none" strike="noStrike" baseline="0" dirty="0">
                <a:latin typeface="grmn1000"/>
              </a:rPr>
              <a:t>μήτρα συνδιακυμάνσεων για όλους τους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διαταρακτικούς όρους είναι </a:t>
            </a:r>
            <a:r>
              <a:rPr lang="el-GR" sz="2400" b="1" i="1" u="none" strike="noStrike" baseline="0" dirty="0">
                <a:latin typeface="LMMathItalic10-Bold"/>
              </a:rPr>
              <a:t>Ω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Σ </a:t>
            </a:r>
            <a:r>
              <a:rPr lang="el-GR" sz="2400" b="0" i="1" u="none" strike="noStrike" baseline="0" dirty="0">
                <a:latin typeface="LMMathSymbols10-Regular"/>
              </a:rPr>
              <a:t>⊗ </a:t>
            </a:r>
            <a:r>
              <a:rPr lang="el-GR" sz="2400" b="1" i="1" u="none" strike="noStrike" baseline="0" dirty="0">
                <a:latin typeface="LMMathItalic10-Bold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και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αποτελεσματικός εκτιμητής είναι ο εκτιμητής γενικευμένων ελαχίστων τετραγώνων.</a:t>
            </a:r>
            <a:r>
              <a:rPr lang="el-GR" sz="1400" b="0" i="0" u="none" strike="noStrike" baseline="0" dirty="0">
                <a:latin typeface="grmn0800"/>
              </a:rPr>
              <a:t>6 </a:t>
            </a:r>
            <a:r>
              <a:rPr lang="el-GR" sz="2400" b="0" i="0" u="none" strike="noStrike" baseline="0" dirty="0">
                <a:latin typeface="grmn1000"/>
              </a:rPr>
              <a:t>Ο εκτιμητής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n-US" sz="2400" b="0" i="0" u="none" strike="noStrike" baseline="0" dirty="0">
                <a:latin typeface="LMRoman10-Regular"/>
              </a:rPr>
              <a:t>GLS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05E96-0BC7-C716-F8A1-897781E62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601" y="3168954"/>
            <a:ext cx="2257306" cy="479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CCE73-1BAB-54B8-4AA5-87BFD2D31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420" y="4678829"/>
            <a:ext cx="7577159" cy="58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5876-6B12-1677-061E-8298FB81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Γενικευμένα ελάχιστα τετράγωνα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CF3B1-9AF0-FCA0-8400-EB7AEE867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Συμβολίζουμε το στοιχείο </a:t>
            </a:r>
            <a:r>
              <a:rPr lang="el-GR" sz="2400" b="0" i="1" u="none" strike="noStrike" baseline="0" dirty="0">
                <a:latin typeface="LMMathItalic10-Regular"/>
              </a:rPr>
              <a:t>mn </a:t>
            </a:r>
            <a:r>
              <a:rPr lang="el-GR" sz="2400" b="0" i="0" u="none" strike="noStrike" baseline="0" dirty="0">
                <a:latin typeface="grmn1000"/>
              </a:rPr>
              <a:t>της μήτρας </a:t>
            </a:r>
            <a:r>
              <a:rPr lang="el-GR" sz="2400" b="1" i="1" u="none" strike="noStrike" baseline="0" dirty="0">
                <a:latin typeface="LMMathItalic10-Bold"/>
              </a:rPr>
              <a:t>Σ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ως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1" u="none" strike="noStrike" baseline="30000" dirty="0">
                <a:latin typeface="LMMathItalic8-Regular"/>
              </a:rPr>
              <a:t>mn</a:t>
            </a:r>
            <a:r>
              <a:rPr lang="el-GR" sz="2400" b="0" i="0" u="none" strike="noStrike" baseline="0" dirty="0">
                <a:latin typeface="grmn1000"/>
              </a:rPr>
              <a:t>. Επεκτείνοντας τη </a:t>
            </a:r>
            <a:r>
              <a:rPr lang="el-GR" sz="2400" b="1" i="0" u="none" strike="noStrike" baseline="0" dirty="0">
                <a:latin typeface="grxn1000"/>
              </a:rPr>
              <a:t>γινόμενα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LMRoman10-Bold"/>
              </a:rPr>
              <a:t>Kronecker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έχουμε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83AF5-F270-B52C-ADAE-01AD35AA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75" y="3202951"/>
            <a:ext cx="7909249" cy="16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3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1480-9C11-0366-7EE4-1C80E46F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Γενικευμένα ελάχιστα τετράγωνα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344E30-A23D-8293-26E1-F27C45CEB5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966767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Οι </a:t>
                </a:r>
                <a:r>
                  <a:rPr lang="el-GR" sz="2400" b="0" i="0" u="none" strike="noStrike" baseline="0" dirty="0">
                    <a:latin typeface="LMRoman10-Regular"/>
                  </a:rPr>
                  <a:t>Zellner </a:t>
                </a:r>
                <a:r>
                  <a:rPr lang="el-GR" sz="2400" b="0" i="0" u="none" strike="noStrike" baseline="0" dirty="0">
                    <a:latin typeface="grmn1000"/>
                  </a:rPr>
                  <a:t>(1962) και </a:t>
                </a:r>
                <a:r>
                  <a:rPr lang="el-GR" sz="2400" b="0" i="0" u="none" strike="noStrike" baseline="0" dirty="0">
                    <a:latin typeface="LMRoman10-Regular"/>
                  </a:rPr>
                  <a:t>Dwivedi </a:t>
                </a:r>
                <a:r>
                  <a:rPr lang="el-GR" sz="2400" b="0" i="0" u="none" strike="noStrike" baseline="0" dirty="0">
                    <a:latin typeface="grmn1000"/>
                  </a:rPr>
                  <a:t>και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Srivastava </a:t>
                </a:r>
                <a:r>
                  <a:rPr lang="el-GR" sz="2400" b="0" i="0" u="none" strike="noStrike" baseline="0" dirty="0">
                    <a:latin typeface="grmn1000"/>
                  </a:rPr>
                  <a:t>(1978) παρατήρησαν δύο σημαντικές ειδικές περιπτώσεις: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lvl="1"/>
                <a:r>
                  <a:rPr lang="el-GR" sz="2000" b="0" i="0" u="none" strike="noStrike" baseline="0" dirty="0">
                    <a:latin typeface="grmn1000"/>
                  </a:rPr>
                  <a:t>1. Αν οι εξισώσεις είναι πράγματι ασυσχέτιστες—δηλαδή αν </a:t>
                </a:r>
                <a:r>
                  <a:rPr lang="el-GR" sz="2000" b="0" i="1" u="none" strike="noStrike" baseline="0" dirty="0">
                    <a:latin typeface="LMMathItalic10-Regular"/>
                  </a:rPr>
                  <a:t>σ</a:t>
                </a:r>
                <a:r>
                  <a:rPr lang="el-GR" sz="1000" b="0" i="1" u="none" strike="noStrike" baseline="0" dirty="0">
                    <a:latin typeface="LMMathItalic8-Regular"/>
                  </a:rPr>
                  <a:t>mn </a:t>
                </a:r>
                <a:r>
                  <a:rPr lang="el-GR" sz="2000" b="0" i="0" u="none" strike="noStrike" baseline="0" dirty="0">
                    <a:latin typeface="LMRoman10-Regular"/>
                  </a:rPr>
                  <a:t>= 0 </a:t>
                </a:r>
                <a:r>
                  <a:rPr lang="el-GR" sz="2000" b="0" i="0" u="none" strike="noStrike" baseline="0" dirty="0">
                    <a:latin typeface="grmn1000"/>
                  </a:rPr>
                  <a:t>για </a:t>
                </a:r>
                <a:r>
                  <a:rPr lang="el-GR" sz="2000" b="0" i="1" u="none" strike="noStrike" baseline="0" dirty="0">
                    <a:latin typeface="LMMathItalic10-Regular"/>
                  </a:rPr>
                  <a:t>m </a:t>
                </a:r>
                <a14:m>
                  <m:oMath xmlns:m="http://schemas.openxmlformats.org/officeDocument/2006/math">
                    <m:r>
                      <a:rPr lang="el-GR" sz="2000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l-GR" sz="2000" b="0" i="0" u="none" strike="noStrike" baseline="0" dirty="0">
                    <a:latin typeface="Pxsyc"/>
                  </a:rPr>
                  <a:t> </a:t>
                </a:r>
                <a:r>
                  <a:rPr lang="el-GR" sz="2000" b="0" i="1" u="none" strike="noStrike" baseline="0" dirty="0">
                    <a:latin typeface="LMMathItalic10-Regular"/>
                  </a:rPr>
                  <a:t>n</a:t>
                </a:r>
                <a:r>
                  <a:rPr lang="el-GR" sz="2000" b="0" i="0" u="none" strike="noStrike" baseline="0" dirty="0">
                    <a:latin typeface="grmn1000"/>
                  </a:rPr>
                  <a:t>—τότε δεν υπάρχει</a:t>
                </a:r>
                <a:r>
                  <a:rPr lang="en-US" sz="2000" b="0" i="0" u="none" strike="noStrike" baseline="0" dirty="0">
                    <a:latin typeface="grmn1000"/>
                  </a:rPr>
                  <a:t> </a:t>
                </a:r>
                <a:r>
                  <a:rPr lang="el-GR" sz="2000" b="0" i="0" u="none" strike="noStrike" baseline="0" dirty="0">
                    <a:latin typeface="grmn1000"/>
                  </a:rPr>
                  <a:t>όφελος από τη χρήση του εκτιμητή </a:t>
                </a:r>
                <a:r>
                  <a:rPr lang="el-GR" sz="2000" b="0" i="0" u="none" strike="noStrike" baseline="0" dirty="0">
                    <a:latin typeface="LMRoman10-Regular"/>
                  </a:rPr>
                  <a:t>GLS </a:t>
                </a:r>
                <a:r>
                  <a:rPr lang="el-GR" sz="2000" b="0" i="0" u="none" strike="noStrike" baseline="0" dirty="0">
                    <a:latin typeface="grmn1000"/>
                  </a:rPr>
                  <a:t>για το σύνολο των εξισώσεων.</a:t>
                </a:r>
                <a:endParaRPr lang="en-US" sz="2000" b="0" i="0" u="none" strike="noStrike" baseline="0" dirty="0">
                  <a:latin typeface="grmn1000"/>
                </a:endParaRPr>
              </a:p>
              <a:p>
                <a:pPr lvl="1"/>
                <a:r>
                  <a:rPr lang="el-GR" sz="2000" b="0" i="0" u="none" strike="noStrike" baseline="0" dirty="0">
                    <a:latin typeface="grmn1000"/>
                  </a:rPr>
                  <a:t>2. Αν οι εξισώσεις έχουν </a:t>
                </a:r>
                <a:r>
                  <a:rPr lang="el-GR" sz="2000" b="1" i="0" u="none" strike="noStrike" baseline="0" dirty="0">
                    <a:latin typeface="grxn1000"/>
                  </a:rPr>
                  <a:t>ίδιες ερμηνευτικές μεταβλητές</a:t>
                </a:r>
                <a:r>
                  <a:rPr lang="el-GR" sz="2000" b="0" i="0" u="none" strike="noStrike" baseline="0" dirty="0">
                    <a:latin typeface="grmn1000"/>
                  </a:rPr>
                  <a:t>—δηλαδή, αν </a:t>
                </a:r>
                <a:r>
                  <a:rPr lang="el-GR" sz="2000" b="1" i="1" u="none" strike="noStrike" baseline="0" dirty="0">
                    <a:latin typeface="LMMathItalic10-Bold"/>
                  </a:rPr>
                  <a:t>X</a:t>
                </a:r>
                <a:r>
                  <a:rPr lang="el-GR" sz="1000" b="0" i="1" u="none" strike="noStrike" baseline="0" dirty="0">
                    <a:latin typeface="LMMathItalic8-Regular"/>
                  </a:rPr>
                  <a:t>m </a:t>
                </a:r>
                <a:r>
                  <a:rPr lang="el-GR" sz="2000" b="0" i="0" u="none" strike="noStrike" baseline="0" dirty="0">
                    <a:latin typeface="LMRoman10-Regular"/>
                  </a:rPr>
                  <a:t>= </a:t>
                </a:r>
                <a:r>
                  <a:rPr lang="el-GR" sz="2000" b="1" i="1" u="none" strike="noStrike" baseline="0" dirty="0">
                    <a:latin typeface="LMMathItalic10-Bold"/>
                  </a:rPr>
                  <a:t>X</a:t>
                </a:r>
                <a:r>
                  <a:rPr lang="el-GR" sz="1000" b="0" i="1" u="none" strike="noStrike" baseline="0" dirty="0">
                    <a:latin typeface="LMMathItalic8-Regular"/>
                  </a:rPr>
                  <a:t>n </a:t>
                </a:r>
                <a:r>
                  <a:rPr lang="el-GR" sz="2000" b="0" i="0" u="none" strike="noStrike" baseline="0" dirty="0">
                    <a:latin typeface="LMRoman10-Regular"/>
                  </a:rPr>
                  <a:t>= </a:t>
                </a:r>
                <a:r>
                  <a:rPr lang="el-GR" sz="2000" b="1" i="1" u="none" strike="noStrike" baseline="0" dirty="0">
                    <a:latin typeface="LMMathItalic10-Bold"/>
                  </a:rPr>
                  <a:t>X</a:t>
                </a:r>
                <a:r>
                  <a:rPr lang="el-GR" sz="2000" b="0" i="0" u="none" strike="noStrike" baseline="0" dirty="0">
                    <a:latin typeface="grmn1000"/>
                  </a:rPr>
                  <a:t>— τότε</a:t>
                </a:r>
                <a:r>
                  <a:rPr lang="en-US" sz="2000" b="0" i="0" u="none" strike="noStrike" baseline="0" dirty="0">
                    <a:latin typeface="grmn1000"/>
                  </a:rPr>
                  <a:t> </a:t>
                </a:r>
                <a:r>
                  <a:rPr lang="el-GR" sz="2000" b="0" i="0" u="none" strike="noStrike" baseline="0" dirty="0">
                    <a:latin typeface="grmn1000"/>
                  </a:rPr>
                  <a:t>ο εκτιμητής γενικευμένων ελαχίστων τετραγώνων (</a:t>
                </a:r>
                <a:r>
                  <a:rPr lang="el-GR" sz="2000" b="0" i="0" u="none" strike="noStrike" baseline="0" dirty="0">
                    <a:latin typeface="LMRoman10-Regular"/>
                  </a:rPr>
                  <a:t>GLS</a:t>
                </a:r>
                <a:r>
                  <a:rPr lang="el-GR" sz="2000" b="0" i="0" u="none" strike="noStrike" baseline="0" dirty="0">
                    <a:latin typeface="grmn1000"/>
                  </a:rPr>
                  <a:t>) είναι πανομοιότυπος με τον ανά εξίσωση</a:t>
                </a:r>
                <a:r>
                  <a:rPr lang="en-US" sz="2000" b="0" i="0" u="none" strike="noStrike" baseline="0" dirty="0">
                    <a:latin typeface="grmn1000"/>
                  </a:rPr>
                  <a:t> </a:t>
                </a:r>
                <a:r>
                  <a:rPr lang="el-GR" sz="2000" b="0" i="0" u="none" strike="noStrike" baseline="0" dirty="0">
                    <a:latin typeface="grmn1000"/>
                  </a:rPr>
                  <a:t>εκτιμητή ελαχίστων τετραγώνων (</a:t>
                </a:r>
                <a:r>
                  <a:rPr lang="en-US" sz="2000" b="0" i="0" u="none" strike="noStrike" baseline="0" dirty="0">
                    <a:latin typeface="LMRoman10-Regular"/>
                  </a:rPr>
                  <a:t>OLS</a:t>
                </a:r>
                <a:r>
                  <a:rPr lang="en-US" sz="2000" b="0" i="0" u="none" strike="noStrike" baseline="0" dirty="0">
                    <a:latin typeface="grmn1000"/>
                  </a:rPr>
                  <a:t>).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344E30-A23D-8293-26E1-F27C45CEB5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966767" cy="4023360"/>
              </a:xfrm>
              <a:blipFill>
                <a:blip r:embed="rId2"/>
                <a:stretch>
                  <a:fillRect l="-445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53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CE06-3BBB-BBC4-E4F6-8BCA54D2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Γενικευμένα ελάχιστα τετράγωνα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5DC97-3D41-A49B-601E-CD87A0B45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54025" cy="4023360"/>
          </a:xfrm>
        </p:spPr>
        <p:txBody>
          <a:bodyPr>
            <a:normAutofit/>
          </a:bodyPr>
          <a:lstStyle/>
          <a:p>
            <a:r>
              <a:rPr lang="el-GR" sz="2800" b="0" i="0" u="none" strike="noStrike" baseline="0" dirty="0">
                <a:latin typeface="grmn1000"/>
              </a:rPr>
              <a:t>Δύο προτάσεις που ισχύουν γενικά είναι οι εξής:</a:t>
            </a:r>
            <a:endParaRPr lang="en-US" sz="2800" b="0" i="0" u="none" strike="noStrike" baseline="0" dirty="0">
              <a:latin typeface="grmn1000"/>
            </a:endParaRPr>
          </a:p>
          <a:p>
            <a:pPr lvl="1"/>
            <a:r>
              <a:rPr lang="el-GR" sz="2400" b="0" i="0" u="none" strike="noStrike" baseline="0" dirty="0">
                <a:latin typeface="grmn1000"/>
              </a:rPr>
              <a:t>1. </a:t>
            </a:r>
            <a:r>
              <a:rPr lang="en-US" sz="2400" b="0" i="0" u="none" strike="noStrike" baseline="0" dirty="0">
                <a:latin typeface="grmn1000"/>
              </a:rPr>
              <a:t>‘</a:t>
            </a:r>
            <a:r>
              <a:rPr lang="el-GR" sz="2400" b="0" i="0" u="none" strike="noStrike" baseline="0" dirty="0">
                <a:latin typeface="grmn1000"/>
              </a:rPr>
              <a:t>Οσο μεγαλύτερη είναι η συσχέτιση των διαταρακτικών όρων, τόσο μεγαλύτερο είναι το όφελος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αποτελεσματικότητας από τη χρήση του εκτιμητή </a:t>
            </a:r>
            <a:r>
              <a:rPr lang="el-GR" sz="2400" b="0" i="0" u="none" strike="noStrike" baseline="0" dirty="0">
                <a:latin typeface="LMRoman10-Regular"/>
              </a:rPr>
              <a:t>GLS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lvl="1"/>
            <a:r>
              <a:rPr lang="el-GR" sz="2400" b="0" i="0" u="none" strike="noStrike" baseline="0" dirty="0">
                <a:latin typeface="grmn1000"/>
              </a:rPr>
              <a:t>2. ΄Οσο μικρότερη είναι η συσχέτιση μεταξύ των μητρών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, τόσο μεγαλύτερο είναι το όφελος αποτελεσματικότητας από τη χρήση του εκτιμητή </a:t>
            </a:r>
            <a:r>
              <a:rPr lang="el-GR" sz="2400" b="0" i="0" u="none" strike="noStrike" baseline="0" dirty="0">
                <a:latin typeface="LMRoman10-Regular"/>
              </a:rPr>
              <a:t>GLS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5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27EA-E49A-3879-C73A-AED24606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Εισαγωγή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4C2BC-6F3B-7052-AC9B-C2F5D6AEE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396" y="1644976"/>
            <a:ext cx="9720073" cy="5213023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1. </a:t>
            </a:r>
            <a:r>
              <a:rPr lang="el-GR" sz="2400" b="0" i="0" u="none" strike="noStrike" baseline="0" dirty="0">
                <a:latin typeface="grxn1000"/>
              </a:rPr>
              <a:t>Σύνολο Εξισώσεων Παλινδρόμησης. </a:t>
            </a:r>
            <a:r>
              <a:rPr lang="el-GR" sz="2400" b="0" i="0" u="none" strike="noStrike" baseline="0" dirty="0">
                <a:latin typeface="grmn1000"/>
              </a:rPr>
              <a:t>Το υπόδειγμα του </a:t>
            </a:r>
            <a:r>
              <a:rPr lang="el-GR" sz="2400" b="0" i="0" u="none" strike="noStrike" baseline="0" dirty="0">
                <a:latin typeface="LMRoman10-Regular"/>
              </a:rPr>
              <a:t>Munnell </a:t>
            </a:r>
            <a:r>
              <a:rPr lang="el-GR" sz="2400" b="0" i="0" u="none" strike="noStrike" baseline="0" dirty="0">
                <a:latin typeface="grmn1000"/>
              </a:rPr>
              <a:t>(1990) για την παραγωγή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σε 48 πολιτείες των ΗΠΑ,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2400" b="0" i="0" u="none" strike="noStrike" baseline="0" dirty="0">
                <a:latin typeface="grmn1000"/>
              </a:rPr>
              <a:t>, κατά την περίοδο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2. </a:t>
            </a:r>
            <a:r>
              <a:rPr lang="el-GR" sz="2400" b="0" i="0" u="none" strike="noStrike" baseline="0" dirty="0">
                <a:latin typeface="grxn1000"/>
              </a:rPr>
              <a:t>΄Ιδιοι Παλινδρομητές. </a:t>
            </a:r>
            <a:r>
              <a:rPr lang="el-GR" sz="2400" b="0" i="0" u="none" strike="noStrike" baseline="0" dirty="0">
                <a:latin typeface="grmn1000"/>
              </a:rPr>
              <a:t>Το υπόδειγμα αποτίμησης κεφαλαιουχικών περιουσιακών στοιχείων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υποδηλώνει ότι, για έναν συγκεκριμένο τίτλο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8AE8E-12F6-6286-0591-DC5B14077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20" y="2582548"/>
            <a:ext cx="9631684" cy="1124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18F611-4CA8-9807-BE08-5145A32A9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881" y="5005634"/>
            <a:ext cx="4004049" cy="7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26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95C2-A2F4-7532-7B2D-BAF87691F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0" i="0" u="none" strike="noStrike" baseline="0" dirty="0">
                <a:latin typeface="grxn1000"/>
              </a:rPr>
              <a:t>Εφικτός εκτιμητής γενικευμένων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C0AB-B6AC-7602-B085-0D8E3124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03196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΄Ενα πρώτο βήμα είναι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η εκτίμηση των στοιχείων της </a:t>
            </a:r>
            <a:r>
              <a:rPr lang="el-GR" sz="2400" b="1" i="1" u="none" strike="noStrike" baseline="0" dirty="0">
                <a:latin typeface="LMMathItalic10-Bold"/>
              </a:rPr>
              <a:t>Σ</a:t>
            </a:r>
            <a:r>
              <a:rPr lang="el-GR" sz="2400" b="0" i="0" u="none" strike="noStrike" baseline="0" dirty="0">
                <a:latin typeface="grmn1000"/>
              </a:rPr>
              <a:t>, χρησιμοποιώντας την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Διαθέτοντας τη μήτρα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67C47-B67A-D316-B106-28332FD9B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033" y="2878359"/>
            <a:ext cx="3279289" cy="788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24DC1-8E08-D242-EC19-9CA5A0CB1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655" y="4609707"/>
            <a:ext cx="3439101" cy="14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08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C5FC-39EA-9C59-AC1C-0B68D8B4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Εφικτός εκτιμητής γενικευμένων ελαχίστων τετραγώνων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C62E1-160F-B32F-5E31-BF502D7B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287" y="2084832"/>
            <a:ext cx="10815938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εκτιμητής </a:t>
            </a:r>
            <a:r>
              <a:rPr lang="el-GR" sz="2400" b="0" i="0" u="none" strike="noStrike" baseline="0" dirty="0">
                <a:latin typeface="LMRoman10-Regular"/>
              </a:rPr>
              <a:t>FGLS </a:t>
            </a:r>
            <a:r>
              <a:rPr lang="el-GR" sz="2400" b="0" i="0" u="none" strike="noStrike" baseline="0" dirty="0">
                <a:latin typeface="grmn1000"/>
              </a:rPr>
              <a:t>προϋποθέτει την αντιστροφή της μήτρας </a:t>
            </a:r>
            <a:r>
              <a:rPr lang="el-GR" sz="2400" b="1" i="1" u="none" strike="noStrike" baseline="0" dirty="0">
                <a:latin typeface="LMMathItalic10-Bold"/>
              </a:rPr>
              <a:t>S</a:t>
            </a:r>
            <a:r>
              <a:rPr lang="el-GR" sz="2400" b="0" i="0" u="none" strike="noStrike" baseline="0" dirty="0">
                <a:latin typeface="grmn1000"/>
              </a:rPr>
              <a:t>, της οποίας το στοιχείο </a:t>
            </a:r>
            <a:r>
              <a:rPr lang="el-GR" sz="2400" b="0" i="1" u="none" strike="noStrike" baseline="0" dirty="0">
                <a:latin typeface="LMMathItalic10-Regular"/>
              </a:rPr>
              <a:t>mn </a:t>
            </a:r>
            <a:r>
              <a:rPr lang="el-GR" sz="2400" b="0" i="0" u="none" strike="noStrike" baseline="0" dirty="0">
                <a:latin typeface="grmn1000"/>
              </a:rPr>
              <a:t>δίνεται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από την Εξίσωση (10-11). Αυτή η μήτρα είναι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1" u="none" strike="noStrike" baseline="0" dirty="0">
                <a:latin typeface="LMMathSymbols10-Regular"/>
              </a:rPr>
              <a:t>×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2400" b="0" i="0" u="none" strike="noStrike" baseline="0" dirty="0">
                <a:latin typeface="grmn1000"/>
              </a:rPr>
              <a:t>. Υπολογίζεται μέσω των καταλοίπων ελαχίστων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τετραγώνων, χρησιμοποιώντας την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n-US" sz="2400" b="1" i="1" u="none" strike="noStrike" baseline="0" dirty="0">
                <a:latin typeface="LMMathItalic10-Bold"/>
              </a:rPr>
              <a:t>e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ένα διάνυσμα </a:t>
            </a:r>
            <a:r>
              <a:rPr lang="el-GR" sz="2400" b="0" i="0" u="none" strike="noStrike" baseline="0" dirty="0">
                <a:latin typeface="LMRoman10-Regular"/>
              </a:rPr>
              <a:t>1 </a:t>
            </a:r>
            <a:r>
              <a:rPr lang="el-GR" sz="2400" b="0" i="1" u="none" strike="noStrike" baseline="0" dirty="0">
                <a:latin typeface="LMMathSymbols10-Regular"/>
              </a:rPr>
              <a:t>×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που περιέχει τα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κατάλοιπα από τις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εξισώσεις κατά την περίοδο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το οποίο βρίσκεται στη γραμμή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τ της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1" u="none" strike="noStrike" baseline="0" dirty="0">
                <a:latin typeface="LMMathSymbols10-Regular"/>
              </a:rPr>
              <a:t>×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μήτρας των καταλοίπων, 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CBEFD-66A0-BED6-69AD-E706459E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965" y="3228018"/>
            <a:ext cx="3069472" cy="8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65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0AF6-3B3F-B136-A235-C1FE586C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΄Ελεγχοι υποθέσεων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4677-E572-7EDD-41F8-07C0A7FDF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769745"/>
            <a:ext cx="972007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τον έλεγχο μιας υπόθεσης σχετικά με το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, ένα στατιστικό που είναι ανάλογο με το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-στατιστικό στο υπόδειγμα πολλαπλής παλινδρόμησης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σε μεγάλα δείγματα, το στατιστικό θα έχει όμοια συμπεριφορά με το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36568-4F65-E6FB-3D36-A81FC00B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036" y="2837116"/>
            <a:ext cx="6880865" cy="864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EFB4E9-E33B-0FA6-005C-B448A2A7F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908" y="4606200"/>
            <a:ext cx="6409220" cy="94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4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F4FD-2C0F-BFAA-6FC7-4446D179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΄Ελεγχοι υποθέσεων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925B85-2CB8-0995-8DC2-D5D1D634E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692112"/>
                <a:ext cx="10891352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ένα εναλλακτικό στατιστικό ελέγχου που έχει οριακή κατανομή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χ</a:t>
                </a:r>
                <a:r>
                  <a:rPr lang="el-GR" sz="2400" b="0" i="0" u="none" strike="noStrike" baseline="30000" dirty="0">
                    <a:latin typeface="LMRoman8-Regular"/>
                  </a:rPr>
                  <a:t>2</a:t>
                </a:r>
                <a:r>
                  <a:rPr lang="el-GR" sz="1400" b="0" i="0" u="none" strike="noStrike" baseline="0" dirty="0">
                    <a:latin typeface="LMRoman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με </a:t>
                </a:r>
                <a:r>
                  <a:rPr lang="el-GR" sz="2400" b="0" i="1" u="none" strike="noStrike" baseline="0" dirty="0">
                    <a:latin typeface="LMMathItalic10-Regular"/>
                  </a:rPr>
                  <a:t>J </a:t>
                </a:r>
                <a:r>
                  <a:rPr lang="el-GR" sz="2400" b="0" i="0" u="none" strike="noStrike" baseline="0" dirty="0">
                    <a:latin typeface="grmn1000"/>
                  </a:rPr>
                  <a:t>βαθμούς ελευθερίας όταν ισχύει η μηδενική υπόθεση είναι το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Αυτό είναι ένα στατιστικό </a:t>
                </a:r>
                <a:r>
                  <a:rPr lang="el-GR" sz="2400" b="0" i="0" u="none" strike="noStrike" baseline="0" dirty="0">
                    <a:latin typeface="LMRoman10-Regular"/>
                  </a:rPr>
                  <a:t>Wald </a:t>
                </a:r>
                <a:r>
                  <a:rPr lang="el-GR" sz="2400" b="0" i="0" u="none" strike="noStrike" baseline="0" dirty="0">
                    <a:latin typeface="grmn1000"/>
                  </a:rPr>
                  <a:t>που μετρά την απόσταση μεταξύ των </a:t>
                </a:r>
                <a:r>
                  <a:rPr lang="el-GR" sz="2400" b="1" i="1" u="none" strike="noStrike" baseline="0" dirty="0">
                    <a:latin typeface="LMMathItalic10-Bold"/>
                  </a:rPr>
                  <a:t>R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dirty="0"/>
                  <a:t> και </a:t>
                </a:r>
                <a:r>
                  <a:rPr lang="en-US" dirty="0"/>
                  <a:t>q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Μια ενδιαφέρουσα υπόθεση είναι εκείνη για την ισότητα των διανυσμάτων συντελεστών στην Εξίσωση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(10-2), η οποία αναφέρεται ως </a:t>
                </a:r>
                <a:r>
                  <a:rPr lang="el-GR" sz="2400" b="1" i="0" u="none" strike="noStrike" baseline="0" dirty="0">
                    <a:latin typeface="grxn1000"/>
                  </a:rPr>
                  <a:t>υπόθεση ομοιογένειας ή συγκεντρωτικός περιορισμός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925B85-2CB8-0995-8DC2-D5D1D634E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692112"/>
                <a:ext cx="10891352" cy="4023360"/>
              </a:xfrm>
              <a:blipFill>
                <a:blip r:embed="rId2"/>
                <a:stretch>
                  <a:fillRect l="-44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AC6B8F8-4AEE-9330-021D-D885A2503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095" y="2583180"/>
            <a:ext cx="6791869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57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6E56-0D52-CA11-ADEC-B9805824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΄Ελεγχοι υποθέσεων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92D26-61D6-B0A0-168D-E265B9E31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45" y="1993769"/>
            <a:ext cx="10957340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Μια ενδιαφέρουσα υπόθεση είναι εκείνη για την ισότητα των διανυσμάτων συντελεστών στην Εξίσωση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(10-2), η οποία αναφέρεται ως </a:t>
            </a:r>
            <a:r>
              <a:rPr lang="el-GR" sz="2400" b="1" i="0" u="none" strike="noStrike" baseline="0" dirty="0">
                <a:latin typeface="grxn1000"/>
              </a:rPr>
              <a:t>υπόθεση ομοιογένειας ή συγκεντρωτικός περιορισμός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συγκεντρωτικός περιορισμός είναι ότι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m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1400" b="0" i="1" u="none" strike="noStrike" baseline="0" dirty="0">
                <a:latin typeface="LMMathItalic8-Regular"/>
              </a:rPr>
              <a:t>M</a:t>
            </a:r>
            <a:r>
              <a:rPr lang="el-GR" sz="2400" b="0" i="1" u="none" strike="noStrike" baseline="0" dirty="0">
                <a:latin typeface="LMMathItalic10-Regular"/>
              </a:rPr>
              <a:t>, i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, M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. Σύμφωνα με τις Εξισώσεις (10-15)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(10-16), διατυπώνουμε την υπόθεση ως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A38D1-3B1C-E7CC-64B4-DECFEEF9A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369" y="4162186"/>
            <a:ext cx="7199261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0D55-2196-246E-9733-274E71029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΄Ελεγχοι υποθέσεων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27275-D46D-F23A-65A2-FE1069511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18355"/>
            <a:ext cx="10929060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τον έλεγχο της μηδενικής υπόθεσης ότι η μήτρα </a:t>
            </a:r>
            <a:r>
              <a:rPr lang="el-GR" sz="2400" b="1" i="1" u="none" strike="noStrike" baseline="0" dirty="0">
                <a:latin typeface="LMMathItalic10-Bold"/>
              </a:rPr>
              <a:t>Σ </a:t>
            </a:r>
            <a:r>
              <a:rPr lang="el-GR" sz="2400" b="0" i="0" u="none" strike="noStrike" baseline="0" dirty="0">
                <a:latin typeface="grmn1000"/>
              </a:rPr>
              <a:t>στην Εξίσωση (10-3) είναι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διαγώνια έναντι της εναλλακτικής υπόθεσης ότι η </a:t>
            </a:r>
            <a:r>
              <a:rPr lang="el-GR" sz="2400" b="0" i="0" u="none" strike="noStrike" baseline="0" dirty="0">
                <a:latin typeface="LMRoman10-Regular"/>
              </a:rPr>
              <a:t>Σ </a:t>
            </a:r>
            <a:r>
              <a:rPr lang="el-GR" sz="2400" b="0" i="0" u="none" strike="noStrike" baseline="0" dirty="0">
                <a:latin typeface="grmn1000"/>
              </a:rPr>
              <a:t>είναι απλώς μια θετικά ορισμένη μήτρα, το στατιστικό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του λόγου πιθανοφανειών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S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είναι η μήτρα συνδιακυμάνσεων των καταλοίπων που ορίζουμε στην Εξίσωση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2A24C-342E-8D03-E07E-84AB27776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216" y="3035646"/>
            <a:ext cx="4017433" cy="7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17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57B2-41A6-FFCC-851A-A40B6506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΄Ελεγχοι υποθέσεων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7D682-5B46-EB10-4189-861CA2FC3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0" y="2286000"/>
            <a:ext cx="11956330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στατιστικό του πολλαπλασιαστή </a:t>
            </a:r>
            <a:r>
              <a:rPr lang="el-GR" sz="2400" b="0" i="0" u="none" strike="noStrike" baseline="0" dirty="0">
                <a:latin typeface="LMRoman10-Regular"/>
              </a:rPr>
              <a:t>Lagrange </a:t>
            </a:r>
            <a:r>
              <a:rPr lang="el-GR" sz="2400" b="0" i="0" u="none" strike="noStrike" baseline="0" dirty="0">
                <a:latin typeface="grmn1000"/>
              </a:rPr>
              <a:t>που ανέπτυξαν οι </a:t>
            </a:r>
            <a:r>
              <a:rPr lang="el-GR" sz="2400" b="0" i="0" u="none" strike="noStrike" baseline="0" dirty="0">
                <a:latin typeface="LMRoman10-Regular"/>
              </a:rPr>
              <a:t>Breusch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Pagan </a:t>
            </a:r>
            <a:r>
              <a:rPr lang="el-GR" sz="2400" b="0" i="0" u="none" strike="noStrike" baseline="0" dirty="0">
                <a:latin typeface="grmn1000"/>
              </a:rPr>
              <a:t>(1980)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βάσει της δειγματικής μήτρας συνδιακυμάνσεων για τα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σύνολα των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καταλοίπων </a:t>
            </a:r>
            <a:r>
              <a:rPr lang="el-GR" sz="2400" b="0" i="0" u="none" strike="noStrike" baseline="0" dirty="0">
                <a:latin typeface="LMRoman10-Regular"/>
              </a:rPr>
              <a:t>OLS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838DC-AD74-F4C8-5895-89E16CD3E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352" y="2801741"/>
            <a:ext cx="2901189" cy="9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7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A2E3-3959-F92B-A820-387C31BF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0" i="0" u="none" strike="noStrike" baseline="0" dirty="0">
                <a:latin typeface="grxn1000"/>
              </a:rPr>
              <a:t>Το ομαδοποιημένο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844FC-00D2-4E9A-3C37-951252F14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1984342"/>
            <a:ext cx="11466136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 οι μεταβλητές στη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είναι οι ίδιες και αν υποθέσουμε ότι τα διανύσματα συντελεστών στην Εξίσωση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(10-2) είναι μεταξύ τους ίσα, τότε έχουμε το </a:t>
            </a:r>
            <a:r>
              <a:rPr lang="el-GR" sz="2400" b="1" i="0" u="none" strike="noStrike" baseline="0" dirty="0">
                <a:latin typeface="grxn1000"/>
              </a:rPr>
              <a:t>ομαδοποιημένο υπόδειγμα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Συγκεντρώνοντας τις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παρατηρήσεις για την ομάδα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2400" b="0" i="0" u="none" strike="noStrike" baseline="0" dirty="0">
                <a:latin typeface="grmn1000"/>
              </a:rPr>
              <a:t>, έχουμε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οποιαδήποτε από τις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ομάδες, έχουμε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A2FE6-9346-D0FA-ECC3-7B01754E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739" y="2673875"/>
            <a:ext cx="2495669" cy="663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614277-DF1E-DB52-3694-5EF21B8E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968" y="3818104"/>
            <a:ext cx="2127209" cy="569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2D891-6319-177C-A218-EF53ACC80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926" y="4973466"/>
            <a:ext cx="3712148" cy="15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69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589E-B820-56BB-FC6E-15715255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Το ομαδοποιημένο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7334-3F97-09FD-DEB8-4299A4EB5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Όπου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dirty="0">
                <a:latin typeface="grmn1000"/>
              </a:rPr>
              <a:t>ή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27937-04C5-D611-89FE-E688F673A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46" y="2808235"/>
            <a:ext cx="2868836" cy="1047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CF1669-E0F9-C4DD-C12F-566401E1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736" y="4564829"/>
            <a:ext cx="2475264" cy="61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61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0462-54E3-437F-500C-BAD19B60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Το ομαδοποιημένο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0555-533C-5AB1-FB21-4069F32E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25744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Ο εκτιμητής γενικευμένων ελαχίστων</a:t>
            </a:r>
            <a:r>
              <a:rPr lang="en-US" sz="2400" b="0" i="0" u="none" strike="noStrike" baseline="0" dirty="0">
                <a:latin typeface="MinionPro-Regular-Identity-H"/>
              </a:rPr>
              <a:t>􀀁</a:t>
            </a:r>
            <a:r>
              <a:rPr lang="el-GR" sz="2400" b="0" i="0" u="none" strike="noStrike" baseline="0" dirty="0">
                <a:latin typeface="grmn1000"/>
              </a:rPr>
              <a:t>τετραγώνων υπό αυτή την υπόθεση 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εκτιμητής </a:t>
            </a:r>
            <a:r>
              <a:rPr lang="el-GR" sz="2400" b="0" i="0" u="none" strike="noStrike" baseline="0" dirty="0">
                <a:latin typeface="LMRoman10-Regular"/>
              </a:rPr>
              <a:t>FGLS </a:t>
            </a:r>
            <a:r>
              <a:rPr lang="el-GR" sz="2400" b="0" i="0" u="none" strike="noStrike" baseline="0" dirty="0">
                <a:latin typeface="grmn1000"/>
              </a:rPr>
              <a:t>μπορεί να εκτιμηθεί χρησιμοποιώντας την Εξίσωση (10-11), όπου το 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l-GR" sz="1400" b="0" i="1" u="none" strike="noStrike" baseline="0" dirty="0">
                <a:latin typeface="LMMathItalic8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είναι ένα υπό-διάνυσμα του διανύσματος καταλοίπων </a:t>
            </a:r>
            <a:r>
              <a:rPr lang="el-GR" sz="2400" b="0" i="0" u="none" strike="noStrike" baseline="0" dirty="0">
                <a:latin typeface="LMRoman10-Regular"/>
              </a:rPr>
              <a:t>OLS </a:t>
            </a:r>
            <a:r>
              <a:rPr lang="el-GR" sz="2400" b="0" i="0" u="none" strike="noStrike" baseline="0" dirty="0">
                <a:latin typeface="grmn1000"/>
              </a:rPr>
              <a:t>για όλες τις </a:t>
            </a:r>
            <a:r>
              <a:rPr lang="el-GR" sz="2400" b="0" i="1" u="none" strike="noStrike" baseline="0" dirty="0">
                <a:latin typeface="LMMathItalic10-Regular"/>
              </a:rPr>
              <a:t>MT </a:t>
            </a:r>
            <a:r>
              <a:rPr lang="el-GR" sz="2400" b="0" i="0" u="none" strike="noStrike" baseline="0" dirty="0">
                <a:latin typeface="grmn1000"/>
              </a:rPr>
              <a:t>παρατηρήσεις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8E191-1966-B3E8-EAAD-B706FE44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54" y="2854232"/>
            <a:ext cx="5956990" cy="173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5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CFF6-5869-AD2A-158F-24BC325D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D5AD0-787A-0B5F-F4A8-D577C7ABF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3. </a:t>
            </a:r>
            <a:r>
              <a:rPr lang="el-GR" sz="2400" b="1" i="0" u="none" strike="noStrike" baseline="0" dirty="0">
                <a:latin typeface="grxn1000"/>
              </a:rPr>
              <a:t>Δυναμικές Γραμμικές Εξισώσεις</a:t>
            </a:r>
            <a:r>
              <a:rPr lang="el-GR" sz="2400" b="0" i="0" u="none" strike="noStrike" baseline="0" dirty="0">
                <a:latin typeface="grxn1000"/>
              </a:rPr>
              <a:t>. </a:t>
            </a:r>
            <a:r>
              <a:rPr lang="el-GR" sz="2400" b="0" i="0" u="none" strike="noStrike" baseline="0" dirty="0">
                <a:latin typeface="grmn1000"/>
              </a:rPr>
              <a:t>Οι </a:t>
            </a:r>
            <a:r>
              <a:rPr lang="el-GR" sz="2400" b="0" i="0" u="none" strike="noStrike" baseline="0" dirty="0">
                <a:latin typeface="LMRoman10-Regular"/>
              </a:rPr>
              <a:t>Pesaran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Smith </a:t>
            </a:r>
            <a:r>
              <a:rPr lang="el-GR" sz="2400" b="0" i="0" u="none" strike="noStrike" baseline="0" dirty="0">
                <a:latin typeface="grmn1000"/>
              </a:rPr>
              <a:t>(1995) πρότειναν ένα δυναμικό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υπόδειγμα για τον προσδιορισμό του μισθού σε 38 βιομηχανίες του Ηνωμένου Βασιλείου.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Η βασική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εξίσωση είναι της μορφής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4. </a:t>
            </a:r>
            <a:r>
              <a:rPr lang="el-GR" sz="2400" b="1" i="0" u="none" strike="noStrike" baseline="0" dirty="0">
                <a:latin typeface="grmn1000"/>
              </a:rPr>
              <a:t>Σύστημα Εξισώσεων Ζήτησης</a:t>
            </a:r>
            <a:r>
              <a:rPr lang="en-US" sz="2400" b="1" dirty="0">
                <a:latin typeface="grmn1000"/>
              </a:rPr>
              <a:t>: </a:t>
            </a:r>
            <a:r>
              <a:rPr lang="el-GR" sz="2400" b="0" i="0" u="none" strike="noStrike" baseline="0" dirty="0">
                <a:latin typeface="grmn1000"/>
              </a:rPr>
              <a:t>Το εμπειρικό υπόδειγμα είναι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7B4DD-0763-5FFE-7838-CD8151D4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231" y="3429000"/>
            <a:ext cx="5672535" cy="793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8FFFF-102F-6B08-F5A8-A3BCD5DF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406" y="4986779"/>
            <a:ext cx="3561295" cy="175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85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95B2-575C-0E57-1F19-2080BEAF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023328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Παράδειγμα 10.1. ΄Ενα Υπόδειγμα Περιφερειακής Παραγωγής για το Δημόσιο Κεφάλαιο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7A1F3-2B36-A5B5-CFC6-31B4609A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32" y="2251351"/>
            <a:ext cx="7814934" cy="972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BA9D8-3B97-6F56-26C6-28D8BA4BD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334" y="3390484"/>
            <a:ext cx="4531617" cy="20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28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7D8C23-27BC-F95E-CC0D-1A2749B1D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147" y="519734"/>
            <a:ext cx="8054592" cy="5818531"/>
          </a:xfrm>
        </p:spPr>
      </p:pic>
    </p:spTree>
    <p:extLst>
      <p:ext uri="{BB962C8B-B14F-4D97-AF65-F5344CB8AC3E}">
        <p14:creationId xmlns:p14="http://schemas.microsoft.com/office/powerpoint/2010/main" val="3105744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ED87E-19B4-EC47-4BA7-14E18D7C8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20" y="1336249"/>
            <a:ext cx="9858959" cy="41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96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29E8FC-9D67-B7A3-576A-2D9C0A4C2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61" y="1077012"/>
            <a:ext cx="10397943" cy="49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5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6280-D5E5-383F-4BC1-BD9226C4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0" i="0" u="none" strike="noStrike" baseline="0" dirty="0">
                <a:latin typeface="grxn1000"/>
              </a:rPr>
              <a:t>Συνάρτηση κόστους </a:t>
            </a:r>
            <a:r>
              <a:rPr lang="en-US" sz="4000" b="1" i="0" u="none" strike="noStrike" baseline="0" dirty="0">
                <a:latin typeface="LMRoman10-Bold"/>
              </a:rPr>
              <a:t>COBB–DOUGLAS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03818-4F9F-1AC4-E4C4-64374C087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396" y="1782650"/>
            <a:ext cx="9720073" cy="4023360"/>
          </a:xfrm>
        </p:spPr>
        <p:txBody>
          <a:bodyPr>
            <a:normAutofit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Αναλογιστείτε μια συνάρτηση παραγωγής </a:t>
            </a:r>
            <a:r>
              <a:rPr lang="el-GR" sz="2400" b="1" i="0" u="none" strike="noStrike" baseline="0" dirty="0">
                <a:latin typeface="LMRoman10-Bold"/>
              </a:rPr>
              <a:t>COBB–DOUGLAS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συνάρτηση </a:t>
            </a:r>
            <a:r>
              <a:rPr lang="el-GR" sz="2400" b="0" i="0" u="none" strike="noStrike" baseline="0" dirty="0">
                <a:latin typeface="LMRoman10-Regular"/>
              </a:rPr>
              <a:t>Lagrange</a:t>
            </a:r>
            <a:r>
              <a:rPr lang="el-GR" sz="2400" b="0" i="0" u="none" strike="noStrike" baseline="0" dirty="0">
                <a:latin typeface="grmn1000"/>
              </a:rPr>
              <a:t>. για το πρόβλημα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μεγιστοποίησης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p </a:t>
            </a:r>
            <a:r>
              <a:rPr lang="el-GR" sz="2400" b="0" i="0" u="none" strike="noStrike" baseline="0" dirty="0">
                <a:latin typeface="grmn1000"/>
              </a:rPr>
              <a:t>είναι το διάνυσμα των τιμών των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συντελεστών παραγωγής. Οι αναγκαίες συνθήκες για τη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μεγιστοποίηση αυτής της συνάρτησης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918F7-B988-1754-3F7A-0B58615D5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897" y="2168124"/>
            <a:ext cx="2451987" cy="994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AF0BA0-67B0-169D-2FF4-3A02EABE5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922" y="3894420"/>
            <a:ext cx="3158998" cy="711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CB2CC-A5D3-B4FC-2E7E-A3A7E769E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016" y="5656082"/>
            <a:ext cx="6445019" cy="8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94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ED4A-44A5-CC9B-BF39-A38CF7FD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04219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Συνάρτηση κόστους </a:t>
            </a:r>
            <a:r>
              <a:rPr kumimoji="0" lang="en-US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COBB–DOUGLAS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724A1-7D12-6294-B09A-DAF14F6F2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396" y="1578989"/>
            <a:ext cx="9720073" cy="457200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Από την κοινή λύση των παραπάνω προκύπτουν οι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m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Q, </a:t>
            </a:r>
            <a:r>
              <a:rPr lang="el-GR" sz="2400" b="1" i="1" u="none" strike="noStrike" baseline="0" dirty="0">
                <a:latin typeface="LMMathItalic10-Bold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λ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Q, </a:t>
            </a:r>
            <a:r>
              <a:rPr lang="el-GR" sz="2400" b="1" i="1" u="none" strike="noStrike" baseline="0" dirty="0">
                <a:latin typeface="LMMathItalic10-Bold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 ΄Ετσι, το συνολικό κόστος της παραγωγής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μερίδιο κόστους για τον συντελεστή παραγωγής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πλήρες υπόδειγμα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A16B9-3400-7C02-921B-3648CDC7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583" y="2356043"/>
            <a:ext cx="2817697" cy="1010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C940D-F74B-723D-0041-428DA1D7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585" y="3845177"/>
            <a:ext cx="3614803" cy="974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79EE7-FEEA-A1F3-3D38-8C06F2E33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474" y="5113459"/>
            <a:ext cx="4590903" cy="12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90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41A6-388D-3D7D-82B3-9A795F35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Συνάρτηση κόστους </a:t>
            </a:r>
            <a:r>
              <a:rPr kumimoji="0" lang="en-US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COBB–DOUGLAS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2DE2175-03B3-ACCB-A38D-F9E3DCC195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 περιορισμός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l-GR" sz="2400" b="0" i="0" u="none" strike="noStrike" baseline="0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</m:nary>
                  </m:oMath>
                </a14:m>
                <a:r>
                  <a:rPr lang="el-GR" sz="1400" b="0" i="0" u="none" strike="noStrike" baseline="0" dirty="0">
                    <a:latin typeface="LMRoman8-Regular"/>
                  </a:rPr>
                  <a:t>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β</a:t>
                </a:r>
                <a:r>
                  <a:rPr lang="el-GR" sz="1400" b="0" i="1" u="none" strike="noStrike" baseline="0" dirty="0">
                    <a:latin typeface="LMMathItalic8-Regular"/>
                  </a:rPr>
                  <a:t>m </a:t>
                </a:r>
                <a:r>
                  <a:rPr lang="el-GR" sz="2400" b="0" i="0" u="none" strike="noStrike" baseline="0" dirty="0">
                    <a:latin typeface="LMRoman10-Regular"/>
                  </a:rPr>
                  <a:t>= 1 </a:t>
                </a:r>
                <a:r>
                  <a:rPr lang="el-GR" sz="2400" b="0" i="0" u="none" strike="noStrike" baseline="0" dirty="0">
                    <a:latin typeface="grmn1000"/>
                  </a:rPr>
                  <a:t>υποδηλώνει ότι η συνάρτηση κόστους πρέπει να είναι ομογενής βαθμού ένα ως προς τις τιμές. Αν επιβάλλουμε τον περιορισμό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τότε το σύστημα ανάγεται σε ένα μη ιδιάζον σύστημα,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2DE2175-03B3-ACCB-A38D-F9E3DCC19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15909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BD821F3-B482-70EB-25FA-7EEE7A103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122" y="3429000"/>
            <a:ext cx="4057494" cy="581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D89952-73DC-6A4C-2A32-86DA6AECA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666" y="4620955"/>
            <a:ext cx="5784668" cy="13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84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205CDC-C096-47FB-2F39-88D1B2F5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937" y="1263192"/>
            <a:ext cx="9905959" cy="47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9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0554BC-26E5-0D9C-A9F3-30F7B703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77" y="1461154"/>
            <a:ext cx="8786578" cy="460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2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6C6F-B641-B6BE-7D3F-F2C0F48C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Συνάρτηση κόστους </a:t>
            </a:r>
            <a:r>
              <a:rPr kumimoji="0" lang="en-US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COBB–DOUGLAS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566AB-5077-4871-F1D5-00C0B6EFC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συνολικό κόστος παραγωγής δίνεται από τη συνάρτηση κόστους,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υπάρχουν </a:t>
            </a:r>
            <a:r>
              <a:rPr lang="el-GR" sz="2400" b="1" i="0" u="none" strike="noStrike" baseline="0" dirty="0">
                <a:latin typeface="grxn1000"/>
              </a:rPr>
              <a:t>σταθερές αποδόσεις κλίμακας</a:t>
            </a:r>
            <a:r>
              <a:rPr lang="el-GR" sz="2400" b="0" i="0" u="none" strike="noStrike" baseline="0" dirty="0">
                <a:latin typeface="grmn1000"/>
              </a:rPr>
              <a:t>, τότε μπορούμε να δείξουμε ότι </a:t>
            </a:r>
            <a:r>
              <a:rPr lang="el-GR" sz="2400" b="0" i="1" u="none" strike="noStrike" baseline="0" dirty="0">
                <a:latin typeface="LMMathItalic10-Regular"/>
              </a:rPr>
              <a:t>C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Qc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ή </a:t>
            </a:r>
            <a:r>
              <a:rPr lang="el-GR" sz="2400" b="0" i="1" u="none" strike="noStrike" baseline="0" dirty="0">
                <a:latin typeface="LMMathItalic10-Regular"/>
              </a:rPr>
              <a:t>C/Q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όπου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η συνάρτηση μέσου κόστους.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75C2C-0A0D-6820-998D-23324719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95" y="2905511"/>
            <a:ext cx="3992391" cy="8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7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0844-C020-5604-17EE-643030C7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CE68F-BD7E-26FF-E0FF-31DBF9147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70462" cy="457200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5. </a:t>
            </a:r>
            <a:r>
              <a:rPr lang="el-GR" sz="2400" b="1" i="0" u="none" strike="noStrike" baseline="0" dirty="0">
                <a:latin typeface="grxn1000"/>
              </a:rPr>
              <a:t>Διανυσματική Αυτοπαλινδρόμηση</a:t>
            </a:r>
            <a:r>
              <a:rPr lang="en-US" sz="2400" b="1" dirty="0">
                <a:latin typeface="grxn1000"/>
              </a:rPr>
              <a:t>: </a:t>
            </a:r>
            <a:r>
              <a:rPr lang="el-GR" sz="2400" b="0" i="0" u="none" strike="noStrike" baseline="0" dirty="0">
                <a:latin typeface="grmn1000"/>
              </a:rPr>
              <a:t>Στο Κεφάλαιο 13,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θα εξετάσουμε ένα υπόδειγμα για τις δημοτικές δημοσιονομικές δραστηριότητες στη Σουηδία, με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 μορφή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b="1" dirty="0">
              <a:latin typeface="grmn1000"/>
            </a:endParaRPr>
          </a:p>
          <a:p>
            <a:pPr algn="l"/>
            <a:endParaRPr lang="en-US" sz="2400" b="1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6. </a:t>
            </a:r>
            <a:r>
              <a:rPr lang="el-GR" sz="2400" b="1" i="0" u="none" strike="noStrike" baseline="0" dirty="0">
                <a:latin typeface="grxn1000"/>
              </a:rPr>
              <a:t>Γραμμικό υπόδειγμα δεδομένων </a:t>
            </a:r>
            <a:r>
              <a:rPr lang="el-GR" sz="2400" b="1" i="0" u="none" strike="noStrike" baseline="0" dirty="0">
                <a:latin typeface="LMRoman10-Bold"/>
              </a:rPr>
              <a:t>panel</a:t>
            </a:r>
            <a:r>
              <a:rPr lang="el-GR" sz="2400" b="0" i="0" u="none" strike="noStrike" baseline="0" dirty="0">
                <a:latin typeface="grxn1000"/>
              </a:rPr>
              <a:t>. </a:t>
            </a:r>
            <a:r>
              <a:rPr lang="el-GR" sz="2400" b="0" i="0" u="none" strike="noStrike" baseline="0" dirty="0">
                <a:latin typeface="grmn1000"/>
              </a:rPr>
              <a:t>Στο Κεφάλαιο 11, θα εξετάσουμε υποδείγματα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για </a:t>
            </a:r>
            <a:r>
              <a:rPr lang="el-GR" sz="2400" b="1" i="0" u="none" strike="noStrike" baseline="0" dirty="0">
                <a:latin typeface="grxn1000"/>
              </a:rPr>
              <a:t>δεδομένα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LMRoman10-Bold"/>
              </a:rPr>
              <a:t>panel 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1" u="none" strike="noStrike" baseline="0" dirty="0">
                <a:latin typeface="LMMathItalic10-Regular"/>
              </a:rPr>
              <a:t>, . . . , T </a:t>
            </a:r>
            <a:r>
              <a:rPr lang="el-GR" sz="2400" b="0" i="0" u="none" strike="noStrike" baseline="0" dirty="0">
                <a:latin typeface="grmn1000"/>
              </a:rPr>
              <a:t>επαναλαμβανόμενες παρατηρήσεις για το άτομο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2400" b="0" i="0" u="none" strike="noStrike" baseline="0" dirty="0">
                <a:latin typeface="grmn1000"/>
              </a:rPr>
              <a:t>, με τη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μορφή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7041B-F352-D77E-4E96-AB70D874E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828" y="3239923"/>
            <a:ext cx="7200109" cy="1275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6207A6-5800-4D33-788F-FD5854D76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512" y="5740924"/>
            <a:ext cx="2810258" cy="68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1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88727-2670-8E24-AF1B-1D223BB24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Συνάρτηση κόστους </a:t>
            </a:r>
            <a:r>
              <a:rPr kumimoji="0" lang="en-US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COBB–DOUGLAS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85897-88C4-A7FF-9586-CB746F87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579" y="1747636"/>
            <a:ext cx="11051608" cy="5110364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Οι συναρτήσεις ζήτησης παραγωγικών συντελεστών που ελαχιστοποιούν το κόστος υπολογίζονται εφαρμόζοντας το </a:t>
            </a:r>
            <a:r>
              <a:rPr lang="el-GR" sz="2400" b="1" i="0" u="none" strike="noStrike" baseline="0" dirty="0">
                <a:latin typeface="grxn1000"/>
              </a:rPr>
              <a:t>λήμμα του </a:t>
            </a:r>
            <a:r>
              <a:rPr lang="el-GR" sz="2400" b="1" i="0" u="none" strike="noStrike" baseline="0" dirty="0">
                <a:latin typeface="LMRoman10-Bold"/>
              </a:rPr>
              <a:t>Shephard</a:t>
            </a:r>
            <a:r>
              <a:rPr lang="el-GR" sz="2400" b="1" dirty="0">
                <a:latin typeface="LMRoman10-Bold"/>
              </a:rPr>
              <a:t> </a:t>
            </a:r>
            <a:r>
              <a:rPr lang="el-GR" sz="2400" b="0" i="0" u="none" strike="noStrike" baseline="0" dirty="0">
                <a:latin typeface="grxn1000"/>
              </a:rPr>
              <a:t>(1970)</a:t>
            </a:r>
            <a:r>
              <a:rPr lang="el-GR" sz="2400" b="0" i="0" u="none" strike="noStrike" baseline="0" dirty="0">
                <a:latin typeface="grmn1000"/>
              </a:rPr>
              <a:t>, που υποδηλώνει ότι αν η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Q, </a:t>
            </a:r>
            <a:r>
              <a:rPr lang="el-GR" sz="2400" b="1" i="1" u="none" strike="noStrike" baseline="0" dirty="0">
                <a:latin typeface="LMMathItalic10-Bold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δίνει το ελάχιστο συνολικό κόστος παραγωγής, τότε το σύνολο των συναρτήσεων ζήτησης παραγωγικών συντελεστών που ελαχιστοποιούν το κόστος δίνονται από τη σχέση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Εναλλακτικά, υπολογίζοντας τις παραγώγους των λογαρίθμων, παίρνουμε τα μερίδια κόστους των συντελεστών παραγωγής που ελαχιστοποιούν το κόστος,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46AC5-3CF9-4B3C-8148-E6061F373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800" y="3247252"/>
            <a:ext cx="2546728" cy="917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AFCDCD-7B56-550B-6E5E-9283CC22A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38" y="5659791"/>
            <a:ext cx="6238124" cy="9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35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4BD0-C638-B952-344C-6E5453DC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Συνάρτηση κόστους </a:t>
            </a:r>
            <a:r>
              <a:rPr kumimoji="0" lang="en-US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COBB–DOUGLAS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6A2D1-8675-3026-A38A-0569EF36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</a:t>
            </a:r>
            <a:r>
              <a:rPr lang="el-GR" sz="2400" b="1" i="0" u="none" strike="noStrike" baseline="0" dirty="0">
                <a:latin typeface="grxn1000"/>
              </a:rPr>
              <a:t>υπερβατική λογαριθμική συνάρτηση </a:t>
            </a:r>
            <a:r>
              <a:rPr lang="el-GR" sz="2400" b="0" i="0" u="none" strike="noStrike" baseline="0" dirty="0">
                <a:latin typeface="grxn1000"/>
              </a:rPr>
              <a:t>(</a:t>
            </a:r>
            <a:r>
              <a:rPr lang="el-GR" sz="2400" b="1" i="0" u="none" strike="noStrike" baseline="0" dirty="0">
                <a:latin typeface="LMRoman10-Bold"/>
              </a:rPr>
              <a:t>translog</a:t>
            </a:r>
            <a:r>
              <a:rPr lang="el-GR" sz="2400" b="0" i="0" u="none" strike="noStrike" baseline="0" dirty="0">
                <a:latin typeface="grxn1000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η συχνότερα χρησιμοποιούμενη συνάρτηση στις εμπειρικές μελέτες. Υπολογίζοντας την προσέγγιση </a:t>
            </a:r>
            <a:r>
              <a:rPr lang="el-GR" sz="2400" b="0" i="0" u="none" strike="noStrike" baseline="0" dirty="0">
                <a:latin typeface="LMRoman10-Regular"/>
              </a:rPr>
              <a:t>Taylor </a:t>
            </a:r>
            <a:r>
              <a:rPr lang="el-GR" sz="2400" b="0" i="0" u="none" strike="noStrike" baseline="0" dirty="0">
                <a:latin typeface="grmn1000"/>
              </a:rPr>
              <a:t>δεύτερου βαθμού γύρω από το σημείο </a:t>
            </a:r>
            <a:r>
              <a:rPr lang="el-GR" sz="2400" b="0" i="0" u="none" strike="noStrike" baseline="0" dirty="0">
                <a:latin typeface="LMRoman10-Regular"/>
              </a:rPr>
              <a:t>ln(</a:t>
            </a:r>
            <a:r>
              <a:rPr lang="el-GR" sz="2400" b="1" i="1" u="none" strike="noStrike" baseline="0" dirty="0">
                <a:latin typeface="LMMathItalic10-Bold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) = </a:t>
            </a:r>
            <a:r>
              <a:rPr lang="el-GR" sz="2400" b="1" i="0" u="none" strike="noStrike" baseline="0" dirty="0">
                <a:latin typeface="LMRoman10-Bold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για την </a:t>
            </a:r>
            <a:r>
              <a:rPr lang="el-GR" sz="2400" b="0" i="0" u="none" strike="noStrike" baseline="0" dirty="0">
                <a:latin typeface="LMRoman10-Regular"/>
              </a:rPr>
              <a:t>ln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παίρνουμε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όλες οι παράγωγοι υπολογίζονται στο σημείο της προσέγγισης. Αν αντιμετωπίσουμε αυτές τις παραγώγους ως συντελεστές, τότε η συνάρτηση κόστους γίνεται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B84DA-3C6E-BF51-D5BD-6F35F21BF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78" y="3569074"/>
            <a:ext cx="7701844" cy="1031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A6B51-F6DF-9A6B-4349-3C8A93624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628" y="5394882"/>
            <a:ext cx="6985050" cy="12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7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7A8E-5698-0DB4-870F-EEAD2807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88536"/>
            <a:ext cx="9720072" cy="963042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Συνάρτηση κόστους </a:t>
            </a:r>
            <a:r>
              <a:rPr kumimoji="0" lang="en-US" sz="40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COBB–DOUGLAS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BB344-1149-09ED-BBDA-13A66B3A2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7" y="1220771"/>
                <a:ext cx="10712244" cy="5081047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Τα μερίδια κόστους δίνονται από τις σχέσεις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b="0" i="0" u="none" strike="noStrike" baseline="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marL="0" indent="0" algn="l">
                  <a:buNone/>
                </a:pPr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΄Ετσι, προκύπτει ο προσθετικός περιορισμός,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l-GR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=1 </m:t>
                              </m:r>
                              <m:r>
                                <a:rPr lang="en-US" sz="2400" b="0" i="1" u="none" strike="noStrike" baseline="3000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mr>
                        </m:m>
                      </m:e>
                    </m:nary>
                  </m:oMath>
                </a14:m>
                <a:r>
                  <a:rPr lang="el-GR" sz="2400" b="0" i="0" u="none" strike="noStrike" baseline="0" dirty="0">
                    <a:latin typeface="grmn1000"/>
                  </a:rPr>
                  <a:t>. Συνδυάζοντας τα παραπάνω προκύπτει το ακόλουθο σύνολο περιορισμών μεταξύ των εξισώσεων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0BB344-1149-09ED-BBDA-13A66B3A2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7" y="1220771"/>
                <a:ext cx="10712244" cy="5081047"/>
              </a:xfrm>
              <a:blipFill>
                <a:blip r:embed="rId2"/>
                <a:stretch>
                  <a:fillRect l="-455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FC30CBC-7E0B-8EDA-A4ED-F9640EEC0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035" y="1741966"/>
            <a:ext cx="5106761" cy="1761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5858E-85D0-705C-FD60-D9FE578D9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654" y="4820307"/>
            <a:ext cx="4706360" cy="200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73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3CFB6-39CD-9B68-7A1E-AF8E58AF9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61" y="1480008"/>
            <a:ext cx="10373443" cy="45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00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8041F-925F-19BF-2245-9DA041E63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46" y="1668545"/>
            <a:ext cx="9871989" cy="45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19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D1DC-F0ED-60A6-37AD-345D634C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Υποδείγματα ταυτόχρονων εξισώσεων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1ACA1-FFC4-8EEF-BDB1-B9063FEC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27780"/>
            <a:ext cx="9720073" cy="4930219"/>
          </a:xfrm>
        </p:spPr>
        <p:txBody>
          <a:bodyPr>
            <a:normAutofit lnSpcReduction="10000"/>
          </a:bodyPr>
          <a:lstStyle/>
          <a:p>
            <a:r>
              <a:rPr lang="el-GR" sz="2400" b="0" i="0" u="none" strike="noStrike" baseline="0" dirty="0">
                <a:latin typeface="grmn1000"/>
              </a:rPr>
              <a:t>Το υπόδειγμα φαινομενικά ανεξάρτητων παλινδρομήσεων,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προκύπτει από ένα σύνολο εξισώσεων παλινδρόμησης που συσχετίζονται μέσω των διαταρακτικών τους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όρων.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υπόδειγμα της ισορροπίας της αγοράς που παρουσιάσαμε στην εισαγωγή,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καμία από τις δύο εξισώσεις δεν περιλαμβάνει έναν υπό συνθήκη μέσο.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0FDD0-F172-E530-2824-976E44C03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55" y="2484748"/>
            <a:ext cx="3087591" cy="640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28E863-9FCF-667C-0DAF-4558031B0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152" y="4674235"/>
            <a:ext cx="7449916" cy="13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0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650B34-5C61-DD7F-F576-815C168E0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719" y="970959"/>
            <a:ext cx="8851550" cy="54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2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31BA-5962-271B-ADE1-44A63580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823" y="330693"/>
            <a:ext cx="9720072" cy="734536"/>
          </a:xfrm>
        </p:spPr>
        <p:txBody>
          <a:bodyPr>
            <a:normAutofit/>
          </a:bodyPr>
          <a:lstStyle/>
          <a:p>
            <a:r>
              <a:rPr lang="el-GR" sz="4000" dirty="0"/>
              <a:t>Συστήματα εξισώσεων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A8DB4-4FC6-6FD8-D8A3-38A192BF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06631"/>
            <a:ext cx="11098742" cy="5651369"/>
          </a:xfrm>
        </p:spPr>
        <p:txBody>
          <a:bodyPr>
            <a:normAutofit lnSpcReduction="10000"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Αναλογιστείτε μια απλοποιημένη εκδοχή του υποδείγματος ισορροπίας,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Αυτές οι εξισώσεις αποτελούν </a:t>
            </a:r>
            <a:r>
              <a:rPr lang="el-GR" sz="2400" b="1" i="0" u="none" strike="noStrike" baseline="0" dirty="0">
                <a:latin typeface="grxn1000"/>
              </a:rPr>
              <a:t>διαρθρωτικές εξισώσεις</a:t>
            </a:r>
            <a:endParaRPr lang="en-US" sz="2400" b="1" i="0" u="none" strike="noStrike" baseline="0" dirty="0">
              <a:latin typeface="grx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Επειδή σε αυτό το υπόδειγμα η τιμή και η ποσότητα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προσδιορίζονται από κοινού, αυτές οι μεταβλητές ονομάζονται </a:t>
            </a:r>
            <a:r>
              <a:rPr lang="el-GR" sz="2400" b="1" i="0" u="none" strike="noStrike" baseline="0" dirty="0">
                <a:latin typeface="grxn1000"/>
              </a:rPr>
              <a:t>από κοινού εξαρτημένες </a:t>
            </a:r>
            <a:r>
              <a:rPr lang="el-GR" sz="2400" b="1" i="0" u="none" strike="noStrike" baseline="0" dirty="0">
                <a:latin typeface="grmn1000"/>
              </a:rPr>
              <a:t>ή </a:t>
            </a:r>
            <a:r>
              <a:rPr lang="el-GR" sz="2400" b="1" i="0" u="none" strike="noStrike" baseline="0" dirty="0">
                <a:latin typeface="grxn1000"/>
              </a:rPr>
              <a:t>ενδογενείς </a:t>
            </a:r>
            <a:r>
              <a:rPr lang="el-GR" sz="2400" b="0" i="0" u="none" strike="noStrike" baseline="0" dirty="0">
                <a:latin typeface="grmn1000"/>
              </a:rPr>
              <a:t>μεταβλητές.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Υποθέτουμε ότι το εισόδημα,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, προσδιορίζεται εκτός του υποδείγματος, γεγονός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που το καθιστά </a:t>
            </a:r>
            <a:r>
              <a:rPr lang="el-GR" sz="2400" b="1" i="0" u="none" strike="noStrike" baseline="0" dirty="0">
                <a:latin typeface="grxn1000"/>
              </a:rPr>
              <a:t>εξωγενή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μεταβλητή.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διαταρακτικοί όροι προστίθενται στη συνήθη περιγραφή ώστε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να προκύψει ένα </a:t>
            </a:r>
            <a:r>
              <a:rPr lang="el-GR" sz="2400" b="1" i="0" u="none" strike="noStrike" baseline="0" dirty="0">
                <a:latin typeface="grxn1000"/>
              </a:rPr>
              <a:t>οικονομετρικό υπόδειγμα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Για τον προσδιορισμό της τιμής και της </a:t>
            </a:r>
            <a:r>
              <a:rPr lang="el-GR" sz="2400" b="0" i="0" u="none" strike="noStrike" baseline="0" dirty="0" err="1">
                <a:latin typeface="grmn1000"/>
              </a:rPr>
              <a:t>π</a:t>
            </a:r>
            <a:r>
              <a:rPr lang="el-GR" sz="2400" b="1" dirty="0" err="1">
                <a:latin typeface="grxn1000"/>
              </a:rPr>
              <a:t>αλληλεξαρτώμενο</a:t>
            </a:r>
            <a:r>
              <a:rPr lang="el-GR" sz="2400" b="0" i="0" u="none" strike="noStrike" baseline="0" dirty="0" err="1">
                <a:latin typeface="grmn1000"/>
              </a:rPr>
              <a:t>οσότητας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ισορροπίας απαιτούνται και οι τρεις εξισώσεις, και έτσι το σύστημα είναι.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B0346-5C05-2B28-4914-4D26B4057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859" y="1656351"/>
            <a:ext cx="5794610" cy="143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9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C14C-4224-9DE2-0A2B-F7497466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Συστήματα εξισώσεων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2CAB4-65B4-0F97-A19D-13FCCAB95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7" y="1805232"/>
            <a:ext cx="11503843" cy="5052767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επίλυση των εξισώσεων για τις μεταβλητές </a:t>
            </a:r>
            <a:r>
              <a:rPr lang="el-GR" sz="2400" b="0" i="1" u="none" strike="noStrike" baseline="0" dirty="0">
                <a:latin typeface="LMMathItalic10-Regular"/>
              </a:rPr>
              <a:t>p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q </a:t>
            </a:r>
            <a:r>
              <a:rPr lang="el-GR" sz="2400" b="0" i="0" u="none" strike="noStrike" baseline="0" dirty="0">
                <a:latin typeface="grmn1000"/>
              </a:rPr>
              <a:t>σε όρους των </a:t>
            </a:r>
            <a:r>
              <a:rPr lang="el-GR" sz="2400" b="0" i="1" u="none" strike="noStrike" baseline="0" dirty="0">
                <a:latin typeface="LMMathItalic10-Regular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d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s </a:t>
            </a:r>
            <a:r>
              <a:rPr lang="el-GR" sz="2400" b="0" i="0" u="none" strike="noStrike" baseline="0" dirty="0">
                <a:latin typeface="grmn1000"/>
              </a:rPr>
              <a:t>οδηγεί στη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μειωμένη μορφή </a:t>
            </a:r>
            <a:r>
              <a:rPr lang="el-GR" sz="2400" b="0" i="0" u="none" strike="noStrike" baseline="0" dirty="0">
                <a:latin typeface="grmn1000"/>
              </a:rPr>
              <a:t>του υποδείγματος,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Υποθέστε ότι έχουμε ένα δείγμα </a:t>
            </a:r>
            <a:r>
              <a:rPr lang="el-GR" sz="2400" b="1" i="1" u="none" strike="noStrike" baseline="0" dirty="0">
                <a:latin typeface="LMMathItalic10-Regular"/>
              </a:rPr>
              <a:t>T</a:t>
            </a:r>
            <a:r>
              <a:rPr lang="el-GR" sz="2400" b="0" i="1" u="none" strike="noStrike" baseline="0" dirty="0">
                <a:latin typeface="LMMathItalic10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παρατηρήσεων για τις μεταβλητές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q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έτσι ώστε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2BDC1-1ADA-5A00-DF6F-485E51FCA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637" y="2935908"/>
            <a:ext cx="5203132" cy="151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43B8A7-6871-3CB8-A448-50D5D9A14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316" y="5387300"/>
            <a:ext cx="3153341" cy="7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83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30E7-D495-FDF3-A5D7-02023257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Συστήματα εξισώσεων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8DB8B-D874-0294-7FBC-0F8DAFE751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58441" y="2249424"/>
                <a:ext cx="9720073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Επειδή ο εκτιμητής ελαχίστων τετραγώνων είναι ασυνεπής, μπορούμε να χρησιμοποιήσουμε έναν </a:t>
                </a:r>
                <a:r>
                  <a:rPr lang="el-GR" sz="2400" b="1" i="0" u="none" strike="noStrike" baseline="0" dirty="0">
                    <a:latin typeface="grxn1000"/>
                  </a:rPr>
                  <a:t>εκτιμητή βοηθητικών μεταβλητών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Ας εξετάσουμε τον εκτιμητή </a:t>
                </a:r>
                <a:r>
                  <a:rPr lang="el-GR" sz="2400" b="0" i="0" u="none" strike="noStrike" baseline="0" dirty="0">
                    <a:latin typeface="LMRoman10-Regular"/>
                  </a:rPr>
                  <a:t>IV</a:t>
                </a:r>
                <a:r>
                  <a:rPr lang="el-GR" sz="2400" b="0" i="0" u="none" strike="noStrike" baseline="0" dirty="0">
                    <a:latin typeface="grmn100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l-GR" sz="1400" b="0" i="0" u="none" strike="noStrike" baseline="0" dirty="0">
                    <a:latin typeface="LMRoman8-Regular"/>
                  </a:rPr>
                  <a:t>1 </a:t>
                </a:r>
                <a:r>
                  <a:rPr lang="el-GR" sz="2400" b="0" i="0" u="none" strike="noStrike" baseline="0" dirty="0">
                    <a:latin typeface="LMRoman10-Regular"/>
                  </a:rPr>
                  <a:t>= (</a:t>
                </a:r>
                <a:r>
                  <a:rPr lang="el-GR" sz="2400" b="1" i="1" u="none" strike="noStrike" baseline="0" dirty="0">
                    <a:latin typeface="LMMathItalic10-Bold"/>
                  </a:rPr>
                  <a:t>x’p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1" u="none" strike="noStrike" baseline="30000" dirty="0">
                    <a:latin typeface="LMMathSymbols8-Regular"/>
                  </a:rPr>
                  <a:t>−</a:t>
                </a:r>
                <a:r>
                  <a:rPr lang="el-GR" sz="2400" b="0" i="0" u="none" strike="noStrike" baseline="30000" dirty="0">
                    <a:latin typeface="LMRoman8-Regular"/>
                  </a:rPr>
                  <a:t>1</a:t>
                </a:r>
                <a:r>
                  <a:rPr lang="el-GR" sz="2400" b="1" i="1" u="none" strike="noStrike" baseline="0" dirty="0">
                    <a:latin typeface="LMMathItalic10-Bold"/>
                  </a:rPr>
                  <a:t>x’q</a:t>
                </a:r>
                <a:r>
                  <a:rPr lang="el-GR" sz="2400" b="0" i="0" u="none" strike="noStrike" baseline="0" dirty="0">
                    <a:latin typeface="grmn1000"/>
                  </a:rPr>
                  <a:t>. Αυτός ο εκτιμητής έχει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Για την παλινδρόμηση βοηθητικών μεταβλητών, προκύπτει ότι η βοηθητική μεταβλητή είναι 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b="0" i="0" u="none" strike="noStrike" baseline="0" dirty="0">
                    <a:latin typeface="grmn1000"/>
                  </a:rPr>
                  <a:t>. </a:t>
                </a:r>
                <a:r>
                  <a:rPr lang="el-GR" sz="2400" b="0" i="0" u="none" strike="noStrike" baseline="0" dirty="0">
                    <a:latin typeface="grmn1000"/>
                  </a:rPr>
                  <a:t>Δηλαδή,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8DB8B-D874-0294-7FBC-0F8DAFE75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8441" y="2249424"/>
                <a:ext cx="9720073" cy="4023360"/>
              </a:xfrm>
              <a:blipFill>
                <a:blip r:embed="rId2"/>
                <a:stretch>
                  <a:fillRect l="-1443" t="-2121" r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67B15A8-B307-A852-451B-0D645C64C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923" y="3582186"/>
            <a:ext cx="6067108" cy="939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D722E0-9183-FB69-2C4E-ABD485E5E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263" y="5533812"/>
            <a:ext cx="1748828" cy="10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6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C3CB-80DA-86BD-D7DC-E949A70C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A1A5B-70BA-B572-F83A-54B7CA75E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7. </a:t>
            </a:r>
            <a:r>
              <a:rPr lang="el-GR" sz="2400" b="1" i="0" u="none" strike="noStrike" baseline="0" dirty="0">
                <a:latin typeface="grxn1000"/>
              </a:rPr>
              <a:t>Σύστημα Ταυτόχρονων Εξισώσεων</a:t>
            </a:r>
            <a:r>
              <a:rPr lang="el-GR" sz="2400" b="0" i="0" u="none" strike="noStrike" baseline="0" dirty="0">
                <a:latin typeface="grxn1000"/>
              </a:rPr>
              <a:t>. </a:t>
            </a:r>
            <a:r>
              <a:rPr lang="el-GR" sz="2400" b="0" i="0" u="none" strike="noStrike" baseline="0" dirty="0">
                <a:latin typeface="grmn1000"/>
              </a:rPr>
              <a:t>Μια συνηθισμένη μορφή ενός υποδείγματος ισορροπίας σε μια αγορά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35832-5C7A-E79F-B7D2-31723553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747" y="3217799"/>
            <a:ext cx="6156506" cy="12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3197-9FF2-B8C1-509A-F52686D7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167873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΄Ενας γενικός συμβολισμός για τα γραμμικά υποδείγματα ταυτόχρονων</a:t>
            </a:r>
            <a:r>
              <a:rPr lang="en-US" sz="3600" dirty="0"/>
              <a:t> </a:t>
            </a:r>
            <a:r>
              <a:rPr lang="el-GR" sz="3600" dirty="0"/>
              <a:t>εξισώσεων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D32C0-D384-8F49-AA0F-59D5C4314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</a:t>
            </a:r>
            <a:r>
              <a:rPr lang="el-GR" sz="2400" b="1" i="0" u="none" strike="noStrike" baseline="0" dirty="0">
                <a:latin typeface="grxn1000"/>
              </a:rPr>
              <a:t>διαρθρωτική μορφή </a:t>
            </a:r>
            <a:r>
              <a:rPr lang="el-GR" sz="2400" b="0" i="0" u="none" strike="noStrike" baseline="0" dirty="0">
                <a:latin typeface="grmn1000"/>
              </a:rPr>
              <a:t>του υποδείγματος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9815D-241B-EDE1-5EC1-791B5D288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50" y="2830330"/>
            <a:ext cx="6030139" cy="16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26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2300-3501-D603-2718-7FA4B35C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76573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΄Ενας γενικός συμβολισμός για τα γραμμικά υποδείγματα ταυτόχρονων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εξισώσεων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4B15F-0C70-A930-0F43-4491842C8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όρους μητρών, το σύστημα μπορεί να γραφτεί ως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39719-58E4-79D1-3440-E754944D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40" y="2995811"/>
            <a:ext cx="7259867" cy="30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25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8037-9517-928A-5EEA-D3AAE587C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25744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΄Ενας γενικός συμβολισμός για τα γραμμικά υποδείγματα ταυτόχρονων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εξισώσεων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91ED9-3E5D-6625-935D-9D083C3E1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56062"/>
            <a:ext cx="9720073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 η </a:t>
            </a:r>
            <a:r>
              <a:rPr lang="el-GR" sz="2400" b="1" i="1" u="none" strike="noStrike" baseline="0" dirty="0">
                <a:latin typeface="LMMathItalic10-Bold"/>
              </a:rPr>
              <a:t>Γ </a:t>
            </a:r>
            <a:r>
              <a:rPr lang="el-GR" sz="2400" b="0" i="0" u="none" strike="noStrike" baseline="0" dirty="0">
                <a:latin typeface="grmn1000"/>
              </a:rPr>
              <a:t>είναι μια </a:t>
            </a:r>
            <a:r>
              <a:rPr lang="el-GR" sz="2400" b="1" i="0" u="none" strike="noStrike" baseline="0" dirty="0">
                <a:latin typeface="grxn1000"/>
              </a:rPr>
              <a:t>άνω τριγωνική </a:t>
            </a:r>
            <a:r>
              <a:rPr lang="el-GR" sz="2400" b="1" i="0" u="none" strike="noStrike" baseline="0" dirty="0">
                <a:latin typeface="grmn1000"/>
              </a:rPr>
              <a:t>μήτρα</a:t>
            </a:r>
            <a:r>
              <a:rPr lang="el-GR" sz="2400" b="0" i="0" u="none" strike="noStrike" baseline="0" dirty="0">
                <a:latin typeface="grmn1000"/>
              </a:rPr>
              <a:t>, τότε το σύστημα λέγεται άνω τριγωνικό. Σε αυτή την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περίπτωση, το υπόδειγμα είναι της μορφής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λύση του συστήματος εξισώσεων όπου προσδιορίζεται το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σε όρους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η μειωμένη μορφή του υποδείγματος,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94EFC-607F-737B-1C43-663AEFA3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631" y="2976513"/>
            <a:ext cx="4193482" cy="15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025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AD40-9DD6-D630-ACBF-6ACC7B2F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78610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΄Ενας γενικός συμβολισμός για τα γραμμικά υποδείγματα ταυτόχρονων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εξισώσεων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80A9D9-3520-FD3B-8F23-B6D77FF20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883" y="2179941"/>
            <a:ext cx="6154498" cy="189795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3987B6-3216-4FD1-2FD6-82358AAD860C}"/>
              </a:ext>
            </a:extLst>
          </p:cNvPr>
          <p:cNvSpPr txBox="1"/>
          <p:nvPr/>
        </p:nvSpPr>
        <p:spPr>
          <a:xfrm>
            <a:off x="1494830" y="4173004"/>
            <a:ext cx="9355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Για να υπάρχει αυτή η λύση, το υπόδειγμα θα πρέπει να ικανοποιεί τη συνθήκη πληρότητας για</a:t>
            </a:r>
          </a:p>
          <a:p>
            <a:r>
              <a:rPr lang="el-GR" dirty="0"/>
              <a:t>συστήματα ταυτόχρονων εξισώσεων: η </a:t>
            </a:r>
            <a:r>
              <a:rPr lang="el-GR" b="1" dirty="0"/>
              <a:t>Γ</a:t>
            </a:r>
            <a:r>
              <a:rPr lang="el-GR" dirty="0"/>
              <a:t> πρέπει να είναι μη ιδιάζουσα.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43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DBE51-6291-393D-E3BD-7C781FE5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05" y="585216"/>
            <a:ext cx="11381295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10.5. Διάρθρωση και Μειωμένη Μορφή σε ΄Ενα Μικρό Μακροοικονομικό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1569C-2B7B-F6A5-9583-E1AC30F57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286000"/>
            <a:ext cx="11642103" cy="4023360"/>
          </a:xfrm>
        </p:spPr>
        <p:txBody>
          <a:bodyPr>
            <a:normAutofit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Αναλογιστείτε το υπόδειγμα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υπόδειγμα περιλαμβάνει μια αυτοπαλινδρομούμενη συνάρτηση κατανάλωσης βάσει του προϊόντος,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800" b="0" i="1" u="none" strike="noStrike" baseline="0" dirty="0">
                <a:latin typeface="LMMathItalic7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και μιας παρελθοντικής τιμής του, την εξίσωση επενδύσεων βάσει του επιτοκίου, </a:t>
            </a:r>
            <a:r>
              <a:rPr lang="el-GR" sz="2400" b="0" i="1" u="none" strike="noStrike" baseline="0" dirty="0">
                <a:latin typeface="LMMathItalic10-Regular"/>
              </a:rPr>
              <a:t>r</a:t>
            </a:r>
            <a:r>
              <a:rPr lang="el-GR" sz="800" b="0" i="1" u="none" strike="noStrike" baseline="0" dirty="0">
                <a:latin typeface="LMMathItalic7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και του ρυθμού μεγέθυνσης του προϊόντος, και μια συνθήκη ισορροπίας.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B8BC3-4E0F-140B-FC86-4063358A4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714" y="2852860"/>
            <a:ext cx="6244614" cy="11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43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749B-DC5C-AB05-34B4-43D6DD3D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98" y="585216"/>
            <a:ext cx="11419001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10.5. Διάρθρωση και Μειωμένη Μορφή σε ΄Ενα Μικρό Μακροοικονομικό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95A4B-AB9E-1D80-F169-96A28DAB2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89315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μειωμένη μορφή αυτού του υποδείγματος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΄Οπου </a:t>
            </a:r>
            <a:r>
              <a:rPr lang="el-GR" sz="2400" b="0" i="0" u="none" strike="noStrike" baseline="0" dirty="0">
                <a:latin typeface="LMRoman10-Regular"/>
              </a:rPr>
              <a:t>Λ = 1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α</a:t>
            </a:r>
            <a:r>
              <a:rPr lang="el-GR" sz="1400" b="0" i="0" u="none" strike="noStrike" baseline="0" dirty="0">
                <a:latin typeface="LMRoman7-Regular"/>
              </a:rPr>
              <a:t>1</a:t>
            </a:r>
            <a:r>
              <a:rPr lang="el-GR" sz="800" b="0" i="0" u="none" strike="noStrike" baseline="0" dirty="0">
                <a:latin typeface="LMRoman7-Regular"/>
              </a:rPr>
              <a:t>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7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. Η συνθήκη πληρότητας προϋποθέτει το άθροισμα </a:t>
            </a:r>
            <a:r>
              <a:rPr lang="el-GR" sz="2400" b="0" i="1" u="none" strike="noStrike" baseline="0" dirty="0">
                <a:latin typeface="LMMathItalic10-Regular"/>
              </a:rPr>
              <a:t>α</a:t>
            </a:r>
            <a:r>
              <a:rPr lang="el-GR" sz="1400" b="0" i="0" u="none" strike="noStrike" baseline="0" dirty="0">
                <a:latin typeface="LMRoman7-Regular"/>
              </a:rPr>
              <a:t>1</a:t>
            </a:r>
            <a:r>
              <a:rPr lang="el-GR" sz="800" b="0" i="0" u="none" strike="noStrike" baseline="0" dirty="0">
                <a:latin typeface="LMRoman7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7-Regular"/>
              </a:rPr>
              <a:t>2</a:t>
            </a:r>
            <a:r>
              <a:rPr lang="el-GR" sz="800" b="0" i="0" u="none" strike="noStrike" baseline="0" dirty="0">
                <a:latin typeface="LMRoman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να μην ισούται με τη μονάδα.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18196-BA0A-ADE9-91FF-5B25D43E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68" y="2876374"/>
            <a:ext cx="10040202" cy="11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18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F948-E6E9-05DE-70D6-20929064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52" y="585216"/>
            <a:ext cx="11400148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10.5. Διάρθρωση και Μειωμένη Μορφή σε ΄Ενα Μικρό Μακροοικονομικό Υπόδειγμα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DBE57-E014-DFA4-28E4-27EB2750F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Παρατηρείστε ότι στη μειωμένη μορφή εξακολουθεί να ισχύει η συνθήκη ισορροπίας,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600" b="0" i="1" u="none" strike="noStrike" baseline="0" dirty="0">
                <a:latin typeface="LMMathItalic7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c</a:t>
            </a:r>
            <a:r>
              <a:rPr lang="el-GR" sz="800" b="0" i="1" u="none" strike="noStrike" baseline="0" dirty="0">
                <a:latin typeface="LMMathItalic7-Regular"/>
              </a:rPr>
              <a:t>t</a:t>
            </a:r>
            <a:r>
              <a:rPr lang="el-GR" sz="2400" b="0" i="0" u="none" strike="noStrike" baseline="0" dirty="0">
                <a:latin typeface="LMRoman10-Regular"/>
              </a:rPr>
              <a:t>+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800" b="0" i="1" u="none" strike="noStrike" baseline="0" dirty="0">
                <a:latin typeface="LMMathItalic7-Regular"/>
              </a:rPr>
              <a:t>t</a:t>
            </a:r>
            <a:r>
              <a:rPr lang="el-GR" sz="2400" b="0" i="0" u="none" strike="noStrike" baseline="0" dirty="0">
                <a:latin typeface="LMRoman10-Regular"/>
              </a:rPr>
              <a:t>+</a:t>
            </a:r>
            <a:r>
              <a:rPr lang="el-GR" sz="2400" b="0" i="1" u="none" strike="noStrike" baseline="0" dirty="0">
                <a:latin typeface="LMMathItalic10-Regular"/>
              </a:rPr>
              <a:t>g</a:t>
            </a:r>
            <a:r>
              <a:rPr lang="el-GR" sz="800" b="0" i="1" u="none" strike="noStrike" baseline="0" dirty="0">
                <a:latin typeface="LMMathItalic7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. Συμβολίζουμε </a:t>
            </a:r>
            <a:r>
              <a:rPr lang="es-ES" sz="2400" b="1" i="1" u="none" strike="noStrike" baseline="0" dirty="0">
                <a:latin typeface="LMMathItalic10-Bold"/>
              </a:rPr>
              <a:t>y</a:t>
            </a:r>
            <a:r>
              <a:rPr lang="es-ES" sz="800" b="0" i="1" u="none" strike="noStrike" baseline="0" dirty="0">
                <a:latin typeface="LMMathSymbols7-Regular"/>
              </a:rPr>
              <a:t> </a:t>
            </a:r>
            <a:r>
              <a:rPr lang="es-ES" sz="2400" b="0" i="0" u="none" strike="noStrike" baseline="0" dirty="0">
                <a:latin typeface="LMRoman10-Regular"/>
              </a:rPr>
              <a:t>= [</a:t>
            </a:r>
            <a:r>
              <a:rPr lang="es-ES" sz="2400" b="0" i="1" u="none" strike="noStrike" baseline="0" dirty="0">
                <a:latin typeface="LMMathItalic10-Regular"/>
              </a:rPr>
              <a:t>c, i, y</a:t>
            </a:r>
            <a:r>
              <a:rPr lang="es-ES" sz="2400" b="0" i="0" u="none" strike="noStrike" baseline="0" dirty="0">
                <a:latin typeface="LMRoman10-Regular"/>
              </a:rPr>
              <a:t>]</a:t>
            </a:r>
            <a:r>
              <a:rPr lang="es-ES" sz="2400" b="0" i="1" u="none" strike="noStrike" baseline="0" dirty="0">
                <a:latin typeface="LMMathItalic10-Regular"/>
              </a:rPr>
              <a:t>, </a:t>
            </a:r>
            <a:r>
              <a:rPr lang="es-ES" sz="2400" b="1" i="1" u="none" strike="noStrike" baseline="0" dirty="0">
                <a:latin typeface="LMMathItalic10-Bold"/>
              </a:rPr>
              <a:t>x</a:t>
            </a:r>
            <a:r>
              <a:rPr lang="es-ES" sz="800" b="0" i="1" u="none" strike="noStrike" baseline="0" dirty="0">
                <a:latin typeface="LMMathSymbols7-Regular"/>
              </a:rPr>
              <a:t> </a:t>
            </a:r>
            <a:r>
              <a:rPr lang="es-ES" sz="2400" b="0" i="0" u="none" strike="noStrike" baseline="0" dirty="0">
                <a:latin typeface="LMRoman10-Regular"/>
              </a:rPr>
              <a:t>= [1</a:t>
            </a:r>
            <a:r>
              <a:rPr lang="es-ES" sz="2400" b="0" i="1" u="none" strike="noStrike" baseline="0" dirty="0">
                <a:latin typeface="LMMathItalic10-Regular"/>
              </a:rPr>
              <a:t>, r, g, c</a:t>
            </a:r>
            <a:r>
              <a:rPr lang="es-ES" sz="1400" b="0" i="1" u="none" strike="noStrike" baseline="0" dirty="0">
                <a:latin typeface="LMMathSymbols7-Regular"/>
              </a:rPr>
              <a:t>−</a:t>
            </a:r>
            <a:r>
              <a:rPr lang="es-ES" sz="1400" b="0" i="0" u="none" strike="noStrike" baseline="0" dirty="0">
                <a:latin typeface="LMRoman7-Regular"/>
              </a:rPr>
              <a:t>1</a:t>
            </a:r>
            <a:r>
              <a:rPr lang="es-ES" sz="2400" b="0" i="1" u="none" strike="noStrike" baseline="0" dirty="0">
                <a:latin typeface="LMMathItalic10-Regular"/>
              </a:rPr>
              <a:t>, y</a:t>
            </a:r>
            <a:r>
              <a:rPr lang="es-ES" sz="1400" b="0" i="1" u="none" strike="noStrike" baseline="0" dirty="0">
                <a:latin typeface="LMMathSymbols7-Regular"/>
              </a:rPr>
              <a:t>−</a:t>
            </a:r>
            <a:r>
              <a:rPr lang="es-ES" sz="1400" b="0" i="0" u="none" strike="noStrike" baseline="0" dirty="0">
                <a:latin typeface="LMRoman7-Regular"/>
              </a:rPr>
              <a:t>1</a:t>
            </a:r>
            <a:r>
              <a:rPr lang="es-ES" sz="2400" b="0" i="0" u="none" strike="noStrike" baseline="0" dirty="0">
                <a:latin typeface="LMRoman10-Regular"/>
              </a:rPr>
              <a:t>] </a:t>
            </a:r>
            <a:r>
              <a:rPr lang="es-ES" sz="2400" b="0" i="0" u="none" strike="noStrike" baseline="0" dirty="0">
                <a:latin typeface="grmn1000"/>
              </a:rPr>
              <a:t>και</a:t>
            </a:r>
            <a:endParaRPr lang="el-GR" sz="2400" b="0" i="0" u="none" strike="noStrike" baseline="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΄Ετσι, η μήτρα συντελεστών για τη μειωμένη μορφή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53D28-41F4-DCE6-BC2A-D8671A6E7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43" y="3183903"/>
            <a:ext cx="6746283" cy="1199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81EE2-8056-F52D-4204-DA11BEF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83" y="5356748"/>
            <a:ext cx="7458286" cy="10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988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820F-9B02-44C7-C29C-30EB3608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57719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΄Ενας γενικός συμβολισμός για τα γραμμικά υποδείγματα ταυτόχρονων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 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εξισώσεων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FAE5-239D-55E4-9824-7400E96A1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530" y="1965488"/>
            <a:ext cx="10042940" cy="4892512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Υποθέτουμε ότι διαρθρωτικοί διαταρακτικοί όροι λαμβάνονται τυχαία από μια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2400" b="0" i="0" u="none" strike="noStrike" baseline="0" dirty="0">
                <a:latin typeface="grmn1000"/>
              </a:rPr>
              <a:t>-</a:t>
            </a:r>
            <a:r>
              <a:rPr lang="el-GR" sz="2400" b="0" i="0" u="none" strike="noStrike" baseline="0" dirty="0" err="1">
                <a:latin typeface="grmn1000"/>
              </a:rPr>
              <a:t>διάστατη</a:t>
            </a:r>
            <a:r>
              <a:rPr lang="el-GR" sz="2400" b="0" i="0" u="none" strike="noStrike" baseline="0" dirty="0">
                <a:latin typeface="grmn1000"/>
              </a:rPr>
              <a:t> κατανομή με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Προς το παρόν, υποθέτουμε ότι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Προκύπτει ότι οι </a:t>
            </a:r>
            <a:r>
              <a:rPr lang="el-GR" sz="2400" b="1" i="0" u="none" strike="noStrike" baseline="0" dirty="0">
                <a:latin typeface="grxn1000"/>
              </a:rPr>
              <a:t>διαταρακτικοί όροι της μειωμένης μορφής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ν’</a:t>
            </a:r>
            <a:r>
              <a:rPr lang="en-US" sz="1400" b="0" i="1" u="none" strike="noStrike" baseline="0" dirty="0">
                <a:latin typeface="LMMathItalic8-Regular"/>
              </a:rPr>
              <a:t>t </a:t>
            </a:r>
            <a:r>
              <a:rPr lang="en-US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ε</a:t>
            </a:r>
            <a:r>
              <a:rPr lang="en-US" sz="1800" b="0" i="1" u="none" strike="noStrike" baseline="0" dirty="0">
                <a:latin typeface="LMMathItalic8-Regular"/>
              </a:rPr>
              <a:t>t</a:t>
            </a:r>
            <a:r>
              <a:rPr lang="el-GR" sz="2400" b="1" i="1" u="none" strike="noStrike" baseline="0" dirty="0">
                <a:latin typeface="LMMathItalic10-Bold"/>
              </a:rPr>
              <a:t>Γ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, έχουν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Αυτό συνεπάγεται ότι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02739-F452-6E80-31B6-A88751BA3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288" y="2937595"/>
            <a:ext cx="4570617" cy="671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B0B375-0AAC-B140-8EDB-6DEFA0989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11" y="4199074"/>
            <a:ext cx="2724150" cy="525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6ACC07-C571-8F5F-EF6C-23B7860DD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188" y="5184851"/>
            <a:ext cx="2972197" cy="8175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AE0150-0BE5-BCC3-CCA1-5D31FBD9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327" y="6234374"/>
            <a:ext cx="1683816" cy="4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926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E409-DCDB-E548-237A-4CDEB192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Εκτίμηση και στατιστική επαγωγή με μια εξίσωση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9466-5F87-6E26-438B-272F78F41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46" y="1956060"/>
            <a:ext cx="11098742" cy="4901939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τους σκοπούς της εκτίμησης και της στατιστικής επαγωγής, θα εκφράσουμε το υπόδειγμα όπως θα το διατύπωνε ένας ερευνητής,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είναι η «εξαρτημένη μεταβλητή» στην εξίσωση,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είναι το σύνολο των εξωγενών μεταβλητών που εμφανίζονται στην εξίσωση </a:t>
            </a:r>
            <a:r>
              <a:rPr lang="el-GR" sz="2400" b="0" i="1" u="none" strike="noStrike" baseline="0" dirty="0">
                <a:latin typeface="LMMathItalic10-Regular"/>
              </a:rPr>
              <a:t>j</a:t>
            </a:r>
            <a:r>
              <a:rPr lang="el-GR" sz="2400" b="0" i="0" u="none" strike="noStrike" baseline="0" dirty="0">
                <a:latin typeface="grmn1000"/>
              </a:rPr>
              <a:t>—παρατηρείστε ότι δεν είναι το σύνολο όλων των μεταβλητών στο υπόδειγμα—και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j </a:t>
            </a:r>
            <a:r>
              <a:rPr lang="el-GR" sz="2400" b="0" i="0" u="none" strike="noStrike" baseline="0" dirty="0">
                <a:latin typeface="LMRoman10-Regular"/>
              </a:rPr>
              <a:t>= 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j 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j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0FABC-91B4-8053-60CD-B8F166381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084" y="2705591"/>
            <a:ext cx="2833083" cy="10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43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2BE3-A728-5673-7DD7-71C5A3BD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και στατιστική επαγωγή με μια εξίσωση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F5C12-9A5B-AA54-5F4C-05A9A3693E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3" cy="4572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Για την εκτίμηση του γραμμικού υποδείγματος ταυτόχρονων εξισώσεων, ο πιο συνηθισμένος εκτιμητής είναι ο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όλες οι στήλες της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1400" b="0" i="1" u="none" strike="noStrike" baseline="0" dirty="0">
                    <a:latin typeface="LMMathItalic8-Regular"/>
                  </a:rPr>
                  <a:t>j </a:t>
                </a:r>
                <a:r>
                  <a:rPr lang="el-GR" sz="2400" b="0" i="0" u="none" strike="noStrike" baseline="0" dirty="0">
                    <a:latin typeface="grmn1000"/>
                  </a:rPr>
                  <a:t>προκύπτουν ως προβλεπόμενες τιμές μέσω της παλινδρόμησης της αντίστοιχης στήλης της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1400" b="0" i="1" u="none" strike="noStrike" baseline="0" dirty="0">
                    <a:latin typeface="LMMathItalic8-Regular"/>
                  </a:rPr>
                  <a:t>j </a:t>
                </a:r>
                <a:r>
                  <a:rPr lang="el-GR" sz="2400" b="0" i="0" u="none" strike="noStrike" baseline="0" dirty="0">
                    <a:latin typeface="grmn1000"/>
                  </a:rPr>
                  <a:t>στη 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Είναι σημαντικό να παρατηρήσουμε ότι η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:r>
                  <a:rPr lang="el-GR" sz="1400" b="0" i="1" u="none" strike="noStrike" baseline="0" dirty="0">
                    <a:latin typeface="LMMathItalic8-Regular"/>
                  </a:rPr>
                  <a:t>jj </a:t>
                </a:r>
                <a:r>
                  <a:rPr lang="el-GR" sz="2400" b="0" i="0" u="none" strike="noStrike" baseline="0" dirty="0">
                    <a:latin typeface="grmn1000"/>
                  </a:rPr>
                  <a:t>εκτιμάται από την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F5C12-9A5B-AA54-5F4C-05A9A3693E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3" cy="4572000"/>
              </a:xfrm>
              <a:blipFill>
                <a:blip r:embed="rId2"/>
                <a:stretch>
                  <a:fillRect l="-502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FA035A6-21FE-0B07-E828-E16AAC06E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926" y="3327144"/>
            <a:ext cx="6449173" cy="1150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2AF7E-2A51-7E6F-DD44-1225BD120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974" y="5872669"/>
            <a:ext cx="3423283" cy="8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DA8D-D6D5-39C8-A514-48AE25D9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35036"/>
            <a:ext cx="10797084" cy="1499616"/>
          </a:xfrm>
        </p:spPr>
        <p:txBody>
          <a:bodyPr>
            <a:normAutofit/>
          </a:bodyPr>
          <a:lstStyle/>
          <a:p>
            <a:r>
              <a:rPr lang="el-GR" sz="4000" dirty="0"/>
              <a:t>Το υπόδειγμα των φαινομενικά ασυσχέτιστων παλινδρομήσεων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EF23-5BC3-399C-7E33-43F689304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34652"/>
            <a:ext cx="10863072" cy="5023348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΄Ολα τα παραδείγματα που αναφέραμε στην Εισαγωγή έχουν την ίδια δομή, την οποία μπορούμε να εκφράσουμε ως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Υπάρχουν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εξισώσεις και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παρατηρήσεις στο δείγμα.</a:t>
            </a:r>
            <a:r>
              <a:rPr lang="el-GR" sz="1400" b="0" i="0" u="none" strike="noStrike" baseline="0" dirty="0">
                <a:latin typeface="grmn0800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Το υπόδειγμα </a:t>
            </a:r>
            <a:r>
              <a:rPr lang="el-GR" sz="2400" b="0" i="0" u="none" strike="noStrike" baseline="0" dirty="0">
                <a:latin typeface="grxn1000"/>
              </a:rPr>
              <a:t>φαινομενικά ασυσχέτιστων παλινδρομήσεων </a:t>
            </a:r>
            <a:r>
              <a:rPr lang="el-GR" sz="2400" b="1" i="0" u="none" strike="noStrike" baseline="0" dirty="0">
                <a:latin typeface="LMRoman10-Bold"/>
              </a:rPr>
              <a:t>(</a:t>
            </a:r>
            <a:r>
              <a:rPr lang="en-US" sz="2400" b="1" i="0" u="none" strike="noStrike" baseline="0" dirty="0">
                <a:latin typeface="LMRoman10-Bold"/>
              </a:rPr>
              <a:t>Seemingly Unrelated Regression-SUR)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9F1F3-3742-12F2-305B-811A71AE3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144" y="2884994"/>
            <a:ext cx="3087178" cy="1526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7A88B-53A4-C408-EB00-FF7BEF557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645" y="5755448"/>
            <a:ext cx="4564790" cy="6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27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EEF69-B39A-1028-48D2-D68C95AC5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455" y="72872"/>
            <a:ext cx="7565166" cy="66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57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EC7195-B714-0861-4D60-2EF581E4F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16" y="848413"/>
            <a:ext cx="9199608" cy="54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1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03DC-3796-0B0A-9E34-6D58E6F3E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Το υπόδειγμα των φαινομενικά ασυσχέτιστων παλινδρομήσεων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4A2AB-0FF8-0515-EBA0-5898D998F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268425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Οι εξισώσεις αναφέρονται ως «φαινομενικά ασυσχέτιστες» λόγω της ενδεχόμενης συσχέτισης στους μη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παρατηρήσιμους διαταρακτικούς όρους, συνδέονται,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mt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nt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r>
              <a:rPr lang="el-GR" sz="1400" b="0" i="0" u="none" strike="noStrike" baseline="0" dirty="0">
                <a:latin typeface="grmn0800"/>
              </a:rPr>
              <a:t>2 </a:t>
            </a:r>
            <a:r>
              <a:rPr lang="el-GR" sz="2400" b="0" i="0" u="none" strike="noStrike" baseline="0" dirty="0">
                <a:latin typeface="grmn1000"/>
              </a:rPr>
              <a:t>Συγκεντρώνοντας τις παρατηρήσεις,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έχουμε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D0598-C71D-DA57-1B31-6A333E1A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123" y="3601041"/>
            <a:ext cx="5958132" cy="16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4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967F-8416-D5CF-9B58-7AB5C066F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Το υπόδειγμα των φαινομενικά ασυσχέτιστων παλινδρομήσεων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2A125-5EE8-CBD7-F8C5-32E2219E6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0" i="1" u="none" strike="noStrike" baseline="0" dirty="0">
                <a:latin typeface="LMMathItalic10-Regular"/>
              </a:rPr>
              <a:t>MT </a:t>
            </a:r>
            <a:r>
              <a:rPr lang="el-GR" sz="2400" b="0" i="1" u="none" strike="noStrike" baseline="0" dirty="0">
                <a:latin typeface="LMMathSymbols10-Regular"/>
              </a:rPr>
              <a:t>× </a:t>
            </a:r>
            <a:r>
              <a:rPr lang="el-GR" sz="2400" b="0" i="0" u="none" strike="noStrike" baseline="0" dirty="0">
                <a:latin typeface="LMRoman10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διάνυσμα των διαταρακτικών όρων 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Υποθέτουμε ότι τα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αυστηρά εξωγενή,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και ότι σε κάθε εξίσωση έχουμε ομοσκεδαστικότητα και μη αυτοσυσχέτιση,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F26E0-3ED4-2B42-B7E0-6F567178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22" y="2941664"/>
            <a:ext cx="3149572" cy="616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B8FCF-ACFA-1336-BAAC-73139A356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419" y="4214087"/>
            <a:ext cx="2906381" cy="616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5546AA-FC93-8C18-80FD-A6089FF09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115" y="5547097"/>
            <a:ext cx="4676097" cy="70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7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86E5-763E-D650-A5D6-E837D480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Το υπόδειγμα των φαινομενικά ασυσχέτιστων παλινδρομήσεων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110D4-5F33-6A5A-0DB1-CF25916BA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56800"/>
            <a:ext cx="9720073" cy="4801199"/>
          </a:xfrm>
        </p:spPr>
        <p:txBody>
          <a:bodyPr>
            <a:normAutofit fontScale="92500" lnSpcReduction="10000"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Για τους διαταρακτικούς όρους στο σύνολο του υποδείγματος έχουμε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dirty="0">
                <a:latin typeface="grmn1000"/>
              </a:rPr>
              <a:t>Όπου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είναι η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1" u="none" strike="noStrike" baseline="0" dirty="0">
                <a:latin typeface="LMMathSymbols10-Regular"/>
              </a:rPr>
              <a:t>×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μήτρα συνδιακυμάνσεων των διαταρακτικών όρων για την παρατήρηση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3BF46-7C9A-173E-655A-0D761D267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377" y="2595025"/>
            <a:ext cx="5618332" cy="1470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E9B02-057E-59CB-6DCF-1DF1C8DCF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540" y="4575600"/>
            <a:ext cx="3675194" cy="14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71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196</TotalTime>
  <Words>2361</Words>
  <Application>Microsoft Office PowerPoint</Application>
  <PresentationFormat>Widescreen</PresentationFormat>
  <Paragraphs>281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84" baseType="lpstr">
      <vt:lpstr>Calibri</vt:lpstr>
      <vt:lpstr>Cambria</vt:lpstr>
      <vt:lpstr>Cambria Math</vt:lpstr>
      <vt:lpstr>grmn0800</vt:lpstr>
      <vt:lpstr>grmn1000</vt:lpstr>
      <vt:lpstr>grxn1000</vt:lpstr>
      <vt:lpstr>LMMathItalic10-Bold</vt:lpstr>
      <vt:lpstr>LMMathItalic10-Regular</vt:lpstr>
      <vt:lpstr>LMMathItalic7-Regular</vt:lpstr>
      <vt:lpstr>LMMathItalic8-Regular</vt:lpstr>
      <vt:lpstr>LMMathSymbols10-Regular</vt:lpstr>
      <vt:lpstr>LMMathSymbols7-Regular</vt:lpstr>
      <vt:lpstr>LMMathSymbols8-Regular</vt:lpstr>
      <vt:lpstr>LMRoman10-Bold</vt:lpstr>
      <vt:lpstr>LMRoman10-Regular</vt:lpstr>
      <vt:lpstr>LMRoman7-Regular</vt:lpstr>
      <vt:lpstr>LMRoman8-Regular</vt:lpstr>
      <vt:lpstr>MinionPro-Regular-Identity-H</vt:lpstr>
      <vt:lpstr>Pxsyc</vt:lpstr>
      <vt:lpstr>Tw Cen MT</vt:lpstr>
      <vt:lpstr>Tw Cen MT Condensed</vt:lpstr>
      <vt:lpstr>Wingdings 3</vt:lpstr>
      <vt:lpstr>Integral</vt:lpstr>
      <vt:lpstr>Κεφάλαιο 10</vt:lpstr>
      <vt:lpstr>Εισαγωγή</vt:lpstr>
      <vt:lpstr>Εισαγωγή</vt:lpstr>
      <vt:lpstr>Εισαγωγή</vt:lpstr>
      <vt:lpstr>Εισαγωγή</vt:lpstr>
      <vt:lpstr>Το υπόδειγμα των φαινομενικά ασυσχέτιστων παλινδρομήσεων</vt:lpstr>
      <vt:lpstr>Το υπόδειγμα των φαινομενικά ασυσχέτιστων παλινδρομήσεων</vt:lpstr>
      <vt:lpstr>Το υπόδειγμα των φαινομενικά ασυσχέτιστων παλινδρομήσεων</vt:lpstr>
      <vt:lpstr>Το υπόδειγμα των φαινομενικά ασυσχέτιστων παλινδρομήσεων</vt:lpstr>
      <vt:lpstr>Μέθοδος ελαχίστων τετραγώνων και αξιόπιστη επαγωγή</vt:lpstr>
      <vt:lpstr>Μέθοδος ελαχίστων τετραγώνων και αξιόπιστη επαγωγή</vt:lpstr>
      <vt:lpstr>Μέθοδος ελαχίστων τετραγώνων και αξιόπιστη επαγωγή</vt:lpstr>
      <vt:lpstr>Μέθοδος ελαχίστων τετραγώνων και αξιόπιστη επαγωγή</vt:lpstr>
      <vt:lpstr>Μέθοδος ελαχίστων τετραγώνων και αξιόπιστη επαγωγή</vt:lpstr>
      <vt:lpstr>Μέθοδος ελαχίστων τετραγώνων και αξιόπιστη επαγωγή</vt:lpstr>
      <vt:lpstr>Γενικευμένα ελάχιστα τετράγωνα</vt:lpstr>
      <vt:lpstr>Γενικευμένα ελάχιστα τετράγωνα</vt:lpstr>
      <vt:lpstr>Γενικευμένα ελάχιστα τετράγωνα</vt:lpstr>
      <vt:lpstr>Γενικευμένα ελάχιστα τετράγωνα</vt:lpstr>
      <vt:lpstr>Εφικτός εκτιμητής γενικευμένων ελαχίστων τετραγώνων</vt:lpstr>
      <vt:lpstr>Εφικτός εκτιμητής γενικευμένων ελαχίστων τετραγώνων</vt:lpstr>
      <vt:lpstr>΄Ελεγχοι υποθέσεων</vt:lpstr>
      <vt:lpstr>΄Ελεγχοι υποθέσεων</vt:lpstr>
      <vt:lpstr>΄Ελεγχοι υποθέσεων</vt:lpstr>
      <vt:lpstr>΄Ελεγχοι υποθέσεων</vt:lpstr>
      <vt:lpstr>΄Ελεγχοι υποθέσεων</vt:lpstr>
      <vt:lpstr>Το ομαδοποιημένο υπόδειγμα</vt:lpstr>
      <vt:lpstr>Το ομαδοποιημένο υπόδειγμα</vt:lpstr>
      <vt:lpstr>Το ομαδοποιημένο υπόδειγμα</vt:lpstr>
      <vt:lpstr>Παράδειγμα 10.1. ΄Ενα Υπόδειγμα Περιφερειακής Παραγωγής για το Δημόσιο Κεφάλαιο</vt:lpstr>
      <vt:lpstr>PowerPoint Presentation</vt:lpstr>
      <vt:lpstr>PowerPoint Presentation</vt:lpstr>
      <vt:lpstr>PowerPoint Presentation</vt:lpstr>
      <vt:lpstr>Συνάρτηση κόστους COBB–DOUGLAS</vt:lpstr>
      <vt:lpstr>Συνάρτηση κόστους COBB–DOUGLAS</vt:lpstr>
      <vt:lpstr>Συνάρτηση κόστους COBB–DOUGLAS</vt:lpstr>
      <vt:lpstr>PowerPoint Presentation</vt:lpstr>
      <vt:lpstr>PowerPoint Presentation</vt:lpstr>
      <vt:lpstr>Συνάρτηση κόστους COBB–DOUGLAS</vt:lpstr>
      <vt:lpstr>Συνάρτηση κόστους COBB–DOUGLAS</vt:lpstr>
      <vt:lpstr>Συνάρτηση κόστους COBB–DOUGLAS</vt:lpstr>
      <vt:lpstr>Συνάρτηση κόστους COBB–DOUGLAS</vt:lpstr>
      <vt:lpstr>PowerPoint Presentation</vt:lpstr>
      <vt:lpstr>PowerPoint Presentation</vt:lpstr>
      <vt:lpstr>Υποδείγματα ταυτόχρονων εξισώσεων</vt:lpstr>
      <vt:lpstr>PowerPoint Presentation</vt:lpstr>
      <vt:lpstr>Συστήματα εξισώσεων</vt:lpstr>
      <vt:lpstr>Συστήματα εξισώσεων</vt:lpstr>
      <vt:lpstr>Συστήματα εξισώσεων</vt:lpstr>
      <vt:lpstr>΄Ενας γενικός συμβολισμός για τα γραμμικά υποδείγματα ταυτόχρονων εξισώσεων</vt:lpstr>
      <vt:lpstr>΄Ενας γενικός συμβολισμός για τα γραμμικά υποδείγματα ταυτόχρονων εξισώσεων</vt:lpstr>
      <vt:lpstr>΄Ενας γενικός συμβολισμός για τα γραμμικά υποδείγματα ταυτόχρονων εξισώσεων</vt:lpstr>
      <vt:lpstr>΄Ενας γενικός συμβολισμός για τα γραμμικά υποδείγματα ταυτόχρονων εξισώσεων</vt:lpstr>
      <vt:lpstr>Παράδειγμα 10.5. Διάρθρωση και Μειωμένη Μορφή σε ΄Ενα Μικρό Μακροοικονομικό Υπόδειγμα</vt:lpstr>
      <vt:lpstr>Παράδειγμα 10.5. Διάρθρωση και Μειωμένη Μορφή σε ΄Ενα Μικρό Μακροοικονομικό Υπόδειγμα</vt:lpstr>
      <vt:lpstr>Παράδειγμα 10.5. Διάρθρωση και Μειωμένη Μορφή σε ΄Ενα Μικρό Μακροοικονομικό Υπόδειγμα</vt:lpstr>
      <vt:lpstr>΄Ενας γενικός συμβολισμός για τα γραμμικά υποδείγματα ταυτόχρονων εξισώσεων</vt:lpstr>
      <vt:lpstr>Εκτίμηση και στατιστική επαγωγή με μια εξίσωση</vt:lpstr>
      <vt:lpstr>Εκτίμηση και στατιστική επαγωγή με μια εξίσωση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10</dc:title>
  <dc:creator>Nikolaos G. Manetas</dc:creator>
  <cp:lastModifiedBy>Nikolaos G. Manetas</cp:lastModifiedBy>
  <cp:revision>8</cp:revision>
  <dcterms:created xsi:type="dcterms:W3CDTF">2023-02-15T11:48:52Z</dcterms:created>
  <dcterms:modified xsi:type="dcterms:W3CDTF">2023-03-03T09:17:12Z</dcterms:modified>
</cp:coreProperties>
</file>