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2" autoAdjust="0"/>
    <p:restoredTop sz="94660"/>
  </p:normalViewPr>
  <p:slideViewPr>
    <p:cSldViewPr snapToGrid="0">
      <p:cViewPr varScale="1">
        <p:scale>
          <a:sx n="85" d="100"/>
          <a:sy n="85" d="100"/>
        </p:scale>
        <p:origin x="8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DD6CDB9-CDB9-4AA9-A2B1-49BAE288B37E}"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C9E-F34A-4F31-9DAA-33925B965D8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0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6CDB9-CDB9-4AA9-A2B1-49BAE288B37E}"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C9E-F34A-4F31-9DAA-33925B965D8B}" type="slidenum">
              <a:rPr lang="en-US" smtClean="0"/>
              <a:t>‹#›</a:t>
            </a:fld>
            <a:endParaRPr lang="en-US"/>
          </a:p>
        </p:txBody>
      </p:sp>
    </p:spTree>
    <p:extLst>
      <p:ext uri="{BB962C8B-B14F-4D97-AF65-F5344CB8AC3E}">
        <p14:creationId xmlns:p14="http://schemas.microsoft.com/office/powerpoint/2010/main" val="311075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6CDB9-CDB9-4AA9-A2B1-49BAE288B37E}"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C9E-F34A-4F31-9DAA-33925B965D8B}"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53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D6CDB9-CDB9-4AA9-A2B1-49BAE288B37E}"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C9E-F34A-4F31-9DAA-33925B965D8B}" type="slidenum">
              <a:rPr lang="en-US" smtClean="0"/>
              <a:t>‹#›</a:t>
            </a:fld>
            <a:endParaRPr lang="en-US"/>
          </a:p>
        </p:txBody>
      </p:sp>
    </p:spTree>
    <p:extLst>
      <p:ext uri="{BB962C8B-B14F-4D97-AF65-F5344CB8AC3E}">
        <p14:creationId xmlns:p14="http://schemas.microsoft.com/office/powerpoint/2010/main" val="2220650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D6CDB9-CDB9-4AA9-A2B1-49BAE288B37E}"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09C9E-F34A-4F31-9DAA-33925B965D8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42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D6CDB9-CDB9-4AA9-A2B1-49BAE288B37E}"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C9E-F34A-4F31-9DAA-33925B965D8B}" type="slidenum">
              <a:rPr lang="en-US" smtClean="0"/>
              <a:t>‹#›</a:t>
            </a:fld>
            <a:endParaRPr lang="en-US"/>
          </a:p>
        </p:txBody>
      </p:sp>
    </p:spTree>
    <p:extLst>
      <p:ext uri="{BB962C8B-B14F-4D97-AF65-F5344CB8AC3E}">
        <p14:creationId xmlns:p14="http://schemas.microsoft.com/office/powerpoint/2010/main" val="319598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D6CDB9-CDB9-4AA9-A2B1-49BAE288B37E}"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09C9E-F34A-4F31-9DAA-33925B965D8B}" type="slidenum">
              <a:rPr lang="en-US" smtClean="0"/>
              <a:t>‹#›</a:t>
            </a:fld>
            <a:endParaRPr lang="en-US"/>
          </a:p>
        </p:txBody>
      </p:sp>
    </p:spTree>
    <p:extLst>
      <p:ext uri="{BB962C8B-B14F-4D97-AF65-F5344CB8AC3E}">
        <p14:creationId xmlns:p14="http://schemas.microsoft.com/office/powerpoint/2010/main" val="251467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D6CDB9-CDB9-4AA9-A2B1-49BAE288B37E}"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09C9E-F34A-4F31-9DAA-33925B965D8B}" type="slidenum">
              <a:rPr lang="en-US" smtClean="0"/>
              <a:t>‹#›</a:t>
            </a:fld>
            <a:endParaRPr lang="en-US"/>
          </a:p>
        </p:txBody>
      </p:sp>
    </p:spTree>
    <p:extLst>
      <p:ext uri="{BB962C8B-B14F-4D97-AF65-F5344CB8AC3E}">
        <p14:creationId xmlns:p14="http://schemas.microsoft.com/office/powerpoint/2010/main" val="3473070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6CDB9-CDB9-4AA9-A2B1-49BAE288B37E}"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09C9E-F34A-4F31-9DAA-33925B965D8B}" type="slidenum">
              <a:rPr lang="en-US" smtClean="0"/>
              <a:t>‹#›</a:t>
            </a:fld>
            <a:endParaRPr lang="en-US"/>
          </a:p>
        </p:txBody>
      </p:sp>
    </p:spTree>
    <p:extLst>
      <p:ext uri="{BB962C8B-B14F-4D97-AF65-F5344CB8AC3E}">
        <p14:creationId xmlns:p14="http://schemas.microsoft.com/office/powerpoint/2010/main" val="350078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D6CDB9-CDB9-4AA9-A2B1-49BAE288B37E}"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C9E-F34A-4F31-9DAA-33925B965D8B}" type="slidenum">
              <a:rPr lang="en-US" smtClean="0"/>
              <a:t>‹#›</a:t>
            </a:fld>
            <a:endParaRPr lang="en-US"/>
          </a:p>
        </p:txBody>
      </p:sp>
    </p:spTree>
    <p:extLst>
      <p:ext uri="{BB962C8B-B14F-4D97-AF65-F5344CB8AC3E}">
        <p14:creationId xmlns:p14="http://schemas.microsoft.com/office/powerpoint/2010/main" val="485615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D6CDB9-CDB9-4AA9-A2B1-49BAE288B37E}"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09C9E-F34A-4F31-9DAA-33925B965D8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073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DD6CDB9-CDB9-4AA9-A2B1-49BAE288B37E}" type="datetimeFigureOut">
              <a:rPr lang="en-US" smtClean="0"/>
              <a:t>3/3/2023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F609C9E-F34A-4F31-9DAA-33925B965D8B}"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887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20D6-2857-971F-DCB8-8C5374818DA2}"/>
              </a:ext>
            </a:extLst>
          </p:cNvPr>
          <p:cNvSpPr>
            <a:spLocks noGrp="1"/>
          </p:cNvSpPr>
          <p:nvPr>
            <p:ph type="ctrTitle"/>
          </p:nvPr>
        </p:nvSpPr>
        <p:spPr/>
        <p:txBody>
          <a:bodyPr>
            <a:normAutofit/>
          </a:bodyPr>
          <a:lstStyle/>
          <a:p>
            <a:r>
              <a:rPr lang="el-GR" sz="4000" dirty="0"/>
              <a:t>Κεφάλαιο 1</a:t>
            </a:r>
            <a:endParaRPr lang="en-US" sz="4000" dirty="0"/>
          </a:p>
        </p:txBody>
      </p:sp>
      <p:sp>
        <p:nvSpPr>
          <p:cNvPr id="3" name="Subtitle 2">
            <a:extLst>
              <a:ext uri="{FF2B5EF4-FFF2-40B4-BE49-F238E27FC236}">
                <a16:creationId xmlns:a16="http://schemas.microsoft.com/office/drawing/2014/main" id="{532F786B-F616-564C-F3B9-CB24F49B6970}"/>
              </a:ext>
            </a:extLst>
          </p:cNvPr>
          <p:cNvSpPr>
            <a:spLocks noGrp="1"/>
          </p:cNvSpPr>
          <p:nvPr>
            <p:ph type="subTitle" idx="1"/>
          </p:nvPr>
        </p:nvSpPr>
        <p:spPr/>
        <p:txBody>
          <a:bodyPr>
            <a:normAutofit/>
          </a:bodyPr>
          <a:lstStyle/>
          <a:p>
            <a:r>
              <a:rPr lang="el-GR" sz="3200" dirty="0"/>
              <a:t>Οικονομετρία</a:t>
            </a:r>
            <a:endParaRPr lang="en-US" sz="3200" dirty="0"/>
          </a:p>
        </p:txBody>
      </p:sp>
      <p:pic>
        <p:nvPicPr>
          <p:cNvPr id="4" name="Picture 3">
            <a:extLst>
              <a:ext uri="{FF2B5EF4-FFF2-40B4-BE49-F238E27FC236}">
                <a16:creationId xmlns:a16="http://schemas.microsoft.com/office/drawing/2014/main" id="{CA2BA6C9-E588-6B51-955D-7C723EBDE62D}"/>
              </a:ext>
            </a:extLst>
          </p:cNvPr>
          <p:cNvPicPr>
            <a:picLocks noChangeAspect="1"/>
          </p:cNvPicPr>
          <p:nvPr/>
        </p:nvPicPr>
        <p:blipFill>
          <a:blip r:embed="rId2"/>
          <a:stretch>
            <a:fillRect/>
          </a:stretch>
        </p:blipFill>
        <p:spPr>
          <a:xfrm>
            <a:off x="304800" y="3226524"/>
            <a:ext cx="4745031" cy="3467226"/>
          </a:xfrm>
          <a:prstGeom prst="rect">
            <a:avLst/>
          </a:prstGeom>
        </p:spPr>
      </p:pic>
    </p:spTree>
    <p:extLst>
      <p:ext uri="{BB962C8B-B14F-4D97-AF65-F5344CB8AC3E}">
        <p14:creationId xmlns:p14="http://schemas.microsoft.com/office/powerpoint/2010/main" val="1805760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AD5F-70E9-D49C-43D2-DEA37533B7E3}"/>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Μικροοικονομετρία και μακροοικονομετρία</a:t>
            </a:r>
            <a:endParaRPr lang="en-US" dirty="0"/>
          </a:p>
        </p:txBody>
      </p:sp>
      <p:sp>
        <p:nvSpPr>
          <p:cNvPr id="3" name="Content Placeholder 2">
            <a:extLst>
              <a:ext uri="{FF2B5EF4-FFF2-40B4-BE49-F238E27FC236}">
                <a16:creationId xmlns:a16="http://schemas.microsoft.com/office/drawing/2014/main" id="{DE16B293-B3BC-91C4-B77F-3AE6ADC0D94A}"/>
              </a:ext>
            </a:extLst>
          </p:cNvPr>
          <p:cNvSpPr>
            <a:spLocks noGrp="1"/>
          </p:cNvSpPr>
          <p:nvPr>
            <p:ph idx="1"/>
          </p:nvPr>
        </p:nvSpPr>
        <p:spPr/>
        <p:txBody>
          <a:bodyPr/>
          <a:lstStyle/>
          <a:p>
            <a:r>
              <a:rPr lang="el-GR" dirty="0"/>
              <a:t>Παρακάτω παραθέτουμε μερικές εφαρμογές (συνέχεια) : </a:t>
            </a:r>
          </a:p>
          <a:p>
            <a:pPr lvl="1"/>
            <a:r>
              <a:rPr lang="el-GR" dirty="0"/>
              <a:t>Η αύξηση του κατώτατου μισθού μειώνει την απασχόληση; [βλ. Card and Krueger (1994)].</a:t>
            </a:r>
          </a:p>
          <a:p>
            <a:pPr lvl="1"/>
            <a:r>
              <a:rPr lang="el-GR" dirty="0"/>
              <a:t>Η μείωση του αριθμού μαθητών μιας τάξης αυξάνει την επίδοσή τους; [βλ. Hanuschek (1999), Hoxby (2000) και Angrist and Lavy (1999)].</a:t>
            </a:r>
          </a:p>
          <a:p>
            <a:pPr lvl="1"/>
            <a:r>
              <a:rPr lang="el-GR" dirty="0"/>
              <a:t>Η ύπαρξη της ασφάλισης υγείας ωθεί τα άτομα να χρησιμοποιούν περισσότερο το σύστημα υγειονομικής περίθαλψης; Είναι μετρήσιμος ο ηθικός κίνδυνος; [βλ. Riphahn et al. (2003)].</a:t>
            </a:r>
          </a:p>
          <a:p>
            <a:pPr lvl="1"/>
            <a:r>
              <a:rPr lang="el-GR" dirty="0"/>
              <a:t>Η παρέμβαση του Βρετανικού Υπουργείου Εμπορίου που προάγει την ανταγωνιστική συμπεριφορά είχε μετρήσιμη επίδραση στα δίδακτρα μιας ομάδας 50 οικοτροφείων; [βλ. Pesaresi, Flanagan, Scott and Tragear (2015)].</a:t>
            </a:r>
            <a:endParaRPr lang="en-US" dirty="0"/>
          </a:p>
        </p:txBody>
      </p:sp>
    </p:spTree>
    <p:extLst>
      <p:ext uri="{BB962C8B-B14F-4D97-AF65-F5344CB8AC3E}">
        <p14:creationId xmlns:p14="http://schemas.microsoft.com/office/powerpoint/2010/main" val="232383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B135-4A84-0480-F22F-26FEE691E8BA}"/>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Μικροοικονομετρία και μακροοικονομετρία</a:t>
            </a:r>
            <a:endParaRPr lang="en-US" dirty="0"/>
          </a:p>
        </p:txBody>
      </p:sp>
      <p:sp>
        <p:nvSpPr>
          <p:cNvPr id="3" name="Content Placeholder 2">
            <a:extLst>
              <a:ext uri="{FF2B5EF4-FFF2-40B4-BE49-F238E27FC236}">
                <a16:creationId xmlns:a16="http://schemas.microsoft.com/office/drawing/2014/main" id="{28AAE979-8653-85BC-F569-937ED9CC0886}"/>
              </a:ext>
            </a:extLst>
          </p:cNvPr>
          <p:cNvSpPr>
            <a:spLocks noGrp="1"/>
          </p:cNvSpPr>
          <p:nvPr>
            <p:ph idx="1"/>
          </p:nvPr>
        </p:nvSpPr>
        <p:spPr>
          <a:xfrm>
            <a:off x="1024128" y="2286000"/>
            <a:ext cx="10608548" cy="4023360"/>
          </a:xfrm>
        </p:spPr>
        <p:txBody>
          <a:bodyPr/>
          <a:lstStyle/>
          <a:p>
            <a:r>
              <a:rPr lang="el-GR" dirty="0"/>
              <a:t>Η μακρο-Οικονομετρία ασχολείται με την ανάλυση δεδομένων χρονολογικών σειρών, συνήθως συνολικών μεγεθών</a:t>
            </a:r>
          </a:p>
          <a:p>
            <a:pPr lvl="1"/>
            <a:r>
              <a:rPr lang="el-GR" dirty="0"/>
              <a:t>επίπεδα τιμών, η προσφορά χρήματος, οι συναλλαγματικές ισοτιμίες, το προϊόν, οι επενδύσεις, η οικονομική ανάπτυξη κ.ο.κ.</a:t>
            </a:r>
            <a:endParaRPr lang="en-US" dirty="0"/>
          </a:p>
          <a:p>
            <a:r>
              <a:rPr lang="el-GR" dirty="0"/>
              <a:t>Το μεγάλο πεδίο της Χρηματοοικονομικής Οικονομετρίας ασχολείται με δεδομένα μακροχρόνιων χρονολογικών σειρών</a:t>
            </a:r>
            <a:endParaRPr lang="en-US" dirty="0"/>
          </a:p>
        </p:txBody>
      </p:sp>
    </p:spTree>
    <p:extLst>
      <p:ext uri="{BB962C8B-B14F-4D97-AF65-F5344CB8AC3E}">
        <p14:creationId xmlns:p14="http://schemas.microsoft.com/office/powerpoint/2010/main" val="206171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516C-40D3-1177-1FFF-0FFCAA7CA992}"/>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Μικροοικονομετρία και μακροοικονομετρία</a:t>
            </a:r>
            <a:endParaRPr lang="en-US" dirty="0"/>
          </a:p>
        </p:txBody>
      </p:sp>
      <p:sp>
        <p:nvSpPr>
          <p:cNvPr id="3" name="Content Placeholder 2">
            <a:extLst>
              <a:ext uri="{FF2B5EF4-FFF2-40B4-BE49-F238E27FC236}">
                <a16:creationId xmlns:a16="http://schemas.microsoft.com/office/drawing/2014/main" id="{12AAB3E4-19FF-48C7-2ABA-705F2CC4775C}"/>
              </a:ext>
            </a:extLst>
          </p:cNvPr>
          <p:cNvSpPr>
            <a:spLocks noGrp="1"/>
          </p:cNvSpPr>
          <p:nvPr>
            <p:ph idx="1"/>
          </p:nvPr>
        </p:nvSpPr>
        <p:spPr>
          <a:xfrm>
            <a:off x="1024128" y="2286000"/>
            <a:ext cx="10916860" cy="4023360"/>
          </a:xfrm>
        </p:spPr>
        <p:txBody>
          <a:bodyPr/>
          <a:lstStyle/>
          <a:p>
            <a:r>
              <a:rPr lang="el-GR" dirty="0"/>
              <a:t>΄Οσοι κατασκευάζουν μακροοικονομικά υποδείγματα βασίζονται στις αλληλεπιδράσεις των οικονομικών φορέων (δηλαδή των καταναλωτών, των επιχειρήσεων κ.λ</a:t>
            </a:r>
            <a:r>
              <a:rPr lang="en-US" dirty="0"/>
              <a:t>.</a:t>
            </a:r>
            <a:r>
              <a:rPr lang="el-GR" dirty="0"/>
              <a:t>π) με τους φορείς</a:t>
            </a:r>
            <a:r>
              <a:rPr lang="en-US" dirty="0"/>
              <a:t> </a:t>
            </a:r>
            <a:r>
              <a:rPr lang="el-GR" dirty="0"/>
              <a:t>χάραξης πολιτικής.</a:t>
            </a:r>
            <a:r>
              <a:rPr lang="en-US" dirty="0"/>
              <a:t> </a:t>
            </a:r>
            <a:r>
              <a:rPr lang="el-GR" dirty="0"/>
              <a:t>Για παράδειγμα:</a:t>
            </a:r>
            <a:endParaRPr lang="en-US" dirty="0"/>
          </a:p>
          <a:p>
            <a:pPr lvl="1"/>
            <a:r>
              <a:rPr lang="el-GR" dirty="0"/>
              <a:t>Μια νομισματική πολιτική που εστιάζει στον έλεγχο του πληθωρισμού επιβάλλει πραγματικό κόστος</a:t>
            </a:r>
            <a:r>
              <a:rPr lang="en-US" dirty="0"/>
              <a:t> </a:t>
            </a:r>
            <a:r>
              <a:rPr lang="el-GR" dirty="0"/>
              <a:t>στην οικονομία των ΗΠΑ σε όρους μείωσης του προϊόντος; [βλ. Cecchetti and Rich (2001)].</a:t>
            </a:r>
            <a:endParaRPr lang="en-US" dirty="0"/>
          </a:p>
          <a:p>
            <a:pPr lvl="1"/>
            <a:r>
              <a:rPr lang="el-GR" dirty="0"/>
              <a:t>Η μείωση ομοσπονδιακών φόρων του 2001, που ήταν η μεγαλύτερη στην ιστορία των ΗΠΑ, αύξησε</a:t>
            </a:r>
            <a:r>
              <a:rPr lang="en-US" dirty="0"/>
              <a:t> </a:t>
            </a:r>
            <a:r>
              <a:rPr lang="el-GR" dirty="0"/>
              <a:t>ή μείωσε την ταυτόχρονη ύφεση; ΄Η δεν την επηρέασε;</a:t>
            </a:r>
            <a:endParaRPr lang="en-US" dirty="0"/>
          </a:p>
          <a:p>
            <a:endParaRPr lang="en-US" dirty="0"/>
          </a:p>
        </p:txBody>
      </p:sp>
    </p:spTree>
    <p:extLst>
      <p:ext uri="{BB962C8B-B14F-4D97-AF65-F5344CB8AC3E}">
        <p14:creationId xmlns:p14="http://schemas.microsoft.com/office/powerpoint/2010/main" val="104307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3C65-8B92-753F-DDB0-26EF9FC85831}"/>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Μικροοικονομετρία και μακροοικονομετρία</a:t>
            </a:r>
            <a:endParaRPr lang="en-US" dirty="0"/>
          </a:p>
        </p:txBody>
      </p:sp>
      <p:sp>
        <p:nvSpPr>
          <p:cNvPr id="3" name="Content Placeholder 2">
            <a:extLst>
              <a:ext uri="{FF2B5EF4-FFF2-40B4-BE49-F238E27FC236}">
                <a16:creationId xmlns:a16="http://schemas.microsoft.com/office/drawing/2014/main" id="{57F18473-4D77-382C-0CF0-67FA820DD360}"/>
              </a:ext>
            </a:extLst>
          </p:cNvPr>
          <p:cNvSpPr>
            <a:spLocks noGrp="1"/>
          </p:cNvSpPr>
          <p:nvPr>
            <p:ph idx="1"/>
          </p:nvPr>
        </p:nvSpPr>
        <p:spPr/>
        <p:txBody>
          <a:bodyPr/>
          <a:lstStyle/>
          <a:p>
            <a:r>
              <a:rPr lang="el-GR" dirty="0"/>
              <a:t>Οι οικονομετρικές τεχνικές έχουν χρησιμοποιηθεί σε μια ευρεία ποικιλία επιστημονικών πεδίων</a:t>
            </a:r>
            <a:endParaRPr lang="en-US" dirty="0"/>
          </a:p>
          <a:p>
            <a:pPr lvl="1"/>
            <a:r>
              <a:rPr lang="el-GR" dirty="0"/>
              <a:t>Περιλαμβάνουν την πολιτική μεθοδολογία, την κοινωνιολογία,1 τα οικονομικά της υγείας, την ιατρική</a:t>
            </a:r>
            <a:r>
              <a:rPr lang="en-US" dirty="0"/>
              <a:t> </a:t>
            </a:r>
            <a:r>
              <a:rPr lang="el-GR" dirty="0"/>
              <a:t>έρευνα , τα οικονομικά του περιβάλλοντος, την οικονομική γεωγραφία, τη μηχανική των μεταφορών και πολλά άλλα.</a:t>
            </a:r>
            <a:endParaRPr lang="en-US" dirty="0"/>
          </a:p>
        </p:txBody>
      </p:sp>
    </p:spTree>
    <p:extLst>
      <p:ext uri="{BB962C8B-B14F-4D97-AF65-F5344CB8AC3E}">
        <p14:creationId xmlns:p14="http://schemas.microsoft.com/office/powerpoint/2010/main" val="2815094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D949-BC85-6E5A-DCD8-1FCCF427B50F}"/>
              </a:ext>
            </a:extLst>
          </p:cNvPr>
          <p:cNvSpPr>
            <a:spLocks noGrp="1"/>
          </p:cNvSpPr>
          <p:nvPr>
            <p:ph type="title"/>
          </p:nvPr>
        </p:nvSpPr>
        <p:spPr/>
        <p:txBody>
          <a:bodyPr>
            <a:normAutofit/>
          </a:bodyPr>
          <a:lstStyle/>
          <a:p>
            <a:r>
              <a:rPr lang="el-GR" sz="3400" dirty="0"/>
              <a:t>Οικονομετρικά υποδείγματα - Παράδειγμα 1.2. Συνάρτηση Κατανάλωσης του Keynes</a:t>
            </a:r>
            <a:endParaRPr lang="en-US" sz="3400" dirty="0"/>
          </a:p>
        </p:txBody>
      </p:sp>
      <p:sp>
        <p:nvSpPr>
          <p:cNvPr id="3" name="Content Placeholder 2">
            <a:extLst>
              <a:ext uri="{FF2B5EF4-FFF2-40B4-BE49-F238E27FC236}">
                <a16:creationId xmlns:a16="http://schemas.microsoft.com/office/drawing/2014/main" id="{59BD7187-2F3B-31AF-F19E-A2BB13520EC8}"/>
              </a:ext>
            </a:extLst>
          </p:cNvPr>
          <p:cNvSpPr>
            <a:spLocks noGrp="1"/>
          </p:cNvSpPr>
          <p:nvPr>
            <p:ph idx="1"/>
          </p:nvPr>
        </p:nvSpPr>
        <p:spPr/>
        <p:txBody>
          <a:bodyPr/>
          <a:lstStyle/>
          <a:p>
            <a:pPr algn="l"/>
            <a:r>
              <a:rPr lang="el-GR" sz="2400" b="0" i="0" u="none" strike="noStrike" baseline="0" dirty="0">
                <a:latin typeface="grmn1000"/>
              </a:rPr>
              <a:t>Ορίζουμε ως ροπή προς κατανάλωση τη συναρτησιακή σχέση </a:t>
            </a:r>
            <a:r>
              <a:rPr lang="el-GR" sz="2400" b="0" i="1" u="none" strike="noStrike" baseline="0" dirty="0">
                <a:latin typeface="LMMathItalic10-Regular"/>
              </a:rPr>
              <a:t>f </a:t>
            </a:r>
            <a:r>
              <a:rPr lang="el-GR" sz="2400" b="0" i="0" u="none" strike="noStrike" baseline="0" dirty="0">
                <a:latin typeface="grmn1000"/>
              </a:rPr>
              <a:t>μεταξύ του </a:t>
            </a:r>
            <a:r>
              <a:rPr lang="el-GR" sz="2400" b="0" i="1" u="none" strike="noStrike" baseline="0" dirty="0">
                <a:latin typeface="LMMathItalic10-Regular"/>
              </a:rPr>
              <a:t>X</a:t>
            </a:r>
            <a:r>
              <a:rPr lang="el-GR" sz="2400" b="0" i="0" u="none" strike="noStrike" baseline="0" dirty="0">
                <a:latin typeface="grmn1000"/>
              </a:rPr>
              <a:t>, που είναι ένα συγκεκριμένο επίπεδο εισοδήματος και του </a:t>
            </a:r>
            <a:r>
              <a:rPr lang="el-GR" sz="2400" b="0" i="1" u="none" strike="noStrike" baseline="0" dirty="0">
                <a:latin typeface="LMMathItalic10-Regular"/>
              </a:rPr>
              <a:t>C</a:t>
            </a:r>
            <a:r>
              <a:rPr lang="el-GR" sz="2400" b="0" i="0" u="none" strike="noStrike" baseline="0" dirty="0">
                <a:latin typeface="grmn1000"/>
              </a:rPr>
              <a:t>, που είναι η καταναλωτική δαπάνη γι΄ αυτό το επίπεδο εισοδήματος, έτσι ώστε </a:t>
            </a:r>
            <a:r>
              <a:rPr lang="el-GR" sz="2400" b="0" i="1" u="none" strike="noStrike" baseline="0" dirty="0">
                <a:latin typeface="LMMathItalic10-Regular"/>
              </a:rPr>
              <a:t>C </a:t>
            </a:r>
            <a:r>
              <a:rPr lang="el-GR" sz="2400" b="0" i="0" u="none" strike="noStrike" baseline="0" dirty="0">
                <a:latin typeface="LMRoman10-Regular"/>
              </a:rPr>
              <a:t>= </a:t>
            </a:r>
            <a:r>
              <a:rPr lang="el-GR" sz="2400" b="0" i="1" u="none" strike="noStrike" baseline="0" dirty="0">
                <a:latin typeface="LMMathItalic10-Regular"/>
              </a:rPr>
              <a:t>f</a:t>
            </a:r>
            <a:r>
              <a:rPr lang="el-GR" sz="2400" b="0" i="0" u="none" strike="noStrike" baseline="0" dirty="0">
                <a:latin typeface="LMRoman10-Regular"/>
              </a:rPr>
              <a:t>(</a:t>
            </a:r>
            <a:r>
              <a:rPr lang="el-GR" sz="2400" b="0" i="1" u="none" strike="noStrike" baseline="0" dirty="0">
                <a:latin typeface="LMMathItalic10-Regular"/>
              </a:rPr>
              <a:t>X</a:t>
            </a:r>
            <a:r>
              <a:rPr lang="el-GR" sz="2400" b="0" i="0" u="none" strike="noStrike" baseline="0" dirty="0">
                <a:latin typeface="LMRoman10-Regular"/>
              </a:rPr>
              <a:t>)</a:t>
            </a:r>
            <a:r>
              <a:rPr lang="el-GR" sz="2400" b="0" i="0" u="none" strike="noStrike" baseline="0" dirty="0">
                <a:latin typeface="grmn1000"/>
              </a:rPr>
              <a:t>.</a:t>
            </a:r>
          </a:p>
          <a:p>
            <a:pPr algn="l"/>
            <a:r>
              <a:rPr lang="el-GR" dirty="0"/>
              <a:t>Η καταναλωτική δαπάνη της κοινωνίας εξαρτάται:</a:t>
            </a:r>
          </a:p>
          <a:p>
            <a:pPr lvl="1"/>
            <a:r>
              <a:rPr lang="el-GR" dirty="0"/>
              <a:t>(i) εν μέρει από το επίπεδο του εισοδήματός της, (ii) εν μέρει από άλλες αντικειμενικές συνθήκες και (iii) εν μέρει από τις υποκειμενικές ανάγκες και τις ψυχολογικές τάσεις και συνήθειες των ατόμων που συνθέτουν την κοινωνία.</a:t>
            </a:r>
            <a:endParaRPr lang="en-US" dirty="0"/>
          </a:p>
        </p:txBody>
      </p:sp>
    </p:spTree>
    <p:extLst>
      <p:ext uri="{BB962C8B-B14F-4D97-AF65-F5344CB8AC3E}">
        <p14:creationId xmlns:p14="http://schemas.microsoft.com/office/powerpoint/2010/main" val="293019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16E33-4EBA-AE00-66C9-5A382DD1B284}"/>
              </a:ext>
            </a:extLst>
          </p:cNvPr>
          <p:cNvSpPr>
            <a:spLocks noGrp="1"/>
          </p:cNvSpPr>
          <p:nvPr>
            <p:ph type="title"/>
          </p:nvPr>
        </p:nvSpPr>
        <p:spPr/>
        <p:txBody>
          <a:bodyPr/>
          <a:lstStyle/>
          <a:p>
            <a:r>
              <a:rPr kumimoji="0" lang="el-GR" sz="34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Οικονομετρικά υποδείγματα - Παράδειγμα 1.2. Συνάρτηση Κατανάλωσης του Keynes</a:t>
            </a:r>
            <a:endParaRPr lang="en-US" dirty="0"/>
          </a:p>
        </p:txBody>
      </p:sp>
      <p:sp>
        <p:nvSpPr>
          <p:cNvPr id="3" name="Content Placeholder 2">
            <a:extLst>
              <a:ext uri="{FF2B5EF4-FFF2-40B4-BE49-F238E27FC236}">
                <a16:creationId xmlns:a16="http://schemas.microsoft.com/office/drawing/2014/main" id="{E2D4877B-43CD-E6D8-65AA-1B4F031A5E28}"/>
              </a:ext>
            </a:extLst>
          </p:cNvPr>
          <p:cNvSpPr>
            <a:spLocks noGrp="1"/>
          </p:cNvSpPr>
          <p:nvPr>
            <p:ph idx="1"/>
          </p:nvPr>
        </p:nvSpPr>
        <p:spPr/>
        <p:txBody>
          <a:bodyPr/>
          <a:lstStyle/>
          <a:p>
            <a:r>
              <a:rPr lang="el-GR" dirty="0"/>
              <a:t>Οι άνθρωποι τείνουν, κατά κανόνα και κατά μέσο όρο, να αυξάνουν την</a:t>
            </a:r>
            <a:r>
              <a:rPr lang="en-US" dirty="0"/>
              <a:t> </a:t>
            </a:r>
            <a:r>
              <a:rPr lang="el-GR" dirty="0"/>
              <a:t>κατανάλωσή τους καθώς αυξάνεται το εισόδημά τους, αλλά να μην την αυξάνουν τόσο όσο αυξάνεται το εισόδημά</a:t>
            </a:r>
            <a:r>
              <a:rPr lang="en-US" dirty="0"/>
              <a:t> </a:t>
            </a:r>
            <a:r>
              <a:rPr lang="el-GR" dirty="0"/>
              <a:t>τους. </a:t>
            </a:r>
          </a:p>
          <a:p>
            <a:pPr lvl="1"/>
            <a:r>
              <a:rPr lang="el-GR" dirty="0"/>
              <a:t>Δηλαδή, ... η παράγωγος dC/ dX είναι θετική και μικρότερη από την μονάδα.</a:t>
            </a:r>
          </a:p>
          <a:p>
            <a:r>
              <a:rPr lang="el-GR" dirty="0"/>
              <a:t>Εκτός από βραχυχρόνιες αλλαγές στο επίπεδο εισοδήματος, είναι προφανές ότι ένα υψηλότερο απόλυτο επίπεδο εισοδήματος τείνει κατά κανόνα να διευρύνει το χάσμα μεταξύ εισοδήματος και κατανάλωσης</a:t>
            </a:r>
            <a:endParaRPr lang="en-US" dirty="0"/>
          </a:p>
        </p:txBody>
      </p:sp>
    </p:spTree>
    <p:extLst>
      <p:ext uri="{BB962C8B-B14F-4D97-AF65-F5344CB8AC3E}">
        <p14:creationId xmlns:p14="http://schemas.microsoft.com/office/powerpoint/2010/main" val="1767689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4DD6-ED0E-0910-3319-D4D2573090FD}"/>
              </a:ext>
            </a:extLst>
          </p:cNvPr>
          <p:cNvSpPr>
            <a:spLocks noGrp="1"/>
          </p:cNvSpPr>
          <p:nvPr>
            <p:ph type="title"/>
          </p:nvPr>
        </p:nvSpPr>
        <p:spPr/>
        <p:txBody>
          <a:bodyPr/>
          <a:lstStyle/>
          <a:p>
            <a:r>
              <a:rPr kumimoji="0" lang="el-GR" sz="34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Οικονομετρικά υποδείγματα - Παράδειγμα 1.2. Συνάρτηση Κατανάλωσης του Keynes</a:t>
            </a:r>
            <a:endParaRPr lang="en-US" dirty="0"/>
          </a:p>
        </p:txBody>
      </p:sp>
      <p:sp>
        <p:nvSpPr>
          <p:cNvPr id="3" name="Content Placeholder 2">
            <a:extLst>
              <a:ext uri="{FF2B5EF4-FFF2-40B4-BE49-F238E27FC236}">
                <a16:creationId xmlns:a16="http://schemas.microsoft.com/office/drawing/2014/main" id="{D49C2C5B-5AC6-8BC8-E6FC-EC122B700416}"/>
              </a:ext>
            </a:extLst>
          </p:cNvPr>
          <p:cNvSpPr>
            <a:spLocks noGrp="1"/>
          </p:cNvSpPr>
          <p:nvPr>
            <p:ph idx="1"/>
          </p:nvPr>
        </p:nvSpPr>
        <p:spPr>
          <a:xfrm>
            <a:off x="1024128" y="2286000"/>
            <a:ext cx="11060296" cy="4023360"/>
          </a:xfrm>
        </p:spPr>
        <p:txBody>
          <a:bodyPr/>
          <a:lstStyle/>
          <a:p>
            <a:r>
              <a:rPr lang="el-GR" dirty="0"/>
              <a:t>Η θεωρία υποστηρίζει ότι μεταξύ κατανάλωσης και εισοδήματος υπάρχει η σχέση C = f(X) και στη δεύτερη παράγραφο διατυπώνεται ο ισχυρισμός ότι η οριακή ροπή προς κατανάλωση (marginal propensity to consume) MPC, dC/ dX, παίρνει τιμές ανάμεσα στο μηδέν και στο ένα</a:t>
            </a:r>
          </a:p>
          <a:p>
            <a:r>
              <a:rPr lang="el-GR" dirty="0"/>
              <a:t>Η θεωρία υποστηρίζει ότι η μέση ροπή προς κατανάλωση (average propensity to consume) APC, C/X, μειώνεται καθώς αυξάνεται το εισόδημα, δηλαδή d(C/X)/ dX = (MPC − APC)/X &lt; 0. Άρα, MPC &lt; APC.</a:t>
            </a:r>
          </a:p>
          <a:p>
            <a:r>
              <a:rPr lang="el-GR" dirty="0"/>
              <a:t>Η πιο συνηθισμένη μορφή της συνάρτησης κατανάλωσης είναι η γραμμική σχέση, C = α + </a:t>
            </a:r>
            <a:r>
              <a:rPr lang="el-GR" dirty="0" err="1"/>
              <a:t>Xβ</a:t>
            </a:r>
            <a:r>
              <a:rPr lang="el-GR" dirty="0"/>
              <a:t>, που ικανοποιεί τους «νόμους» του Keynes αν το β παίρνει τιμές ανάμεσα στο μηδέν και το ένα και αν το α είναι μεγαλύτερο από το μηδέν.</a:t>
            </a:r>
            <a:endParaRPr lang="en-US" dirty="0"/>
          </a:p>
        </p:txBody>
      </p:sp>
    </p:spTree>
    <p:extLst>
      <p:ext uri="{BB962C8B-B14F-4D97-AF65-F5344CB8AC3E}">
        <p14:creationId xmlns:p14="http://schemas.microsoft.com/office/powerpoint/2010/main" val="9966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62E4-7213-717F-5837-D2572EE860AF}"/>
              </a:ext>
            </a:extLst>
          </p:cNvPr>
          <p:cNvSpPr>
            <a:spLocks noGrp="1"/>
          </p:cNvSpPr>
          <p:nvPr>
            <p:ph type="title"/>
          </p:nvPr>
        </p:nvSpPr>
        <p:spPr/>
        <p:txBody>
          <a:bodyPr/>
          <a:lstStyle/>
          <a:p>
            <a:r>
              <a:rPr kumimoji="0" lang="el-GR" sz="34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Οικονομετρικά υποδείγματα - Παράδειγμα 1.2. Συνάρτηση Κατανάλωσης του Keynes</a:t>
            </a:r>
            <a:endParaRPr lang="en-US" dirty="0"/>
          </a:p>
        </p:txBody>
      </p:sp>
      <p:sp>
        <p:nvSpPr>
          <p:cNvPr id="3" name="Content Placeholder 2">
            <a:extLst>
              <a:ext uri="{FF2B5EF4-FFF2-40B4-BE49-F238E27FC236}">
                <a16:creationId xmlns:a16="http://schemas.microsoft.com/office/drawing/2014/main" id="{F245D843-0880-EB12-7EB4-F82C22A41830}"/>
              </a:ext>
            </a:extLst>
          </p:cNvPr>
          <p:cNvSpPr>
            <a:spLocks noGrp="1"/>
          </p:cNvSpPr>
          <p:nvPr>
            <p:ph idx="1"/>
          </p:nvPr>
        </p:nvSpPr>
        <p:spPr/>
        <p:txBody>
          <a:bodyPr/>
          <a:lstStyle/>
          <a:p>
            <a:r>
              <a:rPr lang="el-GR" dirty="0"/>
              <a:t>Αυτές οι θεωρητικές προτάσεις παρέχουν τη βάση για μια οικονομετρική μελέτη.</a:t>
            </a:r>
          </a:p>
          <a:p>
            <a:r>
              <a:rPr lang="el-GR" dirty="0"/>
              <a:t>Μερικά ζητήματα που θα μπορούσαν να μελετηθούν είναι:</a:t>
            </a:r>
          </a:p>
          <a:p>
            <a:pPr lvl="1"/>
            <a:r>
              <a:rPr lang="el-GR" dirty="0"/>
              <a:t>(1) αν αυτή η σχέση είναι σταθερή διαχρονικά ή αν οι παράμετροι της σχέσης αλλάζουν από τη μία γενιά στην επόμενη</a:t>
            </a:r>
          </a:p>
          <a:p>
            <a:pPr lvl="1"/>
            <a:r>
              <a:rPr lang="el-GR" dirty="0"/>
              <a:t>(2) αν υπάρχουν συστηματικές διαφορές στη σχέση μεταξύ διαφορετικών χωρών και, αν αυτό συμβαίνει, τι εξηγεί αυτές τις διαφορές και</a:t>
            </a:r>
          </a:p>
          <a:p>
            <a:pPr lvl="1"/>
            <a:r>
              <a:rPr lang="el-GR" dirty="0"/>
              <a:t>(3) αν υπάρχουν άλλοι παράγοντες που θα μπορούσαν να βελτιώσουν την ικανότητα του υποδείγματος να εξηγήσει τη σχέση μεταξύ κατανάλωσης και εισοδήματος.</a:t>
            </a:r>
            <a:endParaRPr lang="en-US" dirty="0"/>
          </a:p>
        </p:txBody>
      </p:sp>
    </p:spTree>
    <p:extLst>
      <p:ext uri="{BB962C8B-B14F-4D97-AF65-F5344CB8AC3E}">
        <p14:creationId xmlns:p14="http://schemas.microsoft.com/office/powerpoint/2010/main" val="102196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5834-4F18-AFC2-1921-DD59DCCB39D0}"/>
              </a:ext>
            </a:extLst>
          </p:cNvPr>
          <p:cNvSpPr>
            <a:spLocks noGrp="1"/>
          </p:cNvSpPr>
          <p:nvPr>
            <p:ph type="title"/>
          </p:nvPr>
        </p:nvSpPr>
        <p:spPr/>
        <p:txBody>
          <a:bodyPr/>
          <a:lstStyle/>
          <a:p>
            <a:r>
              <a:rPr kumimoji="0" lang="el-GR" sz="34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Οικονομετρικά υποδείγματα - Παράδειγμα 1.2. Συνάρτηση Κατανάλωσης του Keynes</a:t>
            </a:r>
            <a:endParaRPr lang="en-US" dirty="0"/>
          </a:p>
        </p:txBody>
      </p:sp>
      <p:sp>
        <p:nvSpPr>
          <p:cNvPr id="3" name="Content Placeholder 2">
            <a:extLst>
              <a:ext uri="{FF2B5EF4-FFF2-40B4-BE49-F238E27FC236}">
                <a16:creationId xmlns:a16="http://schemas.microsoft.com/office/drawing/2014/main" id="{5D825C1C-3DAC-AF4E-C7BB-5EF4862CC33C}"/>
              </a:ext>
            </a:extLst>
          </p:cNvPr>
          <p:cNvSpPr>
            <a:spLocks noGrp="1"/>
          </p:cNvSpPr>
          <p:nvPr>
            <p:ph idx="1"/>
          </p:nvPr>
        </p:nvSpPr>
        <p:spPr>
          <a:xfrm>
            <a:off x="1024128" y="2286000"/>
            <a:ext cx="10889966" cy="4023360"/>
          </a:xfrm>
        </p:spPr>
        <p:txBody>
          <a:bodyPr/>
          <a:lstStyle/>
          <a:p>
            <a:r>
              <a:rPr lang="el-GR" dirty="0"/>
              <a:t>Υποδείγματα ζήτησης, παραγωγής, προσφοράς εργασίας, ατομικών επιλογών, εκπαιδευτικού επιπέδου, εισοδήματος και μισθών, επενδύσεων, αγοραίας ισορροπίας και συνολικής κατανάλωσης καθορίζουν ακριβείς, προσδιοριστικές σχέσεις (deterministic relationships).</a:t>
            </a:r>
          </a:p>
          <a:p>
            <a:r>
              <a:rPr lang="el-GR" dirty="0"/>
              <a:t>΄Ενα υπόδειγμα είναι μια απλοποίηση της πραγματικότητας</a:t>
            </a:r>
          </a:p>
          <a:p>
            <a:pPr lvl="1"/>
            <a:r>
              <a:rPr lang="el-GR" dirty="0"/>
              <a:t>Περιέχει τα εμφανή χαρακτηριστικά της εξεταζόμενης σχέσης χωρίς να λαμβάνει υπόψη επιρροές που ενδεχομένως υπάρχουν αλλά θεωρούνται άνευ σημασίας.</a:t>
            </a:r>
          </a:p>
          <a:p>
            <a:r>
              <a:rPr lang="el-GR" dirty="0"/>
              <a:t>Κανένα υπόδειγμα δε θα μπορούσε να λαμβάνει υπόψη όλα τα ενδεχόμενα χαρακτηριστικά της οικονομικής ζωής.</a:t>
            </a:r>
            <a:endParaRPr lang="en-US" dirty="0"/>
          </a:p>
        </p:txBody>
      </p:sp>
    </p:spTree>
    <p:extLst>
      <p:ext uri="{BB962C8B-B14F-4D97-AF65-F5344CB8AC3E}">
        <p14:creationId xmlns:p14="http://schemas.microsoft.com/office/powerpoint/2010/main" val="60489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C55CF-FAAE-853A-125E-3E43779A4818}"/>
              </a:ext>
            </a:extLst>
          </p:cNvPr>
          <p:cNvSpPr>
            <a:spLocks noGrp="1"/>
          </p:cNvSpPr>
          <p:nvPr>
            <p:ph type="title"/>
          </p:nvPr>
        </p:nvSpPr>
        <p:spPr/>
        <p:txBody>
          <a:bodyPr/>
          <a:lstStyle/>
          <a:p>
            <a:pPr algn="ctr"/>
            <a:r>
              <a:rPr kumimoji="0" lang="el-GR" sz="34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Οικονομετρικά υποδείγματα </a:t>
            </a:r>
            <a:endParaRPr lang="en-US" dirty="0"/>
          </a:p>
        </p:txBody>
      </p:sp>
      <p:sp>
        <p:nvSpPr>
          <p:cNvPr id="3" name="Content Placeholder 2">
            <a:extLst>
              <a:ext uri="{FF2B5EF4-FFF2-40B4-BE49-F238E27FC236}">
                <a16:creationId xmlns:a16="http://schemas.microsoft.com/office/drawing/2014/main" id="{CF069D40-B70B-2D72-087C-AA0143259422}"/>
              </a:ext>
            </a:extLst>
          </p:cNvPr>
          <p:cNvSpPr>
            <a:spLocks noGrp="1"/>
          </p:cNvSpPr>
          <p:nvPr>
            <p:ph idx="1"/>
          </p:nvPr>
        </p:nvSpPr>
        <p:spPr>
          <a:xfrm>
            <a:off x="1024128" y="2286000"/>
            <a:ext cx="10916860" cy="4023360"/>
          </a:xfrm>
        </p:spPr>
        <p:txBody>
          <a:bodyPr>
            <a:normAutofit/>
          </a:bodyPr>
          <a:lstStyle/>
          <a:p>
            <a:r>
              <a:rPr lang="el-GR" sz="2800" dirty="0"/>
              <a:t>Είναι επίσης απαραίτητο να ενσωματωθεί στο υπόδειγμα ένας στοχαστικός όρος.</a:t>
            </a:r>
          </a:p>
          <a:p>
            <a:r>
              <a:rPr lang="el-GR" sz="2800" dirty="0"/>
              <a:t>Ως αποτέλεσμα, οι παρατηρήσεις μιας μεταβλητής θα παρουσιάζουν μεταβλητότητα</a:t>
            </a:r>
            <a:endParaRPr lang="en-US" sz="2800" dirty="0"/>
          </a:p>
        </p:txBody>
      </p:sp>
    </p:spTree>
    <p:extLst>
      <p:ext uri="{BB962C8B-B14F-4D97-AF65-F5344CB8AC3E}">
        <p14:creationId xmlns:p14="http://schemas.microsoft.com/office/powerpoint/2010/main" val="342367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7F4B-7B8D-4B18-F067-433F0B3DB72D}"/>
              </a:ext>
            </a:extLst>
          </p:cNvPr>
          <p:cNvSpPr>
            <a:spLocks noGrp="1"/>
          </p:cNvSpPr>
          <p:nvPr>
            <p:ph type="title"/>
          </p:nvPr>
        </p:nvSpPr>
        <p:spPr/>
        <p:txBody>
          <a:bodyPr>
            <a:normAutofit/>
          </a:bodyPr>
          <a:lstStyle/>
          <a:p>
            <a:r>
              <a:rPr lang="el-GR" sz="3200" dirty="0"/>
              <a:t>Το γνωστικό αντικείμενο της οικονομετρίας</a:t>
            </a:r>
            <a:endParaRPr lang="en-US" sz="3200" dirty="0"/>
          </a:p>
        </p:txBody>
      </p:sp>
      <p:sp>
        <p:nvSpPr>
          <p:cNvPr id="3" name="Content Placeholder 2">
            <a:extLst>
              <a:ext uri="{FF2B5EF4-FFF2-40B4-BE49-F238E27FC236}">
                <a16:creationId xmlns:a16="http://schemas.microsoft.com/office/drawing/2014/main" id="{89E49400-9B54-F2B7-6AFD-9E8EBCBFAD27}"/>
              </a:ext>
            </a:extLst>
          </p:cNvPr>
          <p:cNvSpPr>
            <a:spLocks noGrp="1"/>
          </p:cNvSpPr>
          <p:nvPr>
            <p:ph idx="1"/>
          </p:nvPr>
        </p:nvSpPr>
        <p:spPr>
          <a:xfrm>
            <a:off x="179312" y="2169673"/>
            <a:ext cx="11802155" cy="3678303"/>
          </a:xfrm>
        </p:spPr>
        <p:txBody>
          <a:bodyPr>
            <a:normAutofit/>
          </a:bodyPr>
          <a:lstStyle/>
          <a:p>
            <a:pPr marL="0" indent="0">
              <a:buNone/>
            </a:pPr>
            <a:r>
              <a:rPr lang="el-GR" dirty="0"/>
              <a:t>Σκοπός της Οικονομετρικής Εταιρείας είναι η προώθηση μελετών που στοχεύουν στην ενοποίηση της θεωρητικής-ποσοτικής και της εμπειρικής-ποσοτικής προσέγγισης των οικονομικών προβλημάτων</a:t>
            </a:r>
          </a:p>
          <a:p>
            <a:pPr marL="0" indent="0">
              <a:buNone/>
            </a:pPr>
            <a:r>
              <a:rPr lang="el-GR" dirty="0"/>
              <a:t>Υπάρχουν πολλές πτυχές της ποσοτικής προσέγγισης στην Οικονομική Επιστήμη</a:t>
            </a:r>
          </a:p>
          <a:p>
            <a:pPr marL="173736" lvl="1" indent="0">
              <a:buNone/>
            </a:pPr>
            <a:r>
              <a:rPr lang="el-GR" dirty="0"/>
              <a:t>καμία από αυτές δεν μπορεί, από μόνη της, να συγχέεται με την Οικονομετρία. Επομένως, η Οικονομετρία δεν ταυτίζεται με την Οικονομική Στατιστική.</a:t>
            </a:r>
          </a:p>
          <a:p>
            <a:pPr marL="0" indent="0">
              <a:buNone/>
            </a:pPr>
            <a:r>
              <a:rPr lang="el-GR" dirty="0"/>
              <a:t>Η εμπειρία έχει δείξει ότι καθεμία από αυτές τις τρεις επιστήμες, η Στατιστική, η Οικονομική Θεωρία και τα Μαθηματικά, είναι απαραίτητη για την κατανόηση των ποσοτικών σχέσεων της σύγχρονης οικονομικής ζωής</a:t>
            </a:r>
          </a:p>
          <a:p>
            <a:pPr marL="0" indent="0">
              <a:buNone/>
            </a:pPr>
            <a:endParaRPr lang="en-US" dirty="0"/>
          </a:p>
        </p:txBody>
      </p:sp>
    </p:spTree>
    <p:extLst>
      <p:ext uri="{BB962C8B-B14F-4D97-AF65-F5344CB8AC3E}">
        <p14:creationId xmlns:p14="http://schemas.microsoft.com/office/powerpoint/2010/main" val="295198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1427026-92F5-66E2-60DD-D3EBF22BE697}"/>
              </a:ext>
            </a:extLst>
          </p:cNvPr>
          <p:cNvPicPr>
            <a:picLocks noGrp="1" noChangeAspect="1"/>
          </p:cNvPicPr>
          <p:nvPr>
            <p:ph idx="1"/>
          </p:nvPr>
        </p:nvPicPr>
        <p:blipFill>
          <a:blip r:embed="rId2"/>
          <a:stretch>
            <a:fillRect/>
          </a:stretch>
        </p:blipFill>
        <p:spPr>
          <a:xfrm>
            <a:off x="2088777" y="1477833"/>
            <a:ext cx="7787267" cy="4035459"/>
          </a:xfrm>
        </p:spPr>
      </p:pic>
    </p:spTree>
    <p:extLst>
      <p:ext uri="{BB962C8B-B14F-4D97-AF65-F5344CB8AC3E}">
        <p14:creationId xmlns:p14="http://schemas.microsoft.com/office/powerpoint/2010/main" val="366862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E7B2-9DDA-8997-8A59-1F7997548C36}"/>
              </a:ext>
            </a:extLst>
          </p:cNvPr>
          <p:cNvSpPr>
            <a:spLocks noGrp="1"/>
          </p:cNvSpPr>
          <p:nvPr>
            <p:ph type="title"/>
          </p:nvPr>
        </p:nvSpPr>
        <p:spPr/>
        <p:txBody>
          <a:bodyPr/>
          <a:lstStyle/>
          <a:p>
            <a:r>
              <a:rPr kumimoji="0" lang="el-GR" sz="34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Οικονομετρικά υποδείγματα </a:t>
            </a:r>
            <a:endParaRPr lang="en-US" dirty="0"/>
          </a:p>
        </p:txBody>
      </p:sp>
      <p:sp>
        <p:nvSpPr>
          <p:cNvPr id="3" name="Content Placeholder 2">
            <a:extLst>
              <a:ext uri="{FF2B5EF4-FFF2-40B4-BE49-F238E27FC236}">
                <a16:creationId xmlns:a16="http://schemas.microsoft.com/office/drawing/2014/main" id="{12FCD049-55C6-A662-7DED-732F3A437FA6}"/>
              </a:ext>
            </a:extLst>
          </p:cNvPr>
          <p:cNvSpPr>
            <a:spLocks noGrp="1"/>
          </p:cNvSpPr>
          <p:nvPr>
            <p:ph idx="1"/>
          </p:nvPr>
        </p:nvSpPr>
        <p:spPr/>
        <p:txBody>
          <a:bodyPr/>
          <a:lstStyle/>
          <a:p>
            <a:r>
              <a:rPr lang="el-GR" dirty="0"/>
              <a:t>΄Ενα υπόδειγμα (ή θεωρία) δεν μπορεί ποτέ να επιβεβαιωθεί πλήρως, εκτός και αν γίνει τόσο ευρύ ώστε να περιλαμβάνει τα πάντα.</a:t>
            </a:r>
          </a:p>
          <a:p>
            <a:r>
              <a:rPr lang="el-GR" dirty="0"/>
              <a:t>Τα υποδείγματα μπορούν να υποβάλλονται σε ολοένα και αυστηρότερους ελέγχους και, αν δε συμφωνούν με τα δεδομένα, να απορρίπτονται.</a:t>
            </a:r>
          </a:p>
          <a:p>
            <a:r>
              <a:rPr lang="el-GR" dirty="0"/>
              <a:t>Η διαδικασία της οικονομετρικής ανάλυσης αρχίζει με τον προσδιορισμό μιας θεωρητικής σχέσης</a:t>
            </a:r>
            <a:endParaRPr lang="en-US" dirty="0"/>
          </a:p>
        </p:txBody>
      </p:sp>
    </p:spTree>
    <p:extLst>
      <p:ext uri="{BB962C8B-B14F-4D97-AF65-F5344CB8AC3E}">
        <p14:creationId xmlns:p14="http://schemas.microsoft.com/office/powerpoint/2010/main" val="301895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9F07-6FCD-2F68-48CF-05691888C15A}"/>
              </a:ext>
            </a:extLst>
          </p:cNvPr>
          <p:cNvSpPr>
            <a:spLocks noGrp="1"/>
          </p:cNvSpPr>
          <p:nvPr>
            <p:ph type="title"/>
          </p:nvPr>
        </p:nvSpPr>
        <p:spPr/>
        <p:txBody>
          <a:bodyPr/>
          <a:lstStyle/>
          <a:p>
            <a:r>
              <a:rPr kumimoji="0" lang="el-GR" sz="34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Οικονομετρικά υποδείγματα </a:t>
            </a:r>
            <a:endParaRPr lang="en-US" dirty="0"/>
          </a:p>
        </p:txBody>
      </p:sp>
      <p:sp>
        <p:nvSpPr>
          <p:cNvPr id="3" name="Content Placeholder 2">
            <a:extLst>
              <a:ext uri="{FF2B5EF4-FFF2-40B4-BE49-F238E27FC236}">
                <a16:creationId xmlns:a16="http://schemas.microsoft.com/office/drawing/2014/main" id="{11EB05AD-352F-8B48-7789-B037A46D281F}"/>
              </a:ext>
            </a:extLst>
          </p:cNvPr>
          <p:cNvSpPr>
            <a:spLocks noGrp="1"/>
          </p:cNvSpPr>
          <p:nvPr>
            <p:ph idx="1"/>
          </p:nvPr>
        </p:nvSpPr>
        <p:spPr>
          <a:xfrm>
            <a:off x="934480" y="1945340"/>
            <a:ext cx="10791354" cy="4437529"/>
          </a:xfrm>
        </p:spPr>
        <p:txBody>
          <a:bodyPr>
            <a:normAutofit/>
          </a:bodyPr>
          <a:lstStyle/>
          <a:p>
            <a:r>
              <a:rPr lang="el-GR" dirty="0"/>
              <a:t>Μερικές από τις δυσκολίες που αναμένουμε να αντιμετωπίσουμε είναι οι ακόλουθες:</a:t>
            </a:r>
          </a:p>
          <a:p>
            <a:pPr lvl="1"/>
            <a:r>
              <a:rPr lang="el-GR" dirty="0"/>
              <a:t>Ενδέχεται τα δεδομένα να έχουν σφάλματα μέτρησης ή να μην αντιστοιχούν ακριβώς στις μεταβλητές του υποδείγματος. Το «επιτόκιο» είναι ένα παράδειγμα.</a:t>
            </a:r>
          </a:p>
          <a:p>
            <a:pPr lvl="1"/>
            <a:r>
              <a:rPr lang="el-GR" dirty="0"/>
              <a:t>Ορισμένες από τις μεταβλητές μπορεί να μην είναι μετρήσιμες. Οι «προσδοκίες» είναι ένα τέτοιο παράδειγμα.</a:t>
            </a:r>
          </a:p>
          <a:p>
            <a:pPr lvl="1"/>
            <a:r>
              <a:rPr lang="el-GR" dirty="0"/>
              <a:t>΄Ισως η θεωρία να μπορεί να μας δώσει μόνο μια πρόχειρη εικασία σχετικά με τη σωστή μορφή του υποδείγματος, με αποτέλεσμα να πρέπει να επιλέξουμε από ένα ενοχλητικά μεγάλο σύνολο πιθανών υποδειγμάτων.</a:t>
            </a:r>
          </a:p>
          <a:p>
            <a:pPr lvl="1"/>
            <a:r>
              <a:rPr lang="el-GR" dirty="0"/>
              <a:t>Ενδεχομένως παραβιάζονται σε σημαντικό βαθμό οι υποτιθέμενες στατιστικές ιδιότητες των στοχαστικών όρων του υποδείγματος, γεγονός που μπορεί να θέσει υπό αμφισβήτηση τις μεθόδους εκτίμησης και συμπερασματολογίας που έχουμε χρησιμοποιήσει.</a:t>
            </a:r>
          </a:p>
          <a:p>
            <a:pPr lvl="1"/>
            <a:r>
              <a:rPr lang="el-GR" dirty="0"/>
              <a:t>΄Ισως έχουν παραλειφθεί μερικές ουσιώσεις μεταβλητές από το υπόδειγμα.</a:t>
            </a:r>
          </a:p>
          <a:p>
            <a:pPr lvl="1"/>
            <a:r>
              <a:rPr lang="el-GR" dirty="0"/>
              <a:t>Οι συνθήκες υπό τις οποίες συλλέχθηκαν τα δεδομένα οδηγούν σε ένα δείγμα παρατηρήσεων που συστηματικά δεν αντιπροσωπεύει τον πληθυσμό που επιθυμούμε να μελετήσουμε.</a:t>
            </a:r>
          </a:p>
          <a:p>
            <a:pPr lvl="1"/>
            <a:endParaRPr lang="en-US" dirty="0"/>
          </a:p>
        </p:txBody>
      </p:sp>
    </p:spTree>
    <p:extLst>
      <p:ext uri="{BB962C8B-B14F-4D97-AF65-F5344CB8AC3E}">
        <p14:creationId xmlns:p14="http://schemas.microsoft.com/office/powerpoint/2010/main" val="361862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48D0F-FE0D-C5AF-D6F0-80233ECEE205}"/>
              </a:ext>
            </a:extLst>
          </p:cNvPr>
          <p:cNvSpPr>
            <a:spLocks noGrp="1"/>
          </p:cNvSpPr>
          <p:nvPr>
            <p:ph type="title"/>
          </p:nvPr>
        </p:nvSpPr>
        <p:spPr/>
        <p:txBody>
          <a:bodyPr>
            <a:normAutofit/>
          </a:bodyPr>
          <a:lstStyle/>
          <a:p>
            <a:r>
              <a:rPr lang="el-GR" sz="3600" dirty="0"/>
              <a:t>Δομή του βιβλίου</a:t>
            </a:r>
            <a:endParaRPr lang="en-US" sz="3600" dirty="0"/>
          </a:p>
        </p:txBody>
      </p:sp>
      <p:sp>
        <p:nvSpPr>
          <p:cNvPr id="3" name="Content Placeholder 2">
            <a:extLst>
              <a:ext uri="{FF2B5EF4-FFF2-40B4-BE49-F238E27FC236}">
                <a16:creationId xmlns:a16="http://schemas.microsoft.com/office/drawing/2014/main" id="{084C251F-55CD-1731-63E2-D017D6639020}"/>
              </a:ext>
            </a:extLst>
          </p:cNvPr>
          <p:cNvSpPr>
            <a:spLocks noGrp="1"/>
          </p:cNvSpPr>
          <p:nvPr>
            <p:ph idx="1"/>
          </p:nvPr>
        </p:nvSpPr>
        <p:spPr/>
        <p:txBody>
          <a:bodyPr/>
          <a:lstStyle/>
          <a:p>
            <a:r>
              <a:rPr lang="el-GR" dirty="0"/>
              <a:t>Παρακάτω δίνουμε ένα αδρό περίγραμμα του βιβλίου:</a:t>
            </a:r>
          </a:p>
          <a:p>
            <a:pPr lvl="1"/>
            <a:r>
              <a:rPr lang="en-US" dirty="0"/>
              <a:t>I. </a:t>
            </a:r>
            <a:r>
              <a:rPr lang="el-GR" dirty="0"/>
              <a:t>Υπόδειγμα παλινδρόμησης</a:t>
            </a:r>
          </a:p>
          <a:p>
            <a:pPr lvl="1"/>
            <a:r>
              <a:rPr lang="el-GR" dirty="0"/>
              <a:t>II. Γενικευμένη Παλινδρόμηση, Βοηθητικές Μεταβλητές και Δεδομένα Panel</a:t>
            </a:r>
          </a:p>
          <a:p>
            <a:pPr lvl="1"/>
            <a:r>
              <a:rPr lang="en-US" dirty="0"/>
              <a:t>III. </a:t>
            </a:r>
            <a:r>
              <a:rPr lang="el-GR" dirty="0"/>
              <a:t>Εκτιμητικές Μέθοδοι</a:t>
            </a:r>
          </a:p>
          <a:p>
            <a:pPr lvl="1"/>
            <a:r>
              <a:rPr lang="en-US" dirty="0"/>
              <a:t>IV. </a:t>
            </a:r>
            <a:r>
              <a:rPr lang="el-GR" dirty="0"/>
              <a:t>Μικροοικονομετρικές Μέθοδοι</a:t>
            </a:r>
          </a:p>
          <a:p>
            <a:pPr lvl="1"/>
            <a:r>
              <a:rPr lang="en-US" dirty="0"/>
              <a:t>V. </a:t>
            </a:r>
            <a:r>
              <a:rPr lang="el-GR" dirty="0"/>
              <a:t>Μακροοικονομετρικές Μέθοδοι</a:t>
            </a:r>
          </a:p>
          <a:p>
            <a:pPr lvl="1"/>
            <a:r>
              <a:rPr lang="en-US" dirty="0"/>
              <a:t>VI. </a:t>
            </a:r>
            <a:r>
              <a:rPr lang="el-GR" dirty="0"/>
              <a:t>Υποστηρικτικό Υλικό</a:t>
            </a:r>
            <a:endParaRPr lang="en-US" dirty="0"/>
          </a:p>
        </p:txBody>
      </p:sp>
    </p:spTree>
    <p:extLst>
      <p:ext uri="{BB962C8B-B14F-4D97-AF65-F5344CB8AC3E}">
        <p14:creationId xmlns:p14="http://schemas.microsoft.com/office/powerpoint/2010/main" val="283681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45A6-844A-03E7-1794-E9E4EF9C8F5F}"/>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Προκαταρκτικά</a:t>
            </a:r>
            <a:endParaRPr lang="en-US" dirty="0"/>
          </a:p>
        </p:txBody>
      </p:sp>
      <p:sp>
        <p:nvSpPr>
          <p:cNvPr id="3" name="Content Placeholder 2">
            <a:extLst>
              <a:ext uri="{FF2B5EF4-FFF2-40B4-BE49-F238E27FC236}">
                <a16:creationId xmlns:a16="http://schemas.microsoft.com/office/drawing/2014/main" id="{18DDF6AF-146C-A5E9-3EB0-582EA0D068E2}"/>
              </a:ext>
            </a:extLst>
          </p:cNvPr>
          <p:cNvSpPr>
            <a:spLocks noGrp="1"/>
          </p:cNvSpPr>
          <p:nvPr>
            <p:ph idx="1"/>
          </p:nvPr>
        </p:nvSpPr>
        <p:spPr/>
        <p:txBody>
          <a:bodyPr/>
          <a:lstStyle/>
          <a:p>
            <a:r>
              <a:rPr lang="el-GR" dirty="0"/>
              <a:t>Αριθμητικά παραδείγματα</a:t>
            </a:r>
          </a:p>
          <a:p>
            <a:r>
              <a:rPr lang="el-GR" dirty="0"/>
              <a:t>Λογισμικό και αναπαραγωγή των αποτελεσμάτων</a:t>
            </a:r>
          </a:p>
          <a:p>
            <a:r>
              <a:rPr lang="el-GR" dirty="0"/>
              <a:t>Συμβολισμός</a:t>
            </a:r>
            <a:endParaRPr lang="en-US" dirty="0"/>
          </a:p>
        </p:txBody>
      </p:sp>
    </p:spTree>
    <p:extLst>
      <p:ext uri="{BB962C8B-B14F-4D97-AF65-F5344CB8AC3E}">
        <p14:creationId xmlns:p14="http://schemas.microsoft.com/office/powerpoint/2010/main" val="351194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6FC84-88BA-EDD6-A396-240E50094911}"/>
              </a:ext>
            </a:extLst>
          </p:cNvPr>
          <p:cNvSpPr>
            <a:spLocks noGrp="1"/>
          </p:cNvSpPr>
          <p:nvPr>
            <p:ph type="title"/>
          </p:nvPr>
        </p:nvSpPr>
        <p:spPr/>
        <p:txBody>
          <a:bodyPr>
            <a:noAutofit/>
          </a:bodyPr>
          <a:lstStyle/>
          <a:p>
            <a:r>
              <a:rPr lang="el-GR" sz="3600" dirty="0"/>
              <a:t>Προκαταρκτικά - Συμβολισμός </a:t>
            </a:r>
            <a:endParaRPr lang="en-US" sz="3600" dirty="0"/>
          </a:p>
        </p:txBody>
      </p:sp>
      <p:sp>
        <p:nvSpPr>
          <p:cNvPr id="3" name="Content Placeholder 2">
            <a:extLst>
              <a:ext uri="{FF2B5EF4-FFF2-40B4-BE49-F238E27FC236}">
                <a16:creationId xmlns:a16="http://schemas.microsoft.com/office/drawing/2014/main" id="{BA894341-BC36-6929-91AE-2EF57E33B7F0}"/>
              </a:ext>
            </a:extLst>
          </p:cNvPr>
          <p:cNvSpPr>
            <a:spLocks noGrp="1"/>
          </p:cNvSpPr>
          <p:nvPr>
            <p:ph idx="1"/>
          </p:nvPr>
        </p:nvSpPr>
        <p:spPr/>
        <p:txBody>
          <a:bodyPr/>
          <a:lstStyle/>
          <a:p>
            <a:r>
              <a:rPr lang="el-GR" dirty="0"/>
              <a:t>΄Ενα διάνυσμα-στήλη ή στηλοδιάνυσμα με βαθμωτά στοιχεία συμβολίζεται με έντονα πεζά γράμματα ως εξής:</a:t>
            </a:r>
            <a:endParaRPr lang="en-US" dirty="0"/>
          </a:p>
        </p:txBody>
      </p:sp>
      <p:pic>
        <p:nvPicPr>
          <p:cNvPr id="5" name="Picture 4">
            <a:extLst>
              <a:ext uri="{FF2B5EF4-FFF2-40B4-BE49-F238E27FC236}">
                <a16:creationId xmlns:a16="http://schemas.microsoft.com/office/drawing/2014/main" id="{D9C0056E-34FD-928B-6FB6-6616C95FFC21}"/>
              </a:ext>
            </a:extLst>
          </p:cNvPr>
          <p:cNvPicPr>
            <a:picLocks noChangeAspect="1"/>
          </p:cNvPicPr>
          <p:nvPr/>
        </p:nvPicPr>
        <p:blipFill>
          <a:blip r:embed="rId2"/>
          <a:stretch>
            <a:fillRect/>
          </a:stretch>
        </p:blipFill>
        <p:spPr>
          <a:xfrm>
            <a:off x="4791859" y="3280184"/>
            <a:ext cx="1644800" cy="1595567"/>
          </a:xfrm>
          <a:prstGeom prst="rect">
            <a:avLst/>
          </a:prstGeom>
        </p:spPr>
      </p:pic>
    </p:spTree>
    <p:extLst>
      <p:ext uri="{BB962C8B-B14F-4D97-AF65-F5344CB8AC3E}">
        <p14:creationId xmlns:p14="http://schemas.microsoft.com/office/powerpoint/2010/main" val="2229758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9B58-16CB-5122-0C38-E6695EF17B03}"/>
              </a:ext>
            </a:extLst>
          </p:cNvPr>
          <p:cNvSpPr>
            <a:spLocks noGrp="1"/>
          </p:cNvSpPr>
          <p:nvPr>
            <p:ph type="title"/>
          </p:nvPr>
        </p:nvSpPr>
        <p:spPr/>
        <p:txBody>
          <a:bodyPr/>
          <a:lstStyle/>
          <a:p>
            <a:r>
              <a:rPr kumimoji="0" lang="el-GR" sz="36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Προκαταρκτικά - Συμβολισμός </a:t>
            </a:r>
            <a:endParaRPr lang="en-US" dirty="0"/>
          </a:p>
        </p:txBody>
      </p:sp>
      <p:sp>
        <p:nvSpPr>
          <p:cNvPr id="3" name="Content Placeholder 2">
            <a:extLst>
              <a:ext uri="{FF2B5EF4-FFF2-40B4-BE49-F238E27FC236}">
                <a16:creationId xmlns:a16="http://schemas.microsoft.com/office/drawing/2014/main" id="{491FA446-A4A9-ED28-AE98-5877E4DDEAD6}"/>
              </a:ext>
            </a:extLst>
          </p:cNvPr>
          <p:cNvSpPr>
            <a:spLocks noGrp="1"/>
          </p:cNvSpPr>
          <p:nvPr>
            <p:ph idx="1"/>
          </p:nvPr>
        </p:nvSpPr>
        <p:spPr/>
        <p:txBody>
          <a:bodyPr/>
          <a:lstStyle/>
          <a:p>
            <a:pPr algn="l"/>
            <a:r>
              <a:rPr lang="el-GR" sz="2400" b="0" i="0" u="none" strike="noStrike" baseline="0" dirty="0">
                <a:latin typeface="grmn1000"/>
              </a:rPr>
              <a:t>όπως και τα διανύσματα </a:t>
            </a:r>
            <a:r>
              <a:rPr lang="el-GR" sz="2400" b="1" i="1" u="none" strike="noStrike" baseline="0" dirty="0">
                <a:latin typeface="LMMathItalic10-Bold"/>
              </a:rPr>
              <a:t>x </a:t>
            </a:r>
            <a:r>
              <a:rPr lang="el-GR" sz="2400" b="0" i="0" u="none" strike="noStrike" baseline="0" dirty="0">
                <a:latin typeface="grmn1000"/>
              </a:rPr>
              <a:t>και </a:t>
            </a:r>
            <a:r>
              <a:rPr lang="el-GR" sz="2400" b="1" i="1" u="none" strike="noStrike" baseline="0" dirty="0">
                <a:latin typeface="LMMathItalic10-Bold"/>
              </a:rPr>
              <a:t>b</a:t>
            </a:r>
            <a:r>
              <a:rPr lang="el-GR" sz="2400" b="0" i="0" u="none" strike="noStrike" baseline="0" dirty="0">
                <a:latin typeface="grmn1000"/>
              </a:rPr>
              <a:t>. Οι διαστάσεις ενός στηλοδιανύσματος συμβολίζονται πάντοτε όπως οι διαστάσεις μιας μήτρας με μία στήλη, π.χ. </a:t>
            </a:r>
            <a:r>
              <a:rPr lang="el-GR" sz="2400" b="0" i="1" u="none" strike="noStrike" baseline="0" dirty="0">
                <a:latin typeface="LMMathItalic10-Regular"/>
              </a:rPr>
              <a:t>K </a:t>
            </a:r>
            <a:r>
              <a:rPr lang="el-GR" sz="2400" b="0" i="1" u="none" strike="noStrike" baseline="0" dirty="0">
                <a:latin typeface="LMMathSymbols10-Regular"/>
              </a:rPr>
              <a:t>× </a:t>
            </a:r>
            <a:r>
              <a:rPr lang="el-GR" sz="2400" b="0" i="0" u="none" strike="noStrike" baseline="0" dirty="0">
                <a:latin typeface="LMRoman10-Regular"/>
              </a:rPr>
              <a:t>1 </a:t>
            </a:r>
            <a:r>
              <a:rPr lang="el-GR" sz="2400" b="0" i="0" u="none" strike="noStrike" baseline="0" dirty="0">
                <a:latin typeface="grmn1000"/>
              </a:rPr>
              <a:t>ή </a:t>
            </a:r>
            <a:r>
              <a:rPr lang="el-GR" sz="2400" b="0" i="1" u="none" strike="noStrike" baseline="0" dirty="0">
                <a:latin typeface="LMMathItalic10-Regular"/>
              </a:rPr>
              <a:t>n </a:t>
            </a:r>
            <a:r>
              <a:rPr lang="el-GR" sz="2400" b="0" i="1" u="none" strike="noStrike" baseline="0" dirty="0">
                <a:latin typeface="LMMathSymbols10-Regular"/>
              </a:rPr>
              <a:t>× </a:t>
            </a:r>
            <a:r>
              <a:rPr lang="el-GR" sz="2400" b="0" i="0" u="none" strike="noStrike" baseline="0" dirty="0">
                <a:latin typeface="LMRoman10-Regular"/>
              </a:rPr>
              <a:t>1 </a:t>
            </a:r>
            <a:r>
              <a:rPr lang="el-GR" sz="2400" b="0" i="0" u="none" strike="noStrike" baseline="0" dirty="0">
                <a:latin typeface="grmn1000"/>
              </a:rPr>
              <a:t>κ.ο.κ. Μια μήτρα συμβολίζεται με έντονα κεφαλαία γράμματα, όπως η </a:t>
            </a:r>
            <a:r>
              <a:rPr lang="el-GR" sz="2400" b="0" i="1" u="none" strike="noStrike" baseline="0" dirty="0">
                <a:latin typeface="LMMathItalic10-Regular"/>
              </a:rPr>
              <a:t>n </a:t>
            </a:r>
            <a:r>
              <a:rPr lang="el-GR" sz="2400" b="0" i="1" u="none" strike="noStrike" baseline="0" dirty="0">
                <a:latin typeface="LMMathSymbols10-Regular"/>
              </a:rPr>
              <a:t>× </a:t>
            </a:r>
            <a:r>
              <a:rPr lang="el-GR" sz="2400" b="0" i="1" u="none" strike="noStrike" baseline="0" dirty="0">
                <a:latin typeface="LMMathItalic10-Regular"/>
              </a:rPr>
              <a:t>K </a:t>
            </a:r>
            <a:r>
              <a:rPr lang="el-GR" sz="2400" b="0" i="0" u="none" strike="noStrike" baseline="0" dirty="0">
                <a:latin typeface="grmn1000"/>
              </a:rPr>
              <a:t>μήτρα</a:t>
            </a:r>
            <a:endParaRPr lang="en-US" dirty="0"/>
          </a:p>
        </p:txBody>
      </p:sp>
      <p:pic>
        <p:nvPicPr>
          <p:cNvPr id="5" name="Picture 4">
            <a:extLst>
              <a:ext uri="{FF2B5EF4-FFF2-40B4-BE49-F238E27FC236}">
                <a16:creationId xmlns:a16="http://schemas.microsoft.com/office/drawing/2014/main" id="{FD60DDE9-CBF6-A920-F324-0078C1CCD636}"/>
              </a:ext>
            </a:extLst>
          </p:cNvPr>
          <p:cNvPicPr>
            <a:picLocks noChangeAspect="1"/>
          </p:cNvPicPr>
          <p:nvPr/>
        </p:nvPicPr>
        <p:blipFill>
          <a:blip r:embed="rId2"/>
          <a:stretch>
            <a:fillRect/>
          </a:stretch>
        </p:blipFill>
        <p:spPr>
          <a:xfrm>
            <a:off x="3951793" y="4267200"/>
            <a:ext cx="3314901" cy="1405647"/>
          </a:xfrm>
          <a:prstGeom prst="rect">
            <a:avLst/>
          </a:prstGeom>
        </p:spPr>
      </p:pic>
    </p:spTree>
    <p:extLst>
      <p:ext uri="{BB962C8B-B14F-4D97-AF65-F5344CB8AC3E}">
        <p14:creationId xmlns:p14="http://schemas.microsoft.com/office/powerpoint/2010/main" val="333396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3458E-85F4-8788-6D20-4B4FB5C45695}"/>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Το γνωστικό αντικείμενο της οικονομετρίας</a:t>
            </a:r>
            <a:endParaRPr lang="en-US" dirty="0"/>
          </a:p>
        </p:txBody>
      </p:sp>
      <p:sp>
        <p:nvSpPr>
          <p:cNvPr id="3" name="Content Placeholder 2">
            <a:extLst>
              <a:ext uri="{FF2B5EF4-FFF2-40B4-BE49-F238E27FC236}">
                <a16:creationId xmlns:a16="http://schemas.microsoft.com/office/drawing/2014/main" id="{F831FCE3-E650-F972-13A6-99AC49109972}"/>
              </a:ext>
            </a:extLst>
          </p:cNvPr>
          <p:cNvSpPr>
            <a:spLocks noGrp="1"/>
          </p:cNvSpPr>
          <p:nvPr>
            <p:ph idx="1"/>
          </p:nvPr>
        </p:nvSpPr>
        <p:spPr/>
        <p:txBody>
          <a:bodyPr/>
          <a:lstStyle/>
          <a:p>
            <a:r>
              <a:rPr lang="el-GR" dirty="0"/>
              <a:t>Η Οικονομετρική Εταιρεία ανταποκρίθηκε σε μια άνευ προηγουμένου συσσώρευση στατιστικών πληροφοριών</a:t>
            </a:r>
            <a:endParaRPr lang="en-US" dirty="0"/>
          </a:p>
          <a:p>
            <a:r>
              <a:rPr lang="el-GR" dirty="0"/>
              <a:t>Διέκρινε την ανάγκη να καθιερωθεί ένα σύνολο αρχών που θα μπορούσε να οργανώσει αυτή</a:t>
            </a:r>
            <a:r>
              <a:rPr lang="en-US" dirty="0"/>
              <a:t> </a:t>
            </a:r>
            <a:r>
              <a:rPr lang="el-GR" dirty="0"/>
              <a:t>την περίπλοκη μάζα δεδομένων</a:t>
            </a:r>
          </a:p>
          <a:p>
            <a:r>
              <a:rPr lang="el-GR" dirty="0"/>
              <a:t>Η Οικονομετρία ασχολείται με την εφαρμογή των μεθόδων της Μαθηματικής Στατιστικής και των εργαλείων της στατιστικής συμπερασματολογίας στην εμπειρική μέτρηση των σχέσεων που προκύπτουν από την Οκονομική Θεωρία.</a:t>
            </a:r>
            <a:endParaRPr lang="en-US" dirty="0"/>
          </a:p>
        </p:txBody>
      </p:sp>
    </p:spTree>
    <p:extLst>
      <p:ext uri="{BB962C8B-B14F-4D97-AF65-F5344CB8AC3E}">
        <p14:creationId xmlns:p14="http://schemas.microsoft.com/office/powerpoint/2010/main" val="134004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544D-0B0B-F1E3-DED1-128B81D4AF1C}"/>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Το γνωστικό αντικείμενο της οικονομετρίας</a:t>
            </a:r>
            <a:endParaRPr lang="en-US" dirty="0"/>
          </a:p>
        </p:txBody>
      </p:sp>
      <p:sp>
        <p:nvSpPr>
          <p:cNvPr id="3" name="Content Placeholder 2">
            <a:extLst>
              <a:ext uri="{FF2B5EF4-FFF2-40B4-BE49-F238E27FC236}">
                <a16:creationId xmlns:a16="http://schemas.microsoft.com/office/drawing/2014/main" id="{4140FA5C-9218-658B-D8E1-C8030E939774}"/>
              </a:ext>
            </a:extLst>
          </p:cNvPr>
          <p:cNvSpPr>
            <a:spLocks noGrp="1"/>
          </p:cNvSpPr>
          <p:nvPr>
            <p:ph idx="1"/>
          </p:nvPr>
        </p:nvSpPr>
        <p:spPr/>
        <p:txBody>
          <a:bodyPr/>
          <a:lstStyle/>
          <a:p>
            <a:r>
              <a:rPr lang="el-GR" dirty="0"/>
              <a:t>Υποστηρίζεται ότι</a:t>
            </a:r>
          </a:p>
          <a:p>
            <a:pPr lvl="1"/>
            <a:r>
              <a:rPr lang="el-GR" dirty="0"/>
              <a:t>(1) τα Μεγάλα Δεδομένα και οι νέες μέθοδοι ανάλυσης δεδομένων αποτελούν καινοτομίες που αποδιοργανώνουν και σε πολλές περιπτώσεις επανακαθορίζουν τον τρόπο που διεξάγεται η έρευνα και</a:t>
            </a:r>
          </a:p>
          <a:p>
            <a:pPr lvl="1"/>
            <a:r>
              <a:rPr lang="el-GR" dirty="0"/>
              <a:t>(2) ότι η ακαδημαϊκή κοινότητα πρέπει επειγόντως να ασχοληθεί με τις επιστημολογικές επιπτώσεις της εξελισσόμενης επανάστασης των δεδομένων</a:t>
            </a:r>
          </a:p>
          <a:p>
            <a:r>
              <a:rPr lang="el-GR" dirty="0"/>
              <a:t>Σημειώνουμε ότι ήδη προτείνεται να αντικατασταθεί η θεωρία από αναλυτικές μεθόδους που καθοδηγούνται από τα δεδομένα, οι οποίες θα παρέχουν τις οργανωτικές αρχές που θα καθοδηγούν την εμπειρική έρευνα.</a:t>
            </a:r>
          </a:p>
          <a:p>
            <a:endParaRPr lang="en-US" dirty="0"/>
          </a:p>
        </p:txBody>
      </p:sp>
    </p:spTree>
    <p:extLst>
      <p:ext uri="{BB962C8B-B14F-4D97-AF65-F5344CB8AC3E}">
        <p14:creationId xmlns:p14="http://schemas.microsoft.com/office/powerpoint/2010/main" val="372520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B67CC-3329-52EA-86E8-CB1F07695C0A}"/>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1.1. Συμπεριφορικά Υποδείγματα και οι Βραβεβευμένοι με Νόμπελ</a:t>
            </a:r>
          </a:p>
        </p:txBody>
      </p:sp>
      <p:sp>
        <p:nvSpPr>
          <p:cNvPr id="3" name="Content Placeholder 2">
            <a:extLst>
              <a:ext uri="{FF2B5EF4-FFF2-40B4-BE49-F238E27FC236}">
                <a16:creationId xmlns:a16="http://schemas.microsoft.com/office/drawing/2014/main" id="{F89C1D03-817B-5945-0668-4EC836D10BA2}"/>
              </a:ext>
            </a:extLst>
          </p:cNvPr>
          <p:cNvSpPr>
            <a:spLocks noGrp="1"/>
          </p:cNvSpPr>
          <p:nvPr>
            <p:ph idx="1"/>
          </p:nvPr>
        </p:nvSpPr>
        <p:spPr/>
        <p:txBody>
          <a:bodyPr>
            <a:normAutofit/>
          </a:bodyPr>
          <a:lstStyle/>
          <a:p>
            <a:r>
              <a:rPr lang="el-GR" dirty="0"/>
              <a:t>Το κλασικό υπόδειγμα μεγιστοποίησης της χρησιμότητας δημιουργεί τη ζήτηση για ελεύθερο χρόνο η οποία οδηγεί στη συνάρτηση προσφοράς εργασίας</a:t>
            </a:r>
          </a:p>
          <a:p>
            <a:r>
              <a:rPr lang="el-GR" dirty="0"/>
              <a:t>΄Όταν λαμβάνεται υπόψη στον υπολογισμό η οικιακή παραγωγή (δηλαδή η εργασία στο σπίτι και όχι στην επίσημη αγορά εργασίας), τότε οι επιθυμητές ώρες (επίσημης) εργασίας μπορεί να είναι αρνητικές. </a:t>
            </a:r>
          </a:p>
          <a:p>
            <a:r>
              <a:rPr lang="el-GR" dirty="0"/>
              <a:t>Μια σημαντική μεταβλητή είναι ο κατώτατος μισθός (reservation wage), δηλαδή ο μισθός πάνω από τον οποίο το εργατικό δυναμικό συμμετέχει στην επίσημη αγορά εργασίας. </a:t>
            </a:r>
          </a:p>
          <a:p>
            <a:r>
              <a:rPr lang="el-GR" dirty="0"/>
              <a:t>Στην πλευρά της ζήτησης της αγοράς εργασίας έχουμε τις επιχειρήσεις οι οποίες προσφέρουν αγοραίους μισθούς που ανταποκρίνονται σε χαρακτηριστικά όπως η ηλικία, η εκπαίδευση και η εμπειρία.</a:t>
            </a:r>
            <a:endParaRPr lang="en-US" dirty="0"/>
          </a:p>
        </p:txBody>
      </p:sp>
    </p:spTree>
    <p:extLst>
      <p:ext uri="{BB962C8B-B14F-4D97-AF65-F5344CB8AC3E}">
        <p14:creationId xmlns:p14="http://schemas.microsoft.com/office/powerpoint/2010/main" val="344770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7BC8-5C5E-B89A-D0FC-B7A1A7FEB490}"/>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Παράδειγμα 1.1. Συμπεριφορικά Υποδείγματα και οι Βραβεβευμένοι με Νόμπελ</a:t>
            </a:r>
            <a:endParaRPr lang="en-US" dirty="0"/>
          </a:p>
        </p:txBody>
      </p:sp>
      <p:sp>
        <p:nvSpPr>
          <p:cNvPr id="3" name="Content Placeholder 2">
            <a:extLst>
              <a:ext uri="{FF2B5EF4-FFF2-40B4-BE49-F238E27FC236}">
                <a16:creationId xmlns:a16="http://schemas.microsoft.com/office/drawing/2014/main" id="{BA45B1BB-6FEC-BFA1-E592-8FC03AD79759}"/>
              </a:ext>
            </a:extLst>
          </p:cNvPr>
          <p:cNvSpPr>
            <a:spLocks noGrp="1"/>
          </p:cNvSpPr>
          <p:nvPr>
            <p:ph idx="1"/>
          </p:nvPr>
        </p:nvSpPr>
        <p:spPr>
          <a:xfrm>
            <a:off x="713043" y="2417975"/>
            <a:ext cx="11079888" cy="4023360"/>
          </a:xfrm>
        </p:spPr>
        <p:txBody>
          <a:bodyPr/>
          <a:lstStyle/>
          <a:p>
            <a:r>
              <a:rPr lang="el-GR" dirty="0"/>
              <a:t>Η ανάλυση των πολιτικών παρεμβάσεων, όπως οι εκπαιδευτικές πρωτοβουλίες, η επαγγελματική κατάρτιση και οι πολιτικές απασχόλησης, τα προγράμματα ασφάλισης υγείας, η δημιουργία αγοράς, η χρηματοοικονομική ρύθμιση και πολλά άλλα, έχουν επηρεαστεί σε μεγάλο βαθμό από την πρωτοποριακή ιδέα του Heckman</a:t>
            </a:r>
          </a:p>
          <a:p>
            <a:r>
              <a:rPr lang="el-GR" dirty="0"/>
              <a:t>Οι παρουσιάσεις των θεωριών της ζήτησης για προϊόντα που παράγουν χρησιμότητα, δεν ασχολούνται με τα είδη των διακριτών επιλογών που οι καταναλωτές κάνουν καθημερινά</a:t>
            </a:r>
          </a:p>
          <a:p>
            <a:r>
              <a:rPr lang="el-GR" dirty="0"/>
              <a:t>Ένα υπόδειγμα τυχαίας χρησιμότητας που ορίζεται με βάση τις διαθέσιμες εναλλακτικές λύσεις που έχει ο καταναλωτής, μας παρέχει μια θεωρητικά ισχυρή πλατφόρμα για τη μελέτη τέτοιων επιλογών</a:t>
            </a:r>
            <a:endParaRPr lang="en-US" dirty="0"/>
          </a:p>
        </p:txBody>
      </p:sp>
    </p:spTree>
    <p:extLst>
      <p:ext uri="{BB962C8B-B14F-4D97-AF65-F5344CB8AC3E}">
        <p14:creationId xmlns:p14="http://schemas.microsoft.com/office/powerpoint/2010/main" val="243849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D4B6-9EE8-2E47-5A5B-A7128D4E41B3}"/>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Η χρήση της οικονομετρίας</a:t>
            </a:r>
            <a:endParaRPr lang="en-US" dirty="0"/>
          </a:p>
        </p:txBody>
      </p:sp>
      <p:sp>
        <p:nvSpPr>
          <p:cNvPr id="3" name="Content Placeholder 2">
            <a:extLst>
              <a:ext uri="{FF2B5EF4-FFF2-40B4-BE49-F238E27FC236}">
                <a16:creationId xmlns:a16="http://schemas.microsoft.com/office/drawing/2014/main" id="{9C0613E9-E572-2022-2F3C-58E6BA456C32}"/>
              </a:ext>
            </a:extLst>
          </p:cNvPr>
          <p:cNvSpPr>
            <a:spLocks noGrp="1"/>
          </p:cNvSpPr>
          <p:nvPr>
            <p:ph idx="1"/>
          </p:nvPr>
        </p:nvSpPr>
        <p:spPr>
          <a:xfrm>
            <a:off x="1024128" y="2286000"/>
            <a:ext cx="11167872" cy="4023360"/>
          </a:xfrm>
        </p:spPr>
        <p:txBody>
          <a:bodyPr>
            <a:normAutofit/>
          </a:bodyPr>
          <a:lstStyle/>
          <a:p>
            <a:r>
              <a:rPr lang="el-GR" dirty="0"/>
              <a:t>Μπορούμε να κάνουμε μια χρήσιμη διάκριση μεταξύ της Θεωρητικής Οικονομετρίας (Theoretical Econometrics) και της Εφαρμοσμένης Οικονομετρίας (Applied Econometrics).</a:t>
            </a:r>
          </a:p>
          <a:p>
            <a:r>
              <a:rPr lang="el-GR" dirty="0"/>
              <a:t>Οι θεωρητικοί οικονομέτρες αναπτύσσουν νέες τεχνικές εκτίμησης και ελέγχου υποθέσεων</a:t>
            </a:r>
          </a:p>
          <a:p>
            <a:pPr lvl="1"/>
            <a:r>
              <a:rPr lang="el-GR" dirty="0"/>
              <a:t>αναλύουν τις συνέπειες της εφαρμογής συγκεκριμένων μεθόδων όταν δεν πληρούνται οι προϋποθέσεις που δικαιολογούν τη χρήση αυτών των μεθόδων.</a:t>
            </a:r>
          </a:p>
          <a:p>
            <a:r>
              <a:rPr lang="el-GR" dirty="0"/>
              <a:t>Οι εφαρμοσμένες οικονομετρικές μέθοδοι μπορούν να χρησιμοποιηθούν για την εκτίμηση σημαντικών ποσοτήτων, για την ανάλυση οικονομικών προβλημάτων που σχετίζονται με τις αλλαγές πολιτικής, τις αγορές ή τις συμπεριφορές των ατόμων, με τον έλεγχο θεωριών και τις προβλέψεις.</a:t>
            </a:r>
          </a:p>
          <a:p>
            <a:endParaRPr lang="en-US" dirty="0"/>
          </a:p>
        </p:txBody>
      </p:sp>
    </p:spTree>
    <p:extLst>
      <p:ext uri="{BB962C8B-B14F-4D97-AF65-F5344CB8AC3E}">
        <p14:creationId xmlns:p14="http://schemas.microsoft.com/office/powerpoint/2010/main" val="105811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6A1BF-6A22-7643-997E-AD47B71B9911}"/>
              </a:ext>
            </a:extLst>
          </p:cNvPr>
          <p:cNvSpPr>
            <a:spLocks noGrp="1"/>
          </p:cNvSpPr>
          <p:nvPr>
            <p:ph type="title"/>
          </p:nvPr>
        </p:nvSpPr>
        <p:spPr/>
        <p:txBody>
          <a:bodyPr>
            <a:normAutofit/>
          </a:bodyPr>
          <a:lstStyle/>
          <a:p>
            <a:r>
              <a:rPr lang="el-GR" sz="3200" dirty="0"/>
              <a:t>Μικροοικονομετρία και μακροοικονομετρία</a:t>
            </a:r>
            <a:endParaRPr lang="en-US" sz="3200" dirty="0"/>
          </a:p>
        </p:txBody>
      </p:sp>
      <p:sp>
        <p:nvSpPr>
          <p:cNvPr id="3" name="Content Placeholder 2">
            <a:extLst>
              <a:ext uri="{FF2B5EF4-FFF2-40B4-BE49-F238E27FC236}">
                <a16:creationId xmlns:a16="http://schemas.microsoft.com/office/drawing/2014/main" id="{CD56085D-07FB-DAC7-73E8-3E10D9966011}"/>
              </a:ext>
            </a:extLst>
          </p:cNvPr>
          <p:cNvSpPr>
            <a:spLocks noGrp="1"/>
          </p:cNvSpPr>
          <p:nvPr>
            <p:ph idx="1"/>
          </p:nvPr>
        </p:nvSpPr>
        <p:spPr/>
        <p:txBody>
          <a:bodyPr/>
          <a:lstStyle/>
          <a:p>
            <a:r>
              <a:rPr lang="el-GR" dirty="0"/>
              <a:t>Η σύνδεση μεταξύ των υποκείμενων συμπεριφορικών υποδειγμάτων και της σύγχρονης χρήσης της Οικονομετρίας γίνεται όλο και πιο ισχυρή.</a:t>
            </a:r>
          </a:p>
          <a:p>
            <a:r>
              <a:rPr lang="el-GR" dirty="0"/>
              <a:t>Μια άλλη διάκριση γίνεται μεταξύ της μικρο-Οικονομετρίας (microeconometrics) και της μακρο-Οικονομετρίας (macroeconometrics).</a:t>
            </a:r>
          </a:p>
          <a:p>
            <a:r>
              <a:rPr lang="el-GR" dirty="0"/>
              <a:t>Η μικρο-Οικονομετρία χαρακτηρίζεται από την ανάλυση διαστρωματικών δεδομένων και δεδομένων panel</a:t>
            </a:r>
          </a:p>
          <a:p>
            <a:pPr lvl="1"/>
            <a:r>
              <a:rPr lang="el-GR" dirty="0"/>
              <a:t>καθώς και από το γεγονός ότι εστιάζει σε μεμονωμένους καταναλωτές, επιχειρήσεις και σε όσους λαμβάνουν μικρο-οικονομικές αποφάσεις.</a:t>
            </a:r>
          </a:p>
          <a:p>
            <a:endParaRPr lang="en-US" dirty="0"/>
          </a:p>
        </p:txBody>
      </p:sp>
    </p:spTree>
    <p:extLst>
      <p:ext uri="{BB962C8B-B14F-4D97-AF65-F5344CB8AC3E}">
        <p14:creationId xmlns:p14="http://schemas.microsoft.com/office/powerpoint/2010/main" val="2404848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73F9-8C47-C055-7DCF-382CDF1ACF82}"/>
              </a:ext>
            </a:extLst>
          </p:cNvPr>
          <p:cNvSpPr>
            <a:spLocks noGrp="1"/>
          </p:cNvSpPr>
          <p:nvPr>
            <p:ph type="title"/>
          </p:nvPr>
        </p:nvSpPr>
        <p:spPr/>
        <p:txBody>
          <a:bodyPr/>
          <a:lstStyle/>
          <a:p>
            <a:r>
              <a:rPr kumimoji="0" lang="el-GR" sz="3200" b="0" i="0" u="none" strike="noStrike" kern="1200" cap="all" spc="100" normalizeH="0" baseline="0" noProof="0" dirty="0">
                <a:ln>
                  <a:noFill/>
                </a:ln>
                <a:solidFill>
                  <a:prstClr val="black">
                    <a:lumMod val="95000"/>
                    <a:lumOff val="5000"/>
                  </a:prstClr>
                </a:solidFill>
                <a:effectLst/>
                <a:uLnTx/>
                <a:uFillTx/>
                <a:latin typeface="Calibri" panose="020F0502020204030204" pitchFamily="34" charset="0"/>
                <a:ea typeface="+mj-ea"/>
                <a:cs typeface="+mj-cs"/>
              </a:rPr>
              <a:t>Μικροοικονομετρία και μακροοικονομετρία</a:t>
            </a:r>
            <a:endParaRPr lang="en-US" dirty="0"/>
          </a:p>
        </p:txBody>
      </p:sp>
      <p:sp>
        <p:nvSpPr>
          <p:cNvPr id="3" name="Content Placeholder 2">
            <a:extLst>
              <a:ext uri="{FF2B5EF4-FFF2-40B4-BE49-F238E27FC236}">
                <a16:creationId xmlns:a16="http://schemas.microsoft.com/office/drawing/2014/main" id="{EA36E55F-C7AF-277B-E3B0-89C2BD369FD3}"/>
              </a:ext>
            </a:extLst>
          </p:cNvPr>
          <p:cNvSpPr>
            <a:spLocks noGrp="1"/>
          </p:cNvSpPr>
          <p:nvPr>
            <p:ph idx="1"/>
          </p:nvPr>
        </p:nvSpPr>
        <p:spPr/>
        <p:txBody>
          <a:bodyPr/>
          <a:lstStyle/>
          <a:p>
            <a:r>
              <a:rPr lang="el-GR" dirty="0"/>
              <a:t>΄Οσοι ασχολούνται με τη μικρο-Οικονομετρία βασίζονται σε μεγάλο βαθμό στα θεωρητικά εργαλεία της μικροοικονομικής</a:t>
            </a:r>
          </a:p>
          <a:p>
            <a:r>
              <a:rPr lang="el-GR" dirty="0"/>
              <a:t>Οι αναλύσεις αφορούν δύσκολα ερωτήματα που συχνά απαιτούν τη χρήση περίπλοκων μαθηματικών τύπων.</a:t>
            </a:r>
          </a:p>
          <a:p>
            <a:r>
              <a:rPr lang="el-GR" dirty="0"/>
              <a:t>Παρακάτω παραθέτουμε μερικές εφαρμογές:</a:t>
            </a:r>
          </a:p>
          <a:p>
            <a:pPr lvl="1"/>
            <a:r>
              <a:rPr lang="el-GR" dirty="0"/>
              <a:t>Ποιες είναι οι πιθανές επιπτώσεις των προτεινόμενων αρνητικών φόρων εισοδήματος στη συμπεριφορά προσφοράς εργασίας; [βλ. Ashenfelter and Heckman (1974)].</a:t>
            </a:r>
          </a:p>
          <a:p>
            <a:pPr lvl="1"/>
            <a:r>
              <a:rPr lang="el-GR" dirty="0"/>
              <a:t>Η φοίτηση σε ένα πολύ καλό κολέγιο αποφέρει επαρκές δια βίου αναμενόμενο εισόδημα ώστε να δικαιολογεί τα υψηλότερα δίδακτρα; [βλ. Kreuger and Dale (1999) και Kreuger (2000)].</a:t>
            </a:r>
          </a:p>
          <a:p>
            <a:pPr lvl="1"/>
            <a:r>
              <a:rPr lang="el-GR" dirty="0"/>
              <a:t>Ένα πρόγραμμα εθελοντικής κατάρτισης παράγει απτά οφέλη; Μπορούν αυτά τα οφέλη να μετρηθούν με ακρίβεια; [βλ. Angrist (2001)].</a:t>
            </a:r>
            <a:endParaRPr lang="en-US" dirty="0"/>
          </a:p>
        </p:txBody>
      </p:sp>
    </p:spTree>
    <p:extLst>
      <p:ext uri="{BB962C8B-B14F-4D97-AF65-F5344CB8AC3E}">
        <p14:creationId xmlns:p14="http://schemas.microsoft.com/office/powerpoint/2010/main" val="2342849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1391</TotalTime>
  <Words>1995</Words>
  <Application>Microsoft Office PowerPoint</Application>
  <PresentationFormat>Widescreen</PresentationFormat>
  <Paragraphs>113</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Calibri</vt:lpstr>
      <vt:lpstr>grmn1000</vt:lpstr>
      <vt:lpstr>LMMathItalic10-Bold</vt:lpstr>
      <vt:lpstr>LMMathItalic10-Regular</vt:lpstr>
      <vt:lpstr>LMMathSymbols10-Regular</vt:lpstr>
      <vt:lpstr>LMRoman10-Regular</vt:lpstr>
      <vt:lpstr>Tw Cen MT</vt:lpstr>
      <vt:lpstr>Tw Cen MT Condensed</vt:lpstr>
      <vt:lpstr>Wingdings 3</vt:lpstr>
      <vt:lpstr>Integral</vt:lpstr>
      <vt:lpstr>Κεφάλαιο 1</vt:lpstr>
      <vt:lpstr>Το γνωστικό αντικείμενο της οικονομετρίας</vt:lpstr>
      <vt:lpstr>Το γνωστικό αντικείμενο της οικονομετρίας</vt:lpstr>
      <vt:lpstr>Το γνωστικό αντικείμενο της οικονομετρίας</vt:lpstr>
      <vt:lpstr>Παράδειγμα 1.1. Συμπεριφορικά Υποδείγματα και οι Βραβεβευμένοι με Νόμπελ</vt:lpstr>
      <vt:lpstr>Παράδειγμα 1.1. Συμπεριφορικά Υποδείγματα και οι Βραβεβευμένοι με Νόμπελ</vt:lpstr>
      <vt:lpstr>Η χρήση της οικονομετρίας</vt:lpstr>
      <vt:lpstr>Μικροοικονομετρία και μακροοικονομετρία</vt:lpstr>
      <vt:lpstr>Μικροοικονομετρία και μακροοικονομετρία</vt:lpstr>
      <vt:lpstr>Μικροοικονομετρία και μακροοικονομετρία</vt:lpstr>
      <vt:lpstr>Μικροοικονομετρία και μακροοικονομετρία</vt:lpstr>
      <vt:lpstr>Μικροοικονομετρία και μακροοικονομετρία</vt:lpstr>
      <vt:lpstr>Μικροοικονομετρία και μακροοικονομετρία</vt:lpstr>
      <vt:lpstr>Οικονομετρικά υποδείγματα - Παράδειγμα 1.2. Συνάρτηση Κατανάλωσης του Keynes</vt:lpstr>
      <vt:lpstr>Οικονομετρικά υποδείγματα - Παράδειγμα 1.2. Συνάρτηση Κατανάλωσης του Keynes</vt:lpstr>
      <vt:lpstr>Οικονομετρικά υποδείγματα - Παράδειγμα 1.2. Συνάρτηση Κατανάλωσης του Keynes</vt:lpstr>
      <vt:lpstr>Οικονομετρικά υποδείγματα - Παράδειγμα 1.2. Συνάρτηση Κατανάλωσης του Keynes</vt:lpstr>
      <vt:lpstr>Οικονομετρικά υποδείγματα - Παράδειγμα 1.2. Συνάρτηση Κατανάλωσης του Keynes</vt:lpstr>
      <vt:lpstr>Οικονομετρικά υποδείγματα </vt:lpstr>
      <vt:lpstr>PowerPoint Presentation</vt:lpstr>
      <vt:lpstr>Οικονομετρικά υποδείγματα </vt:lpstr>
      <vt:lpstr>Οικονομετρικά υποδείγματα </vt:lpstr>
      <vt:lpstr>Δομή του βιβλίου</vt:lpstr>
      <vt:lpstr>Προκαταρκτικά</vt:lpstr>
      <vt:lpstr>Προκαταρκτικά - Συμβολισμός </vt:lpstr>
      <vt:lpstr>Προκαταρκτικά - Συμβολισμός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Κεφάλαιο 1</dc:title>
  <dc:creator>Nikolaos G. Manetas</dc:creator>
  <cp:lastModifiedBy>Nikolaos G. Manetas</cp:lastModifiedBy>
  <cp:revision>7</cp:revision>
  <dcterms:created xsi:type="dcterms:W3CDTF">2023-02-06T10:03:38Z</dcterms:created>
  <dcterms:modified xsi:type="dcterms:W3CDTF">2023-03-03T09:14:57Z</dcterms:modified>
</cp:coreProperties>
</file>