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629" r:id="rId2"/>
    <p:sldId id="1630" r:id="rId3"/>
    <p:sldId id="1631" r:id="rId4"/>
    <p:sldId id="1632" r:id="rId5"/>
    <p:sldId id="1633" r:id="rId6"/>
    <p:sldId id="1634" r:id="rId7"/>
    <p:sldId id="1635" r:id="rId8"/>
    <p:sldId id="1636" r:id="rId9"/>
    <p:sldId id="1637" r:id="rId10"/>
    <p:sldId id="1638" r:id="rId11"/>
    <p:sldId id="1639" r:id="rId12"/>
    <p:sldId id="1640" r:id="rId13"/>
    <p:sldId id="1641" r:id="rId14"/>
    <p:sldId id="1642" r:id="rId15"/>
    <p:sldId id="1643" r:id="rId16"/>
    <p:sldId id="1644" r:id="rId17"/>
    <p:sldId id="1653" r:id="rId18"/>
    <p:sldId id="1645" r:id="rId19"/>
    <p:sldId id="1646" r:id="rId20"/>
    <p:sldId id="1647" r:id="rId21"/>
    <p:sldId id="1648" r:id="rId22"/>
    <p:sldId id="1649" r:id="rId23"/>
    <p:sldId id="1650" r:id="rId24"/>
    <p:sldId id="1651" r:id="rId25"/>
    <p:sldId id="1652" r:id="rId26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21/10/2022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72069" y="792734"/>
            <a:ext cx="143827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849621" y="3554221"/>
            <a:ext cx="4990465" cy="265970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905" marR="508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Αβεβαιότητα, Κίνδυνος και Ιδιωτική Πληροφόρηση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4CF150-123F-FEE5-AB94-8C844133F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74" y="1342591"/>
            <a:ext cx="4393598" cy="57295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0A679-50E7-2CFF-12E7-C0E686DA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717726" cy="68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9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7C71-889A-6E3C-4DED-37EF51A4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107996"/>
          </a:xfrm>
        </p:spPr>
        <p:txBody>
          <a:bodyPr/>
          <a:lstStyle/>
          <a:p>
            <a:pPr algn="ctr"/>
            <a:r>
              <a:rPr lang="el-GR" dirty="0"/>
              <a:t>ΠΑΓΙΔΕΣ: ΠΡΙΝ ΤΟ ΓΕΓΟΝOΣ Ή ΜΕΤA ΤΟ ΓΕΓΟΝOΣ;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7C309-1A13-BD0C-5BC2-C6B2F6BE5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733852"/>
            <a:ext cx="10058399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Θα πρέπει να είμαστε προσεκτικοί κατά την εκτίμηση της ορθολογικότητας της αγοράς ασφαλιστηρίων συμβολαίων (ή, για το θέμα αυτό, για κάθε απόφαση που λαμβάνεται υπό το καθεστώς της αβεβαιότητας).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B6A-7A00-C368-2BAF-44DE2252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pPr algn="ctr"/>
            <a:r>
              <a:rPr lang="el-GR" dirty="0"/>
              <a:t>Αγορά, Πώληση και Μείωση Κινδύνου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27F45-05D1-CCFD-A503-E5310FD12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00200"/>
            <a:ext cx="10058399" cy="32008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600" b="0" dirty="0">
                <a:solidFill>
                  <a:schemeClr val="tx1"/>
                </a:solidFill>
              </a:rPr>
              <a:t>1. Η συναλλαγή με κίνδυνο, όπως η συναλλαγή για οποιοδήποτε αγαθό ή υπηρεσία, μπορεί να δημιουργήσει αμοιβαία οφέλη.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l-GR" sz="2600" b="0" dirty="0">
                <a:solidFill>
                  <a:schemeClr val="tx1"/>
                </a:solidFill>
              </a:rPr>
              <a:t>Στην περίπτωση αυτή, τα οφέλη δημιουργούνται όταν αυτοί που είναι λιγότερο πρόθυμοι να «φέρουν» το βάρος του κινδύνου, τον μεταφέρουν στους ανθρώπους που είναι περισσότερο πρόθυμοι να τον υποστούν.</a:t>
            </a:r>
            <a:endParaRPr lang="en-US" sz="26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600" b="0" dirty="0">
                <a:solidFill>
                  <a:schemeClr val="tx1"/>
                </a:solidFill>
              </a:rPr>
              <a:t>2. Ένα μέρος του κινδύνου μπορεί να </a:t>
            </a:r>
            <a:r>
              <a:rPr lang="el-GR" sz="2600" b="0" dirty="0" err="1">
                <a:solidFill>
                  <a:schemeClr val="tx1"/>
                </a:solidFill>
              </a:rPr>
              <a:t>εξαληφθεί</a:t>
            </a:r>
            <a:r>
              <a:rPr lang="el-GR" sz="2600" b="0" dirty="0">
                <a:solidFill>
                  <a:schemeClr val="tx1"/>
                </a:solidFill>
              </a:rPr>
              <a:t> μέσα από τη διαφοροποίηση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8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D59C-7303-501B-6D91-6105210E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pPr algn="ctr"/>
            <a:r>
              <a:rPr lang="el-GR" dirty="0"/>
              <a:t>Συναλλασσόμενοι τον Κίνδυνο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0F77B-E711-41B3-600B-61F628054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524000"/>
            <a:ext cx="10058399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Τα κεφάλαια που τοποθετεί ένας ασφαλιστής στον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κίνδυνο όταν παρέχει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ασφάλιση ονομάζονται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κεφάλαια σε κίνδυνο</a:t>
            </a:r>
            <a:r>
              <a:rPr lang="el-GR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Καθώς το ασφάλιστρο αυξάνεται όταν μετακινούμαστε προς τα επάνω επί της καμπύλης προσφοράς, περισσότερο αποστρεφόμενοι τον κίνδυνο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επενδυτές παρακινούνται να παράσχουν ασφαλιστική κάλυψη.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Μια </a:t>
            </a:r>
            <a:r>
              <a:rPr lang="el-GR" sz="2800" dirty="0">
                <a:solidFill>
                  <a:schemeClr val="tx1"/>
                </a:solidFill>
              </a:rPr>
              <a:t>αποτελεσματική κατανομή του κινδύνου </a:t>
            </a:r>
            <a:r>
              <a:rPr lang="el-GR" sz="2800" b="0" dirty="0">
                <a:solidFill>
                  <a:schemeClr val="tx1"/>
                </a:solidFill>
              </a:rPr>
              <a:t>είναι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μια κατανομή του κινδύνου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στην οποία αυτοί που είναι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περισσότερο πρόθυμοι να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φέρουν το βάρος του κινδύνου, είναι αυτοί που τελικά το επωμίζονται.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62AFC7-FFAF-E28F-85C6-C86C1FEB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" y="2057401"/>
            <a:ext cx="991470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2E89D0-FE29-96D7-5A32-5EDC2A3E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6" y="2144948"/>
            <a:ext cx="9911891" cy="44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5F0B-1481-1BF5-8351-3846935E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6" y="685800"/>
            <a:ext cx="9385808" cy="1107996"/>
          </a:xfrm>
        </p:spPr>
        <p:txBody>
          <a:bodyPr/>
          <a:lstStyle/>
          <a:p>
            <a:pPr algn="ctr"/>
            <a:r>
              <a:rPr lang="el-GR" dirty="0"/>
              <a:t>Εξαφανίζοντας τον Κίνδυνο: Η Δύναμη της διαφοροποίησης</a:t>
            </a:r>
            <a:r>
              <a:rPr lang="en-US" dirty="0"/>
              <a:t> </a:t>
            </a:r>
            <a:r>
              <a:rPr lang="el-GR" dirty="0"/>
              <a:t>ΜΕΡΟΣ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3F566-BA80-D823-0043-A05C66BD2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8" y="2057400"/>
            <a:ext cx="10058399" cy="48628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Δύο πιθανά γεγονότα είναι </a:t>
            </a:r>
            <a:r>
              <a:rPr lang="el-GR" sz="2800" dirty="0">
                <a:solidFill>
                  <a:schemeClr val="tx1"/>
                </a:solidFill>
              </a:rPr>
              <a:t>ανεξάρτητα γεγονότα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εάν κάθε ένα από αυτά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δεν είναι ούτε περισσότερο αλλά ούτε λιγότερο πιθανό να συμβεί εάν συμβεί το άλλο.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Ένα άτομο μπορεί να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εφαρμόσει </a:t>
            </a:r>
            <a:r>
              <a:rPr lang="el-GR" sz="2800" dirty="0">
                <a:solidFill>
                  <a:schemeClr val="tx1"/>
                </a:solidFill>
              </a:rPr>
              <a:t>διαφοροποίηση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του κινδύνου, επενδύοντας σε αρκετά διαφορετικά πράγματα, έτσι ώστε οι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πιθανές απώλειες να αποτελούν ανεξάρτητα γεγονότα.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schemeClr val="tx1"/>
                </a:solidFill>
              </a:rPr>
              <a:t>1. Και τα δύο πλοία μπορεί να φτάσουν ασφαλή: καθώς υπάρχει μια πιθανότητα 0,9 για το κάθε ένα να τα καταφέρει, η πιθανότητα ότι και τα δύο θα τα καταφέρουν είναι 0,9 0,9 = 81%.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schemeClr val="tx1"/>
                </a:solidFill>
              </a:rPr>
              <a:t>2. Και τα δύο μπορεί να χαθούν, αλλά η πιθανότητα αυτού του σεναρίου είναι μόλις 0,1 0,1 = 1%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schemeClr val="tx1"/>
                </a:solidFill>
              </a:rPr>
              <a:t>3. Μόνο ένα πλοίο μπορεί να φτάσει στον προορισμό του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3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2FA5DA-5C50-13B2-9E78-251E29F7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133600"/>
            <a:ext cx="9561756" cy="35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1928-8001-6476-0172-9D539A17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107996"/>
          </a:xfrm>
        </p:spPr>
        <p:txBody>
          <a:bodyPr/>
          <a:lstStyle/>
          <a:p>
            <a:pPr algn="ctr"/>
            <a:r>
              <a:rPr lang="el-GR" dirty="0"/>
              <a:t>Εξαφανίζοντας τον Κίνδυνο: Η Δύναμη της διαφοροποίησης ΜΕΡΟΣ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D613-AA48-6061-8D25-8193B4469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7400"/>
            <a:ext cx="10058399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Ένα </a:t>
            </a:r>
            <a:r>
              <a:rPr lang="el-GR" sz="2800" dirty="0">
                <a:solidFill>
                  <a:schemeClr val="tx1"/>
                </a:solidFill>
              </a:rPr>
              <a:t>μερίδιο</a:t>
            </a:r>
            <a:r>
              <a:rPr lang="el-GR" sz="2800" b="0" dirty="0">
                <a:solidFill>
                  <a:schemeClr val="tx1"/>
                </a:solidFill>
              </a:rPr>
              <a:t> σε μια εταιρεία είναι ένα μέρος της ιδιοκτησίας αυτής της εταιρείας.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συνασφάλιση</a:t>
            </a:r>
            <a:r>
              <a:rPr lang="el-GR" sz="2800" b="0" dirty="0">
                <a:solidFill>
                  <a:schemeClr val="tx1"/>
                </a:solidFill>
              </a:rPr>
              <a:t> (pooling) είναι μια ισχυρή μορφή διαφοροποίησης στην οποία ένας επενδυτής αναλαμβάνει ένα μικρό μέρος του κινδύνου πολλών ανεξάρτητων μεταξύ τους γεγονότων. Αυτό δημιουργεί μια απόδοση με πολύ μικρό συνολικό κίνδυνο.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6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7804-5303-7C1E-3871-F69194F7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pPr algn="ctr"/>
            <a:r>
              <a:rPr lang="el-GR" dirty="0"/>
              <a:t>Τα Όρια της Διαφοροποίησης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0C521-FFD4-21A0-CF2A-D8E760909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295400"/>
            <a:ext cx="10058399" cy="2954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Η διαφοροποίηση μπορεί να μειώσει τον κίνδυνο. Σε ορισμένες περιπτώσεις μπορεί να τον εξαλείψει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Δύο γεγονότα είναι </a:t>
            </a:r>
            <a:r>
              <a:rPr lang="el-GR" sz="3200" dirty="0">
                <a:solidFill>
                  <a:schemeClr val="tx1"/>
                </a:solidFill>
              </a:rPr>
              <a:t>θετικά συσχετιζόμενα</a:t>
            </a:r>
            <a:r>
              <a:rPr lang="el-GR" sz="3200" b="0" dirty="0">
                <a:solidFill>
                  <a:schemeClr val="tx1"/>
                </a:solidFill>
              </a:rPr>
              <a:t> εάν κάθε ένα είναι περισσότερο πιθανό να συμβεί εάν το άλλο γεγονός συμβεί επίσης.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912367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50840"/>
            <a:ext cx="9531350" cy="5405967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ο κίνδυνος αποτελεί ένα χαρακτηριστικό-κλειδί της οικονομίας;</a:t>
            </a: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η ελαχιστοποίηση της οριακής χρησιμότητας κάνει τους ανθρώπους να αποστρέφονται τον κίνδυνο (risk </a:t>
            </a:r>
            <a:r>
              <a:rPr lang="el-GR" sz="2800" dirty="0" err="1">
                <a:latin typeface="Arial"/>
                <a:cs typeface="Arial"/>
              </a:rPr>
              <a:t>averse</a:t>
            </a:r>
            <a:r>
              <a:rPr lang="el-GR" sz="2800" dirty="0">
                <a:latin typeface="Arial"/>
                <a:cs typeface="Arial"/>
              </a:rPr>
              <a:t>) και πώς αυτό προσδιορίζει το τι είναι διατεθειμένοι να πληρώσουν προκειμένου να μειώσουν τον κίνδυνο;</a:t>
            </a: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Με ποιο τρόπο οι αγορές για ασφάλιση οδηγούν σε αμοιβαία επωφελείς συναλλαγές του κινδύνου; </a:t>
            </a: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είναι η ιδιωτική πληροφόρηση και ποια ειδικά προβλήματα προκαλεί στις αγορές;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5FC4-6E72-6153-7D83-5E69ACB4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pPr algn="ctr"/>
            <a:r>
              <a:rPr lang="el-GR" dirty="0"/>
              <a:t>Τα Όρια της Διαφοροποίησης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E5D1-AFA2-96FB-A89A-FD23C7A38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371600"/>
            <a:ext cx="10058399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Ακολούθως παρατίθενται ορισμένοι από τους θετικά συσχετιζόμενους χρηματοοικονομικούς κινδύνους που αντιμετωπίζουν οι επενδυτές στον σύγχρονο κόσμο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Παρατίθενται ορισμένοι από τους θετικά συσχετιζόμενους χρηματοοικονομικούς κινδύνους που αντιμετωπίζουν οι επενδυτές στον σύγχρονο κόσμο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Άσχημος καιρός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Πολιτικά γεγονότα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Οικονομικοί κύκλοι</a:t>
            </a:r>
          </a:p>
        </p:txBody>
      </p:sp>
    </p:spTree>
    <p:extLst>
      <p:ext uri="{BB962C8B-B14F-4D97-AF65-F5344CB8AC3E}">
        <p14:creationId xmlns:p14="http://schemas.microsoft.com/office/powerpoint/2010/main" val="309670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079D-63AE-6821-E291-72BD7BA0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107996"/>
          </a:xfrm>
        </p:spPr>
        <p:txBody>
          <a:bodyPr/>
          <a:lstStyle/>
          <a:p>
            <a:pPr algn="ctr"/>
            <a:r>
              <a:rPr lang="el-GR" dirty="0"/>
              <a:t>Ιδιωτική Πληροφόρηση: Αυτό που δεν Γνωρίζετε Μπορεί να σας Βλάψει ΜΕΡΟΣ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35E2E-7EF7-29EB-D65E-C7B9C0E7F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7400"/>
            <a:ext cx="9840086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</a:rPr>
              <a:t>Ιδιωτική-εμπιστευτική πληροφόρηση </a:t>
            </a:r>
            <a:r>
              <a:rPr lang="el-GR" sz="2800" b="0" dirty="0">
                <a:solidFill>
                  <a:schemeClr val="tx1"/>
                </a:solidFill>
              </a:rPr>
              <a:t>είναι η πληροφόρηση που έχουν ορισμένοι άνθρωποι, αλλά κάποιοι άλλοι δεν την έχουν.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0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586F-2E3F-4947-D91F-E9EA4795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625856"/>
            <a:ext cx="10058399" cy="1661993"/>
          </a:xfrm>
        </p:spPr>
        <p:txBody>
          <a:bodyPr/>
          <a:lstStyle/>
          <a:p>
            <a:pPr algn="ctr"/>
            <a:r>
              <a:rPr lang="el-GR" dirty="0"/>
              <a:t>Δυσμενής Επιλογή: Τα Οικονομικά των Μεταχειρισμένων Αυτοκινήτων Κακής Ποιότητας («σακαράκες» «</a:t>
            </a:r>
            <a:r>
              <a:rPr lang="el-GR" dirty="0" err="1"/>
              <a:t>lemons</a:t>
            </a:r>
            <a:r>
              <a:rPr lang="el-GR" dirty="0"/>
              <a:t>») ΜΕΡΟΣ 1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AB028-E8E6-8F6E-4605-C4AED7552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2514600"/>
            <a:ext cx="10058399" cy="44319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Η </a:t>
            </a:r>
            <a:r>
              <a:rPr lang="el-GR" sz="3200" dirty="0">
                <a:solidFill>
                  <a:schemeClr val="tx1"/>
                </a:solidFill>
              </a:rPr>
              <a:t>δυσμενής επιλογή </a:t>
            </a:r>
            <a:r>
              <a:rPr lang="el-GR" sz="3200" b="0" dirty="0">
                <a:solidFill>
                  <a:schemeClr val="tx1"/>
                </a:solidFill>
              </a:rPr>
              <a:t>(adverse selection) εμφανίζεται όταν ένα άτομο γνωρίζει περισσότερα σε σχέση με το πώς είναι τα πράγματα απ’ ό,τι άλλοι άνθρωποι.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Η δυσμενής επιλογή μπορεί να περιοριστεί μέσα από τον </a:t>
            </a:r>
            <a:r>
              <a:rPr lang="el-GR" sz="3200" dirty="0">
                <a:solidFill>
                  <a:schemeClr val="tx1"/>
                </a:solidFill>
              </a:rPr>
              <a:t>έλεγχο</a:t>
            </a:r>
            <a:r>
              <a:rPr lang="el-GR" sz="3200" b="0" dirty="0">
                <a:solidFill>
                  <a:schemeClr val="tx1"/>
                </a:solidFill>
              </a:rPr>
              <a:t> (screening): τη χρήση παρατηρήσιμης πληροφόρησης γύρω από τους ανθρώπους για την εξαγωγή συμπερασμάτων σε σχέση με την ιδιωτική πληροφόρησή τους.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7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862A-7F8C-A230-07DF-9C9D076E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857"/>
            <a:ext cx="10058401" cy="1660144"/>
          </a:xfrm>
        </p:spPr>
        <p:txBody>
          <a:bodyPr/>
          <a:lstStyle/>
          <a:p>
            <a:pPr algn="ctr"/>
            <a:r>
              <a:rPr lang="el-GR" dirty="0"/>
              <a:t>Δυσμενής Επιλογή: Τα Οικονομικά των Μεταχειρισμένων Αυτοκινήτων Κακής Ποιότητας («σακαράκες» «</a:t>
            </a:r>
            <a:r>
              <a:rPr lang="el-GR" dirty="0" err="1"/>
              <a:t>lemons</a:t>
            </a:r>
            <a:r>
              <a:rPr lang="el-GR" dirty="0"/>
              <a:t>») ΜΕΡΟΣ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88784-5296-671E-8967-46AE49F9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2657" y="2286001"/>
            <a:ext cx="10058399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Η δυσμενής επιλογή μπορεί να μειωθεί σημαντικά από την </a:t>
            </a:r>
            <a:r>
              <a:rPr lang="el-GR" sz="2800" dirty="0">
                <a:solidFill>
                  <a:schemeClr val="tx1"/>
                </a:solidFill>
              </a:rPr>
              <a:t>«εκπομπή σήματος»</a:t>
            </a:r>
            <a:r>
              <a:rPr lang="el-GR" sz="2800" b="0" dirty="0">
                <a:solidFill>
                  <a:schemeClr val="tx1"/>
                </a:solidFill>
              </a:rPr>
              <a:t> (</a:t>
            </a:r>
            <a:r>
              <a:rPr lang="el-GR" sz="2800" b="0" dirty="0" err="1">
                <a:solidFill>
                  <a:schemeClr val="tx1"/>
                </a:solidFill>
              </a:rPr>
              <a:t>signaling</a:t>
            </a:r>
            <a:r>
              <a:rPr lang="el-GR" sz="2800" b="0" dirty="0">
                <a:solidFill>
                  <a:schemeClr val="tx1"/>
                </a:solidFill>
              </a:rPr>
              <a:t>) των ανθρώπων σε σχέση με την ιδιωτική πληροφόρησή τους, μέσα από ενέργειες που αξιόπιστα αποκαλύπτουν αυτά που γνωρίζουν.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Η μακρόχρονη </a:t>
            </a:r>
            <a:r>
              <a:rPr lang="el-GR" sz="2800" dirty="0">
                <a:solidFill>
                  <a:schemeClr val="tx1"/>
                </a:solidFill>
              </a:rPr>
              <a:t>φήμη</a:t>
            </a:r>
            <a:r>
              <a:rPr lang="el-GR" sz="2800" b="0" dirty="0">
                <a:solidFill>
                  <a:schemeClr val="tx1"/>
                </a:solidFill>
              </a:rPr>
              <a:t> επιτρέπει σε ένα άτομο να καθησυχάσει τους υπολοίπους ότι δεν αποκρύπτει δυσμενή ιδιωτική πληροφόρηση.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7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AA2A-687D-F77A-DE95-B25B3928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pPr algn="ctr"/>
            <a:r>
              <a:rPr lang="el-GR" dirty="0"/>
              <a:t>Ηθικός Κίνδυνος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25FA2-5443-B8B7-A9A5-3C14F6ED5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179854"/>
            <a:ext cx="10058399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b="0" dirty="0">
                <a:solidFill>
                  <a:schemeClr val="tx1"/>
                </a:solidFill>
              </a:rPr>
              <a:t>Ο </a:t>
            </a:r>
            <a:r>
              <a:rPr lang="el-GR" sz="3000" dirty="0">
                <a:solidFill>
                  <a:schemeClr val="tx1"/>
                </a:solidFill>
              </a:rPr>
              <a:t>ηθικός κίνδυνος (</a:t>
            </a:r>
            <a:r>
              <a:rPr lang="el-GR" sz="3000" dirty="0" err="1">
                <a:solidFill>
                  <a:schemeClr val="tx1"/>
                </a:solidFill>
              </a:rPr>
              <a:t>moral</a:t>
            </a:r>
            <a:r>
              <a:rPr lang="el-GR" sz="3000" dirty="0">
                <a:solidFill>
                  <a:schemeClr val="tx1"/>
                </a:solidFill>
              </a:rPr>
              <a:t> </a:t>
            </a:r>
            <a:r>
              <a:rPr lang="el-GR" sz="3000" dirty="0" err="1">
                <a:solidFill>
                  <a:schemeClr val="tx1"/>
                </a:solidFill>
              </a:rPr>
              <a:t>hazard</a:t>
            </a:r>
            <a:r>
              <a:rPr lang="el-GR" sz="3000" dirty="0">
                <a:solidFill>
                  <a:schemeClr val="tx1"/>
                </a:solidFill>
              </a:rPr>
              <a:t>)</a:t>
            </a:r>
            <a:r>
              <a:rPr lang="el-GR" sz="3000" b="0" dirty="0">
                <a:solidFill>
                  <a:schemeClr val="tx1"/>
                </a:solidFill>
              </a:rPr>
              <a:t> εμφανίζεται όταν ένα άτομο γνωρίζει περισσότερα για τις ενέργειές του απ’ ό,τι οι άλλοι άνθρωποι</a:t>
            </a:r>
            <a:r>
              <a:rPr lang="el-GR" sz="3200" b="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Μια </a:t>
            </a:r>
            <a:r>
              <a:rPr lang="el-GR" sz="3200" dirty="0">
                <a:solidFill>
                  <a:schemeClr val="tx1"/>
                </a:solidFill>
              </a:rPr>
              <a:t>ρήτρα (απαλλαγής) αποζημίωσης</a:t>
            </a:r>
            <a:r>
              <a:rPr lang="el-GR" sz="3200" b="0" dirty="0">
                <a:solidFill>
                  <a:schemeClr val="tx1"/>
                </a:solidFill>
              </a:rPr>
              <a:t> σε ένα ασφαλιστήριο συμβόλαιο είναι το ύψος του ποσού που πρέπει να καταβάλλει ο ασφαλισμένος πριν να αποζημιωθεί για μια αξίωσή του.</a:t>
            </a:r>
          </a:p>
          <a:p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4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B61C-B551-6BC8-F026-106797B0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107996"/>
          </a:xfrm>
        </p:spPr>
        <p:txBody>
          <a:bodyPr/>
          <a:lstStyle/>
          <a:p>
            <a:pPr algn="ctr"/>
            <a:r>
              <a:rPr lang="el-GR" dirty="0"/>
              <a:t>Οι Ιδιοκτήτες Καταστημάτων </a:t>
            </a:r>
            <a:r>
              <a:rPr lang="el-GR" dirty="0" err="1"/>
              <a:t>Δικαιόχρησης</a:t>
            </a:r>
            <a:r>
              <a:rPr lang="el-GR" dirty="0"/>
              <a:t> (Franchise) Προσπαθούν Πολύ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CECF4-831C-2708-2AD8-0F963600D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19800"/>
            <a:ext cx="9906000" cy="1292662"/>
          </a:xfrm>
        </p:spPr>
        <p:txBody>
          <a:bodyPr/>
          <a:lstStyle/>
          <a:p>
            <a:r>
              <a:rPr lang="el-GR" sz="2800" b="0" dirty="0">
                <a:solidFill>
                  <a:schemeClr val="tx1"/>
                </a:solidFill>
              </a:rPr>
              <a:t>Οι ιδιοκτήτες καταστημάτων με συμβόλαιο </a:t>
            </a:r>
            <a:r>
              <a:rPr lang="el-GR" sz="2800" b="0" dirty="0" err="1">
                <a:solidFill>
                  <a:schemeClr val="tx1"/>
                </a:solidFill>
              </a:rPr>
              <a:t>δικαιόχρησης</a:t>
            </a:r>
            <a:r>
              <a:rPr lang="el-GR" sz="2800" b="0" dirty="0">
                <a:solidFill>
                  <a:schemeClr val="tx1"/>
                </a:solidFill>
              </a:rPr>
              <a:t> (franchise) αντιμετωπίζουν κίνδυνο, ο οποίος τους παρακινεί να εργαστούν πιο σκληρά απ’ ό,τι οι έμμισθοι διευθυντές.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64985-BF49-96C0-C76F-EB3A26FC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48598"/>
            <a:ext cx="4648200" cy="39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AFF4-B9F9-0545-BBDD-5A63AF10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r>
              <a:rPr lang="el-GR" dirty="0"/>
              <a:t>Τα Οικονομικά της Αποστροφής του Κινδύνου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AEDD4-8A06-06FE-FB5C-56CFAC1CA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24000"/>
            <a:ext cx="10058399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Τι είναι όμως ακριβώς ο κίνδυνος;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Για να απαντήσουμε στα ερωτήματα αυτά θα πρέπει να εξετάσουμε συνοπτικά τις έννοιες της προσδοκώμενης τιμής και της αβεβαιότητας.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9C8A-D33D-1EA2-6F5D-AE981A40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pPr algn="ctr"/>
            <a:r>
              <a:rPr lang="el-GR" dirty="0"/>
              <a:t>Προσδοκίες και Αβεβαιότητα ΜΕΡΟΣ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DEFAE-3181-5089-A8D5-DC55CCA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2" y="1447800"/>
            <a:ext cx="10058399" cy="54168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Μια </a:t>
            </a:r>
            <a:r>
              <a:rPr lang="el-GR" sz="3200" dirty="0">
                <a:solidFill>
                  <a:schemeClr val="tx1"/>
                </a:solidFill>
              </a:rPr>
              <a:t>τυχαία μεταβλητή </a:t>
            </a:r>
            <a:r>
              <a:rPr lang="el-GR" sz="3200" b="0" dirty="0">
                <a:solidFill>
                  <a:schemeClr val="tx1"/>
                </a:solidFill>
              </a:rPr>
              <a:t>είναι μια μεταβλητή με αβέβαιη μελλοντική τιμή.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Η </a:t>
            </a:r>
            <a:r>
              <a:rPr lang="el-GR" sz="3200" dirty="0">
                <a:solidFill>
                  <a:schemeClr val="tx1"/>
                </a:solidFill>
              </a:rPr>
              <a:t>προσδοκώμενη τιμή </a:t>
            </a:r>
            <a:r>
              <a:rPr lang="el-GR" sz="3200" b="0" dirty="0">
                <a:solidFill>
                  <a:schemeClr val="tx1"/>
                </a:solidFill>
              </a:rPr>
              <a:t>(αξία) μιας τυχαίας μεταβλητής είναι ο σταθμισμένος μέσος όλων των πιθανών τιμών, όπου η στάθμιση κάθε πιθανής τιμής αντιστοιχεί στην πιθανότητα να προκύψει αυτή η τιμή.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Μια </a:t>
            </a:r>
            <a:r>
              <a:rPr lang="el-GR" sz="3200" dirty="0">
                <a:solidFill>
                  <a:schemeClr val="tx1"/>
                </a:solidFill>
              </a:rPr>
              <a:t>κατάσταση των πραγμάτων </a:t>
            </a:r>
            <a:r>
              <a:rPr lang="el-GR" sz="3200" b="0" dirty="0">
                <a:solidFill>
                  <a:schemeClr val="tx1"/>
                </a:solidFill>
              </a:rPr>
              <a:t>είναι ένα πιθανό μελλοντικό γεγονός.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2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5191-313A-321D-5285-9F5F1BFD5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553998"/>
          </a:xfrm>
        </p:spPr>
        <p:txBody>
          <a:bodyPr/>
          <a:lstStyle/>
          <a:p>
            <a:r>
              <a:rPr lang="el-GR" dirty="0"/>
              <a:t>Προσδοκίες και Αβεβαιότητα ΜΕΡΟΣ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21436-5962-97E4-8C8C-BBBC7BB5030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" y="1731764"/>
            <a:ext cx="9906000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</a:rPr>
              <a:t>Κίνδυνος</a:t>
            </a:r>
            <a:r>
              <a:rPr lang="el-GR" sz="2800" b="0" dirty="0">
                <a:solidFill>
                  <a:schemeClr val="tx1"/>
                </a:solidFill>
              </a:rPr>
              <a:t> είναι η αβεβαιότητα σε σχέση με μελλοντικές εκβάσεις. Όταν η αβεβαιότητα αφορά χρηματικές εκβάσεις, τότε μετατρέπεται σε </a:t>
            </a:r>
            <a:r>
              <a:rPr lang="el-GR" sz="2800" dirty="0">
                <a:solidFill>
                  <a:schemeClr val="tx1"/>
                </a:solidFill>
              </a:rPr>
              <a:t>χρηματοοικονομικό κίνδυνο</a:t>
            </a:r>
            <a:r>
              <a:rPr lang="el-GR" sz="2800" b="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Η πηγή της αποστροφής του κινδύνου εδράζεται στην έννοια που </a:t>
            </a:r>
            <a:r>
              <a:rPr lang="el-GR" sz="2800" b="0" dirty="0" err="1">
                <a:solidFill>
                  <a:schemeClr val="tx1"/>
                </a:solidFill>
              </a:rPr>
              <a:t>πρωτο</a:t>
            </a:r>
            <a:r>
              <a:rPr lang="el-GR" sz="2800" b="0" dirty="0">
                <a:solidFill>
                  <a:schemeClr val="tx1"/>
                </a:solidFill>
              </a:rPr>
              <a:t>-αναφέρθηκε στην ανάλυσή μας για τη ζήτηση του καταναλωτή στο Κεφάλαιο 10: την έννοια της φθίνουσας οριακής χρησιμότητας.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6759-F2B1-B797-8BF6-7F57E328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856"/>
            <a:ext cx="10058399" cy="593344"/>
          </a:xfrm>
        </p:spPr>
        <p:txBody>
          <a:bodyPr/>
          <a:lstStyle/>
          <a:p>
            <a:pPr algn="ctr"/>
            <a:r>
              <a:rPr lang="el-GR" sz="3400" dirty="0"/>
              <a:t>Η Λογική της Αποστροφής του Κινδύνου ΜΕΡΟΣ 1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3AD24-40EF-5ED5-4724-839988A5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295400"/>
            <a:ext cx="10058400" cy="65864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chemeClr val="tx1"/>
                </a:solidFill>
              </a:rPr>
              <a:t>Προσδοκώμενη χρησιμότητα </a:t>
            </a:r>
            <a:r>
              <a:rPr lang="el-GR" sz="3000" b="0" dirty="0">
                <a:solidFill>
                  <a:schemeClr val="tx1"/>
                </a:solidFill>
              </a:rPr>
              <a:t>είναι η προσδοκώμενη αξία της συνολικής</a:t>
            </a:r>
            <a:r>
              <a:rPr lang="en-US" sz="3000" b="0" dirty="0">
                <a:solidFill>
                  <a:schemeClr val="tx1"/>
                </a:solidFill>
              </a:rPr>
              <a:t> </a:t>
            </a:r>
            <a:r>
              <a:rPr lang="el-GR" sz="3000" b="0" dirty="0">
                <a:solidFill>
                  <a:schemeClr val="tx1"/>
                </a:solidFill>
              </a:rPr>
              <a:t>χρησιμότητας ενός ατόμου, με δεδομένη την αβεβαιότητα σε σχέση με μελλοντικές εκβάσεις.</a:t>
            </a:r>
            <a:endParaRPr lang="en-US" sz="3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Το </a:t>
            </a:r>
            <a:r>
              <a:rPr lang="el-GR" sz="2800" dirty="0">
                <a:solidFill>
                  <a:schemeClr val="tx1"/>
                </a:solidFill>
              </a:rPr>
              <a:t>ασφάλιστρο</a:t>
            </a:r>
            <a:r>
              <a:rPr lang="el-GR" sz="2800" b="0" dirty="0">
                <a:solidFill>
                  <a:schemeClr val="tx1"/>
                </a:solidFill>
              </a:rPr>
              <a:t> είναι η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πληρωμή σε μια ασφαλιστική εταιρεία, ως αντάλλαγμα για την υπόσχεση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να καταβάλλει μια αξίωση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(απαίτηση) σε συγκεκριμένες καταστάσεις.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Ένα </a:t>
            </a:r>
            <a:r>
              <a:rPr lang="el-GR" sz="2800" dirty="0">
                <a:solidFill>
                  <a:schemeClr val="tx1"/>
                </a:solidFill>
              </a:rPr>
              <a:t>δίκαιο ασφαλιστήριο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συμβόλαιο </a:t>
            </a:r>
            <a:r>
              <a:rPr lang="el-GR" sz="2800" b="0" dirty="0">
                <a:solidFill>
                  <a:schemeClr val="tx1"/>
                </a:solidFill>
              </a:rPr>
              <a:t>είναι ένα συμβόλαιο ασφάλισης για το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οποίο το ασφάλιστρο είναι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ίσο με την προσδοκώμενη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αξία της αξίωσης (απαίτησης).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Τα άτομα που </a:t>
            </a:r>
            <a:r>
              <a:rPr lang="el-GR" sz="2800" dirty="0">
                <a:solidFill>
                  <a:schemeClr val="tx1"/>
                </a:solidFill>
              </a:rPr>
              <a:t>αποστρέφονται τον κίνδυνο </a:t>
            </a:r>
            <a:r>
              <a:rPr lang="el-GR" sz="2800" b="0" dirty="0">
                <a:solidFill>
                  <a:schemeClr val="tx1"/>
                </a:solidFill>
              </a:rPr>
              <a:t>θα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επιλέξουν να μειώσουν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τον κίνδυνο που αντιμετωπίζουν, όταν αυτή η μείωση αφήνει την προσδοκώμενη αξία του εισοδήματός τους ή του πλούτου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τους αμετάβλητη.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0F37CA-69D5-14D5-E5DD-5E3EC370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8633"/>
            <a:ext cx="6967179" cy="70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7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26995-7005-D293-2414-C576CD35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5" y="2362200"/>
            <a:ext cx="9704126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0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839E-AAA1-FEEB-FF4D-C798FB6A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107996"/>
          </a:xfrm>
        </p:spPr>
        <p:txBody>
          <a:bodyPr/>
          <a:lstStyle/>
          <a:p>
            <a:pPr algn="ctr"/>
            <a:r>
              <a:rPr lang="el-GR" dirty="0"/>
              <a:t>Η Λογική της Αποστροφής του Κινδύνου</a:t>
            </a:r>
            <a:r>
              <a:rPr lang="en-US" dirty="0"/>
              <a:t> ME</a:t>
            </a:r>
            <a:r>
              <a:rPr lang="el-GR" dirty="0"/>
              <a:t>ΡΟΣ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AD318-012C-C59F-1383-3BF2D99F3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05000"/>
            <a:ext cx="10058399" cy="40934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Ένα </a:t>
            </a:r>
            <a:r>
              <a:rPr lang="el-GR" sz="2800" dirty="0">
                <a:solidFill>
                  <a:schemeClr val="tx1"/>
                </a:solidFill>
              </a:rPr>
              <a:t>ουδέτερο έναντι του κινδύνου </a:t>
            </a:r>
            <a:r>
              <a:rPr lang="el-GR" sz="2800" b="0" dirty="0">
                <a:solidFill>
                  <a:schemeClr val="tx1"/>
                </a:solidFill>
              </a:rPr>
              <a:t>άτομο (risk neutral), δεν εμφανίζει καμία ευαισθησία στον κίνδυνο.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Τα άτομα διαφέρουν σε σχέση με την αποστροφή του κινδύνου για δύο κυρίως λόγους: εξαιτίας διαφορών στις προτιμήσεις και διαφορών στο αρχικό εισόδημα ή στον πλούτο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1. Διαφορές στις προτιμήσεις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3200" b="0" dirty="0">
                <a:solidFill>
                  <a:schemeClr val="tx1"/>
                </a:solidFill>
              </a:rPr>
              <a:t>2. Μεταβολές στο αρχικό εισόδημα ή τον πλούτο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52316</TotalTime>
  <Words>1176</Words>
  <Application>Microsoft Office PowerPoint</Application>
  <PresentationFormat>Custom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20</vt:lpstr>
      <vt:lpstr>ΤΙ ΘΑ ΜΑΘΕΤΕ ΣΕ ΑΥΤΟ ΤΟ ΚΕΦΑΛΑΙΟ</vt:lpstr>
      <vt:lpstr>Τα Οικονομικά της Αποστροφής του Κινδύνου</vt:lpstr>
      <vt:lpstr>Προσδοκίες και Αβεβαιότητα ΜΕΡΟΣ 2</vt:lpstr>
      <vt:lpstr>Προσδοκίες και Αβεβαιότητα ΜΕΡΟΣ 2</vt:lpstr>
      <vt:lpstr>Η Λογική της Αποστροφής του Κινδύνου ΜΕΡΟΣ 1</vt:lpstr>
      <vt:lpstr>PowerPoint Presentation</vt:lpstr>
      <vt:lpstr>PowerPoint Presentation</vt:lpstr>
      <vt:lpstr>Η Λογική της Αποστροφής του Κινδύνου MEΡΟΣ 2</vt:lpstr>
      <vt:lpstr>PowerPoint Presentation</vt:lpstr>
      <vt:lpstr>ΠΑΓΙΔΕΣ: ΠΡΙΝ ΤΟ ΓΕΓΟΝOΣ Ή ΜΕΤA ΤΟ ΓΕΓΟΝOΣ;</vt:lpstr>
      <vt:lpstr>Αγορά, Πώληση και Μείωση Κινδύνου</vt:lpstr>
      <vt:lpstr>Συναλλασσόμενοι τον Κίνδυνο</vt:lpstr>
      <vt:lpstr>PowerPoint Presentation</vt:lpstr>
      <vt:lpstr>PowerPoint Presentation</vt:lpstr>
      <vt:lpstr>Εξαφανίζοντας τον Κίνδυνο: Η Δύναμη της διαφοροποίησης ΜΕΡΟΣ 1</vt:lpstr>
      <vt:lpstr>PowerPoint Presentation</vt:lpstr>
      <vt:lpstr>Εξαφανίζοντας τον Κίνδυνο: Η Δύναμη της διαφοροποίησης ΜΕΡΟΣ 2</vt:lpstr>
      <vt:lpstr>Τα Όρια της Διαφοροποίησης</vt:lpstr>
      <vt:lpstr>Τα Όρια της Διαφοροποίησης</vt:lpstr>
      <vt:lpstr>Ιδιωτική Πληροφόρηση: Αυτό που δεν Γνωρίζετε Μπορεί να σας Βλάψει ΜΕΡΟΣ 1</vt:lpstr>
      <vt:lpstr>Δυσμενής Επιλογή: Τα Οικονομικά των Μεταχειρισμένων Αυτοκινήτων Κακής Ποιότητας («σακαράκες» «lemons») ΜΕΡΟΣ 1 </vt:lpstr>
      <vt:lpstr>Δυσμενής Επιλογή: Τα Οικονομικά των Μεταχειρισμένων Αυτοκινήτων Κακής Ποιότητας («σακαράκες» «lemons») ΜΕΡΟΣ 2</vt:lpstr>
      <vt:lpstr>Ηθικός Κίνδυνος</vt:lpstr>
      <vt:lpstr>Οι Ιδιοκτήτες Καταστημάτων Δικαιόχρησης (Franchise) Προσπαθούν Πολύ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977</cp:revision>
  <dcterms:created xsi:type="dcterms:W3CDTF">2019-10-10T07:03:54Z</dcterms:created>
  <dcterms:modified xsi:type="dcterms:W3CDTF">2022-10-21T06:23:57Z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