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570" r:id="rId2"/>
    <p:sldId id="1571" r:id="rId3"/>
    <p:sldId id="1572" r:id="rId4"/>
    <p:sldId id="1573" r:id="rId5"/>
    <p:sldId id="1574" r:id="rId6"/>
    <p:sldId id="1575" r:id="rId7"/>
    <p:sldId id="1576" r:id="rId8"/>
    <p:sldId id="1577" r:id="rId9"/>
    <p:sldId id="1578" r:id="rId10"/>
    <p:sldId id="1579" r:id="rId11"/>
    <p:sldId id="1582" r:id="rId12"/>
    <p:sldId id="1583" r:id="rId13"/>
    <p:sldId id="1584" r:id="rId14"/>
    <p:sldId id="1593" r:id="rId15"/>
    <p:sldId id="1594" r:id="rId16"/>
    <p:sldId id="1595" r:id="rId17"/>
    <p:sldId id="1596" r:id="rId18"/>
    <p:sldId id="1597" r:id="rId19"/>
    <p:sldId id="1598" r:id="rId20"/>
    <p:sldId id="1599" r:id="rId21"/>
    <p:sldId id="1600" r:id="rId22"/>
    <p:sldId id="1603" r:id="rId23"/>
    <p:sldId id="1604" r:id="rId24"/>
    <p:sldId id="1629" r:id="rId25"/>
    <p:sldId id="1605" r:id="rId26"/>
    <p:sldId id="1606" r:id="rId27"/>
    <p:sldId id="1608" r:id="rId28"/>
    <p:sldId id="1609" r:id="rId29"/>
    <p:sldId id="1610" r:id="rId30"/>
    <p:sldId id="1611" r:id="rId31"/>
    <p:sldId id="1612" r:id="rId32"/>
    <p:sldId id="1613" r:id="rId33"/>
    <p:sldId id="1614" r:id="rId34"/>
    <p:sldId id="1615" r:id="rId35"/>
    <p:sldId id="1616" r:id="rId36"/>
    <p:sldId id="1630" r:id="rId37"/>
    <p:sldId id="1631" r:id="rId38"/>
    <p:sldId id="1632" r:id="rId39"/>
    <p:sldId id="1633" r:id="rId40"/>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2" autoAdjust="0"/>
  </p:normalViewPr>
  <p:slideViewPr>
    <p:cSldViewPr>
      <p:cViewPr varScale="1">
        <p:scale>
          <a:sx n="70" d="100"/>
          <a:sy n="70" d="100"/>
        </p:scale>
        <p:origin x="1608" y="6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19/10/2022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7672069" y="792734"/>
            <a:ext cx="1438275" cy="1550035"/>
          </a:xfrm>
          <a:prstGeom prst="rect">
            <a:avLst/>
          </a:prstGeom>
        </p:spPr>
        <p:txBody>
          <a:bodyPr vert="horz" wrap="square" lIns="0" tIns="12700" rIns="0" bIns="0" rtlCol="0">
            <a:spAutoFit/>
          </a:bodyPr>
          <a:lstStyle/>
          <a:p>
            <a:pPr marL="12700">
              <a:lnSpc>
                <a:spcPct val="100000"/>
              </a:lnSpc>
              <a:spcBef>
                <a:spcPts val="100"/>
              </a:spcBef>
            </a:pPr>
            <a:r>
              <a:rPr sz="10000" b="1" spc="-5" dirty="0">
                <a:solidFill>
                  <a:srgbClr val="FFFFFF"/>
                </a:solidFill>
                <a:latin typeface="Arial"/>
                <a:cs typeface="Arial"/>
              </a:rPr>
              <a:t>19</a:t>
            </a:r>
            <a:endParaRPr sz="10000">
              <a:latin typeface="Arial"/>
              <a:cs typeface="Arial"/>
            </a:endParaRPr>
          </a:p>
        </p:txBody>
      </p:sp>
      <p:sp>
        <p:nvSpPr>
          <p:cNvPr id="11" name="object 11"/>
          <p:cNvSpPr txBox="1">
            <a:spLocks noGrp="1"/>
          </p:cNvSpPr>
          <p:nvPr>
            <p:ph type="body" idx="1"/>
          </p:nvPr>
        </p:nvSpPr>
        <p:spPr>
          <a:xfrm>
            <a:off x="4849621" y="3554221"/>
            <a:ext cx="4990465" cy="3275256"/>
          </a:xfrm>
          <a:prstGeom prst="rect">
            <a:avLst/>
          </a:prstGeom>
        </p:spPr>
        <p:txBody>
          <a:bodyPr vert="horz" wrap="square" lIns="0" tIns="195580" rIns="0" bIns="0" rtlCol="0">
            <a:spAutoFit/>
          </a:bodyPr>
          <a:lstStyle/>
          <a:p>
            <a:pPr marL="5715" marR="5080" algn="ctr">
              <a:lnSpc>
                <a:spcPct val="100000"/>
              </a:lnSpc>
              <a:spcBef>
                <a:spcPts val="100"/>
              </a:spcBef>
            </a:pPr>
            <a:r>
              <a:rPr lang="el-GR" dirty="0"/>
              <a:t>Οι Αγορές των Συντελεστών Παραγωγής και η Κατανομή του Εισοδήματος</a:t>
            </a:r>
            <a:endParaRPr spc="-5" dirty="0"/>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4E3A83F0-B42A-EDBB-A2BA-CA760A211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86" y="1116775"/>
            <a:ext cx="4558716" cy="59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07980"/>
            <a:ext cx="9385808" cy="1120820"/>
          </a:xfrm>
          <a:prstGeom prst="rect">
            <a:avLst/>
          </a:prstGeom>
        </p:spPr>
        <p:txBody>
          <a:bodyPr vert="horz" wrap="square" lIns="0" tIns="12700" rIns="0" bIns="0" rtlCol="0">
            <a:spAutoFit/>
          </a:bodyPr>
          <a:lstStyle/>
          <a:p>
            <a:pPr marL="3128963" marR="5080" indent="-2974975">
              <a:lnSpc>
                <a:spcPct val="100000"/>
              </a:lnSpc>
              <a:spcBef>
                <a:spcPts val="100"/>
              </a:spcBef>
            </a:pPr>
            <a:r>
              <a:rPr lang="el-GR" spc="-5" dirty="0"/>
              <a:t>ΟΡΙΑΚΗ ΠΑΡΑΓΩΓΙΚΟΤΗΤΑ ΚΑΙ ΖΗΤΗΣΗ ΣΥΝΤΕΛΕΣΤΩΝ</a:t>
            </a:r>
            <a:endParaRPr spc="-5" dirty="0"/>
          </a:p>
        </p:txBody>
      </p:sp>
      <p:sp>
        <p:nvSpPr>
          <p:cNvPr id="7" name="object 7"/>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B787FE8F-7FDD-9A07-6B8C-15B27C7C1607}"/>
              </a:ext>
            </a:extLst>
          </p:cNvPr>
          <p:cNvPicPr>
            <a:picLocks noChangeAspect="1"/>
          </p:cNvPicPr>
          <p:nvPr/>
        </p:nvPicPr>
        <p:blipFill>
          <a:blip r:embed="rId2"/>
          <a:stretch>
            <a:fillRect/>
          </a:stretch>
        </p:blipFill>
        <p:spPr>
          <a:xfrm>
            <a:off x="2438399" y="2018425"/>
            <a:ext cx="5181600" cy="54252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57150" marR="5080" indent="-57150" algn="ctr">
              <a:lnSpc>
                <a:spcPct val="100000"/>
              </a:lnSpc>
              <a:spcBef>
                <a:spcPts val="100"/>
              </a:spcBef>
            </a:pPr>
            <a:r>
              <a:rPr lang="el-GR" spc="-5" dirty="0"/>
              <a:t>ΠΟΣΟΥΣ ΕΡΓΑΖΟΜΕΝΟΥΣ ΠΡΕΠΕΙ ΝΑ ΠΡΟΣΛΑΒΕΙ ΜΙΑ ΕΠΙΧΕΙΡΗΣΗ;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494" y="1774687"/>
            <a:ext cx="8954135" cy="2197396"/>
          </a:xfrm>
          <a:prstGeom prst="rect">
            <a:avLst/>
          </a:prstGeom>
        </p:spPr>
        <p:txBody>
          <a:bodyPr vert="horz" wrap="square" lIns="0" tIns="240665" rIns="0" bIns="0" rtlCol="0">
            <a:spAutoFit/>
          </a:bodyPr>
          <a:lstStyle/>
          <a:p>
            <a:pPr marL="469900" indent="-457200">
              <a:lnSpc>
                <a:spcPct val="100000"/>
              </a:lnSpc>
              <a:spcBef>
                <a:spcPts val="1895"/>
              </a:spcBef>
              <a:buClr>
                <a:srgbClr val="4D4D4D"/>
              </a:buClr>
              <a:buFont typeface="Arial"/>
              <a:buChar char="•"/>
              <a:tabLst>
                <a:tab pos="469900" algn="l"/>
                <a:tab pos="470534" algn="l"/>
              </a:tabLst>
            </a:pPr>
            <a:r>
              <a:rPr lang="el-GR" sz="2800" b="1" dirty="0">
                <a:latin typeface="Arial"/>
                <a:cs typeface="Arial"/>
              </a:rPr>
              <a:t>Οι επιχειρήσεις προσλαμβάνουν περισσότερους εργαζόμενους, όσο </a:t>
            </a:r>
            <a:r>
              <a:rPr sz="2800" b="1" i="1" spc="-5" dirty="0">
                <a:latin typeface="Arial"/>
                <a:cs typeface="Arial"/>
              </a:rPr>
              <a:t>VMPL </a:t>
            </a:r>
            <a:r>
              <a:rPr sz="2800" b="1" dirty="0">
                <a:latin typeface="Arial"/>
                <a:cs typeface="Arial"/>
              </a:rPr>
              <a:t>&gt;</a:t>
            </a:r>
            <a:r>
              <a:rPr sz="2800" b="1" spc="-60" dirty="0">
                <a:latin typeface="Arial"/>
                <a:cs typeface="Arial"/>
              </a:rPr>
              <a:t> </a:t>
            </a:r>
            <a:r>
              <a:rPr lang="el-GR" sz="2800" b="1" spc="-60" dirty="0">
                <a:latin typeface="Arial"/>
                <a:cs typeface="Arial"/>
              </a:rPr>
              <a:t>μισθού</a:t>
            </a:r>
            <a:r>
              <a:rPr sz="2800" b="1" spc="-5" dirty="0">
                <a:latin typeface="Arial"/>
                <a:cs typeface="Arial"/>
              </a:rPr>
              <a:t>.</a:t>
            </a:r>
            <a:endParaRPr sz="2800" dirty="0">
              <a:latin typeface="Arial"/>
              <a:cs typeface="Arial"/>
            </a:endParaRPr>
          </a:p>
          <a:p>
            <a:pPr marL="469900" indent="-457200">
              <a:lnSpc>
                <a:spcPct val="100000"/>
              </a:lnSpc>
              <a:spcBef>
                <a:spcPts val="1800"/>
              </a:spcBef>
              <a:buClr>
                <a:srgbClr val="4D4D4D"/>
              </a:buClr>
              <a:buFont typeface="Arial"/>
              <a:buChar char="•"/>
              <a:tabLst>
                <a:tab pos="469900" algn="l"/>
                <a:tab pos="470534" algn="l"/>
              </a:tabLst>
            </a:pPr>
            <a:r>
              <a:rPr lang="el-GR" sz="2800" b="1" i="1" spc="-5" dirty="0">
                <a:latin typeface="Arial"/>
                <a:cs typeface="Arial"/>
              </a:rPr>
              <a:t>Το </a:t>
            </a:r>
            <a:r>
              <a:rPr sz="2800" b="1" i="1" spc="-5" dirty="0">
                <a:latin typeface="Arial"/>
                <a:cs typeface="Arial"/>
              </a:rPr>
              <a:t>VMPL </a:t>
            </a:r>
            <a:r>
              <a:rPr lang="el-GR" sz="2800" b="1" spc="-5" dirty="0">
                <a:latin typeface="Arial"/>
                <a:cs typeface="Arial"/>
              </a:rPr>
              <a:t>μεταβάλλεται καθώς προσλαμβάνονται περισσότεροι εργαζόμενοι</a:t>
            </a:r>
            <a:r>
              <a:rPr sz="2800" b="1" dirty="0">
                <a:latin typeface="Arial"/>
                <a:cs typeface="Arial"/>
              </a:rPr>
              <a:t>.</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3235" y="685800"/>
            <a:ext cx="6631940" cy="574040"/>
          </a:xfrm>
          <a:prstGeom prst="rect">
            <a:avLst/>
          </a:prstGeom>
        </p:spPr>
        <p:txBody>
          <a:bodyPr vert="horz" wrap="square" lIns="0" tIns="12700" rIns="0" bIns="0" rtlCol="0">
            <a:spAutoFit/>
          </a:bodyPr>
          <a:lstStyle/>
          <a:p>
            <a:pPr marL="12700">
              <a:lnSpc>
                <a:spcPct val="100000"/>
              </a:lnSpc>
              <a:spcBef>
                <a:spcPts val="100"/>
              </a:spcBef>
            </a:pPr>
            <a:r>
              <a:rPr lang="el-GR" dirty="0"/>
              <a:t>Η ΣΥΝΑΡΤΗΣΗ ΠΑΡΑΓΩΓΗΣ</a:t>
            </a:r>
            <a:endParaRPr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86591B1E-BAF2-7347-3535-F3E43C5FB031}"/>
              </a:ext>
            </a:extLst>
          </p:cNvPr>
          <p:cNvPicPr>
            <a:picLocks noChangeAspect="1"/>
          </p:cNvPicPr>
          <p:nvPr/>
        </p:nvPicPr>
        <p:blipFill>
          <a:blip r:embed="rId2"/>
          <a:stretch>
            <a:fillRect/>
          </a:stretch>
        </p:blipFill>
        <p:spPr>
          <a:xfrm>
            <a:off x="265043" y="1632990"/>
            <a:ext cx="9528313" cy="5162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 name="Picture 3">
            <a:extLst>
              <a:ext uri="{FF2B5EF4-FFF2-40B4-BE49-F238E27FC236}">
                <a16:creationId xmlns:a16="http://schemas.microsoft.com/office/drawing/2014/main" id="{DF7021C0-8F0C-C931-65B3-22030AB8BE8E}"/>
              </a:ext>
            </a:extLst>
          </p:cNvPr>
          <p:cNvPicPr>
            <a:picLocks noChangeAspect="1"/>
          </p:cNvPicPr>
          <p:nvPr/>
        </p:nvPicPr>
        <p:blipFill>
          <a:blip r:embed="rId2"/>
          <a:stretch>
            <a:fillRect/>
          </a:stretch>
        </p:blipFill>
        <p:spPr>
          <a:xfrm>
            <a:off x="53091" y="1371600"/>
            <a:ext cx="9952218" cy="47633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95454"/>
          </a:xfrm>
          <a:prstGeom prst="rect">
            <a:avLst/>
          </a:prstGeom>
        </p:spPr>
        <p:txBody>
          <a:bodyPr vert="horz" wrap="square" lIns="0" tIns="86613" rIns="0" bIns="0" rtlCol="0">
            <a:spAutoFit/>
          </a:bodyPr>
          <a:lstStyle/>
          <a:p>
            <a:pPr marR="5080" indent="25400" algn="ctr">
              <a:lnSpc>
                <a:spcPct val="100000"/>
              </a:lnSpc>
              <a:spcBef>
                <a:spcPts val="100"/>
              </a:spcBef>
            </a:pPr>
            <a:r>
              <a:rPr lang="el-GR" spc="-5" dirty="0"/>
              <a:t>ΜΕΤΑΤΟΠΙΣΕΙΣ ΤΗΣ ΚΑΜΠΥΛΗΣ ΖΗΤΗΣΗΣ ΤΩΝ ΣΥΝΤΕΛΕΣΤΩΝ  ΜΕΡΟΣ 1</a:t>
            </a:r>
            <a:endParaRPr dirty="0"/>
          </a:p>
        </p:txBody>
      </p:sp>
      <p:sp>
        <p:nvSpPr>
          <p:cNvPr id="3" name="object 3"/>
          <p:cNvSpPr txBox="1"/>
          <p:nvPr/>
        </p:nvSpPr>
        <p:spPr>
          <a:xfrm>
            <a:off x="76200" y="2180336"/>
            <a:ext cx="5832347" cy="4306307"/>
          </a:xfrm>
          <a:prstGeom prst="rect">
            <a:avLst/>
          </a:prstGeom>
        </p:spPr>
        <p:txBody>
          <a:bodyPr vert="horz" wrap="square" lIns="0" tIns="12700" rIns="0" bIns="0" rtlCol="0">
            <a:spAutoFit/>
          </a:bodyPr>
          <a:lstStyle/>
          <a:p>
            <a:pPr marL="469900" marR="752475"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Τι προκαλεί τη μετατόπιση των καμπυλών ζήτησης των συντελεστών;</a:t>
            </a:r>
            <a:r>
              <a:rPr lang="en-US" sz="2800" b="1" dirty="0">
                <a:latin typeface="Arial"/>
                <a:cs typeface="Arial"/>
              </a:rPr>
              <a:t> </a:t>
            </a:r>
            <a:r>
              <a:rPr lang="el-GR" sz="2800" b="1" dirty="0">
                <a:latin typeface="Arial"/>
                <a:cs typeface="Arial"/>
              </a:rPr>
              <a:t>Υπάρχουν τρεις κύριες αιτίες:</a:t>
            </a:r>
            <a:endParaRPr lang="en-US" sz="2600" spc="-5" dirty="0">
              <a:latin typeface="Arial"/>
              <a:cs typeface="Arial"/>
            </a:endParaRPr>
          </a:p>
          <a:p>
            <a:pPr marL="927100" lvl="1" indent="-457200">
              <a:lnSpc>
                <a:spcPct val="100000"/>
              </a:lnSpc>
              <a:spcBef>
                <a:spcPts val="1800"/>
              </a:spcBef>
              <a:buClr>
                <a:srgbClr val="4D4D4D"/>
              </a:buClr>
              <a:buAutoNum type="arabicPeriod"/>
              <a:tabLst>
                <a:tab pos="927100" algn="l"/>
                <a:tab pos="927735" algn="l"/>
              </a:tabLst>
            </a:pPr>
            <a:r>
              <a:rPr lang="el-GR" sz="2600" spc="-5" dirty="0">
                <a:latin typeface="Arial"/>
                <a:cs typeface="Arial"/>
              </a:rPr>
              <a:t>Μεταβολές στην τιμή της εκροής</a:t>
            </a:r>
            <a:endParaRPr lang="en-US" sz="2600" spc="-5" dirty="0">
              <a:latin typeface="Arial"/>
              <a:cs typeface="Arial"/>
            </a:endParaRPr>
          </a:p>
          <a:p>
            <a:pPr marL="927100" marR="77470" lvl="1" indent="-457200">
              <a:lnSpc>
                <a:spcPct val="100000"/>
              </a:lnSpc>
              <a:spcBef>
                <a:spcPts val="1205"/>
              </a:spcBef>
              <a:buClr>
                <a:srgbClr val="4D4D4D"/>
              </a:buClr>
              <a:buAutoNum type="arabicPeriod"/>
              <a:tabLst>
                <a:tab pos="927100" algn="l"/>
                <a:tab pos="927735" algn="l"/>
              </a:tabLst>
            </a:pPr>
            <a:r>
              <a:rPr lang="el-GR" sz="2600" spc="-5" dirty="0">
                <a:latin typeface="Arial"/>
                <a:cs typeface="Arial"/>
              </a:rPr>
              <a:t>Μεταβολές στην προσφορά άλλων συντελεστών</a:t>
            </a:r>
            <a:endParaRPr lang="en-US" sz="2600" spc="-5" dirty="0">
              <a:latin typeface="Arial"/>
              <a:cs typeface="Arial"/>
            </a:endParaRPr>
          </a:p>
          <a:p>
            <a:pPr marL="927100" lvl="1" indent="-457200">
              <a:lnSpc>
                <a:spcPct val="100000"/>
              </a:lnSpc>
              <a:spcBef>
                <a:spcPts val="1200"/>
              </a:spcBef>
              <a:buClr>
                <a:srgbClr val="4D4D4D"/>
              </a:buClr>
              <a:buAutoNum type="arabicPeriod"/>
              <a:tabLst>
                <a:tab pos="927100" algn="l"/>
                <a:tab pos="927735" algn="l"/>
              </a:tabLst>
            </a:pPr>
            <a:r>
              <a:rPr lang="el-GR" sz="2600" spc="-5" dirty="0">
                <a:latin typeface="Arial"/>
                <a:cs typeface="Arial"/>
              </a:rPr>
              <a:t>Μεταβολές στην τεχνολογία</a:t>
            </a:r>
            <a:endParaRPr sz="2600" dirty="0">
              <a:latin typeface="Arial"/>
              <a:cs typeface="Arial"/>
            </a:endParaRPr>
          </a:p>
        </p:txBody>
      </p:sp>
      <p:sp>
        <p:nvSpPr>
          <p:cNvPr id="4" name="object 4"/>
          <p:cNvSpPr/>
          <p:nvPr/>
        </p:nvSpPr>
        <p:spPr>
          <a:xfrm>
            <a:off x="5908547" y="2895599"/>
            <a:ext cx="3918965" cy="3672078"/>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1676400"/>
            <a:ext cx="10058400" cy="1996059"/>
          </a:xfrm>
          <a:prstGeom prst="rect">
            <a:avLst/>
          </a:prstGeom>
        </p:spPr>
        <p:txBody>
          <a:bodyPr vert="horz" wrap="square" lIns="0" tIns="259715" rIns="0" bIns="0" rtlCol="0">
            <a:spAutoFit/>
          </a:bodyPr>
          <a:lstStyle/>
          <a:p>
            <a:pPr marL="12700">
              <a:lnSpc>
                <a:spcPct val="100000"/>
              </a:lnSpc>
              <a:spcBef>
                <a:spcPts val="2045"/>
              </a:spcBef>
              <a:tabLst>
                <a:tab pos="469900" algn="l"/>
              </a:tabLst>
            </a:pPr>
            <a:r>
              <a:rPr sz="2400" b="1" dirty="0">
                <a:latin typeface="Arial"/>
                <a:cs typeface="Arial"/>
              </a:rPr>
              <a:t>1.	</a:t>
            </a:r>
            <a:r>
              <a:rPr lang="el-GR" sz="2400" b="1" dirty="0">
                <a:latin typeface="Arial"/>
                <a:cs typeface="Arial"/>
              </a:rPr>
              <a:t>Μεταβολές στην Τιμή της Εκροής</a:t>
            </a:r>
            <a:endParaRPr lang="en-US" sz="2400" dirty="0">
              <a:latin typeface="Arial"/>
              <a:cs typeface="Arial"/>
            </a:endParaRPr>
          </a:p>
          <a:p>
            <a:pPr marL="12700">
              <a:lnSpc>
                <a:spcPct val="100000"/>
              </a:lnSpc>
              <a:spcBef>
                <a:spcPts val="2045"/>
              </a:spcBef>
              <a:tabLst>
                <a:tab pos="469900" algn="l"/>
              </a:tabLst>
            </a:pPr>
            <a:r>
              <a:rPr lang="en-US" sz="2400" spc="-5" dirty="0">
                <a:solidFill>
                  <a:srgbClr val="4D4D4D"/>
                </a:solidFill>
                <a:latin typeface="Arial"/>
                <a:cs typeface="Arial"/>
              </a:rPr>
              <a:t>  </a:t>
            </a:r>
            <a:r>
              <a:rPr lang="el-GR" sz="2400" spc="-5" dirty="0">
                <a:latin typeface="Arial"/>
                <a:cs typeface="Arial"/>
              </a:rPr>
              <a:t>Εάν η τιμή</a:t>
            </a:r>
            <a:r>
              <a:rPr lang="en-US" sz="2400" spc="-5" dirty="0">
                <a:latin typeface="Arial"/>
                <a:cs typeface="Arial"/>
              </a:rPr>
              <a:t> </a:t>
            </a:r>
            <a:r>
              <a:rPr lang="el-GR" sz="2400" spc="-5" dirty="0">
                <a:latin typeface="Arial"/>
                <a:cs typeface="Arial"/>
              </a:rPr>
              <a:t>αγαθού που παράγεται από έναν συντελεστή μεταβληθεί, το ίδιο θα συμβεί και με την αξία του οριακού προϊόντος του συντελεστή, που απασχολείται για την παραγωγή του αγαθού.</a:t>
            </a:r>
            <a:endParaRPr sz="2400" dirty="0">
              <a:latin typeface="Arial"/>
              <a:cs typeface="Arial"/>
            </a:endParaRPr>
          </a:p>
        </p:txBody>
      </p:sp>
      <p:sp>
        <p:nvSpPr>
          <p:cNvPr id="7" name="object 7"/>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9" name="object 2"/>
          <p:cNvSpPr txBox="1">
            <a:spLocks noGrp="1"/>
          </p:cNvSpPr>
          <p:nvPr>
            <p:ph type="title"/>
          </p:nvPr>
        </p:nvSpPr>
        <p:spPr>
          <a:xfrm>
            <a:off x="336295" y="685800"/>
            <a:ext cx="9385808" cy="1195454"/>
          </a:xfrm>
          <a:prstGeom prst="rect">
            <a:avLst/>
          </a:prstGeom>
        </p:spPr>
        <p:txBody>
          <a:bodyPr vert="horz" wrap="square" lIns="0" tIns="86613" rIns="0" bIns="0" rtlCol="0">
            <a:spAutoFit/>
          </a:bodyPr>
          <a:lstStyle/>
          <a:p>
            <a:pPr marR="5080" indent="25400" algn="ctr">
              <a:lnSpc>
                <a:spcPct val="100000"/>
              </a:lnSpc>
              <a:spcBef>
                <a:spcPts val="100"/>
              </a:spcBef>
            </a:pPr>
            <a:r>
              <a:rPr lang="el-GR" spc="-5" dirty="0"/>
              <a:t>ΜΕΤΑΤΟΠΙΣΕΙΣ ΤΗΣ ΚΑΜΠΥΛΗΣ ΖΗΤΗΣΗΣ ΤΩΝ ΣΥΝΤΕΛΕΣΤΩΝ  ΜΕΡΟΣ 2</a:t>
            </a:r>
            <a:endParaRPr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80" y="3783131"/>
            <a:ext cx="92392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12950"/>
            <a:ext cx="8740140" cy="2524409"/>
          </a:xfrm>
          <a:prstGeom prst="rect">
            <a:avLst/>
          </a:prstGeom>
        </p:spPr>
        <p:txBody>
          <a:bodyPr vert="horz" wrap="square" lIns="0" tIns="259715" rIns="0" bIns="0" rtlCol="0">
            <a:spAutoFit/>
          </a:bodyPr>
          <a:lstStyle/>
          <a:p>
            <a:pPr marL="12700">
              <a:lnSpc>
                <a:spcPct val="100000"/>
              </a:lnSpc>
              <a:spcBef>
                <a:spcPts val="2045"/>
              </a:spcBef>
              <a:tabLst>
                <a:tab pos="469900" algn="l"/>
              </a:tabLst>
            </a:pPr>
            <a:r>
              <a:rPr sz="2800" b="1" dirty="0">
                <a:latin typeface="Arial"/>
                <a:cs typeface="Arial"/>
              </a:rPr>
              <a:t>2.	</a:t>
            </a:r>
            <a:r>
              <a:rPr lang="el-GR" sz="2800" b="1" dirty="0">
                <a:latin typeface="Arial"/>
                <a:cs typeface="Arial"/>
              </a:rPr>
              <a:t>Μεταβολές στην προσφορά άλλων συντελεστών</a:t>
            </a:r>
            <a:endParaRPr sz="2800" dirty="0">
              <a:latin typeface="Arial"/>
              <a:cs typeface="Arial"/>
            </a:endParaRPr>
          </a:p>
          <a:p>
            <a:pPr marL="469900">
              <a:lnSpc>
                <a:spcPct val="100000"/>
              </a:lnSpc>
              <a:spcBef>
                <a:spcPts val="1805"/>
              </a:spcBef>
              <a:tabLst>
                <a:tab pos="927100" algn="l"/>
              </a:tabLst>
            </a:pPr>
            <a:r>
              <a:rPr sz="2600" spc="-5" dirty="0">
                <a:solidFill>
                  <a:srgbClr val="4D4D4D"/>
                </a:solidFill>
                <a:latin typeface="Arial"/>
                <a:cs typeface="Arial"/>
              </a:rPr>
              <a:t>–	</a:t>
            </a:r>
            <a:r>
              <a:rPr lang="el-GR" sz="2600" spc="-5" dirty="0">
                <a:latin typeface="Arial"/>
                <a:cs typeface="Arial"/>
              </a:rPr>
              <a:t>η καμπύλη της αξίας του οριακού προϊόντος της εργασίας μετατοπίζεται ανοδικά και σε κάθε δεδομένο επίπεδο μισθού, το επίπεδο της απασχόλησης που μεγιστοποιεί το κέρδος αυξάνεται</a:t>
            </a:r>
            <a:r>
              <a:rPr sz="2600" spc="-10"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785746"/>
            <a:ext cx="9385808" cy="1195454"/>
          </a:xfrm>
          <a:prstGeom prst="rect">
            <a:avLst/>
          </a:prstGeom>
        </p:spPr>
        <p:txBody>
          <a:bodyPr vert="horz" wrap="square" lIns="0" tIns="86613" rIns="0" bIns="0" rtlCol="0">
            <a:spAutoFit/>
          </a:bodyPr>
          <a:lstStyle/>
          <a:p>
            <a:pPr marR="5080" indent="25400" algn="ctr">
              <a:lnSpc>
                <a:spcPct val="100000"/>
              </a:lnSpc>
              <a:spcBef>
                <a:spcPts val="100"/>
              </a:spcBef>
            </a:pPr>
            <a:r>
              <a:rPr lang="el-GR" spc="-5" dirty="0"/>
              <a:t>ΜΕΤΑΤΟΠΙΣΕΙΣ ΤΗΣ ΚΑΜΠΥΛΗΣ ΖΗΤΗΣΗΣ ΤΩΝ ΣΥΝΤΕΛΕΣΤΩΝ  ΜΕΡΟΣ 3</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241550"/>
            <a:ext cx="9709150" cy="2524409"/>
          </a:xfrm>
          <a:prstGeom prst="rect">
            <a:avLst/>
          </a:prstGeom>
        </p:spPr>
        <p:txBody>
          <a:bodyPr vert="horz" wrap="square" lIns="0" tIns="259715" rIns="0" bIns="0" rtlCol="0">
            <a:spAutoFit/>
          </a:bodyPr>
          <a:lstStyle/>
          <a:p>
            <a:pPr marL="12700">
              <a:lnSpc>
                <a:spcPct val="100000"/>
              </a:lnSpc>
              <a:spcBef>
                <a:spcPts val="2045"/>
              </a:spcBef>
              <a:tabLst>
                <a:tab pos="469900" algn="l"/>
              </a:tabLst>
            </a:pPr>
            <a:r>
              <a:rPr sz="2800" b="1" dirty="0">
                <a:solidFill>
                  <a:srgbClr val="4D4D4D"/>
                </a:solidFill>
                <a:latin typeface="Arial"/>
                <a:cs typeface="Arial"/>
              </a:rPr>
              <a:t>3.	</a:t>
            </a:r>
            <a:r>
              <a:rPr lang="el-GR" sz="2800" b="1" spc="-5" dirty="0">
                <a:latin typeface="Arial"/>
                <a:cs typeface="Arial"/>
              </a:rPr>
              <a:t>Μεταβολές στην τεχνολογία</a:t>
            </a:r>
            <a:endParaRPr sz="2800" dirty="0">
              <a:latin typeface="Arial"/>
              <a:cs typeface="Arial"/>
            </a:endParaRPr>
          </a:p>
          <a:p>
            <a:pPr marL="920750" marR="5080" indent="-451484">
              <a:lnSpc>
                <a:spcPct val="100000"/>
              </a:lnSpc>
              <a:spcBef>
                <a:spcPts val="1805"/>
              </a:spcBef>
              <a:tabLst>
                <a:tab pos="920750" algn="l"/>
              </a:tabLst>
            </a:pPr>
            <a:r>
              <a:rPr sz="2600" spc="-5" dirty="0">
                <a:solidFill>
                  <a:srgbClr val="4D4D4D"/>
                </a:solidFill>
                <a:latin typeface="Arial"/>
                <a:cs typeface="Arial"/>
              </a:rPr>
              <a:t>–	</a:t>
            </a:r>
            <a:r>
              <a:rPr lang="el-GR" sz="2600" spc="-5" dirty="0">
                <a:solidFill>
                  <a:srgbClr val="4D4D4D"/>
                </a:solidFill>
                <a:latin typeface="Arial"/>
                <a:cs typeface="Arial"/>
              </a:rPr>
              <a:t>Η</a:t>
            </a:r>
            <a:r>
              <a:rPr lang="el-GR" sz="2600" spc="-5" dirty="0">
                <a:latin typeface="Arial"/>
                <a:cs typeface="Arial"/>
              </a:rPr>
              <a:t> βελτίωση της τεχνολογίας μπορεί είτε να αυξήσει είτε να μειώσει τη ζήτηση για έναν συγκεκριμένο παραγωγικό συντελεστή. Και συχνά, μια μείωση σε ένα παράγοντα, οδηγεί σε μια αύξηση σε κάποιον άλλο.</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785746"/>
            <a:ext cx="9385808" cy="1195454"/>
          </a:xfrm>
          <a:prstGeom prst="rect">
            <a:avLst/>
          </a:prstGeom>
        </p:spPr>
        <p:txBody>
          <a:bodyPr vert="horz" wrap="square" lIns="0" tIns="86613" rIns="0" bIns="0" rtlCol="0">
            <a:spAutoFit/>
          </a:bodyPr>
          <a:lstStyle/>
          <a:p>
            <a:pPr marR="5080" indent="25400" algn="ctr">
              <a:lnSpc>
                <a:spcPct val="100000"/>
              </a:lnSpc>
              <a:spcBef>
                <a:spcPts val="100"/>
              </a:spcBef>
            </a:pPr>
            <a:r>
              <a:rPr lang="el-GR" spc="-5" dirty="0"/>
              <a:t>ΜΕΤΑΤΟΠΙΣΕΙΣ ΤΗΣ ΚΑΜΠΥΛΗΣ ΖΗΤΗΣΗΣ ΤΩΝ ΣΥΝΤΕΛΕΣΤΩΝ  ΜΕΡΟΣ 4</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 name="Picture 3">
            <a:extLst>
              <a:ext uri="{FF2B5EF4-FFF2-40B4-BE49-F238E27FC236}">
                <a16:creationId xmlns:a16="http://schemas.microsoft.com/office/drawing/2014/main" id="{2CCE3502-6C3F-81F3-CDE8-EB9E0FAF87F1}"/>
              </a:ext>
            </a:extLst>
          </p:cNvPr>
          <p:cNvPicPr>
            <a:picLocks noChangeAspect="1"/>
          </p:cNvPicPr>
          <p:nvPr/>
        </p:nvPicPr>
        <p:blipFill>
          <a:blip r:embed="rId2"/>
          <a:stretch>
            <a:fillRect/>
          </a:stretch>
        </p:blipFill>
        <p:spPr>
          <a:xfrm>
            <a:off x="239946" y="762000"/>
            <a:ext cx="9200570" cy="52272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119" y="931417"/>
            <a:ext cx="8331834" cy="574040"/>
          </a:xfrm>
          <a:prstGeom prst="rect">
            <a:avLst/>
          </a:prstGeom>
        </p:spPr>
        <p:txBody>
          <a:bodyPr vert="horz" wrap="square" lIns="0" tIns="12700" rIns="0" bIns="0" rtlCol="0">
            <a:spAutoFit/>
          </a:bodyPr>
          <a:lstStyle/>
          <a:p>
            <a:pPr marL="12700">
              <a:lnSpc>
                <a:spcPct val="100000"/>
              </a:lnSpc>
              <a:spcBef>
                <a:spcPts val="100"/>
              </a:spcBef>
            </a:pPr>
            <a:r>
              <a:rPr lang="el-GR" spc="-5" dirty="0"/>
              <a:t>ΙΣΟΡΡΟΠΙΑ ΣΤΗΝ ΑΓΟΡΑ ΕΡΓΑΣΙΑΣ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 name="Picture 3">
            <a:extLst>
              <a:ext uri="{FF2B5EF4-FFF2-40B4-BE49-F238E27FC236}">
                <a16:creationId xmlns:a16="http://schemas.microsoft.com/office/drawing/2014/main" id="{EAA3A55B-9773-46D8-FF07-81679875F35D}"/>
              </a:ext>
            </a:extLst>
          </p:cNvPr>
          <p:cNvPicPr>
            <a:picLocks noChangeAspect="1"/>
          </p:cNvPicPr>
          <p:nvPr/>
        </p:nvPicPr>
        <p:blipFill>
          <a:blip r:embed="rId2"/>
          <a:stretch>
            <a:fillRect/>
          </a:stretch>
        </p:blipFill>
        <p:spPr>
          <a:xfrm>
            <a:off x="115363" y="1801602"/>
            <a:ext cx="9827674" cy="4915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927608"/>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981200"/>
            <a:ext cx="9611995" cy="5419432"/>
          </a:xfrm>
          <a:prstGeom prst="rect">
            <a:avLst/>
          </a:prstGeom>
        </p:spPr>
        <p:txBody>
          <a:bodyPr vert="horz" wrap="square" lIns="0" tIns="12700" rIns="0" bIns="0" rtlCol="0">
            <a:spAutoFit/>
          </a:bodyPr>
          <a:lstStyle/>
          <a:p>
            <a:pPr marL="469900" marR="508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Με ποιο τρόπο συναλλάσσονται πόροι όπως η γη, η εργασία, το φυσικό κεφάλαιο και το ανθρώπινο κεφάλαιο, στις αγορές των συντελεστών και πώς αυτό, προσδιορίζει τη διανομή του εισοδήματος μεταξύ των συντελεστών;</a:t>
            </a:r>
          </a:p>
          <a:p>
            <a:pPr marL="469900" marR="508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Τι είναι η θεωρία διανομής του εισοδήματος με βάση την οριακή παραγωγικότητα; </a:t>
            </a:r>
          </a:p>
          <a:p>
            <a:pPr marL="469900" marR="508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Ποιες είναι οι πηγές των μισθολογικών διαφορών και ποιος είναι ο ρόλος της διάκρισης σε αυτές;</a:t>
            </a:r>
          </a:p>
          <a:p>
            <a:pPr marL="469900" marR="508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Πώς επηρεάζει η αγοραία ισχύς τις αγορές</a:t>
            </a:r>
            <a:r>
              <a:rPr lang="en-US" sz="2800" dirty="0">
                <a:latin typeface="Arial"/>
                <a:cs typeface="Arial"/>
              </a:rPr>
              <a:t> </a:t>
            </a:r>
            <a:r>
              <a:rPr lang="el-GR" sz="2800" dirty="0">
                <a:latin typeface="Arial"/>
                <a:cs typeface="Arial"/>
              </a:rPr>
              <a:t>εργασίας;</a:t>
            </a:r>
            <a:endParaRPr lang="en-US" sz="2800" dirty="0">
              <a:latin typeface="Arial"/>
              <a:cs typeface="Arial"/>
            </a:endParaRPr>
          </a:p>
          <a:p>
            <a:pPr marL="469900" marR="508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Με ποιο τρόπο προσδιορίζουν την προσφορά εργασίας, οι αποφάσεις σε σχέση με την κατανομή του χρόνου;</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42" y="763583"/>
            <a:ext cx="9782175" cy="1674817"/>
          </a:xfrm>
          <a:prstGeom prst="rect">
            <a:avLst/>
          </a:prstGeom>
        </p:spPr>
        <p:txBody>
          <a:bodyPr vert="horz" wrap="square" lIns="0" tIns="12700" rIns="0" bIns="0" rtlCol="0">
            <a:spAutoFit/>
          </a:bodyPr>
          <a:lstStyle/>
          <a:p>
            <a:pPr marL="96838" marR="5080" indent="-84138" algn="ctr">
              <a:lnSpc>
                <a:spcPct val="100000"/>
              </a:lnSpc>
              <a:spcBef>
                <a:spcPts val="100"/>
              </a:spcBef>
            </a:pPr>
            <a:r>
              <a:rPr lang="el-GR" cap="all" dirty="0"/>
              <a:t>Η </a:t>
            </a:r>
            <a:r>
              <a:rPr lang="el-GR" cap="all" dirty="0" err="1"/>
              <a:t>θεωρΙα</a:t>
            </a:r>
            <a:r>
              <a:rPr lang="el-GR" cap="all" dirty="0"/>
              <a:t> </a:t>
            </a:r>
            <a:r>
              <a:rPr lang="el-GR" cap="all" dirty="0" err="1"/>
              <a:t>κατανομΗΣ</a:t>
            </a:r>
            <a:r>
              <a:rPr lang="el-GR" cap="all" dirty="0"/>
              <a:t> του </a:t>
            </a:r>
            <a:r>
              <a:rPr lang="el-GR" cap="all" dirty="0" err="1"/>
              <a:t>εισοδΗματοΣ</a:t>
            </a:r>
            <a:r>
              <a:rPr lang="el-GR" cap="all" dirty="0"/>
              <a:t> με </a:t>
            </a:r>
            <a:r>
              <a:rPr lang="el-GR" cap="all" dirty="0" err="1"/>
              <a:t>βΑση</a:t>
            </a:r>
            <a:r>
              <a:rPr lang="el-GR" cap="all" dirty="0"/>
              <a:t> την </a:t>
            </a:r>
            <a:r>
              <a:rPr lang="el-GR" cap="all" dirty="0" err="1"/>
              <a:t>οριακΗ</a:t>
            </a:r>
            <a:r>
              <a:rPr lang="el-GR" cap="all" dirty="0"/>
              <a:t> </a:t>
            </a:r>
            <a:r>
              <a:rPr lang="el-GR" cap="all" dirty="0" err="1"/>
              <a:t>παραγωγικΟτητα</a:t>
            </a:r>
            <a:r>
              <a:rPr spc="-5" dirty="0"/>
              <a:t> (1 </a:t>
            </a:r>
            <a:r>
              <a:rPr lang="el-GR" spc="-5" dirty="0"/>
              <a:t>από</a:t>
            </a:r>
            <a:r>
              <a:rPr spc="-25" dirty="0"/>
              <a:t> </a:t>
            </a:r>
            <a:r>
              <a:rPr spc="-5" dirty="0"/>
              <a:t>2)</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641600"/>
            <a:ext cx="9610725" cy="3690754"/>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70534" algn="l"/>
              </a:tabLst>
            </a:pPr>
            <a:r>
              <a:rPr lang="el-GR" sz="2800" dirty="0">
                <a:latin typeface="Arial"/>
                <a:cs typeface="Arial"/>
              </a:rPr>
              <a:t>Η </a:t>
            </a:r>
            <a:r>
              <a:rPr lang="el-GR" sz="2800" b="1" dirty="0">
                <a:latin typeface="Arial"/>
                <a:cs typeface="Arial"/>
              </a:rPr>
              <a:t>αξία ισορροπίας του οριακού προϊόντος </a:t>
            </a:r>
            <a:r>
              <a:rPr lang="el-GR" sz="2800" dirty="0">
                <a:latin typeface="Arial"/>
                <a:cs typeface="Arial"/>
              </a:rPr>
              <a:t>ενός συντελεστή είναι η πρόσθετη παραγόμενη αξία από την τελευταία μονάδα του απασχολούμενου συν- τελεστή στο σύνολο της αγοράς των συντελεστών.</a:t>
            </a:r>
          </a:p>
          <a:p>
            <a:pPr marL="469900" marR="7620" indent="-457200">
              <a:lnSpc>
                <a:spcPct val="100000"/>
              </a:lnSpc>
              <a:spcBef>
                <a:spcPts val="1800"/>
              </a:spcBef>
              <a:buClr>
                <a:srgbClr val="4D4D4D"/>
              </a:buClr>
              <a:buChar char="•"/>
              <a:tabLst>
                <a:tab pos="470534" algn="l"/>
              </a:tabLst>
            </a:pPr>
            <a:r>
              <a:rPr lang="el-GR" sz="2800" dirty="0">
                <a:latin typeface="Arial"/>
                <a:cs typeface="Arial"/>
              </a:rPr>
              <a:t>Το </a:t>
            </a:r>
            <a:r>
              <a:rPr lang="el-GR" sz="2800" b="1" dirty="0">
                <a:latin typeface="Arial"/>
                <a:cs typeface="Arial"/>
              </a:rPr>
              <a:t>επίπεδο ενοικίου </a:t>
            </a:r>
            <a:r>
              <a:rPr lang="el-GR" sz="2800" dirty="0">
                <a:latin typeface="Arial"/>
                <a:cs typeface="Arial"/>
              </a:rPr>
              <a:t>είτε της γης είτε του κεφαλαίου είναι το κόστος, άμεσο ή αφανές, της χρήσης μιας μονάδας από αυτά τα περιουσιακά στοιχεία για μια συγκεκριμένη χρονική περίοδο.</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486791"/>
            <a:ext cx="9385808" cy="1224693"/>
          </a:xfrm>
          <a:prstGeom prst="rect">
            <a:avLst/>
          </a:prstGeom>
        </p:spPr>
        <p:txBody>
          <a:bodyPr vert="horz" wrap="square" lIns="0" tIns="115569" rIns="0" bIns="0" rtlCol="0">
            <a:spAutoFit/>
          </a:bodyPr>
          <a:lstStyle/>
          <a:p>
            <a:pPr marL="96838" marR="5080" indent="-30163" algn="ctr">
              <a:lnSpc>
                <a:spcPct val="100000"/>
              </a:lnSpc>
              <a:spcBef>
                <a:spcPts val="100"/>
              </a:spcBef>
            </a:pPr>
            <a:r>
              <a:rPr lang="el-GR" dirty="0"/>
              <a:t>ΙΣΟΡΡΟΠΙΑ ΣΤΙΣ ΑΓΟΡΕΣ ΓΗΣ ΚΑΙ ΚΕΦΑΛΑΙΟΥ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 name="Picture 3">
            <a:extLst>
              <a:ext uri="{FF2B5EF4-FFF2-40B4-BE49-F238E27FC236}">
                <a16:creationId xmlns:a16="http://schemas.microsoft.com/office/drawing/2014/main" id="{694817E0-5E71-20A2-F516-09ED23E0AEA0}"/>
              </a:ext>
            </a:extLst>
          </p:cNvPr>
          <p:cNvPicPr>
            <a:picLocks noChangeAspect="1"/>
          </p:cNvPicPr>
          <p:nvPr/>
        </p:nvPicPr>
        <p:blipFill>
          <a:blip r:embed="rId2"/>
          <a:stretch>
            <a:fillRect/>
          </a:stretch>
        </p:blipFill>
        <p:spPr>
          <a:xfrm>
            <a:off x="533173" y="1676400"/>
            <a:ext cx="9188930" cy="58450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625725"/>
            <a:ext cx="9505315"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spc="-5" dirty="0">
                <a:latin typeface="Arial"/>
                <a:cs typeface="Arial"/>
              </a:rPr>
              <a:t>Σύμφωνα με τη </a:t>
            </a:r>
            <a:r>
              <a:rPr lang="el-GR" sz="2800" b="1" spc="-5" dirty="0">
                <a:latin typeface="Arial"/>
                <a:cs typeface="Arial"/>
              </a:rPr>
              <a:t>θεωρία κατανομής του εισοδήματος με βάση την οριακή παραγωγικότητα</a:t>
            </a:r>
            <a:r>
              <a:rPr lang="el-GR" sz="2800" spc="-5" dirty="0">
                <a:latin typeface="Arial"/>
                <a:cs typeface="Arial"/>
              </a:rPr>
              <a:t>, κάθε παραγωγικός συντελεστής αμείβεται με την αξία ισορροπίας του οριακού προϊόντος του.</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132842" y="763583"/>
            <a:ext cx="9782175" cy="1674817"/>
          </a:xfrm>
          <a:prstGeom prst="rect">
            <a:avLst/>
          </a:prstGeom>
        </p:spPr>
        <p:txBody>
          <a:bodyPr vert="horz" wrap="square" lIns="0" tIns="12700" rIns="0" bIns="0" rtlCol="0">
            <a:spAutoFit/>
          </a:bodyPr>
          <a:lstStyle/>
          <a:p>
            <a:pPr marL="96838" marR="5080" indent="-84138" algn="ctr">
              <a:lnSpc>
                <a:spcPct val="100000"/>
              </a:lnSpc>
              <a:spcBef>
                <a:spcPts val="100"/>
              </a:spcBef>
            </a:pPr>
            <a:r>
              <a:rPr lang="el-GR" cap="all" dirty="0"/>
              <a:t>Η </a:t>
            </a:r>
            <a:r>
              <a:rPr lang="el-GR" cap="all" dirty="0" err="1"/>
              <a:t>θεωρΙα</a:t>
            </a:r>
            <a:r>
              <a:rPr lang="el-GR" cap="all" dirty="0"/>
              <a:t> </a:t>
            </a:r>
            <a:r>
              <a:rPr lang="el-GR" cap="all" dirty="0" err="1"/>
              <a:t>κατανομΗΣ</a:t>
            </a:r>
            <a:r>
              <a:rPr lang="el-GR" cap="all" dirty="0"/>
              <a:t> του </a:t>
            </a:r>
            <a:r>
              <a:rPr lang="el-GR" cap="all" dirty="0" err="1"/>
              <a:t>εισοδΗματοΣ</a:t>
            </a:r>
            <a:r>
              <a:rPr lang="el-GR" cap="all" dirty="0"/>
              <a:t> με </a:t>
            </a:r>
            <a:r>
              <a:rPr lang="el-GR" cap="all" dirty="0" err="1"/>
              <a:t>βΑση</a:t>
            </a:r>
            <a:r>
              <a:rPr lang="el-GR" cap="all" dirty="0"/>
              <a:t> την </a:t>
            </a:r>
            <a:r>
              <a:rPr lang="el-GR" cap="all" dirty="0" err="1"/>
              <a:t>οριακΗ</a:t>
            </a:r>
            <a:r>
              <a:rPr lang="el-GR" cap="all" dirty="0"/>
              <a:t> </a:t>
            </a:r>
            <a:r>
              <a:rPr lang="el-GR" cap="all" dirty="0" err="1"/>
              <a:t>παραγωγικΟτητα</a:t>
            </a:r>
            <a:r>
              <a:rPr spc="-5" dirty="0"/>
              <a:t> (</a:t>
            </a:r>
            <a:r>
              <a:rPr lang="el-GR" spc="-5" dirty="0"/>
              <a:t>2</a:t>
            </a:r>
            <a:r>
              <a:rPr spc="-5" dirty="0"/>
              <a:t> </a:t>
            </a:r>
            <a:r>
              <a:rPr lang="el-GR" spc="-5" dirty="0"/>
              <a:t>από</a:t>
            </a:r>
            <a:r>
              <a:rPr spc="-25" dirty="0"/>
              <a:t> </a:t>
            </a:r>
            <a:r>
              <a:rPr spc="-5" dirty="0"/>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95" y="775743"/>
            <a:ext cx="9722105" cy="1205457"/>
          </a:xfrm>
          <a:prstGeom prst="rect">
            <a:avLst/>
          </a:prstGeom>
        </p:spPr>
        <p:txBody>
          <a:bodyPr vert="horz" wrap="square" lIns="0" tIns="96519" rIns="0" bIns="0" rtlCol="0">
            <a:spAutoFit/>
          </a:bodyPr>
          <a:lstStyle/>
          <a:p>
            <a:pPr marL="96838" marR="5080" indent="-44450" algn="ctr">
              <a:lnSpc>
                <a:spcPct val="100000"/>
              </a:lnSpc>
              <a:spcBef>
                <a:spcPts val="100"/>
              </a:spcBef>
            </a:pPr>
            <a:r>
              <a:rPr lang="el-GR" spc="-5" dirty="0"/>
              <a:t>ΠΑΓΙΔΕΣ</a:t>
            </a:r>
            <a:r>
              <a:rPr spc="-5" dirty="0"/>
              <a:t>: </a:t>
            </a:r>
            <a:r>
              <a:rPr lang="el-GR" spc="-5" dirty="0"/>
              <a:t>ΚΑΤΑΝΟΩΝΤΑΣ ΟΡΘΑ ΤΗ ΘΕΩΡΙΑ ΤΗΣ ΟΡΙΑΚΗΣ ΠΑΡΑΓΩΓΙΚΟΤΗΤΑΣ</a:t>
            </a:r>
            <a:endParaRPr spc="-5" dirty="0"/>
          </a:p>
        </p:txBody>
      </p:sp>
      <p:sp>
        <p:nvSpPr>
          <p:cNvPr id="3" name="object 3"/>
          <p:cNvSpPr txBox="1"/>
          <p:nvPr/>
        </p:nvSpPr>
        <p:spPr>
          <a:xfrm>
            <a:off x="215900" y="2073627"/>
            <a:ext cx="9624060"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Η θεωρία της κατανομής του εισοδήματος</a:t>
            </a:r>
            <a:r>
              <a:rPr lang="en-US" sz="2800" dirty="0">
                <a:latin typeface="Arial"/>
                <a:cs typeface="Arial"/>
              </a:rPr>
              <a:t> </a:t>
            </a:r>
            <a:r>
              <a:rPr lang="el-GR" sz="2800" dirty="0">
                <a:latin typeface="Arial"/>
                <a:cs typeface="Arial"/>
              </a:rPr>
              <a:t>με βάση την οριακή παραγωγικότητα ισχύει</a:t>
            </a:r>
            <a:r>
              <a:rPr lang="en-US" sz="2800" dirty="0">
                <a:latin typeface="Arial"/>
                <a:cs typeface="Arial"/>
              </a:rPr>
              <a:t> </a:t>
            </a:r>
            <a:r>
              <a:rPr lang="el-GR" sz="2800" dirty="0">
                <a:latin typeface="Arial"/>
                <a:cs typeface="Arial"/>
              </a:rPr>
              <a:t>και για τους εξειδικευμένους μηχανικούς</a:t>
            </a:r>
            <a:r>
              <a:rPr lang="en-US" sz="2800" dirty="0">
                <a:latin typeface="Arial"/>
                <a:cs typeface="Arial"/>
              </a:rPr>
              <a:t> </a:t>
            </a:r>
            <a:r>
              <a:rPr lang="el-GR" sz="2800" dirty="0">
                <a:latin typeface="Arial"/>
                <a:cs typeface="Arial"/>
              </a:rPr>
              <a:t>της Flextronics International.</a:t>
            </a:r>
            <a:endParaRPr sz="2800" dirty="0">
              <a:latin typeface="Arial"/>
              <a:cs typeface="Arial"/>
            </a:endParaRPr>
          </a:p>
        </p:txBody>
      </p:sp>
      <p:sp>
        <p:nvSpPr>
          <p:cNvPr id="4" name="object 4"/>
          <p:cNvSpPr/>
          <p:nvPr/>
        </p:nvSpPr>
        <p:spPr>
          <a:xfrm>
            <a:off x="2473451" y="3866389"/>
            <a:ext cx="5112258" cy="375361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51E2-DB99-320C-6F29-B1200F9107F8}"/>
              </a:ext>
            </a:extLst>
          </p:cNvPr>
          <p:cNvSpPr>
            <a:spLocks noGrp="1"/>
          </p:cNvSpPr>
          <p:nvPr>
            <p:ph type="title"/>
          </p:nvPr>
        </p:nvSpPr>
        <p:spPr>
          <a:xfrm>
            <a:off x="336295" y="625856"/>
            <a:ext cx="9385808" cy="553998"/>
          </a:xfrm>
        </p:spPr>
        <p:txBody>
          <a:bodyPr/>
          <a:lstStyle/>
          <a:p>
            <a:pPr algn="ctr"/>
            <a:r>
              <a:rPr lang="el-GR" dirty="0"/>
              <a:t>Ζητείται βοήθεια για την </a:t>
            </a:r>
            <a:r>
              <a:rPr lang="el-GR" dirty="0" err="1"/>
              <a:t>Flex</a:t>
            </a:r>
            <a:r>
              <a:rPr lang="el-GR" dirty="0"/>
              <a:t>!</a:t>
            </a:r>
            <a:endParaRPr lang="en-US" dirty="0"/>
          </a:p>
        </p:txBody>
      </p:sp>
      <p:sp>
        <p:nvSpPr>
          <p:cNvPr id="3" name="Text Placeholder 2">
            <a:extLst>
              <a:ext uri="{FF2B5EF4-FFF2-40B4-BE49-F238E27FC236}">
                <a16:creationId xmlns:a16="http://schemas.microsoft.com/office/drawing/2014/main" id="{727006B9-2B61-00AE-0304-AC7DC7C12A55}"/>
              </a:ext>
            </a:extLst>
          </p:cNvPr>
          <p:cNvSpPr>
            <a:spLocks noGrp="1"/>
          </p:cNvSpPr>
          <p:nvPr>
            <p:ph type="body" idx="1"/>
          </p:nvPr>
        </p:nvSpPr>
        <p:spPr>
          <a:xfrm>
            <a:off x="109156" y="2133600"/>
            <a:ext cx="9840086" cy="2154436"/>
          </a:xfrm>
        </p:spPr>
        <p:txBody>
          <a:bodyPr/>
          <a:lstStyle/>
          <a:p>
            <a:pPr marL="514350" indent="-514350">
              <a:buAutoNum type="arabicPeriod"/>
            </a:pPr>
            <a:r>
              <a:rPr lang="el-GR" sz="2800" b="0" dirty="0">
                <a:solidFill>
                  <a:schemeClr val="tx1"/>
                </a:solidFill>
              </a:rPr>
              <a:t>Το ποσό των $270.548 είναι ο μέσος όρος όλων των μηχανικών που εργάζονται</a:t>
            </a:r>
            <a:r>
              <a:rPr lang="en-US" sz="2800" b="0" dirty="0">
                <a:solidFill>
                  <a:schemeClr val="tx1"/>
                </a:solidFill>
              </a:rPr>
              <a:t> </a:t>
            </a:r>
            <a:r>
              <a:rPr lang="el-GR" sz="2800" b="0" dirty="0">
                <a:solidFill>
                  <a:schemeClr val="tx1"/>
                </a:solidFill>
              </a:rPr>
              <a:t>αυτή τη στιγμή</a:t>
            </a:r>
            <a:endParaRPr lang="en-US" sz="2800" b="0" dirty="0">
              <a:solidFill>
                <a:schemeClr val="tx1"/>
              </a:solidFill>
            </a:endParaRPr>
          </a:p>
          <a:p>
            <a:pPr marL="514350" indent="-514350">
              <a:buAutoNum type="arabicPeriod"/>
            </a:pPr>
            <a:r>
              <a:rPr lang="el-GR" sz="2800" b="0" dirty="0">
                <a:solidFill>
                  <a:schemeClr val="tx1"/>
                </a:solidFill>
              </a:rPr>
              <a:t>Ο μισθός ισορροπίας ενός εργαζόμενου περιλαμβάνει και άλλα κόστη, όπως οι</a:t>
            </a:r>
            <a:r>
              <a:rPr lang="en-US" sz="2800" b="0" dirty="0">
                <a:solidFill>
                  <a:schemeClr val="tx1"/>
                </a:solidFill>
              </a:rPr>
              <a:t> </a:t>
            </a:r>
            <a:r>
              <a:rPr lang="el-GR" sz="2800" b="0" dirty="0">
                <a:solidFill>
                  <a:schemeClr val="tx1"/>
                </a:solidFill>
              </a:rPr>
              <a:t>παροχές προς τους εργαζόμενους, οι οποίες θα πρέπει να προστεθούν στον μισθό των $73.157.</a:t>
            </a:r>
            <a:endParaRPr lang="en-US" sz="2800" b="0" dirty="0">
              <a:solidFill>
                <a:schemeClr val="tx1"/>
              </a:solidFill>
            </a:endParaRPr>
          </a:p>
        </p:txBody>
      </p:sp>
    </p:spTree>
    <p:extLst>
      <p:ext uri="{BB962C8B-B14F-4D97-AF65-F5344CB8AC3E}">
        <p14:creationId xmlns:p14="http://schemas.microsoft.com/office/powerpoint/2010/main" val="232445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327" y="657097"/>
            <a:ext cx="9577705" cy="997709"/>
          </a:xfrm>
          <a:prstGeom prst="rect">
            <a:avLst/>
          </a:prstGeom>
        </p:spPr>
        <p:txBody>
          <a:bodyPr vert="horz" wrap="square" lIns="0" tIns="12700" rIns="0" bIns="0" rtlCol="0">
            <a:spAutoFit/>
          </a:bodyPr>
          <a:lstStyle/>
          <a:p>
            <a:pPr marR="5080" indent="12700" algn="ctr">
              <a:lnSpc>
                <a:spcPct val="100000"/>
              </a:lnSpc>
              <a:spcBef>
                <a:spcPts val="100"/>
              </a:spcBef>
            </a:pPr>
            <a:r>
              <a:rPr lang="el-GR" sz="3200" dirty="0"/>
              <a:t>Ισχύει στην Πράξη η Θεωρία Κατανομής του Εισοδήματος με Βάση την Οριακή Παραγωγικότητα;</a:t>
            </a:r>
            <a:endParaRPr sz="3200" dirty="0"/>
          </a:p>
        </p:txBody>
      </p:sp>
      <p:sp>
        <p:nvSpPr>
          <p:cNvPr id="3" name="object 3"/>
          <p:cNvSpPr txBox="1"/>
          <p:nvPr/>
        </p:nvSpPr>
        <p:spPr>
          <a:xfrm>
            <a:off x="-21771" y="1677888"/>
            <a:ext cx="10058400" cy="161326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600" b="1" dirty="0">
                <a:latin typeface="Arial"/>
                <a:cs typeface="Arial"/>
              </a:rPr>
              <a:t>Οι Μισθολογικές Διαφορές στην Πράξη</a:t>
            </a:r>
            <a:r>
              <a:rPr sz="2600" b="1" dirty="0">
                <a:latin typeface="Arial"/>
                <a:cs typeface="Arial"/>
              </a:rPr>
              <a:t>: </a:t>
            </a:r>
            <a:r>
              <a:rPr lang="el-GR" sz="2600" dirty="0">
                <a:latin typeface="Arial"/>
                <a:cs typeface="Arial"/>
              </a:rPr>
              <a:t>Η αγορά εργασίας στις ΗΠΑ συνεχίζει να παρουσιάζει μεγάλες διαφορές στις αμοιβές των εργαζομένων, ανάλογα με το φύλλο και την εθνικότητα.</a:t>
            </a:r>
            <a:endParaRPr sz="2600" dirty="0">
              <a:latin typeface="Arial"/>
              <a:cs typeface="Arial"/>
            </a:endParaRPr>
          </a:p>
        </p:txBody>
      </p:sp>
      <p:sp>
        <p:nvSpPr>
          <p:cNvPr id="7" name="object 7"/>
          <p:cNvSpPr txBox="1">
            <a:spLocks noGrp="1"/>
          </p:cNvSpPr>
          <p:nvPr>
            <p:ph type="ftr" sz="quarter" idx="5"/>
          </p:nvPr>
        </p:nvSpPr>
        <p:spPr>
          <a:xfrm>
            <a:off x="4539303" y="7543800"/>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12" y="7545666"/>
            <a:ext cx="27336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E20BAA5-29C1-3AB8-A945-E8409C5B99AB}"/>
              </a:ext>
            </a:extLst>
          </p:cNvPr>
          <p:cNvPicPr>
            <a:picLocks noChangeAspect="1"/>
          </p:cNvPicPr>
          <p:nvPr/>
        </p:nvPicPr>
        <p:blipFill>
          <a:blip r:embed="rId3"/>
          <a:stretch>
            <a:fillRect/>
          </a:stretch>
        </p:blipFill>
        <p:spPr>
          <a:xfrm>
            <a:off x="681229" y="3280502"/>
            <a:ext cx="8767571" cy="435640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6" y="655771"/>
            <a:ext cx="9385808" cy="1214690"/>
          </a:xfrm>
          <a:prstGeom prst="rect">
            <a:avLst/>
          </a:prstGeom>
        </p:spPr>
        <p:txBody>
          <a:bodyPr vert="horz" wrap="square" lIns="0" tIns="105663" rIns="0" bIns="0" rtlCol="0">
            <a:spAutoFit/>
          </a:bodyPr>
          <a:lstStyle/>
          <a:p>
            <a:pPr marL="2907030" marR="5080" indent="-2692400">
              <a:lnSpc>
                <a:spcPct val="100000"/>
              </a:lnSpc>
              <a:spcBef>
                <a:spcPts val="100"/>
              </a:spcBef>
            </a:pPr>
            <a:r>
              <a:rPr lang="el-GR" dirty="0"/>
              <a:t>Οριακή Παραγωγικότητα και Μισθολογική Ανισότητα</a:t>
            </a:r>
            <a:endParaRPr dirty="0"/>
          </a:p>
        </p:txBody>
      </p:sp>
      <p:sp>
        <p:nvSpPr>
          <p:cNvPr id="6" name="object 6"/>
          <p:cNvSpPr txBox="1">
            <a:spLocks noGrp="1"/>
          </p:cNvSpPr>
          <p:nvPr>
            <p:ph type="ftr" sz="quarter" idx="5"/>
          </p:nvPr>
        </p:nvSpPr>
        <p:spPr>
          <a:xfrm>
            <a:off x="4539303" y="7467600"/>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75080" y="1891997"/>
            <a:ext cx="9525253" cy="5214248"/>
          </a:xfrm>
          <a:prstGeom prst="rect">
            <a:avLst/>
          </a:prstGeom>
        </p:spPr>
        <p:txBody>
          <a:bodyPr vert="horz" wrap="square" lIns="0" tIns="12700" rIns="0" bIns="0" rtlCol="0">
            <a:spAutoFit/>
          </a:bodyPr>
          <a:lstStyle/>
          <a:p>
            <a:pPr marL="469900" marR="27305"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Ένα μεγάλο μέρος της παρατηρούμενης μισθολογικής ανισότητας μπορεί να ερμηνευτεί από παράγοντες που συνάδουν με τη</a:t>
            </a:r>
            <a:r>
              <a:rPr lang="en-US" sz="2800" dirty="0">
                <a:latin typeface="Arial"/>
                <a:cs typeface="Arial"/>
              </a:rPr>
              <a:t> </a:t>
            </a:r>
            <a:r>
              <a:rPr lang="el-GR" sz="2800" dirty="0">
                <a:latin typeface="Arial"/>
                <a:cs typeface="Arial"/>
              </a:rPr>
              <a:t>θεωρία της κατανομής του εισοδήματος με βάση την οριακή παραγωγικότητα.</a:t>
            </a:r>
            <a:endParaRPr lang="en-US" sz="2800" b="1" dirty="0">
              <a:latin typeface="Arial"/>
              <a:cs typeface="Arial"/>
            </a:endParaRPr>
          </a:p>
          <a:p>
            <a:pPr marL="469900" marR="5080" indent="-457200">
              <a:lnSpc>
                <a:spcPct val="100000"/>
              </a:lnSpc>
              <a:spcBef>
                <a:spcPts val="1800"/>
              </a:spcBef>
              <a:buClr>
                <a:srgbClr val="4D4D4D"/>
              </a:buClr>
              <a:buFont typeface="Arial"/>
              <a:buChar char="•"/>
              <a:tabLst>
                <a:tab pos="469900" algn="l"/>
                <a:tab pos="470534" algn="l"/>
              </a:tabLst>
            </a:pPr>
            <a:r>
              <a:rPr lang="el-GR" sz="2800" dirty="0">
                <a:latin typeface="Arial"/>
                <a:cs typeface="Arial"/>
              </a:rPr>
              <a:t>Οι </a:t>
            </a:r>
            <a:r>
              <a:rPr lang="el-GR" sz="2800" b="1" dirty="0">
                <a:latin typeface="Arial"/>
                <a:cs typeface="Arial"/>
              </a:rPr>
              <a:t>αντισταθμιστικές διαφορές</a:t>
            </a:r>
            <a:r>
              <a:rPr lang="el-GR" sz="2800" dirty="0">
                <a:latin typeface="Arial"/>
                <a:cs typeface="Arial"/>
              </a:rPr>
              <a:t> είναι οι διαφορές</a:t>
            </a:r>
            <a:r>
              <a:rPr lang="en-US" sz="2800" dirty="0">
                <a:latin typeface="Arial"/>
                <a:cs typeface="Arial"/>
              </a:rPr>
              <a:t> </a:t>
            </a:r>
            <a:r>
              <a:rPr lang="el-GR" sz="2800" dirty="0">
                <a:latin typeface="Arial"/>
                <a:cs typeface="Arial"/>
              </a:rPr>
              <a:t>στους μισθούς μεταξύ</a:t>
            </a:r>
            <a:r>
              <a:rPr lang="en-US" sz="2800" dirty="0">
                <a:latin typeface="Arial"/>
                <a:cs typeface="Arial"/>
              </a:rPr>
              <a:t> </a:t>
            </a:r>
            <a:r>
              <a:rPr lang="el-GR" sz="2800" dirty="0">
                <a:latin typeface="Arial"/>
                <a:cs typeface="Arial"/>
              </a:rPr>
              <a:t>διαφορετικών τύπων εργασίας, οι οποίες αντανακλούν το γεγονός ότι ορισμένες δουλειές είναι λιγότερο ευχάριστες από</a:t>
            </a:r>
            <a:r>
              <a:rPr lang="en-US" sz="2800" dirty="0">
                <a:latin typeface="Arial"/>
                <a:cs typeface="Arial"/>
              </a:rPr>
              <a:t> </a:t>
            </a:r>
            <a:r>
              <a:rPr lang="el-GR" sz="2800" dirty="0">
                <a:latin typeface="Arial"/>
                <a:cs typeface="Arial"/>
              </a:rPr>
              <a:t>άλλες.</a:t>
            </a:r>
            <a:endParaRPr lang="en-US" sz="2800" b="1" i="1" dirty="0">
              <a:latin typeface="Arial"/>
              <a:cs typeface="Arial"/>
            </a:endParaRPr>
          </a:p>
          <a:p>
            <a:pPr marL="469900" marR="187960" indent="-457200">
              <a:lnSpc>
                <a:spcPct val="100000"/>
              </a:lnSpc>
              <a:spcBef>
                <a:spcPts val="1795"/>
              </a:spcBef>
              <a:buClr>
                <a:srgbClr val="4D4D4D"/>
              </a:buClr>
              <a:buFont typeface="Arial"/>
              <a:buChar char="•"/>
              <a:tabLst>
                <a:tab pos="469900" algn="l"/>
                <a:tab pos="470534" algn="l"/>
              </a:tabLst>
            </a:pPr>
            <a:r>
              <a:rPr lang="el-GR" sz="2800" dirty="0">
                <a:latin typeface="Arial"/>
                <a:cs typeface="Arial"/>
              </a:rPr>
              <a:t>Η δεύτερη αιτία για τη μισθολογική ανισότητα, που είναι συμβατή με τη θεωρία της οριακής παραγωγικότητας, είναι οι διαφορές στις ικανότητες</a:t>
            </a:r>
            <a:r>
              <a:rPr lang="en-US" sz="2800" dirty="0">
                <a:latin typeface="Arial"/>
                <a:cs typeface="Arial"/>
              </a:rPr>
              <a:t>.</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33927"/>
          </a:xfrm>
          <a:prstGeom prst="rect">
            <a:avLst/>
          </a:prstGeom>
        </p:spPr>
        <p:txBody>
          <a:bodyPr vert="horz" wrap="square" lIns="0" tIns="124713" rIns="0" bIns="0" rtlCol="0">
            <a:spAutoFit/>
          </a:bodyPr>
          <a:lstStyle/>
          <a:p>
            <a:pPr marL="3586163" marR="5080" indent="-3422650">
              <a:lnSpc>
                <a:spcPct val="100000"/>
              </a:lnSpc>
              <a:spcBef>
                <a:spcPts val="100"/>
              </a:spcBef>
            </a:pPr>
            <a:r>
              <a:rPr lang="el-GR" spc="-5" dirty="0"/>
              <a:t>ΜΕΡΙΚΕΣ ΕΞΗΓΞΣΕΙΣ</a:t>
            </a:r>
            <a:r>
              <a:rPr spc="-5" dirty="0"/>
              <a:t>: </a:t>
            </a:r>
            <a:r>
              <a:rPr lang="el-GR" spc="-5" dirty="0"/>
              <a:t>ΔΙΑΦΟΡΕΣ ΣΤΟ ΤΑΛΕΝΤΟ</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22805"/>
            <a:ext cx="9629775"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Ένας δεύτερος λόγος για την μισθολογική ανισότητα, ο οποίος είναι ξεκάθαρα συνεπής με τη θεωρία της οριακής παραγωγικότητας, είναι οι </a:t>
            </a:r>
            <a:r>
              <a:rPr lang="el-GR" sz="2800" b="1" dirty="0">
                <a:latin typeface="Arial"/>
                <a:cs typeface="Arial"/>
              </a:rPr>
              <a:t>διαφορές στο ταλέντο</a:t>
            </a:r>
            <a:r>
              <a:rPr sz="2800" b="1" dirty="0">
                <a:latin typeface="Arial"/>
                <a:cs typeface="Arial"/>
              </a:rPr>
              <a:t>.</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625" y="685800"/>
            <a:ext cx="9722105" cy="997709"/>
          </a:xfrm>
          <a:prstGeom prst="rect">
            <a:avLst/>
          </a:prstGeom>
        </p:spPr>
        <p:txBody>
          <a:bodyPr vert="horz" wrap="square" lIns="0" tIns="12700" rIns="0" bIns="0" rtlCol="0">
            <a:spAutoFit/>
          </a:bodyPr>
          <a:lstStyle/>
          <a:p>
            <a:pPr marL="28575" marR="5080" indent="-28575" algn="ctr">
              <a:lnSpc>
                <a:spcPct val="100000"/>
              </a:lnSpc>
              <a:spcBef>
                <a:spcPts val="100"/>
              </a:spcBef>
            </a:pPr>
            <a:r>
              <a:rPr lang="el-GR" sz="3200" spc="-5" dirty="0"/>
              <a:t>ΚΑΠΟΙΕΣ ΕΞΗΓΗΣΕΙΣ</a:t>
            </a:r>
            <a:r>
              <a:rPr sz="3200" spc="-5" dirty="0"/>
              <a:t>: </a:t>
            </a:r>
            <a:r>
              <a:rPr lang="el-GR" sz="3200" spc="-5" dirty="0"/>
              <a:t>ΔΙΑΦΟΡΕΣ ΣΤΗΝ ΠΟΣΟΤΗΤΑ ΤΟΥ ΑΝΘΡΩΠΙΝΟΥ ΚΕΦΑΛΑΙΟΥ</a:t>
            </a:r>
            <a:endParaRPr sz="3200" spc="-5"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5FA6A9ED-E2B6-66C8-1FE4-14F85E3D734F}"/>
              </a:ext>
            </a:extLst>
          </p:cNvPr>
          <p:cNvPicPr>
            <a:picLocks noChangeAspect="1"/>
          </p:cNvPicPr>
          <p:nvPr/>
        </p:nvPicPr>
        <p:blipFill>
          <a:blip r:embed="rId2"/>
          <a:stretch>
            <a:fillRect/>
          </a:stretch>
        </p:blipFill>
        <p:spPr>
          <a:xfrm>
            <a:off x="290490" y="1877283"/>
            <a:ext cx="9568373" cy="45477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25856"/>
            <a:ext cx="10058399" cy="1176218"/>
          </a:xfrm>
          <a:prstGeom prst="rect">
            <a:avLst/>
          </a:prstGeom>
        </p:spPr>
        <p:txBody>
          <a:bodyPr vert="horz" wrap="square" lIns="0" tIns="67563" rIns="0" bIns="0" rtlCol="0">
            <a:spAutoFit/>
          </a:bodyPr>
          <a:lstStyle/>
          <a:p>
            <a:pPr marL="100013" marR="5080" indent="-3175" algn="ctr">
              <a:lnSpc>
                <a:spcPct val="100000"/>
              </a:lnSpc>
              <a:spcBef>
                <a:spcPts val="100"/>
              </a:spcBef>
            </a:pPr>
            <a:r>
              <a:rPr lang="el-GR" spc="-5" dirty="0"/>
              <a:t>ΚΑΠΟΙΕΣ ΕΞΗΓΗΣΕΙΣ</a:t>
            </a:r>
            <a:r>
              <a:rPr spc="-5" dirty="0"/>
              <a:t>: </a:t>
            </a:r>
            <a:r>
              <a:rPr lang="el-GR" spc="-5" dirty="0"/>
              <a:t>ΔΙΑΦΟΡΕΣ ΣΤΗΝ ΔΥΝΑΜΗ ΣΤΗΝ ΑΓΟΡΑ (ΑΓΟΡΑΙΑ ΙΣΧΥΣ)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8673465" cy="4798750"/>
          </a:xfrm>
          <a:prstGeom prst="rect">
            <a:avLst/>
          </a:prstGeom>
        </p:spPr>
        <p:txBody>
          <a:bodyPr vert="horz" wrap="square" lIns="0" tIns="12700" rIns="0" bIns="0" rtlCol="0">
            <a:spAutoFit/>
          </a:bodyPr>
          <a:lstStyle/>
          <a:p>
            <a:pPr marL="469900" marR="354330" indent="-457200">
              <a:lnSpc>
                <a:spcPct val="100000"/>
              </a:lnSpc>
              <a:spcBef>
                <a:spcPts val="100"/>
              </a:spcBef>
              <a:buClr>
                <a:srgbClr val="4D4D4D"/>
              </a:buClr>
              <a:buFont typeface="Arial"/>
              <a:buChar char="•"/>
              <a:tabLst>
                <a:tab pos="469900" algn="l"/>
                <a:tab pos="470534" algn="l"/>
              </a:tabLst>
            </a:pPr>
            <a:r>
              <a:rPr lang="el-GR" sz="2800" spc="-5" dirty="0">
                <a:latin typeface="Arial"/>
                <a:cs typeface="Arial"/>
              </a:rPr>
              <a:t>Τα </a:t>
            </a:r>
            <a:r>
              <a:rPr lang="el-GR" sz="2800" b="1" spc="-5" dirty="0">
                <a:latin typeface="Arial"/>
                <a:cs typeface="Arial"/>
              </a:rPr>
              <a:t>εργατικά συνδικάτα</a:t>
            </a:r>
            <a:r>
              <a:rPr lang="en-US" sz="2800" b="1" spc="-5" dirty="0">
                <a:latin typeface="Arial"/>
                <a:cs typeface="Arial"/>
              </a:rPr>
              <a:t> </a:t>
            </a:r>
            <a:r>
              <a:rPr lang="el-GR" sz="2800" spc="-5" dirty="0">
                <a:latin typeface="Arial"/>
                <a:cs typeface="Arial"/>
              </a:rPr>
              <a:t>(εργατικά σωματεία) είναι</a:t>
            </a:r>
            <a:r>
              <a:rPr lang="en-US" sz="2800" spc="-5" dirty="0">
                <a:latin typeface="Arial"/>
                <a:cs typeface="Arial"/>
              </a:rPr>
              <a:t> </a:t>
            </a:r>
            <a:r>
              <a:rPr lang="el-GR" sz="2800" spc="-5" dirty="0">
                <a:latin typeface="Arial"/>
                <a:cs typeface="Arial"/>
              </a:rPr>
              <a:t>οργανώσεις εργαζομένων</a:t>
            </a:r>
            <a:r>
              <a:rPr lang="en-US" sz="2800" spc="-5" dirty="0">
                <a:latin typeface="Arial"/>
                <a:cs typeface="Arial"/>
              </a:rPr>
              <a:t> </a:t>
            </a:r>
            <a:r>
              <a:rPr lang="el-GR" sz="2800" spc="-5" dirty="0">
                <a:latin typeface="Arial"/>
                <a:cs typeface="Arial"/>
              </a:rPr>
              <a:t>που προσπαθούν να αυξήσουν τους μισθούς και να</a:t>
            </a:r>
            <a:r>
              <a:rPr lang="en-US" sz="2800" spc="-5" dirty="0">
                <a:latin typeface="Arial"/>
                <a:cs typeface="Arial"/>
              </a:rPr>
              <a:t> </a:t>
            </a:r>
            <a:r>
              <a:rPr lang="el-GR" sz="2800" spc="-5" dirty="0">
                <a:latin typeface="Arial"/>
                <a:cs typeface="Arial"/>
              </a:rPr>
              <a:t>βελτιώσουν τις συνθήκες</a:t>
            </a:r>
            <a:r>
              <a:rPr lang="en-US" sz="2800" spc="-5" dirty="0">
                <a:latin typeface="Arial"/>
                <a:cs typeface="Arial"/>
              </a:rPr>
              <a:t> </a:t>
            </a:r>
            <a:r>
              <a:rPr lang="el-GR" sz="2800" spc="-5" dirty="0">
                <a:latin typeface="Arial"/>
                <a:cs typeface="Arial"/>
              </a:rPr>
              <a:t>εργασίας για τα μέλη</a:t>
            </a:r>
            <a:r>
              <a:rPr lang="en-US" sz="2800" spc="-5" dirty="0">
                <a:latin typeface="Arial"/>
                <a:cs typeface="Arial"/>
              </a:rPr>
              <a:t> </a:t>
            </a:r>
            <a:r>
              <a:rPr lang="el-GR" sz="2800" spc="-5" dirty="0">
                <a:latin typeface="Arial"/>
                <a:cs typeface="Arial"/>
              </a:rPr>
              <a:t>τους, μέσα από συλλογικές διαπραγματεύσεις με</a:t>
            </a:r>
            <a:r>
              <a:rPr lang="en-US" sz="2800" spc="-5" dirty="0">
                <a:latin typeface="Arial"/>
                <a:cs typeface="Arial"/>
              </a:rPr>
              <a:t> </a:t>
            </a:r>
            <a:r>
              <a:rPr lang="el-GR" sz="2800" spc="-5" dirty="0">
                <a:latin typeface="Arial"/>
                <a:cs typeface="Arial"/>
              </a:rPr>
              <a:t>τους εργοδότες.</a:t>
            </a:r>
            <a:endParaRPr lang="en-US" sz="2600" spc="-5" dirty="0">
              <a:solidFill>
                <a:srgbClr val="4D4D4D"/>
              </a:solidFill>
              <a:latin typeface="Arial"/>
              <a:cs typeface="Arial"/>
            </a:endParaRPr>
          </a:p>
          <a:p>
            <a:pPr marL="927100" marR="5080" indent="-457834">
              <a:lnSpc>
                <a:spcPct val="100000"/>
              </a:lnSpc>
              <a:spcBef>
                <a:spcPts val="1805"/>
              </a:spcBef>
            </a:pPr>
            <a:r>
              <a:rPr sz="2600" spc="-5" dirty="0">
                <a:solidFill>
                  <a:srgbClr val="4D4D4D"/>
                </a:solidFill>
                <a:latin typeface="Arial"/>
                <a:cs typeface="Arial"/>
              </a:rPr>
              <a:t>– </a:t>
            </a:r>
            <a:r>
              <a:rPr lang="el-GR" sz="2600" b="1" i="1" spc="-10" dirty="0">
                <a:latin typeface="Arial"/>
                <a:cs typeface="Arial"/>
              </a:rPr>
              <a:t>Όταν είναι επιτυχημένα, αντικαθιστούν τις ατομικές συμβάσεις μεταξύ εργαζομένων και εργοδοτών με συλλογικές διαπραγματεύσεις, στις οποίες ο εργοδότης είναι υποχρεωμένος να διαπραγματευτεί το επίπεδο των μισθών</a:t>
            </a:r>
            <a:r>
              <a:rPr lang="en-US" sz="2600" b="1" i="1" spc="-10" dirty="0">
                <a:latin typeface="Arial"/>
                <a:cs typeface="Arial"/>
              </a:rPr>
              <a:t> </a:t>
            </a:r>
            <a:r>
              <a:rPr lang="el-GR" sz="2600" b="1" i="1" spc="-10" dirty="0">
                <a:latin typeface="Arial"/>
                <a:cs typeface="Arial"/>
              </a:rPr>
              <a:t>με τους εκπροσώπους του συνδικάτου.</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85800"/>
            <a:ext cx="7141973" cy="566822"/>
          </a:xfrm>
          <a:prstGeom prst="rect">
            <a:avLst/>
          </a:prstGeom>
        </p:spPr>
        <p:txBody>
          <a:bodyPr vert="horz" wrap="square" lIns="0" tIns="12700" rIns="0" bIns="0" rtlCol="0">
            <a:spAutoFit/>
          </a:bodyPr>
          <a:lstStyle/>
          <a:p>
            <a:pPr marL="12700" algn="ctr">
              <a:lnSpc>
                <a:spcPct val="100000"/>
              </a:lnSpc>
              <a:spcBef>
                <a:spcPts val="100"/>
              </a:spcBef>
            </a:pPr>
            <a:r>
              <a:rPr lang="el-GR" spc="-5" dirty="0"/>
              <a:t>Η ΑΞΙΑ ΕΝΟΣ ΠΤΥΧΙΟΥ</a:t>
            </a:r>
            <a:endParaRPr dirty="0"/>
          </a:p>
        </p:txBody>
      </p:sp>
      <p:sp>
        <p:nvSpPr>
          <p:cNvPr id="3" name="object 3"/>
          <p:cNvSpPr txBox="1"/>
          <p:nvPr/>
        </p:nvSpPr>
        <p:spPr>
          <a:xfrm>
            <a:off x="215900" y="1066800"/>
            <a:ext cx="9842500" cy="1966564"/>
          </a:xfrm>
          <a:prstGeom prst="rect">
            <a:avLst/>
          </a:prstGeom>
        </p:spPr>
        <p:txBody>
          <a:bodyPr vert="horz" wrap="square" lIns="0" tIns="240665" rIns="0" bIns="0" rtlCol="0">
            <a:spAutoFit/>
          </a:bodyPr>
          <a:lstStyle/>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Εάν έχετε αμφιβολίες σχετικά με την ολοκλήρωση των σπουδών σας στο κολέγιο,</a:t>
            </a:r>
            <a:r>
              <a:rPr lang="en-US" sz="2800" dirty="0">
                <a:latin typeface="Arial"/>
                <a:cs typeface="Arial"/>
              </a:rPr>
              <a:t> </a:t>
            </a:r>
            <a:r>
              <a:rPr lang="el-GR" sz="2800" dirty="0">
                <a:latin typeface="Arial"/>
                <a:cs typeface="Arial"/>
              </a:rPr>
              <a:t>αναλογιστείτε αυτό: η μη απόκτηση πτυχίου κολεγίου, θα σας κοστίσει περίπου</a:t>
            </a:r>
            <a:r>
              <a:rPr lang="en-US" sz="2800" dirty="0">
                <a:latin typeface="Arial"/>
                <a:cs typeface="Arial"/>
              </a:rPr>
              <a:t> </a:t>
            </a:r>
            <a:r>
              <a:rPr lang="el-GR" sz="2800" dirty="0">
                <a:latin typeface="Arial"/>
                <a:cs typeface="Arial"/>
              </a:rPr>
              <a:t>μισό εκατομμύριο δολάρια στο σύνολο του εργασιακού σας βίου.</a:t>
            </a:r>
            <a:endParaRPr sz="2800" dirty="0">
              <a:latin typeface="Arial"/>
              <a:cs typeface="Arial"/>
            </a:endParaRPr>
          </a:p>
        </p:txBody>
      </p:sp>
      <p:sp>
        <p:nvSpPr>
          <p:cNvPr id="4" name="object 4"/>
          <p:cNvSpPr/>
          <p:nvPr/>
        </p:nvSpPr>
        <p:spPr>
          <a:xfrm>
            <a:off x="2211583" y="3505200"/>
            <a:ext cx="4655439" cy="3675771"/>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4539303"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83996"/>
            <a:ext cx="10058400" cy="1243930"/>
          </a:xfrm>
          <a:prstGeom prst="rect">
            <a:avLst/>
          </a:prstGeom>
        </p:spPr>
        <p:txBody>
          <a:bodyPr vert="horz" wrap="square" lIns="0" tIns="12700" rIns="0" bIns="0" rtlCol="0">
            <a:spAutoFit/>
          </a:bodyPr>
          <a:lstStyle/>
          <a:p>
            <a:pPr marL="12700" algn="ctr">
              <a:lnSpc>
                <a:spcPct val="100000"/>
              </a:lnSpc>
              <a:spcBef>
                <a:spcPts val="100"/>
              </a:spcBef>
            </a:pPr>
            <a:r>
              <a:rPr lang="el-GR" sz="4000" spc="-5" dirty="0"/>
              <a:t>ΚΑΠΟΙΕΣ ΕΞΗΓΗΣΕΙΣ</a:t>
            </a:r>
            <a:r>
              <a:rPr sz="4000" spc="-5" dirty="0"/>
              <a:t>: </a:t>
            </a:r>
            <a:r>
              <a:rPr lang="el-GR" sz="4000" spc="-5" dirty="0"/>
              <a:t>ΜΙΣΘΟΙ ΑΠΟΔΟΤΙΚΟΤΗΤΑΣ</a:t>
            </a:r>
            <a:endParaRPr sz="4000"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97125"/>
            <a:ext cx="9072880"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Σύμφωνα με το </a:t>
            </a:r>
            <a:r>
              <a:rPr lang="el-GR" sz="2800" b="1" dirty="0">
                <a:latin typeface="Arial"/>
                <a:cs typeface="Arial"/>
              </a:rPr>
              <a:t>υπόδειγμα</a:t>
            </a:r>
            <a:r>
              <a:rPr lang="en-US" sz="2800" b="1" dirty="0">
                <a:latin typeface="Arial"/>
                <a:cs typeface="Arial"/>
              </a:rPr>
              <a:t> </a:t>
            </a:r>
            <a:r>
              <a:rPr lang="el-GR" sz="2800" b="1" dirty="0">
                <a:latin typeface="Arial"/>
                <a:cs typeface="Arial"/>
              </a:rPr>
              <a:t>μισθού αποδοτικότητας</a:t>
            </a:r>
            <a:r>
              <a:rPr lang="el-GR" sz="2800" dirty="0">
                <a:latin typeface="Arial"/>
                <a:cs typeface="Arial"/>
              </a:rPr>
              <a:t>,</a:t>
            </a:r>
            <a:r>
              <a:rPr lang="en-US" sz="2800" dirty="0">
                <a:latin typeface="Arial"/>
                <a:cs typeface="Arial"/>
              </a:rPr>
              <a:t> </a:t>
            </a:r>
            <a:r>
              <a:rPr lang="el-GR" sz="2800" dirty="0">
                <a:latin typeface="Arial"/>
                <a:cs typeface="Arial"/>
              </a:rPr>
              <a:t>ορισμένοι εργοδότες πληρώνουν μισθό υψηλότερο</a:t>
            </a:r>
            <a:r>
              <a:rPr lang="en-US" sz="2800" dirty="0">
                <a:latin typeface="Arial"/>
                <a:cs typeface="Arial"/>
              </a:rPr>
              <a:t> </a:t>
            </a:r>
            <a:r>
              <a:rPr lang="el-GR" sz="2800" dirty="0">
                <a:latin typeface="Arial"/>
                <a:cs typeface="Arial"/>
              </a:rPr>
              <a:t>από το επίπεδο ισορροπίας ως ένα κίνητρο προς</a:t>
            </a:r>
            <a:r>
              <a:rPr lang="en-US" sz="2800" dirty="0">
                <a:latin typeface="Arial"/>
                <a:cs typeface="Arial"/>
              </a:rPr>
              <a:t> </a:t>
            </a:r>
            <a:r>
              <a:rPr lang="el-GR" sz="2800" dirty="0">
                <a:latin typeface="Arial"/>
                <a:cs typeface="Arial"/>
              </a:rPr>
              <a:t>τους εργαζόμενους, για</a:t>
            </a:r>
            <a:r>
              <a:rPr lang="en-US" sz="2800" dirty="0">
                <a:latin typeface="Arial"/>
                <a:cs typeface="Arial"/>
              </a:rPr>
              <a:t> </a:t>
            </a:r>
            <a:r>
              <a:rPr lang="el-GR" sz="2800" dirty="0">
                <a:latin typeface="Arial"/>
                <a:cs typeface="Arial"/>
              </a:rPr>
              <a:t>καλύτερη απόδοση.</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887" y="927608"/>
            <a:ext cx="9043035"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ΚΑΠΟΙΕΣ ΕΞΗΓΗΣΕΙΣ</a:t>
            </a:r>
            <a:r>
              <a:rPr dirty="0"/>
              <a:t>:</a:t>
            </a:r>
            <a:r>
              <a:rPr spc="-95" dirty="0"/>
              <a:t> </a:t>
            </a:r>
            <a:r>
              <a:rPr lang="el-GR" spc="-95" dirty="0"/>
              <a:t>ΔΙΑΚΡΙΣΗ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774687"/>
            <a:ext cx="9431655" cy="2628284"/>
          </a:xfrm>
          <a:prstGeom prst="rect">
            <a:avLst/>
          </a:prstGeom>
        </p:spPr>
        <p:txBody>
          <a:bodyPr vert="horz" wrap="square" lIns="0" tIns="240665" rIns="0" bIns="0" rtlCol="0">
            <a:spAutoFit/>
          </a:bodyPr>
          <a:lstStyle/>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Παρά το ότι η επίσημη</a:t>
            </a:r>
            <a:r>
              <a:rPr lang="en-US" sz="2800" dirty="0">
                <a:latin typeface="Arial"/>
                <a:cs typeface="Arial"/>
              </a:rPr>
              <a:t> </a:t>
            </a:r>
            <a:r>
              <a:rPr lang="el-GR" sz="2800" dirty="0">
                <a:latin typeface="Arial"/>
                <a:cs typeface="Arial"/>
              </a:rPr>
              <a:t>διάκριση στη βάση του φύλου ή της εθνικότητας είναι παράνομη σχεδόν 60 χρόνια τώρα, οι ερευνητές βρήκαν ότι η άτυπη διάκριση εξακολουθεί να υφίσταται.</a:t>
            </a:r>
          </a:p>
          <a:p>
            <a:pPr marL="469900" marR="5080" indent="-457200">
              <a:lnSpc>
                <a:spcPct val="100000"/>
              </a:lnSpc>
              <a:spcBef>
                <a:spcPts val="1800"/>
              </a:spcBef>
              <a:buClr>
                <a:srgbClr val="4D4D4D"/>
              </a:buClr>
              <a:buChar char="•"/>
              <a:tabLst>
                <a:tab pos="469900" algn="l"/>
                <a:tab pos="470534" algn="l"/>
              </a:tabLst>
            </a:pP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604" y="762000"/>
            <a:ext cx="9018270"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Λειτουργεί Τελικά η Θεωρία της Οριακής Παραγωγικότητας;</a:t>
            </a:r>
            <a:endParaRPr dirty="0"/>
          </a:p>
        </p:txBody>
      </p:sp>
      <p:sp>
        <p:nvSpPr>
          <p:cNvPr id="6" name="object 6"/>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905000"/>
            <a:ext cx="9632950" cy="4803879"/>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i="1" dirty="0">
                <a:latin typeface="Arial"/>
                <a:cs typeface="Arial"/>
              </a:rPr>
              <a:t>Το βασικό συμπέρασμα που μπορείτε να εξάγετε από αυτή τη συζήτηση είναι ότι η θεωρία της κατανομής του εισοδήματος με βάση την οριακή παραγωγικότητα δεν αποτελεί τέλεια περιγραφή του τρόπου που προσδιορίζονται τα εισοδήματα των συντελεστών</a:t>
            </a:r>
          </a:p>
          <a:p>
            <a:pPr marL="469900" marR="5080" indent="-457200">
              <a:lnSpc>
                <a:spcPct val="100000"/>
              </a:lnSpc>
              <a:spcBef>
                <a:spcPts val="100"/>
              </a:spcBef>
              <a:buClr>
                <a:srgbClr val="4D4D4D"/>
              </a:buClr>
              <a:buFont typeface="Arial"/>
              <a:buChar char="•"/>
              <a:tabLst>
                <a:tab pos="469900" algn="l"/>
                <a:tab pos="470534" algn="l"/>
              </a:tabLst>
            </a:pPr>
            <a:endParaRPr lang="el-GR" sz="2800" i="1" dirty="0">
              <a:latin typeface="Arial"/>
              <a:cs typeface="Arial"/>
            </a:endParaRPr>
          </a:p>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Είναι σημαντικό να τονισθεί για μία ακόμη φορά ότι αυτό δεν σημαίνει πως η κατανομή του εισοδήματος μεταξύ των συντελεστών είναι ηθικά δικαιολογημένη</a:t>
            </a:r>
          </a:p>
          <a:p>
            <a:pPr marL="469900" marR="5080" indent="-457200">
              <a:lnSpc>
                <a:spcPct val="100000"/>
              </a:lnSpc>
              <a:spcBef>
                <a:spcPts val="100"/>
              </a:spcBef>
              <a:buClr>
                <a:srgbClr val="4D4D4D"/>
              </a:buClr>
              <a:buFont typeface="Arial"/>
              <a:buChar char="•"/>
              <a:tabLst>
                <a:tab pos="469900" algn="l"/>
                <a:tab pos="470534" algn="l"/>
              </a:tabLst>
            </a:pPr>
            <a:endParaRPr lang="el-GR" sz="2800" dirty="0">
              <a:latin typeface="Arial"/>
              <a:cs typeface="Arial"/>
            </a:endParaRPr>
          </a:p>
          <a:p>
            <a:pPr marL="469900" marR="5080" indent="-457200">
              <a:lnSpc>
                <a:spcPct val="100000"/>
              </a:lnSpc>
              <a:spcBef>
                <a:spcPts val="100"/>
              </a:spcBef>
              <a:buClr>
                <a:srgbClr val="4D4D4D"/>
              </a:buClr>
              <a:buFont typeface="Arial"/>
              <a:buChar char="•"/>
              <a:tabLst>
                <a:tab pos="469900" algn="l"/>
                <a:tab pos="470534" algn="l"/>
              </a:tabLst>
            </a:pP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14690"/>
          </a:xfrm>
          <a:prstGeom prst="rect">
            <a:avLst/>
          </a:prstGeom>
        </p:spPr>
        <p:txBody>
          <a:bodyPr vert="horz" wrap="square" lIns="0" tIns="105663" rIns="0" bIns="0" rtlCol="0">
            <a:spAutoFit/>
          </a:bodyPr>
          <a:lstStyle/>
          <a:p>
            <a:pPr marL="96838" marR="5080" indent="-11113" algn="ctr">
              <a:lnSpc>
                <a:spcPct val="100000"/>
              </a:lnSpc>
              <a:spcBef>
                <a:spcPts val="100"/>
              </a:spcBef>
            </a:pPr>
            <a:r>
              <a:rPr lang="el-GR" dirty="0"/>
              <a:t>ΤΑ ΟΙΚΟΝΟΜΙΚΑ ΣΕ ΔΡΑΣΗ</a:t>
            </a:r>
            <a:r>
              <a:rPr dirty="0"/>
              <a:t>:</a:t>
            </a:r>
            <a:r>
              <a:rPr spc="-100" dirty="0"/>
              <a:t> </a:t>
            </a:r>
            <a:r>
              <a:rPr lang="el-GR" spc="-100" dirty="0"/>
              <a:t>Η ΟΡΙΑΚΗ ΠΑΡΑΓΩΓΙΚΟΤΗΤΑ ΚΑΙ ΤΟ ΑΝΩΤΕΡΟ </a:t>
            </a:r>
            <a:r>
              <a:rPr spc="-70" dirty="0"/>
              <a:t> </a:t>
            </a:r>
            <a:r>
              <a:rPr spc="-5" dirty="0"/>
              <a:t>1%</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C30DE7C3-0574-3E0B-A206-957610FBD751}"/>
              </a:ext>
            </a:extLst>
          </p:cNvPr>
          <p:cNvPicPr>
            <a:picLocks noChangeAspect="1"/>
          </p:cNvPicPr>
          <p:nvPr/>
        </p:nvPicPr>
        <p:blipFill>
          <a:blip r:embed="rId2"/>
          <a:stretch>
            <a:fillRect/>
          </a:stretch>
        </p:blipFill>
        <p:spPr>
          <a:xfrm>
            <a:off x="148583" y="1840546"/>
            <a:ext cx="9573520" cy="57514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8300" y="914501"/>
            <a:ext cx="6781800" cy="566822"/>
          </a:xfrm>
          <a:prstGeom prst="rect">
            <a:avLst/>
          </a:prstGeom>
        </p:spPr>
        <p:txBody>
          <a:bodyPr vert="horz" wrap="square" lIns="0" tIns="12700" rIns="0" bIns="0" rtlCol="0">
            <a:spAutoFit/>
          </a:bodyPr>
          <a:lstStyle/>
          <a:p>
            <a:pPr marL="12700">
              <a:lnSpc>
                <a:spcPct val="100000"/>
              </a:lnSpc>
              <a:spcBef>
                <a:spcPts val="100"/>
              </a:spcBef>
            </a:pPr>
            <a:r>
              <a:rPr lang="el-GR" dirty="0"/>
              <a:t>Μισθοί και Προσφορά Εργασίας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0" y="1926993"/>
            <a:ext cx="10058400" cy="3069430"/>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Font typeface="Arial"/>
              <a:buChar char="•"/>
              <a:tabLst>
                <a:tab pos="469900" algn="l"/>
                <a:tab pos="470534" algn="l"/>
              </a:tabLst>
            </a:pPr>
            <a:r>
              <a:rPr lang="el-GR" sz="2600" dirty="0">
                <a:latin typeface="Arial"/>
                <a:cs typeface="Arial"/>
              </a:rPr>
              <a:t>Βλέπουμε τότε ότι η </a:t>
            </a:r>
            <a:r>
              <a:rPr lang="el-GR" sz="2600" b="1" dirty="0">
                <a:latin typeface="Arial"/>
                <a:cs typeface="Arial"/>
              </a:rPr>
              <a:t>ατομική καμπύλη προσφοράς εργασίας</a:t>
            </a:r>
            <a:r>
              <a:rPr lang="el-GR" sz="2600" dirty="0">
                <a:latin typeface="Arial"/>
                <a:cs typeface="Arial"/>
              </a:rPr>
              <a:t>, η σχέση μεταξύ του επιπέδου του μισθού και του αριθμού των προσφερόμενων ωρών εργασίας από έναν μεμονωμένο εργαζόμενο, δεν έχει απαραίτητα ανοδική κλίση.</a:t>
            </a:r>
          </a:p>
          <a:p>
            <a:pPr marL="469900" indent="-457200">
              <a:lnSpc>
                <a:spcPct val="100000"/>
              </a:lnSpc>
              <a:spcBef>
                <a:spcPts val="695"/>
              </a:spcBef>
              <a:buClr>
                <a:srgbClr val="4D4D4D"/>
              </a:buClr>
              <a:buFont typeface="Arial"/>
              <a:buChar char="•"/>
              <a:tabLst>
                <a:tab pos="469900" algn="l"/>
                <a:tab pos="470534" algn="l"/>
              </a:tabLst>
            </a:pPr>
            <a:endParaRPr lang="el-GR" sz="2600" dirty="0">
              <a:latin typeface="Arial"/>
              <a:cs typeface="Arial"/>
            </a:endParaRPr>
          </a:p>
          <a:p>
            <a:pPr marL="469900" indent="-457200">
              <a:lnSpc>
                <a:spcPct val="100000"/>
              </a:lnSpc>
              <a:spcBef>
                <a:spcPts val="695"/>
              </a:spcBef>
              <a:buClr>
                <a:srgbClr val="4D4D4D"/>
              </a:buClr>
              <a:buFont typeface="Arial"/>
              <a:buChar char="•"/>
              <a:tabLst>
                <a:tab pos="469900" algn="l"/>
                <a:tab pos="470534" algn="l"/>
              </a:tabLst>
            </a:pPr>
            <a:r>
              <a:rPr lang="el-GR" sz="2600" dirty="0">
                <a:latin typeface="Arial"/>
                <a:cs typeface="Arial"/>
              </a:rPr>
              <a:t>Η Γραφική Απεικόνιση 19-10 παρουσιάζει τις δύο πιθανές περιπτώσεις για την προσφορά εργασίας.</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66985"/>
          </a:xfrm>
          <a:prstGeom prst="rect">
            <a:avLst/>
          </a:prstGeom>
        </p:spPr>
        <p:txBody>
          <a:bodyPr vert="horz" wrap="square" lIns="0" tIns="58419" rIns="0" bIns="0" rtlCol="0">
            <a:spAutoFit/>
          </a:bodyPr>
          <a:lstStyle/>
          <a:p>
            <a:pPr marL="42863" marR="5080" indent="-42863" algn="ctr">
              <a:lnSpc>
                <a:spcPct val="100000"/>
              </a:lnSpc>
              <a:spcBef>
                <a:spcPts val="100"/>
              </a:spcBef>
            </a:pPr>
            <a:r>
              <a:rPr lang="el-GR" dirty="0"/>
              <a:t>Μετατοπίσεις της Καμπύλης Προσφοράς Εργασίας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774687"/>
            <a:ext cx="9861550" cy="5039200"/>
          </a:xfrm>
          <a:prstGeom prst="rect">
            <a:avLst/>
          </a:prstGeom>
        </p:spPr>
        <p:txBody>
          <a:bodyPr vert="horz" wrap="square" lIns="0" tIns="240665" rIns="0" bIns="0" rtlCol="0">
            <a:spAutoFit/>
          </a:bodyPr>
          <a:lstStyle/>
          <a:p>
            <a:pPr marL="469900" indent="-457200">
              <a:lnSpc>
                <a:spcPct val="100000"/>
              </a:lnSpc>
              <a:spcBef>
                <a:spcPts val="1895"/>
              </a:spcBef>
              <a:buClr>
                <a:srgbClr val="4D4D4D"/>
              </a:buClr>
              <a:buFont typeface="Arial"/>
              <a:buChar char="•"/>
              <a:tabLst>
                <a:tab pos="469900" algn="l"/>
                <a:tab pos="470534" algn="l"/>
              </a:tabLst>
            </a:pPr>
            <a:r>
              <a:rPr lang="el-GR" sz="2800" dirty="0">
                <a:latin typeface="Arial"/>
                <a:cs typeface="Arial"/>
              </a:rPr>
              <a:t>Από τη στιγμή που έχουμε εξετάσει τον τρόπο που τα αποτελέσματα εισοδήματος και υποκατάστασης διαμορφώνουν την ατομική καμπύλη προσφοράς εργασίας, μπορούμε να στραφούμε στην αγοραία καμπύλη προσφοράς εργασίας</a:t>
            </a:r>
          </a:p>
          <a:p>
            <a:pPr marL="469900" indent="-457200">
              <a:lnSpc>
                <a:spcPct val="100000"/>
              </a:lnSpc>
              <a:spcBef>
                <a:spcPts val="1895"/>
              </a:spcBef>
              <a:buClr>
                <a:srgbClr val="4D4D4D"/>
              </a:buClr>
              <a:buFont typeface="Arial"/>
              <a:buChar char="•"/>
              <a:tabLst>
                <a:tab pos="469900" algn="l"/>
                <a:tab pos="470534" algn="l"/>
              </a:tabLst>
            </a:pPr>
            <a:endParaRPr lang="el-GR" sz="2800" dirty="0">
              <a:latin typeface="Arial"/>
              <a:cs typeface="Arial"/>
            </a:endParaRPr>
          </a:p>
          <a:p>
            <a:pPr marL="469900" indent="-457200">
              <a:lnSpc>
                <a:spcPct val="100000"/>
              </a:lnSpc>
              <a:spcBef>
                <a:spcPts val="1895"/>
              </a:spcBef>
              <a:buClr>
                <a:srgbClr val="4D4D4D"/>
              </a:buClr>
              <a:buFont typeface="Arial"/>
              <a:buChar char="•"/>
              <a:tabLst>
                <a:tab pos="469900" algn="l"/>
                <a:tab pos="470534" algn="l"/>
              </a:tabLst>
            </a:pPr>
            <a:r>
              <a:rPr lang="el-GR" sz="2800" dirty="0">
                <a:latin typeface="Arial"/>
                <a:cs typeface="Arial"/>
              </a:rPr>
              <a:t>Μια μεταβολή σε οποιονδήποτε άλλον παράγοντα εκτός από τον μισθό, που αλλάζει την προθυμία των εργαζομένων να προσφέρουν εργασία, προκαλεί μια μετατόπιση της καμπύλης προσφοράς εργασίας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2E51-45B3-0A2C-0FC2-719CB31E2BCA}"/>
              </a:ext>
            </a:extLst>
          </p:cNvPr>
          <p:cNvSpPr>
            <a:spLocks noGrp="1"/>
          </p:cNvSpPr>
          <p:nvPr>
            <p:ph type="title"/>
          </p:nvPr>
        </p:nvSpPr>
        <p:spPr>
          <a:xfrm>
            <a:off x="336295" y="625856"/>
            <a:ext cx="9385808" cy="1107996"/>
          </a:xfrm>
        </p:spPr>
        <p:txBody>
          <a:bodyPr/>
          <a:lstStyle/>
          <a:p>
            <a:pPr algn="ctr"/>
            <a:r>
              <a:rPr lang="el-GR" dirty="0"/>
              <a:t>Μεταβολές στις Προτιμήσεις και στα Κοινωνικά Πρότυπα</a:t>
            </a:r>
            <a:endParaRPr lang="en-US" dirty="0"/>
          </a:p>
        </p:txBody>
      </p:sp>
      <p:sp>
        <p:nvSpPr>
          <p:cNvPr id="3" name="Text Placeholder 2">
            <a:extLst>
              <a:ext uri="{FF2B5EF4-FFF2-40B4-BE49-F238E27FC236}">
                <a16:creationId xmlns:a16="http://schemas.microsoft.com/office/drawing/2014/main" id="{A9F11B6A-D4EB-43BD-F27B-616B3F3F395B}"/>
              </a:ext>
            </a:extLst>
          </p:cNvPr>
          <p:cNvSpPr>
            <a:spLocks noGrp="1"/>
          </p:cNvSpPr>
          <p:nvPr>
            <p:ph type="body" idx="1"/>
          </p:nvPr>
        </p:nvSpPr>
        <p:spPr>
          <a:xfrm>
            <a:off x="-1" y="1766509"/>
            <a:ext cx="10058399" cy="4062651"/>
          </a:xfrm>
        </p:spPr>
        <p:txBody>
          <a:bodyPr/>
          <a:lstStyle/>
          <a:p>
            <a:pPr marL="342900" indent="-342900">
              <a:buFont typeface="Arial" panose="020B0604020202020204" pitchFamily="34" charset="0"/>
              <a:buChar char="•"/>
            </a:pPr>
            <a:r>
              <a:rPr lang="el-GR" sz="2400" b="0" dirty="0">
                <a:solidFill>
                  <a:schemeClr val="tx1"/>
                </a:solidFill>
              </a:rPr>
              <a:t>Οι μεταβολές στις προτιμήσεις και στα κοινωνικά πρότυπα μπορεί να οδηγήσουν τους εργαζόμενους στην αύξηση ή στη μείωση της προθυμίας τους να εργαστούν σε κάθε επίπεδο μισθού.</a:t>
            </a:r>
          </a:p>
          <a:p>
            <a:pPr marL="342900" indent="-342900">
              <a:buFont typeface="Arial" panose="020B0604020202020204" pitchFamily="34" charset="0"/>
              <a:buChar char="•"/>
            </a:pPr>
            <a:endParaRPr lang="el-GR" sz="2400" b="0" dirty="0">
              <a:solidFill>
                <a:schemeClr val="tx1"/>
              </a:solidFill>
            </a:endParaRPr>
          </a:p>
          <a:p>
            <a:pPr marL="342900" indent="-342900">
              <a:buFont typeface="Arial" panose="020B0604020202020204" pitchFamily="34" charset="0"/>
              <a:buChar char="•"/>
            </a:pPr>
            <a:r>
              <a:rPr lang="el-GR" sz="2400" b="0" dirty="0">
                <a:solidFill>
                  <a:schemeClr val="tx1"/>
                </a:solidFill>
              </a:rPr>
              <a:t>Ένα χαρακτηριστικό παράδειγμα αυτού του φαινομένου είναι η μεγάλη αύξηση στον αριθμό των απασχολούμενων γυναικών, και πιο συγκεκριμένα των παντρεμένων απασχολούμενων γυναικών – που παρατηρήθηκε στις Ηνωμένες Πολιτείες από τη δεκαετία του 1960 και μετά</a:t>
            </a:r>
          </a:p>
          <a:p>
            <a:endParaRPr lang="el-GR" sz="2400" b="0" dirty="0">
              <a:solidFill>
                <a:schemeClr val="tx1"/>
              </a:solidFill>
            </a:endParaRPr>
          </a:p>
          <a:p>
            <a:endParaRPr lang="en-US" sz="2400" b="0" dirty="0">
              <a:solidFill>
                <a:schemeClr val="tx1"/>
              </a:solidFill>
            </a:endParaRPr>
          </a:p>
        </p:txBody>
      </p:sp>
    </p:spTree>
    <p:extLst>
      <p:ext uri="{BB962C8B-B14F-4D97-AF65-F5344CB8AC3E}">
        <p14:creationId xmlns:p14="http://schemas.microsoft.com/office/powerpoint/2010/main" val="217291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8B0A-B4ED-A4B5-E57F-45363BE4388F}"/>
              </a:ext>
            </a:extLst>
          </p:cNvPr>
          <p:cNvSpPr>
            <a:spLocks noGrp="1"/>
          </p:cNvSpPr>
          <p:nvPr>
            <p:ph type="title"/>
          </p:nvPr>
        </p:nvSpPr>
        <p:spPr>
          <a:xfrm>
            <a:off x="336295" y="625856"/>
            <a:ext cx="9385808" cy="553998"/>
          </a:xfrm>
        </p:spPr>
        <p:txBody>
          <a:bodyPr/>
          <a:lstStyle/>
          <a:p>
            <a:pPr algn="ctr"/>
            <a:r>
              <a:rPr lang="el-GR" dirty="0"/>
              <a:t>Μεταβολές στον Πληθυσμό</a:t>
            </a:r>
            <a:endParaRPr lang="en-US" dirty="0"/>
          </a:p>
        </p:txBody>
      </p:sp>
      <p:sp>
        <p:nvSpPr>
          <p:cNvPr id="3" name="Text Placeholder 2">
            <a:extLst>
              <a:ext uri="{FF2B5EF4-FFF2-40B4-BE49-F238E27FC236}">
                <a16:creationId xmlns:a16="http://schemas.microsoft.com/office/drawing/2014/main" id="{6B731AAA-E774-0B95-BF0F-4DB4649D3A58}"/>
              </a:ext>
            </a:extLst>
          </p:cNvPr>
          <p:cNvSpPr>
            <a:spLocks noGrp="1"/>
          </p:cNvSpPr>
          <p:nvPr>
            <p:ph type="body" idx="1"/>
          </p:nvPr>
        </p:nvSpPr>
        <p:spPr>
          <a:xfrm>
            <a:off x="0" y="2057400"/>
            <a:ext cx="10058400" cy="3877985"/>
          </a:xfrm>
        </p:spPr>
        <p:txBody>
          <a:bodyPr/>
          <a:lstStyle/>
          <a:p>
            <a:pPr marL="457200" indent="-457200">
              <a:buFont typeface="Arial" panose="020B0604020202020204" pitchFamily="34" charset="0"/>
              <a:buChar char="•"/>
            </a:pPr>
            <a:r>
              <a:rPr lang="el-GR" sz="2800" b="0" dirty="0">
                <a:solidFill>
                  <a:schemeClr val="tx1"/>
                </a:solidFill>
              </a:rPr>
              <a:t>Οι μεταβολές στο μέγεθος του πληθυσμού οδηγούν συνήθως σε μετατοπίσεις της καμπύλης προσφοράς εργασίας.</a:t>
            </a:r>
          </a:p>
          <a:p>
            <a:pPr marL="457200" indent="-457200">
              <a:buFont typeface="Arial" panose="020B0604020202020204" pitchFamily="34" charset="0"/>
              <a:buChar char="•"/>
            </a:pPr>
            <a:endParaRPr lang="el-GR" sz="2800" b="0" dirty="0">
              <a:solidFill>
                <a:schemeClr val="tx1"/>
              </a:solidFill>
            </a:endParaRPr>
          </a:p>
          <a:p>
            <a:pPr marL="457200" indent="-457200">
              <a:buFont typeface="Arial" panose="020B0604020202020204" pitchFamily="34" charset="0"/>
              <a:buChar char="•"/>
            </a:pPr>
            <a:r>
              <a:rPr lang="el-GR" sz="2800" b="0" dirty="0">
                <a:solidFill>
                  <a:schemeClr val="tx1"/>
                </a:solidFill>
              </a:rPr>
              <a:t>Ένας μεγαλύτερος πληθυσμός τείνει να μετατοπίζει την καμπύλη προσφοράς εργασίας προς τα δεξιά, καθώς περισσότεροι εργαζόμενοι είναι διαθέσιμοι σε κάθε επίπεδο μισθού</a:t>
            </a:r>
          </a:p>
          <a:p>
            <a:endParaRPr lang="en-US" sz="2800" b="0" dirty="0">
              <a:solidFill>
                <a:schemeClr val="tx1"/>
              </a:solidFill>
            </a:endParaRPr>
          </a:p>
        </p:txBody>
      </p:sp>
    </p:spTree>
    <p:extLst>
      <p:ext uri="{BB962C8B-B14F-4D97-AF65-F5344CB8AC3E}">
        <p14:creationId xmlns:p14="http://schemas.microsoft.com/office/powerpoint/2010/main" val="91253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49C-BCBD-D932-9C5D-EFD351EA6253}"/>
              </a:ext>
            </a:extLst>
          </p:cNvPr>
          <p:cNvSpPr>
            <a:spLocks noGrp="1"/>
          </p:cNvSpPr>
          <p:nvPr>
            <p:ph type="title"/>
          </p:nvPr>
        </p:nvSpPr>
        <p:spPr>
          <a:xfrm>
            <a:off x="336295" y="625856"/>
            <a:ext cx="9385808" cy="553998"/>
          </a:xfrm>
        </p:spPr>
        <p:txBody>
          <a:bodyPr/>
          <a:lstStyle/>
          <a:p>
            <a:pPr algn="ctr"/>
            <a:r>
              <a:rPr lang="el-GR" dirty="0"/>
              <a:t>Μεταβολές στις Ευκαιρίες Απασχόλησης</a:t>
            </a:r>
            <a:endParaRPr lang="en-US" dirty="0"/>
          </a:p>
        </p:txBody>
      </p:sp>
      <p:sp>
        <p:nvSpPr>
          <p:cNvPr id="3" name="Text Placeholder 2">
            <a:extLst>
              <a:ext uri="{FF2B5EF4-FFF2-40B4-BE49-F238E27FC236}">
                <a16:creationId xmlns:a16="http://schemas.microsoft.com/office/drawing/2014/main" id="{A3D1FEA5-B4B5-2A3E-9BF5-35C0FE433C5A}"/>
              </a:ext>
            </a:extLst>
          </p:cNvPr>
          <p:cNvSpPr>
            <a:spLocks noGrp="1"/>
          </p:cNvSpPr>
          <p:nvPr>
            <p:ph type="body" idx="1"/>
          </p:nvPr>
        </p:nvSpPr>
        <p:spPr>
          <a:xfrm>
            <a:off x="21772" y="1600200"/>
            <a:ext cx="10058399" cy="4308872"/>
          </a:xfrm>
        </p:spPr>
        <p:txBody>
          <a:bodyPr/>
          <a:lstStyle/>
          <a:p>
            <a:pPr marL="342900" indent="-342900">
              <a:buFont typeface="Arial" panose="020B0604020202020204" pitchFamily="34" charset="0"/>
              <a:buChar char="•"/>
            </a:pPr>
            <a:r>
              <a:rPr lang="el-GR" sz="2800" b="0" dirty="0">
                <a:solidFill>
                  <a:schemeClr val="tx1"/>
                </a:solidFill>
              </a:rPr>
              <a:t>Καθώς δημιουργήθηκαν ευκαιρίες απασχόλησης για τις γυναίκες και σε άλλες ειδικότητες, ξεκινώντας από τη δεκαετία του 1960, πολλές γυναίκες εγκατέλειψαν τη διδασκαλία και οι δυνητικοί εκπαιδευτικοί θηλυκού γένους επέλεξαν άλλη επαγγελματική σταδιοδρομία.</a:t>
            </a:r>
          </a:p>
          <a:p>
            <a:pPr marL="342900" indent="-342900">
              <a:buFont typeface="Arial" panose="020B0604020202020204" pitchFamily="34" charset="0"/>
              <a:buChar char="•"/>
            </a:pPr>
            <a:endParaRPr lang="el-GR" sz="2800" b="0" dirty="0">
              <a:solidFill>
                <a:schemeClr val="tx1"/>
              </a:solidFill>
            </a:endParaRPr>
          </a:p>
          <a:p>
            <a:pPr marL="342900" indent="-342900">
              <a:buFont typeface="Arial" panose="020B0604020202020204" pitchFamily="34" charset="0"/>
              <a:buChar char="•"/>
            </a:pPr>
            <a:r>
              <a:rPr lang="el-GR" sz="2800" b="0" dirty="0">
                <a:solidFill>
                  <a:schemeClr val="tx1"/>
                </a:solidFill>
              </a:rPr>
              <a:t>Αυτό προκάλεσε μια μετατόπιση προς τα αριστερά της καμπύλης προσφοράς για τους εκπαιδευτικούς, αντανακλώντας μια υποχώρηση στην προθυμία για εργασία σε οποιοδήποτε επίπεδο μισθού.</a:t>
            </a:r>
            <a:endParaRPr lang="en-US" sz="2800" b="0" dirty="0">
              <a:solidFill>
                <a:schemeClr val="tx1"/>
              </a:solidFill>
            </a:endParaRPr>
          </a:p>
        </p:txBody>
      </p:sp>
    </p:spTree>
    <p:extLst>
      <p:ext uri="{BB962C8B-B14F-4D97-AF65-F5344CB8AC3E}">
        <p14:creationId xmlns:p14="http://schemas.microsoft.com/office/powerpoint/2010/main" val="156937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CBA1-35DB-40DF-7987-4124485BF7EB}"/>
              </a:ext>
            </a:extLst>
          </p:cNvPr>
          <p:cNvSpPr>
            <a:spLocks noGrp="1"/>
          </p:cNvSpPr>
          <p:nvPr>
            <p:ph type="title"/>
          </p:nvPr>
        </p:nvSpPr>
        <p:spPr>
          <a:xfrm>
            <a:off x="336295" y="625856"/>
            <a:ext cx="9385808" cy="553998"/>
          </a:xfrm>
        </p:spPr>
        <p:txBody>
          <a:bodyPr/>
          <a:lstStyle/>
          <a:p>
            <a:pPr algn="ctr"/>
            <a:r>
              <a:rPr lang="el-GR" dirty="0"/>
              <a:t>Μεταβολές στον Πλούτο</a:t>
            </a:r>
            <a:endParaRPr lang="en-US" dirty="0"/>
          </a:p>
        </p:txBody>
      </p:sp>
      <p:sp>
        <p:nvSpPr>
          <p:cNvPr id="3" name="Text Placeholder 2">
            <a:extLst>
              <a:ext uri="{FF2B5EF4-FFF2-40B4-BE49-F238E27FC236}">
                <a16:creationId xmlns:a16="http://schemas.microsoft.com/office/drawing/2014/main" id="{F07167AC-1B4F-AD97-260B-BFA8118F2EB1}"/>
              </a:ext>
            </a:extLst>
          </p:cNvPr>
          <p:cNvSpPr>
            <a:spLocks noGrp="1"/>
          </p:cNvSpPr>
          <p:nvPr>
            <p:ph type="body" idx="1"/>
          </p:nvPr>
        </p:nvSpPr>
        <p:spPr>
          <a:xfrm>
            <a:off x="0" y="1371600"/>
            <a:ext cx="10058399" cy="2585323"/>
          </a:xfrm>
        </p:spPr>
        <p:txBody>
          <a:bodyPr/>
          <a:lstStyle/>
          <a:p>
            <a:pPr marL="342900" indent="-342900">
              <a:buFont typeface="Arial" panose="020B0604020202020204" pitchFamily="34" charset="0"/>
              <a:buChar char="•"/>
            </a:pPr>
            <a:r>
              <a:rPr lang="el-GR" sz="2400" dirty="0">
                <a:solidFill>
                  <a:schemeClr val="tx1"/>
                </a:solidFill>
              </a:rPr>
              <a:t>Σημειώστε ότι το αποτέλεσμα εισοδήματος που προκαλείται από μια μεταβολή στον πλούτο, μετατοπίζει την καμπύλη προσφοράς εργασίας, αλλά το αποτέλεσμα εισοδήματος από μια αύξηση του επιπέδου του μισθού είναι μια μετακίνηση κατά μήκος της καμπύλης προσφοράς εργασίας</a:t>
            </a:r>
          </a:p>
          <a:p>
            <a:pPr marL="342900" indent="-342900">
              <a:buFont typeface="Arial" panose="020B0604020202020204" pitchFamily="34" charset="0"/>
              <a:buChar char="•"/>
            </a:pPr>
            <a:endParaRPr lang="el-GR" sz="2400">
              <a:solidFill>
                <a:schemeClr val="tx1"/>
              </a:solidFill>
            </a:endParaRPr>
          </a:p>
          <a:p>
            <a:pPr marL="342900" indent="-3429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40245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60380"/>
            <a:ext cx="9385808" cy="1120820"/>
          </a:xfrm>
          <a:prstGeom prst="rect">
            <a:avLst/>
          </a:prstGeom>
        </p:spPr>
        <p:txBody>
          <a:bodyPr vert="horz" wrap="square" lIns="0" tIns="12700" rIns="0" bIns="0" rtlCol="0">
            <a:spAutoFit/>
          </a:bodyPr>
          <a:lstStyle/>
          <a:p>
            <a:pPr marL="3148965" marR="5080" indent="-1905635">
              <a:lnSpc>
                <a:spcPct val="100000"/>
              </a:lnSpc>
              <a:spcBef>
                <a:spcPts val="100"/>
              </a:spcBef>
            </a:pPr>
            <a:r>
              <a:rPr lang="el-GR" dirty="0"/>
              <a:t>ΟΙ ΣΥΝΤΕΛΕΣΤΕΣ ΠΑΡΑΓΩΓΗΣ ΤΗΣ ΟΙΚΟΝΟΜΙΑΣ</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68342"/>
            <a:ext cx="9210675" cy="304185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70534" algn="l"/>
              </a:tabLst>
            </a:pPr>
            <a:r>
              <a:rPr lang="el-GR" sz="2800" b="1" dirty="0">
                <a:latin typeface="Arial"/>
                <a:cs typeface="Arial"/>
              </a:rPr>
              <a:t>Φυσικό κεφάλαιο:</a:t>
            </a:r>
            <a:r>
              <a:rPr lang="el-GR" sz="2800" dirty="0">
                <a:latin typeface="Arial"/>
                <a:cs typeface="Arial"/>
              </a:rPr>
              <a:t> συχνά αναφερόμενο απλά σαν κεφάλαιο-αποτελείται από πόρους που έχουν παραχθεί, όπως εξοπλισμός, κτίρια, εργαλεία και μηχανήματα.</a:t>
            </a:r>
          </a:p>
          <a:p>
            <a:pPr marL="469900" marR="5080" indent="-457200">
              <a:lnSpc>
                <a:spcPct val="100000"/>
              </a:lnSpc>
              <a:spcBef>
                <a:spcPts val="100"/>
              </a:spcBef>
              <a:buClr>
                <a:srgbClr val="4D4D4D"/>
              </a:buClr>
              <a:buFont typeface="Arial"/>
              <a:buChar char="•"/>
              <a:tabLst>
                <a:tab pos="470534" algn="l"/>
              </a:tabLst>
            </a:pPr>
            <a:r>
              <a:rPr lang="el-GR" sz="2800" b="1" dirty="0">
                <a:latin typeface="Arial"/>
                <a:cs typeface="Arial"/>
              </a:rPr>
              <a:t>Ανθρώπινο κεφάλαιο: </a:t>
            </a:r>
            <a:r>
              <a:rPr lang="el-GR" sz="2800" dirty="0">
                <a:latin typeface="Arial"/>
                <a:cs typeface="Arial"/>
              </a:rPr>
              <a:t>η βελτίωση στην εργασία που προκύπτει από την εκπαίδευση και τη γνώση που ενσωματώνονται στο εργατικό δυναμικό.</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495" y="927608"/>
            <a:ext cx="9222740" cy="997709"/>
          </a:xfrm>
          <a:prstGeom prst="rect">
            <a:avLst/>
          </a:prstGeom>
        </p:spPr>
        <p:txBody>
          <a:bodyPr vert="horz" wrap="square" lIns="0" tIns="12700" rIns="0" bIns="0" rtlCol="0">
            <a:spAutoFit/>
          </a:bodyPr>
          <a:lstStyle/>
          <a:p>
            <a:pPr marL="12700" algn="ctr">
              <a:lnSpc>
                <a:spcPct val="100000"/>
              </a:lnSpc>
              <a:spcBef>
                <a:spcPts val="100"/>
              </a:spcBef>
            </a:pPr>
            <a:r>
              <a:rPr lang="el-GR" sz="3200" spc="-5" dirty="0"/>
              <a:t>ΠΑΓΙΔΕΣ: ΤΙ ΕIΝΑΙ ΤΕΛΙΚΑ ΕΝΑΣ ΠΑΡΑΓΩΓΙΚΟΣ ΣΥΝΤΕΛΕΣΤΗΣ; ΚΑΙ ΤΙ ΔΕΝ ΕΙΝΑΙ;</a:t>
            </a:r>
            <a:endParaRPr sz="32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32790" y="2445847"/>
            <a:ext cx="9582150" cy="1774845"/>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Η βασική διάκριση που θα πρέπει να θυμάστε: ένας συντελεστής παραγωγής κερδίζει</a:t>
            </a:r>
            <a:r>
              <a:rPr lang="en-US" sz="2800" b="1" dirty="0">
                <a:latin typeface="Arial"/>
                <a:cs typeface="Arial"/>
              </a:rPr>
              <a:t> </a:t>
            </a:r>
            <a:r>
              <a:rPr lang="el-GR" sz="2800" b="1" dirty="0">
                <a:latin typeface="Arial"/>
                <a:cs typeface="Arial"/>
              </a:rPr>
              <a:t>εισόδημα από την πώληση των υπηρεσιών του</a:t>
            </a:r>
            <a:r>
              <a:rPr lang="en-US" sz="2800" b="1" dirty="0">
                <a:latin typeface="Arial"/>
                <a:cs typeface="Arial"/>
              </a:rPr>
              <a:t> </a:t>
            </a:r>
            <a:r>
              <a:rPr lang="el-GR" sz="2800" b="1" dirty="0">
                <a:latin typeface="Arial"/>
                <a:cs typeface="Arial"/>
              </a:rPr>
              <a:t>ξανά και ξανά, μια εισροή όμως όχι.</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27608"/>
            <a:ext cx="10058399" cy="1120820"/>
          </a:xfrm>
          <a:prstGeom prst="rect">
            <a:avLst/>
          </a:prstGeom>
        </p:spPr>
        <p:txBody>
          <a:bodyPr vert="horz" wrap="square" lIns="0" tIns="12700" rIns="0" bIns="0" rtlCol="0">
            <a:spAutoFit/>
          </a:bodyPr>
          <a:lstStyle/>
          <a:p>
            <a:pPr marL="12700">
              <a:lnSpc>
                <a:spcPct val="100000"/>
              </a:lnSpc>
              <a:spcBef>
                <a:spcPts val="100"/>
              </a:spcBef>
            </a:pPr>
            <a:r>
              <a:rPr lang="el-GR" sz="2400" dirty="0"/>
              <a:t>ΓΙΑ ΑΝΗΣΥΧΑ ΜΥΑΛΑ: Η ΚΑΤΑΝΟΜΗ ΤΟΥ ΕΙΣΟΔΗΜΑΤΟΣ ΜΕΤΑΞΥ ΤΩΝ ΣΥΝΤΕΛΕΣΤΩΝ ΠΑΡΑΓΩΓΗΣ ΚΑΙ Η ΚΟΙΝΩΝΙΚΗ ΑΛΛΑΓΗ ΣΤΗ ΒΙΟΜΗΧΑΝΙΚΗ ΕΠΑΝΑΣΤΑΣΗ</a:t>
            </a:r>
            <a:endParaRPr sz="24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52400" y="2209800"/>
            <a:ext cx="9265920" cy="3067506"/>
          </a:xfrm>
          <a:prstGeom prst="rect">
            <a:avLst/>
          </a:prstGeom>
        </p:spPr>
        <p:txBody>
          <a:bodyPr vert="horz" wrap="square" lIns="0" tIns="12700" rIns="0" bIns="0" rtlCol="0">
            <a:spAutoFit/>
          </a:bodyPr>
          <a:lstStyle/>
          <a:p>
            <a:pPr marL="469900" marR="173990" indent="-457200">
              <a:lnSpc>
                <a:spcPct val="100000"/>
              </a:lnSpc>
              <a:spcBef>
                <a:spcPts val="100"/>
              </a:spcBef>
              <a:buClr>
                <a:srgbClr val="4D4D4D"/>
              </a:buClr>
              <a:buChar char="•"/>
              <a:tabLst>
                <a:tab pos="469900" algn="l"/>
                <a:tab pos="470534" algn="l"/>
              </a:tabLst>
            </a:pPr>
            <a:r>
              <a:rPr lang="el-GR" sz="2800" dirty="0">
                <a:latin typeface="Arial"/>
                <a:cs typeface="Arial"/>
              </a:rPr>
              <a:t>Εκτιμήσεις της οικονομολόγου Nancy Stockey δείχνουν ότι μεταξύ του 1780 και του 1850, το μερίδιο του εθνικού εισοδήματος που αντιστοιχούσε στη γη έπεσε από το 20% στο 9%, αλλά το μερίδιο που αντιστοιχούσε στον συντελεστή κεφάλαιο αυξήθηκε από 35% σε 44%. Αυτή η μεταστροφή άλλαξε τα πάντα, ακόμη και τη λογοτεχνία.</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674817"/>
          </a:xfrm>
          <a:prstGeom prst="rect">
            <a:avLst/>
          </a:prstGeom>
        </p:spPr>
        <p:txBody>
          <a:bodyPr vert="horz" wrap="square" lIns="0" tIns="12700" rIns="0" bIns="0" rtlCol="0">
            <a:spAutoFit/>
          </a:bodyPr>
          <a:lstStyle/>
          <a:p>
            <a:pPr marL="104775" marR="5080" indent="-7938" algn="ctr">
              <a:lnSpc>
                <a:spcPct val="100000"/>
              </a:lnSpc>
              <a:spcBef>
                <a:spcPts val="100"/>
              </a:spcBef>
            </a:pPr>
            <a:r>
              <a:rPr lang="en-US" dirty="0"/>
              <a:t>TA OIKONOMIKA</a:t>
            </a:r>
            <a:r>
              <a:rPr lang="el-GR" dirty="0"/>
              <a:t> ΣΕ ΔΡΑΣΗ:                       Η ΚΑΤΑΝΟΜΗ ΕΙΣΟΔΗΜΑΤΟΣ ΜΕΤΑΞΥ ΤΩΝ ΣΥΝΤΕΛΕΣΤΩΝ ΣΤΙΣ ΗΠΑ</a:t>
            </a:r>
            <a:endParaRPr spc="-5" dirty="0"/>
          </a:p>
        </p:txBody>
      </p:sp>
      <p:sp>
        <p:nvSpPr>
          <p:cNvPr id="3" name="object 3"/>
          <p:cNvSpPr txBox="1"/>
          <p:nvPr/>
        </p:nvSpPr>
        <p:spPr>
          <a:xfrm>
            <a:off x="215900" y="2659653"/>
            <a:ext cx="4896485" cy="308033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i="1" dirty="0">
                <a:latin typeface="Arial"/>
                <a:cs typeface="Arial"/>
              </a:rPr>
              <a:t>Η </a:t>
            </a:r>
            <a:r>
              <a:rPr lang="el-GR" sz="2800" b="1" i="1" dirty="0">
                <a:latin typeface="Arial"/>
                <a:cs typeface="Arial"/>
              </a:rPr>
              <a:t>κατανομή του εισοδήματος μεταξύ των συντελεστών </a:t>
            </a:r>
            <a:r>
              <a:rPr lang="el-GR" sz="2800" i="1" dirty="0">
                <a:latin typeface="Arial"/>
                <a:cs typeface="Arial"/>
              </a:rPr>
              <a:t>είναι η κατανομή</a:t>
            </a:r>
            <a:r>
              <a:rPr lang="en-US" sz="2800" i="1" dirty="0">
                <a:latin typeface="Arial"/>
                <a:cs typeface="Arial"/>
              </a:rPr>
              <a:t> </a:t>
            </a:r>
            <a:r>
              <a:rPr lang="el-GR" sz="2800" i="1" dirty="0">
                <a:latin typeface="Arial"/>
                <a:cs typeface="Arial"/>
              </a:rPr>
              <a:t>του συνολικού εισοδήματος μεταξύ εργασίας, γης</a:t>
            </a:r>
            <a:r>
              <a:rPr lang="en-US" sz="2800" i="1" dirty="0">
                <a:latin typeface="Arial"/>
                <a:cs typeface="Arial"/>
              </a:rPr>
              <a:t> </a:t>
            </a:r>
            <a:r>
              <a:rPr lang="el-GR" sz="2800" i="1" dirty="0">
                <a:latin typeface="Arial"/>
                <a:cs typeface="Arial"/>
              </a:rPr>
              <a:t>και κεφαλαίου.</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362" y="2742415"/>
            <a:ext cx="40576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51207"/>
            <a:ext cx="101346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Οριακή Παραγωγικότητα και Ζήτηση Συντελεστών</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777" y="1850840"/>
            <a:ext cx="8503920" cy="4808368"/>
          </a:xfrm>
          <a:prstGeom prst="rect">
            <a:avLst/>
          </a:prstGeom>
        </p:spPr>
        <p:txBody>
          <a:bodyPr vert="horz" wrap="square" lIns="0" tIns="164465" rIns="0" bIns="0" rtlCol="0">
            <a:spAutoFit/>
          </a:bodyPr>
          <a:lstStyle/>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Όλες οι οικονομικές αποφάσεις βασίζονται στη σύγκριση κόστους και οφέλους</a:t>
            </a:r>
            <a:endParaRPr lang="en-US" sz="2800" dirty="0">
              <a:latin typeface="Arial"/>
              <a:cs typeface="Arial"/>
            </a:endParaRP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Αυτό ισχύει τόσο για τον καταναλωτή, που αποφασίζει εάν θα αφιερώσει ένα ακόμη έτος στη σχολή του,</a:t>
            </a:r>
            <a:r>
              <a:rPr lang="en-US" sz="2800" dirty="0">
                <a:latin typeface="Arial"/>
                <a:cs typeface="Arial"/>
              </a:rPr>
              <a:t> </a:t>
            </a:r>
            <a:r>
              <a:rPr lang="el-GR" sz="2800" dirty="0">
                <a:latin typeface="Arial"/>
                <a:cs typeface="Arial"/>
              </a:rPr>
              <a:t>όσο και για τον παραγωγό, που αποφασίζει εάν θα προσλάβει έναν επιπλέον εργαζόμενο</a:t>
            </a:r>
            <a:endParaRPr lang="en-US" sz="2800" dirty="0">
              <a:latin typeface="Arial"/>
              <a:cs typeface="Arial"/>
            </a:endParaRPr>
          </a:p>
          <a:p>
            <a:pPr marL="469900" indent="-457200">
              <a:lnSpc>
                <a:spcPct val="100000"/>
              </a:lnSpc>
              <a:spcBef>
                <a:spcPts val="1295"/>
              </a:spcBef>
              <a:buClr>
                <a:srgbClr val="4D4D4D"/>
              </a:buClr>
              <a:buChar char="•"/>
              <a:tabLst>
                <a:tab pos="469900" algn="l"/>
                <a:tab pos="470534" algn="l"/>
              </a:tabLst>
            </a:pPr>
            <a:r>
              <a:rPr lang="el-GR" sz="2800" dirty="0">
                <a:latin typeface="Arial"/>
                <a:cs typeface="Arial"/>
              </a:rPr>
              <a:t>Οι περισσότερες αγορές συντελεστών στη σύγχρονη αμερικανική οικονομία είναι τέλεια ανταγωνιστικές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566822"/>
          </a:xfrm>
          <a:prstGeom prst="rect">
            <a:avLst/>
          </a:prstGeom>
        </p:spPr>
        <p:txBody>
          <a:bodyPr vert="horz" wrap="square" lIns="0" tIns="12700" rIns="0" bIns="0" rtlCol="0">
            <a:spAutoFit/>
          </a:bodyPr>
          <a:lstStyle/>
          <a:p>
            <a:pPr marL="3364865" marR="5080" indent="-3302000" algn="ctr">
              <a:lnSpc>
                <a:spcPct val="100000"/>
              </a:lnSpc>
              <a:spcBef>
                <a:spcPts val="100"/>
              </a:spcBef>
            </a:pPr>
            <a:r>
              <a:rPr lang="el-GR" dirty="0"/>
              <a:t>Αξία του Οριακού Προϊόντος</a:t>
            </a:r>
            <a:endParaRPr lang="el-G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 y="1565052"/>
            <a:ext cx="10058400" cy="3921586"/>
          </a:xfrm>
          <a:prstGeom prst="rect">
            <a:avLst/>
          </a:prstGeom>
        </p:spPr>
        <p:txBody>
          <a:bodyPr vert="horz" wrap="square" lIns="0" tIns="12700" rIns="0" bIns="0" rtlCol="0">
            <a:spAutoFit/>
          </a:bodyPr>
          <a:lstStyle/>
          <a:p>
            <a:pPr marL="469900" marR="264795" indent="-457200">
              <a:lnSpc>
                <a:spcPct val="100000"/>
              </a:lnSpc>
              <a:spcBef>
                <a:spcPts val="1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αξία του οριακού προϊόντος </a:t>
            </a:r>
            <a:r>
              <a:rPr lang="el-GR" sz="2800" dirty="0">
                <a:latin typeface="Arial"/>
                <a:cs typeface="Arial"/>
              </a:rPr>
              <a:t>ενός συντελεστή</a:t>
            </a:r>
            <a:r>
              <a:rPr lang="en-US" sz="2800" dirty="0">
                <a:latin typeface="Arial"/>
                <a:cs typeface="Arial"/>
              </a:rPr>
              <a:t> </a:t>
            </a:r>
            <a:r>
              <a:rPr lang="el-GR" sz="2800" dirty="0">
                <a:latin typeface="Arial"/>
                <a:cs typeface="Arial"/>
              </a:rPr>
              <a:t>είναι η αξία της πρόσθετης εκροής που δημιουργείται από την απασχόληση μιας επιπλέον μονάδας</a:t>
            </a:r>
            <a:r>
              <a:rPr lang="en-US" sz="2800" dirty="0">
                <a:latin typeface="Arial"/>
                <a:cs typeface="Arial"/>
              </a:rPr>
              <a:t> </a:t>
            </a:r>
            <a:r>
              <a:rPr lang="el-GR" sz="2800" dirty="0">
                <a:latin typeface="Arial"/>
                <a:cs typeface="Arial"/>
              </a:rPr>
              <a:t>του συντελεστή αυτού.</a:t>
            </a:r>
            <a:endParaRPr lang="en-US" sz="2800" dirty="0">
              <a:latin typeface="Arial"/>
              <a:cs typeface="Arial"/>
            </a:endParaRPr>
          </a:p>
          <a:p>
            <a:pPr marL="469900" marR="5080" indent="-457200">
              <a:lnSpc>
                <a:spcPct val="100000"/>
              </a:lnSpc>
              <a:spcBef>
                <a:spcPts val="1195"/>
              </a:spcBef>
              <a:buClr>
                <a:srgbClr val="4D4D4D"/>
              </a:buClr>
              <a:buChar char="•"/>
              <a:tabLst>
                <a:tab pos="469900" algn="l"/>
                <a:tab pos="470534" algn="l"/>
              </a:tabLst>
            </a:pPr>
            <a:r>
              <a:rPr lang="el-GR" sz="2800" dirty="0">
                <a:latin typeface="Arial"/>
                <a:cs typeface="Arial"/>
              </a:rPr>
              <a:t>Αξία οριακού προϊόντος της εργασίας = VMPL = P</a:t>
            </a:r>
            <a:r>
              <a:rPr lang="en-US" sz="2800" dirty="0">
                <a:latin typeface="Arial"/>
                <a:cs typeface="Arial"/>
              </a:rPr>
              <a:t> ×</a:t>
            </a:r>
            <a:r>
              <a:rPr lang="el-GR" sz="2800" dirty="0">
                <a:latin typeface="Arial"/>
                <a:cs typeface="Arial"/>
              </a:rPr>
              <a:t> MPL</a:t>
            </a:r>
            <a:endParaRPr lang="en-US" sz="2800" dirty="0">
              <a:latin typeface="Arial"/>
              <a:cs typeface="Arial"/>
            </a:endParaRPr>
          </a:p>
          <a:p>
            <a:pPr marL="469900" marR="5080" indent="-457200">
              <a:lnSpc>
                <a:spcPct val="100000"/>
              </a:lnSpc>
              <a:spcBef>
                <a:spcPts val="1195"/>
              </a:spcBef>
              <a:buClr>
                <a:srgbClr val="4D4D4D"/>
              </a:buClr>
              <a:buChar char="•"/>
              <a:tabLst>
                <a:tab pos="469900" algn="l"/>
                <a:tab pos="470534" algn="l"/>
              </a:tabLst>
            </a:pPr>
            <a:r>
              <a:rPr lang="el-GR" sz="2800" dirty="0">
                <a:latin typeface="Arial"/>
                <a:cs typeface="Arial"/>
              </a:rPr>
              <a:t>VMPL = W στο επίπεδο απασχόλησης που μεγιστοποιεί το κέρδος</a:t>
            </a:r>
            <a:endParaRPr lang="en-US" sz="2800" dirty="0">
              <a:latin typeface="Arial"/>
              <a:cs typeface="Arial"/>
            </a:endParaRPr>
          </a:p>
          <a:p>
            <a:pPr marL="469900" marR="5080" indent="-457200">
              <a:lnSpc>
                <a:spcPct val="100000"/>
              </a:lnSpc>
              <a:spcBef>
                <a:spcPts val="1195"/>
              </a:spcBef>
              <a:buClr>
                <a:srgbClr val="4D4D4D"/>
              </a:buClr>
              <a:buChar char="•"/>
              <a:tabLst>
                <a:tab pos="469900" algn="l"/>
                <a:tab pos="470534" algn="l"/>
              </a:tabLst>
            </a:pPr>
            <a:endParaRPr lang="en-US"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52351</TotalTime>
  <Words>1895</Words>
  <Application>Microsoft Office PowerPoint</Application>
  <PresentationFormat>Custom</PresentationFormat>
  <Paragraphs>170</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19</vt:lpstr>
      <vt:lpstr>ΤΙ ΘΑ ΜΑΘΕΤΕ ΣΕ ΑΥΤΟ ΤΟ ΚΕΦΑΛΑΙΟ</vt:lpstr>
      <vt:lpstr>Η ΑΞΙΑ ΕΝΟΣ ΠΤΥΧΙΟΥ</vt:lpstr>
      <vt:lpstr>ΟΙ ΣΥΝΤΕΛΕΣΤΕΣ ΠΑΡΑΓΩΓΗΣ ΤΗΣ ΟΙΚΟΝΟΜΙΑΣ</vt:lpstr>
      <vt:lpstr>ΠΑΓΙΔΕΣ: ΤΙ ΕIΝΑΙ ΤΕΛΙΚΑ ΕΝΑΣ ΠΑΡΑΓΩΓΙΚΟΣ ΣΥΝΤΕΛΕΣΤΗΣ; ΚΑΙ ΤΙ ΔΕΝ ΕΙΝΑΙ;</vt:lpstr>
      <vt:lpstr>ΓΙΑ ΑΝΗΣΥΧΑ ΜΥΑΛΑ: Η ΚΑΤΑΝΟΜΗ ΤΟΥ ΕΙΣΟΔΗΜΑΤΟΣ ΜΕΤΑΞΥ ΤΩΝ ΣΥΝΤΕΛΕΣΤΩΝ ΠΑΡΑΓΩΓΗΣ ΚΑΙ Η ΚΟΙΝΩΝΙΚΗ ΑΛΛΑΓΗ ΣΤΗ ΒΙΟΜΗΧΑΝΙΚΗ ΕΠΑΝΑΣΤΑΣΗ</vt:lpstr>
      <vt:lpstr>TA OIKONOMIKA ΣΕ ΔΡΑΣΗ:                       Η ΚΑΤΑΝΟΜΗ ΕΙΣΟΔΗΜΑΤΟΣ ΜΕΤΑΞΥ ΤΩΝ ΣΥΝΤΕΛΕΣΤΩΝ ΣΤΙΣ ΗΠΑ</vt:lpstr>
      <vt:lpstr>Οριακή Παραγωγικότητα και Ζήτηση Συντελεστών</vt:lpstr>
      <vt:lpstr>Αξία του Οριακού Προϊόντος</vt:lpstr>
      <vt:lpstr>ΟΡΙΑΚΗ ΠΑΡΑΓΩΓΙΚΟΤΗΤΑ ΚΑΙ ΖΗΤΗΣΗ ΣΥΝΤΕΛΕΣΤΩΝ</vt:lpstr>
      <vt:lpstr>ΠΟΣΟΥΣ ΕΡΓΑΖΟΜΕΝΟΥΣ ΠΡΕΠΕΙ ΝΑ ΠΡΟΣΛΑΒΕΙ ΜΙΑ ΕΠΙΧΕΙΡΗΣΗ;</vt:lpstr>
      <vt:lpstr>Η ΣΥΝΑΡΤΗΣΗ ΠΑΡΑΓΩΓΗΣ</vt:lpstr>
      <vt:lpstr>PowerPoint Presentation</vt:lpstr>
      <vt:lpstr>ΜΕΤΑΤΟΠΙΣΕΙΣ ΤΗΣ ΚΑΜΠΥΛΗΣ ΖΗΤΗΣΗΣ ΤΩΝ ΣΥΝΤΕΛΕΣΤΩΝ  ΜΕΡΟΣ 1</vt:lpstr>
      <vt:lpstr>ΜΕΤΑΤΟΠΙΣΕΙΣ ΤΗΣ ΚΑΜΠΥΛΗΣ ΖΗΤΗΣΗΣ ΤΩΝ ΣΥΝΤΕΛΕΣΤΩΝ  ΜΕΡΟΣ 2</vt:lpstr>
      <vt:lpstr>ΜΕΤΑΤΟΠΙΣΕΙΣ ΤΗΣ ΚΑΜΠΥΛΗΣ ΖΗΤΗΣΗΣ ΤΩΝ ΣΥΝΤΕΛΕΣΤΩΝ  ΜΕΡΟΣ 3</vt:lpstr>
      <vt:lpstr>ΜΕΤΑΤΟΠΙΣΕΙΣ ΤΗΣ ΚΑΜΠΥΛΗΣ ΖΗΤΗΣΗΣ ΤΩΝ ΣΥΝΤΕΛΕΣΤΩΝ  ΜΕΡΟΣ 4</vt:lpstr>
      <vt:lpstr>PowerPoint Presentation</vt:lpstr>
      <vt:lpstr>ΙΣΟΡΡΟΠΙΑ ΣΤΗΝ ΑΓΟΡΑ ΕΡΓΑΣΙΑΣ</vt:lpstr>
      <vt:lpstr>Η θεωρΙα κατανομΗΣ του εισοδΗματοΣ με βΑση την οριακΗ παραγωγικΟτητα (1 από 2)</vt:lpstr>
      <vt:lpstr>ΙΣΟΡΡΟΠΙΑ ΣΤΙΣ ΑΓΟΡΕΣ ΓΗΣ ΚΑΙ ΚΕΦΑΛΑΙΟΥ</vt:lpstr>
      <vt:lpstr>Η θεωρΙα κατανομΗΣ του εισοδΗματοΣ με βΑση την οριακΗ παραγωγικΟτητα (2 από 2)</vt:lpstr>
      <vt:lpstr>ΠΑΓΙΔΕΣ: ΚΑΤΑΝΟΩΝΤΑΣ ΟΡΘΑ ΤΗ ΘΕΩΡΙΑ ΤΗΣ ΟΡΙΑΚΗΣ ΠΑΡΑΓΩΓΙΚΟΤΗΤΑΣ</vt:lpstr>
      <vt:lpstr>Ζητείται βοήθεια για την Flex!</vt:lpstr>
      <vt:lpstr>Ισχύει στην Πράξη η Θεωρία Κατανομής του Εισοδήματος με Βάση την Οριακή Παραγωγικότητα;</vt:lpstr>
      <vt:lpstr>Οριακή Παραγωγικότητα και Μισθολογική Ανισότητα</vt:lpstr>
      <vt:lpstr>ΜΕΡΙΚΕΣ ΕΞΗΓΞΣΕΙΣ: ΔΙΑΦΟΡΕΣ ΣΤΟ ΤΑΛΕΝΤΟ</vt:lpstr>
      <vt:lpstr>ΚΑΠΟΙΕΣ ΕΞΗΓΗΣΕΙΣ: ΔΙΑΦΟΡΕΣ ΣΤΗΝ ΠΟΣΟΤΗΤΑ ΤΟΥ ΑΝΘΡΩΠΙΝΟΥ ΚΕΦΑΛΑΙΟΥ</vt:lpstr>
      <vt:lpstr>ΚΑΠΟΙΕΣ ΕΞΗΓΗΣΕΙΣ: ΔΙΑΦΟΡΕΣ ΣΤΗΝ ΔΥΝΑΜΗ ΣΤΗΝ ΑΓΟΡΑ (ΑΓΟΡΑΙΑ ΙΣΧΥΣ)</vt:lpstr>
      <vt:lpstr>ΚΑΠΟΙΕΣ ΕΞΗΓΗΣΕΙΣ: ΜΙΣΘΟΙ ΑΠΟΔΟΤΙΚΟΤΗΤΑΣ</vt:lpstr>
      <vt:lpstr>ΚΑΠΟΙΕΣ ΕΞΗΓΗΣΕΙΣ: ΔΙΑΚΡΙΣΗ</vt:lpstr>
      <vt:lpstr>Λειτουργεί Τελικά η Θεωρία της Οριακής Παραγωγικότητας;</vt:lpstr>
      <vt:lpstr>ΤΑ ΟΙΚΟΝΟΜΙΚΑ ΣΕ ΔΡΑΣΗ: Η ΟΡΙΑΚΗ ΠΑΡΑΓΩΓΙΚΟΤΗΤΑ ΚΑΙ ΤΟ ΑΝΩΤΕΡΟ  1%</vt:lpstr>
      <vt:lpstr>Μισθοί και Προσφορά Εργασίας</vt:lpstr>
      <vt:lpstr>Μετατοπίσεις της Καμπύλης Προσφοράς Εργασίας</vt:lpstr>
      <vt:lpstr>Μεταβολές στις Προτιμήσεις και στα Κοινωνικά Πρότυπα</vt:lpstr>
      <vt:lpstr>Μεταβολές στον Πληθυσμό</vt:lpstr>
      <vt:lpstr>Μεταβολές στις Ευκαιρίες Απασχόλησης</vt:lpstr>
      <vt:lpstr>Μεταβολές στον Πλούτο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979</cp:revision>
  <dcterms:created xsi:type="dcterms:W3CDTF">2019-10-10T07:03:54Z</dcterms:created>
  <dcterms:modified xsi:type="dcterms:W3CDTF">2022-10-19T12:22:00Z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