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528" r:id="rId2"/>
    <p:sldId id="1529" r:id="rId3"/>
    <p:sldId id="1530" r:id="rId4"/>
    <p:sldId id="1531" r:id="rId5"/>
    <p:sldId id="1533" r:id="rId6"/>
    <p:sldId id="1534" r:id="rId7"/>
    <p:sldId id="1570" r:id="rId8"/>
    <p:sldId id="1536" r:id="rId9"/>
    <p:sldId id="1537" r:id="rId10"/>
    <p:sldId id="1538" r:id="rId11"/>
    <p:sldId id="1539" r:id="rId12"/>
    <p:sldId id="1540" r:id="rId13"/>
    <p:sldId id="1541" r:id="rId14"/>
    <p:sldId id="1544" r:id="rId15"/>
    <p:sldId id="1545" r:id="rId16"/>
    <p:sldId id="1546" r:id="rId17"/>
    <p:sldId id="1547" r:id="rId18"/>
    <p:sldId id="1548" r:id="rId19"/>
    <p:sldId id="1550" r:id="rId20"/>
    <p:sldId id="1551" r:id="rId21"/>
    <p:sldId id="1552" r:id="rId22"/>
    <p:sldId id="1556" r:id="rId23"/>
    <p:sldId id="1557" r:id="rId24"/>
    <p:sldId id="1558" r:id="rId25"/>
    <p:sldId id="1559" r:id="rId26"/>
    <p:sldId id="1560" r:id="rId27"/>
    <p:sldId id="1562" r:id="rId28"/>
    <p:sldId id="1563" r:id="rId29"/>
    <p:sldId id="1564" r:id="rId30"/>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82" autoAdjust="0"/>
  </p:normalViewPr>
  <p:slideViewPr>
    <p:cSldViewPr>
      <p:cViewPr varScale="1">
        <p:scale>
          <a:sx n="70" d="100"/>
          <a:sy n="70" d="100"/>
        </p:scale>
        <p:origin x="1608" y="6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19/10/2022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7672069" y="792734"/>
            <a:ext cx="1438275" cy="1550035"/>
          </a:xfrm>
          <a:prstGeom prst="rect">
            <a:avLst/>
          </a:prstGeom>
        </p:spPr>
        <p:txBody>
          <a:bodyPr vert="horz" wrap="square" lIns="0" tIns="12700" rIns="0" bIns="0" rtlCol="0">
            <a:spAutoFit/>
          </a:bodyPr>
          <a:lstStyle/>
          <a:p>
            <a:pPr marL="12700">
              <a:lnSpc>
                <a:spcPct val="100000"/>
              </a:lnSpc>
              <a:spcBef>
                <a:spcPts val="100"/>
              </a:spcBef>
            </a:pPr>
            <a:r>
              <a:rPr sz="10000" b="1" spc="-5" dirty="0">
                <a:solidFill>
                  <a:srgbClr val="FFFFFF"/>
                </a:solidFill>
                <a:latin typeface="Arial"/>
                <a:cs typeface="Arial"/>
              </a:rPr>
              <a:t>18</a:t>
            </a:r>
            <a:endParaRPr sz="10000">
              <a:latin typeface="Arial"/>
              <a:cs typeface="Arial"/>
            </a:endParaRPr>
          </a:p>
        </p:txBody>
      </p:sp>
      <p:sp>
        <p:nvSpPr>
          <p:cNvPr id="11" name="object 11"/>
          <p:cNvSpPr txBox="1"/>
          <p:nvPr/>
        </p:nvSpPr>
        <p:spPr>
          <a:xfrm>
            <a:off x="5142991" y="4041902"/>
            <a:ext cx="4398010" cy="1859483"/>
          </a:xfrm>
          <a:prstGeom prst="rect">
            <a:avLst/>
          </a:prstGeom>
        </p:spPr>
        <p:txBody>
          <a:bodyPr vert="horz" wrap="square" lIns="0" tIns="12700" rIns="0" bIns="0" rtlCol="0">
            <a:spAutoFit/>
          </a:bodyPr>
          <a:lstStyle/>
          <a:p>
            <a:pPr marL="135890" marR="5080" indent="-123825">
              <a:lnSpc>
                <a:spcPct val="100000"/>
              </a:lnSpc>
              <a:spcBef>
                <a:spcPts val="100"/>
              </a:spcBef>
            </a:pPr>
            <a:r>
              <a:rPr lang="el-GR" sz="4000" b="1" spc="-5" dirty="0">
                <a:solidFill>
                  <a:srgbClr val="FFFFFF"/>
                </a:solidFill>
                <a:latin typeface="Arial"/>
                <a:cs typeface="Arial"/>
              </a:rPr>
              <a:t>ΤΑ ΟΙΚΟΝΟΜΙΚΑ ΤΟΥ ΚΡΑΤΟΥΣ ΠΡΟΝΟΙΑΣ</a:t>
            </a:r>
            <a:endParaRPr sz="40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9F8360BC-5CCB-EA1C-4DB9-61610F8E8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09" y="1071269"/>
            <a:ext cx="4538467" cy="59171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6744" y="685800"/>
            <a:ext cx="5183505" cy="566822"/>
          </a:xfrm>
          <a:prstGeom prst="rect">
            <a:avLst/>
          </a:prstGeom>
        </p:spPr>
        <p:txBody>
          <a:bodyPr vert="horz" wrap="square" lIns="0" tIns="12700" rIns="0" bIns="0" rtlCol="0">
            <a:spAutoFit/>
          </a:bodyPr>
          <a:lstStyle/>
          <a:p>
            <a:pPr marL="12700">
              <a:lnSpc>
                <a:spcPct val="100000"/>
              </a:lnSpc>
              <a:spcBef>
                <a:spcPts val="100"/>
              </a:spcBef>
            </a:pPr>
            <a:r>
              <a:rPr lang="el-GR" dirty="0"/>
              <a:t>Ο ΣΥΝΤΕΛΕΣΤΗΣ </a:t>
            </a:r>
            <a:r>
              <a:rPr dirty="0"/>
              <a:t>GINI</a:t>
            </a:r>
            <a:endParaRPr spc="-5" dirty="0"/>
          </a:p>
        </p:txBody>
      </p:sp>
      <p:sp>
        <p:nvSpPr>
          <p:cNvPr id="3" name="object 3"/>
          <p:cNvSpPr txBox="1"/>
          <p:nvPr/>
        </p:nvSpPr>
        <p:spPr>
          <a:xfrm>
            <a:off x="221587" y="1219200"/>
            <a:ext cx="9311640" cy="112082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400" dirty="0">
                <a:latin typeface="Arial"/>
                <a:cs typeface="Arial"/>
              </a:rPr>
              <a:t>Ο </a:t>
            </a:r>
            <a:r>
              <a:rPr lang="el-GR" sz="2400" b="1" dirty="0">
                <a:latin typeface="Arial"/>
                <a:cs typeface="Arial"/>
              </a:rPr>
              <a:t>συντελεστής </a:t>
            </a:r>
            <a:r>
              <a:rPr lang="el-GR" sz="2400" b="1" dirty="0" err="1">
                <a:latin typeface="Arial"/>
                <a:cs typeface="Arial"/>
              </a:rPr>
              <a:t>Gini</a:t>
            </a:r>
            <a:r>
              <a:rPr lang="el-GR" sz="2400" b="1" dirty="0">
                <a:latin typeface="Arial"/>
                <a:cs typeface="Arial"/>
              </a:rPr>
              <a:t> </a:t>
            </a:r>
            <a:r>
              <a:rPr lang="el-GR" sz="2400" dirty="0">
                <a:latin typeface="Arial"/>
                <a:cs typeface="Arial"/>
              </a:rPr>
              <a:t>είναι ένας αριθμός που συνοψίζει το επίπεδο της εισοδηματικής ανισότητας μιας χώρας, βασιζόμενος στο πόσο άνισα κατανέμεται το εισόδημα μεταξύ πεμπτημορίων.</a:t>
            </a:r>
            <a:endParaRPr sz="24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66630"/>
            <a:ext cx="8567737" cy="50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611339"/>
            <a:ext cx="9385808" cy="1372426"/>
          </a:xfrm>
          <a:prstGeom prst="rect">
            <a:avLst/>
          </a:prstGeom>
        </p:spPr>
        <p:txBody>
          <a:bodyPr vert="horz" wrap="square" lIns="0" tIns="78993" rIns="0" bIns="0" rtlCol="0">
            <a:spAutoFit/>
          </a:bodyPr>
          <a:lstStyle/>
          <a:p>
            <a:pPr marL="979805" marR="5080" indent="101600" algn="ctr">
              <a:lnSpc>
                <a:spcPct val="100000"/>
              </a:lnSpc>
              <a:spcBef>
                <a:spcPts val="100"/>
              </a:spcBef>
            </a:pPr>
            <a:r>
              <a:rPr lang="el-GR" sz="2800" dirty="0"/>
              <a:t>ΠΑΓΚΟΣΜΙΑ ΣΥΓΚΡΙΣΗ: ΕΙΣΟΔΗΜΑ, ΑΝΑΚΑΤΑΝΟΜΗ ΚΑΙ ΑΝΙΣΟΤΗΤΑ ΣΤΙΣ ΠΛΟΥΣΙΕΣ ΧΩΡΕΣ</a:t>
            </a:r>
            <a:endParaRPr sz="2800" spc="-5" dirty="0"/>
          </a:p>
        </p:txBody>
      </p:sp>
      <p:sp>
        <p:nvSpPr>
          <p:cNvPr id="3" name="object 3"/>
          <p:cNvSpPr txBox="1"/>
          <p:nvPr/>
        </p:nvSpPr>
        <p:spPr>
          <a:xfrm>
            <a:off x="0" y="2180336"/>
            <a:ext cx="5334000" cy="432169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Τα δεδομένα εξακολουθούν να υποδεικνύουν σε μεγάλο βαθμό ότι οι διαφορές στην ανισότητα μεταξύ των φτωχών χωρών αντικατοπτρίζουν διαφορετικές πολιτικές, αλλά και διαφορές στην υφιστάμενη οικονομική κατάσταση κάθε χώρας.</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11734"/>
            <a:ext cx="44672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87760"/>
          </a:xfrm>
          <a:prstGeom prst="rect">
            <a:avLst/>
          </a:prstGeom>
        </p:spPr>
        <p:txBody>
          <a:bodyPr vert="horz" wrap="square" lIns="0" tIns="78993" rIns="0" bIns="0" rtlCol="0">
            <a:spAutoFit/>
          </a:bodyPr>
          <a:lstStyle/>
          <a:p>
            <a:pPr marR="5080" indent="22225" algn="ctr">
              <a:lnSpc>
                <a:spcPct val="100000"/>
              </a:lnSpc>
              <a:spcBef>
                <a:spcPts val="100"/>
              </a:spcBef>
            </a:pPr>
            <a:r>
              <a:rPr lang="el-GR" dirty="0"/>
              <a:t>ΤΑ ΟΙΚΟΝΟΜΙΚΑ ΣΕ ΔΡΑΣΗ</a:t>
            </a:r>
            <a:r>
              <a:rPr dirty="0"/>
              <a:t>:</a:t>
            </a:r>
            <a:r>
              <a:rPr spc="-100" dirty="0"/>
              <a:t> </a:t>
            </a:r>
            <a:r>
              <a:rPr lang="el-GR" spc="-100" dirty="0"/>
              <a:t>ΟΙΚΟΝΟΜΙΚΗ ΑΝΙΣΟΤΗΤΑ ΜΕΡΟΣ 2  (1 από 2)</a:t>
            </a:r>
            <a:endParaRPr spc="-5"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061" y="2971800"/>
            <a:ext cx="550510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625856"/>
            <a:ext cx="9385808" cy="1187760"/>
          </a:xfrm>
          <a:prstGeom prst="rect">
            <a:avLst/>
          </a:prstGeom>
        </p:spPr>
        <p:txBody>
          <a:bodyPr vert="horz" wrap="square" lIns="0" tIns="78993" rIns="0" bIns="0" rtlCol="0">
            <a:spAutoFit/>
          </a:bodyPr>
          <a:lstStyle/>
          <a:p>
            <a:pPr marR="5080" indent="22225" algn="ctr">
              <a:lnSpc>
                <a:spcPct val="100000"/>
              </a:lnSpc>
              <a:spcBef>
                <a:spcPts val="100"/>
              </a:spcBef>
            </a:pPr>
            <a:r>
              <a:rPr lang="el-GR" dirty="0"/>
              <a:t>ΤΑ ΟΙΚΟΝΟΜΙΚΑ ΣΕ ΔΡΑΣΗ</a:t>
            </a:r>
            <a:r>
              <a:rPr dirty="0"/>
              <a:t>:</a:t>
            </a:r>
            <a:r>
              <a:rPr spc="-100" dirty="0"/>
              <a:t> </a:t>
            </a:r>
            <a:r>
              <a:rPr lang="el-GR" spc="-100" dirty="0"/>
              <a:t>ΟΙΚΟΝΟΜΙΚΗ ΑΝΙΣΟΤΗΤΑ ΜΕΡΟΣ 2  (2 από 2)</a:t>
            </a:r>
            <a:endParaRPr spc="-5"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5" y="2514600"/>
            <a:ext cx="50673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247900"/>
            <a:ext cx="50673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85800"/>
            <a:ext cx="8265794" cy="566822"/>
          </a:xfrm>
          <a:prstGeom prst="rect">
            <a:avLst/>
          </a:prstGeom>
        </p:spPr>
        <p:txBody>
          <a:bodyPr vert="horz" wrap="square" lIns="0" tIns="12700" rIns="0" bIns="0" rtlCol="0">
            <a:spAutoFit/>
          </a:bodyPr>
          <a:lstStyle/>
          <a:p>
            <a:pPr marL="12700" algn="ctr">
              <a:lnSpc>
                <a:spcPct val="100000"/>
              </a:lnSpc>
              <a:spcBef>
                <a:spcPts val="100"/>
              </a:spcBef>
            </a:pPr>
            <a:r>
              <a:rPr lang="el-GR" dirty="0"/>
              <a:t>ΤΟ ΚΡΑΤΟΣ ΠΡΟΝΟΙΑΣ ΤΩΝ ΗΠΑ</a:t>
            </a:r>
            <a:endParaRPr dirty="0"/>
          </a:p>
        </p:txBody>
      </p:sp>
      <p:sp>
        <p:nvSpPr>
          <p:cNvPr id="3" name="object 3"/>
          <p:cNvSpPr txBox="1"/>
          <p:nvPr/>
        </p:nvSpPr>
        <p:spPr>
          <a:xfrm>
            <a:off x="167131" y="1143000"/>
            <a:ext cx="9566910" cy="2321148"/>
          </a:xfrm>
          <a:prstGeom prst="rect">
            <a:avLst/>
          </a:prstGeom>
        </p:spPr>
        <p:txBody>
          <a:bodyPr vert="horz" wrap="square" lIns="0" tIns="12700" rIns="0" bIns="0" rtlCol="0">
            <a:spAutoFit/>
          </a:bodyPr>
          <a:lstStyle/>
          <a:p>
            <a:pPr marL="469900" marR="575945" indent="-457200">
              <a:lnSpc>
                <a:spcPct val="100000"/>
              </a:lnSpc>
              <a:spcBef>
                <a:spcPts val="100"/>
              </a:spcBef>
              <a:buClr>
                <a:srgbClr val="4D4D4D"/>
              </a:buClr>
              <a:buFont typeface="Arial"/>
              <a:buChar char="•"/>
              <a:tabLst>
                <a:tab pos="469900" algn="l"/>
                <a:tab pos="470534" algn="l"/>
              </a:tabLst>
            </a:pPr>
            <a:r>
              <a:rPr lang="el-GR" sz="2000" b="1" dirty="0">
                <a:latin typeface="Arial"/>
                <a:cs typeface="Arial"/>
              </a:rPr>
              <a:t>Πρόγραμμα βάσει κριτηρίων</a:t>
            </a:r>
            <a:r>
              <a:rPr sz="2000" b="1" dirty="0">
                <a:latin typeface="Arial"/>
                <a:cs typeface="Arial"/>
              </a:rPr>
              <a:t>: </a:t>
            </a:r>
            <a:r>
              <a:rPr lang="el-GR" sz="2000" dirty="0">
                <a:latin typeface="Arial"/>
                <a:cs typeface="Arial"/>
              </a:rPr>
              <a:t>ωφελεί μόνο άτομα ή οικογένειες των οποίων το εισόδημα πέφτει κάτω από ένα συγκεκριμένο επίπεδο</a:t>
            </a:r>
            <a:endParaRPr sz="2000" dirty="0">
              <a:latin typeface="Arial"/>
              <a:cs typeface="Arial"/>
            </a:endParaRPr>
          </a:p>
          <a:p>
            <a:pPr marL="469900" indent="-457200">
              <a:lnSpc>
                <a:spcPct val="100000"/>
              </a:lnSpc>
              <a:spcBef>
                <a:spcPts val="600"/>
              </a:spcBef>
              <a:buClr>
                <a:srgbClr val="4D4D4D"/>
              </a:buClr>
              <a:buFont typeface="Arial"/>
              <a:buChar char="•"/>
              <a:tabLst>
                <a:tab pos="469900" algn="l"/>
                <a:tab pos="470534" algn="l"/>
              </a:tabLst>
            </a:pPr>
            <a:r>
              <a:rPr lang="el-GR" sz="2000" b="1" dirty="0">
                <a:latin typeface="Arial"/>
                <a:cs typeface="Arial"/>
              </a:rPr>
              <a:t>Παροχή οφελών σε είδος</a:t>
            </a:r>
            <a:r>
              <a:rPr sz="2000" b="1" dirty="0">
                <a:latin typeface="Arial"/>
                <a:cs typeface="Arial"/>
              </a:rPr>
              <a:t>: </a:t>
            </a:r>
            <a:r>
              <a:rPr lang="el-GR" sz="2000" dirty="0">
                <a:latin typeface="Arial"/>
                <a:cs typeface="Arial"/>
              </a:rPr>
              <a:t>ένα όφελος με τη μορφή παροχής αγαθών ή υπηρεσιών</a:t>
            </a:r>
            <a:endParaRPr sz="2000" dirty="0">
              <a:latin typeface="Arial"/>
              <a:cs typeface="Arial"/>
            </a:endParaRPr>
          </a:p>
          <a:p>
            <a:pPr marL="469900" marR="297815" indent="-457200">
              <a:lnSpc>
                <a:spcPct val="100000"/>
              </a:lnSpc>
              <a:spcBef>
                <a:spcPts val="600"/>
              </a:spcBef>
              <a:buClr>
                <a:srgbClr val="4D4D4D"/>
              </a:buClr>
              <a:buFont typeface="Arial"/>
              <a:buChar char="•"/>
              <a:tabLst>
                <a:tab pos="469900" algn="l"/>
                <a:tab pos="470534" algn="l"/>
              </a:tabLst>
            </a:pPr>
            <a:r>
              <a:rPr lang="el-GR" sz="2000" b="1" dirty="0">
                <a:latin typeface="Arial"/>
                <a:cs typeface="Arial"/>
              </a:rPr>
              <a:t>Αρνητικός φόρος εισοδήματος</a:t>
            </a:r>
            <a:r>
              <a:rPr sz="2000" b="1" dirty="0">
                <a:latin typeface="Arial"/>
                <a:cs typeface="Arial"/>
              </a:rPr>
              <a:t>: </a:t>
            </a:r>
            <a:r>
              <a:rPr lang="el-GR" sz="2000" dirty="0">
                <a:latin typeface="Arial"/>
                <a:cs typeface="Arial"/>
              </a:rPr>
              <a:t>ένα κυβερνητικό πρόγραμμα που συμπληρώνει το εισόδημα των χαμηλού εισοδήματος εργαζόμενων οικογενειών.</a:t>
            </a:r>
            <a:endParaRPr sz="2000" dirty="0">
              <a:latin typeface="Arial"/>
              <a:cs typeface="Arial"/>
            </a:endParaRP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6"/>
          <p:cNvSpPr txBox="1">
            <a:spLocks noGrp="1"/>
          </p:cNvSpPr>
          <p:nvPr>
            <p:ph type="ftr" sz="quarter" idx="5"/>
          </p:nvPr>
        </p:nvSpPr>
        <p:spPr>
          <a:xfrm>
            <a:off x="4419600"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11253"/>
            <a:ext cx="5486399" cy="455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06227"/>
          </a:xfrm>
          <a:prstGeom prst="rect">
            <a:avLst/>
          </a:prstGeom>
        </p:spPr>
        <p:txBody>
          <a:bodyPr vert="horz" wrap="square" lIns="0" tIns="97281" rIns="0" bIns="0" rtlCol="0">
            <a:spAutoFit/>
          </a:bodyPr>
          <a:lstStyle/>
          <a:p>
            <a:pPr marL="96838" marR="5080" indent="-50800" algn="ctr">
              <a:lnSpc>
                <a:spcPct val="100000"/>
              </a:lnSpc>
              <a:spcBef>
                <a:spcPts val="100"/>
              </a:spcBef>
            </a:pPr>
            <a:r>
              <a:rPr lang="el-GR" spc="-5" dirty="0"/>
              <a:t>ΚΟΙΝΩΝΙΚΗ ΑΣΦΑΛΙΣΗ ΚΑΙ ΑΣΦΑΛΙΣΗ ΕΝΑΝΤΙ ΤΗΣ  ΑΝΕΡΓΙΑΣ</a:t>
            </a:r>
            <a:r>
              <a:rPr dirty="0"/>
              <a:t> </a:t>
            </a:r>
            <a:r>
              <a:rPr spc="-5" dirty="0"/>
              <a:t>(1 </a:t>
            </a:r>
            <a:r>
              <a:rPr lang="el-GR" spc="-5" dirty="0"/>
              <a:t>από</a:t>
            </a:r>
            <a:r>
              <a:rPr spc="-15" dirty="0"/>
              <a:t> </a:t>
            </a:r>
            <a:r>
              <a:rPr spc="-5" dirty="0"/>
              <a:t>2)</a:t>
            </a:r>
          </a:p>
        </p:txBody>
      </p:sp>
      <p:sp>
        <p:nvSpPr>
          <p:cNvPr id="3" name="object 3"/>
          <p:cNvSpPr/>
          <p:nvPr/>
        </p:nvSpPr>
        <p:spPr>
          <a:xfrm>
            <a:off x="3233166" y="2087879"/>
            <a:ext cx="3653790" cy="3581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31902" y="5947664"/>
            <a:ext cx="8869680" cy="1736373"/>
          </a:xfrm>
          <a:prstGeom prst="rect">
            <a:avLst/>
          </a:prstGeom>
        </p:spPr>
        <p:txBody>
          <a:bodyPr vert="horz" wrap="square" lIns="0" tIns="12700" rIns="0" bIns="0" rtlCol="0">
            <a:spAutoFit/>
          </a:bodyPr>
          <a:lstStyle/>
          <a:p>
            <a:pPr marL="469900" marR="5080" indent="-457200" algn="just">
              <a:lnSpc>
                <a:spcPct val="100000"/>
              </a:lnSpc>
              <a:spcBef>
                <a:spcPts val="100"/>
              </a:spcBef>
              <a:buClr>
                <a:srgbClr val="4D4D4D"/>
              </a:buClr>
              <a:buFont typeface="Arial"/>
              <a:buChar char="•"/>
              <a:tabLst>
                <a:tab pos="470534" algn="l"/>
              </a:tabLst>
            </a:pPr>
            <a:r>
              <a:rPr lang="el-GR" sz="2800" b="1" i="1" dirty="0">
                <a:latin typeface="Arial"/>
                <a:cs typeface="Arial"/>
              </a:rPr>
              <a:t>Ο Πρόεδρος των ΗΠΑ Φραγκλίνος Ρούσβελτ, υπέγραψε το Νομοσχέδιο για την Κοινωνική Ασφάλιση, το 1935, εγκαθιδρύοντας το σύγχρονο κράτος πρόνοιας</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610725" cy="348557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Η </a:t>
            </a:r>
            <a:r>
              <a:rPr lang="el-GR" sz="2800" b="1" dirty="0">
                <a:latin typeface="Arial"/>
                <a:cs typeface="Arial"/>
              </a:rPr>
              <a:t>κοινωνική ασφάλιση </a:t>
            </a:r>
            <a:r>
              <a:rPr lang="el-GR" sz="2800" dirty="0">
                <a:latin typeface="Arial"/>
                <a:cs typeface="Arial"/>
              </a:rPr>
              <a:t>είναι ένα πρόγραμμα που δεν βασίζεται στην ύπαρξη συγκεκριμένων κριτηρίων, το οποίο διασφαλίζει ένα εγγυημένο εισόδημα (σύνταξη)</a:t>
            </a:r>
          </a:p>
          <a:p>
            <a:pPr marL="469900" marR="5080" indent="-457200">
              <a:lnSpc>
                <a:spcPct val="100000"/>
              </a:lnSpc>
              <a:spcBef>
                <a:spcPts val="100"/>
              </a:spcBef>
              <a:buClr>
                <a:srgbClr val="4D4D4D"/>
              </a:buClr>
              <a:buFont typeface="Arial"/>
              <a:buChar char="•"/>
              <a:tabLst>
                <a:tab pos="469900" algn="l"/>
                <a:tab pos="470534" algn="l"/>
              </a:tabLst>
            </a:pPr>
            <a:endParaRPr lang="el-GR" sz="2800" dirty="0">
              <a:latin typeface="Arial"/>
              <a:cs typeface="Arial"/>
            </a:endParaRPr>
          </a:p>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Η ασφάλιση κατά της ανεργίας, παρότι αντιπροσωπεύει ένα πολύ μικρότερο ποσό κρατικών μεταβιβάσεων σε σχέση με την Κοινωνική Ασφάλιση, είναι ένα ακόμη σημαντικό πρόγραμμα κοινωνικής προστασίας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625856"/>
            <a:ext cx="9385808" cy="1206227"/>
          </a:xfrm>
          <a:prstGeom prst="rect">
            <a:avLst/>
          </a:prstGeom>
        </p:spPr>
        <p:txBody>
          <a:bodyPr vert="horz" wrap="square" lIns="0" tIns="97281" rIns="0" bIns="0" rtlCol="0">
            <a:spAutoFit/>
          </a:bodyPr>
          <a:lstStyle/>
          <a:p>
            <a:pPr marL="96838" marR="5080" indent="-50800" algn="ctr">
              <a:lnSpc>
                <a:spcPct val="100000"/>
              </a:lnSpc>
              <a:spcBef>
                <a:spcPts val="100"/>
              </a:spcBef>
            </a:pPr>
            <a:r>
              <a:rPr lang="el-GR" spc="-5" dirty="0"/>
              <a:t>Κοινωνική Ασφάλιση και Ασφάλιση κατά της Ανεργίας </a:t>
            </a:r>
            <a:r>
              <a:rPr spc="-5" dirty="0"/>
              <a:t>(</a:t>
            </a:r>
            <a:r>
              <a:rPr lang="el-GR" spc="-5" dirty="0"/>
              <a:t>2</a:t>
            </a:r>
            <a:r>
              <a:rPr spc="-5" dirty="0"/>
              <a:t> </a:t>
            </a:r>
            <a:r>
              <a:rPr lang="el-GR" spc="-5" dirty="0"/>
              <a:t>από</a:t>
            </a:r>
            <a:r>
              <a:rPr spc="-15" dirty="0"/>
              <a:t> </a:t>
            </a:r>
            <a:r>
              <a:rPr spc="-5" dirty="0"/>
              <a:t>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625856"/>
            <a:ext cx="9722105" cy="1187760"/>
          </a:xfrm>
          <a:prstGeom prst="rect">
            <a:avLst/>
          </a:prstGeom>
        </p:spPr>
        <p:txBody>
          <a:bodyPr vert="horz" wrap="square" lIns="0" tIns="78993" rIns="0" bIns="0" rtlCol="0">
            <a:spAutoFit/>
          </a:bodyPr>
          <a:lstStyle/>
          <a:p>
            <a:pPr marL="17463" marR="5080" indent="-17463" algn="ctr">
              <a:lnSpc>
                <a:spcPct val="100000"/>
              </a:lnSpc>
              <a:spcBef>
                <a:spcPts val="100"/>
              </a:spcBef>
            </a:pPr>
            <a:r>
              <a:rPr lang="el-GR" spc="-5" dirty="0"/>
              <a:t>ΕΠΙΔΡΑΣΕΙΣ ΤΟΥ ΚΡΑΤΟΥΣ ΠΡΟΝΟΙΑΣ ΣΤΗ ΦΤΩΧΕΙΑ ΚΑΙ ΤΗΝ ΑΝΙΣΟΤΗΤΑ</a:t>
            </a:r>
            <a:r>
              <a:rPr dirty="0"/>
              <a:t> </a:t>
            </a:r>
            <a:r>
              <a:rPr lang="el-GR" dirty="0"/>
              <a:t>ΜΕΡΟΣ 1</a:t>
            </a:r>
            <a:endParaRPr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54939" y="1828800"/>
            <a:ext cx="9385935" cy="897425"/>
          </a:xfrm>
          <a:prstGeom prst="rect">
            <a:avLst/>
          </a:prstGeom>
        </p:spPr>
        <p:txBody>
          <a:bodyPr vert="horz" wrap="square" lIns="0" tIns="50800" rIns="0" bIns="0" rtlCol="0">
            <a:spAutoFit/>
          </a:bodyPr>
          <a:lstStyle/>
          <a:p>
            <a:pPr marL="12700" marR="5080">
              <a:lnSpc>
                <a:spcPct val="109600"/>
              </a:lnSpc>
              <a:spcBef>
                <a:spcPts val="400"/>
              </a:spcBef>
              <a:buClr>
                <a:srgbClr val="4D4D4D"/>
              </a:buClr>
              <a:buFont typeface="Arial"/>
              <a:buChar char="•"/>
              <a:tabLst>
                <a:tab pos="469900" algn="l"/>
                <a:tab pos="470534" algn="l"/>
                <a:tab pos="1277620" algn="l"/>
                <a:tab pos="2105025" algn="l"/>
              </a:tabLst>
            </a:pPr>
            <a:r>
              <a:rPr lang="el-GR" sz="2600" b="1" spc="-10" dirty="0">
                <a:latin typeface="Arial"/>
                <a:cs typeface="Arial"/>
              </a:rPr>
              <a:t> Επιδράσεις των κρατικών προγραμμάτων στη μείωση της φτώχειας.</a:t>
            </a:r>
            <a:r>
              <a:rPr sz="2600" b="1" spc="-10" dirty="0">
                <a:latin typeface="Arial"/>
                <a:cs typeface="Arial"/>
              </a:rPr>
              <a:t> </a:t>
            </a:r>
            <a:endParaRPr lang="el-GR" sz="2600" b="1" spc="-10" dirty="0">
              <a:latin typeface="Arial"/>
              <a:cs typeface="Arial"/>
            </a:endParaRP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895600"/>
            <a:ext cx="98583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85800"/>
            <a:ext cx="10058399" cy="1187760"/>
          </a:xfrm>
          <a:prstGeom prst="rect">
            <a:avLst/>
          </a:prstGeom>
        </p:spPr>
        <p:txBody>
          <a:bodyPr vert="horz" wrap="square" lIns="0" tIns="78993" rIns="0" bIns="0" rtlCol="0">
            <a:spAutoFit/>
          </a:bodyPr>
          <a:lstStyle/>
          <a:p>
            <a:pPr marL="737870" marR="5080" indent="-393700">
              <a:lnSpc>
                <a:spcPct val="100000"/>
              </a:lnSpc>
              <a:spcBef>
                <a:spcPts val="100"/>
              </a:spcBef>
            </a:pPr>
            <a:r>
              <a:rPr lang="el-GR" spc="-5" dirty="0"/>
              <a:t>ΕΠΙΔΡΑΣΕΙΣ ΤΟΥ ΚΡΑΤΟΥΣ ΠΡΟΝΟΙΑΣ ΣΤΗ ΦΤΩΧΕΙΑ ΚΑΙ ΤΗΝ ΑΝΙΣΟΤΗΤΑ</a:t>
            </a:r>
            <a:r>
              <a:rPr lang="el-GR" dirty="0"/>
              <a:t> ΜΕΡΟΣ 2</a:t>
            </a:r>
            <a:endParaRPr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54939" y="1752600"/>
            <a:ext cx="9674861" cy="897425"/>
          </a:xfrm>
          <a:prstGeom prst="rect">
            <a:avLst/>
          </a:prstGeom>
        </p:spPr>
        <p:txBody>
          <a:bodyPr vert="horz" wrap="square" lIns="0" tIns="50800" rIns="0" bIns="0" rtlCol="0">
            <a:spAutoFit/>
          </a:bodyPr>
          <a:lstStyle/>
          <a:p>
            <a:pPr marL="12700" marR="5080" algn="just">
              <a:lnSpc>
                <a:spcPct val="109600"/>
              </a:lnSpc>
              <a:spcBef>
                <a:spcPts val="400"/>
              </a:spcBef>
              <a:buClr>
                <a:srgbClr val="4D4D4D"/>
              </a:buClr>
              <a:buFont typeface="Arial"/>
              <a:buChar char="•"/>
              <a:tabLst>
                <a:tab pos="470534" algn="l"/>
              </a:tabLst>
            </a:pPr>
            <a:r>
              <a:rPr lang="el-GR" sz="2600" b="1" spc="-5" dirty="0">
                <a:latin typeface="Arial"/>
                <a:cs typeface="Arial"/>
              </a:rPr>
              <a:t>Επιδράσεις των Φόρων και των Μεταβιβάσεων στην Κατανομή του Εισοδήματος.</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0"/>
            <a:ext cx="7307691" cy="381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80357"/>
            <a:ext cx="9385808" cy="1581843"/>
          </a:xfrm>
          <a:prstGeom prst="rect">
            <a:avLst/>
          </a:prstGeom>
        </p:spPr>
        <p:txBody>
          <a:bodyPr vert="horz" wrap="square" lIns="0" tIns="12065" rIns="0" bIns="0" rtlCol="0">
            <a:spAutoFit/>
          </a:bodyPr>
          <a:lstStyle/>
          <a:p>
            <a:pPr marR="5080" indent="-635" algn="ctr">
              <a:lnSpc>
                <a:spcPct val="100000"/>
              </a:lnSpc>
              <a:spcBef>
                <a:spcPts val="95"/>
              </a:spcBef>
            </a:pPr>
            <a:r>
              <a:rPr lang="el-GR" sz="3400" cap="all" spc="-5" dirty="0" err="1"/>
              <a:t>ΠρογρΑμματα</a:t>
            </a:r>
            <a:r>
              <a:rPr lang="el-GR" sz="3400" cap="all" spc="-5" dirty="0"/>
              <a:t> </a:t>
            </a:r>
            <a:r>
              <a:rPr lang="el-GR" sz="3400" cap="all" spc="-5" dirty="0" err="1"/>
              <a:t>ΚοινωνικΗΣ</a:t>
            </a:r>
            <a:r>
              <a:rPr lang="el-GR" sz="3400" cap="all" spc="-5" dirty="0"/>
              <a:t> </a:t>
            </a:r>
            <a:r>
              <a:rPr lang="el-GR" sz="3400" cap="all" spc="-5" dirty="0" err="1"/>
              <a:t>ΠρΟνοιαΣ</a:t>
            </a:r>
            <a:r>
              <a:rPr lang="el-GR" sz="3400" cap="all" spc="-5" dirty="0"/>
              <a:t> και </a:t>
            </a:r>
            <a:r>
              <a:rPr lang="el-GR" sz="3400" cap="all" spc="-5" dirty="0" err="1"/>
              <a:t>ΠοσοστΑ</a:t>
            </a:r>
            <a:r>
              <a:rPr lang="el-GR" sz="3400" cap="all" spc="-5" dirty="0"/>
              <a:t> </a:t>
            </a:r>
            <a:r>
              <a:rPr lang="el-GR" sz="3400" cap="all" spc="-5" dirty="0" err="1"/>
              <a:t>ΦτΩχειαΣ</a:t>
            </a:r>
            <a:r>
              <a:rPr lang="el-GR" sz="3400" cap="all" spc="-5" dirty="0"/>
              <a:t> στην </a:t>
            </a:r>
            <a:r>
              <a:rPr lang="el-GR" sz="3400" cap="all" spc="-5" dirty="0" err="1"/>
              <a:t>ΜεγΑλη</a:t>
            </a:r>
            <a:r>
              <a:rPr lang="el-GR" sz="3400" cap="all" spc="-5" dirty="0"/>
              <a:t> </a:t>
            </a:r>
            <a:r>
              <a:rPr lang="el-GR" sz="3400" cap="all" spc="-5" dirty="0" err="1"/>
              <a:t>Υφεση</a:t>
            </a:r>
            <a:r>
              <a:rPr lang="el-GR" sz="3400" cap="all" spc="-5" dirty="0"/>
              <a:t>, 2007-2010</a:t>
            </a:r>
            <a:endParaRPr sz="3400" cap="all" dirty="0"/>
          </a:p>
        </p:txBody>
      </p:sp>
      <p:sp>
        <p:nvSpPr>
          <p:cNvPr id="3" name="object 3"/>
          <p:cNvSpPr txBox="1"/>
          <p:nvPr/>
        </p:nvSpPr>
        <p:spPr>
          <a:xfrm>
            <a:off x="-39863" y="2454608"/>
            <a:ext cx="5537199" cy="455252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Συμπληρωματική Μέτρηση για τη Φτώχεια, την οποία οι περισσότεροι ειδικοί θεωρούν καλύτερη μέτρηση της οικονομικής δυσπραγίας, κινήθηκε, ελαφρώς μόνο, ανοδικά. Γιατί;</a:t>
            </a:r>
          </a:p>
          <a:p>
            <a:pPr marL="469900" marR="579755" indent="-457200">
              <a:lnSpc>
                <a:spcPct val="100000"/>
              </a:lnSpc>
              <a:spcBef>
                <a:spcPts val="1800"/>
              </a:spcBef>
              <a:buClr>
                <a:srgbClr val="4D4D4D"/>
              </a:buClr>
              <a:buFont typeface="Arial"/>
              <a:buChar char="•"/>
              <a:tabLst>
                <a:tab pos="469900" algn="l"/>
                <a:tab pos="470534" algn="l"/>
              </a:tabLst>
            </a:pPr>
            <a:r>
              <a:rPr lang="el-GR" sz="2800" b="1" dirty="0">
                <a:latin typeface="Arial"/>
                <a:cs typeface="Arial"/>
              </a:rPr>
              <a:t>Τα προγράμματα κατά της φτώχειας, τα οποία αυτομάτως επεκτάθηκαν</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993" y="2743200"/>
            <a:ext cx="4431079" cy="368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838200"/>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3" name="object 3"/>
          <p:cNvSpPr txBox="1"/>
          <p:nvPr/>
        </p:nvSpPr>
        <p:spPr>
          <a:xfrm>
            <a:off x="120650" y="1295400"/>
            <a:ext cx="9861550" cy="6201057"/>
          </a:xfrm>
          <a:prstGeom prst="rect">
            <a:avLst/>
          </a:prstGeom>
        </p:spPr>
        <p:txBody>
          <a:bodyPr vert="horz" wrap="square" lIns="0" tIns="240665" rIns="0" bIns="0" rtlCol="0">
            <a:spAutoFit/>
          </a:bodyPr>
          <a:lstStyle/>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Τι είναι το κράτος πρόνοιας και πως ωφελεί την κοινωνία;</a:t>
            </a:r>
          </a:p>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Ποιες είναι οι αιτίες και οι συνέπειες της φτώχειας;</a:t>
            </a:r>
          </a:p>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Πόσο έχει αλλάξει η εισοδηματική ανισότητα στις Ηνωμένες Πολιτείες διαχρονικά;</a:t>
            </a:r>
            <a:endParaRPr lang="en-US" sz="2800" dirty="0">
              <a:latin typeface="Arial"/>
              <a:cs typeface="Arial"/>
            </a:endParaRPr>
          </a:p>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Πώς επηρεάζουν τα προγράμματα κοινωνικής ασφάλισης τη φτώχεια και την εισοδηματική ανισότητα;</a:t>
            </a:r>
            <a:endParaRPr lang="en-US" sz="2800" dirty="0">
              <a:latin typeface="Arial"/>
              <a:cs typeface="Arial"/>
            </a:endParaRPr>
          </a:p>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Για ποιο λόγο υπάρχει διαφωνία σε σχέση με το μέγεθος του κράτους πρόνοιας;</a:t>
            </a:r>
          </a:p>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Ποιες είναι οι ιδιαίτερες ανησυχίες για την ιδιωτική ασφάλιση υγείας και ποιες είναι οι ενέργειες της κυβέρνησης για να τις αντιμετωπίσει;</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6" name="object 6"/>
          <p:cNvSpPr txBox="1"/>
          <p:nvPr/>
        </p:nvSpPr>
        <p:spPr>
          <a:xfrm>
            <a:off x="4539303" y="7543800"/>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66470"/>
            <a:ext cx="10058399" cy="536044"/>
          </a:xfrm>
          <a:prstGeom prst="rect">
            <a:avLst/>
          </a:prstGeom>
        </p:spPr>
        <p:txBody>
          <a:bodyPr vert="horz" wrap="square" lIns="0" tIns="12700" rIns="0" bIns="0" rtlCol="0">
            <a:spAutoFit/>
          </a:bodyPr>
          <a:lstStyle/>
          <a:p>
            <a:pPr marL="12700" algn="ctr">
              <a:lnSpc>
                <a:spcPct val="100000"/>
              </a:lnSpc>
              <a:spcBef>
                <a:spcPts val="100"/>
              </a:spcBef>
            </a:pPr>
            <a:r>
              <a:rPr lang="el-GR" sz="3400" dirty="0"/>
              <a:t>ΤΑ ΟΙΚΟΝΟΜΙΚΑ ΤΗΣ ΙΑΤΡΙΚΗΣ ΠΕΡΙΘΑΛΨΗΣ</a:t>
            </a:r>
            <a:endParaRPr sz="3400" spc="-5" dirty="0"/>
          </a:p>
        </p:txBody>
      </p:sp>
      <p:sp>
        <p:nvSpPr>
          <p:cNvPr id="3" name="object 3"/>
          <p:cNvSpPr txBox="1"/>
          <p:nvPr/>
        </p:nvSpPr>
        <p:spPr>
          <a:xfrm>
            <a:off x="202252" y="1676400"/>
            <a:ext cx="9567545" cy="1705595"/>
          </a:xfrm>
          <a:prstGeom prst="rect">
            <a:avLst/>
          </a:prstGeom>
        </p:spPr>
        <p:txBody>
          <a:bodyPr vert="horz" wrap="square" lIns="0" tIns="12700" rIns="0" bIns="0" rtlCol="0">
            <a:spAutoFit/>
          </a:bodyPr>
          <a:lstStyle/>
          <a:p>
            <a:pPr marL="469900" indent="-457200">
              <a:lnSpc>
                <a:spcPct val="100000"/>
              </a:lnSpc>
              <a:spcBef>
                <a:spcPts val="100"/>
              </a:spcBef>
              <a:buClr>
                <a:srgbClr val="4D4D4D"/>
              </a:buClr>
              <a:buFont typeface="Arial"/>
              <a:buChar char="•"/>
              <a:tabLst>
                <a:tab pos="469900" algn="l"/>
                <a:tab pos="470534" algn="l"/>
                <a:tab pos="1577975" algn="l"/>
              </a:tabLst>
            </a:pPr>
            <a:r>
              <a:rPr lang="el-GR" sz="2200" b="1" dirty="0">
                <a:latin typeface="Arial"/>
                <a:cs typeface="Arial"/>
              </a:rPr>
              <a:t>Η Γραφική Απεικόνιση 18-5 δείχνει ποιος πλήρωσε για το σύστημα υγείας στις ΗΠΑ το 2018. Μόνο το 12% της δαπάνης για ιατρική περίθαλψη (επί του συνόλου των δαπανών στον τομέα της ιατρικής περίθαλψης εκτός από την επένδυση σε εγκαταστάσεις και υπηρεσίες υγείας) καταβλήθηκε απευθείας από τα άτομα.</a:t>
            </a:r>
            <a:endParaRPr sz="22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9" name="Picture 8">
            <a:extLst>
              <a:ext uri="{FF2B5EF4-FFF2-40B4-BE49-F238E27FC236}">
                <a16:creationId xmlns:a16="http://schemas.microsoft.com/office/drawing/2014/main" id="{29C3DF8F-6323-D857-8801-5CAAFC7D235F}"/>
              </a:ext>
            </a:extLst>
          </p:cNvPr>
          <p:cNvPicPr>
            <a:picLocks noChangeAspect="1"/>
          </p:cNvPicPr>
          <p:nvPr/>
        </p:nvPicPr>
        <p:blipFill>
          <a:blip r:embed="rId2"/>
          <a:stretch>
            <a:fillRect/>
          </a:stretch>
        </p:blipFill>
        <p:spPr>
          <a:xfrm>
            <a:off x="2895600" y="3689892"/>
            <a:ext cx="3966693" cy="34630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041" y="782320"/>
            <a:ext cx="9628505" cy="566822"/>
          </a:xfrm>
          <a:prstGeom prst="rect">
            <a:avLst/>
          </a:prstGeom>
        </p:spPr>
        <p:txBody>
          <a:bodyPr vert="horz" wrap="square" lIns="0" tIns="12700" rIns="0" bIns="0" rtlCol="0">
            <a:spAutoFit/>
          </a:bodyPr>
          <a:lstStyle/>
          <a:p>
            <a:pPr marR="5080" indent="12700" algn="ctr">
              <a:lnSpc>
                <a:spcPct val="100000"/>
              </a:lnSpc>
              <a:spcBef>
                <a:spcPts val="100"/>
              </a:spcBef>
            </a:pPr>
            <a:r>
              <a:rPr lang="el-GR" spc="-5" dirty="0"/>
              <a:t>Η Ανάγκη για Ασφάλιση Υγείας(ΠΛΗΡΩΤΗΣ)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09041" y="1349142"/>
            <a:ext cx="9849359" cy="2167260"/>
          </a:xfrm>
          <a:prstGeom prst="rect">
            <a:avLst/>
          </a:prstGeom>
        </p:spPr>
        <p:txBody>
          <a:bodyPr vert="horz" wrap="square" lIns="0" tIns="12700" rIns="0" bIns="0" rtlCol="0">
            <a:spAutoFit/>
          </a:bodyPr>
          <a:lstStyle/>
          <a:p>
            <a:pPr marL="469900" marR="101600" indent="-457200">
              <a:spcBef>
                <a:spcPts val="100"/>
              </a:spcBef>
              <a:buClr>
                <a:srgbClr val="4D4D4D"/>
              </a:buClr>
              <a:buFont typeface="Arial"/>
              <a:buChar char="•"/>
              <a:tabLst>
                <a:tab pos="469900" algn="l"/>
                <a:tab pos="470534" algn="l"/>
              </a:tabLst>
            </a:pPr>
            <a:r>
              <a:rPr lang="el-GR" sz="2800" dirty="0"/>
              <a:t>Υπό το καθεστώς </a:t>
            </a:r>
            <a:r>
              <a:rPr lang="el-GR" sz="2800" b="1" dirty="0"/>
              <a:t>ιδιωτικής ασφάλισης υγείας</a:t>
            </a:r>
            <a:r>
              <a:rPr lang="el-GR" sz="2800" dirty="0"/>
              <a:t>, κάθε μέλος μιας μεγάλης ομάδας ατόμων καταβάλλει ένα σταθερό ποσό ετησίως σε μια ιδιωτική εταιρεία η οποία συναινεί να πληρώνει το μεγαλύτερο μέρος των ιατρικών δαπανών των μελών αυτού του συνόλου.</a:t>
            </a:r>
            <a:endParaRPr lang="el-G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657" y="943609"/>
            <a:ext cx="9676130" cy="566822"/>
          </a:xfrm>
          <a:prstGeom prst="rect">
            <a:avLst/>
          </a:prstGeom>
        </p:spPr>
        <p:txBody>
          <a:bodyPr vert="horz" wrap="square" lIns="0" tIns="12700" rIns="0" bIns="0" rtlCol="0">
            <a:spAutoFit/>
          </a:bodyPr>
          <a:lstStyle/>
          <a:p>
            <a:pPr marL="12700" algn="ctr">
              <a:lnSpc>
                <a:spcPct val="100000"/>
              </a:lnSpc>
              <a:spcBef>
                <a:spcPts val="100"/>
              </a:spcBef>
            </a:pPr>
            <a:r>
              <a:rPr lang="el-GR" spc="-5" dirty="0"/>
              <a:t>ΑΣΦΑΛΙΣΗ ΥΓΕΙΑΣ ΜΕΣΩ ΤΟΥ ΕΡΓΟΔΟΤΗ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451340" cy="4565352"/>
          </a:xfrm>
          <a:prstGeom prst="rect">
            <a:avLst/>
          </a:prstGeom>
        </p:spPr>
        <p:txBody>
          <a:bodyPr vert="horz" wrap="square" lIns="0" tIns="12700" rIns="0" bIns="0" rtlCol="0">
            <a:spAutoFit/>
          </a:bodyPr>
          <a:lstStyle/>
          <a:p>
            <a:pPr marL="469900" marR="8255"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Οι ιδιώτες ασφαλιστές μπορούν να αποφύγουν το σπιράλ θανάτου πουλώντας ασφαλιστήρια συμβόλαια έμμεσα, στους εργοδότες των ανθρώπων και όχι σε ιδιώτες</a:t>
            </a:r>
          </a:p>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Το πλεονέκτημα της ασφάλισης υγείας μέσω των εργοδοτών, είναι ότι οι υπάλληλοι αυτοί είναι πιθανό να αποτελούν ένα αντιπροσωπευτικό μείγμα περισσότερο και λιγότερο υγιών ατόμων, παρά μια ομάδα ανθρώπων που επιθυμούν να ασφαλιστούν διότι αναμένουν να καταβάλλουν υψηλές ιατρικές δαπάνες.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3327" y="966470"/>
            <a:ext cx="80518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ΚΡΑΤΙΚΗ ΑΣΦΑΛΙΣΗ ΥΓΕΙΑΣ</a:t>
            </a:r>
            <a:endParaRPr spc="-5"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598EB871-0650-F7C5-C575-2349C4CF2638}"/>
              </a:ext>
            </a:extLst>
          </p:cNvPr>
          <p:cNvPicPr>
            <a:picLocks noChangeAspect="1"/>
          </p:cNvPicPr>
          <p:nvPr/>
        </p:nvPicPr>
        <p:blipFill>
          <a:blip r:embed="rId2"/>
          <a:stretch>
            <a:fillRect/>
          </a:stretch>
        </p:blipFill>
        <p:spPr>
          <a:xfrm>
            <a:off x="1781209" y="2379388"/>
            <a:ext cx="5516188" cy="40754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69293"/>
          </a:xfrm>
          <a:prstGeom prst="rect">
            <a:avLst/>
          </a:prstGeom>
        </p:spPr>
        <p:txBody>
          <a:bodyPr vert="horz" wrap="square" lIns="0" tIns="60705" rIns="0" bIns="0" rtlCol="0">
            <a:spAutoFit/>
          </a:bodyPr>
          <a:lstStyle/>
          <a:p>
            <a:pPr marR="5080" indent="9525" algn="ctr">
              <a:lnSpc>
                <a:spcPct val="100000"/>
              </a:lnSpc>
              <a:spcBef>
                <a:spcPts val="100"/>
              </a:spcBef>
            </a:pPr>
            <a:r>
              <a:rPr lang="el-GR" spc="-5" dirty="0"/>
              <a:t>ΙΑΤΡΟΦΑΡΜΑΚΕΥΤΙΚΗ ΠΕΡΙΘΑΛΨΗ ΣΕ ΆΛΛΕΣ ΧΩΡΕΣ (1 από 2)</a:t>
            </a:r>
            <a:endParaRPr spc="-5"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 name="Picture 3">
            <a:extLst>
              <a:ext uri="{FF2B5EF4-FFF2-40B4-BE49-F238E27FC236}">
                <a16:creationId xmlns:a16="http://schemas.microsoft.com/office/drawing/2014/main" id="{60847A99-A105-F9A9-28E9-AED34DE4D947}"/>
              </a:ext>
            </a:extLst>
          </p:cNvPr>
          <p:cNvPicPr>
            <a:picLocks noChangeAspect="1"/>
          </p:cNvPicPr>
          <p:nvPr/>
        </p:nvPicPr>
        <p:blipFill>
          <a:blip r:embed="rId2"/>
          <a:stretch>
            <a:fillRect/>
          </a:stretch>
        </p:blipFill>
        <p:spPr>
          <a:xfrm>
            <a:off x="154885" y="2667000"/>
            <a:ext cx="9748630" cy="2438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91004"/>
            <a:ext cx="9429750"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70534" algn="l"/>
              </a:tabLst>
            </a:pPr>
            <a:r>
              <a:rPr lang="el-GR" sz="2800" b="1" dirty="0">
                <a:latin typeface="Arial"/>
                <a:cs typeface="Arial"/>
              </a:rPr>
              <a:t>Σύστημα</a:t>
            </a:r>
            <a:r>
              <a:rPr lang="el-GR" sz="2800" dirty="0">
                <a:latin typeface="Arial"/>
                <a:cs typeface="Arial"/>
              </a:rPr>
              <a:t> </a:t>
            </a:r>
            <a:r>
              <a:rPr lang="el-GR" sz="2800" b="1" dirty="0">
                <a:latin typeface="Arial"/>
                <a:cs typeface="Arial"/>
              </a:rPr>
              <a:t>μοναδικού</a:t>
            </a:r>
            <a:r>
              <a:rPr lang="el-GR" sz="2800" dirty="0">
                <a:latin typeface="Arial"/>
                <a:cs typeface="Arial"/>
              </a:rPr>
              <a:t> </a:t>
            </a:r>
            <a:r>
              <a:rPr lang="el-GR" sz="2800" b="1" dirty="0">
                <a:latin typeface="Arial"/>
                <a:cs typeface="Arial"/>
              </a:rPr>
              <a:t>χρηματοδότη:</a:t>
            </a:r>
            <a:r>
              <a:rPr lang="el-GR" sz="2800" dirty="0">
                <a:latin typeface="Arial"/>
                <a:cs typeface="Arial"/>
              </a:rPr>
              <a:t> ένα σύστημα ιατρικής περίθαλψης στο οποίο το κράτος είναι ο κύριος χρηματοδότης των ιατρικών δαπανών, οι οποίες χρηματοδοτούνται από τους φόρους.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735707"/>
            <a:ext cx="9385808" cy="1169293"/>
          </a:xfrm>
          <a:prstGeom prst="rect">
            <a:avLst/>
          </a:prstGeom>
        </p:spPr>
        <p:txBody>
          <a:bodyPr vert="horz" wrap="square" lIns="0" tIns="60705" rIns="0" bIns="0" rtlCol="0">
            <a:spAutoFit/>
          </a:bodyPr>
          <a:lstStyle/>
          <a:p>
            <a:pPr marR="5080" indent="9525" algn="ctr">
              <a:lnSpc>
                <a:spcPct val="100000"/>
              </a:lnSpc>
              <a:spcBef>
                <a:spcPts val="100"/>
              </a:spcBef>
            </a:pPr>
            <a:r>
              <a:rPr lang="el-GR" spc="-5" dirty="0"/>
              <a:t>ΙΑΤΡΟΦΑΡΜΑΚΕΥΤΙΚΗ ΠΕΡΙΘΑΛΨΗ ΣΕ ΆΛΛΕΣ ΧΩΡΕΣ </a:t>
            </a:r>
            <a:endParaRP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4" y="625856"/>
            <a:ext cx="9493505" cy="579901"/>
          </a:xfrm>
          <a:prstGeom prst="rect">
            <a:avLst/>
          </a:prstGeom>
        </p:spPr>
        <p:txBody>
          <a:bodyPr vert="horz" wrap="square" lIns="0" tIns="56133" rIns="0" bIns="0" rtlCol="0">
            <a:spAutoFit/>
          </a:bodyPr>
          <a:lstStyle/>
          <a:p>
            <a:pPr marL="266065" marR="5080" indent="88900" algn="ctr">
              <a:lnSpc>
                <a:spcPct val="100000"/>
              </a:lnSpc>
              <a:spcBef>
                <a:spcPts val="100"/>
              </a:spcBef>
            </a:pPr>
            <a:r>
              <a:rPr lang="el-GR" sz="3400" dirty="0"/>
              <a:t>Η Οικονομικά Προσιτή Φροντίδα (ACA)</a:t>
            </a:r>
            <a:endParaRPr sz="3400" spc="-5" dirty="0"/>
          </a:p>
        </p:txBody>
      </p:sp>
      <p:sp>
        <p:nvSpPr>
          <p:cNvPr id="4" name="object 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5" name="object 5"/>
          <p:cNvSpPr txBox="1"/>
          <p:nvPr/>
        </p:nvSpPr>
        <p:spPr>
          <a:xfrm>
            <a:off x="387984" y="1395438"/>
            <a:ext cx="9670415" cy="6321602"/>
          </a:xfrm>
          <a:prstGeom prst="rect">
            <a:avLst/>
          </a:prstGeom>
        </p:spPr>
        <p:txBody>
          <a:bodyPr vert="horz" wrap="square" lIns="0" tIns="240665" rIns="0" bIns="0" rtlCol="0">
            <a:spAutoFit/>
          </a:bodyPr>
          <a:lstStyle/>
          <a:p>
            <a:pPr marL="355600" indent="-342900">
              <a:lnSpc>
                <a:spcPct val="100000"/>
              </a:lnSpc>
              <a:spcAft>
                <a:spcPts val="600"/>
              </a:spcAft>
              <a:buFont typeface="Arial" panose="020B0604020202020204" pitchFamily="34" charset="0"/>
              <a:buChar char="•"/>
            </a:pPr>
            <a:r>
              <a:rPr lang="el-GR" sz="2400" b="1" spc="-5" dirty="0">
                <a:latin typeface="Arial"/>
                <a:cs typeface="Arial"/>
              </a:rPr>
              <a:t>Κάλυψη των Ανασφάλιστων</a:t>
            </a:r>
          </a:p>
          <a:p>
            <a:pPr marL="812800" lvl="1" indent="-342900">
              <a:spcAft>
                <a:spcPts val="600"/>
              </a:spcAft>
              <a:buFont typeface="Arial" panose="020B0604020202020204" pitchFamily="34" charset="0"/>
              <a:buChar char="•"/>
            </a:pPr>
            <a:r>
              <a:rPr lang="el-GR" sz="2400" spc="-5" dirty="0">
                <a:latin typeface="Arial"/>
                <a:cs typeface="Arial"/>
              </a:rPr>
              <a:t>Το πρόγραμμα ACA είχε σαν στόχο την κάλυψη των ανασφάλιστων με δύο τρόπους</a:t>
            </a:r>
          </a:p>
          <a:p>
            <a:pPr marL="1270000" lvl="2" indent="-342900">
              <a:spcAft>
                <a:spcPts val="600"/>
              </a:spcAft>
              <a:buFont typeface="Arial" panose="020B0604020202020204" pitchFamily="34" charset="0"/>
              <a:buChar char="•"/>
            </a:pPr>
            <a:r>
              <a:rPr lang="el-GR" sz="2400" spc="-5" dirty="0">
                <a:latin typeface="Arial"/>
                <a:cs typeface="Arial"/>
              </a:rPr>
              <a:t>Πρώτον, επέκτεινε την επιλεξιμότητα για το Medicaid, καλύπτοντας το μεγαλύτερο μέρος των εξόδων για πολιτείες που ήταν πρόθυμες να επεκτείνουν το πρόγραμμα αυτό</a:t>
            </a:r>
          </a:p>
          <a:p>
            <a:pPr marL="1270000" lvl="2" indent="-342900">
              <a:spcAft>
                <a:spcPts val="600"/>
              </a:spcAft>
              <a:buFont typeface="Arial" panose="020B0604020202020204" pitchFamily="34" charset="0"/>
              <a:buChar char="•"/>
            </a:pPr>
            <a:r>
              <a:rPr lang="el-GR" sz="2400" spc="-5" dirty="0">
                <a:latin typeface="Arial"/>
                <a:cs typeface="Arial"/>
              </a:rPr>
              <a:t>Δεύτερον, το πρόγραμμα ACA στόχευσε στο να κάνει διαθέσιμη την ιδιωτική ασφάλιση σε περισσότερους Αμερικανούς</a:t>
            </a:r>
          </a:p>
          <a:p>
            <a:pPr marL="355600" indent="-342900">
              <a:spcAft>
                <a:spcPts val="600"/>
              </a:spcAft>
              <a:buFont typeface="Arial" panose="020B0604020202020204" pitchFamily="34" charset="0"/>
              <a:buChar char="•"/>
            </a:pPr>
            <a:r>
              <a:rPr lang="el-GR" sz="2400" b="1" spc="-5" dirty="0">
                <a:latin typeface="Arial"/>
                <a:cs typeface="Arial"/>
              </a:rPr>
              <a:t>Έλεγχος Κόστους</a:t>
            </a:r>
          </a:p>
          <a:p>
            <a:pPr marL="812800" lvl="1" indent="-342900">
              <a:spcAft>
                <a:spcPts val="600"/>
              </a:spcAft>
              <a:buFont typeface="Arial" panose="020B0604020202020204" pitchFamily="34" charset="0"/>
              <a:buChar char="•"/>
            </a:pPr>
            <a:r>
              <a:rPr lang="el-GR" sz="2400" spc="-5" dirty="0">
                <a:latin typeface="Arial"/>
                <a:cs typeface="Arial"/>
              </a:rPr>
              <a:t>Πριν από το πρόγραμμα ACA, οι ιδιωτικές εταιρείες ασφάλισης είχαν υψηλά λειτουργικά κόστη εξαιτίας των ποσών που έπρεπε να ξοδεύουν για μάρκετινγκ και διαχωρισμό των υψηλού κόστους αιτούμενων ασφάλιση</a:t>
            </a:r>
          </a:p>
          <a:p>
            <a:pPr marL="12700">
              <a:lnSpc>
                <a:spcPct val="100000"/>
              </a:lnSpc>
              <a:spcAft>
                <a:spcPts val="600"/>
              </a:spcAft>
            </a:pPr>
            <a:endParaRPr sz="2400" dirty="0">
              <a:latin typeface="Arial"/>
              <a:cs typeface="Arial"/>
            </a:endParaRPr>
          </a:p>
        </p:txBody>
      </p:sp>
      <p:sp>
        <p:nvSpPr>
          <p:cNvPr id="6" name="object 6"/>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2774" y="685800"/>
            <a:ext cx="7773670"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ΤΑ ΟΙΚΟΝΟΜΙΚΑ ΣΕ ΔΡΑΣΗ</a:t>
            </a:r>
            <a:r>
              <a:rPr dirty="0"/>
              <a:t>:</a:t>
            </a:r>
            <a:r>
              <a:rPr lang="el-GR" dirty="0"/>
              <a:t> ΠΡΟΓΡΑΜΜΑ </a:t>
            </a:r>
            <a:r>
              <a:rPr dirty="0"/>
              <a:t>MEDICAID</a:t>
            </a:r>
          </a:p>
        </p:txBody>
      </p:sp>
      <p:sp>
        <p:nvSpPr>
          <p:cNvPr id="3" name="object 3"/>
          <p:cNvSpPr txBox="1"/>
          <p:nvPr/>
        </p:nvSpPr>
        <p:spPr>
          <a:xfrm>
            <a:off x="215900" y="1949908"/>
            <a:ext cx="5651500" cy="412292"/>
          </a:xfrm>
          <a:prstGeom prst="rect">
            <a:avLst/>
          </a:prstGeom>
        </p:spPr>
        <p:txBody>
          <a:bodyPr vert="horz" wrap="square" lIns="0" tIns="12065" rIns="0" bIns="0" rtlCol="0">
            <a:spAutoFit/>
          </a:bodyPr>
          <a:lstStyle/>
          <a:p>
            <a:pPr marL="469900" indent="-457200">
              <a:lnSpc>
                <a:spcPct val="100000"/>
              </a:lnSpc>
              <a:spcBef>
                <a:spcPts val="95"/>
              </a:spcBef>
              <a:buClr>
                <a:srgbClr val="4D4D4D"/>
              </a:buClr>
              <a:buFont typeface="Arial"/>
              <a:buChar char="•"/>
              <a:tabLst>
                <a:tab pos="469900" algn="l"/>
                <a:tab pos="470534" algn="l"/>
              </a:tabLst>
            </a:pPr>
            <a:r>
              <a:rPr lang="el-GR" sz="2600" b="1" spc="-5" dirty="0">
                <a:latin typeface="Arial"/>
                <a:cs typeface="Arial"/>
              </a:rPr>
              <a:t>ΤΙ ΠΡΟΣΦΕΡΕΙ ΤΟ </a:t>
            </a:r>
            <a:r>
              <a:rPr sz="2600" b="1" spc="-5" dirty="0">
                <a:latin typeface="Arial"/>
                <a:cs typeface="Arial"/>
              </a:rPr>
              <a:t> MEDICAID</a:t>
            </a:r>
            <a:endParaRPr sz="2600" dirty="0">
              <a:latin typeface="Arial"/>
              <a:cs typeface="Arial"/>
            </a:endParaRPr>
          </a:p>
        </p:txBody>
      </p:sp>
      <p:sp>
        <p:nvSpPr>
          <p:cNvPr id="4" name="object 4"/>
          <p:cNvSpPr/>
          <p:nvPr/>
        </p:nvSpPr>
        <p:spPr>
          <a:xfrm>
            <a:off x="2417064" y="2368296"/>
            <a:ext cx="3944873" cy="24323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0" y="4945550"/>
            <a:ext cx="9906000" cy="2859116"/>
          </a:xfrm>
          <a:prstGeom prst="rect">
            <a:avLst/>
          </a:prstGeom>
        </p:spPr>
        <p:txBody>
          <a:bodyPr vert="horz" wrap="square" lIns="0" tIns="12065" rIns="0" bIns="0" rtlCol="0">
            <a:spAutoFit/>
          </a:bodyPr>
          <a:lstStyle/>
          <a:p>
            <a:pPr marL="265113" marR="170180" indent="-252413">
              <a:lnSpc>
                <a:spcPct val="100000"/>
              </a:lnSpc>
              <a:spcBef>
                <a:spcPts val="95"/>
              </a:spcBef>
              <a:buClr>
                <a:srgbClr val="4D4D4D"/>
              </a:buClr>
              <a:buFont typeface="Arial"/>
              <a:buChar char="•"/>
              <a:tabLst>
                <a:tab pos="583565" algn="l"/>
                <a:tab pos="584200" algn="l"/>
                <a:tab pos="6426200" algn="l"/>
              </a:tabLst>
            </a:pPr>
            <a:r>
              <a:rPr lang="el-GR" sz="2000" spc="-5" dirty="0">
                <a:latin typeface="Arial"/>
                <a:cs typeface="Arial"/>
              </a:rPr>
              <a:t>Το πρόγραμμα περίθαλψης για απόρους, Medicaid, συμβάλλει σημαντικά, όπως αποδείχτηκε, στην ευζωία των ωφελούμενων από αυτό.</a:t>
            </a:r>
          </a:p>
          <a:p>
            <a:pPr marL="265113" marR="5080" indent="-252413" algn="just">
              <a:lnSpc>
                <a:spcPct val="100000"/>
              </a:lnSpc>
              <a:spcBef>
                <a:spcPts val="600"/>
              </a:spcBef>
              <a:buClr>
                <a:srgbClr val="4D4D4D"/>
              </a:buClr>
              <a:buChar char="•"/>
              <a:tabLst>
                <a:tab pos="584200" algn="l"/>
              </a:tabLst>
            </a:pPr>
            <a:r>
              <a:rPr lang="el-GR" sz="2000" spc="-5" dirty="0">
                <a:latin typeface="Arial"/>
                <a:cs typeface="Arial"/>
              </a:rPr>
              <a:t>Όπως αποδείχτηκε, το πρόγραμμα ασφάλισης για απόρους, Medicaid, έκανε πράγματι τη διαφορά. Αυτοί που εντάχθηκαν στο πρόγραμμα έλαβαν:</a:t>
            </a:r>
          </a:p>
          <a:p>
            <a:pPr marL="722313" marR="5080" lvl="1" indent="-252413" algn="just">
              <a:spcBef>
                <a:spcPts val="600"/>
              </a:spcBef>
              <a:buClr>
                <a:srgbClr val="4D4D4D"/>
              </a:buClr>
              <a:buChar char="•"/>
              <a:tabLst>
                <a:tab pos="584200" algn="l"/>
              </a:tabLst>
            </a:pPr>
            <a:r>
              <a:rPr lang="el-GR" sz="2000" dirty="0">
                <a:latin typeface="Arial"/>
                <a:cs typeface="Arial"/>
              </a:rPr>
              <a:t>60% περισσότερες μαστογραφίες.</a:t>
            </a:r>
          </a:p>
          <a:p>
            <a:pPr marL="722313" marR="5080" lvl="1" indent="-252413" algn="just">
              <a:spcBef>
                <a:spcPts val="600"/>
              </a:spcBef>
              <a:buClr>
                <a:srgbClr val="4D4D4D"/>
              </a:buClr>
              <a:buChar char="•"/>
              <a:tabLst>
                <a:tab pos="584200" algn="l"/>
              </a:tabLst>
            </a:pPr>
            <a:r>
              <a:rPr lang="el-GR" sz="2000" dirty="0">
                <a:latin typeface="Arial"/>
                <a:cs typeface="Arial"/>
              </a:rPr>
              <a:t>35% περισσότερη περίθαλψη εκτός νοσοκομείου.</a:t>
            </a:r>
          </a:p>
          <a:p>
            <a:pPr marL="722313" marR="5080" lvl="1" indent="-252413" algn="just">
              <a:spcBef>
                <a:spcPts val="600"/>
              </a:spcBef>
              <a:buClr>
                <a:srgbClr val="4D4D4D"/>
              </a:buClr>
              <a:buChar char="•"/>
              <a:tabLst>
                <a:tab pos="584200" algn="l"/>
              </a:tabLst>
            </a:pPr>
            <a:r>
              <a:rPr lang="el-GR" sz="2000" dirty="0">
                <a:latin typeface="Arial"/>
                <a:cs typeface="Arial"/>
              </a:rPr>
              <a:t>30% περισσότερη νοσοκομειακή περίθαλψη.</a:t>
            </a:r>
          </a:p>
          <a:p>
            <a:pPr marL="722313" marR="5080" lvl="1" indent="-252413" algn="just">
              <a:spcBef>
                <a:spcPts val="600"/>
              </a:spcBef>
              <a:buClr>
                <a:srgbClr val="4D4D4D"/>
              </a:buClr>
              <a:buChar char="•"/>
              <a:tabLst>
                <a:tab pos="584200" algn="l"/>
              </a:tabLst>
            </a:pPr>
            <a:r>
              <a:rPr lang="el-GR" sz="2000" dirty="0">
                <a:latin typeface="Arial"/>
                <a:cs typeface="Arial"/>
              </a:rPr>
              <a:t>20% περισσότερους ελέγχους χοληστερίνης</a:t>
            </a:r>
            <a:endParaRPr sz="2000" dirty="0">
              <a:latin typeface="Arial"/>
              <a:cs typeface="Arial"/>
            </a:endParaRPr>
          </a:p>
        </p:txBody>
      </p:sp>
      <p:sp>
        <p:nvSpPr>
          <p:cNvPr id="8" name="object 8"/>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92723"/>
            <a:ext cx="9385808" cy="1164677"/>
          </a:xfrm>
          <a:prstGeom prst="rect">
            <a:avLst/>
          </a:prstGeom>
        </p:spPr>
        <p:txBody>
          <a:bodyPr vert="horz" wrap="square" lIns="0" tIns="56133" rIns="0" bIns="0" rtlCol="0">
            <a:spAutoFit/>
          </a:bodyPr>
          <a:lstStyle/>
          <a:p>
            <a:pPr marL="42863" marR="5080" indent="-42863" algn="ctr" defTabSz="817563">
              <a:lnSpc>
                <a:spcPct val="100000"/>
              </a:lnSpc>
              <a:spcBef>
                <a:spcPts val="100"/>
              </a:spcBef>
            </a:pPr>
            <a:r>
              <a:rPr lang="el-GR" dirty="0"/>
              <a:t>Η ΔΗΜΟΣΙΑ ΑΝΤΙΠΑΡΑΘΕΣΗ ΓΙΑ ΤΟ ΚΡΑΤΟΣ ΠΡΟΝΟΙΑΣ </a:t>
            </a:r>
            <a:r>
              <a:rPr spc="-5" dirty="0"/>
              <a:t>(1 </a:t>
            </a:r>
            <a:r>
              <a:rPr lang="el-GR" spc="-5" dirty="0"/>
              <a:t>από</a:t>
            </a:r>
            <a:r>
              <a:rPr spc="-15" dirty="0"/>
              <a:t> </a:t>
            </a:r>
            <a:r>
              <a:rPr spc="-5" dirty="0"/>
              <a:t>2)</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93370" y="2382313"/>
            <a:ext cx="9384030" cy="3336170"/>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Font typeface="Arial"/>
              <a:buChar char="•"/>
              <a:tabLst>
                <a:tab pos="469900" algn="l"/>
                <a:tab pos="470534" algn="l"/>
              </a:tabLst>
            </a:pPr>
            <a:r>
              <a:rPr lang="el-GR" sz="2800" dirty="0">
                <a:latin typeface="Arial"/>
                <a:cs typeface="Arial"/>
              </a:rPr>
              <a:t>Προβλήματα με το κράτος πρόνοιας</a:t>
            </a:r>
            <a:endParaRPr sz="2800" dirty="0">
              <a:latin typeface="Arial"/>
              <a:cs typeface="Arial"/>
            </a:endParaRPr>
          </a:p>
          <a:p>
            <a:pPr marL="469900" marR="796290" indent="-457200">
              <a:lnSpc>
                <a:spcPct val="100000"/>
              </a:lnSpc>
              <a:spcBef>
                <a:spcPts val="600"/>
              </a:spcBef>
              <a:buClr>
                <a:srgbClr val="4D4D4D"/>
              </a:buClr>
              <a:buFont typeface="Arial"/>
              <a:buChar char="•"/>
              <a:tabLst>
                <a:tab pos="469900" algn="l"/>
                <a:tab pos="470534" algn="l"/>
              </a:tabLst>
            </a:pPr>
            <a:r>
              <a:rPr lang="el-GR" sz="2800" dirty="0">
                <a:latin typeface="Arial"/>
                <a:cs typeface="Arial"/>
              </a:rPr>
              <a:t>Βασίζεται στις φιλοσοφικές ανησυχίες σε σχέση με τον ρόλο του κράτους</a:t>
            </a:r>
          </a:p>
          <a:p>
            <a:pPr marL="469900" marR="5080" indent="-457200">
              <a:lnSpc>
                <a:spcPct val="100000"/>
              </a:lnSpc>
              <a:spcBef>
                <a:spcPts val="600"/>
              </a:spcBef>
              <a:buClr>
                <a:srgbClr val="4D4D4D"/>
              </a:buClr>
              <a:buFont typeface="Arial"/>
              <a:buChar char="•"/>
              <a:tabLst>
                <a:tab pos="469900" algn="l"/>
                <a:tab pos="470534" algn="l"/>
              </a:tabLst>
            </a:pPr>
            <a:r>
              <a:rPr lang="el-GR" sz="2800" dirty="0">
                <a:latin typeface="Arial"/>
                <a:cs typeface="Arial"/>
              </a:rPr>
              <a:t>Οι στόχοι του κράτους πρόνοιας θα πρέπει να είναι ισορροπημένοι σε σχέση με τα κόστη αποδοτικότητας από τους υψηλότερους φορολογικούς συντελεστές στους περισσότερο εύπορους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14553" y="2337687"/>
            <a:ext cx="9607550" cy="4146648"/>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Font typeface="Arial"/>
              <a:buChar char="•"/>
              <a:tabLst>
                <a:tab pos="469900" algn="l"/>
                <a:tab pos="470534" algn="l"/>
              </a:tabLst>
            </a:pPr>
            <a:r>
              <a:rPr lang="el-GR" sz="2800" dirty="0">
                <a:latin typeface="Arial"/>
                <a:cs typeface="Arial"/>
              </a:rPr>
              <a:t>Μπορεί η οικονομική ανάλυση να συμβάλλει στην επίλυση αυτής της πολιτικής διαμάχης; Μόνο μέχρι ενός σημείου.</a:t>
            </a:r>
          </a:p>
          <a:p>
            <a:pPr marL="469900" indent="-457200">
              <a:lnSpc>
                <a:spcPct val="100000"/>
              </a:lnSpc>
              <a:spcBef>
                <a:spcPts val="695"/>
              </a:spcBef>
              <a:buClr>
                <a:srgbClr val="4D4D4D"/>
              </a:buClr>
              <a:buFont typeface="Arial"/>
              <a:buChar char="•"/>
              <a:tabLst>
                <a:tab pos="469900" algn="l"/>
                <a:tab pos="470534" algn="l"/>
              </a:tabLst>
            </a:pPr>
            <a:r>
              <a:rPr lang="el-GR" sz="2800" dirty="0">
                <a:latin typeface="Arial"/>
                <a:cs typeface="Arial"/>
              </a:rPr>
              <a:t>Ορισμένες από τις διαφωνίες σε σχέση με το κράτος πρόνοιας είναι το αποτέλεσμα μιας παρανόησης των οικονομικών– για παράδειγμα, του τρόπου λειτουργίας των αγορών ασφάλισης υγείας</a:t>
            </a:r>
          </a:p>
          <a:p>
            <a:pPr marL="469900" indent="-457200">
              <a:lnSpc>
                <a:spcPct val="100000"/>
              </a:lnSpc>
              <a:spcBef>
                <a:spcPts val="695"/>
              </a:spcBef>
              <a:buClr>
                <a:srgbClr val="4D4D4D"/>
              </a:buClr>
              <a:buFont typeface="Arial"/>
              <a:buChar char="•"/>
              <a:tabLst>
                <a:tab pos="469900" algn="l"/>
                <a:tab pos="470534" algn="l"/>
              </a:tabLst>
            </a:pPr>
            <a:r>
              <a:rPr lang="el-GR" sz="2800" dirty="0">
                <a:latin typeface="Arial"/>
                <a:cs typeface="Arial"/>
              </a:rPr>
              <a:t>Η διάσταση απόψεων σε σχέση με το μέγεθος του κράτους πρόνοιας αντανακλά διαφορές στις αξίες και στη φιλοσοφία.</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892723"/>
            <a:ext cx="9385808" cy="1164677"/>
          </a:xfrm>
          <a:prstGeom prst="rect">
            <a:avLst/>
          </a:prstGeom>
        </p:spPr>
        <p:txBody>
          <a:bodyPr vert="horz" wrap="square" lIns="0" tIns="56133" rIns="0" bIns="0" rtlCol="0">
            <a:spAutoFit/>
          </a:bodyPr>
          <a:lstStyle/>
          <a:p>
            <a:pPr marL="42863" marR="5080" indent="-42863" algn="ctr" defTabSz="817563">
              <a:lnSpc>
                <a:spcPct val="100000"/>
              </a:lnSpc>
              <a:spcBef>
                <a:spcPts val="100"/>
              </a:spcBef>
            </a:pPr>
            <a:r>
              <a:rPr lang="el-GR" dirty="0"/>
              <a:t>Η ΔΗΜΟΣΙΑ ΑΝΤΙΠΑΡΑΘΕΣΗ ΓΙΑ ΤΟ ΚΡΑΤΟΣ ΠΡΟΝΟΙΑΣ </a:t>
            </a:r>
            <a:r>
              <a:rPr spc="-5" dirty="0"/>
              <a:t>(</a:t>
            </a:r>
            <a:r>
              <a:rPr lang="el-GR" spc="-5" dirty="0"/>
              <a:t>2</a:t>
            </a:r>
            <a:r>
              <a:rPr spc="-5" dirty="0"/>
              <a:t> </a:t>
            </a:r>
            <a:r>
              <a:rPr lang="el-GR" spc="-5" dirty="0"/>
              <a:t>από</a:t>
            </a:r>
            <a:r>
              <a:rPr spc="-15" dirty="0"/>
              <a:t> </a:t>
            </a:r>
            <a:r>
              <a:rPr spc="-5"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12382"/>
          </a:xfrm>
          <a:prstGeom prst="rect">
            <a:avLst/>
          </a:prstGeom>
        </p:spPr>
        <p:txBody>
          <a:bodyPr vert="horz" wrap="square" lIns="0" tIns="103377" rIns="0" bIns="0" rtlCol="0">
            <a:spAutoFit/>
          </a:bodyPr>
          <a:lstStyle/>
          <a:p>
            <a:pPr marL="41275" marR="5080" indent="-41275" algn="ctr">
              <a:lnSpc>
                <a:spcPct val="100000"/>
              </a:lnSpc>
              <a:spcBef>
                <a:spcPts val="100"/>
              </a:spcBef>
            </a:pPr>
            <a:r>
              <a:rPr lang="el-GR" spc="-5" dirty="0"/>
              <a:t>ΦΤΩΧΕΙΑ, ΑΝΙΣΟΤΗΤΑ ΚΑΙ ΚΡΑΤΙΚΗ ΠΟΛΙΤΙΚΗ</a:t>
            </a:r>
            <a:endParaRPr dirty="0"/>
          </a:p>
        </p:txBody>
      </p:sp>
      <p:sp>
        <p:nvSpPr>
          <p:cNvPr id="3" name="object 3"/>
          <p:cNvSpPr txBox="1"/>
          <p:nvPr/>
        </p:nvSpPr>
        <p:spPr>
          <a:xfrm>
            <a:off x="152400" y="1828800"/>
            <a:ext cx="6096000" cy="3844642"/>
          </a:xfrm>
          <a:prstGeom prst="rect">
            <a:avLst/>
          </a:prstGeom>
        </p:spPr>
        <p:txBody>
          <a:bodyPr vert="horz" wrap="square" lIns="0" tIns="12700" rIns="0" bIns="0" rtlCol="0">
            <a:spAutoFit/>
          </a:bodyPr>
          <a:lstStyle/>
          <a:p>
            <a:pPr marL="469900" marR="119380" indent="-457200">
              <a:lnSpc>
                <a:spcPct val="100000"/>
              </a:lnSpc>
              <a:spcBef>
                <a:spcPts val="100"/>
              </a:spcBef>
              <a:buClr>
                <a:srgbClr val="4D4D4D"/>
              </a:buClr>
              <a:buFont typeface="Arial"/>
              <a:buChar char="•"/>
              <a:tabLst>
                <a:tab pos="469900" algn="l"/>
                <a:tab pos="470534" algn="l"/>
              </a:tabLst>
            </a:pPr>
            <a:r>
              <a:rPr lang="el-GR" sz="2600" b="1" dirty="0">
                <a:latin typeface="Arial"/>
                <a:cs typeface="Arial"/>
              </a:rPr>
              <a:t>Το κράτος πρόνοιας είναι το σύνολο των κυβερνητικών προγραμμάτων που σχεδιάζονται για την ανακούφιση της οικονομικής δυσχέρειας</a:t>
            </a:r>
            <a:r>
              <a:rPr sz="2600" b="1" dirty="0">
                <a:latin typeface="Arial"/>
                <a:cs typeface="Arial"/>
              </a:rPr>
              <a:t>.</a:t>
            </a:r>
            <a:endParaRPr sz="2600" dirty="0">
              <a:latin typeface="Arial"/>
              <a:cs typeface="Arial"/>
            </a:endParaRPr>
          </a:p>
          <a:p>
            <a:pPr marL="469900" marR="5080" indent="-457200">
              <a:lnSpc>
                <a:spcPct val="100000"/>
              </a:lnSpc>
              <a:spcBef>
                <a:spcPts val="1800"/>
              </a:spcBef>
              <a:buClr>
                <a:srgbClr val="4D4D4D"/>
              </a:buClr>
              <a:buFont typeface="Arial"/>
              <a:buChar char="•"/>
              <a:tabLst>
                <a:tab pos="469900" algn="l"/>
                <a:tab pos="470534" algn="l"/>
              </a:tabLst>
            </a:pPr>
            <a:r>
              <a:rPr lang="el-GR" sz="2600" b="1" dirty="0">
                <a:latin typeface="Arial"/>
                <a:cs typeface="Arial"/>
              </a:rPr>
              <a:t>Μια κρατική μεταβίβαση</a:t>
            </a:r>
            <a:r>
              <a:rPr lang="en-US" sz="2600" b="1" dirty="0">
                <a:latin typeface="Arial"/>
                <a:cs typeface="Arial"/>
              </a:rPr>
              <a:t> </a:t>
            </a:r>
            <a:r>
              <a:rPr lang="el-GR" sz="2600" b="1" dirty="0">
                <a:latin typeface="Arial"/>
                <a:cs typeface="Arial"/>
              </a:rPr>
              <a:t>(μεταβιβαστική πληρωμή)</a:t>
            </a:r>
            <a:r>
              <a:rPr lang="en-US" sz="2600" b="1" dirty="0">
                <a:latin typeface="Arial"/>
                <a:cs typeface="Arial"/>
              </a:rPr>
              <a:t> </a:t>
            </a:r>
            <a:r>
              <a:rPr lang="el-GR" sz="2600" b="1" dirty="0">
                <a:latin typeface="Arial"/>
                <a:cs typeface="Arial"/>
              </a:rPr>
              <a:t>είναι μια καταβολή από</a:t>
            </a:r>
            <a:r>
              <a:rPr lang="en-US" sz="2600" b="1" dirty="0">
                <a:latin typeface="Arial"/>
                <a:cs typeface="Arial"/>
              </a:rPr>
              <a:t> </a:t>
            </a:r>
            <a:r>
              <a:rPr lang="el-GR" sz="2600" b="1" dirty="0">
                <a:latin typeface="Arial"/>
                <a:cs typeface="Arial"/>
              </a:rPr>
              <a:t>την κυβέρνηση σε ένα</a:t>
            </a:r>
            <a:r>
              <a:rPr lang="en-US" sz="2600" b="1" dirty="0">
                <a:latin typeface="Arial"/>
                <a:cs typeface="Arial"/>
              </a:rPr>
              <a:t> </a:t>
            </a:r>
            <a:r>
              <a:rPr lang="el-GR" sz="2600" b="1" dirty="0">
                <a:latin typeface="Arial"/>
                <a:cs typeface="Arial"/>
              </a:rPr>
              <a:t>άτομο ή μια οικογένεια.</a:t>
            </a:r>
            <a:endParaRPr sz="2600" dirty="0">
              <a:latin typeface="Arial"/>
              <a:cs typeface="Arial"/>
            </a:endParaRP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7" name="object 7"/>
          <p:cNvSpPr txBox="1"/>
          <p:nvPr/>
        </p:nvSpPr>
        <p:spPr>
          <a:xfrm>
            <a:off x="4539303" y="7548880"/>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796" y="943609"/>
            <a:ext cx="8232775" cy="566822"/>
          </a:xfrm>
          <a:prstGeom prst="rect">
            <a:avLst/>
          </a:prstGeom>
        </p:spPr>
        <p:txBody>
          <a:bodyPr vert="horz" wrap="square" lIns="0" tIns="12700" rIns="0" bIns="0" rtlCol="0">
            <a:spAutoFit/>
          </a:bodyPr>
          <a:lstStyle/>
          <a:p>
            <a:pPr marL="12700">
              <a:lnSpc>
                <a:spcPct val="100000"/>
              </a:lnSpc>
              <a:spcBef>
                <a:spcPts val="100"/>
              </a:spcBef>
            </a:pPr>
            <a:r>
              <a:rPr lang="el-GR" dirty="0"/>
              <a:t>Η ΛΟΓΙΚΗ ΤΟΥ ΚΡΑΤΟΥΣ ΠΡΟΝΟΙΑΣ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755746"/>
            <a:ext cx="9444990" cy="2986074"/>
          </a:xfrm>
          <a:prstGeom prst="rect">
            <a:avLst/>
          </a:prstGeom>
        </p:spPr>
        <p:txBody>
          <a:bodyPr vert="horz" wrap="square" lIns="0" tIns="259715" rIns="0" bIns="0" rtlCol="0">
            <a:spAutoFit/>
          </a:bodyPr>
          <a:lstStyle/>
          <a:p>
            <a:pPr marL="469900" indent="-457200">
              <a:lnSpc>
                <a:spcPct val="100000"/>
              </a:lnSpc>
              <a:spcBef>
                <a:spcPts val="2045"/>
              </a:spcBef>
              <a:buClr>
                <a:srgbClr val="4D4D4D"/>
              </a:buClr>
              <a:buFont typeface="Arial"/>
              <a:buChar char="•"/>
              <a:tabLst>
                <a:tab pos="469900" algn="l"/>
                <a:tab pos="470534" algn="l"/>
              </a:tabLst>
            </a:pPr>
            <a:r>
              <a:rPr lang="el-GR" sz="2800" b="1" dirty="0">
                <a:latin typeface="Arial"/>
                <a:cs typeface="Arial"/>
              </a:rPr>
              <a:t>Ποια είναι η λογική για το κράτος πρόνοιας;</a:t>
            </a:r>
            <a:endParaRPr sz="2800" dirty="0">
              <a:latin typeface="Arial"/>
              <a:cs typeface="Arial"/>
            </a:endParaRPr>
          </a:p>
          <a:p>
            <a:pPr marL="927100" lvl="1" indent="-457200">
              <a:lnSpc>
                <a:spcPct val="100000"/>
              </a:lnSpc>
              <a:spcBef>
                <a:spcPts val="1805"/>
              </a:spcBef>
              <a:buClr>
                <a:srgbClr val="4D4D4D"/>
              </a:buClr>
              <a:buAutoNum type="arabicPeriod"/>
              <a:tabLst>
                <a:tab pos="927100" algn="l"/>
                <a:tab pos="927735" algn="l"/>
              </a:tabLst>
            </a:pPr>
            <a:r>
              <a:rPr lang="el-GR" sz="2600" b="1" spc="-10" dirty="0">
                <a:latin typeface="Arial"/>
                <a:cs typeface="Arial"/>
              </a:rPr>
              <a:t>Η άμβλυνση της εισοδηματικής ανισότητας</a:t>
            </a:r>
            <a:endParaRPr sz="2600" dirty="0">
              <a:latin typeface="Arial"/>
              <a:cs typeface="Arial"/>
            </a:endParaRPr>
          </a:p>
          <a:p>
            <a:pPr marL="927100" lvl="1" indent="-457200">
              <a:lnSpc>
                <a:spcPct val="100000"/>
              </a:lnSpc>
              <a:spcBef>
                <a:spcPts val="1800"/>
              </a:spcBef>
              <a:buClr>
                <a:srgbClr val="4D4D4D"/>
              </a:buClr>
              <a:buAutoNum type="arabicPeriod"/>
              <a:tabLst>
                <a:tab pos="927100" algn="l"/>
                <a:tab pos="927735" algn="l"/>
              </a:tabLst>
            </a:pPr>
            <a:r>
              <a:rPr lang="el-GR" sz="2600" b="1" spc="-10" dirty="0">
                <a:latin typeface="Arial"/>
                <a:cs typeface="Arial"/>
              </a:rPr>
              <a:t>Η άμβλυνση της οικονομικής ανασφάλειας</a:t>
            </a:r>
            <a:endParaRPr sz="2600" dirty="0">
              <a:latin typeface="Arial"/>
              <a:cs typeface="Arial"/>
            </a:endParaRPr>
          </a:p>
          <a:p>
            <a:pPr marL="927100" lvl="1" indent="-457200">
              <a:lnSpc>
                <a:spcPct val="100000"/>
              </a:lnSpc>
              <a:spcBef>
                <a:spcPts val="1800"/>
              </a:spcBef>
              <a:buClr>
                <a:srgbClr val="4D4D4D"/>
              </a:buClr>
              <a:buAutoNum type="arabicPeriod"/>
              <a:tabLst>
                <a:tab pos="927100" algn="l"/>
                <a:tab pos="927735" algn="l"/>
              </a:tabLst>
            </a:pPr>
            <a:r>
              <a:rPr lang="el-GR" sz="2600" b="1" spc="-10" dirty="0">
                <a:latin typeface="Arial"/>
                <a:cs typeface="Arial"/>
              </a:rPr>
              <a:t>Η μείωση της φτώχιας και η παροχή πρόσβασης στην ιατροφαρμακευτική περίθαλψη</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43609"/>
            <a:ext cx="8909812" cy="566822"/>
          </a:xfrm>
          <a:prstGeom prst="rect">
            <a:avLst/>
          </a:prstGeom>
        </p:spPr>
        <p:txBody>
          <a:bodyPr vert="horz" wrap="square" lIns="0" tIns="12700" rIns="0" bIns="0" rtlCol="0">
            <a:spAutoFit/>
          </a:bodyPr>
          <a:lstStyle/>
          <a:p>
            <a:pPr marL="12700">
              <a:lnSpc>
                <a:spcPct val="100000"/>
              </a:lnSpc>
              <a:spcBef>
                <a:spcPts val="100"/>
              </a:spcBef>
            </a:pPr>
            <a:r>
              <a:rPr lang="el-GR" dirty="0"/>
              <a:t>ΤΑ ΕΡΓΑΛΕΙΑ ΤΟΥ ΚΡΑΤΟΥΣ ΠΡΟΝΟΙΑΣ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269730" cy="3259867"/>
          </a:xfrm>
          <a:prstGeom prst="rect">
            <a:avLst/>
          </a:prstGeom>
        </p:spPr>
        <p:txBody>
          <a:bodyPr vert="horz" wrap="square" lIns="0" tIns="12700" rIns="0" bIns="0" rtlCol="0">
            <a:spAutoFit/>
          </a:bodyPr>
          <a:lstStyle/>
          <a:p>
            <a:pPr marL="469900" marR="25400" indent="-457200">
              <a:lnSpc>
                <a:spcPct val="100000"/>
              </a:lnSpc>
              <a:spcBef>
                <a:spcPts val="1800"/>
              </a:spcBef>
              <a:buClr>
                <a:srgbClr val="4D4D4D"/>
              </a:buClr>
              <a:buChar char="•"/>
              <a:tabLst>
                <a:tab pos="469900" algn="l"/>
                <a:tab pos="470534" algn="l"/>
              </a:tabLst>
            </a:pPr>
            <a:r>
              <a:rPr lang="el-GR" sz="2800" dirty="0">
                <a:latin typeface="Arial"/>
                <a:cs typeface="Arial"/>
              </a:rPr>
              <a:t>Ένα </a:t>
            </a:r>
            <a:r>
              <a:rPr lang="el-GR" sz="2800" b="1" dirty="0">
                <a:latin typeface="Arial"/>
                <a:cs typeface="Arial"/>
              </a:rPr>
              <a:t>πρόγραμμα κατά της</a:t>
            </a:r>
            <a:r>
              <a:rPr lang="en-US" sz="2800" b="1" dirty="0">
                <a:latin typeface="Arial"/>
                <a:cs typeface="Arial"/>
              </a:rPr>
              <a:t> </a:t>
            </a:r>
            <a:r>
              <a:rPr lang="el-GR" sz="2800" b="1" dirty="0">
                <a:latin typeface="Arial"/>
                <a:cs typeface="Arial"/>
              </a:rPr>
              <a:t>φτώχειας </a:t>
            </a:r>
            <a:r>
              <a:rPr lang="el-GR" sz="2800" dirty="0">
                <a:latin typeface="Arial"/>
                <a:cs typeface="Arial"/>
              </a:rPr>
              <a:t>είναι ένα κρατικό πρόγραμμα σχεδιασμένο για να παράσχει βοήθεια στους φτωχούς.</a:t>
            </a:r>
            <a:endParaRPr lang="en-US" sz="2800" dirty="0">
              <a:latin typeface="Arial"/>
              <a:cs typeface="Arial"/>
            </a:endParaRPr>
          </a:p>
          <a:p>
            <a:pPr marL="469900" marR="67945" indent="-457200">
              <a:lnSpc>
                <a:spcPct val="100000"/>
              </a:lnSpc>
              <a:spcBef>
                <a:spcPts val="1795"/>
              </a:spcBef>
              <a:buClr>
                <a:srgbClr val="4D4D4D"/>
              </a:buClr>
              <a:buChar char="•"/>
              <a:tabLst>
                <a:tab pos="469900" algn="l"/>
                <a:tab pos="470534" algn="l"/>
              </a:tabLst>
            </a:pPr>
            <a:r>
              <a:rPr lang="el-GR" sz="2800" dirty="0">
                <a:latin typeface="Arial"/>
                <a:cs typeface="Arial"/>
              </a:rPr>
              <a:t>Ένα </a:t>
            </a:r>
            <a:r>
              <a:rPr lang="el-GR" sz="2800" b="1" dirty="0">
                <a:latin typeface="Arial"/>
                <a:cs typeface="Arial"/>
              </a:rPr>
              <a:t>πρόγραμμα κοινωνικής ασφάλισης </a:t>
            </a:r>
            <a:r>
              <a:rPr lang="el-GR" sz="2800" dirty="0">
                <a:latin typeface="Arial"/>
                <a:cs typeface="Arial"/>
              </a:rPr>
              <a:t>είναι ένα</a:t>
            </a:r>
            <a:r>
              <a:rPr lang="en-US" sz="2800" dirty="0">
                <a:latin typeface="Arial"/>
                <a:cs typeface="Arial"/>
              </a:rPr>
              <a:t> </a:t>
            </a:r>
            <a:r>
              <a:rPr lang="el-GR" sz="2800" dirty="0">
                <a:latin typeface="Arial"/>
                <a:cs typeface="Arial"/>
              </a:rPr>
              <a:t>κρατικό πρόγραμμα σχεδιασμένο για να παράσχει</a:t>
            </a:r>
            <a:r>
              <a:rPr lang="en-US" sz="2800" dirty="0">
                <a:latin typeface="Arial"/>
                <a:cs typeface="Arial"/>
              </a:rPr>
              <a:t> </a:t>
            </a:r>
            <a:r>
              <a:rPr lang="el-GR" sz="2800" dirty="0">
                <a:latin typeface="Arial"/>
                <a:cs typeface="Arial"/>
              </a:rPr>
              <a:t>προστασία έναντι των</a:t>
            </a:r>
            <a:r>
              <a:rPr lang="en-US" sz="2800" dirty="0">
                <a:latin typeface="Arial"/>
                <a:cs typeface="Arial"/>
              </a:rPr>
              <a:t> </a:t>
            </a:r>
            <a:r>
              <a:rPr lang="el-GR" sz="2800" dirty="0">
                <a:latin typeface="Arial"/>
                <a:cs typeface="Arial"/>
              </a:rPr>
              <a:t>απρόβλεπτων χρηματοοικονομικών δυσχερειών.</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7561834" cy="566822"/>
          </a:xfrm>
          <a:prstGeom prst="rect">
            <a:avLst/>
          </a:prstGeom>
        </p:spPr>
        <p:txBody>
          <a:bodyPr vert="horz" wrap="square" lIns="0" tIns="12700" rIns="0" bIns="0" rtlCol="0">
            <a:spAutoFit/>
          </a:bodyPr>
          <a:lstStyle/>
          <a:p>
            <a:pPr marL="12700">
              <a:lnSpc>
                <a:spcPct val="100000"/>
              </a:lnSpc>
              <a:spcBef>
                <a:spcPts val="100"/>
              </a:spcBef>
            </a:pPr>
            <a:r>
              <a:rPr lang="el-GR" dirty="0"/>
              <a:t>ΤΟ ΠΡΟΒΛΗΜΑ ΤΗΣ ΦΤΩΧΕΙΑΣ</a:t>
            </a:r>
            <a:endParaRPr dirty="0"/>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9" name="object 6"/>
          <p:cNvSpPr txBox="1">
            <a:spLocks noGrp="1"/>
          </p:cNvSpPr>
          <p:nvPr>
            <p:ph type="ftr" sz="quarter" idx="5"/>
          </p:nvPr>
        </p:nvSpPr>
        <p:spPr>
          <a:xfrm>
            <a:off x="4539303" y="7300897"/>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94" y="1258371"/>
            <a:ext cx="95631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FB76-F973-A109-5602-6DBEA33416E2}"/>
              </a:ext>
            </a:extLst>
          </p:cNvPr>
          <p:cNvSpPr>
            <a:spLocks noGrp="1"/>
          </p:cNvSpPr>
          <p:nvPr>
            <p:ph type="title"/>
          </p:nvPr>
        </p:nvSpPr>
        <p:spPr>
          <a:xfrm>
            <a:off x="336295" y="625856"/>
            <a:ext cx="9385808" cy="553998"/>
          </a:xfrm>
        </p:spPr>
        <p:txBody>
          <a:bodyPr/>
          <a:lstStyle/>
          <a:p>
            <a:pPr algn="ctr"/>
            <a:r>
              <a:rPr lang="el-GR" dirty="0"/>
              <a:t>Το Πρόβλημα της Φτώχειας</a:t>
            </a:r>
            <a:endParaRPr lang="en-US" dirty="0"/>
          </a:p>
        </p:txBody>
      </p:sp>
      <p:sp>
        <p:nvSpPr>
          <p:cNvPr id="3" name="Text Placeholder 2">
            <a:extLst>
              <a:ext uri="{FF2B5EF4-FFF2-40B4-BE49-F238E27FC236}">
                <a16:creationId xmlns:a16="http://schemas.microsoft.com/office/drawing/2014/main" id="{3CD21A69-67F0-2ADA-DE9F-D9701119DD51}"/>
              </a:ext>
            </a:extLst>
          </p:cNvPr>
          <p:cNvSpPr>
            <a:spLocks noGrp="1"/>
          </p:cNvSpPr>
          <p:nvPr>
            <p:ph type="body" idx="1"/>
          </p:nvPr>
        </p:nvSpPr>
        <p:spPr>
          <a:xfrm>
            <a:off x="-1" y="1447800"/>
            <a:ext cx="9722104" cy="4616648"/>
          </a:xfrm>
        </p:spPr>
        <p:txBody>
          <a:bodyPr/>
          <a:lstStyle/>
          <a:p>
            <a:pPr marL="457200" indent="-457200">
              <a:buFont typeface="Arial" panose="020B0604020202020204" pitchFamily="34" charset="0"/>
              <a:buChar char="•"/>
            </a:pPr>
            <a:r>
              <a:rPr lang="el-GR" sz="3000" b="0" dirty="0">
                <a:solidFill>
                  <a:schemeClr val="tx1"/>
                </a:solidFill>
              </a:rPr>
              <a:t>Το </a:t>
            </a:r>
            <a:r>
              <a:rPr lang="el-GR" sz="3000" dirty="0">
                <a:solidFill>
                  <a:schemeClr val="tx1"/>
                </a:solidFill>
              </a:rPr>
              <a:t>όριο της φτώχειας </a:t>
            </a:r>
            <a:r>
              <a:rPr lang="el-GR" sz="3000" b="0" dirty="0">
                <a:solidFill>
                  <a:schemeClr val="tx1"/>
                </a:solidFill>
              </a:rPr>
              <a:t>(ή</a:t>
            </a:r>
            <a:r>
              <a:rPr lang="en-US" sz="3000" b="0" dirty="0">
                <a:solidFill>
                  <a:schemeClr val="tx1"/>
                </a:solidFill>
              </a:rPr>
              <a:t> </a:t>
            </a:r>
            <a:r>
              <a:rPr lang="el-GR" sz="3000" b="0" dirty="0">
                <a:solidFill>
                  <a:schemeClr val="tx1"/>
                </a:solidFill>
              </a:rPr>
              <a:t>κατώφλι της φτώχειας) είναι το ετήσιο εισόδημα κάτω από το οποίο μια οικογένεια θεωρείται επισήμως φτωχή.</a:t>
            </a:r>
            <a:endParaRPr lang="en-US" sz="3000" b="0" dirty="0">
              <a:solidFill>
                <a:schemeClr val="tx1"/>
              </a:solidFill>
            </a:endParaRPr>
          </a:p>
          <a:p>
            <a:pPr marL="457200" indent="-457200">
              <a:buFont typeface="Arial" panose="020B0604020202020204" pitchFamily="34" charset="0"/>
              <a:buChar char="•"/>
            </a:pPr>
            <a:endParaRPr lang="en-US" sz="3000" b="0" dirty="0">
              <a:solidFill>
                <a:schemeClr val="tx1"/>
              </a:solidFill>
            </a:endParaRPr>
          </a:p>
          <a:p>
            <a:pPr marL="457200" indent="-457200">
              <a:buFont typeface="Arial" panose="020B0604020202020204" pitchFamily="34" charset="0"/>
              <a:buChar char="•"/>
            </a:pPr>
            <a:r>
              <a:rPr lang="el-GR" sz="3000" b="0" dirty="0">
                <a:solidFill>
                  <a:schemeClr val="tx1"/>
                </a:solidFill>
              </a:rPr>
              <a:t>Ο </a:t>
            </a:r>
            <a:r>
              <a:rPr lang="el-GR" sz="3000" dirty="0">
                <a:solidFill>
                  <a:schemeClr val="tx1"/>
                </a:solidFill>
              </a:rPr>
              <a:t>δείκτης φτώχειας </a:t>
            </a:r>
            <a:r>
              <a:rPr lang="el-GR" sz="3000" b="0" dirty="0">
                <a:solidFill>
                  <a:schemeClr val="tx1"/>
                </a:solidFill>
              </a:rPr>
              <a:t>είναι</a:t>
            </a:r>
            <a:r>
              <a:rPr lang="en-US" sz="3000" b="0" dirty="0">
                <a:solidFill>
                  <a:schemeClr val="tx1"/>
                </a:solidFill>
              </a:rPr>
              <a:t> </a:t>
            </a:r>
            <a:r>
              <a:rPr lang="el-GR" sz="3000" b="0" dirty="0">
                <a:solidFill>
                  <a:schemeClr val="tx1"/>
                </a:solidFill>
              </a:rPr>
              <a:t>το ποσοστό του πληθυσμού που ζει κάτω από το</a:t>
            </a:r>
            <a:r>
              <a:rPr lang="en-US" sz="3000" b="0" dirty="0">
                <a:solidFill>
                  <a:schemeClr val="tx1"/>
                </a:solidFill>
              </a:rPr>
              <a:t> </a:t>
            </a:r>
            <a:r>
              <a:rPr lang="el-GR" sz="3000" b="0" dirty="0">
                <a:solidFill>
                  <a:schemeClr val="tx1"/>
                </a:solidFill>
              </a:rPr>
              <a:t>όριο της φτώχειας.</a:t>
            </a:r>
            <a:endParaRPr lang="en-US" sz="3000" b="0" dirty="0">
              <a:solidFill>
                <a:schemeClr val="tx1"/>
              </a:solidFill>
            </a:endParaRPr>
          </a:p>
          <a:p>
            <a:pPr marL="457200" indent="-457200">
              <a:buFont typeface="Arial" panose="020B0604020202020204" pitchFamily="34" charset="0"/>
              <a:buChar char="•"/>
            </a:pPr>
            <a:endParaRPr lang="en-US" sz="3000" b="0" dirty="0">
              <a:solidFill>
                <a:schemeClr val="tx1"/>
              </a:solidFill>
            </a:endParaRPr>
          </a:p>
          <a:p>
            <a:pPr marL="457200" indent="-457200">
              <a:buFont typeface="Arial" panose="020B0604020202020204" pitchFamily="34" charset="0"/>
              <a:buChar char="•"/>
            </a:pPr>
            <a:r>
              <a:rPr lang="el-GR" sz="3000" b="0" dirty="0">
                <a:solidFill>
                  <a:schemeClr val="tx1"/>
                </a:solidFill>
              </a:rPr>
              <a:t>Αντιδρώντας στο αναπάντεχο αυτό αποτέλεσμα, οι ερευνητές εντόπισαν ορισμένους περιορισμούς στις επίσημες μετρήσεις της φτώχειας</a:t>
            </a:r>
            <a:endParaRPr lang="en-US" sz="3000" b="0" dirty="0">
              <a:solidFill>
                <a:schemeClr val="tx1"/>
              </a:solidFill>
            </a:endParaRPr>
          </a:p>
        </p:txBody>
      </p:sp>
    </p:spTree>
    <p:extLst>
      <p:ext uri="{BB962C8B-B14F-4D97-AF65-F5344CB8AC3E}">
        <p14:creationId xmlns:p14="http://schemas.microsoft.com/office/powerpoint/2010/main" val="266807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1033378"/>
            <a:ext cx="5846953" cy="566822"/>
          </a:xfrm>
          <a:prstGeom prst="rect">
            <a:avLst/>
          </a:prstGeom>
        </p:spPr>
        <p:txBody>
          <a:bodyPr vert="horz" wrap="square" lIns="0" tIns="12700" rIns="0" bIns="0" rtlCol="0">
            <a:spAutoFit/>
          </a:bodyPr>
          <a:lstStyle/>
          <a:p>
            <a:pPr marL="12700">
              <a:lnSpc>
                <a:spcPct val="100000"/>
              </a:lnSpc>
              <a:spcBef>
                <a:spcPts val="100"/>
              </a:spcBef>
            </a:pPr>
            <a:r>
              <a:rPr lang="el-GR" dirty="0"/>
              <a:t>ΠΟΙΟΙ ΕΙΝΑΙ ΟΙ ΦΤΩΧΟΙ;</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37930"/>
            <a:ext cx="8566150" cy="4139595"/>
          </a:xfrm>
          <a:prstGeom prst="rect">
            <a:avLst/>
          </a:prstGeom>
        </p:spPr>
        <p:txBody>
          <a:bodyPr vert="horz" wrap="square" lIns="0" tIns="177800" rIns="0" bIns="0" rtlCol="0">
            <a:spAutoFit/>
          </a:bodyPr>
          <a:lstStyle/>
          <a:p>
            <a:pPr marL="469900" indent="-457200">
              <a:lnSpc>
                <a:spcPct val="100000"/>
              </a:lnSpc>
              <a:spcBef>
                <a:spcPts val="1400"/>
              </a:spcBef>
              <a:buClr>
                <a:srgbClr val="4D4D4D"/>
              </a:buClr>
              <a:buChar char="•"/>
              <a:tabLst>
                <a:tab pos="469900" algn="l"/>
                <a:tab pos="470534" algn="l"/>
              </a:tabLst>
            </a:pPr>
            <a:r>
              <a:rPr lang="el-GR" sz="2600" spc="-5" dirty="0">
                <a:latin typeface="Arial"/>
                <a:cs typeface="Arial"/>
              </a:rPr>
              <a:t>Από αυτούς που ζούσαν σε καθεστώς φτώχειας, η μεγαλύτερη ομάδα, σε ποσοστό 41% του συνόλου, ήταν μη Ισπανόφωνοι, λευκοί</a:t>
            </a:r>
            <a:endParaRPr lang="en-US" sz="2600" spc="-5" dirty="0">
              <a:latin typeface="Arial"/>
              <a:cs typeface="Arial"/>
            </a:endParaRPr>
          </a:p>
          <a:p>
            <a:pPr marL="469900" indent="-457200">
              <a:lnSpc>
                <a:spcPct val="100000"/>
              </a:lnSpc>
              <a:spcBef>
                <a:spcPts val="1400"/>
              </a:spcBef>
              <a:buClr>
                <a:srgbClr val="4D4D4D"/>
              </a:buClr>
              <a:buChar char="•"/>
              <a:tabLst>
                <a:tab pos="469900" algn="l"/>
                <a:tab pos="470534" algn="l"/>
              </a:tabLst>
            </a:pPr>
            <a:r>
              <a:rPr lang="el-GR" sz="2600" dirty="0">
                <a:latin typeface="Arial"/>
                <a:cs typeface="Arial"/>
              </a:rPr>
              <a:t>Οι Αφρο-αμερικανοί, οι</a:t>
            </a:r>
            <a:r>
              <a:rPr lang="en-US" sz="2600" dirty="0">
                <a:latin typeface="Arial"/>
                <a:cs typeface="Arial"/>
              </a:rPr>
              <a:t> </a:t>
            </a:r>
            <a:r>
              <a:rPr lang="el-GR" sz="2600" dirty="0">
                <a:latin typeface="Arial"/>
                <a:cs typeface="Arial"/>
              </a:rPr>
              <a:t>Ισπανόφωνοι και οι Ασιάτες είναι πιο πιθανό να είναι φτωχοί σε σχέση με τους λευκούς, μη Ισπανόφωνους</a:t>
            </a:r>
          </a:p>
          <a:p>
            <a:pPr marL="469900" indent="-457200">
              <a:lnSpc>
                <a:spcPct val="100000"/>
              </a:lnSpc>
              <a:spcBef>
                <a:spcPts val="1400"/>
              </a:spcBef>
              <a:buClr>
                <a:srgbClr val="4D4D4D"/>
              </a:buClr>
              <a:buChar char="•"/>
              <a:tabLst>
                <a:tab pos="469900" algn="l"/>
                <a:tab pos="470534" algn="l"/>
              </a:tabLst>
            </a:pPr>
            <a:r>
              <a:rPr lang="el-GR" sz="2600" dirty="0">
                <a:latin typeface="Arial"/>
                <a:cs typeface="Arial"/>
              </a:rPr>
              <a:t>Αρκετοί από τους φτωχούς ανθρώπους, ανήκουν σε αυτούς που οι αναλυτές αποκαλούν οι φτωχοί εργαζόμενοι</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762000"/>
            <a:ext cx="5809234" cy="566822"/>
          </a:xfrm>
          <a:prstGeom prst="rect">
            <a:avLst/>
          </a:prstGeom>
        </p:spPr>
        <p:txBody>
          <a:bodyPr vert="horz" wrap="square" lIns="0" tIns="12700" rIns="0" bIns="0" rtlCol="0">
            <a:spAutoFit/>
          </a:bodyPr>
          <a:lstStyle/>
          <a:p>
            <a:pPr marL="12700">
              <a:lnSpc>
                <a:spcPct val="100000"/>
              </a:lnSpc>
              <a:spcBef>
                <a:spcPts val="100"/>
              </a:spcBef>
            </a:pPr>
            <a:r>
              <a:rPr lang="el-GR" dirty="0"/>
              <a:t>ΟΙΚΟΝΟΜΙΚΗ ΑΝΙΣΟΤΗΤΑ</a:t>
            </a:r>
            <a:endParaRPr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28600" y="1328822"/>
            <a:ext cx="8987790" cy="2243563"/>
          </a:xfrm>
          <a:prstGeom prst="rect">
            <a:avLst/>
          </a:prstGeom>
        </p:spPr>
        <p:txBody>
          <a:bodyPr vert="horz" wrap="square" lIns="0" tIns="12065" rIns="0" bIns="0" rtlCol="0">
            <a:spAutoFit/>
          </a:bodyPr>
          <a:lstStyle/>
          <a:p>
            <a:pPr marL="469900" marR="62230" indent="-457200">
              <a:lnSpc>
                <a:spcPct val="100000"/>
              </a:lnSpc>
              <a:spcBef>
                <a:spcPts val="95"/>
              </a:spcBef>
              <a:buClr>
                <a:srgbClr val="4D4D4D"/>
              </a:buClr>
              <a:buFont typeface="Arial"/>
              <a:buChar char="•"/>
              <a:tabLst>
                <a:tab pos="469900" algn="l"/>
                <a:tab pos="470534" algn="l"/>
              </a:tabLst>
            </a:pPr>
            <a:r>
              <a:rPr lang="el-GR" sz="2600" b="1" spc="-5" dirty="0">
                <a:latin typeface="Arial"/>
                <a:cs typeface="Arial"/>
              </a:rPr>
              <a:t>Μέσο οικογενειακό εισόδημα </a:t>
            </a:r>
            <a:r>
              <a:rPr lang="el-GR" sz="2600" spc="-5" dirty="0">
                <a:latin typeface="Arial"/>
                <a:cs typeface="Arial"/>
              </a:rPr>
              <a:t>είναι το μέσο εισόδημα όλων των νοικοκυριών</a:t>
            </a:r>
            <a:r>
              <a:rPr lang="el-GR" sz="2600" b="1" spc="-5" dirty="0">
                <a:latin typeface="Arial"/>
                <a:cs typeface="Arial"/>
              </a:rPr>
              <a:t>.</a:t>
            </a:r>
            <a:endParaRPr lang="el-GR" sz="2600" b="1" spc="-10" dirty="0">
              <a:latin typeface="Arial"/>
              <a:cs typeface="Arial"/>
            </a:endParaRPr>
          </a:p>
          <a:p>
            <a:pPr marL="469900" marR="5080" indent="-457200">
              <a:lnSpc>
                <a:spcPct val="100000"/>
              </a:lnSpc>
              <a:spcBef>
                <a:spcPts val="600"/>
              </a:spcBef>
              <a:buClr>
                <a:srgbClr val="4D4D4D"/>
              </a:buClr>
              <a:buFont typeface="Arial"/>
              <a:buChar char="•"/>
              <a:tabLst>
                <a:tab pos="469900" algn="l"/>
                <a:tab pos="470534" algn="l"/>
              </a:tabLst>
            </a:pPr>
            <a:r>
              <a:rPr lang="el-GR" sz="2600" b="1" spc="-10" dirty="0">
                <a:latin typeface="Arial"/>
                <a:cs typeface="Arial"/>
              </a:rPr>
              <a:t>Διάμεσο οικογενειακό εισόδημα </a:t>
            </a:r>
            <a:r>
              <a:rPr lang="el-GR" sz="2600" spc="-10" dirty="0">
                <a:latin typeface="Arial"/>
                <a:cs typeface="Arial"/>
              </a:rPr>
              <a:t>είναι το εισόδημα</a:t>
            </a:r>
          </a:p>
          <a:p>
            <a:pPr marL="469900" marR="5080" indent="-457200">
              <a:lnSpc>
                <a:spcPct val="100000"/>
              </a:lnSpc>
              <a:spcBef>
                <a:spcPts val="600"/>
              </a:spcBef>
              <a:buClr>
                <a:srgbClr val="4D4D4D"/>
              </a:buClr>
              <a:buFont typeface="Arial"/>
              <a:buChar char="•"/>
              <a:tabLst>
                <a:tab pos="469900" algn="l"/>
                <a:tab pos="470534" algn="l"/>
              </a:tabLst>
            </a:pPr>
            <a:r>
              <a:rPr lang="el-GR" sz="2600" spc="-10" dirty="0">
                <a:latin typeface="Arial"/>
                <a:cs typeface="Arial"/>
              </a:rPr>
              <a:t>του νοικοκυριού που βρίσκεται ακριβώς στο μέσον</a:t>
            </a:r>
          </a:p>
          <a:p>
            <a:pPr marL="469900" marR="5080" indent="-457200">
              <a:lnSpc>
                <a:spcPct val="100000"/>
              </a:lnSpc>
              <a:spcBef>
                <a:spcPts val="600"/>
              </a:spcBef>
              <a:buClr>
                <a:srgbClr val="4D4D4D"/>
              </a:buClr>
              <a:buFont typeface="Arial"/>
              <a:buChar char="•"/>
              <a:tabLst>
                <a:tab pos="469900" algn="l"/>
                <a:tab pos="470534" algn="l"/>
              </a:tabLst>
            </a:pPr>
            <a:r>
              <a:rPr lang="el-GR" sz="2600" spc="-10" dirty="0">
                <a:latin typeface="Arial"/>
                <a:cs typeface="Arial"/>
              </a:rPr>
              <a:t>της κατανομής του εισοδήματος.</a:t>
            </a:r>
            <a:endParaRPr sz="2600" dirty="0">
              <a:latin typeface="Arial"/>
              <a:cs typeface="Arial"/>
            </a:endParaRP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7" y="3657600"/>
            <a:ext cx="9515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52261</TotalTime>
  <Words>1470</Words>
  <Application>Microsoft Office PowerPoint</Application>
  <PresentationFormat>Custom</PresentationFormat>
  <Paragraphs>150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18</vt:lpstr>
      <vt:lpstr>ΤΙ ΘΑ ΜΑΘΕΤΕ ΣΕ ΑΥΤΟ ΤΟ ΚΕΦΑΛΑΙΟ</vt:lpstr>
      <vt:lpstr>ΦΤΩΧΕΙΑ, ΑΝΙΣΟΤΗΤΑ ΚΑΙ ΚΡΑΤΙΚΗ ΠΟΛΙΤΙΚΗ</vt:lpstr>
      <vt:lpstr>Η ΛΟΓΙΚΗ ΤΟΥ ΚΡΑΤΟΥΣ ΠΡΟΝΟΙΑΣ</vt:lpstr>
      <vt:lpstr>ΤΑ ΕΡΓΑΛΕΙΑ ΤΟΥ ΚΡΑΤΟΥΣ ΠΡΟΝΟΙΑΣ</vt:lpstr>
      <vt:lpstr>ΤΟ ΠΡΟΒΛΗΜΑ ΤΗΣ ΦΤΩΧΕΙΑΣ</vt:lpstr>
      <vt:lpstr>Το Πρόβλημα της Φτώχειας</vt:lpstr>
      <vt:lpstr>ΠΟΙΟΙ ΕΙΝΑΙ ΟΙ ΦΤΩΧΟΙ;</vt:lpstr>
      <vt:lpstr>ΟΙΚΟΝΟΜΙΚΗ ΑΝΙΣΟΤΗΤΑ</vt:lpstr>
      <vt:lpstr>Ο ΣΥΝΤΕΛΕΣΤΗΣ GINI</vt:lpstr>
      <vt:lpstr>ΠΑΓΚΟΣΜΙΑ ΣΥΓΚΡΙΣΗ: ΕΙΣΟΔΗΜΑ, ΑΝΑΚΑΤΑΝΟΜΗ ΚΑΙ ΑΝΙΣΟΤΗΤΑ ΣΤΙΣ ΠΛΟΥΣΙΕΣ ΧΩΡΕΣ</vt:lpstr>
      <vt:lpstr>ΤΑ ΟΙΚΟΝΟΜΙΚΑ ΣΕ ΔΡΑΣΗ: ΟΙΚΟΝΟΜΙΚΗ ΑΝΙΣΟΤΗΤΑ ΜΕΡΟΣ 2  (1 από 2)</vt:lpstr>
      <vt:lpstr>ΤΑ ΟΙΚΟΝΟΜΙΚΑ ΣΕ ΔΡΑΣΗ: ΟΙΚΟΝΟΜΙΚΗ ΑΝΙΣΟΤΗΤΑ ΜΕΡΟΣ 2  (2 από 2)</vt:lpstr>
      <vt:lpstr>ΤΟ ΚΡΑΤΟΣ ΠΡΟΝΟΙΑΣ ΤΩΝ ΗΠΑ</vt:lpstr>
      <vt:lpstr>ΚΟΙΝΩΝΙΚΗ ΑΣΦΑΛΙΣΗ ΚΑΙ ΑΣΦΑΛΙΣΗ ΕΝΑΝΤΙ ΤΗΣ  ΑΝΕΡΓΙΑΣ (1 από 2)</vt:lpstr>
      <vt:lpstr>Κοινωνική Ασφάλιση και Ασφάλιση κατά της Ανεργίας (2 από 2)</vt:lpstr>
      <vt:lpstr>ΕΠΙΔΡΑΣΕΙΣ ΤΟΥ ΚΡΑΤΟΥΣ ΠΡΟΝΟΙΑΣ ΣΤΗ ΦΤΩΧΕΙΑ ΚΑΙ ΤΗΝ ΑΝΙΣΟΤΗΤΑ ΜΕΡΟΣ 1</vt:lpstr>
      <vt:lpstr>ΕΠΙΔΡΑΣΕΙΣ ΤΟΥ ΚΡΑΤΟΥΣ ΠΡΟΝΟΙΑΣ ΣΤΗ ΦΤΩΧΕΙΑ ΚΑΙ ΤΗΝ ΑΝΙΣΟΤΗΤΑ ΜΕΡΟΣ 2</vt:lpstr>
      <vt:lpstr>ΠρογρΑμματα ΚοινωνικΗΣ ΠρΟνοιαΣ και ΠοσοστΑ ΦτΩχειαΣ στην ΜεγΑλη Υφεση, 2007-2010</vt:lpstr>
      <vt:lpstr>ΤΑ ΟΙΚΟΝΟΜΙΚΑ ΤΗΣ ΙΑΤΡΙΚΗΣ ΠΕΡΙΘΑΛΨΗΣ</vt:lpstr>
      <vt:lpstr>Η Ανάγκη για Ασφάλιση Υγείας(ΠΛΗΡΩΤΗΣ)</vt:lpstr>
      <vt:lpstr>ΑΣΦΑΛΙΣΗ ΥΓΕΙΑΣ ΜΕΣΩ ΤΟΥ ΕΡΓΟΔΟΤΗ</vt:lpstr>
      <vt:lpstr>ΚΡΑΤΙΚΗ ΑΣΦΑΛΙΣΗ ΥΓΕΙΑΣ</vt:lpstr>
      <vt:lpstr>ΙΑΤΡΟΦΑΡΜΑΚΕΥΤΙΚΗ ΠΕΡΙΘΑΛΨΗ ΣΕ ΆΛΛΕΣ ΧΩΡΕΣ (1 από 2)</vt:lpstr>
      <vt:lpstr>ΙΑΤΡΟΦΑΡΜΑΚΕΥΤΙΚΗ ΠΕΡΙΘΑΛΨΗ ΣΕ ΆΛΛΕΣ ΧΩΡΕΣ </vt:lpstr>
      <vt:lpstr>Η Οικονομικά Προσιτή Φροντίδα (ACA)</vt:lpstr>
      <vt:lpstr>ΤΑ ΟΙΚΟΝΟΜΙΚΑ ΣΕ ΔΡΑΣΗ: ΠΡΟΓΡΑΜΜΑ MEDICAID</vt:lpstr>
      <vt:lpstr>Η ΔΗΜΟΣΙΑ ΑΝΤΙΠΑΡΑΘΕΣΗ ΓΙΑ ΤΟ ΚΡΑΤΟΣ ΠΡΟΝΟΙΑΣ (1 από 2)</vt:lpstr>
      <vt:lpstr>Η ΔΗΜΟΣΙΑ ΑΝΤΙΠΑΡΑΘΕΣΗ ΓΙΑ ΤΟ ΚΡΑΤΟΣ ΠΡΟΝΟΙΑΣ (2 από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975</cp:revision>
  <dcterms:created xsi:type="dcterms:W3CDTF">2019-10-10T07:03:54Z</dcterms:created>
  <dcterms:modified xsi:type="dcterms:W3CDTF">2022-10-19T09:01:50Z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