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429" r:id="rId2"/>
    <p:sldId id="1430" r:id="rId3"/>
    <p:sldId id="1431" r:id="rId4"/>
    <p:sldId id="1432" r:id="rId5"/>
    <p:sldId id="1434" r:id="rId6"/>
    <p:sldId id="1435" r:id="rId7"/>
    <p:sldId id="1436" r:id="rId8"/>
    <p:sldId id="1437" r:id="rId9"/>
    <p:sldId id="1441" r:id="rId10"/>
    <p:sldId id="1469" r:id="rId11"/>
    <p:sldId id="1447" r:id="rId12"/>
    <p:sldId id="1448" r:id="rId13"/>
    <p:sldId id="1449" r:id="rId14"/>
    <p:sldId id="1450" r:id="rId15"/>
    <p:sldId id="1451" r:id="rId16"/>
    <p:sldId id="1452" r:id="rId17"/>
    <p:sldId id="1457" r:id="rId18"/>
    <p:sldId id="1470" r:id="rId19"/>
    <p:sldId id="1458" r:id="rId20"/>
    <p:sldId id="1459" r:id="rId21"/>
    <p:sldId id="1460" r:id="rId22"/>
    <p:sldId id="1461" r:id="rId23"/>
    <p:sldId id="1462" r:id="rId24"/>
    <p:sldId id="1463" r:id="rId25"/>
    <p:sldId id="1464" r:id="rId26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2" autoAdjust="0"/>
  </p:normalViewPr>
  <p:slideViewPr>
    <p:cSldViewPr>
      <p:cViewPr varScale="1">
        <p:scale>
          <a:sx n="70" d="100"/>
          <a:sy n="70" d="100"/>
        </p:scale>
        <p:origin x="160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72069" y="792734"/>
            <a:ext cx="143827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8101" y="4041902"/>
            <a:ext cx="49650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3055">
              <a:lnSpc>
                <a:spcPct val="100000"/>
              </a:lnSpc>
              <a:spcBef>
                <a:spcPts val="100"/>
              </a:spcBef>
            </a:pPr>
            <a:r>
              <a:rPr lang="el-GR" sz="4000" b="1" spc="-5" dirty="0">
                <a:solidFill>
                  <a:srgbClr val="FFFFFF"/>
                </a:solidFill>
                <a:latin typeface="Arial"/>
                <a:cs typeface="Arial"/>
              </a:rPr>
              <a:t>Δημόσια Αγαθά και Κοινόκτητοι Πόροι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912CF9-6703-2CE6-73D4-E6EF9ECCA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3" y="1011884"/>
            <a:ext cx="4617161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D22A-AE66-A380-A9BC-040C57E9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107996"/>
          </a:xfrm>
        </p:spPr>
        <p:txBody>
          <a:bodyPr/>
          <a:lstStyle/>
          <a:p>
            <a:r>
              <a:rPr lang="el-GR" dirty="0"/>
              <a:t>Γιατί οι Αγορές Μπορούν να Προσφέρουν Αποτελεσματικά, Μόνο Ιδιωτικά Αγαθά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874B4-783A-8BF2-7DF2-D7A9C1819FCF}"/>
              </a:ext>
            </a:extLst>
          </p:cNvPr>
          <p:cNvSpPr txBox="1"/>
          <p:nvPr/>
        </p:nvSpPr>
        <p:spPr>
          <a:xfrm>
            <a:off x="533399" y="1905000"/>
            <a:ext cx="91887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Αγορές δεν μπορούν να προσφέρουν αποτελεσματικά αγαθά και υπηρεσίες εάν δεν πρόκειται για ιδιωτικά αγαθά – αποκλειόμενης χρήσης και ανταγωνιστικά ως προς την κατανάλωση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437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895603"/>
            <a:ext cx="94043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ΠΡΟΒΛΗΜΑ ΤΟΥ ΤΖΑΜΠΑΤΖΗ </a:t>
            </a:r>
            <a:br>
              <a:rPr lang="el-GR" dirty="0"/>
            </a:br>
            <a:r>
              <a:rPr lang="el-GR" dirty="0"/>
              <a:t>(</a:t>
            </a:r>
            <a:r>
              <a:rPr dirty="0"/>
              <a:t>FREE-RIDER</a:t>
            </a:r>
            <a:r>
              <a:rPr lang="el-GR" dirty="0"/>
              <a:t>)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293298"/>
            <a:ext cx="97497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Τα αγαθά τα οποία δεν είναι αποκλειόμενης χρήσης (δεν υπόκεινται στην αρχή του αποκλεισμού) χαρακτηρίζονται από το </a:t>
            </a:r>
            <a:r>
              <a:rPr lang="el-GR" sz="2400" b="1" dirty="0">
                <a:latin typeface="Arial"/>
                <a:cs typeface="Arial"/>
              </a:rPr>
              <a:t>πρόβλημα του τζαμπατζή </a:t>
            </a:r>
            <a:r>
              <a:rPr lang="el-GR" sz="2400" dirty="0">
                <a:latin typeface="Arial"/>
                <a:cs typeface="Arial"/>
              </a:rPr>
              <a:t>(free rider problem): πολλά μεμονωμένα άτομα είναι απρόθυμα να πληρώσουν για την κατανάλωσή τους και αντ’ αυτού θα επωφεληθούν δωρεάν (τζάμπα) από οποιονδήποτε που θα πληρώσει γι’ αυτά.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763583"/>
            <a:ext cx="938580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8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ΔΗΜΟΣΙΑ ΑΓΑΘΑ</a:t>
            </a:r>
            <a:r>
              <a:rPr dirty="0"/>
              <a:t>: </a:t>
            </a:r>
            <a:r>
              <a:rPr lang="el-GR" dirty="0"/>
              <a:t>ΜΗ ΑΠΟΚΛΕΙΟΜΕΝΗΣ ΧΡΗΣΗΣ ΚΑΙ ΜΗ ΑΝΤΑΓΩΝΙΣΤΙΚΑ ΩΣ ΠΡΟΣ ΤΗΝ ΚΑΤΑΝΑΛΩΣΗ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671445"/>
            <a:ext cx="9709150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Σε μια οικονομία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της αγοράς, τα αγαθά που δεν είναι ανταγωνιστικά ως προς την κατανάλωση χαρακτηρίζονται από αναποτελεσματικά χαμηλή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κατανάλωση, δηλαδή </a:t>
            </a:r>
            <a:r>
              <a:rPr lang="el-GR" sz="2800" dirty="0" err="1">
                <a:latin typeface="Arial"/>
                <a:cs typeface="Arial"/>
              </a:rPr>
              <a:t>υπο</a:t>
            </a:r>
            <a:r>
              <a:rPr lang="el-GR" sz="2800" dirty="0">
                <a:latin typeface="Arial"/>
                <a:cs typeface="Arial"/>
              </a:rPr>
              <a:t>-καταναλώνονται.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Τα ιδιωτικά αγαθά είναι τα μόνα αγαθά που μπορούν αποτελεσματικά να παραχθούν και να καταναλωθούν σε μια ανταγωνιστική αγορά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31417"/>
            <a:ext cx="88391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ΑΠΟ ΤΟ ΧΑΟΣ ΚΑΙ ΤΗΝ ΑΝΑΡΧΙΑ, ΣΤΗΝ ΑΝΑΓΕΝΝΗΣΗ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5900" y="2255584"/>
            <a:ext cx="5118100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127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Αναλογία των δολοφονιών στην Ευρώπη το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1200 ήταν 30 έως 40 περίπου ανά 100.000 άτομα.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πολίτες ξεκίνησαν να οργανώνουν και να δημιουργούν φορείς για την προστασία τους.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3391" y="2103119"/>
            <a:ext cx="3645408" cy="5142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895603"/>
            <a:ext cx="42738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ΔΗΜΟΣΙΑ ΑΓΑΘΑ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861550" cy="3400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9908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866140" algn="l"/>
              </a:tabLst>
            </a:pPr>
            <a:r>
              <a:rPr lang="el-GR" sz="2400" dirty="0">
                <a:latin typeface="Arial"/>
                <a:cs typeface="Arial"/>
              </a:rPr>
              <a:t>Ένα </a:t>
            </a:r>
            <a:r>
              <a:rPr lang="el-GR" sz="2400" b="1" dirty="0">
                <a:latin typeface="Arial"/>
                <a:cs typeface="Arial"/>
              </a:rPr>
              <a:t>δημόσιο αγαθό </a:t>
            </a:r>
            <a:r>
              <a:rPr lang="el-GR" sz="2400" dirty="0">
                <a:latin typeface="Arial"/>
                <a:cs typeface="Arial"/>
              </a:rPr>
              <a:t>είναι ακριβώς το αντίθετο από ένα ιδιωτικό αγαθό: πρόκειται για ένα αγαθό που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είναι ταυτόχρονα αποκλειόμενης χρήσης και μη ανταγωνιστικό ως προς την κατανάλωση</a:t>
            </a:r>
            <a:endParaRPr lang="en-US" sz="2400" dirty="0">
              <a:latin typeface="Arial"/>
              <a:cs typeface="Arial"/>
            </a:endParaRPr>
          </a:p>
          <a:p>
            <a:pPr marL="469900" marR="29908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866140" algn="l"/>
              </a:tabLst>
            </a:pPr>
            <a:r>
              <a:rPr lang="el-GR" sz="2400" dirty="0">
                <a:latin typeface="Arial"/>
                <a:cs typeface="Arial"/>
              </a:rPr>
              <a:t>Παραδείγματα δημοσίων αγαθών</a:t>
            </a:r>
          </a:p>
          <a:p>
            <a:pPr marL="927100" marR="299085" lvl="1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866140" algn="l"/>
              </a:tabLst>
            </a:pPr>
            <a:r>
              <a:rPr lang="el-GR" sz="2400" dirty="0">
                <a:latin typeface="Arial"/>
                <a:cs typeface="Arial"/>
              </a:rPr>
              <a:t>Πρόληψη ασθενειών</a:t>
            </a:r>
          </a:p>
          <a:p>
            <a:pPr marL="927100" marR="299085" lvl="1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866140" algn="l"/>
              </a:tabLst>
            </a:pPr>
            <a:r>
              <a:rPr lang="el-GR" sz="2400" dirty="0">
                <a:latin typeface="Arial"/>
                <a:cs typeface="Arial"/>
              </a:rPr>
              <a:t>Εθνική άμυνα</a:t>
            </a:r>
          </a:p>
          <a:p>
            <a:pPr marL="927100" marR="299085" lvl="1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866140" algn="l"/>
              </a:tabLst>
            </a:pPr>
            <a:r>
              <a:rPr lang="el-GR" sz="2400" dirty="0">
                <a:latin typeface="Arial"/>
                <a:cs typeface="Arial"/>
              </a:rPr>
              <a:t>Επιστημονική έρευνα</a:t>
            </a:r>
            <a:endParaRPr lang="en-US" sz="2400" dirty="0">
              <a:latin typeface="Arial"/>
              <a:cs typeface="Arial"/>
            </a:endParaRPr>
          </a:p>
          <a:p>
            <a:pPr marL="469900" marR="29908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86614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629400" cy="703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880978"/>
            <a:ext cx="93858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5995" marR="5080" indent="-302133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Παρέχοντας Δημόσια Αγαθά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333865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8161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Ορισμένα δημόσια αγαθά προσφέρονται μέσα από την εθελοντική συμμετοχή</a:t>
            </a:r>
          </a:p>
          <a:p>
            <a:pPr marL="927100" marR="181610" lvl="1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ιδιωτικές δωρεές υποστηρίζουν ένα σημαντικό τμήμα της επιστημονικής έρευνας. Δεν επαρκούν όμως για να χρηματοδοτήσουν τεράστια, κοινωνικά σημαντικά σχέδια, όπως η βασική ιατρική έρευνα.</a:t>
            </a:r>
          </a:p>
          <a:p>
            <a:pPr marL="469900" marR="181610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Ορισμένα δημόσια αγαθά προσφέρονται από ιδιώτες ή επιχειρήσεις διότι αυτοί που τα παράγουν μπορούν να βγάλουν χρήματα με έμμεσο τρόπο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63193"/>
            <a:ext cx="100583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Πόση Ποσότητα θα Πρέπει να Παρέχεται από ένα Δημόσιο Αγαθό;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2057400"/>
            <a:ext cx="9829799" cy="3436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200" dirty="0">
                <a:latin typeface="Arial"/>
                <a:cs typeface="Arial"/>
              </a:rPr>
              <a:t>Χρησιμοποιώντας αυτή την πληροφόρηση, μαζί με την πληροφόρηση σε σχέση με το κόστος παροχής του αγαθού, η κυβέρνηση μπορεί να χρησιμοποιήσει την οριακή ανάλυση για να βρει το αποτελεσματικό επίπεδο παροχής του δημοσίου αγαθού: </a:t>
            </a:r>
          </a:p>
          <a:p>
            <a:pPr marL="927100" marR="5080" lvl="1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200" dirty="0">
                <a:latin typeface="Arial"/>
                <a:cs typeface="Arial"/>
              </a:rPr>
              <a:t>το επίπεδο στο οποίο το οριακό κοινωνικό όφελος από το δημόσιο αγαθό είναι ίσο με το οριακό κόστος της παραγωγής του.</a:t>
            </a:r>
            <a:endParaRPr lang="en-US" sz="2200" dirty="0">
              <a:latin typeface="Arial"/>
              <a:cs typeface="Arial"/>
            </a:endParaRPr>
          </a:p>
          <a:p>
            <a:pPr marL="469900" marR="5080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endParaRPr lang="en-US" sz="2200" dirty="0">
              <a:latin typeface="Arial"/>
              <a:cs typeface="Arial"/>
            </a:endParaRPr>
          </a:p>
          <a:p>
            <a:pPr marL="469900" marR="5080" indent="-457200"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200" dirty="0">
                <a:latin typeface="Arial"/>
                <a:cs typeface="Arial"/>
              </a:rPr>
              <a:t>Στην ειδική περίπτωση ενός δημοσίου αγαθού, το οριακό κοινωνικό όφελος μιας μονάδας του αγαθού ισούται με το άθροισμα των ατομικών οριακών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l-GR" sz="2200" dirty="0">
                <a:latin typeface="Arial"/>
                <a:cs typeface="Arial"/>
              </a:rPr>
              <a:t>οφελών που απολαμβάνουν όλοι οι καταναλωτές αυτής της μονάδας.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FF7E-85BD-5CAE-32F3-A05B140A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84775"/>
          </a:xfrm>
        </p:spPr>
        <p:txBody>
          <a:bodyPr/>
          <a:lstStyle/>
          <a:p>
            <a:pPr algn="ctr"/>
            <a:r>
              <a:rPr lang="el-GR" sz="3800" dirty="0"/>
              <a:t>Ανάλυση Κόστους-Οφέλους</a:t>
            </a: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846AB-F9C4-7F0F-E3C1-A55AE1BD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03" y="1371600"/>
            <a:ext cx="9601200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Η </a:t>
            </a:r>
            <a:r>
              <a:rPr lang="el-GR" sz="2800" dirty="0">
                <a:solidFill>
                  <a:schemeClr val="tx1"/>
                </a:solidFill>
              </a:rPr>
              <a:t>ανάλυση κόστους-οφέλους </a:t>
            </a:r>
            <a:r>
              <a:rPr lang="el-GR" sz="2800" b="0" dirty="0">
                <a:solidFill>
                  <a:schemeClr val="tx1"/>
                </a:solidFill>
              </a:rPr>
              <a:t>είναι η εκτίμηση και η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σύγκριση του κοινωνικού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κόστους και του κοινωνικού οφέλους της παροχής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ενός δημοσίου αγαθού.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Είναι αρκετά εύκολη η εκτίμηση του κόστους παροχής ενός δημοσίου αγαθού</a:t>
            </a: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Η εκτίμηση του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l-GR" sz="2800" b="0" dirty="0">
                <a:solidFill>
                  <a:schemeClr val="tx1"/>
                </a:solidFill>
              </a:rPr>
              <a:t>οφέλους είναι αρκετά πιο δύσκολη.</a:t>
            </a:r>
            <a:endParaRPr lang="en-US" sz="2800" b="0" dirty="0">
              <a:solidFill>
                <a:schemeClr val="tx1"/>
              </a:solidFill>
            </a:endParaRPr>
          </a:p>
          <a:p>
            <a:endParaRPr lang="en-US" sz="2800" b="0" dirty="0">
              <a:solidFill>
                <a:schemeClr val="tx1"/>
              </a:solidFill>
            </a:endParaRPr>
          </a:p>
          <a:p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03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931417"/>
            <a:ext cx="67990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ΈΝΑΣ ΚΟΙΝΟΚΤΗΤΟΣ ΠΟΡΟΣ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76400"/>
            <a:ext cx="94297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895603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940114"/>
            <a:ext cx="9624695" cy="5568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•	Τι είναι ένα δημόσιο αγαθό και σε τι διαφέρει από ένα 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l-GR" sz="2800" dirty="0">
                <a:latin typeface="Arial"/>
                <a:cs typeface="Arial"/>
              </a:rPr>
              <a:t>ιδιωτικό αγαθό;</a:t>
            </a:r>
          </a:p>
          <a:p>
            <a:pPr marL="12700" marR="508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•	Τι είναι ένας κοινόκτητος πόρος και γιατί υπόκειται συχνά 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l-GR" sz="2800" dirty="0">
                <a:latin typeface="Arial"/>
                <a:cs typeface="Arial"/>
              </a:rPr>
              <a:t>σε υπερεκμετάλλευση;</a:t>
            </a:r>
          </a:p>
          <a:p>
            <a:pPr marL="12700" marR="508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•	Τι είναι ένα τεχνητά ανεπαρκές αγαθό και γιατί υπόκειται 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l-GR" sz="2800" dirty="0">
                <a:latin typeface="Arial"/>
                <a:cs typeface="Arial"/>
              </a:rPr>
              <a:t>σε υποκατανάλωση;</a:t>
            </a:r>
          </a:p>
          <a:p>
            <a:pPr marL="12700" marR="508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•	Γιατί οι αγορές συνήθως αποτυγχάνουν να προσφέρουν 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l-GR" sz="2800" dirty="0">
                <a:latin typeface="Arial"/>
                <a:cs typeface="Arial"/>
              </a:rPr>
              <a:t>αυτού του είδους τα αγαθά αποτελεσματικά; 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	Με ποιο τρόπο μπορεί η κρατική παρέμβαση να βελτιώσει τη θέση της κοινωνίας σε σχέση με την παραγωγή και κατανάλωση αυτού του είδους των αγαθών;</a:t>
            </a:r>
          </a:p>
          <a:p>
            <a:pPr marL="469900" marR="22225" indent="-45720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980" y="895603"/>
            <a:ext cx="833056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800" spc="-5" dirty="0"/>
              <a:t>Κοινόκτητοι Πόροι</a:t>
            </a:r>
            <a:endParaRPr sz="3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198" y="1493202"/>
            <a:ext cx="9656128" cy="4231928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Ένας </a:t>
            </a:r>
            <a:r>
              <a:rPr lang="el-GR" sz="2400" b="1" dirty="0">
                <a:latin typeface="Arial"/>
                <a:cs typeface="Arial"/>
              </a:rPr>
              <a:t>κοινόκτητος πόρος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δεν είναι αποκλειόμενης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χρήσης, αλλά είναι ανταγωνιστικός ως προς την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κατανάλωση: δεν μπορείτε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να με σταματήσετε από το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να καταναλώσω το αγαθό,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και η μεγαλύτερη κατανάλωση από εμένα συνεπάγεται λιγότερη διαθέσιμη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ποσότητα από το αγαθό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για εσάς.</a:t>
            </a:r>
            <a:endParaRPr lang="en-US"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Οι κοινόκτητοι πόροι, εάν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αφεθούν στην αγορά, υφίστανται </a:t>
            </a:r>
            <a:r>
              <a:rPr lang="el-GR" sz="2400" b="1" dirty="0">
                <a:latin typeface="Arial"/>
                <a:cs typeface="Arial"/>
              </a:rPr>
              <a:t>υπερεκμετάλλευση</a:t>
            </a:r>
            <a:r>
              <a:rPr lang="el-GR" sz="2400" dirty="0">
                <a:latin typeface="Arial"/>
                <a:cs typeface="Arial"/>
              </a:rPr>
              <a:t>: τα μεμονωμένα άτομα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τείνουν να παραβλέπουν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το γεγονός ότι η χρήση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τους εξαντλεί την ποσότητα του πόρου που απομένει για τους υπόλοιπους.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358" y="728578"/>
            <a:ext cx="8330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Κοινόκτητοι Πόροι</a:t>
            </a:r>
            <a:r>
              <a:rPr lang="el-GR" dirty="0"/>
              <a:t>  ΜΕΡΟΣ </a:t>
            </a:r>
            <a:r>
              <a:rPr dirty="0"/>
              <a:t>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394457"/>
            <a:ext cx="9601200" cy="526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Arial"/>
                <a:cs typeface="Arial"/>
              </a:rPr>
              <a:t>Η αλιεία είναι ένα κλασικό παράδειγμα κοινόκτητου πόρου</a:t>
            </a:r>
            <a:r>
              <a:rPr lang="en-US" sz="2800" dirty="0">
                <a:latin typeface="Arial"/>
                <a:cs typeface="Arial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Arial"/>
                <a:cs typeface="Arial"/>
              </a:rPr>
              <a:t>Σε περιοχές όπου σημειώνεται υπεραλίευση, η δική μου ψαριά επιφέρει ένα κόστος στους άλλους, περιορίζοντας τον πληθυσμό των ψαριών και κάνοντας πιο δύσκολο για τους υπόλοιπους το να πιάσουν ψάρια</a:t>
            </a:r>
            <a:endParaRPr lang="en-US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Arial"/>
                <a:cs typeface="Arial"/>
              </a:rPr>
              <a:t>Η κυκλοφοριακή συμφόρηση είναι ένα άλλο παράδειγμα </a:t>
            </a:r>
            <a:r>
              <a:rPr lang="el-GR" sz="2800" dirty="0" err="1">
                <a:latin typeface="Arial"/>
                <a:cs typeface="Arial"/>
              </a:rPr>
              <a:t>υπερεκμετάλλευσης</a:t>
            </a:r>
            <a:r>
              <a:rPr lang="el-GR" sz="2800" dirty="0">
                <a:latin typeface="Arial"/>
                <a:cs typeface="Arial"/>
              </a:rPr>
              <a:t> ενός κοινόκτητου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πόρου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b="1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167" y="784180"/>
            <a:ext cx="8330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Κοινόκτητοι Πόροι </a:t>
            </a:r>
            <a:r>
              <a:rPr lang="el-GR" dirty="0"/>
              <a:t>ΜΕΡΟΣ</a:t>
            </a:r>
            <a:r>
              <a:rPr spc="-5" dirty="0"/>
              <a:t> </a:t>
            </a:r>
            <a:r>
              <a:rPr dirty="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1447800"/>
            <a:ext cx="99822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413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Στην περίπτωση ενός κοινόκτητου πόρου, το οριακό κοινωνικό κόστος της χρήσης (από εμένα) του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πόρου αυτού είναι μεγαλύτερο από το ατομικό οριακό κόστος, το κόστος (για εμένα) της χρήσης μιας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επιπλέον μονάδας του αγαθού.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740906"/>
            <a:ext cx="779195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Αποτελεσματική Χρήση και Διατήρηση Ενός Κοινόκτητου Πόρου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50840"/>
            <a:ext cx="9861550" cy="497508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Υπάρχουν τρεις θεμελιώδεις τρόποι να παρακινηθούν οι άνθρωποι που χρησιμοποιούν κοινόκτητους πόρους να εσωτερικεύσουν τα κόστη που επιβάλλουν στους άλλους</a:t>
            </a:r>
            <a:endParaRPr lang="en-US" sz="2800" dirty="0">
              <a:latin typeface="Arial"/>
              <a:cs typeface="Arial"/>
            </a:endParaRPr>
          </a:p>
          <a:p>
            <a:pPr marL="927100" lvl="1" indent="-457200"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Φορολόγηση ή άλλη ρύθμιση της χρήσης του κοινόκτητου πόρου</a:t>
            </a:r>
            <a:endParaRPr lang="en-US" sz="2800" dirty="0">
              <a:latin typeface="Arial"/>
              <a:cs typeface="Arial"/>
            </a:endParaRPr>
          </a:p>
          <a:p>
            <a:pPr marL="927100" lvl="1" indent="-457200"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Δημιουργία ενός συστήματος εμπορεύσιμων αδειών για το δικαίωμα χρήσης του κοινόκτητου πόρου</a:t>
            </a:r>
            <a:endParaRPr lang="en-US" sz="2800" dirty="0">
              <a:latin typeface="Arial"/>
              <a:cs typeface="Arial"/>
            </a:endParaRPr>
          </a:p>
          <a:p>
            <a:pPr marL="927100" lvl="1" indent="-457200"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Μετατροπή του κοινόκτητου πόρου σε αποκλειόμενης χρήσης, και χορήγηση δικαιωμάτων ιδιοκτησίας σε ορισμένα άτομα.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03516"/>
            <a:ext cx="10058399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8" marR="5080" indent="-71438" algn="ctr">
              <a:lnSpc>
                <a:spcPct val="100000"/>
              </a:lnSpc>
              <a:spcBef>
                <a:spcPts val="100"/>
              </a:spcBef>
            </a:pPr>
            <a:r>
              <a:rPr lang="el-GR" sz="3400" spc="-5" dirty="0"/>
              <a:t>Τεχνητά Σπάνια Αγαθά</a:t>
            </a:r>
            <a:endParaRPr sz="3400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441587"/>
            <a:ext cx="10058400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7124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Ένα </a:t>
            </a:r>
            <a:r>
              <a:rPr lang="el-GR" sz="2800" b="1" dirty="0">
                <a:latin typeface="Arial"/>
                <a:cs typeface="Arial"/>
              </a:rPr>
              <a:t>τεχνητά σπάνιο αγαθό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αποκλειόμενης χρήσης, αλλά δεν είναι ανταγωνιστικό ως προς την κατανάλωση.</a:t>
            </a:r>
            <a:endParaRPr lang="en-US" sz="2800" dirty="0">
              <a:latin typeface="Arial"/>
              <a:cs typeface="Arial"/>
            </a:endParaRPr>
          </a:p>
          <a:p>
            <a:pPr marL="469900" marR="107124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69900" marR="107124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Όπως έχουμε δει ήδη, οι αγορές θα προσφέρουν τεχνητά σπάνια αγαθά: καθώς τα αγαθά αυτά είναι αποκλειόμενης χρήσης, οι παραγωγοί μπορούν να χρεώσουν τους ανθρώπους για την κατανάλωσή τους</a:t>
            </a:r>
            <a:endParaRPr lang="en-US" sz="2800" dirty="0">
              <a:latin typeface="Arial"/>
              <a:cs typeface="Arial"/>
            </a:endParaRPr>
          </a:p>
          <a:p>
            <a:pPr marL="469900" marR="107124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931417"/>
            <a:ext cx="80744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ΈΝΑ ΤΕΧΝΗΤΑ ΑΝΕΠΑΡΚΕΣ ΑΓΑΘΟ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5" y="1752600"/>
            <a:ext cx="94107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721669"/>
            <a:ext cx="8077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ΧΑΡΑΚΤΗΡΙΣΤΙΚΑ ΤΩΝ ΑΓΑΘΩΝ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6333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1124102"/>
            <a:ext cx="9632950" cy="682751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567690" indent="-554990">
              <a:lnSpc>
                <a:spcPct val="100000"/>
              </a:lnSpc>
              <a:spcBef>
                <a:spcPts val="1400"/>
              </a:spcBef>
              <a:buClr>
                <a:srgbClr val="4D4D4D"/>
              </a:buClr>
              <a:buChar char="•"/>
              <a:tabLst>
                <a:tab pos="567690" algn="l"/>
                <a:tab pos="568325" algn="l"/>
              </a:tabLst>
            </a:pPr>
            <a:r>
              <a:rPr lang="el-GR" sz="2800" dirty="0">
                <a:latin typeface="Arial"/>
                <a:cs typeface="Arial"/>
              </a:rPr>
              <a:t>Τα αγαθά μπορούν να ταξινομηθούν σαν:</a:t>
            </a:r>
            <a:endParaRPr sz="2800" dirty="0">
              <a:latin typeface="Arial"/>
              <a:cs typeface="Arial"/>
            </a:endParaRPr>
          </a:p>
          <a:p>
            <a:pPr marL="927100" marR="80645" lvl="1" indent="-44767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5" dirty="0">
                <a:latin typeface="Arial"/>
                <a:cs typeface="Arial"/>
              </a:rPr>
              <a:t>Είναι αγαθά αποκλειόμενης χρήσης (υπόκεινται δηλαδή στην αρχή του αποκλεισμού): </a:t>
            </a:r>
            <a:r>
              <a:rPr lang="el-GR" sz="2600" spc="-5" dirty="0">
                <a:latin typeface="Arial"/>
                <a:cs typeface="Arial"/>
              </a:rPr>
              <a:t>οι προμηθευτές του αγαθού μπορούν να αποτρέψουν τους ανθρώπους που δεν πληρώνουν το αντίτιμο από</a:t>
            </a:r>
            <a:r>
              <a:rPr lang="en-US" sz="2600" spc="-5" dirty="0">
                <a:latin typeface="Arial"/>
                <a:cs typeface="Arial"/>
              </a:rPr>
              <a:t>b</a:t>
            </a:r>
            <a:r>
              <a:rPr lang="el-GR" sz="2600" spc="-5" dirty="0">
                <a:latin typeface="Arial"/>
                <a:cs typeface="Arial"/>
              </a:rPr>
              <a:t>το να το καταναλώσουν...</a:t>
            </a:r>
            <a:endParaRPr lang="en-US" sz="2400" spc="-5" dirty="0">
              <a:latin typeface="Arial"/>
              <a:cs typeface="Arial"/>
            </a:endParaRPr>
          </a:p>
          <a:p>
            <a:pPr marL="1393825" lvl="2" indent="-466725">
              <a:lnSpc>
                <a:spcPct val="100000"/>
              </a:lnSpc>
              <a:spcBef>
                <a:spcPts val="1210"/>
              </a:spcBef>
              <a:buClr>
                <a:srgbClr val="4D4D4D"/>
              </a:buClr>
              <a:buFont typeface="Wingdings" panose="05000000000000000000" pitchFamily="2" charset="2"/>
              <a:buChar char="q"/>
              <a:tabLst>
                <a:tab pos="1393825" algn="l"/>
                <a:tab pos="1394460" algn="l"/>
              </a:tabLst>
            </a:pPr>
            <a:r>
              <a:rPr lang="el-GR" sz="2400" spc="-5" dirty="0">
                <a:latin typeface="Arial"/>
                <a:cs typeface="Arial"/>
              </a:rPr>
              <a:t>Παράδειγμα: Εθνική άμυνα</a:t>
            </a:r>
            <a:endParaRPr sz="2400" dirty="0">
              <a:latin typeface="Arial"/>
              <a:cs typeface="Arial"/>
            </a:endParaRPr>
          </a:p>
          <a:p>
            <a:pPr marL="927100" marR="5080" lvl="1" indent="-447675">
              <a:lnSpc>
                <a:spcPct val="100000"/>
              </a:lnSpc>
              <a:spcBef>
                <a:spcPts val="1789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5" dirty="0">
                <a:latin typeface="Arial"/>
                <a:cs typeface="Arial"/>
              </a:rPr>
              <a:t>Είναι ανταγωνιστικά ως προς στην κατανάλωση: </a:t>
            </a:r>
            <a:r>
              <a:rPr lang="el-GR" sz="2600" spc="-5" dirty="0">
                <a:latin typeface="Arial"/>
                <a:cs typeface="Arial"/>
              </a:rPr>
              <a:t>η ίδια μονάδα του αγαθού δεν μπορεί να καταναλωθεί συγχρόνως από περισσότερα του ενός άτομα.</a:t>
            </a:r>
            <a:endParaRPr lang="en-US" sz="2400" spc="-5" dirty="0">
              <a:latin typeface="Arial"/>
              <a:cs typeface="Arial"/>
            </a:endParaRPr>
          </a:p>
          <a:p>
            <a:pPr marL="1393825" marR="5080" lvl="2" indent="-457200">
              <a:spcBef>
                <a:spcPts val="1789"/>
              </a:spcBef>
              <a:buClr>
                <a:srgbClr val="4D4D4D"/>
              </a:buClr>
              <a:buFont typeface="Wingdings" panose="05000000000000000000" pitchFamily="2" charset="2"/>
              <a:buChar char="q"/>
              <a:tabLst>
                <a:tab pos="927100" algn="l"/>
                <a:tab pos="927735" algn="l"/>
              </a:tabLst>
            </a:pPr>
            <a:r>
              <a:rPr lang="el-GR" sz="2400" spc="-5" dirty="0">
                <a:latin typeface="Arial"/>
                <a:cs typeface="Arial"/>
              </a:rPr>
              <a:t>Παράδειγμα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lang="el-GR" sz="2400" spc="-5" dirty="0">
                <a:latin typeface="Arial"/>
                <a:cs typeface="Arial"/>
              </a:rPr>
              <a:t>ψηφιακή μουσική</a:t>
            </a:r>
            <a:endParaRPr sz="2400" dirty="0">
              <a:latin typeface="Arial"/>
              <a:cs typeface="Arial"/>
            </a:endParaRPr>
          </a:p>
          <a:p>
            <a:pPr marL="927100" lvl="1" indent="-44767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Όταν ένα αγαθό είναι και αποκλειόμενης χρήσης και ανταγωνιστικό ως προς την κατανάλωση, αποκαλείται ιδιωτικό αγαθό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4047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676400"/>
            <a:ext cx="9613265" cy="62446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5080" indent="-447675">
              <a:lnSpc>
                <a:spcPct val="100000"/>
              </a:lnSpc>
              <a:spcBef>
                <a:spcPts val="95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Όταν ένα αγαθό </a:t>
            </a:r>
            <a:r>
              <a:rPr lang="el-GR" sz="2600" b="1" spc="-5" dirty="0">
                <a:latin typeface="Arial"/>
                <a:cs typeface="Arial"/>
              </a:rPr>
              <a:t>δεν είναι</a:t>
            </a:r>
            <a:r>
              <a:rPr lang="en-US" sz="2600" b="1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αποκλειόμενης χρήσης</a:t>
            </a:r>
            <a:r>
              <a:rPr lang="el-GR" sz="2600" spc="-5" dirty="0">
                <a:latin typeface="Arial"/>
                <a:cs typeface="Arial"/>
              </a:rPr>
              <a:t>, ο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προμηθευτής δεν μπορεί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να αποκλείσει την κατανάλωσή του από ανθρώπους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που δεν έχουν καταβάλει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κάποιο αντίτιμο γι’ αυτό.</a:t>
            </a:r>
            <a:endParaRPr lang="en-US" sz="2400" spc="-5" dirty="0">
              <a:latin typeface="Arial"/>
              <a:cs typeface="Arial"/>
            </a:endParaRPr>
          </a:p>
          <a:p>
            <a:pPr marL="1393825" lvl="1" indent="-466725">
              <a:lnSpc>
                <a:spcPct val="100000"/>
              </a:lnSpc>
              <a:spcBef>
                <a:spcPts val="1210"/>
              </a:spcBef>
              <a:buClr>
                <a:srgbClr val="4D4D4D"/>
              </a:buClr>
              <a:buFont typeface="Wingdings"/>
              <a:buChar char=""/>
              <a:tabLst>
                <a:tab pos="1393825" algn="l"/>
                <a:tab pos="1394460" algn="l"/>
              </a:tabLst>
            </a:pPr>
            <a:r>
              <a:rPr lang="el-GR" sz="2400" spc="-5" dirty="0">
                <a:latin typeface="Arial"/>
                <a:cs typeface="Arial"/>
              </a:rPr>
              <a:t>Παράδειγμα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el-GR" sz="2400" spc="5" dirty="0">
                <a:latin typeface="Arial"/>
                <a:cs typeface="Arial"/>
              </a:rPr>
              <a:t>τα παντελόνια τύπου </a:t>
            </a:r>
            <a:r>
              <a:rPr sz="2400" spc="-5" dirty="0">
                <a:latin typeface="Arial"/>
                <a:cs typeface="Arial"/>
              </a:rPr>
              <a:t>jeans</a:t>
            </a:r>
            <a:endParaRPr sz="2400" dirty="0">
              <a:latin typeface="Arial"/>
              <a:cs typeface="Arial"/>
            </a:endParaRPr>
          </a:p>
          <a:p>
            <a:pPr marL="927100" marR="256540" indent="-447675">
              <a:lnSpc>
                <a:spcPct val="100000"/>
              </a:lnSpc>
              <a:spcBef>
                <a:spcPts val="1789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Ένα αγαθό </a:t>
            </a:r>
            <a:r>
              <a:rPr lang="el-GR" sz="2600" b="1" spc="-5" dirty="0">
                <a:latin typeface="Arial"/>
                <a:cs typeface="Arial"/>
              </a:rPr>
              <a:t>δεν είναι ανταγωνιστικό ως προς την</a:t>
            </a:r>
            <a:r>
              <a:rPr lang="en-US" sz="2600" b="1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κατανάλωση</a:t>
            </a:r>
            <a:r>
              <a:rPr lang="el-GR" sz="2600" spc="-5" dirty="0">
                <a:latin typeface="Arial"/>
                <a:cs typeface="Arial"/>
              </a:rPr>
              <a:t> εάν περισσότερα του ενός άτομα μπορούν να καταναλώσουν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την ίδια μονάδα του αγαθού συγχρόνως.</a:t>
            </a:r>
            <a:endParaRPr lang="en-US" sz="2400" spc="-5" dirty="0">
              <a:latin typeface="Arial"/>
              <a:cs typeface="Arial"/>
            </a:endParaRPr>
          </a:p>
          <a:p>
            <a:pPr marL="1393825" lvl="1" indent="-466725">
              <a:lnSpc>
                <a:spcPct val="100000"/>
              </a:lnSpc>
              <a:spcBef>
                <a:spcPts val="1210"/>
              </a:spcBef>
              <a:buClr>
                <a:srgbClr val="4D4D4D"/>
              </a:buClr>
              <a:buFont typeface="Wingdings"/>
              <a:buChar char=""/>
              <a:tabLst>
                <a:tab pos="1393825" algn="l"/>
                <a:tab pos="1394460" algn="l"/>
              </a:tabLst>
            </a:pPr>
            <a:r>
              <a:rPr lang="el-GR" sz="2400" spc="-5" dirty="0">
                <a:latin typeface="Arial"/>
                <a:cs typeface="Arial"/>
              </a:rPr>
              <a:t>Παράδειγμα</a:t>
            </a:r>
            <a:r>
              <a:rPr sz="2400" spc="-5" dirty="0">
                <a:latin typeface="Arial"/>
                <a:cs typeface="Arial"/>
              </a:rPr>
              <a:t>: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el-GR" sz="2400" spc="5" dirty="0">
                <a:latin typeface="Arial"/>
                <a:cs typeface="Arial"/>
              </a:rPr>
              <a:t>τα </a:t>
            </a:r>
            <a:r>
              <a:rPr sz="2400" spc="-5" dirty="0">
                <a:latin typeface="Arial"/>
                <a:cs typeface="Arial"/>
              </a:rPr>
              <a:t>cheeseburger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lang="el-GR" sz="2800" dirty="0">
                <a:latin typeface="Arial"/>
                <a:cs typeface="Arial"/>
              </a:rPr>
              <a:t>Η απόφασή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σας να δείτε ένα τηλεοπτικό σόου δεν αποκλείει άλλους ανθρώπους από το να παρακολουθήσουν το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ίδιο θέαμα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838200" y="895602"/>
            <a:ext cx="8077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l-GR" kern="0" spc="-5" dirty="0"/>
              <a:t>ΧΑΡΑΚΤΗΡΙΣΤΙΚΑ ΤΩΝ ΑΓΑΘΩΝ  2</a:t>
            </a:r>
            <a:endParaRPr lang="el-GR" kern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37930"/>
            <a:ext cx="8698865" cy="1041311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479425" algn="l"/>
              </a:tabLst>
            </a:pPr>
            <a:r>
              <a:rPr sz="2800" dirty="0">
                <a:solidFill>
                  <a:srgbClr val="4D4D4D"/>
                </a:solidFill>
                <a:latin typeface="Arial"/>
                <a:cs typeface="Arial"/>
              </a:rPr>
              <a:t>1.	</a:t>
            </a:r>
            <a:r>
              <a:rPr lang="el-GR" sz="2800" dirty="0">
                <a:latin typeface="Arial"/>
                <a:cs typeface="Arial"/>
              </a:rPr>
              <a:t>Τα ιδιωτικά αγαθά είναι και αποκλειόμενης χρήσης και ανταγωνιστικά ως προς την κατανάλωση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762000" y="931417"/>
            <a:ext cx="84632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ΤΕΣΣΕΡΙΣ ΤΥΠΟΙ ΑΓΑΘΩΝ  ΜΕΡΟΣ 1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37930"/>
            <a:ext cx="8636000" cy="190308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479425" indent="-466725">
              <a:lnSpc>
                <a:spcPct val="100000"/>
              </a:lnSpc>
              <a:spcBef>
                <a:spcPts val="1400"/>
              </a:spcBef>
              <a:buClr>
                <a:srgbClr val="4D4D4D"/>
              </a:buClr>
              <a:buAutoNum type="arabicPeriod" startAt="2"/>
              <a:tabLst>
                <a:tab pos="479425" algn="l"/>
                <a:tab pos="480059" algn="l"/>
              </a:tabLst>
            </a:pPr>
            <a:r>
              <a:rPr lang="el-GR" sz="2800" dirty="0">
                <a:latin typeface="Arial"/>
                <a:cs typeface="Arial"/>
              </a:rPr>
              <a:t>Τα Ιδιωτικά αγαθά, τα οποία είναι αποκλειόμενης χρήσης (υπόκεινται στην αρχή του αποκλεισμού) και είναι ανταγωνιστικά ως προς την κατανάλωση, όπως το σιτάρι.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762000" y="931417"/>
            <a:ext cx="84632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ΤΕΣΣΕΡΙΣ ΤΥΠΟΙ ΑΓΑΘΩΝ  ΜΕΡΟΣ 2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74687"/>
            <a:ext cx="8669020" cy="2397451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79425" indent="-466725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AutoNum type="arabicPeriod" startAt="3"/>
              <a:tabLst>
                <a:tab pos="479425" algn="l"/>
                <a:tab pos="480059" algn="l"/>
              </a:tabLst>
            </a:pPr>
            <a:r>
              <a:rPr lang="el-GR" sz="2800" dirty="0">
                <a:latin typeface="Arial"/>
                <a:cs typeface="Arial"/>
              </a:rPr>
              <a:t>Οι κοινόκτητοι πόροι, οι οποίοι δεν είναι αποκλειόμενης χρήσης (δεν υπόκεινται στην αρχή του αποκλεισμού) αλλά είναι ανταγωνιστικοί ως προς την κατανάλωση, όπως το καθαρό νερό ενός ποταμού.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762000" y="931417"/>
            <a:ext cx="84632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ΤΕΣΣΕΡΙΣ ΤΥΠΟΙ ΑΓΑΘΩΝ  ΜΕΡΟΣ 3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8088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5080" indent="-46672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AutoNum type="arabicPeriod" startAt="4"/>
              <a:tabLst>
                <a:tab pos="479425" algn="l"/>
                <a:tab pos="480059" algn="l"/>
              </a:tabLst>
            </a:pPr>
            <a:r>
              <a:rPr lang="el-GR" sz="2800" dirty="0">
                <a:latin typeface="Arial"/>
                <a:cs typeface="Arial"/>
              </a:rPr>
              <a:t>Τα τεχνητά ανεπαρκή αγαθά, τα οποία είναι αποκλειόμενης χρήσης (υπόκεινται στην αρχή του αποκλεισμού) αλλά είναι μη ανταγωνιστικά ως προς την κατανάλωση, όπως οι κατ’ απαίτηση ταινίες στη συνδρομητική υπηρεσία </a:t>
            </a:r>
            <a:r>
              <a:rPr lang="el-GR" sz="2800" dirty="0" err="1">
                <a:latin typeface="Arial"/>
                <a:cs typeface="Arial"/>
              </a:rPr>
              <a:t>Prime</a:t>
            </a:r>
            <a:r>
              <a:rPr lang="el-GR" sz="2800" dirty="0">
                <a:latin typeface="Arial"/>
                <a:cs typeface="Arial"/>
              </a:rPr>
              <a:t> της </a:t>
            </a:r>
            <a:r>
              <a:rPr lang="el-GR" sz="2800" dirty="0" err="1">
                <a:latin typeface="Arial"/>
                <a:cs typeface="Arial"/>
              </a:rPr>
              <a:t>Amazon</a:t>
            </a:r>
            <a:r>
              <a:rPr lang="el-GR"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762000" y="931417"/>
            <a:ext cx="84632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ΤΕΣΣΕΡΙΣ ΤΥΠΟΙ ΑΓΑΘΩΝ  ΜΕΡΟΣ 4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31417"/>
            <a:ext cx="84632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ΤΕΣΣΕΡΙΣ ΤΥΠΟΙ ΑΓΑΘΩΝ  ΜΕΡΟΣ 5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14525"/>
            <a:ext cx="6476999" cy="47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52300</TotalTime>
  <Words>1359</Words>
  <Application>Microsoft Office PowerPoint</Application>
  <PresentationFormat>Custom</PresentationFormat>
  <Paragraphs>131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17</vt:lpstr>
      <vt:lpstr>ΤΙ ΘΑ ΜΑΘΕΤΕ ΣΕ ΑΥΤΟ ΤΟ ΚΕΦΑΛΑΙΟ</vt:lpstr>
      <vt:lpstr>ΧΑΡΑΚΤΗΡΙΣΤΙΚΑ ΤΩΝ ΑΓΑΘΩΝ</vt:lpstr>
      <vt:lpstr>PowerPoint Presentation</vt:lpstr>
      <vt:lpstr>ΤΕΣΣΕΡΙΣ ΤΥΠΟΙ ΑΓΑΘΩΝ  ΜΕΡΟΣ 1</vt:lpstr>
      <vt:lpstr>ΤΕΣΣΕΡΙΣ ΤΥΠΟΙ ΑΓΑΘΩΝ  ΜΕΡΟΣ 2</vt:lpstr>
      <vt:lpstr>ΤΕΣΣΕΡΙΣ ΤΥΠΟΙ ΑΓΑΘΩΝ  ΜΕΡΟΣ 3</vt:lpstr>
      <vt:lpstr>ΤΕΣΣΕΡΙΣ ΤΥΠΟΙ ΑΓΑΘΩΝ  ΜΕΡΟΣ 4</vt:lpstr>
      <vt:lpstr>ΤΕΣΣΕΡΙΣ ΤΥΠΟΙ ΑΓΑΘΩΝ  ΜΕΡΟΣ 5</vt:lpstr>
      <vt:lpstr>Γιατί οι Αγορές Μπορούν να Προσφέρουν Αποτελεσματικά, Μόνο Ιδιωτικά Αγαθά</vt:lpstr>
      <vt:lpstr>ΤΟ ΠΡΟΒΛΗΜΑ ΤΟΥ ΤΖΑΜΠΑΤΖΗ  (FREE-RIDER)</vt:lpstr>
      <vt:lpstr>ΔΗΜΟΣΙΑ ΑΓΑΘΑ: ΜΗ ΑΠΟΚΛΕΙΟΜΕΝΗΣ ΧΡΗΣΗΣ ΚΑΙ ΜΗ ΑΝΤΑΓΩΝΙΣΤΙΚΑ ΩΣ ΠΡΟΣ ΤΗΝ ΚΑΤΑΝΑΛΩΣΗ</vt:lpstr>
      <vt:lpstr>ΑΠΟ ΤΟ ΧΑΟΣ ΚΑΙ ΤΗΝ ΑΝΑΡΧΙΑ, ΣΤΗΝ ΑΝΑΓΕΝΝΗΣΗ</vt:lpstr>
      <vt:lpstr>ΔΗΜΟΣΙΑ ΑΓΑΘΑ</vt:lpstr>
      <vt:lpstr>PowerPoint Presentation</vt:lpstr>
      <vt:lpstr>Παρέχοντας Δημόσια Αγαθά</vt:lpstr>
      <vt:lpstr>Πόση Ποσότητα θα Πρέπει να Παρέχεται από ένα Δημόσιο Αγαθό;</vt:lpstr>
      <vt:lpstr>Ανάλυση Κόστους-Οφέλους</vt:lpstr>
      <vt:lpstr>ΈΝΑΣ ΚΟΙΝΟΚΤΗΤΟΣ ΠΟΡΟΣ</vt:lpstr>
      <vt:lpstr>Κοινόκτητοι Πόροι</vt:lpstr>
      <vt:lpstr>Κοινόκτητοι Πόροι  ΜΕΡΟΣ 2</vt:lpstr>
      <vt:lpstr>Κοινόκτητοι Πόροι ΜΕΡΟΣ 3</vt:lpstr>
      <vt:lpstr>Αποτελεσματική Χρήση και Διατήρηση Ενός Κοινόκτητου Πόρου</vt:lpstr>
      <vt:lpstr>Τεχνητά Σπάνια Αγαθά</vt:lpstr>
      <vt:lpstr>ΈΝΑ ΤΕΧΝΗΤΑ ΑΝΕΠΑΡΚΕΣ ΑΓΑΘΟ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973</cp:revision>
  <dcterms:created xsi:type="dcterms:W3CDTF">2019-10-10T07:03:54Z</dcterms:created>
  <dcterms:modified xsi:type="dcterms:W3CDTF">2022-10-19T08:12:43Z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