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43" r:id="rId2"/>
    <p:sldId id="1344" r:id="rId3"/>
    <p:sldId id="1345" r:id="rId4"/>
    <p:sldId id="1350" r:id="rId5"/>
    <p:sldId id="1351" r:id="rId6"/>
    <p:sldId id="1352" r:id="rId7"/>
    <p:sldId id="1355" r:id="rId8"/>
    <p:sldId id="1356" r:id="rId9"/>
    <p:sldId id="1357" r:id="rId10"/>
    <p:sldId id="1358" r:id="rId11"/>
    <p:sldId id="1359" r:id="rId12"/>
    <p:sldId id="1362" r:id="rId13"/>
    <p:sldId id="1363" r:id="rId14"/>
    <p:sldId id="1365" r:id="rId15"/>
    <p:sldId id="1366" r:id="rId16"/>
    <p:sldId id="1369" r:id="rId17"/>
    <p:sldId id="1370" r:id="rId18"/>
    <p:sldId id="1371" r:id="rId19"/>
    <p:sldId id="1383" r:id="rId20"/>
    <p:sldId id="1375" r:id="rId21"/>
    <p:sldId id="1376" r:id="rId22"/>
    <p:sldId id="1377" r:id="rId23"/>
    <p:sldId id="1379" r:id="rId24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2" autoAdjust="0"/>
  </p:normalViewPr>
  <p:slideViewPr>
    <p:cSldViewPr>
      <p:cViewPr varScale="1">
        <p:scale>
          <a:sx n="70" d="100"/>
          <a:sy n="70" d="100"/>
        </p:scale>
        <p:origin x="160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72069" y="792734"/>
            <a:ext cx="143827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37453" y="4346702"/>
            <a:ext cx="391134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000" b="1" spc="-5" dirty="0">
                <a:solidFill>
                  <a:srgbClr val="FFFFFF"/>
                </a:solidFill>
                <a:latin typeface="Arial"/>
                <a:cs typeface="Arial"/>
              </a:rPr>
              <a:t>Εξωτερικότητες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9EB40A-E8BD-46FA-FCFF-BF4AEE09E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6" y="841248"/>
            <a:ext cx="4792496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73141"/>
          </a:xfrm>
          <a:prstGeom prst="rect">
            <a:avLst/>
          </a:prstGeom>
        </p:spPr>
        <p:txBody>
          <a:bodyPr vert="horz" wrap="square" lIns="0" tIns="64515" rIns="0" bIns="0" rtlCol="0">
            <a:spAutoFit/>
          </a:bodyPr>
          <a:lstStyle/>
          <a:p>
            <a:pPr marL="96838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ΙΔΙΩΤΙΚΕΣ ΛΥΣΕΙΣ ΓΙΑ ΤΙΣ ΕΞΩΤΕΡΙΚΟΤΗΤΕΣ  ΜΕΡΟΣ 1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507" y="1809883"/>
            <a:ext cx="9861550" cy="5768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445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Σε ένα άρθρο του 1960, με μεγάλη απήχηση, ο βραβευμένος με Νόμπελ οικονομολόγος Ronald Coase επεσήμανε ότι σε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έναν ιδανικό κόσμο, ο ιδιωτικός τομέας θα μπορούσε πράγματι να επιλύσει το πρόβλημα της αναποτελεσματικότητας που προκαλείται από τις εξωτερικότητες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Σύμφωνα με το θεώρημα του Coase, το οποίο διαυτπώθηκε από τον βραβευμένο με νόμπελ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οικονομολόγο Ronald Coase, η απάντηση είναι ναι, υπό συγκεκριμένες συνθήκες. Το θεώρημα Coase υποστηρίζει ότι ακόμη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και εάν υπάρχουν εξωτερικότητες, μια οικονομία μπορεί πάντα να επιτύχει αποτελεσματική λύση εάν τα κόστη της επίτευξης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συμφωνίας είναι αρκετά χαμηλά.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214246"/>
            <a:ext cx="9556750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084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1717039" algn="l"/>
              </a:tabLst>
            </a:pPr>
            <a:r>
              <a:rPr lang="el-GR" sz="2800" dirty="0">
                <a:latin typeface="Arial"/>
                <a:cs typeface="Arial"/>
              </a:rPr>
              <a:t>Για παράδειγμα, εάν η χρήση της μεθόδου της υδραυλικής ρωγμάτωσης (fracking) προκαλεί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μόλυνση του υδροφόρου ορίζοντα, το θεώρημα Coase λέει ότι το πρόβλημα αυτό μπορεί να αποφευχθεί εάν οι ιδιοκτήτες της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γης πληρώσουν τις εταιρείες εξόρυξης, ώστε να χρησιμοποιήσουν τεχνολογίες εξόρυξης που προκαλούν λιγότερη ρύπανση.</a:t>
            </a:r>
            <a:r>
              <a:rPr lang="en-US" sz="2800" dirty="0">
                <a:latin typeface="Arial"/>
                <a:cs typeface="Arial"/>
              </a:rPr>
              <a:t> </a:t>
            </a:r>
          </a:p>
          <a:p>
            <a:pPr marL="469900" marR="37084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1717039" algn="l"/>
              </a:tabLst>
            </a:pPr>
            <a:r>
              <a:rPr lang="el-GR" sz="2800" dirty="0">
                <a:latin typeface="Arial"/>
                <a:cs typeface="Arial"/>
              </a:rPr>
              <a:t>Εναλλακτικά, οι εταιρείες εξόρυξης μπορούν να πληρώσουν τους ιδιοκτήτες της γης το κόστος από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τη ζημιά στον υδροφόρο ορίζοντα.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36295" y="731859"/>
            <a:ext cx="9385808" cy="1173141"/>
          </a:xfrm>
          <a:prstGeom prst="rect">
            <a:avLst/>
          </a:prstGeom>
        </p:spPr>
        <p:txBody>
          <a:bodyPr vert="horz" wrap="square" lIns="0" tIns="64515" rIns="0" bIns="0" rtlCol="0">
            <a:spAutoFit/>
          </a:bodyPr>
          <a:lstStyle/>
          <a:p>
            <a:pPr marL="96838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ΙΔΙΩΤΙΚΕΣ ΛΥΣΕΙΣ ΓΙΑ ΤΙΣ ΕΞΩΤΕΡΙΚΟΤΗΤΕΣ  ΜΕΡΟΣ 2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51991"/>
            <a:ext cx="9525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Κρατικές Πολιτικές και Ρύπανση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828800"/>
            <a:ext cx="8909685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Τι συμβαίνει εάν η αγορά δεν επιλύσει τα προβλήματα που αντιμετωπίζει σε σχέση με τις εξωτερικότητες;</a:t>
            </a:r>
            <a:endParaRPr sz="2800" dirty="0">
              <a:latin typeface="Arial"/>
              <a:cs typeface="Arial"/>
            </a:endParaRPr>
          </a:p>
          <a:p>
            <a:pPr marL="927100" marR="368300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lang="el-GR" sz="2600" b="1" spc="-5" dirty="0">
                <a:latin typeface="Arial"/>
                <a:cs typeface="Arial"/>
              </a:rPr>
              <a:t>Περιβαλλοντικά πρότυπα</a:t>
            </a:r>
            <a:r>
              <a:rPr lang="el-GR" sz="2600" b="1" spc="-10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κανόνες που προστατεύουν το περιβάλλον, συγκεκριμενοποιώντας τις ενέργειες που πρέπει να πραγματοποιηθούν από παραγωγούς και καταναλωτές.</a:t>
            </a:r>
            <a:endParaRPr lang="el-GR"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370" y="2057400"/>
            <a:ext cx="9003030" cy="5121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9740" marR="1089025" indent="-447040">
              <a:lnSpc>
                <a:spcPct val="100000"/>
              </a:lnSpc>
              <a:spcBef>
                <a:spcPts val="95"/>
              </a:spcBef>
              <a:buClr>
                <a:srgbClr val="4D4D4D"/>
              </a:buClr>
              <a:buAutoNum type="arabicPeriod" startAt="2"/>
              <a:tabLst>
                <a:tab pos="459740" algn="l"/>
                <a:tab pos="460375" algn="l"/>
              </a:tabLst>
            </a:pPr>
            <a:r>
              <a:rPr lang="el-GR" sz="2600" b="1" spc="-5" dirty="0">
                <a:latin typeface="Arial"/>
                <a:cs typeface="Arial"/>
              </a:rPr>
              <a:t>Ο φόρος εκπομπής ρύπων: </a:t>
            </a:r>
            <a:r>
              <a:rPr lang="el-GR" sz="2600" spc="-5" dirty="0">
                <a:latin typeface="Arial"/>
                <a:cs typeface="Arial"/>
              </a:rPr>
              <a:t>τα κόστη που εξαρτώνται από την ποσότητα της ρύπανσης που παράγει μια επιχείρηση.</a:t>
            </a:r>
            <a:endParaRPr sz="2600" dirty="0">
              <a:latin typeface="Arial"/>
              <a:cs typeface="Arial"/>
            </a:endParaRPr>
          </a:p>
          <a:p>
            <a:pPr marL="459740" marR="5080">
              <a:lnSpc>
                <a:spcPct val="100000"/>
              </a:lnSpc>
              <a:spcBef>
                <a:spcPts val="1200"/>
              </a:spcBef>
            </a:pPr>
            <a:r>
              <a:rPr lang="el-GR" sz="2600" b="1" spc="-5" dirty="0" err="1">
                <a:latin typeface="Arial"/>
                <a:cs typeface="Arial"/>
              </a:rPr>
              <a:t>Πιγκουβιανοί</a:t>
            </a:r>
            <a:r>
              <a:rPr lang="el-GR" sz="2600" b="1" spc="-5" dirty="0">
                <a:latin typeface="Arial"/>
                <a:cs typeface="Arial"/>
              </a:rPr>
              <a:t> φόροι (ή φόροι κατά </a:t>
            </a:r>
            <a:r>
              <a:rPr lang="en-US" sz="2600" b="1" spc="-5" dirty="0">
                <a:latin typeface="Arial"/>
                <a:cs typeface="Arial"/>
              </a:rPr>
              <a:t>Pigou)</a:t>
            </a:r>
            <a:r>
              <a:rPr sz="2600" spc="-5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φόροι που είναι σχεδιασμένοι για τη μείωση του εξωτερικού κόστους (παράδειγμα: ένας φόρος εκπομπής ρύπων, σχεδιασμένος γι α να μειώσει την παραγωγή αερίων από καύση άνθρακα).</a:t>
            </a:r>
            <a:endParaRPr sz="2600" dirty="0">
              <a:latin typeface="Arial"/>
              <a:cs typeface="Arial"/>
            </a:endParaRPr>
          </a:p>
          <a:p>
            <a:pPr marL="459740" marR="481965" indent="-447040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AutoNum type="arabicPeriod" startAt="3"/>
              <a:tabLst>
                <a:tab pos="459740" algn="l"/>
                <a:tab pos="460375" algn="l"/>
              </a:tabLst>
            </a:pPr>
            <a:r>
              <a:rPr lang="el-GR" sz="2600" b="1" spc="-5" dirty="0">
                <a:latin typeface="Arial"/>
                <a:cs typeface="Arial"/>
              </a:rPr>
              <a:t>Εμπορεύσιμες άδειες εκπομπής ρύπων</a:t>
            </a:r>
            <a:r>
              <a:rPr sz="2600" spc="-5" dirty="0">
                <a:latin typeface="Arial"/>
                <a:cs typeface="Arial"/>
              </a:rPr>
              <a:t>: </a:t>
            </a:r>
            <a:r>
              <a:rPr lang="el-GR" sz="2600" spc="-5" dirty="0">
                <a:latin typeface="Arial"/>
                <a:cs typeface="Arial"/>
              </a:rPr>
              <a:t>άδειες που επιτρέπουν την εκπομπή περιορισμένων ποσοτήτων ρυπογόνων ουσιών: οι άδειες μπορούν να αγοραστούν και να πωληθούν από τους ρυπαντές.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533400" y="762000"/>
            <a:ext cx="8839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l-GR" kern="0" spc="-5" dirty="0"/>
              <a:t>Κρατικές Πολιτικές και Ρύπανση</a:t>
            </a:r>
            <a:r>
              <a:rPr lang="en-US" kern="0" spc="-5" dirty="0"/>
              <a:t> </a:t>
            </a:r>
            <a:r>
              <a:rPr lang="el-GR" kern="0" spc="-5" dirty="0"/>
              <a:t>ΜΕΡΟΣ 2</a:t>
            </a:r>
            <a:endParaRPr lang="el-GR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6" y="710177"/>
            <a:ext cx="8682037" cy="70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141" y="838200"/>
            <a:ext cx="72663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ΕΜΠΟΡΕΥΣΙΜΕΣ ΑΔΕΙΕΣ ΕΚΠΟΜΠΗΣ ΡΥΠΩΝ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769" y="2209800"/>
            <a:ext cx="9354185" cy="4372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εμπορεύσιμες άδειες εκπομπής ρύπων </a:t>
            </a:r>
            <a:r>
              <a:rPr lang="el-GR" sz="2800" dirty="0">
                <a:latin typeface="Arial"/>
                <a:cs typeface="Arial"/>
              </a:rPr>
              <a:t>είναι οι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άδειες εκπομπής περιορισμένων ποσοτήτων ρυπογόνων ουσιών που μπορούν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να αγοραστούν και να πωληθούν από τους ρυπαντές.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εμπορεύσιμες άδειες είχαν ως αποτέλεσμα έναν αποτελεσματικό τρόπο κατανομής του δικαιώματος αλιείας: οι ιδιοκτήτες σκαφών, με την ασφαλέστερη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και χαμηλότερου κόστους λειτουργία, αγόραζαν τα δικαιώματα από ιδιοκτήτες με λιγότερο ασφαλή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και υψηλότερου κόστους αλιευτικά σκάφη.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85800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ΤΑ ΟΙΚΟΝΟΜΙΚΑ ΤΗΣ ΚΛΙΜΑΤΙΚΗΣ ΑΛΛΑΓΗΣ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44333" y="1295400"/>
            <a:ext cx="9114155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9941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70534" algn="l"/>
              </a:tabLst>
            </a:pPr>
            <a:r>
              <a:rPr lang="el-GR" sz="2400" spc="-5" dirty="0">
                <a:latin typeface="Arial"/>
                <a:cs typeface="Arial"/>
              </a:rPr>
              <a:t>Η συσσώρευση αερίων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του θερμοκηπίου που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προκαλείται από τη χρήση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ορυκτών καυσίμων έχει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οδηγήσει σε αλλαγές στο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κλίμα της Γης, φαινόμενο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l-GR" sz="2400" spc="-5" dirty="0">
                <a:latin typeface="Arial"/>
                <a:cs typeface="Arial"/>
              </a:rPr>
              <a:t>που είναι γνωστό ως </a:t>
            </a:r>
            <a:r>
              <a:rPr lang="el-GR" sz="2400" b="1" spc="-5" dirty="0">
                <a:latin typeface="Arial"/>
                <a:cs typeface="Arial"/>
              </a:rPr>
              <a:t>κλιματική αλλαγή</a:t>
            </a:r>
            <a:r>
              <a:rPr lang="en-US" sz="2400" spc="-5" dirty="0">
                <a:latin typeface="Arial"/>
                <a:cs typeface="Arial"/>
              </a:rPr>
              <a:t>.</a:t>
            </a:r>
            <a:endParaRPr lang="en-US" sz="2400" b="1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Τα </a:t>
            </a:r>
            <a:r>
              <a:rPr lang="el-GR" sz="2400" b="1" dirty="0">
                <a:latin typeface="Arial"/>
                <a:cs typeface="Arial"/>
              </a:rPr>
              <a:t>αέρια του θερμοκηπίου </a:t>
            </a:r>
            <a:r>
              <a:rPr lang="el-GR" sz="2400" dirty="0">
                <a:latin typeface="Arial"/>
                <a:cs typeface="Arial"/>
              </a:rPr>
              <a:t>είναι εκπομπές αερίων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που παγιδεύουν τη θερμότητα στην ατμόσφαιρα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της Γης</a:t>
            </a:r>
            <a:r>
              <a:rPr lang="el-GR"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754888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838200"/>
            <a:ext cx="91941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ΜΕΓΑΛΗ ΕΝΕΡΓΕΙΑΚΗ ΜΕΤΑΒΑΣΗ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2885" y="1467778"/>
            <a:ext cx="9530715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00075" indent="-457200"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Ορυκτά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καύσιμα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είναι καύσιμα που προέρχονται από ορυκτούς πόρους, όπως ο γαιάνθρακας και το πετρέλαιο. 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Ανανεώσιμες πηγές ενέργειας</a:t>
            </a: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είναι ανεξάντλητοι πόροι ενέργειας (σε αντίθεση με τις πηγές ορυκτών καυσίμων, οι οποίες εξαντλούνται)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9900" marR="220979" indent="-457200">
              <a:lnSpc>
                <a:spcPct val="100000"/>
              </a:lnSpc>
              <a:spcBef>
                <a:spcPts val="11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Πηγές καθαρής ενέργειας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αυτές που δεν εκπέμπουν αέρια του θερμοκηπίου. Οι ανανεώσιμες πηγές ενέργειας είναι επίσης πηγές καθαρής ενέργειας</a:t>
            </a:r>
            <a:r>
              <a:rPr sz="2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9303" y="754888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842" y="951991"/>
            <a:ext cx="68013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ΘΕΤΙΚΕΣ ΕΞΩΤΕΡΙΚΟΤΗΤΕΣ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39292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4224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spc="-5" dirty="0">
                <a:latin typeface="Arial"/>
                <a:cs typeface="Arial"/>
              </a:rPr>
              <a:t>οριακό κοινωνικό όφελος </a:t>
            </a:r>
            <a:r>
              <a:rPr lang="el-GR" sz="2800" dirty="0">
                <a:latin typeface="Arial"/>
                <a:cs typeface="Arial"/>
              </a:rPr>
              <a:t>ενός αγαθού ή μιας δραστηριότητας, είναι ίσο με το οριακό όφελος που αποκομίζει ο καταναλωτής, συν το οριακό εξωτερικό όφελός του.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εκπαίδευση δημιουργεί οφέλη για τους φοιτητές</a:t>
            </a:r>
            <a:r>
              <a:rPr sz="2800" dirty="0">
                <a:latin typeface="Arial"/>
                <a:cs typeface="Arial"/>
              </a:rPr>
              <a:t>—</a:t>
            </a:r>
            <a:r>
              <a:rPr lang="el-GR" sz="2800" dirty="0">
                <a:latin typeface="Arial"/>
                <a:cs typeface="Arial"/>
              </a:rPr>
              <a:t>και</a:t>
            </a:r>
            <a:r>
              <a:rPr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την κοινωνία στην οποία ζουν.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3865-2EA3-9187-FBD4-63D0D90B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856"/>
            <a:ext cx="10058399" cy="492443"/>
          </a:xfrm>
        </p:spPr>
        <p:txBody>
          <a:bodyPr/>
          <a:lstStyle/>
          <a:p>
            <a:r>
              <a:rPr lang="el-GR" sz="3200" dirty="0"/>
              <a:t>Πολιτικές για την Αντιμετώπιση της Κλιματικής Αλλαγής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AB024-3AAD-D5C4-E310-E0A797E1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8991600" cy="2954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tx1"/>
                </a:solidFill>
              </a:rPr>
              <a:t>Πολιτικές για την Αντιμετώπιση της Κλιματικής Αλλαγής</a:t>
            </a:r>
            <a:endParaRPr lang="en-US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tx1"/>
                </a:solidFill>
              </a:rPr>
              <a:t>Πολυμερείς Συμφωνίες</a:t>
            </a:r>
            <a:endParaRPr lang="en-US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tx1"/>
                </a:solidFill>
              </a:rPr>
              <a:t>Κίνητρα για Ατομικές Επιλογές</a:t>
            </a:r>
            <a:endParaRPr lang="en-US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3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951991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74066"/>
            <a:ext cx="9328150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20650" indent="-45720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Τι είναι οι εξωτερικότητες (ή εξωτερικές οικονομίες) και γιατί οδηγούν σε αναποτελεσματικότητα και κρατική παρέμβαση στην αγορά;</a:t>
            </a:r>
          </a:p>
          <a:p>
            <a:pPr marL="469900" marR="120650" indent="-45720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Σε τι διαφέρουν οι αρνητικές εξωτερικότητες από τις θετικές εξωτερικότητες και τις εξωτερικότητες δικτύων;</a:t>
            </a:r>
          </a:p>
          <a:p>
            <a:pPr marL="469900" marR="120650" indent="-45720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Tι είναι το θεώρημα Coase και πώς ερμηνεύει τον τρόπο με τον οποίον μεμονωμένα άτομα μπορούν κάποιες φορές να θεραπεύσουν τις εξωτερικότητες;</a:t>
            </a:r>
            <a:endParaRPr lang="en-US" sz="2800" dirty="0">
              <a:latin typeface="Arial"/>
              <a:cs typeface="Arial"/>
            </a:endParaRPr>
          </a:p>
          <a:p>
            <a:pPr marL="469900" marR="120650" indent="-45720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κάποιες κρατικές πολιτικές αντιμετώπισης των εξωτερικοτήτων είναι αποτελεσματικές και άλλες όχι;</a:t>
            </a:r>
          </a:p>
          <a:p>
            <a:pPr marL="469900" marR="120650" indent="-457200">
              <a:lnSpc>
                <a:spcPct val="100000"/>
              </a:lnSpc>
              <a:spcAft>
                <a:spcPts val="6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οι εξωτερικότητες δικτύου αποτελούν ένα σημαντικό χαρακτηριστικό των κλάδων υψηλής τεχνολογίας;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05457"/>
          </a:xfrm>
          <a:prstGeom prst="rect">
            <a:avLst/>
          </a:prstGeom>
        </p:spPr>
        <p:txBody>
          <a:bodyPr vert="horz" wrap="square" lIns="0" tIns="96519" rIns="0" bIns="0" rtlCol="0">
            <a:spAutoFit/>
          </a:bodyPr>
          <a:lstStyle/>
          <a:p>
            <a:pPr marL="7938" marR="5080" indent="-7938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ΚΟΙΝΩΝΙΚΑ ΒΕΛΤΙΣΤΗ ΠΟΣΟΤΗΤΑ ΤΗΣ ΑΓΡΟΤΙΚΗΣ ΓΗΣ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05000"/>
            <a:ext cx="95154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75400"/>
            <a:ext cx="1005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3200" spc="-5" dirty="0"/>
              <a:t>Προστατευόμενα Αγροκτήματα: Ένα Εξωτερικό Όφελος</a:t>
            </a:r>
            <a:endParaRPr sz="3200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76200" y="1387235"/>
            <a:ext cx="984377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794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Μια </a:t>
            </a:r>
            <a:r>
              <a:rPr lang="el-GR" sz="2800" b="1" dirty="0">
                <a:latin typeface="Arial"/>
                <a:cs typeface="Arial"/>
              </a:rPr>
              <a:t>Πιγκουβιανή επιδότηση </a:t>
            </a:r>
            <a:r>
              <a:rPr lang="el-GR" sz="2800" dirty="0">
                <a:latin typeface="Arial"/>
                <a:cs typeface="Arial"/>
              </a:rPr>
              <a:t>(ή επιδότηση κατά Pigou)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μια πληρωμή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σχεδιασμένη για να ενθαρρύνει δραστηριότητες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που δημιουργούν θετικές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εξωτερικότητες</a:t>
            </a:r>
            <a:r>
              <a:rPr lang="el-GR" sz="2800" b="1" dirty="0">
                <a:latin typeface="Arial"/>
                <a:cs typeface="Arial"/>
              </a:rPr>
              <a:t>.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36580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Θετικές Εξωτερικότητες στη Σύγχρονη Οικονομία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425" y="1503402"/>
            <a:ext cx="9861550" cy="31335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Στους κλάδους όπως ο προγραμματισμός, ο σχεδιασμός ηλεκτρονικών εφαρμογών, η ρομποτική, η τεχνητή νοημοσύνη, η πράσινη τεχνολογία και η βιοτεχνολογία, οι καινοτομίες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μιας επιχείρησης αντιγράφονται γρήγορα και συχνά βελτιώνονται από τις ανταγωνίστριες εταιρείες.</a:t>
            </a:r>
            <a:endParaRPr lang="en-US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Αυτή η εξάπλωση της γνώσης μεταξύ ιδιωτών και επιχειρήσεων είναι γνωστή ως </a:t>
            </a:r>
            <a:r>
              <a:rPr lang="el-GR" sz="2600" b="1" dirty="0">
                <a:latin typeface="Arial"/>
                <a:cs typeface="Arial"/>
              </a:rPr>
              <a:t>διάχυση της τεχνολογίας</a:t>
            </a:r>
            <a:r>
              <a:rPr lang="el-GR" sz="260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951991"/>
            <a:ext cx="743534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ΕΞΩΤΕΡΙΚΟΤΗΤΕΣ ΔΙΚΤΥΟΥ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611995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6863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Μια εξωτερικότητα δικτύου εμφανίζεται όταν η αξία ενός αγαθού ή μιας υπηρεσίας αυξάνεται καθώς αυξάνεται ο αριθμός των άλλων ανθρώπων που χρησιμοποιούν επίσης αυτό το αγαθό ή την υπηρεσία</a:t>
            </a:r>
            <a:r>
              <a:rPr lang="el-GR" sz="2800" b="1" dirty="0">
                <a:latin typeface="Arial"/>
                <a:cs typeface="Arial"/>
              </a:rPr>
              <a:t>.</a:t>
            </a:r>
            <a:endParaRPr lang="en-US" sz="2600" spc="-5" dirty="0">
              <a:latin typeface="Arial"/>
              <a:cs typeface="Arial"/>
            </a:endParaRPr>
          </a:p>
          <a:p>
            <a:pPr marL="365125" indent="-342900">
              <a:spcBef>
                <a:spcPts val="1205"/>
              </a:spcBef>
              <a:buClr>
                <a:srgbClr val="4D4D4D"/>
              </a:buClr>
              <a:buFont typeface="Arial" panose="020B0604020202020204" pitchFamily="34" charset="0"/>
              <a:buChar char="•"/>
              <a:tabLst>
                <a:tab pos="927100" algn="l"/>
                <a:tab pos="927735" algn="l"/>
              </a:tabLst>
            </a:pPr>
            <a:r>
              <a:rPr lang="el-GR" sz="2400" dirty="0">
                <a:latin typeface="Arial"/>
                <a:cs typeface="Arial"/>
              </a:rPr>
              <a:t>Παρά το γεγονός ότι οι εξωτερικότητες δικτύου είναι συνηθισμένες σε κλάδους τεχνολογίας και επικοινωνιών, πρόκειται για ένα φαινόμενο αρκετά πιο ευρύ από αυτό.</a:t>
            </a:r>
          </a:p>
          <a:p>
            <a:pPr marL="365125" indent="-342900">
              <a:spcBef>
                <a:spcPts val="1205"/>
              </a:spcBef>
              <a:buClr>
                <a:srgbClr val="4D4D4D"/>
              </a:buClr>
              <a:buFont typeface="Arial" panose="020B0604020202020204" pitchFamily="34" charset="0"/>
              <a:buChar char="•"/>
              <a:tabLst>
                <a:tab pos="927100" algn="l"/>
                <a:tab pos="927735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030" y="931417"/>
            <a:ext cx="89801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Κατανοώντας τις Εξωτερικότητες </a:t>
            </a:r>
            <a:r>
              <a:rPr spc="-5" dirty="0"/>
              <a:t>(1 </a:t>
            </a:r>
            <a:r>
              <a:rPr lang="el-GR" spc="-5" dirty="0"/>
              <a:t>από</a:t>
            </a:r>
            <a:r>
              <a:rPr spc="-85" dirty="0"/>
              <a:t> </a:t>
            </a:r>
            <a:r>
              <a:rPr spc="-5" dirty="0"/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900" y="1676400"/>
            <a:ext cx="9606915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εξωτερικό κόστος </a:t>
            </a:r>
            <a:r>
              <a:rPr lang="el-GR" sz="2800" dirty="0">
                <a:latin typeface="Arial"/>
                <a:cs typeface="Arial"/>
              </a:rPr>
              <a:t>είναι ένα δίχως αντιστάθμιση κόστος που ένα άτομο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ή μια επιχείρηση επιβάλλει στους άλλους.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εξωτερικό όφελος </a:t>
            </a:r>
            <a:r>
              <a:rPr lang="el-GR" sz="2800" dirty="0">
                <a:latin typeface="Arial"/>
                <a:cs typeface="Arial"/>
              </a:rPr>
              <a:t>είναι ένα όφελος που ένα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άτομο ή μια επιχείρηση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προσφέρει στους άλλους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δίχως να λαμβάνει κάποια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αποζημίωση.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Τα εξωτερικά κόστη και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οφέλη είναι γνωστά ως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εξωτερικότητες</a:t>
            </a:r>
            <a:r>
              <a:rPr lang="el-GR" sz="2800" dirty="0">
                <a:latin typeface="Arial"/>
                <a:cs typeface="Arial"/>
              </a:rPr>
              <a:t> (ή εξωτερικές οικονομίες). Τα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εξωτερικά κόστη είναι </a:t>
            </a:r>
            <a:r>
              <a:rPr lang="el-GR" sz="2800" b="1" dirty="0">
                <a:latin typeface="Arial"/>
                <a:cs typeface="Arial"/>
              </a:rPr>
              <a:t>αρνητικές εξωτερικότητες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και τα εξωτερικά οφέλη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</a:t>
            </a:r>
            <a:r>
              <a:rPr lang="el-GR" sz="2800" b="1" dirty="0">
                <a:latin typeface="Arial"/>
                <a:cs typeface="Arial"/>
              </a:rPr>
              <a:t>θετικές εξωτερικότητες</a:t>
            </a:r>
            <a:r>
              <a:rPr lang="el-GR" sz="280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539303" y="74047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762000"/>
            <a:ext cx="82857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ΓΙΑ ΑΝΗΣΥΧΑ ΜΥΑΛΑ</a:t>
            </a:r>
            <a:r>
              <a:rPr spc="-5" dirty="0"/>
              <a:t>:</a:t>
            </a:r>
            <a:r>
              <a:rPr spc="-95" dirty="0"/>
              <a:t> </a:t>
            </a:r>
            <a:r>
              <a:rPr lang="el-GR" spc="-95" dirty="0"/>
              <a:t>ΟΔΗΓΩΝΤΑΣ ΜΕ ΑΠΟΣΠΑΣΜEΝΗ ΤΗΣ ΠΡΟΣΟΧH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0" y="5459287"/>
            <a:ext cx="10058400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7561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b="1" dirty="0">
                <a:latin typeface="Arial"/>
                <a:cs typeface="Arial"/>
              </a:rPr>
              <a:t>1 στα 4 τροχαία δυστυχήματα</a:t>
            </a:r>
            <a:r>
              <a:rPr lang="en-US" sz="2600" b="1" dirty="0">
                <a:latin typeface="Arial"/>
                <a:cs typeface="Arial"/>
              </a:rPr>
              <a:t> </a:t>
            </a:r>
            <a:r>
              <a:rPr lang="el-GR" sz="2600" b="1" dirty="0">
                <a:latin typeface="Arial"/>
                <a:cs typeface="Arial"/>
              </a:rPr>
              <a:t>στους δρόμους οφειλόταν στη χρήση κινητών τηλεφώνων στη διάρκεια της οδήγησης και σχεδόν</a:t>
            </a:r>
            <a:r>
              <a:rPr lang="en-US" sz="2600" b="1" dirty="0">
                <a:latin typeface="Arial"/>
                <a:cs typeface="Arial"/>
              </a:rPr>
              <a:t> </a:t>
            </a:r>
            <a:r>
              <a:rPr lang="el-GR" sz="2600" b="1" dirty="0">
                <a:latin typeface="Arial"/>
                <a:cs typeface="Arial"/>
              </a:rPr>
              <a:t>το 10% των θανατηφόρων συγκρούσεων αυτοκινήτων, συνδέονταν με οδηγούς με αποσπασμένη</a:t>
            </a:r>
            <a:r>
              <a:rPr lang="en-US" sz="2600" b="1" dirty="0">
                <a:latin typeface="Arial"/>
                <a:cs typeface="Arial"/>
              </a:rPr>
              <a:t> </a:t>
            </a:r>
            <a:r>
              <a:rPr lang="el-GR" sz="2600" b="1" dirty="0">
                <a:latin typeface="Arial"/>
                <a:cs typeface="Arial"/>
              </a:rPr>
              <a:t>την προσοχή τους.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9303" y="7548880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49" y="750571"/>
            <a:ext cx="94875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Tα Οικονομικά μιας Αρνητικής </a:t>
            </a:r>
            <a:r>
              <a:rPr lang="el-GR" dirty="0" err="1"/>
              <a:t>Εωτερικότητας</a:t>
            </a:r>
            <a:r>
              <a:rPr lang="el-GR" dirty="0"/>
              <a:t>: Η Ρύπανση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632950" cy="3182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18745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 να διαπιστώσουμε το γιατί, χρειαζόμαστε ένα θεωρητικό πλαίσιο το οποίο θα μας επιτρέπει να σκεφτούμε πόση ρύπανση θα πρέπει να θεωρείται ανεκτή από μια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κοινωνία.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Θα είμαστε στη συνέχεια ικανοί να αντιληφθούμε γιατί μια οικονομία της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αγοράς, εάν αφεθεί ελεύθερη, θα παράγει περισσότερη ρύπανση απ’ ό,τι θα έπρεπε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88" y="951991"/>
            <a:ext cx="95777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ΚΟΣΤΗ ΚΑΙ ΟΦΕΛΗ ΤΗΣ ΡΥΠΑΝΣΗΣ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5571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650" y="1828800"/>
            <a:ext cx="9861550" cy="5891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2065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οριακό κοινωνικό κόστος της ρύπανσης </a:t>
            </a:r>
            <a:r>
              <a:rPr lang="el-GR" sz="2800" dirty="0">
                <a:latin typeface="Arial"/>
                <a:cs typeface="Arial"/>
              </a:rPr>
              <a:t>είναι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το πρόσθετο κόστος που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επιβάλλεται στο σύνολο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της κοινωνίας από μία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πρόσθετη μονάδα ρύπανσης.</a:t>
            </a:r>
            <a:endParaRPr lang="en-US" sz="2600" spc="-5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Όξινη βροχή, νέφος, μολυσμένο νερό, </a:t>
            </a:r>
            <a:r>
              <a:rPr lang="el-GR" sz="2600" spc="-5" dirty="0" err="1">
                <a:latin typeface="Arial"/>
                <a:cs typeface="Arial"/>
              </a:rPr>
              <a:t>κ.λ.π</a:t>
            </a:r>
            <a:r>
              <a:rPr lang="el-GR" sz="2600" spc="-5" dirty="0">
                <a:latin typeface="Arial"/>
                <a:cs typeface="Arial"/>
              </a:rPr>
              <a:t>.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469900" marR="24765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οριακό κοινωνικό όφελος της ρύπανσης </a:t>
            </a:r>
            <a:r>
              <a:rPr lang="el-GR" sz="2800" dirty="0">
                <a:latin typeface="Arial"/>
                <a:cs typeface="Arial"/>
              </a:rPr>
              <a:t>είναι το</a:t>
            </a:r>
            <a:r>
              <a:rPr lang="en-US" sz="2800" dirty="0">
                <a:latin typeface="Arial"/>
                <a:cs typeface="Arial"/>
              </a:rPr>
              <a:t>  </a:t>
            </a:r>
            <a:r>
              <a:rPr lang="el-GR" sz="2800" dirty="0">
                <a:latin typeface="Arial"/>
                <a:cs typeface="Arial"/>
              </a:rPr>
              <a:t>πρόσθετο όφελος για ολόκληρη την κοινωνία από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μία πρόσθετη μονάδα ρύπανσης.</a:t>
            </a:r>
            <a:endParaRPr lang="en-US" sz="2600" spc="-5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Αγαθά και υπηρεσίες, θέσεις εργασίας κ.λ.π.</a:t>
            </a:r>
            <a:endParaRPr lang="el-GR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κοινωνικά βέλτιστη ποσότητα ρύπανσης </a:t>
            </a:r>
            <a:r>
              <a:rPr lang="el-GR" sz="2800" dirty="0">
                <a:latin typeface="Arial"/>
                <a:cs typeface="Arial"/>
              </a:rPr>
              <a:t>είναι 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ποσότητα ρύπανσης που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θα επιλέξει η κοινωνία,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εάν λάβει υπόψη της πλήρως όλα τα κόστη και τα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οφέλη που προκύπτουν.</a:t>
            </a:r>
            <a:r>
              <a:rPr lang="el-GR" sz="2800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784180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6135" marR="5080" indent="-30099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ΚΟΙΝΩΝΙΚΑ ΒΕΛΤΙΣΤΗ ΠΟΣΟΤΗΤΑ ΡΥΠΑΝΣΗΣ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" y="2628332"/>
            <a:ext cx="95154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6397" y="5605140"/>
            <a:ext cx="936561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Δίχως κρατική παρέμβαση, η ποσότητα της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ρύπανσης θα είναι QMKT, επίπεδο στο οποίο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το οριακό κοινωνικό όφελος της ρύπανσης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μηδέν.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39303" y="74047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15" y="1117978"/>
            <a:ext cx="6066785" cy="43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15" y="885758"/>
            <a:ext cx="6066785" cy="23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808059"/>
            <a:ext cx="9385808" cy="619143"/>
          </a:xfrm>
          <a:prstGeom prst="rect">
            <a:avLst/>
          </a:prstGeom>
        </p:spPr>
        <p:txBody>
          <a:bodyPr vert="horz" wrap="square" lIns="0" tIns="64515" rIns="0" bIns="0" rtlCol="0">
            <a:spAutoFit/>
          </a:bodyPr>
          <a:lstStyle/>
          <a:p>
            <a:pPr marR="5080" indent="508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Ιδιωτικές Λύσεις για τις Εξωτερικότητες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600200"/>
            <a:ext cx="9677399" cy="479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Σύμφωνα με το </a:t>
            </a:r>
            <a:r>
              <a:rPr lang="el-GR" sz="2800" b="1" dirty="0">
                <a:latin typeface="Arial"/>
                <a:cs typeface="Arial"/>
              </a:rPr>
              <a:t>θεώρημα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του Coase</a:t>
            </a:r>
            <a:r>
              <a:rPr lang="el-GR" sz="2800" dirty="0">
                <a:latin typeface="Arial"/>
                <a:cs typeface="Arial"/>
              </a:rPr>
              <a:t>, ακόμη και με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την ύπαρξη εξωτερικοτήτων, μια οικονομία μπορεί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να οδηγηθεί πάντοτε σε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αποτελεσματική λύση εάν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τα κόστη που αντιμετωπίζουν τα άτομα για την επίτευξη μιας συμφωνίας -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είναι αρκετά χαμηλά.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Όταν τα άτομα λαμβάνουν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υπόψη τις εξωτερικότητες,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τότε </a:t>
            </a:r>
            <a:r>
              <a:rPr lang="el-GR" sz="2800" b="1" dirty="0">
                <a:latin typeface="Arial"/>
                <a:cs typeface="Arial"/>
              </a:rPr>
              <a:t>εσωτερικεύουν την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εξωτερικότητα</a:t>
            </a:r>
            <a:r>
              <a:rPr lang="el-GR" sz="2800" dirty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Κόστη συναλλαγών </a:t>
            </a:r>
            <a:r>
              <a:rPr lang="el-GR" sz="2800" dirty="0">
                <a:latin typeface="Arial"/>
                <a:cs typeface="Arial"/>
              </a:rPr>
              <a:t>– τα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κόστη που αντιμετωπίζουν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τα άτομα για τν επίτευξη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μιας συμφωνίας- αποτρέποντας συχνά τη δημιουργία μιας αμοιβαία επωφελούς συναλλαγής.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52282</TotalTime>
  <Words>1385</Words>
  <Application>Microsoft Office PowerPoint</Application>
  <PresentationFormat>Custom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ΤΙ ΘΑ ΜΑΘΕΤΕ ΣΕ ΑΥΤΟ ΤΟ ΚΕΦΑΛΑΙΟ</vt:lpstr>
      <vt:lpstr>Κατανοώντας τις Εξωτερικότητες (1 από 3)</vt:lpstr>
      <vt:lpstr>ΓΙΑ ΑΝΗΣΥΧΑ ΜΥΑΛΑ: ΟΔΗΓΩΝΤΑΣ ΜΕ ΑΠΟΣΠΑΣΜEΝΗ ΤΗΣ ΠΡΟΣΟΧH</vt:lpstr>
      <vt:lpstr>Tα Οικονομικά μιας Αρνητικής Εωτερικότητας: Η Ρύπανση</vt:lpstr>
      <vt:lpstr>ΚΟΣΤΗ ΚΑΙ ΟΦΕΛΗ ΤΗΣ ΡΥΠΑΝΣΗΣ</vt:lpstr>
      <vt:lpstr>Η ΚΟΙΝΩΝΙΚΑ ΒΕΛΤΙΣΤΗ ΠΟΣΟΤΗΤΑ ΡΥΠΑΝΣΗΣ</vt:lpstr>
      <vt:lpstr>PowerPoint Presentation</vt:lpstr>
      <vt:lpstr>Ιδιωτικές Λύσεις για τις Εξωτερικότητες</vt:lpstr>
      <vt:lpstr>ΙΔΙΩΤΙΚΕΣ ΛΥΣΕΙΣ ΓΙΑ ΤΙΣ ΕΞΩΤΕΡΙΚΟΤΗΤΕΣ  ΜΕΡΟΣ 1</vt:lpstr>
      <vt:lpstr>ΙΔΙΩΤΙΚΕΣ ΛΥΣΕΙΣ ΓΙΑ ΤΙΣ ΕΞΩΤΕΡΙΚΟΤΗΤΕΣ  ΜΕΡΟΣ 2</vt:lpstr>
      <vt:lpstr>Κρατικές Πολιτικές και Ρύπανση</vt:lpstr>
      <vt:lpstr>PowerPoint Presentation</vt:lpstr>
      <vt:lpstr>PowerPoint Presentation</vt:lpstr>
      <vt:lpstr>ΕΜΠΟΡΕΥΣΙΜΕΣ ΑΔΕΙΕΣ ΕΚΠΟΜΠΗΣ ΡΥΠΩΝ</vt:lpstr>
      <vt:lpstr>ΤΑ ΟΙΚΟΝΟΜΙΚΑ ΤΗΣ ΚΛΙΜΑΤΙΚΗΣ ΑΛΛΑΓΗΣ</vt:lpstr>
      <vt:lpstr>Η ΜΕΓΑΛΗ ΕΝΕΡΓΕΙΑΚΗ ΜΕΤΑΒΑΣΗ</vt:lpstr>
      <vt:lpstr>ΘΕΤΙΚΕΣ ΕΞΩΤΕΡΙΚΟΤΗΤΕΣ</vt:lpstr>
      <vt:lpstr>Πολιτικές για την Αντιμετώπιση της Κλιματικής Αλλαγής</vt:lpstr>
      <vt:lpstr>Η ΚΟΙΝΩΝΙΚΑ ΒΕΛΤΙΣΤΗ ΠΟΣΟΤΗΤΑ ΤΗΣ ΑΓΡΟΤΙΚΗΣ ΓΗΣ</vt:lpstr>
      <vt:lpstr>Προστατευόμενα Αγροκτήματα: Ένα Εξωτερικό Όφελος</vt:lpstr>
      <vt:lpstr>Θετικές Εξωτερικότητες στη Σύγχρονη Οικονομία</vt:lpstr>
      <vt:lpstr>ΕΞΩΤΕΡΙΚΟΤΗΤΕΣ ΔΙΚΤΥΟΥ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970</cp:revision>
  <dcterms:created xsi:type="dcterms:W3CDTF">2019-10-10T07:03:54Z</dcterms:created>
  <dcterms:modified xsi:type="dcterms:W3CDTF">2022-10-18T13:16:28Z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