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282" r:id="rId2"/>
    <p:sldId id="1283" r:id="rId3"/>
    <p:sldId id="1284" r:id="rId4"/>
    <p:sldId id="1285" r:id="rId5"/>
    <p:sldId id="1286" r:id="rId6"/>
    <p:sldId id="1287" r:id="rId7"/>
    <p:sldId id="1288" r:id="rId8"/>
    <p:sldId id="1289" r:id="rId9"/>
    <p:sldId id="1290" r:id="rId10"/>
    <p:sldId id="1291" r:id="rId11"/>
    <p:sldId id="1292" r:id="rId12"/>
    <p:sldId id="1293" r:id="rId13"/>
    <p:sldId id="1294" r:id="rId14"/>
    <p:sldId id="1296" r:id="rId15"/>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52" autoAdjust="0"/>
  </p:normalViewPr>
  <p:slideViewPr>
    <p:cSldViewPr>
      <p:cViewPr varScale="1">
        <p:scale>
          <a:sx n="70" d="100"/>
          <a:sy n="70" d="100"/>
        </p:scale>
        <p:origin x="1608"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18/10/2022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7672069" y="792734"/>
            <a:ext cx="1438275" cy="1550035"/>
          </a:xfrm>
          <a:prstGeom prst="rect">
            <a:avLst/>
          </a:prstGeom>
        </p:spPr>
        <p:txBody>
          <a:bodyPr vert="horz" wrap="square" lIns="0" tIns="12700" rIns="0" bIns="0" rtlCol="0">
            <a:spAutoFit/>
          </a:bodyPr>
          <a:lstStyle/>
          <a:p>
            <a:pPr marL="12700">
              <a:lnSpc>
                <a:spcPct val="100000"/>
              </a:lnSpc>
              <a:spcBef>
                <a:spcPts val="100"/>
              </a:spcBef>
            </a:pPr>
            <a:r>
              <a:rPr sz="10000" b="1" spc="-5" dirty="0">
                <a:solidFill>
                  <a:srgbClr val="FFFFFF"/>
                </a:solidFill>
                <a:latin typeface="Arial"/>
                <a:cs typeface="Arial"/>
              </a:rPr>
              <a:t>15</a:t>
            </a:r>
            <a:endParaRPr sz="10000">
              <a:latin typeface="Arial"/>
              <a:cs typeface="Arial"/>
            </a:endParaRPr>
          </a:p>
        </p:txBody>
      </p:sp>
      <p:sp>
        <p:nvSpPr>
          <p:cNvPr id="11" name="object 11"/>
          <p:cNvSpPr txBox="1"/>
          <p:nvPr/>
        </p:nvSpPr>
        <p:spPr>
          <a:xfrm>
            <a:off x="5324891" y="3432302"/>
            <a:ext cx="4030345" cy="3090590"/>
          </a:xfrm>
          <a:prstGeom prst="rect">
            <a:avLst/>
          </a:prstGeom>
        </p:spPr>
        <p:txBody>
          <a:bodyPr vert="horz" wrap="square" lIns="0" tIns="12700" rIns="0" bIns="0" rtlCol="0">
            <a:spAutoFit/>
          </a:bodyPr>
          <a:lstStyle/>
          <a:p>
            <a:pPr marL="12700" marR="5080" indent="2540" algn="ctr">
              <a:lnSpc>
                <a:spcPct val="100000"/>
              </a:lnSpc>
              <a:spcBef>
                <a:spcPts val="100"/>
              </a:spcBef>
            </a:pPr>
            <a:r>
              <a:rPr lang="el-GR" sz="4000" b="1" spc="-5" dirty="0">
                <a:solidFill>
                  <a:srgbClr val="FFFFFF"/>
                </a:solidFill>
                <a:latin typeface="Arial"/>
                <a:cs typeface="Arial"/>
              </a:rPr>
              <a:t>Μονοπωλιακός Ανταγωνισμός και Διαφοροποίηση Προϊόντος</a:t>
            </a:r>
            <a:endParaRPr sz="40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5925E0EB-83F5-294D-7B1E-740FE1F64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62" y="1012805"/>
            <a:ext cx="4496993" cy="5863126"/>
          </a:xfrm>
          <a:prstGeom prst="rect">
            <a:avLst/>
          </a:prstGeom>
        </p:spPr>
      </p:pic>
    </p:spTree>
    <p:extLst>
      <p:ext uri="{BB962C8B-B14F-4D97-AF65-F5344CB8AC3E}">
        <p14:creationId xmlns:p14="http://schemas.microsoft.com/office/powerpoint/2010/main" val="102431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92" y="802659"/>
            <a:ext cx="9572625"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69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12382"/>
          </a:xfrm>
          <a:prstGeom prst="rect">
            <a:avLst/>
          </a:prstGeom>
        </p:spPr>
        <p:txBody>
          <a:bodyPr vert="horz" wrap="square" lIns="0" tIns="103377" rIns="0" bIns="0" rtlCol="0">
            <a:spAutoFit/>
          </a:bodyPr>
          <a:lstStyle/>
          <a:p>
            <a:pPr marL="80963" marR="5080" indent="-80963" algn="ctr">
              <a:lnSpc>
                <a:spcPct val="100000"/>
              </a:lnSpc>
              <a:spcBef>
                <a:spcPts val="100"/>
              </a:spcBef>
            </a:pPr>
            <a:r>
              <a:rPr lang="el-GR" dirty="0"/>
              <a:t>ΕΙΝΑΙ Ο ΜΟΝΟΠΩΛΙΑΚΟΣ ΑΝΤΑΓΩΝΙΣΜΟΣ ΑΝΑΠΟΤΕΛΕΣΜΑΤΙΚΟΣ; ΜΕΡΟΣ 1</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99005"/>
            <a:ext cx="9233535" cy="174919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Μια μονοπωλιακά ανταγωνιστική επιχείρηση, όπως και ένας μονοπωλητής, χρεώνει μια τιμή που είναι μεγαλύτερη από το οριακό κόστος</a:t>
            </a:r>
            <a:r>
              <a:rPr lang="el-GR" sz="2800" b="1" dirty="0">
                <a:latin typeface="Arial"/>
                <a:cs typeface="Arial"/>
              </a:rPr>
              <a:t>.</a:t>
            </a:r>
            <a:endParaRPr lang="en-US" sz="2800" b="1" dirty="0">
              <a:latin typeface="Arial"/>
              <a:cs typeface="Arial"/>
            </a:endParaRPr>
          </a:p>
          <a:p>
            <a:pPr marL="469900" marR="5080" indent="-457200">
              <a:lnSpc>
                <a:spcPct val="100000"/>
              </a:lnSpc>
              <a:spcBef>
                <a:spcPts val="100"/>
              </a:spcBef>
              <a:buClr>
                <a:srgbClr val="4D4D4D"/>
              </a:buClr>
              <a:buChar char="•"/>
              <a:tabLst>
                <a:tab pos="469900" algn="l"/>
                <a:tab pos="470534" algn="l"/>
              </a:tabLst>
            </a:pP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84768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25802"/>
            <a:ext cx="9624060" cy="345992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Αναφέρεται συχνά ο ισχυρισμός ότι ο μονοπωλιακός ανταγωνισμός υπόκειται και σε ένα άλλο είδος αναποτελεσματικότητας: ότι η υπερβάλλουσα παραγωγική ικανότητα κάθε μονοπωλιακά ανταγωνιστικής επιχείρησης υποδηλώνει κάποιο</a:t>
            </a:r>
            <a:r>
              <a:rPr lang="en-US" sz="2800" dirty="0">
                <a:latin typeface="Arial"/>
                <a:cs typeface="Arial"/>
              </a:rPr>
              <a:t> </a:t>
            </a:r>
            <a:r>
              <a:rPr lang="el-GR" sz="2800" dirty="0">
                <a:latin typeface="Arial"/>
                <a:cs typeface="Arial"/>
              </a:rPr>
              <a:t>είδος περιττών αλληλεπικαλύψεων, καθώς οι μονοπωλιακά ανταγωνιστικοί κλάδοι προσφέρουν πολύ μεγάλη ποικιλία προϊόντων.</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768818"/>
            <a:ext cx="9385808" cy="1212382"/>
          </a:xfrm>
          <a:prstGeom prst="rect">
            <a:avLst/>
          </a:prstGeom>
        </p:spPr>
        <p:txBody>
          <a:bodyPr vert="horz" wrap="square" lIns="0" tIns="103377" rIns="0" bIns="0" rtlCol="0">
            <a:spAutoFit/>
          </a:bodyPr>
          <a:lstStyle/>
          <a:p>
            <a:pPr marL="80963" marR="5080" indent="-80963" algn="ctr">
              <a:lnSpc>
                <a:spcPct val="100000"/>
              </a:lnSpc>
              <a:spcBef>
                <a:spcPts val="100"/>
              </a:spcBef>
            </a:pPr>
            <a:r>
              <a:rPr lang="el-GR" dirty="0"/>
              <a:t>ΕΙΝΑΙ Ο ΜΟΝΟΠΩΛΙΑΚΟΣ ΑΝΤΑΓΩΝΙΣΜΟΣ ΑΝΑΠΟΤΕΛΕΣΜΑΤΙΚΟΣ; ΜΕΡΟΣ 2</a:t>
            </a:r>
            <a:endParaRPr dirty="0"/>
          </a:p>
        </p:txBody>
      </p:sp>
    </p:spTree>
    <p:extLst>
      <p:ext uri="{BB962C8B-B14F-4D97-AF65-F5344CB8AC3E}">
        <p14:creationId xmlns:p14="http://schemas.microsoft.com/office/powerpoint/2010/main" val="360167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1883" y="709579"/>
            <a:ext cx="7874634" cy="574040"/>
          </a:xfrm>
          <a:prstGeom prst="rect">
            <a:avLst/>
          </a:prstGeom>
        </p:spPr>
        <p:txBody>
          <a:bodyPr vert="horz" wrap="square" lIns="0" tIns="12700" rIns="0" bIns="0" rtlCol="0">
            <a:spAutoFit/>
          </a:bodyPr>
          <a:lstStyle/>
          <a:p>
            <a:pPr marL="12700">
              <a:lnSpc>
                <a:spcPct val="100000"/>
              </a:lnSpc>
              <a:spcBef>
                <a:spcPts val="100"/>
              </a:spcBef>
            </a:pPr>
            <a:r>
              <a:rPr lang="el-GR" dirty="0"/>
              <a:t>ΤΑ ΟΙΚΟΝΟΜΙΚΑ ΤΗΣ ΔΙΑΦΗΜΙΣΗΣ</a:t>
            </a:r>
            <a:endParaRPr spc="-5" dirty="0"/>
          </a:p>
        </p:txBody>
      </p:sp>
      <p:sp>
        <p:nvSpPr>
          <p:cNvPr id="3" name="object 3"/>
          <p:cNvSpPr txBox="1"/>
          <p:nvPr/>
        </p:nvSpPr>
        <p:spPr>
          <a:xfrm>
            <a:off x="0" y="1301688"/>
            <a:ext cx="9842500" cy="3444533"/>
          </a:xfrm>
          <a:prstGeom prst="rect">
            <a:avLst/>
          </a:prstGeom>
        </p:spPr>
        <p:txBody>
          <a:bodyPr vert="horz" wrap="square" lIns="0" tIns="88900" rIns="0" bIns="0" rtlCol="0">
            <a:spAutoFit/>
          </a:bodyPr>
          <a:lstStyle/>
          <a:p>
            <a:pPr marL="469900" indent="-457200">
              <a:lnSpc>
                <a:spcPct val="100000"/>
              </a:lnSpc>
              <a:spcBef>
                <a:spcPts val="700"/>
              </a:spcBef>
              <a:buClr>
                <a:srgbClr val="4D4D4D"/>
              </a:buClr>
              <a:buChar char="•"/>
              <a:tabLst>
                <a:tab pos="469900" algn="l"/>
                <a:tab pos="470534" algn="l"/>
              </a:tabLst>
            </a:pPr>
            <a:r>
              <a:rPr lang="el-GR" sz="2600" spc="-5" dirty="0">
                <a:latin typeface="Arial"/>
                <a:cs typeface="Arial"/>
              </a:rPr>
              <a:t>Οι σιτοκαλλιεργητές δεν διαφημίζουν τη σοδειά τους στο διαδίκτυο και σε διαφημιστικές πινακίδες, αλλά οι έμποροι αυτοκινήτων το κάνουν για τα δικά τους προϊόντα.</a:t>
            </a:r>
            <a:endParaRPr lang="el-GR" sz="2600" b="1" spc="-5" dirty="0">
              <a:latin typeface="Arial"/>
              <a:cs typeface="Arial"/>
            </a:endParaRPr>
          </a:p>
          <a:p>
            <a:pPr marL="469900" indent="-457200">
              <a:lnSpc>
                <a:spcPct val="100000"/>
              </a:lnSpc>
              <a:spcBef>
                <a:spcPts val="600"/>
              </a:spcBef>
              <a:buClr>
                <a:srgbClr val="4D4D4D"/>
              </a:buClr>
              <a:buFont typeface="Arial"/>
              <a:buChar char="•"/>
              <a:tabLst>
                <a:tab pos="469900" algn="l"/>
                <a:tab pos="470534" algn="l"/>
                <a:tab pos="4986655" algn="l"/>
              </a:tabLst>
            </a:pPr>
            <a:r>
              <a:rPr lang="el-GR" sz="2600" spc="-5" dirty="0">
                <a:latin typeface="Arial"/>
                <a:cs typeface="Arial"/>
              </a:rPr>
              <a:t>Ο σκοπός των διαφημίσεων είναι να πείσουν τους ανθρώπους να αγοράσουν περισσότερο από το προϊόν ενός πωλητή στην τρέχουσα τιμή</a:t>
            </a:r>
            <a:r>
              <a:rPr sz="2600" spc="-10" dirty="0">
                <a:latin typeface="Arial"/>
                <a:cs typeface="Arial"/>
              </a:rPr>
              <a:t>.</a:t>
            </a:r>
            <a:endParaRPr lang="el-GR" sz="2600" b="1" spc="-5" dirty="0">
              <a:latin typeface="Arial"/>
              <a:cs typeface="Arial"/>
            </a:endParaRPr>
          </a:p>
          <a:p>
            <a:pPr marL="469900" indent="-457200">
              <a:lnSpc>
                <a:spcPct val="100000"/>
              </a:lnSpc>
              <a:spcBef>
                <a:spcPts val="600"/>
              </a:spcBef>
              <a:buClr>
                <a:srgbClr val="4D4D4D"/>
              </a:buClr>
              <a:buFont typeface="Arial"/>
              <a:buChar char="•"/>
              <a:tabLst>
                <a:tab pos="469900" algn="l"/>
                <a:tab pos="470534" algn="l"/>
              </a:tabLst>
            </a:pPr>
            <a:r>
              <a:rPr sz="2600" b="1" spc="-5" dirty="0">
                <a:latin typeface="Arial"/>
                <a:cs typeface="Arial"/>
              </a:rPr>
              <a:t>(</a:t>
            </a:r>
            <a:r>
              <a:rPr lang="el-GR" sz="2600" b="1" spc="-5" dirty="0">
                <a:latin typeface="Arial"/>
                <a:cs typeface="Arial"/>
              </a:rPr>
              <a:t>Υπάρχουν διαφορετικοί τύποι διαφήμισης των προϊόντων</a:t>
            </a:r>
            <a:r>
              <a:rPr sz="2600" b="1" spc="-10" dirty="0">
                <a:latin typeface="Arial"/>
                <a:cs typeface="Arial"/>
              </a:rPr>
              <a:t>.)</a:t>
            </a:r>
            <a:endParaRPr sz="2600" dirty="0">
              <a:latin typeface="Arial"/>
              <a:cs typeface="Arial"/>
            </a:endParaRPr>
          </a:p>
        </p:txBody>
      </p:sp>
      <p:sp>
        <p:nvSpPr>
          <p:cNvPr id="4" name="object 4"/>
          <p:cNvSpPr/>
          <p:nvPr/>
        </p:nvSpPr>
        <p:spPr>
          <a:xfrm>
            <a:off x="3148965" y="4581682"/>
            <a:ext cx="3760470" cy="2719215"/>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320402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096" y="935990"/>
            <a:ext cx="7240905"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Εμπορικά Σήματα (</a:t>
            </a:r>
            <a:r>
              <a:rPr lang="en-US" dirty="0"/>
              <a:t>Brand Names)</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50840"/>
            <a:ext cx="9424035" cy="1458733"/>
          </a:xfrm>
          <a:prstGeom prst="rect">
            <a:avLst/>
          </a:prstGeom>
        </p:spPr>
        <p:txBody>
          <a:bodyPr vert="horz" wrap="square" lIns="0" tIns="164465" rIns="0" bIns="0" rtlCol="0">
            <a:spAutoFit/>
          </a:bodyPr>
          <a:lstStyle/>
          <a:p>
            <a:pPr marL="469900" indent="-457200">
              <a:lnSpc>
                <a:spcPct val="100000"/>
              </a:lnSpc>
              <a:spcBef>
                <a:spcPts val="1295"/>
              </a:spcBef>
              <a:buClr>
                <a:srgbClr val="4D4D4D"/>
              </a:buClr>
              <a:buFont typeface="Arial"/>
              <a:buChar char="•"/>
              <a:tabLst>
                <a:tab pos="469900" algn="l"/>
                <a:tab pos="470534" algn="l"/>
              </a:tabLst>
            </a:pPr>
            <a:r>
              <a:rPr lang="el-GR" sz="2800" spc="-5" dirty="0">
                <a:latin typeface="Arial"/>
                <a:cs typeface="Arial"/>
              </a:rPr>
              <a:t>Ένα </a:t>
            </a:r>
            <a:r>
              <a:rPr lang="el-GR" sz="2800" b="1" spc="-5" dirty="0">
                <a:latin typeface="Arial"/>
                <a:cs typeface="Arial"/>
              </a:rPr>
              <a:t>εμπορικό σήμα </a:t>
            </a:r>
            <a:r>
              <a:rPr lang="el-GR" sz="2800" spc="-5" dirty="0">
                <a:latin typeface="Arial"/>
                <a:cs typeface="Arial"/>
              </a:rPr>
              <a:t>είναι</a:t>
            </a:r>
            <a:r>
              <a:rPr lang="en-US" sz="2800" spc="-5" dirty="0">
                <a:latin typeface="Arial"/>
                <a:cs typeface="Arial"/>
              </a:rPr>
              <a:t> </a:t>
            </a:r>
            <a:r>
              <a:rPr lang="el-GR" sz="2800" spc="-5" dirty="0">
                <a:latin typeface="Arial"/>
                <a:cs typeface="Arial"/>
              </a:rPr>
              <a:t>μια επωνυμία που ανήκει</a:t>
            </a:r>
            <a:r>
              <a:rPr lang="en-US" sz="2800" spc="-5" dirty="0">
                <a:latin typeface="Arial"/>
                <a:cs typeface="Arial"/>
              </a:rPr>
              <a:t> </a:t>
            </a:r>
            <a:r>
              <a:rPr lang="el-GR" sz="2800" spc="-5" dirty="0">
                <a:latin typeface="Arial"/>
                <a:cs typeface="Arial"/>
              </a:rPr>
              <a:t>σε μια συγκεκριμένη εταιρεία, η οποία διακρίνει τα</a:t>
            </a:r>
            <a:r>
              <a:rPr lang="en-US" sz="2800" spc="-5" dirty="0">
                <a:latin typeface="Arial"/>
                <a:cs typeface="Arial"/>
              </a:rPr>
              <a:t> </a:t>
            </a:r>
            <a:r>
              <a:rPr lang="el-GR" sz="2800" spc="-5" dirty="0">
                <a:latin typeface="Arial"/>
                <a:cs typeface="Arial"/>
              </a:rPr>
              <a:t>προϊόντα της από αυτά</a:t>
            </a:r>
            <a:r>
              <a:rPr lang="en-US" sz="2800" spc="-5" dirty="0">
                <a:latin typeface="Arial"/>
                <a:cs typeface="Arial"/>
              </a:rPr>
              <a:t> </a:t>
            </a:r>
            <a:r>
              <a:rPr lang="el-GR" sz="2800" spc="-5" dirty="0">
                <a:latin typeface="Arial"/>
                <a:cs typeface="Arial"/>
              </a:rPr>
              <a:t>άλλων εταιρειών.</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292846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935990"/>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600200"/>
            <a:ext cx="9411335" cy="6003567"/>
          </a:xfrm>
          <a:prstGeom prst="rect">
            <a:avLst/>
          </a:prstGeom>
        </p:spPr>
        <p:txBody>
          <a:bodyPr vert="horz" wrap="square" lIns="0" tIns="164465" rIns="0" bIns="0" rtlCol="0">
            <a:spAutoFit/>
          </a:bodyPr>
          <a:lstStyle/>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Τι είναι ο μονοπωλιακός ανταγωνισμός;</a:t>
            </a: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Γιατί οι ολιγοπωλιακές και οι μονοπωλιακά ανταγωνιστικές επιχειρήσεις διαφοροποιούν τα προϊόντα τους;</a:t>
            </a: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Πώς προσδιορίζονται οι τιμές και τα κέρδη στο μονοπωλιακό ανταγωνισμό, βραχυχρόνια και μακροχρόνια;</a:t>
            </a: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Με ποιο τρόπο ο μονοπωλιακός ανταγωνισμός θέτει μια αμοιβαία αντιστάθμιση μεταξύ χαμηλότερων τιμών και μεγαλύτερης ποικιλίας προϊόντων;</a:t>
            </a: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Ποια είναι η οικονομική σημασία της διαφήμισης και των εμπορικών σημάτων;</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983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762000"/>
            <a:ext cx="9677400" cy="566822"/>
          </a:xfrm>
          <a:prstGeom prst="rect">
            <a:avLst/>
          </a:prstGeom>
        </p:spPr>
        <p:txBody>
          <a:bodyPr vert="horz" wrap="square" lIns="0" tIns="12700" rIns="0" bIns="0" rtlCol="0">
            <a:spAutoFit/>
          </a:bodyPr>
          <a:lstStyle/>
          <a:p>
            <a:pPr marL="12700">
              <a:lnSpc>
                <a:spcPct val="100000"/>
              </a:lnSpc>
              <a:spcBef>
                <a:spcPts val="100"/>
              </a:spcBef>
            </a:pPr>
            <a:r>
              <a:rPr lang="el-GR" dirty="0"/>
              <a:t>Η Έννοια του Μονοπωλιακού Ανταγωνισμού</a:t>
            </a:r>
            <a:endParaRPr spc="-5" dirty="0"/>
          </a:p>
        </p:txBody>
      </p:sp>
      <p:sp>
        <p:nvSpPr>
          <p:cNvPr id="3" name="object 3"/>
          <p:cNvSpPr txBox="1"/>
          <p:nvPr/>
        </p:nvSpPr>
        <p:spPr>
          <a:xfrm>
            <a:off x="68833" y="1295400"/>
            <a:ext cx="9842500" cy="4906471"/>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70534" algn="l"/>
              </a:tabLst>
            </a:pPr>
            <a:r>
              <a:rPr lang="el-GR" sz="2800" dirty="0">
                <a:latin typeface="Arial"/>
                <a:cs typeface="Arial"/>
              </a:rPr>
              <a:t>Ο μονοπωλιακός ανταγωνισμός είναι μια μορφή διάρθρωσης της αγοράς στην οποία υπάρχουν πολλοί ανταγωνιζόμενοι παραγωγοί σε έναν κλάδο, κάθε παραγωγός πουλά ένα διαφοροποιημένο προϊόν και υπάρχει ελεύθερη είσοδος στον κλάδο και ελεύθερη έξοδος από αυτόν:</a:t>
            </a:r>
            <a:endParaRPr lang="el-GR" sz="2600" spc="-5" dirty="0">
              <a:latin typeface="Arial"/>
              <a:cs typeface="Arial"/>
            </a:endParaRPr>
          </a:p>
          <a:p>
            <a:pPr marL="927100" lvl="1" indent="-457200">
              <a:lnSpc>
                <a:spcPct val="100000"/>
              </a:lnSpc>
              <a:spcBef>
                <a:spcPts val="1205"/>
              </a:spcBef>
              <a:buClr>
                <a:srgbClr val="4D4D4D"/>
              </a:buClr>
              <a:buChar char="–"/>
              <a:tabLst>
                <a:tab pos="927100" algn="l"/>
                <a:tab pos="927735" algn="l"/>
              </a:tabLst>
            </a:pPr>
            <a:r>
              <a:rPr lang="el-GR" sz="2600" spc="-5" dirty="0">
                <a:latin typeface="Arial"/>
                <a:cs typeface="Arial"/>
              </a:rPr>
              <a:t>Μεγάλος Αριθμός Επιχειρήσεων</a:t>
            </a:r>
          </a:p>
          <a:p>
            <a:pPr marL="927100" lvl="1" indent="-457200">
              <a:lnSpc>
                <a:spcPct val="100000"/>
              </a:lnSpc>
              <a:spcBef>
                <a:spcPts val="1205"/>
              </a:spcBef>
              <a:buClr>
                <a:srgbClr val="4D4D4D"/>
              </a:buClr>
              <a:buChar char="–"/>
              <a:tabLst>
                <a:tab pos="927100" algn="l"/>
                <a:tab pos="927735" algn="l"/>
              </a:tabLst>
            </a:pPr>
            <a:r>
              <a:rPr lang="el-GR" sz="2800" spc="-5" dirty="0">
                <a:latin typeface="Arial"/>
                <a:cs typeface="Arial"/>
              </a:rPr>
              <a:t>Διαφοροποιημένα Προϊόντα</a:t>
            </a:r>
          </a:p>
          <a:p>
            <a:pPr marL="927100" lvl="1" indent="-457200">
              <a:lnSpc>
                <a:spcPct val="100000"/>
              </a:lnSpc>
              <a:spcBef>
                <a:spcPts val="1205"/>
              </a:spcBef>
              <a:buClr>
                <a:srgbClr val="4D4D4D"/>
              </a:buClr>
              <a:buChar char="–"/>
              <a:tabLst>
                <a:tab pos="927100" algn="l"/>
                <a:tab pos="927735" algn="l"/>
              </a:tabLst>
            </a:pPr>
            <a:r>
              <a:rPr lang="el-GR" sz="2800" spc="-5" dirty="0">
                <a:latin typeface="Arial"/>
                <a:cs typeface="Arial"/>
              </a:rPr>
              <a:t>Ελεύθερη Είσοδος και Έξοδος Μακροχρόνια</a:t>
            </a:r>
          </a:p>
          <a:p>
            <a:pPr marL="927100" lvl="1" indent="-457200">
              <a:lnSpc>
                <a:spcPct val="100000"/>
              </a:lnSpc>
              <a:spcBef>
                <a:spcPts val="1205"/>
              </a:spcBef>
              <a:buClr>
                <a:srgbClr val="4D4D4D"/>
              </a:buClr>
              <a:buChar char="–"/>
              <a:tabLst>
                <a:tab pos="927100" algn="l"/>
                <a:tab pos="927735" algn="l"/>
              </a:tabLst>
            </a:pPr>
            <a:r>
              <a:rPr lang="el-GR" sz="2800" spc="-5" dirty="0">
                <a:latin typeface="Arial"/>
                <a:cs typeface="Arial"/>
              </a:rPr>
              <a:t>Ο Μονοπωλιακός Ανταγωνισμός Συνοπτικά</a:t>
            </a:r>
          </a:p>
        </p:txBody>
      </p:sp>
      <p:sp>
        <p:nvSpPr>
          <p:cNvPr id="10" name="object 10"/>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9" name="object 9"/>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411303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68818"/>
            <a:ext cx="9385808" cy="658384"/>
          </a:xfrm>
          <a:prstGeom prst="rect">
            <a:avLst/>
          </a:prstGeom>
        </p:spPr>
        <p:txBody>
          <a:bodyPr vert="horz" wrap="square" lIns="0" tIns="103377" rIns="0" bIns="0" rtlCol="0">
            <a:spAutoFit/>
          </a:bodyPr>
          <a:lstStyle/>
          <a:p>
            <a:pPr marL="7938" marR="5080" indent="-7938" algn="ctr">
              <a:lnSpc>
                <a:spcPct val="100000"/>
              </a:lnSpc>
              <a:spcBef>
                <a:spcPts val="100"/>
              </a:spcBef>
            </a:pPr>
            <a:r>
              <a:rPr lang="el-GR" dirty="0"/>
              <a:t>Διαφοροποίηση Προϊόντος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0" y="1549663"/>
            <a:ext cx="10058399" cy="4980851"/>
          </a:xfrm>
          <a:prstGeom prst="rect">
            <a:avLst/>
          </a:prstGeom>
        </p:spPr>
        <p:txBody>
          <a:bodyPr vert="horz" wrap="square" lIns="0" tIns="177800" rIns="0" bIns="0" rtlCol="0">
            <a:spAutoFit/>
          </a:bodyPr>
          <a:lstStyle/>
          <a:p>
            <a:pPr marL="469900" indent="-457200">
              <a:lnSpc>
                <a:spcPct val="100000"/>
              </a:lnSpc>
              <a:spcBef>
                <a:spcPts val="1400"/>
              </a:spcBef>
              <a:buClr>
                <a:srgbClr val="4D4D4D"/>
              </a:buClr>
              <a:buChar char="•"/>
              <a:tabLst>
                <a:tab pos="469900" algn="l"/>
                <a:tab pos="470534" algn="l"/>
              </a:tabLst>
            </a:pPr>
            <a:r>
              <a:rPr lang="el-GR" sz="2800" dirty="0">
                <a:latin typeface="Arial"/>
                <a:cs typeface="Arial"/>
              </a:rPr>
              <a:t>Τρεις είναι οι σημαντικοί τύποι διαφοροποίησης προϊόντος</a:t>
            </a:r>
            <a:r>
              <a:rPr sz="2800" dirty="0">
                <a:latin typeface="Arial"/>
                <a:cs typeface="Arial"/>
              </a:rPr>
              <a:t>:</a:t>
            </a:r>
          </a:p>
          <a:p>
            <a:pPr marL="927100" lvl="1" indent="-457200">
              <a:lnSpc>
                <a:spcPct val="100000"/>
              </a:lnSpc>
              <a:spcBef>
                <a:spcPts val="1200"/>
              </a:spcBef>
              <a:buClr>
                <a:srgbClr val="4D4D4D"/>
              </a:buClr>
              <a:buFont typeface="Arial"/>
              <a:buChar char="–"/>
              <a:tabLst>
                <a:tab pos="927100" algn="l"/>
                <a:tab pos="927735" algn="l"/>
              </a:tabLst>
            </a:pPr>
            <a:r>
              <a:rPr lang="el-GR" sz="2600" b="1" spc="-10" dirty="0">
                <a:latin typeface="Arial"/>
                <a:cs typeface="Arial"/>
              </a:rPr>
              <a:t>Ανάλογα με το στυλ ή το είδος</a:t>
            </a:r>
            <a:endParaRPr lang="el-GR" sz="2400" spc="-5" dirty="0">
              <a:latin typeface="Arial"/>
              <a:cs typeface="Arial"/>
            </a:endParaRPr>
          </a:p>
          <a:p>
            <a:pPr marL="1384300" lvl="2" indent="-457200">
              <a:lnSpc>
                <a:spcPct val="100000"/>
              </a:lnSpc>
              <a:spcBef>
                <a:spcPts val="1210"/>
              </a:spcBef>
              <a:buClr>
                <a:srgbClr val="4D4D4D"/>
              </a:buClr>
              <a:buFont typeface="Wingdings"/>
              <a:buChar char=""/>
              <a:tabLst>
                <a:tab pos="1383665" algn="l"/>
                <a:tab pos="1384300" algn="l"/>
              </a:tabLst>
            </a:pPr>
            <a:r>
              <a:rPr lang="el-GR" sz="2400" spc="-5" dirty="0">
                <a:latin typeface="Arial"/>
                <a:cs typeface="Arial"/>
              </a:rPr>
              <a:t>SUV ή σπορ</a:t>
            </a:r>
            <a:r>
              <a:rPr lang="en-US" sz="2400" spc="-5" dirty="0">
                <a:latin typeface="Arial"/>
                <a:cs typeface="Arial"/>
              </a:rPr>
              <a:t> </a:t>
            </a:r>
            <a:r>
              <a:rPr lang="el-GR" sz="2400" spc="-5" dirty="0">
                <a:latin typeface="Arial"/>
                <a:cs typeface="Arial"/>
              </a:rPr>
              <a:t>αυτοκίνητα, με κάθε είδος (τύπο) αυτοκινήτου να απευθύνεται σε οδηγούς με διαφορετικές ανάγκες και γούστα.</a:t>
            </a:r>
            <a:endParaRPr lang="en-US" sz="2800" b="1" dirty="0"/>
          </a:p>
          <a:p>
            <a:pPr marL="927100" lvl="1" indent="-457200">
              <a:spcBef>
                <a:spcPts val="1190"/>
              </a:spcBef>
              <a:buClr>
                <a:srgbClr val="4D4D4D"/>
              </a:buClr>
              <a:buFont typeface="Arial"/>
              <a:buChar char="–"/>
              <a:tabLst>
                <a:tab pos="927100" algn="l"/>
                <a:tab pos="927735" algn="l"/>
              </a:tabLst>
            </a:pPr>
            <a:r>
              <a:rPr lang="el-GR" sz="2800" b="1" dirty="0"/>
              <a:t>Ανάλογα με την τοποθεσία</a:t>
            </a:r>
            <a:endParaRPr lang="el-GR" sz="2400" spc="-5" dirty="0">
              <a:latin typeface="Arial"/>
              <a:cs typeface="Arial"/>
            </a:endParaRPr>
          </a:p>
          <a:p>
            <a:pPr marL="1384300" lvl="2" indent="-457200">
              <a:lnSpc>
                <a:spcPct val="100000"/>
              </a:lnSpc>
              <a:spcBef>
                <a:spcPts val="1210"/>
              </a:spcBef>
              <a:buClr>
                <a:srgbClr val="4D4D4D"/>
              </a:buClr>
              <a:buFont typeface="Wingdings"/>
              <a:buChar char=""/>
              <a:tabLst>
                <a:tab pos="1383665" algn="l"/>
                <a:tab pos="1384300" algn="l"/>
              </a:tabLst>
            </a:pPr>
            <a:r>
              <a:rPr lang="el-GR" sz="2400" spc="-5" dirty="0">
                <a:latin typeface="Arial"/>
                <a:cs typeface="Arial"/>
              </a:rPr>
              <a:t>Είναι πιο βολικό να σταματήσεις για βενζίνη κοντά στο σπίτι σου, κοντά στη δουλειά σου ή κοντά όπου και εάν βρίσκεσαι όταν ο δείκτης της βενζίνης είναι σε χαμηλά επίπεδα.</a:t>
            </a:r>
            <a:endParaRPr lang="el-GR" sz="2600" b="1" spc="-10" dirty="0">
              <a:latin typeface="Arial"/>
              <a:cs typeface="Arial"/>
            </a:endParaRPr>
          </a:p>
          <a:p>
            <a:pPr marL="927100" lvl="1" indent="-457200">
              <a:lnSpc>
                <a:spcPct val="100000"/>
              </a:lnSpc>
              <a:spcBef>
                <a:spcPts val="1190"/>
              </a:spcBef>
              <a:buClr>
                <a:srgbClr val="4D4D4D"/>
              </a:buClr>
              <a:buFont typeface="Arial"/>
              <a:buChar char="–"/>
              <a:tabLst>
                <a:tab pos="927100" algn="l"/>
                <a:tab pos="927735" algn="l"/>
              </a:tabLst>
            </a:pPr>
            <a:r>
              <a:rPr lang="el-GR" sz="2600" b="1" spc="-10" dirty="0">
                <a:latin typeface="Arial"/>
                <a:cs typeface="Arial"/>
              </a:rPr>
              <a:t>Ανάλογα με την ποιότητα</a:t>
            </a:r>
            <a:endParaRPr lang="el-GR" sz="2400" spc="-5" dirty="0">
              <a:latin typeface="Arial"/>
              <a:cs typeface="Arial"/>
            </a:endParaRPr>
          </a:p>
          <a:p>
            <a:pPr marL="1384300" lvl="2" indent="-457200">
              <a:lnSpc>
                <a:spcPct val="100000"/>
              </a:lnSpc>
              <a:spcBef>
                <a:spcPts val="1210"/>
              </a:spcBef>
              <a:buClr>
                <a:srgbClr val="4D4D4D"/>
              </a:buClr>
              <a:buFont typeface="Wingdings"/>
              <a:buChar char=""/>
              <a:tabLst>
                <a:tab pos="1383665" algn="l"/>
                <a:tab pos="1384300" algn="l"/>
              </a:tabLst>
            </a:pPr>
            <a:r>
              <a:rPr lang="el-GR" sz="2400" spc="-5" dirty="0">
                <a:latin typeface="Arial"/>
                <a:cs typeface="Arial"/>
              </a:rPr>
              <a:t>Συνηθισμένη σοκολάτα έναντι σοκολάτας πολυτελείας (</a:t>
            </a:r>
            <a:r>
              <a:rPr sz="2400" spc="-5" dirty="0">
                <a:latin typeface="Arial"/>
                <a:cs typeface="Arial"/>
              </a:rPr>
              <a:t>gourmet</a:t>
            </a:r>
            <a:r>
              <a:rPr lang="el-GR" sz="2400" spc="-5" dirty="0">
                <a:latin typeface="Arial"/>
                <a:cs typeface="Arial"/>
              </a:rPr>
              <a:t>)</a:t>
            </a:r>
            <a:endParaRPr sz="24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213641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935990"/>
            <a:ext cx="780542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ΧΑΡΑΚΤΗΡΙΣΤΙΚΑ ΤΟΥ ΚΛΑΔΟΥ</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480550" cy="3736920"/>
          </a:xfrm>
          <a:prstGeom prst="rect">
            <a:avLst/>
          </a:prstGeom>
        </p:spPr>
        <p:txBody>
          <a:bodyPr vert="horz" wrap="square" lIns="0" tIns="12700" rIns="0" bIns="0" rtlCol="0">
            <a:spAutoFit/>
          </a:bodyPr>
          <a:lstStyle/>
          <a:p>
            <a:pPr marL="469900" marR="314960" indent="-457200">
              <a:lnSpc>
                <a:spcPct val="100000"/>
              </a:lnSpc>
              <a:spcBef>
                <a:spcPts val="100"/>
              </a:spcBef>
              <a:buClr>
                <a:srgbClr val="4D4D4D"/>
              </a:buClr>
              <a:buChar char="•"/>
              <a:tabLst>
                <a:tab pos="469900" algn="l"/>
                <a:tab pos="470534" algn="l"/>
              </a:tabLst>
            </a:pPr>
            <a:r>
              <a:rPr lang="el-GR" sz="2800" dirty="0">
                <a:latin typeface="Arial"/>
                <a:cs typeface="Arial"/>
              </a:rPr>
              <a:t>Υπάρχουν δύο σημαντικά χαρακτηριστικά στους κλάδους με διαφοροποιημένα προϊόντα:</a:t>
            </a:r>
            <a:endParaRPr lang="en-US" sz="2600" b="1" spc="-5" dirty="0">
              <a:latin typeface="Arial"/>
              <a:cs typeface="Arial"/>
            </a:endParaRPr>
          </a:p>
          <a:p>
            <a:pPr marL="977900" marR="14604" indent="-457834">
              <a:lnSpc>
                <a:spcPct val="100000"/>
              </a:lnSpc>
              <a:spcBef>
                <a:spcPts val="1805"/>
              </a:spcBef>
              <a:tabLst>
                <a:tab pos="977900" algn="l"/>
              </a:tabLst>
            </a:pPr>
            <a:r>
              <a:rPr sz="2600" b="1" spc="-5" dirty="0">
                <a:latin typeface="Arial"/>
                <a:cs typeface="Arial"/>
              </a:rPr>
              <a:t>–	</a:t>
            </a:r>
            <a:r>
              <a:rPr lang="el-GR" sz="2600" b="1" spc="-5" dirty="0">
                <a:latin typeface="Arial"/>
                <a:cs typeface="Arial"/>
              </a:rPr>
              <a:t>Υπάρχει ανταγωνισμός μεταξύ των πωλητών</a:t>
            </a:r>
            <a:r>
              <a:rPr sz="2600" b="1" spc="-10" dirty="0">
                <a:latin typeface="Arial"/>
                <a:cs typeface="Arial"/>
              </a:rPr>
              <a:t>: </a:t>
            </a:r>
            <a:r>
              <a:rPr lang="el-GR" sz="2600" spc="-5" dirty="0">
                <a:latin typeface="Arial"/>
                <a:cs typeface="Arial"/>
              </a:rPr>
              <a:t>Παρά το ότι οι πωλητές διαφοροποιημένων προϊόντων δεν προσφέρουν πανομοιότυπα αγαθά, ανταγωνίζονται σε κάποιο βαθμό για μια περιορισμένη αγορά.</a:t>
            </a:r>
            <a:endParaRPr lang="el-GR" sz="2600" spc="-5" dirty="0">
              <a:solidFill>
                <a:srgbClr val="4D4D4D"/>
              </a:solidFill>
              <a:latin typeface="Arial"/>
              <a:cs typeface="Arial"/>
            </a:endParaRPr>
          </a:p>
          <a:p>
            <a:pPr marL="927100" marR="5080" indent="-457834">
              <a:lnSpc>
                <a:spcPct val="100000"/>
              </a:lnSpc>
              <a:spcBef>
                <a:spcPts val="1800"/>
              </a:spcBef>
              <a:tabLst>
                <a:tab pos="927100" algn="l"/>
              </a:tabLst>
            </a:pPr>
            <a:r>
              <a:rPr sz="2600" spc="-5" dirty="0">
                <a:solidFill>
                  <a:srgbClr val="4D4D4D"/>
                </a:solidFill>
                <a:latin typeface="Arial"/>
                <a:cs typeface="Arial"/>
              </a:rPr>
              <a:t>–	</a:t>
            </a:r>
            <a:r>
              <a:rPr lang="el-GR" sz="2600" b="1" spc="-5" dirty="0">
                <a:latin typeface="Arial"/>
                <a:cs typeface="Arial"/>
              </a:rPr>
              <a:t>Υπάρχει αξία στην ποικιλία: </a:t>
            </a:r>
            <a:r>
              <a:rPr lang="el-GR" sz="2600" spc="-5" dirty="0">
                <a:latin typeface="Arial"/>
                <a:cs typeface="Arial"/>
              </a:rPr>
              <a:t>Οι καταναλωτές </a:t>
            </a:r>
            <a:r>
              <a:rPr lang="el-GR" sz="2600" spc="-5" dirty="0" err="1">
                <a:latin typeface="Arial"/>
                <a:cs typeface="Arial"/>
              </a:rPr>
              <a:t>οφελούνται</a:t>
            </a:r>
            <a:r>
              <a:rPr lang="el-GR" sz="2600" spc="-5" dirty="0">
                <a:latin typeface="Arial"/>
                <a:cs typeface="Arial"/>
              </a:rPr>
              <a:t> από την ύπαρξη πολλών διαφοροποιημένων προϊόντων.</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extLst>
      <p:ext uri="{BB962C8B-B14F-4D97-AF65-F5344CB8AC3E}">
        <p14:creationId xmlns:p14="http://schemas.microsoft.com/office/powerpoint/2010/main" val="230022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89229" y="5460229"/>
            <a:ext cx="9640571" cy="1942840"/>
          </a:xfrm>
          <a:prstGeom prst="rect">
            <a:avLst/>
          </a:prstGeom>
        </p:spPr>
        <p:txBody>
          <a:bodyPr vert="horz" wrap="square" lIns="0" tIns="95250" rIns="0" bIns="0" rtlCol="0">
            <a:spAutoFit/>
          </a:bodyPr>
          <a:lstStyle/>
          <a:p>
            <a:pPr marL="469900" indent="-457200">
              <a:lnSpc>
                <a:spcPct val="100000"/>
              </a:lnSpc>
              <a:spcBef>
                <a:spcPts val="750"/>
              </a:spcBef>
              <a:buClr>
                <a:srgbClr val="4D4D4D"/>
              </a:buClr>
              <a:buFont typeface="Arial"/>
              <a:buChar char="•"/>
              <a:tabLst>
                <a:tab pos="469900" algn="l"/>
                <a:tab pos="470534" algn="l"/>
              </a:tabLst>
            </a:pPr>
            <a:r>
              <a:rPr lang="el-GR" sz="2400" b="1" dirty="0">
                <a:latin typeface="Arial"/>
                <a:cs typeface="Arial"/>
              </a:rPr>
              <a:t>Η ποσότητα εκροής που μεγιστοποιεί το κέρδος είναι</a:t>
            </a:r>
            <a:r>
              <a:rPr lang="en-US" sz="2400" b="1" dirty="0">
                <a:latin typeface="Arial"/>
                <a:cs typeface="Arial"/>
              </a:rPr>
              <a:t> </a:t>
            </a:r>
            <a:r>
              <a:rPr lang="el-GR" sz="2400" b="1" dirty="0">
                <a:latin typeface="Arial"/>
                <a:cs typeface="Arial"/>
              </a:rPr>
              <a:t>η QP, η ποσότητα εκροής στην οποία το οριακό έσοδο, MRP, ισούται με</a:t>
            </a:r>
            <a:r>
              <a:rPr lang="en-US" sz="2400" b="1" dirty="0">
                <a:latin typeface="Arial"/>
                <a:cs typeface="Arial"/>
              </a:rPr>
              <a:t> </a:t>
            </a:r>
            <a:r>
              <a:rPr lang="el-GR" sz="2400" b="1" dirty="0">
                <a:latin typeface="Arial"/>
                <a:cs typeface="Arial"/>
              </a:rPr>
              <a:t>το οριακό κόστος, MC. Η επιχείρηση χρεώνει τιμή PP και αποκομίζει</a:t>
            </a:r>
            <a:r>
              <a:rPr lang="en-US" sz="2400" b="1" dirty="0">
                <a:latin typeface="Arial"/>
                <a:cs typeface="Arial"/>
              </a:rPr>
              <a:t> </a:t>
            </a:r>
            <a:r>
              <a:rPr lang="el-GR" sz="2400" b="1" dirty="0">
                <a:latin typeface="Arial"/>
                <a:cs typeface="Arial"/>
              </a:rPr>
              <a:t>κέρδος, που αναπαρίσταται από το σκιασμένο πράσινο εμβαδόν του</a:t>
            </a:r>
            <a:r>
              <a:rPr lang="en-US" sz="2400" b="1" dirty="0">
                <a:latin typeface="Arial"/>
                <a:cs typeface="Arial"/>
              </a:rPr>
              <a:t> </a:t>
            </a:r>
            <a:r>
              <a:rPr lang="el-GR" sz="2400" b="1" dirty="0">
                <a:latin typeface="Arial"/>
                <a:cs typeface="Arial"/>
              </a:rPr>
              <a:t>ορθογωνίου παραλληλογράμμου</a:t>
            </a:r>
            <a:r>
              <a:rPr sz="2400" b="1" spc="-5" dirty="0">
                <a:latin typeface="Arial"/>
                <a:cs typeface="Arial"/>
              </a:rPr>
              <a:t>.</a:t>
            </a:r>
            <a:endParaRPr sz="2400" dirty="0">
              <a:latin typeface="Arial"/>
              <a:cs typeface="Arial"/>
            </a:endParaRPr>
          </a:p>
        </p:txBody>
      </p:sp>
      <p:sp>
        <p:nvSpPr>
          <p:cNvPr id="7" name="object 7"/>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31" y="678679"/>
            <a:ext cx="92678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0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5993" y="5181600"/>
            <a:ext cx="9623807" cy="2167260"/>
          </a:xfrm>
          <a:prstGeom prst="rect">
            <a:avLst/>
          </a:prstGeom>
        </p:spPr>
        <p:txBody>
          <a:bodyPr vert="horz" wrap="square" lIns="0" tIns="12700" rIns="0" bIns="0" rtlCol="0">
            <a:spAutoFit/>
          </a:bodyPr>
          <a:lstStyle/>
          <a:p>
            <a:pPr marL="469900" marR="122555" indent="-457200">
              <a:lnSpc>
                <a:spcPct val="100000"/>
              </a:lnSpc>
              <a:spcBef>
                <a:spcPts val="100"/>
              </a:spcBef>
              <a:buClr>
                <a:srgbClr val="4D4D4D"/>
              </a:buClr>
              <a:buFont typeface="Arial"/>
              <a:buChar char="•"/>
              <a:tabLst>
                <a:tab pos="469900" algn="l"/>
                <a:tab pos="470534" algn="l"/>
              </a:tabLst>
            </a:pPr>
            <a:r>
              <a:rPr lang="el-GR" sz="2000" b="1" spc="-5" dirty="0">
                <a:latin typeface="Arial"/>
                <a:cs typeface="Arial"/>
              </a:rPr>
              <a:t>Είσοδος επιχειρήσεων θα προκύψει μακροχρόνια όταν οι υπάρχουσες</a:t>
            </a:r>
            <a:r>
              <a:rPr lang="en-US" sz="2000" b="1" spc="-5" dirty="0">
                <a:latin typeface="Arial"/>
                <a:cs typeface="Arial"/>
              </a:rPr>
              <a:t> </a:t>
            </a:r>
            <a:r>
              <a:rPr lang="el-GR" sz="2000" b="1" spc="-5" dirty="0">
                <a:latin typeface="Arial"/>
                <a:cs typeface="Arial"/>
              </a:rPr>
              <a:t>επιχειρήσεις είναι κερδοφόρες. Στο τμήμα (α), η είσοδος</a:t>
            </a:r>
            <a:r>
              <a:rPr lang="en-US" sz="2000" b="1" spc="-5" dirty="0">
                <a:latin typeface="Arial"/>
                <a:cs typeface="Arial"/>
              </a:rPr>
              <a:t> </a:t>
            </a:r>
            <a:r>
              <a:rPr lang="el-GR" sz="2000" b="1" spc="-5" dirty="0">
                <a:latin typeface="Arial"/>
                <a:cs typeface="Arial"/>
              </a:rPr>
              <a:t>επιχειρήσεων προκαλεί τη μετατόπιση προς τα αριστερά των καμπυλών</a:t>
            </a:r>
            <a:r>
              <a:rPr lang="en-US" sz="2000" b="1" spc="-5" dirty="0">
                <a:latin typeface="Arial"/>
                <a:cs typeface="Arial"/>
              </a:rPr>
              <a:t> </a:t>
            </a:r>
            <a:r>
              <a:rPr lang="el-GR" sz="2000" b="1" spc="-5" dirty="0">
                <a:latin typeface="Arial"/>
                <a:cs typeface="Arial"/>
              </a:rPr>
              <a:t>ζήτησης και οριακού εσόδου κάθε εναπομείνασας επιχείρησης. Η</a:t>
            </a:r>
            <a:r>
              <a:rPr lang="en-US" sz="2000" b="1" spc="-5" dirty="0">
                <a:latin typeface="Arial"/>
                <a:cs typeface="Arial"/>
              </a:rPr>
              <a:t> </a:t>
            </a:r>
            <a:r>
              <a:rPr lang="el-GR" sz="2000" b="1" spc="-5" dirty="0">
                <a:latin typeface="Arial"/>
                <a:cs typeface="Arial"/>
              </a:rPr>
              <a:t>επιχείρηση λαμβάνει χαμηλότερη τιμή για κάθε μονάδα που πουλάει και</a:t>
            </a:r>
            <a:r>
              <a:rPr lang="en-US" sz="2000" b="1" spc="-5" dirty="0">
                <a:latin typeface="Arial"/>
                <a:cs typeface="Arial"/>
              </a:rPr>
              <a:t> </a:t>
            </a:r>
            <a:r>
              <a:rPr lang="el-GR" sz="2000" b="1" spc="-5" dirty="0">
                <a:latin typeface="Arial"/>
                <a:cs typeface="Arial"/>
              </a:rPr>
              <a:t>τα κέρδη της μειώνονται. Η είσοδος θα σταματήσει όταν οι</a:t>
            </a:r>
            <a:r>
              <a:rPr lang="en-US" sz="2000" b="1" spc="-5" dirty="0">
                <a:latin typeface="Arial"/>
                <a:cs typeface="Arial"/>
              </a:rPr>
              <a:t> </a:t>
            </a:r>
            <a:r>
              <a:rPr lang="el-GR" sz="2000" b="1" spc="-5" dirty="0">
                <a:latin typeface="Arial"/>
                <a:cs typeface="Arial"/>
              </a:rPr>
              <a:t>επιχειρήσεις σημειώνουν μηδενικό κέρδος.</a:t>
            </a:r>
            <a:endParaRPr sz="2000" dirty="0">
              <a:latin typeface="Arial"/>
              <a:cs typeface="Arial"/>
            </a:endParaRPr>
          </a:p>
        </p:txBody>
      </p:sp>
      <p:sp>
        <p:nvSpPr>
          <p:cNvPr id="7" name="object 7"/>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7156"/>
            <a:ext cx="8067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008" y="1575677"/>
            <a:ext cx="42957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09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4280" y="5334000"/>
            <a:ext cx="9834120" cy="1859483"/>
          </a:xfrm>
          <a:prstGeom prst="rect">
            <a:avLst/>
          </a:prstGeom>
        </p:spPr>
        <p:txBody>
          <a:bodyPr vert="horz" wrap="square" lIns="0" tIns="12700" rIns="0" bIns="0" rtlCol="0">
            <a:spAutoFit/>
          </a:bodyPr>
          <a:lstStyle/>
          <a:p>
            <a:pPr marL="469900" marR="265430" indent="-457200">
              <a:lnSpc>
                <a:spcPct val="100000"/>
              </a:lnSpc>
              <a:spcBef>
                <a:spcPts val="100"/>
              </a:spcBef>
              <a:buClr>
                <a:srgbClr val="4D4D4D"/>
              </a:buClr>
              <a:buFont typeface="Arial"/>
              <a:buChar char="•"/>
              <a:tabLst>
                <a:tab pos="469900" algn="l"/>
                <a:tab pos="470534" algn="l"/>
              </a:tabLst>
            </a:pPr>
            <a:r>
              <a:rPr lang="el-GR" sz="2000" b="1" spc="-5" dirty="0">
                <a:latin typeface="Arial"/>
                <a:cs typeface="Arial"/>
              </a:rPr>
              <a:t>Έξοδος επιχειρήσεων θα</a:t>
            </a:r>
            <a:r>
              <a:rPr lang="en-US" sz="2000" b="1" spc="-5" dirty="0">
                <a:latin typeface="Arial"/>
                <a:cs typeface="Arial"/>
              </a:rPr>
              <a:t> </a:t>
            </a:r>
            <a:r>
              <a:rPr lang="el-GR" sz="2000" b="1" spc="-5" dirty="0">
                <a:latin typeface="Arial"/>
                <a:cs typeface="Arial"/>
              </a:rPr>
              <a:t>προκύψει μακροχρόνια όταν οι υπάρχουσες επιχειρήσεις είναι</a:t>
            </a:r>
            <a:r>
              <a:rPr lang="en-US" sz="2000" b="1" spc="-5" dirty="0">
                <a:latin typeface="Arial"/>
                <a:cs typeface="Arial"/>
              </a:rPr>
              <a:t> </a:t>
            </a:r>
            <a:r>
              <a:rPr lang="el-GR" sz="2000" b="1" spc="-5" dirty="0">
                <a:latin typeface="Arial"/>
                <a:cs typeface="Arial"/>
              </a:rPr>
              <a:t>ζημιογόνες. Στο τμήμα (β), η έξοδος από τον κλάδο μετατοπίζει προς</a:t>
            </a:r>
            <a:r>
              <a:rPr lang="en-US" sz="2000" b="1" spc="-5" dirty="0">
                <a:latin typeface="Arial"/>
                <a:cs typeface="Arial"/>
              </a:rPr>
              <a:t> </a:t>
            </a:r>
            <a:r>
              <a:rPr lang="el-GR" sz="2000" b="1" spc="-5" dirty="0">
                <a:latin typeface="Arial"/>
                <a:cs typeface="Arial"/>
              </a:rPr>
              <a:t>τα δεξιά τις καμπύλες ζήτησης και οριακού εσόδου κάθε</a:t>
            </a:r>
            <a:r>
              <a:rPr lang="en-US" sz="2000" b="1" spc="-5" dirty="0">
                <a:latin typeface="Arial"/>
                <a:cs typeface="Arial"/>
              </a:rPr>
              <a:t> </a:t>
            </a:r>
            <a:r>
              <a:rPr lang="el-GR" sz="2000" b="1" spc="-5" dirty="0">
                <a:latin typeface="Arial"/>
                <a:cs typeface="Arial"/>
              </a:rPr>
              <a:t>εναπομείνασας επιχείρησης. Η επιχείρηση λαμβάνει υψηλότερη τιμή</a:t>
            </a:r>
            <a:r>
              <a:rPr lang="en-US" sz="2000" b="1" spc="-5" dirty="0">
                <a:latin typeface="Arial"/>
                <a:cs typeface="Arial"/>
              </a:rPr>
              <a:t> </a:t>
            </a:r>
            <a:r>
              <a:rPr lang="el-GR" sz="2000" b="1" spc="-5" dirty="0">
                <a:latin typeface="Arial"/>
                <a:cs typeface="Arial"/>
              </a:rPr>
              <a:t>για κάθε μονάδα που πουλάει και το κέρδος αυξάνεται. Η έξοδος θα</a:t>
            </a:r>
            <a:r>
              <a:rPr lang="en-US" sz="2000" b="1" spc="-5" dirty="0">
                <a:latin typeface="Arial"/>
                <a:cs typeface="Arial"/>
              </a:rPr>
              <a:t> </a:t>
            </a:r>
            <a:r>
              <a:rPr lang="el-GR" sz="2000" b="1" spc="-5" dirty="0">
                <a:latin typeface="Arial"/>
                <a:cs typeface="Arial"/>
              </a:rPr>
              <a:t>σταματήσει όταν οι εναπομείνασες επιχειρήσεις θα σημειώνουν</a:t>
            </a:r>
            <a:r>
              <a:rPr lang="en-US" sz="2000" b="1" spc="-5" dirty="0">
                <a:latin typeface="Arial"/>
                <a:cs typeface="Arial"/>
              </a:rPr>
              <a:t> </a:t>
            </a:r>
            <a:r>
              <a:rPr lang="el-GR" sz="2000" b="1" spc="-5" dirty="0">
                <a:latin typeface="Arial"/>
                <a:cs typeface="Arial"/>
              </a:rPr>
              <a:t>μηδενικό κέρδος.</a:t>
            </a:r>
            <a:endParaRPr lang="el-GR" sz="2000" dirty="0">
              <a:latin typeface="Arial"/>
              <a:cs typeface="Arial"/>
            </a:endParaRPr>
          </a:p>
        </p:txBody>
      </p:sp>
      <p:sp>
        <p:nvSpPr>
          <p:cNvPr id="7" name="object 7"/>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90" y="900112"/>
            <a:ext cx="8067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76106"/>
            <a:ext cx="4483645" cy="371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4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658" y="1207545"/>
            <a:ext cx="5303208" cy="462947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000" b="1" dirty="0">
                <a:latin typeface="Arial"/>
                <a:cs typeface="Arial"/>
              </a:rPr>
              <a:t>Εάν οι υπάρχουσες επιχειρήσεις είναι κερδοφόρες, θα</a:t>
            </a:r>
            <a:r>
              <a:rPr lang="en-US" sz="2000" b="1" dirty="0">
                <a:latin typeface="Arial"/>
                <a:cs typeface="Arial"/>
              </a:rPr>
              <a:t> </a:t>
            </a:r>
            <a:r>
              <a:rPr lang="el-GR" sz="2000" b="1" dirty="0">
                <a:latin typeface="Arial"/>
                <a:cs typeface="Arial"/>
              </a:rPr>
              <a:t>προκύψει είσοδος νέων επιχειρήσεων και μετατόπιση της</a:t>
            </a:r>
            <a:r>
              <a:rPr lang="en-US" sz="2000" b="1" dirty="0">
                <a:latin typeface="Arial"/>
                <a:cs typeface="Arial"/>
              </a:rPr>
              <a:t> </a:t>
            </a:r>
            <a:r>
              <a:rPr lang="el-GR" sz="2000" b="1" dirty="0">
                <a:latin typeface="Arial"/>
                <a:cs typeface="Arial"/>
              </a:rPr>
              <a:t>καμπύλης ζήτησης για κάθε υφιστάμενη επιχείρηση προς τα</a:t>
            </a:r>
            <a:r>
              <a:rPr lang="en-US" sz="2000" b="1" dirty="0">
                <a:latin typeface="Arial"/>
                <a:cs typeface="Arial"/>
              </a:rPr>
              <a:t> </a:t>
            </a:r>
            <a:r>
              <a:rPr lang="el-GR" sz="2000" b="1" dirty="0">
                <a:latin typeface="Arial"/>
                <a:cs typeface="Arial"/>
              </a:rPr>
              <a:t>αριστερά. Εάν οι υπάρχουσες επιχειρήσεις είναι</a:t>
            </a:r>
            <a:r>
              <a:rPr lang="en-US" sz="2000" b="1" dirty="0">
                <a:latin typeface="Arial"/>
                <a:cs typeface="Arial"/>
              </a:rPr>
              <a:t> </a:t>
            </a:r>
            <a:r>
              <a:rPr lang="el-GR" sz="2000" b="1" dirty="0">
                <a:latin typeface="Arial"/>
                <a:cs typeface="Arial"/>
              </a:rPr>
              <a:t>ζημιογόνες, η καμπύλη ζήτησης κάθε εναπομένουσας</a:t>
            </a:r>
            <a:r>
              <a:rPr lang="en-US" sz="2000" b="1" dirty="0">
                <a:latin typeface="Arial"/>
                <a:cs typeface="Arial"/>
              </a:rPr>
              <a:t> </a:t>
            </a:r>
            <a:r>
              <a:rPr lang="el-GR" sz="2000" b="1" dirty="0">
                <a:latin typeface="Arial"/>
                <a:cs typeface="Arial"/>
              </a:rPr>
              <a:t>επιχείρησης θα μετατοπιστεί προς τα δεξιά, καθώς κάποιες</a:t>
            </a:r>
            <a:r>
              <a:rPr lang="en-US" sz="2000" b="1" dirty="0">
                <a:latin typeface="Arial"/>
                <a:cs typeface="Arial"/>
              </a:rPr>
              <a:t> </a:t>
            </a:r>
            <a:r>
              <a:rPr lang="el-GR" sz="2000" b="1" dirty="0">
                <a:latin typeface="Arial"/>
                <a:cs typeface="Arial"/>
              </a:rPr>
              <a:t>επιχειρήσεις θα εξέλθουν από τον κλάδο. Η είσοδος και</a:t>
            </a:r>
            <a:r>
              <a:rPr lang="en-US" sz="2000" b="1" dirty="0">
                <a:latin typeface="Arial"/>
                <a:cs typeface="Arial"/>
              </a:rPr>
              <a:t> </a:t>
            </a:r>
            <a:r>
              <a:rPr lang="el-GR" sz="2000" b="1" dirty="0">
                <a:latin typeface="Arial"/>
                <a:cs typeface="Arial"/>
              </a:rPr>
              <a:t>έξοδος θα σταματήσει όταν κάθε υπάρχουσα επιχείρηση</a:t>
            </a:r>
            <a:r>
              <a:rPr lang="en-US" sz="2000" b="1" dirty="0">
                <a:latin typeface="Arial"/>
                <a:cs typeface="Arial"/>
              </a:rPr>
              <a:t> </a:t>
            </a:r>
            <a:r>
              <a:rPr lang="el-GR" sz="2000" b="1" dirty="0">
                <a:latin typeface="Arial"/>
                <a:cs typeface="Arial"/>
              </a:rPr>
              <a:t>στον κλάδο σημειώνει μηδενικό κέρδος στην ποσότητα</a:t>
            </a:r>
            <a:r>
              <a:rPr lang="en-US" sz="2000" b="1" dirty="0">
                <a:latin typeface="Arial"/>
                <a:cs typeface="Arial"/>
              </a:rPr>
              <a:t> </a:t>
            </a:r>
            <a:r>
              <a:rPr lang="el-GR" sz="2000" b="1" dirty="0">
                <a:latin typeface="Arial"/>
                <a:cs typeface="Arial"/>
              </a:rPr>
              <a:t>μεγιστοποίησης του κέρδους της. </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207" y="1207545"/>
            <a:ext cx="4613028" cy="36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207" y="990031"/>
            <a:ext cx="4803443" cy="21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052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52221</TotalTime>
  <Words>815</Words>
  <Application>Microsoft Office PowerPoint</Application>
  <PresentationFormat>Custom</PresentationFormat>
  <Paragraphs>69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15</vt:lpstr>
      <vt:lpstr>ΤΙ ΘΑ ΜΑΘΕΤΕ ΣΕ ΑΥΤΟ ΤΟ ΚΕΦΑΛΑΙΟ</vt:lpstr>
      <vt:lpstr>Η Έννοια του Μονοπωλιακού Ανταγωνισμού</vt:lpstr>
      <vt:lpstr>Διαφοροποίηση Προϊόντος</vt:lpstr>
      <vt:lpstr>ΧΑΡΑΚΤΗΡΙΣΤΙΚΑ ΤΟΥ ΚΛΑΔΟΥ</vt:lpstr>
      <vt:lpstr>PowerPoint Presentation</vt:lpstr>
      <vt:lpstr>PowerPoint Presentation</vt:lpstr>
      <vt:lpstr>PowerPoint Presentation</vt:lpstr>
      <vt:lpstr>PowerPoint Presentation</vt:lpstr>
      <vt:lpstr>PowerPoint Presentation</vt:lpstr>
      <vt:lpstr>ΕΙΝΑΙ Ο ΜΟΝΟΠΩΛΙΑΚΟΣ ΑΝΤΑΓΩΝΙΣΜΟΣ ΑΝΑΠΟΤΕΛΕΣΜΑΤΙΚΟΣ; ΜΕΡΟΣ 1</vt:lpstr>
      <vt:lpstr>ΕΙΝΑΙ Ο ΜΟΝΟΠΩΛΙΑΚΟΣ ΑΝΤΑΓΩΝΙΣΜΟΣ ΑΝΑΠΟΤΕΛΕΣΜΑΤΙΚΟΣ; ΜΕΡΟΣ 2</vt:lpstr>
      <vt:lpstr>ΤΑ ΟΙΚΟΝΟΜΙΚΑ ΤΗΣ ΔΙΑΦΗΜΙΣΗΣ</vt:lpstr>
      <vt:lpstr>Εμπορικά Σήματα (Brand Names)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949</cp:revision>
  <dcterms:created xsi:type="dcterms:W3CDTF">2019-10-10T07:03:54Z</dcterms:created>
  <dcterms:modified xsi:type="dcterms:W3CDTF">2022-10-18T12:01:52Z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