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204" r:id="rId2"/>
    <p:sldId id="1205" r:id="rId3"/>
    <p:sldId id="1209" r:id="rId4"/>
    <p:sldId id="1210" r:id="rId5"/>
    <p:sldId id="1211" r:id="rId6"/>
    <p:sldId id="1214" r:id="rId7"/>
    <p:sldId id="1215" r:id="rId8"/>
    <p:sldId id="1216" r:id="rId9"/>
    <p:sldId id="1217" r:id="rId10"/>
    <p:sldId id="1218" r:id="rId11"/>
    <p:sldId id="1220" r:id="rId12"/>
    <p:sldId id="1221" r:id="rId13"/>
    <p:sldId id="1222" r:id="rId14"/>
    <p:sldId id="1223" r:id="rId15"/>
    <p:sldId id="1229" r:id="rId16"/>
    <p:sldId id="1230" r:id="rId17"/>
    <p:sldId id="1231" r:id="rId18"/>
    <p:sldId id="1232" r:id="rId19"/>
    <p:sldId id="1234" r:id="rId20"/>
    <p:sldId id="1235" r:id="rId21"/>
    <p:sldId id="1236" r:id="rId22"/>
    <p:sldId id="1239" r:id="rId23"/>
  </p:sldIdLst>
  <p:sldSz cx="10058400" cy="7772400"/>
  <p:notesSz cx="10058400" cy="7772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2" autoAdjust="0"/>
  </p:normalViewPr>
  <p:slideViewPr>
    <p:cSldViewPr>
      <p:cViewPr varScale="1">
        <p:scale>
          <a:sx n="70" d="100"/>
          <a:sy n="70" d="100"/>
        </p:scale>
        <p:origin x="1608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321C5-B819-4FD8-98BF-462B748D35E4}" type="datetimeFigureOut">
              <a:rPr lang="el-GR" smtClean="0"/>
              <a:t>18/10/2022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9AE4D-A51D-45A1-B6C8-067F1770B3F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026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28904" y="653288"/>
            <a:ext cx="880059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4488" y="1136904"/>
            <a:ext cx="4544364" cy="615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0" y="0"/>
            <a:ext cx="10058400" cy="685800"/>
          </a:xfrm>
          <a:custGeom>
            <a:avLst/>
            <a:gdLst/>
            <a:ahLst/>
            <a:cxnLst/>
            <a:rect l="l" t="t" r="r" b="b"/>
            <a:pathLst>
              <a:path w="10058400" h="685800">
                <a:moveTo>
                  <a:pt x="0" y="0"/>
                </a:moveTo>
                <a:lnTo>
                  <a:pt x="0" y="685800"/>
                </a:lnTo>
                <a:lnTo>
                  <a:pt x="10058019" y="685799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339" y="112013"/>
            <a:ext cx="1530858" cy="478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95" y="625856"/>
            <a:ext cx="9385808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A1B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9621" y="3554221"/>
            <a:ext cx="4990465" cy="270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39303" y="7300897"/>
            <a:ext cx="97980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0"/>
                </a:moveTo>
                <a:lnTo>
                  <a:pt x="0" y="7772400"/>
                </a:lnTo>
                <a:lnTo>
                  <a:pt x="10058019" y="7772400"/>
                </a:lnTo>
                <a:lnTo>
                  <a:pt x="10058019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" y="211836"/>
            <a:ext cx="1534667" cy="478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A90F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5065" y="324611"/>
            <a:ext cx="2616200" cy="2685415"/>
          </a:xfrm>
          <a:custGeom>
            <a:avLst/>
            <a:gdLst/>
            <a:ahLst/>
            <a:cxnLst/>
            <a:rect l="l" t="t" r="r" b="b"/>
            <a:pathLst>
              <a:path w="2616200" h="2685415">
                <a:moveTo>
                  <a:pt x="12699" y="1550670"/>
                </a:moveTo>
                <a:lnTo>
                  <a:pt x="12699" y="1128085"/>
                </a:lnTo>
                <a:lnTo>
                  <a:pt x="0" y="1175194"/>
                </a:lnTo>
                <a:lnTo>
                  <a:pt x="0" y="1484376"/>
                </a:lnTo>
                <a:lnTo>
                  <a:pt x="12699" y="1550670"/>
                </a:lnTo>
                <a:close/>
              </a:path>
              <a:path w="2616200" h="2685415">
                <a:moveTo>
                  <a:pt x="2590800" y="1595547"/>
                </a:moveTo>
                <a:lnTo>
                  <a:pt x="2590799" y="1080615"/>
                </a:lnTo>
                <a:lnTo>
                  <a:pt x="2527299" y="855982"/>
                </a:lnTo>
                <a:lnTo>
                  <a:pt x="2501899" y="812935"/>
                </a:lnTo>
                <a:lnTo>
                  <a:pt x="2489199" y="770596"/>
                </a:lnTo>
                <a:lnTo>
                  <a:pt x="2463799" y="729001"/>
                </a:lnTo>
                <a:lnTo>
                  <a:pt x="2451099" y="688184"/>
                </a:lnTo>
                <a:lnTo>
                  <a:pt x="2425699" y="648181"/>
                </a:lnTo>
                <a:lnTo>
                  <a:pt x="2400299" y="609027"/>
                </a:lnTo>
                <a:lnTo>
                  <a:pt x="2374899" y="570757"/>
                </a:lnTo>
                <a:lnTo>
                  <a:pt x="2349499" y="533406"/>
                </a:lnTo>
                <a:lnTo>
                  <a:pt x="2324099" y="497009"/>
                </a:lnTo>
                <a:lnTo>
                  <a:pt x="2285999" y="461601"/>
                </a:lnTo>
                <a:lnTo>
                  <a:pt x="2260599" y="427217"/>
                </a:lnTo>
                <a:lnTo>
                  <a:pt x="2222499" y="393893"/>
                </a:lnTo>
                <a:lnTo>
                  <a:pt x="2197099" y="361664"/>
                </a:lnTo>
                <a:lnTo>
                  <a:pt x="2158999" y="330564"/>
                </a:lnTo>
                <a:lnTo>
                  <a:pt x="2133599" y="300628"/>
                </a:lnTo>
                <a:lnTo>
                  <a:pt x="2095499" y="271893"/>
                </a:lnTo>
                <a:lnTo>
                  <a:pt x="2057399" y="244393"/>
                </a:lnTo>
                <a:lnTo>
                  <a:pt x="2019299" y="218162"/>
                </a:lnTo>
                <a:lnTo>
                  <a:pt x="1981199" y="193237"/>
                </a:lnTo>
                <a:lnTo>
                  <a:pt x="1943099" y="169652"/>
                </a:lnTo>
                <a:lnTo>
                  <a:pt x="1904999" y="147443"/>
                </a:lnTo>
                <a:lnTo>
                  <a:pt x="1854199" y="126643"/>
                </a:lnTo>
                <a:lnTo>
                  <a:pt x="1816099" y="107290"/>
                </a:lnTo>
                <a:lnTo>
                  <a:pt x="1777999" y="89417"/>
                </a:lnTo>
                <a:lnTo>
                  <a:pt x="1727199" y="73060"/>
                </a:lnTo>
                <a:lnTo>
                  <a:pt x="1689099" y="58254"/>
                </a:lnTo>
                <a:lnTo>
                  <a:pt x="1638299" y="45033"/>
                </a:lnTo>
                <a:lnTo>
                  <a:pt x="1587499" y="33434"/>
                </a:lnTo>
                <a:lnTo>
                  <a:pt x="1549399" y="23491"/>
                </a:lnTo>
                <a:lnTo>
                  <a:pt x="1498599" y="15239"/>
                </a:lnTo>
                <a:lnTo>
                  <a:pt x="1435099" y="6857"/>
                </a:lnTo>
                <a:lnTo>
                  <a:pt x="1358899" y="1523"/>
                </a:lnTo>
                <a:lnTo>
                  <a:pt x="1295399" y="0"/>
                </a:lnTo>
                <a:lnTo>
                  <a:pt x="1231899" y="2286"/>
                </a:lnTo>
                <a:lnTo>
                  <a:pt x="1168399" y="7620"/>
                </a:lnTo>
                <a:lnTo>
                  <a:pt x="1092199" y="16764"/>
                </a:lnTo>
                <a:lnTo>
                  <a:pt x="1028699" y="28956"/>
                </a:lnTo>
                <a:lnTo>
                  <a:pt x="990599" y="40228"/>
                </a:lnTo>
                <a:lnTo>
                  <a:pt x="939799" y="53182"/>
                </a:lnTo>
                <a:lnTo>
                  <a:pt x="888999" y="67780"/>
                </a:lnTo>
                <a:lnTo>
                  <a:pt x="850899" y="83985"/>
                </a:lnTo>
                <a:lnTo>
                  <a:pt x="800099" y="101757"/>
                </a:lnTo>
                <a:lnTo>
                  <a:pt x="761999" y="121059"/>
                </a:lnTo>
                <a:lnTo>
                  <a:pt x="711199" y="141853"/>
                </a:lnTo>
                <a:lnTo>
                  <a:pt x="673099" y="164100"/>
                </a:lnTo>
                <a:lnTo>
                  <a:pt x="634999" y="187763"/>
                </a:lnTo>
                <a:lnTo>
                  <a:pt x="596899" y="212804"/>
                </a:lnTo>
                <a:lnTo>
                  <a:pt x="558799" y="239184"/>
                </a:lnTo>
                <a:lnTo>
                  <a:pt x="520699" y="266866"/>
                </a:lnTo>
                <a:lnTo>
                  <a:pt x="482599" y="295811"/>
                </a:lnTo>
                <a:lnTo>
                  <a:pt x="444499" y="325982"/>
                </a:lnTo>
                <a:lnTo>
                  <a:pt x="419099" y="357339"/>
                </a:lnTo>
                <a:lnTo>
                  <a:pt x="380999" y="389846"/>
                </a:lnTo>
                <a:lnTo>
                  <a:pt x="342899" y="423464"/>
                </a:lnTo>
                <a:lnTo>
                  <a:pt x="317499" y="458155"/>
                </a:lnTo>
                <a:lnTo>
                  <a:pt x="292099" y="493881"/>
                </a:lnTo>
                <a:lnTo>
                  <a:pt x="253999" y="530604"/>
                </a:lnTo>
                <a:lnTo>
                  <a:pt x="228599" y="568286"/>
                </a:lnTo>
                <a:lnTo>
                  <a:pt x="203199" y="606888"/>
                </a:lnTo>
                <a:lnTo>
                  <a:pt x="177799" y="646374"/>
                </a:lnTo>
                <a:lnTo>
                  <a:pt x="165099" y="686704"/>
                </a:lnTo>
                <a:lnTo>
                  <a:pt x="139699" y="727840"/>
                </a:lnTo>
                <a:lnTo>
                  <a:pt x="114299" y="769745"/>
                </a:lnTo>
                <a:lnTo>
                  <a:pt x="88899" y="855709"/>
                </a:lnTo>
                <a:lnTo>
                  <a:pt x="63499" y="899691"/>
                </a:lnTo>
                <a:lnTo>
                  <a:pt x="12699" y="1081402"/>
                </a:lnTo>
                <a:lnTo>
                  <a:pt x="12699" y="1597929"/>
                </a:lnTo>
                <a:lnTo>
                  <a:pt x="63499" y="1781094"/>
                </a:lnTo>
                <a:lnTo>
                  <a:pt x="76199" y="1825253"/>
                </a:lnTo>
                <a:lnTo>
                  <a:pt x="101599" y="1868693"/>
                </a:lnTo>
                <a:lnTo>
                  <a:pt x="114299" y="1911382"/>
                </a:lnTo>
                <a:lnTo>
                  <a:pt x="139699" y="1953288"/>
                </a:lnTo>
                <a:lnTo>
                  <a:pt x="152399" y="1994377"/>
                </a:lnTo>
                <a:lnTo>
                  <a:pt x="177799" y="2034617"/>
                </a:lnTo>
                <a:lnTo>
                  <a:pt x="203199" y="2073975"/>
                </a:lnTo>
                <a:lnTo>
                  <a:pt x="228599" y="2112419"/>
                </a:lnTo>
                <a:lnTo>
                  <a:pt x="253999" y="2149915"/>
                </a:lnTo>
                <a:lnTo>
                  <a:pt x="279399" y="2186431"/>
                </a:lnTo>
                <a:lnTo>
                  <a:pt x="317499" y="2221934"/>
                </a:lnTo>
                <a:lnTo>
                  <a:pt x="342899" y="2256392"/>
                </a:lnTo>
                <a:lnTo>
                  <a:pt x="368299" y="2289772"/>
                </a:lnTo>
                <a:lnTo>
                  <a:pt x="368299" y="1338072"/>
                </a:lnTo>
                <a:lnTo>
                  <a:pt x="380999" y="1290403"/>
                </a:lnTo>
                <a:lnTo>
                  <a:pt x="380999" y="1196433"/>
                </a:lnTo>
                <a:lnTo>
                  <a:pt x="431799" y="1015947"/>
                </a:lnTo>
                <a:lnTo>
                  <a:pt x="444499" y="972792"/>
                </a:lnTo>
                <a:lnTo>
                  <a:pt x="469899" y="930567"/>
                </a:lnTo>
                <a:lnTo>
                  <a:pt x="482599" y="889342"/>
                </a:lnTo>
                <a:lnTo>
                  <a:pt x="507999" y="849188"/>
                </a:lnTo>
                <a:lnTo>
                  <a:pt x="533399" y="810176"/>
                </a:lnTo>
                <a:lnTo>
                  <a:pt x="558799" y="772377"/>
                </a:lnTo>
                <a:lnTo>
                  <a:pt x="584199" y="735863"/>
                </a:lnTo>
                <a:lnTo>
                  <a:pt x="609599" y="700704"/>
                </a:lnTo>
                <a:lnTo>
                  <a:pt x="647699" y="666971"/>
                </a:lnTo>
                <a:lnTo>
                  <a:pt x="673099" y="634735"/>
                </a:lnTo>
                <a:lnTo>
                  <a:pt x="711199" y="604068"/>
                </a:lnTo>
                <a:lnTo>
                  <a:pt x="749299" y="575040"/>
                </a:lnTo>
                <a:lnTo>
                  <a:pt x="774699" y="547723"/>
                </a:lnTo>
                <a:lnTo>
                  <a:pt x="812799" y="522187"/>
                </a:lnTo>
                <a:lnTo>
                  <a:pt x="863599" y="498504"/>
                </a:lnTo>
                <a:lnTo>
                  <a:pt x="901699" y="476745"/>
                </a:lnTo>
                <a:lnTo>
                  <a:pt x="939799" y="456980"/>
                </a:lnTo>
                <a:lnTo>
                  <a:pt x="977899" y="439281"/>
                </a:lnTo>
                <a:lnTo>
                  <a:pt x="1028699" y="423718"/>
                </a:lnTo>
                <a:lnTo>
                  <a:pt x="1079499" y="410363"/>
                </a:lnTo>
                <a:lnTo>
                  <a:pt x="1117599" y="399288"/>
                </a:lnTo>
                <a:lnTo>
                  <a:pt x="1168399" y="391668"/>
                </a:lnTo>
                <a:lnTo>
                  <a:pt x="1206499" y="385572"/>
                </a:lnTo>
                <a:lnTo>
                  <a:pt x="1257299" y="381762"/>
                </a:lnTo>
                <a:lnTo>
                  <a:pt x="1308099" y="381000"/>
                </a:lnTo>
                <a:lnTo>
                  <a:pt x="1358899" y="382524"/>
                </a:lnTo>
                <a:lnTo>
                  <a:pt x="1396999" y="386334"/>
                </a:lnTo>
                <a:lnTo>
                  <a:pt x="1447799" y="393192"/>
                </a:lnTo>
                <a:lnTo>
                  <a:pt x="1498599" y="402214"/>
                </a:lnTo>
                <a:lnTo>
                  <a:pt x="1536699" y="413597"/>
                </a:lnTo>
                <a:lnTo>
                  <a:pt x="1587499" y="427267"/>
                </a:lnTo>
                <a:lnTo>
                  <a:pt x="1625599" y="443151"/>
                </a:lnTo>
                <a:lnTo>
                  <a:pt x="1676399" y="461179"/>
                </a:lnTo>
                <a:lnTo>
                  <a:pt x="1714499" y="481276"/>
                </a:lnTo>
                <a:lnTo>
                  <a:pt x="1752599" y="503370"/>
                </a:lnTo>
                <a:lnTo>
                  <a:pt x="1790699" y="527390"/>
                </a:lnTo>
                <a:lnTo>
                  <a:pt x="1828799" y="553261"/>
                </a:lnTo>
                <a:lnTo>
                  <a:pt x="1866899" y="580913"/>
                </a:lnTo>
                <a:lnTo>
                  <a:pt x="1904999" y="610271"/>
                </a:lnTo>
                <a:lnTo>
                  <a:pt x="1943099" y="641265"/>
                </a:lnTo>
                <a:lnTo>
                  <a:pt x="1968499" y="673820"/>
                </a:lnTo>
                <a:lnTo>
                  <a:pt x="1993899" y="707865"/>
                </a:lnTo>
                <a:lnTo>
                  <a:pt x="2031999" y="743327"/>
                </a:lnTo>
                <a:lnTo>
                  <a:pt x="2057399" y="780134"/>
                </a:lnTo>
                <a:lnTo>
                  <a:pt x="2082799" y="818213"/>
                </a:lnTo>
                <a:lnTo>
                  <a:pt x="2108199" y="857491"/>
                </a:lnTo>
                <a:lnTo>
                  <a:pt x="2120899" y="897896"/>
                </a:lnTo>
                <a:lnTo>
                  <a:pt x="2146299" y="939356"/>
                </a:lnTo>
                <a:lnTo>
                  <a:pt x="2158999" y="981798"/>
                </a:lnTo>
                <a:lnTo>
                  <a:pt x="2184399" y="1025149"/>
                </a:lnTo>
                <a:lnTo>
                  <a:pt x="2209799" y="1114289"/>
                </a:lnTo>
                <a:lnTo>
                  <a:pt x="2209799" y="1159933"/>
                </a:lnTo>
                <a:lnTo>
                  <a:pt x="2222499" y="1206197"/>
                </a:lnTo>
                <a:lnTo>
                  <a:pt x="2222499" y="1253007"/>
                </a:lnTo>
                <a:lnTo>
                  <a:pt x="2235199" y="1300291"/>
                </a:lnTo>
                <a:lnTo>
                  <a:pt x="2235200" y="2284703"/>
                </a:lnTo>
                <a:lnTo>
                  <a:pt x="2260600" y="2251141"/>
                </a:lnTo>
                <a:lnTo>
                  <a:pt x="2298700" y="2216530"/>
                </a:lnTo>
                <a:lnTo>
                  <a:pt x="2324100" y="2180906"/>
                </a:lnTo>
                <a:lnTo>
                  <a:pt x="2349500" y="2144304"/>
                </a:lnTo>
                <a:lnTo>
                  <a:pt x="2374900" y="2106759"/>
                </a:lnTo>
                <a:lnTo>
                  <a:pt x="2400300" y="2068307"/>
                </a:lnTo>
                <a:lnTo>
                  <a:pt x="2425700" y="2028983"/>
                </a:lnTo>
                <a:lnTo>
                  <a:pt x="2451100" y="1988822"/>
                </a:lnTo>
                <a:lnTo>
                  <a:pt x="2476500" y="1947860"/>
                </a:lnTo>
                <a:lnTo>
                  <a:pt x="2489200" y="1906132"/>
                </a:lnTo>
                <a:lnTo>
                  <a:pt x="2514600" y="1863673"/>
                </a:lnTo>
                <a:lnTo>
                  <a:pt x="2578100" y="1641650"/>
                </a:lnTo>
                <a:lnTo>
                  <a:pt x="2590800" y="1595547"/>
                </a:lnTo>
                <a:close/>
              </a:path>
              <a:path w="2616200" h="2685415">
                <a:moveTo>
                  <a:pt x="2235200" y="2284703"/>
                </a:moveTo>
                <a:lnTo>
                  <a:pt x="2235199" y="1397508"/>
                </a:lnTo>
                <a:lnTo>
                  <a:pt x="2222499" y="1447038"/>
                </a:lnTo>
                <a:lnTo>
                  <a:pt x="2222500" y="1495765"/>
                </a:lnTo>
                <a:lnTo>
                  <a:pt x="2197100" y="1591071"/>
                </a:lnTo>
                <a:lnTo>
                  <a:pt x="2159000" y="1727528"/>
                </a:lnTo>
                <a:lnTo>
                  <a:pt x="2133600" y="1770980"/>
                </a:lnTo>
                <a:lnTo>
                  <a:pt x="2108199" y="1813290"/>
                </a:lnTo>
                <a:lnTo>
                  <a:pt x="2082799" y="1854383"/>
                </a:lnTo>
                <a:lnTo>
                  <a:pt x="2057399" y="1894184"/>
                </a:lnTo>
                <a:lnTo>
                  <a:pt x="2031999" y="1932619"/>
                </a:lnTo>
                <a:lnTo>
                  <a:pt x="2006599" y="1969612"/>
                </a:lnTo>
                <a:lnTo>
                  <a:pt x="1981199" y="2005088"/>
                </a:lnTo>
                <a:lnTo>
                  <a:pt x="1943099" y="2038972"/>
                </a:lnTo>
                <a:lnTo>
                  <a:pt x="1904999" y="2071189"/>
                </a:lnTo>
                <a:lnTo>
                  <a:pt x="1866899" y="2101664"/>
                </a:lnTo>
                <a:lnTo>
                  <a:pt x="1841499" y="2130322"/>
                </a:lnTo>
                <a:lnTo>
                  <a:pt x="1790699" y="2157089"/>
                </a:lnTo>
                <a:lnTo>
                  <a:pt x="1752599" y="2181888"/>
                </a:lnTo>
                <a:lnTo>
                  <a:pt x="1714499" y="2204646"/>
                </a:lnTo>
                <a:lnTo>
                  <a:pt x="1676399" y="2225287"/>
                </a:lnTo>
                <a:lnTo>
                  <a:pt x="1625599" y="2243736"/>
                </a:lnTo>
                <a:lnTo>
                  <a:pt x="1587499" y="2259918"/>
                </a:lnTo>
                <a:lnTo>
                  <a:pt x="1536699" y="2273758"/>
                </a:lnTo>
                <a:lnTo>
                  <a:pt x="1485899" y="2285182"/>
                </a:lnTo>
                <a:lnTo>
                  <a:pt x="1447799" y="2294113"/>
                </a:lnTo>
                <a:lnTo>
                  <a:pt x="1396999" y="2300478"/>
                </a:lnTo>
                <a:lnTo>
                  <a:pt x="1346199" y="2303526"/>
                </a:lnTo>
                <a:lnTo>
                  <a:pt x="1295399" y="2305050"/>
                </a:lnTo>
                <a:lnTo>
                  <a:pt x="1244599" y="2303526"/>
                </a:lnTo>
                <a:lnTo>
                  <a:pt x="1206499" y="2298954"/>
                </a:lnTo>
                <a:lnTo>
                  <a:pt x="1155699" y="2292341"/>
                </a:lnTo>
                <a:lnTo>
                  <a:pt x="1104899" y="2283124"/>
                </a:lnTo>
                <a:lnTo>
                  <a:pt x="1054099" y="2271381"/>
                </a:lnTo>
                <a:lnTo>
                  <a:pt x="1015999" y="2257191"/>
                </a:lnTo>
                <a:lnTo>
                  <a:pt x="965199" y="2240633"/>
                </a:lnTo>
                <a:lnTo>
                  <a:pt x="927099" y="2221786"/>
                </a:lnTo>
                <a:lnTo>
                  <a:pt x="876299" y="2200728"/>
                </a:lnTo>
                <a:lnTo>
                  <a:pt x="838199" y="2177540"/>
                </a:lnTo>
                <a:lnTo>
                  <a:pt x="800099" y="2152300"/>
                </a:lnTo>
                <a:lnTo>
                  <a:pt x="761999" y="2125086"/>
                </a:lnTo>
                <a:lnTo>
                  <a:pt x="723899" y="2095979"/>
                </a:lnTo>
                <a:lnTo>
                  <a:pt x="685799" y="2065056"/>
                </a:lnTo>
                <a:lnTo>
                  <a:pt x="660399" y="2032397"/>
                </a:lnTo>
                <a:lnTo>
                  <a:pt x="622299" y="1998082"/>
                </a:lnTo>
                <a:lnTo>
                  <a:pt x="596899" y="1962188"/>
                </a:lnTo>
                <a:lnTo>
                  <a:pt x="558799" y="1924795"/>
                </a:lnTo>
                <a:lnTo>
                  <a:pt x="533399" y="1885983"/>
                </a:lnTo>
                <a:lnTo>
                  <a:pt x="507999" y="1845829"/>
                </a:lnTo>
                <a:lnTo>
                  <a:pt x="482599" y="1804413"/>
                </a:lnTo>
                <a:lnTo>
                  <a:pt x="469899" y="1761814"/>
                </a:lnTo>
                <a:lnTo>
                  <a:pt x="444499" y="1718111"/>
                </a:lnTo>
                <a:lnTo>
                  <a:pt x="431799" y="1673383"/>
                </a:lnTo>
                <a:lnTo>
                  <a:pt x="380999" y="1485800"/>
                </a:lnTo>
                <a:lnTo>
                  <a:pt x="380999" y="1388364"/>
                </a:lnTo>
                <a:lnTo>
                  <a:pt x="368299" y="1338072"/>
                </a:lnTo>
                <a:lnTo>
                  <a:pt x="368299" y="2289772"/>
                </a:lnTo>
                <a:lnTo>
                  <a:pt x="406399" y="2322041"/>
                </a:lnTo>
                <a:lnTo>
                  <a:pt x="444499" y="2353167"/>
                </a:lnTo>
                <a:lnTo>
                  <a:pt x="469899" y="2383116"/>
                </a:lnTo>
                <a:lnTo>
                  <a:pt x="507999" y="2411856"/>
                </a:lnTo>
                <a:lnTo>
                  <a:pt x="546099" y="2439354"/>
                </a:lnTo>
                <a:lnTo>
                  <a:pt x="584199" y="2465578"/>
                </a:lnTo>
                <a:lnTo>
                  <a:pt x="622299" y="2490495"/>
                </a:lnTo>
                <a:lnTo>
                  <a:pt x="660399" y="2514072"/>
                </a:lnTo>
                <a:lnTo>
                  <a:pt x="698499" y="2536276"/>
                </a:lnTo>
                <a:lnTo>
                  <a:pt x="736599" y="2557075"/>
                </a:lnTo>
                <a:lnTo>
                  <a:pt x="787399" y="2576437"/>
                </a:lnTo>
                <a:lnTo>
                  <a:pt x="825499" y="2594327"/>
                </a:lnTo>
                <a:lnTo>
                  <a:pt x="876299" y="2610714"/>
                </a:lnTo>
                <a:lnTo>
                  <a:pt x="914399" y="2625565"/>
                </a:lnTo>
                <a:lnTo>
                  <a:pt x="965199" y="2638847"/>
                </a:lnTo>
                <a:lnTo>
                  <a:pt x="1003299" y="2650528"/>
                </a:lnTo>
                <a:lnTo>
                  <a:pt x="1054099" y="2660574"/>
                </a:lnTo>
                <a:lnTo>
                  <a:pt x="1092199" y="2668954"/>
                </a:lnTo>
                <a:lnTo>
                  <a:pt x="1142999" y="2675634"/>
                </a:lnTo>
                <a:lnTo>
                  <a:pt x="1193799" y="2680581"/>
                </a:lnTo>
                <a:lnTo>
                  <a:pt x="1244599" y="2683764"/>
                </a:lnTo>
                <a:lnTo>
                  <a:pt x="1308099" y="2685288"/>
                </a:lnTo>
                <a:lnTo>
                  <a:pt x="1371599" y="2683764"/>
                </a:lnTo>
                <a:lnTo>
                  <a:pt x="1447799" y="2678430"/>
                </a:lnTo>
                <a:lnTo>
                  <a:pt x="1511299" y="2669286"/>
                </a:lnTo>
                <a:lnTo>
                  <a:pt x="1549399" y="2660633"/>
                </a:lnTo>
                <a:lnTo>
                  <a:pt x="1600199" y="2650297"/>
                </a:lnTo>
                <a:lnTo>
                  <a:pt x="1651000" y="2638311"/>
                </a:lnTo>
                <a:lnTo>
                  <a:pt x="1689100" y="2624713"/>
                </a:lnTo>
                <a:lnTo>
                  <a:pt x="1739900" y="2609537"/>
                </a:lnTo>
                <a:lnTo>
                  <a:pt x="1778000" y="2592817"/>
                </a:lnTo>
                <a:lnTo>
                  <a:pt x="1828800" y="2574591"/>
                </a:lnTo>
                <a:lnTo>
                  <a:pt x="1866900" y="2554892"/>
                </a:lnTo>
                <a:lnTo>
                  <a:pt x="1905000" y="2533756"/>
                </a:lnTo>
                <a:lnTo>
                  <a:pt x="1943100" y="2511219"/>
                </a:lnTo>
                <a:lnTo>
                  <a:pt x="1981200" y="2487316"/>
                </a:lnTo>
                <a:lnTo>
                  <a:pt x="2032000" y="2462082"/>
                </a:lnTo>
                <a:lnTo>
                  <a:pt x="2057400" y="2435552"/>
                </a:lnTo>
                <a:lnTo>
                  <a:pt x="2095500" y="2407762"/>
                </a:lnTo>
                <a:lnTo>
                  <a:pt x="2133600" y="2378746"/>
                </a:lnTo>
                <a:lnTo>
                  <a:pt x="2171700" y="2348541"/>
                </a:lnTo>
                <a:lnTo>
                  <a:pt x="2197100" y="2317182"/>
                </a:lnTo>
                <a:lnTo>
                  <a:pt x="2235200" y="2284703"/>
                </a:lnTo>
                <a:close/>
              </a:path>
              <a:path w="2616200" h="2685415">
                <a:moveTo>
                  <a:pt x="2603500" y="1501926"/>
                </a:moveTo>
                <a:lnTo>
                  <a:pt x="2603499" y="1174198"/>
                </a:lnTo>
                <a:lnTo>
                  <a:pt x="2590799" y="1127175"/>
                </a:lnTo>
                <a:lnTo>
                  <a:pt x="2590800" y="1548960"/>
                </a:lnTo>
                <a:lnTo>
                  <a:pt x="2603500" y="1501926"/>
                </a:lnTo>
                <a:close/>
              </a:path>
              <a:path w="2616200" h="2685415">
                <a:moveTo>
                  <a:pt x="2616199" y="1406652"/>
                </a:moveTo>
                <a:lnTo>
                  <a:pt x="2616199" y="1338072"/>
                </a:lnTo>
                <a:lnTo>
                  <a:pt x="2603499" y="1269492"/>
                </a:lnTo>
                <a:lnTo>
                  <a:pt x="2603499" y="1454477"/>
                </a:lnTo>
                <a:lnTo>
                  <a:pt x="2616199" y="1406652"/>
                </a:lnTo>
                <a:close/>
              </a:path>
            </a:pathLst>
          </a:custGeom>
          <a:solidFill>
            <a:srgbClr val="800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873" y="5236464"/>
            <a:ext cx="3605529" cy="127635"/>
          </a:xfrm>
          <a:custGeom>
            <a:avLst/>
            <a:gdLst/>
            <a:ahLst/>
            <a:cxnLst/>
            <a:rect l="l" t="t" r="r" b="b"/>
            <a:pathLst>
              <a:path w="3605529" h="127635">
                <a:moveTo>
                  <a:pt x="0" y="0"/>
                </a:moveTo>
                <a:lnTo>
                  <a:pt x="0" y="127253"/>
                </a:lnTo>
                <a:lnTo>
                  <a:pt x="3605022" y="127253"/>
                </a:lnTo>
                <a:lnTo>
                  <a:pt x="36050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9" y="60960"/>
            <a:ext cx="1981200" cy="960119"/>
          </a:xfrm>
          <a:custGeom>
            <a:avLst/>
            <a:gdLst/>
            <a:ahLst/>
            <a:cxnLst/>
            <a:rect l="l" t="t" r="r" b="b"/>
            <a:pathLst>
              <a:path w="1981200" h="960119">
                <a:moveTo>
                  <a:pt x="0" y="0"/>
                </a:moveTo>
                <a:lnTo>
                  <a:pt x="0" y="960120"/>
                </a:lnTo>
                <a:lnTo>
                  <a:pt x="1981200" y="96012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A1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2013" y="236219"/>
            <a:ext cx="1538477" cy="47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72069" y="792734"/>
            <a:ext cx="143827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b="1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0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9800" y="4477023"/>
            <a:ext cx="295236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z="4000" b="1" spc="-5" dirty="0">
                <a:solidFill>
                  <a:srgbClr val="FFFFFF"/>
                </a:solidFill>
                <a:latin typeface="Arial"/>
                <a:cs typeface="Arial"/>
              </a:rPr>
              <a:t>Ολιγοπώλιο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59878" y="7319262"/>
            <a:ext cx="20688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Revised by Solina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Lindahl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39303" y="7291273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A05ACD-5F9B-0256-D489-B004AF289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5" y="1032457"/>
            <a:ext cx="4675606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943609"/>
            <a:ext cx="79695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ΠΑΙΓΝΙΑ ΠΟΥ ΠΑΙΖΟΥΝ ΟΙ ΟΛΙΓΟΠΩΛΙΑΚΕΣ ΕΠΙΧΕΙΡΣΕΙΣ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351405"/>
            <a:ext cx="9480550" cy="3067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μελέτη της συμπεριφοράς σε καταστάσεις αλληλεξάρτησης είναι γνωστή ως </a:t>
            </a:r>
            <a:r>
              <a:rPr lang="el-GR" sz="2800" b="1" dirty="0">
                <a:latin typeface="Arial"/>
                <a:cs typeface="Arial"/>
              </a:rPr>
              <a:t>θεωρία παιγνίων </a:t>
            </a:r>
            <a:r>
              <a:rPr lang="el-GR" sz="2800" dirty="0">
                <a:latin typeface="Arial"/>
                <a:cs typeface="Arial"/>
              </a:rPr>
              <a:t>(game theory).</a:t>
            </a: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Η θεωρία αυτή έχει πολλές εφαρμογές όχι μόνο στα οικονομικά αλλά επίσης και σε θέματα στρατηγικής σε στρατιωτικό επίπεδο, στην πολιτική και σε άλλες κοινωνικές επιστήμες.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70481"/>
            <a:ext cx="10058399" cy="659923"/>
          </a:xfrm>
          <a:prstGeom prst="rect">
            <a:avLst/>
          </a:prstGeom>
        </p:spPr>
        <p:txBody>
          <a:bodyPr vert="horz" wrap="square" lIns="0" tIns="104901" rIns="0" bIns="0" rtlCol="0">
            <a:spAutoFit/>
          </a:bodyPr>
          <a:lstStyle/>
          <a:p>
            <a:pPr marL="96838" marR="5080" indent="4763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Το Δίλημμα του Φυλακισμένου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6" y="2133600"/>
            <a:ext cx="94011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943609"/>
            <a:ext cx="78353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ΤΟ ΔΙΛΛΗΜΑ ΤΟΥ ΦΥΛΑΚΙΣΜΕΝΟΥ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28800"/>
            <a:ext cx="9625330" cy="3659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</a:t>
            </a:r>
            <a:r>
              <a:rPr lang="el-GR" sz="2800" b="1" dirty="0">
                <a:latin typeface="Arial"/>
                <a:cs typeface="Arial"/>
              </a:rPr>
              <a:t> δίλημμα του φυλακισμένου </a:t>
            </a:r>
            <a:r>
              <a:rPr lang="el-GR" sz="2800" dirty="0">
                <a:latin typeface="Arial"/>
                <a:cs typeface="Arial"/>
              </a:rPr>
              <a:t>είναι ένα παίγνιο</a:t>
            </a:r>
            <a:r>
              <a:rPr lang="el-GR" sz="2800" b="1" dirty="0">
                <a:latin typeface="Arial"/>
                <a:cs typeface="Arial"/>
              </a:rPr>
              <a:t>.</a:t>
            </a:r>
            <a:endParaRPr lang="el-GR"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 παίγνιο βασίζεται σε δύο βασικές αρχές</a:t>
            </a:r>
            <a:r>
              <a:rPr sz="2800" dirty="0">
                <a:latin typeface="Arial"/>
                <a:cs typeface="Arial"/>
              </a:rPr>
              <a:t>:</a:t>
            </a:r>
          </a:p>
          <a:p>
            <a:pPr marL="927100" marR="857885" lvl="1" indent="-457200">
              <a:lnSpc>
                <a:spcPct val="100000"/>
              </a:lnSpc>
              <a:spcBef>
                <a:spcPts val="1205"/>
              </a:spcBef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Κάθε παίκτης έχει κίνητρο να επιλέξει μια δραστηριότητα που ωφελεί τον ίδιο, εις βάρος του άλλου παίκτη.</a:t>
            </a:r>
            <a:endParaRPr sz="2600" dirty="0">
              <a:latin typeface="Arial"/>
              <a:cs typeface="Arial"/>
            </a:endParaRPr>
          </a:p>
          <a:p>
            <a:pPr marL="927100" marR="198755" lvl="1" indent="-457200">
              <a:lnSpc>
                <a:spcPct val="100000"/>
              </a:lnSpc>
              <a:buClr>
                <a:srgbClr val="4D4D4D"/>
              </a:buClr>
              <a:buChar char="–"/>
              <a:tabLst>
                <a:tab pos="927100" algn="l"/>
                <a:tab pos="927735" algn="l"/>
              </a:tabLst>
            </a:pPr>
            <a:r>
              <a:rPr lang="el-GR" sz="2600" spc="-5" dirty="0">
                <a:latin typeface="Arial"/>
                <a:cs typeface="Arial"/>
              </a:rPr>
              <a:t>Όταν και οι δύο παίκτες ενεργούν με αυτόν τον τρόπο, αμφότεροι επιδεινώνουν τη θέση τους σε σχέση με το εάν λειτουργούσαν συνεργατικά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775743"/>
            <a:ext cx="9385808" cy="1205457"/>
          </a:xfrm>
          <a:prstGeom prst="rect">
            <a:avLst/>
          </a:prstGeom>
        </p:spPr>
        <p:txBody>
          <a:bodyPr vert="horz" wrap="square" lIns="0" tIns="96519" rIns="0" bIns="0" rtlCol="0">
            <a:spAutoFit/>
          </a:bodyPr>
          <a:lstStyle/>
          <a:p>
            <a:pPr marL="96838" marR="5080" indent="-11113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ΤΟ ΔΙΛΛΗΜΑ ΤΟΥ ΦΥΛΑΚΙΣΜΕΝΟΥ ΓΙΑ ΤΙΣ ΕΠΙΧΕΙΡΗΣΕΙΣ</a:t>
            </a:r>
            <a:r>
              <a:rPr dirty="0"/>
              <a:t>: </a:t>
            </a:r>
            <a:r>
              <a:rPr lang="el-GR" dirty="0"/>
              <a:t>ΠΙΝΑΚΑΣ ΑΠΟΔΟΣΕΩΝ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057400"/>
            <a:ext cx="9420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141" y="914400"/>
            <a:ext cx="87896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ΤΟ ΔΙΛΛΗΜΑ ΤΟΥ ΦΥΛΑΚΙΣΜΕΝΟΥ</a:t>
            </a:r>
            <a:r>
              <a:rPr spc="-5" dirty="0"/>
              <a:t>:</a:t>
            </a:r>
            <a:r>
              <a:rPr spc="-100" dirty="0"/>
              <a:t> </a:t>
            </a:r>
            <a:r>
              <a:rPr lang="el-GR" spc="-100" dirty="0"/>
              <a:t>ΣΤΡΑΤΗΓΙΚΗ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607550" cy="4983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0068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Μια ενέργεια αποτελεί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κυρίαρχη (δεσπόζουσα)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στρατηγική</a:t>
            </a:r>
            <a:r>
              <a:rPr lang="el-GR" sz="2800" dirty="0">
                <a:latin typeface="Arial"/>
                <a:cs typeface="Arial"/>
              </a:rPr>
              <a:t> όταν πρόκειται για την καλύτερη ενέργεια του παίκτη, ανεξαρτήτως της όποιας ενέργειας του άλλου παίκτη.</a:t>
            </a:r>
            <a:endParaRPr lang="en-US" sz="2800" b="1" spc="-5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spc="-5" dirty="0">
                <a:latin typeface="Arial"/>
                <a:cs typeface="Arial"/>
              </a:rPr>
              <a:t>Η </a:t>
            </a:r>
            <a:r>
              <a:rPr lang="el-GR" sz="2800" b="1" spc="-5" dirty="0">
                <a:latin typeface="Arial"/>
                <a:cs typeface="Arial"/>
              </a:rPr>
              <a:t>ισορροπία</a:t>
            </a:r>
            <a:r>
              <a:rPr lang="el-GR" sz="2800" spc="-5" dirty="0">
                <a:latin typeface="Arial"/>
                <a:cs typeface="Arial"/>
              </a:rPr>
              <a:t> (κατά) </a:t>
            </a:r>
            <a:r>
              <a:rPr lang="el-GR" sz="2800" b="1" spc="-5" dirty="0">
                <a:latin typeface="Arial"/>
                <a:cs typeface="Arial"/>
              </a:rPr>
              <a:t>Nash</a:t>
            </a:r>
            <a:r>
              <a:rPr lang="el-GR" sz="2800" spc="-5" dirty="0">
                <a:latin typeface="Arial"/>
                <a:cs typeface="Arial"/>
              </a:rPr>
              <a:t>,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γνωστή επίσης και ως </a:t>
            </a:r>
            <a:r>
              <a:rPr lang="el-GR" sz="2800" b="1" spc="-5" dirty="0">
                <a:latin typeface="Arial"/>
                <a:cs typeface="Arial"/>
              </a:rPr>
              <a:t>μη</a:t>
            </a:r>
            <a:r>
              <a:rPr lang="en-US" sz="2800" b="1" spc="-5" dirty="0">
                <a:latin typeface="Arial"/>
                <a:cs typeface="Arial"/>
              </a:rPr>
              <a:t> </a:t>
            </a:r>
            <a:r>
              <a:rPr lang="el-GR" sz="2800" b="1" spc="-5" dirty="0">
                <a:latin typeface="Arial"/>
                <a:cs typeface="Arial"/>
              </a:rPr>
              <a:t>συνεργατική ισορροπία</a:t>
            </a:r>
            <a:r>
              <a:rPr lang="el-GR" sz="2800" spc="-5" dirty="0">
                <a:latin typeface="Arial"/>
                <a:cs typeface="Arial"/>
              </a:rPr>
              <a:t>,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προκύπτει όταν κάθε παίκτης σε ένα παίγνιο επιλέγει την ενέργεια που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μεγιστοποιεί τα οφέλη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του, με δεδομένες τις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ενέργειες των άλλων παικτών, μη λαμβάνοντας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υπόψη τις επιπτώσεις της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ενέργειάς του αυτής στις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αποδόσεις που λαμβάνουν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οι άλλοι παίκτες.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312" y="762000"/>
            <a:ext cx="93757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ΥΠΕΡΒΑΙΝΟΝΤΑΣ ΤΟ ΔΙΛΛΗΜΑ ΤΟΥ ΦΥΛΑΚΙΣΜΕΝΟΥ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676400"/>
            <a:ext cx="9630410" cy="5531643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Μια επιχείρηση υιοθετεί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l-GR" sz="2600" b="1" dirty="0">
                <a:latin typeface="Arial"/>
                <a:cs typeface="Arial"/>
              </a:rPr>
              <a:t>στρατηγική συμπεριφορά</a:t>
            </a:r>
            <a:r>
              <a:rPr lang="en-US" sz="2600" b="1" dirty="0">
                <a:latin typeface="Arial"/>
                <a:cs typeface="Arial"/>
              </a:rPr>
              <a:t> </a:t>
            </a:r>
            <a:r>
              <a:rPr lang="el-GR" sz="2600" dirty="0">
                <a:latin typeface="Arial"/>
                <a:cs typeface="Arial"/>
              </a:rPr>
              <a:t>όταν επιχειρεί να επηρεάσει τη μελλοντική συμπεριφορά άλλων επιχειρήσεων.</a:t>
            </a:r>
            <a:endParaRPr lang="en-US"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Μια στρατηγική του τύπου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l-GR" sz="2600" b="1" dirty="0">
                <a:latin typeface="Arial"/>
                <a:cs typeface="Arial"/>
              </a:rPr>
              <a:t>«μία σου και μία μου» </a:t>
            </a:r>
            <a:r>
              <a:rPr lang="el-GR" sz="2600" dirty="0">
                <a:latin typeface="Arial"/>
                <a:cs typeface="Arial"/>
              </a:rPr>
              <a:t>συνίσταται στο το να παίζει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l-GR" sz="2600" dirty="0">
                <a:latin typeface="Arial"/>
                <a:cs typeface="Arial"/>
              </a:rPr>
              <a:t>κάποιος συνεργατικά στην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l-GR" sz="2600" dirty="0">
                <a:latin typeface="Arial"/>
                <a:cs typeface="Arial"/>
              </a:rPr>
              <a:t>αρχή και εν συνεχεία να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l-GR" sz="2600" dirty="0">
                <a:latin typeface="Arial"/>
                <a:cs typeface="Arial"/>
              </a:rPr>
              <a:t>κάνει ό,τι έκανε ο άλλος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l-GR" sz="2600" dirty="0">
                <a:latin typeface="Arial"/>
                <a:cs typeface="Arial"/>
              </a:rPr>
              <a:t>παίκτης την προηγούμενη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l-GR" sz="2600" dirty="0">
                <a:latin typeface="Arial"/>
                <a:cs typeface="Arial"/>
              </a:rPr>
              <a:t>περίοδο.</a:t>
            </a:r>
            <a:endParaRPr lang="en-US" sz="26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Μια ολιγοπωλιακή επιχείρηση ελπίζει συνήθως ότι θα διατηρηθεί στην αγορά για πολλά χρόνια και γνωρίζει ότι η απόφασή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l-GR" sz="2600" dirty="0">
                <a:latin typeface="Arial"/>
                <a:cs typeface="Arial"/>
              </a:rPr>
              <a:t>της σήμερα σε σχέση με το αν θα κλέψει εις βάρος των αντιπάλων της είναι πιθανό να επηρεάσει τον τρόπο που θα την αντιμετωπίζουν οι άλλες επιχειρήσεις στο μέλλον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392" y="784976"/>
            <a:ext cx="9385808" cy="1196224"/>
          </a:xfrm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R="5080" indent="22225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Πώς η Επαναλαμβανόμενη Αλληλεπίδραση Μπορεί να Ενθαρρύνει την Αθέμιτη Σύμπραξη 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1" y="2133600"/>
            <a:ext cx="94392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187760"/>
          </a:xfrm>
          <a:prstGeom prst="rect">
            <a:avLst/>
          </a:prstGeom>
        </p:spPr>
        <p:txBody>
          <a:bodyPr vert="horz" wrap="square" lIns="0" tIns="78993" rIns="0" bIns="0" rtlCol="0">
            <a:spAutoFit/>
          </a:bodyPr>
          <a:lstStyle/>
          <a:p>
            <a:pPr marR="5080" indent="9525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ΤΑ ΟΙΚΟΝΟΜΙΚΑ ΣΕ ΔΡΑΣΗ: ΤΑ ΠΑΝΩ ΚΑΙ ΤΑ ΚΑΤΩ ΤΟΥ ΚΑΡΤΕΛ ΠΕΤΡΕΛΑΙΟΥ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5" y="1999687"/>
            <a:ext cx="6096000" cy="51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931417"/>
            <a:ext cx="70787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ΤΟ ΟΛΙΓΟΠΩΛΙΟ ΣΤΗΝ ΠΡΑΞΗ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2084" y="1600200"/>
            <a:ext cx="9526905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0534" marR="5080" indent="-457200">
              <a:lnSpc>
                <a:spcPct val="100000"/>
              </a:lnSpc>
              <a:buClr>
                <a:srgbClr val="4D4D4D"/>
              </a:buClr>
              <a:buFont typeface="Arial"/>
              <a:buChar char="•"/>
              <a:tabLst>
                <a:tab pos="470534" algn="l"/>
                <a:tab pos="471170" algn="l"/>
              </a:tabLst>
            </a:pPr>
            <a:r>
              <a:rPr lang="el-GR" sz="2800" spc="-5" dirty="0">
                <a:latin typeface="Arial"/>
                <a:cs typeface="Arial"/>
              </a:rPr>
              <a:t>Η </a:t>
            </a:r>
            <a:r>
              <a:rPr lang="el-GR" sz="2800" b="1" spc="-5" dirty="0">
                <a:latin typeface="Arial"/>
                <a:cs typeface="Arial"/>
              </a:rPr>
              <a:t>αντιμονοπωλιακή πολιτική </a:t>
            </a:r>
            <a:r>
              <a:rPr lang="el-GR" sz="2800" spc="-5" dirty="0">
                <a:latin typeface="Arial"/>
                <a:cs typeface="Arial"/>
              </a:rPr>
              <a:t>περιλαμβάνει προσπάθειες της κυβέρνησης</a:t>
            </a:r>
            <a:r>
              <a:rPr lang="en-US" sz="2800" spc="-5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να αποτρέψει ολιγοπωλιακούς κλάδους να μετατραπούν σε ή να συμπεριφέρονται σαν μονοπώλια.</a:t>
            </a:r>
            <a:endParaRPr lang="en-US" sz="2800" spc="-5" dirty="0">
              <a:latin typeface="Arial"/>
              <a:cs typeface="Arial"/>
            </a:endParaRPr>
          </a:p>
          <a:p>
            <a:pPr marL="470534" marR="5080" indent="-457200">
              <a:lnSpc>
                <a:spcPct val="100000"/>
              </a:lnSpc>
              <a:buClr>
                <a:srgbClr val="4D4D4D"/>
              </a:buClr>
              <a:buFont typeface="Arial"/>
              <a:buChar char="•"/>
              <a:tabLst>
                <a:tab pos="470534" algn="l"/>
                <a:tab pos="471170" algn="l"/>
              </a:tabLst>
            </a:pPr>
            <a:r>
              <a:rPr lang="el-GR" sz="2800" dirty="0">
                <a:latin typeface="Arial"/>
                <a:cs typeface="Arial"/>
              </a:rPr>
              <a:t>Μία από τις πιο γνωστές πρώιμες ενέργειες της αντιμονοπωλιακής πολιτικής υπήρξε η διάσπαση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της Standard Oil το 1911. (Τα συστατικά της μέρη αποτέλεσαν τον πυρήνα πολλών εκ των σημερινών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μεγάλων εταιρειών πετρελαίου – η Standard Oil του New Jersey, έγινε η Exxon, η Standard Oil της Νέας Υόρκης έγινε η Mobil και ούτω καθεξής).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4539303" y="7480935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651459"/>
          </a:xfrm>
          <a:prstGeom prst="rect">
            <a:avLst/>
          </a:prstGeom>
        </p:spPr>
        <p:txBody>
          <a:bodyPr vert="horz" wrap="square" lIns="0" tIns="96519" rIns="0" bIns="0" rtlCol="0">
            <a:spAutoFit/>
          </a:bodyPr>
          <a:lstStyle/>
          <a:p>
            <a:pPr marL="96838" marR="5080" indent="-30163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Σιωπηρή Συμπαιγνία και Πόλεμος Τιμών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668" y="1600200"/>
            <a:ext cx="9449435" cy="4875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9939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400" dirty="0">
                <a:latin typeface="Arial"/>
                <a:cs typeface="Arial"/>
              </a:rPr>
              <a:t>Παρά το ότι η σιωπηρή συμπαιγνία είναι κοινή πρακτική, σπάνια επιτρέπει στις ολιγοπωλιακές επιχειρήσεις του κλάδου να πιέσουν ανοδικά τις τιμές προς το μονοπωλιακό επίπεδό τους</a:t>
            </a:r>
            <a:endParaRPr lang="en-US" sz="24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400" dirty="0">
                <a:latin typeface="Arial"/>
                <a:cs typeface="Arial"/>
              </a:rPr>
              <a:t>Ως εκ τούτου, αυτού του είδους η αθέμιτη σύμπραξη βρίσκεται αρκετά μακριά από το τέλειο:</a:t>
            </a:r>
            <a:endParaRPr lang="en-US" sz="24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n-US" sz="2400" dirty="0">
                <a:latin typeface="Arial"/>
                <a:cs typeface="Arial"/>
              </a:rPr>
              <a:t>Y</a:t>
            </a:r>
            <a:r>
              <a:rPr lang="el-GR" sz="2400" dirty="0">
                <a:latin typeface="Arial"/>
                <a:cs typeface="Arial"/>
              </a:rPr>
              <a:t>πάρχουν τέσσερις παράγοντες που καθιστούν δύσκολο για έναν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l-GR" sz="2400" dirty="0">
                <a:latin typeface="Arial"/>
                <a:cs typeface="Arial"/>
              </a:rPr>
              <a:t>κλάδο να συνεργαστεί με στόχο την εδραίωση υψηλών τιμών.</a:t>
            </a:r>
            <a:endParaRPr lang="en-US" sz="2600" b="1" spc="-5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5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200" b="1" spc="-5" dirty="0">
                <a:latin typeface="Arial"/>
                <a:cs typeface="Arial"/>
              </a:rPr>
              <a:t>Μικρότερη Συγκέντρωση</a:t>
            </a:r>
            <a:r>
              <a:rPr sz="2200" b="1" spc="-10" dirty="0">
                <a:latin typeface="Arial"/>
                <a:cs typeface="Arial"/>
              </a:rPr>
              <a:t>.</a:t>
            </a:r>
            <a:endParaRPr lang="en-US" sz="2200" b="1" spc="-10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200" b="1" spc="-10" dirty="0">
                <a:latin typeface="Arial"/>
                <a:cs typeface="Arial"/>
              </a:rPr>
              <a:t>Σύνθετα Προϊόντα και Συστήματα Τιμολόγησης</a:t>
            </a:r>
            <a:r>
              <a:rPr sz="2200" b="1" spc="-10" dirty="0">
                <a:latin typeface="Arial"/>
                <a:cs typeface="Arial"/>
              </a:rPr>
              <a:t>.</a:t>
            </a:r>
            <a:endParaRPr lang="en-US" sz="2200" b="1" spc="-5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200" b="1" spc="-5" dirty="0">
                <a:latin typeface="Arial"/>
                <a:cs typeface="Arial"/>
              </a:rPr>
              <a:t>Διάσταση Συμφερόντων</a:t>
            </a:r>
            <a:r>
              <a:rPr sz="2200" b="1" spc="-5" dirty="0">
                <a:latin typeface="Arial"/>
                <a:cs typeface="Arial"/>
              </a:rPr>
              <a:t>.</a:t>
            </a:r>
            <a:endParaRPr lang="en-US" sz="2200" b="1" spc="-5" dirty="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–"/>
              <a:tabLst>
                <a:tab pos="927100" algn="l"/>
                <a:tab pos="927735" algn="l"/>
              </a:tabLst>
            </a:pPr>
            <a:r>
              <a:rPr lang="el-GR" sz="2200" b="1" spc="-5" dirty="0">
                <a:latin typeface="Arial"/>
                <a:cs typeface="Arial"/>
              </a:rPr>
              <a:t>Διαπραγματευτική Δύναμη των Αγοραστών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104" y="943609"/>
            <a:ext cx="9399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ΤΙ ΘΑ ΜΑΘΕΤΕ ΣΕ ΑΥΤΟ ΤΟ ΚΕΦΑΛΑΙΟ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524000"/>
            <a:ext cx="9677400" cy="6144631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Τι είναι το ολιγοπώλιο και γιατί εμφανίζεται; </a:t>
            </a:r>
          </a:p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οι ολιγοπωλιακές επιχειρήσεις ωφελούνται από τη συμπαιγνία (σύμπραξη με αθέμιτα μέσα και με ποιο τρόπο πλήττονται οι καταναλωτές από αυτήν;</a:t>
            </a:r>
          </a:p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Με ποιο τρόπο οι πληροφορίες που αποκτούμε από τη θεωρία παιγνίων (game theory) μας βοηθούν να κατανοήσουμε τη στρατηγική συμπεριφορά των </a:t>
            </a:r>
            <a:r>
              <a:rPr lang="el-GR" sz="2800" dirty="0" err="1">
                <a:latin typeface="Arial"/>
                <a:cs typeface="Arial"/>
              </a:rPr>
              <a:t>ολιγοπωλιακών</a:t>
            </a:r>
            <a:r>
              <a:rPr lang="el-GR" sz="2800" dirty="0">
                <a:latin typeface="Arial"/>
                <a:cs typeface="Arial"/>
              </a:rPr>
              <a:t> επιχειρήσεων;</a:t>
            </a:r>
          </a:p>
          <a:p>
            <a:pPr marL="469900" indent="-457200">
              <a:lnSpc>
                <a:spcPct val="100000"/>
              </a:lnSpc>
              <a:spcBef>
                <a:spcPts val="18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Γιατί η αντιμονοπωλιακή πολιτική, η οποία αποσκοπεί στην αποτροπή των συμπαιγνιών μεταξύ των </a:t>
            </a:r>
            <a:r>
              <a:rPr lang="el-GR" sz="2800" dirty="0" err="1">
                <a:latin typeface="Arial"/>
                <a:cs typeface="Arial"/>
              </a:rPr>
              <a:t>ολιγοπωλιακών</a:t>
            </a:r>
            <a:r>
              <a:rPr lang="el-GR" sz="2800" dirty="0">
                <a:latin typeface="Arial"/>
                <a:cs typeface="Arial"/>
              </a:rPr>
              <a:t> επιχειρήσεων, αποτελεί μια κρίσιμη λειτουργία του κράτους;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948741"/>
            <a:ext cx="10058399" cy="1205457"/>
          </a:xfrm>
          <a:prstGeom prst="rect">
            <a:avLst/>
          </a:prstGeom>
        </p:spPr>
        <p:txBody>
          <a:bodyPr vert="horz" wrap="square" lIns="0" tIns="96519" rIns="0" bIns="0" rtlCol="0">
            <a:spAutoFit/>
          </a:bodyPr>
          <a:lstStyle/>
          <a:p>
            <a:pPr marL="2450465" marR="5080" indent="-23114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ΔΙΑΦΟΡΟΠΟΙΗΣΗ ΠΡΟΙΟΝΤΟΣ ΚΑΙ ΗΓΕΣΙΑ ΤΙΜΗΣ (1 από 2)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531333"/>
            <a:ext cx="9608185" cy="3472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937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ολιγοπωλητές θεωρούν ευπρόσδεκτη την πρόσθετη δύναμη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στην αγορά, που προέρχεται από την αντίληψη των καταναλωτών ότι τα προϊόντα τους είναι διαφορετικά από αυτά των ανταγωνιστών τους.</a:t>
            </a:r>
          </a:p>
          <a:p>
            <a:pPr marL="469900" marR="7937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b="1" dirty="0">
                <a:latin typeface="Arial"/>
                <a:cs typeface="Arial"/>
              </a:rPr>
              <a:t>Διαφοροποίηση προϊόντος </a:t>
            </a:r>
            <a:r>
              <a:rPr lang="el-GR" sz="2800" dirty="0">
                <a:latin typeface="Arial"/>
                <a:cs typeface="Arial"/>
              </a:rPr>
              <a:t>είναι η προσπάθεια μιας επιχείρησης να πείσει τους αγοραστές ότι το προϊόν της είναι διαφορετικό από τα προϊόντα των άλλων επιχειρήσεων στον κλάδο.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667000"/>
            <a:ext cx="9785350" cy="369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7495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Στην </a:t>
            </a:r>
            <a:r>
              <a:rPr lang="el-GR" sz="2800" b="1" dirty="0">
                <a:latin typeface="Arial"/>
                <a:cs typeface="Arial"/>
              </a:rPr>
              <a:t>ηγεσία τιμής</a:t>
            </a:r>
            <a:r>
              <a:rPr lang="el-GR" sz="2800" dirty="0">
                <a:latin typeface="Arial"/>
                <a:cs typeface="Arial"/>
              </a:rPr>
              <a:t>, μια επιχείρηση καθορίζει πρώτη τις τιμές της και οι άλλες επιχειρήσεις ακολουθούν στη συνέχεια.</a:t>
            </a: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Οι επιχειρήσεις που έχουν κάποιου είδους σιωπηρή συνεννόηση να μην ανταγωνίζονται στην τιμή, εμπλέκονται συχνά σε έντονο, </a:t>
            </a:r>
            <a:r>
              <a:rPr lang="el-GR" sz="2800" b="1" dirty="0">
                <a:latin typeface="Arial"/>
                <a:cs typeface="Arial"/>
              </a:rPr>
              <a:t>μη τιμολογιακό ανταγωνισμό</a:t>
            </a:r>
            <a:r>
              <a:rPr lang="el-GR" sz="2800" dirty="0">
                <a:latin typeface="Arial"/>
                <a:cs typeface="Arial"/>
              </a:rPr>
              <a:t>, χρησιμοποιώντας τη διαφήμιση και άλλα μέσα για να προσπαθήσουν να αυξήσουν τις πωλήσεις τους.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0" y="948741"/>
            <a:ext cx="10058399" cy="1205457"/>
          </a:xfrm>
          <a:prstGeom prst="rect">
            <a:avLst/>
          </a:prstGeom>
        </p:spPr>
        <p:txBody>
          <a:bodyPr vert="horz" wrap="square" lIns="0" tIns="96519" rIns="0" bIns="0" rtlCol="0">
            <a:spAutoFit/>
          </a:bodyPr>
          <a:lstStyle/>
          <a:p>
            <a:pPr marL="2450465" marR="5080" indent="-23114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ΔΙΑΦΟΡΟΠΟΙΗΣΗ ΠΡΟΙΟΝΤΟΣ ΚΑΙ ΗΓΕΣΙΑ ΤΙΜΗΣ (2 από 2)</a:t>
            </a:r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985" y="762000"/>
            <a:ext cx="645414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Πόσο Σημαντικό Είναι το Ολιγοπώλιο;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63041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Όταν προσπαθούμε να αναλύσουμε το ολιγοπώλιο, ο συνήθης τρόπος σκέψης των οικονομολόγων – αναρωτώμενοι αρχικά πώς θα συμπεριφερθούν τα μεμονωμένα άτομα που κινούνται με βάση το ατομικό τους συμφέρον και στη συνέχεια αναλύοντας τις ενέργειές τους – δεν λειτουργεί τόσο καλά όσο θα θέλαμε, διότι δεν γνωρίζουμε εάν οι αντίπαλες επιχειρήσεις θα υιοθετήσουν μια μη συνεργατική συμπεριφορά ή θα καταφέρουν </a:t>
            </a:r>
            <a:r>
              <a:rPr lang="el-GR" sz="2800">
                <a:latin typeface="Arial"/>
                <a:cs typeface="Arial"/>
              </a:rPr>
              <a:t>να επιτύχουν κάποιου </a:t>
            </a:r>
            <a:r>
              <a:rPr lang="el-GR" sz="2800" dirty="0">
                <a:latin typeface="Arial"/>
                <a:cs typeface="Arial"/>
              </a:rPr>
              <a:t>είδους αθέμιτη σύμπραξη.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943609"/>
            <a:ext cx="83520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Η ΕΠΙΚΡΑΤΗΣΗ ΤΟΥ ΟΛΙΓΟΠΩΛΙΟΥ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509125" cy="3916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Το </a:t>
            </a:r>
            <a:r>
              <a:rPr lang="el-GR" sz="2800" b="1" dirty="0">
                <a:latin typeface="Arial"/>
                <a:cs typeface="Arial"/>
              </a:rPr>
              <a:t>ολιγοπώλιο</a:t>
            </a:r>
            <a:r>
              <a:rPr lang="el-GR" sz="2800" dirty="0">
                <a:latin typeface="Arial"/>
                <a:cs typeface="Arial"/>
              </a:rPr>
              <a:t> είναι ένας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κλάδος με έναν μικρό μόνο αριθμό παραγωγών. 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παραγωγός σε έναν τέτοιον κλάδο είναι γνωστός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ως ολιγοπωλιακή επιχείρηση ή </a:t>
            </a:r>
            <a:r>
              <a:rPr lang="el-GR" sz="2800" b="1" dirty="0">
                <a:latin typeface="Arial"/>
                <a:cs typeface="Arial"/>
              </a:rPr>
              <a:t>ολιγοπωλητής</a:t>
            </a:r>
            <a:r>
              <a:rPr lang="el-GR" sz="2800" dirty="0">
                <a:latin typeface="Arial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tabLst>
                <a:tab pos="469900" algn="l"/>
                <a:tab pos="470534" algn="l"/>
              </a:tabLst>
            </a:pPr>
            <a:endParaRPr lang="en-US" sz="2800" b="1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Όταν καμία επιχείρηση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δεν είναι μονοπώλιο, αλλά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οι παραγωγοί παρόλα αυτά συνειδητοποιούν ότι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μπορούν να επηρεάσουν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τις αγοραίες τιμές, τότε ο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κλάδος χαρακτηρίζεται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l-GR" sz="2800" dirty="0">
                <a:latin typeface="Arial"/>
                <a:cs typeface="Arial"/>
              </a:rPr>
              <a:t>από</a:t>
            </a:r>
            <a:r>
              <a:rPr lang="el-GR" sz="2800" b="1" dirty="0">
                <a:latin typeface="Arial"/>
                <a:cs typeface="Arial"/>
              </a:rPr>
              <a:t> ατελή ανταγωνισμό</a:t>
            </a:r>
            <a:r>
              <a:rPr lang="el-GR" sz="2800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943609"/>
            <a:ext cx="691642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ΜΕΤΡΩΝΤΑΣ ΤΟ ΟΛΙΓΟΠΩΛΙΟ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945" y="2002789"/>
            <a:ext cx="9389110" cy="458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6322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 να έχουν μια καλύτερη εικόνα της διάρθρωσης της αγοράς, οι οικονομολόγοι συχνά, χρησιμοποιούν το δείκτη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HHI</a:t>
            </a:r>
            <a:r>
              <a:rPr lang="el-GR" sz="2800" b="1" spc="-5" dirty="0">
                <a:latin typeface="Arial"/>
                <a:cs typeface="Arial"/>
              </a:rPr>
              <a:t> (</a:t>
            </a:r>
            <a:r>
              <a:rPr lang="en-US" sz="2800" b="1" spc="-5" dirty="0" err="1">
                <a:latin typeface="Arial"/>
                <a:cs typeface="Arial"/>
              </a:rPr>
              <a:t>Herfindahl</a:t>
            </a:r>
            <a:r>
              <a:rPr lang="en-US" sz="2800" b="1" spc="-5" dirty="0">
                <a:latin typeface="Arial"/>
                <a:cs typeface="Arial"/>
              </a:rPr>
              <a:t>–Hirschman </a:t>
            </a:r>
            <a:r>
              <a:rPr lang="en-US" sz="2800" b="1" dirty="0">
                <a:latin typeface="Arial"/>
                <a:cs typeface="Arial"/>
              </a:rPr>
              <a:t>Index</a:t>
            </a:r>
            <a:r>
              <a:rPr lang="el-GR" sz="2800" b="1" dirty="0">
                <a:latin typeface="Arial"/>
                <a:cs typeface="Arial"/>
              </a:rPr>
              <a:t>)</a:t>
            </a:r>
            <a:r>
              <a:rPr sz="2800" b="1" spc="-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69900" marR="4826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Ο </a:t>
            </a:r>
            <a:r>
              <a:rPr sz="2800" b="1" spc="-5" dirty="0">
                <a:latin typeface="Arial"/>
                <a:cs typeface="Arial"/>
              </a:rPr>
              <a:t>HHI </a:t>
            </a:r>
            <a:r>
              <a:rPr lang="el-GR" sz="2800" dirty="0">
                <a:latin typeface="Arial"/>
                <a:cs typeface="Arial"/>
              </a:rPr>
              <a:t>για έναν κλάδο, είναι το </a:t>
            </a:r>
            <a:r>
              <a:rPr lang="el-GR" sz="2800" b="1" dirty="0">
                <a:latin typeface="Arial"/>
                <a:cs typeface="Arial"/>
              </a:rPr>
              <a:t>άθροισμα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lang="el-GR" sz="2800" b="1" dirty="0">
                <a:latin typeface="Arial"/>
                <a:cs typeface="Arial"/>
              </a:rPr>
              <a:t>των τετραγώνων του μεριδίου αγοράς (επί των πωλήσεων) κάθε επιχείρησης</a:t>
            </a:r>
            <a:r>
              <a:rPr sz="2800" b="1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Για παράδειγμα, εάν υπάρχουν τρεις επιχειρήσεις με μερίδιο αγοράς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60%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b="1" spc="-5" dirty="0">
                <a:latin typeface="Arial"/>
                <a:cs typeface="Arial"/>
              </a:rPr>
              <a:t>25</a:t>
            </a:r>
            <a:r>
              <a:rPr sz="2800" spc="-5" dirty="0">
                <a:latin typeface="Arial"/>
                <a:cs typeface="Arial"/>
              </a:rPr>
              <a:t>%,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lang="el-GR" sz="2800" spc="-5" dirty="0">
                <a:latin typeface="Arial"/>
                <a:cs typeface="Arial"/>
              </a:rPr>
              <a:t>και </a:t>
            </a:r>
            <a:r>
              <a:rPr sz="2800" b="1" dirty="0">
                <a:latin typeface="Arial"/>
                <a:cs typeface="Arial"/>
              </a:rPr>
              <a:t>15</a:t>
            </a:r>
            <a:r>
              <a:rPr sz="2800" dirty="0">
                <a:latin typeface="Arial"/>
                <a:cs typeface="Arial"/>
              </a:rPr>
              <a:t>%</a:t>
            </a:r>
            <a:r>
              <a:rPr lang="el-GR" sz="2800" dirty="0">
                <a:latin typeface="Arial"/>
                <a:cs typeface="Arial"/>
              </a:rPr>
              <a:t>, τότε:</a:t>
            </a:r>
            <a:endParaRPr sz="2800" dirty="0">
              <a:latin typeface="Arial"/>
              <a:cs typeface="Arial"/>
            </a:endParaRPr>
          </a:p>
          <a:p>
            <a:pPr marR="66675" algn="ctr">
              <a:lnSpc>
                <a:spcPct val="100000"/>
              </a:lnSpc>
              <a:spcBef>
                <a:spcPts val="1805"/>
              </a:spcBef>
            </a:pPr>
            <a:r>
              <a:rPr sz="2800" b="1" spc="-5" dirty="0">
                <a:latin typeface="Arial"/>
                <a:cs typeface="Arial"/>
              </a:rPr>
              <a:t>HHI </a:t>
            </a:r>
            <a:r>
              <a:rPr sz="2800" b="1" dirty="0">
                <a:latin typeface="Arial"/>
                <a:cs typeface="Arial"/>
              </a:rPr>
              <a:t>= 60</a:t>
            </a:r>
            <a:r>
              <a:rPr sz="2775" b="1" baseline="25525" dirty="0">
                <a:latin typeface="Arial"/>
                <a:cs typeface="Arial"/>
              </a:rPr>
              <a:t>2 </a:t>
            </a:r>
            <a:r>
              <a:rPr sz="2800" b="1" dirty="0">
                <a:latin typeface="Arial"/>
                <a:cs typeface="Arial"/>
              </a:rPr>
              <a:t>+ 25</a:t>
            </a:r>
            <a:r>
              <a:rPr sz="2775" b="1" baseline="25525" dirty="0">
                <a:latin typeface="Arial"/>
                <a:cs typeface="Arial"/>
              </a:rPr>
              <a:t>2 </a:t>
            </a:r>
            <a:r>
              <a:rPr sz="2800" b="1" dirty="0">
                <a:latin typeface="Arial"/>
                <a:cs typeface="Arial"/>
              </a:rPr>
              <a:t>+ 15</a:t>
            </a:r>
            <a:r>
              <a:rPr sz="2775" b="1" baseline="25525" dirty="0">
                <a:latin typeface="Arial"/>
                <a:cs typeface="Arial"/>
              </a:rPr>
              <a:t>2 </a:t>
            </a:r>
            <a:r>
              <a:rPr sz="2800" b="1" dirty="0">
                <a:latin typeface="Arial"/>
                <a:cs typeface="Arial"/>
              </a:rPr>
              <a:t>=</a:t>
            </a:r>
            <a:r>
              <a:rPr sz="2800" b="1" spc="7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4</a:t>
            </a:r>
            <a:r>
              <a:rPr lang="el-GR" sz="2800" b="1" dirty="0">
                <a:latin typeface="Arial"/>
                <a:cs typeface="Arial"/>
              </a:rPr>
              <a:t>.</a:t>
            </a:r>
            <a:r>
              <a:rPr sz="2800" b="1" dirty="0">
                <a:latin typeface="Arial"/>
                <a:cs typeface="Arial"/>
              </a:rPr>
              <a:t>450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06220"/>
            <a:ext cx="100583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HHI: </a:t>
            </a:r>
            <a:r>
              <a:rPr lang="el-GR" spc="-5" dirty="0"/>
              <a:t>ΟΔΗΓΙΕΣ ΤΟΥ ΥΠΟΥΡΓΕΙΟΥ ΔΙΚΑΙΟΣΥΝΗΣ (ΤΩΝ ΗΠΑ)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5262" y="1827040"/>
            <a:ext cx="9844024" cy="5799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645" marR="162560" indent="-448945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1645" algn="l"/>
                <a:tab pos="462280" algn="l"/>
              </a:tabLst>
            </a:pPr>
            <a:r>
              <a:rPr lang="el-GR" sz="2800" b="1" spc="-5" dirty="0">
                <a:latin typeface="Arial"/>
                <a:cs typeface="Arial"/>
              </a:rPr>
              <a:t>Ένας δείκτης HHI με τιμή χαμηλότερη από 1.500, </a:t>
            </a:r>
            <a:r>
              <a:rPr lang="el-GR" sz="2800" spc="-5" dirty="0">
                <a:latin typeface="Arial"/>
                <a:cs typeface="Arial"/>
              </a:rPr>
              <a:t>υποδηλώνει έναν κλάδο με χαμηλή συγκέντρωση</a:t>
            </a:r>
            <a:r>
              <a:rPr lang="el-GR" sz="2800" dirty="0">
                <a:latin typeface="Arial"/>
                <a:cs typeface="Arial"/>
              </a:rPr>
              <a:t>.</a:t>
            </a:r>
            <a:r>
              <a:rPr sz="2800" dirty="0">
                <a:latin typeface="Arial"/>
                <a:cs typeface="Arial"/>
              </a:rPr>
              <a:t>.</a:t>
            </a:r>
            <a:endParaRPr lang="en-US" sz="2800" b="1" spc="-5" dirty="0">
              <a:latin typeface="Arial"/>
              <a:cs typeface="Arial"/>
            </a:endParaRPr>
          </a:p>
          <a:p>
            <a:pPr marL="461645" marR="5080" indent="-44894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•"/>
              <a:tabLst>
                <a:tab pos="461645" algn="l"/>
                <a:tab pos="462280" algn="l"/>
              </a:tabLst>
            </a:pPr>
            <a:r>
              <a:rPr lang="el-GR" sz="2800" b="1" spc="-5" dirty="0">
                <a:latin typeface="Arial"/>
                <a:cs typeface="Arial"/>
              </a:rPr>
              <a:t>Ένας ΗΗΙ με τιμές μεταξύ 1.500 και 2.500 </a:t>
            </a:r>
            <a:r>
              <a:rPr lang="el-GR" sz="2800" spc="-5" dirty="0">
                <a:latin typeface="Arial"/>
                <a:cs typeface="Arial"/>
              </a:rPr>
              <a:t>υποδηλώνει μέτρια συγκέντρωση</a:t>
            </a:r>
            <a:r>
              <a:rPr sz="2800" dirty="0">
                <a:latin typeface="Arial"/>
                <a:cs typeface="Arial"/>
              </a:rPr>
              <a:t>.</a:t>
            </a:r>
            <a:endParaRPr lang="el-GR" sz="2800" b="1" dirty="0">
              <a:latin typeface="Arial"/>
              <a:cs typeface="Arial"/>
            </a:endParaRPr>
          </a:p>
          <a:p>
            <a:pPr marL="461645" indent="-448945">
              <a:lnSpc>
                <a:spcPct val="100000"/>
              </a:lnSpc>
              <a:spcBef>
                <a:spcPts val="1195"/>
              </a:spcBef>
              <a:buClr>
                <a:srgbClr val="4D4D4D"/>
              </a:buClr>
              <a:buFont typeface="Arial"/>
              <a:buChar char="•"/>
              <a:tabLst>
                <a:tab pos="461645" algn="l"/>
                <a:tab pos="462280" algn="l"/>
              </a:tabLst>
            </a:pPr>
            <a:r>
              <a:rPr lang="el-GR" sz="2800" b="1" dirty="0">
                <a:latin typeface="Arial"/>
                <a:cs typeface="Arial"/>
              </a:rPr>
              <a:t>Ένας ΗΗΙ μεγαλύτερος των 2.500 </a:t>
            </a:r>
            <a:r>
              <a:rPr lang="el-GR" sz="2800" dirty="0">
                <a:latin typeface="Arial"/>
                <a:cs typeface="Arial"/>
              </a:rPr>
              <a:t>υποδηλώνει έναν κλάδο με υψηλή συγκέντρωση</a:t>
            </a:r>
            <a:r>
              <a:rPr sz="2800" dirty="0">
                <a:latin typeface="Arial"/>
                <a:cs typeface="Arial"/>
              </a:rPr>
              <a:t>.</a:t>
            </a:r>
            <a:endParaRPr lang="el-GR" sz="2800" b="1" dirty="0">
              <a:latin typeface="Arial"/>
              <a:cs typeface="Arial"/>
            </a:endParaRPr>
          </a:p>
          <a:p>
            <a:pPr marL="461645" marR="504190" indent="-448945">
              <a:lnSpc>
                <a:spcPct val="100000"/>
              </a:lnSpc>
              <a:spcBef>
                <a:spcPts val="1200"/>
              </a:spcBef>
              <a:buClr>
                <a:srgbClr val="4D4D4D"/>
              </a:buClr>
              <a:buFont typeface="Arial"/>
              <a:buChar char="•"/>
              <a:tabLst>
                <a:tab pos="461645" algn="l"/>
                <a:tab pos="462280" algn="l"/>
              </a:tabLst>
            </a:pPr>
            <a:r>
              <a:rPr lang="el-GR" sz="2800" b="1" dirty="0">
                <a:latin typeface="Arial"/>
                <a:cs typeface="Arial"/>
              </a:rPr>
              <a:t>Σε κλάδους μέτριας ή υψηλής συγκέντρωσης, οι συγχωνεύσεις μεταξύ επιχειρήσεων, οι οποίες αυξάνουν τον ΗΗΙ, θα τύχουν εξονυχιστικού ελέγχου από τους οικονομολόγους του Υπουργείου Δικαιοσύνης και, δυνητικά, πιθανότατα θα απαγορευτούν.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43609"/>
            <a:ext cx="96840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ΚΑΤΑΝΟΩΝΤΑΣ ΤΟ ΟΛΙΓΟΠΩΛΙΟ</a:t>
            </a:r>
            <a:r>
              <a:rPr dirty="0"/>
              <a:t>:</a:t>
            </a:r>
            <a:r>
              <a:rPr spc="-110" dirty="0"/>
              <a:t> </a:t>
            </a:r>
            <a:r>
              <a:rPr lang="el-GR" spc="-110" dirty="0"/>
              <a:t>ΔΥΟΠΩΛΙΟ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494" y="2138680"/>
            <a:ext cx="961961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13055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Ένα ολιγοπώλιο που αποτελείται από δύο μόνο επιχειρήσεις είναι ένα </a:t>
            </a:r>
            <a:r>
              <a:rPr lang="el-GR" sz="2800" b="1" dirty="0">
                <a:latin typeface="Arial"/>
                <a:cs typeface="Arial"/>
              </a:rPr>
              <a:t>δυοπώλιο</a:t>
            </a:r>
            <a:r>
              <a:rPr lang="el-GR" sz="2800" dirty="0">
                <a:latin typeface="Arial"/>
                <a:cs typeface="Arial"/>
              </a:rPr>
              <a:t>.</a:t>
            </a:r>
          </a:p>
          <a:p>
            <a:pPr marL="469900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spc="-5" dirty="0">
                <a:latin typeface="Arial"/>
                <a:cs typeface="Arial"/>
              </a:rPr>
              <a:t>Κάθε επιχείρηση ονομάζεται </a:t>
            </a:r>
            <a:r>
              <a:rPr lang="el-GR" sz="2800" b="1" spc="-5" dirty="0">
                <a:latin typeface="Arial"/>
                <a:cs typeface="Arial"/>
              </a:rPr>
              <a:t>δυοπωλητής</a:t>
            </a:r>
            <a:r>
              <a:rPr lang="el-GR" sz="2800" dirty="0">
                <a:latin typeface="Arial"/>
                <a:cs typeface="Arial"/>
              </a:rPr>
              <a:t>.</a:t>
            </a:r>
            <a:endParaRPr lang="en-US" sz="2800" b="1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Εάν επρόκειτο για τέλεια ανταγωνιστικό κλάδο, κάθε επιχείρηση θα είχε κίνητρο να παράγει περισσότερο, όσο η αγοραία τιμή βρισκόταν πάνω από το οριακό κόστος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95" y="625856"/>
            <a:ext cx="9385808" cy="1240851"/>
          </a:xfrm>
          <a:prstGeom prst="rect">
            <a:avLst/>
          </a:prstGeom>
        </p:spPr>
        <p:txBody>
          <a:bodyPr vert="horz" wrap="square" lIns="0" tIns="131571" rIns="0" bIns="0" rtlCol="0">
            <a:spAutoFit/>
          </a:bodyPr>
          <a:lstStyle/>
          <a:p>
            <a:pPr marL="2995930" marR="5080" indent="-1766570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ΚΑΤΑΝΟΩΝΤΑΣ ΤΟ ΟΛΙΓΟΠΩΛΙΟ: ΣΥΝΕΡΓΑΣΙΑ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539303" y="7391400"/>
            <a:ext cx="979804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424" y="1817528"/>
            <a:ext cx="9861550" cy="5198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06755" indent="-457200">
              <a:lnSpc>
                <a:spcPct val="100000"/>
              </a:lnSpc>
              <a:spcBef>
                <a:spcPts val="18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600" spc="-5" dirty="0">
                <a:latin typeface="Arial"/>
                <a:cs typeface="Arial"/>
              </a:rPr>
              <a:t>Μία πιθανότητα είναι ότι οι δύο επιχειρήσεις θα αποφασίσουν να </a:t>
            </a:r>
            <a:r>
              <a:rPr lang="el-GR" sz="2600" b="1" spc="-5" dirty="0">
                <a:latin typeface="Arial"/>
                <a:cs typeface="Arial"/>
              </a:rPr>
              <a:t>συμπράξουν</a:t>
            </a:r>
            <a:r>
              <a:rPr lang="el-GR" sz="2600" spc="-5" dirty="0">
                <a:latin typeface="Arial"/>
                <a:cs typeface="Arial"/>
              </a:rPr>
              <a:t> (να εμπλακούν σε κάποιου είδους συμπαιγνία), να συνεργαστούν για να αυξήσουν τα κοινά τους κέρδη.</a:t>
            </a:r>
            <a:endParaRPr lang="en-US" sz="26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1795"/>
              </a:spcBef>
              <a:buClr>
                <a:srgbClr val="4D4D4D"/>
              </a:buClr>
              <a:buChar char="•"/>
              <a:tabLst>
                <a:tab pos="469900" algn="l"/>
                <a:tab pos="470534" algn="l"/>
              </a:tabLst>
            </a:pPr>
            <a:r>
              <a:rPr lang="el-GR" sz="2600" dirty="0">
                <a:latin typeface="Arial"/>
                <a:cs typeface="Arial"/>
              </a:rPr>
              <a:t>Η πιο ισχυρή μορφή μιας τέτοιου είδους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l-GR" sz="2600" dirty="0">
                <a:latin typeface="Arial"/>
                <a:cs typeface="Arial"/>
              </a:rPr>
              <a:t>σύμπραξης είναι το </a:t>
            </a:r>
            <a:r>
              <a:rPr lang="el-GR" sz="2600" b="1" dirty="0">
                <a:latin typeface="Arial"/>
                <a:cs typeface="Arial"/>
              </a:rPr>
              <a:t>καρτέλ</a:t>
            </a:r>
            <a:r>
              <a:rPr lang="el-GR" sz="2600" dirty="0">
                <a:latin typeface="Arial"/>
                <a:cs typeface="Arial"/>
              </a:rPr>
              <a:t>, μία συμφωνία μεταξύ των παραγωγών που προσδιορίζει την επιτρεπόμενη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lang="el-GR" sz="2600" dirty="0">
                <a:latin typeface="Arial"/>
                <a:cs typeface="Arial"/>
              </a:rPr>
              <a:t>ποσότητα παραγωγής από κάθε έναν.</a:t>
            </a:r>
            <a:endParaRPr sz="2600" dirty="0">
              <a:latin typeface="Arial"/>
              <a:cs typeface="Arial"/>
            </a:endParaRPr>
          </a:p>
          <a:p>
            <a:pPr marL="927100" marR="483870" indent="-447675">
              <a:lnSpc>
                <a:spcPct val="100000"/>
              </a:lnSpc>
              <a:spcBef>
                <a:spcPts val="1210"/>
              </a:spcBef>
            </a:pPr>
            <a:r>
              <a:rPr sz="2600" spc="-5" dirty="0">
                <a:solidFill>
                  <a:srgbClr val="4D4D4D"/>
                </a:solidFill>
                <a:latin typeface="Arial"/>
                <a:cs typeface="Arial"/>
              </a:rPr>
              <a:t>– </a:t>
            </a:r>
            <a:r>
              <a:rPr lang="el-GR" sz="2600" b="1" spc="-5" dirty="0">
                <a:latin typeface="Arial"/>
                <a:cs typeface="Arial"/>
              </a:rPr>
              <a:t>Το πιο γνωστό καρτέλ παγκοσμίως είναι ο Οργανισμός Πετρελαιοπαραγωγών Κρατών (ΟΠΕΚ), ο οποίος περιγράφεται στο πλαίσιο Τα Οικονομικά σε Δράση, αργότερα στο κεφάλαιο αυτό.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25856"/>
            <a:ext cx="10058399" cy="1196224"/>
          </a:xfrm>
          <a:prstGeom prst="rect">
            <a:avLst/>
          </a:prstGeom>
        </p:spPr>
        <p:txBody>
          <a:bodyPr vert="horz" wrap="square" lIns="0" tIns="87375" rIns="0" bIns="0" rtlCol="0">
            <a:spAutoFit/>
          </a:bodyPr>
          <a:lstStyle/>
          <a:p>
            <a:pPr marL="3491865" marR="5080" indent="-3098800" algn="l">
              <a:lnSpc>
                <a:spcPct val="100000"/>
              </a:lnSpc>
              <a:spcBef>
                <a:spcPts val="100"/>
              </a:spcBef>
            </a:pPr>
            <a:r>
              <a:rPr lang="el-GR" dirty="0"/>
              <a:t>Αθέμιτη Σύμπραξη (συμπαιγνία) και Ανταγωνισμός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2002789"/>
            <a:ext cx="925004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spc="-5" dirty="0">
                <a:latin typeface="Arial"/>
                <a:cs typeface="Arial"/>
              </a:rPr>
              <a:t>Όταν οι επιχειρήσεις παραβλέπουν τα αποτελέσματα των ενεργειών τους στα κέρδη των άλλων εταιρειών, αναπτύσσουν </a:t>
            </a:r>
            <a:r>
              <a:rPr lang="el-GR" sz="2800" b="1" spc="-5" dirty="0">
                <a:latin typeface="Arial"/>
                <a:cs typeface="Arial"/>
              </a:rPr>
              <a:t>μη συνεργατική συμπεριφορά</a:t>
            </a:r>
            <a:r>
              <a:rPr lang="el-GR" sz="2800" spc="-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30020"/>
            <a:ext cx="10058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pc="-5" dirty="0"/>
              <a:t>Αθέμιτη Σύμπραξη (συμπαιγνία) και Ανταγωνισμός</a:t>
            </a:r>
            <a:endParaRPr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Broken </a:t>
            </a:r>
            <a:r>
              <a:rPr spc="-5" dirty="0"/>
              <a:t>Hill </a:t>
            </a:r>
            <a:r>
              <a:rPr dirty="0"/>
              <a:t>July</a:t>
            </a:r>
            <a:r>
              <a:rPr spc="-75" dirty="0"/>
              <a:t> </a:t>
            </a:r>
            <a:r>
              <a:rPr spc="-5" dirty="0"/>
              <a:t>2019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850" y="1850840"/>
            <a:ext cx="9528810" cy="3348994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1. Ένα θετικό αποτέλεσμα ποσότητας: μία επιπλέον μονάδα πωλείται, αυξάνοντας το συνολικό έσοδο κατά την τιμή στην οποία πωλείται αυτή η μονάδα.</a:t>
            </a:r>
          </a:p>
          <a:p>
            <a:pPr marL="469900" indent="-457200">
              <a:lnSpc>
                <a:spcPct val="100000"/>
              </a:lnSpc>
              <a:spcBef>
                <a:spcPts val="1295"/>
              </a:spcBef>
              <a:buClr>
                <a:srgbClr val="4D4D4D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lang="el-GR" sz="2800" dirty="0">
                <a:latin typeface="Arial"/>
                <a:cs typeface="Arial"/>
              </a:rPr>
              <a:t>2. Ένα αρνητικό αποτέλεσμα τιμής: προκειμένου να πωληθεί μία επιπλέον μονάδα, ο μονοπωλητής θα πρέπει να μειώσει την αγοραία τιμή σε όλες τις πωλούμενες μονάδες.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9303" y="321512"/>
            <a:ext cx="9798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Broken </a:t>
            </a:r>
            <a:r>
              <a:rPr sz="800" spc="-5" dirty="0">
                <a:latin typeface="Arial"/>
                <a:cs typeface="Arial"/>
              </a:rPr>
              <a:t>Hill </a:t>
            </a:r>
            <a:r>
              <a:rPr sz="800" dirty="0">
                <a:latin typeface="Arial"/>
                <a:cs typeface="Arial"/>
              </a:rPr>
              <a:t>July</a:t>
            </a:r>
            <a:r>
              <a:rPr sz="800" spc="-7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52169</TotalTime>
  <Words>1439</Words>
  <Application>Microsoft Office PowerPoint</Application>
  <PresentationFormat>Custom</PresentationFormat>
  <Paragraphs>117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ΤΙ ΘΑ ΜΑΘΕΤΕ ΣΕ ΑΥΤΟ ΤΟ ΚΕΦΑΛΑΙΟ</vt:lpstr>
      <vt:lpstr>Η ΕΠΙΚΡΑΤΗΣΗ ΤΟΥ ΟΛΙΓΟΠΩΛΙΟΥ</vt:lpstr>
      <vt:lpstr>ΜΕΤΡΩΝΤΑΣ ΤΟ ΟΛΙΓΟΠΩΛΙΟ</vt:lpstr>
      <vt:lpstr>HHI: ΟΔΗΓΙΕΣ ΤΟΥ ΥΠΟΥΡΓΕΙΟΥ ΔΙΚΑΙΟΣΥΝΗΣ (ΤΩΝ ΗΠΑ)</vt:lpstr>
      <vt:lpstr>ΚΑΤΑΝΟΩΝΤΑΣ ΤΟ ΟΛΙΓΟΠΩΛΙΟ: ΔΥΟΠΩΛΙΟ</vt:lpstr>
      <vt:lpstr>ΚΑΤΑΝΟΩΝΤΑΣ ΤΟ ΟΛΙΓΟΠΩΛΙΟ: ΣΥΝΕΡΓΑΣΙΑ</vt:lpstr>
      <vt:lpstr>Αθέμιτη Σύμπραξη (συμπαιγνία) και Ανταγωνισμός</vt:lpstr>
      <vt:lpstr>Αθέμιτη Σύμπραξη (συμπαιγνία) και Ανταγωνισμός</vt:lpstr>
      <vt:lpstr>ΠΑΙΓΝΙΑ ΠΟΥ ΠΑΙΖΟΥΝ ΟΙ ΟΛΙΓΟΠΩΛΙΑΚΕΣ ΕΠΙΧΕΙΡΣΕΙΣ</vt:lpstr>
      <vt:lpstr>Το Δίλημμα του Φυλακισμένου</vt:lpstr>
      <vt:lpstr>ΤΟ ΔΙΛΛΗΜΑ ΤΟΥ ΦΥΛΑΚΙΣΜΕΝΟΥ</vt:lpstr>
      <vt:lpstr>ΤΟ ΔΙΛΛΗΜΑ ΤΟΥ ΦΥΛΑΚΙΣΜΕΝΟΥ ΓΙΑ ΤΙΣ ΕΠΙΧΕΙΡΗΣΕΙΣ: ΠΙΝΑΚΑΣ ΑΠΟΔΟΣΕΩΝ</vt:lpstr>
      <vt:lpstr>ΤΟ ΔΙΛΛΗΜΑ ΤΟΥ ΦΥΛΑΚΙΣΜΕΝΟΥ: ΣΤΡΑΤΗΓΙΚΗ</vt:lpstr>
      <vt:lpstr>ΥΠΕΡΒΑΙΝΟΝΤΑΣ ΤΟ ΔΙΛΛΗΜΑ ΤΟΥ ΦΥΛΑΚΙΣΜΕΝΟΥ</vt:lpstr>
      <vt:lpstr>Πώς η Επαναλαμβανόμενη Αλληλεπίδραση Μπορεί να Ενθαρρύνει την Αθέμιτη Σύμπραξη </vt:lpstr>
      <vt:lpstr>ΤΑ ΟΙΚΟΝΟΜΙΚΑ ΣΕ ΔΡΑΣΗ: ΤΑ ΠΑΝΩ ΚΑΙ ΤΑ ΚΑΤΩ ΤΟΥ ΚΑΡΤΕΛ ΠΕΤΡΕΛΑΙΟΥ</vt:lpstr>
      <vt:lpstr>ΤΟ ΟΛΙΓΟΠΩΛΙΟ ΣΤΗΝ ΠΡΑΞΗ</vt:lpstr>
      <vt:lpstr>Σιωπηρή Συμπαιγνία και Πόλεμος Τιμών</vt:lpstr>
      <vt:lpstr>ΔΙΑΦΟΡΟΠΟΙΗΣΗ ΠΡΟΙΟΝΤΟΣ ΚΑΙ ΗΓΕΣΙΑ ΤΙΜΗΣ (1 από 2)</vt:lpstr>
      <vt:lpstr>ΔΙΑΦΟΡΟΠΟΙΗΣΗ ΠΡΟΙΟΝΤΟΣ ΚΑΙ ΗΓΕΣΙΑ ΤΙΜΗΣ (2 από 2)</vt:lpstr>
      <vt:lpstr>Πόσο Σημαντικό Είναι το Ολιγοπώλιο;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Fpilchik</dc:creator>
  <cp:lastModifiedBy>Nikolaos G. Manetas</cp:lastModifiedBy>
  <cp:revision>945</cp:revision>
  <dcterms:created xsi:type="dcterms:W3CDTF">2019-10-10T07:03:54Z</dcterms:created>
  <dcterms:modified xsi:type="dcterms:W3CDTF">2022-10-18T09:43:19Z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2019-10-10T00:00:00Z</vt:filetime>
  </property>
</Properties>
</file>