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088" r:id="rId2"/>
    <p:sldId id="1089" r:id="rId3"/>
    <p:sldId id="1090" r:id="rId4"/>
    <p:sldId id="1091" r:id="rId5"/>
    <p:sldId id="1092" r:id="rId6"/>
    <p:sldId id="1093" r:id="rId7"/>
    <p:sldId id="1094" r:id="rId8"/>
    <p:sldId id="1095" r:id="rId9"/>
    <p:sldId id="1096" r:id="rId10"/>
    <p:sldId id="1097" r:id="rId11"/>
    <p:sldId id="1098" r:id="rId12"/>
    <p:sldId id="1099" r:id="rId13"/>
    <p:sldId id="1100" r:id="rId14"/>
    <p:sldId id="1102" r:id="rId15"/>
    <p:sldId id="1104" r:id="rId16"/>
    <p:sldId id="1105" r:id="rId17"/>
    <p:sldId id="1106" r:id="rId18"/>
    <p:sldId id="1107" r:id="rId19"/>
    <p:sldId id="1110" r:id="rId20"/>
    <p:sldId id="1112" r:id="rId21"/>
    <p:sldId id="1113" r:id="rId22"/>
    <p:sldId id="1114" r:id="rId23"/>
    <p:sldId id="1115" r:id="rId24"/>
    <p:sldId id="1118" r:id="rId25"/>
    <p:sldId id="1119" r:id="rId26"/>
    <p:sldId id="1121" r:id="rId27"/>
    <p:sldId id="1122" r:id="rId28"/>
    <p:sldId id="1123" r:id="rId29"/>
    <p:sldId id="1124" r:id="rId30"/>
    <p:sldId id="1125" r:id="rId31"/>
    <p:sldId id="1127" r:id="rId32"/>
    <p:sldId id="1128" r:id="rId33"/>
    <p:sldId id="1130" r:id="rId34"/>
    <p:sldId id="1133" r:id="rId35"/>
    <p:sldId id="1134" r:id="rId36"/>
    <p:sldId id="1135" r:id="rId37"/>
    <p:sldId id="1136" r:id="rId38"/>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52" autoAdjust="0"/>
  </p:normalViewPr>
  <p:slideViewPr>
    <p:cSldViewPr>
      <p:cViewPr varScale="1">
        <p:scale>
          <a:sx n="70" d="100"/>
          <a:sy n="70" d="100"/>
        </p:scale>
        <p:origin x="1608"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18/10/2022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3" name="object 3"/>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5" name="object 5"/>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6" name="object 6"/>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8" name="object 8"/>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7672069" y="792734"/>
            <a:ext cx="1438275" cy="1550035"/>
          </a:xfrm>
          <a:prstGeom prst="rect">
            <a:avLst/>
          </a:prstGeom>
        </p:spPr>
        <p:txBody>
          <a:bodyPr vert="horz" wrap="square" lIns="0" tIns="12700" rIns="0" bIns="0" rtlCol="0">
            <a:spAutoFit/>
          </a:bodyPr>
          <a:lstStyle/>
          <a:p>
            <a:pPr marL="12700">
              <a:lnSpc>
                <a:spcPct val="100000"/>
              </a:lnSpc>
              <a:spcBef>
                <a:spcPts val="100"/>
              </a:spcBef>
            </a:pPr>
            <a:r>
              <a:rPr sz="10000" b="1" spc="-5" dirty="0">
                <a:solidFill>
                  <a:srgbClr val="FFFFFF"/>
                </a:solidFill>
                <a:latin typeface="Arial"/>
                <a:cs typeface="Arial"/>
              </a:rPr>
              <a:t>13</a:t>
            </a:r>
            <a:endParaRPr sz="10000">
              <a:latin typeface="Arial"/>
              <a:cs typeface="Arial"/>
            </a:endParaRPr>
          </a:p>
        </p:txBody>
      </p:sp>
      <p:sp>
        <p:nvSpPr>
          <p:cNvPr id="11" name="object 11"/>
          <p:cNvSpPr txBox="1"/>
          <p:nvPr/>
        </p:nvSpPr>
        <p:spPr>
          <a:xfrm>
            <a:off x="5943600" y="4553223"/>
            <a:ext cx="2980562" cy="628377"/>
          </a:xfrm>
          <a:prstGeom prst="rect">
            <a:avLst/>
          </a:prstGeom>
        </p:spPr>
        <p:txBody>
          <a:bodyPr vert="horz" wrap="square" lIns="0" tIns="12700" rIns="0" bIns="0" rtlCol="0">
            <a:spAutoFit/>
          </a:bodyPr>
          <a:lstStyle/>
          <a:p>
            <a:pPr marL="12700">
              <a:lnSpc>
                <a:spcPct val="100000"/>
              </a:lnSpc>
              <a:spcBef>
                <a:spcPts val="100"/>
              </a:spcBef>
            </a:pPr>
            <a:r>
              <a:rPr lang="el-GR" sz="4000" b="1" spc="-5" dirty="0">
                <a:solidFill>
                  <a:srgbClr val="FFFFFF"/>
                </a:solidFill>
                <a:latin typeface="Arial"/>
                <a:cs typeface="Arial"/>
              </a:rPr>
              <a:t>Μονοπώλιο</a:t>
            </a:r>
            <a:endParaRPr sz="4000" dirty="0">
              <a:latin typeface="Arial"/>
              <a:cs typeface="Arial"/>
            </a:endParaRPr>
          </a:p>
        </p:txBody>
      </p:sp>
      <p:sp>
        <p:nvSpPr>
          <p:cNvPr id="12" name="object 12"/>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14" name="object 14"/>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15" name="object 15"/>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 name="Picture 15">
            <a:extLst>
              <a:ext uri="{FF2B5EF4-FFF2-40B4-BE49-F238E27FC236}">
                <a16:creationId xmlns:a16="http://schemas.microsoft.com/office/drawing/2014/main" id="{A14357FC-0795-D980-64D8-8C44A9E3E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126" y="841248"/>
            <a:ext cx="4734051" cy="617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84180"/>
            <a:ext cx="9385808" cy="1120820"/>
          </a:xfrm>
          <a:prstGeom prst="rect">
            <a:avLst/>
          </a:prstGeom>
        </p:spPr>
        <p:txBody>
          <a:bodyPr vert="horz" wrap="square" lIns="0" tIns="12700" rIns="0" bIns="0" rtlCol="0">
            <a:spAutoFit/>
          </a:bodyPr>
          <a:lstStyle/>
          <a:p>
            <a:pPr marL="106363" marR="5080" indent="-106363" algn="ctr">
              <a:lnSpc>
                <a:spcPct val="100000"/>
              </a:lnSpc>
              <a:spcBef>
                <a:spcPts val="100"/>
              </a:spcBef>
            </a:pPr>
            <a:r>
              <a:rPr lang="el-GR" dirty="0"/>
              <a:t>ΕΜΠΟΔΙΟ </a:t>
            </a:r>
            <a:r>
              <a:rPr spc="-5" dirty="0"/>
              <a:t>#2: </a:t>
            </a:r>
            <a:r>
              <a:rPr lang="el-GR" spc="-5" dirty="0"/>
              <a:t>ΑΥΞΟΥΣΕΣ ΑΠΟΔΟΣΕΙΣ ΚΛΙΜΑΚΑΣ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494" y="2153286"/>
            <a:ext cx="9403080" cy="3690754"/>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b="1" dirty="0">
                <a:latin typeface="Arial"/>
                <a:cs typeface="Arial"/>
              </a:rPr>
              <a:t>Ένα φυσικό μονοπώλιο δημιουργείται όταν αύξουσες αποδόσεις κλίμακας παρέχουν ένα μεγάλο πλεονέκτημα κόστους σε μια επιχείρηση που παράγει το σύνολο της εκροής ενός κλάδου.</a:t>
            </a:r>
            <a:endParaRPr lang="el-GR" sz="2800" b="1" spc="-5" dirty="0">
              <a:latin typeface="Arial"/>
              <a:cs typeface="Arial"/>
            </a:endParaRPr>
          </a:p>
          <a:p>
            <a:pPr marL="469900" indent="-457200">
              <a:lnSpc>
                <a:spcPct val="100000"/>
              </a:lnSpc>
              <a:spcBef>
                <a:spcPts val="1800"/>
              </a:spcBef>
              <a:buClr>
                <a:srgbClr val="4D4D4D"/>
              </a:buClr>
              <a:buFont typeface="Arial"/>
              <a:buChar char="•"/>
              <a:tabLst>
                <a:tab pos="469900" algn="l"/>
                <a:tab pos="470534" algn="l"/>
              </a:tabLst>
            </a:pPr>
            <a:r>
              <a:rPr lang="el-GR" sz="2800" b="1" spc="-5" dirty="0">
                <a:latin typeface="Arial"/>
                <a:cs typeface="Arial"/>
              </a:rPr>
              <a:t>Τα περισσότερο εμφανή φυσικά μονοπώλια στη σύγχρονη οικονομία είναι οι επιχειρήσεις κοινής ωφέλειας – ύδρευση, φυσικό αέριο, ηλεκτρική ενέργεια και καλώδια οπτικών ινών</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0444" y="762000"/>
            <a:ext cx="7103873" cy="566822"/>
          </a:xfrm>
          <a:prstGeom prst="rect">
            <a:avLst/>
          </a:prstGeom>
        </p:spPr>
        <p:txBody>
          <a:bodyPr vert="horz" wrap="square" lIns="0" tIns="12700" rIns="0" bIns="0" rtlCol="0">
            <a:spAutoFit/>
          </a:bodyPr>
          <a:lstStyle/>
          <a:p>
            <a:pPr marL="12700">
              <a:lnSpc>
                <a:spcPct val="100000"/>
              </a:lnSpc>
              <a:spcBef>
                <a:spcPts val="100"/>
              </a:spcBef>
            </a:pPr>
            <a:r>
              <a:rPr lang="el-GR" spc="-5" dirty="0"/>
              <a:t>ΕΜΠΟΔΙΟ </a:t>
            </a:r>
            <a:r>
              <a:rPr spc="-5" dirty="0"/>
              <a:t>#2 </a:t>
            </a:r>
            <a:r>
              <a:rPr lang="el-GR" spc="-5" dirty="0"/>
              <a:t>ΣΕ ΈΝΑ ΓΡΑΦΗΜΑ</a:t>
            </a:r>
            <a:endParaRPr spc="-5" dirty="0"/>
          </a:p>
        </p:txBody>
      </p:sp>
      <p:sp>
        <p:nvSpPr>
          <p:cNvPr id="4" name="object 4"/>
          <p:cNvSpPr txBox="1"/>
          <p:nvPr/>
        </p:nvSpPr>
        <p:spPr>
          <a:xfrm>
            <a:off x="195326" y="5943600"/>
            <a:ext cx="9863074" cy="131831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Μια δεδομένη ποσότητα εκροής παράγεται φθηνότερα από μια μεγάλη επιχείρηση σε σχέση με δύο ή και περισσότερες μικρές επιχειρήσεις.</a:t>
            </a:r>
            <a:endParaRPr sz="2800" dirty="0">
              <a:latin typeface="Arial"/>
              <a:cs typeface="Arial"/>
            </a:endParaRPr>
          </a:p>
        </p:txBody>
      </p:sp>
      <p:sp>
        <p:nvSpPr>
          <p:cNvPr id="7" name="object 7"/>
          <p:cNvSpPr txBox="1">
            <a:spLocks noGrp="1"/>
          </p:cNvSpPr>
          <p:nvPr>
            <p:ph type="ftr" sz="quarter" idx="5"/>
          </p:nvPr>
        </p:nvSpPr>
        <p:spPr>
          <a:xfrm>
            <a:off x="4539303" y="7467600"/>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548" y="1807191"/>
            <a:ext cx="5167313" cy="403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15305"/>
            <a:ext cx="8026870" cy="29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60380"/>
            <a:ext cx="9385808" cy="1120820"/>
          </a:xfrm>
          <a:prstGeom prst="rect">
            <a:avLst/>
          </a:prstGeom>
        </p:spPr>
        <p:txBody>
          <a:bodyPr vert="horz" wrap="square" lIns="0" tIns="12700" rIns="0" bIns="0" rtlCol="0">
            <a:spAutoFit/>
          </a:bodyPr>
          <a:lstStyle/>
          <a:p>
            <a:pPr marL="3136265" marR="5080" indent="-1868170">
              <a:lnSpc>
                <a:spcPct val="100000"/>
              </a:lnSpc>
              <a:spcBef>
                <a:spcPts val="100"/>
              </a:spcBef>
            </a:pPr>
            <a:r>
              <a:rPr lang="el-GR" spc="-5" dirty="0"/>
              <a:t>ΕΜΠΟΔΙΟ </a:t>
            </a:r>
            <a:r>
              <a:rPr spc="-5" dirty="0"/>
              <a:t>#3:</a:t>
            </a:r>
            <a:r>
              <a:rPr spc="-90" dirty="0"/>
              <a:t> </a:t>
            </a:r>
            <a:r>
              <a:rPr lang="el-GR" spc="-90" dirty="0"/>
              <a:t>ΤΕΧΝΟΛΟΓΙΚΗ ΥΠΕΡΟΧΗ</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69875" y="2352114"/>
            <a:ext cx="9331325" cy="131831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Μια επιχείρηση που διατηρεί ένα σταθερό τεχνολογικό πλεονέκτημα έναντι των επίδοξων ανταγωνιστών της μπορεί να δημιουργήσει ένα μονοπώλιο</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383" y="1033378"/>
            <a:ext cx="8992617" cy="566822"/>
          </a:xfrm>
          <a:prstGeom prst="rect">
            <a:avLst/>
          </a:prstGeom>
        </p:spPr>
        <p:txBody>
          <a:bodyPr vert="horz" wrap="square" lIns="0" tIns="12700" rIns="0" bIns="0" rtlCol="0">
            <a:spAutoFit/>
          </a:bodyPr>
          <a:lstStyle/>
          <a:p>
            <a:pPr marL="12700">
              <a:lnSpc>
                <a:spcPct val="100000"/>
              </a:lnSpc>
              <a:spcBef>
                <a:spcPts val="100"/>
              </a:spcBef>
            </a:pPr>
            <a:r>
              <a:rPr lang="el-GR" dirty="0"/>
              <a:t>ΕΜΠΟΔΙΟ </a:t>
            </a:r>
            <a:r>
              <a:rPr spc="-5" dirty="0"/>
              <a:t>#4: </a:t>
            </a:r>
            <a:r>
              <a:rPr lang="el-GR" spc="-5" dirty="0"/>
              <a:t>ΕΞΩΤΕΡΙΚΟΤΗΤΑ ΔΙΚΤΥΟΥ</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122805"/>
            <a:ext cx="9550400" cy="173637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dirty="0">
                <a:latin typeface="Arial"/>
                <a:cs typeface="Arial"/>
              </a:rPr>
              <a:t>Μια </a:t>
            </a:r>
            <a:r>
              <a:rPr lang="el-GR" sz="2800" b="1" dirty="0">
                <a:latin typeface="Arial"/>
                <a:cs typeface="Arial"/>
              </a:rPr>
              <a:t>εξωτερικότητα δικτύου </a:t>
            </a:r>
            <a:r>
              <a:rPr lang="el-GR" sz="2800" dirty="0">
                <a:latin typeface="Arial"/>
                <a:cs typeface="Arial"/>
              </a:rPr>
              <a:t>εμφανίζεται όταν η αξία ενός αγαθού η μιας υπηρεσίας για ένα άτομο, είναι μεγαλύτερη όταν πολλοί άλλοι άνθρωποι χρησιμοποιούν επίσης αυτό το αγαθό ή την υπηρεσία.</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60380"/>
            <a:ext cx="10058399" cy="1120820"/>
          </a:xfrm>
          <a:prstGeom prst="rect">
            <a:avLst/>
          </a:prstGeom>
        </p:spPr>
        <p:txBody>
          <a:bodyPr vert="horz" wrap="square" lIns="0" tIns="12700" rIns="0" bIns="0" rtlCol="0">
            <a:spAutoFit/>
          </a:bodyPr>
          <a:lstStyle/>
          <a:p>
            <a:pPr marL="39688" marR="5080" indent="-39688" algn="ctr">
              <a:lnSpc>
                <a:spcPct val="100000"/>
              </a:lnSpc>
              <a:spcBef>
                <a:spcPts val="100"/>
              </a:spcBef>
            </a:pPr>
            <a:r>
              <a:rPr lang="el-GR" spc="-5" dirty="0"/>
              <a:t>Εμπόδιο </a:t>
            </a:r>
            <a:r>
              <a:rPr spc="-5" dirty="0"/>
              <a:t>#5:</a:t>
            </a:r>
            <a:r>
              <a:rPr spc="-90" dirty="0"/>
              <a:t> </a:t>
            </a:r>
            <a:r>
              <a:rPr lang="el-GR" spc="-90" dirty="0"/>
              <a:t>ΚΡΑΤΙΚΑ ΕΜΠΟΔΙΑ ΠΟΥ ΔΗΜΙΟΥΡΓΟΥΝΤΑΙ ΑΠΟ ΚΡΑΤΙΚΗ ΠΑΡΕΜΒΑΣΗ</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416741"/>
            <a:ext cx="9424670" cy="2764859"/>
          </a:xfrm>
          <a:prstGeom prst="rect">
            <a:avLst/>
          </a:prstGeom>
        </p:spPr>
        <p:txBody>
          <a:bodyPr vert="horz" wrap="square" lIns="0" tIns="12700" rIns="0" bIns="0" rtlCol="0">
            <a:spAutoFit/>
          </a:bodyPr>
          <a:lstStyle/>
          <a:p>
            <a:pPr marL="469900" marR="13462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Μια πατέντα παρέχει στον εφευρέτη ένα προσωρινό μονοπώλιο στη χρήση ή την πώληση μιας εφεύρεσης.</a:t>
            </a:r>
          </a:p>
          <a:p>
            <a:pPr marL="469900" marR="134620" indent="-457200">
              <a:lnSpc>
                <a:spcPct val="100000"/>
              </a:lnSpc>
              <a:spcBef>
                <a:spcPts val="100"/>
              </a:spcBef>
              <a:spcAft>
                <a:spcPts val="1200"/>
              </a:spcAft>
              <a:buClr>
                <a:srgbClr val="4D4D4D"/>
              </a:buClr>
              <a:buChar char="•"/>
              <a:tabLst>
                <a:tab pos="469900" algn="l"/>
                <a:tab pos="470534" algn="l"/>
              </a:tabLst>
            </a:pPr>
            <a:r>
              <a:rPr lang="el-GR" sz="2800" dirty="0">
                <a:latin typeface="Arial"/>
                <a:cs typeface="Arial"/>
              </a:rPr>
              <a:t>Ένα </a:t>
            </a:r>
            <a:r>
              <a:rPr lang="el-GR" sz="2800" b="1" dirty="0">
                <a:latin typeface="Arial"/>
                <a:cs typeface="Arial"/>
              </a:rPr>
              <a:t>δικαίωμα πνευματικής ιδιοκτησίας </a:t>
            </a:r>
            <a:r>
              <a:rPr lang="el-GR" sz="2800" dirty="0">
                <a:latin typeface="Arial"/>
                <a:cs typeface="Arial"/>
              </a:rPr>
              <a:t>(copyright) παρέχει στον δημιουργό ενός γραπτού ή καλλιτεχνικού έργου το αποκλειστικό δικαίωμα να αποκομίζει κέρδος από το έργο αυτό.</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487" y="736555"/>
            <a:ext cx="9195435" cy="382156"/>
          </a:xfrm>
          <a:prstGeom prst="rect">
            <a:avLst/>
          </a:prstGeom>
        </p:spPr>
        <p:txBody>
          <a:bodyPr vert="horz" wrap="square" lIns="0" tIns="12700" rIns="0" bIns="0" rtlCol="0">
            <a:spAutoFit/>
          </a:bodyPr>
          <a:lstStyle/>
          <a:p>
            <a:pPr marL="12700" algn="ctr">
              <a:lnSpc>
                <a:spcPct val="100000"/>
              </a:lnSpc>
              <a:spcBef>
                <a:spcPts val="100"/>
              </a:spcBef>
            </a:pPr>
            <a:r>
              <a:rPr lang="el-GR" sz="2400" spc="-5" dirty="0"/>
              <a:t>ΠΩΣ ΜΕΓΙΣΤΟΠΟΙΕΙ ΤΟ ΚΕΡΔΟΣ ΕΝΑΣ ΜΟΝΟΠΩΛΗΤΗΣ</a:t>
            </a:r>
            <a:endParaRPr sz="2400" dirty="0"/>
          </a:p>
        </p:txBody>
      </p:sp>
      <p:sp>
        <p:nvSpPr>
          <p:cNvPr id="3" name="object 3"/>
          <p:cNvSpPr txBox="1"/>
          <p:nvPr/>
        </p:nvSpPr>
        <p:spPr>
          <a:xfrm>
            <a:off x="247745" y="1137768"/>
            <a:ext cx="8928100" cy="704680"/>
          </a:xfrm>
          <a:prstGeom prst="rect">
            <a:avLst/>
          </a:prstGeom>
        </p:spPr>
        <p:txBody>
          <a:bodyPr vert="horz" wrap="square" lIns="0" tIns="88265" rIns="0" bIns="0" rtlCol="0">
            <a:spAutoFit/>
          </a:bodyPr>
          <a:lstStyle/>
          <a:p>
            <a:pPr marL="469900" indent="-457200">
              <a:lnSpc>
                <a:spcPct val="100000"/>
              </a:lnSpc>
              <a:spcBef>
                <a:spcPts val="695"/>
              </a:spcBef>
              <a:buClr>
                <a:srgbClr val="4D4D4D"/>
              </a:buClr>
              <a:buFont typeface="Arial"/>
              <a:buChar char="•"/>
              <a:tabLst>
                <a:tab pos="469900" algn="l"/>
                <a:tab pos="470534" algn="l"/>
              </a:tabLst>
            </a:pPr>
            <a:r>
              <a:rPr lang="el-GR" sz="2000" b="1" spc="-5" dirty="0">
                <a:latin typeface="Arial"/>
                <a:cs typeface="Arial"/>
              </a:rPr>
              <a:t>Οι ανταγωνιστικές επιχειρήσεις δεν μπορούν να επιλέξουν τιμή. Ο μονοπωλητής μπορεί</a:t>
            </a:r>
            <a:r>
              <a:rPr sz="2000" b="1" dirty="0">
                <a:latin typeface="Arial"/>
                <a:cs typeface="Arial"/>
              </a:rPr>
              <a:t>.</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03" y="1981200"/>
            <a:ext cx="9325604"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12367"/>
            <a:ext cx="100584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ΚΑΝΟΝΑΣ ΜΕΓΙΣΤΟΠΟΙΗΣΗΣ ΤΟΥ ΚΕΡΔΟΥΣ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617710" cy="3767698"/>
          </a:xfrm>
          <a:prstGeom prst="rect">
            <a:avLst/>
          </a:prstGeom>
        </p:spPr>
        <p:txBody>
          <a:bodyPr vert="horz" wrap="square" lIns="0" tIns="12700" rIns="0" bIns="0" rtlCol="0">
            <a:spAutoFit/>
          </a:bodyPr>
          <a:lstStyle/>
          <a:p>
            <a:pPr marL="469900" indent="-457200">
              <a:lnSpc>
                <a:spcPct val="100000"/>
              </a:lnSpc>
              <a:spcBef>
                <a:spcPts val="100"/>
              </a:spcBef>
              <a:buClr>
                <a:srgbClr val="4D4D4D"/>
              </a:buClr>
              <a:buFont typeface="Arial"/>
              <a:buChar char="•"/>
              <a:tabLst>
                <a:tab pos="469900" algn="l"/>
                <a:tab pos="470534" algn="l"/>
              </a:tabLst>
            </a:pPr>
            <a:r>
              <a:rPr lang="el-GR" sz="2800" spc="-5" dirty="0">
                <a:latin typeface="Arial"/>
                <a:cs typeface="Arial"/>
              </a:rPr>
              <a:t>Θυμηθείτε τον κανόνα βέλτιστης εκροής: μια επιχείρηση που μεγιστοποιεί το κέρδος της, παράγει την ποσότητα εκροής στην οποία το οριακό κόστος παραγωγής της τελευταίας μονάδας εκροής είναι ίσο με το οριακό έσοδο– τη μεταβολή στα συνολικά έσοδα που προκαλείται από την τελευταία μονάδα εκροής.</a:t>
            </a:r>
          </a:p>
          <a:p>
            <a:pPr marL="469900" indent="-457200">
              <a:lnSpc>
                <a:spcPct val="100000"/>
              </a:lnSpc>
              <a:spcBef>
                <a:spcPts val="1800"/>
              </a:spcBef>
              <a:buClr>
                <a:srgbClr val="4D4D4D"/>
              </a:buClr>
              <a:buFont typeface="Arial"/>
              <a:buChar char="•"/>
              <a:tabLst>
                <a:tab pos="469900" algn="l"/>
                <a:tab pos="470534" algn="l"/>
              </a:tabLst>
            </a:pPr>
            <a:r>
              <a:rPr lang="el-GR" sz="2800" b="1" spc="-5" dirty="0">
                <a:latin typeface="Arial"/>
                <a:cs typeface="Arial"/>
              </a:rPr>
              <a:t>MR = MC στην ποσότητα εκροής που μεγιστοποιεί το κέρδος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04778"/>
            <a:ext cx="9385808" cy="566822"/>
          </a:xfrm>
          <a:prstGeom prst="rect">
            <a:avLst/>
          </a:prstGeom>
        </p:spPr>
        <p:txBody>
          <a:bodyPr vert="horz" wrap="square" lIns="0" tIns="12700" rIns="0" bIns="0" rtlCol="0">
            <a:spAutoFit/>
          </a:bodyPr>
          <a:lstStyle/>
          <a:p>
            <a:pPr marL="3886835" marR="5080" indent="-3684270">
              <a:lnSpc>
                <a:spcPct val="100000"/>
              </a:lnSpc>
              <a:spcBef>
                <a:spcPts val="100"/>
              </a:spcBef>
            </a:pPr>
            <a:r>
              <a:rPr lang="el-GR" spc="-5" dirty="0"/>
              <a:t>ΟΡΙΑΚΟ ΕΣΟΔΟ ΚΑΙ ΚΑΜΠΥΛΗ ΖΗΤΗΣΗΣ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50189" y="1447800"/>
            <a:ext cx="9558020" cy="5799023"/>
          </a:xfrm>
          <a:prstGeom prst="rect">
            <a:avLst/>
          </a:prstGeom>
        </p:spPr>
        <p:txBody>
          <a:bodyPr vert="horz" wrap="square" lIns="0" tIns="12700" rIns="0" bIns="0" rtlCol="0">
            <a:spAutoFit/>
          </a:bodyPr>
          <a:lstStyle/>
          <a:p>
            <a:pPr marL="469900" marR="436245" indent="-457200">
              <a:lnSpc>
                <a:spcPct val="100000"/>
              </a:lnSpc>
              <a:spcBef>
                <a:spcPts val="2400"/>
              </a:spcBef>
              <a:buClr>
                <a:srgbClr val="4D4D4D"/>
              </a:buClr>
              <a:buFont typeface="Arial"/>
              <a:buChar char="•"/>
              <a:tabLst>
                <a:tab pos="469900" algn="l"/>
                <a:tab pos="470534" algn="l"/>
              </a:tabLst>
            </a:pPr>
            <a:r>
              <a:rPr lang="el-GR" sz="2800" b="1" spc="-5" dirty="0">
                <a:latin typeface="Arial"/>
                <a:cs typeface="Arial"/>
              </a:rPr>
              <a:t>Το οριακό έσοδο από το 10ο διαμάντι είναι μικρότερο από</a:t>
            </a:r>
            <a:r>
              <a:rPr lang="en-US" sz="2800" b="1" spc="-5" dirty="0">
                <a:latin typeface="Arial"/>
                <a:cs typeface="Arial"/>
              </a:rPr>
              <a:t> </a:t>
            </a:r>
            <a:r>
              <a:rPr lang="el-GR" sz="2800" b="1" spc="-5" dirty="0">
                <a:latin typeface="Arial"/>
                <a:cs typeface="Arial"/>
              </a:rPr>
              <a:t>την τιμή διότι μια αύξηση στην παραγωγή από έναν μονοπωλητή, έχει δύο αντίθετα αποτελέσματα στα έσοδα:</a:t>
            </a:r>
            <a:endParaRPr lang="en-US" sz="2600" spc="-5" dirty="0">
              <a:latin typeface="Arial"/>
              <a:cs typeface="Arial"/>
            </a:endParaRPr>
          </a:p>
          <a:p>
            <a:pPr marL="927100" marR="377825" lvl="1" indent="-449580">
              <a:lnSpc>
                <a:spcPct val="100000"/>
              </a:lnSpc>
              <a:spcBef>
                <a:spcPts val="1805"/>
              </a:spcBef>
              <a:buClr>
                <a:srgbClr val="4D4D4D"/>
              </a:buClr>
              <a:buFont typeface="Arial"/>
              <a:buChar char="–"/>
              <a:tabLst>
                <a:tab pos="927100" algn="l"/>
                <a:tab pos="927735" algn="l"/>
              </a:tabLst>
            </a:pPr>
            <a:r>
              <a:rPr lang="el-GR" sz="2600" spc="-5" dirty="0">
                <a:latin typeface="Arial"/>
                <a:cs typeface="Arial"/>
              </a:rPr>
              <a:t>Ένα αποτέλεσμα (επίδραση) ποσότητας. Μία επιπλέον πωλούμενη μονάδα αυξάνει το συνολικό έσοδο κατά την τιμή</a:t>
            </a:r>
            <a:r>
              <a:rPr lang="en-US" sz="2600" spc="-5" dirty="0">
                <a:latin typeface="Arial"/>
                <a:cs typeface="Arial"/>
              </a:rPr>
              <a:t> </a:t>
            </a:r>
            <a:r>
              <a:rPr lang="el-GR" sz="2600" spc="-5" dirty="0">
                <a:latin typeface="Arial"/>
                <a:cs typeface="Arial"/>
              </a:rPr>
              <a:t>στην οποία πωλείται η μονάδα αυτή (σε αυτή την περίπτωση +$500).</a:t>
            </a:r>
            <a:endParaRPr lang="en-US" sz="2600" b="1" spc="-5" dirty="0">
              <a:latin typeface="Arial"/>
              <a:cs typeface="Arial"/>
            </a:endParaRPr>
          </a:p>
          <a:p>
            <a:pPr marL="927100" marR="5080" lvl="1" indent="-449580">
              <a:lnSpc>
                <a:spcPct val="100000"/>
              </a:lnSpc>
              <a:spcBef>
                <a:spcPts val="1800"/>
              </a:spcBef>
              <a:buClr>
                <a:srgbClr val="4D4D4D"/>
              </a:buClr>
              <a:buFont typeface="Arial"/>
              <a:buChar char="–"/>
              <a:tabLst>
                <a:tab pos="927100" algn="l"/>
                <a:tab pos="927735" algn="l"/>
              </a:tabLst>
            </a:pPr>
            <a:r>
              <a:rPr lang="el-GR" sz="2600" spc="-5" dirty="0">
                <a:latin typeface="Arial"/>
                <a:cs typeface="Arial"/>
              </a:rPr>
              <a:t>Ένα αποτέλεσμα (επίδραση) τιμής. Προκειμένου να πουλήσει την τελευταία μονάδα, ο μονοπωλητής θα πρέπει να</a:t>
            </a:r>
            <a:r>
              <a:rPr lang="en-US" sz="2600" spc="-5" dirty="0">
                <a:latin typeface="Arial"/>
                <a:cs typeface="Arial"/>
              </a:rPr>
              <a:t> </a:t>
            </a:r>
            <a:r>
              <a:rPr lang="el-GR" sz="2600" spc="-5" dirty="0">
                <a:latin typeface="Arial"/>
                <a:cs typeface="Arial"/>
              </a:rPr>
              <a:t>μειώσει την αγοραία τιμή σε όλες τις πωλούμενες μονάδες. Αυτό μειώνει το συνολικό έσοδο (σε αυτή την περίπτωση, κατά 9 x -$50 = -$450</a:t>
            </a:r>
            <a:r>
              <a:rPr lang="el-GR" sz="2600" spc="-10" dirty="0">
                <a:latin typeface="Arial"/>
                <a:cs typeface="Arial"/>
              </a:rPr>
              <a:t>.</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179" y="685800"/>
            <a:ext cx="3711301"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05659"/>
            <a:ext cx="7315200" cy="708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912367"/>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ΑΥΤΟ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696457"/>
            <a:ext cx="9545955" cy="5262979"/>
          </a:xfrm>
          <a:prstGeom prst="rect">
            <a:avLst/>
          </a:prstGeom>
        </p:spPr>
        <p:txBody>
          <a:bodyPr vert="horz" wrap="square" lIns="0" tIns="12700" rIns="0" bIns="0" rtlCol="0">
            <a:spAutoFit/>
          </a:bodyPr>
          <a:lstStyle/>
          <a:p>
            <a:pPr marL="469900" marR="5080" indent="-457200">
              <a:lnSpc>
                <a:spcPct val="100000"/>
              </a:lnSpc>
              <a:spcBef>
                <a:spcPts val="100"/>
              </a:spcBef>
              <a:spcAft>
                <a:spcPts val="600"/>
              </a:spcAft>
              <a:buClr>
                <a:srgbClr val="4D4D4D"/>
              </a:buClr>
              <a:buChar char="•"/>
              <a:tabLst>
                <a:tab pos="469900" algn="l"/>
                <a:tab pos="470534" algn="l"/>
              </a:tabLst>
            </a:pPr>
            <a:r>
              <a:rPr lang="el-GR" sz="2400" dirty="0">
                <a:latin typeface="Arial"/>
                <a:cs typeface="Arial"/>
              </a:rPr>
              <a:t>Ποια είναι η σημασία του </a:t>
            </a:r>
            <a:r>
              <a:rPr lang="el-GR" sz="2400" b="1" dirty="0">
                <a:latin typeface="Arial"/>
                <a:cs typeface="Arial"/>
              </a:rPr>
              <a:t>μονοπωλίου</a:t>
            </a:r>
            <a:r>
              <a:rPr lang="el-GR" sz="2400" dirty="0">
                <a:latin typeface="Arial"/>
                <a:cs typeface="Arial"/>
              </a:rPr>
              <a:t>, μία μορφή αγοράς στην οποία δραστηριοποιείται μόνο ένας παραγωγός, ο </a:t>
            </a:r>
            <a:r>
              <a:rPr lang="el-GR" sz="2400" b="1" dirty="0">
                <a:latin typeface="Arial"/>
                <a:cs typeface="Arial"/>
              </a:rPr>
              <a:t>μονοπωλητής</a:t>
            </a:r>
            <a:r>
              <a:rPr lang="el-GR" sz="2400" dirty="0">
                <a:latin typeface="Arial"/>
                <a:cs typeface="Arial"/>
              </a:rPr>
              <a:t>; </a:t>
            </a:r>
          </a:p>
          <a:p>
            <a:pPr marL="469900" marR="5080" indent="-457200">
              <a:lnSpc>
                <a:spcPct val="100000"/>
              </a:lnSpc>
              <a:spcBef>
                <a:spcPts val="100"/>
              </a:spcBef>
              <a:spcAft>
                <a:spcPts val="600"/>
              </a:spcAft>
              <a:buClr>
                <a:srgbClr val="4D4D4D"/>
              </a:buClr>
              <a:buChar char="•"/>
              <a:tabLst>
                <a:tab pos="469900" algn="l"/>
                <a:tab pos="470534" algn="l"/>
              </a:tabLst>
            </a:pPr>
            <a:r>
              <a:rPr lang="el-GR" sz="2400" dirty="0">
                <a:latin typeface="Arial"/>
                <a:cs typeface="Arial"/>
              </a:rPr>
              <a:t>Πώς επηρεάζει τις αποφάσεις μιας επιχείρησης για την τιμή και την εκροή, το να είναι μονοπωλητής;</a:t>
            </a:r>
          </a:p>
          <a:p>
            <a:pPr marL="469900" marR="5080" indent="-457200">
              <a:lnSpc>
                <a:spcPct val="100000"/>
              </a:lnSpc>
              <a:spcBef>
                <a:spcPts val="100"/>
              </a:spcBef>
              <a:spcAft>
                <a:spcPts val="600"/>
              </a:spcAft>
              <a:buClr>
                <a:srgbClr val="4D4D4D"/>
              </a:buClr>
              <a:buChar char="•"/>
              <a:tabLst>
                <a:tab pos="469900" algn="l"/>
                <a:tab pos="470534" algn="l"/>
              </a:tabLst>
            </a:pPr>
            <a:r>
              <a:rPr lang="el-GR" sz="2400" dirty="0">
                <a:latin typeface="Arial"/>
                <a:cs typeface="Arial"/>
              </a:rPr>
              <a:t>Γιατί η παρουσία του μονοπωλίου συνήθως μειώνει την κοινωνική ευημερία;</a:t>
            </a:r>
          </a:p>
          <a:p>
            <a:pPr marL="469900" marR="5080" indent="-457200">
              <a:lnSpc>
                <a:spcPct val="100000"/>
              </a:lnSpc>
              <a:spcBef>
                <a:spcPts val="100"/>
              </a:spcBef>
              <a:spcAft>
                <a:spcPts val="600"/>
              </a:spcAft>
              <a:buClr>
                <a:srgbClr val="4D4D4D"/>
              </a:buClr>
              <a:buChar char="•"/>
              <a:tabLst>
                <a:tab pos="469900" algn="l"/>
                <a:tab pos="470534" algn="l"/>
              </a:tabLst>
            </a:pPr>
            <a:r>
              <a:rPr lang="el-GR" sz="2400" dirty="0">
                <a:latin typeface="Arial"/>
                <a:cs typeface="Arial"/>
              </a:rPr>
              <a:t>Ποια εργαλεία χρησιμοποιούν οι διαμορφωτές πολιτικής προκειμένου να αντιμετωπίσουν το πρόβλημα του μονοπωλίου;</a:t>
            </a:r>
          </a:p>
          <a:p>
            <a:pPr marL="469900" marR="5080" indent="-457200">
              <a:lnSpc>
                <a:spcPct val="100000"/>
              </a:lnSpc>
              <a:spcBef>
                <a:spcPts val="100"/>
              </a:spcBef>
              <a:spcAft>
                <a:spcPts val="600"/>
              </a:spcAft>
              <a:buClr>
                <a:srgbClr val="4D4D4D"/>
              </a:buClr>
              <a:buChar char="•"/>
              <a:tabLst>
                <a:tab pos="469900" algn="l"/>
                <a:tab pos="470534" algn="l"/>
              </a:tabLst>
            </a:pPr>
            <a:r>
              <a:rPr lang="el-GR" sz="2400" dirty="0">
                <a:latin typeface="Arial"/>
                <a:cs typeface="Arial"/>
              </a:rPr>
              <a:t>Πώς ταιριάζουν στο μοντέλο του μονοπωλίου οι ψηφιακοί γίγαντες όπως η Amazon, η Google και το Facebook και ποιες ειδικές προκλήσεις παρουσιάζουν;</a:t>
            </a:r>
          </a:p>
          <a:p>
            <a:pPr marL="469900" marR="5080" indent="-457200">
              <a:lnSpc>
                <a:spcPct val="100000"/>
              </a:lnSpc>
              <a:spcBef>
                <a:spcPts val="100"/>
              </a:spcBef>
              <a:spcAft>
                <a:spcPts val="600"/>
              </a:spcAft>
              <a:buClr>
                <a:srgbClr val="4D4D4D"/>
              </a:buClr>
              <a:buChar char="•"/>
              <a:tabLst>
                <a:tab pos="469900" algn="l"/>
                <a:tab pos="470534" algn="l"/>
              </a:tabLst>
            </a:pPr>
            <a:r>
              <a:rPr lang="el-GR" sz="2400" dirty="0">
                <a:latin typeface="Arial"/>
                <a:cs typeface="Arial"/>
              </a:rPr>
              <a:t>Τι είναι η </a:t>
            </a:r>
            <a:r>
              <a:rPr lang="el-GR" sz="2400" b="1" dirty="0">
                <a:latin typeface="Arial"/>
                <a:cs typeface="Arial"/>
              </a:rPr>
              <a:t>διάκριση τιμών </a:t>
            </a:r>
            <a:r>
              <a:rPr lang="el-GR" sz="2400" dirty="0">
                <a:latin typeface="Arial"/>
                <a:cs typeface="Arial"/>
              </a:rPr>
              <a:t>και γιατί επικρατεί σε μεγάλο βαθμό σε συγκεκριμένους κλάδους; </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5326" y="6085914"/>
            <a:ext cx="9401810" cy="87459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Το γράφημα απεικονίζει τις καμπύλες ζήτησης, οριακού</a:t>
            </a:r>
            <a:r>
              <a:rPr lang="en-US" sz="2800" b="1" dirty="0">
                <a:latin typeface="Arial"/>
                <a:cs typeface="Arial"/>
              </a:rPr>
              <a:t> </a:t>
            </a:r>
            <a:r>
              <a:rPr lang="el-GR" sz="2800" b="1" dirty="0">
                <a:latin typeface="Arial"/>
                <a:cs typeface="Arial"/>
              </a:rPr>
              <a:t>εσόδου και οριακού κόστους</a:t>
            </a:r>
            <a:endParaRPr sz="2800" dirty="0">
              <a:latin typeface="Arial"/>
              <a:cs typeface="Arial"/>
            </a:endParaRPr>
          </a:p>
        </p:txBody>
      </p:sp>
      <p:sp>
        <p:nvSpPr>
          <p:cNvPr id="7" name="object 7"/>
          <p:cNvSpPr txBox="1">
            <a:spLocks noGrp="1"/>
          </p:cNvSpPr>
          <p:nvPr>
            <p:ph type="ftr" sz="quarter" idx="5"/>
          </p:nvPr>
        </p:nvSpPr>
        <p:spPr>
          <a:xfrm>
            <a:off x="4539303" y="74809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582616"/>
            <a:ext cx="5938838" cy="417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74" y="990600"/>
            <a:ext cx="8565262" cy="32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995" y="912367"/>
            <a:ext cx="9603105"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ΠΑΓΙΔΕΣ</a:t>
            </a:r>
            <a:r>
              <a:rPr spc="-5" dirty="0"/>
              <a:t>: </a:t>
            </a:r>
            <a:r>
              <a:rPr lang="el-GR" spc="-5" dirty="0"/>
              <a:t>ΠΡΟΣΔΙΟΡΙΖΟΝΤΑΣ ΤΗΝ ΤΙΜΗ ΤΟΥ ΜΟΝΟΠΩΛΙΟΥ</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76200" y="2362200"/>
            <a:ext cx="9861550" cy="521424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Για να βρείτε την ποσότητα εκροής που μεγιστοποιεί το κέρδος ενός μονοπωλητή θα πρέπει να αναζητήσετε το σημείο στο οποίο η καμπύλη του οριακού εσόδου τέμνει την καμπύλη του οριακού κόστους</a:t>
            </a:r>
            <a:r>
              <a:rPr sz="2800" b="1" dirty="0">
                <a:latin typeface="Arial"/>
                <a:cs typeface="Arial"/>
              </a:rPr>
              <a:t>.</a:t>
            </a:r>
            <a:endParaRPr lang="el-GR" sz="2800" b="1" spc="-5" dirty="0">
              <a:latin typeface="Arial"/>
              <a:cs typeface="Arial"/>
            </a:endParaRPr>
          </a:p>
          <a:p>
            <a:pPr marL="469900" indent="-457200">
              <a:lnSpc>
                <a:spcPct val="100000"/>
              </a:lnSpc>
              <a:spcBef>
                <a:spcPts val="1800"/>
              </a:spcBef>
              <a:buClr>
                <a:srgbClr val="4D4D4D"/>
              </a:buClr>
              <a:buFont typeface="Arial"/>
              <a:buChar char="•"/>
              <a:tabLst>
                <a:tab pos="469900" algn="l"/>
                <a:tab pos="470534" algn="l"/>
              </a:tabLst>
            </a:pPr>
            <a:r>
              <a:rPr lang="el-GR" sz="2800" spc="-5" dirty="0">
                <a:latin typeface="Arial"/>
                <a:cs typeface="Arial"/>
              </a:rPr>
              <a:t>Είναι ωστόσο σημαντικό να μην υποπέσετε σε ένα συνηθισμένο σφάλμα: το να σκεφτείτε ότι το σημείο Α δείχνει επίσης την τιμή στην οποία ο μονοπωλητής πουλά την εκροή του</a:t>
            </a:r>
            <a:r>
              <a:rPr lang="el-GR" sz="2800" dirty="0">
                <a:latin typeface="Arial"/>
                <a:cs typeface="Arial"/>
              </a:rPr>
              <a:t>.</a:t>
            </a:r>
            <a:endParaRPr sz="2800" dirty="0">
              <a:latin typeface="Arial"/>
              <a:cs typeface="Arial"/>
            </a:endParaRPr>
          </a:p>
          <a:p>
            <a:pPr marL="469900" marR="1134110" indent="-457200">
              <a:lnSpc>
                <a:spcPct val="100000"/>
              </a:lnSpc>
              <a:spcBef>
                <a:spcPts val="1795"/>
              </a:spcBef>
              <a:buClr>
                <a:srgbClr val="4D4D4D"/>
              </a:buClr>
              <a:buFont typeface="Arial"/>
              <a:buChar char="•"/>
              <a:tabLst>
                <a:tab pos="469900" algn="l"/>
                <a:tab pos="470534" algn="l"/>
              </a:tabLst>
            </a:pPr>
            <a:r>
              <a:rPr lang="el-GR" sz="2800" dirty="0">
                <a:latin typeface="Arial"/>
                <a:cs typeface="Arial"/>
              </a:rPr>
              <a:t>Δεν το κάνει: το σημείο Α δείχνει το οριακό έσοδο που λαμβάνει ο μονοπωλητής, το οποίο γνωρίζουμε ότι είναι μικρότερο από την τιμή.</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3466" y="838200"/>
            <a:ext cx="8893175"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ΣΧΕΔΙΑΖΟΝΤΑΣ ΤΟ ΚΕΡΔΟΣ ΤΟΥ ΜΟΝΟΠΩΛΗΤΗ</a:t>
            </a:r>
            <a:endParaRPr dirty="0"/>
          </a:p>
        </p:txBody>
      </p:sp>
      <p:sp>
        <p:nvSpPr>
          <p:cNvPr id="4" name="object 4"/>
          <p:cNvSpPr txBox="1"/>
          <p:nvPr/>
        </p:nvSpPr>
        <p:spPr>
          <a:xfrm>
            <a:off x="199897" y="6492492"/>
            <a:ext cx="9562465" cy="874598"/>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800" b="1" spc="-5" dirty="0">
                <a:latin typeface="Arial"/>
                <a:cs typeface="Arial"/>
              </a:rPr>
              <a:t>Από τη στιγμή που το μονοπώλιο θέτει ισχυρά εμπόδια εισόδου, τα κέρδη θα διατηρηθούν</a:t>
            </a:r>
            <a:r>
              <a:rPr sz="2800" b="1" dirty="0">
                <a:latin typeface="Arial"/>
                <a:cs typeface="Arial"/>
              </a:rPr>
              <a:t>.</a:t>
            </a:r>
            <a:endParaRPr sz="2800" dirty="0">
              <a:latin typeface="Arial"/>
              <a:cs typeface="Arial"/>
            </a:endParaRPr>
          </a:p>
        </p:txBody>
      </p:sp>
      <p:sp>
        <p:nvSpPr>
          <p:cNvPr id="7" name="object 7"/>
          <p:cNvSpPr txBox="1">
            <a:spLocks noGrp="1"/>
          </p:cNvSpPr>
          <p:nvPr>
            <p:ph type="ftr" sz="quarter" idx="5"/>
          </p:nvPr>
        </p:nvSpPr>
        <p:spPr>
          <a:xfrm>
            <a:off x="4539303" y="74047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69" y="2133600"/>
            <a:ext cx="93916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041" y="638047"/>
            <a:ext cx="9627870" cy="1120820"/>
          </a:xfrm>
          <a:prstGeom prst="rect">
            <a:avLst/>
          </a:prstGeom>
        </p:spPr>
        <p:txBody>
          <a:bodyPr vert="horz" wrap="square" lIns="0" tIns="12700" rIns="0" bIns="0" rtlCol="0">
            <a:spAutoFit/>
          </a:bodyPr>
          <a:lstStyle/>
          <a:p>
            <a:pPr marL="96838" marR="5080" indent="-84138" algn="ctr">
              <a:lnSpc>
                <a:spcPct val="100000"/>
              </a:lnSpc>
              <a:spcBef>
                <a:spcPts val="100"/>
              </a:spcBef>
            </a:pPr>
            <a:r>
              <a:rPr lang="el-GR" spc="-5" dirty="0"/>
              <a:t>ΠΑΓΙΔΕΣ:</a:t>
            </a:r>
            <a:r>
              <a:rPr spc="-5" dirty="0"/>
              <a:t> </a:t>
            </a:r>
            <a:r>
              <a:rPr lang="el-GR" spc="-5" dirty="0"/>
              <a:t>ΥΠΑΡΧΕΙ ΚΑΜΠΥΛΗ ΠΡΟΣΦΟΡΑΣ ΤΟΥ ΜΟΝΟΠΩΛΙΟΥ;</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391015" cy="3259867"/>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Μπορεί να μπείτε στον πειρασμό να ρωτήσετε για την καμπύλη προσφοράς ενός μονοπωλητή</a:t>
            </a:r>
            <a:r>
              <a:rPr sz="2800" dirty="0">
                <a:latin typeface="Arial"/>
                <a:cs typeface="Arial"/>
              </a:rPr>
              <a:t>. </a:t>
            </a:r>
            <a:r>
              <a:rPr lang="el-GR" sz="2800" dirty="0">
                <a:latin typeface="Arial"/>
                <a:cs typeface="Arial"/>
              </a:rPr>
              <a:t>Πρόκειται όμως για ερώτηση δίχως ιδιαίτερη σημασία</a:t>
            </a:r>
            <a:r>
              <a:rPr sz="2800" dirty="0">
                <a:latin typeface="Arial"/>
                <a:cs typeface="Arial"/>
              </a:rPr>
              <a:t>.</a:t>
            </a:r>
            <a:r>
              <a:rPr lang="el-GR" sz="2800" dirty="0">
                <a:latin typeface="Arial"/>
                <a:cs typeface="Arial"/>
              </a:rPr>
              <a:t> Οι μονοπωλητές δεν έχουν καμπύλες προσφοράς</a:t>
            </a:r>
            <a:endParaRPr lang="el-GR" sz="2800" b="1" dirty="0">
              <a:latin typeface="Arial"/>
              <a:cs typeface="Arial"/>
            </a:endParaRPr>
          </a:p>
          <a:p>
            <a:pPr marL="469900" marR="482600" indent="-457200">
              <a:lnSpc>
                <a:spcPct val="100000"/>
              </a:lnSpc>
              <a:spcBef>
                <a:spcPts val="1800"/>
              </a:spcBef>
              <a:buClr>
                <a:srgbClr val="4D4D4D"/>
              </a:buClr>
              <a:buFont typeface="Arial"/>
              <a:buChar char="•"/>
              <a:tabLst>
                <a:tab pos="469900" algn="l"/>
                <a:tab pos="470534" algn="l"/>
              </a:tabLst>
            </a:pPr>
            <a:r>
              <a:rPr lang="el-GR" sz="2800" dirty="0">
                <a:latin typeface="Arial"/>
                <a:cs typeface="Arial"/>
              </a:rPr>
              <a:t>Θυμηθείτε ότι μια καμπύλη προσφοράς δείχνει την ποσότητα που είναι πρόθυμοι να προσφέρουν οι παραγωγοί για κάθε δεδομένη αγοραία τιμή.</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12367"/>
            <a:ext cx="8763000" cy="566822"/>
          </a:xfrm>
          <a:prstGeom prst="rect">
            <a:avLst/>
          </a:prstGeom>
        </p:spPr>
        <p:txBody>
          <a:bodyPr vert="horz" wrap="square" lIns="0" tIns="12700" rIns="0" bIns="0" rtlCol="0">
            <a:spAutoFit/>
          </a:bodyPr>
          <a:lstStyle/>
          <a:p>
            <a:pPr marL="12700" algn="ctr">
              <a:lnSpc>
                <a:spcPct val="100000"/>
              </a:lnSpc>
              <a:spcBef>
                <a:spcPts val="100"/>
              </a:spcBef>
            </a:pPr>
            <a:r>
              <a:rPr lang="el-GR" spc="-5" dirty="0"/>
              <a:t>ΜΟΝΟΠΩΛΙΟ ΚΑΙ ΚΡΑΤΙΚΗ ΠΟΛΙΤΙΚΗ</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76200" y="1755746"/>
            <a:ext cx="9982200" cy="4653197"/>
          </a:xfrm>
          <a:prstGeom prst="rect">
            <a:avLst/>
          </a:prstGeom>
        </p:spPr>
        <p:txBody>
          <a:bodyPr vert="horz" wrap="square" lIns="0" tIns="259715" rIns="0" bIns="0" rtlCol="0">
            <a:spAutoFit/>
          </a:bodyPr>
          <a:lstStyle/>
          <a:p>
            <a:pPr marL="469900" indent="-457200">
              <a:lnSpc>
                <a:spcPct val="100000"/>
              </a:lnSpc>
              <a:spcBef>
                <a:spcPts val="2045"/>
              </a:spcBef>
              <a:buClr>
                <a:srgbClr val="4D4D4D"/>
              </a:buClr>
              <a:buChar char="•"/>
              <a:tabLst>
                <a:tab pos="469900" algn="l"/>
                <a:tab pos="470534" algn="l"/>
              </a:tabLst>
            </a:pPr>
            <a:r>
              <a:rPr lang="el-GR" sz="2800" dirty="0">
                <a:latin typeface="Arial"/>
                <a:cs typeface="Arial"/>
              </a:rPr>
              <a:t>Ένας μονοπωλητής, μειώνοντας την εκροή και αυξάνοντας τις τιμές, ωφελείται εις βάρος των καταναλωτών</a:t>
            </a:r>
          </a:p>
          <a:p>
            <a:pPr marL="469900" indent="-457200">
              <a:lnSpc>
                <a:spcPct val="100000"/>
              </a:lnSpc>
              <a:spcBef>
                <a:spcPts val="2045"/>
              </a:spcBef>
              <a:buClr>
                <a:srgbClr val="4D4D4D"/>
              </a:buClr>
              <a:buChar char="•"/>
              <a:tabLst>
                <a:tab pos="469900" algn="l"/>
                <a:tab pos="470534" algn="l"/>
              </a:tabLst>
            </a:pPr>
            <a:r>
              <a:rPr lang="el-GR" sz="2800" dirty="0">
                <a:latin typeface="Arial"/>
                <a:cs typeface="Arial"/>
              </a:rPr>
              <a:t>Οι αγοραστές και οι πωλητές έχουν αντικρουόμενα συμφέροντα: οι αγοραστές θέλουν χαμηλότερες τιμές, ενώ οι πωλητές υψηλότερες</a:t>
            </a:r>
          </a:p>
          <a:p>
            <a:pPr marL="469900" indent="-457200">
              <a:lnSpc>
                <a:spcPct val="100000"/>
              </a:lnSpc>
              <a:spcBef>
                <a:spcPts val="2045"/>
              </a:spcBef>
              <a:buClr>
                <a:srgbClr val="4D4D4D"/>
              </a:buClr>
              <a:buChar char="•"/>
              <a:tabLst>
                <a:tab pos="469900" algn="l"/>
                <a:tab pos="470534" algn="l"/>
              </a:tabLst>
            </a:pPr>
            <a:r>
              <a:rPr lang="el-GR" sz="2800" dirty="0">
                <a:latin typeface="Arial"/>
                <a:cs typeface="Arial"/>
              </a:rPr>
              <a:t>Καθώς το μονοπώλιο οδηγεί σε καθαρή απώλεια για την ευημερία της κοινωνίας, οι κυβερνήσεις συχνά προσπαθούν είτε να αποτρέψουν τη δημιουργία μονοπωλίων είτε να περιορίσουν τις επιπτώσεις τους.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143000"/>
            <a:ext cx="95440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784202"/>
            <a:ext cx="79248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Διαρθρωτικά Μέτρα για το Μονοπώλιο</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52400" y="1589314"/>
            <a:ext cx="9829800" cy="4906471"/>
          </a:xfrm>
          <a:prstGeom prst="rect">
            <a:avLst/>
          </a:prstGeom>
        </p:spPr>
        <p:txBody>
          <a:bodyPr vert="horz" wrap="square" lIns="0" tIns="12700" rIns="0" bIns="0" rtlCol="0">
            <a:spAutoFit/>
          </a:bodyPr>
          <a:lstStyle/>
          <a:p>
            <a:pPr marL="469900" marR="224790" indent="-457200">
              <a:lnSpc>
                <a:spcPct val="100000"/>
              </a:lnSpc>
              <a:spcBef>
                <a:spcPts val="100"/>
              </a:spcBef>
              <a:buClr>
                <a:srgbClr val="4D4D4D"/>
              </a:buClr>
              <a:buChar char="•"/>
              <a:tabLst>
                <a:tab pos="469900" algn="l"/>
                <a:tab pos="470534" algn="l"/>
              </a:tabLst>
            </a:pPr>
            <a:r>
              <a:rPr lang="el-GR" sz="2800" dirty="0">
                <a:latin typeface="Arial"/>
                <a:cs typeface="Arial"/>
              </a:rPr>
              <a:t>Η De Beers αποτελεί μοναδική περίπτωση. Ξεκινώντας όμως από τα τέλη του δέκατου ένατου αιώνα, τα περισσότερα παρόμοια μονοπώλια έχουν διαλυθεί</a:t>
            </a:r>
            <a:r>
              <a:rPr lang="el-GR" sz="2800" b="1" dirty="0">
                <a:latin typeface="Arial"/>
                <a:cs typeface="Arial"/>
              </a:rPr>
              <a:t>.</a:t>
            </a:r>
            <a:endParaRPr sz="2800" dirty="0">
              <a:latin typeface="Arial"/>
              <a:cs typeface="Arial"/>
            </a:endParaRPr>
          </a:p>
          <a:p>
            <a:pPr marL="469900" marR="5080" indent="-457200">
              <a:lnSpc>
                <a:spcPct val="100000"/>
              </a:lnSpc>
              <a:spcBef>
                <a:spcPts val="600"/>
              </a:spcBef>
              <a:buClr>
                <a:srgbClr val="4D4D4D"/>
              </a:buClr>
              <a:buChar char="•"/>
              <a:tabLst>
                <a:tab pos="469900" algn="l"/>
                <a:tab pos="470534" algn="l"/>
              </a:tabLst>
            </a:pPr>
            <a:endParaRPr lang="el-GR" sz="2800" dirty="0">
              <a:latin typeface="Arial"/>
              <a:cs typeface="Arial"/>
            </a:endParaRPr>
          </a:p>
          <a:p>
            <a:pPr marL="469900" marR="5080" indent="-457200">
              <a:lnSpc>
                <a:spcPct val="100000"/>
              </a:lnSpc>
              <a:spcBef>
                <a:spcPts val="600"/>
              </a:spcBef>
              <a:buClr>
                <a:srgbClr val="4D4D4D"/>
              </a:buClr>
              <a:buChar char="•"/>
              <a:tabLst>
                <a:tab pos="469900" algn="l"/>
                <a:tab pos="470534" algn="l"/>
              </a:tabLst>
            </a:pPr>
            <a:r>
              <a:rPr lang="el-GR" sz="2800" dirty="0">
                <a:latin typeface="Arial"/>
                <a:cs typeface="Arial"/>
              </a:rPr>
              <a:t>Μέχρι το 1878 η Standard Oil ήλεγχε σχεδόν όλα τα διυλιστήρια των ΗΠΑ. Όμως, στα 1911 μια δικαστική εντολή οδήγησε στη διάλυση της εταιρείας σε έναν αριθμό μικρότερων μονάδων, που </a:t>
            </a:r>
            <a:r>
              <a:rPr lang="el-GR" sz="2800" dirty="0" err="1">
                <a:latin typeface="Arial"/>
                <a:cs typeface="Arial"/>
              </a:rPr>
              <a:t>περιελάμβαναν</a:t>
            </a:r>
            <a:r>
              <a:rPr lang="el-GR" sz="2800" dirty="0">
                <a:latin typeface="Arial"/>
                <a:cs typeface="Arial"/>
              </a:rPr>
              <a:t> τις εταιρείες που αργότερα έγιναν οι </a:t>
            </a:r>
            <a:r>
              <a:rPr lang="el-GR" sz="2800" dirty="0" err="1">
                <a:latin typeface="Arial"/>
                <a:cs typeface="Arial"/>
              </a:rPr>
              <a:t>Exxon</a:t>
            </a:r>
            <a:r>
              <a:rPr lang="el-GR" sz="2800" dirty="0">
                <a:latin typeface="Arial"/>
                <a:cs typeface="Arial"/>
              </a:rPr>
              <a:t> και </a:t>
            </a:r>
            <a:r>
              <a:rPr lang="el-GR" sz="2800" dirty="0" err="1">
                <a:latin typeface="Arial"/>
                <a:cs typeface="Arial"/>
              </a:rPr>
              <a:t>Mobile</a:t>
            </a:r>
            <a:r>
              <a:rPr lang="el-GR" sz="2800" dirty="0">
                <a:latin typeface="Arial"/>
                <a:cs typeface="Arial"/>
              </a:rPr>
              <a:t> (και οι οποίες συγχωνεύτηκαν το 1999, δημιουργώντας την εταιρεία ΕxxonΜobil).</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957178"/>
            <a:ext cx="10058400" cy="566822"/>
          </a:xfrm>
          <a:prstGeom prst="rect">
            <a:avLst/>
          </a:prstGeom>
        </p:spPr>
        <p:txBody>
          <a:bodyPr vert="horz" wrap="square" lIns="0" tIns="12700" rIns="0" bIns="0" rtlCol="0">
            <a:spAutoFit/>
          </a:bodyPr>
          <a:lstStyle/>
          <a:p>
            <a:pPr marL="12700" algn="ctr">
              <a:lnSpc>
                <a:spcPct val="100000"/>
              </a:lnSpc>
              <a:spcBef>
                <a:spcPts val="100"/>
              </a:spcBef>
            </a:pPr>
            <a:r>
              <a:rPr lang="el-GR" spc="-5" dirty="0"/>
              <a:t>ΔΙΑΧΕΙΡΙΖΟΜΕΝΟΙ ΤΟ ΦΥΣΙΚΟ ΜΟΝΟΠΩΛΙΟ</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76200" y="2002789"/>
            <a:ext cx="9982200" cy="3639458"/>
          </a:xfrm>
          <a:prstGeom prst="rect">
            <a:avLst/>
          </a:prstGeom>
        </p:spPr>
        <p:txBody>
          <a:bodyPr vert="horz" wrap="square" lIns="0" tIns="12700" rIns="0" bIns="0" rtlCol="0">
            <a:spAutoFit/>
          </a:bodyPr>
          <a:lstStyle/>
          <a:p>
            <a:pPr marL="12700" marR="814069">
              <a:lnSpc>
                <a:spcPct val="100000"/>
              </a:lnSpc>
              <a:spcBef>
                <a:spcPts val="100"/>
              </a:spcBef>
            </a:pPr>
            <a:r>
              <a:rPr lang="el-GR" sz="2600" spc="-5" dirty="0">
                <a:latin typeface="Arial"/>
                <a:cs typeface="Arial"/>
              </a:rPr>
              <a:t>Η διάλυση ενός μονοπωλίου που δεν είναι φυσικό μονοπώλιο είναι ασφαλώς μια καλή ιδέα: τα οφέλη για τους καταναλωτές υπερβαίνουν την απώλεια για τον παραγωγό. </a:t>
            </a:r>
          </a:p>
          <a:p>
            <a:pPr marL="12700" marR="814069">
              <a:lnSpc>
                <a:spcPct val="100000"/>
              </a:lnSpc>
              <a:spcBef>
                <a:spcPts val="100"/>
              </a:spcBef>
            </a:pPr>
            <a:endParaRPr lang="el-GR" sz="2600" spc="-5" dirty="0">
              <a:latin typeface="Arial"/>
              <a:cs typeface="Arial"/>
            </a:endParaRPr>
          </a:p>
          <a:p>
            <a:pPr marL="12700" marR="814069">
              <a:lnSpc>
                <a:spcPct val="100000"/>
              </a:lnSpc>
              <a:spcBef>
                <a:spcPts val="100"/>
              </a:spcBef>
            </a:pPr>
            <a:r>
              <a:rPr lang="el-GR" sz="2600" spc="-5" dirty="0">
                <a:latin typeface="Arial"/>
                <a:cs typeface="Arial"/>
              </a:rPr>
              <a:t>Δεν είναι ωστόσο ξεκάθαρο εάν ένα φυσικό μονοπώλιο, στο οποίο ένας μεγάλος παραγωγός έχει χαμηλότερο μέσο συνολικό κόστος από τους μικρούς παραγωγούς, θα πρέπει να διαλυθεί, καθώς αυτό θα οδηγούσε σε αύξηση του μέσου συνολικού κόστους.</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4519" y="991615"/>
            <a:ext cx="8789670" cy="574040"/>
          </a:xfrm>
          <a:prstGeom prst="rect">
            <a:avLst/>
          </a:prstGeom>
        </p:spPr>
        <p:txBody>
          <a:bodyPr vert="horz" wrap="square" lIns="0" tIns="12700" rIns="0" bIns="0" rtlCol="0">
            <a:spAutoFit/>
          </a:bodyPr>
          <a:lstStyle/>
          <a:p>
            <a:pPr marL="12700">
              <a:lnSpc>
                <a:spcPct val="100000"/>
              </a:lnSpc>
              <a:spcBef>
                <a:spcPts val="100"/>
              </a:spcBef>
            </a:pPr>
            <a:r>
              <a:rPr lang="el-GR" dirty="0"/>
              <a:t>ΛΥΣΕΙΣ ΓΙΑ ΤΟ ΦΥΣΙΚΟ ΜΟΝΟΠΩΛΙΟ</a:t>
            </a:r>
            <a:endParaRPr dirty="0"/>
          </a:p>
        </p:txBody>
      </p:sp>
      <p:sp>
        <p:nvSpPr>
          <p:cNvPr id="3" name="object 3"/>
          <p:cNvSpPr txBox="1"/>
          <p:nvPr/>
        </p:nvSpPr>
        <p:spPr>
          <a:xfrm>
            <a:off x="76200" y="1886997"/>
            <a:ext cx="5442908" cy="4167808"/>
          </a:xfrm>
          <a:prstGeom prst="rect">
            <a:avLst/>
          </a:prstGeom>
        </p:spPr>
        <p:txBody>
          <a:bodyPr vert="horz" wrap="square" lIns="0" tIns="12700" rIns="0" bIns="0" rtlCol="0">
            <a:spAutoFit/>
          </a:bodyPr>
          <a:lstStyle/>
          <a:p>
            <a:pPr marL="469900" marR="445134" indent="-457200">
              <a:lnSpc>
                <a:spcPct val="100000"/>
              </a:lnSpc>
              <a:spcBef>
                <a:spcPts val="100"/>
              </a:spcBef>
              <a:buClr>
                <a:srgbClr val="4D4D4D"/>
              </a:buClr>
              <a:buChar char="•"/>
              <a:tabLst>
                <a:tab pos="470534" algn="l"/>
              </a:tabLst>
            </a:pPr>
            <a:r>
              <a:rPr lang="el-GR" sz="2400" dirty="0">
                <a:latin typeface="Arial"/>
                <a:cs typeface="Arial"/>
              </a:rPr>
              <a:t>Τι μπορεί να κάνει η δημόσια πολιτική για αυτό;</a:t>
            </a:r>
            <a:r>
              <a:rPr sz="2400" dirty="0">
                <a:latin typeface="Arial"/>
                <a:cs typeface="Arial"/>
              </a:rPr>
              <a:t> </a:t>
            </a:r>
            <a:r>
              <a:rPr lang="el-GR" sz="2400" dirty="0">
                <a:latin typeface="Arial"/>
                <a:cs typeface="Arial"/>
              </a:rPr>
              <a:t>Δύο συνηθισμένες απαντήσεις</a:t>
            </a:r>
            <a:r>
              <a:rPr sz="2400" dirty="0">
                <a:latin typeface="Arial"/>
                <a:cs typeface="Arial"/>
              </a:rPr>
              <a:t>:</a:t>
            </a:r>
          </a:p>
          <a:p>
            <a:pPr marL="927100" marR="5080" lvl="1" indent="-449580">
              <a:lnSpc>
                <a:spcPct val="100000"/>
              </a:lnSpc>
              <a:spcBef>
                <a:spcPts val="1805"/>
              </a:spcBef>
              <a:buClr>
                <a:srgbClr val="4D4D4D"/>
              </a:buClr>
              <a:buFont typeface="Arial"/>
              <a:buChar char="–"/>
              <a:tabLst>
                <a:tab pos="927100" algn="l"/>
                <a:tab pos="927735" algn="l"/>
              </a:tabLst>
            </a:pPr>
            <a:r>
              <a:rPr lang="el-GR" sz="2400" b="1" spc="-10" dirty="0">
                <a:latin typeface="Arial"/>
                <a:cs typeface="Arial"/>
              </a:rPr>
              <a:t>Δημόσια Ιδιοκτησία</a:t>
            </a:r>
            <a:r>
              <a:rPr sz="2400" b="1" spc="-5" dirty="0">
                <a:latin typeface="Arial"/>
                <a:cs typeface="Arial"/>
              </a:rPr>
              <a:t>: </a:t>
            </a:r>
            <a:r>
              <a:rPr lang="el-GR" sz="2400" spc="-5" dirty="0">
                <a:latin typeface="Arial"/>
                <a:cs typeface="Arial"/>
              </a:rPr>
              <a:t>το αγαθό προσφέρεται από το κράτος ή από μια επιχείρηση που ανήκει στο κράτος.</a:t>
            </a:r>
          </a:p>
          <a:p>
            <a:pPr marL="927100" marR="5080" lvl="1" indent="-449580">
              <a:lnSpc>
                <a:spcPct val="100000"/>
              </a:lnSpc>
              <a:spcBef>
                <a:spcPts val="1805"/>
              </a:spcBef>
              <a:buClr>
                <a:srgbClr val="4D4D4D"/>
              </a:buClr>
              <a:buFont typeface="Arial"/>
              <a:buChar char="–"/>
              <a:tabLst>
                <a:tab pos="927100" algn="l"/>
                <a:tab pos="927735" algn="l"/>
              </a:tabLst>
            </a:pPr>
            <a:r>
              <a:rPr lang="el-GR" sz="2400" b="1" spc="-5" dirty="0">
                <a:latin typeface="Arial"/>
                <a:cs typeface="Arial"/>
              </a:rPr>
              <a:t>Ρύθμιση</a:t>
            </a:r>
            <a:r>
              <a:rPr sz="2400" b="1" spc="-10" dirty="0">
                <a:latin typeface="Arial"/>
                <a:cs typeface="Arial"/>
              </a:rPr>
              <a:t>: </a:t>
            </a:r>
            <a:r>
              <a:rPr lang="el-GR" sz="2400" spc="-5" dirty="0">
                <a:latin typeface="Arial"/>
                <a:cs typeface="Arial"/>
              </a:rPr>
              <a:t>θέτει όριο στην τιμή που επιτρέπεται να χρεώσει ένας μονοπωλητής.</a:t>
            </a:r>
            <a:endParaRPr sz="2400" dirty="0">
              <a:latin typeface="Arial"/>
              <a:cs typeface="Arial"/>
            </a:endParaRPr>
          </a:p>
        </p:txBody>
      </p:sp>
      <p:sp>
        <p:nvSpPr>
          <p:cNvPr id="5" name="object 5"/>
          <p:cNvSpPr/>
          <p:nvPr/>
        </p:nvSpPr>
        <p:spPr>
          <a:xfrm>
            <a:off x="5897879" y="2655569"/>
            <a:ext cx="4027170" cy="285597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8" name="object 8"/>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173" y="717295"/>
            <a:ext cx="9749790" cy="1120820"/>
          </a:xfrm>
          <a:prstGeom prst="rect">
            <a:avLst/>
          </a:prstGeom>
        </p:spPr>
        <p:txBody>
          <a:bodyPr vert="horz" wrap="square" lIns="0" tIns="12700" rIns="0" bIns="0" rtlCol="0">
            <a:spAutoFit/>
          </a:bodyPr>
          <a:lstStyle/>
          <a:p>
            <a:pPr marR="5080" indent="12700" algn="ctr">
              <a:lnSpc>
                <a:spcPct val="100000"/>
              </a:lnSpc>
              <a:spcBef>
                <a:spcPts val="100"/>
              </a:spcBef>
            </a:pPr>
            <a:r>
              <a:rPr lang="el-GR" spc="-5" dirty="0"/>
              <a:t>ΜΗ ΡΥΘΜΙΣΜΕΝΟ ΚΑΙ ΡΥΘΜΙΣΜΕΝΟ ΦΥΣΙΚΟ ΜΟΝΟΠΩΛΙΟ</a:t>
            </a:r>
            <a:endParaRPr dirty="0"/>
          </a:p>
        </p:txBody>
      </p:sp>
      <p:sp>
        <p:nvSpPr>
          <p:cNvPr id="4" name="object 4"/>
          <p:cNvSpPr txBox="1"/>
          <p:nvPr/>
        </p:nvSpPr>
        <p:spPr>
          <a:xfrm>
            <a:off x="-32132" y="5912917"/>
            <a:ext cx="10090532" cy="1859483"/>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Font typeface="Arial"/>
              <a:buChar char="•"/>
              <a:tabLst>
                <a:tab pos="469900" algn="l"/>
                <a:tab pos="470534" algn="l"/>
              </a:tabLst>
            </a:pPr>
            <a:r>
              <a:rPr lang="el-GR" sz="2000" b="1" dirty="0">
                <a:latin typeface="Arial"/>
                <a:cs typeface="Arial"/>
              </a:rPr>
              <a:t>Εάν ο μονοπωλητής είναι ελεύθερος να χρεώνει τιμή PM, αποκομίζει κέρδος το οποίο απεικονίζεται από το πράσινο εμβαδόν. Το πλεόνασμα καταναλωτή απεικονίζεται από το μπλε εμβαδόν. Εάν η αγορά είναι ρυθμισμένη και η μονοπωλιακή επιχείρηση θα πρέπει να χρεώσει τη χαμηλότερη τιμή PR, η εκροή αυξάνεται από QM σε QR και το πλεόνασμα καταναλωτή αυξάνεται επίσης.</a:t>
            </a:r>
            <a:endParaRPr sz="2000" dirty="0">
              <a:latin typeface="Arial"/>
              <a:cs typeface="Arial"/>
            </a:endParaRP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7" name="object 7"/>
          <p:cNvSpPr txBox="1"/>
          <p:nvPr/>
        </p:nvSpPr>
        <p:spPr>
          <a:xfrm>
            <a:off x="4539303" y="7472680"/>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1807642"/>
            <a:ext cx="942022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1" y="957178"/>
            <a:ext cx="8686799"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ΜΟΡΦΕΣ ΔΙΑΡΘΡΩΣΗΣ ΤΗΣ ΑΓΟΡΑΣ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175750" cy="4383251"/>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Προκειμένου να διατυπώσουν βασικές αρχές και να κάνουν προβλέψεις σχετικά με τις αγορές και τον τρόπο συμπεριφοράς των παραγωγών σε αυτές, οι οικονομολόγοι έχουν αναπτύξει τέσσερα βασικά υποδείγματα διάρθρωσης της αγοράς:</a:t>
            </a:r>
            <a:endParaRPr lang="el-GR" sz="2600" b="1" spc="-5" dirty="0">
              <a:latin typeface="Arial"/>
              <a:cs typeface="Arial"/>
            </a:endParaRPr>
          </a:p>
          <a:p>
            <a:pPr marL="927100" lvl="1" indent="-457200">
              <a:lnSpc>
                <a:spcPct val="100000"/>
              </a:lnSpc>
              <a:spcBef>
                <a:spcPts val="1205"/>
              </a:spcBef>
              <a:buClr>
                <a:srgbClr val="4D4D4D"/>
              </a:buClr>
              <a:buFont typeface="Arial"/>
              <a:buChar char="–"/>
              <a:tabLst>
                <a:tab pos="927100" algn="l"/>
                <a:tab pos="927735" algn="l"/>
              </a:tabLst>
            </a:pPr>
            <a:r>
              <a:rPr lang="el-GR" sz="2600" b="1" spc="-5" dirty="0">
                <a:latin typeface="Arial"/>
                <a:cs typeface="Arial"/>
              </a:rPr>
              <a:t>τέλειος ανταγωνισμός</a:t>
            </a:r>
            <a:endParaRPr sz="2600" dirty="0">
              <a:latin typeface="Arial"/>
              <a:cs typeface="Arial"/>
            </a:endParaRPr>
          </a:p>
          <a:p>
            <a:pPr marL="927100" lvl="1" indent="-457200">
              <a:lnSpc>
                <a:spcPct val="100000"/>
              </a:lnSpc>
              <a:spcBef>
                <a:spcPts val="1200"/>
              </a:spcBef>
              <a:buClr>
                <a:srgbClr val="4D4D4D"/>
              </a:buClr>
              <a:buFont typeface="Arial"/>
              <a:buChar char="–"/>
              <a:tabLst>
                <a:tab pos="927100" algn="l"/>
                <a:tab pos="927735" algn="l"/>
              </a:tabLst>
            </a:pPr>
            <a:r>
              <a:rPr lang="el-GR" sz="2600" b="1" spc="-10" dirty="0">
                <a:latin typeface="Arial"/>
                <a:cs typeface="Arial"/>
              </a:rPr>
              <a:t>μονοπώλιο</a:t>
            </a:r>
            <a:endParaRPr sz="2600" dirty="0">
              <a:latin typeface="Arial"/>
              <a:cs typeface="Arial"/>
            </a:endParaRPr>
          </a:p>
          <a:p>
            <a:pPr marL="927100" lvl="1" indent="-457200">
              <a:lnSpc>
                <a:spcPct val="100000"/>
              </a:lnSpc>
              <a:spcBef>
                <a:spcPts val="1200"/>
              </a:spcBef>
              <a:buClr>
                <a:srgbClr val="4D4D4D"/>
              </a:buClr>
              <a:buFont typeface="Arial"/>
              <a:buChar char="–"/>
              <a:tabLst>
                <a:tab pos="927100" algn="l"/>
                <a:tab pos="927735" algn="l"/>
              </a:tabLst>
            </a:pPr>
            <a:r>
              <a:rPr lang="el-GR" sz="2600" b="1" spc="-10" dirty="0">
                <a:latin typeface="Arial"/>
                <a:cs typeface="Arial"/>
              </a:rPr>
              <a:t>ολιγοπώλιο</a:t>
            </a:r>
            <a:endParaRPr sz="2600" dirty="0">
              <a:latin typeface="Arial"/>
              <a:cs typeface="Arial"/>
            </a:endParaRPr>
          </a:p>
          <a:p>
            <a:pPr marL="927100" lvl="1" indent="-457200">
              <a:lnSpc>
                <a:spcPct val="100000"/>
              </a:lnSpc>
              <a:spcBef>
                <a:spcPts val="1200"/>
              </a:spcBef>
              <a:buClr>
                <a:srgbClr val="4D4D4D"/>
              </a:buClr>
              <a:buFont typeface="Arial"/>
              <a:buChar char="–"/>
              <a:tabLst>
                <a:tab pos="927100" algn="l"/>
                <a:tab pos="927735" algn="l"/>
              </a:tabLst>
            </a:pPr>
            <a:r>
              <a:rPr lang="el-GR" sz="2600" b="1" spc="-10" dirty="0">
                <a:latin typeface="Arial"/>
                <a:cs typeface="Arial"/>
              </a:rPr>
              <a:t>Μονοπωλιακός ανταγωνισμός</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22994"/>
            <a:ext cx="10058400" cy="536044"/>
          </a:xfrm>
          <a:prstGeom prst="rect">
            <a:avLst/>
          </a:prstGeom>
        </p:spPr>
        <p:txBody>
          <a:bodyPr vert="horz" wrap="square" lIns="0" tIns="12700" rIns="0" bIns="0" rtlCol="0">
            <a:spAutoFit/>
          </a:bodyPr>
          <a:lstStyle/>
          <a:p>
            <a:pPr marL="12700">
              <a:lnSpc>
                <a:spcPct val="100000"/>
              </a:lnSpc>
              <a:spcBef>
                <a:spcPts val="100"/>
              </a:spcBef>
            </a:pPr>
            <a:r>
              <a:rPr lang="el-GR" sz="3400" spc="-5" dirty="0"/>
              <a:t>Μια Νέα Γενιά Αγοραίας Ισχύος και το Μονοψώνιο</a:t>
            </a:r>
            <a:endParaRPr sz="3400" dirty="0"/>
          </a:p>
        </p:txBody>
      </p:sp>
      <p:sp>
        <p:nvSpPr>
          <p:cNvPr id="3" name="object 3"/>
          <p:cNvSpPr txBox="1"/>
          <p:nvPr/>
        </p:nvSpPr>
        <p:spPr>
          <a:xfrm>
            <a:off x="210185" y="1234713"/>
            <a:ext cx="9638030" cy="5652830"/>
          </a:xfrm>
          <a:prstGeom prst="rect">
            <a:avLst/>
          </a:prstGeom>
        </p:spPr>
        <p:txBody>
          <a:bodyPr vert="horz" wrap="square" lIns="0" tIns="12700" rIns="0" bIns="0" rtlCol="0">
            <a:spAutoFit/>
          </a:bodyPr>
          <a:lstStyle/>
          <a:p>
            <a:pPr marL="469900" marR="453390" indent="-457200">
              <a:lnSpc>
                <a:spcPct val="100000"/>
              </a:lnSpc>
              <a:spcBef>
                <a:spcPts val="100"/>
              </a:spcBef>
              <a:buClr>
                <a:srgbClr val="4D4D4D"/>
              </a:buClr>
              <a:buChar char="•"/>
              <a:tabLst>
                <a:tab pos="469900" algn="l"/>
                <a:tab pos="470534" algn="l"/>
              </a:tabLst>
            </a:pPr>
            <a:r>
              <a:rPr lang="el-GR" sz="2800" b="1" dirty="0">
                <a:latin typeface="Arial"/>
                <a:cs typeface="Arial"/>
              </a:rPr>
              <a:t>Μονοψώνιο</a:t>
            </a:r>
            <a:r>
              <a:rPr lang="el-GR" sz="2800" dirty="0">
                <a:latin typeface="Arial"/>
                <a:cs typeface="Arial"/>
              </a:rPr>
              <a:t> δημιουργείται</a:t>
            </a:r>
            <a:r>
              <a:rPr lang="en-US" sz="2800" dirty="0">
                <a:latin typeface="Arial"/>
                <a:cs typeface="Arial"/>
              </a:rPr>
              <a:t> </a:t>
            </a:r>
            <a:r>
              <a:rPr lang="el-GR" sz="2800" dirty="0">
                <a:latin typeface="Arial"/>
                <a:cs typeface="Arial"/>
              </a:rPr>
              <a:t>όταν υπάρχει ένας μόνο</a:t>
            </a:r>
            <a:r>
              <a:rPr lang="en-US" sz="2800" dirty="0">
                <a:latin typeface="Arial"/>
                <a:cs typeface="Arial"/>
              </a:rPr>
              <a:t> </a:t>
            </a:r>
            <a:r>
              <a:rPr lang="el-GR" sz="2800" dirty="0">
                <a:latin typeface="Arial"/>
                <a:cs typeface="Arial"/>
              </a:rPr>
              <a:t>αγοραστής ενός αγαθού.</a:t>
            </a:r>
            <a:r>
              <a:rPr lang="en-US" sz="2800" dirty="0">
                <a:latin typeface="Arial"/>
                <a:cs typeface="Arial"/>
              </a:rPr>
              <a:t> </a:t>
            </a:r>
          </a:p>
          <a:p>
            <a:pPr marL="469900" marR="453390" indent="-457200">
              <a:lnSpc>
                <a:spcPct val="100000"/>
              </a:lnSpc>
              <a:spcBef>
                <a:spcPts val="100"/>
              </a:spcBef>
              <a:buClr>
                <a:srgbClr val="4D4D4D"/>
              </a:buClr>
              <a:buChar char="•"/>
              <a:tabLst>
                <a:tab pos="469900" algn="l"/>
                <a:tab pos="470534" algn="l"/>
              </a:tabLst>
            </a:pPr>
            <a:r>
              <a:rPr lang="el-GR" sz="2800" dirty="0">
                <a:latin typeface="Arial"/>
                <a:cs typeface="Arial"/>
              </a:rPr>
              <a:t>Μια είναι ο μοναδικός αγοραστής στην αγορά.</a:t>
            </a:r>
            <a:r>
              <a:rPr lang="el-GR" sz="2800" b="1" dirty="0">
                <a:latin typeface="Arial"/>
                <a:cs typeface="Arial"/>
              </a:rPr>
              <a:t> επιχείρηση</a:t>
            </a:r>
            <a:r>
              <a:rPr lang="en-US" sz="2800" b="1" dirty="0">
                <a:latin typeface="Arial"/>
                <a:cs typeface="Arial"/>
              </a:rPr>
              <a:t>-</a:t>
            </a:r>
            <a:r>
              <a:rPr lang="el-GR" sz="2800" b="1" dirty="0">
                <a:latin typeface="Arial"/>
                <a:cs typeface="Arial"/>
              </a:rPr>
              <a:t>μονοψώνιο </a:t>
            </a:r>
            <a:endParaRPr lang="en-US" sz="2800" b="1" dirty="0">
              <a:latin typeface="Arial"/>
              <a:cs typeface="Arial"/>
            </a:endParaRPr>
          </a:p>
          <a:p>
            <a:pPr marL="469900" marR="453390" indent="-457200">
              <a:lnSpc>
                <a:spcPct val="100000"/>
              </a:lnSpc>
              <a:spcBef>
                <a:spcPts val="100"/>
              </a:spcBef>
              <a:buClr>
                <a:srgbClr val="4D4D4D"/>
              </a:buClr>
              <a:buChar char="•"/>
              <a:tabLst>
                <a:tab pos="469900" algn="l"/>
                <a:tab pos="470534" algn="l"/>
              </a:tabLst>
            </a:pPr>
            <a:r>
              <a:rPr lang="el-GR" sz="2800" dirty="0">
                <a:latin typeface="Arial"/>
                <a:cs typeface="Arial"/>
              </a:rPr>
              <a:t>Θυμηθείτε ότι ένας μονοπωλητής, συνειδητοποιώντας ότι μπορεί να επηρεάσει την τιμή πώλησης των αγαθών του, μειώνει την εκροή προκειμένου να επιτύχει υψηλότερη</a:t>
            </a:r>
            <a:r>
              <a:rPr lang="en-US" sz="2800" dirty="0">
                <a:latin typeface="Arial"/>
                <a:cs typeface="Arial"/>
              </a:rPr>
              <a:t> </a:t>
            </a:r>
            <a:r>
              <a:rPr lang="el-GR" sz="2800" dirty="0">
                <a:latin typeface="Arial"/>
                <a:cs typeface="Arial"/>
              </a:rPr>
              <a:t>τιμή και να αυξήσει τα κέρδη του.</a:t>
            </a:r>
            <a:endParaRPr lang="en-US" sz="2800" dirty="0">
              <a:latin typeface="Arial"/>
              <a:cs typeface="Arial"/>
            </a:endParaRPr>
          </a:p>
          <a:p>
            <a:pPr marL="469900" marR="453390" indent="-457200">
              <a:lnSpc>
                <a:spcPct val="100000"/>
              </a:lnSpc>
              <a:spcBef>
                <a:spcPts val="100"/>
              </a:spcBef>
              <a:buClr>
                <a:srgbClr val="4D4D4D"/>
              </a:buClr>
              <a:buChar char="•"/>
              <a:tabLst>
                <a:tab pos="469900" algn="l"/>
                <a:tab pos="470534" algn="l"/>
              </a:tabLst>
            </a:pPr>
            <a:r>
              <a:rPr lang="el-GR" sz="2800" dirty="0">
                <a:latin typeface="Arial"/>
                <a:cs typeface="Arial"/>
              </a:rPr>
              <a:t>Η ενασχόληση με τη μονοψωνιακή συμπεριφορά που βασίζεται σε εξωτερικότητες δικτύου,</a:t>
            </a:r>
            <a:r>
              <a:rPr lang="en-US" sz="2800" dirty="0">
                <a:latin typeface="Arial"/>
                <a:cs typeface="Arial"/>
              </a:rPr>
              <a:t> </a:t>
            </a:r>
            <a:r>
              <a:rPr lang="el-GR" sz="2800" dirty="0">
                <a:latin typeface="Arial"/>
                <a:cs typeface="Arial"/>
              </a:rPr>
              <a:t>παρουσιάζει την ίδια δυσκολία από πλευράς πολιτικής, όπως και η ενασχόληση με τη μονοπωλιακή συμπεριφορά που βασίζεται σε εξωτερικότητες δικτύου.</a:t>
            </a:r>
            <a:endParaRPr lang="en-US"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6" name="object 6"/>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1" y="912367"/>
            <a:ext cx="73152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Διάκριση (Διαφοροποίηση) Τιμών</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509125" cy="2398092"/>
          </a:xfrm>
          <a:prstGeom prst="rect">
            <a:avLst/>
          </a:prstGeom>
        </p:spPr>
        <p:txBody>
          <a:bodyPr vert="horz" wrap="square" lIns="0" tIns="12700" rIns="0" bIns="0" rtlCol="0">
            <a:spAutoFit/>
          </a:bodyPr>
          <a:lstStyle/>
          <a:p>
            <a:pPr marL="469900" marR="307340" indent="-457200">
              <a:lnSpc>
                <a:spcPct val="100000"/>
              </a:lnSpc>
              <a:spcBef>
                <a:spcPts val="100"/>
              </a:spcBef>
              <a:buClr>
                <a:srgbClr val="4D4D4D"/>
              </a:buClr>
              <a:buChar char="•"/>
              <a:tabLst>
                <a:tab pos="469900" algn="l"/>
                <a:tab pos="470534" algn="l"/>
              </a:tabLst>
            </a:pPr>
            <a:r>
              <a:rPr lang="el-GR" sz="2800" dirty="0">
                <a:latin typeface="Arial"/>
                <a:cs typeface="Arial"/>
              </a:rPr>
              <a:t>Ένας </a:t>
            </a:r>
            <a:r>
              <a:rPr lang="el-GR" sz="2800" b="1" dirty="0">
                <a:latin typeface="Arial"/>
                <a:cs typeface="Arial"/>
              </a:rPr>
              <a:t>μονοπωλητής ενιαίας τιμής </a:t>
            </a:r>
            <a:r>
              <a:rPr lang="el-GR" sz="2800" dirty="0">
                <a:latin typeface="Arial"/>
                <a:cs typeface="Arial"/>
              </a:rPr>
              <a:t>προσφέρει το προϊόν του σε όλους τους καταναλωτές στην ίδια τιμή.</a:t>
            </a:r>
          </a:p>
          <a:p>
            <a:pPr marL="469900" marR="5080" indent="-457200">
              <a:lnSpc>
                <a:spcPct val="100000"/>
              </a:lnSpc>
              <a:spcBef>
                <a:spcPts val="1800"/>
              </a:spcBef>
              <a:buClr>
                <a:srgbClr val="4D4D4D"/>
              </a:buClr>
              <a:buChar char="•"/>
              <a:tabLst>
                <a:tab pos="469900" algn="l"/>
                <a:tab pos="470534" algn="l"/>
              </a:tabLst>
            </a:pPr>
            <a:r>
              <a:rPr lang="el-GR" sz="2800" dirty="0">
                <a:latin typeface="Arial"/>
                <a:cs typeface="Arial"/>
              </a:rPr>
              <a:t>Οι πωλητές εφαρμόζουν </a:t>
            </a:r>
            <a:r>
              <a:rPr lang="el-GR" sz="2800" b="1" dirty="0">
                <a:latin typeface="Arial"/>
                <a:cs typeface="Arial"/>
              </a:rPr>
              <a:t>διάκριση</a:t>
            </a:r>
            <a:r>
              <a:rPr lang="el-GR" sz="2800" dirty="0">
                <a:latin typeface="Arial"/>
                <a:cs typeface="Arial"/>
              </a:rPr>
              <a:t> (διαφοροποίηση) </a:t>
            </a:r>
            <a:r>
              <a:rPr lang="el-GR" sz="2800" b="1" dirty="0">
                <a:latin typeface="Arial"/>
                <a:cs typeface="Arial"/>
              </a:rPr>
              <a:t>τιμών</a:t>
            </a:r>
            <a:r>
              <a:rPr lang="el-GR" sz="2800" dirty="0">
                <a:latin typeface="Arial"/>
                <a:cs typeface="Arial"/>
              </a:rPr>
              <a:t> όταν χρεώνουν διαφορετικές τιμές σε διαφορετικούς καταναλωτές για το ίδιο αγαθό.</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707980"/>
            <a:ext cx="9385808" cy="1120820"/>
          </a:xfrm>
          <a:prstGeom prst="rect">
            <a:avLst/>
          </a:prstGeom>
        </p:spPr>
        <p:txBody>
          <a:bodyPr vert="horz" wrap="square" lIns="0" tIns="12700" rIns="0" bIns="0" rtlCol="0">
            <a:spAutoFit/>
          </a:bodyPr>
          <a:lstStyle/>
          <a:p>
            <a:pPr marL="3034030" marR="5080" indent="-2451735">
              <a:lnSpc>
                <a:spcPct val="100000"/>
              </a:lnSpc>
              <a:spcBef>
                <a:spcPts val="100"/>
              </a:spcBef>
            </a:pPr>
            <a:r>
              <a:rPr lang="el-GR" dirty="0"/>
              <a:t>ΔΙΑΚΡΙΣΗ ΤΙΜΩΝ ΚΑΙ ΜΕΓΙΣΤΟΠΟΙΗΣΗ ΚΕΡΔΟΥΣ</a:t>
            </a:r>
            <a:endParaRPr dirty="0"/>
          </a:p>
        </p:txBody>
      </p:sp>
      <p:sp>
        <p:nvSpPr>
          <p:cNvPr id="6" name="object 6"/>
          <p:cNvSpPr txBox="1">
            <a:spLocks noGrp="1"/>
          </p:cNvSpPr>
          <p:nvPr>
            <p:ph type="ftr" sz="quarter" idx="5"/>
          </p:nvPr>
        </p:nvSpPr>
        <p:spPr>
          <a:xfrm>
            <a:off x="4539303" y="74047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0" y="2078834"/>
            <a:ext cx="10058400" cy="3413755"/>
          </a:xfrm>
          <a:prstGeom prst="rect">
            <a:avLst/>
          </a:prstGeom>
        </p:spPr>
        <p:txBody>
          <a:bodyPr vert="horz" wrap="square" lIns="0" tIns="12700" rIns="0" bIns="0" rtlCol="0">
            <a:spAutoFit/>
          </a:bodyPr>
          <a:lstStyle/>
          <a:p>
            <a:pPr marL="464820" marR="277495" indent="-452120">
              <a:lnSpc>
                <a:spcPct val="100000"/>
              </a:lnSpc>
              <a:spcAft>
                <a:spcPts val="600"/>
              </a:spcAft>
              <a:buClr>
                <a:srgbClr val="4D4D4D"/>
              </a:buClr>
              <a:buChar char="•"/>
              <a:tabLst>
                <a:tab pos="464820" algn="l"/>
                <a:tab pos="465455" algn="l"/>
              </a:tabLst>
            </a:pPr>
            <a:r>
              <a:rPr lang="el-GR" sz="2400" dirty="0">
                <a:latin typeface="Arial"/>
                <a:cs typeface="Arial"/>
              </a:rPr>
              <a:t>Μπορεί να ισχυριστείτε ότι οι αεροπορικές εταιρείες συνήθως δεν είναι μονοπώλια – αντίθετα στις περισσότερες αγορές πτήσεων ο κλάδος είναι ολιγοπώλιο, διότι υπάρχουν παραπάνω από μία εταιρείες που προσφέρουν πτήσεις για τους περισσότερους προορισμούς</a:t>
            </a:r>
          </a:p>
          <a:p>
            <a:pPr marL="464820" marR="277495" indent="-452120">
              <a:lnSpc>
                <a:spcPct val="100000"/>
              </a:lnSpc>
              <a:spcAft>
                <a:spcPts val="600"/>
              </a:spcAft>
              <a:buClr>
                <a:srgbClr val="4D4D4D"/>
              </a:buClr>
              <a:buChar char="•"/>
              <a:tabLst>
                <a:tab pos="464820" algn="l"/>
                <a:tab pos="465455" algn="l"/>
              </a:tabLst>
            </a:pPr>
            <a:r>
              <a:rPr lang="el-GR" sz="2400" dirty="0">
                <a:latin typeface="Arial"/>
                <a:cs typeface="Arial"/>
              </a:rPr>
              <a:t>Η διάκριση τιμών λαμβάνει χώρα τόσο σε συνθήκες ολιγοπωλίου και μονοπωλιακού ανταγωνισμού, όσο και στο μονοπώλιο, διότι αυτού του είδους οι επιχειρήσεις έχουν κάποιας μορφής ισχύ στην αγορά και μπορούν ως εκ τούτου, να επηρεάσουν τις τιμές</a:t>
            </a:r>
            <a:endParaRPr sz="24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5573" y="991615"/>
            <a:ext cx="86868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Η ΛΟΓΙΚΗ ΤΗΣ ΔΙΑΚΡΙΣΗΣ ΤΙΜΩΝ</a:t>
            </a:r>
            <a:endParaRPr spc="-5" dirty="0"/>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D7CA00C7-D71B-FEB6-B161-1CF78DF00D10}"/>
              </a:ext>
            </a:extLst>
          </p:cNvPr>
          <p:cNvPicPr>
            <a:picLocks noChangeAspect="1"/>
          </p:cNvPicPr>
          <p:nvPr/>
        </p:nvPicPr>
        <p:blipFill>
          <a:blip r:embed="rId2"/>
          <a:stretch>
            <a:fillRect/>
          </a:stretch>
        </p:blipFill>
        <p:spPr>
          <a:xfrm>
            <a:off x="188854" y="2005518"/>
            <a:ext cx="9651586" cy="463620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3" name="Picture 2">
            <a:extLst>
              <a:ext uri="{FF2B5EF4-FFF2-40B4-BE49-F238E27FC236}">
                <a16:creationId xmlns:a16="http://schemas.microsoft.com/office/drawing/2014/main" id="{98B4B366-C18D-2072-7F95-29C0F5E80C48}"/>
              </a:ext>
            </a:extLst>
          </p:cNvPr>
          <p:cNvPicPr>
            <a:picLocks noChangeAspect="1"/>
          </p:cNvPicPr>
          <p:nvPr/>
        </p:nvPicPr>
        <p:blipFill>
          <a:blip r:embed="rId2"/>
          <a:stretch>
            <a:fillRect/>
          </a:stretch>
        </p:blipFill>
        <p:spPr>
          <a:xfrm>
            <a:off x="838200" y="859381"/>
            <a:ext cx="7848600" cy="68803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788" y="912367"/>
            <a:ext cx="7594600" cy="566822"/>
          </a:xfrm>
          <a:prstGeom prst="rect">
            <a:avLst/>
          </a:prstGeom>
        </p:spPr>
        <p:txBody>
          <a:bodyPr vert="horz" wrap="square" lIns="0" tIns="12700" rIns="0" bIns="0" rtlCol="0">
            <a:spAutoFit/>
          </a:bodyPr>
          <a:lstStyle/>
          <a:p>
            <a:pPr marL="12700" algn="ctr">
              <a:lnSpc>
                <a:spcPct val="100000"/>
              </a:lnSpc>
              <a:spcBef>
                <a:spcPts val="100"/>
              </a:spcBef>
            </a:pPr>
            <a:r>
              <a:rPr lang="el-GR" dirty="0"/>
              <a:t>ΤΕΛΕΙΑ ΔΙΚΡΙΣΗ ΤΙΜΩΝ</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387205" cy="4347344"/>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τέλεια διάκριση τιμών</a:t>
            </a:r>
            <a:r>
              <a:rPr lang="en-US" sz="2800" b="1" dirty="0">
                <a:latin typeface="Arial"/>
                <a:cs typeface="Arial"/>
              </a:rPr>
              <a:t> </a:t>
            </a:r>
            <a:r>
              <a:rPr lang="el-GR" sz="2800" dirty="0">
                <a:latin typeface="Arial"/>
                <a:cs typeface="Arial"/>
              </a:rPr>
              <a:t>λαμβάνει χώρα όταν ένας</a:t>
            </a:r>
            <a:r>
              <a:rPr lang="en-US" sz="2800" dirty="0">
                <a:latin typeface="Arial"/>
                <a:cs typeface="Arial"/>
              </a:rPr>
              <a:t> </a:t>
            </a:r>
            <a:r>
              <a:rPr lang="el-GR" sz="2800" dirty="0">
                <a:latin typeface="Arial"/>
                <a:cs typeface="Arial"/>
              </a:rPr>
              <a:t>μονοπωλητής χρεώνει κάθε καταναλωτή με την προθυμία πληρωμής του – το</a:t>
            </a:r>
            <a:r>
              <a:rPr lang="en-US" sz="2800" dirty="0">
                <a:latin typeface="Arial"/>
                <a:cs typeface="Arial"/>
              </a:rPr>
              <a:t> </a:t>
            </a:r>
            <a:r>
              <a:rPr lang="el-GR" sz="2800" dirty="0">
                <a:latin typeface="Arial"/>
                <a:cs typeface="Arial"/>
              </a:rPr>
              <a:t>μέγιστο επίπεδο τιμής που</a:t>
            </a:r>
            <a:r>
              <a:rPr lang="en-US" sz="2800" dirty="0">
                <a:latin typeface="Arial"/>
                <a:cs typeface="Arial"/>
              </a:rPr>
              <a:t> </a:t>
            </a:r>
            <a:r>
              <a:rPr lang="el-GR" sz="2800" dirty="0">
                <a:latin typeface="Arial"/>
                <a:cs typeface="Arial"/>
              </a:rPr>
              <a:t>είναι διατεθειμένος να</a:t>
            </a:r>
            <a:r>
              <a:rPr lang="en-US" sz="2800" dirty="0">
                <a:latin typeface="Arial"/>
                <a:cs typeface="Arial"/>
              </a:rPr>
              <a:t> </a:t>
            </a:r>
            <a:r>
              <a:rPr lang="el-GR" sz="2800" dirty="0">
                <a:latin typeface="Arial"/>
                <a:cs typeface="Arial"/>
              </a:rPr>
              <a:t>πληρώσει ο καταναλωτής.</a:t>
            </a:r>
            <a:endParaRPr lang="en-US" sz="2800" dirty="0">
              <a:latin typeface="Arial"/>
              <a:cs typeface="Arial"/>
            </a:endParaRPr>
          </a:p>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1. Όσο μεγαλύτερος είναι ο αριθμός των τιμών που μπορεί να χρεώσει ένας μονοπωλητής, τόσο πιο χαμηλή θα είναι η ελάχιστη τιμή</a:t>
            </a:r>
            <a:endParaRPr lang="en-US" sz="2800" dirty="0">
              <a:latin typeface="Arial"/>
              <a:cs typeface="Arial"/>
            </a:endParaRPr>
          </a:p>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2. Όσο μεγαλύτερος είναι ο αριθμός των τιμών που χρεώνει ένας μονοπωλητής, τόσο περισσότερα χρήματα αποσπά από</a:t>
            </a:r>
            <a:r>
              <a:rPr lang="en-US" sz="2800" dirty="0">
                <a:latin typeface="Arial"/>
                <a:cs typeface="Arial"/>
              </a:rPr>
              <a:t> </a:t>
            </a:r>
            <a:r>
              <a:rPr lang="el-GR" sz="2800" dirty="0">
                <a:latin typeface="Arial"/>
                <a:cs typeface="Arial"/>
              </a:rPr>
              <a:t>τους καταναλωτές.</a:t>
            </a:r>
            <a:endParaRPr lang="en-US"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xfrm>
            <a:off x="4539303" y="74809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5" name="Picture 4">
            <a:extLst>
              <a:ext uri="{FF2B5EF4-FFF2-40B4-BE49-F238E27FC236}">
                <a16:creationId xmlns:a16="http://schemas.microsoft.com/office/drawing/2014/main" id="{E355F8E9-FF9C-044F-A897-443D3562F651}"/>
              </a:ext>
            </a:extLst>
          </p:cNvPr>
          <p:cNvPicPr>
            <a:picLocks noChangeAspect="1"/>
          </p:cNvPicPr>
          <p:nvPr/>
        </p:nvPicPr>
        <p:blipFill>
          <a:blip r:embed="rId2"/>
          <a:stretch>
            <a:fillRect/>
          </a:stretch>
        </p:blipFill>
        <p:spPr>
          <a:xfrm>
            <a:off x="1114022" y="682971"/>
            <a:ext cx="7830355" cy="690015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31780"/>
            <a:ext cx="9385808" cy="566822"/>
          </a:xfrm>
          <a:prstGeom prst="rect">
            <a:avLst/>
          </a:prstGeom>
        </p:spPr>
        <p:txBody>
          <a:bodyPr vert="horz" wrap="square" lIns="0" tIns="12700" rIns="0" bIns="0" rtlCol="0">
            <a:spAutoFit/>
          </a:bodyPr>
          <a:lstStyle/>
          <a:p>
            <a:pPr marL="2793365" marR="5080" indent="-2044700" algn="ctr">
              <a:lnSpc>
                <a:spcPct val="100000"/>
              </a:lnSpc>
              <a:spcBef>
                <a:spcPts val="100"/>
              </a:spcBef>
            </a:pPr>
            <a:r>
              <a:rPr lang="el-GR" spc="-5" dirty="0"/>
              <a:t>ΤΕΛΕΙΑ ΔΙΚΡΙΣΗ ΤΙΜΩΝ</a:t>
            </a:r>
            <a:endParaRPr spc="-5" dirty="0"/>
          </a:p>
        </p:txBody>
      </p:sp>
      <p:sp>
        <p:nvSpPr>
          <p:cNvPr id="6" name="object 6"/>
          <p:cNvSpPr txBox="1">
            <a:spLocks noGrp="1"/>
          </p:cNvSpPr>
          <p:nvPr>
            <p:ph type="ftr" sz="quarter" idx="5"/>
          </p:nvPr>
        </p:nvSpPr>
        <p:spPr>
          <a:xfrm>
            <a:off x="4539303" y="75571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212724" y="1176831"/>
            <a:ext cx="9632950" cy="5386090"/>
          </a:xfrm>
          <a:prstGeom prst="rect">
            <a:avLst/>
          </a:prstGeom>
        </p:spPr>
        <p:txBody>
          <a:bodyPr vert="horz" wrap="square" lIns="0" tIns="177800" rIns="0" bIns="0" rtlCol="0">
            <a:spAutoFit/>
          </a:bodyPr>
          <a:lstStyle/>
          <a:p>
            <a:pPr marL="469900" indent="-457200">
              <a:lnSpc>
                <a:spcPct val="100000"/>
              </a:lnSpc>
              <a:spcBef>
                <a:spcPts val="1400"/>
              </a:spcBef>
              <a:buClr>
                <a:srgbClr val="4D4D4D"/>
              </a:buClr>
              <a:buFont typeface="Arial"/>
              <a:buChar char="•"/>
              <a:tabLst>
                <a:tab pos="469900" algn="l"/>
                <a:tab pos="470534" algn="l"/>
              </a:tabLst>
            </a:pPr>
            <a:r>
              <a:rPr lang="el-GR" sz="2800" dirty="0">
                <a:latin typeface="Arial"/>
                <a:cs typeface="Arial"/>
              </a:rPr>
              <a:t>Οι μονοπωλητές έχουν χρησιμοποιήσει έναν αριθμό στρατηγικών τιμολόγησης για να προσπαθήσουν να αναγνωρίσουν</a:t>
            </a:r>
            <a:r>
              <a:rPr lang="en-US" sz="2800" dirty="0">
                <a:latin typeface="Arial"/>
                <a:cs typeface="Arial"/>
              </a:rPr>
              <a:t> </a:t>
            </a:r>
            <a:r>
              <a:rPr lang="el-GR" sz="2800" dirty="0">
                <a:latin typeface="Arial"/>
                <a:cs typeface="Arial"/>
              </a:rPr>
              <a:t>διαφορετικούς τύπους καταναλωτών, προκειμένου να κινηθούν πιο κοντά προς την τέλεια διάκριση τιμών. Τέτοια παραδείγματα είναι:</a:t>
            </a:r>
          </a:p>
          <a:p>
            <a:pPr marL="927100" lvl="1" indent="-457200">
              <a:spcBef>
                <a:spcPts val="1400"/>
              </a:spcBef>
              <a:buClr>
                <a:srgbClr val="4D4D4D"/>
              </a:buClr>
              <a:buFont typeface="Arial"/>
              <a:buChar char="•"/>
              <a:tabLst>
                <a:tab pos="469900" algn="l"/>
                <a:tab pos="470534" algn="l"/>
              </a:tabLst>
            </a:pPr>
            <a:r>
              <a:rPr lang="el-GR" sz="2800" dirty="0">
                <a:latin typeface="Arial"/>
                <a:cs typeface="Arial"/>
              </a:rPr>
              <a:t>Περιορισμοί στις προαγορές</a:t>
            </a:r>
          </a:p>
          <a:p>
            <a:pPr marL="927100" lvl="1" indent="-457200">
              <a:spcBef>
                <a:spcPts val="1400"/>
              </a:spcBef>
              <a:buClr>
                <a:srgbClr val="4D4D4D"/>
              </a:buClr>
              <a:buFont typeface="Arial"/>
              <a:buChar char="•"/>
              <a:tabLst>
                <a:tab pos="469900" algn="l"/>
                <a:tab pos="470534" algn="l"/>
              </a:tabLst>
            </a:pPr>
            <a:r>
              <a:rPr lang="el-GR" sz="2800" dirty="0">
                <a:latin typeface="Arial"/>
                <a:cs typeface="Arial"/>
              </a:rPr>
              <a:t>Εκπτώσεις με βάση την ποσότητα</a:t>
            </a:r>
          </a:p>
          <a:p>
            <a:pPr marL="927100" lvl="1" indent="-457200">
              <a:spcBef>
                <a:spcPts val="1400"/>
              </a:spcBef>
              <a:buClr>
                <a:srgbClr val="4D4D4D"/>
              </a:buClr>
              <a:buFont typeface="Arial"/>
              <a:buChar char="•"/>
              <a:tabLst>
                <a:tab pos="469900" algn="l"/>
                <a:tab pos="470534" algn="l"/>
              </a:tabLst>
            </a:pPr>
            <a:r>
              <a:rPr lang="el-GR" sz="2800" dirty="0">
                <a:latin typeface="Arial"/>
                <a:cs typeface="Arial"/>
              </a:rPr>
              <a:t>Διμερής τιμολόγηση (ή τιμολόγηση δύο τμημάτων).</a:t>
            </a:r>
          </a:p>
          <a:p>
            <a:pPr marL="927100" lvl="1" indent="-457200">
              <a:spcBef>
                <a:spcPts val="1400"/>
              </a:spcBef>
              <a:buClr>
                <a:srgbClr val="4D4D4D"/>
              </a:buClr>
              <a:buFont typeface="Arial"/>
              <a:buChar char="•"/>
              <a:tabLst>
                <a:tab pos="469900" algn="l"/>
                <a:tab pos="470534" algn="l"/>
              </a:tabLst>
            </a:pPr>
            <a:r>
              <a:rPr lang="el-GR" sz="2800" dirty="0">
                <a:latin typeface="Arial"/>
                <a:cs typeface="Arial"/>
              </a:rPr>
              <a:t>Εκπτώσεις και εκπτωτικά καταστήματα (</a:t>
            </a:r>
            <a:r>
              <a:rPr lang="el-GR" sz="2800" dirty="0" err="1">
                <a:latin typeface="Arial"/>
                <a:cs typeface="Arial"/>
              </a:rPr>
              <a:t>outlet</a:t>
            </a:r>
            <a:r>
              <a:rPr lang="el-GR" sz="2800" dirty="0">
                <a:latin typeface="Arial"/>
                <a:cs typeface="Arial"/>
              </a:rPr>
              <a:t> </a:t>
            </a:r>
            <a:r>
              <a:rPr lang="el-GR" sz="2800" dirty="0" err="1">
                <a:latin typeface="Arial"/>
                <a:cs typeface="Arial"/>
              </a:rPr>
              <a:t>stores</a:t>
            </a:r>
            <a:r>
              <a:rPr lang="el-GR" sz="2800" dirty="0">
                <a:latin typeface="Arial"/>
                <a:cs typeface="Arial"/>
              </a:rPr>
              <a:t>).</a:t>
            </a:r>
          </a:p>
          <a:p>
            <a:pPr marL="927100" lvl="1" indent="-457200">
              <a:spcBef>
                <a:spcPts val="1400"/>
              </a:spcBef>
              <a:buClr>
                <a:srgbClr val="4D4D4D"/>
              </a:buClr>
              <a:buFont typeface="Arial"/>
              <a:buChar char="•"/>
              <a:tabLst>
                <a:tab pos="469900" algn="l"/>
                <a:tab pos="470534" algn="l"/>
              </a:tabLst>
            </a:pPr>
            <a:r>
              <a:rPr lang="el-GR" sz="2800">
                <a:latin typeface="Arial"/>
                <a:cs typeface="Arial"/>
              </a:rPr>
              <a:t>Ψηφιακά προσωποποιημένη τιμολόγηση</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320" y="838200"/>
            <a:ext cx="9705975" cy="1120820"/>
          </a:xfrm>
          <a:prstGeom prst="rect">
            <a:avLst/>
          </a:prstGeom>
        </p:spPr>
        <p:txBody>
          <a:bodyPr vert="horz" wrap="square" lIns="0" tIns="12700" rIns="0" bIns="0" rtlCol="0">
            <a:spAutoFit/>
          </a:bodyPr>
          <a:lstStyle/>
          <a:p>
            <a:pPr marL="12700" algn="ctr">
              <a:lnSpc>
                <a:spcPct val="100000"/>
              </a:lnSpc>
              <a:spcBef>
                <a:spcPts val="100"/>
              </a:spcBef>
            </a:pPr>
            <a:r>
              <a:rPr lang="el-GR" dirty="0"/>
              <a:t>ΜΟΡΦΕΣ ΔΙΑΡΘΡΩΣΗΣ ΤΗΣ ΑΓΟΡΑΣ, ΟΠΤΙΚΑ</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6" y="2052638"/>
            <a:ext cx="9482137" cy="371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2042" y="912367"/>
            <a:ext cx="7487158"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Η ΕΝΟΙΑ ΤΟΥ ΜΟΝΟΠΩΛΙΟΥ</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638030" cy="2905924"/>
          </a:xfrm>
          <a:prstGeom prst="rect">
            <a:avLst/>
          </a:prstGeom>
        </p:spPr>
        <p:txBody>
          <a:bodyPr vert="horz" wrap="square" lIns="0" tIns="12700" rIns="0" bIns="0" rtlCol="0">
            <a:spAutoFit/>
          </a:bodyPr>
          <a:lstStyle/>
          <a:p>
            <a:pPr marL="469900" marR="670560" indent="-457200">
              <a:lnSpc>
                <a:spcPct val="100000"/>
              </a:lnSpc>
              <a:spcBef>
                <a:spcPts val="100"/>
              </a:spcBef>
              <a:buClr>
                <a:srgbClr val="4D4D4D"/>
              </a:buClr>
              <a:buFont typeface="Arial"/>
              <a:buChar char="•"/>
              <a:tabLst>
                <a:tab pos="469900" algn="l"/>
                <a:tab pos="470534" algn="l"/>
              </a:tabLst>
            </a:pPr>
            <a:r>
              <a:rPr lang="el-GR" sz="2800" b="1" dirty="0">
                <a:latin typeface="Arial"/>
                <a:cs typeface="Arial"/>
              </a:rPr>
              <a:t>Μονοπωλητής</a:t>
            </a:r>
            <a:r>
              <a:rPr sz="2800" b="1" dirty="0">
                <a:latin typeface="Arial"/>
                <a:cs typeface="Arial"/>
              </a:rPr>
              <a:t>: </a:t>
            </a:r>
            <a:r>
              <a:rPr lang="el-GR" sz="2800" dirty="0">
                <a:latin typeface="Arial"/>
                <a:cs typeface="Arial"/>
              </a:rPr>
              <a:t>μια επιχείρηση είναι ο μόνος παραγωγός ενός αγαθού χωρίς στενά υποκατάστατα</a:t>
            </a:r>
            <a:endParaRPr sz="2800" dirty="0">
              <a:latin typeface="Arial"/>
              <a:cs typeface="Arial"/>
            </a:endParaRPr>
          </a:p>
          <a:p>
            <a:pPr marL="469900" marR="5080" indent="-457200">
              <a:lnSpc>
                <a:spcPct val="100000"/>
              </a:lnSpc>
              <a:spcBef>
                <a:spcPts val="1200"/>
              </a:spcBef>
              <a:buClr>
                <a:srgbClr val="4D4D4D"/>
              </a:buClr>
              <a:buFont typeface="Arial"/>
              <a:buChar char="•"/>
              <a:tabLst>
                <a:tab pos="469900" algn="l"/>
                <a:tab pos="470534" algn="l"/>
              </a:tabLst>
            </a:pPr>
            <a:r>
              <a:rPr sz="2800" b="1" dirty="0">
                <a:latin typeface="Arial"/>
                <a:cs typeface="Arial"/>
              </a:rPr>
              <a:t>(</a:t>
            </a:r>
            <a:r>
              <a:rPr lang="el-GR" sz="2800" b="1" dirty="0">
                <a:latin typeface="Arial"/>
                <a:cs typeface="Arial"/>
              </a:rPr>
              <a:t>Ένας κλάδος που ελέγχεται από έναν μονοπωλητή, είναι γνωστός σαν μονοπώλιο</a:t>
            </a:r>
            <a:r>
              <a:rPr sz="2800" b="1" spc="-5" dirty="0">
                <a:latin typeface="Arial"/>
                <a:cs typeface="Arial"/>
              </a:rPr>
              <a:t>)</a:t>
            </a:r>
            <a:endParaRPr sz="2800" dirty="0">
              <a:latin typeface="Arial"/>
              <a:cs typeface="Arial"/>
            </a:endParaRPr>
          </a:p>
          <a:p>
            <a:pPr marL="469900" indent="-457200">
              <a:lnSpc>
                <a:spcPct val="100000"/>
              </a:lnSpc>
              <a:spcBef>
                <a:spcPts val="1195"/>
              </a:spcBef>
              <a:buClr>
                <a:srgbClr val="4D4D4D"/>
              </a:buClr>
              <a:buFont typeface="Arial"/>
              <a:buChar char="•"/>
              <a:tabLst>
                <a:tab pos="469900" algn="l"/>
                <a:tab pos="470534" algn="l"/>
              </a:tabLst>
            </a:pPr>
            <a:r>
              <a:rPr lang="el-GR" sz="2800" b="1" dirty="0">
                <a:latin typeface="Arial"/>
                <a:cs typeface="Arial"/>
              </a:rPr>
              <a:t>Δύναμη (ισχύ) στην αγορά</a:t>
            </a:r>
            <a:r>
              <a:rPr sz="2800" b="1" dirty="0">
                <a:latin typeface="Arial"/>
                <a:cs typeface="Arial"/>
              </a:rPr>
              <a:t>: </a:t>
            </a:r>
            <a:r>
              <a:rPr lang="el-GR" sz="2800" dirty="0">
                <a:latin typeface="Arial"/>
                <a:cs typeface="Arial"/>
              </a:rPr>
              <a:t>η δυνατότητα μιας επιχείρησης να αυξάνει τις τιμές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2570" y="5820409"/>
            <a:ext cx="9638030" cy="1736373"/>
          </a:xfrm>
          <a:prstGeom prst="rect">
            <a:avLst/>
          </a:prstGeom>
        </p:spPr>
        <p:txBody>
          <a:bodyPr vert="horz" wrap="square" lIns="0" tIns="12700" rIns="0" bIns="0" rtlCol="0">
            <a:spAutoFit/>
          </a:bodyPr>
          <a:lstStyle/>
          <a:p>
            <a:pPr marL="469265" marR="5080" indent="-456565">
              <a:lnSpc>
                <a:spcPct val="100000"/>
              </a:lnSpc>
              <a:spcBef>
                <a:spcPts val="100"/>
              </a:spcBef>
              <a:buClr>
                <a:srgbClr val="4D4D4D"/>
              </a:buClr>
              <a:buFont typeface="Arial"/>
              <a:buChar char="•"/>
              <a:tabLst>
                <a:tab pos="469900" algn="l"/>
                <a:tab pos="470534" algn="l"/>
              </a:tabLst>
            </a:pPr>
            <a:r>
              <a:rPr lang="el-GR" sz="2800" b="1" dirty="0">
                <a:latin typeface="Arial"/>
                <a:cs typeface="Arial"/>
              </a:rPr>
              <a:t>Ένας μονοπωλητής μειώνει την προσφερόμενη ποσότητα σε </a:t>
            </a:r>
            <a:r>
              <a:rPr sz="2800" b="1" i="1" spc="5" dirty="0">
                <a:latin typeface="Arial"/>
                <a:cs typeface="Arial"/>
              </a:rPr>
              <a:t>Q</a:t>
            </a:r>
            <a:r>
              <a:rPr sz="2775" b="1" i="1" spc="7" baseline="-16516" dirty="0">
                <a:latin typeface="Arial"/>
                <a:cs typeface="Arial"/>
              </a:rPr>
              <a:t>M </a:t>
            </a:r>
            <a:r>
              <a:rPr lang="el-GR" sz="2800" b="1" spc="-5" dirty="0">
                <a:latin typeface="Arial"/>
                <a:cs typeface="Arial"/>
              </a:rPr>
              <a:t>και μετακινεί προς τα κάτω την καμπύλη ζήτησης από το</a:t>
            </a:r>
            <a:r>
              <a:rPr sz="2800" b="1" dirty="0">
                <a:latin typeface="Arial"/>
                <a:cs typeface="Arial"/>
              </a:rPr>
              <a:t> </a:t>
            </a:r>
            <a:r>
              <a:rPr sz="2800" b="1" i="1" dirty="0">
                <a:latin typeface="Arial"/>
                <a:cs typeface="Arial"/>
              </a:rPr>
              <a:t>C </a:t>
            </a:r>
            <a:r>
              <a:rPr lang="el-GR" sz="2800" b="1" dirty="0">
                <a:latin typeface="Arial"/>
                <a:cs typeface="Arial"/>
              </a:rPr>
              <a:t>στο</a:t>
            </a:r>
            <a:r>
              <a:rPr sz="2800" b="1" dirty="0">
                <a:latin typeface="Arial"/>
                <a:cs typeface="Arial"/>
              </a:rPr>
              <a:t> </a:t>
            </a:r>
            <a:r>
              <a:rPr sz="2800" b="1" i="1" dirty="0">
                <a:latin typeface="Arial"/>
                <a:cs typeface="Arial"/>
              </a:rPr>
              <a:t>M, </a:t>
            </a:r>
            <a:r>
              <a:rPr lang="el-GR" sz="2800" b="1" dirty="0">
                <a:latin typeface="Arial"/>
                <a:cs typeface="Arial"/>
              </a:rPr>
              <a:t>αυξάνοντας την τιμή σε</a:t>
            </a:r>
            <a:r>
              <a:rPr lang="el-GR" sz="2800" b="1" i="1" dirty="0">
                <a:latin typeface="Arial"/>
                <a:cs typeface="Arial"/>
              </a:rPr>
              <a:t> </a:t>
            </a:r>
            <a:r>
              <a:rPr sz="2800" b="1" i="1" dirty="0">
                <a:latin typeface="Arial"/>
                <a:cs typeface="Arial"/>
              </a:rPr>
              <a:t>P</a:t>
            </a:r>
            <a:r>
              <a:rPr sz="2775" b="1" i="1" baseline="-16516" dirty="0">
                <a:latin typeface="Arial"/>
                <a:cs typeface="Arial"/>
              </a:rPr>
              <a:t>M</a:t>
            </a:r>
            <a:r>
              <a:rPr sz="2800" b="1" i="1" dirty="0">
                <a:latin typeface="Arial"/>
                <a:cs typeface="Arial"/>
              </a:rPr>
              <a:t>.</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83416"/>
            <a:ext cx="5718341" cy="466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664" y="856133"/>
            <a:ext cx="4291012" cy="31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912367"/>
            <a:ext cx="7207375" cy="566822"/>
          </a:xfrm>
          <a:prstGeom prst="rect">
            <a:avLst/>
          </a:prstGeom>
        </p:spPr>
        <p:txBody>
          <a:bodyPr vert="horz" wrap="square" lIns="0" tIns="12700" rIns="0" bIns="0" rtlCol="0">
            <a:spAutoFit/>
          </a:bodyPr>
          <a:lstStyle/>
          <a:p>
            <a:pPr marL="12700" algn="ctr">
              <a:lnSpc>
                <a:spcPct val="100000"/>
              </a:lnSpc>
              <a:spcBef>
                <a:spcPts val="100"/>
              </a:spcBef>
            </a:pPr>
            <a:r>
              <a:rPr lang="el-GR" dirty="0"/>
              <a:t>ΓΙΑΤΙ ΥΠΑΡΧΟΥΝ ΜΟΝΟΠΩΛΙΑ;</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8933180" cy="282898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spc="-5" dirty="0">
                <a:latin typeface="Arial"/>
                <a:cs typeface="Arial"/>
              </a:rPr>
              <a:t>Ένας μονοπωλητής που σημειώνει κέρδη δεν θα περάσει απαρατήρητος από τους υπόλοιπους</a:t>
            </a:r>
            <a:endParaRPr lang="el-GR" sz="2800" dirty="0">
              <a:latin typeface="Arial"/>
              <a:cs typeface="Arial"/>
            </a:endParaRPr>
          </a:p>
          <a:p>
            <a:pPr marL="469900" marR="64769" indent="-457200">
              <a:lnSpc>
                <a:spcPct val="100000"/>
              </a:lnSpc>
              <a:spcBef>
                <a:spcPts val="1800"/>
              </a:spcBef>
              <a:buClr>
                <a:srgbClr val="4D4D4D"/>
              </a:buClr>
              <a:buChar char="•"/>
              <a:tabLst>
                <a:tab pos="469900" algn="l"/>
                <a:tab pos="470534" algn="l"/>
              </a:tabLst>
            </a:pPr>
            <a:r>
              <a:rPr lang="el-GR" sz="2800" dirty="0">
                <a:latin typeface="Arial"/>
                <a:cs typeface="Arial"/>
              </a:rPr>
              <a:t>Γιατί οι υπόλοιπες επιχειρήσεις να μην θελήσουν να χαλάσουν τη γιορτή, να αρπάξουν ένα κομμάτι από την αγορά, πιέζοντας προς τα κάτω τις τιμές και τα κέρδη μακροχρόνια;</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2295" y="912367"/>
            <a:ext cx="4800600" cy="574040"/>
          </a:xfrm>
          <a:prstGeom prst="rect">
            <a:avLst/>
          </a:prstGeom>
        </p:spPr>
        <p:txBody>
          <a:bodyPr vert="horz" wrap="square" lIns="0" tIns="12700" rIns="0" bIns="0" rtlCol="0">
            <a:spAutoFit/>
          </a:bodyPr>
          <a:lstStyle/>
          <a:p>
            <a:pPr marL="12700">
              <a:lnSpc>
                <a:spcPct val="100000"/>
              </a:lnSpc>
              <a:spcBef>
                <a:spcPts val="100"/>
              </a:spcBef>
            </a:pPr>
            <a:r>
              <a:rPr lang="el-GR" spc="-5" dirty="0"/>
              <a:t>ΕΜΠΟΔΙΑ ΕΙΣΟΔΟΥ</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41259" y="1519064"/>
            <a:ext cx="9861550" cy="5952912"/>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 pos="7853045" algn="l"/>
              </a:tabLst>
            </a:pPr>
            <a:r>
              <a:rPr lang="el-GR" sz="2800" dirty="0">
                <a:latin typeface="Arial"/>
                <a:cs typeface="Arial"/>
              </a:rPr>
              <a:t>Για να διατηρήσει ένα μονοπώλιο τα κέρδη του, θα πρέπει κάτι να εμποδίζει τους άλλους να εισέλθουν στην παραγωγή. Αυτό το «κάτι» είναι γνωστό ως </a:t>
            </a:r>
            <a:r>
              <a:rPr lang="el-GR" sz="2800" b="1" dirty="0">
                <a:latin typeface="Arial"/>
                <a:cs typeface="Arial"/>
              </a:rPr>
              <a:t>εμπόδια εισόδου</a:t>
            </a:r>
            <a:r>
              <a:rPr sz="2800" dirty="0">
                <a:latin typeface="Arial"/>
                <a:cs typeface="Arial"/>
              </a:rPr>
              <a:t>.</a:t>
            </a:r>
            <a:endParaRPr lang="el-GR" sz="2800" dirty="0">
              <a:latin typeface="Arial"/>
              <a:cs typeface="Arial"/>
            </a:endParaRPr>
          </a:p>
          <a:p>
            <a:pPr marL="469900" indent="-457200">
              <a:lnSpc>
                <a:spcPct val="100000"/>
              </a:lnSpc>
              <a:spcBef>
                <a:spcPts val="1800"/>
              </a:spcBef>
              <a:buClr>
                <a:srgbClr val="4D4D4D"/>
              </a:buClr>
              <a:buChar char="•"/>
              <a:tabLst>
                <a:tab pos="469900" algn="l"/>
                <a:tab pos="470534" algn="l"/>
              </a:tabLst>
            </a:pPr>
            <a:r>
              <a:rPr lang="el-GR" sz="2800" dirty="0">
                <a:latin typeface="Arial"/>
                <a:cs typeface="Arial"/>
              </a:rPr>
              <a:t>Υπάρχουν πέντε βασικοί τύποι εμποδίων εισόδου:</a:t>
            </a:r>
            <a:endParaRPr lang="el-GR" sz="2600" b="1" spc="-10" dirty="0">
              <a:latin typeface="Arial"/>
              <a:cs typeface="Arial"/>
            </a:endParaRPr>
          </a:p>
          <a:p>
            <a:pPr marL="934719" lvl="1" indent="-457200">
              <a:lnSpc>
                <a:spcPct val="100000"/>
              </a:lnSpc>
              <a:spcBef>
                <a:spcPts val="1805"/>
              </a:spcBef>
              <a:buClr>
                <a:srgbClr val="4D4D4D"/>
              </a:buClr>
              <a:buFont typeface="Arial"/>
              <a:buChar char="–"/>
              <a:tabLst>
                <a:tab pos="934719" algn="l"/>
                <a:tab pos="935355" algn="l"/>
              </a:tabLst>
            </a:pPr>
            <a:r>
              <a:rPr lang="el-GR" sz="2600" b="1" spc="-10" dirty="0">
                <a:latin typeface="Arial"/>
                <a:cs typeface="Arial"/>
              </a:rPr>
              <a:t>Έλεγχος ενός Σπάνιου Πόρου ή μιας Εισροής</a:t>
            </a:r>
            <a:r>
              <a:rPr sz="2600" b="1" spc="-5" dirty="0">
                <a:latin typeface="Arial"/>
                <a:cs typeface="Arial"/>
              </a:rPr>
              <a:t>.</a:t>
            </a:r>
            <a:endParaRPr lang="el-GR" sz="2600" b="1" spc="-5" dirty="0">
              <a:latin typeface="Arial"/>
              <a:cs typeface="Arial"/>
            </a:endParaRPr>
          </a:p>
          <a:p>
            <a:pPr marL="934719" lvl="1" indent="-457200">
              <a:lnSpc>
                <a:spcPct val="100000"/>
              </a:lnSpc>
              <a:spcBef>
                <a:spcPts val="1800"/>
              </a:spcBef>
              <a:buClr>
                <a:srgbClr val="4D4D4D"/>
              </a:buClr>
              <a:buFont typeface="Arial"/>
              <a:buChar char="–"/>
              <a:tabLst>
                <a:tab pos="934719" algn="l"/>
                <a:tab pos="935355" algn="l"/>
              </a:tabLst>
            </a:pPr>
            <a:r>
              <a:rPr lang="el-GR" sz="2600" b="1" spc="-5" dirty="0">
                <a:latin typeface="Arial"/>
                <a:cs typeface="Arial"/>
              </a:rPr>
              <a:t>Αύξουσες Αποδόσεις Κλίμακας</a:t>
            </a:r>
            <a:r>
              <a:rPr sz="2600" b="1" spc="-5" dirty="0">
                <a:latin typeface="Arial"/>
                <a:cs typeface="Arial"/>
              </a:rPr>
              <a:t>.</a:t>
            </a:r>
            <a:endParaRPr lang="el-GR" sz="2600" b="1" spc="-10" dirty="0">
              <a:latin typeface="Arial"/>
              <a:cs typeface="Arial"/>
            </a:endParaRPr>
          </a:p>
          <a:p>
            <a:pPr marL="934719" lvl="1" indent="-457200">
              <a:lnSpc>
                <a:spcPct val="100000"/>
              </a:lnSpc>
              <a:spcBef>
                <a:spcPts val="1800"/>
              </a:spcBef>
              <a:buClr>
                <a:srgbClr val="4D4D4D"/>
              </a:buClr>
              <a:buFont typeface="Arial"/>
              <a:buChar char="–"/>
              <a:tabLst>
                <a:tab pos="934719" algn="l"/>
                <a:tab pos="935355" algn="l"/>
              </a:tabLst>
            </a:pPr>
            <a:r>
              <a:rPr lang="el-GR" sz="2600" b="1" spc="-10" dirty="0">
                <a:latin typeface="Arial"/>
                <a:cs typeface="Arial"/>
              </a:rPr>
              <a:t>Τεχνολογική Υπεροχή</a:t>
            </a:r>
            <a:r>
              <a:rPr sz="2600" b="1" spc="-10" dirty="0">
                <a:latin typeface="Arial"/>
                <a:cs typeface="Arial"/>
              </a:rPr>
              <a:t>.</a:t>
            </a:r>
            <a:endParaRPr lang="el-GR" sz="2600" b="1" spc="-5" dirty="0">
              <a:latin typeface="Arial"/>
              <a:cs typeface="Arial"/>
            </a:endParaRPr>
          </a:p>
          <a:p>
            <a:pPr marL="934719" marR="148590" lvl="1" indent="-457200">
              <a:lnSpc>
                <a:spcPct val="100000"/>
              </a:lnSpc>
              <a:spcBef>
                <a:spcPts val="1800"/>
              </a:spcBef>
              <a:buClr>
                <a:srgbClr val="4D4D4D"/>
              </a:buClr>
              <a:buFont typeface="Arial"/>
              <a:buChar char="–"/>
              <a:tabLst>
                <a:tab pos="934719" algn="l"/>
                <a:tab pos="935355" algn="l"/>
              </a:tabLst>
            </a:pPr>
            <a:r>
              <a:rPr lang="el-GR" sz="2600" b="1" spc="-5" dirty="0">
                <a:latin typeface="Arial"/>
                <a:cs typeface="Arial"/>
              </a:rPr>
              <a:t>Εξωτερικότητες Δικτύου.</a:t>
            </a:r>
          </a:p>
          <a:p>
            <a:pPr marL="934719" marR="148590" lvl="1" indent="-457200">
              <a:lnSpc>
                <a:spcPct val="100000"/>
              </a:lnSpc>
              <a:spcBef>
                <a:spcPts val="1800"/>
              </a:spcBef>
              <a:buClr>
                <a:srgbClr val="4D4D4D"/>
              </a:buClr>
              <a:buFont typeface="Arial"/>
              <a:buChar char="–"/>
              <a:tabLst>
                <a:tab pos="934719" algn="l"/>
                <a:tab pos="935355" algn="l"/>
              </a:tabLst>
            </a:pPr>
            <a:r>
              <a:rPr lang="el-GR" sz="2600" b="1" dirty="0">
                <a:latin typeface="Arial"/>
                <a:cs typeface="Arial"/>
              </a:rPr>
              <a:t>Εμπόδια που Δημιουργούνται από την Κρατική Παρέμβαση</a:t>
            </a:r>
            <a:endParaRPr sz="2600" b="1"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213152"/>
          </a:xfrm>
          <a:prstGeom prst="rect">
            <a:avLst/>
          </a:prstGeom>
        </p:spPr>
        <p:txBody>
          <a:bodyPr vert="horz" wrap="square" lIns="0" tIns="104139" rIns="0" bIns="0" rtlCol="0">
            <a:spAutoFit/>
          </a:bodyPr>
          <a:lstStyle/>
          <a:p>
            <a:pPr marL="2211070" marR="5080" indent="-1739900">
              <a:lnSpc>
                <a:spcPct val="100000"/>
              </a:lnSpc>
              <a:spcBef>
                <a:spcPts val="100"/>
              </a:spcBef>
            </a:pPr>
            <a:r>
              <a:rPr lang="el-GR" spc="-5" dirty="0"/>
              <a:t>ΕΜΠΟΔΙΟ</a:t>
            </a:r>
            <a:r>
              <a:rPr spc="-5" dirty="0"/>
              <a:t> #1: </a:t>
            </a:r>
            <a:r>
              <a:rPr lang="el-GR" spc="-5" dirty="0"/>
              <a:t>ΕΛΕΓΧΟΣ ΕΝΌΣ ΣΠΑΝΙΟΥ ΠΟΡΟΥ Ή ΕΙΣΡΟΗΣ</a:t>
            </a:r>
            <a:endParaRPr dirty="0"/>
          </a:p>
        </p:txBody>
      </p:sp>
      <p:sp>
        <p:nvSpPr>
          <p:cNvPr id="3" name="object 3"/>
          <p:cNvSpPr txBox="1"/>
          <p:nvPr/>
        </p:nvSpPr>
        <p:spPr>
          <a:xfrm>
            <a:off x="215900" y="2057400"/>
            <a:ext cx="9842500"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Ο Cecil Rhodes δημιούργησε το μονοπώλιο της De Beers αποκτώντας τον έλεγχο των ορυχείων που παρήγαγαν τη μεγαλύτερη ποσότητα διαμαντιών παγκοσμίως.</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52192</TotalTime>
  <Words>1961</Words>
  <Application>Microsoft Office PowerPoint</Application>
  <PresentationFormat>Custom</PresentationFormat>
  <Paragraphs>181</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ΤΙ ΘΑ ΜΑΘΕΤΕ ΣΕ ΑΥΤΟ ΤΟ ΚΕΦΑΛΑΙΟ</vt:lpstr>
      <vt:lpstr>ΜΟΡΦΕΣ ΔΙΑΡΘΡΩΣΗΣ ΤΗΣ ΑΓΟΡΑΣ</vt:lpstr>
      <vt:lpstr>ΜΟΡΦΕΣ ΔΙΑΡΘΡΩΣΗΣ ΤΗΣ ΑΓΟΡΑΣ, ΟΠΤΙΚΑ</vt:lpstr>
      <vt:lpstr>Η ΕΝΟΙΑ ΤΟΥ ΜΟΝΟΠΩΛΙΟΥ</vt:lpstr>
      <vt:lpstr>PowerPoint Presentation</vt:lpstr>
      <vt:lpstr>ΓΙΑΤΙ ΥΠΑΡΧΟΥΝ ΜΟΝΟΠΩΛΙΑ;</vt:lpstr>
      <vt:lpstr>ΕΜΠΟΔΙΑ ΕΙΣΟΔΟΥ</vt:lpstr>
      <vt:lpstr>ΕΜΠΟΔΙΟ #1: ΕΛΕΓΧΟΣ ΕΝΌΣ ΣΠΑΝΙΟΥ ΠΟΡΟΥ Ή ΕΙΣΡΟΗΣ</vt:lpstr>
      <vt:lpstr>ΕΜΠΟΔΙΟ #2: ΑΥΞΟΥΣΕΣ ΑΠΟΔΟΣΕΙΣ ΚΛΙΜΑΚΑΣ</vt:lpstr>
      <vt:lpstr>ΕΜΠΟΔΙΟ #2 ΣΕ ΈΝΑ ΓΡΑΦΗΜΑ</vt:lpstr>
      <vt:lpstr>ΕΜΠΟΔΙΟ #3: ΤΕΧΝΟΛΟΓΙΚΗ ΥΠΕΡΟΧΗ</vt:lpstr>
      <vt:lpstr>ΕΜΠΟΔΙΟ #4: ΕΞΩΤΕΡΙΚΟΤΗΤΑ ΔΙΚΤΥΟΥ</vt:lpstr>
      <vt:lpstr>Εμπόδιο #5: ΚΡΑΤΙΚΑ ΕΜΠΟΔΙΑ ΠΟΥ ΔΗΜΙΟΥΡΓΟΥΝΤΑΙ ΑΠΟ ΚΡΑΤΙΚΗ ΠΑΡΕΜΒΑΣΗ</vt:lpstr>
      <vt:lpstr>ΠΩΣ ΜΕΓΙΣΤΟΠΟΙΕΙ ΤΟ ΚΕΡΔΟΣ ΕΝΑΣ ΜΟΝΟΠΩΛΗΤΗΣ</vt:lpstr>
      <vt:lpstr>ΚΑΝΟΝΑΣ ΜΕΓΙΣΤΟΠΟΙΗΣΗΣ ΤΟΥ ΚΕΡΔΟΥΣ</vt:lpstr>
      <vt:lpstr>ΟΡΙΑΚΟ ΕΣΟΔΟ ΚΑΙ ΚΑΜΠΥΛΗ ΖΗΤΗΣΗΣ</vt:lpstr>
      <vt:lpstr>PowerPoint Presentation</vt:lpstr>
      <vt:lpstr>PowerPoint Presentation</vt:lpstr>
      <vt:lpstr>PowerPoint Presentation</vt:lpstr>
      <vt:lpstr>ΠΑΓΙΔΕΣ: ΠΡΟΣΔΙΟΡΙΖΟΝΤΑΣ ΤΗΝ ΤΙΜΗ ΤΟΥ ΜΟΝΟΠΩΛΙΟΥ</vt:lpstr>
      <vt:lpstr>ΣΧΕΔΙΑΖΟΝΤΑΣ ΤΟ ΚΕΡΔΟΣ ΤΟΥ ΜΟΝΟΠΩΛΗΤΗ</vt:lpstr>
      <vt:lpstr>ΠΑΓΙΔΕΣ: ΥΠΑΡΧΕΙ ΚΑΜΠΥΛΗ ΠΡΟΣΦΟΡΑΣ ΤΟΥ ΜΟΝΟΠΩΛΙΟΥ;</vt:lpstr>
      <vt:lpstr>ΜΟΝΟΠΩΛΙΟ ΚΑΙ ΚΡΑΤΙΚΗ ΠΟΛΙΤΙΚΗ</vt:lpstr>
      <vt:lpstr>PowerPoint Presentation</vt:lpstr>
      <vt:lpstr>Διαρθρωτικά Μέτρα για το Μονοπώλιο</vt:lpstr>
      <vt:lpstr>ΔΙΑΧΕΙΡΙΖΟΜΕΝΟΙ ΤΟ ΦΥΣΙΚΟ ΜΟΝΟΠΩΛΙΟ</vt:lpstr>
      <vt:lpstr>ΛΥΣΕΙΣ ΓΙΑ ΤΟ ΦΥΣΙΚΟ ΜΟΝΟΠΩΛΙΟ</vt:lpstr>
      <vt:lpstr>ΜΗ ΡΥΘΜΙΣΜΕΝΟ ΚΑΙ ΡΥΘΜΙΣΜΕΝΟ ΦΥΣΙΚΟ ΜΟΝΟΠΩΛΙΟ</vt:lpstr>
      <vt:lpstr>Μια Νέα Γενιά Αγοραίας Ισχύος και το Μονοψώνιο</vt:lpstr>
      <vt:lpstr>Διάκριση (Διαφοροποίηση) Τιμών</vt:lpstr>
      <vt:lpstr>ΔΙΑΚΡΙΣΗ ΤΙΜΩΝ ΚΑΙ ΜΕΓΙΣΤΟΠΟΙΗΣΗ ΚΕΡΔΟΥΣ</vt:lpstr>
      <vt:lpstr>Η ΛΟΓΙΚΗ ΤΗΣ ΔΙΑΚΡΙΣΗΣ ΤΙΜΩΝ</vt:lpstr>
      <vt:lpstr>PowerPoint Presentation</vt:lpstr>
      <vt:lpstr>ΤΕΛΕΙΑ ΔΙΚΡΙΣΗ ΤΙΜΩΝ</vt:lpstr>
      <vt:lpstr>PowerPoint Presentation</vt:lpstr>
      <vt:lpstr>ΤΕΛΕΙΑ ΔΙΚΡΙΣΗ ΤΙΜΩΝ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944</cp:revision>
  <dcterms:created xsi:type="dcterms:W3CDTF">2019-10-10T07:03:54Z</dcterms:created>
  <dcterms:modified xsi:type="dcterms:W3CDTF">2022-10-18T08:15:51Z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