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994" r:id="rId2"/>
    <p:sldId id="995" r:id="rId3"/>
    <p:sldId id="1034" r:id="rId4"/>
    <p:sldId id="996" r:id="rId5"/>
    <p:sldId id="999" r:id="rId6"/>
    <p:sldId id="1000" r:id="rId7"/>
    <p:sldId id="1001" r:id="rId8"/>
    <p:sldId id="1002" r:id="rId9"/>
    <p:sldId id="1003" r:id="rId10"/>
    <p:sldId id="1004" r:id="rId11"/>
    <p:sldId id="1006" r:id="rId12"/>
    <p:sldId id="1007" r:id="rId13"/>
    <p:sldId id="1008" r:id="rId14"/>
    <p:sldId id="1009" r:id="rId15"/>
    <p:sldId id="1010" r:id="rId16"/>
    <p:sldId id="1011" r:id="rId17"/>
    <p:sldId id="1012" r:id="rId18"/>
    <p:sldId id="1013" r:id="rId19"/>
    <p:sldId id="1016" r:id="rId20"/>
    <p:sldId id="1017" r:id="rId21"/>
    <p:sldId id="1018" r:id="rId22"/>
    <p:sldId id="1023" r:id="rId23"/>
    <p:sldId id="1024" r:id="rId24"/>
    <p:sldId id="1025" r:id="rId25"/>
    <p:sldId id="1026" r:id="rId26"/>
    <p:sldId id="1027" r:id="rId27"/>
    <p:sldId id="1028" r:id="rId28"/>
    <p:sldId id="1029" r:id="rId29"/>
    <p:sldId id="1030" r:id="rId30"/>
    <p:sldId id="1031" r:id="rId31"/>
  </p:sldIdLst>
  <p:sldSz cx="10058400" cy="7772400"/>
  <p:notesSz cx="10058400" cy="7772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82" autoAdjust="0"/>
  </p:normalViewPr>
  <p:slideViewPr>
    <p:cSldViewPr>
      <p:cViewPr varScale="1">
        <p:scale>
          <a:sx n="70" d="100"/>
          <a:sy n="70" d="100"/>
        </p:scale>
        <p:origin x="160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321C5-B819-4FD8-98BF-462B748D35E4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9AE4D-A51D-45A1-B6C8-067F1770B3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026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28904" y="653288"/>
            <a:ext cx="8800591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0"/>
                </a:moveTo>
                <a:lnTo>
                  <a:pt x="0" y="7772400"/>
                </a:lnTo>
                <a:lnTo>
                  <a:pt x="10058019" y="7772400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4027" y="211836"/>
            <a:ext cx="1534667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A90F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800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15873" y="5236464"/>
            <a:ext cx="3605529" cy="127635"/>
          </a:xfrm>
          <a:custGeom>
            <a:avLst/>
            <a:gdLst/>
            <a:ahLst/>
            <a:cxnLst/>
            <a:rect l="l" t="t" r="r" b="b"/>
            <a:pathLst>
              <a:path w="3605529" h="127635">
                <a:moveTo>
                  <a:pt x="0" y="0"/>
                </a:moveTo>
                <a:lnTo>
                  <a:pt x="0" y="127253"/>
                </a:lnTo>
                <a:lnTo>
                  <a:pt x="3605022" y="127253"/>
                </a:lnTo>
                <a:lnTo>
                  <a:pt x="3605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6679" y="60960"/>
            <a:ext cx="1981200" cy="960119"/>
          </a:xfrm>
          <a:custGeom>
            <a:avLst/>
            <a:gdLst/>
            <a:ahLst/>
            <a:cxnLst/>
            <a:rect l="l" t="t" r="r" b="b"/>
            <a:pathLst>
              <a:path w="1981200" h="960119">
                <a:moveTo>
                  <a:pt x="0" y="0"/>
                </a:moveTo>
                <a:lnTo>
                  <a:pt x="0" y="960120"/>
                </a:lnTo>
                <a:lnTo>
                  <a:pt x="1981200" y="96012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2013" y="236219"/>
            <a:ext cx="1538477" cy="474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4488" y="1136904"/>
            <a:ext cx="4544364" cy="61539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4027" y="211836"/>
            <a:ext cx="1534667" cy="478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295" y="625856"/>
            <a:ext cx="9385808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49621" y="3554221"/>
            <a:ext cx="4990465" cy="270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39303" y="7300897"/>
            <a:ext cx="979804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0"/>
                </a:moveTo>
                <a:lnTo>
                  <a:pt x="0" y="7772400"/>
                </a:lnTo>
                <a:lnTo>
                  <a:pt x="10058019" y="7772400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4027" y="211836"/>
            <a:ext cx="1534667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A90F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800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873" y="5236464"/>
            <a:ext cx="3605529" cy="127635"/>
          </a:xfrm>
          <a:custGeom>
            <a:avLst/>
            <a:gdLst/>
            <a:ahLst/>
            <a:cxnLst/>
            <a:rect l="l" t="t" r="r" b="b"/>
            <a:pathLst>
              <a:path w="3605529" h="127635">
                <a:moveTo>
                  <a:pt x="0" y="0"/>
                </a:moveTo>
                <a:lnTo>
                  <a:pt x="0" y="127253"/>
                </a:lnTo>
                <a:lnTo>
                  <a:pt x="3605022" y="127253"/>
                </a:lnTo>
                <a:lnTo>
                  <a:pt x="3605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679" y="60960"/>
            <a:ext cx="1981200" cy="960119"/>
          </a:xfrm>
          <a:custGeom>
            <a:avLst/>
            <a:gdLst/>
            <a:ahLst/>
            <a:cxnLst/>
            <a:rect l="l" t="t" r="r" b="b"/>
            <a:pathLst>
              <a:path w="1981200" h="960119">
                <a:moveTo>
                  <a:pt x="0" y="0"/>
                </a:moveTo>
                <a:lnTo>
                  <a:pt x="0" y="960120"/>
                </a:lnTo>
                <a:lnTo>
                  <a:pt x="1981200" y="96012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013" y="236219"/>
            <a:ext cx="1538477" cy="474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672069" y="792734"/>
            <a:ext cx="1438275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0" b="1" spc="-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0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4996543" y="3594173"/>
            <a:ext cx="4990465" cy="2659702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810" marR="508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Τέλειος Ανταγωνισμός και Καμπύλη Προσφοράς</a:t>
            </a:r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7659878" y="7319262"/>
            <a:ext cx="20688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Revised by Solina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Lindahl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39303" y="7291273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15025D-474A-D179-15FC-6DBFB02D79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5" y="912040"/>
            <a:ext cx="4766053" cy="62139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20638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ΟΡΙΑΚΟ ΕΣΟΔΟ ΚΑΙ Ο ΚΑΝΟΝΑΣ ΤΗΣ ΒΕΛΤΙΣΤΗΣ ΕΚΡΟΗΣ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513570" cy="4921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Οριακό έσοδο</a:t>
            </a:r>
            <a:r>
              <a:rPr sz="2800" b="1" spc="-5" dirty="0">
                <a:latin typeface="Arial"/>
                <a:cs typeface="Arial"/>
              </a:rPr>
              <a:t>: </a:t>
            </a:r>
            <a:r>
              <a:rPr lang="el-GR" sz="2800" spc="-5" dirty="0">
                <a:latin typeface="Arial"/>
                <a:cs typeface="Arial"/>
              </a:rPr>
              <a:t>η</a:t>
            </a:r>
            <a:r>
              <a:rPr lang="el-GR" sz="2800" b="1" spc="-5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μεταβολή στα συνολικά έσοδα που δημιουργείται από μια πρόσθετη μονάδα εκροής</a:t>
            </a:r>
            <a:endParaRPr sz="2800" dirty="0">
              <a:latin typeface="Arial"/>
              <a:cs typeface="Arial"/>
            </a:endParaRPr>
          </a:p>
          <a:p>
            <a:pPr marL="927735" lvl="1" indent="-450215">
              <a:lnSpc>
                <a:spcPct val="100000"/>
              </a:lnSpc>
              <a:spcBef>
                <a:spcPts val="1805"/>
              </a:spcBef>
              <a:buClr>
                <a:srgbClr val="4D4D4D"/>
              </a:buClr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sz="2600" b="1" i="1" spc="-5" dirty="0">
                <a:latin typeface="Arial"/>
                <a:cs typeface="Arial"/>
              </a:rPr>
              <a:t>MR </a:t>
            </a:r>
            <a:r>
              <a:rPr sz="2600" b="1" spc="-5" dirty="0">
                <a:latin typeface="Arial"/>
                <a:cs typeface="Arial"/>
              </a:rPr>
              <a:t>= Δ</a:t>
            </a:r>
            <a:r>
              <a:rPr sz="2600" b="1" i="1" spc="-5" dirty="0">
                <a:latin typeface="Arial"/>
                <a:cs typeface="Arial"/>
              </a:rPr>
              <a:t>TR</a:t>
            </a:r>
            <a:r>
              <a:rPr sz="2600" b="1" spc="-5" dirty="0">
                <a:latin typeface="Arial"/>
                <a:cs typeface="Arial"/>
              </a:rPr>
              <a:t>/Δ</a:t>
            </a:r>
            <a:r>
              <a:rPr sz="2600" b="1" i="1" spc="-5" dirty="0">
                <a:latin typeface="Arial"/>
                <a:cs typeface="Arial"/>
              </a:rPr>
              <a:t>Q</a:t>
            </a:r>
            <a:endParaRPr sz="2600" dirty="0">
              <a:latin typeface="Arial"/>
              <a:cs typeface="Arial"/>
            </a:endParaRPr>
          </a:p>
          <a:p>
            <a:pPr marL="927735" marR="699770" lvl="1" indent="-44958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Font typeface="Arial"/>
              <a:buChar char="–"/>
              <a:tabLst>
                <a:tab pos="927735" algn="l"/>
                <a:tab pos="928369" algn="l"/>
              </a:tabLst>
            </a:pPr>
            <a:r>
              <a:rPr lang="el-GR" sz="2600" i="1" spc="-5" dirty="0">
                <a:latin typeface="Arial"/>
                <a:cs typeface="Arial"/>
              </a:rPr>
              <a:t>Για επιχειρήσεις-αποδέκτες τιμής,</a:t>
            </a:r>
            <a:r>
              <a:rPr sz="2600" i="1" spc="-5" dirty="0">
                <a:latin typeface="Arial"/>
                <a:cs typeface="Arial"/>
              </a:rPr>
              <a:t> </a:t>
            </a:r>
            <a:r>
              <a:rPr lang="el-GR" sz="2600" i="1" spc="-5" dirty="0">
                <a:latin typeface="Arial"/>
                <a:cs typeface="Arial"/>
              </a:rPr>
              <a:t>το </a:t>
            </a:r>
            <a:r>
              <a:rPr sz="2600" i="1" spc="-5" dirty="0">
                <a:latin typeface="Arial"/>
                <a:cs typeface="Arial"/>
              </a:rPr>
              <a:t>MR </a:t>
            </a:r>
            <a:r>
              <a:rPr lang="el-GR" sz="2600" i="1" spc="-5" dirty="0">
                <a:latin typeface="Arial"/>
                <a:cs typeface="Arial"/>
              </a:rPr>
              <a:t>είναι απλά, η αγοραία τιμή του αγαθού</a:t>
            </a:r>
            <a:r>
              <a:rPr sz="2600" i="1" spc="-5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  <a:p>
            <a:pPr marL="469900" marR="351790" indent="-457200">
              <a:lnSpc>
                <a:spcPct val="100000"/>
              </a:lnSpc>
              <a:spcBef>
                <a:spcPts val="1795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  <a:tab pos="4067810" algn="l"/>
              </a:tabLst>
            </a:pPr>
            <a:r>
              <a:rPr lang="el-GR" sz="2800" b="1" dirty="0">
                <a:latin typeface="Arial"/>
                <a:cs typeface="Arial"/>
              </a:rPr>
              <a:t>Κανόνας βέλτιστης εκροής</a:t>
            </a:r>
            <a:r>
              <a:rPr sz="2800" b="1" spc="-5" dirty="0">
                <a:latin typeface="Arial"/>
                <a:cs typeface="Arial"/>
              </a:rPr>
              <a:t>:</a:t>
            </a:r>
            <a:r>
              <a:rPr lang="el-GR" sz="2800" b="1" spc="-5" dirty="0">
                <a:latin typeface="Arial"/>
                <a:cs typeface="Arial"/>
              </a:rPr>
              <a:t> </a:t>
            </a:r>
            <a:r>
              <a:rPr lang="el-GR" sz="2800" spc="-5" dirty="0">
                <a:latin typeface="Arial"/>
                <a:cs typeface="Arial"/>
              </a:rPr>
              <a:t>Τ</a:t>
            </a:r>
            <a:r>
              <a:rPr lang="el-GR" sz="2800" dirty="0">
                <a:latin typeface="Arial"/>
                <a:cs typeface="Arial"/>
              </a:rPr>
              <a:t>α κέρδη μεγιστοποιούνται με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την παραγωγή της ποσότητας εκροής στην οποία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το οριακό έσοδο της τελευταίας παραγόμενης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μονάδας είναι ίσο με το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οριακό κόστος αυτής της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μονάδας.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213152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379470" marR="5080" indent="-3328035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ΚΟΣΤΗ ΚΑΙ ΠΑΡΑΓΩΓΗ ΒΡΑΧΥΧΡΟΝΙΑ</a:t>
            </a:r>
            <a:r>
              <a:rPr spc="-5" dirty="0"/>
              <a:t> </a:t>
            </a:r>
            <a:r>
              <a:rPr lang="el-GR" spc="-5" dirty="0"/>
              <a:t>       </a:t>
            </a:r>
            <a:r>
              <a:rPr spc="-5" dirty="0"/>
              <a:t>(1 </a:t>
            </a:r>
            <a:r>
              <a:rPr lang="el-GR" spc="-5" dirty="0"/>
              <a:t>από</a:t>
            </a:r>
            <a:r>
              <a:rPr spc="-10" dirty="0"/>
              <a:t> </a:t>
            </a:r>
            <a:r>
              <a:rPr spc="-5" dirty="0"/>
              <a:t>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1839008"/>
            <a:ext cx="9842500" cy="1613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600" b="1" spc="-5" dirty="0">
                <a:latin typeface="Arial"/>
                <a:cs typeface="Arial"/>
              </a:rPr>
              <a:t>Μπορούμε να μάθουμε πώς να εφαρμόζουμε τον κανόνα της βέλτιστης εκροής με τη βοήθεια του Πίνακα 12-2, ο οποίος παρέχει διάφορες μετρήσεις του βραχυχρόνιου κόστους για το αγρόκτη μα της </a:t>
            </a:r>
            <a:r>
              <a:rPr lang="en-US" sz="2600" b="1" spc="-5" dirty="0">
                <a:latin typeface="Arial"/>
                <a:cs typeface="Arial"/>
              </a:rPr>
              <a:t>Noelle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4539303" y="7480935"/>
            <a:ext cx="979804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3" y="3452270"/>
            <a:ext cx="96012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3495" y="912367"/>
            <a:ext cx="84575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ΒΡΑΧΥΧΡΟΝΙΑ ΚΑΙ ΜΑΚΡΟΧΟΡΝΙΑ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1926993"/>
            <a:ext cx="9982200" cy="3182281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95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spc="-5" dirty="0">
                <a:latin typeface="Arial"/>
                <a:cs typeface="Arial"/>
              </a:rPr>
              <a:t>Η </a:t>
            </a:r>
            <a:r>
              <a:rPr lang="el-GR" sz="2800" b="1" spc="-5" dirty="0">
                <a:latin typeface="Arial"/>
                <a:cs typeface="Arial"/>
              </a:rPr>
              <a:t>καμπύλη οριακού εσόδου </a:t>
            </a:r>
            <a:r>
              <a:rPr lang="el-GR" sz="2800" spc="-5" dirty="0">
                <a:latin typeface="Arial"/>
                <a:cs typeface="Arial"/>
              </a:rPr>
              <a:t>δείχνει το πώς μεταβάλλεται το οριακό έσοδο καθώς μεταβάλλεται η εκροή.</a:t>
            </a:r>
            <a:endParaRPr lang="el-GR" sz="28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6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Σύμφωνα με τον </a:t>
            </a:r>
            <a:r>
              <a:rPr lang="el-GR" sz="2800" b="1" dirty="0">
                <a:latin typeface="Arial"/>
                <a:cs typeface="Arial"/>
              </a:rPr>
              <a:t>κανόνα της βέλτιστης εκροής μιας επιχείρησης-αποδέκτη τιμής</a:t>
            </a:r>
            <a:r>
              <a:rPr lang="el-GR" sz="2800" dirty="0">
                <a:latin typeface="Arial"/>
                <a:cs typeface="Arial"/>
              </a:rPr>
              <a:t>, το κέρδος μιας επιχείρησης-αποδέκτη τιμής μεγιστοποιείται με την παραγωγή της ποσότητας εκροής για την οποία η αγοραία τιμή είναι ίση με το οριακό κόστος της τελευταίας παραγόμενης μονάδας.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895" y="677204"/>
            <a:ext cx="9722105" cy="1151596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R="5080" indent="11113" algn="ctr">
              <a:lnSpc>
                <a:spcPct val="100000"/>
              </a:lnSpc>
              <a:spcBef>
                <a:spcPts val="100"/>
              </a:spcBef>
            </a:pPr>
            <a:r>
              <a:rPr lang="el-GR" sz="3400" dirty="0"/>
              <a:t>Η ΠΟΣΟΤΗΤΑ ΕΚΡΟΗΣ ΠΟΥ ΜΕΓΙΣΤΟΠΟΙΕΙ ΤΑ ΚΕΡΔΗ ΜΙΑΣ ΕΠΙΧΕΙΡΗΣΗΣ-ΑΠΟΔΕΚΤΗ ΤΙΜΗΣ</a:t>
            </a:r>
            <a:endParaRPr sz="34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057400"/>
            <a:ext cx="95059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034" y="912367"/>
            <a:ext cx="2136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ΠΑΓΙΔΕΣ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112250" cy="3703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435609" indent="-45720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spc="-5" dirty="0">
                <a:latin typeface="Arial"/>
                <a:cs typeface="Arial"/>
              </a:rPr>
              <a:t>ΤΙ ΣΥΜΒΑΙΝΕΙ ΟΤΑΝ ΤΟ ΟΡΙΑΚΟ ΕΣΟΔΟ ΚΑΙ ΤΟ ΟΡΙΑΚΟ ΚΟΣΤΟΣ ΔΕΝ ΕΙΝΑΙ ΑΠΟΛΥΤΩΣ ΙΣΑ;</a:t>
            </a:r>
          </a:p>
          <a:p>
            <a:pPr marL="469900" marR="435609" indent="-45720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Τι πρέπει να κάνετε όταν δεν υπάρχει επίπεδο εκροής στο οποίο το οριακό έσοδο να είναι ίσο με το οριακό κόστος;</a:t>
            </a:r>
            <a:endParaRPr sz="28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595"/>
              </a:spcBef>
              <a:spcAft>
                <a:spcPts val="600"/>
              </a:spcAft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Στην περίπτωση αυτή, παράγετε τη μεγαλύτερη δυνατή ποσότητα για την οποία το οριακό έσοδο υπερβαίνει το οριακό κόστος</a:t>
            </a:r>
            <a:r>
              <a:rPr sz="2800" dirty="0">
                <a:latin typeface="Arial"/>
                <a:cs typeface="Arial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780" y="912367"/>
            <a:ext cx="88468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ΠΟΤΕ ΕΊΝΑΙ ΚΕΡΔΟΦΟΡΑ Η ΠΑΡΑΓΩΓΗ;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305290" cy="45833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  <a:tab pos="3040380" algn="l"/>
              </a:tabLst>
            </a:pPr>
            <a:r>
              <a:rPr lang="el-GR" sz="2800" b="1" spc="-5" dirty="0">
                <a:latin typeface="Arial"/>
                <a:cs typeface="Arial"/>
              </a:rPr>
              <a:t>Θυμηθείτε ότι το κέρδος είναι ίσο με το συνολικό έσοδο μείον το συνολικό κόστος, TR – TC.</a:t>
            </a:r>
            <a:endParaRPr lang="el-GR" sz="2800" b="1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Εάν η επιχείρηση παράγει μια ποσότητα για την οποία TR &gt; TC, η επιχείρηση είναι κερδοφόρα</a:t>
            </a:r>
            <a:r>
              <a:rPr sz="2800" b="1" i="1" dirty="0">
                <a:latin typeface="Arial"/>
                <a:cs typeface="Arial"/>
              </a:rPr>
              <a:t>.</a:t>
            </a:r>
            <a:endParaRPr lang="el-GR" sz="2800" b="1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795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Εάν η επιχείρηση παράγει μια ποσότητα για την οποία TR = TC, η επιχείρηση βρίσκεται στο νεκρό σημείο της</a:t>
            </a:r>
            <a:r>
              <a:rPr sz="2800" b="1" i="1" dirty="0">
                <a:latin typeface="Arial"/>
                <a:cs typeface="Arial"/>
              </a:rPr>
              <a:t>.</a:t>
            </a:r>
            <a:endParaRPr lang="el-GR" sz="2800" b="1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Εάν η επιχείρηση παράγει μια ποσότητα για την οποία TR &lt; TC, η επιχείρηση έχει ζημίες.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30022" y="6027673"/>
            <a:ext cx="933196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8155" marR="5080" indent="-465455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78155" algn="l"/>
                <a:tab pos="478790" algn="l"/>
              </a:tabLst>
            </a:pPr>
            <a:r>
              <a:rPr lang="el-GR" b="1" dirty="0">
                <a:latin typeface="Arial"/>
                <a:cs typeface="Arial"/>
              </a:rPr>
              <a:t>Το γράφημα δείχνει την καμπύλη του οριακού κόστους, MC, και την καμπύλη του βραχυχρόνιου μέσου συνολικού κόστους, ATC. Όταν η αγοραία τιμή είναι $56, η εκροή θα είναι 40 δέντρα (η εκροή ελάχιστου κόστους), που αναπαρίσταται από το σημείο C. Η τιμή των $56, που είναι ίση με το ελάχιστο μέσο συνολικό κόστος της επιχείρησης, είναι η τιμή του νεκρού σημείου (break-even price) της επιχείρησης.</a:t>
            </a:r>
            <a:endParaRPr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365" y="1392472"/>
            <a:ext cx="5531679" cy="463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65" y="890229"/>
            <a:ext cx="69825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200" y="2576575"/>
            <a:ext cx="518160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Το αγρόκτημα είναι κερδοφόρο διότι η τιμή υπερβαίνει το ελάχιστο μέσο συνολικό κόστος, την τιμή δηλαδή του νεκρού σημείου, $56.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631" y="1428750"/>
            <a:ext cx="3912678" cy="292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631" y="4495800"/>
            <a:ext cx="3937698" cy="291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89095"/>
            <a:ext cx="6211661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388" y="912367"/>
            <a:ext cx="942213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ΥΠΟΛΟΓΙΖΟΝΤΑΣ ΣΥΝΟΛΙΚΑ ΚΟΣΤΗ       ΚΑΙ ΚΕΡΔΟΣ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458720"/>
            <a:ext cx="8698865" cy="255133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95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spc="-5" dirty="0">
                <a:latin typeface="Arial"/>
                <a:cs typeface="Arial"/>
              </a:rPr>
              <a:t>Κέρδος </a:t>
            </a:r>
            <a:r>
              <a:rPr sz="2800" b="1" dirty="0">
                <a:latin typeface="Arial"/>
                <a:cs typeface="Arial"/>
              </a:rPr>
              <a:t>= </a:t>
            </a:r>
            <a:r>
              <a:rPr sz="2800" b="1" i="1" spc="-5" dirty="0">
                <a:latin typeface="Arial"/>
                <a:cs typeface="Arial"/>
              </a:rPr>
              <a:t>TR </a:t>
            </a:r>
            <a:r>
              <a:rPr sz="2800" b="1" dirty="0">
                <a:latin typeface="Arial"/>
                <a:cs typeface="Arial"/>
              </a:rPr>
              <a:t>− </a:t>
            </a:r>
            <a:r>
              <a:rPr sz="2800" b="1" i="1" spc="-5" dirty="0">
                <a:latin typeface="Arial"/>
                <a:cs typeface="Arial"/>
              </a:rPr>
              <a:t>TC </a:t>
            </a:r>
            <a:r>
              <a:rPr sz="2800" b="1" dirty="0">
                <a:latin typeface="Arial"/>
                <a:cs typeface="Arial"/>
              </a:rPr>
              <a:t>=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i="1" spc="-5" dirty="0">
                <a:latin typeface="Arial"/>
                <a:cs typeface="Arial"/>
              </a:rPr>
              <a:t>TR</a:t>
            </a:r>
            <a:r>
              <a:rPr sz="2800" b="1" spc="-5" dirty="0">
                <a:latin typeface="Arial"/>
                <a:cs typeface="Arial"/>
              </a:rPr>
              <a:t>/</a:t>
            </a:r>
            <a:r>
              <a:rPr sz="2800" b="1" i="1" spc="-5" dirty="0">
                <a:latin typeface="Arial"/>
                <a:cs typeface="Arial"/>
              </a:rPr>
              <a:t>Q </a:t>
            </a:r>
            <a:r>
              <a:rPr sz="2800" b="1" dirty="0">
                <a:latin typeface="Arial"/>
                <a:cs typeface="Arial"/>
              </a:rPr>
              <a:t>− </a:t>
            </a:r>
            <a:r>
              <a:rPr sz="2800" b="1" i="1" spc="-5" dirty="0">
                <a:latin typeface="Arial"/>
                <a:cs typeface="Arial"/>
              </a:rPr>
              <a:t>TC</a:t>
            </a:r>
            <a:r>
              <a:rPr sz="2800" b="1" spc="-5" dirty="0">
                <a:latin typeface="Arial"/>
                <a:cs typeface="Arial"/>
              </a:rPr>
              <a:t>/</a:t>
            </a:r>
            <a:r>
              <a:rPr sz="2800" b="1" i="1" spc="-5" dirty="0">
                <a:latin typeface="Arial"/>
                <a:cs typeface="Arial"/>
              </a:rPr>
              <a:t>Q</a:t>
            </a:r>
            <a:r>
              <a:rPr sz="2800" b="1" spc="-5" dirty="0">
                <a:latin typeface="Arial"/>
                <a:cs typeface="Arial"/>
              </a:rPr>
              <a:t>) </a:t>
            </a:r>
            <a:r>
              <a:rPr sz="2800" b="1" dirty="0">
                <a:latin typeface="Arial"/>
                <a:cs typeface="Arial"/>
              </a:rPr>
              <a:t>× </a:t>
            </a:r>
            <a:r>
              <a:rPr sz="2800" b="1" i="1" dirty="0">
                <a:latin typeface="Arial"/>
                <a:cs typeface="Arial"/>
              </a:rPr>
              <a:t>Q,</a:t>
            </a:r>
            <a:r>
              <a:rPr sz="2800" b="1" i="1" spc="-50" dirty="0">
                <a:latin typeface="Arial"/>
                <a:cs typeface="Arial"/>
              </a:rPr>
              <a:t> </a:t>
            </a:r>
            <a:r>
              <a:rPr lang="el-GR" sz="2800" b="1" i="1" dirty="0">
                <a:latin typeface="Arial"/>
                <a:cs typeface="Arial"/>
              </a:rPr>
              <a:t>ή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spc="-5" dirty="0">
                <a:latin typeface="Arial"/>
                <a:cs typeface="Arial"/>
              </a:rPr>
              <a:t>Κέρδος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= (</a:t>
            </a:r>
            <a:r>
              <a:rPr sz="2800" b="1" i="1" dirty="0">
                <a:latin typeface="Arial"/>
                <a:cs typeface="Arial"/>
              </a:rPr>
              <a:t>P </a:t>
            </a:r>
            <a:r>
              <a:rPr sz="2800" b="1" dirty="0">
                <a:latin typeface="Arial"/>
                <a:cs typeface="Arial"/>
              </a:rPr>
              <a:t>− </a:t>
            </a:r>
            <a:r>
              <a:rPr sz="2800" b="1" i="1" spc="-5" dirty="0">
                <a:latin typeface="Arial"/>
                <a:cs typeface="Arial"/>
              </a:rPr>
              <a:t>ATC</a:t>
            </a:r>
            <a:r>
              <a:rPr sz="2800" b="1" spc="-5" dirty="0">
                <a:latin typeface="Arial"/>
                <a:cs typeface="Arial"/>
              </a:rPr>
              <a:t>) </a:t>
            </a:r>
            <a:r>
              <a:rPr sz="2800" b="1" dirty="0">
                <a:latin typeface="Arial"/>
                <a:cs typeface="Arial"/>
              </a:rPr>
              <a:t>×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Q</a:t>
            </a:r>
            <a:endParaRPr sz="28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Η τιμή του νεκρού σημείου μιας επιχείρησης-αποδέκτη τιμής είναι η αγοραία τιμή, στην οποία αποκομίζει μηδενικό κέρδος.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5900" y="2180336"/>
            <a:ext cx="5041900" cy="4121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  <a:tab pos="1499870" algn="l"/>
              </a:tabLst>
            </a:pPr>
            <a:r>
              <a:rPr lang="el-GR" sz="2800" b="1" dirty="0">
                <a:latin typeface="Arial"/>
                <a:cs typeface="Arial"/>
              </a:rPr>
              <a:t>Η απώλεια ανά μονάδα του αγροκτήματος, $58,67 – $40,00 = $18,67</a:t>
            </a:r>
          </a:p>
          <a:p>
            <a:pPr marL="469900" marR="34925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  <a:tab pos="1953260" algn="l"/>
              </a:tabLst>
            </a:pPr>
            <a:r>
              <a:rPr lang="el-GR" sz="2800" b="1" dirty="0">
                <a:latin typeface="Arial"/>
                <a:cs typeface="Arial"/>
              </a:rPr>
              <a:t>Οι συνολικές απώλειες (ζημία) του αγροκτήματος αντιπροσωπεύονται από το σκιασμένο εμβαδόν, 30 $18,67 = $560,00 (στρογγυλοποιημένα).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04" y="824634"/>
            <a:ext cx="4919664" cy="33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560" y="1380283"/>
            <a:ext cx="4191000" cy="313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560" y="4611613"/>
            <a:ext cx="4191000" cy="314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104" y="838200"/>
            <a:ext cx="9399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ΤΙ ΘΑ ΜΑΘΕΤΕ ΣΕ ΑΥΤΟ ΤΟ ΚΕΦΑΛΑΙΟ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539303" y="7480935"/>
            <a:ext cx="979804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975" y="1447800"/>
            <a:ext cx="10004425" cy="60631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956310" indent="-45720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600" dirty="0">
                <a:latin typeface="Arial"/>
                <a:cs typeface="Arial"/>
              </a:rPr>
              <a:t>Τι είναι ο τέλειος ανταγωνισμός και γιατί οι οικονομολόγοι τον θεωρούν ένα σημαντικό σημείο αναφοράς;</a:t>
            </a:r>
          </a:p>
          <a:p>
            <a:pPr marL="469900" marR="956310" indent="-45720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600" dirty="0">
                <a:latin typeface="Arial"/>
                <a:cs typeface="Arial"/>
              </a:rPr>
              <a:t>Ποιοι παράγοντες καθιστούν τέλεια ανταγωνιστικούς, μία επιχείρηση ή έναν κλάδο;</a:t>
            </a:r>
          </a:p>
          <a:p>
            <a:pPr marL="469900" marR="956310" indent="-45720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600" dirty="0">
                <a:latin typeface="Arial"/>
                <a:cs typeface="Arial"/>
              </a:rPr>
              <a:t>Πώς προσδιορίζεται το επίπεδο εκροής μεγιστοποίησης του κέρδους σε έναν </a:t>
            </a:r>
            <a:r>
              <a:rPr lang="el-GR" sz="2600" b="1" dirty="0">
                <a:latin typeface="Arial"/>
                <a:cs typeface="Arial"/>
              </a:rPr>
              <a:t>τέλεια ανταγωνιστικό κλάδο</a:t>
            </a:r>
            <a:r>
              <a:rPr lang="el-GR" sz="2600" dirty="0">
                <a:latin typeface="Arial"/>
                <a:cs typeface="Arial"/>
              </a:rPr>
              <a:t>;</a:t>
            </a:r>
          </a:p>
          <a:p>
            <a:pPr marL="469900" marR="956310" indent="-45720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600" dirty="0">
                <a:latin typeface="Arial"/>
                <a:cs typeface="Arial"/>
              </a:rPr>
              <a:t>Τι καθορίζει εάν μία εταιρία είναι κερδοφόρα η μη κερδοφόρα;</a:t>
            </a:r>
          </a:p>
          <a:p>
            <a:pPr marL="469900" marR="956310" indent="-45720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600" dirty="0">
                <a:latin typeface="Arial"/>
                <a:cs typeface="Arial"/>
              </a:rPr>
              <a:t>Γιατί φαντάζει λογικό για μία επιχείρηση, να συμπεριφέρεται διαφορετικά τη βραχυχρόνια περίοδο σε σχέση με τη μακροχρόνια;</a:t>
            </a:r>
          </a:p>
          <a:p>
            <a:pPr marL="469900" marR="956310" indent="-45720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600" dirty="0">
                <a:latin typeface="Arial"/>
                <a:cs typeface="Arial"/>
              </a:rPr>
              <a:t>Ποια είναι η διαφορά της </a:t>
            </a:r>
            <a:r>
              <a:rPr lang="el-GR" sz="2600" b="1" dirty="0">
                <a:latin typeface="Arial"/>
                <a:cs typeface="Arial"/>
              </a:rPr>
              <a:t>βραχυχρόνιας καμπύλης προσφοράς του κλάδου</a:t>
            </a:r>
            <a:r>
              <a:rPr lang="el-GR" sz="2600" dirty="0">
                <a:latin typeface="Arial"/>
                <a:cs typeface="Arial"/>
              </a:rPr>
              <a:t>, από τη </a:t>
            </a:r>
            <a:r>
              <a:rPr lang="el-GR" sz="2600" b="1" dirty="0">
                <a:latin typeface="Arial"/>
                <a:cs typeface="Arial"/>
              </a:rPr>
              <a:t>μακροχρόνια καμπύλη προσφοράς του κλάδου</a:t>
            </a:r>
            <a:r>
              <a:rPr lang="el-GR" sz="2600" dirty="0">
                <a:latin typeface="Arial"/>
                <a:cs typeface="Arial"/>
              </a:rPr>
              <a:t>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912367"/>
            <a:ext cx="888466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ΠΡΕΠΕΙ ΝΑ ΜΕΙΝΩ ή ΝΑ ΑΠΟΧΩΡΗΣΩ ΑΠΟ ΤΗΝ ΠΑΡΑΓΩΓΗ;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2403893"/>
            <a:ext cx="8422005" cy="2320507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Η ζημίες δεν σημαίνουν άμεσο κλείσιμο της επιχείρησης</a:t>
            </a:r>
            <a:r>
              <a:rPr sz="2800" dirty="0">
                <a:latin typeface="Arial"/>
                <a:cs typeface="Arial"/>
              </a:rPr>
              <a:t>.</a:t>
            </a:r>
          </a:p>
          <a:p>
            <a:pPr marL="469900" marR="5080" indent="-457200">
              <a:lnSpc>
                <a:spcPct val="100000"/>
              </a:lnSpc>
              <a:spcBef>
                <a:spcPts val="6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Θυμηθείτε ότι τα σταθερά κόστη θα πρέπει να πληρωθούν, ανεξαρτήτως του εάν παράγει η επιχείρηση βραχυχρόνια.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388" y="912367"/>
            <a:ext cx="942594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ΠΡΕΠΕΙ ΝΑ ΜΕΙΝΩ ή ΝΑ ΑΠΟΧΩΡΗΣΩ ΑΠΟ ΤΗΝ ΠΑΡΑΓΩΓΗ; ΜΕΡΟΣ 2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214245"/>
            <a:ext cx="9861550" cy="33137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Η επιχείρηση μεγιστοποιεί τα κέρδη της εάν δεν παράγει καθόλου – μειώνοντας με αυτόν τον τρόπο τις απώλειές της</a:t>
            </a: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600" dirty="0">
                <a:latin typeface="Arial"/>
                <a:cs typeface="Arial"/>
              </a:rPr>
              <a:t>Θα εξακολουθεί να αντιμετωπίζει ένα σταθερό κόστος βραχυχρόνια, αλλά δεν θα έχει να αντιμετωπίσει πλέον κανένα μεταβλητό κόστος</a:t>
            </a: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600" dirty="0">
                <a:latin typeface="Arial"/>
                <a:cs typeface="Arial"/>
              </a:rPr>
              <a:t>Αυτό σημαίνει ότι το ελάχιστο μέσο μεταβλητό κόστος είναι ίσο με την </a:t>
            </a:r>
            <a:r>
              <a:rPr lang="el-GR" sz="2600" b="1" dirty="0">
                <a:latin typeface="Arial"/>
                <a:cs typeface="Arial"/>
              </a:rPr>
              <a:t>τιμή διακοπής λειτουργίας </a:t>
            </a:r>
            <a:r>
              <a:rPr lang="el-GR" sz="2600" dirty="0">
                <a:latin typeface="Arial"/>
                <a:cs typeface="Arial"/>
              </a:rPr>
              <a:t>(shut-down price), την τιμή στην οποία η επιχείρηση σταματά την παραγωγή βραχυχρόνια.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2550" y="5293347"/>
            <a:ext cx="997585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l-GR" sz="2400" b="1" spc="-5" dirty="0">
                <a:latin typeface="Arial"/>
                <a:cs typeface="Arial"/>
              </a:rPr>
              <a:t>Όταν η αγοραία</a:t>
            </a:r>
            <a:r>
              <a:rPr lang="en-US" sz="2400" b="1" spc="-5" dirty="0">
                <a:latin typeface="Arial"/>
                <a:cs typeface="Arial"/>
              </a:rPr>
              <a:t> </a:t>
            </a:r>
            <a:r>
              <a:rPr lang="el-GR" sz="2400" b="1" spc="-5" dirty="0">
                <a:latin typeface="Arial"/>
                <a:cs typeface="Arial"/>
              </a:rPr>
              <a:t>τιμή πέφτει κάτω από το ελάχιστο μέσο</a:t>
            </a:r>
            <a:r>
              <a:rPr lang="en-US" sz="2400" b="1" spc="-5" dirty="0">
                <a:latin typeface="Arial"/>
                <a:cs typeface="Arial"/>
              </a:rPr>
              <a:t> </a:t>
            </a:r>
            <a:r>
              <a:rPr lang="el-GR" sz="2400" b="1" spc="-5" dirty="0">
                <a:latin typeface="Arial"/>
                <a:cs typeface="Arial"/>
              </a:rPr>
              <a:t>μεταβλητό κόστος, η επιχείρηση διακόπτει τη</a:t>
            </a:r>
            <a:r>
              <a:rPr lang="en-US" sz="2400" b="1" spc="-5" dirty="0">
                <a:latin typeface="Arial"/>
                <a:cs typeface="Arial"/>
              </a:rPr>
              <a:t> </a:t>
            </a:r>
            <a:r>
              <a:rPr lang="el-GR" sz="2400" b="1" spc="-5" dirty="0">
                <a:latin typeface="Arial"/>
                <a:cs typeface="Arial"/>
              </a:rPr>
              <a:t>λειτουργία της βραχυχρόνια. Αυτό αντιστοιχεί</a:t>
            </a:r>
            <a:r>
              <a:rPr lang="en-US" sz="2400" b="1" spc="-5" dirty="0">
                <a:latin typeface="Arial"/>
                <a:cs typeface="Arial"/>
              </a:rPr>
              <a:t> </a:t>
            </a:r>
            <a:r>
              <a:rPr lang="el-GR" sz="2400" b="1" spc="-5" dirty="0">
                <a:latin typeface="Arial"/>
                <a:cs typeface="Arial"/>
              </a:rPr>
              <a:t>στο κάθετο τμήμα της ατομικής καμπύλης</a:t>
            </a:r>
            <a:r>
              <a:rPr lang="en-US" sz="2400" b="1" spc="-5" dirty="0">
                <a:latin typeface="Arial"/>
                <a:cs typeface="Arial"/>
              </a:rPr>
              <a:t> </a:t>
            </a:r>
            <a:r>
              <a:rPr lang="el-GR" sz="2400" b="1" spc="-5" dirty="0">
                <a:latin typeface="Arial"/>
                <a:cs typeface="Arial"/>
              </a:rPr>
              <a:t>προσφοράς κατά μήκος του κάθετου άξονα.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39303" y="7548880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91" y="1228025"/>
            <a:ext cx="6311709" cy="404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91" y="838199"/>
            <a:ext cx="6324219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991615"/>
            <a:ext cx="10058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ΜΕΤΑΒΑΛΛΟΝΤΑΣ ΤΟ ΣΤΑΘΕΡΟ ΚΟΣΤΟΣ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200" y="2057400"/>
            <a:ext cx="5280405" cy="40446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6223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Η αγορά ή πώληση εξοπλισμού, επιτρέπει σε μια επιχείρηση να μεταβάλλει το σταθερό της κόστος.</a:t>
            </a:r>
            <a:endParaRPr sz="28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6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Ένας παραγωγός μπορεί πάντα να ελαχιστοποιήσει το σταθερό του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κόστος πουλώντας κτηριακές εγκαταστάσεις και εξοπλισμό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96305" y="2086355"/>
            <a:ext cx="4002785" cy="4768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912367"/>
            <a:ext cx="8839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Η ΚΑΜΠΥΛΗ ΠΡΟΣΦΟΡΑΣ ΤΟΥ ΚΛΑΔΟΥ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920113"/>
            <a:ext cx="8643620" cy="1835118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5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Εάν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P </a:t>
            </a:r>
            <a:r>
              <a:rPr sz="2800" b="1" dirty="0">
                <a:latin typeface="Arial"/>
                <a:cs typeface="Arial"/>
              </a:rPr>
              <a:t>&gt; </a:t>
            </a:r>
            <a:r>
              <a:rPr lang="el-GR" sz="2800" b="1" dirty="0">
                <a:latin typeface="Arial"/>
                <a:cs typeface="Arial"/>
              </a:rPr>
              <a:t>νεκρού σημείου</a:t>
            </a:r>
            <a:r>
              <a:rPr sz="2800" b="1" dirty="0">
                <a:latin typeface="Arial"/>
                <a:cs typeface="Arial"/>
              </a:rPr>
              <a:t> (min </a:t>
            </a:r>
            <a:r>
              <a:rPr sz="2800" b="1" i="1" spc="-5" dirty="0">
                <a:latin typeface="Arial"/>
                <a:cs typeface="Arial"/>
              </a:rPr>
              <a:t>ATC</a:t>
            </a:r>
            <a:r>
              <a:rPr sz="2800" b="1" spc="-5" dirty="0">
                <a:latin typeface="Arial"/>
                <a:cs typeface="Arial"/>
              </a:rPr>
              <a:t>), </a:t>
            </a:r>
            <a:r>
              <a:rPr lang="el-GR" sz="2800" b="1" spc="-5" dirty="0">
                <a:latin typeface="Arial"/>
                <a:cs typeface="Arial"/>
              </a:rPr>
              <a:t>οι επιχειρήσεις είναι κερδοφόρες</a:t>
            </a:r>
            <a:r>
              <a:rPr sz="2800" b="1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477520">
              <a:lnSpc>
                <a:spcPct val="100000"/>
              </a:lnSpc>
              <a:spcBef>
                <a:spcPts val="605"/>
              </a:spcBef>
              <a:tabLst>
                <a:tab pos="934719" algn="l"/>
              </a:tabLst>
            </a:pPr>
            <a:r>
              <a:rPr sz="2600" spc="-5" dirty="0">
                <a:solidFill>
                  <a:srgbClr val="4D4D4D"/>
                </a:solidFill>
                <a:latin typeface="Arial"/>
                <a:cs typeface="Arial"/>
              </a:rPr>
              <a:t>–	</a:t>
            </a:r>
            <a:r>
              <a:rPr lang="el-GR" sz="2600" b="1" spc="-5" dirty="0">
                <a:latin typeface="Arial"/>
                <a:cs typeface="Arial"/>
              </a:rPr>
              <a:t>Το κέρδος αυτό προσελκύει νέες επιχειρήσεις να εισέλθουν στον κλάδο.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707980"/>
            <a:ext cx="938580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838" marR="5080" indent="-28575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Η ΒΡΑΧΥΧΡΟΝΙΑ ΚΑΜΠΥΛΗ ΠΡΟΣΦΟΡΑΣ ΤΟΥ ΚΛΑΔΟΥ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494" y="2002789"/>
            <a:ext cx="9213850" cy="52142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0320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Η </a:t>
            </a:r>
            <a:r>
              <a:rPr lang="el-GR" sz="2800" b="1" dirty="0">
                <a:latin typeface="Arial"/>
                <a:cs typeface="Arial"/>
              </a:rPr>
              <a:t>καμπύλη προσφοράς του κλάδου </a:t>
            </a:r>
            <a:r>
              <a:rPr lang="el-GR" sz="2800" dirty="0">
                <a:latin typeface="Arial"/>
                <a:cs typeface="Arial"/>
              </a:rPr>
              <a:t>δείχνει τη σχέση μεταξύ της τιμής ενός αγαθού και της συνολικής εκροής του κλάδου στο σύνολό του.</a:t>
            </a:r>
          </a:p>
          <a:p>
            <a:pPr marL="469900" marR="508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Η </a:t>
            </a:r>
            <a:r>
              <a:rPr lang="el-GR" sz="2800" b="1" dirty="0">
                <a:latin typeface="Arial"/>
                <a:cs typeface="Arial"/>
              </a:rPr>
              <a:t>βραχυχρόνια καμπύλη προσφοράς του κλάδου </a:t>
            </a:r>
            <a:r>
              <a:rPr lang="el-GR" sz="2800" dirty="0">
                <a:latin typeface="Arial"/>
                <a:cs typeface="Arial"/>
              </a:rPr>
              <a:t>δείχνει το πώς η προσφερόμενη ποσότητα από έναν κλάδο εξαρτάται από την αγοραία τιμή, με δεδομένο έναν σταθερό αριθμό παραγωγών.</a:t>
            </a:r>
          </a:p>
          <a:p>
            <a:pPr marL="469900" marR="38735" indent="-457200">
              <a:lnSpc>
                <a:spcPct val="100000"/>
              </a:lnSpc>
              <a:spcBef>
                <a:spcPts val="17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Βραχυχρόνια ισορροπία της αγοράς </a:t>
            </a:r>
            <a:r>
              <a:rPr lang="el-GR" sz="2800" dirty="0">
                <a:latin typeface="Arial"/>
                <a:cs typeface="Arial"/>
              </a:rPr>
              <a:t>επιτυγχάνεται όταν η προσφερόμενη ποσότητα είναι ίση με τη ζητούμενη ποσότητα, θεωρώντας δεδομένο τον αριθμό των παραγωγών.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5807427"/>
            <a:ext cx="1005840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  <a:tab pos="6897370" algn="l"/>
              </a:tabLst>
            </a:pPr>
            <a:r>
              <a:rPr lang="el-GR" sz="2600" b="1" dirty="0">
                <a:latin typeface="Arial"/>
                <a:cs typeface="Arial"/>
              </a:rPr>
              <a:t>H βραχυχρόνια καμπύλη προσφοράς του κλάδου, S, είναι η καμπύλη προσφοράς του κλάδου με δεδομένο τον αριθμό των παραγωγών – στην περίπτωση αυτή 100.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4539303" y="7391400"/>
            <a:ext cx="979804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93" y="1706932"/>
            <a:ext cx="6353175" cy="402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978" y="1066800"/>
            <a:ext cx="5753806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34637" y="5767005"/>
            <a:ext cx="9589135" cy="1281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377190" indent="-457200">
              <a:lnSpc>
                <a:spcPct val="100000"/>
              </a:lnSpc>
              <a:spcBef>
                <a:spcPts val="95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000" b="1" spc="-5" dirty="0">
                <a:latin typeface="Arial"/>
                <a:cs typeface="Arial"/>
              </a:rPr>
              <a:t>Οι</a:t>
            </a:r>
            <a:r>
              <a:rPr lang="en-US" sz="2000" b="1" spc="-5" dirty="0">
                <a:latin typeface="Arial"/>
                <a:cs typeface="Arial"/>
              </a:rPr>
              <a:t> </a:t>
            </a:r>
            <a:r>
              <a:rPr lang="el-GR" sz="2000" b="1" spc="-5" dirty="0">
                <a:latin typeface="Arial"/>
                <a:cs typeface="Arial"/>
              </a:rPr>
              <a:t>υφιστάμενοι παραγωγοί πραγματοποιούν μηδενικά οικονομικά κέρδη και</a:t>
            </a:r>
            <a:r>
              <a:rPr lang="en-US" sz="2000" b="1" spc="-5" dirty="0">
                <a:latin typeface="Arial"/>
                <a:cs typeface="Arial"/>
              </a:rPr>
              <a:t> </a:t>
            </a:r>
            <a:r>
              <a:rPr lang="el-GR" sz="2000" b="1" spc="-5" dirty="0">
                <a:latin typeface="Arial"/>
                <a:cs typeface="Arial"/>
              </a:rPr>
              <a:t>δεν υπάρχει κανένα κίνητρο για είσοδο ή έξοδο επιχειρήσεων. Συνεπώς,</a:t>
            </a:r>
            <a:r>
              <a:rPr lang="en-US" sz="2000" b="1" spc="-5" dirty="0">
                <a:latin typeface="Arial"/>
                <a:cs typeface="Arial"/>
              </a:rPr>
              <a:t> </a:t>
            </a:r>
            <a:r>
              <a:rPr lang="el-GR" sz="2000" b="1" spc="-5" dirty="0">
                <a:latin typeface="Arial"/>
                <a:cs typeface="Arial"/>
              </a:rPr>
              <a:t>το CMKT είναι επίσης ένα σημείο μακροχρόνιας ισορροπίας της αγοράς.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39303" y="7472680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0" y="798793"/>
            <a:ext cx="942975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17424" y="5867400"/>
            <a:ext cx="9626600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Η </a:t>
            </a:r>
            <a:r>
              <a:rPr sz="2800" b="1" dirty="0">
                <a:latin typeface="Arial"/>
                <a:cs typeface="Arial"/>
              </a:rPr>
              <a:t>LRS </a:t>
            </a:r>
            <a:r>
              <a:rPr lang="el-GR" sz="2800" b="1" dirty="0">
                <a:latin typeface="Arial"/>
                <a:cs typeface="Arial"/>
              </a:rPr>
              <a:t>δείχνει το πώς αντιδρά η προσφερόμενη ποσότητα, στην τιμή (εφόσον οι παραγωγοί είχαν τον αναγκαίο χρόνο να εισέλθουν στον κλάδο ή να εξέλθουν από αυτόν).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11" y="838200"/>
            <a:ext cx="94964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-27759" y="2286000"/>
            <a:ext cx="5575300" cy="533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8155" marR="73025" indent="-465455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77520" algn="l"/>
                <a:tab pos="478155" algn="l"/>
              </a:tabLst>
            </a:pPr>
            <a:r>
              <a:rPr lang="el-GR" sz="2400" b="1" dirty="0">
                <a:latin typeface="Arial"/>
                <a:cs typeface="Arial"/>
              </a:rPr>
              <a:t>Αυτό συμβαίνει εξ’ αιτίας της εισόδου και εξόδου των επιχειρήσεων</a:t>
            </a:r>
            <a:r>
              <a:rPr sz="2400" b="1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927100" marR="135890" lvl="1" indent="-449580">
              <a:lnSpc>
                <a:spcPct val="100000"/>
              </a:lnSpc>
              <a:spcBef>
                <a:spcPts val="605"/>
              </a:spcBef>
              <a:buClr>
                <a:srgbClr val="4D4D4D"/>
              </a:buClr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lang="el-GR" sz="2400" b="1" spc="-5" dirty="0">
                <a:latin typeface="Arial"/>
                <a:cs typeface="Arial"/>
              </a:rPr>
              <a:t>Μια υψηλότερη τιμή προσελκύει νέες επιχειρήσεις μακροχρόνια, αυξάνοντας την εκροή του κλάδου και μειώνοντας την τιμή</a:t>
            </a:r>
            <a:r>
              <a:rPr sz="2400" b="1" spc="-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927100" marR="5080" lvl="1" indent="-449580">
              <a:lnSpc>
                <a:spcPct val="100000"/>
              </a:lnSpc>
              <a:spcBef>
                <a:spcPts val="600"/>
              </a:spcBef>
              <a:buClr>
                <a:srgbClr val="4D4D4D"/>
              </a:buClr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lang="el-GR" sz="2400" b="1" spc="-5" dirty="0">
                <a:latin typeface="Arial"/>
                <a:cs typeface="Arial"/>
              </a:rPr>
              <a:t>Μια πτώση στην τιμή έχει σαν αποτέλεσμα την έξοδο παραγωγών από τον κλάδο, μακροχρόνια, μειώνοντας την εκροή του κλάδου και αυξάνοντας την τιμή.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76" y="2146258"/>
            <a:ext cx="4714164" cy="365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8" y="1198002"/>
            <a:ext cx="9761620" cy="3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53D62-25A5-3A52-FE4A-1F7BBC899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95" y="625856"/>
            <a:ext cx="9385808" cy="553998"/>
          </a:xfrm>
        </p:spPr>
        <p:txBody>
          <a:bodyPr/>
          <a:lstStyle/>
          <a:p>
            <a:r>
              <a:rPr lang="el-GR" dirty="0"/>
              <a:t>Ορίζοντας τον Τέλειο Ανταγωνισμό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93234-49A2-AFAB-7C31-102EB76F7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246" y="1447800"/>
            <a:ext cx="9852154" cy="172354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0" dirty="0">
                <a:solidFill>
                  <a:schemeClr val="tx1"/>
                </a:solidFill>
              </a:rPr>
              <a:t>Μια </a:t>
            </a:r>
            <a:r>
              <a:rPr lang="el-GR" sz="2800" dirty="0">
                <a:solidFill>
                  <a:schemeClr val="tx1"/>
                </a:solidFill>
              </a:rPr>
              <a:t>τέλεια ανταγωνιστική αγορά </a:t>
            </a:r>
            <a:r>
              <a:rPr lang="el-GR" sz="2800" b="0" dirty="0">
                <a:solidFill>
                  <a:schemeClr val="tx1"/>
                </a:solidFill>
              </a:rPr>
              <a:t>είναι μια αγορά στην οποία όλοι οι συμμετέχοντες σε αυτή είναι αποδέκτες τιμής.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0" dirty="0">
                <a:solidFill>
                  <a:schemeClr val="tx1"/>
                </a:solidFill>
              </a:rPr>
              <a:t>Ένας </a:t>
            </a:r>
            <a:r>
              <a:rPr lang="el-GR" sz="2800" dirty="0">
                <a:solidFill>
                  <a:schemeClr val="tx1"/>
                </a:solidFill>
              </a:rPr>
              <a:t>τέλεια ανταγωνιστικός κλάδος</a:t>
            </a:r>
            <a:r>
              <a:rPr lang="el-GR" sz="2800" b="0" dirty="0">
                <a:solidFill>
                  <a:schemeClr val="tx1"/>
                </a:solidFill>
              </a:rPr>
              <a:t> είναι ένας κλάδος στον οποίον οι παραγωγοί είναι αποδέκτες τιμής.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18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5633" y="912367"/>
            <a:ext cx="770356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ΠΑΓΙΔΕΣ</a:t>
            </a:r>
            <a:r>
              <a:rPr dirty="0"/>
              <a:t>: </a:t>
            </a:r>
            <a:r>
              <a:rPr lang="el-GR" dirty="0"/>
              <a:t>ΟΙΚΟΝΟΜΙΚΟ ΚΕΡΔΟΣ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774687"/>
            <a:ext cx="9785350" cy="5013552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895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spc="-5" dirty="0">
                <a:latin typeface="Arial"/>
                <a:cs typeface="Arial"/>
              </a:rPr>
              <a:t>ΚΑΙ ΠΑΛΙ ΤΟ ΟΙΚΟΝΟΜΙΚΟ ΚΕΡΔΟΣ</a:t>
            </a:r>
            <a:endParaRPr sz="2800" dirty="0">
              <a:latin typeface="Arial"/>
              <a:cs typeface="Arial"/>
            </a:endParaRPr>
          </a:p>
          <a:p>
            <a:pPr marL="469900" marR="19304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Ερ.</a:t>
            </a:r>
            <a:r>
              <a:rPr sz="2800" dirty="0">
                <a:latin typeface="Arial"/>
                <a:cs typeface="Arial"/>
              </a:rPr>
              <a:t>: </a:t>
            </a:r>
            <a:r>
              <a:rPr lang="el-GR" sz="2800" b="1" dirty="0">
                <a:latin typeface="Arial"/>
                <a:cs typeface="Arial"/>
              </a:rPr>
              <a:t>Γιατί μια επιχείρηση μπορεί να θέλει να εισέλθει σε έναν κλάδο, εάν η αγοραία τιμή είναι ελαφρώς μόνο υψηλότερη από την τιμή του νεκρού σημείου;</a:t>
            </a:r>
            <a:endParaRPr sz="28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Όταν υπολογίζουμε το κόστος, εννοούμε το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κόστος ευκαιρίας – δηλαδή, το κόστος που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περιλαμβάνει την απόδοση που θα μπορούσε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να λάβει μια επιχείρηση χρησιμοποιώντας τους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πόρους της κάπου αλλού. Συνεπώς, και το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κέρδος που υπολογίζουμε είναι το οικονομικό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κέρδος</a:t>
            </a:r>
            <a:endParaRPr sz="2800" i="1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25" marR="5080" indent="-60325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ΤΕΛΕΙΟΣ ΑΝΤΑΓΩΝΙΣΜΟΣ: ΒΑΣΙΚΑ ΧΑΡΑΚΤΗΡΙΣΤΙΚΑ ΜΕΡΟΣ 1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1228" y="1768447"/>
            <a:ext cx="9540875" cy="4998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9425" marR="69850" indent="-466725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AutoNum type="arabicPeriod"/>
              <a:tabLst>
                <a:tab pos="479425" algn="l"/>
                <a:tab pos="480059" algn="l"/>
              </a:tabLst>
            </a:pPr>
            <a:r>
              <a:rPr lang="el-GR" sz="2800" dirty="0">
                <a:latin typeface="Arial"/>
                <a:cs typeface="Arial"/>
              </a:rPr>
              <a:t>Για να μπορεί να θεωρηθεί ένας κλάδος τέλεια ανταγωνιστικός, θα πρέπει να περιλαμβάνει πολλούς παραγωγούς, κανένας από τους οποίους να μην κατέχει μεγάλο μερίδιο αγοράς.</a:t>
            </a:r>
            <a:endParaRPr lang="el-GR" sz="2600" b="1" spc="-5" dirty="0">
              <a:latin typeface="Arial"/>
              <a:cs typeface="Arial"/>
            </a:endParaRPr>
          </a:p>
          <a:p>
            <a:pPr marL="927100" marR="829310" lvl="1" indent="-447675">
              <a:lnSpc>
                <a:spcPct val="100000"/>
              </a:lnSpc>
              <a:spcBef>
                <a:spcPts val="1805"/>
              </a:spcBef>
              <a:buClr>
                <a:srgbClr val="4D4D4D"/>
              </a:buClr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lang="el-GR" sz="2600" b="1" spc="-5" dirty="0">
                <a:latin typeface="Arial"/>
                <a:cs typeface="Arial"/>
              </a:rPr>
              <a:t>Μερίδιο αγοράς</a:t>
            </a:r>
            <a:r>
              <a:rPr sz="2600" b="1" spc="-5" dirty="0">
                <a:latin typeface="Arial"/>
                <a:cs typeface="Arial"/>
              </a:rPr>
              <a:t>: </a:t>
            </a:r>
            <a:r>
              <a:rPr lang="el-GR" sz="2600" spc="-5" dirty="0">
                <a:latin typeface="Arial"/>
                <a:cs typeface="Arial"/>
              </a:rPr>
              <a:t>το τμήμα της συνολικής εκροής του  κλάδου, στο οποίο αντιστοιχεί η εκροή ενός  παραγωγού.</a:t>
            </a:r>
            <a:endParaRPr sz="2600" dirty="0">
              <a:latin typeface="Arial"/>
              <a:cs typeface="Arial"/>
            </a:endParaRPr>
          </a:p>
          <a:p>
            <a:pPr marL="927100" marR="5080" lvl="1" indent="-447675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–"/>
              <a:tabLst>
                <a:tab pos="927100" algn="l"/>
                <a:tab pos="927735" algn="l"/>
              </a:tabLst>
            </a:pPr>
            <a:r>
              <a:rPr lang="el-GR" sz="2600" spc="-5" dirty="0">
                <a:latin typeface="Arial"/>
                <a:cs typeface="Arial"/>
              </a:rPr>
              <a:t>Η κατανομή του μεριδίου αγοράς συνιστά μια πολύ σημαντική διαφορά μεταξύ του κλάδου της καλλιέργειας δημητριακών και του κλάδου παραγωγής δημητριακών για πρωινό.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213152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638935" marR="5080" indent="-2794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ΤΕΛΕΙΟΣ ΑΝΤΑΓΩΝΙΣΜΟΣ:</a:t>
            </a:r>
            <a:r>
              <a:rPr spc="-100" dirty="0"/>
              <a:t> </a:t>
            </a:r>
            <a:r>
              <a:rPr lang="el-GR" spc="-100" dirty="0"/>
              <a:t>ΒΑΣΙΚΑ ΧΑΡΑΚΤΗΡΙΣΤΙΚΑ ΜΕΡΟΣ 2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36295" y="1994838"/>
            <a:ext cx="8871585" cy="2666114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  <a:tabLst>
                <a:tab pos="477520" algn="l"/>
              </a:tabLst>
            </a:pPr>
            <a:r>
              <a:rPr sz="2800" b="1" dirty="0">
                <a:solidFill>
                  <a:srgbClr val="4D4D4D"/>
                </a:solidFill>
                <a:latin typeface="Arial"/>
                <a:cs typeface="Arial"/>
              </a:rPr>
              <a:t>2.	</a:t>
            </a:r>
            <a:r>
              <a:rPr lang="el-GR" sz="2800" b="1" dirty="0">
                <a:solidFill>
                  <a:srgbClr val="4D4D4D"/>
                </a:solidFill>
                <a:latin typeface="Arial"/>
                <a:cs typeface="Arial"/>
              </a:rPr>
              <a:t>Έ</a:t>
            </a:r>
            <a:r>
              <a:rPr lang="el-GR" sz="2800" b="1" dirty="0">
                <a:latin typeface="Arial"/>
                <a:cs typeface="Arial"/>
              </a:rPr>
              <a:t>νας κλάδος μπορεί να είναι τέλεια ανταγωνιστικός εάν οι καταναλωτές θεωρούν τα προϊόντα όλων των παραγώγων ως όμοια.</a:t>
            </a:r>
            <a:endParaRPr sz="2800" dirty="0">
              <a:latin typeface="Arial"/>
              <a:cs typeface="Arial"/>
            </a:endParaRPr>
          </a:p>
          <a:p>
            <a:pPr marL="927100" marR="5080" indent="-450215">
              <a:lnSpc>
                <a:spcPct val="100000"/>
              </a:lnSpc>
              <a:spcBef>
                <a:spcPts val="605"/>
              </a:spcBef>
              <a:tabLst>
                <a:tab pos="927100" algn="l"/>
              </a:tabLst>
            </a:pPr>
            <a:r>
              <a:rPr lang="en-US" sz="2600" spc="-5" dirty="0">
                <a:solidFill>
                  <a:srgbClr val="4D4D4D"/>
                </a:solidFill>
                <a:latin typeface="Arial"/>
                <a:cs typeface="Arial"/>
              </a:rPr>
              <a:t>–	</a:t>
            </a:r>
            <a:r>
              <a:rPr lang="el-GR" sz="2600" b="1" spc="-10" dirty="0">
                <a:latin typeface="Arial"/>
                <a:cs typeface="Arial"/>
              </a:rPr>
              <a:t>Τυποποιημένο προϊόν</a:t>
            </a:r>
            <a:r>
              <a:rPr sz="2600" b="1" spc="-1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(</a:t>
            </a:r>
            <a:r>
              <a:rPr lang="el-GR" sz="2600" b="1" spc="-5" dirty="0">
                <a:latin typeface="Arial"/>
                <a:cs typeface="Arial"/>
              </a:rPr>
              <a:t>εμπόρευμα-</a:t>
            </a:r>
            <a:r>
              <a:rPr sz="2600" b="1" i="1" spc="-10" dirty="0">
                <a:latin typeface="Arial"/>
                <a:cs typeface="Arial"/>
              </a:rPr>
              <a:t>commodity</a:t>
            </a:r>
            <a:r>
              <a:rPr sz="2600" b="1" spc="-10" dirty="0">
                <a:latin typeface="Arial"/>
                <a:cs typeface="Arial"/>
              </a:rPr>
              <a:t>): </a:t>
            </a:r>
            <a:r>
              <a:rPr lang="el-GR" sz="2600" spc="-5" dirty="0">
                <a:latin typeface="Arial"/>
                <a:cs typeface="Arial"/>
              </a:rPr>
              <a:t>οι καταναλωτές θεωρούν τα προϊόντα διαφορετικών πωλητών, σαν όμοια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4539303" y="7557135"/>
            <a:ext cx="979804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070" y="2057400"/>
            <a:ext cx="8546465" cy="180434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  <a:tabLst>
                <a:tab pos="477520" algn="l"/>
              </a:tabLst>
            </a:pPr>
            <a:r>
              <a:rPr sz="2800" b="1" dirty="0">
                <a:solidFill>
                  <a:srgbClr val="4D4D4D"/>
                </a:solidFill>
                <a:latin typeface="Arial"/>
                <a:cs typeface="Arial"/>
              </a:rPr>
              <a:t>3.	</a:t>
            </a:r>
            <a:r>
              <a:rPr lang="el-GR" sz="2800" b="1" dirty="0">
                <a:latin typeface="Arial"/>
                <a:cs typeface="Arial"/>
              </a:rPr>
              <a:t>Ελευθερία Εισόδου και Εξόδου</a:t>
            </a:r>
            <a:r>
              <a:rPr sz="2800" b="1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927100" marR="5080" indent="-450215">
              <a:lnSpc>
                <a:spcPct val="100000"/>
              </a:lnSpc>
              <a:spcBef>
                <a:spcPts val="605"/>
              </a:spcBef>
              <a:tabLst>
                <a:tab pos="927100" algn="l"/>
              </a:tabLst>
            </a:pPr>
            <a:r>
              <a:rPr sz="2600" spc="-5" dirty="0">
                <a:solidFill>
                  <a:srgbClr val="4D4D4D"/>
                </a:solidFill>
                <a:latin typeface="Arial"/>
                <a:cs typeface="Arial"/>
              </a:rPr>
              <a:t>–	</a:t>
            </a:r>
            <a:r>
              <a:rPr lang="el-GR" sz="2600" spc="-5" dirty="0">
                <a:solidFill>
                  <a:srgbClr val="4D4D4D"/>
                </a:solidFill>
                <a:latin typeface="Arial"/>
                <a:cs typeface="Arial"/>
              </a:rPr>
              <a:t>Ν</a:t>
            </a:r>
            <a:r>
              <a:rPr lang="el-GR" sz="2600" spc="-5" dirty="0">
                <a:latin typeface="Arial"/>
                <a:cs typeface="Arial"/>
              </a:rPr>
              <a:t>έοι παραγωγοί μπορούν εύκολα να εισέλθουν στον κλάδο και οι υφιστάμενοι παραγωγοί μπορούν εύκολα να αποχωρήσουν από τον κλάδο αυτόν.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213152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638935" marR="5080" indent="-2794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ΤΕΛΕΙΟΣ ΑΝΤΑΓΩΝΙΣΜΟΣ:</a:t>
            </a:r>
            <a:r>
              <a:rPr spc="-100" dirty="0"/>
              <a:t> </a:t>
            </a:r>
            <a:r>
              <a:rPr lang="el-GR" spc="-100" dirty="0"/>
              <a:t>ΒΑΣΙΚΑ ΧΑΡΑΚΤΗΡΙΣΤΙΚΑ ΜΕΡΟΣ 3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838200"/>
            <a:ext cx="61010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ΤΑ ΟΙΚΟΝΟΜΙΚΑ ΣΕ ΔΡΑΣΗ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0" y="1539142"/>
            <a:ext cx="10134600" cy="2628284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295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spc="-5" dirty="0">
                <a:latin typeface="Arial"/>
                <a:cs typeface="Arial"/>
              </a:rPr>
              <a:t>ΤΙ ΕΙΝΑΙ ΕΝΑ ΤΥΠΟΠΟΙΗΜΕΝΟ ΠΡΟΪΟΝ;</a:t>
            </a:r>
            <a:endParaRPr sz="28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Εάν δεν μπορείς να πεισθείς να πληρώσεις περισσότερα για το κορεατικό kimchi σε σχέση με το ιαπωνικό, τότε το kimchi είναι ένα τυποποιημένο προϊόν.</a:t>
            </a:r>
          </a:p>
          <a:p>
            <a:pPr marL="469900" marR="495300" indent="-45720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endParaRPr lang="el-GR"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90315" y="4821174"/>
            <a:ext cx="3478529" cy="2570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4539303" y="7480935"/>
            <a:ext cx="979804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912367"/>
            <a:ext cx="6299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ΠΑΡΑΓΩΓΗ ΚΑΙ ΚΕΡΔΗ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246235" cy="3303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18655" algn="l"/>
              </a:tabLst>
            </a:pPr>
            <a:r>
              <a:rPr lang="el-GR" sz="2800" dirty="0">
                <a:latin typeface="Arial"/>
                <a:cs typeface="Arial"/>
              </a:rPr>
              <a:t>Το συνολικό έσοδο, TR, ισούται με την αγοραία τι-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18655" algn="l"/>
              </a:tabLst>
            </a:pPr>
            <a:r>
              <a:rPr lang="el-GR" sz="2800" dirty="0" err="1">
                <a:latin typeface="Arial"/>
                <a:cs typeface="Arial"/>
              </a:rPr>
              <a:t>μή</a:t>
            </a:r>
            <a:r>
              <a:rPr lang="el-GR" sz="2800" dirty="0">
                <a:latin typeface="Arial"/>
                <a:cs typeface="Arial"/>
              </a:rPr>
              <a:t> πολλαπλασιαζόμενη με την ποσότητα της εκροής</a:t>
            </a:r>
            <a:endParaRPr sz="2800" dirty="0">
              <a:latin typeface="Arial"/>
              <a:cs typeface="Arial"/>
            </a:endParaRPr>
          </a:p>
          <a:p>
            <a:pPr marR="556260" algn="ctr">
              <a:lnSpc>
                <a:spcPct val="100000"/>
              </a:lnSpc>
              <a:spcBef>
                <a:spcPts val="1800"/>
              </a:spcBef>
            </a:pPr>
            <a:r>
              <a:rPr sz="2800" b="1" i="1" spc="-5" dirty="0">
                <a:latin typeface="Arial"/>
                <a:cs typeface="Arial"/>
              </a:rPr>
              <a:t>TR </a:t>
            </a:r>
            <a:r>
              <a:rPr sz="2800" b="1" dirty="0">
                <a:latin typeface="Arial"/>
                <a:cs typeface="Arial"/>
              </a:rPr>
              <a:t>= </a:t>
            </a:r>
            <a:r>
              <a:rPr sz="2800" b="1" i="1" dirty="0">
                <a:latin typeface="Arial"/>
                <a:cs typeface="Arial"/>
              </a:rPr>
              <a:t>P </a:t>
            </a:r>
            <a:r>
              <a:rPr sz="2800" b="1" dirty="0">
                <a:latin typeface="Arial"/>
                <a:cs typeface="Arial"/>
              </a:rPr>
              <a:t>×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Q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lang="el-GR" sz="2800" dirty="0">
                <a:latin typeface="Arial"/>
                <a:cs typeface="Arial"/>
              </a:rPr>
              <a:t>Η τέταρτη στήλη δείχνει το κέρδος της, το οποίο ισούται με το συνολικό έσοδο μείον το συνολικό κόστος</a:t>
            </a:r>
            <a:endParaRPr sz="2800" dirty="0">
              <a:latin typeface="Arial"/>
              <a:cs typeface="Arial"/>
            </a:endParaRPr>
          </a:p>
          <a:p>
            <a:pPr marL="316230" algn="ctr">
              <a:lnSpc>
                <a:spcPct val="100000"/>
              </a:lnSpc>
              <a:spcBef>
                <a:spcPts val="1800"/>
              </a:spcBef>
            </a:pPr>
            <a:r>
              <a:rPr lang="el-GR" sz="2800" b="1" dirty="0">
                <a:latin typeface="Arial"/>
                <a:cs typeface="Arial"/>
              </a:rPr>
              <a:t>Κέρδος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= TR –</a:t>
            </a:r>
            <a:r>
              <a:rPr sz="2800" b="1" i="1" spc="-30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TC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811" y="717295"/>
            <a:ext cx="945070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838" marR="5080" indent="-84138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ΧΡΗΣΙΜΟΠΟΙΩΝΤΑΣ ΤΗΝ ΟΡΙΑΚΗ ΑΝΑΛΥΣΗ ΓΙΑ ΤΗΝ ΕΠΙΛΟΓΗ ΓΙ ΑΤΗ ΜΕΓΙΣΤΟΠΟΙΗΣΗ ΤΟΥ ΚΕΡΔΟΥΣ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2259965"/>
            <a:ext cx="1005840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7846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000" dirty="0">
                <a:latin typeface="Arial"/>
                <a:cs typeface="Arial"/>
              </a:rPr>
              <a:t>Όπως αναδεικνύεται από τους αριθμούς στον πίνακα, το κέρδος μεγιστοποιείται σε μια εκροή της τάξης των 50 δέντρων, όπου το κέρδος είναι ίσο με $720. Μπορούμε όμως να κατανοήσουμε καλύτερα την επιλογή εκροής που μεγιστοποιεί το κέρδος, αντιμετωπίζοντάς την ως ένα πρόβλημα οριακής ανάλυσης, κάτι που θα κάνουμε ακολούθως.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76179"/>
            <a:ext cx="5981695" cy="330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53204</TotalTime>
  <Words>1740</Words>
  <Application>Microsoft Office PowerPoint</Application>
  <PresentationFormat>Custom</PresentationFormat>
  <Paragraphs>148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12</vt:lpstr>
      <vt:lpstr>ΤΙ ΘΑ ΜΑΘΕΤΕ ΣΕ ΑΥΤΟ ΤΟ ΚΕΦΑΛΑΙΟ</vt:lpstr>
      <vt:lpstr>Ορίζοντας τον Τέλειο Ανταγωνισμό</vt:lpstr>
      <vt:lpstr>ΤΕΛΕΙΟΣ ΑΝΤΑΓΩΝΙΣΜΟΣ: ΒΑΣΙΚΑ ΧΑΡΑΚΤΗΡΙΣΤΙΚΑ ΜΕΡΟΣ 1</vt:lpstr>
      <vt:lpstr>ΤΕΛΕΙΟΣ ΑΝΤΑΓΩΝΙΣΜΟΣ: ΒΑΣΙΚΑ ΧΑΡΑΚΤΗΡΙΣΤΙΚΑ ΜΕΡΟΣ 2</vt:lpstr>
      <vt:lpstr>ΤΕΛΕΙΟΣ ΑΝΤΑΓΩΝΙΣΜΟΣ: ΒΑΣΙΚΑ ΧΑΡΑΚΤΗΡΙΣΤΙΚΑ ΜΕΡΟΣ 3</vt:lpstr>
      <vt:lpstr>ΤΑ ΟΙΚΟΝΟΜΙΚΑ ΣΕ ΔΡΑΣΗ</vt:lpstr>
      <vt:lpstr>ΠΑΡΑΓΩΓΗ ΚΑΙ ΚΕΡΔΗ</vt:lpstr>
      <vt:lpstr>ΧΡΗΣΙΜΟΠΟΙΩΝΤΑΣ ΤΗΝ ΟΡΙΑΚΗ ΑΝΑΛΥΣΗ ΓΙΑ ΤΗΝ ΕΠΙΛΟΓΗ ΓΙ ΑΤΗ ΜΕΓΙΣΤΟΠΟΙΗΣΗ ΤΟΥ ΚΕΡΔΟΥΣ</vt:lpstr>
      <vt:lpstr>ΟΡΙΑΚΟ ΕΣΟΔΟ ΚΑΙ Ο ΚΑΝΟΝΑΣ ΤΗΣ ΒΕΛΤΙΣΤΗΣ ΕΚΡΟΗΣ</vt:lpstr>
      <vt:lpstr>ΚΟΣΤΗ ΚΑΙ ΠΑΡΑΓΩΓΗ ΒΡΑΧΥΧΡΟΝΙΑ        (1 από 2)</vt:lpstr>
      <vt:lpstr>ΒΡΑΧΥΧΡΟΝΙΑ ΚΑΙ ΜΑΚΡΟΧΟΡΝΙΑ</vt:lpstr>
      <vt:lpstr>Η ΠΟΣΟΤΗΤΑ ΕΚΡΟΗΣ ΠΟΥ ΜΕΓΙΣΤΟΠΟΙΕΙ ΤΑ ΚΕΡΔΗ ΜΙΑΣ ΕΠΙΧΕΙΡΗΣΗΣ-ΑΠΟΔΕΚΤΗ ΤΙΜΗΣ</vt:lpstr>
      <vt:lpstr>ΠΑΓΙΔΕΣ</vt:lpstr>
      <vt:lpstr>ΠΟΤΕ ΕΊΝΑΙ ΚΕΡΔΟΦΟΡΑ Η ΠΑΡΑΓΩΓΗ;</vt:lpstr>
      <vt:lpstr>PowerPoint Presentation</vt:lpstr>
      <vt:lpstr>PowerPoint Presentation</vt:lpstr>
      <vt:lpstr>ΥΠΟΛΟΓΙΖΟΝΤΑΣ ΣΥΝΟΛΙΚΑ ΚΟΣΤΗ       ΚΑΙ ΚΕΡΔΟΣ</vt:lpstr>
      <vt:lpstr>PowerPoint Presentation</vt:lpstr>
      <vt:lpstr>ΠΡΕΠΕΙ ΝΑ ΜΕΙΝΩ ή ΝΑ ΑΠΟΧΩΡΗΣΩ ΑΠΟ ΤΗΝ ΠΑΡΑΓΩΓΗ;</vt:lpstr>
      <vt:lpstr>ΠΡΕΠΕΙ ΝΑ ΜΕΙΝΩ ή ΝΑ ΑΠΟΧΩΡΗΣΩ ΑΠΟ ΤΗΝ ΠΑΡΑΓΩΓΗ; ΜΕΡΟΣ 2</vt:lpstr>
      <vt:lpstr>PowerPoint Presentation</vt:lpstr>
      <vt:lpstr>ΜΕΤΑΒΑΛΛΟΝΤΑΣ ΤΟ ΣΤΑΘΕΡΟ ΚΟΣΤΟΣ</vt:lpstr>
      <vt:lpstr>Η ΚΑΜΠΥΛΗ ΠΡΟΣΦΟΡΑΣ ΤΟΥ ΚΛΑΔΟΥ</vt:lpstr>
      <vt:lpstr>Η ΒΡΑΧΥΧΡΟΝΙΑ ΚΑΜΠΥΛΗ ΠΡΟΣΦΟΡΑΣ ΤΟΥ ΚΛΑΔΟΥ</vt:lpstr>
      <vt:lpstr>PowerPoint Presentation</vt:lpstr>
      <vt:lpstr>PowerPoint Presentation</vt:lpstr>
      <vt:lpstr>PowerPoint Presentation</vt:lpstr>
      <vt:lpstr>PowerPoint Presentation</vt:lpstr>
      <vt:lpstr>ΠΑΓΙΔΕΣ: ΟΙΚΟΝΟΜΙΚΟ ΚΕΡΔΟΣ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Fpilchik</dc:creator>
  <cp:lastModifiedBy>Nikolaos G. Manetas</cp:lastModifiedBy>
  <cp:revision>963</cp:revision>
  <dcterms:created xsi:type="dcterms:W3CDTF">2019-10-10T07:03:54Z</dcterms:created>
  <dcterms:modified xsi:type="dcterms:W3CDTF">2022-10-18T06:24:44Z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2019-07-17T00:00:00Z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2019-10-10T00:00:00Z</vt:filetime>
  </property>
</Properties>
</file>