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905" r:id="rId2"/>
    <p:sldId id="906" r:id="rId3"/>
    <p:sldId id="908" r:id="rId4"/>
    <p:sldId id="909" r:id="rId5"/>
    <p:sldId id="910" r:id="rId6"/>
    <p:sldId id="911" r:id="rId7"/>
    <p:sldId id="912" r:id="rId8"/>
    <p:sldId id="917" r:id="rId9"/>
    <p:sldId id="918" r:id="rId10"/>
    <p:sldId id="920" r:id="rId11"/>
    <p:sldId id="921" r:id="rId12"/>
    <p:sldId id="924" r:id="rId13"/>
    <p:sldId id="925" r:id="rId14"/>
    <p:sldId id="926" r:id="rId15"/>
    <p:sldId id="927" r:id="rId16"/>
    <p:sldId id="928" r:id="rId17"/>
    <p:sldId id="929" r:id="rId18"/>
    <p:sldId id="930" r:id="rId19"/>
    <p:sldId id="933" r:id="rId20"/>
    <p:sldId id="934" r:id="rId21"/>
    <p:sldId id="935" r:id="rId22"/>
    <p:sldId id="936" r:id="rId23"/>
    <p:sldId id="939" r:id="rId24"/>
    <p:sldId id="940" r:id="rId25"/>
    <p:sldId id="941" r:id="rId26"/>
    <p:sldId id="942" r:id="rId27"/>
    <p:sldId id="943" r:id="rId28"/>
    <p:sldId id="944" r:id="rId29"/>
    <p:sldId id="945" r:id="rId30"/>
    <p:sldId id="946" r:id="rId31"/>
    <p:sldId id="947" r:id="rId32"/>
  </p:sldIdLst>
  <p:sldSz cx="10058400" cy="7772400"/>
  <p:notesSz cx="10058400" cy="7772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2" autoAdjust="0"/>
  </p:normalViewPr>
  <p:slideViewPr>
    <p:cSldViewPr>
      <p:cViewPr varScale="1">
        <p:scale>
          <a:sx n="70" d="100"/>
          <a:sy n="70" d="100"/>
        </p:scale>
        <p:origin x="160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1C5-B819-4FD8-98BF-462B748D35E4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AE4D-A51D-45A1-B6C8-067F1770B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2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904" y="653288"/>
            <a:ext cx="880059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488" y="1136904"/>
            <a:ext cx="4544364" cy="615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9621" y="3554221"/>
            <a:ext cx="4990465" cy="270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9303" y="7300897"/>
            <a:ext cx="97980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72069" y="792734"/>
            <a:ext cx="143827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spc="-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0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849621" y="3554221"/>
            <a:ext cx="4990465" cy="2659702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5080" marR="508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Πίσω από την Καμπύλη Προσφοράς: Εισροές και Κόστη 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7659878" y="7319262"/>
            <a:ext cx="20688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Revised by Solina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Lindahl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62134-41F9-E632-AF2A-2F71662EA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4" y="1011884"/>
            <a:ext cx="4675607" cy="6096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957178"/>
            <a:ext cx="78025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ΠΑΓΙΔΕΣ: ΤΙ ΕΙΝΑΙ ΜΙΑ ΜΟΝΑΔΑ;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676400"/>
            <a:ext cx="9861550" cy="4506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marR="5080" indent="-466725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79425" algn="l"/>
                <a:tab pos="480059" algn="l"/>
              </a:tabLst>
            </a:pPr>
            <a:r>
              <a:rPr lang="el-GR" sz="2800" dirty="0">
                <a:latin typeface="Arial"/>
                <a:cs typeface="Arial"/>
              </a:rPr>
              <a:t>Το οριακό προϊόν της εργασίας (ή οποιασδήποτε άλλης εισροής) ορίζεται ως η αύξηση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στην ποσότητα της εκροής όταν αυξάνεται 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ποσότητα της εισροής αυτής κατά μία μονάδα.</a:t>
            </a:r>
            <a:endParaRPr lang="en-US" sz="2800" b="1" dirty="0">
              <a:latin typeface="Arial"/>
              <a:cs typeface="Arial"/>
            </a:endParaRPr>
          </a:p>
          <a:p>
            <a:pPr marL="479425" marR="173355" indent="-466725">
              <a:lnSpc>
                <a:spcPct val="100000"/>
              </a:lnSpc>
              <a:spcBef>
                <a:spcPts val="2400"/>
              </a:spcBef>
              <a:buClr>
                <a:srgbClr val="4D4D4D"/>
              </a:buClr>
              <a:buFont typeface="Arial"/>
              <a:buChar char="•"/>
              <a:tabLst>
                <a:tab pos="479425" algn="l"/>
                <a:tab pos="480059" algn="l"/>
              </a:tabLst>
            </a:pPr>
            <a:r>
              <a:rPr lang="el-GR" sz="2800" b="1" dirty="0">
                <a:latin typeface="Arial"/>
                <a:cs typeface="Arial"/>
              </a:rPr>
              <a:t>Τι εννοούμε όταν λέμε ‘‘μία μονάδα εργασίας’’;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Πρόκειται για μια πρόσθετη εβδομάδα ή ένα άνθρωπο</a:t>
            </a:r>
            <a:r>
              <a:rPr lang="en-US" sz="2800" dirty="0">
                <a:latin typeface="Arial"/>
                <a:cs typeface="Arial"/>
              </a:rPr>
              <a:t>-</a:t>
            </a:r>
            <a:r>
              <a:rPr lang="el-GR" sz="2800" dirty="0">
                <a:latin typeface="Arial"/>
                <a:cs typeface="Arial"/>
              </a:rPr>
              <a:t>έτος;</a:t>
            </a:r>
            <a:endParaRPr sz="2800" dirty="0">
              <a:latin typeface="Arial"/>
              <a:cs typeface="Arial"/>
            </a:endParaRPr>
          </a:p>
          <a:p>
            <a:pPr marL="479425" marR="285115" indent="-466725">
              <a:lnSpc>
                <a:spcPct val="100000"/>
              </a:lnSpc>
              <a:spcBef>
                <a:spcPts val="2400"/>
              </a:spcBef>
              <a:buClr>
                <a:srgbClr val="4D4D4D"/>
              </a:buClr>
              <a:buChar char="•"/>
              <a:tabLst>
                <a:tab pos="479425" algn="l"/>
                <a:tab pos="480059" algn="l"/>
              </a:tabLst>
            </a:pPr>
            <a:r>
              <a:rPr lang="el-GR" sz="2800" dirty="0">
                <a:latin typeface="Arial"/>
                <a:cs typeface="Arial"/>
              </a:rPr>
              <a:t>Η απάντηση είναι ότι δεν έχει καμία σημασία, από τη στιγμή που διατηρείτε μία συνέπεια.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588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ΑΠΌ ΤΗ ΣΥΝΑΡΤΗΣΗ ΠΑΡΑΓΩΓΗΣ ΣΤΙΣ ΚΑΜΠΥΛΕΣ ΚΟΣΤΟΥΣ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601200" cy="2905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5080" indent="-233679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247015" algn="l"/>
              </a:tabLst>
            </a:pPr>
            <a:r>
              <a:rPr lang="el-GR" sz="2800" dirty="0">
                <a:latin typeface="Arial"/>
                <a:cs typeface="Arial"/>
              </a:rPr>
              <a:t>Το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σταθερό κόστος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είναι ένα κόστος που </a:t>
            </a:r>
            <a:r>
              <a:rPr lang="el-GR" sz="2800" b="1" spc="-5" dirty="0">
                <a:latin typeface="Arial"/>
                <a:cs typeface="Arial"/>
              </a:rPr>
              <a:t>δεν </a:t>
            </a:r>
            <a:r>
              <a:rPr lang="el-GR" sz="2800" spc="-5" dirty="0">
                <a:latin typeface="Arial"/>
                <a:cs typeface="Arial"/>
              </a:rPr>
              <a:t>εξαρτάται από την ποσότητα της παραγόμενης εκροής. </a:t>
            </a:r>
            <a:r>
              <a:rPr lang="el-GR" sz="2800" b="1" spc="-5" dirty="0">
                <a:latin typeface="Arial"/>
                <a:cs typeface="Arial"/>
              </a:rPr>
              <a:t>Είναι το κόστος της σταθερής εισροής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246379" marR="439420" indent="-233679">
              <a:lnSpc>
                <a:spcPct val="100000"/>
              </a:lnSpc>
              <a:spcBef>
                <a:spcPts val="2400"/>
              </a:spcBef>
              <a:buClr>
                <a:srgbClr val="4D4D4D"/>
              </a:buClr>
              <a:buChar char="•"/>
              <a:tabLst>
                <a:tab pos="247015" algn="l"/>
              </a:tabLst>
            </a:pPr>
            <a:r>
              <a:rPr lang="el-GR" sz="2800" dirty="0">
                <a:latin typeface="Arial"/>
                <a:cs typeface="Arial"/>
              </a:rPr>
              <a:t>Το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μεταβλητό κόστος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είναι ένα κόστος που εξαρτάται από την ποσότητα της παραγόμενης εκροής. </a:t>
            </a:r>
            <a:r>
              <a:rPr lang="el-GR" sz="2800" b="1" dirty="0">
                <a:latin typeface="Arial"/>
                <a:cs typeface="Arial"/>
              </a:rPr>
              <a:t>Είναι το κόστος της μεταβλητής εισροής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903985"/>
            <a:ext cx="92449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ΚΑΜΠΥΛΗ ΣΥΝΟΛΙΚΟΥ ΚΟΣΤΟΥΣ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861550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dirty="0">
                <a:latin typeface="Arial"/>
                <a:cs typeface="Arial"/>
              </a:rPr>
              <a:t>συνολικό κόστος </a:t>
            </a:r>
            <a:r>
              <a:rPr lang="el-GR" sz="2800" dirty="0">
                <a:latin typeface="Arial"/>
                <a:cs typeface="Arial"/>
              </a:rPr>
              <a:t>παραγωγής μιας συγκεκριμένης ποσότητας εκροής είναι το άθροισμα του σταθερού και του μεταβλητού κόστους παραγωγής της συγκεκριμένης ποσότητας εκροής.</a:t>
            </a:r>
            <a:endParaRPr lang="el-GR" sz="2800" b="1" i="1" spc="-5" dirty="0">
              <a:latin typeface="Arial"/>
              <a:cs typeface="Arial"/>
            </a:endParaRPr>
          </a:p>
          <a:p>
            <a:pPr marL="3336925">
              <a:lnSpc>
                <a:spcPct val="100000"/>
              </a:lnSpc>
              <a:spcBef>
                <a:spcPts val="1800"/>
              </a:spcBef>
            </a:pPr>
            <a:r>
              <a:rPr sz="2800" b="1" i="1" spc="-5" dirty="0">
                <a:latin typeface="Arial"/>
                <a:cs typeface="Arial"/>
              </a:rPr>
              <a:t>TC </a:t>
            </a:r>
            <a:r>
              <a:rPr sz="2800" b="1" i="1" dirty="0">
                <a:latin typeface="Arial"/>
                <a:cs typeface="Arial"/>
              </a:rPr>
              <a:t>= </a:t>
            </a:r>
            <a:r>
              <a:rPr sz="2800" b="1" i="1" spc="-5" dirty="0">
                <a:latin typeface="Arial"/>
                <a:cs typeface="Arial"/>
              </a:rPr>
              <a:t>FC </a:t>
            </a:r>
            <a:r>
              <a:rPr sz="2800" b="1" i="1" dirty="0">
                <a:latin typeface="Arial"/>
                <a:cs typeface="Arial"/>
              </a:rPr>
              <a:t>+</a:t>
            </a:r>
            <a:r>
              <a:rPr sz="2800" b="1" i="1" spc="-2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VC</a:t>
            </a:r>
            <a:endParaRPr sz="2800" dirty="0">
              <a:latin typeface="Arial"/>
              <a:cs typeface="Arial"/>
            </a:endParaRPr>
          </a:p>
          <a:p>
            <a:pPr marL="12700" marR="324485">
              <a:lnSpc>
                <a:spcPct val="100000"/>
              </a:lnSpc>
              <a:spcBef>
                <a:spcPts val="1795"/>
              </a:spcBef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καμπύλη συνολικού κόστους </a:t>
            </a:r>
            <a:r>
              <a:rPr lang="el-GR" sz="2800" dirty="0">
                <a:latin typeface="Arial"/>
                <a:cs typeface="Arial"/>
              </a:rPr>
              <a:t>δείχνει το πώς εξαρτάται τον συνολικό κόστος από την ποσότητα της εκροής.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0" y="2180336"/>
            <a:ext cx="423926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Η καμπύλη γίνεται πιο απότομη καθώς η εκροή αυξάνεται, εξαιτίας των φθινουσών αποδόσεων της εργασίας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27" y="1368615"/>
            <a:ext cx="54387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42" y="5076825"/>
            <a:ext cx="56007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33866"/>
            <a:ext cx="8623300" cy="29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7595" y="903985"/>
            <a:ext cx="3810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ΟΡΙΑΚΟ ΚΟΣΤΟΣ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61199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7335">
              <a:lnSpc>
                <a:spcPct val="100000"/>
              </a:lnSpc>
              <a:spcBef>
                <a:spcPts val="100"/>
              </a:spcBef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spc="-5" dirty="0">
                <a:latin typeface="Arial"/>
                <a:cs typeface="Arial"/>
              </a:rPr>
              <a:t>οριακό κόστος </a:t>
            </a:r>
            <a:r>
              <a:rPr lang="el-GR" sz="2800" dirty="0">
                <a:latin typeface="Arial"/>
                <a:cs typeface="Arial"/>
              </a:rPr>
              <a:t>είναι η μεταβολή στο συνολικό κόστος που προκαλείται από τη χρήση μιας πρόσθετης μονάδας εκροής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2879725">
              <a:lnSpc>
                <a:spcPct val="100000"/>
              </a:lnSpc>
              <a:spcBef>
                <a:spcPts val="1800"/>
              </a:spcBef>
            </a:pPr>
            <a:r>
              <a:rPr sz="2800" b="1" i="1" dirty="0">
                <a:latin typeface="Arial"/>
                <a:cs typeface="Arial"/>
              </a:rPr>
              <a:t>MC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Δ</a:t>
            </a:r>
            <a:r>
              <a:rPr sz="2800" i="1" spc="-5" dirty="0">
                <a:latin typeface="Arial"/>
                <a:cs typeface="Arial"/>
              </a:rPr>
              <a:t>TC</a:t>
            </a:r>
            <a:r>
              <a:rPr sz="2800" spc="-5" dirty="0">
                <a:latin typeface="Arial"/>
                <a:cs typeface="Arial"/>
              </a:rPr>
              <a:t>/Δ</a:t>
            </a:r>
            <a:r>
              <a:rPr sz="2800" i="1" spc="-5" dirty="0">
                <a:latin typeface="Arial"/>
                <a:cs typeface="Arial"/>
              </a:rPr>
              <a:t>Q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lang="el-GR" sz="2800" dirty="0">
                <a:latin typeface="Arial"/>
                <a:cs typeface="Arial"/>
              </a:rPr>
              <a:t>όπου</a:t>
            </a:r>
            <a:r>
              <a:rPr sz="2800" dirty="0">
                <a:latin typeface="Arial"/>
                <a:cs typeface="Arial"/>
              </a:rPr>
              <a:t> Δ = </a:t>
            </a:r>
            <a:r>
              <a:rPr lang="el-GR" sz="2800" dirty="0">
                <a:latin typeface="Arial"/>
                <a:cs typeface="Arial"/>
              </a:rPr>
              <a:t>μεταβολή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i="1" dirty="0">
                <a:latin typeface="Arial"/>
                <a:cs typeface="Arial"/>
              </a:rPr>
              <a:t>TC = </a:t>
            </a:r>
            <a:r>
              <a:rPr lang="el-GR" sz="2800" i="1" dirty="0">
                <a:latin typeface="Arial"/>
                <a:cs typeface="Arial"/>
              </a:rPr>
              <a:t>συνολικό κόστος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και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Q = </a:t>
            </a:r>
            <a:r>
              <a:rPr lang="el-GR" sz="2800" i="1" dirty="0">
                <a:latin typeface="Arial"/>
                <a:cs typeface="Arial"/>
              </a:rPr>
              <a:t>ποσότητα εκροής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3144" y="651375"/>
            <a:ext cx="77723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3600" spc="-5" dirty="0">
                <a:solidFill>
                  <a:srgbClr val="DA1B2C"/>
                </a:solidFill>
                <a:latin typeface="Arial"/>
                <a:cs typeface="Arial"/>
              </a:rPr>
              <a:t>ΠΑΡΑΔΕΙΓΜΑ ΟΡΙΑΚΟΥ ΚΟΣΤΟΥΣ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1" y="1371600"/>
            <a:ext cx="965835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931417"/>
            <a:ext cx="76961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ΓΡΑΦΗΜΑΤΑ ΟΡΙΑΚΟΥ ΚΟΣΤΟΥΣ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1676400"/>
            <a:ext cx="94964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763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ΓΙΑΤΙ Η ΚΑΜΠΥΛΗ ΤΟΥ ΟΡΙΑΚΟΥ ΚΟΣΤΟΥΣ ΕΧΕΙ ΑΝΟΔΙΚΗ ΚΛΙΣΗ;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681" y="1805753"/>
            <a:ext cx="9551035" cy="564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4795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Διότι παρατηρούνται φθίνουσες αποδόσεις στις εισροές στο παράδειγμα αυτό.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Καθώς η εκροή αυξάνει, το οριακό προϊόν της μεταβλητής εισροής μειώνεται.</a:t>
            </a:r>
            <a:endParaRPr sz="2800" dirty="0">
              <a:latin typeface="Arial"/>
              <a:cs typeface="Arial"/>
            </a:endParaRPr>
          </a:p>
          <a:p>
            <a:pPr marL="469900" marR="321945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Αυτό υποδηλώνει ότι καθώς αυξάνει η ποσότητα της εκροής που παράγεται ήδη, όλο και μεγαλύτερη ποσότητα από τη μεταβλητή εισροή θα πρέπει να χρησιμοποιηθεί προκειμένου να παραχθεί κάθε πρόσθετη μονάδα εκροής.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Και από τη στιγμή που κάθε μονάδα της μεταβλητής εισροής θα πρέπει να πληρωθεί, το πρόσθετο κόστος ανά πρόσθετη μονάδα εκροής αυξάνει επίσης.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5988" y="903985"/>
            <a:ext cx="3632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ΜΕΣΟ ΚΟΣΤΟΣ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828800"/>
            <a:ext cx="9861550" cy="5475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6745">
              <a:lnSpc>
                <a:spcPct val="100000"/>
              </a:lnSpc>
              <a:spcBef>
                <a:spcPts val="100"/>
              </a:spcBef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dirty="0">
                <a:latin typeface="Arial"/>
                <a:cs typeface="Arial"/>
              </a:rPr>
              <a:t>μέσο συνολικό κόστος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αναφέρεται πιο απλά ως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μέσο κόστος και είναι τον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συνολικό κόστος </a:t>
            </a:r>
            <a:r>
              <a:rPr lang="el-GR" sz="2800" dirty="0">
                <a:latin typeface="Arial"/>
                <a:cs typeface="Arial"/>
              </a:rPr>
              <a:t>διαιρούμενο με την ποσότητα της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παραγόμενης εκροής.</a:t>
            </a:r>
            <a:endParaRPr lang="en-US" sz="2800" i="1" spc="-5" dirty="0">
              <a:latin typeface="Arial"/>
              <a:cs typeface="Arial"/>
            </a:endParaRPr>
          </a:p>
          <a:p>
            <a:pPr marR="786765" algn="ctr">
              <a:lnSpc>
                <a:spcPct val="100000"/>
              </a:lnSpc>
              <a:spcBef>
                <a:spcPts val="1800"/>
              </a:spcBef>
            </a:pPr>
            <a:r>
              <a:rPr lang="el-GR" sz="2800" b="1" i="1" spc="-5" dirty="0">
                <a:latin typeface="Arial"/>
                <a:cs typeface="Arial"/>
              </a:rPr>
              <a:t>ATC </a:t>
            </a:r>
            <a:r>
              <a:rPr lang="el-GR" sz="2800" b="1" dirty="0">
                <a:latin typeface="Arial"/>
                <a:cs typeface="Arial"/>
              </a:rPr>
              <a:t>= </a:t>
            </a:r>
            <a:r>
              <a:rPr lang="el-GR" sz="2800" b="1" i="1" dirty="0">
                <a:latin typeface="Arial"/>
                <a:cs typeface="Arial"/>
              </a:rPr>
              <a:t>TC/Q</a:t>
            </a:r>
            <a:endParaRPr lang="el-GR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dirty="0">
                <a:latin typeface="Arial"/>
                <a:cs typeface="Arial"/>
              </a:rPr>
              <a:t>μέσο σταθερό κόστος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είναι το σταθερό κόστος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ανά μονάδα εκροής.</a:t>
            </a:r>
            <a:endParaRPr lang="en-US" sz="2800" i="1" spc="-5" dirty="0">
              <a:latin typeface="Arial"/>
              <a:cs typeface="Arial"/>
            </a:endParaRPr>
          </a:p>
          <a:p>
            <a:pPr marR="786765" algn="ctr">
              <a:lnSpc>
                <a:spcPct val="100000"/>
              </a:lnSpc>
              <a:spcBef>
                <a:spcPts val="1800"/>
              </a:spcBef>
            </a:pPr>
            <a:r>
              <a:rPr sz="2800" b="1" i="1" spc="-5" dirty="0">
                <a:latin typeface="Arial"/>
                <a:cs typeface="Arial"/>
              </a:rPr>
              <a:t>ATC </a:t>
            </a:r>
            <a:r>
              <a:rPr sz="2800" b="1" dirty="0">
                <a:latin typeface="Arial"/>
                <a:cs typeface="Arial"/>
              </a:rPr>
              <a:t>= </a:t>
            </a:r>
            <a:r>
              <a:rPr sz="2800" b="1" i="1" dirty="0">
                <a:latin typeface="Arial"/>
                <a:cs typeface="Arial"/>
              </a:rPr>
              <a:t>FC/Q</a:t>
            </a:r>
            <a:endParaRPr sz="2800" dirty="0">
              <a:latin typeface="Arial"/>
              <a:cs typeface="Arial"/>
            </a:endParaRPr>
          </a:p>
          <a:p>
            <a:pPr marL="12700" marR="578485">
              <a:lnSpc>
                <a:spcPct val="100000"/>
              </a:lnSpc>
              <a:spcBef>
                <a:spcPts val="1800"/>
              </a:spcBef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dirty="0">
                <a:latin typeface="Arial"/>
                <a:cs typeface="Arial"/>
              </a:rPr>
              <a:t>μέσο μεταβλητό κόστος </a:t>
            </a:r>
            <a:r>
              <a:rPr lang="el-GR" sz="2800" dirty="0">
                <a:latin typeface="Arial"/>
                <a:cs typeface="Arial"/>
              </a:rPr>
              <a:t>είναι το μεταβλητό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κόστος ανά μονάδα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εκροής.</a:t>
            </a:r>
            <a:endParaRPr lang="en-US" sz="2800" i="1" spc="-5" dirty="0">
              <a:latin typeface="Arial"/>
              <a:cs typeface="Arial"/>
            </a:endParaRPr>
          </a:p>
          <a:p>
            <a:pPr marR="767080" algn="ctr">
              <a:lnSpc>
                <a:spcPct val="100000"/>
              </a:lnSpc>
              <a:spcBef>
                <a:spcPts val="1795"/>
              </a:spcBef>
            </a:pPr>
            <a:r>
              <a:rPr sz="2800" b="1" i="1" spc="-5" dirty="0">
                <a:latin typeface="Arial"/>
                <a:cs typeface="Arial"/>
              </a:rPr>
              <a:t>ATC </a:t>
            </a:r>
            <a:r>
              <a:rPr sz="2800" b="1" dirty="0">
                <a:latin typeface="Arial"/>
                <a:cs typeface="Arial"/>
              </a:rPr>
              <a:t>= </a:t>
            </a:r>
            <a:r>
              <a:rPr sz="2800" b="1" i="1" spc="-5" dirty="0">
                <a:latin typeface="Arial"/>
                <a:cs typeface="Arial"/>
              </a:rPr>
              <a:t>VC/Q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" y="657097"/>
            <a:ext cx="98317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265" marR="5080" indent="-40132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ΜΕΣΑ ΚΟΣΤΗ ΤΗΣ </a:t>
            </a:r>
            <a:r>
              <a:rPr dirty="0"/>
              <a:t>GOURMET </a:t>
            </a:r>
            <a:r>
              <a:rPr spc="-5" dirty="0"/>
              <a:t>SALSAS</a:t>
            </a:r>
            <a:r>
              <a:rPr lang="el-GR" spc="-5" dirty="0"/>
              <a:t> ΤΗΣ </a:t>
            </a:r>
            <a:r>
              <a:rPr lang="en-US" spc="-5" dirty="0"/>
              <a:t>SELENA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9" y="2133600"/>
            <a:ext cx="96012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04" y="903985"/>
            <a:ext cx="939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ΤΙ ΘΑ ΜΑΘΕΤΕ ΣΕ ΑΥΤΟ ΤΟ ΚΕΦΑΛΑΙΟ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74687"/>
            <a:ext cx="9311005" cy="5526513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Τι είναι η συνάρτηση παραγωγής της επιχείρησης;</a:t>
            </a:r>
          </a:p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η παραγωγή υπόκειται συχνά σε φθίνουσες αποδόσεις των εισροών;</a:t>
            </a:r>
          </a:p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Ποια είδη κόστους αντιμετωπίζει μια επιχείρηση και πώς διαμορφώνει τις καμπύλες οριακού και μέσου κόστους της;</a:t>
            </a:r>
          </a:p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τα κόστη μιας επιχείρησης διαφέρουν στη βραχυχρόνια και τη μακροχρόνια περίοδο;</a:t>
            </a:r>
          </a:p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Τι είναι οι αύξουσες αποδόσεις κλίμακας και ποιο πλεονέκτημα προσφέρουν;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2225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ΚΑΜΠΥΛΗ ΜΕΣΟΥ ΣΥΝΟΛΙΚΟΥ ΚΟΣΤΟΥΣ ΤΗΣ </a:t>
            </a:r>
            <a:r>
              <a:rPr dirty="0"/>
              <a:t>GOURMET</a:t>
            </a:r>
            <a:r>
              <a:rPr spc="-20" dirty="0"/>
              <a:t> </a:t>
            </a:r>
            <a:r>
              <a:rPr spc="-5" dirty="0"/>
              <a:t>SALSAS</a:t>
            </a:r>
            <a:r>
              <a:rPr lang="el-GR" spc="-5" dirty="0"/>
              <a:t> ΤΗΣ </a:t>
            </a:r>
            <a:r>
              <a:rPr lang="en-US" spc="-5" dirty="0"/>
              <a:t>SELENA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057400"/>
            <a:ext cx="94678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903985"/>
            <a:ext cx="93725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ΚΑΜΠΥΛΗ ΜΕΣΟΥ ΣΥΝΟΛΙΚΟΥ ΚΟΣΤΟΥΣ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592945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marR="1208405" indent="-466725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79425" algn="l"/>
                <a:tab pos="480059" algn="l"/>
              </a:tabLst>
            </a:pPr>
            <a:r>
              <a:rPr lang="el-GR" sz="2800" b="1" dirty="0">
                <a:latin typeface="Arial"/>
                <a:cs typeface="Arial"/>
              </a:rPr>
              <a:t>Η αύξηση της εκροής επιφέρει δύο αντίθετα αποτελέσματα στο μέσο συνολικό κόστος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927100" marR="645160" lvl="1" indent="-457200" algn="just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Font typeface="Arial"/>
              <a:buChar char="–"/>
              <a:tabLst>
                <a:tab pos="927735" algn="l"/>
              </a:tabLst>
            </a:pPr>
            <a:r>
              <a:rPr lang="el-GR" sz="2600" b="1" spc="-5" dirty="0">
                <a:latin typeface="Arial"/>
                <a:cs typeface="Arial"/>
              </a:rPr>
              <a:t>Το αποτέλεσμα επιμερισμού</a:t>
            </a:r>
            <a:r>
              <a:rPr sz="2600" spc="-10" dirty="0">
                <a:latin typeface="Arial"/>
                <a:cs typeface="Arial"/>
              </a:rPr>
              <a:t>:</a:t>
            </a:r>
            <a:r>
              <a:rPr lang="el-GR" sz="2600" spc="-10" dirty="0">
                <a:latin typeface="Arial"/>
                <a:cs typeface="Arial"/>
              </a:rPr>
              <a:t>Όσο μεγαλύτερη είναι η εκροή, τόσο μεγαλύτερη είναι και η ποσότητα της εκροής στην οποία</a:t>
            </a:r>
            <a:r>
              <a:rPr lang="en-US" sz="2600" spc="-10" dirty="0">
                <a:latin typeface="Arial"/>
                <a:cs typeface="Arial"/>
              </a:rPr>
              <a:t> </a:t>
            </a:r>
            <a:r>
              <a:rPr lang="el-GR" sz="2600" spc="-10" dirty="0">
                <a:latin typeface="Arial"/>
                <a:cs typeface="Arial"/>
              </a:rPr>
              <a:t>κατανέμεται το σταθερό κόστος, οδηγώντας σε χαμηλότερο μέσο σταθερό κόστος.</a:t>
            </a:r>
            <a:endParaRPr lang="en-US" sz="2600" b="1" spc="-10" dirty="0">
              <a:latin typeface="Arial"/>
              <a:cs typeface="Arial"/>
            </a:endParaRPr>
          </a:p>
          <a:p>
            <a:pPr marL="927100" marR="645160" lvl="1" indent="-457200" algn="just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Font typeface="Arial"/>
              <a:buChar char="–"/>
              <a:tabLst>
                <a:tab pos="927735" algn="l"/>
              </a:tabLst>
            </a:pPr>
            <a:r>
              <a:rPr lang="el-GR" sz="2600" b="1" spc="-10" dirty="0">
                <a:latin typeface="Arial"/>
                <a:cs typeface="Arial"/>
              </a:rPr>
              <a:t>Το αποτέλεσμα των φθινουσών αποδόσεων</a:t>
            </a:r>
            <a:r>
              <a:rPr sz="2600" b="1" spc="-10" dirty="0">
                <a:latin typeface="Arial"/>
                <a:cs typeface="Arial"/>
              </a:rPr>
              <a:t>: </a:t>
            </a:r>
            <a:r>
              <a:rPr lang="el-GR" sz="2600" spc="-5" dirty="0">
                <a:latin typeface="Arial"/>
                <a:cs typeface="Arial"/>
              </a:rPr>
              <a:t>Όσο μεγαλύτερη είναι η εκροή, τόσο μεγαλύτερη είναι η ποσότητα της μεταβλητής εισροής που απαιτείται για να παραχθούν επιπλέον μονάδες εκροής, οδηγώντας σε υψηλότερο μέσο μεταβλητό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κόστος.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ΤΟΠΟΘΕΤΩΝΤΑΣ ΜΑΖΙ ΤΙΣ ΤΕΣΣΕΡΙΣ ΚΑΜΠΥΛΕΣ ΚΟΣΤΟΥΣ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746676"/>
            <a:ext cx="9316085" cy="584262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927100" marR="5080" lvl="1" indent="-447675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AutoNum type="arabicPeriod"/>
              <a:tabLst>
                <a:tab pos="927100" algn="l"/>
                <a:tab pos="927735" algn="l"/>
                <a:tab pos="7451725" algn="l"/>
              </a:tabLst>
            </a:pPr>
            <a:r>
              <a:rPr lang="el-GR" sz="2600" spc="-5" dirty="0">
                <a:latin typeface="Arial"/>
                <a:cs typeface="Arial"/>
              </a:rPr>
              <a:t>Το οριακό κόστος έχει ανοδική κλίση – το αποτέλεσμα των φθινουσών αποδόσεων που κάνει την παραγωγή μιας επιπλέον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μονάδας εκροής περισσότερο δαπανηρή από την προηγούμενη.</a:t>
            </a:r>
            <a:endParaRPr lang="en-US" sz="2600" spc="-5" dirty="0">
              <a:latin typeface="Arial"/>
              <a:cs typeface="Arial"/>
            </a:endParaRPr>
          </a:p>
          <a:p>
            <a:pPr marL="927100" marR="41275" lvl="1" indent="-447675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Το μέσο μεταβλητό κόστος έχει επίσης ανοδική κλίση, και πάλι εξαιτίας των φθινουσών αποδόσεων, αλλά είναι περισσότερο επίπεδο σε σχέση με την καμπύλη του οριακού κόστους</a:t>
            </a:r>
            <a:r>
              <a:rPr sz="2600" spc="-5" dirty="0">
                <a:latin typeface="Arial"/>
                <a:cs typeface="Arial"/>
              </a:rPr>
              <a:t>.</a:t>
            </a:r>
            <a:endParaRPr lang="en-US" sz="2600" spc="-5" dirty="0">
              <a:latin typeface="Arial"/>
              <a:cs typeface="Arial"/>
            </a:endParaRPr>
          </a:p>
          <a:p>
            <a:pPr marL="927100" lvl="1" indent="-447675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Το μέσο σταθερό κόστος έχει καθοδική κλίση εξαιτίας του αποτελέσματος επιμερισμού</a:t>
            </a:r>
            <a:r>
              <a:rPr sz="2600" b="1" spc="-10" dirty="0">
                <a:latin typeface="Arial"/>
                <a:cs typeface="Arial"/>
              </a:rPr>
              <a:t>.</a:t>
            </a:r>
            <a:endParaRPr lang="en-US" sz="2600" spc="-5" dirty="0">
              <a:latin typeface="Arial"/>
              <a:cs typeface="Arial"/>
            </a:endParaRPr>
          </a:p>
          <a:p>
            <a:pPr marL="927100" marR="93345" lvl="1" indent="-447675">
              <a:lnSpc>
                <a:spcPct val="100000"/>
              </a:lnSpc>
              <a:spcBef>
                <a:spcPts val="1205"/>
              </a:spcBef>
              <a:buClr>
                <a:srgbClr val="4D4D4D"/>
              </a:buClr>
              <a:buAutoNum type="arabicPeriod" startAt="4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Η καμπύλη του οριακού κόστους τέμνει την καμπύλη του μέσου συνολικού κόστους από κάτω προς τα πάνω στο χαμηλότερο σημείο της.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3" marR="5080" indent="-30163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MC </a:t>
            </a:r>
            <a:r>
              <a:rPr lang="el-GR" spc="-5" dirty="0"/>
              <a:t>ΚΑΙ</a:t>
            </a:r>
            <a:r>
              <a:rPr spc="-5" dirty="0"/>
              <a:t> </a:t>
            </a:r>
            <a:r>
              <a:rPr lang="el-GR" spc="-5" dirty="0"/>
              <a:t>ΚΑΜΠΥΛΕΣ ΜΕΣΟΥ ΚΟΣΤΟΥΣ ΓΙΑ ΤΗΝ</a:t>
            </a:r>
            <a:r>
              <a:rPr spc="-5" dirty="0"/>
              <a:t> </a:t>
            </a:r>
            <a:r>
              <a:rPr dirty="0"/>
              <a:t>GOURMET</a:t>
            </a:r>
            <a:r>
              <a:rPr spc="-15" dirty="0"/>
              <a:t> </a:t>
            </a:r>
            <a:r>
              <a:rPr spc="-5" dirty="0"/>
              <a:t>SALSAS</a:t>
            </a:r>
            <a:r>
              <a:rPr lang="el-GR" spc="-5" dirty="0"/>
              <a:t> ΤΗΣ </a:t>
            </a:r>
            <a:r>
              <a:rPr lang="en-US" spc="-5" dirty="0"/>
              <a:t>SELENA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7" y="2057400"/>
            <a:ext cx="94392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923035"/>
            <a:ext cx="830122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ΕΛΑΧΙΣΤΟ ΜΕΣΟ ΣΥΝΟΛΙΚΟ ΚΟΣΤΟΣ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391400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16128"/>
            <a:ext cx="9418320" cy="56752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9215" indent="-457200">
              <a:lnSpc>
                <a:spcPct val="100000"/>
              </a:lnSpc>
              <a:spcBef>
                <a:spcPts val="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b="1" spc="-5" dirty="0">
                <a:latin typeface="Arial"/>
                <a:cs typeface="Arial"/>
              </a:rPr>
              <a:t>Η εκροή ελάχιστου κόστους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είναι η ποσότητα εκροής στην οποία το μέσο συνολικό κόστος είναι το ελάχιστο-ο πυθμένας της σχήματος </a:t>
            </a:r>
            <a:r>
              <a:rPr sz="2600" spc="-10" dirty="0">
                <a:latin typeface="Arial"/>
                <a:cs typeface="Arial"/>
              </a:rPr>
              <a:t>U</a:t>
            </a:r>
            <a:r>
              <a:rPr lang="el-GR" sz="2600" spc="-10" dirty="0">
                <a:latin typeface="Arial"/>
                <a:cs typeface="Arial"/>
              </a:rPr>
              <a:t>, καμπύλης του μέσου συνολικού κόστους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 marL="469900" marR="669925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b="1" spc="-5" dirty="0">
                <a:latin typeface="Arial"/>
                <a:cs typeface="Arial"/>
              </a:rPr>
              <a:t>Τρεις γενικές αρχές που είναι πάντα αληθείς, για τις καμπύλες οριακού κόστους και μέσου συνολικού κόστους μιας επιχείρησης</a:t>
            </a:r>
            <a:r>
              <a:rPr sz="2600" b="1" spc="-10" dirty="0"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926465" marR="374650" lvl="1" indent="-447040">
              <a:lnSpc>
                <a:spcPct val="100000"/>
              </a:lnSpc>
              <a:spcBef>
                <a:spcPts val="610"/>
              </a:spcBef>
              <a:buClr>
                <a:srgbClr val="4D4D4D"/>
              </a:buClr>
              <a:buAutoNum type="arabicPeriod"/>
              <a:tabLst>
                <a:tab pos="926465" algn="l"/>
                <a:tab pos="927100" algn="l"/>
              </a:tabLst>
            </a:pPr>
            <a:r>
              <a:rPr lang="el-GR" sz="2400" spc="-5" dirty="0">
                <a:latin typeface="Arial"/>
                <a:cs typeface="Arial"/>
              </a:rPr>
              <a:t>Στην εκροή ελάχιστου κόστους</a:t>
            </a:r>
            <a:r>
              <a:rPr lang="el-GR" sz="2400" b="1" spc="-5" dirty="0">
                <a:latin typeface="Arial"/>
                <a:cs typeface="Arial"/>
              </a:rPr>
              <a:t>,</a:t>
            </a:r>
            <a:r>
              <a:rPr lang="el-GR" sz="2400" spc="-5" dirty="0">
                <a:latin typeface="Arial"/>
                <a:cs typeface="Arial"/>
              </a:rPr>
              <a:t> το μέσο συνολικό κόστος είναι ίσο με το οριακό κόστος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926465" marR="5080" lvl="1" indent="-44704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AutoNum type="arabicPeriod"/>
              <a:tabLst>
                <a:tab pos="926465" algn="l"/>
                <a:tab pos="927100" algn="l"/>
              </a:tabLst>
            </a:pPr>
            <a:r>
              <a:rPr lang="el-GR" sz="2400" spc="-5" dirty="0">
                <a:latin typeface="Arial"/>
                <a:cs typeface="Arial"/>
              </a:rPr>
              <a:t>Σε εκροή μικρότερη από την εκροή ελάχιστου κόστους, το οριακό κόστος είναι μικρότερο από το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l-GR" sz="2400" spc="-5" dirty="0">
                <a:latin typeface="Arial"/>
                <a:cs typeface="Arial"/>
              </a:rPr>
              <a:t>μέσο συνολικό κόστος και το μέσο συνολικό κόστος μειώνεται</a:t>
            </a:r>
            <a:r>
              <a:rPr sz="2400" spc="-5" dirty="0">
                <a:latin typeface="Arial"/>
                <a:cs typeface="Arial"/>
              </a:rPr>
              <a:t>.</a:t>
            </a:r>
            <a:endParaRPr lang="en-US" sz="2400" b="1" spc="-5" dirty="0">
              <a:latin typeface="Arial"/>
              <a:cs typeface="Arial"/>
            </a:endParaRPr>
          </a:p>
          <a:p>
            <a:pPr marL="926465" marR="11430" lvl="1" indent="-44704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AutoNum type="arabicPeriod"/>
              <a:tabLst>
                <a:tab pos="926465" algn="l"/>
                <a:tab pos="927100" algn="l"/>
              </a:tabLst>
            </a:pPr>
            <a:r>
              <a:rPr lang="el-GR" sz="2400" spc="-5" dirty="0">
                <a:latin typeface="Arial"/>
                <a:cs typeface="Arial"/>
              </a:rPr>
              <a:t>Σε εκροή μεγαλύτερη από την εκροή του ελάχιστου κόστους, το οριακό κόστος είναι μεγαλύτερο από το μέσο συνολικό κόστος και το μέσο συνολικό κόστος αυξάνεται.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223" y="720344"/>
            <a:ext cx="975677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4138" algn="ctr">
              <a:lnSpc>
                <a:spcPct val="100000"/>
              </a:lnSpc>
              <a:spcBef>
                <a:spcPts val="95"/>
              </a:spcBef>
            </a:pPr>
            <a:r>
              <a:rPr lang="el-GR" sz="3200" spc="-5" dirty="0"/>
              <a:t>Η ΣΧΕΣΗ ΜΕΤΑΞΥ ΤΩΝ ΚΑΜΠΥΛΩΝ ΜΕΣΟΥ ΣΥΝΟΛΙΚΟΥ ΚΟΣΤΟΥΣ ΚΑΙ ΟΡΙΑΚΟΥ ΚΟΣΤΟΥΣ</a:t>
            </a:r>
            <a:endParaRPr sz="32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05000"/>
            <a:ext cx="95154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838" marR="5080" indent="-49213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ΈΧΕΙ ΠΑΝΤΑ ΑΝΟΔΙΚΗ ΚΛΙΣΗ Η ΚΑΜΠΥΛΗ ΟΡΙΑΚΟΥ ΚΟΣΤΟΥΣ;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866900"/>
            <a:ext cx="94773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87" y="903985"/>
            <a:ext cx="9042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ΒΡΑΧΥΣΡΟΝΙΟ ΕΝΑΝΤΙ ΜΑΚΡΟΧΡΟΝΙΟΥ ΚΟΣΤΟΥΣ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229486"/>
            <a:ext cx="960818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Όλες οι εισροές είναι μεταβλητές μακροχρόνια.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lang="el-GR" sz="2800" b="1" spc="-5" dirty="0">
                <a:latin typeface="Arial"/>
                <a:cs typeface="Arial"/>
              </a:rPr>
              <a:t>Α</a:t>
            </a:r>
            <a:r>
              <a:rPr lang="el-GR" sz="2800" dirty="0">
                <a:latin typeface="Arial"/>
                <a:cs typeface="Arial"/>
              </a:rPr>
              <a:t>υτό σημαίνει ότι στη μακροχρόνια περίοδο το σταθερό κόστος μπορεί επίσης να μεταβληθεί.</a:t>
            </a:r>
            <a:endParaRPr lang="el-GR" sz="28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-228600" y="1828800"/>
            <a:ext cx="4767903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400" b="1" dirty="0">
                <a:latin typeface="Arial"/>
                <a:cs typeface="Arial"/>
              </a:rPr>
              <a:t>Για κάθε δεδομένο επίπεδο εκροής, υπάρχει μια αμοιβαία αντιστάθμιση: μια επιλογή μεταξύ χαμηλότερου σταθερού κόστους και υψηλότερου μεταβλητού κόστους ή υψηλότερου σταθερού κόστους και χαμηλότερου μεταβλητού κόστους.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36" y="1078173"/>
            <a:ext cx="535324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36" y="4740689"/>
            <a:ext cx="5442897" cy="30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6" y="762000"/>
            <a:ext cx="899769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4288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Η ΚΑΜΠΥΛΗ ΤΟΥ ΜΑΚΡΟΧΡΟΝΙΟΥ ΜΕΣΟΥ ΣΥΝΟΛΙΚΟΥ ΚΟΣΤΟΥΣ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611995" cy="369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καμπύλη</a:t>
            </a:r>
            <a:r>
              <a:rPr lang="el-GR" sz="2800" dirty="0">
                <a:latin typeface="Arial"/>
                <a:cs typeface="Arial"/>
              </a:rPr>
              <a:t> του </a:t>
            </a:r>
            <a:r>
              <a:rPr lang="el-GR" sz="2800" b="1" dirty="0">
                <a:latin typeface="Arial"/>
                <a:cs typeface="Arial"/>
              </a:rPr>
              <a:t>μακροχρόνιου μέσου συνολικού κόστους </a:t>
            </a:r>
            <a:r>
              <a:rPr lang="el-GR" sz="2800" dirty="0">
                <a:latin typeface="Arial"/>
                <a:cs typeface="Arial"/>
              </a:rPr>
              <a:t>δείχνει τη σχέση μεταξύ εκροής και μέσου συνολικού κόστους όταν το σταθερό κόστος έχει επιλεγεί με γνώμονα την ελαχιστοποίηση του μέσου συνολικού κόστους για κάθε επίπεδο εκροής.</a:t>
            </a:r>
            <a:endParaRPr lang="el-GR" sz="28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926465" marR="461009" indent="-449580">
              <a:lnSpc>
                <a:spcPct val="100000"/>
              </a:lnSpc>
              <a:spcBef>
                <a:spcPts val="1800"/>
              </a:spcBef>
              <a:tabLst>
                <a:tab pos="926465" algn="l"/>
              </a:tabLst>
            </a:pPr>
            <a:r>
              <a:rPr sz="2800" dirty="0">
                <a:solidFill>
                  <a:srgbClr val="4D4D4D"/>
                </a:solidFill>
                <a:latin typeface="Arial"/>
                <a:cs typeface="Arial"/>
              </a:rPr>
              <a:t>–	</a:t>
            </a:r>
            <a:r>
              <a:rPr sz="2800" dirty="0">
                <a:latin typeface="Arial"/>
                <a:cs typeface="Arial"/>
              </a:rPr>
              <a:t>(</a:t>
            </a:r>
            <a:r>
              <a:rPr lang="el-GR" sz="2800" dirty="0">
                <a:latin typeface="Arial"/>
                <a:cs typeface="Arial"/>
              </a:rPr>
              <a:t>Υποθέτουμε ότι η επιχείρηση έχει επιλέξει το πιο φθηνό μέγεθος εργοστασίου για κάθε μονάδα εκροής</a:t>
            </a:r>
            <a:r>
              <a:rPr sz="2800" dirty="0">
                <a:latin typeface="Arial"/>
                <a:cs typeface="Arial"/>
              </a:rPr>
              <a:t>.)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7895" y="903985"/>
            <a:ext cx="6631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Η ΣΥΝΑΡΤΗΣΗ ΠΑΡΑΓΩΓΗΣ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405620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Μια </a:t>
            </a:r>
            <a:r>
              <a:rPr lang="el-GR" sz="2800" b="1" dirty="0">
                <a:latin typeface="Arial"/>
                <a:cs typeface="Arial"/>
              </a:rPr>
              <a:t>συνάρτηση</a:t>
            </a:r>
            <a:r>
              <a:rPr lang="el-GR" sz="280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παραγωγής</a:t>
            </a:r>
            <a:r>
              <a:rPr lang="el-GR" sz="2800" dirty="0">
                <a:latin typeface="Arial"/>
                <a:cs typeface="Arial"/>
              </a:rPr>
              <a:t> είναι η σχέση μεταξύ της ποσότητας των εισροών που χρησιμοποιεί μια επιχείρηση και της ποσότητας της εκροής που παράγει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469900" marR="578485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Μια </a:t>
            </a:r>
            <a:r>
              <a:rPr lang="el-GR" sz="2800" b="1" dirty="0">
                <a:latin typeface="Arial"/>
                <a:cs typeface="Arial"/>
              </a:rPr>
              <a:t>σταθερή εισροή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είναι μια εισροή, της οποίας η ποσότητα είναι συγκεκριμένη για μια χρονική περίοδο και δεν μπορεί να μεταβληθεί.</a:t>
            </a:r>
            <a:endParaRPr sz="2800" dirty="0">
              <a:latin typeface="Arial"/>
              <a:cs typeface="Arial"/>
            </a:endParaRPr>
          </a:p>
          <a:p>
            <a:pPr marL="469265" marR="122555" indent="-456565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Μια </a:t>
            </a:r>
            <a:r>
              <a:rPr lang="el-GR" sz="2800" b="1" spc="-5" dirty="0">
                <a:latin typeface="Arial"/>
                <a:cs typeface="Arial"/>
              </a:rPr>
              <a:t>μεταβλητή εισροή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είναι μια εισροή, την ποσότητα της οποίας μπορεί να μεταβάλει η επιχείρηση οποιαδήποτε στιγμή.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-28074" y="5867400"/>
            <a:ext cx="9860788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Οι καμπύλες βραχυχρόνιου και μακροχρόνιου μέσου συνολικού κόστους διαφέρουν, διότι μια επιχείρηση μπορεί να επιλέξει το σταθερό κόστος της μακροχρόνια.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539303" y="74809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8637"/>
            <a:ext cx="5638799" cy="427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9" y="952500"/>
            <a:ext cx="953860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957178"/>
            <a:ext cx="59761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ΑΠΟΔΟΣΕΙΣ ΚΛΙΜΑΚΑΣ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352280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828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Αύξουσες αποδόσεις κλίμακας </a:t>
            </a:r>
            <a:r>
              <a:rPr lang="el-GR" sz="2800" dirty="0">
                <a:latin typeface="Arial"/>
                <a:cs typeface="Arial"/>
              </a:rPr>
              <a:t>δημιουργούνται όταν το μακροχρόνιο μέσο συνολικό κόστος μειώνεται καθώς αυξάνεται η εκροή.</a:t>
            </a: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Φθίνουσες αποδόσεις κλίμακας </a:t>
            </a:r>
            <a:r>
              <a:rPr lang="el-GR" sz="2800" dirty="0">
                <a:latin typeface="Arial"/>
                <a:cs typeface="Arial"/>
              </a:rPr>
              <a:t>δημιουργούνται όταν το μακροχρόνιο μέσο συνολικό κόστος αυξάνεται καθώς αυξάνεται η εκροή.</a:t>
            </a:r>
          </a:p>
          <a:p>
            <a:pPr marL="469900" marR="636905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Σταθερές αποδόσεις κλίμακας </a:t>
            </a:r>
            <a:r>
              <a:rPr lang="el-GR" sz="2800" dirty="0">
                <a:latin typeface="Arial"/>
                <a:cs typeface="Arial"/>
              </a:rPr>
              <a:t>δημιουργούνται όταν το μακροχρόνιο μέσο συνολικό κόστος παραμένει σταθερό καθώς αυξάνεται η εκροή.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957178"/>
            <a:ext cx="5290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ΕΙΣΡΟΕΣ ΚΑΙ ΕΚΡΟΕΣ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390380" cy="3921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8135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Μακροχρόνια</a:t>
            </a:r>
            <a:r>
              <a:rPr lang="el-GR" sz="2800" dirty="0">
                <a:latin typeface="Arial"/>
                <a:cs typeface="Arial"/>
              </a:rPr>
              <a:t> (περίοδος) είναι η χρονική στην οποία όλες οι εισροές μπορούν να μεταβληθούν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469900" marR="4699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Βραχυχρόνια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(περίοδος) είναι η χρονική περίοδος στην οποία τουλάχιστον μία εισροή είναι σταθερή.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καμπύλη συνολικού προϊόντος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το πώς εξαρτάται η ποσότητα της εκροής από την ποσότητα της μεταβλητής εισροής, για μια δεδομένη ποσότητα της σταθερής εισροής.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595" y="903985"/>
            <a:ext cx="9145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Η ΠΑΡΑΓΩΓΗ ΒΡΑΧΥΧΡΟΝΙΑ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937750" cy="549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dirty="0">
                <a:latin typeface="Arial"/>
                <a:cs typeface="Arial"/>
              </a:rPr>
              <a:t>οριακό</a:t>
            </a:r>
            <a:r>
              <a:rPr lang="el-GR" sz="2800" dirty="0">
                <a:latin typeface="Arial"/>
                <a:cs typeface="Arial"/>
              </a:rPr>
              <a:t> προϊόν μιας εισροής είναι η πρόσθετη ποσότητα εκροής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που παράγεται από τη χρήση μιας επιπλέον μονάδας εισροής.</a:t>
            </a:r>
            <a:endParaRPr lang="en-US" sz="2800" i="1" dirty="0">
              <a:latin typeface="Arial"/>
              <a:cs typeface="Arial"/>
            </a:endParaRPr>
          </a:p>
          <a:p>
            <a:pPr marL="469900" marR="426084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i="1" dirty="0">
                <a:latin typeface="Arial"/>
                <a:cs typeface="Arial"/>
              </a:rPr>
              <a:t>Το οριακό προϊόν της εργασίας μειώνεται σταθερά, καθώς προσλαμβάνονται περισσότεροι εργάτες</a:t>
            </a:r>
            <a:r>
              <a:rPr lang="en-US" sz="2800" i="1" dirty="0">
                <a:latin typeface="Arial"/>
                <a:cs typeface="Arial"/>
              </a:rPr>
              <a:t> </a:t>
            </a:r>
            <a:r>
              <a:rPr lang="el-GR" sz="2800" i="1" dirty="0">
                <a:latin typeface="Arial"/>
                <a:cs typeface="Arial"/>
              </a:rPr>
              <a:t>– δηλαδή κάθε διαδοχικός εργάτης προσθέτει λιγότερο στην εκροή σε σχέση με τον προηγούμενο εργάτη</a:t>
            </a:r>
            <a:r>
              <a:rPr sz="2800" b="1" i="1" dirty="0">
                <a:latin typeface="Arial"/>
                <a:cs typeface="Arial"/>
              </a:rPr>
              <a:t>.</a:t>
            </a:r>
            <a:endParaRPr lang="en-US" sz="2600" spc="-5" dirty="0">
              <a:solidFill>
                <a:srgbClr val="4D4D4D"/>
              </a:solidFill>
              <a:latin typeface="Arial"/>
              <a:cs typeface="Arial"/>
            </a:endParaRPr>
          </a:p>
          <a:p>
            <a:pPr marL="927100" marR="408940" indent="-447675">
              <a:lnSpc>
                <a:spcPct val="100000"/>
              </a:lnSpc>
              <a:spcBef>
                <a:spcPts val="1805"/>
              </a:spcBef>
              <a:tabLst>
                <a:tab pos="927100" algn="l"/>
              </a:tabLst>
            </a:pPr>
            <a:r>
              <a:rPr sz="2600" spc="-5" dirty="0">
                <a:solidFill>
                  <a:srgbClr val="4D4D4D"/>
                </a:solidFill>
                <a:latin typeface="Arial"/>
                <a:cs typeface="Arial"/>
              </a:rPr>
              <a:t>–	</a:t>
            </a:r>
            <a:r>
              <a:rPr lang="el-GR" sz="2600" b="1" spc="-5" dirty="0">
                <a:latin typeface="Arial"/>
                <a:cs typeface="Arial"/>
              </a:rPr>
              <a:t>Μετά από ένα συγκεκριμένο σημείο, ένας κόμη εργαζόμενος στον ίδιο χώρο, θα δημιουργήσει συνωστισμό, με αποτέλεσμα, το οριακό προϊόν του να είναι χαμηλότερο από αυτό του αμέσως προηγούμενου, απασχολούμενου εργαζόμενου.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6" y="917347"/>
            <a:ext cx="9478889" cy="509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494" y="2002789"/>
            <a:ext cx="9548495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44600">
              <a:lnSpc>
                <a:spcPct val="100000"/>
              </a:lnSpc>
              <a:spcBef>
                <a:spcPts val="1800"/>
              </a:spcBef>
            </a:pPr>
            <a:r>
              <a:rPr sz="2800" b="1" i="1" spc="-5" dirty="0">
                <a:latin typeface="Arial"/>
                <a:cs typeface="Arial"/>
              </a:rPr>
              <a:t>MPL </a:t>
            </a:r>
            <a:r>
              <a:rPr sz="2800" dirty="0">
                <a:latin typeface="Arial"/>
                <a:cs typeface="Arial"/>
              </a:rPr>
              <a:t>= </a:t>
            </a:r>
            <a:r>
              <a:rPr lang="el-GR" sz="2800" dirty="0">
                <a:latin typeface="Arial"/>
                <a:cs typeface="Arial"/>
              </a:rPr>
              <a:t>η πρόσθετη ποσότητα εκροής από τη χρήση μιας επιπλέον μονάδας εργασίας</a:t>
            </a:r>
            <a:endParaRPr lang="el-GR" sz="2800" b="1" i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b="1" i="1" spc="-5" dirty="0">
                <a:latin typeface="Arial"/>
                <a:cs typeface="Arial"/>
              </a:rPr>
              <a:t>MPL </a:t>
            </a:r>
            <a:r>
              <a:rPr sz="2800" dirty="0">
                <a:latin typeface="Arial"/>
                <a:cs typeface="Arial"/>
              </a:rPr>
              <a:t>= </a:t>
            </a:r>
            <a:r>
              <a:rPr sz="2800" spc="-5" dirty="0">
                <a:latin typeface="Arial"/>
                <a:cs typeface="Arial"/>
              </a:rPr>
              <a:t>ΔQ/ΔL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0" y="707980"/>
            <a:ext cx="100583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marR="5080" indent="-7938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ΣΥΝΑΡΤΗΣΗ ΠΑΡΑΓΩΓΗΣ ΚΑΙ ΚΑΜΠΥΛΗ </a:t>
            </a:r>
            <a:r>
              <a:rPr lang="en-US" dirty="0"/>
              <a:t>TP</a:t>
            </a:r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8" y="931417"/>
            <a:ext cx="918718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ΦΘΙΝΟΥΣΕΣ ΑΠΟΔΟΣΕΙΣ ΜΙΑΣ ΕΙΣΡΟΗΣ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200" y="1676400"/>
            <a:ext cx="98425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Φθίνουσες αποδόσεις μιας εισροής </a:t>
            </a:r>
            <a:r>
              <a:rPr lang="el-GR" sz="2800" dirty="0">
                <a:latin typeface="Arial"/>
                <a:cs typeface="Arial"/>
              </a:rPr>
              <a:t>εμφανίζονται όταν μια αύξηση στην ποσότητα αυτής της εισροής, διατηρώντας σταθερά τα επίπεδα όλων των άλλων εισροών, οδηγεί σε μείωση του οριακού προϊόντος της εισροής αυτής.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49092"/>
            <a:ext cx="56007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82" y="3450304"/>
            <a:ext cx="7724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5029200"/>
            <a:ext cx="9582785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b="1" dirty="0">
                <a:latin typeface="Arial"/>
                <a:cs typeface="Arial"/>
              </a:rPr>
              <a:t>Με περισσότερη γη, κάθε εργάτης μπορεί να παράγει περισσότερο</a:t>
            </a:r>
            <a:r>
              <a:rPr lang="en-US" sz="2600" b="1" dirty="0">
                <a:latin typeface="Arial"/>
                <a:cs typeface="Arial"/>
              </a:rPr>
              <a:t> </a:t>
            </a:r>
            <a:r>
              <a:rPr lang="el-GR" sz="2600" b="1" dirty="0">
                <a:latin typeface="Arial"/>
                <a:cs typeface="Arial"/>
              </a:rPr>
              <a:t>σιτάρι</a:t>
            </a:r>
            <a:r>
              <a:rPr sz="2600" b="1" dirty="0">
                <a:latin typeface="Arial"/>
                <a:cs typeface="Arial"/>
              </a:rPr>
              <a:t>.</a:t>
            </a:r>
            <a:endParaRPr lang="en-US" sz="2600" b="1" dirty="0">
              <a:latin typeface="Arial"/>
              <a:cs typeface="Arial"/>
            </a:endParaRPr>
          </a:p>
          <a:p>
            <a:pPr marL="469900" marR="64769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b="1" dirty="0">
                <a:latin typeface="Arial"/>
                <a:cs typeface="Arial"/>
              </a:rPr>
              <a:t>Συνεπώς, μια αύξηση στη σταθερή εισροή μετατοπίζει την</a:t>
            </a:r>
            <a:r>
              <a:rPr lang="en-US" sz="2600" b="1" dirty="0">
                <a:latin typeface="Arial"/>
                <a:cs typeface="Arial"/>
              </a:rPr>
              <a:t> </a:t>
            </a:r>
            <a:r>
              <a:rPr lang="el-GR" sz="2600" b="1" dirty="0">
                <a:latin typeface="Arial"/>
                <a:cs typeface="Arial"/>
              </a:rPr>
              <a:t>καμπύλη συνολικού προϊόντος προς τα επάνω, από TP</a:t>
            </a:r>
            <a:r>
              <a:rPr lang="el-GR" sz="2600" b="1" baseline="-25000" dirty="0">
                <a:latin typeface="Arial"/>
                <a:cs typeface="Arial"/>
              </a:rPr>
              <a:t>10</a:t>
            </a:r>
            <a:r>
              <a:rPr lang="el-GR" sz="2600" b="1" dirty="0">
                <a:latin typeface="Arial"/>
                <a:cs typeface="Arial"/>
              </a:rPr>
              <a:t> σε TP</a:t>
            </a:r>
            <a:r>
              <a:rPr lang="el-GR" sz="2600" b="1" baseline="-25000" dirty="0">
                <a:latin typeface="Arial"/>
                <a:cs typeface="Arial"/>
              </a:rPr>
              <a:t>20</a:t>
            </a:r>
            <a:r>
              <a:rPr lang="el-GR" sz="2600" b="1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539303" y="75571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0" y="755142"/>
            <a:ext cx="9343390" cy="42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52332</TotalTime>
  <Words>1569</Words>
  <Application>Microsoft Office PowerPoint</Application>
  <PresentationFormat>Custom</PresentationFormat>
  <Paragraphs>150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11</vt:lpstr>
      <vt:lpstr>ΤΙ ΘΑ ΜΑΘΕΤΕ ΣΕ ΑΥΤΟ ΤΟ ΚΕΦΑΛΑΙΟ</vt:lpstr>
      <vt:lpstr>Η ΣΥΝΑΡΤΗΣΗ ΠΑΡΑΓΩΓΗΣ</vt:lpstr>
      <vt:lpstr>ΕΙΣΡΟΕΣ ΚΑΙ ΕΚΡΟΕΣ</vt:lpstr>
      <vt:lpstr>Η ΠΑΡΑΓΩΓΗ ΒΡΑΧΥΧΡΟΝΙΑ</vt:lpstr>
      <vt:lpstr>PowerPoint Presentation</vt:lpstr>
      <vt:lpstr>ΣΥΝΑΡΤΗΣΗ ΠΑΡΑΓΩΓΗΣ ΚΑΙ ΚΑΜΠΥΛΗ TP</vt:lpstr>
      <vt:lpstr>ΦΘΙΝΟΥΣΕΣ ΑΠΟΔΟΣΕΙΣ ΜΙΑΣ ΕΙΣΡΟΗΣ</vt:lpstr>
      <vt:lpstr>PowerPoint Presentation</vt:lpstr>
      <vt:lpstr>ΠΑΓΙΔΕΣ: ΤΙ ΕΙΝΑΙ ΜΙΑ ΜΟΝΑΔΑ;</vt:lpstr>
      <vt:lpstr>ΑΠΌ ΤΗ ΣΥΝΑΡΤΗΣΗ ΠΑΡΑΓΩΓΗΣ ΣΤΙΣ ΚΑΜΠΥΛΕΣ ΚΟΣΤΟΥΣ</vt:lpstr>
      <vt:lpstr>ΚΑΜΠΥΛΗ ΣΥΝΟΛΙΚΟΥ ΚΟΣΤΟΥΣ</vt:lpstr>
      <vt:lpstr>PowerPoint Presentation</vt:lpstr>
      <vt:lpstr>ΟΡΙΑΚΟ ΚΟΣΤΟΣ</vt:lpstr>
      <vt:lpstr>PowerPoint Presentation</vt:lpstr>
      <vt:lpstr>ΓΡΑΦΗΜΑΤΑ ΟΡΙΑΚΟΥ ΚΟΣΤΟΥΣ</vt:lpstr>
      <vt:lpstr>ΓΙΑΤΙ Η ΚΑΜΠΥΛΗ ΤΟΥ ΟΡΙΑΚΟΥ ΚΟΣΤΟΥΣ ΕΧΕΙ ΑΝΟΔΙΚΗ ΚΛΙΣΗ;</vt:lpstr>
      <vt:lpstr>ΜΕΣΟ ΚΟΣΤΟΣ</vt:lpstr>
      <vt:lpstr>ΜΕΣΑ ΚΟΣΤΗ ΤΗΣ GOURMET SALSAS ΤΗΣ SELENA</vt:lpstr>
      <vt:lpstr>ΚΑΜΠΥΛΗ ΜΕΣΟΥ ΣΥΝΟΛΙΚΟΥ ΚΟΣΤΟΥΣ ΤΗΣ GOURMET SALSAS ΤΗΣ SELENA</vt:lpstr>
      <vt:lpstr>ΚΑΜΠΥΛΗ ΜΕΣΟΥ ΣΥΝΟΛΙΚΟΥ ΚΟΣΤΟΥΣ</vt:lpstr>
      <vt:lpstr>ΤΟΠΟΘΕΤΩΝΤΑΣ ΜΑΖΙ ΤΙΣ ΤΕΣΣΕΡΙΣ ΚΑΜΠΥΛΕΣ ΚΟΣΤΟΥΣ</vt:lpstr>
      <vt:lpstr>MC ΚΑΙ ΚΑΜΠΥΛΕΣ ΜΕΣΟΥ ΚΟΣΤΟΥΣ ΓΙΑ ΤΗΝ GOURMET SALSAS ΤΗΣ SELENA</vt:lpstr>
      <vt:lpstr>ΕΛΑΧΙΣΤΟ ΜΕΣΟ ΣΥΝΟΛΙΚΟ ΚΟΣΤΟΣ</vt:lpstr>
      <vt:lpstr>Η ΣΧΕΣΗ ΜΕΤΑΞΥ ΤΩΝ ΚΑΜΠΥΛΩΝ ΜΕΣΟΥ ΣΥΝΟΛΙΚΟΥ ΚΟΣΤΟΥΣ ΚΑΙ ΟΡΙΑΚΟΥ ΚΟΣΤΟΥΣ</vt:lpstr>
      <vt:lpstr>ΈΧΕΙ ΠΑΝΤΑ ΑΝΟΔΙΚΗ ΚΛΙΣΗ Η ΚΑΜΠΥΛΗ ΟΡΙΑΚΟΥ ΚΟΣΤΟΥΣ;</vt:lpstr>
      <vt:lpstr>ΒΡΑΧΥΣΡΟΝΙΟ ΕΝΑΝΤΙ ΜΑΚΡΟΧΡΟΝΙΟΥ ΚΟΣΤΟΥΣ</vt:lpstr>
      <vt:lpstr>PowerPoint Presentation</vt:lpstr>
      <vt:lpstr>Η ΚΑΜΠΥΛΗ ΤΟΥ ΜΑΚΡΟΧΡΟΝΙΟΥ ΜΕΣΟΥ ΣΥΝΟΛΙΚΟΥ ΚΟΣΤΟΥΣ</vt:lpstr>
      <vt:lpstr>PowerPoint Presentation</vt:lpstr>
      <vt:lpstr>ΑΠΟΔΟΣΕΙΣ ΚΛΙΜΑΚΑΣ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Fpilchik</dc:creator>
  <cp:lastModifiedBy>Nikolaos G. Manetas</cp:lastModifiedBy>
  <cp:revision>961</cp:revision>
  <dcterms:created xsi:type="dcterms:W3CDTF">2019-10-10T07:03:54Z</dcterms:created>
  <dcterms:modified xsi:type="dcterms:W3CDTF">2022-10-17T13:02:32Z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2019-10-10T00:00:00Z</vt:filetime>
  </property>
</Properties>
</file>