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821" r:id="rId2"/>
    <p:sldId id="822" r:id="rId3"/>
    <p:sldId id="824" r:id="rId4"/>
    <p:sldId id="825" r:id="rId5"/>
    <p:sldId id="830" r:id="rId6"/>
    <p:sldId id="831" r:id="rId7"/>
    <p:sldId id="835" r:id="rId8"/>
    <p:sldId id="838" r:id="rId9"/>
    <p:sldId id="839" r:id="rId10"/>
    <p:sldId id="845" r:id="rId11"/>
    <p:sldId id="846" r:id="rId12"/>
    <p:sldId id="847" r:id="rId13"/>
  </p:sldIdLst>
  <p:sldSz cx="10058400" cy="7772400"/>
  <p:notesSz cx="10058400" cy="7772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529" autoAdjust="0"/>
  </p:normalViewPr>
  <p:slideViewPr>
    <p:cSldViewPr>
      <p:cViewPr varScale="1">
        <p:scale>
          <a:sx n="75" d="100"/>
          <a:sy n="75" d="100"/>
        </p:scale>
        <p:origin x="1450" y="6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83D321C5-B819-4FD8-98BF-462B748D35E4}" type="datetimeFigureOut">
              <a:rPr lang="el-GR" smtClean="0"/>
              <a:t>17/10/2022</a:t>
            </a:fld>
            <a:endParaRPr lang="el-GR"/>
          </a:p>
        </p:txBody>
      </p:sp>
      <p:sp>
        <p:nvSpPr>
          <p:cNvPr id="4" name="Θέση εικόνας διαφάνειας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D559AE4D-A51D-45A1-B6C8-067F1770B3F4}" type="slidenum">
              <a:rPr lang="el-GR" smtClean="0"/>
              <a:t>‹#›</a:t>
            </a:fld>
            <a:endParaRPr lang="el-GR"/>
          </a:p>
        </p:txBody>
      </p:sp>
    </p:spTree>
    <p:extLst>
      <p:ext uri="{BB962C8B-B14F-4D97-AF65-F5344CB8AC3E}">
        <p14:creationId xmlns:p14="http://schemas.microsoft.com/office/powerpoint/2010/main" val="189026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28904" y="653288"/>
            <a:ext cx="8800591" cy="112268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17" name="bk object 17"/>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19" name="bk object 19"/>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20" name="bk object 20"/>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21" name="bk object 21"/>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22" name="bk object 22"/>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23" name="bk object 23"/>
          <p:cNvSpPr/>
          <p:nvPr/>
        </p:nvSpPr>
        <p:spPr>
          <a:xfrm>
            <a:off x="94488" y="1136904"/>
            <a:ext cx="4544364" cy="615391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4027" y="211836"/>
            <a:ext cx="1534667" cy="478536"/>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80" y="0"/>
            <a:ext cx="10058400" cy="685800"/>
          </a:xfrm>
          <a:custGeom>
            <a:avLst/>
            <a:gdLst/>
            <a:ahLst/>
            <a:cxnLst/>
            <a:rect l="l" t="t" r="r" b="b"/>
            <a:pathLst>
              <a:path w="10058400" h="685800">
                <a:moveTo>
                  <a:pt x="0" y="0"/>
                </a:moveTo>
                <a:lnTo>
                  <a:pt x="0" y="685800"/>
                </a:lnTo>
                <a:lnTo>
                  <a:pt x="10058019" y="685799"/>
                </a:lnTo>
                <a:lnTo>
                  <a:pt x="10058019" y="0"/>
                </a:lnTo>
                <a:lnTo>
                  <a:pt x="0" y="0"/>
                </a:lnTo>
                <a:close/>
              </a:path>
            </a:pathLst>
          </a:custGeom>
          <a:solidFill>
            <a:srgbClr val="DA1B2C"/>
          </a:solidFill>
        </p:spPr>
        <p:txBody>
          <a:bodyPr wrap="square" lIns="0" tIns="0" rIns="0" bIns="0" rtlCol="0"/>
          <a:lstStyle/>
          <a:p>
            <a:endParaRPr/>
          </a:p>
        </p:txBody>
      </p:sp>
      <p:sp>
        <p:nvSpPr>
          <p:cNvPr id="18" name="bk object 18"/>
          <p:cNvSpPr/>
          <p:nvPr/>
        </p:nvSpPr>
        <p:spPr>
          <a:xfrm>
            <a:off x="53339" y="112013"/>
            <a:ext cx="1530858" cy="47853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6295" y="625856"/>
            <a:ext cx="9385808" cy="167132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a:xfrm>
            <a:off x="4849621" y="3554221"/>
            <a:ext cx="4990465" cy="2707004"/>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539303" y="7300897"/>
            <a:ext cx="979804" cy="139065"/>
          </a:xfrm>
          <a:prstGeom prst="rect">
            <a:avLst/>
          </a:prstGeom>
        </p:spPr>
        <p:txBody>
          <a:bodyPr wrap="square" lIns="0" tIns="0" rIns="0" bIns="0">
            <a:spAutoFit/>
          </a:bodyPr>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3" name="object 3"/>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5" name="object 5"/>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6" name="object 6"/>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8" name="object 8"/>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7672069" y="792734"/>
            <a:ext cx="1438275" cy="1550035"/>
          </a:xfrm>
          <a:prstGeom prst="rect">
            <a:avLst/>
          </a:prstGeom>
        </p:spPr>
        <p:txBody>
          <a:bodyPr vert="horz" wrap="square" lIns="0" tIns="12700" rIns="0" bIns="0" rtlCol="0">
            <a:spAutoFit/>
          </a:bodyPr>
          <a:lstStyle/>
          <a:p>
            <a:pPr marL="12700">
              <a:lnSpc>
                <a:spcPct val="100000"/>
              </a:lnSpc>
              <a:spcBef>
                <a:spcPts val="100"/>
              </a:spcBef>
            </a:pPr>
            <a:r>
              <a:rPr sz="10000" b="1" spc="-5" dirty="0">
                <a:solidFill>
                  <a:srgbClr val="FFFFFF"/>
                </a:solidFill>
                <a:latin typeface="Arial"/>
                <a:cs typeface="Arial"/>
              </a:rPr>
              <a:t>10</a:t>
            </a:r>
            <a:endParaRPr sz="10000">
              <a:latin typeface="Arial"/>
              <a:cs typeface="Arial"/>
            </a:endParaRPr>
          </a:p>
        </p:txBody>
      </p:sp>
      <p:sp>
        <p:nvSpPr>
          <p:cNvPr id="11" name="object 11"/>
          <p:cNvSpPr txBox="1"/>
          <p:nvPr/>
        </p:nvSpPr>
        <p:spPr>
          <a:xfrm>
            <a:off x="5525262" y="4471070"/>
            <a:ext cx="3923538" cy="1243930"/>
          </a:xfrm>
          <a:prstGeom prst="rect">
            <a:avLst/>
          </a:prstGeom>
        </p:spPr>
        <p:txBody>
          <a:bodyPr vert="horz" wrap="square" lIns="0" tIns="12700" rIns="0" bIns="0" rtlCol="0">
            <a:spAutoFit/>
          </a:bodyPr>
          <a:lstStyle/>
          <a:p>
            <a:pPr marL="279400" marR="5080" indent="-267335">
              <a:lnSpc>
                <a:spcPct val="100000"/>
              </a:lnSpc>
              <a:spcBef>
                <a:spcPts val="100"/>
              </a:spcBef>
            </a:pPr>
            <a:r>
              <a:rPr lang="el-GR" sz="4000" b="1" spc="-5" dirty="0">
                <a:solidFill>
                  <a:srgbClr val="FFFFFF"/>
                </a:solidFill>
                <a:latin typeface="Arial"/>
                <a:cs typeface="Arial"/>
              </a:rPr>
              <a:t>Ο Ορθολογικός Καταναλωτής</a:t>
            </a:r>
            <a:endParaRPr sz="4000" dirty="0">
              <a:latin typeface="Arial"/>
              <a:cs typeface="Arial"/>
            </a:endParaRPr>
          </a:p>
        </p:txBody>
      </p:sp>
      <p:sp>
        <p:nvSpPr>
          <p:cNvPr id="12" name="object 12"/>
          <p:cNvSpPr txBox="1"/>
          <p:nvPr/>
        </p:nvSpPr>
        <p:spPr>
          <a:xfrm>
            <a:off x="7659878" y="7319262"/>
            <a:ext cx="2068830" cy="238760"/>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FFFFFF"/>
                </a:solidFill>
                <a:latin typeface="Arial"/>
                <a:cs typeface="Arial"/>
              </a:rPr>
              <a:t>Revised by Solina</a:t>
            </a:r>
            <a:r>
              <a:rPr sz="1400" spc="-35" dirty="0">
                <a:solidFill>
                  <a:srgbClr val="FFFFFF"/>
                </a:solidFill>
                <a:latin typeface="Arial"/>
                <a:cs typeface="Arial"/>
              </a:rPr>
              <a:t> </a:t>
            </a:r>
            <a:r>
              <a:rPr sz="1400" spc="-5" dirty="0">
                <a:solidFill>
                  <a:srgbClr val="FFFFFF"/>
                </a:solidFill>
                <a:latin typeface="Arial"/>
                <a:cs typeface="Arial"/>
              </a:rPr>
              <a:t>Lindahl</a:t>
            </a:r>
            <a:endParaRPr sz="1400">
              <a:latin typeface="Arial"/>
              <a:cs typeface="Arial"/>
            </a:endParaRPr>
          </a:p>
        </p:txBody>
      </p:sp>
      <p:sp>
        <p:nvSpPr>
          <p:cNvPr id="14" name="object 14"/>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15" name="object 15"/>
          <p:cNvSpPr txBox="1"/>
          <p:nvPr/>
        </p:nvSpPr>
        <p:spPr>
          <a:xfrm>
            <a:off x="4539303" y="7291273"/>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6" name="Picture 15">
            <a:extLst>
              <a:ext uri="{FF2B5EF4-FFF2-40B4-BE49-F238E27FC236}">
                <a16:creationId xmlns:a16="http://schemas.microsoft.com/office/drawing/2014/main" id="{0F7CA01C-DE5A-F1AE-E24B-DB3C1F884E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276" y="930125"/>
            <a:ext cx="4668006" cy="60860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566822"/>
          </a:xfrm>
          <a:prstGeom prst="rect">
            <a:avLst/>
          </a:prstGeom>
        </p:spPr>
        <p:txBody>
          <a:bodyPr vert="horz" wrap="square" lIns="0" tIns="12700" rIns="0" bIns="0" rtlCol="0">
            <a:spAutoFit/>
          </a:bodyPr>
          <a:lstStyle/>
          <a:p>
            <a:pPr marR="5080" indent="23813" algn="ctr">
              <a:lnSpc>
                <a:spcPct val="100000"/>
              </a:lnSpc>
              <a:spcBef>
                <a:spcPts val="100"/>
              </a:spcBef>
            </a:pPr>
            <a:r>
              <a:rPr lang="el-GR" dirty="0"/>
              <a:t>Το Αποτέλεσμα (Επίδραση) Εισοδήματος</a:t>
            </a:r>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336295" y="1454723"/>
            <a:ext cx="9373870" cy="2598147"/>
          </a:xfrm>
          <a:prstGeom prst="rect">
            <a:avLst/>
          </a:prstGeom>
        </p:spPr>
        <p:txBody>
          <a:bodyPr vert="horz" wrap="square" lIns="0" tIns="12700" rIns="0" bIns="0" rtlCol="0">
            <a:spAutoFit/>
          </a:bodyPr>
          <a:lstStyle/>
          <a:p>
            <a:pPr marL="469900" marR="5080" indent="-457200">
              <a:lnSpc>
                <a:spcPct val="100000"/>
              </a:lnSpc>
              <a:spcBef>
                <a:spcPts val="1800"/>
              </a:spcBef>
              <a:buClr>
                <a:srgbClr val="4D4D4D"/>
              </a:buClr>
              <a:buFont typeface="Arial" panose="020B0604020202020204" pitchFamily="34" charset="0"/>
              <a:buChar char="•"/>
              <a:tabLst>
                <a:tab pos="469900" algn="l"/>
                <a:tab pos="470534" algn="l"/>
              </a:tabLst>
            </a:pPr>
            <a:r>
              <a:rPr lang="el-GR" sz="2800" b="1" dirty="0">
                <a:latin typeface="Arial"/>
                <a:cs typeface="Arial"/>
              </a:rPr>
              <a:t>Το αποτέλεσμα (επίδραση) υποκατάστασης</a:t>
            </a:r>
            <a:r>
              <a:rPr sz="2800" b="1" dirty="0">
                <a:latin typeface="Arial"/>
                <a:cs typeface="Arial"/>
              </a:rPr>
              <a:t> </a:t>
            </a:r>
            <a:r>
              <a:rPr sz="2800" dirty="0">
                <a:latin typeface="Arial"/>
                <a:cs typeface="Arial"/>
              </a:rPr>
              <a:t>(</a:t>
            </a:r>
            <a:r>
              <a:rPr lang="el-GR" sz="2800" dirty="0">
                <a:latin typeface="Arial"/>
                <a:cs typeface="Arial"/>
              </a:rPr>
              <a:t>μιας μεταβολής στην τιμή ενός αγαθού)</a:t>
            </a:r>
            <a:r>
              <a:rPr sz="2800" dirty="0">
                <a:latin typeface="Arial"/>
                <a:cs typeface="Arial"/>
              </a:rPr>
              <a:t> </a:t>
            </a:r>
            <a:r>
              <a:rPr lang="el-GR" sz="2800" dirty="0">
                <a:latin typeface="Arial"/>
                <a:cs typeface="Arial"/>
              </a:rPr>
              <a:t>είναι η μεταβολή στην ποσότητα που καταναλώνεται από αυτό το αγαθό, καθώς ο καταναλωτής υποκαθιστά το αγαθό που έχει γίνει σχετικά ακριβότερο, με το αγαθό που έχει γίνει σχετικά φθηνότερο.</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987" y="784180"/>
            <a:ext cx="9728835" cy="1120820"/>
          </a:xfrm>
          <a:prstGeom prst="rect">
            <a:avLst/>
          </a:prstGeom>
        </p:spPr>
        <p:txBody>
          <a:bodyPr vert="horz" wrap="square" lIns="0" tIns="12700" rIns="0" bIns="0" rtlCol="0">
            <a:spAutoFit/>
          </a:bodyPr>
          <a:lstStyle/>
          <a:p>
            <a:pPr marL="12700" algn="ctr">
              <a:lnSpc>
                <a:spcPct val="100000"/>
              </a:lnSpc>
              <a:spcBef>
                <a:spcPts val="100"/>
              </a:spcBef>
            </a:pPr>
            <a:r>
              <a:rPr lang="el-GR" dirty="0"/>
              <a:t>Η ΚΑΜΠΥΛΗ ΖΗΤΗΣΗΣ ΚΑΙ ΤΟ ΑΠΟΤΕΛΕΣΜΑ ΕΙΣΟΔΗΜΑΤΟΣ</a:t>
            </a:r>
            <a:endParaRPr dirty="0"/>
          </a:p>
        </p:txBody>
      </p:sp>
      <p:sp>
        <p:nvSpPr>
          <p:cNvPr id="6" name="object 6"/>
          <p:cNvSpPr txBox="1">
            <a:spLocks noGrp="1"/>
          </p:cNvSpPr>
          <p:nvPr>
            <p:ph type="ftr" sz="quarter" idx="5"/>
          </p:nvPr>
        </p:nvSpPr>
        <p:spPr>
          <a:xfrm>
            <a:off x="4539303" y="74809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981200"/>
            <a:ext cx="9539605" cy="2644314"/>
          </a:xfrm>
          <a:prstGeom prst="rect">
            <a:avLst/>
          </a:prstGeom>
        </p:spPr>
        <p:txBody>
          <a:bodyPr vert="horz" wrap="square" lIns="0" tIns="12700" rIns="0" bIns="0" rtlCol="0">
            <a:spAutoFit/>
          </a:bodyPr>
          <a:lstStyle/>
          <a:p>
            <a:pPr marL="927100" marR="242570" lvl="1" indent="-457200">
              <a:lnSpc>
                <a:spcPct val="100000"/>
              </a:lnSpc>
              <a:spcBef>
                <a:spcPts val="1805"/>
              </a:spcBef>
              <a:buClr>
                <a:srgbClr val="4D4D4D"/>
              </a:buClr>
              <a:buFont typeface="Arial"/>
              <a:buChar char="–"/>
              <a:tabLst>
                <a:tab pos="927100" algn="l"/>
                <a:tab pos="927735" algn="l"/>
              </a:tabLst>
            </a:pPr>
            <a:r>
              <a:rPr lang="el-GR" sz="2600" spc="-10" dirty="0">
                <a:latin typeface="Arial"/>
                <a:cs typeface="Arial"/>
              </a:rPr>
              <a:t>1. Για τη μεγάλη πλειοψηφία των αγαθών και υπηρεσιών, το αποτέλεσμα εισοδήματος δεν είναι σημαντικό και δεν ασκεί σημαντική επίδραση στην ατομική κατανάλωση.</a:t>
            </a:r>
          </a:p>
          <a:p>
            <a:pPr marL="927100" marR="5080" lvl="1" indent="-457200">
              <a:lnSpc>
                <a:spcPct val="100000"/>
              </a:lnSpc>
              <a:spcBef>
                <a:spcPts val="1800"/>
              </a:spcBef>
              <a:buClr>
                <a:srgbClr val="4D4D4D"/>
              </a:buClr>
              <a:buFont typeface="Arial"/>
              <a:buChar char="–"/>
              <a:tabLst>
                <a:tab pos="927100" algn="l"/>
                <a:tab pos="927735" algn="l"/>
              </a:tabLst>
            </a:pPr>
            <a:r>
              <a:rPr lang="el-GR" sz="2600" spc="-10" dirty="0">
                <a:latin typeface="Arial"/>
                <a:cs typeface="Arial"/>
              </a:rPr>
              <a:t>2. Στις περιπτώσεις που διαδραματίζει κάποιο ρόλο, το αποτέλεσμα εισοδήματος συνήθως ενισχύει το αποτέλεσμα υποκατάστασης. </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57041" y="927608"/>
            <a:ext cx="3533140" cy="566822"/>
          </a:xfrm>
          <a:prstGeom prst="rect">
            <a:avLst/>
          </a:prstGeom>
        </p:spPr>
        <p:txBody>
          <a:bodyPr vert="horz" wrap="square" lIns="0" tIns="12700" rIns="0" bIns="0" rtlCol="0">
            <a:spAutoFit/>
          </a:bodyPr>
          <a:lstStyle/>
          <a:p>
            <a:pPr marL="12700">
              <a:lnSpc>
                <a:spcPct val="100000"/>
              </a:lnSpc>
              <a:spcBef>
                <a:spcPts val="100"/>
              </a:spcBef>
            </a:pPr>
            <a:r>
              <a:rPr lang="el-GR" dirty="0"/>
              <a:t>ΑΓΑΘΑ </a:t>
            </a:r>
            <a:r>
              <a:rPr dirty="0"/>
              <a:t>GIFFEN</a:t>
            </a:r>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580880" cy="1736373"/>
          </a:xfrm>
          <a:prstGeom prst="rect">
            <a:avLst/>
          </a:prstGeom>
        </p:spPr>
        <p:txBody>
          <a:bodyPr vert="horz" wrap="square" lIns="0" tIns="12700" rIns="0" bIns="0" rtlCol="0">
            <a:spAutoFit/>
          </a:bodyPr>
          <a:lstStyle/>
          <a:p>
            <a:pPr marL="469900" marR="545465" indent="-457200">
              <a:lnSpc>
                <a:spcPct val="100000"/>
              </a:lnSpc>
              <a:spcBef>
                <a:spcPts val="100"/>
              </a:spcBef>
              <a:buClr>
                <a:srgbClr val="4D4D4D"/>
              </a:buClr>
              <a:buFont typeface="Arial"/>
              <a:buChar char="•"/>
              <a:tabLst>
                <a:tab pos="469900" algn="l"/>
                <a:tab pos="470534" algn="l"/>
              </a:tabLst>
            </a:pPr>
            <a:r>
              <a:rPr lang="el-GR" sz="2800" b="1" dirty="0">
                <a:latin typeface="Arial"/>
                <a:cs typeface="Arial"/>
              </a:rPr>
              <a:t>Αγαθό </a:t>
            </a:r>
            <a:r>
              <a:rPr sz="2800" b="1" dirty="0">
                <a:latin typeface="Arial"/>
                <a:cs typeface="Arial"/>
              </a:rPr>
              <a:t>Giffen: </a:t>
            </a:r>
            <a:r>
              <a:rPr lang="el-GR" sz="2800" dirty="0">
                <a:latin typeface="Arial"/>
                <a:cs typeface="Arial"/>
              </a:rPr>
              <a:t>Ένα πολύ σπάνιο κατώτερο αγαθό για το οποίο το αποτέλεσμα εισοδήματος </a:t>
            </a:r>
            <a:r>
              <a:rPr lang="el-GR" sz="2800" dirty="0" err="1">
                <a:latin typeface="Arial"/>
                <a:cs typeface="Arial"/>
              </a:rPr>
              <a:t>υπερσκελίζει</a:t>
            </a:r>
            <a:r>
              <a:rPr lang="el-GR" sz="2800" dirty="0">
                <a:latin typeface="Arial"/>
                <a:cs typeface="Arial"/>
              </a:rPr>
              <a:t> το αποτέλεσμα υποκατάστασης και η καμπύλη ζήτησης έχει ανοδική κλίση.</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104" y="927608"/>
            <a:ext cx="9399270" cy="574040"/>
          </a:xfrm>
          <a:prstGeom prst="rect">
            <a:avLst/>
          </a:prstGeom>
        </p:spPr>
        <p:txBody>
          <a:bodyPr vert="horz" wrap="square" lIns="0" tIns="12700" rIns="0" bIns="0" rtlCol="0">
            <a:spAutoFit/>
          </a:bodyPr>
          <a:lstStyle/>
          <a:p>
            <a:pPr marL="12700">
              <a:lnSpc>
                <a:spcPct val="100000"/>
              </a:lnSpc>
              <a:spcBef>
                <a:spcPts val="100"/>
              </a:spcBef>
            </a:pPr>
            <a:r>
              <a:rPr lang="el-GR" dirty="0"/>
              <a:t>ΤΙ ΘΑ ΜΑΘΕΤΕ ΣΕ ΑΥΤΟ ΤΟ ΚΕΦΑΛΑΙΟ</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665679"/>
            <a:ext cx="9861550" cy="5573321"/>
          </a:xfrm>
          <a:prstGeom prst="rect">
            <a:avLst/>
          </a:prstGeom>
        </p:spPr>
        <p:txBody>
          <a:bodyPr vert="horz" wrap="square" lIns="0" tIns="12700" rIns="0" bIns="0" rtlCol="0">
            <a:spAutoFit/>
          </a:bodyPr>
          <a:lstStyle/>
          <a:p>
            <a:pPr marL="469900" marR="917575" indent="-457200">
              <a:lnSpc>
                <a:spcPct val="100000"/>
              </a:lnSpc>
              <a:spcBef>
                <a:spcPts val="100"/>
              </a:spcBef>
              <a:spcAft>
                <a:spcPts val="600"/>
              </a:spcAft>
              <a:buClr>
                <a:srgbClr val="4D4D4D"/>
              </a:buClr>
              <a:buChar char="•"/>
              <a:tabLst>
                <a:tab pos="469900" algn="l"/>
                <a:tab pos="470534" algn="l"/>
              </a:tabLst>
            </a:pPr>
            <a:r>
              <a:rPr lang="el-GR" sz="2600" dirty="0">
                <a:latin typeface="Arial"/>
                <a:cs typeface="Arial"/>
              </a:rPr>
              <a:t>Ποιοι είναι οι παράγοντες που προσδιορίζουν τον τρόπο με τον οποίο ξοδεύουν το εισόδημά τους οι καταναλωτές;</a:t>
            </a:r>
          </a:p>
          <a:p>
            <a:pPr marL="469900" marR="917575" indent="-457200">
              <a:lnSpc>
                <a:spcPct val="100000"/>
              </a:lnSpc>
              <a:spcBef>
                <a:spcPts val="100"/>
              </a:spcBef>
              <a:spcAft>
                <a:spcPts val="600"/>
              </a:spcAft>
              <a:buClr>
                <a:srgbClr val="4D4D4D"/>
              </a:buClr>
              <a:buChar char="•"/>
              <a:tabLst>
                <a:tab pos="469900" algn="l"/>
                <a:tab pos="470534" algn="l"/>
              </a:tabLst>
            </a:pPr>
            <a:r>
              <a:rPr lang="el-GR" sz="2600" dirty="0">
                <a:latin typeface="Arial"/>
                <a:cs typeface="Arial"/>
              </a:rPr>
              <a:t>Γιατί οι οικονομολόγοι χρησιμοποιούν την έννοια της χρησιμότητας για να περιγράψουν τις προτιμήσεις των ανθρώπων;</a:t>
            </a:r>
          </a:p>
          <a:p>
            <a:pPr marL="469900" marR="917575" indent="-457200">
              <a:lnSpc>
                <a:spcPct val="100000"/>
              </a:lnSpc>
              <a:spcBef>
                <a:spcPts val="100"/>
              </a:spcBef>
              <a:spcAft>
                <a:spcPts val="600"/>
              </a:spcAft>
              <a:buClr>
                <a:srgbClr val="4D4D4D"/>
              </a:buClr>
              <a:buChar char="•"/>
              <a:tabLst>
                <a:tab pos="469900" algn="l"/>
                <a:tab pos="470534" algn="l"/>
              </a:tabLst>
            </a:pPr>
            <a:r>
              <a:rPr lang="el-GR" sz="2600" dirty="0">
                <a:latin typeface="Arial"/>
                <a:cs typeface="Arial"/>
              </a:rPr>
              <a:t>Γιατί η αρχή της φθίνουσας οριακής χρησιμότητας περιγράφει επακριβώς την συμπεριφορά του καταναλωτή;</a:t>
            </a:r>
          </a:p>
          <a:p>
            <a:pPr marL="469900" marR="917575" indent="-457200">
              <a:lnSpc>
                <a:spcPct val="100000"/>
              </a:lnSpc>
              <a:spcBef>
                <a:spcPts val="100"/>
              </a:spcBef>
              <a:spcAft>
                <a:spcPts val="600"/>
              </a:spcAft>
              <a:buClr>
                <a:srgbClr val="4D4D4D"/>
              </a:buClr>
              <a:buChar char="•"/>
              <a:tabLst>
                <a:tab pos="469900" algn="l"/>
                <a:tab pos="470534" algn="l"/>
              </a:tabLst>
            </a:pPr>
            <a:r>
              <a:rPr lang="el-GR" sz="2600" dirty="0">
                <a:latin typeface="Arial"/>
                <a:cs typeface="Arial"/>
              </a:rPr>
              <a:t>Ποιος είναι ο βέλτιστος καταναλωτικός συνδυασμός και γιατί χρησιμοποιούμε την οριακή ανάλυση προκειμένου να τον προσδιορίσουμε;</a:t>
            </a:r>
          </a:p>
          <a:p>
            <a:pPr marL="469900" marR="917575" indent="-457200">
              <a:lnSpc>
                <a:spcPct val="100000"/>
              </a:lnSpc>
              <a:spcBef>
                <a:spcPts val="100"/>
              </a:spcBef>
              <a:spcAft>
                <a:spcPts val="600"/>
              </a:spcAft>
              <a:buClr>
                <a:srgbClr val="4D4D4D"/>
              </a:buClr>
              <a:buChar char="•"/>
              <a:tabLst>
                <a:tab pos="469900" algn="l"/>
                <a:tab pos="470534" algn="l"/>
              </a:tabLst>
            </a:pPr>
            <a:r>
              <a:rPr lang="el-GR" sz="2600" dirty="0">
                <a:latin typeface="Arial"/>
                <a:cs typeface="Arial"/>
              </a:rPr>
              <a:t>Πώς τα αποτελέσματα εισοδήματος και υποκατάστασης δείχνουν τις επιδράσεις των μεταβολών του εισοδήματος και των τιμών, στις επιλογές των καταναλωτών; </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927608"/>
            <a:ext cx="8413115" cy="566822"/>
          </a:xfrm>
          <a:prstGeom prst="rect">
            <a:avLst/>
          </a:prstGeom>
        </p:spPr>
        <p:txBody>
          <a:bodyPr vert="horz" wrap="square" lIns="0" tIns="12700" rIns="0" bIns="0" rtlCol="0">
            <a:spAutoFit/>
          </a:bodyPr>
          <a:lstStyle/>
          <a:p>
            <a:pPr marL="12700">
              <a:lnSpc>
                <a:spcPct val="100000"/>
              </a:lnSpc>
              <a:spcBef>
                <a:spcPts val="100"/>
              </a:spcBef>
            </a:pPr>
            <a:r>
              <a:rPr lang="el-GR" spc="-5" dirty="0"/>
              <a:t>Χρησιμότητα και Κατανάλωση</a:t>
            </a:r>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52400" y="1562240"/>
            <a:ext cx="9861550" cy="5829160"/>
          </a:xfrm>
          <a:prstGeom prst="rect">
            <a:avLst/>
          </a:prstGeom>
        </p:spPr>
        <p:txBody>
          <a:bodyPr vert="horz" wrap="square" lIns="0" tIns="240665" rIns="0" bIns="0" rtlCol="0">
            <a:spAutoFit/>
          </a:bodyPr>
          <a:lstStyle/>
          <a:p>
            <a:pPr marL="470534" indent="-457834">
              <a:lnSpc>
                <a:spcPct val="100000"/>
              </a:lnSpc>
              <a:spcBef>
                <a:spcPts val="1895"/>
              </a:spcBef>
              <a:buClr>
                <a:srgbClr val="4D4D4D"/>
              </a:buClr>
              <a:buFont typeface="Arial"/>
              <a:buChar char="•"/>
              <a:tabLst>
                <a:tab pos="469900" algn="l"/>
                <a:tab pos="470534" algn="l"/>
              </a:tabLst>
            </a:pPr>
            <a:r>
              <a:rPr lang="el-GR" sz="2400" b="1" dirty="0">
                <a:latin typeface="Arial"/>
                <a:cs typeface="Arial"/>
              </a:rPr>
              <a:t>Χρησιμότητα </a:t>
            </a:r>
            <a:r>
              <a:rPr lang="el-GR" sz="2400" dirty="0">
                <a:latin typeface="Arial"/>
                <a:cs typeface="Arial"/>
              </a:rPr>
              <a:t>η αξία ή η ικανοποίηση από την κατανάλωση</a:t>
            </a:r>
            <a:endParaRPr sz="2400" dirty="0">
              <a:latin typeface="Arial"/>
              <a:cs typeface="Arial"/>
            </a:endParaRPr>
          </a:p>
          <a:p>
            <a:pPr marL="470534" marR="5080" indent="-457834">
              <a:lnSpc>
                <a:spcPct val="100000"/>
              </a:lnSpc>
              <a:spcBef>
                <a:spcPts val="1800"/>
              </a:spcBef>
              <a:buClr>
                <a:srgbClr val="4D4D4D"/>
              </a:buClr>
              <a:buChar char="•"/>
              <a:tabLst>
                <a:tab pos="469900" algn="l"/>
                <a:tab pos="470534" algn="l"/>
              </a:tabLst>
            </a:pPr>
            <a:r>
              <a:rPr lang="el-GR" sz="2400" dirty="0">
                <a:latin typeface="Arial"/>
                <a:cs typeface="Arial"/>
              </a:rPr>
              <a:t>Ο </a:t>
            </a:r>
            <a:r>
              <a:rPr lang="el-GR" sz="2400" b="1" dirty="0">
                <a:latin typeface="Arial"/>
                <a:cs typeface="Arial"/>
              </a:rPr>
              <a:t>καταναλωτικός συνδυασμός</a:t>
            </a:r>
            <a:r>
              <a:rPr sz="2400" b="1" dirty="0">
                <a:latin typeface="Arial"/>
                <a:cs typeface="Arial"/>
              </a:rPr>
              <a:t> </a:t>
            </a:r>
            <a:r>
              <a:rPr lang="el-GR" sz="2400" dirty="0">
                <a:latin typeface="Arial"/>
                <a:cs typeface="Arial"/>
              </a:rPr>
              <a:t>ενός ατόμου </a:t>
            </a:r>
            <a:r>
              <a:rPr lang="el-GR" sz="2400" spc="-5" dirty="0">
                <a:latin typeface="Arial"/>
                <a:cs typeface="Arial"/>
              </a:rPr>
              <a:t>είναι η συλλογή όλων των αγαθών και υπηρεσιών που καταναλώνονται από το άτομο αυτό</a:t>
            </a:r>
            <a:endParaRPr sz="2400" dirty="0">
              <a:latin typeface="Arial"/>
              <a:cs typeface="Arial"/>
            </a:endParaRPr>
          </a:p>
          <a:p>
            <a:pPr marL="470534" marR="775335" indent="-457200">
              <a:lnSpc>
                <a:spcPct val="100000"/>
              </a:lnSpc>
              <a:spcBef>
                <a:spcPts val="1800"/>
              </a:spcBef>
              <a:buClr>
                <a:srgbClr val="4D4D4D"/>
              </a:buClr>
              <a:buChar char="•"/>
              <a:tabLst>
                <a:tab pos="470534" algn="l"/>
                <a:tab pos="471170" algn="l"/>
              </a:tabLst>
            </a:pPr>
            <a:r>
              <a:rPr lang="el-GR" sz="2400" dirty="0">
                <a:latin typeface="Arial"/>
                <a:cs typeface="Arial"/>
              </a:rPr>
              <a:t>Η </a:t>
            </a:r>
            <a:r>
              <a:rPr lang="el-GR" sz="2400" b="1" dirty="0">
                <a:latin typeface="Arial"/>
                <a:cs typeface="Arial"/>
              </a:rPr>
              <a:t>συνάρτηση χρησιμότητας</a:t>
            </a:r>
            <a:r>
              <a:rPr sz="2400" b="1" dirty="0">
                <a:latin typeface="Arial"/>
                <a:cs typeface="Arial"/>
              </a:rPr>
              <a:t> </a:t>
            </a:r>
            <a:r>
              <a:rPr lang="el-GR" sz="2400" dirty="0">
                <a:latin typeface="Arial"/>
                <a:cs typeface="Arial"/>
              </a:rPr>
              <a:t>ενός ατόμου δείχνει τη συνολική χρησιμότητα που δημιουργείται από το συνδυασμό κατανάλωσης αυτού του ατόμου</a:t>
            </a:r>
            <a:endParaRPr sz="2400" dirty="0">
              <a:latin typeface="Arial"/>
              <a:cs typeface="Arial"/>
            </a:endParaRPr>
          </a:p>
          <a:p>
            <a:pPr marL="470534" indent="-457200">
              <a:lnSpc>
                <a:spcPct val="100000"/>
              </a:lnSpc>
              <a:spcBef>
                <a:spcPts val="1795"/>
              </a:spcBef>
              <a:buClr>
                <a:srgbClr val="4D4D4D"/>
              </a:buClr>
              <a:buFont typeface="Arial"/>
              <a:buChar char="•"/>
              <a:tabLst>
                <a:tab pos="470534" algn="l"/>
                <a:tab pos="471170" algn="l"/>
              </a:tabLst>
            </a:pPr>
            <a:r>
              <a:rPr sz="2400" b="1" dirty="0" err="1">
                <a:latin typeface="Arial"/>
                <a:cs typeface="Arial"/>
              </a:rPr>
              <a:t>Util</a:t>
            </a:r>
            <a:r>
              <a:rPr sz="2400" b="1" dirty="0">
                <a:latin typeface="Arial"/>
                <a:cs typeface="Arial"/>
              </a:rPr>
              <a:t> </a:t>
            </a:r>
            <a:r>
              <a:rPr lang="el-GR" sz="2400" dirty="0">
                <a:latin typeface="Arial"/>
                <a:cs typeface="Arial"/>
              </a:rPr>
              <a:t>μια μονάδα χρησιμότητας</a:t>
            </a:r>
            <a:endParaRPr sz="2400" dirty="0">
              <a:latin typeface="Arial"/>
              <a:cs typeface="Arial"/>
            </a:endParaRPr>
          </a:p>
          <a:p>
            <a:pPr marL="470534" marR="1443355" indent="-457200">
              <a:lnSpc>
                <a:spcPct val="100000"/>
              </a:lnSpc>
              <a:spcBef>
                <a:spcPts val="1800"/>
              </a:spcBef>
              <a:buClr>
                <a:srgbClr val="4D4D4D"/>
              </a:buClr>
              <a:buFont typeface="Arial"/>
              <a:buChar char="•"/>
              <a:tabLst>
                <a:tab pos="470534" algn="l"/>
                <a:tab pos="471170" algn="l"/>
              </a:tabLst>
            </a:pPr>
            <a:r>
              <a:rPr lang="el-GR" sz="2400" b="1" dirty="0">
                <a:latin typeface="Arial"/>
                <a:cs typeface="Arial"/>
              </a:rPr>
              <a:t>Οριακή χρησιμότητα</a:t>
            </a:r>
            <a:r>
              <a:rPr sz="2400" b="1" dirty="0">
                <a:latin typeface="Arial"/>
                <a:cs typeface="Arial"/>
              </a:rPr>
              <a:t> (MU) </a:t>
            </a:r>
            <a:r>
              <a:rPr lang="el-GR" sz="2400" dirty="0">
                <a:latin typeface="Arial"/>
                <a:cs typeface="Arial"/>
              </a:rPr>
              <a:t>η μεταβολή στη χρησιμότητα, από την κατανάλωση μιας πρόσθετης μονάδας</a:t>
            </a:r>
            <a:endParaRPr sz="2400" dirty="0">
              <a:latin typeface="Arial"/>
              <a:cs typeface="Arial"/>
            </a:endParaRPr>
          </a:p>
          <a:p>
            <a:pPr marL="470534" marR="280035" indent="-457200">
              <a:lnSpc>
                <a:spcPct val="100000"/>
              </a:lnSpc>
              <a:spcBef>
                <a:spcPts val="1800"/>
              </a:spcBef>
              <a:buClr>
                <a:srgbClr val="4D4D4D"/>
              </a:buClr>
              <a:buFont typeface="Arial"/>
              <a:buChar char="•"/>
              <a:tabLst>
                <a:tab pos="470534" algn="l"/>
                <a:tab pos="471170" algn="l"/>
              </a:tabLst>
            </a:pPr>
            <a:r>
              <a:rPr lang="el-GR" sz="2400" b="1" spc="-5" dirty="0">
                <a:latin typeface="Arial"/>
                <a:cs typeface="Arial"/>
              </a:rPr>
              <a:t>Φθίνουσα οριακή χρησιμότητα</a:t>
            </a:r>
            <a:r>
              <a:rPr sz="2400" b="1" dirty="0">
                <a:latin typeface="Arial"/>
                <a:cs typeface="Arial"/>
              </a:rPr>
              <a:t> </a:t>
            </a:r>
            <a:r>
              <a:rPr lang="el-GR" sz="2400" dirty="0">
                <a:latin typeface="Arial"/>
                <a:cs typeface="Arial"/>
              </a:rPr>
              <a:t>κάθε πρόσθετη μονάδα από ένα αγαθό, προσθέτει λιγότερο στη χρησιμότητα, σε σχέση με την προηγούμενη</a:t>
            </a:r>
            <a:endParaRPr sz="24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xfrm>
            <a:off x="4539303" y="74809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96146"/>
            <a:ext cx="8610600" cy="631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L="96838" marR="5080" indent="11113" algn="ctr">
              <a:lnSpc>
                <a:spcPct val="100000"/>
              </a:lnSpc>
              <a:spcBef>
                <a:spcPts val="100"/>
              </a:spcBef>
            </a:pPr>
            <a:r>
              <a:rPr lang="el-GR" dirty="0"/>
              <a:t>ΕΙΣΟΔΗΜΑΤΙΚΟΣ ΠΕΡΙΟΡΙΣΜΟΣ ΚΑΙ ΓΡΑΜΜΗ ΕΙΣΟΔΗΜΑΤΟΣ</a:t>
            </a:r>
            <a:endParaRPr spc="-5" dirty="0"/>
          </a:p>
        </p:txBody>
      </p:sp>
      <p:sp>
        <p:nvSpPr>
          <p:cNvPr id="3" name="object 3"/>
          <p:cNvSpPr txBox="1"/>
          <p:nvPr/>
        </p:nvSpPr>
        <p:spPr>
          <a:xfrm>
            <a:off x="196850" y="1752600"/>
            <a:ext cx="9601200" cy="5645135"/>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70534" algn="l"/>
              </a:tabLst>
            </a:pPr>
            <a:r>
              <a:rPr lang="el-GR" sz="2400" spc="-5" dirty="0">
                <a:latin typeface="Arial"/>
                <a:cs typeface="Arial"/>
              </a:rPr>
              <a:t>Καθώς το χρηματικό ποσό που μπορεί να ξοδέψει ένας καταναλωτής, είναι περιορισμένο, μια απόφαση να καταναλώσει περισσότερο από ένα αγαθό, είναι επίσης μια απόφαση να καταναλώσει λιγότερο από κάποιο άλλο αγαθό.</a:t>
            </a:r>
            <a:endParaRPr sz="2400" dirty="0">
              <a:latin typeface="Arial"/>
              <a:cs typeface="Arial"/>
            </a:endParaRPr>
          </a:p>
          <a:p>
            <a:pPr marL="469900" marR="722630" indent="-457200">
              <a:lnSpc>
                <a:spcPct val="100000"/>
              </a:lnSpc>
              <a:spcBef>
                <a:spcPts val="1200"/>
              </a:spcBef>
              <a:buClr>
                <a:srgbClr val="4D4D4D"/>
              </a:buClr>
              <a:buChar char="•"/>
              <a:tabLst>
                <a:tab pos="469900" algn="l"/>
                <a:tab pos="470534" algn="l"/>
              </a:tabLst>
            </a:pPr>
            <a:r>
              <a:rPr lang="el-GR" sz="2400" dirty="0">
                <a:latin typeface="Arial"/>
                <a:cs typeface="Arial"/>
              </a:rPr>
              <a:t>Ένας </a:t>
            </a:r>
            <a:r>
              <a:rPr lang="el-GR" sz="2400" b="1" dirty="0">
                <a:latin typeface="Arial"/>
                <a:cs typeface="Arial"/>
              </a:rPr>
              <a:t>εισοδηματικός περιορισμός </a:t>
            </a:r>
            <a:r>
              <a:rPr lang="el-GR" sz="2400" dirty="0">
                <a:latin typeface="Arial"/>
                <a:cs typeface="Arial"/>
              </a:rPr>
              <a:t>προϋποθέτει ότι το κόστος του συνδυασμού κατανάλωσης ενός καταναλωτή δεν είναι μεγαλύτερο από το εισόδημά του.</a:t>
            </a:r>
            <a:endParaRPr sz="2400" dirty="0">
              <a:latin typeface="Arial"/>
              <a:cs typeface="Arial"/>
            </a:endParaRPr>
          </a:p>
          <a:p>
            <a:pPr marL="469900" marR="102870" indent="-457200">
              <a:lnSpc>
                <a:spcPct val="100000"/>
              </a:lnSpc>
              <a:spcBef>
                <a:spcPts val="1195"/>
              </a:spcBef>
              <a:buClr>
                <a:srgbClr val="4D4D4D"/>
              </a:buClr>
              <a:buChar char="•"/>
              <a:tabLst>
                <a:tab pos="469900" algn="l"/>
                <a:tab pos="470534" algn="l"/>
              </a:tabLst>
            </a:pPr>
            <a:r>
              <a:rPr lang="el-GR" sz="2400" dirty="0">
                <a:latin typeface="Arial"/>
                <a:cs typeface="Arial"/>
              </a:rPr>
              <a:t>Οι </a:t>
            </a:r>
            <a:r>
              <a:rPr lang="el-GR" sz="2400" b="1" dirty="0">
                <a:latin typeface="Arial"/>
                <a:cs typeface="Arial"/>
              </a:rPr>
              <a:t>καταναλωτικές δυνατότητες </a:t>
            </a:r>
            <a:r>
              <a:rPr lang="el-GR" sz="2400" dirty="0">
                <a:latin typeface="Arial"/>
                <a:cs typeface="Arial"/>
              </a:rPr>
              <a:t>ενός καταναλωτή, είναι η δέσμη όλων των συνδυασμών κατανάλωσης που μπορούν να καταναλωθούν, με δεδομένο το εισόδημα του καταναλωτή και τις επικρατούσες τιμές.</a:t>
            </a:r>
            <a:endParaRPr lang="en-US" sz="2400" dirty="0">
              <a:latin typeface="Arial"/>
              <a:cs typeface="Arial"/>
            </a:endParaRPr>
          </a:p>
          <a:p>
            <a:pPr marL="469900" marR="191770" indent="-457200">
              <a:lnSpc>
                <a:spcPct val="100000"/>
              </a:lnSpc>
              <a:spcBef>
                <a:spcPts val="1200"/>
              </a:spcBef>
              <a:buClr>
                <a:srgbClr val="4D4D4D"/>
              </a:buClr>
              <a:buChar char="•"/>
              <a:tabLst>
                <a:tab pos="469900" algn="l"/>
                <a:tab pos="470534" algn="l"/>
              </a:tabLst>
            </a:pPr>
            <a:r>
              <a:rPr lang="el-GR" sz="2400" dirty="0">
                <a:latin typeface="Arial"/>
                <a:cs typeface="Arial"/>
              </a:rPr>
              <a:t>Η </a:t>
            </a:r>
            <a:r>
              <a:rPr lang="el-GR" sz="2400" b="1" dirty="0">
                <a:latin typeface="Arial"/>
                <a:cs typeface="Arial"/>
              </a:rPr>
              <a:t>γραμμή εισοδήματος </a:t>
            </a:r>
            <a:r>
              <a:rPr lang="el-GR" sz="2400" dirty="0">
                <a:latin typeface="Arial"/>
                <a:cs typeface="Arial"/>
              </a:rPr>
              <a:t>ενός καταναλωτή, δείχνει τους διαθέσιμους συνδυασμούς κατανάλωσης σε έναν καταναλωτή που δαπανά το σύνολο του εισοδήματός του.</a:t>
            </a:r>
            <a:endParaRPr sz="24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6" name="object 6"/>
          <p:cNvSpPr txBox="1"/>
          <p:nvPr/>
        </p:nvSpPr>
        <p:spPr>
          <a:xfrm>
            <a:off x="4539303" y="7291273"/>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31417"/>
            <a:ext cx="10058400" cy="566822"/>
          </a:xfrm>
          <a:prstGeom prst="rect">
            <a:avLst/>
          </a:prstGeom>
        </p:spPr>
        <p:txBody>
          <a:bodyPr vert="horz" wrap="square" lIns="0" tIns="12700" rIns="0" bIns="0" rtlCol="0">
            <a:spAutoFit/>
          </a:bodyPr>
          <a:lstStyle/>
          <a:p>
            <a:pPr marL="12700" algn="ctr">
              <a:lnSpc>
                <a:spcPct val="100000"/>
              </a:lnSpc>
              <a:spcBef>
                <a:spcPts val="100"/>
              </a:spcBef>
            </a:pPr>
            <a:r>
              <a:rPr lang="el-GR" dirty="0"/>
              <a:t>ΣΧΕΔΙΑΖΟΝΤΑΣ ΤΗ ΓΡΑΜΜΗ ΕΙΣΟΔΗΜΑΤΟΣ</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28" y="1528265"/>
            <a:ext cx="956310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2631" y="1457820"/>
            <a:ext cx="4441825" cy="4814138"/>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400" dirty="0">
                <a:latin typeface="Arial"/>
                <a:cs typeface="Arial"/>
              </a:rPr>
              <a:t>Το τμήμα (α) δείχνει τη γραμμή του εισοδηματικού</a:t>
            </a:r>
            <a:r>
              <a:rPr lang="en-US" sz="2400" dirty="0">
                <a:latin typeface="Arial"/>
                <a:cs typeface="Arial"/>
              </a:rPr>
              <a:t> </a:t>
            </a:r>
            <a:r>
              <a:rPr lang="el-GR" sz="2400" dirty="0">
                <a:latin typeface="Arial"/>
                <a:cs typeface="Arial"/>
              </a:rPr>
              <a:t>περιορισμού του Sammy και τους έξι πιθανούς</a:t>
            </a:r>
            <a:r>
              <a:rPr lang="en-US" sz="2400" dirty="0">
                <a:latin typeface="Arial"/>
                <a:cs typeface="Arial"/>
              </a:rPr>
              <a:t> </a:t>
            </a:r>
            <a:r>
              <a:rPr lang="el-GR" sz="2400" dirty="0">
                <a:latin typeface="Arial"/>
                <a:cs typeface="Arial"/>
              </a:rPr>
              <a:t>συνδυασμούς κατανάλωσης. Το τμήμα (β) δείχνει το</a:t>
            </a:r>
            <a:r>
              <a:rPr lang="en-US" sz="2400" dirty="0">
                <a:latin typeface="Arial"/>
                <a:cs typeface="Arial"/>
              </a:rPr>
              <a:t> </a:t>
            </a:r>
            <a:r>
              <a:rPr lang="el-GR" sz="2400" dirty="0">
                <a:latin typeface="Arial"/>
                <a:cs typeface="Arial"/>
              </a:rPr>
              <a:t>πώς η συνολική χρησιμότητά του επηρεάζεται από</a:t>
            </a:r>
            <a:r>
              <a:rPr lang="en-US" sz="2400" dirty="0">
                <a:latin typeface="Arial"/>
                <a:cs typeface="Arial"/>
              </a:rPr>
              <a:t> </a:t>
            </a:r>
            <a:r>
              <a:rPr lang="el-GR" sz="2400" dirty="0">
                <a:latin typeface="Arial"/>
                <a:cs typeface="Arial"/>
              </a:rPr>
              <a:t>τον εκάστοτε συνδυασμό κατανάλωσης, ο οποίος θα</a:t>
            </a:r>
            <a:r>
              <a:rPr lang="en-US" sz="2400" dirty="0">
                <a:latin typeface="Arial"/>
                <a:cs typeface="Arial"/>
              </a:rPr>
              <a:t> </a:t>
            </a:r>
            <a:r>
              <a:rPr lang="el-GR" sz="2400" dirty="0">
                <a:latin typeface="Arial"/>
                <a:cs typeface="Arial"/>
              </a:rPr>
              <a:t>πρέπει να βρίσκεται επάνω στη γραμμή του</a:t>
            </a:r>
            <a:r>
              <a:rPr lang="en-US" sz="2400" dirty="0">
                <a:latin typeface="Arial"/>
                <a:cs typeface="Arial"/>
              </a:rPr>
              <a:t> </a:t>
            </a:r>
            <a:r>
              <a:rPr lang="el-GR" sz="2400" dirty="0">
                <a:latin typeface="Arial"/>
                <a:cs typeface="Arial"/>
              </a:rPr>
              <a:t>εισοδήματός του.</a:t>
            </a:r>
            <a:endParaRPr sz="24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5" y="1081796"/>
            <a:ext cx="4984162" cy="669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5" y="796046"/>
            <a:ext cx="45720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927608"/>
            <a:ext cx="8668259" cy="566822"/>
          </a:xfrm>
          <a:prstGeom prst="rect">
            <a:avLst/>
          </a:prstGeom>
        </p:spPr>
        <p:txBody>
          <a:bodyPr vert="horz" wrap="square" lIns="0" tIns="12700" rIns="0" bIns="0" rtlCol="0">
            <a:spAutoFit/>
          </a:bodyPr>
          <a:lstStyle/>
          <a:p>
            <a:pPr marL="12700">
              <a:lnSpc>
                <a:spcPct val="100000"/>
              </a:lnSpc>
              <a:spcBef>
                <a:spcPts val="100"/>
              </a:spcBef>
            </a:pPr>
            <a:r>
              <a:rPr lang="el-GR" spc="-5" dirty="0"/>
              <a:t>ΟΡΙΑΚΗ ΧΡΗΣΙΜΟΤΗΤΑ ΑΝΑ ΔΟΛΑΡΙΟ</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056370" cy="1736373"/>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Η </a:t>
            </a:r>
            <a:r>
              <a:rPr lang="el-GR" sz="2800" b="1" dirty="0">
                <a:latin typeface="Arial"/>
                <a:cs typeface="Arial"/>
              </a:rPr>
              <a:t>οριακή χρησιμότητα ανά δολάριο</a:t>
            </a:r>
            <a:r>
              <a:rPr sz="2800" b="1" dirty="0">
                <a:latin typeface="Arial"/>
                <a:cs typeface="Arial"/>
              </a:rPr>
              <a:t> </a:t>
            </a:r>
            <a:r>
              <a:rPr lang="el-GR" sz="2800" dirty="0">
                <a:latin typeface="Arial"/>
                <a:cs typeface="Arial"/>
              </a:rPr>
              <a:t>που δαπανάται σε ένα αγαθό ή μια υπηρεσία, είναι η πρόσθετη χρησιμότητα από τη δαπάνη ενός επιπλέον δολαρίου σε αυτό το αγαθό ή την υπηρεσία.</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6" name="object 6"/>
          <p:cNvSpPr txBox="1"/>
          <p:nvPr/>
        </p:nvSpPr>
        <p:spPr>
          <a:xfrm>
            <a:off x="206756" y="5410200"/>
            <a:ext cx="9622155" cy="2165978"/>
          </a:xfrm>
          <a:prstGeom prst="rect">
            <a:avLst/>
          </a:prstGeom>
        </p:spPr>
        <p:txBody>
          <a:bodyPr vert="horz" wrap="square" lIns="0" tIns="11430" rIns="0" bIns="0" rtlCol="0">
            <a:spAutoFit/>
          </a:bodyPr>
          <a:lstStyle/>
          <a:p>
            <a:pPr marL="469900" marR="5080" indent="-457200">
              <a:lnSpc>
                <a:spcPct val="100299"/>
              </a:lnSpc>
              <a:spcBef>
                <a:spcPts val="90"/>
              </a:spcBef>
              <a:buClr>
                <a:srgbClr val="4D4D4D"/>
              </a:buClr>
              <a:buFont typeface="Arial"/>
              <a:buChar char="•"/>
              <a:tabLst>
                <a:tab pos="469900" algn="l"/>
                <a:tab pos="470534" algn="l"/>
              </a:tabLst>
            </a:pPr>
            <a:r>
              <a:rPr lang="el-GR" sz="2800" b="1" dirty="0">
                <a:latin typeface="Arial"/>
                <a:cs typeface="Arial"/>
              </a:rPr>
              <a:t>Ο βέλτιστος καταναλωτικός συνδυασμός του </a:t>
            </a:r>
            <a:r>
              <a:rPr sz="2800" b="1" dirty="0">
                <a:latin typeface="Arial"/>
                <a:cs typeface="Arial"/>
              </a:rPr>
              <a:t>Sammy</a:t>
            </a:r>
            <a:r>
              <a:rPr lang="el-GR" sz="2800" b="1" dirty="0">
                <a:latin typeface="Arial"/>
                <a:cs typeface="Arial"/>
              </a:rPr>
              <a:t> επιτυγχάνεται στο σημείο </a:t>
            </a:r>
            <a:r>
              <a:rPr sz="2800" b="1" spc="-5" dirty="0">
                <a:latin typeface="Arial"/>
                <a:cs typeface="Arial"/>
              </a:rPr>
              <a:t>C, </a:t>
            </a:r>
            <a:r>
              <a:rPr lang="el-GR" sz="2800" b="1" spc="-5" dirty="0">
                <a:latin typeface="Arial"/>
                <a:cs typeface="Arial"/>
              </a:rPr>
              <a:t>όπου η οριακή χρησιμότητά του ανά δολάριο που δαπανάται για </a:t>
            </a:r>
            <a:r>
              <a:rPr sz="2800" b="1" spc="-5" dirty="0">
                <a:latin typeface="Arial"/>
                <a:cs typeface="Arial"/>
              </a:rPr>
              <a:t>egg  </a:t>
            </a:r>
            <a:r>
              <a:rPr sz="2800" b="1" dirty="0">
                <a:latin typeface="Arial"/>
                <a:cs typeface="Arial"/>
              </a:rPr>
              <a:t>rolls, </a:t>
            </a:r>
            <a:r>
              <a:rPr sz="2800" b="1" i="1" dirty="0">
                <a:latin typeface="Arial"/>
                <a:cs typeface="Arial"/>
              </a:rPr>
              <a:t>MU</a:t>
            </a:r>
            <a:r>
              <a:rPr sz="2775" b="1" i="1" baseline="-21021" dirty="0">
                <a:latin typeface="Arial"/>
                <a:cs typeface="Arial"/>
              </a:rPr>
              <a:t>r </a:t>
            </a:r>
            <a:r>
              <a:rPr sz="2800" b="1" i="1" dirty="0">
                <a:latin typeface="Arial"/>
                <a:cs typeface="Arial"/>
              </a:rPr>
              <a:t>/P</a:t>
            </a:r>
            <a:r>
              <a:rPr sz="2775" b="1" i="1" baseline="-21021" dirty="0">
                <a:latin typeface="Arial"/>
                <a:cs typeface="Arial"/>
              </a:rPr>
              <a:t>r </a:t>
            </a:r>
            <a:r>
              <a:rPr sz="2800" b="1" i="1" dirty="0">
                <a:latin typeface="Arial"/>
                <a:cs typeface="Arial"/>
              </a:rPr>
              <a:t>, </a:t>
            </a:r>
            <a:r>
              <a:rPr lang="el-GR" sz="2800" b="1" dirty="0">
                <a:latin typeface="Arial"/>
                <a:cs typeface="Arial"/>
              </a:rPr>
              <a:t>είναι ίση με την οριακή χρησιμότητά του ανά δολάριο, που δαπανάται για </a:t>
            </a:r>
            <a:r>
              <a:rPr sz="2800" b="1" spc="-5" dirty="0">
                <a:latin typeface="Arial"/>
                <a:cs typeface="Arial"/>
              </a:rPr>
              <a:t>Cokes</a:t>
            </a:r>
            <a:r>
              <a:rPr sz="2800" b="1" dirty="0">
                <a:latin typeface="Arial"/>
                <a:cs typeface="Arial"/>
              </a:rPr>
              <a:t>,</a:t>
            </a:r>
            <a:r>
              <a:rPr sz="2800" b="1" spc="15" dirty="0">
                <a:latin typeface="Arial"/>
                <a:cs typeface="Arial"/>
              </a:rPr>
              <a:t> </a:t>
            </a:r>
            <a:r>
              <a:rPr lang="en-US" sz="2800" b="1" i="1" spc="15" dirty="0" err="1">
                <a:latin typeface="Arial"/>
                <a:cs typeface="Arial"/>
              </a:rPr>
              <a:t>MU</a:t>
            </a:r>
            <a:r>
              <a:rPr lang="en-US" sz="2000" b="1" i="1" spc="15" dirty="0" err="1">
                <a:latin typeface="Arial"/>
                <a:cs typeface="Arial"/>
              </a:rPr>
              <a:t>c</a:t>
            </a:r>
            <a:r>
              <a:rPr lang="en-US" sz="2800" b="1" i="1" spc="15" dirty="0">
                <a:latin typeface="Arial"/>
                <a:cs typeface="Arial"/>
              </a:rPr>
              <a:t>/P</a:t>
            </a:r>
            <a:r>
              <a:rPr lang="en-US" sz="2000" b="1" i="1" spc="15" dirty="0">
                <a:latin typeface="Arial"/>
                <a:cs typeface="Arial"/>
              </a:rPr>
              <a:t>c</a:t>
            </a:r>
            <a:endParaRPr sz="800" dirty="0">
              <a:latin typeface="Arial"/>
              <a:cs typeface="Arial"/>
            </a:endParaRPr>
          </a:p>
        </p:txBody>
      </p:sp>
      <p:sp>
        <p:nvSpPr>
          <p:cNvPr id="7" name="object 6"/>
          <p:cNvSpPr txBox="1">
            <a:spLocks noGrp="1"/>
          </p:cNvSpPr>
          <p:nvPr>
            <p:ph type="ftr" sz="quarter" idx="5"/>
          </p:nvPr>
        </p:nvSpPr>
        <p:spPr>
          <a:xfrm>
            <a:off x="4539303" y="75571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644" y="1381125"/>
            <a:ext cx="4687756"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679513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52312</TotalTime>
  <Words>668</Words>
  <Application>Microsoft Office PowerPoint</Application>
  <PresentationFormat>Custom</PresentationFormat>
  <Paragraphs>57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10</vt:lpstr>
      <vt:lpstr>ΤΙ ΘΑ ΜΑΘΕΤΕ ΣΕ ΑΥΤΟ ΤΟ ΚΕΦΑΛΑΙΟ</vt:lpstr>
      <vt:lpstr>Χρησιμότητα και Κατανάλωση</vt:lpstr>
      <vt:lpstr>PowerPoint Presentation</vt:lpstr>
      <vt:lpstr>ΕΙΣΟΔΗΜΑΤΙΚΟΣ ΠΕΡΙΟΡΙΣΜΟΣ ΚΑΙ ΓΡΑΜΜΗ ΕΙΣΟΔΗΜΑΤΟΣ</vt:lpstr>
      <vt:lpstr>ΣΧΕΔΙΑΖΟΝΤΑΣ ΤΗ ΓΡΑΜΜΗ ΕΙΣΟΔΗΜΑΤΟΣ</vt:lpstr>
      <vt:lpstr>PowerPoint Presentation</vt:lpstr>
      <vt:lpstr>ΟΡΙΑΚΗ ΧΡΗΣΙΜΟΤΗΤΑ ΑΝΑ ΔΟΛΑΡΙΟ</vt:lpstr>
      <vt:lpstr>PowerPoint Presentation</vt:lpstr>
      <vt:lpstr>Το Αποτέλεσμα (Επίδραση) Εισοδήματος</vt:lpstr>
      <vt:lpstr>Η ΚΑΜΠΥΛΗ ΖΗΤΗΣΗΣ ΚΑΙ ΤΟ ΑΠΟΤΕΛΕΣΜΑ ΕΙΣΟΔΗΜΑΤΟΣ</vt:lpstr>
      <vt:lpstr>ΑΓΑΘΑ GIFFEN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Fpilchik</dc:creator>
  <cp:lastModifiedBy>Nikolaos G. Manetas</cp:lastModifiedBy>
  <cp:revision>970</cp:revision>
  <dcterms:created xsi:type="dcterms:W3CDTF">2019-10-10T07:03:54Z</dcterms:created>
  <dcterms:modified xsi:type="dcterms:W3CDTF">2022-10-17T09:14:10Z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2019-07-17T00:00:00Z</vt:filetime>
  </property>
  <property fmtid="{D5CDD505-2E9C-101B-9397-08002B2CF9AE}" pid="3" name="Creator">
    <vt:lpwstr>PScript5.dll Version 5.2.2</vt:lpwstr>
  </property>
  <property fmtid="{D5CDD505-2E9C-101B-9397-08002B2CF9AE}" pid="4" name="LastSaved">
    <vt:filetime>2019-10-10T00:00:00Z</vt:filetime>
  </property>
</Properties>
</file>