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21" r:id="rId2"/>
    <p:sldId id="722" r:id="rId3"/>
    <p:sldId id="723" r:id="rId4"/>
    <p:sldId id="724" r:id="rId5"/>
    <p:sldId id="725" r:id="rId6"/>
    <p:sldId id="733" r:id="rId7"/>
    <p:sldId id="734" r:id="rId8"/>
    <p:sldId id="735" r:id="rId9"/>
    <p:sldId id="737" r:id="rId10"/>
    <p:sldId id="738" r:id="rId11"/>
    <p:sldId id="739" r:id="rId12"/>
    <p:sldId id="741" r:id="rId13"/>
    <p:sldId id="742" r:id="rId14"/>
    <p:sldId id="743" r:id="rId15"/>
    <p:sldId id="744" r:id="rId16"/>
    <p:sldId id="745" r:id="rId17"/>
    <p:sldId id="747" r:id="rId18"/>
    <p:sldId id="748" r:id="rId19"/>
    <p:sldId id="749" r:id="rId20"/>
    <p:sldId id="750" r:id="rId21"/>
    <p:sldId id="751" r:id="rId22"/>
    <p:sldId id="752" r:id="rId23"/>
    <p:sldId id="753" r:id="rId24"/>
    <p:sldId id="754" r:id="rId25"/>
    <p:sldId id="755" r:id="rId26"/>
    <p:sldId id="756" r:id="rId27"/>
    <p:sldId id="757" r:id="rId28"/>
    <p:sldId id="760" r:id="rId29"/>
    <p:sldId id="761" r:id="rId30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29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25638" y="792734"/>
            <a:ext cx="7321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849621" y="4051851"/>
            <a:ext cx="4990465" cy="204414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810" marR="508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Λήψη Αποφάσεων από Άτομα και Επιχειρήσεις 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2D8E3F-D29D-629A-2185-F31EA2CFF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" y="873905"/>
            <a:ext cx="467560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6188" y="685800"/>
            <a:ext cx="7995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ΣΧΗΜΑ ΤΟΥ ΟΡΙΑΚΟΥ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143000"/>
            <a:ext cx="10058400" cy="709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 του οριακού κόστους </a:t>
            </a:r>
            <a:r>
              <a:rPr lang="el-GR" sz="2800" dirty="0">
                <a:latin typeface="Arial"/>
                <a:cs typeface="Arial"/>
              </a:rPr>
              <a:t>δείχνει το πώς εξαρτάται η καμπύλη του οριακού κόστους από την παραγωγή μιας επιπλέον μονάδας, από την ποσότητα που έχει ήδη παραχθεί.</a:t>
            </a:r>
            <a:endParaRPr sz="2800" dirty="0">
              <a:latin typeface="Arial"/>
              <a:cs typeface="Arial"/>
            </a:endParaRPr>
          </a:p>
          <a:p>
            <a:pPr marL="469900" marR="88773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7727315" algn="l"/>
              </a:tabLst>
            </a:pPr>
            <a:r>
              <a:rPr lang="el-GR" sz="2800" b="1" dirty="0">
                <a:latin typeface="Arial"/>
                <a:cs typeface="Arial"/>
              </a:rPr>
              <a:t>Κάθε προϊόν έχει ένα μοναδικό οριακό κόστος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lang="el-GR" sz="2800" b="1" dirty="0">
                <a:latin typeface="Arial"/>
                <a:cs typeface="Arial"/>
              </a:rPr>
              <a:t> Ορισμένα βασικά σχήματα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69900" marR="664210" indent="-457200">
              <a:lnSpc>
                <a:spcPct val="100000"/>
              </a:lnSpc>
              <a:spcBef>
                <a:spcPts val="11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Αυξανόμενο οριακό κόστος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Κάθε πρόσθετη μονάδα κοστίσει περισσότερο για να παραχθεί, σε σχέση με την προηγούμενη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208915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4742815" algn="l"/>
              </a:tabLst>
            </a:pPr>
            <a:r>
              <a:rPr lang="el-GR" sz="2800" b="1" dirty="0">
                <a:latin typeface="Arial"/>
                <a:cs typeface="Arial"/>
              </a:rPr>
              <a:t>Η καμπύλη οριακού κόστους δείχνει το πώς εξαρτάται το κόστος παραγωγής μιας επιπλέον μονάδας από την ποσότητα που έχει ήδη παραχθεί.</a:t>
            </a:r>
            <a:endParaRPr lang="el-GR" sz="2800" b="1" spc="-5" dirty="0">
              <a:latin typeface="Arial"/>
              <a:cs typeface="Arial"/>
            </a:endParaRPr>
          </a:p>
          <a:p>
            <a:pPr marL="469900" marR="52451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Φθίνον οριακό κόστος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Κάθε πρόσθετη μονάδα κοστίσει λιγότερο για να παραχθεί, σε σχέση με την προηγούμενη.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350" y="762000"/>
            <a:ext cx="90004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ΣΧΕΔΙΑΖΟΝΤΑΣ ΤΟ ΟΡΙΑΚΟ ΚΟΣΤΟΣ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19709" y="5456935"/>
            <a:ext cx="958342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Το ύψος κάθε σκιασμένης ράβδου αντιστοιχεί στο οριακό κόστος ενός επιπλέον έτους φοίτησης για την </a:t>
            </a:r>
            <a:r>
              <a:rPr lang="el-GR" sz="2800" b="1" dirty="0" err="1">
                <a:latin typeface="Arial"/>
                <a:cs typeface="Arial"/>
              </a:rPr>
              <a:t>Alexa</a:t>
            </a:r>
            <a:r>
              <a:rPr lang="el-GR" sz="2800" b="1" dirty="0">
                <a:latin typeface="Arial"/>
                <a:cs typeface="Arial"/>
              </a:rPr>
              <a:t>. Το ύψος κάθε ράβδου είναι μεγαλύτερο από της προηγούμενης διότι κάθε έτος φοίτησης κοστίζει περισσότερο από τα προηγούμενα έτη.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0" y="1808860"/>
            <a:ext cx="50101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0" y="1523821"/>
            <a:ext cx="2876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8" y="911605"/>
            <a:ext cx="447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ΟΡΙΑΚΟ ΟΦΕΛΟΣ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879856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Οριακό όφελος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το πρόσθετο όφελος που προκύπτει από την παραγωγή μιας επιπλέον μονάδας από ένα αγαθό ή μια υπηρεσία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11605"/>
            <a:ext cx="84015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ΣΧΗΜΑ ΤΟΥ ΟΡΙΑΚΟΥ ΟΦΕΛΟΥΣ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002789"/>
            <a:ext cx="9906000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79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Φθίνον οριακό όφελος </a:t>
            </a:r>
            <a:r>
              <a:rPr lang="el-GR" sz="2800" dirty="0">
                <a:latin typeface="Arial"/>
                <a:cs typeface="Arial"/>
              </a:rPr>
              <a:t>από μια δραστηριότητα εμφανίζεται όταν κάθε πρόσθετη μονάδα από τη δραστηριότητα αυτή αποφέρει μικρότερο όφελος από την προηγούμενη μονάδα.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 οριακού οφέλους </a:t>
            </a:r>
            <a:r>
              <a:rPr lang="el-GR" sz="2800" dirty="0">
                <a:latin typeface="Arial"/>
                <a:cs typeface="Arial"/>
              </a:rPr>
              <a:t>δείχνει πώς εξαρτάται το όφελος από την παραγωγή μιας επιπλέον μονάδας από την ήδη παραχθείσα ποσότητα.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538" y="685800"/>
            <a:ext cx="85693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ΣΧΕΔΙΑΖΟΝΤΑΣ ΤΟ ΟΡΙΑΚΟ ΟΦΕΛΟΣ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38759" y="5075577"/>
            <a:ext cx="9321165" cy="2522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lang="el-GR" sz="2800" b="1" dirty="0">
                <a:latin typeface="Arial"/>
                <a:cs typeface="Arial"/>
              </a:rPr>
              <a:t>Το ύψος κάθε σκιασμένης ράβδου αντιστοιχεί στο οριακό όφελος ενός επιπλέον έτους φοίτησης της </a:t>
            </a:r>
            <a:r>
              <a:rPr lang="el-GR" sz="2800" b="1" dirty="0" err="1">
                <a:latin typeface="Arial"/>
                <a:cs typeface="Arial"/>
              </a:rPr>
              <a:t>Alexa</a:t>
            </a:r>
            <a:r>
              <a:rPr lang="el-GR" sz="2800" b="1" dirty="0">
                <a:latin typeface="Arial"/>
                <a:cs typeface="Arial"/>
              </a:rPr>
              <a:t>. Το ύψος κάθε ράβδου είναι μικρότερο από της προηγούμενης διότι κάθε επιπλέον έτος φοίτησης έχει φθίνον οριακό όφελος.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9" y="1484652"/>
            <a:ext cx="49815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00" y="1219200"/>
            <a:ext cx="2876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488" y="911605"/>
            <a:ext cx="4776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ΟΡΙΑΚΗ ΑΝΑΛΥΣΗ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83065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Βέλτιστη ποσότητα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η ποσότητα που δημιουργεί το </a:t>
            </a:r>
            <a:r>
              <a:rPr lang="el-GR" sz="2800" b="1" dirty="0">
                <a:latin typeface="Arial"/>
                <a:cs typeface="Arial"/>
              </a:rPr>
              <a:t>υψηλότερο δυνατό συνολικό κέρδος</a:t>
            </a:r>
            <a:r>
              <a:rPr lang="el-GR" sz="28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Αρχή μεγιστοποίησης του κέρδους στην οριακή ανάλυση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μεγαλύτερη δυνατή ποσότητα </a:t>
            </a:r>
            <a:r>
              <a:rPr lang="el-GR" sz="2800" dirty="0">
                <a:latin typeface="Arial"/>
                <a:cs typeface="Arial"/>
              </a:rPr>
              <a:t>στην οποία το οριακό όφελος είναι μεγαλύτερο από ή ίσο με, το οριακό κόστος.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20" y="762000"/>
            <a:ext cx="96071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ΣΧΕΔΙΑΖΟΝΤΑΣ ΤΗΝ ΒΕΛΤΙΣΤΗ ΠΟΣΟΤΗΤΑ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6850" y="6096000"/>
            <a:ext cx="946658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Η ποσότητα στην οποία οι καμπύλες του οριακού οφέλους και του οριακού κόστους τέμνονται, οδηγεί στο μέγιστο συνολικό κέρδος των </a:t>
            </a:r>
            <a:r>
              <a:rPr sz="2800" b="1" dirty="0">
                <a:latin typeface="Arial"/>
                <a:cs typeface="Arial"/>
              </a:rPr>
              <a:t>$410</a:t>
            </a:r>
            <a:r>
              <a:rPr lang="el-GR" sz="2800" b="1" dirty="0">
                <a:latin typeface="Arial"/>
                <a:cs typeface="Arial"/>
              </a:rPr>
              <a:t>.</a:t>
            </a:r>
            <a:r>
              <a:rPr sz="2800" b="1" dirty="0">
                <a:latin typeface="Arial"/>
                <a:cs typeface="Arial"/>
              </a:rPr>
              <a:t>000.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4" y="1447800"/>
            <a:ext cx="8612875" cy="444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034" y="911605"/>
            <a:ext cx="213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ΠΑΓΙΔΕΣ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6528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Δεν προσπαθούμε να μεγιστοποιήσουμε τη διαφορά μεταξύ οφελών και κόστους;</a:t>
            </a:r>
            <a:endParaRPr sz="2800" dirty="0">
              <a:latin typeface="Arial"/>
              <a:cs typeface="Arial"/>
            </a:endParaRPr>
          </a:p>
          <a:p>
            <a:pPr marL="3498850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Ναι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43053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Αυτό που κάνουμε εδώ είναι να θέσουμε το οριακό (όχι το συνολικό) όφελος και το κόστος, ίσα το ένα με το άλλο.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31417"/>
            <a:ext cx="88216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ΜΕΓΕΘΗ ΚΑΤΟΙΚΙΩΝ ΑΝΑ ΤΟΝ ΚΟΣΜΟ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5900" y="5780785"/>
            <a:ext cx="94265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Τα μεγαλύτερα σπίτια μπορούν να εξηγηθούν από τη χαμηλότερη μέση τιμή της γης σε κάποιες </a:t>
            </a:r>
            <a:r>
              <a:rPr lang="el-GR" sz="2800" b="1" dirty="0" err="1">
                <a:latin typeface="Arial"/>
                <a:cs typeface="Arial"/>
              </a:rPr>
              <a:t>χώρες….αλλά</a:t>
            </a:r>
            <a:r>
              <a:rPr lang="el-GR" sz="2800" b="1" dirty="0">
                <a:latin typeface="Arial"/>
                <a:cs typeface="Arial"/>
              </a:rPr>
              <a:t> επίσης και από το σχετικό εισόδημα.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87922"/>
            <a:ext cx="5715000" cy="40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48313"/>
            <a:ext cx="3914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11605"/>
            <a:ext cx="6248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ΜΗ ΑΝΑΚΤΗΣΙΜΑ ΚΟΣΤΗ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1992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1272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Μη ανακτήσιμα κόστη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ένα κόστος που έχει ήδη πραγματοποιηθεί και το οποίο δεν μπορεί να ανακτηθεί (επιστραφεί)</a:t>
            </a:r>
            <a:endParaRPr sz="2800" dirty="0">
              <a:latin typeface="Arial"/>
              <a:cs typeface="Arial"/>
            </a:endParaRPr>
          </a:p>
          <a:p>
            <a:pPr marL="927100" marR="77470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Ένα μη ανακτήσιμο κόστος θα πρέπει να αγνοηθεί στη λήψη αποφάσεων σε σχέση με μελλοντικές ενέργειες (αυτό όμως είναι ορισμένες φορές δύσκολο να γίνει πράξη)</a:t>
            </a:r>
            <a:r>
              <a:rPr sz="2600" b="1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Εάν χάσεις τα εισιτήρια για μια συναυλία, τα </a:t>
            </a:r>
            <a:r>
              <a:rPr sz="2600" b="1" spc="-5" dirty="0">
                <a:latin typeface="Arial"/>
                <a:cs typeface="Arial"/>
              </a:rPr>
              <a:t>$80 </a:t>
            </a:r>
            <a:r>
              <a:rPr lang="el-GR" sz="2600" b="1" spc="-5" dirty="0">
                <a:latin typeface="Arial"/>
                <a:cs typeface="Arial"/>
              </a:rPr>
              <a:t>που έχεις ήδη ξοδέψει για να τα αγοράσεις, είναι ανεξάρτητα της απόφασης για το εάν θα τα αντικαταστήσεις-πρόκειται για μη ανακτήσιμο κόστος.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762000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358235"/>
            <a:ext cx="9566910" cy="610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η λήψη σωστής απόφασης εξαρτάται από τον ακριβή προσδιορισμό κόστους και οφέλους;</a:t>
            </a:r>
          </a:p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Ποια είναι η διαφορά μεταξύ άμεσου (εμφανούς) και αφανούς κόστους;</a:t>
            </a:r>
          </a:p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Ποια είναι η διαφορά μεταξύ λογιστικού και οικονομικού κέρδους και γιατί το οικονομικό κέρδος αποτελεί τη σωστή βάση για τη λήψη αποφάσεων;</a:t>
            </a:r>
          </a:p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Ποια είναι τα τρία είδη οικονομικών αποφάσεων;</a:t>
            </a:r>
          </a:p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οι άνθρωποι συμπεριφέρονται ορισμένες φορές με έναν μη ορθολογικό, αλλά παρόλα αυτά προβλέψιμο τρόπο;</a:t>
            </a:r>
          </a:p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οι αποφάσεις που εμπεριέχουν τον παράγοντα χρόνο διαφέρουν και πώς θα πρέπει να λαμβάνονται; (Στο παράρτημα αυτού του κεφαλαίου).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911605"/>
            <a:ext cx="74331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ΣΥΜΠΕΡΙΦΟΡΙΚΗ ΟΙΚΟΝΟΜΙΚΗ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917741"/>
            <a:ext cx="10058400" cy="514628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25" dirty="0">
                <a:latin typeface="Arial"/>
                <a:cs typeface="Arial"/>
              </a:rPr>
              <a:t>Η συμπεριφορική οικονομική αποτελεί έναν κλάδο των οικονομικών</a:t>
            </a:r>
            <a:endParaRPr lang="en-US" sz="2800" b="1" spc="-25" dirty="0">
              <a:latin typeface="Arial"/>
              <a:cs typeface="Arial"/>
            </a:endParaRPr>
          </a:p>
          <a:p>
            <a:pPr marL="927100" lvl="1" indent="-457200">
              <a:spcBef>
                <a:spcPts val="77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25" dirty="0">
                <a:latin typeface="Arial"/>
                <a:cs typeface="Arial"/>
              </a:rPr>
              <a:t>Συνδυάζει τη χρήση οικονομικών υποδειγμάτων</a:t>
            </a:r>
            <a:r>
              <a:rPr lang="en-US" sz="2800" b="1" spc="-25" dirty="0">
                <a:latin typeface="Arial"/>
                <a:cs typeface="Arial"/>
              </a:rPr>
              <a:t> </a:t>
            </a:r>
            <a:r>
              <a:rPr lang="el-GR" sz="2800" b="1" spc="-25" dirty="0">
                <a:latin typeface="Arial"/>
                <a:cs typeface="Arial"/>
              </a:rPr>
              <a:t>με στοιχεία από την ανθρώπινη ψυχολογία, προκειμένου να κατανοήσουμε το πώς κάνουν οι άνθρωποι στην πραγματικότητα οικονομικές επιλογές.</a:t>
            </a:r>
          </a:p>
          <a:p>
            <a:pPr marL="927100" lvl="1" indent="-457200">
              <a:spcBef>
                <a:spcPts val="77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25" dirty="0">
                <a:latin typeface="Arial"/>
                <a:cs typeface="Arial"/>
              </a:rPr>
              <a:t>Είναι καλά τεκμηριωμένο ότι οι άνθρωποι επίσης εκδηλώνουν μη ορθολογική συμπεριφορά, κάνοντας μια επιλογή που τους φέρνει σε χειρότερη θέση σε σχέση με άλλες διαθέσιμες, εναλλακτικές επιλογές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el-GR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ΟΡΘΟΛΟΓΙΚΟΣ ΑΛΛΑ ΚΑΙ ΑΝΘΡΩΠΙΝΟΣ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315467"/>
            <a:ext cx="10013950" cy="550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2298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Τρεις λόγοι για τους οποίους οι άνθρωποι μπορεί ορθολογικά σκεπτόμενοι, να μην επιλέξουν την καλύτερη απόδοση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400" b="1" spc="-10" dirty="0">
                <a:latin typeface="Arial"/>
                <a:cs typeface="Arial"/>
              </a:rPr>
              <a:t>Ευαισθησίες σε Σχέση με την Κοινωνική Δικαιοσύνη </a:t>
            </a:r>
            <a:r>
              <a:rPr sz="2400" b="1" spc="-10" dirty="0">
                <a:latin typeface="Arial"/>
                <a:cs typeface="Arial"/>
              </a:rPr>
              <a:t>: </a:t>
            </a:r>
            <a:r>
              <a:rPr lang="el-GR" sz="2400" spc="-5" dirty="0">
                <a:latin typeface="Arial"/>
                <a:cs typeface="Arial"/>
              </a:rPr>
              <a:t>Σε κοινωνικές καταστάσεις οι άνθρωποι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συχνά ενδιαφέρονται για την κοινωνική δικαιοσύνη όπως και για το μέγεθος του ιδίου οικονομικού οφέλους τους</a:t>
            </a:r>
            <a:endParaRPr lang="en-US" sz="2400" spc="-5" dirty="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400" b="1" spc="-10" dirty="0">
                <a:latin typeface="Arial"/>
                <a:cs typeface="Arial"/>
              </a:rPr>
              <a:t>Μη-χρηματικές Ανταμοιβές</a:t>
            </a:r>
            <a:r>
              <a:rPr lang="en-US" sz="2400" b="1" spc="-10" dirty="0">
                <a:latin typeface="Arial"/>
                <a:cs typeface="Arial"/>
              </a:rPr>
              <a:t> : </a:t>
            </a:r>
            <a:r>
              <a:rPr lang="el-GR" sz="2400" b="1" spc="-10" dirty="0">
                <a:latin typeface="Arial"/>
                <a:cs typeface="Arial"/>
              </a:rPr>
              <a:t>Οι μη χρηματικές ανταμοιβές ενεργοποιούν άμεσα αισθήματα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l-GR" sz="2400" b="1" spc="-10" dirty="0">
                <a:latin typeface="Arial"/>
                <a:cs typeface="Arial"/>
              </a:rPr>
              <a:t>ικανοποίησης.</a:t>
            </a:r>
          </a:p>
          <a:p>
            <a:pPr marL="927100" marR="5080" lvl="1" indent="-457200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400" b="1" spc="-10" dirty="0">
                <a:latin typeface="Arial"/>
                <a:cs typeface="Arial"/>
              </a:rPr>
              <a:t>Οριοθετημένη Ορθολογικότητα </a:t>
            </a:r>
            <a:r>
              <a:rPr lang="el-GR" sz="2400" spc="-10" dirty="0">
                <a:latin typeface="Arial"/>
                <a:cs typeface="Arial"/>
              </a:rPr>
              <a:t>: Η νοητική προσπάθεια που απαιτείται έχει και αυτή το δικό της κόστος ευκαιρίας. Αυτή η διαπίστωση οδηγεί τους οικονομολόγους στην ιδέα της </a:t>
            </a:r>
            <a:r>
              <a:rPr lang="el-GR" sz="2400" b="1" spc="-10" dirty="0">
                <a:latin typeface="Arial"/>
                <a:cs typeface="Arial"/>
              </a:rPr>
              <a:t>οριοθετημένης ορθολογικότητας (bounded rationality)</a:t>
            </a:r>
            <a:endParaRPr lang="en-US" sz="2400" b="1" spc="-1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50" y="911605"/>
            <a:ext cx="8968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75205"/>
            <a:ext cx="871728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Ένα </a:t>
            </a:r>
            <a:r>
              <a:rPr lang="el-GR" sz="2800" b="1" spc="-5" dirty="0">
                <a:latin typeface="Arial"/>
                <a:cs typeface="Arial"/>
              </a:rPr>
              <a:t>ανορθολογικό</a:t>
            </a:r>
            <a:r>
              <a:rPr lang="el-GR" sz="2800" spc="-5" dirty="0">
                <a:latin typeface="Arial"/>
                <a:cs typeface="Arial"/>
              </a:rPr>
              <a:t> άτομο-λήπτης απόφασης, προτιμά μια επιλογή που τον φέρνει σε </a:t>
            </a:r>
            <a:r>
              <a:rPr lang="el-GR" sz="2800" b="1" spc="-5" dirty="0">
                <a:latin typeface="Arial"/>
                <a:cs typeface="Arial"/>
              </a:rPr>
              <a:t>χειρότερη</a:t>
            </a:r>
            <a:r>
              <a:rPr lang="el-GR" sz="2800" spc="-5" dirty="0">
                <a:latin typeface="Arial"/>
                <a:cs typeface="Arial"/>
              </a:rPr>
              <a:t> </a:t>
            </a:r>
            <a:r>
              <a:rPr lang="el-GR" sz="2800" b="1" spc="-5" dirty="0">
                <a:latin typeface="Arial"/>
                <a:cs typeface="Arial"/>
              </a:rPr>
              <a:t>θέση</a:t>
            </a:r>
            <a:r>
              <a:rPr lang="el-GR" sz="2800" spc="-5" dirty="0">
                <a:latin typeface="Arial"/>
                <a:cs typeface="Arial"/>
              </a:rPr>
              <a:t> σε σχέση με το αν ακολουθούσε μια άλλη διαθέσιμη επιλογή.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Αποστροφή Κινδύνου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600200"/>
            <a:ext cx="906843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Καθώς η ζωή είναι αβέβαιη και το μέλλον άγνωστο, ορισμένες φορές μια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επιλογή πραγματοποιείται με σημαντικό ρίσκο.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Ανορθολογικότητα: Η Οπτική Ενός Οικονομολόγου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55746"/>
            <a:ext cx="9785350" cy="2524409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  <a:tabLst>
                <a:tab pos="469900" algn="l"/>
              </a:tabLst>
            </a:pPr>
            <a:r>
              <a:rPr sz="2800" b="1" dirty="0">
                <a:latin typeface="Arial"/>
                <a:cs typeface="Arial"/>
              </a:rPr>
              <a:t>1.	</a:t>
            </a:r>
            <a:r>
              <a:rPr lang="el-GR" sz="2800" b="1" dirty="0">
                <a:latin typeface="Arial"/>
                <a:cs typeface="Arial"/>
              </a:rPr>
              <a:t>Εσφαλμένη αντίληψη για τα κόστη ευκαιρίας</a:t>
            </a:r>
            <a:endParaRPr sz="2800" dirty="0">
              <a:latin typeface="Arial"/>
              <a:cs typeface="Arial"/>
            </a:endParaRPr>
          </a:p>
          <a:p>
            <a:pPr marL="927100" marR="5080" indent="-457834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2600" b="1" spc="-5" dirty="0">
                <a:latin typeface="Arial"/>
                <a:cs typeface="Arial"/>
              </a:rPr>
              <a:t>	</a:t>
            </a:r>
            <a:r>
              <a:rPr lang="el-GR" sz="2600" spc="-5" dirty="0">
                <a:latin typeface="Arial"/>
                <a:cs typeface="Arial"/>
              </a:rPr>
              <a:t>Μία ακόμη συνηθισμένη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εσφαλμένη αντίληψη του κόστους ευκαιρίας οδηγεί στην </a:t>
            </a:r>
            <a:r>
              <a:rPr lang="el-GR" sz="2600" b="1" spc="-5" dirty="0">
                <a:latin typeface="Arial"/>
                <a:cs typeface="Arial"/>
              </a:rPr>
              <a:t>πλάνη του μη ανακτίσιμου κόστους</a:t>
            </a:r>
            <a:r>
              <a:rPr lang="el-GR" sz="2600" spc="-5" dirty="0">
                <a:latin typeface="Arial"/>
                <a:cs typeface="Arial"/>
              </a:rPr>
              <a:t>: η λήψη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απόφασης βασισμένη στην πεποίθηση ότι το μη ανακτήσιμο κόστος είναι το κόστος ευκαιρίας.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</a:t>
            </a:r>
            <a:r>
              <a:rPr lang="en-US" dirty="0"/>
              <a:t> </a:t>
            </a:r>
            <a:r>
              <a:rPr lang="el-GR" dirty="0"/>
              <a:t>ΜΕΡΟΣ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55746"/>
            <a:ext cx="9097010" cy="2924519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2.	</a:t>
            </a:r>
            <a:r>
              <a:rPr lang="el-GR" sz="2800" b="1" dirty="0">
                <a:latin typeface="Arial"/>
                <a:cs typeface="Arial"/>
              </a:rPr>
              <a:t>Υπερβολική αυτοπεποίθηση</a:t>
            </a:r>
            <a:endParaRPr sz="2800" dirty="0">
              <a:latin typeface="Arial"/>
              <a:cs typeface="Arial"/>
            </a:endParaRPr>
          </a:p>
          <a:p>
            <a:pPr marL="927100" marR="5080" indent="-457834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b="1" spc="-10" dirty="0">
                <a:latin typeface="Arial"/>
                <a:cs typeface="Arial"/>
              </a:rPr>
              <a:t>Οι μη επαγγελματίες επενδυτές 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που συμμετέχουν σε κερδοσκοπική επένδυση, έχουν </a:t>
            </a:r>
            <a:r>
              <a:rPr lang="el-GR" sz="2600" b="1" spc="-5" dirty="0">
                <a:latin typeface="Arial"/>
                <a:cs typeface="Arial"/>
              </a:rPr>
              <a:t>σημαντικά χειρότερα αποτελέσματα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από τους επαγγελματίες χρηματιστές, εξαιτίας της υπερεκτιμημένης πίστης τους στην ικανότητά τους να εντοπίζουν μια επένδυση-νικητή</a:t>
            </a:r>
            <a:r>
              <a:rPr sz="2600" spc="-2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 ΜΕΡΟΣ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55746"/>
            <a:ext cx="9260840" cy="2155077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3.	</a:t>
            </a:r>
            <a:r>
              <a:rPr lang="el-GR" sz="2800" b="1" spc="-5" dirty="0">
                <a:latin typeface="Arial"/>
                <a:cs typeface="Arial"/>
              </a:rPr>
              <a:t>Μη ρεαλιστικές προσδοκίες σε σχέση με μελλοντική συμπεριφορά</a:t>
            </a:r>
            <a:endParaRPr sz="2800" dirty="0">
              <a:latin typeface="Arial"/>
              <a:cs typeface="Arial"/>
            </a:endParaRPr>
          </a:p>
          <a:p>
            <a:pPr marL="927100" marR="5080" indent="-457834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spc="-5" dirty="0">
                <a:solidFill>
                  <a:srgbClr val="4D4D4D"/>
                </a:solidFill>
                <a:latin typeface="Arial"/>
                <a:cs typeface="Arial"/>
              </a:rPr>
              <a:t>Ε</a:t>
            </a:r>
            <a:r>
              <a:rPr lang="el-GR" sz="2600" spc="-5" dirty="0">
                <a:latin typeface="Arial"/>
                <a:cs typeface="Arial"/>
              </a:rPr>
              <a:t>ίμαστε ιδιαιτέρως αισιόδοξοι σε σχέση με τη μελλοντική σας συμπεριφορά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 ΜΕΡΟΣ 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20113"/>
            <a:ext cx="9553575" cy="388183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50"/>
              </a:spcBef>
              <a:buClr>
                <a:srgbClr val="4D4D4D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Μη ισόρροπος υπολογισμός της αξίας του χρήματος</a:t>
            </a:r>
            <a:endParaRPr sz="2800" dirty="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6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10" dirty="0">
                <a:latin typeface="Arial"/>
                <a:cs typeface="Arial"/>
              </a:rPr>
              <a:t>Νοητική λογιστική</a:t>
            </a:r>
            <a:r>
              <a:rPr sz="2600" b="1" spc="-10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η συνήθεια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να αποδίδουμε νοητικά διαφορετική αξία σε χρήματα που έχουν τοποθετηθεί σε διαφορετικούς λογαριασμούς, πιστεύοντας ότι ορισμένα χρήματα (π.χ. δολάρια) αξίζουν περισσότερο από κάποια άλλα.</a:t>
            </a:r>
            <a:endParaRPr sz="26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600" b="1" spc="-5" dirty="0">
                <a:latin typeface="Arial"/>
                <a:cs typeface="Arial"/>
              </a:rPr>
              <a:t>(</a:t>
            </a:r>
            <a:r>
              <a:rPr lang="el-GR" sz="2600" b="1" spc="-5" dirty="0">
                <a:latin typeface="Arial"/>
                <a:cs typeface="Arial"/>
              </a:rPr>
              <a:t>π</a:t>
            </a:r>
            <a:r>
              <a:rPr sz="2600" b="1" spc="-5" dirty="0">
                <a:latin typeface="Arial"/>
                <a:cs typeface="Arial"/>
              </a:rPr>
              <a:t>.</a:t>
            </a:r>
            <a:r>
              <a:rPr lang="el-GR" sz="2600" b="1" spc="-5" dirty="0">
                <a:latin typeface="Arial"/>
                <a:cs typeface="Arial"/>
              </a:rPr>
              <a:t>χ</a:t>
            </a:r>
            <a:r>
              <a:rPr sz="2600" b="1" spc="-5" dirty="0">
                <a:latin typeface="Arial"/>
                <a:cs typeface="Arial"/>
              </a:rPr>
              <a:t>., </a:t>
            </a:r>
            <a:r>
              <a:rPr lang="el-GR" sz="2600" b="1" spc="-5" dirty="0">
                <a:latin typeface="Arial"/>
                <a:cs typeface="Arial"/>
              </a:rPr>
              <a:t>το να ξοδεύεις περισσότερο (και πιο ‘‘εύκολα’’), χρησιμοποιώντας  πιστωτικές κάρτες, απ’ ότι χρησιμοποιώντας μετρητά)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8904" y="653288"/>
            <a:ext cx="88005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3016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 ΜΕΡΟΣ 5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89922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5.	</a:t>
            </a:r>
            <a:r>
              <a:rPr lang="el-GR" sz="2800" b="1" dirty="0">
                <a:latin typeface="Arial"/>
                <a:cs typeface="Arial"/>
              </a:rPr>
              <a:t>Αποστροφή ζημίας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μια υπερευαισθησία στη ζημία, που οδηγεί σε απροθυμία να αναγνωρίσουμε μια απώλεια και να προχωρήσουμε μπροστά.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ΑΝΟΡΘΟΛΟΓΙΚΟΤΗΤΑ: Η ΟΠΤΙΚΗ ΕΝΟΣ ΟΙΚΟΝΟΜΟΛΟΓΟΥ ΜΕΡΟΣ 6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676400"/>
            <a:ext cx="986155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3220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 startAt="6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Μεροληψία Υπέρ της Υπάρχουσας Κατάστασης (της Πλαισίωσης): </a:t>
            </a:r>
            <a:r>
              <a:rPr lang="el-GR" sz="2800" dirty="0">
                <a:latin typeface="Arial"/>
                <a:cs typeface="Arial"/>
              </a:rPr>
              <a:t>η τάση να αποφεύγουμε να λάβουμε μια απόφαση</a:t>
            </a:r>
            <a:endParaRPr sz="28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Ένα πολύ γνωστό παράδειγμα είναι ο τρόπος με τον οποίον οι εργαζόμενοι λαμβάνουν αποφάσεις σε σχέση με την επένδυση στους συνταξιοδοτικούς λογαριασμούς τους που διαχειρίζεται ο εργοδότης τους και είναι γνωστοί (στις ΗΠΑ) σαν 401(k).</a:t>
            </a:r>
          </a:p>
          <a:p>
            <a:pPr marL="927100" marR="687705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Με έναν 401(k), οι εργαζόμενοι μπορούν μέσα από απευθείας κρατήσεις από τη μισθοδοσία τους να βάζουν στην άκρη μέρος του μισθού </a:t>
            </a:r>
            <a:r>
              <a:rPr lang="el-GR" sz="2600" spc="-5">
                <a:latin typeface="Arial"/>
                <a:cs typeface="Arial"/>
              </a:rPr>
              <a:t>τους αφορολόγητα</a:t>
            </a:r>
            <a:endParaRPr lang="el-GR" sz="2600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3941" y="911605"/>
            <a:ext cx="74174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ΚΟΣΤΗ, ΟΦΕΛΗ ΚΑΙ ΚΕΡΔΗ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002789"/>
            <a:ext cx="10058400" cy="3462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r>
              <a:rPr lang="el-GR" sz="2400" b="1" dirty="0">
                <a:latin typeface="Arial"/>
                <a:cs typeface="Arial"/>
              </a:rPr>
              <a:t>Κατά τη λήψη οποιασδήποτε απόφασης είναι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l-GR" sz="2400" b="1" dirty="0">
                <a:latin typeface="Arial"/>
                <a:cs typeface="Arial"/>
              </a:rPr>
              <a:t>ιδιαίτερα σημαντικό να προσδιορίσουμε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l-GR" sz="2400" b="1" dirty="0">
                <a:latin typeface="Arial"/>
                <a:cs typeface="Arial"/>
              </a:rPr>
              <a:t>επακριβώς τα κόστη και τα οφέλη από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l-GR" sz="2400" b="1" dirty="0">
                <a:latin typeface="Arial"/>
                <a:cs typeface="Arial"/>
              </a:rPr>
              <a:t>την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l-GR" sz="2400" b="1" dirty="0">
                <a:latin typeface="Arial"/>
                <a:cs typeface="Arial"/>
              </a:rPr>
              <a:t>απόφαση αυτή. </a:t>
            </a:r>
            <a:endParaRPr lang="en-US" sz="2400" b="1" dirty="0">
              <a:latin typeface="Arial"/>
              <a:cs typeface="Arial"/>
            </a:endParaRPr>
          </a:p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r>
              <a:rPr lang="el-GR" sz="2400" b="1" dirty="0">
                <a:latin typeface="Arial"/>
                <a:cs typeface="Arial"/>
              </a:rPr>
              <a:t>Όταν λαμβάνετε αποφάσεις, είναι σημαντικό να σκέφτεστε με όρους κόστους ευκαιρίας</a:t>
            </a:r>
            <a:endParaRPr lang="en-US" sz="2400" b="1" dirty="0">
              <a:latin typeface="Arial"/>
              <a:cs typeface="Arial"/>
            </a:endParaRPr>
          </a:p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688" y="911605"/>
            <a:ext cx="6911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Άμεσο έναντι Αφανούς Κόστους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2002789"/>
            <a:ext cx="986155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1061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Το </a:t>
            </a:r>
            <a:r>
              <a:rPr lang="el-GR" sz="2800" b="1" spc="-5" dirty="0">
                <a:latin typeface="Arial"/>
                <a:cs typeface="Arial"/>
              </a:rPr>
              <a:t>άμεσο</a:t>
            </a:r>
            <a:r>
              <a:rPr lang="el-GR" sz="2800" spc="-5" dirty="0">
                <a:latin typeface="Arial"/>
                <a:cs typeface="Arial"/>
              </a:rPr>
              <a:t> </a:t>
            </a:r>
            <a:r>
              <a:rPr lang="el-GR" sz="2800" b="1" spc="-5" dirty="0">
                <a:latin typeface="Arial"/>
                <a:cs typeface="Arial"/>
              </a:rPr>
              <a:t>κόστος</a:t>
            </a:r>
            <a:r>
              <a:rPr lang="el-GR" sz="2800" spc="-5" dirty="0">
                <a:latin typeface="Arial"/>
                <a:cs typeface="Arial"/>
              </a:rPr>
              <a:t> είναι το κόστος που προϋποθέτει τη δαπάνη χρημάτων (π.χ. κόστος αγοράς βιβλίων)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Το </a:t>
            </a:r>
            <a:r>
              <a:rPr lang="el-GR" sz="2800" b="1" spc="-5" dirty="0">
                <a:latin typeface="Arial"/>
                <a:cs typeface="Arial"/>
              </a:rPr>
              <a:t>αφανές</a:t>
            </a:r>
            <a:r>
              <a:rPr lang="el-GR" sz="2800" spc="-5" dirty="0">
                <a:latin typeface="Arial"/>
                <a:cs typeface="Arial"/>
              </a:rPr>
              <a:t> </a:t>
            </a:r>
            <a:r>
              <a:rPr lang="el-GR" sz="2800" b="1" spc="-5" dirty="0">
                <a:latin typeface="Arial"/>
                <a:cs typeface="Arial"/>
              </a:rPr>
              <a:t>κόστος </a:t>
            </a:r>
            <a:r>
              <a:rPr lang="el-GR" sz="2800" dirty="0">
                <a:latin typeface="Arial"/>
                <a:cs typeface="Arial"/>
              </a:rPr>
              <a:t>δεν προϋποθέτει τη δαπάνη χρημάτων. Υπολογίζεται σαν την αξία σε χρηματικούς όρους, των διαφυγόντων οφελών (π.χ. μισθοί που χάνονται εξαιτίας της πλήρους φοίτησής σας σε κάποιο πανεπιστήμιο).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5" y="637285"/>
            <a:ext cx="9677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Λογιστικό Κέρδος έναντι Οικονομικού Κέρδους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04107"/>
            <a:ext cx="9215755" cy="5737468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10" dirty="0">
                <a:latin typeface="Arial"/>
                <a:cs typeface="Arial"/>
              </a:rPr>
              <a:t>Λογιστικό κέρδος</a:t>
            </a:r>
            <a:r>
              <a:rPr sz="2600" b="1" spc="-5" dirty="0">
                <a:latin typeface="Arial"/>
                <a:cs typeface="Arial"/>
              </a:rPr>
              <a:t> = </a:t>
            </a:r>
            <a:r>
              <a:rPr lang="el-GR" sz="2600" b="1" spc="-5" dirty="0">
                <a:latin typeface="Arial"/>
                <a:cs typeface="Arial"/>
              </a:rPr>
              <a:t>έσοδα - άμεσο κόστος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10" dirty="0">
                <a:latin typeface="Arial"/>
                <a:cs typeface="Arial"/>
              </a:rPr>
              <a:t>Οικονομικό κέρδος = έσοδα – άμεσο κόστος – αφανές κόστος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10" dirty="0">
                <a:latin typeface="Arial"/>
                <a:cs typeface="Arial"/>
              </a:rPr>
              <a:t>Οικονομικό κέρδος</a:t>
            </a:r>
            <a:r>
              <a:rPr sz="2600" b="1" spc="-10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926465" marR="401320" lvl="1" indent="-447040">
              <a:lnSpc>
                <a:spcPct val="100000"/>
              </a:lnSpc>
              <a:spcBef>
                <a:spcPts val="1810"/>
              </a:spcBef>
              <a:buClr>
                <a:srgbClr val="4D4D4D"/>
              </a:buClr>
              <a:buChar char="–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είναι ίσο με τα έσοδα μείον το κόστος ευκαιρίας όλων των χρησιμοποιούμενων πόρων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6465" lvl="1" indent="-44704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είναι συνήθως μικρότερο από το λογιστικό κέρδος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6465" lvl="1" indent="-44704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δείχνει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μια πιο σύνθετη εικόνα του κόστους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6465" marR="859790" lvl="1" indent="-44704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βοηθά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τις επιχειρήσεις και τα άτομα να λαμβάνουν αποφάσεις με καλύτερη πληροφόρηση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6465" lvl="1" indent="-44704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αποτελεί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τη μέτρηση που προτιμούν οι οικονομολόγοι.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57178"/>
            <a:ext cx="8686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ΑΦΑΝΕΣ ΚΟΣΤΟΣ ΤΟΥ ΚΕΦΑΛΑΙΟΥ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78535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0534" algn="l"/>
              </a:tabLst>
            </a:pPr>
            <a:r>
              <a:rPr lang="el-GR" sz="2800" b="1" i="1" dirty="0">
                <a:latin typeface="Arial"/>
                <a:cs typeface="Arial"/>
              </a:rPr>
              <a:t>Κεφάλαιο </a:t>
            </a:r>
            <a:r>
              <a:rPr lang="el-GR" sz="2800" i="1" dirty="0">
                <a:latin typeface="Arial"/>
                <a:cs typeface="Arial"/>
              </a:rPr>
              <a:t>είναι η συνολική αξία των περιουσιακών στοιχείων ενός ατόμου ή μιας εταιρείας</a:t>
            </a:r>
            <a:r>
              <a:rPr lang="el-GR" sz="2800" spc="-5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900" marR="40005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αφανές κόστος κεφαλαίου είναι το κόστος ευκαιρίας της χρήσης του ιδιόκτητου κεφαλαίου – το εισόδημα που θα είχε δημιουργηθεί εάν το κεφάλαιο είχε χρησιμοποιηθεί στην επόμενη καλύτερη εναλλακτική χρήση του.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84402"/>
            <a:ext cx="9753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400" spc="-5" dirty="0"/>
              <a:t>Λαμβάνοντας την Απόφαση του Τύπου «είτε-είτε»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524000"/>
            <a:ext cx="9753600" cy="2918748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Char char="•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Υπάρχουν δύο διαφορετικά είδη αποφάσεων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27100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Μια απόφαση «είτε-είτε» είναι μια απόφαση στην οποία θα πρέπει να επιλέξετε ανάμεσα σε δύο δραστηριότητες.</a:t>
            </a:r>
          </a:p>
          <a:p>
            <a:pPr marL="927100" marR="5080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Είναι αντίθετη από την απόφαση «πόσο», η οποία προϋποθέτει να επιλέξετε πόσο από μία συγκεκριμένη δραστηριότητα θα αναλάβετε.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650" y="838200"/>
            <a:ext cx="75177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ΛΑΜΒΑΝΟΝΤΑΣ ΜΙΑ ΑΠΟΦΑΣΗ ΤΟΥ ΤΥΠΟΥ ‘‘ΕΙΤΕ-ΕΙΤΕ’’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926993"/>
            <a:ext cx="10058400" cy="396711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i="1" dirty="0">
                <a:latin typeface="Arial"/>
                <a:cs typeface="Arial"/>
              </a:rPr>
              <a:t>Βασικές αρχές της λήψης απόφασης του τύπου ‘‘είτε-είτε’’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θα κληθείτε να λάβετε μια απόφαση του τύπου ‘‘είτε-είτε’’ μεταξύ δύο δραστηριοτήτων (όλων των άλλων παραγόντων σταθερών), επιλέξτε εκείνη με το θετικό οικονομικό κέρδος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600" spc="-5" dirty="0">
              <a:solidFill>
                <a:srgbClr val="4D4D4D"/>
              </a:solidFill>
              <a:latin typeface="Arial"/>
              <a:cs typeface="Arial"/>
            </a:endParaRPr>
          </a:p>
          <a:p>
            <a:pPr marL="927100" marR="466725" indent="-457834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spc="-5" dirty="0">
                <a:latin typeface="Arial"/>
                <a:cs typeface="Arial"/>
              </a:rPr>
              <a:t>Λαμβάνοντας αποφάσεις του τύπου «είτε-είτε» προκύπτουν αρκετά συχνά λάθη όταν τα άτομα ή οι επιχειρήσεις χρησιμοποιούν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τα δικά τους περιουσιακά στοιχεία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07980"/>
            <a:ext cx="9722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3" marR="5080" indent="-4763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ΛΑΜΒΑΝΟΝΤΑΣ ΑΠΟΦΑΣΕΙΣ ΤΟΥ ΤΥΠΟΥ</a:t>
            </a:r>
            <a:r>
              <a:rPr spc="-5" dirty="0"/>
              <a:t> “</a:t>
            </a:r>
            <a:r>
              <a:rPr lang="el-GR" spc="-5" dirty="0"/>
              <a:t>ΠΟΣΟ</a:t>
            </a:r>
            <a:r>
              <a:rPr spc="-5" dirty="0"/>
              <a:t>”: </a:t>
            </a:r>
            <a:r>
              <a:rPr lang="el-GR" spc="-5" dirty="0"/>
              <a:t>Ο ΡΟΛΟΣ ΤΗΣ ΟΡΙΑΚΗΣ ΑΝΑΛΥΣΗΣ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138045"/>
            <a:ext cx="9371330" cy="3182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1971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spc="-160" dirty="0">
                <a:latin typeface="Arial"/>
                <a:cs typeface="Arial"/>
              </a:rPr>
              <a:t>Γιατί αυτό ονομάζεται «οριακή» ανάλυση; Το όριο είναι ουσιαστικά ένα άκρο: αυτό που κάνουμε στην οριακή ανάλυση είναι</a:t>
            </a:r>
            <a:r>
              <a:rPr lang="en-US" sz="2800" spc="-160" dirty="0">
                <a:latin typeface="Arial"/>
                <a:cs typeface="Arial"/>
              </a:rPr>
              <a:t> </a:t>
            </a:r>
            <a:r>
              <a:rPr lang="el-GR" sz="2800" spc="-160" dirty="0">
                <a:latin typeface="Arial"/>
                <a:cs typeface="Arial"/>
              </a:rPr>
              <a:t>να πιέζουμε λίγο το όριο αυτό προς τα έξω για να δούμε εάν αυτό αποτελεί μια καλή κίνηση.</a:t>
            </a:r>
            <a:endParaRPr lang="en-US" sz="2800" b="1" i="1" dirty="0">
              <a:latin typeface="Arial"/>
              <a:cs typeface="Arial"/>
            </a:endParaRPr>
          </a:p>
          <a:p>
            <a:pPr marL="469265" marR="5080" indent="-45656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i="1" dirty="0">
                <a:latin typeface="Arial"/>
                <a:cs typeface="Arial"/>
              </a:rPr>
              <a:t>Οριακό κόστος</a:t>
            </a:r>
            <a:r>
              <a:rPr sz="2800" i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το πρόσθετο κόστος που συνεπάγεται η παραγωγή μιας επιπλέον μονάδας από αυτό το αγαθό ή την υπηρεσία</a:t>
            </a:r>
            <a:endParaRPr sz="2800" b="1" i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52388</TotalTime>
  <Words>1799</Words>
  <Application>Microsoft Office PowerPoint</Application>
  <PresentationFormat>Custom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9</vt:lpstr>
      <vt:lpstr>ΤΙ ΘΑ ΜΑΘΕΤΕ ΣΕ ΑΥΤΟ ΤΟ ΚΕΦΑΛΑΙΟ</vt:lpstr>
      <vt:lpstr>ΚΟΣΤΗ, ΟΦΕΛΗ ΚΑΙ ΚΕΡΔΗ</vt:lpstr>
      <vt:lpstr>Άμεσο έναντι Αφανούς Κόστους</vt:lpstr>
      <vt:lpstr>Λογιστικό Κέρδος έναντι Οικονομικού Κέρδους</vt:lpstr>
      <vt:lpstr>ΤΟ ΑΦΑΝΕΣ ΚΟΣΤΟΣ ΤΟΥ ΚΕΦΑΛΑΙΟΥ</vt:lpstr>
      <vt:lpstr>Λαμβάνοντας την Απόφαση του Τύπου «είτε-είτε»</vt:lpstr>
      <vt:lpstr>ΛΑΜΒΑΝΟΝΤΑΣ ΜΙΑ ΑΠΟΦΑΣΗ ΤΟΥ ΤΥΠΟΥ ‘‘ΕΙΤΕ-ΕΙΤΕ’’</vt:lpstr>
      <vt:lpstr>ΛΑΜΒΑΝΟΝΤΑΣ ΑΠΟΦΑΣΕΙΣ ΤΟΥ ΤΥΠΟΥ “ΠΟΣΟ”: Ο ΡΟΛΟΣ ΤΗΣ ΟΡΙΑΚΗΣ ΑΝΑΛΥΣΗΣ</vt:lpstr>
      <vt:lpstr>ΤΟ ΣΧΗΜΑ ΤΟΥ ΟΡΙΑΚΟΥ ΚΟΣΤΟΥΣ</vt:lpstr>
      <vt:lpstr>ΣΧΕΔΙΑΖΟΝΤΑΣ ΤΟ ΟΡΙΑΚΟ ΚΟΣΤΟΣ</vt:lpstr>
      <vt:lpstr>ΟΡΙΑΚΟ ΟΦΕΛΟΣ</vt:lpstr>
      <vt:lpstr>ΤΟ ΣΧΗΜΑ ΤΟΥ ΟΡΙΑΚΟΥ ΟΦΕΛΟΥΣ</vt:lpstr>
      <vt:lpstr>ΣΧΕΔΙΑΖΟΝΤΑΣ ΤΟ ΟΡΙΑΚΟ ΟΦΕΛΟΣ</vt:lpstr>
      <vt:lpstr>ΟΡΙΑΚΗ ΑΝΑΛΥΣΗ</vt:lpstr>
      <vt:lpstr>ΣΧΕΔΙΑΖΟΝΤΑΣ ΤΗΝ ΒΕΛΤΙΣΤΗ ΠΟΣΟΤΗΤΑ</vt:lpstr>
      <vt:lpstr>ΠΑΓΙΔΕΣ</vt:lpstr>
      <vt:lpstr>ΜΕΓΕΘΗ ΚΑΤΟΙΚΙΩΝ ΑΝΑ ΤΟΝ ΚΟΣΜΟ</vt:lpstr>
      <vt:lpstr>ΜΗ ΑΝΑΚΤΗΣΙΜΑ ΚΟΣΤΗ</vt:lpstr>
      <vt:lpstr>ΣΥΜΠΕΡΙΦΟΡΙΚΗ ΟΙΚΟΝΟΜΙΚΗ</vt:lpstr>
      <vt:lpstr>ΟΡΘΟΛΟΓΙΚΟΣ ΑΛΛΑ ΚΑΙ ΑΝΘΡΩΠΙΝΟΣ</vt:lpstr>
      <vt:lpstr>ΑΝΟΡΘΟΛΟΓΙΚΟΤΗΤΑ: Η ΟΠΤΙΚΗ ΕΝΟΣ ΟΙΚΟΝΟΜΟΛΟΓΟΥ</vt:lpstr>
      <vt:lpstr>Αποστροφή Κινδύνου</vt:lpstr>
      <vt:lpstr>Ανορθολογικότητα: Η Οπτική Ενός Οικονομολόγου</vt:lpstr>
      <vt:lpstr>ΑΝΟΡΘΟΛΟΓΙΚΟΤΗΤΑ: Η ΟΠΤΙΚΗ ΕΝΟΣ ΟΙΚΟΝΟΜΟΛΟΓΟΥ ΜΕΡΟΣ 2</vt:lpstr>
      <vt:lpstr>ΑΝΟΡΘΟΛΟΓΙΚΟΤΗΤΑ: Η ΟΠΤΙΚΗ ΕΝΟΣ ΟΙΚΟΝΟΜΟΛΟΓΟΥ ΜΕΡΟΣ 3</vt:lpstr>
      <vt:lpstr>ΑΝΟΡΘΟΛΟΓΙΚΟΤΗΤΑ: Η ΟΠΤΙΚΗ ΕΝΟΣ ΟΙΚΟΝΟΜΟΛΟΓΟΥ ΜΕΡΟΣ 4</vt:lpstr>
      <vt:lpstr>ΑΝΟΡΘΟΛΟΓΙΚΟΤΗΤΑ: Η ΟΠΤΙΚΗ ΕΝΟΣ ΟΙΚΟΝΟΜΟΛΟΓΟΥ ΜΕΡΟΣ 5</vt:lpstr>
      <vt:lpstr>ΑΝΟΡΘΟΛΟΓΙΚΟΤΗΤΑ: Η ΟΠΤΙΚΗ ΕΝΟΣ ΟΙΚΟΝΟΜΟΛΟΓΟΥ ΜΕΡΟΣ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969</cp:revision>
  <dcterms:created xsi:type="dcterms:W3CDTF">2019-10-10T07:03:54Z</dcterms:created>
  <dcterms:modified xsi:type="dcterms:W3CDTF">2022-10-17T09:13:56Z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