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46" r:id="rId2"/>
    <p:sldId id="547" r:id="rId3"/>
    <p:sldId id="548" r:id="rId4"/>
    <p:sldId id="549" r:id="rId5"/>
    <p:sldId id="550" r:id="rId6"/>
    <p:sldId id="551" r:id="rId7"/>
    <p:sldId id="552" r:id="rId8"/>
    <p:sldId id="553" r:id="rId9"/>
    <p:sldId id="579" r:id="rId10"/>
    <p:sldId id="580" r:id="rId11"/>
    <p:sldId id="581" r:id="rId12"/>
    <p:sldId id="556" r:id="rId13"/>
    <p:sldId id="557" r:id="rId14"/>
    <p:sldId id="562" r:id="rId15"/>
    <p:sldId id="563" r:id="rId16"/>
    <p:sldId id="564" r:id="rId17"/>
    <p:sldId id="565" r:id="rId18"/>
    <p:sldId id="566" r:id="rId19"/>
    <p:sldId id="568" r:id="rId20"/>
    <p:sldId id="569" r:id="rId21"/>
    <p:sldId id="570" r:id="rId22"/>
    <p:sldId id="572" r:id="rId23"/>
    <p:sldId id="574" r:id="rId24"/>
    <p:sldId id="575" r:id="rId25"/>
    <p:sldId id="576" r:id="rId26"/>
    <p:sldId id="577" r:id="rId27"/>
    <p:sldId id="578" r:id="rId28"/>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2" autoAdjust="0"/>
  </p:normalViewPr>
  <p:slideViewPr>
    <p:cSldViewPr>
      <p:cViewPr varScale="1">
        <p:scale>
          <a:sx n="70" d="100"/>
          <a:sy n="70" d="100"/>
        </p:scale>
        <p:origin x="1608"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17/10/2022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8025638" y="792734"/>
            <a:ext cx="732155" cy="1550035"/>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Arial"/>
                <a:cs typeface="Arial"/>
              </a:rPr>
              <a:t>7</a:t>
            </a:r>
            <a:endParaRPr sz="10000">
              <a:latin typeface="Arial"/>
              <a:cs typeface="Arial"/>
            </a:endParaRPr>
          </a:p>
        </p:txBody>
      </p:sp>
      <p:sp>
        <p:nvSpPr>
          <p:cNvPr id="11" name="object 11"/>
          <p:cNvSpPr txBox="1"/>
          <p:nvPr/>
        </p:nvSpPr>
        <p:spPr>
          <a:xfrm>
            <a:off x="6481826" y="4346702"/>
            <a:ext cx="1719580" cy="635635"/>
          </a:xfrm>
          <a:prstGeom prst="rect">
            <a:avLst/>
          </a:prstGeom>
        </p:spPr>
        <p:txBody>
          <a:bodyPr vert="horz" wrap="square" lIns="0" tIns="12700" rIns="0" bIns="0" rtlCol="0">
            <a:spAutoFit/>
          </a:bodyPr>
          <a:lstStyle/>
          <a:p>
            <a:pPr marL="12700">
              <a:lnSpc>
                <a:spcPct val="100000"/>
              </a:lnSpc>
              <a:spcBef>
                <a:spcPts val="100"/>
              </a:spcBef>
            </a:pPr>
            <a:r>
              <a:rPr lang="el-GR" sz="4000" b="1" spc="-5" dirty="0">
                <a:solidFill>
                  <a:srgbClr val="FFFFFF"/>
                </a:solidFill>
                <a:latin typeface="Arial"/>
                <a:cs typeface="Arial"/>
              </a:rPr>
              <a:t>ΦΟΡΟΙ</a:t>
            </a:r>
            <a:endParaRPr sz="4000" dirty="0">
              <a:latin typeface="Arial"/>
              <a:cs typeface="Arial"/>
            </a:endParaRPr>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8CC7F2C7-7008-BB6E-A8C9-E112FA124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72" y="1011884"/>
            <a:ext cx="4647757" cy="6059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E8C0-5BDB-825C-AEBE-30C7FF0A6BED}"/>
              </a:ext>
            </a:extLst>
          </p:cNvPr>
          <p:cNvSpPr>
            <a:spLocks noGrp="1"/>
          </p:cNvSpPr>
          <p:nvPr>
            <p:ph type="title"/>
          </p:nvPr>
        </p:nvSpPr>
        <p:spPr>
          <a:xfrm>
            <a:off x="336295" y="625856"/>
            <a:ext cx="9385808" cy="1107996"/>
          </a:xfrm>
        </p:spPr>
        <p:txBody>
          <a:bodyPr/>
          <a:lstStyle/>
          <a:p>
            <a:pPr algn="ctr"/>
            <a:r>
              <a:rPr lang="el-GR" dirty="0"/>
              <a:t>ΕΛΑΣΤΙΚΟΤΗΤΑΣ ΩΣ ΠΡΟΣ ΤΗΝ ΤΙΜΗ ΚΑΙ ΕΠΙΠΤΩΣΗ ΦΟΡΟΥ</a:t>
            </a:r>
            <a:endParaRPr lang="en-US" dirty="0"/>
          </a:p>
        </p:txBody>
      </p:sp>
      <p:sp>
        <p:nvSpPr>
          <p:cNvPr id="5" name="TextBox 4">
            <a:extLst>
              <a:ext uri="{FF2B5EF4-FFF2-40B4-BE49-F238E27FC236}">
                <a16:creationId xmlns:a16="http://schemas.microsoft.com/office/drawing/2014/main" id="{C28186A5-E563-4E0E-E7E5-948F4F61B3E3}"/>
              </a:ext>
            </a:extLst>
          </p:cNvPr>
          <p:cNvSpPr txBox="1"/>
          <p:nvPr/>
        </p:nvSpPr>
        <p:spPr>
          <a:xfrm>
            <a:off x="345722" y="2209800"/>
            <a:ext cx="9484078" cy="2185214"/>
          </a:xfrm>
          <a:prstGeom prst="rect">
            <a:avLst/>
          </a:prstGeom>
          <a:noFill/>
        </p:spPr>
        <p:txBody>
          <a:bodyPr wrap="square">
            <a:spAutoFit/>
          </a:bodyPr>
          <a:lstStyle/>
          <a:p>
            <a:pPr marL="457200" indent="-457200">
              <a:buFont typeface="Arial" panose="020B0604020202020204" pitchFamily="34" charset="0"/>
              <a:buChar char="•"/>
            </a:pPr>
            <a:r>
              <a:rPr lang="el-GR" sz="3200" dirty="0"/>
              <a:t>Όταν ένας Ειδικός Φόρος Πληρώνεται Κυρίως από τους Παραγωγούς</a:t>
            </a:r>
          </a:p>
          <a:p>
            <a:pPr marL="914400" lvl="1" indent="-457200">
              <a:buFont typeface="Arial" panose="020B0604020202020204" pitchFamily="34" charset="0"/>
              <a:buChar char="•"/>
            </a:pPr>
            <a:r>
              <a:rPr lang="el-GR" sz="2400" dirty="0"/>
              <a:t>Όταν η ελαστικότητα ζήτησης ως προς την τιμή είναι μεγάλη και η ελαστικότητα προσφοράς ως προς την τιμή είναι μικρή, το βάρος ενός ειδικού φόρου μετακυλίεται κυρίως στους παραγωγούς</a:t>
            </a:r>
            <a:endParaRPr lang="en-US" sz="2400" dirty="0"/>
          </a:p>
        </p:txBody>
      </p:sp>
    </p:spTree>
    <p:extLst>
      <p:ext uri="{BB962C8B-B14F-4D97-AF65-F5344CB8AC3E}">
        <p14:creationId xmlns:p14="http://schemas.microsoft.com/office/powerpoint/2010/main" val="39778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F241-63BE-AD8F-84A5-8A576C905B0E}"/>
              </a:ext>
            </a:extLst>
          </p:cNvPr>
          <p:cNvSpPr>
            <a:spLocks noGrp="1"/>
          </p:cNvSpPr>
          <p:nvPr>
            <p:ph type="title"/>
          </p:nvPr>
        </p:nvSpPr>
        <p:spPr>
          <a:xfrm>
            <a:off x="336295" y="625856"/>
            <a:ext cx="9385808" cy="1107996"/>
          </a:xfrm>
        </p:spPr>
        <p:txBody>
          <a:bodyPr/>
          <a:lstStyle/>
          <a:p>
            <a:pPr algn="ctr"/>
            <a:r>
              <a:rPr lang="el-GR" dirty="0"/>
              <a:t>ΕΛΑΣΤΙΚΟΤΗΤΑΣ ΩΣ ΠΡΟΣ ΤΗΝ ΤΙΜΗ ΚΑΙ ΕΠΙΠΤΩΣΗ ΦΟΡΟΥ</a:t>
            </a:r>
            <a:endParaRPr lang="en-US" dirty="0"/>
          </a:p>
        </p:txBody>
      </p:sp>
      <p:sp>
        <p:nvSpPr>
          <p:cNvPr id="5" name="TextBox 4">
            <a:extLst>
              <a:ext uri="{FF2B5EF4-FFF2-40B4-BE49-F238E27FC236}">
                <a16:creationId xmlns:a16="http://schemas.microsoft.com/office/drawing/2014/main" id="{806C4BB8-DD35-D791-46CC-473AB35EB63F}"/>
              </a:ext>
            </a:extLst>
          </p:cNvPr>
          <p:cNvSpPr txBox="1"/>
          <p:nvPr/>
        </p:nvSpPr>
        <p:spPr>
          <a:xfrm>
            <a:off x="762000" y="1981200"/>
            <a:ext cx="8839200" cy="1754326"/>
          </a:xfrm>
          <a:prstGeom prst="rect">
            <a:avLst/>
          </a:prstGeom>
          <a:noFill/>
        </p:spPr>
        <p:txBody>
          <a:bodyPr wrap="square">
            <a:spAutoFit/>
          </a:bodyPr>
          <a:lstStyle/>
          <a:p>
            <a:pPr marL="571500" indent="-571500">
              <a:buFont typeface="Arial" panose="020B0604020202020204" pitchFamily="34" charset="0"/>
              <a:buChar char="•"/>
            </a:pPr>
            <a:r>
              <a:rPr lang="el-GR" sz="3600" dirty="0"/>
              <a:t>Συνθέτοντας Όλα τα Κομμάτια</a:t>
            </a:r>
          </a:p>
          <a:p>
            <a:pPr marL="1028700" lvl="1" indent="-571500">
              <a:buFont typeface="Arial" panose="020B0604020202020204" pitchFamily="34" charset="0"/>
              <a:buChar char="•"/>
            </a:pPr>
            <a:r>
              <a:rPr lang="el-GR" sz="2400" dirty="0"/>
              <a:t>Όταν η ελαστικότητα προσφοράς ως προς την τιμή είναι μεγαλύτερη από την ελαστικότητα ζήτησης ως προς την τιμή, ένας ειδικός φόρος μετακυλίεται κυρίως στους καταναλωτές.</a:t>
            </a:r>
            <a:endParaRPr lang="en-US" sz="2400" dirty="0"/>
          </a:p>
        </p:txBody>
      </p:sp>
    </p:spTree>
    <p:extLst>
      <p:ext uri="{BB962C8B-B14F-4D97-AF65-F5344CB8AC3E}">
        <p14:creationId xmlns:p14="http://schemas.microsoft.com/office/powerpoint/2010/main" val="254501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1981200"/>
            <a:ext cx="8852535" cy="1613262"/>
          </a:xfrm>
          <a:prstGeom prst="rect">
            <a:avLst/>
          </a:prstGeom>
        </p:spPr>
        <p:txBody>
          <a:bodyPr vert="horz" wrap="square" lIns="0" tIns="12700" rIns="0" bIns="0" rtlCol="0">
            <a:spAutoFit/>
          </a:bodyPr>
          <a:lstStyle/>
          <a:p>
            <a:pPr marL="469900" marR="5080" indent="-457200" algn="just">
              <a:lnSpc>
                <a:spcPct val="100000"/>
              </a:lnSpc>
              <a:spcBef>
                <a:spcPts val="100"/>
              </a:spcBef>
              <a:buClr>
                <a:srgbClr val="4D4D4D"/>
              </a:buClr>
              <a:buChar char="•"/>
              <a:tabLst>
                <a:tab pos="470534" algn="l"/>
              </a:tabLst>
            </a:pPr>
            <a:r>
              <a:rPr lang="el-GR" sz="2600" dirty="0">
                <a:latin typeface="Arial"/>
                <a:cs typeface="Arial"/>
              </a:rPr>
              <a:t>Όταν η </a:t>
            </a:r>
            <a:r>
              <a:rPr lang="el-GR" sz="2600" b="1" dirty="0">
                <a:latin typeface="Arial"/>
                <a:cs typeface="Arial"/>
              </a:rPr>
              <a:t>ελαστικότητα ζήτησης ως προς την τιμή είναι χαμηλή </a:t>
            </a:r>
            <a:r>
              <a:rPr lang="el-GR" sz="2600" dirty="0">
                <a:latin typeface="Arial"/>
                <a:cs typeface="Arial"/>
              </a:rPr>
              <a:t>και η</a:t>
            </a:r>
            <a:r>
              <a:rPr lang="el-GR" sz="2600" b="1" dirty="0">
                <a:latin typeface="Arial"/>
                <a:cs typeface="Arial"/>
              </a:rPr>
              <a:t> ελαστικότητα προσφοράς ως προς την τιμή είναι υψηλή</a:t>
            </a:r>
            <a:r>
              <a:rPr sz="2600" b="1" dirty="0">
                <a:latin typeface="Arial"/>
                <a:cs typeface="Arial"/>
              </a:rPr>
              <a:t>, </a:t>
            </a:r>
            <a:r>
              <a:rPr lang="el-GR" sz="2600" dirty="0">
                <a:latin typeface="Arial"/>
                <a:cs typeface="Arial"/>
              </a:rPr>
              <a:t>το</a:t>
            </a:r>
            <a:r>
              <a:rPr sz="2600" dirty="0">
                <a:latin typeface="Arial"/>
                <a:cs typeface="Arial"/>
              </a:rPr>
              <a:t> </a:t>
            </a:r>
            <a:r>
              <a:rPr lang="el-GR" sz="2600" b="1" dirty="0">
                <a:latin typeface="Arial"/>
                <a:cs typeface="Arial"/>
              </a:rPr>
              <a:t>βάρος από τον ειδικό φόρο το επωμίζονται κυρίως οι καταναλωτές</a:t>
            </a:r>
            <a:r>
              <a:rPr sz="2600" b="1" dirty="0">
                <a:latin typeface="Arial"/>
                <a:cs typeface="Arial"/>
              </a:rPr>
              <a:t>.</a:t>
            </a:r>
            <a:endParaRPr sz="2600" dirty="0">
              <a:latin typeface="Arial"/>
              <a:cs typeface="Arial"/>
            </a:endParaRPr>
          </a:p>
        </p:txBody>
      </p:sp>
      <p:sp>
        <p:nvSpPr>
          <p:cNvPr id="7" name="object 7"/>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7" y="3733800"/>
            <a:ext cx="48672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70" y="1143000"/>
            <a:ext cx="9404068" cy="40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5115" y="1828800"/>
            <a:ext cx="9011285" cy="1613262"/>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600" dirty="0">
                <a:latin typeface="Arial"/>
                <a:cs typeface="Arial"/>
              </a:rPr>
              <a:t>Όταν η </a:t>
            </a:r>
            <a:r>
              <a:rPr lang="el-GR" sz="2600" b="1" dirty="0">
                <a:latin typeface="Arial"/>
                <a:cs typeface="Arial"/>
              </a:rPr>
              <a:t>ελαστικότητα</a:t>
            </a:r>
            <a:r>
              <a:rPr lang="el-GR" sz="2600" dirty="0">
                <a:latin typeface="Arial"/>
                <a:cs typeface="Arial"/>
              </a:rPr>
              <a:t> </a:t>
            </a:r>
            <a:r>
              <a:rPr lang="el-GR" sz="2600" b="1" dirty="0">
                <a:latin typeface="Arial"/>
                <a:cs typeface="Arial"/>
              </a:rPr>
              <a:t>ζήτησης ως προς την τιμή είναι υψηλή</a:t>
            </a:r>
            <a:r>
              <a:rPr lang="el-GR" sz="2600" dirty="0">
                <a:latin typeface="Arial"/>
                <a:cs typeface="Arial"/>
              </a:rPr>
              <a:t> και η </a:t>
            </a:r>
            <a:r>
              <a:rPr lang="el-GR" sz="2600" b="1" dirty="0">
                <a:latin typeface="Arial"/>
                <a:cs typeface="Arial"/>
              </a:rPr>
              <a:t>ελαστικότητα προσφοράς ως προς την τιμή είναι υψηλή</a:t>
            </a:r>
            <a:r>
              <a:rPr sz="2600" dirty="0">
                <a:latin typeface="Arial"/>
                <a:cs typeface="Arial"/>
              </a:rPr>
              <a:t> </a:t>
            </a:r>
            <a:r>
              <a:rPr lang="el-GR" sz="2600" dirty="0">
                <a:latin typeface="Arial"/>
                <a:cs typeface="Arial"/>
              </a:rPr>
              <a:t>το </a:t>
            </a:r>
            <a:r>
              <a:rPr lang="el-GR" sz="2600" b="1" dirty="0">
                <a:latin typeface="Arial"/>
                <a:cs typeface="Arial"/>
              </a:rPr>
              <a:t>βάρος από τον ειδικό φόρο, το επωμίζονται κυρίως οι παραγωγοί</a:t>
            </a:r>
            <a:r>
              <a:rPr lang="el-GR" sz="2600" dirty="0">
                <a:latin typeface="Arial"/>
                <a:cs typeface="Arial"/>
              </a:rPr>
              <a:t>.</a:t>
            </a:r>
            <a:endParaRPr sz="26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375" y="3442062"/>
            <a:ext cx="53244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3" y="1066800"/>
            <a:ext cx="9057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7273" y="6324600"/>
            <a:ext cx="9017000" cy="874598"/>
          </a:xfrm>
          <a:prstGeom prst="rect">
            <a:avLst/>
          </a:prstGeom>
        </p:spPr>
        <p:txBody>
          <a:bodyPr vert="horz" wrap="square" lIns="0" tIns="12700" rIns="0" bIns="0" rtlCol="0">
            <a:spAutoFit/>
          </a:bodyPr>
          <a:lstStyle/>
          <a:p>
            <a:pPr marL="12700">
              <a:lnSpc>
                <a:spcPct val="100000"/>
              </a:lnSpc>
              <a:spcBef>
                <a:spcPts val="100"/>
              </a:spcBef>
            </a:pPr>
            <a:r>
              <a:rPr lang="el-GR" sz="2800" dirty="0">
                <a:latin typeface="Arial"/>
                <a:cs typeface="Arial"/>
              </a:rPr>
              <a:t>Τα </a:t>
            </a:r>
            <a:r>
              <a:rPr lang="el-GR" sz="2800" dirty="0" err="1">
                <a:latin typeface="Arial"/>
                <a:cs typeface="Arial"/>
              </a:rPr>
              <a:t>συλλεχθέντα</a:t>
            </a:r>
            <a:r>
              <a:rPr lang="el-GR" sz="2800" dirty="0">
                <a:latin typeface="Arial"/>
                <a:cs typeface="Arial"/>
              </a:rPr>
              <a:t> έσοδα από το φόρο </a:t>
            </a:r>
            <a:r>
              <a:rPr sz="2800" dirty="0">
                <a:latin typeface="Arial"/>
                <a:cs typeface="Arial"/>
              </a:rPr>
              <a:t>= $40 </a:t>
            </a:r>
            <a:r>
              <a:rPr lang="el-GR" sz="2800" dirty="0">
                <a:latin typeface="Arial"/>
                <a:cs typeface="Arial"/>
              </a:rPr>
              <a:t>ανά δωμάτιο</a:t>
            </a:r>
            <a:r>
              <a:rPr sz="2800" dirty="0">
                <a:latin typeface="Arial"/>
                <a:cs typeface="Arial"/>
              </a:rPr>
              <a:t> × 5</a:t>
            </a:r>
            <a:r>
              <a:rPr lang="el-GR" sz="2800" dirty="0">
                <a:latin typeface="Arial"/>
                <a:cs typeface="Arial"/>
              </a:rPr>
              <a:t>.</a:t>
            </a:r>
            <a:r>
              <a:rPr sz="2800" dirty="0">
                <a:latin typeface="Arial"/>
                <a:cs typeface="Arial"/>
              </a:rPr>
              <a:t>000</a:t>
            </a:r>
            <a:r>
              <a:rPr sz="2800" spc="-50" dirty="0">
                <a:latin typeface="Arial"/>
                <a:cs typeface="Arial"/>
              </a:rPr>
              <a:t> </a:t>
            </a:r>
            <a:r>
              <a:rPr lang="el-GR" sz="2800" spc="-50" dirty="0">
                <a:latin typeface="Arial"/>
                <a:cs typeface="Arial"/>
              </a:rPr>
              <a:t>δωμάτια </a:t>
            </a:r>
            <a:r>
              <a:rPr sz="2800" dirty="0">
                <a:latin typeface="Arial"/>
                <a:cs typeface="Arial"/>
              </a:rPr>
              <a:t>=$200</a:t>
            </a:r>
            <a:r>
              <a:rPr lang="el-GR" sz="2800" dirty="0">
                <a:latin typeface="Arial"/>
                <a:cs typeface="Arial"/>
              </a:rPr>
              <a:t>.</a:t>
            </a:r>
            <a:r>
              <a:rPr sz="2800" dirty="0">
                <a:latin typeface="Arial"/>
                <a:cs typeface="Arial"/>
              </a:rPr>
              <a:t>000</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714" y="2149847"/>
            <a:ext cx="6329285" cy="387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767" y="1047465"/>
            <a:ext cx="64971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9467850"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674817"/>
          </a:xfrm>
          <a:prstGeom prst="rect">
            <a:avLst/>
          </a:prstGeom>
        </p:spPr>
        <p:txBody>
          <a:bodyPr vert="horz" wrap="square" lIns="0" tIns="12700" rIns="0" bIns="0" rtlCol="0">
            <a:spAutoFit/>
          </a:bodyPr>
          <a:lstStyle/>
          <a:p>
            <a:pPr marL="12700" marR="5080" indent="-25400" algn="ctr">
              <a:lnSpc>
                <a:spcPct val="100000"/>
              </a:lnSpc>
              <a:spcBef>
                <a:spcPts val="100"/>
              </a:spcBef>
            </a:pPr>
            <a:r>
              <a:rPr lang="el-GR" dirty="0"/>
              <a:t>ΤΑ ΚΟΣΤΗ ΤΗΣ ΦΟΡΟΛΟΓΙΑΣ</a:t>
            </a:r>
            <a:r>
              <a:rPr dirty="0"/>
              <a:t>: </a:t>
            </a:r>
            <a:r>
              <a:rPr lang="el-GR" dirty="0"/>
              <a:t>ΜΕΙΩΣΗ ΣΤΑ ΠΛΕΟΝΑΣΜΑΤΑ ΚΑΤΑΝΑΛΩΤΗ ΚΑΙ ΠΑΡΑΓΩΓΟΥ</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5" y="2362200"/>
            <a:ext cx="95250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1892935" marR="5080" indent="-191135" algn="ctr">
              <a:lnSpc>
                <a:spcPct val="100000"/>
              </a:lnSpc>
              <a:spcBef>
                <a:spcPts val="100"/>
              </a:spcBef>
            </a:pPr>
            <a:r>
              <a:rPr lang="el-GR" dirty="0"/>
              <a:t>ΤΑ ΚΟΣΤΗ ΤΗΣ ΦΟΡΟΛΟΓΙΑΣ</a:t>
            </a:r>
            <a:r>
              <a:rPr dirty="0"/>
              <a:t>:  </a:t>
            </a:r>
            <a:r>
              <a:rPr lang="el-GR" dirty="0"/>
              <a:t>ΔΙΟΙΚΗΤΙΚΑ ΚΟΣΤΗ</a:t>
            </a:r>
            <a:endParaRPr spc="-5" dirty="0"/>
          </a:p>
        </p:txBody>
      </p:sp>
      <p:sp>
        <p:nvSpPr>
          <p:cNvPr id="3" name="object 3"/>
          <p:cNvSpPr/>
          <p:nvPr/>
        </p:nvSpPr>
        <p:spPr>
          <a:xfrm>
            <a:off x="2436114" y="1752600"/>
            <a:ext cx="5186171" cy="34579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0" y="5376540"/>
            <a:ext cx="10058399" cy="216726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Τα </a:t>
            </a:r>
            <a:r>
              <a:rPr lang="el-GR" sz="2800" b="1" dirty="0">
                <a:latin typeface="Arial"/>
                <a:cs typeface="Arial"/>
              </a:rPr>
              <a:t>διοικητικά κόστη</a:t>
            </a:r>
            <a:r>
              <a:rPr sz="2800" b="1" dirty="0">
                <a:latin typeface="Arial"/>
                <a:cs typeface="Arial"/>
              </a:rPr>
              <a:t> </a:t>
            </a:r>
            <a:r>
              <a:rPr lang="el-GR" sz="2800" dirty="0">
                <a:latin typeface="Arial"/>
                <a:cs typeface="Arial"/>
              </a:rPr>
              <a:t>ενός φόρου είναι οι πόροι που χρησιμοποιούνται για την συλλογή του, για τη μέθοδο πληρωμής και για κάθε προσπάθεια αποφυγής του φόρου. Οι φόροι κοστίζουν στην κοινωνία σε χρόνο και προσπάθεια που θα μπορούσαν να έχουν χρησιμοποιηθεί αλλού.</a:t>
            </a:r>
            <a:endParaRPr sz="2800" dirty="0">
              <a:latin typeface="Arial"/>
              <a:cs typeface="Arial"/>
            </a:endParaRPr>
          </a:p>
        </p:txBody>
      </p:sp>
      <p:sp>
        <p:nvSpPr>
          <p:cNvPr id="7" name="object 7"/>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931417"/>
            <a:ext cx="6596380" cy="566822"/>
          </a:xfrm>
          <a:prstGeom prst="rect">
            <a:avLst/>
          </a:prstGeom>
        </p:spPr>
        <p:txBody>
          <a:bodyPr vert="horz" wrap="square" lIns="0" tIns="12700" rIns="0" bIns="0" rtlCol="0">
            <a:spAutoFit/>
          </a:bodyPr>
          <a:lstStyle/>
          <a:p>
            <a:pPr marL="12700">
              <a:lnSpc>
                <a:spcPct val="100000"/>
              </a:lnSpc>
              <a:spcBef>
                <a:spcPts val="100"/>
              </a:spcBef>
            </a:pPr>
            <a:r>
              <a:rPr lang="el-GR" dirty="0"/>
              <a:t>ΟΙ ΕΠΙΔΡΑΣΕΙΣ ΕΝΟΣ ΦΟΡΟΥ</a:t>
            </a:r>
            <a:endParaRPr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2" y="1763689"/>
            <a:ext cx="96488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12755" y="5408230"/>
            <a:ext cx="9232900" cy="173637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Όσο μεγαλύτερη είναι η ελαστικότητα ζήτησης ή προσφοράς ως προς την τιμή, τόσο μεγαλύτερη θα είναι η επίπτωση του φόρου στη μείωση της συναλλασσόμενης ποσότητας</a:t>
            </a:r>
            <a:r>
              <a:rPr sz="2800" dirty="0">
                <a:latin typeface="Arial"/>
                <a:cs typeface="Arial"/>
              </a:rPr>
              <a:t>.</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92" y="1688260"/>
            <a:ext cx="4223007" cy="374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1685464"/>
            <a:ext cx="4235455" cy="373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896857"/>
            <a:ext cx="6629400" cy="38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950" y="879602"/>
            <a:ext cx="8814435"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ΑΥΤΟ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92392" y="1453642"/>
            <a:ext cx="9861550" cy="6139501"/>
          </a:xfrm>
          <a:prstGeom prst="rect">
            <a:avLst/>
          </a:prstGeom>
        </p:spPr>
        <p:txBody>
          <a:bodyPr vert="horz" wrap="square" lIns="0" tIns="88265" rIns="0" bIns="0" rtlCol="0">
            <a:spAutoFit/>
          </a:bodyPr>
          <a:lstStyle/>
          <a:p>
            <a:pPr marL="479425" indent="-466725">
              <a:lnSpc>
                <a:spcPct val="100000"/>
              </a:lnSpc>
              <a:spcBef>
                <a:spcPts val="695"/>
              </a:spcBef>
              <a:buClr>
                <a:srgbClr val="4D4D4D"/>
              </a:buClr>
              <a:buChar char="•"/>
              <a:tabLst>
                <a:tab pos="479425" algn="l"/>
                <a:tab pos="480059" algn="l"/>
              </a:tabLst>
            </a:pPr>
            <a:r>
              <a:rPr lang="el-GR" sz="2800" dirty="0">
                <a:latin typeface="Arial"/>
                <a:cs typeface="Arial"/>
              </a:rPr>
              <a:t>Πώς επηρεάζουν οι φόροι την προσφορά και τη ζήτηση;</a:t>
            </a:r>
          </a:p>
          <a:p>
            <a:pPr marL="479425" indent="-466725">
              <a:lnSpc>
                <a:spcPct val="100000"/>
              </a:lnSpc>
              <a:spcBef>
                <a:spcPts val="695"/>
              </a:spcBef>
              <a:buClr>
                <a:srgbClr val="4D4D4D"/>
              </a:buClr>
              <a:buChar char="•"/>
              <a:tabLst>
                <a:tab pos="479425" algn="l"/>
                <a:tab pos="480059" algn="l"/>
              </a:tabLst>
            </a:pPr>
            <a:r>
              <a:rPr lang="el-GR" sz="2800" dirty="0">
                <a:latin typeface="Arial"/>
                <a:cs typeface="Arial"/>
              </a:rPr>
              <a:t>Ποιοι παράγοντες προσδιορίζουν το ποιος θα επωμιστεί το βάρος ενός φόρου;</a:t>
            </a:r>
          </a:p>
          <a:p>
            <a:pPr marL="479425" indent="-466725">
              <a:lnSpc>
                <a:spcPct val="100000"/>
              </a:lnSpc>
              <a:spcBef>
                <a:spcPts val="695"/>
              </a:spcBef>
              <a:buClr>
                <a:srgbClr val="4D4D4D"/>
              </a:buClr>
              <a:buChar char="•"/>
              <a:tabLst>
                <a:tab pos="479425" algn="l"/>
                <a:tab pos="480059" algn="l"/>
              </a:tabLst>
            </a:pPr>
            <a:r>
              <a:rPr lang="el-GR" sz="2800" dirty="0">
                <a:latin typeface="Arial"/>
                <a:cs typeface="Arial"/>
              </a:rPr>
              <a:t>Ποια είναι τα κόστη και τα οφέλη από την επιβολή ενός φόρου και γιατί είναι μεγαλύτερο το κόστος απ’ ότι το έσοδο που προκύπτει από το φόρο;</a:t>
            </a:r>
          </a:p>
          <a:p>
            <a:pPr marL="479425" indent="-466725">
              <a:lnSpc>
                <a:spcPct val="100000"/>
              </a:lnSpc>
              <a:spcBef>
                <a:spcPts val="695"/>
              </a:spcBef>
              <a:buClr>
                <a:srgbClr val="4D4D4D"/>
              </a:buClr>
              <a:buChar char="•"/>
              <a:tabLst>
                <a:tab pos="479425" algn="l"/>
                <a:tab pos="480059" algn="l"/>
              </a:tabLst>
            </a:pPr>
            <a:r>
              <a:rPr lang="el-GR" sz="2800" dirty="0">
                <a:latin typeface="Arial"/>
                <a:cs typeface="Arial"/>
              </a:rPr>
              <a:t>Ποια είναι η διαφορά μεταξύ προοδευτικών και αντίστροφα προοδευτικών φόρων;</a:t>
            </a:r>
          </a:p>
          <a:p>
            <a:pPr marL="479425" indent="-466725">
              <a:lnSpc>
                <a:spcPct val="100000"/>
              </a:lnSpc>
              <a:spcBef>
                <a:spcPts val="695"/>
              </a:spcBef>
              <a:buClr>
                <a:srgbClr val="4D4D4D"/>
              </a:buClr>
              <a:buChar char="•"/>
              <a:tabLst>
                <a:tab pos="479425" algn="l"/>
                <a:tab pos="480059" algn="l"/>
              </a:tabLst>
            </a:pPr>
            <a:r>
              <a:rPr lang="el-GR" sz="2800" dirty="0">
                <a:latin typeface="Arial"/>
                <a:cs typeface="Arial"/>
              </a:rPr>
              <a:t>Γιατί υπάρχει μια αμοιβαία αντιστάθμιση μεταξύ ισότητας και αποτελεσματικότητας στο σχεδιασμό ενός φορολογικού συστήματος;</a:t>
            </a:r>
          </a:p>
          <a:p>
            <a:pPr marL="479425" indent="-466725">
              <a:lnSpc>
                <a:spcPct val="100000"/>
              </a:lnSpc>
              <a:spcBef>
                <a:spcPts val="695"/>
              </a:spcBef>
              <a:buClr>
                <a:srgbClr val="4D4D4D"/>
              </a:buClr>
              <a:buChar char="•"/>
              <a:tabLst>
                <a:tab pos="479425" algn="l"/>
                <a:tab pos="480059" algn="l"/>
              </a:tabLst>
            </a:pPr>
            <a:r>
              <a:rPr lang="el-GR" sz="2800" dirty="0">
                <a:latin typeface="Arial"/>
                <a:cs typeface="Arial"/>
              </a:rPr>
              <a:t>Ποια είναι η διάρθρωση του Αμερικανικού φορολογικού συστήματος;</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5596041"/>
            <a:ext cx="9156700" cy="216726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Όσο πιο μικρή είναι η ελαστικότητα ζήτησης ή προσφοράς ως προς την τιμή, τόσο μικρότερη θα είναι επίπτωση του φόρου στη μείωση της συναλλασσόμενης ποσότητας και τόσο μικρότερη θα είναι η μη αντισταθμιζόμενη απώλεια</a:t>
            </a:r>
            <a:r>
              <a:rPr sz="2800" dirty="0">
                <a:latin typeface="Arial"/>
                <a:cs typeface="Arial"/>
              </a:rPr>
              <a:t>.</a:t>
            </a: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557048"/>
            <a:ext cx="4234503" cy="371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330" y="1484052"/>
            <a:ext cx="4271270" cy="380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818306"/>
            <a:ext cx="5715000" cy="37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861550" cy="3259867"/>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Γνωρίζουμε ότι η μη αντισταθμιζόμενη απώλεια από έναν ειδικό φόρο προκύπτει διότι αποτρέπεται η πραγματοποίηση ορισμένων</a:t>
            </a:r>
            <a:r>
              <a:rPr lang="en-US" sz="2800" dirty="0">
                <a:latin typeface="Arial"/>
                <a:cs typeface="Arial"/>
              </a:rPr>
              <a:t> </a:t>
            </a:r>
            <a:r>
              <a:rPr lang="el-GR" sz="2800" dirty="0">
                <a:latin typeface="Arial"/>
                <a:cs typeface="Arial"/>
              </a:rPr>
              <a:t>αμοιβαία επωφελών συναλλαγών.</a:t>
            </a:r>
            <a:endParaRPr lang="en-US" sz="2800" dirty="0">
              <a:latin typeface="Arial"/>
              <a:cs typeface="Arial"/>
            </a:endParaRPr>
          </a:p>
          <a:p>
            <a:pPr marL="469900" marR="53975" indent="-457200">
              <a:lnSpc>
                <a:spcPct val="100000"/>
              </a:lnSpc>
              <a:spcBef>
                <a:spcPts val="1800"/>
              </a:spcBef>
              <a:buClr>
                <a:srgbClr val="4D4D4D"/>
              </a:buClr>
              <a:buChar char="•"/>
              <a:tabLst>
                <a:tab pos="469900" algn="l"/>
                <a:tab pos="470534" algn="l"/>
              </a:tabLst>
            </a:pPr>
            <a:r>
              <a:rPr lang="el-GR" sz="2800" dirty="0">
                <a:latin typeface="Arial"/>
                <a:cs typeface="Arial"/>
              </a:rPr>
              <a:t>Η απώλεια πλεονάσματος παραγωγού και καταναλωτή εξαιτίας αυτών των</a:t>
            </a:r>
            <a:r>
              <a:rPr lang="en-US" sz="2800" dirty="0">
                <a:latin typeface="Arial"/>
                <a:cs typeface="Arial"/>
              </a:rPr>
              <a:t> </a:t>
            </a:r>
            <a:r>
              <a:rPr lang="el-GR" sz="2800" dirty="0">
                <a:latin typeface="Arial"/>
                <a:cs typeface="Arial"/>
              </a:rPr>
              <a:t>χαμένων συναλλαγών είναι ίση με το μέγεθος της ίδιας της μη αντισταθμιζόμενης απώλειας.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R="5080" indent="39688" algn="ctr">
              <a:lnSpc>
                <a:spcPct val="100000"/>
              </a:lnSpc>
              <a:spcBef>
                <a:spcPts val="100"/>
              </a:spcBef>
            </a:pPr>
            <a:r>
              <a:rPr lang="el-GR" spc="-5" dirty="0"/>
              <a:t>ΜΗ ΑΝΤΙΣΤΘΑΜΙΖΟΜΕΝΗ ΑΠΩΛΕΙΑ ΚΑΙ ΕΛΑΣΤΙΚΟΤΗΤΕΣ</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838200"/>
            <a:ext cx="8882507"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ΔΙΚΑΙΟΣΥΝΗ ΚΑΙ ΑΠΟΤΕΛΕΣΜΑΤΙΚΟΤΗΤΑ ΤΟΥ ΦΟΡΟΥ</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850840"/>
            <a:ext cx="9567545" cy="5429050"/>
          </a:xfrm>
          <a:prstGeom prst="rect">
            <a:avLst/>
          </a:prstGeom>
        </p:spPr>
        <p:txBody>
          <a:bodyPr vert="horz" wrap="square" lIns="0" tIns="164465" rIns="0" bIns="0" rtlCol="0">
            <a:spAutoFit/>
          </a:bodyPr>
          <a:lstStyle/>
          <a:p>
            <a:pPr marL="469900" indent="-457200">
              <a:lnSpc>
                <a:spcPct val="100000"/>
              </a:lnSpc>
              <a:spcBef>
                <a:spcPts val="1295"/>
              </a:spcBef>
              <a:buClr>
                <a:srgbClr val="4D4D4D"/>
              </a:buClr>
              <a:buChar char="•"/>
              <a:tabLst>
                <a:tab pos="469900" algn="l"/>
                <a:tab pos="470534" algn="l"/>
              </a:tabLst>
            </a:pPr>
            <a:r>
              <a:rPr lang="el-GR" sz="2600" dirty="0">
                <a:latin typeface="Arial"/>
                <a:cs typeface="Arial"/>
              </a:rPr>
              <a:t>Δύο βασικές αρχές φορολογικής δικαιοσύνης</a:t>
            </a:r>
            <a:r>
              <a:rPr sz="2600" dirty="0">
                <a:latin typeface="Arial"/>
                <a:cs typeface="Arial"/>
              </a:rPr>
              <a:t>:</a:t>
            </a:r>
          </a:p>
          <a:p>
            <a:pPr marL="469900" marR="255270" indent="-457200">
              <a:lnSpc>
                <a:spcPct val="100000"/>
              </a:lnSpc>
              <a:spcBef>
                <a:spcPts val="1200"/>
              </a:spcBef>
              <a:buClr>
                <a:srgbClr val="4D4D4D"/>
              </a:buClr>
              <a:buChar char="•"/>
              <a:tabLst>
                <a:tab pos="469900" algn="l"/>
                <a:tab pos="470534" algn="l"/>
              </a:tabLst>
            </a:pPr>
            <a:r>
              <a:rPr lang="el-GR" sz="2600" dirty="0">
                <a:latin typeface="Arial"/>
                <a:cs typeface="Arial"/>
              </a:rPr>
              <a:t>Η </a:t>
            </a:r>
            <a:r>
              <a:rPr lang="el-GR" sz="2600" b="1" dirty="0">
                <a:latin typeface="Arial"/>
                <a:cs typeface="Arial"/>
              </a:rPr>
              <a:t>αρχή των οφελών</a:t>
            </a:r>
            <a:r>
              <a:rPr sz="2600" b="1" dirty="0">
                <a:latin typeface="Arial"/>
                <a:cs typeface="Arial"/>
              </a:rPr>
              <a:t>: </a:t>
            </a:r>
            <a:r>
              <a:rPr lang="el-GR" sz="2600" dirty="0">
                <a:latin typeface="Arial"/>
                <a:cs typeface="Arial"/>
              </a:rPr>
              <a:t>Αυτοί που ωφελούνται από τις δημόσιες δαπάνες, θα πρέπει να επωμίζονται την επιβάρυνση από το φόρο, με τα έσοδα του οποίου καλύπτεται αυτή δαπάνη</a:t>
            </a:r>
            <a:r>
              <a:rPr sz="2600" dirty="0">
                <a:latin typeface="Arial"/>
                <a:cs typeface="Arial"/>
              </a:rPr>
              <a:t>.</a:t>
            </a:r>
          </a:p>
          <a:p>
            <a:pPr marL="469900" marR="5080" indent="-457200">
              <a:lnSpc>
                <a:spcPct val="100000"/>
              </a:lnSpc>
              <a:spcBef>
                <a:spcPts val="1200"/>
              </a:spcBef>
              <a:buClr>
                <a:srgbClr val="4D4D4D"/>
              </a:buClr>
              <a:buChar char="•"/>
              <a:tabLst>
                <a:tab pos="469900" algn="l"/>
                <a:tab pos="470534" algn="l"/>
              </a:tabLst>
            </a:pPr>
            <a:r>
              <a:rPr lang="el-GR" sz="2600" dirty="0">
                <a:latin typeface="Arial"/>
                <a:cs typeface="Arial"/>
              </a:rPr>
              <a:t>Η </a:t>
            </a:r>
            <a:r>
              <a:rPr lang="el-GR" sz="2600" b="1" dirty="0">
                <a:latin typeface="Arial"/>
                <a:cs typeface="Arial"/>
              </a:rPr>
              <a:t>αρχή της φοροδοτικής ικανότητας</a:t>
            </a:r>
            <a:r>
              <a:rPr sz="2600" b="1" dirty="0">
                <a:latin typeface="Arial"/>
                <a:cs typeface="Arial"/>
              </a:rPr>
              <a:t>: </a:t>
            </a:r>
            <a:r>
              <a:rPr lang="el-GR" sz="2600" dirty="0">
                <a:latin typeface="Arial"/>
                <a:cs typeface="Arial"/>
              </a:rPr>
              <a:t>Αυτοί που έχουν μεγαλύτερη ευχέρεια πληρωμής ενός φόρου, θα πρέπει να πληρώσουν περισσότερο φόρο.</a:t>
            </a:r>
            <a:endParaRPr sz="2600" dirty="0">
              <a:latin typeface="Arial"/>
              <a:cs typeface="Arial"/>
            </a:endParaRPr>
          </a:p>
          <a:p>
            <a:pPr marL="469900" marR="240665" indent="-457200">
              <a:lnSpc>
                <a:spcPct val="100000"/>
              </a:lnSpc>
              <a:spcBef>
                <a:spcPts val="1195"/>
              </a:spcBef>
              <a:buClr>
                <a:srgbClr val="4D4D4D"/>
              </a:buClr>
              <a:buChar char="•"/>
              <a:tabLst>
                <a:tab pos="469900" algn="l"/>
                <a:tab pos="470534" algn="l"/>
              </a:tabLst>
            </a:pPr>
            <a:r>
              <a:rPr lang="el-GR" sz="2600" dirty="0">
                <a:latin typeface="Arial"/>
                <a:cs typeface="Arial"/>
              </a:rPr>
              <a:t>Υπάρχει συνήθως μια </a:t>
            </a:r>
            <a:r>
              <a:rPr lang="el-GR" sz="2600" b="1" dirty="0">
                <a:latin typeface="Arial"/>
                <a:cs typeface="Arial"/>
              </a:rPr>
              <a:t>αμοιβαία αντιστάθμιση μεταξύ της κοινωνικής δικαιοσύνης και της αποτελεσματικότητας</a:t>
            </a:r>
            <a:r>
              <a:rPr sz="2600" b="1" dirty="0">
                <a:latin typeface="Arial"/>
                <a:cs typeface="Arial"/>
              </a:rPr>
              <a:t>: </a:t>
            </a:r>
            <a:r>
              <a:rPr lang="el-GR" sz="2600" dirty="0">
                <a:latin typeface="Arial"/>
                <a:cs typeface="Arial"/>
              </a:rPr>
              <a:t>Το σύστημα μπορεί να γίνει περισσότερο αποτελεσματικό, μόνο εάν γίνει λιγότερο δίκαιο και το αντίστροφο.</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xfrm>
            <a:off x="4539303" y="7543800"/>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76200" y="1620178"/>
            <a:ext cx="9861550" cy="6076022"/>
          </a:xfrm>
          <a:prstGeom prst="rect">
            <a:avLst/>
          </a:prstGeom>
        </p:spPr>
        <p:txBody>
          <a:bodyPr vert="horz" wrap="square" lIns="0" tIns="12700" rIns="0" bIns="0" rtlCol="0">
            <a:spAutoFit/>
          </a:bodyPr>
          <a:lstStyle/>
          <a:p>
            <a:pPr marL="469900" marR="440690" indent="-457200">
              <a:lnSpc>
                <a:spcPct val="100000"/>
              </a:lnSpc>
              <a:spcBef>
                <a:spcPts val="100"/>
              </a:spcBef>
              <a:buClr>
                <a:srgbClr val="4D4D4D"/>
              </a:buClr>
              <a:buFont typeface="Arial"/>
              <a:buChar char="•"/>
              <a:tabLst>
                <a:tab pos="469900" algn="l"/>
                <a:tab pos="470534" algn="l"/>
              </a:tabLst>
            </a:pPr>
            <a:r>
              <a:rPr lang="el-GR" sz="2600" b="1" dirty="0">
                <a:latin typeface="Arial"/>
                <a:cs typeface="Arial"/>
              </a:rPr>
              <a:t>Ο εφάπαξ φόρος</a:t>
            </a:r>
            <a:r>
              <a:rPr sz="2600" b="1" dirty="0">
                <a:latin typeface="Arial"/>
                <a:cs typeface="Arial"/>
              </a:rPr>
              <a:t> </a:t>
            </a:r>
            <a:r>
              <a:rPr lang="el-GR" sz="2600" dirty="0">
                <a:latin typeface="Arial"/>
                <a:cs typeface="Arial"/>
              </a:rPr>
              <a:t>είναι ίδιος για κάθε έναν, ανεξαρτήτως των όποιων ενεργειών που πραγματοποιούν οι άνθρωποι</a:t>
            </a:r>
            <a:endParaRPr sz="2600" dirty="0">
              <a:latin typeface="Arial"/>
              <a:cs typeface="Arial"/>
            </a:endParaRPr>
          </a:p>
          <a:p>
            <a:pPr marL="469900" marR="1428115" indent="-457200">
              <a:lnSpc>
                <a:spcPct val="100000"/>
              </a:lnSpc>
              <a:spcBef>
                <a:spcPts val="600"/>
              </a:spcBef>
              <a:buClr>
                <a:srgbClr val="4D4D4D"/>
              </a:buClr>
              <a:buFont typeface="Arial"/>
              <a:buChar char="•"/>
              <a:tabLst>
                <a:tab pos="469900" algn="l"/>
                <a:tab pos="470534" algn="l"/>
              </a:tabLst>
            </a:pPr>
            <a:r>
              <a:rPr lang="el-GR" sz="2600" dirty="0">
                <a:latin typeface="Arial"/>
                <a:cs typeface="Arial"/>
              </a:rPr>
              <a:t>Ο </a:t>
            </a:r>
            <a:r>
              <a:rPr lang="el-GR" sz="2600" b="1" dirty="0">
                <a:latin typeface="Arial"/>
                <a:cs typeface="Arial"/>
              </a:rPr>
              <a:t>φόρος εισοδήματος</a:t>
            </a:r>
            <a:r>
              <a:rPr sz="2600" b="1" dirty="0">
                <a:latin typeface="Arial"/>
                <a:cs typeface="Arial"/>
              </a:rPr>
              <a:t> </a:t>
            </a:r>
            <a:r>
              <a:rPr lang="el-GR" sz="2600" dirty="0">
                <a:latin typeface="Arial"/>
                <a:cs typeface="Arial"/>
              </a:rPr>
              <a:t>εξαρτάται από το εισόδημα από μισθωτές υπηρεσίες και επενδύσεις</a:t>
            </a:r>
            <a:endParaRPr sz="2600" dirty="0">
              <a:latin typeface="Arial"/>
              <a:cs typeface="Arial"/>
            </a:endParaRPr>
          </a:p>
          <a:p>
            <a:pPr marL="469900" marR="396875" indent="-457200">
              <a:lnSpc>
                <a:spcPct val="100000"/>
              </a:lnSpc>
              <a:spcBef>
                <a:spcPts val="600"/>
              </a:spcBef>
              <a:buClr>
                <a:srgbClr val="4D4D4D"/>
              </a:buClr>
              <a:buFont typeface="Arial"/>
              <a:buChar char="•"/>
              <a:tabLst>
                <a:tab pos="469900" algn="l"/>
                <a:tab pos="470534" algn="l"/>
              </a:tabLst>
            </a:pPr>
            <a:r>
              <a:rPr lang="el-GR" sz="2600" dirty="0">
                <a:latin typeface="Arial"/>
                <a:cs typeface="Arial"/>
              </a:rPr>
              <a:t>Ο </a:t>
            </a:r>
            <a:r>
              <a:rPr lang="el-GR" sz="2600" b="1" dirty="0">
                <a:latin typeface="Arial"/>
                <a:cs typeface="Arial"/>
              </a:rPr>
              <a:t>φόρος μισθωτών υπηρεσιών </a:t>
            </a:r>
            <a:r>
              <a:rPr lang="el-GR" sz="2600" dirty="0">
                <a:latin typeface="Arial"/>
                <a:cs typeface="Arial"/>
              </a:rPr>
              <a:t>εξαρτάται από το ποσό που καταβάλει ένας εργοδότης, στον εργαζόμενο</a:t>
            </a:r>
            <a:endParaRPr sz="2600" dirty="0">
              <a:latin typeface="Arial"/>
              <a:cs typeface="Arial"/>
            </a:endParaRPr>
          </a:p>
          <a:p>
            <a:pPr marL="469900" indent="-457200">
              <a:lnSpc>
                <a:spcPct val="100000"/>
              </a:lnSpc>
              <a:spcBef>
                <a:spcPts val="595"/>
              </a:spcBef>
              <a:buClr>
                <a:srgbClr val="4D4D4D"/>
              </a:buClr>
              <a:buFont typeface="Arial"/>
              <a:buChar char="•"/>
              <a:tabLst>
                <a:tab pos="469900" algn="l"/>
                <a:tab pos="470534" algn="l"/>
              </a:tabLst>
            </a:pPr>
            <a:r>
              <a:rPr lang="el-GR" sz="2600" dirty="0">
                <a:latin typeface="Arial"/>
                <a:cs typeface="Arial"/>
              </a:rPr>
              <a:t>Ο </a:t>
            </a:r>
            <a:r>
              <a:rPr lang="el-GR" sz="2600" b="1" dirty="0">
                <a:latin typeface="Arial"/>
                <a:cs typeface="Arial"/>
              </a:rPr>
              <a:t>φόρος επί των πωλήσεων</a:t>
            </a:r>
            <a:r>
              <a:rPr sz="2600" b="1" dirty="0">
                <a:latin typeface="Arial"/>
                <a:cs typeface="Arial"/>
              </a:rPr>
              <a:t> </a:t>
            </a:r>
            <a:r>
              <a:rPr lang="el-GR" sz="2600" dirty="0">
                <a:latin typeface="Arial"/>
                <a:cs typeface="Arial"/>
              </a:rPr>
              <a:t>εξαρτάται από την αξία των πωλούμενων αγαθών</a:t>
            </a:r>
            <a:endParaRPr sz="2600" dirty="0">
              <a:latin typeface="Arial"/>
              <a:cs typeface="Arial"/>
            </a:endParaRPr>
          </a:p>
          <a:p>
            <a:pPr marL="469900" indent="-457200">
              <a:lnSpc>
                <a:spcPct val="100000"/>
              </a:lnSpc>
              <a:spcBef>
                <a:spcPts val="600"/>
              </a:spcBef>
              <a:buClr>
                <a:srgbClr val="4D4D4D"/>
              </a:buClr>
              <a:buFont typeface="Arial"/>
              <a:buChar char="•"/>
              <a:tabLst>
                <a:tab pos="469900" algn="l"/>
                <a:tab pos="470534" algn="l"/>
              </a:tabLst>
            </a:pPr>
            <a:r>
              <a:rPr lang="el-GR" sz="2600" dirty="0">
                <a:latin typeface="Arial"/>
                <a:cs typeface="Arial"/>
              </a:rPr>
              <a:t>Ο </a:t>
            </a:r>
            <a:r>
              <a:rPr lang="el-GR" sz="2600" b="1" dirty="0">
                <a:latin typeface="Arial"/>
                <a:cs typeface="Arial"/>
              </a:rPr>
              <a:t>φόρος επί των κερδών</a:t>
            </a:r>
            <a:r>
              <a:rPr sz="2600" b="1" dirty="0">
                <a:latin typeface="Arial"/>
                <a:cs typeface="Arial"/>
              </a:rPr>
              <a:t> </a:t>
            </a:r>
            <a:r>
              <a:rPr lang="el-GR" sz="2600" dirty="0">
                <a:latin typeface="Arial"/>
                <a:cs typeface="Arial"/>
              </a:rPr>
              <a:t>εξαρτάται από τα κέρδη μιας επιχείρησης</a:t>
            </a:r>
            <a:endParaRPr sz="2600" dirty="0">
              <a:latin typeface="Arial"/>
              <a:cs typeface="Arial"/>
            </a:endParaRPr>
          </a:p>
          <a:p>
            <a:pPr marL="469900" marR="23495" indent="-457200">
              <a:lnSpc>
                <a:spcPct val="100000"/>
              </a:lnSpc>
              <a:spcBef>
                <a:spcPts val="600"/>
              </a:spcBef>
              <a:buClr>
                <a:srgbClr val="4D4D4D"/>
              </a:buClr>
              <a:buFont typeface="Arial"/>
              <a:buChar char="•"/>
              <a:tabLst>
                <a:tab pos="469900" algn="l"/>
                <a:tab pos="470534" algn="l"/>
              </a:tabLst>
            </a:pPr>
            <a:r>
              <a:rPr lang="el-GR" sz="2600" dirty="0">
                <a:latin typeface="Arial"/>
                <a:cs typeface="Arial"/>
              </a:rPr>
              <a:t>Ο </a:t>
            </a:r>
            <a:r>
              <a:rPr lang="el-GR" sz="2600" b="1" dirty="0">
                <a:latin typeface="Arial"/>
                <a:cs typeface="Arial"/>
              </a:rPr>
              <a:t>φόρος ιδιοκτησίας (ακινήτων)</a:t>
            </a:r>
            <a:r>
              <a:rPr sz="2600" b="1" dirty="0">
                <a:latin typeface="Arial"/>
                <a:cs typeface="Arial"/>
              </a:rPr>
              <a:t> </a:t>
            </a:r>
            <a:r>
              <a:rPr lang="el-GR" sz="2600" dirty="0">
                <a:latin typeface="Arial"/>
                <a:cs typeface="Arial"/>
              </a:rPr>
              <a:t>εξαρτάται από τη αξία της ιδιοκτησίας όπως μιας κατοικίας</a:t>
            </a:r>
            <a:endParaRPr sz="2600" dirty="0">
              <a:latin typeface="Arial"/>
              <a:cs typeface="Arial"/>
            </a:endParaRPr>
          </a:p>
          <a:p>
            <a:pPr marL="469900" indent="-457200">
              <a:lnSpc>
                <a:spcPct val="100000"/>
              </a:lnSpc>
              <a:spcBef>
                <a:spcPts val="600"/>
              </a:spcBef>
              <a:buClr>
                <a:srgbClr val="4D4D4D"/>
              </a:buClr>
              <a:buFont typeface="Arial"/>
              <a:buChar char="•"/>
              <a:tabLst>
                <a:tab pos="469900" algn="l"/>
                <a:tab pos="470534" algn="l"/>
              </a:tabLst>
            </a:pPr>
            <a:r>
              <a:rPr lang="el-GR" sz="2600" dirty="0">
                <a:latin typeface="Arial"/>
                <a:cs typeface="Arial"/>
              </a:rPr>
              <a:t>Ο </a:t>
            </a:r>
            <a:r>
              <a:rPr lang="el-GR" sz="2600" b="1" dirty="0">
                <a:latin typeface="Arial"/>
                <a:cs typeface="Arial"/>
              </a:rPr>
              <a:t>φόρος πλούτου (περιουσίας) </a:t>
            </a:r>
            <a:r>
              <a:rPr lang="el-GR" sz="2600" dirty="0">
                <a:latin typeface="Arial"/>
                <a:cs typeface="Arial"/>
              </a:rPr>
              <a:t>είναι ένας φόρος που εξαρτάται από το συνολικό πλούτο κάθε ατόμου</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119887" y="685800"/>
            <a:ext cx="9803765"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ΚΑΤΑΝΟΩΝΤΑΣ ΤΟ ΦΟΡΟΛΟΓΙΚΟ ΣΥΣΤΗΜΑ  ΜΕΡΟΣ 2</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76200" y="2057400"/>
            <a:ext cx="9861550" cy="5106526"/>
          </a:xfrm>
          <a:prstGeom prst="rect">
            <a:avLst/>
          </a:prstGeom>
        </p:spPr>
        <p:txBody>
          <a:bodyPr vert="horz" wrap="square" lIns="0" tIns="12700" rIns="0" bIns="0" rtlCol="0">
            <a:spAutoFit/>
          </a:bodyPr>
          <a:lstStyle/>
          <a:p>
            <a:pPr marL="469900" marR="278765" indent="-457200">
              <a:lnSpc>
                <a:spcPct val="100000"/>
              </a:lnSpc>
              <a:spcBef>
                <a:spcPts val="100"/>
              </a:spcBef>
              <a:spcAft>
                <a:spcPts val="1200"/>
              </a:spcAft>
              <a:buClr>
                <a:srgbClr val="4D4D4D"/>
              </a:buClr>
              <a:buChar char="•"/>
              <a:tabLst>
                <a:tab pos="469900" algn="l"/>
                <a:tab pos="470534" algn="l"/>
              </a:tabLst>
            </a:pPr>
            <a:r>
              <a:rPr lang="el-GR" sz="2600" dirty="0">
                <a:latin typeface="Arial"/>
                <a:cs typeface="Arial"/>
              </a:rPr>
              <a:t>Η</a:t>
            </a:r>
            <a:r>
              <a:rPr sz="2600" dirty="0">
                <a:latin typeface="Arial"/>
                <a:cs typeface="Arial"/>
              </a:rPr>
              <a:t> </a:t>
            </a:r>
            <a:r>
              <a:rPr lang="el-GR" sz="2600" b="1" dirty="0">
                <a:latin typeface="Arial"/>
                <a:cs typeface="Arial"/>
              </a:rPr>
              <a:t>δομή του φόρου</a:t>
            </a:r>
            <a:r>
              <a:rPr sz="2600" b="1" dirty="0">
                <a:latin typeface="Arial"/>
                <a:cs typeface="Arial"/>
              </a:rPr>
              <a:t> </a:t>
            </a:r>
            <a:r>
              <a:rPr lang="el-GR" sz="2600" dirty="0">
                <a:latin typeface="Arial"/>
                <a:cs typeface="Arial"/>
              </a:rPr>
              <a:t>συγκεκριμενοποιεί το πώς εξαρτάται κάθε φόρος από τη φορολογική βάση</a:t>
            </a:r>
            <a:r>
              <a:rPr sz="2600" dirty="0">
                <a:latin typeface="Arial"/>
                <a:cs typeface="Arial"/>
              </a:rPr>
              <a:t>.</a:t>
            </a:r>
          </a:p>
          <a:p>
            <a:pPr marL="469900" marR="260350" indent="-457200">
              <a:lnSpc>
                <a:spcPct val="100000"/>
              </a:lnSpc>
              <a:spcBef>
                <a:spcPts val="600"/>
              </a:spcBef>
              <a:spcAft>
                <a:spcPts val="1200"/>
              </a:spcAft>
              <a:buClr>
                <a:srgbClr val="4D4D4D"/>
              </a:buClr>
              <a:buChar char="•"/>
              <a:tabLst>
                <a:tab pos="469900" algn="l"/>
                <a:tab pos="470534" algn="l"/>
              </a:tabLst>
            </a:pPr>
            <a:r>
              <a:rPr lang="el-GR" sz="2600" dirty="0">
                <a:latin typeface="Arial"/>
                <a:cs typeface="Arial"/>
              </a:rPr>
              <a:t>Ένας </a:t>
            </a:r>
            <a:r>
              <a:rPr lang="el-GR" sz="2600" b="1" dirty="0">
                <a:latin typeface="Arial"/>
                <a:cs typeface="Arial"/>
              </a:rPr>
              <a:t>προοδευτικός φόρος </a:t>
            </a:r>
            <a:r>
              <a:rPr lang="el-GR" sz="2600" dirty="0">
                <a:latin typeface="Arial"/>
                <a:cs typeface="Arial"/>
              </a:rPr>
              <a:t>αφαιρει ένα μεγαλύτερο μέρος του εισοδήματος των φορολογουμένων με υψηλό εισόδημα σε σχέση με τους φορολογούμενους χαμηλού εισοδήματος.</a:t>
            </a:r>
            <a:endParaRPr sz="2600" dirty="0">
              <a:latin typeface="Arial"/>
              <a:cs typeface="Arial"/>
            </a:endParaRPr>
          </a:p>
          <a:p>
            <a:pPr marL="469900" marR="259715" indent="-457200">
              <a:lnSpc>
                <a:spcPct val="100000"/>
              </a:lnSpc>
              <a:spcBef>
                <a:spcPts val="600"/>
              </a:spcBef>
              <a:spcAft>
                <a:spcPts val="1200"/>
              </a:spcAft>
              <a:buClr>
                <a:srgbClr val="4D4D4D"/>
              </a:buClr>
              <a:buChar char="•"/>
              <a:tabLst>
                <a:tab pos="469900" algn="l"/>
                <a:tab pos="470534" algn="l"/>
              </a:tabLst>
            </a:pPr>
            <a:r>
              <a:rPr lang="el-GR" sz="2600" dirty="0">
                <a:latin typeface="Arial"/>
                <a:cs typeface="Arial"/>
              </a:rPr>
              <a:t>Ένας </a:t>
            </a:r>
            <a:r>
              <a:rPr lang="el-GR" sz="2600" b="1" dirty="0">
                <a:latin typeface="Arial"/>
                <a:cs typeface="Arial"/>
              </a:rPr>
              <a:t>αντίστροφα</a:t>
            </a:r>
            <a:r>
              <a:rPr lang="el-GR" sz="2600" dirty="0">
                <a:latin typeface="Arial"/>
                <a:cs typeface="Arial"/>
              </a:rPr>
              <a:t> </a:t>
            </a:r>
            <a:r>
              <a:rPr lang="el-GR" sz="2600" b="1" dirty="0">
                <a:latin typeface="Arial"/>
                <a:cs typeface="Arial"/>
              </a:rPr>
              <a:t>προοδευτικός</a:t>
            </a:r>
            <a:r>
              <a:rPr lang="el-GR" sz="2600" dirty="0">
                <a:latin typeface="Arial"/>
                <a:cs typeface="Arial"/>
              </a:rPr>
              <a:t> </a:t>
            </a:r>
            <a:r>
              <a:rPr lang="el-GR" sz="2600" b="1" dirty="0">
                <a:latin typeface="Arial"/>
                <a:cs typeface="Arial"/>
              </a:rPr>
              <a:t>φόρος</a:t>
            </a:r>
            <a:r>
              <a:rPr lang="el-GR" sz="2600" dirty="0">
                <a:latin typeface="Arial"/>
                <a:cs typeface="Arial"/>
              </a:rPr>
              <a:t> αφαιρεί ένα μικρότερο μέρος του εισοδήματος από τους φορολογούμενους με υψηλό εισόδημα σε σχέση με τους φορολογούμενους με χαμηλό εισόδημα.</a:t>
            </a:r>
            <a:endParaRPr sz="2600" dirty="0">
              <a:latin typeface="Arial"/>
              <a:cs typeface="Arial"/>
            </a:endParaRPr>
          </a:p>
          <a:p>
            <a:pPr marL="469900" marR="5080" indent="-457200">
              <a:lnSpc>
                <a:spcPct val="100000"/>
              </a:lnSpc>
              <a:spcBef>
                <a:spcPts val="595"/>
              </a:spcBef>
              <a:spcAft>
                <a:spcPts val="1200"/>
              </a:spcAft>
              <a:buClr>
                <a:srgbClr val="4D4D4D"/>
              </a:buClr>
              <a:buChar char="•"/>
              <a:tabLst>
                <a:tab pos="469900" algn="l"/>
                <a:tab pos="470534" algn="l"/>
              </a:tabLst>
            </a:pPr>
            <a:r>
              <a:rPr lang="el-GR" sz="2600" dirty="0">
                <a:latin typeface="Arial"/>
                <a:cs typeface="Arial"/>
              </a:rPr>
              <a:t>Ο </a:t>
            </a:r>
            <a:r>
              <a:rPr lang="el-GR" sz="2600" b="1" dirty="0">
                <a:latin typeface="Arial"/>
                <a:cs typeface="Arial"/>
              </a:rPr>
              <a:t>οριακός</a:t>
            </a:r>
            <a:r>
              <a:rPr lang="el-GR" sz="2600" dirty="0">
                <a:latin typeface="Arial"/>
                <a:cs typeface="Arial"/>
              </a:rPr>
              <a:t> </a:t>
            </a:r>
            <a:r>
              <a:rPr lang="el-GR" sz="2600" b="1" dirty="0">
                <a:latin typeface="Arial"/>
                <a:cs typeface="Arial"/>
              </a:rPr>
              <a:t>φορολογικός</a:t>
            </a:r>
            <a:r>
              <a:rPr lang="el-GR" sz="2600" dirty="0">
                <a:latin typeface="Arial"/>
                <a:cs typeface="Arial"/>
              </a:rPr>
              <a:t> </a:t>
            </a:r>
            <a:r>
              <a:rPr lang="el-GR" sz="2600" b="1" dirty="0">
                <a:latin typeface="Arial"/>
                <a:cs typeface="Arial"/>
              </a:rPr>
              <a:t>συντελεστής</a:t>
            </a:r>
            <a:r>
              <a:rPr lang="el-GR" sz="2600" dirty="0">
                <a:latin typeface="Arial"/>
                <a:cs typeface="Arial"/>
              </a:rPr>
              <a:t> είναι το ποσοστό που παρακρατείται ως φόρος, από μια αύξηση στο εισόδημα.</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2"/>
          <p:cNvSpPr txBox="1">
            <a:spLocks noGrp="1"/>
          </p:cNvSpPr>
          <p:nvPr>
            <p:ph type="title"/>
          </p:nvPr>
        </p:nvSpPr>
        <p:spPr>
          <a:xfrm>
            <a:off x="119887" y="879602"/>
            <a:ext cx="9803765"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ΚΑΤΑΝΟΩΝΤΑΣ ΤΟ ΦΟΡΟΛΟΓΙΚΟ ΣΥΣΤΗΜΑ  ΜΕΡΟΣ 3</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704" y="931417"/>
            <a:ext cx="9655175" cy="566822"/>
          </a:xfrm>
          <a:prstGeom prst="rect">
            <a:avLst/>
          </a:prstGeom>
        </p:spPr>
        <p:txBody>
          <a:bodyPr vert="horz" wrap="square" lIns="0" tIns="12700" rIns="0" bIns="0" rtlCol="0">
            <a:spAutoFit/>
          </a:bodyPr>
          <a:lstStyle/>
          <a:p>
            <a:pPr marL="12700" algn="ctr">
              <a:lnSpc>
                <a:spcPct val="100000"/>
              </a:lnSpc>
              <a:spcBef>
                <a:spcPts val="100"/>
              </a:spcBef>
            </a:pPr>
            <a:r>
              <a:rPr lang="el-GR" spc="-5" dirty="0"/>
              <a:t>ΚΥΡΙΟΤΕΡΟΙ ΦΟΡΟΙ ΣΤΙΣ ΗΠΑ το 2016</a:t>
            </a:r>
            <a:endParaRPr spc="-5"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057400"/>
            <a:ext cx="6231244" cy="467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315" y="750823"/>
            <a:ext cx="9943085" cy="813043"/>
          </a:xfrm>
          <a:prstGeom prst="rect">
            <a:avLst/>
          </a:prstGeom>
        </p:spPr>
        <p:txBody>
          <a:bodyPr vert="horz" wrap="square" lIns="0" tIns="12700" rIns="0" bIns="0" rtlCol="0">
            <a:spAutoFit/>
          </a:bodyPr>
          <a:lstStyle/>
          <a:p>
            <a:pPr marL="12700" marR="5080" indent="-12700" algn="ctr">
              <a:lnSpc>
                <a:spcPct val="100000"/>
              </a:lnSpc>
              <a:spcBef>
                <a:spcPts val="100"/>
              </a:spcBef>
            </a:pPr>
            <a:r>
              <a:rPr lang="el-GR" sz="2600" b="1" spc="-5" dirty="0"/>
              <a:t>Ομοσπονδιακοί, Πολιτειακοί και Τοπικοί Φόροι σαν Ποσοστό του Εισοδήματος, ανά Εισοδηματική Κατηγορία, 2015</a:t>
            </a:r>
            <a:endParaRPr sz="2600" b="1" dirty="0"/>
          </a:p>
        </p:txBody>
      </p:sp>
      <p:sp>
        <p:nvSpPr>
          <p:cNvPr id="8" name="object 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969" y="1828800"/>
            <a:ext cx="7710472" cy="502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785938"/>
            <a:ext cx="97155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32319"/>
            <a:ext cx="9427465" cy="1120820"/>
          </a:xfrm>
          <a:prstGeom prst="rect">
            <a:avLst/>
          </a:prstGeom>
        </p:spPr>
        <p:txBody>
          <a:bodyPr vert="horz" wrap="square" lIns="0" tIns="12700" rIns="0" bIns="0" rtlCol="0">
            <a:spAutoFit/>
          </a:bodyPr>
          <a:lstStyle/>
          <a:p>
            <a:pPr marL="23813" marR="5080" indent="-23813" algn="ctr">
              <a:lnSpc>
                <a:spcPct val="100000"/>
              </a:lnSpc>
              <a:spcBef>
                <a:spcPts val="100"/>
              </a:spcBef>
            </a:pPr>
            <a:r>
              <a:rPr lang="el-GR" cap="all" dirty="0"/>
              <a:t>Οι ΕπιδρΑσειΣ ενΟΣ ΕιδικοΥ φΟρου ΚατανΑλωσηΣ σε ΠοσΟτητεΣ και ΤιμΕσ</a:t>
            </a:r>
            <a:endParaRPr cap="all"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83632"/>
            <a:ext cx="9566910" cy="4137030"/>
          </a:xfrm>
          <a:prstGeom prst="rect">
            <a:avLst/>
          </a:prstGeom>
        </p:spPr>
        <p:txBody>
          <a:bodyPr vert="horz" wrap="square" lIns="0" tIns="12700" rIns="0" bIns="0" rtlCol="0">
            <a:spAutoFit/>
          </a:bodyPr>
          <a:lstStyle/>
          <a:p>
            <a:pPr marL="469900" marR="358140" indent="-457200">
              <a:lnSpc>
                <a:spcPct val="100000"/>
              </a:lnSpc>
              <a:spcBef>
                <a:spcPts val="100"/>
              </a:spcBef>
              <a:buClr>
                <a:srgbClr val="4D4D4D"/>
              </a:buClr>
              <a:buChar char="•"/>
              <a:tabLst>
                <a:tab pos="469900" algn="l"/>
                <a:tab pos="470534" algn="l"/>
              </a:tabLst>
            </a:pPr>
            <a:r>
              <a:rPr lang="el-GR" sz="2800" dirty="0">
                <a:latin typeface="Arial"/>
                <a:cs typeface="Arial"/>
              </a:rPr>
              <a:t>Οι φόροι δημιουργούν μια σφήνα μεταξύ της τιμής που πληρώνουν οι αγοραστές και της τιμής που λαμβάνουν οι πωλητές.</a:t>
            </a:r>
            <a:endParaRPr lang="en-US" sz="2800" dirty="0">
              <a:latin typeface="Arial"/>
              <a:cs typeface="Arial"/>
            </a:endParaRPr>
          </a:p>
          <a:p>
            <a:pPr marL="469900" indent="-457200">
              <a:lnSpc>
                <a:spcPct val="100000"/>
              </a:lnSpc>
              <a:spcBef>
                <a:spcPts val="600"/>
              </a:spcBef>
              <a:buClr>
                <a:srgbClr val="4D4D4D"/>
              </a:buClr>
              <a:buChar char="•"/>
              <a:tabLst>
                <a:tab pos="469900" algn="l"/>
                <a:tab pos="470534" algn="l"/>
              </a:tabLst>
            </a:pPr>
            <a:r>
              <a:rPr lang="el-GR" sz="2800" dirty="0">
                <a:latin typeface="Arial"/>
                <a:cs typeface="Arial"/>
              </a:rPr>
              <a:t>Για να αναλύσουμε τις επιδράσεις, θα σχεδιάσουμε δύο σενάρια</a:t>
            </a:r>
            <a:r>
              <a:rPr sz="2800" dirty="0">
                <a:latin typeface="Arial"/>
                <a:cs typeface="Arial"/>
              </a:rPr>
              <a:t>:</a:t>
            </a:r>
            <a:endParaRPr lang="el-GR" sz="2600" spc="-5" dirty="0">
              <a:latin typeface="Arial"/>
              <a:cs typeface="Arial"/>
            </a:endParaRPr>
          </a:p>
          <a:p>
            <a:pPr marL="936625" lvl="1" indent="-457200">
              <a:lnSpc>
                <a:spcPct val="100000"/>
              </a:lnSpc>
              <a:spcBef>
                <a:spcPts val="605"/>
              </a:spcBef>
              <a:buClr>
                <a:srgbClr val="4D4D4D"/>
              </a:buClr>
              <a:buChar char="–"/>
              <a:tabLst>
                <a:tab pos="936625" algn="l"/>
                <a:tab pos="937260" algn="l"/>
              </a:tabLst>
            </a:pPr>
            <a:r>
              <a:rPr lang="el-GR" sz="2600" spc="-5" dirty="0">
                <a:latin typeface="Arial"/>
                <a:cs typeface="Arial"/>
              </a:rPr>
              <a:t>όταν ο φόρος περνά (μετακυλίεται) στους πωλητές</a:t>
            </a:r>
            <a:endParaRPr sz="2600" dirty="0">
              <a:latin typeface="Arial"/>
              <a:cs typeface="Arial"/>
            </a:endParaRPr>
          </a:p>
          <a:p>
            <a:pPr marL="936625" lvl="1" indent="-457200">
              <a:lnSpc>
                <a:spcPct val="100000"/>
              </a:lnSpc>
              <a:spcBef>
                <a:spcPts val="600"/>
              </a:spcBef>
              <a:buClr>
                <a:srgbClr val="4D4D4D"/>
              </a:buClr>
              <a:buChar char="–"/>
              <a:tabLst>
                <a:tab pos="936625" algn="l"/>
                <a:tab pos="937260" algn="l"/>
              </a:tabLst>
            </a:pPr>
            <a:r>
              <a:rPr lang="el-GR" sz="2600" spc="-5" dirty="0">
                <a:latin typeface="Arial"/>
                <a:cs typeface="Arial"/>
              </a:rPr>
              <a:t>όταν ο φόρος περνά (μετακυλίεται στους αγοραστές)</a:t>
            </a:r>
            <a:endParaRPr sz="2600" dirty="0">
              <a:latin typeface="Arial"/>
              <a:cs typeface="Arial"/>
            </a:endParaRPr>
          </a:p>
          <a:p>
            <a:pPr marL="469900" indent="-457200">
              <a:lnSpc>
                <a:spcPct val="100000"/>
              </a:lnSpc>
              <a:spcBef>
                <a:spcPts val="595"/>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επίπτωση </a:t>
            </a:r>
            <a:r>
              <a:rPr lang="el-GR" sz="2800" dirty="0">
                <a:latin typeface="Arial"/>
                <a:cs typeface="Arial"/>
              </a:rPr>
              <a:t>ενός φόρου είναι μια μέτρηση του ποιος πραγματικά τον πληρώνει</a:t>
            </a:r>
            <a:r>
              <a:rPr sz="2800" dirty="0">
                <a:latin typeface="Arial"/>
                <a:cs typeface="Arial"/>
              </a:rPr>
              <a:t>.</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80" y="1219200"/>
            <a:ext cx="95440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 y="625856"/>
            <a:ext cx="9632950" cy="1114663"/>
          </a:xfrm>
          <a:prstGeom prst="rect">
            <a:avLst/>
          </a:prstGeom>
        </p:spPr>
        <p:txBody>
          <a:bodyPr vert="horz" wrap="square" lIns="0" tIns="67563" rIns="0" bIns="0" rtlCol="0">
            <a:spAutoFit/>
          </a:bodyPr>
          <a:lstStyle/>
          <a:p>
            <a:pPr marL="96838" marR="5080" indent="-17463" algn="ctr">
              <a:lnSpc>
                <a:spcPct val="100000"/>
              </a:lnSpc>
              <a:spcBef>
                <a:spcPts val="100"/>
              </a:spcBef>
            </a:pPr>
            <a:r>
              <a:rPr lang="el-GR" sz="3400" dirty="0"/>
              <a:t>ΕΝΑΣ ΕΙΔΙΚΟΣ ΦΟΡΟΣ ΚΑΤΑΝΑΛΩΣΗΣ ΣΤΟΥΣ ΙΔΙΟΚΤΗΤΕΣ ΞΕΝΟΔΟΧΕΙΩΝ (1 από 2)</a:t>
            </a:r>
            <a:endParaRPr sz="3400"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0" y="1740519"/>
            <a:ext cx="9861550" cy="3567002"/>
          </a:xfrm>
          <a:prstGeom prst="rect">
            <a:avLst/>
          </a:prstGeom>
        </p:spPr>
        <p:txBody>
          <a:bodyPr vert="horz" wrap="square" lIns="0" tIns="88265" rIns="0" bIns="0" rtlCol="0">
            <a:spAutoFit/>
          </a:bodyPr>
          <a:lstStyle/>
          <a:p>
            <a:pPr marL="469900" indent="-457200">
              <a:lnSpc>
                <a:spcPct val="100000"/>
              </a:lnSpc>
              <a:spcBef>
                <a:spcPts val="695"/>
              </a:spcBef>
              <a:buClr>
                <a:srgbClr val="4D4D4D"/>
              </a:buClr>
              <a:buChar char="•"/>
              <a:tabLst>
                <a:tab pos="469900" algn="l"/>
                <a:tab pos="470534" algn="l"/>
              </a:tabLst>
            </a:pPr>
            <a:r>
              <a:rPr lang="el-GR" sz="2400" dirty="0">
                <a:latin typeface="Arial"/>
                <a:cs typeface="Arial"/>
              </a:rPr>
              <a:t>Παρά το ότι η τιμή ζήτησης για τα 5.000 δωμάτια είναι $100, οι ιδιοκτήτες των ξενοδοχείων λαμβάνουν μόνο $60 από την τιμή, διότι θα πρέπει να καταβάλλουν $40 από αυτή σε φόρο.</a:t>
            </a:r>
          </a:p>
          <a:p>
            <a:pPr marL="469900" indent="-457200">
              <a:lnSpc>
                <a:spcPct val="100000"/>
              </a:lnSpc>
              <a:spcBef>
                <a:spcPts val="600"/>
              </a:spcBef>
              <a:buClr>
                <a:srgbClr val="4D4D4D"/>
              </a:buClr>
              <a:buChar char="•"/>
              <a:tabLst>
                <a:tab pos="469900" algn="l"/>
                <a:tab pos="470534" algn="l"/>
              </a:tabLst>
            </a:pPr>
            <a:r>
              <a:rPr lang="el-GR" sz="2400" dirty="0">
                <a:latin typeface="Arial"/>
                <a:cs typeface="Arial"/>
              </a:rPr>
              <a:t>Η τιμή ισορροπίας για ένα δωμάτιο ξενοδοχείου ανεβαίνει στα </a:t>
            </a:r>
            <a:r>
              <a:rPr sz="2400" dirty="0">
                <a:latin typeface="Arial"/>
                <a:cs typeface="Arial"/>
              </a:rPr>
              <a:t>$100 </a:t>
            </a:r>
            <a:r>
              <a:rPr lang="el-GR" sz="2400" dirty="0">
                <a:latin typeface="Arial"/>
                <a:cs typeface="Arial"/>
              </a:rPr>
              <a:t>τη βραδιά</a:t>
            </a:r>
            <a:r>
              <a:rPr sz="2400" dirty="0">
                <a:latin typeface="Arial"/>
                <a:cs typeface="Arial"/>
              </a:rPr>
              <a:t>.</a:t>
            </a:r>
          </a:p>
          <a:p>
            <a:pPr marL="469900" marR="603885" indent="-457200">
              <a:lnSpc>
                <a:spcPct val="100000"/>
              </a:lnSpc>
              <a:spcBef>
                <a:spcPts val="600"/>
              </a:spcBef>
              <a:buClr>
                <a:srgbClr val="4D4D4D"/>
              </a:buClr>
              <a:buChar char="•"/>
              <a:tabLst>
                <a:tab pos="469900" algn="l"/>
                <a:tab pos="470534" algn="l"/>
              </a:tabLst>
            </a:pPr>
            <a:r>
              <a:rPr lang="el-GR" sz="2400" spc="-5" dirty="0">
                <a:latin typeface="Arial"/>
                <a:cs typeface="Arial"/>
              </a:rPr>
              <a:t>Πώς γνωρίζουμε ότι 5.000 δωμάτια θα προσφερθούν στην τιμή των $100; Το γνωρίζουμε διότι η καθαρή από τον φόρο τιμή είναι $60 και, σύμφωνα με την αρχική καμπύλη προσφοράς, 5.000 δωμάτια θα προσφερθούν στην τιμή των $60</a:t>
            </a:r>
            <a:endParaRPr sz="24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9" name="object 2"/>
          <p:cNvSpPr txBox="1">
            <a:spLocks noGrp="1"/>
          </p:cNvSpPr>
          <p:nvPr>
            <p:ph type="title"/>
          </p:nvPr>
        </p:nvSpPr>
        <p:spPr>
          <a:xfrm>
            <a:off x="196850" y="714137"/>
            <a:ext cx="9632950" cy="1114663"/>
          </a:xfrm>
          <a:prstGeom prst="rect">
            <a:avLst/>
          </a:prstGeom>
        </p:spPr>
        <p:txBody>
          <a:bodyPr vert="horz" wrap="square" lIns="0" tIns="67563" rIns="0" bIns="0" rtlCol="0">
            <a:spAutoFit/>
          </a:bodyPr>
          <a:lstStyle/>
          <a:p>
            <a:pPr marL="96838" marR="5080" indent="-17463" algn="ctr">
              <a:lnSpc>
                <a:spcPct val="100000"/>
              </a:lnSpc>
              <a:spcBef>
                <a:spcPts val="100"/>
              </a:spcBef>
            </a:pPr>
            <a:r>
              <a:rPr lang="el-GR" sz="3400" dirty="0"/>
              <a:t>ΕΝΑΣ ΕΙΔΙΚΟΣ ΦΟΡΟΣ ΚΑΤΑΝΑΛΩΣΗΣ ΣΤΟΥΣ ΙΔΙΟΚΤΗΤΕΣ ΞΕΝΟΔΟΧΕΙΩΝ (1 από 2)</a:t>
            </a:r>
            <a:endParaRPr sz="3400" spc="-5"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30" y="2209800"/>
            <a:ext cx="962025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94" y="990600"/>
            <a:ext cx="9658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250" y="879602"/>
            <a:ext cx="9347200"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ΕΛΑΣΤΙΚΟΤΗΤΑΣ ΩΣ ΠΡΟΣ ΤΗΝ ΤΙΜΗ ΚΑΙ ΕΠΙΠΤΩΣΗ ΦΟΡΟΥ</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785350" cy="521424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Η επίπτωση ενός ειδικού φόρου συνήθως κατανέμεται ανισομερώς μεταξύ καταναλωτών και παραγωγών, καθώς η μία ομάδα επωμίζεται μεγαλύτερο μέρος του φορολογικού βάρους σε σχέση με την άλλη.</a:t>
            </a:r>
          </a:p>
          <a:p>
            <a:pPr marL="469900" marR="48260" indent="-457200">
              <a:lnSpc>
                <a:spcPct val="100000"/>
              </a:lnSpc>
              <a:spcBef>
                <a:spcPts val="1200"/>
              </a:spcBef>
              <a:buClr>
                <a:srgbClr val="4D4D4D"/>
              </a:buClr>
              <a:buChar char="•"/>
              <a:tabLst>
                <a:tab pos="469900" algn="l"/>
                <a:tab pos="470534" algn="l"/>
              </a:tabLst>
            </a:pPr>
            <a:r>
              <a:rPr lang="el-GR" sz="2800" dirty="0">
                <a:latin typeface="Arial"/>
                <a:cs typeface="Arial"/>
              </a:rPr>
              <a:t>Τι προσδιορίζει το πώς κατανέμεται η επιβάρυνση από έναν ειδικό φόρο μεταξύ καταναλωτών και παραγωγών; </a:t>
            </a:r>
          </a:p>
          <a:p>
            <a:pPr marL="469900" marR="69215" indent="-457200">
              <a:lnSpc>
                <a:spcPct val="100000"/>
              </a:lnSpc>
              <a:spcBef>
                <a:spcPts val="1195"/>
              </a:spcBef>
              <a:buClr>
                <a:srgbClr val="4D4D4D"/>
              </a:buClr>
              <a:buChar char="•"/>
              <a:tabLst>
                <a:tab pos="469900" algn="l"/>
                <a:tab pos="470534" algn="l"/>
              </a:tabLst>
            </a:pPr>
            <a:r>
              <a:rPr lang="el-GR" sz="2800" dirty="0">
                <a:latin typeface="Arial"/>
                <a:cs typeface="Arial"/>
              </a:rPr>
              <a:t>Εξαρτάται από τη μορφή των καμπυλών προσφοράς και ζήτησης. </a:t>
            </a:r>
          </a:p>
          <a:p>
            <a:pPr marL="469900" marR="69215" indent="-457200">
              <a:lnSpc>
                <a:spcPct val="100000"/>
              </a:lnSpc>
              <a:spcBef>
                <a:spcPts val="1195"/>
              </a:spcBef>
              <a:buClr>
                <a:srgbClr val="4D4D4D"/>
              </a:buClr>
              <a:buChar char="•"/>
              <a:tabLst>
                <a:tab pos="469900" algn="l"/>
                <a:tab pos="470534" algn="l"/>
              </a:tabLst>
            </a:pPr>
            <a:r>
              <a:rPr lang="el-GR" sz="2800" dirty="0">
                <a:latin typeface="Arial"/>
                <a:cs typeface="Arial"/>
              </a:rPr>
              <a:t>Η επίπτωση ενός ειδικού φόρου εξαρτάται από την ελαστικότητα προσφοράς ως προς την τιμή και από την ελαστικότητα ζήτησης ως προς την τιμή. </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FD10-8340-D2F6-7A10-EE6E21E37FB8}"/>
              </a:ext>
            </a:extLst>
          </p:cNvPr>
          <p:cNvSpPr>
            <a:spLocks noGrp="1"/>
          </p:cNvSpPr>
          <p:nvPr>
            <p:ph type="title"/>
          </p:nvPr>
        </p:nvSpPr>
        <p:spPr>
          <a:xfrm>
            <a:off x="228600" y="685800"/>
            <a:ext cx="9385808" cy="1107996"/>
          </a:xfrm>
        </p:spPr>
        <p:txBody>
          <a:bodyPr/>
          <a:lstStyle/>
          <a:p>
            <a:pPr algn="ctr"/>
            <a:r>
              <a:rPr lang="el-GR" dirty="0"/>
              <a:t>ΕΛΑΣΤΙΚΟΤΗΤΑΣ ΩΣ ΠΡΟΣ ΤΗΝ ΤΙΜΗ ΚΑΙ ΕΠΙΠΤΩΣΗ ΦΟΡΟΥ</a:t>
            </a:r>
            <a:endParaRPr lang="en-US" dirty="0"/>
          </a:p>
        </p:txBody>
      </p:sp>
      <p:sp>
        <p:nvSpPr>
          <p:cNvPr id="5" name="TextBox 4">
            <a:extLst>
              <a:ext uri="{FF2B5EF4-FFF2-40B4-BE49-F238E27FC236}">
                <a16:creationId xmlns:a16="http://schemas.microsoft.com/office/drawing/2014/main" id="{11B648CF-0B3A-274A-DFA7-91652285176D}"/>
              </a:ext>
            </a:extLst>
          </p:cNvPr>
          <p:cNvSpPr txBox="1"/>
          <p:nvPr/>
        </p:nvSpPr>
        <p:spPr>
          <a:xfrm>
            <a:off x="304800" y="1981200"/>
            <a:ext cx="8915400" cy="3539430"/>
          </a:xfrm>
          <a:prstGeom prst="rect">
            <a:avLst/>
          </a:prstGeom>
          <a:noFill/>
        </p:spPr>
        <p:txBody>
          <a:bodyPr wrap="square">
            <a:spAutoFit/>
          </a:bodyPr>
          <a:lstStyle/>
          <a:p>
            <a:pPr marL="457200" indent="-457200">
              <a:buFont typeface="Arial" panose="020B0604020202020204" pitchFamily="34" charset="0"/>
              <a:buChar char="•"/>
            </a:pPr>
            <a:r>
              <a:rPr lang="el-GR" sz="2800" dirty="0"/>
              <a:t>Όταν ένας Ειδικός Φόρος Πληρώνεται Κυρίως από τους Καταναλωτές</a:t>
            </a:r>
          </a:p>
          <a:p>
            <a:pPr marL="914400" lvl="1" indent="-457200">
              <a:buFont typeface="Arial" panose="020B0604020202020204" pitchFamily="34" charset="0"/>
              <a:buChar char="•"/>
            </a:pPr>
            <a:r>
              <a:rPr lang="el-GR" sz="2800" dirty="0"/>
              <a:t>1. Η ελαστικότητα ζήτησης ως προς την τιμή για βενζίνη θεωρείται ότι είναι πολύ μικρή και, ως εκ τούτου, η καμπύλη ζήτησης είναι σχετικά απότομη. </a:t>
            </a:r>
          </a:p>
          <a:p>
            <a:pPr marL="914400" lvl="1" indent="-457200">
              <a:buFont typeface="Arial" panose="020B0604020202020204" pitchFamily="34" charset="0"/>
              <a:buChar char="•"/>
            </a:pPr>
            <a:r>
              <a:rPr lang="el-GR" sz="2800" dirty="0"/>
              <a:t>2. Η ελαστικότητα προσφοράς ως προς την τιμή για βενζίνη θεωρείται ότι είναι πολύ μεγάλη και, ως εκ τούτου, η καμπύλη προσφοράς είναι σχετικά επίπεδη</a:t>
            </a:r>
            <a:endParaRPr lang="en-US" sz="2800" dirty="0"/>
          </a:p>
        </p:txBody>
      </p:sp>
    </p:spTree>
    <p:extLst>
      <p:ext uri="{BB962C8B-B14F-4D97-AF65-F5344CB8AC3E}">
        <p14:creationId xmlns:p14="http://schemas.microsoft.com/office/powerpoint/2010/main" val="130277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52314</TotalTime>
  <Words>1300</Words>
  <Application>Microsoft Office PowerPoint</Application>
  <PresentationFormat>Custom</PresentationFormat>
  <Paragraphs>116</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ΤΙ ΘΑ ΜΑΘΕΤΕ ΣΕ ΑΥΤΟ ΤΟ ΚΕΦΑΛΑΙΟ</vt:lpstr>
      <vt:lpstr>Οι ΕπιδρΑσειΣ ενΟΣ ΕιδικοΥ φΟρου ΚατανΑλωσηΣ σε ΠοσΟτητεΣ και ΤιμΕσ</vt:lpstr>
      <vt:lpstr>PowerPoint Presentation</vt:lpstr>
      <vt:lpstr>ΕΝΑΣ ΕΙΔΙΚΟΣ ΦΟΡΟΣ ΚΑΤΑΝΑΛΩΣΗΣ ΣΤΟΥΣ ΙΔΙΟΚΤΗΤΕΣ ΞΕΝΟΔΟΧΕΙΩΝ (1 από 2)</vt:lpstr>
      <vt:lpstr>ΕΝΑΣ ΕΙΔΙΚΟΣ ΦΟΡΟΣ ΚΑΤΑΝΑΛΩΣΗΣ ΣΤΟΥΣ ΙΔΙΟΚΤΗΤΕΣ ΞΕΝΟΔΟΧΕΙΩΝ (1 από 2)</vt:lpstr>
      <vt:lpstr>PowerPoint Presentation</vt:lpstr>
      <vt:lpstr>ΕΛΑΣΤΙΚΟΤΗΤΑΣ ΩΣ ΠΡΟΣ ΤΗΝ ΤΙΜΗ ΚΑΙ ΕΠΙΠΤΩΣΗ ΦΟΡΟΥ</vt:lpstr>
      <vt:lpstr>ΕΛΑΣΤΙΚΟΤΗΤΑΣ ΩΣ ΠΡΟΣ ΤΗΝ ΤΙΜΗ ΚΑΙ ΕΠΙΠΤΩΣΗ ΦΟΡΟΥ</vt:lpstr>
      <vt:lpstr>ΕΛΑΣΤΙΚΟΤΗΤΑΣ ΩΣ ΠΡΟΣ ΤΗΝ ΤΙΜΗ ΚΑΙ ΕΠΙΠΤΩΣΗ ΦΟΡΟΥ</vt:lpstr>
      <vt:lpstr>ΕΛΑΣΤΙΚΟΤΗΤΑΣ ΩΣ ΠΡΟΣ ΤΗΝ ΤΙΜΗ ΚΑΙ ΕΠΙΠΤΩΣΗ ΦΟΡΟΥ</vt:lpstr>
      <vt:lpstr>PowerPoint Presentation</vt:lpstr>
      <vt:lpstr>PowerPoint Presentation</vt:lpstr>
      <vt:lpstr>PowerPoint Presentation</vt:lpstr>
      <vt:lpstr>PowerPoint Presentation</vt:lpstr>
      <vt:lpstr>ΤΑ ΚΟΣΤΗ ΤΗΣ ΦΟΡΟΛΟΓΙΑΣ: ΜΕΙΩΣΗ ΣΤΑ ΠΛΕΟΝΑΣΜΑΤΑ ΚΑΤΑΝΑΛΩΤΗ ΚΑΙ ΠΑΡΑΓΩΓΟΥ</vt:lpstr>
      <vt:lpstr>ΤΑ ΚΟΣΤΗ ΤΗΣ ΦΟΡΟΛΟΓΙΑΣ:  ΔΙΟΙΚΗΤΙΚΑ ΚΟΣΤΗ</vt:lpstr>
      <vt:lpstr>ΟΙ ΕΠΙΔΡΑΣΕΙΣ ΕΝΟΣ ΦΟΡΟΥ</vt:lpstr>
      <vt:lpstr>PowerPoint Presentation</vt:lpstr>
      <vt:lpstr>PowerPoint Presentation</vt:lpstr>
      <vt:lpstr>ΜΗ ΑΝΤΙΣΤΘΑΜΙΖΟΜΕΝΗ ΑΠΩΛΕΙΑ ΚΑΙ ΕΛΑΣΤΙΚΟΤΗΤΕΣ</vt:lpstr>
      <vt:lpstr>ΔΙΚΑΙΟΣΥΝΗ ΚΑΙ ΑΠΟΤΕΛΕΣΜΑΤΙΚΟΤΗΤΑ ΤΟΥ ΦΟΡΟΥ</vt:lpstr>
      <vt:lpstr>ΚΑΤΑΝΟΩΝΤΑΣ ΤΟ ΦΟΡΟΛΟΓΙΚΟ ΣΥΣΤΗΜΑ  ΜΕΡΟΣ 2</vt:lpstr>
      <vt:lpstr>ΚΑΤΑΝΟΩΝΤΑΣ ΤΟ ΦΟΡΟΛΟΓΙΚΟ ΣΥΣΤΗΜΑ  ΜΕΡΟΣ 3</vt:lpstr>
      <vt:lpstr>ΚΥΡΙΟΤΕΡΟΙ ΦΟΡΟΙ ΣΤΙΣ ΗΠΑ το 2016</vt:lpstr>
      <vt:lpstr>Ομοσπονδιακοί, Πολιτειακοί και Τοπικοί Φόροι σαν Ποσοστό του Εισοδήματος, ανά Εισοδηματική Κατηγορία, 2015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966</cp:revision>
  <dcterms:created xsi:type="dcterms:W3CDTF">2019-10-10T07:03:54Z</dcterms:created>
  <dcterms:modified xsi:type="dcterms:W3CDTF">2022-10-17T09:13:32Z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