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55" r:id="rId2"/>
    <p:sldId id="456" r:id="rId3"/>
    <p:sldId id="457" r:id="rId4"/>
    <p:sldId id="458" r:id="rId5"/>
    <p:sldId id="459" r:id="rId6"/>
    <p:sldId id="461" r:id="rId7"/>
    <p:sldId id="463" r:id="rId8"/>
    <p:sldId id="464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5" r:id="rId23"/>
    <p:sldId id="488" r:id="rId24"/>
    <p:sldId id="489" r:id="rId25"/>
    <p:sldId id="490" r:id="rId26"/>
    <p:sldId id="492" r:id="rId27"/>
    <p:sldId id="493" r:id="rId28"/>
    <p:sldId id="494" r:id="rId29"/>
    <p:sldId id="497" r:id="rId30"/>
    <p:sldId id="498" r:id="rId31"/>
    <p:sldId id="499" r:id="rId32"/>
    <p:sldId id="503" r:id="rId33"/>
    <p:sldId id="504" r:id="rId34"/>
    <p:sldId id="505" r:id="rId35"/>
    <p:sldId id="506" r:id="rId36"/>
    <p:sldId id="507" r:id="rId37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82" autoAdjust="0"/>
  </p:normalViewPr>
  <p:slideViewPr>
    <p:cSldViewPr>
      <p:cViewPr varScale="1">
        <p:scale>
          <a:sx n="70" d="100"/>
          <a:sy n="70" d="100"/>
        </p:scale>
        <p:origin x="160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17/10/2022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25638" y="792734"/>
            <a:ext cx="7321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5000" y="4629423"/>
            <a:ext cx="351586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000" b="1" spc="-5" dirty="0">
                <a:solidFill>
                  <a:srgbClr val="FFFFFF"/>
                </a:solidFill>
                <a:latin typeface="Arial"/>
                <a:cs typeface="Arial"/>
              </a:rPr>
              <a:t>Ελαστικότητα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F7E8A1-0B55-843A-4A11-0DB00F20F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3" y="1032457"/>
            <a:ext cx="4673689" cy="609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88" y="637285"/>
            <a:ext cx="95040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ΕΡΜΗΝΕΥΟΝΤΑΣ ΤΗΝ ΕΛΑΣΤΙΚΟΤΗΤΑ ΖΗΤΗΣΗΣ ΩΣ ΠΡΟΣ ΤΗΝ ΤΙΜΗ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50840"/>
            <a:ext cx="9228455" cy="39209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Σε μια περίπτωση πραγματικά επείγουσα, ένας ασθενής είναι μάλλον απίθανο να ρωτήσει την τιμή για τη μεταφορά του με ασθενοφόρο στο νοσοκομείο.</a:t>
            </a: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ασθενείς είναι συνήθως απίθανο να αντιδράσουν σε μια αύξηση της τιμής για τη μεταφορά με ασθενοφόρο, μειώνοντας τη ζητούμενη ποσότητά τους, καθώς αγνοούν το κόστος της υπηρεσίας. </a:t>
            </a: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96012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5" y="762000"/>
            <a:ext cx="8991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ΖΗΤΗΣΗ ΜΟΝΑΔΙΑΙΑΣ ΕΛΑΣΤΙΚΟΤΗΤΑΣ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21" y="1719618"/>
            <a:ext cx="5974236" cy="53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64" y="1357668"/>
            <a:ext cx="6457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957178"/>
            <a:ext cx="54023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ΑΝΕΛΑΣΤΙΚΗ ΖΗΤΗΣΗ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39" y="1664445"/>
            <a:ext cx="6457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5" y="2215352"/>
            <a:ext cx="5486400" cy="494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1" y="931417"/>
            <a:ext cx="43506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ΕΛΑΣΤΙΚΗ ΖΗΤΗΣΗ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30" y="1728261"/>
            <a:ext cx="6457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11" y="2245100"/>
            <a:ext cx="5678989" cy="49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1605"/>
            <a:ext cx="8686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ΕΛΑΣΤΙΚΟΤΗΤΑ ΚΑΙ ΣΥΝΟΛΙΚΟ ΕΣΟΔΟ ΜΕΡΟΣ  1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926993"/>
            <a:ext cx="9861550" cy="327205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</a:t>
            </a:r>
            <a:r>
              <a:rPr lang="el-GR" sz="2800" b="1" dirty="0">
                <a:latin typeface="Arial"/>
                <a:cs typeface="Arial"/>
              </a:rPr>
              <a:t> συνολικό έσοδο </a:t>
            </a:r>
            <a:r>
              <a:rPr lang="el-GR" sz="2800" dirty="0">
                <a:latin typeface="Arial"/>
                <a:cs typeface="Arial"/>
              </a:rPr>
              <a:t>είναι 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συνολική αξία των πωλήσεων ενός αγαθού ή μιας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υπηρεσίας. Είναι ίσο με το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γινόμενο της τιμής επί την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πωλούμενη ποσότητα.</a:t>
            </a:r>
            <a:endParaRPr lang="en-US" sz="2800" spc="-5" dirty="0">
              <a:latin typeface="Arial"/>
              <a:cs typeface="Arial"/>
            </a:endParaRPr>
          </a:p>
          <a:p>
            <a:pPr marL="927100" lvl="1" indent="-457200">
              <a:spcBef>
                <a:spcPts val="6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Συνολικό έσοδο = Τιμή</a:t>
            </a:r>
            <a:r>
              <a:rPr lang="en-US" sz="2800" b="1" dirty="0">
                <a:latin typeface="Arial"/>
                <a:cs typeface="Arial"/>
              </a:rPr>
              <a:t> ×</a:t>
            </a:r>
            <a:r>
              <a:rPr lang="en-US" sz="2800" b="1" spc="-25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Πωλούμενη ποσότητα</a:t>
            </a:r>
            <a:endParaRPr lang="en-US" sz="2800" i="1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i="1" dirty="0">
                <a:latin typeface="Arial"/>
                <a:cs typeface="Arial"/>
              </a:rPr>
              <a:t>Οι πωλητές πρέπει να γνωρίζουν πόσο ελαστικό είναι το αγαθό τους, προκειμένου να μπορούν να σχεδιάσουν τη στρατηγική τους σε σχέση με την τιμή</a:t>
            </a:r>
            <a:r>
              <a:rPr sz="2800" i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57178"/>
            <a:ext cx="8001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ΣΥΝΟΛΙΚΟ ΕΣΟΔΟ ΣΕ ΕΜΒΑΔΟ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81162"/>
            <a:ext cx="5715000" cy="54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07980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508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ΕΠΙΔΡΑΣΗ ΜΙΑΣ ΑΥΞΗΣΗΣ ΤΗΣ ΤΙΜΗΣ ΣΤΟ ΣΥΝΟΛΙΚΟ ΕΣΟΔΟ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1"/>
            <a:ext cx="5486400" cy="522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1"/>
            <a:ext cx="30194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41" y="911605"/>
            <a:ext cx="9398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ΕΛΑΣΤΙΚΟΤΗΤΑ ΚΑΙ ΣΥΝΟΛΙΚΟ ΕΣΟΔΟ ΜΕΡΟΣ  2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4913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η ζήτηση είναι </a:t>
            </a:r>
            <a:r>
              <a:rPr lang="el-GR" sz="2800" i="1" dirty="0">
                <a:latin typeface="Arial"/>
                <a:cs typeface="Arial"/>
              </a:rPr>
              <a:t>ανελαστική</a:t>
            </a:r>
            <a:r>
              <a:rPr lang="el-GR" sz="2800" dirty="0">
                <a:latin typeface="Arial"/>
                <a:cs typeface="Arial"/>
              </a:rPr>
              <a:t>, η επίδραση της ποσότητας υπερκαλύπτεται από την επίδραση της τιμής.</a:t>
            </a:r>
            <a:endParaRPr lang="en-US" sz="2800" dirty="0">
              <a:latin typeface="Arial"/>
              <a:cs typeface="Arial"/>
            </a:endParaRPr>
          </a:p>
          <a:p>
            <a:pPr marL="469900" marR="127635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Συνεπώς, μια πτώση στην τιμή μειώνει το συνολικό έσοδο.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41" y="911605"/>
            <a:ext cx="9398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ΕΛΑΣΤΙΚΟΤΗΤΑ ΚΑΙ ΣΥΝΟΛΙΚΟ ΕΣΟΔΟ ΜΕΡΟΣ  3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32950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3114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η ζήτηση είναι ελαστική, η επίδραση της ποσότητας υπερισχύει της επίδρασης της τιμής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600" spc="-5" dirty="0">
              <a:latin typeface="Arial"/>
              <a:cs typeface="Arial"/>
            </a:endParaRPr>
          </a:p>
          <a:p>
            <a:pPr marL="927100" marR="153035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Συνεπώς, μια αύξηση στην τιμή θα προκαλέσει σημαντική μείωση στη ζητούμενη ποσότητα</a:t>
            </a:r>
            <a:r>
              <a:rPr sz="2600" spc="-5" dirty="0">
                <a:latin typeface="Arial"/>
                <a:cs typeface="Arial"/>
              </a:rPr>
              <a:t>.</a:t>
            </a:r>
            <a:endParaRPr lang="el-GR" sz="2600" spc="-5" dirty="0">
              <a:latin typeface="Arial"/>
              <a:cs typeface="Arial"/>
            </a:endParaRPr>
          </a:p>
          <a:p>
            <a:pPr marL="927100" marR="5080" lvl="1" indent="-44767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Συνεπώς, μια πτώση στην τιμή αυξάνει το συνολικό έσοδο.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11605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002789"/>
            <a:ext cx="9071610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56285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χρησιμοποιείται η ελαστικότητα για τη μέτρηση της αντίδρασης των μεταβολών στην τιμή ή το εισόδημα;</a:t>
            </a:r>
          </a:p>
          <a:p>
            <a:pPr marL="469900" marR="756285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Ποιες είναι οι διαφορετικές μετρήσεις της ελαστικότητας και τι σημαίνουν;</a:t>
            </a:r>
          </a:p>
          <a:p>
            <a:pPr marL="469900" marR="756285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Ποιοι παράγοντες επηρεάζουν το μέγεθος των διαφόρων ελαστικοτήτων;</a:t>
            </a:r>
          </a:p>
          <a:p>
            <a:pPr marL="469900" marR="756285" indent="-457200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είναι ιδιαίτερα σημαντικό να προσδιορίζουμε το μέγεθος της σχετικής ελαστικότητας πριν ορίσουμε τιμές ή κρατικές χρεώσεις;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41" y="911605"/>
            <a:ext cx="9398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ΕΛΑΣΤΙΚΟΤΗΤΑ ΚΑΙ ΣΥΝΟΛΙΚΟ ΕΣΟΔΟ ΜΕΡΟΣ  4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198494"/>
            <a:ext cx="960755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292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η ζήτηση είναι μοναδιαίας ελαστικότητας, οι δύο διαφορετικές επιδράσεις είναι απόλυτα ισοδύναμες: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Συνεπώς μια πτώση στην τιμή δεν ασκεί καμία επίδραση στο συνολικό έσοδο</a:t>
            </a:r>
            <a:r>
              <a:rPr lang="el-GR"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4" y="705465"/>
            <a:ext cx="8991601" cy="706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914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ΠΡΟΣΔΙΟΡΙΖΟΥΝ ΤΗΝ ΕΛΑΣΤΙΚΟΤΗΤΑ ΖΗΤΗΣΗΣ ΩΣ ΠΡΟΣ ΤΗΝ ΤΙΜΗ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592070"/>
            <a:ext cx="9588500" cy="4586512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AutoNum type="arabicPeriod"/>
              <a:tabLst>
                <a:tab pos="479425" algn="l"/>
                <a:tab pos="480059" algn="l"/>
              </a:tabLst>
            </a:pPr>
            <a:r>
              <a:rPr lang="el-GR" sz="2800" b="1" dirty="0">
                <a:latin typeface="Arial"/>
                <a:cs typeface="Arial"/>
              </a:rPr>
              <a:t>Εάν το Αγαθό είναι Πρώτης Ανάγκης ή Πολυτελείας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600" spc="-5" dirty="0">
              <a:latin typeface="Arial"/>
              <a:cs typeface="Arial"/>
            </a:endParaRPr>
          </a:p>
          <a:p>
            <a:pPr marL="937260" lvl="1" indent="-457834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36625" algn="l"/>
                <a:tab pos="937260" algn="l"/>
              </a:tabLst>
            </a:pPr>
            <a:r>
              <a:rPr lang="el-GR" sz="2600" spc="-5" dirty="0">
                <a:latin typeface="Arial"/>
                <a:cs typeface="Arial"/>
              </a:rPr>
              <a:t>Η ελαστικότητα ζήτησης ως προς την τιμή είναι συνήθως χαμηλή εάν ένα αγαθό είναι πρώτης ανάγκης</a:t>
            </a:r>
          </a:p>
          <a:p>
            <a:pPr marL="937260" marR="5080" lvl="1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37260" algn="l"/>
                <a:tab pos="937894" algn="l"/>
              </a:tabLst>
            </a:pPr>
            <a:r>
              <a:rPr lang="el-GR" sz="2600" spc="-5" dirty="0">
                <a:latin typeface="Arial"/>
                <a:cs typeface="Arial"/>
              </a:rPr>
              <a:t>Η ελαστικότητα ζήτησης ως προς την τιμή είναι συνήθως υψηλή εάν ένα αγαθό είναι πολυτελείας – ένα αγαθό χωρίς το οποίο μπορείτε σίγουρα να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ζήσετε. </a:t>
            </a:r>
          </a:p>
          <a:p>
            <a:pPr marL="937260" marR="5080" lvl="1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37260" algn="l"/>
                <a:tab pos="937894" algn="l"/>
              </a:tabLst>
            </a:pPr>
            <a:r>
              <a:rPr lang="el-GR" sz="2600" spc="-5" dirty="0">
                <a:latin typeface="Arial"/>
                <a:cs typeface="Arial"/>
              </a:rPr>
              <a:t>Υπάρχουν πολλά υποκατάστατα; Η αλλαγή μάρκας προϊόντων όταν μεταβάλλονται οι τιμές, είναι ΕΥΚΟΛΗ και συνεπώς η </a:t>
            </a:r>
            <a:r>
              <a:rPr lang="el-GR" sz="2600" b="1" spc="-5" dirty="0">
                <a:latin typeface="Arial"/>
                <a:cs typeface="Arial"/>
              </a:rPr>
              <a:t>ζήτηση είναι ελαστική.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914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ΠΡΟΣΔΙΟΡΙΖΟΥΝ ΤΗΝ ΕΛΑΣΤΙΚΟΤΗΤΑ ΖΗΤΗΣΗΣ ΩΣ ΠΡΟΣ ΤΗΝ ΤΙΜΗ ΜΕΡΟΣ 2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0" y="2454200"/>
            <a:ext cx="10058400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5080" indent="-51371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AutoNum type="arabicPeriod" startAt="2"/>
              <a:tabLst>
                <a:tab pos="526415" algn="l"/>
                <a:tab pos="527050" algn="l"/>
              </a:tabLst>
            </a:pPr>
            <a:r>
              <a:rPr lang="el-GR" sz="2800" dirty="0">
                <a:latin typeface="Arial"/>
                <a:cs typeface="Arial"/>
              </a:rPr>
              <a:t>Η Διαθεσιμότητα Στενών Υποκατάστατων</a:t>
            </a:r>
            <a:r>
              <a:rPr sz="2800" dirty="0">
                <a:latin typeface="Arial"/>
                <a:cs typeface="Arial"/>
              </a:rPr>
              <a:t>.</a:t>
            </a:r>
            <a:endParaRPr lang="en-US" sz="2600" spc="-5" dirty="0">
              <a:latin typeface="Arial"/>
              <a:cs typeface="Arial"/>
            </a:endParaRPr>
          </a:p>
          <a:p>
            <a:pPr marL="927100" marR="101854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Η ελαστικότητα ζήτησης ως προς την τιμή τείνει να είναι υψηλή εάν υπάρχουν διαθέσιμα αγαθά που οι καταναλωτές θεωρούν παρόμοια και θα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ήταν διατεθειμένοι να τα καταναλώσουν αντί του αρχικού προϊόντος.</a:t>
            </a:r>
            <a:endParaRPr lang="en-US" sz="2600" spc="-5" dirty="0">
              <a:latin typeface="Arial"/>
              <a:cs typeface="Arial"/>
            </a:endParaRPr>
          </a:p>
          <a:p>
            <a:pPr marL="927100" lvl="1" indent="-44767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Εάν ο παραγωγός της συγκεκριμένης μάρκας δημητριακών αυξήσει σημαντικά την τιμή είναι πιθανό να απωλέσει μεγάλο μέρος των πωλήσεών του προς όφελος των άλλων εταιρειών παραγωγής δημητριακών για πρωϊνό, των οποίων η τιμή δεν αυξήθηκε.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914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ΠΡΟΣΔΙΟΡΙΖΟΥΝ ΤΗΝ ΕΛΑΣΤΙΚΟΤΗΤΑ ΖΗΤΗΣΗΣ ΩΣ ΠΡΟΣ ΤΗΝ ΤΙΜΗ ΜΕΡΟΣ 3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515870"/>
            <a:ext cx="9861550" cy="2755241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AutoNum type="arabicPeriod" startAt="3"/>
              <a:tabLst>
                <a:tab pos="479425" algn="l"/>
                <a:tab pos="480059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ποσοστό του εισοδήματος </a:t>
            </a:r>
            <a:r>
              <a:rPr lang="el-GR" sz="2800" dirty="0">
                <a:latin typeface="Arial"/>
                <a:cs typeface="Arial"/>
              </a:rPr>
              <a:t>που δαπανάται στο αγαθό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600" spc="-5" dirty="0">
              <a:latin typeface="Arial"/>
              <a:cs typeface="Arial"/>
            </a:endParaRPr>
          </a:p>
          <a:p>
            <a:pPr marL="927100" marR="508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Είμαστε λιγότερο ευαίσθητοι στις μεταβολές των τιμών όταν θεωρούμε το αγαθό, σχετικά φθηνό.</a:t>
            </a:r>
          </a:p>
          <a:p>
            <a:pPr marL="927100" marR="631825" lvl="1" indent="-44767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Είμαστε λιγότερο ευαίσθητοι στις μεταβολές των τιμών όταν θεωρούμε το αγαθό, σχετικά ακριβό.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0" marR="5080" indent="-914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ΠΡΟΣΔΙΟΡΙΖΟΥΝ ΤΗΝ ΕΛΑΣΤΙΚΟΤΗΤΑ ΖΗΤΗΣΗΣ ΩΣ ΠΡΟΣ ΤΗΝ ΤΙΜΗ ΜΕΡΟΣ 4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" y="2607310"/>
            <a:ext cx="9982200" cy="172419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AutoNum type="arabicPeriod" startAt="4"/>
              <a:tabLst>
                <a:tab pos="479425" algn="l"/>
                <a:tab pos="480059" algn="l"/>
              </a:tabLst>
            </a:pPr>
            <a:r>
              <a:rPr lang="el-GR" sz="2800" b="1" dirty="0">
                <a:latin typeface="Arial"/>
                <a:cs typeface="Arial"/>
              </a:rPr>
              <a:t>Ο χρόνος που έχει παρέλθει από τη μεταβολή της τιμής</a:t>
            </a:r>
            <a:r>
              <a:rPr lang="el-GR" sz="280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936625" lvl="1" indent="-457200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36625" algn="l"/>
                <a:tab pos="937260" algn="l"/>
              </a:tabLst>
            </a:pPr>
            <a:r>
              <a:rPr lang="el-GR" sz="2600" spc="-5" dirty="0">
                <a:latin typeface="Arial"/>
                <a:cs typeface="Arial"/>
              </a:rPr>
              <a:t>Η μακροχρόνια ελαστικότητα ζήτησης ως προς την τιμή είναι συχνά υψηλότερη από τη βραχυχρόνια ελαστικότητα. </a:t>
            </a:r>
            <a:endParaRPr lang="el-GR" sz="2600" b="1" spc="-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911605"/>
            <a:ext cx="80582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ΆΛΛΕΣ ΕΛΑΣΤΙΚΟΤΗΤΕΣ ΖΗΤΗΣΗΣ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81200" y="5181600"/>
            <a:ext cx="6430010" cy="0"/>
          </a:xfrm>
          <a:custGeom>
            <a:avLst/>
            <a:gdLst/>
            <a:ahLst/>
            <a:cxnLst/>
            <a:rect l="l" t="t" r="r" b="b"/>
            <a:pathLst>
              <a:path w="6430009">
                <a:moveTo>
                  <a:pt x="0" y="0"/>
                </a:moveTo>
                <a:lnTo>
                  <a:pt x="6429756" y="0"/>
                </a:lnTo>
              </a:path>
            </a:pathLst>
          </a:custGeom>
          <a:ln w="16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2002789"/>
            <a:ext cx="10058400" cy="3662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σταυροειδής ελαστικότητα ζήτησης ως προς την τιμή μεταξύ δύο αγαθών μετρά την επίδραση της μεταβολής της τιμής ενός αγαθού στη ζητούμενη ποσότητα του άλλου αγαθού.</a:t>
            </a:r>
            <a:endParaRPr lang="el-GR" sz="2800" b="1" spc="-5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spc="-5" dirty="0">
                <a:latin typeface="Arial"/>
                <a:cs typeface="Arial"/>
              </a:rPr>
              <a:t>Σταυροειδής ελαστικότητα ζήτησης ως προς την τιμή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  <a:p>
            <a:pPr marL="579755" algn="ctr">
              <a:lnSpc>
                <a:spcPct val="100000"/>
              </a:lnSpc>
              <a:spcBef>
                <a:spcPts val="1630"/>
              </a:spcBef>
            </a:pPr>
            <a:r>
              <a:rPr sz="3150" i="1" spc="-5" dirty="0">
                <a:latin typeface="Arial"/>
                <a:cs typeface="Arial"/>
              </a:rPr>
              <a:t>%</a:t>
            </a:r>
            <a:r>
              <a:rPr sz="3150" i="1" spc="10" dirty="0">
                <a:latin typeface="Arial"/>
                <a:cs typeface="Arial"/>
              </a:rPr>
              <a:t> </a:t>
            </a:r>
            <a:r>
              <a:rPr lang="el-GR" sz="3150" i="1" spc="10" dirty="0">
                <a:latin typeface="Arial"/>
                <a:cs typeface="Arial"/>
              </a:rPr>
              <a:t>μεταβολή στη ζητούμενη ποσότητα του Α</a:t>
            </a:r>
            <a:endParaRPr sz="3150" dirty="0">
              <a:latin typeface="Arial"/>
              <a:cs typeface="Arial"/>
            </a:endParaRPr>
          </a:p>
          <a:p>
            <a:pPr marL="618490" algn="ctr">
              <a:lnSpc>
                <a:spcPct val="100000"/>
              </a:lnSpc>
              <a:spcBef>
                <a:spcPts val="665"/>
              </a:spcBef>
            </a:pPr>
            <a:r>
              <a:rPr sz="3150" i="1" spc="-5" dirty="0">
                <a:latin typeface="Arial"/>
                <a:cs typeface="Arial"/>
              </a:rPr>
              <a:t>%</a:t>
            </a:r>
            <a:r>
              <a:rPr sz="3150" i="1" spc="5" dirty="0">
                <a:latin typeface="Arial"/>
                <a:cs typeface="Arial"/>
              </a:rPr>
              <a:t> </a:t>
            </a:r>
            <a:r>
              <a:rPr lang="el-GR" sz="3150" i="1" spc="5" dirty="0">
                <a:latin typeface="Arial"/>
                <a:cs typeface="Arial"/>
              </a:rPr>
              <a:t>μεταβολή στην τιμή του Β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54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ΣΤΑΥΡΟΕΙΔΗΣ ΕΛΑΣΤΙΚΟΤΗΤΑ ΖΗΤΗΣΗΣ ΩΣ ΠΡΟΣ ΤΗΝ ΤΙΜΗ 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548" y="2065105"/>
            <a:ext cx="8525510" cy="2336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 τα </a:t>
            </a:r>
            <a:r>
              <a:rPr lang="el-GR" sz="2800" b="1" dirty="0">
                <a:latin typeface="Arial"/>
                <a:cs typeface="Arial"/>
              </a:rPr>
              <a:t>υποκατάστατα </a:t>
            </a:r>
            <a:r>
              <a:rPr lang="el-GR" sz="2800" dirty="0">
                <a:latin typeface="Arial"/>
                <a:cs typeface="Arial"/>
              </a:rPr>
              <a:t>αγαθά</a:t>
            </a:r>
            <a:r>
              <a:rPr sz="2800" b="1" dirty="0">
                <a:latin typeface="Arial"/>
                <a:cs typeface="Arial"/>
              </a:rPr>
              <a:t>, </a:t>
            </a:r>
            <a:r>
              <a:rPr lang="el-GR" sz="2800" dirty="0">
                <a:latin typeface="Arial"/>
                <a:cs typeface="Arial"/>
              </a:rPr>
              <a:t>η σταυροειδής ελαστικότητα ζήτησης ως προς την τιμή, είναι</a:t>
            </a:r>
            <a:endParaRPr sz="2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lang="el-GR" sz="2800" b="1" dirty="0">
                <a:latin typeface="Arial"/>
                <a:cs typeface="Arial"/>
              </a:rPr>
              <a:t>θετική</a:t>
            </a:r>
            <a:r>
              <a:rPr sz="2800" b="1" dirty="0">
                <a:latin typeface="Arial"/>
                <a:cs typeface="Arial"/>
              </a:rPr>
              <a:t>.</a:t>
            </a:r>
            <a:endParaRPr lang="el-GR" sz="2600" spc="-5" dirty="0">
              <a:latin typeface="Arial"/>
              <a:cs typeface="Arial"/>
            </a:endParaRPr>
          </a:p>
          <a:p>
            <a:pPr marL="927100" marR="54610" indent="-457834">
              <a:lnSpc>
                <a:spcPct val="100000"/>
              </a:lnSpc>
              <a:spcBef>
                <a:spcPts val="1805"/>
              </a:spcBef>
              <a:tabLst>
                <a:tab pos="927100" algn="l"/>
              </a:tabLst>
            </a:pPr>
            <a:r>
              <a:rPr sz="2600" spc="-5" dirty="0">
                <a:latin typeface="Arial"/>
                <a:cs typeface="Arial"/>
              </a:rPr>
              <a:t>–	</a:t>
            </a:r>
            <a:r>
              <a:rPr lang="el-GR" sz="2600" spc="-5" dirty="0">
                <a:latin typeface="Arial"/>
                <a:cs typeface="Arial"/>
              </a:rPr>
              <a:t>Μια αύξηση στην τιμή των χοτ-ντογκ αυξάνει τη ζήτηση για χάμπουργκερ.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54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ΠΡΟΣΔΙΟΡΙΖΟΥΝ ΤΗΝ ΕΛΑΣΤΙΚΟΤΗΤΑ ΖΗΤΗΣΗΣ ΩΣ ΠΡΟΣ ΤΗΝ ΤΙΜΗ ΜΕΡΟΣ 2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895600"/>
            <a:ext cx="8950960" cy="2336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 τα </a:t>
            </a:r>
            <a:r>
              <a:rPr lang="el-GR" sz="2800" b="1" spc="-5" dirty="0">
                <a:latin typeface="Arial"/>
                <a:cs typeface="Arial"/>
              </a:rPr>
              <a:t>συμπληρωματικά </a:t>
            </a:r>
            <a:r>
              <a:rPr lang="el-GR" sz="2800" spc="-5" dirty="0">
                <a:latin typeface="Arial"/>
                <a:cs typeface="Arial"/>
              </a:rPr>
              <a:t>αγαθά, η σταυροειδής ελαστικότητα ζήτησης ως προς την τιμή, είναι </a:t>
            </a:r>
            <a:endParaRPr sz="2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lang="el-GR" sz="2800" b="1" dirty="0">
                <a:latin typeface="Arial"/>
                <a:cs typeface="Arial"/>
              </a:rPr>
              <a:t>αρνητική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600" spc="-5" dirty="0">
              <a:solidFill>
                <a:srgbClr val="4D4D4D"/>
              </a:solidFill>
              <a:latin typeface="Arial"/>
              <a:cs typeface="Arial"/>
            </a:endParaRPr>
          </a:p>
          <a:p>
            <a:pPr marL="927100" marR="298450" indent="-457834">
              <a:lnSpc>
                <a:spcPct val="100000"/>
              </a:lnSpc>
              <a:spcBef>
                <a:spcPts val="1805"/>
              </a:spcBef>
              <a:tabLst>
                <a:tab pos="927100" algn="l"/>
              </a:tabLst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	</a:t>
            </a:r>
            <a:r>
              <a:rPr lang="el-GR" sz="2600" spc="-5" dirty="0">
                <a:solidFill>
                  <a:srgbClr val="4D4D4D"/>
                </a:solidFill>
                <a:latin typeface="Arial"/>
                <a:cs typeface="Arial"/>
              </a:rPr>
              <a:t>Μ</a:t>
            </a:r>
            <a:r>
              <a:rPr lang="el-GR" sz="2600" spc="-5" dirty="0">
                <a:latin typeface="Arial"/>
                <a:cs typeface="Arial"/>
              </a:rPr>
              <a:t>ια αύξηση στην τιμή των χοτ-ντογκ μειώνει τη ζήτηση για τα ειδικά ψωμάκια για χοτ-ντογκ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687" y="762000"/>
            <a:ext cx="91954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ΕΙΣΟΔΗΜΑΤΙΚΗ ΕΛΑΣΤΙΚΟΤΗΤΑ ΖΗΤΗΣΗΣ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12314" y="4741926"/>
            <a:ext cx="5543550" cy="0"/>
          </a:xfrm>
          <a:custGeom>
            <a:avLst/>
            <a:gdLst/>
            <a:ahLst/>
            <a:cxnLst/>
            <a:rect l="l" t="t" r="r" b="b"/>
            <a:pathLst>
              <a:path w="5543550">
                <a:moveTo>
                  <a:pt x="0" y="0"/>
                </a:moveTo>
                <a:lnTo>
                  <a:pt x="5543550" y="0"/>
                </a:lnTo>
              </a:path>
            </a:pathLst>
          </a:custGeom>
          <a:ln w="166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850" y="1981200"/>
            <a:ext cx="9471025" cy="32701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  <a:tab pos="2052955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εισοδηματική ελαστικότητα ζήτησης </a:t>
            </a:r>
            <a:r>
              <a:rPr lang="el-GR" sz="2800" dirty="0">
                <a:latin typeface="Arial"/>
                <a:cs typeface="Arial"/>
              </a:rPr>
              <a:t>μετρά πόσο ευαίσθητη είναι η ζητούμενη ποσότητα ενός αγαθού, στις μεταβολές του εισοδήματος.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Εισοδηματική ελαστικότητα ζήτησης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=</a:t>
            </a:r>
            <a:endParaRPr sz="2800" dirty="0">
              <a:latin typeface="Arial"/>
              <a:cs typeface="Arial"/>
            </a:endParaRPr>
          </a:p>
          <a:p>
            <a:pPr marL="632460" algn="ctr">
              <a:lnSpc>
                <a:spcPct val="100000"/>
              </a:lnSpc>
              <a:spcBef>
                <a:spcPts val="1875"/>
              </a:spcBef>
            </a:pPr>
            <a:r>
              <a:rPr sz="3150" i="1" dirty="0">
                <a:latin typeface="Arial"/>
                <a:cs typeface="Arial"/>
              </a:rPr>
              <a:t>%</a:t>
            </a:r>
            <a:r>
              <a:rPr sz="3150" i="1" spc="5" dirty="0">
                <a:latin typeface="Arial"/>
                <a:cs typeface="Arial"/>
              </a:rPr>
              <a:t> </a:t>
            </a:r>
            <a:r>
              <a:rPr lang="el-GR" sz="3150" i="1" spc="5" dirty="0">
                <a:latin typeface="Arial"/>
                <a:cs typeface="Arial"/>
              </a:rPr>
              <a:t>μεταβολή στη ζητούμενη ποσότητα</a:t>
            </a:r>
            <a:endParaRPr sz="3150" dirty="0">
              <a:latin typeface="Arial"/>
              <a:cs typeface="Arial"/>
            </a:endParaRPr>
          </a:p>
          <a:p>
            <a:pPr marL="675005" algn="ctr">
              <a:lnSpc>
                <a:spcPct val="100000"/>
              </a:lnSpc>
              <a:spcBef>
                <a:spcPts val="675"/>
              </a:spcBef>
            </a:pPr>
            <a:r>
              <a:rPr sz="3150" i="1" dirty="0">
                <a:latin typeface="Arial"/>
                <a:cs typeface="Arial"/>
              </a:rPr>
              <a:t>%</a:t>
            </a:r>
            <a:r>
              <a:rPr sz="3150" i="1" spc="10" dirty="0">
                <a:latin typeface="Arial"/>
                <a:cs typeface="Arial"/>
              </a:rPr>
              <a:t> </a:t>
            </a:r>
            <a:r>
              <a:rPr lang="el-GR" sz="3150" i="1" spc="10" dirty="0">
                <a:latin typeface="Arial"/>
                <a:cs typeface="Arial"/>
              </a:rPr>
              <a:t>μεταβολή στο εισόδημα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472" y="931417"/>
            <a:ext cx="921232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/>
              <a:t>ΕΛΑΣΤΙΚΟΤΗΤΑ ΖΗΤΗΣΗΣ ΩΣ ΠΡΟΣ ΤΗΝ ΤΙΜΗ  ΜΕΡΟΣ 1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15900" y="1978405"/>
            <a:ext cx="919289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Ακόμη και για μεταφορές με ασθενοφόρο, γνωρίζουμε ότι υπάρχει αντίστροφη σχέση μεταξύ τιμής και ζητούμενης ποσότητας.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5298" y="3377946"/>
            <a:ext cx="4527803" cy="3022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638" y="6482588"/>
            <a:ext cx="895667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Πόσο όμως μεταβάλλεται η ζητούμενη ποσότητα όταν αλλάζει η τιμή;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87" y="911605"/>
            <a:ext cx="96337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ΕΙΣΟΔΗΜΑΤΙΚΗ ΕΛΑΣΤΙΚΟΤΗΤΑ ΖΗΤΗΣΗΣ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818007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6002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εισοδηματική ελαστικότητα ζήτησης μπορεί να χρησιμοποιηθεί για να διακρίνουμε  μεταξύ κανονικών και κατώτερων αγαθών</a:t>
            </a:r>
            <a:r>
              <a:rPr sz="2800" dirty="0">
                <a:latin typeface="Arial"/>
                <a:cs typeface="Arial"/>
              </a:rPr>
              <a:t>.</a:t>
            </a:r>
          </a:p>
          <a:p>
            <a:pPr marL="92710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Όταν η εισοδηματική ελαστικότητα ζήτησης είναι θετική, το αγαθό είναι κανονικό.</a:t>
            </a:r>
          </a:p>
          <a:p>
            <a:pPr marL="927100" lvl="1" indent="-44704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Όταν η εισοδηματική ελαστικότητα ζήτησης είναι αρνητική, το αγαθό είναι κατώτερο.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87" y="838200"/>
            <a:ext cx="96337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ΕΙΣΟΔΗΜΑΤΙΚΗ ΕΛΑΣΤΙΚΟΤΗΤΑ ΖΗΤΗΣΗΣ  ΜΕΡΟΣ 3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50840"/>
            <a:ext cx="9544050" cy="39209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Τα κανονικά αγαθά μπορεί να είναι ανελαστικά ως προς το εισόδημα ή όχι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469265" marR="399415" indent="-45656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ζήτηση για ένα αγαθό είναι </a:t>
            </a:r>
            <a:r>
              <a:rPr lang="el-GR" sz="2800" b="1" dirty="0">
                <a:latin typeface="Arial"/>
                <a:cs typeface="Arial"/>
              </a:rPr>
              <a:t>ελαστική ως προς το εισόδημα </a:t>
            </a:r>
            <a:r>
              <a:rPr lang="el-GR" sz="2800" dirty="0">
                <a:latin typeface="Arial"/>
                <a:cs typeface="Arial"/>
              </a:rPr>
              <a:t>εάν η εισοδηματική ελαστικότητα ζήτησης για το αγαθό είναι μεγαλύτερη του 1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ζήτηση για ένα αγαθό είναι </a:t>
            </a:r>
            <a:r>
              <a:rPr lang="el-GR" sz="2800" b="1" dirty="0">
                <a:latin typeface="Arial"/>
                <a:cs typeface="Arial"/>
              </a:rPr>
              <a:t>ανελαστική ως προς το εισόδημα</a:t>
            </a:r>
            <a:r>
              <a:rPr lang="el-GR" sz="2800" dirty="0">
                <a:latin typeface="Arial"/>
                <a:cs typeface="Arial"/>
              </a:rPr>
              <a:t> εάν η εισοδηματική ελαστικότητα ζήτησης για το αγαθό αυτό είναι θετική, αλλά μικρότερη από το 1.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ΥΠΟΛΟΓΙΖΟΝΤΑΣ ΤΗΝ ΕΛΑΣΤΙΚΟΤΗΤΑ ΠΡΟΣΦΟΡΑΣ ΩΣ ΠΡΟΣ ΤΗΝ ΤΙΜΗ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895600" y="4114799"/>
            <a:ext cx="6629400" cy="45719"/>
          </a:xfrm>
          <a:custGeom>
            <a:avLst/>
            <a:gdLst/>
            <a:ahLst/>
            <a:cxnLst/>
            <a:rect l="l" t="t" r="r" b="b"/>
            <a:pathLst>
              <a:path w="4598670">
                <a:moveTo>
                  <a:pt x="0" y="0"/>
                </a:moveTo>
                <a:lnTo>
                  <a:pt x="4598670" y="0"/>
                </a:lnTo>
              </a:path>
            </a:pathLst>
          </a:custGeom>
          <a:ln w="14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" y="2178578"/>
            <a:ext cx="9601200" cy="2335255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75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Όπως και με την ελαστικότητα ζήτησης ως προς την τιμή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513715">
              <a:lnSpc>
                <a:spcPct val="100000"/>
              </a:lnSpc>
              <a:spcBef>
                <a:spcPts val="1605"/>
              </a:spcBef>
            </a:pPr>
            <a:r>
              <a:rPr lang="el-GR" sz="4125" i="1" spc="-7" baseline="-35353" dirty="0">
                <a:latin typeface="Arial"/>
                <a:cs typeface="Arial"/>
              </a:rPr>
              <a:t>Ελαστικότητα προσφοράς ως προς την τιμή </a:t>
            </a:r>
            <a:r>
              <a:rPr sz="4125" i="1" spc="382" baseline="-35353" dirty="0">
                <a:latin typeface="Arial"/>
                <a:cs typeface="Arial"/>
              </a:rPr>
              <a:t> </a:t>
            </a:r>
            <a:r>
              <a:rPr sz="4125" spc="-15" baseline="-35353" dirty="0">
                <a:latin typeface="Symbol"/>
                <a:cs typeface="Symbol"/>
              </a:rPr>
              <a:t></a:t>
            </a:r>
            <a:endParaRPr lang="el-GR" sz="4125" spc="-15" baseline="-35353" dirty="0">
              <a:latin typeface="Symbol"/>
              <a:cs typeface="Symbol"/>
            </a:endParaRPr>
          </a:p>
          <a:p>
            <a:pPr marL="513715">
              <a:lnSpc>
                <a:spcPct val="100000"/>
              </a:lnSpc>
              <a:spcBef>
                <a:spcPts val="1605"/>
              </a:spcBef>
            </a:pPr>
            <a:r>
              <a:rPr sz="4125" spc="60" baseline="-35353" dirty="0">
                <a:latin typeface="Times New Roman"/>
                <a:cs typeface="Times New Roman"/>
              </a:rPr>
              <a:t> </a:t>
            </a:r>
            <a:r>
              <a:rPr lang="el-GR" sz="4125" spc="60" baseline="-35353" dirty="0">
                <a:latin typeface="Times New Roman"/>
                <a:cs typeface="Times New Roman"/>
              </a:rPr>
              <a:t>			</a:t>
            </a:r>
            <a:r>
              <a:rPr sz="2750" i="1" spc="-10" dirty="0">
                <a:latin typeface="Arial"/>
                <a:cs typeface="Arial"/>
              </a:rPr>
              <a:t>%</a:t>
            </a:r>
            <a:r>
              <a:rPr sz="2750" i="1" spc="-505" dirty="0">
                <a:latin typeface="Arial"/>
                <a:cs typeface="Arial"/>
              </a:rPr>
              <a:t> </a:t>
            </a:r>
            <a:r>
              <a:rPr lang="el-GR" sz="2750" i="1" spc="-5" dirty="0">
                <a:latin typeface="Arial"/>
                <a:cs typeface="Arial"/>
              </a:rPr>
              <a:t>μεταβολή στην προσφερόμενη ποσότητα</a:t>
            </a:r>
            <a:r>
              <a:rPr lang="el-GR" sz="2750" dirty="0">
                <a:latin typeface="Arial"/>
                <a:cs typeface="Arial"/>
              </a:rPr>
              <a:t>					</a:t>
            </a:r>
            <a:r>
              <a:rPr sz="2750" i="1" spc="-10" dirty="0">
                <a:latin typeface="Arial"/>
                <a:cs typeface="Arial"/>
              </a:rPr>
              <a:t>%</a:t>
            </a:r>
            <a:r>
              <a:rPr lang="el-GR" sz="2750" i="1" spc="-10" dirty="0">
                <a:latin typeface="Arial"/>
                <a:cs typeface="Arial"/>
              </a:rPr>
              <a:t>μεταβολή στην τιμή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41808" y="6359525"/>
            <a:ext cx="9587992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Η ελαστικότητα προσφοράς αντικατοπτρίζει την ευαισθησία της προσφερόμενης ποσότητας, στις μεταβολές της τιμής.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2" y="990600"/>
            <a:ext cx="964364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595" y="990600"/>
            <a:ext cx="70170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ΕΛΑΣΤΙΚΟΤΗΤΑ ΠΡΟΣΦΟΡΑΣ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8816340" cy="45525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Υπάρχει </a:t>
            </a:r>
            <a:r>
              <a:rPr lang="el-GR" sz="2800" b="1" dirty="0">
                <a:latin typeface="Arial"/>
                <a:cs typeface="Arial"/>
              </a:rPr>
              <a:t>τέλεια (πλήρως) ανελαστική προσφορά </a:t>
            </a:r>
            <a:r>
              <a:rPr lang="el-GR" sz="2800" dirty="0">
                <a:latin typeface="Arial"/>
                <a:cs typeface="Arial"/>
              </a:rPr>
              <a:t>όταν η ελαστικότητα προσφοράς ως προς την τιμή είναι μηδέν, έτσι ώστε οι μεταβολές στην τιμή ενός αγαθού δεν έχουν καμία επίδραση στην προσφερόμενη ποσότητα.</a:t>
            </a: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Υπάρχει </a:t>
            </a:r>
            <a:r>
              <a:rPr lang="el-GR" sz="2800" b="1" dirty="0">
                <a:latin typeface="Arial"/>
                <a:cs typeface="Arial"/>
              </a:rPr>
              <a:t>τέλεια (πλήρως) ελαστική προσφορά </a:t>
            </a:r>
            <a:r>
              <a:rPr lang="el-GR" sz="2800" dirty="0">
                <a:latin typeface="Arial"/>
                <a:cs typeface="Arial"/>
              </a:rPr>
              <a:t>όταν ακόμη και μια μικρή αύξηση ή μείωση στην τιμή θα οδηγήσει σε πολύ μεγάλες μεταβολές στην προσφερόμενη ποσότητα, ούτως ώστε η ελαστικότητα προσφοράς να είναι άπειρη.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07980"/>
            <a:ext cx="9722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9465" marR="5080" indent="-6350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ΕΠΗΡΕΑΖΟΥΝ ΤΗΝ ΕΛΑΣΤΙΚΟΤΗΤΑ ΠΡΟΣΦΟΡΑΣ 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55746"/>
            <a:ext cx="9339580" cy="435568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AutoNum type="arabicPeriod"/>
              <a:tabLst>
                <a:tab pos="479425" algn="l"/>
                <a:tab pos="480059" algn="l"/>
              </a:tabLst>
            </a:pPr>
            <a:r>
              <a:rPr lang="el-GR" sz="2800" b="1" spc="-5" dirty="0">
                <a:latin typeface="Arial"/>
                <a:cs typeface="Arial"/>
              </a:rPr>
              <a:t>Διαθεσιμότητα εισροών</a:t>
            </a:r>
            <a:endParaRPr sz="2800" dirty="0">
              <a:latin typeface="Arial"/>
              <a:cs typeface="Arial"/>
            </a:endParaRPr>
          </a:p>
          <a:p>
            <a:pPr marL="927100" marR="508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Η ελαστικότητα προσφοράς ως προς την τιμή τείνει να είναι μεγάλη όταν οι εισροές είναι άμεσα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διαθέσιμες και μπορούν να εισέρχονται και να εξέρχονται από την παραγωγική διαδικασία με σχετικά χαμηλό κόστος.</a:t>
            </a:r>
            <a:endParaRPr lang="en-US" sz="2600" spc="-5" dirty="0">
              <a:latin typeface="Arial"/>
              <a:cs typeface="Arial"/>
            </a:endParaRPr>
          </a:p>
          <a:p>
            <a:pPr marL="927100" marR="314325" lvl="1" indent="-44767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Αντίθετα, τείνει να είναι μικρή όταν οι εισροές είναι δύσκολο να αποκτηθούν – και μπορούν να εισέρχονται στην ή να εξέρχονται από</a:t>
            </a:r>
            <a:r>
              <a:rPr lang="en-US" sz="2600" spc="-5" dirty="0">
                <a:latin typeface="Arial"/>
                <a:cs typeface="Arial"/>
              </a:rPr>
              <a:t> </a:t>
            </a:r>
            <a:r>
              <a:rPr lang="el-GR" sz="2600" spc="-5" dirty="0">
                <a:latin typeface="Arial"/>
                <a:cs typeface="Arial"/>
              </a:rPr>
              <a:t>την, παραγωγική διαδικασία με σχετικά υψηλό κόστος. 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4" y="625856"/>
            <a:ext cx="97221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3" marR="5080" indent="-4763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ΠΟΙΟΙ ΠΑΡΑΓΟΝΤΕΣ ΕΠΗΡΕΑΖΟΥΝ ΤΗΝ ΕΛΑΣΤΙΚΟΤΗΤΑ ΠΡΟΣΦΟΡΑΣ  ΜΕΡΟΣ 2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755746"/>
            <a:ext cx="9628505" cy="3555460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479425" indent="-466725">
              <a:lnSpc>
                <a:spcPct val="100000"/>
              </a:lnSpc>
              <a:spcBef>
                <a:spcPts val="2045"/>
              </a:spcBef>
              <a:buClr>
                <a:srgbClr val="4D4D4D"/>
              </a:buClr>
              <a:buAutoNum type="arabicPeriod" startAt="2"/>
              <a:tabLst>
                <a:tab pos="479425" algn="l"/>
                <a:tab pos="480059" algn="l"/>
              </a:tabLst>
            </a:pPr>
            <a:r>
              <a:rPr lang="el-GR" sz="2800" b="1" spc="-5" dirty="0">
                <a:latin typeface="Arial"/>
                <a:cs typeface="Arial"/>
              </a:rPr>
              <a:t>Χρόνος</a:t>
            </a:r>
            <a:endParaRPr sz="2800" dirty="0">
              <a:latin typeface="Arial"/>
              <a:cs typeface="Arial"/>
            </a:endParaRPr>
          </a:p>
          <a:p>
            <a:pPr marL="927100" marR="5080" lvl="1" indent="-447675">
              <a:lnSpc>
                <a:spcPct val="100000"/>
              </a:lnSpc>
              <a:spcBef>
                <a:spcPts val="18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Η ελαστικότητα προσφοράς ως προς την τιμή αυξάνει όταν οι παραγωγοί έχουν περισσότερο χρόνο να αντιδράσουν στις μεταβολές της τιμής.</a:t>
            </a:r>
            <a:endParaRPr lang="en-US" sz="2600" spc="-5" dirty="0">
              <a:latin typeface="Arial"/>
              <a:cs typeface="Arial"/>
            </a:endParaRPr>
          </a:p>
          <a:p>
            <a:pPr marL="927100" marR="40005" lvl="1" indent="-447675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Η μακροχρόνια ελαστικότητα προσφοράς ως προς την τιμή είναι συνήθως υψηλότερη από τη βραχυχρόνια ελαστικότητα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11605"/>
            <a:ext cx="94173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/>
              <a:t>ΕΛΑΣΤΙΚΟΤΗΤΑ ΖΗΤΗΣΗΣ ΩΣ ΠΡΟΣ ΤΗΝ ΤΙΜΗ  ΜΕΡΟΣ 1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30715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5689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</a:t>
            </a:r>
            <a:r>
              <a:rPr lang="el-GR" sz="2800" b="1" dirty="0">
                <a:latin typeface="Arial"/>
                <a:cs typeface="Arial"/>
              </a:rPr>
              <a:t>ελαστικότητα ζήτησης ως προς την τιμή </a:t>
            </a:r>
            <a:r>
              <a:rPr lang="el-GR" sz="2800" dirty="0">
                <a:latin typeface="Arial"/>
                <a:cs typeface="Arial"/>
              </a:rPr>
              <a:t>είναι ο λόγος της ποσοστιαίας μεταβολής στη ζητούμενη ποσότητα προς την ποσοστιαία μεταβολή στην τιμή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Θα πρέπει πρώτα να υπολογίσουμε την ποσοστιαία μεταβολή στη ζητούμενη ποσότητα και την αντίστοιχη ποσοστιαία μεταβολή στην τιμή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9978" y="1595622"/>
            <a:ext cx="927608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000" dirty="0">
                <a:latin typeface="Arial"/>
                <a:cs typeface="Arial"/>
              </a:rPr>
              <a:t>Στην τιμή των $200 ανά μεταφορά με ασθενοφόρο, η ζητούμενη ποσότητα για μεταφορές με ασθενοφόρο είναι 10 εκατομμύρια ανά έτος (σημείο Α). Όταν η τιμή ανέβει στα $210 ανά μεταφορά με ασθενοφόρο, η ζητούμενη ποσότητα πέφτει στις 9,9 εκατομμύρια μεταφορές με ασθενοφόρο ανά έτος (σημείο Β).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533400" y="1018733"/>
            <a:ext cx="90347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3200" spc="-5" dirty="0"/>
              <a:t>ΕΛΑΣΤΙΚΟΤΗΤΑ ΖΗΤΗΣΗΣ ΩΣ ΠΡΟΣ ΤΗΝ ΤΙΜΗ</a:t>
            </a:r>
            <a:endParaRPr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52" y="2910207"/>
            <a:ext cx="4852347" cy="401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5" y="6927636"/>
            <a:ext cx="464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49213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ΟΡΙΣΜΟΣ ΚΑΙ ΜΕΤΡΗΣΗ ΤΗΣ ΕΛΑΣΤΙΚΟΤΗΤΑΣ  ΜΕΡΟΣ 1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6850" y="2121661"/>
            <a:ext cx="93389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Ελαστικότητα ζήτησης ως προς την τιμή </a:t>
            </a:r>
            <a:r>
              <a:rPr sz="2800" dirty="0">
                <a:latin typeface="Arial"/>
                <a:cs typeface="Arial"/>
              </a:rPr>
              <a:t>= </a:t>
            </a:r>
            <a:r>
              <a:rPr lang="el-GR" sz="2800" dirty="0">
                <a:latin typeface="Arial"/>
                <a:cs typeface="Arial"/>
              </a:rPr>
              <a:t>η ποσοστιαία μεταβολή στη ζητούμενη ποσότητα, διαιρούμενη με την ποσοστιαία μεταβολή στην τιμή.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 flipV="1">
            <a:off x="1219200" y="5803418"/>
            <a:ext cx="5486400" cy="45719"/>
          </a:xfrm>
          <a:custGeom>
            <a:avLst/>
            <a:gdLst/>
            <a:ahLst/>
            <a:cxnLst/>
            <a:rect l="l" t="t" r="r" b="b"/>
            <a:pathLst>
              <a:path w="4071620">
                <a:moveTo>
                  <a:pt x="0" y="0"/>
                </a:moveTo>
                <a:lnTo>
                  <a:pt x="4071366" y="0"/>
                </a:lnTo>
              </a:path>
            </a:pathLst>
          </a:custGeom>
          <a:ln w="13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0412" y="6001628"/>
            <a:ext cx="4217988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550" i="1" dirty="0">
                <a:latin typeface="Arial"/>
                <a:cs typeface="Arial"/>
              </a:rPr>
              <a:t>Αρχική ζητούμενη ποσότητα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200" y="4800600"/>
            <a:ext cx="8229600" cy="12163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4775" algn="l"/>
              </a:tabLst>
            </a:pPr>
            <a:r>
              <a:rPr lang="el-GR" sz="2550" i="1" dirty="0">
                <a:latin typeface="Arial"/>
                <a:cs typeface="Arial"/>
              </a:rPr>
              <a:t>% μεταβολή στη ζητούμενη ποσότητα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4775" algn="l"/>
              </a:tabLst>
            </a:pPr>
            <a:r>
              <a:rPr sz="2550" i="1" dirty="0">
                <a:latin typeface="Arial"/>
                <a:cs typeface="Arial"/>
              </a:rPr>
              <a:t> </a:t>
            </a:r>
            <a:r>
              <a:rPr sz="2550" dirty="0">
                <a:latin typeface="Symbol"/>
                <a:cs typeface="Symbol"/>
              </a:rPr>
              <a:t></a:t>
            </a:r>
            <a:r>
              <a:rPr sz="2550" dirty="0">
                <a:latin typeface="Times New Roman"/>
                <a:cs typeface="Times New Roman"/>
              </a:rPr>
              <a:t> </a:t>
            </a:r>
            <a:endParaRPr lang="en-US" sz="2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4775" algn="l"/>
              </a:tabLst>
            </a:pPr>
            <a:r>
              <a:rPr sz="3825" i="1" baseline="34858" dirty="0">
                <a:latin typeface="Arial"/>
                <a:cs typeface="Arial"/>
              </a:rPr>
              <a:t>%</a:t>
            </a:r>
            <a:r>
              <a:rPr lang="el-GR" sz="3825" i="1" baseline="34858" dirty="0">
                <a:latin typeface="Arial"/>
                <a:cs typeface="Arial"/>
              </a:rPr>
              <a:t>Μεταβολή στη ζητούμενη ποσότητα</a:t>
            </a:r>
            <a:endParaRPr sz="3825" baseline="34858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096" y="911605"/>
            <a:ext cx="723963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ΧΡΗΣΙΜΟΠΟΙΩΝΤΑΣ ΤΗ ΜΕΘΟΔΟ ΤΟΥ ΜΕΣΟΥ ΣΗΜΕΙΟΥ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336800"/>
            <a:ext cx="9350375" cy="28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7216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ελαστικότητα ζήτησης ως προς την τιμή συγκρίνει την ποσοστιαία μεταβολή στη ζητούμενη ποσότητα με την ποσοστιαία μεταβολή στην τιμή.</a:t>
            </a:r>
            <a:endParaRPr lang="en-US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Υπολογίζουμε τις μεταβολές σε μια μεταβλητή σε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σχέση με τον μέσο όρο ή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μέσο σημείο των αρχικών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και τελικών τιμών.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80978"/>
            <a:ext cx="10058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ΜΕΘΟΔΟΣ ΤΟΥ ΜΕΣΟΥ ΣΗΜΕΙΟΥ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15867" y="3484626"/>
            <a:ext cx="2386330" cy="0"/>
          </a:xfrm>
          <a:custGeom>
            <a:avLst/>
            <a:gdLst/>
            <a:ahLst/>
            <a:cxnLst/>
            <a:rect l="l" t="t" r="r" b="b"/>
            <a:pathLst>
              <a:path w="2386329">
                <a:moveTo>
                  <a:pt x="0" y="0"/>
                </a:moveTo>
                <a:lnTo>
                  <a:pt x="2385822" y="0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9465" y="4291584"/>
            <a:ext cx="4495165" cy="0"/>
          </a:xfrm>
          <a:custGeom>
            <a:avLst/>
            <a:gdLst/>
            <a:ahLst/>
            <a:cxnLst/>
            <a:rect l="l" t="t" r="r" b="b"/>
            <a:pathLst>
              <a:path w="4495165">
                <a:moveTo>
                  <a:pt x="0" y="0"/>
                </a:moveTo>
                <a:lnTo>
                  <a:pt x="4495038" y="0"/>
                </a:lnTo>
              </a:path>
            </a:pathLst>
          </a:custGeom>
          <a:ln w="115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30627" y="3480394"/>
            <a:ext cx="2337435" cy="3475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l-GR" sz="2150" i="1" spc="20" dirty="0">
                <a:latin typeface="Arial"/>
                <a:cs typeface="Arial"/>
              </a:rPr>
              <a:t>Μέση τιμή του Χ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0628" y="3088670"/>
            <a:ext cx="2337434" cy="3475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l-GR" sz="2150" i="1" spc="15" dirty="0">
                <a:latin typeface="Arial"/>
                <a:cs typeface="Arial"/>
              </a:rPr>
              <a:t>Μεταβολή στο</a:t>
            </a:r>
            <a:r>
              <a:rPr sz="2150" i="1" spc="-425" dirty="0">
                <a:latin typeface="Arial"/>
                <a:cs typeface="Arial"/>
              </a:rPr>
              <a:t> </a:t>
            </a:r>
            <a:r>
              <a:rPr sz="2150" i="1" spc="20" dirty="0">
                <a:latin typeface="Arial"/>
                <a:cs typeface="Arial"/>
              </a:rPr>
              <a:t>X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9138" y="3838295"/>
            <a:ext cx="7092315" cy="80150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l-GR" sz="3225" i="1" spc="22" baseline="-34883" dirty="0">
                <a:latin typeface="Arial"/>
                <a:cs typeface="Arial"/>
              </a:rPr>
              <a:t>Μέση τιμή του Χ</a:t>
            </a:r>
            <a:r>
              <a:rPr sz="3225" i="1" spc="352" baseline="-34883" dirty="0">
                <a:latin typeface="Arial"/>
                <a:cs typeface="Arial"/>
              </a:rPr>
              <a:t> </a:t>
            </a:r>
            <a:r>
              <a:rPr sz="3225" spc="22" baseline="-34883" dirty="0">
                <a:latin typeface="Symbol"/>
                <a:cs typeface="Symbol"/>
              </a:rPr>
              <a:t></a:t>
            </a:r>
            <a:r>
              <a:rPr sz="3225" spc="172" baseline="-34883" dirty="0">
                <a:latin typeface="Times New Roman"/>
                <a:cs typeface="Times New Roman"/>
              </a:rPr>
              <a:t> </a:t>
            </a:r>
            <a:r>
              <a:rPr lang="el-GR" sz="2150" i="1" spc="10" dirty="0">
                <a:latin typeface="Arial"/>
                <a:cs typeface="Arial"/>
              </a:rPr>
              <a:t>Αρχική αξία του Χ</a:t>
            </a:r>
            <a:r>
              <a:rPr sz="2150" i="1" spc="95" dirty="0">
                <a:latin typeface="Arial"/>
                <a:cs typeface="Arial"/>
              </a:rPr>
              <a:t> </a:t>
            </a:r>
            <a:r>
              <a:rPr sz="2150" spc="15" dirty="0">
                <a:latin typeface="Symbol"/>
                <a:cs typeface="Symbol"/>
              </a:rPr>
              <a:t></a:t>
            </a:r>
            <a:r>
              <a:rPr sz="2150" spc="-130" dirty="0">
                <a:latin typeface="Times New Roman"/>
                <a:cs typeface="Times New Roman"/>
              </a:rPr>
              <a:t> </a:t>
            </a:r>
            <a:r>
              <a:rPr lang="el-GR" sz="2150" i="1" spc="10" dirty="0">
                <a:latin typeface="Arial"/>
                <a:cs typeface="Arial"/>
              </a:rPr>
              <a:t>Τελική αξία του Χ</a:t>
            </a:r>
            <a:endParaRPr sz="2150" dirty="0">
              <a:latin typeface="Arial"/>
              <a:cs typeface="Arial"/>
            </a:endParaRPr>
          </a:p>
          <a:p>
            <a:pPr marR="2125345" algn="r">
              <a:lnSpc>
                <a:spcPct val="100000"/>
              </a:lnSpc>
              <a:spcBef>
                <a:spcPts val="500"/>
              </a:spcBef>
            </a:pPr>
            <a:r>
              <a:rPr sz="2150" spc="15" dirty="0">
                <a:latin typeface="Arial"/>
                <a:cs typeface="Arial"/>
              </a:rPr>
              <a:t>2</a:t>
            </a:r>
            <a:endParaRPr sz="21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5860" y="3264155"/>
            <a:ext cx="661670" cy="358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spc="180" dirty="0">
                <a:latin typeface="Symbol"/>
                <a:cs typeface="Symbol"/>
              </a:rPr>
              <a:t></a:t>
            </a:r>
            <a:r>
              <a:rPr sz="2150" spc="10" dirty="0">
                <a:latin typeface="Arial"/>
                <a:cs typeface="Arial"/>
              </a:rPr>
              <a:t>100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8200" y="3263878"/>
            <a:ext cx="2612131" cy="3475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i="1" spc="25" dirty="0">
                <a:latin typeface="Arial"/>
                <a:cs typeface="Arial"/>
              </a:rPr>
              <a:t>% </a:t>
            </a:r>
            <a:r>
              <a:rPr lang="el-GR" sz="2150" i="1" spc="15" dirty="0">
                <a:latin typeface="Arial"/>
                <a:cs typeface="Arial"/>
              </a:rPr>
              <a:t>Μεταβολή στο</a:t>
            </a:r>
            <a:r>
              <a:rPr sz="2150" i="1" spc="-430" dirty="0">
                <a:latin typeface="Arial"/>
                <a:cs typeface="Arial"/>
              </a:rPr>
              <a:t> </a:t>
            </a:r>
            <a:r>
              <a:rPr lang="el-GR" sz="2150" i="1" spc="-430" dirty="0">
                <a:latin typeface="Arial"/>
                <a:cs typeface="Arial"/>
              </a:rPr>
              <a:t> </a:t>
            </a:r>
            <a:r>
              <a:rPr sz="2150" i="1" spc="20" dirty="0">
                <a:latin typeface="Arial"/>
                <a:cs typeface="Arial"/>
              </a:rPr>
              <a:t>X </a:t>
            </a:r>
            <a:r>
              <a:rPr sz="2150" spc="15" dirty="0">
                <a:latin typeface="Symbol"/>
                <a:cs typeface="Symbol"/>
              </a:rPr>
              <a:t></a:t>
            </a:r>
            <a:endParaRPr sz="2150" dirty="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195" y="685800"/>
            <a:ext cx="76761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ΕΚΤΙΜΩΝΤΑΣ ΕΛΑΣΤΙΚΟΤΗΤΕΣ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5562600"/>
            <a:ext cx="8610600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540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Οι οικονομολόγοι έχουν εκτιμήσει ελαστικότητες ζήτησης ως προς την τιμή για έναν αριθμό αγαθών και υπηρεσιών.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Οι οικονομολόγοι πρέπει να χρησιμοποιήσουν πολύ προσεκτικά τη στατιστική ανάλυση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8087"/>
            <a:ext cx="6858000" cy="435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52305</TotalTime>
  <Words>1719</Words>
  <Application>Microsoft Office PowerPoint</Application>
  <PresentationFormat>Custom</PresentationFormat>
  <Paragraphs>186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Office Theme</vt:lpstr>
      <vt:lpstr>PowerPoint Presentation</vt:lpstr>
      <vt:lpstr>ΤΙ ΘΑ ΜΑΘΕΤΕ ΣΕ ΑΥΤΟ ΤΟ ΚΕΦΑΛΑΙΟ</vt:lpstr>
      <vt:lpstr>ΕΛΑΣΤΙΚΟΤΗΤΑ ΖΗΤΗΣΗΣ ΩΣ ΠΡΟΣ ΤΗΝ ΤΙΜΗ  ΜΕΡΟΣ 1</vt:lpstr>
      <vt:lpstr>ΕΛΑΣΤΙΚΟΤΗΤΑ ΖΗΤΗΣΗΣ ΩΣ ΠΡΟΣ ΤΗΝ ΤΙΜΗ  ΜΕΡΟΣ 1</vt:lpstr>
      <vt:lpstr>ΕΛΑΣΤΙΚΟΤΗΤΑ ΖΗΤΗΣΗΣ ΩΣ ΠΡΟΣ ΤΗΝ ΤΙΜΗ</vt:lpstr>
      <vt:lpstr>ΟΡΙΣΜΟΣ ΚΑΙ ΜΕΤΡΗΣΗ ΤΗΣ ΕΛΑΣΤΙΚΟΤΗΤΑΣ  ΜΕΡΟΣ 1</vt:lpstr>
      <vt:lpstr>ΧΡΗΣΙΜΟΠΟΙΩΝΤΑΣ ΤΗ ΜΕΘΟΔΟ ΤΟΥ ΜΕΣΟΥ ΣΗΜΕΙΟΥ</vt:lpstr>
      <vt:lpstr>Η ΜΕΘΟΔΟΣ ΤΟΥ ΜΕΣΟΥ ΣΗΜΕΙΟΥ</vt:lpstr>
      <vt:lpstr>ΕΚΤΙΜΩΝΤΑΣ ΕΛΑΣΤΙΚΟΤΗΤΕΣ</vt:lpstr>
      <vt:lpstr>ΕΡΜΗΝΕΥΟΝΤΑΣ ΤΗΝ ΕΛΑΣΤΙΚΟΤΗΤΑ ΖΗΤΗΣΗΣ ΩΣ ΠΡΟΣ ΤΗΝ ΤΙΜΗ</vt:lpstr>
      <vt:lpstr>PowerPoint Presentation</vt:lpstr>
      <vt:lpstr>ΖΗΤΗΣΗ ΜΟΝΑΔΙΑΙΑΣ ΕΛΑΣΤΙΚΟΤΗΤΑΣ</vt:lpstr>
      <vt:lpstr>ΑΝΕΛΑΣΤΙΚΗ ΖΗΤΗΣΗ</vt:lpstr>
      <vt:lpstr>ΕΛΑΣΤΙΚΗ ΖΗΤΗΣΗ</vt:lpstr>
      <vt:lpstr>ΕΛΑΣΤΙΚΟΤΗΤΑ ΚΑΙ ΣΥΝΟΛΙΚΟ ΕΣΟΔΟ ΜΕΡΟΣ  1</vt:lpstr>
      <vt:lpstr>ΤΟ ΣΥΝΟΛΙΚΟ ΕΣΟΔΟ ΣΕ ΕΜΒΑΔΟ</vt:lpstr>
      <vt:lpstr>ΕΠΙΔΡΑΣΗ ΜΙΑΣ ΑΥΞΗΣΗΣ ΤΗΣ ΤΙΜΗΣ ΣΤΟ ΣΥΝΟΛΙΚΟ ΕΣΟΔΟ</vt:lpstr>
      <vt:lpstr>ΕΛΑΣΤΙΚΟΤΗΤΑ ΚΑΙ ΣΥΝΟΛΙΚΟ ΕΣΟΔΟ ΜΕΡΟΣ  2</vt:lpstr>
      <vt:lpstr>ΕΛΑΣΤΙΚΟΤΗΤΑ ΚΑΙ ΣΥΝΟΛΙΚΟ ΕΣΟΔΟ ΜΕΡΟΣ  3</vt:lpstr>
      <vt:lpstr>ΕΛΑΣΤΙΚΟΤΗΤΑ ΚΑΙ ΣΥΝΟΛΙΚΟ ΕΣΟΔΟ ΜΕΡΟΣ  4</vt:lpstr>
      <vt:lpstr>PowerPoint Presentation</vt:lpstr>
      <vt:lpstr>ΠΟΙΟΙ ΠΑΡΑΓΟΝΤΕΣ ΠΡΟΣΔΙΟΡΙΖΟΥΝ ΤΗΝ ΕΛΑΣΤΙΚΟΤΗΤΑ ΖΗΤΗΣΗΣ ΩΣ ΠΡΟΣ ΤΗΝ ΤΙΜΗ ΜΕΡΟΣ 1</vt:lpstr>
      <vt:lpstr>ΠΟΙΟΙ ΠΑΡΑΓΟΝΤΕΣ ΠΡΟΣΔΙΟΡΙΖΟΥΝ ΤΗΝ ΕΛΑΣΤΙΚΟΤΗΤΑ ΖΗΤΗΣΗΣ ΩΣ ΠΡΟΣ ΤΗΝ ΤΙΜΗ ΜΕΡΟΣ 2</vt:lpstr>
      <vt:lpstr>ΠΟΙΟΙ ΠΑΡΑΓΟΝΤΕΣ ΠΡΟΣΔΙΟΡΙΖΟΥΝ ΤΗΝ ΕΛΑΣΤΙΚΟΤΗΤΑ ΖΗΤΗΣΗΣ ΩΣ ΠΡΟΣ ΤΗΝ ΤΙΜΗ ΜΕΡΟΣ 3</vt:lpstr>
      <vt:lpstr>ΠΟΙΟΙ ΠΑΡΑΓΟΝΤΕΣ ΠΡΟΣΔΙΟΡΙΖΟΥΝ ΤΗΝ ΕΛΑΣΤΙΚΟΤΗΤΑ ΖΗΤΗΣΗΣ ΩΣ ΠΡΟΣ ΤΗΝ ΤΙΜΗ ΜΕΡΟΣ 4</vt:lpstr>
      <vt:lpstr>ΆΛΛΕΣ ΕΛΑΣΤΙΚΟΤΗΤΕΣ ΖΗΤΗΣΗΣ</vt:lpstr>
      <vt:lpstr>ΣΤΑΥΡΟΕΙΔΗΣ ΕΛΑΣΤΙΚΟΤΗΤΑ ΖΗΤΗΣΗΣ ΩΣ ΠΡΟΣ ΤΗΝ ΤΙΜΗ  ΜΕΡΟΣ 1</vt:lpstr>
      <vt:lpstr>ΠΟΙΟΙ ΠΑΡΑΓΟΝΤΕΣ ΠΡΟΣΔΙΟΡΙΖΟΥΝ ΤΗΝ ΕΛΑΣΤΙΚΟΤΗΤΑ ΖΗΤΗΣΗΣ ΩΣ ΠΡΟΣ ΤΗΝ ΤΙΜΗ ΜΕΡΟΣ 2</vt:lpstr>
      <vt:lpstr>ΕΙΣΟΔΗΜΑΤΙΚΗ ΕΛΑΣΤΙΚΟΤΗΤΑ ΖΗΤΗΣΗΣ</vt:lpstr>
      <vt:lpstr>ΕΙΣΟΔΗΜΑΤΙΚΗ ΕΛΑΣΤΙΚΟΤΗΤΑ ΖΗΤΗΣΗΣ</vt:lpstr>
      <vt:lpstr>ΕΙΣΟΔΗΜΑΤΙΚΗ ΕΛΑΣΤΙΚΟΤΗΤΑ ΖΗΤΗΣΗΣ  ΜΕΡΟΣ 3</vt:lpstr>
      <vt:lpstr>ΥΠΟΛΟΓΙΖΟΝΤΑΣ ΤΗΝ ΕΛΑΣΤΙΚΟΤΗΤΑ ΠΡΟΣΦΟΡΑΣ ΩΣ ΠΡΟΣ ΤΗΝ ΤΙΜΗ</vt:lpstr>
      <vt:lpstr>PowerPoint Presentation</vt:lpstr>
      <vt:lpstr>ΕΛΑΣΤΙΚΟΤΗΤΑ ΠΡΟΣΦΟΡΑΣ</vt:lpstr>
      <vt:lpstr>ΠΟΙΟΙ ΠΑΡΑΓΟΝΤΕΣ ΕΠΗΡΕΑΖΟΥΝ ΤΗΝ ΕΛΑΣΤΙΚΟΤΗΤΑ ΠΡΟΣΦΟΡΑΣ  ΜΕΡΟΣ 1</vt:lpstr>
      <vt:lpstr>ΠΟΙΟΙ ΠΑΡΑΓΟΝΤΕΣ ΕΠΗΡΕΑΖΟΥΝ ΤΗΝ ΕΛΑΣΤΙΚΟΤΗΤΑ ΠΡΟΣΦΟΡΑΣ  ΜΕΡΟΣ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970</cp:revision>
  <dcterms:created xsi:type="dcterms:W3CDTF">2019-10-10T07:03:54Z</dcterms:created>
  <dcterms:modified xsi:type="dcterms:W3CDTF">2022-10-17T09:13:18Z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