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92" r:id="rId2"/>
    <p:sldId id="393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8" r:id="rId25"/>
    <p:sldId id="419" r:id="rId26"/>
    <p:sldId id="420" r:id="rId27"/>
    <p:sldId id="421" r:id="rId28"/>
    <p:sldId id="422" r:id="rId29"/>
    <p:sldId id="423" r:id="rId30"/>
  </p:sldIdLst>
  <p:sldSz cx="10058400" cy="7772400"/>
  <p:notesSz cx="10058400" cy="7772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3529" autoAdjust="0"/>
  </p:normalViewPr>
  <p:slideViewPr>
    <p:cSldViewPr>
      <p:cViewPr varScale="1">
        <p:scale>
          <a:sx n="70" d="100"/>
          <a:sy n="70" d="100"/>
        </p:scale>
        <p:origin x="1646" y="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86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321C5-B819-4FD8-98BF-462B748D35E4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9AE4D-A51D-45A1-B6C8-067F1770B3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26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8904" y="653288"/>
            <a:ext cx="8800591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0"/>
                </a:moveTo>
                <a:lnTo>
                  <a:pt x="0" y="7772400"/>
                </a:lnTo>
                <a:lnTo>
                  <a:pt x="10058019" y="7772400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A90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800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15873" y="5236464"/>
            <a:ext cx="3605529" cy="127635"/>
          </a:xfrm>
          <a:custGeom>
            <a:avLst/>
            <a:gdLst/>
            <a:ahLst/>
            <a:cxnLst/>
            <a:rect l="l" t="t" r="r" b="b"/>
            <a:pathLst>
              <a:path w="3605529" h="127635">
                <a:moveTo>
                  <a:pt x="0" y="0"/>
                </a:moveTo>
                <a:lnTo>
                  <a:pt x="0" y="127253"/>
                </a:lnTo>
                <a:lnTo>
                  <a:pt x="3605022" y="127253"/>
                </a:lnTo>
                <a:lnTo>
                  <a:pt x="3605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6679" y="60960"/>
            <a:ext cx="1981200" cy="960119"/>
          </a:xfrm>
          <a:custGeom>
            <a:avLst/>
            <a:gdLst/>
            <a:ahLst/>
            <a:cxnLst/>
            <a:rect l="l" t="t" r="r" b="b"/>
            <a:pathLst>
              <a:path w="1981200" h="960119">
                <a:moveTo>
                  <a:pt x="0" y="0"/>
                </a:moveTo>
                <a:lnTo>
                  <a:pt x="0" y="960120"/>
                </a:lnTo>
                <a:lnTo>
                  <a:pt x="1981200" y="96012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2013" y="236219"/>
            <a:ext cx="1538477" cy="474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4488" y="1136904"/>
            <a:ext cx="4544364" cy="6153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295" y="625856"/>
            <a:ext cx="9385808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49621" y="3554221"/>
            <a:ext cx="4990465" cy="270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39303" y="7300897"/>
            <a:ext cx="979804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0"/>
                </a:moveTo>
                <a:lnTo>
                  <a:pt x="0" y="7772400"/>
                </a:lnTo>
                <a:lnTo>
                  <a:pt x="10058019" y="7772400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A90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800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5873" y="5236464"/>
            <a:ext cx="3605529" cy="127635"/>
          </a:xfrm>
          <a:custGeom>
            <a:avLst/>
            <a:gdLst/>
            <a:ahLst/>
            <a:cxnLst/>
            <a:rect l="l" t="t" r="r" b="b"/>
            <a:pathLst>
              <a:path w="3605529" h="127635">
                <a:moveTo>
                  <a:pt x="0" y="0"/>
                </a:moveTo>
                <a:lnTo>
                  <a:pt x="0" y="127253"/>
                </a:lnTo>
                <a:lnTo>
                  <a:pt x="3605022" y="127253"/>
                </a:lnTo>
                <a:lnTo>
                  <a:pt x="3605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008873" y="759205"/>
            <a:ext cx="732155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0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4915535" y="4155005"/>
            <a:ext cx="4990465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l-GR" b="0" cap="all" spc="-5" dirty="0"/>
              <a:t>Έλεγχοι </a:t>
            </a:r>
            <a:r>
              <a:rPr lang="el-GR" b="0" cap="all" spc="-5" dirty="0" err="1"/>
              <a:t>ΤιμΩν</a:t>
            </a:r>
            <a:r>
              <a:rPr lang="el-GR" b="0" cap="all" spc="-5" dirty="0"/>
              <a:t> και </a:t>
            </a:r>
            <a:r>
              <a:rPr lang="el-GR" b="0" cap="all" spc="-5" dirty="0" err="1"/>
              <a:t>ΠοσοστΩσειΣ</a:t>
            </a:r>
            <a:r>
              <a:rPr lang="el-GR" b="0" cap="all" spc="-5" dirty="0"/>
              <a:t>: </a:t>
            </a:r>
            <a:r>
              <a:rPr lang="el-GR" b="0" cap="all" spc="-5" dirty="0" err="1"/>
              <a:t>ΠαρεμβαΙνονταΣ</a:t>
            </a:r>
            <a:r>
              <a:rPr lang="el-GR" b="0" cap="all" spc="-5" dirty="0"/>
              <a:t> </a:t>
            </a:r>
            <a:r>
              <a:rPr lang="el-GR" b="0" cap="all" spc="-5" dirty="0" err="1"/>
              <a:t>στιΣ</a:t>
            </a:r>
            <a:r>
              <a:rPr lang="el-GR" b="0" cap="all" spc="-5" dirty="0"/>
              <a:t> </a:t>
            </a:r>
            <a:r>
              <a:rPr lang="el-GR" b="0" cap="all" spc="-5" dirty="0" err="1"/>
              <a:t>ΑγορΕΣ</a:t>
            </a:r>
            <a:r>
              <a:rPr lang="el-GR" b="0" cap="all" spc="-5" dirty="0"/>
              <a:t> </a:t>
            </a:r>
            <a:endParaRPr cap="all" dirty="0"/>
          </a:p>
        </p:txBody>
      </p:sp>
      <p:sp>
        <p:nvSpPr>
          <p:cNvPr id="9" name="object 9"/>
          <p:cNvSpPr txBox="1"/>
          <p:nvPr/>
        </p:nvSpPr>
        <p:spPr>
          <a:xfrm>
            <a:off x="7662926" y="7319262"/>
            <a:ext cx="206946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Revised by Solina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Lindahl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5823" y="232409"/>
            <a:ext cx="1530096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39303" y="7291273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EB2AEA-A8ED-3FF3-730A-2C33072215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2" y="1032457"/>
            <a:ext cx="4414218" cy="57552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3895" y="830834"/>
            <a:ext cx="967867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ΑΝΑΠΟΤΕΛΕΣΜΑΤΙΚΗ ΚΑΤΑΝΟΜΗ        ΣΤΟΥΣ ΠΕΛΑΤΕΣ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4539303" y="7404735"/>
            <a:ext cx="979804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6850" y="2002789"/>
            <a:ext cx="9629775" cy="3429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5943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Η επιβολή ανώτατων τιμών οδηγεί συχνά σε αναποτελεσματικότητα με τη μορφή αναποτελεσματικής κατανομής στους καταναλωτές: </a:t>
            </a:r>
            <a:endParaRPr sz="2800" dirty="0">
              <a:latin typeface="Arial"/>
              <a:cs typeface="Arial"/>
            </a:endParaRPr>
          </a:p>
          <a:p>
            <a:pPr marL="520700">
              <a:lnSpc>
                <a:spcPct val="100000"/>
              </a:lnSpc>
              <a:spcBef>
                <a:spcPts val="1205"/>
              </a:spcBef>
              <a:tabLst>
                <a:tab pos="977900" algn="l"/>
              </a:tabLst>
            </a:pPr>
            <a:r>
              <a:rPr sz="2600" spc="-5" dirty="0">
                <a:solidFill>
                  <a:srgbClr val="4D4D4D"/>
                </a:solidFill>
                <a:latin typeface="Arial"/>
                <a:cs typeface="Arial"/>
              </a:rPr>
              <a:t>–	</a:t>
            </a:r>
            <a:r>
              <a:rPr lang="el-GR" sz="2600" i="1" spc="-5" dirty="0">
                <a:latin typeface="Arial"/>
                <a:cs typeface="Arial"/>
              </a:rPr>
              <a:t>Οι καταναλωτές που αποτιμούν ένα αγαθό υψηλότερα, δεν το αποκτούν απαραίτητα τελικά.</a:t>
            </a:r>
            <a:endParaRPr lang="el-GR" sz="2800" b="1" i="1" dirty="0">
              <a:latin typeface="Arial"/>
              <a:cs typeface="Arial"/>
            </a:endParaRPr>
          </a:p>
          <a:p>
            <a:pPr marL="12700" marR="1338580">
              <a:lnSpc>
                <a:spcPct val="100000"/>
              </a:lnSpc>
              <a:spcBef>
                <a:spcPts val="2395"/>
              </a:spcBef>
              <a:tabLst>
                <a:tab pos="7649845" algn="l"/>
              </a:tabLst>
            </a:pPr>
            <a:r>
              <a:rPr lang="el-GR" sz="2800" b="1" i="1" dirty="0">
                <a:latin typeface="Arial"/>
                <a:cs typeface="Arial"/>
              </a:rPr>
              <a:t>Οι παγκόσμιοι έλεγχοι τιμών προκάλεσαν ευρύτατες και διαρκείς ελλείψεις στην ΕΣΣΔ.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1182" y="613574"/>
            <a:ext cx="89160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ΣΠΑΤΑΛΗ ΠΟΡΩΝ</a:t>
            </a:r>
            <a:r>
              <a:rPr spc="-5" dirty="0"/>
              <a:t>: </a:t>
            </a:r>
            <a:r>
              <a:rPr lang="el-GR" spc="-5" dirty="0"/>
              <a:t>ΑΝΩΤΑΤΕΣ ΤΙΜΕΣ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424" y="1299374"/>
            <a:ext cx="9861550" cy="4583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454659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Ένας ακόμη λόγος που η επιβολή ανώτατων τιμών δημιουργεί αναποτελεσματικότητα είναι ότι οδηγεί σε σπατάλη πόρων:</a:t>
            </a:r>
          </a:p>
          <a:p>
            <a:pPr marL="469900" marR="59055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Ελλείψεις (ελλείμματα)</a:t>
            </a:r>
            <a:r>
              <a:rPr sz="2800" b="1" dirty="0">
                <a:latin typeface="Arial"/>
                <a:cs typeface="Arial"/>
              </a:rPr>
              <a:t>: </a:t>
            </a:r>
            <a:r>
              <a:rPr lang="el-GR" sz="2800" b="1" dirty="0">
                <a:latin typeface="Arial"/>
                <a:cs typeface="Arial"/>
              </a:rPr>
              <a:t>δεν θα έχουν όλοι οι αγοραστές τη δυνατότητα να αγοράσουν το αγαθό</a:t>
            </a:r>
            <a:r>
              <a:rPr sz="2800" b="1" spc="-5" dirty="0">
                <a:latin typeface="Arial"/>
                <a:cs typeface="Arial"/>
              </a:rPr>
              <a:t>.</a:t>
            </a:r>
            <a:endParaRPr lang="el-GR" sz="2800" b="1" spc="-5" dirty="0">
              <a:latin typeface="Arial"/>
              <a:cs typeface="Arial"/>
            </a:endParaRPr>
          </a:p>
          <a:p>
            <a:pPr marL="469900" marR="280035" indent="-457200">
              <a:lnSpc>
                <a:spcPct val="100000"/>
              </a:lnSpc>
              <a:spcBef>
                <a:spcPts val="179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spc="-5" dirty="0">
                <a:latin typeface="Arial"/>
                <a:cs typeface="Arial"/>
              </a:rPr>
              <a:t>Οι άνθρωποι ξοδεύουν χρήματα, προσπάθεια και χρόνο για να αντιμετωπίσουν τις ελλείψεις που δημιουργούνται από την επιβολή ανώτατων τιμών.</a:t>
            </a:r>
            <a:endParaRPr lang="el-GR" sz="2800" b="1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Ο έλεγχος των ενοικίων δημιουργεί χαμένες ευκαιρίες.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790133"/>
            <a:ext cx="88392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z="3200" dirty="0"/>
              <a:t>ΑΝΑΠΟΤΕΛΕΣΜΑΤΙΚΑ ΧΑΜΗΛΗ ΠΟΙΟΤΗΤΑ</a:t>
            </a:r>
            <a:endParaRPr sz="3200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4539303" y="7480935"/>
            <a:ext cx="979804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2725" y="1293030"/>
            <a:ext cx="9632950" cy="4537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400" dirty="0">
                <a:latin typeface="Arial"/>
                <a:cs typeface="Arial"/>
              </a:rPr>
              <a:t>Οι πωλητές παρέχουν χαμηλής ποιότητας αγαθά σε χαμηλή τιμή, παρά το γεγονός ότι οι αγοραστές θα προτιμούσαν καλύτερη ποιότητα</a:t>
            </a:r>
            <a:endParaRPr lang="el-GR" sz="2400" spc="-5" dirty="0">
              <a:latin typeface="Arial"/>
              <a:cs typeface="Arial"/>
            </a:endParaRPr>
          </a:p>
          <a:p>
            <a:pPr marL="977900" marR="228600" lvl="1" indent="-457200">
              <a:lnSpc>
                <a:spcPct val="100000"/>
              </a:lnSpc>
              <a:spcBef>
                <a:spcPts val="1205"/>
              </a:spcBef>
              <a:buClr>
                <a:srgbClr val="4D4D4D"/>
              </a:buClr>
              <a:buChar char="–"/>
              <a:tabLst>
                <a:tab pos="977900" algn="l"/>
                <a:tab pos="978535" algn="l"/>
              </a:tabLst>
            </a:pPr>
            <a:r>
              <a:rPr lang="el-GR" sz="2400" spc="-5" dirty="0">
                <a:latin typeface="Arial"/>
                <a:cs typeface="Arial"/>
              </a:rPr>
              <a:t>Οι ενοικιαστές θα ήταν πρόθυμοι να πληρώσουν πολύ περισσότερα χρήματα για βελτιωμένες συνθήκες διαβίωσης απ’ ό,τι θα κόστιζε για τους ιδιοκτήτες να τους τις παρέχουν</a:t>
            </a:r>
            <a:r>
              <a:rPr sz="2400" spc="-5" dirty="0">
                <a:latin typeface="Arial"/>
                <a:cs typeface="Arial"/>
              </a:rPr>
              <a:t>.</a:t>
            </a:r>
            <a:endParaRPr lang="el-GR" sz="2400" b="1" spc="-5" dirty="0">
              <a:latin typeface="Arial"/>
              <a:cs typeface="Arial"/>
            </a:endParaRPr>
          </a:p>
          <a:p>
            <a:pPr marL="977900" lvl="1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Font typeface="Arial"/>
              <a:buChar char="–"/>
              <a:tabLst>
                <a:tab pos="977900" algn="l"/>
                <a:tab pos="978535" algn="l"/>
              </a:tabLst>
            </a:pPr>
            <a:r>
              <a:rPr lang="el-GR" sz="2400" b="1" spc="-5" dirty="0">
                <a:latin typeface="Arial"/>
                <a:cs typeface="Arial"/>
              </a:rPr>
              <a:t>Τα διαμερίσματα που καλύπτονται από τον έλεγχο ενοικίου είναι διαβόητα για το ότι συντηρούνται πλημμελώς.</a:t>
            </a:r>
            <a:endParaRPr lang="el-GR" sz="2400" spc="-5" dirty="0">
              <a:latin typeface="Arial"/>
              <a:cs typeface="Arial"/>
            </a:endParaRPr>
          </a:p>
          <a:p>
            <a:pPr marL="406400" indent="-342900">
              <a:spcBef>
                <a:spcPts val="1200"/>
              </a:spcBef>
              <a:buClr>
                <a:srgbClr val="4D4D4D"/>
              </a:buClr>
              <a:buFont typeface="Arial" panose="020B0604020202020204" pitchFamily="34" charset="0"/>
              <a:buChar char="•"/>
              <a:tabLst>
                <a:tab pos="977900" algn="l"/>
                <a:tab pos="978535" algn="l"/>
              </a:tabLst>
            </a:pPr>
            <a:r>
              <a:rPr lang="el-GR" sz="2400" spc="-5" dirty="0">
                <a:latin typeface="Arial"/>
                <a:cs typeface="Arial"/>
              </a:rPr>
              <a:t>Ορισμένοι ενοικιαστές θα ήταν χαρούμενοι να πληρώσουν για καλύτερες συνθήκες διαβίωσης και οι ιδιοκτήτες θα ήταν χαρούμενοι να παρέχουν αυτές τις βελτιώσεις έναντι αμοιβής.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7536" y="1185778"/>
            <a:ext cx="869886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ΠΑΡΑΝΟΜΕΣ (ΜΑΥΡΕΣ ΑΓΟΡΕΣ)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9585" y="2286000"/>
            <a:ext cx="9111615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Μια </a:t>
            </a:r>
            <a:r>
              <a:rPr lang="el-GR" sz="2800" b="1" dirty="0">
                <a:latin typeface="Arial"/>
                <a:cs typeface="Arial"/>
              </a:rPr>
              <a:t>μαύρη</a:t>
            </a:r>
            <a:r>
              <a:rPr lang="el-GR" sz="2800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αγορά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είναι μια αγορά στην οποία τα αγαθά και οι υπηρεσίες αγοράζονται και πωλούνται παράνομα-είτε διότι είναι απαγορευμένα είτε διότι η τιμή ισορροπίας είναι παράνομη.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625856"/>
            <a:ext cx="10058779" cy="669926"/>
          </a:xfrm>
          <a:prstGeom prst="rect">
            <a:avLst/>
          </a:prstGeom>
        </p:spPr>
        <p:txBody>
          <a:bodyPr vert="horz" wrap="square" lIns="0" tIns="114807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ΓΙΑΤΙ ΛΟΙΠΟΝ ΥΠΑΡΧΟΥΝ ΑΝΩΤΑΤΕΣ ΤΙΜΕΣ;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6850" y="2134706"/>
            <a:ext cx="9709150" cy="28648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600" dirty="0">
                <a:latin typeface="Arial"/>
                <a:cs typeface="Arial"/>
              </a:rPr>
              <a:t>Έχουμε τρία συνήθη αποτελέσματα από την επιβολή ανώτατων τιμών:</a:t>
            </a:r>
            <a:endParaRPr lang="en-US" sz="2600" dirty="0">
              <a:latin typeface="Arial"/>
              <a:cs typeface="Arial"/>
            </a:endParaRPr>
          </a:p>
          <a:p>
            <a:pPr marL="927100" marR="5080" lvl="1" indent="-457200"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600" dirty="0">
                <a:latin typeface="Arial"/>
                <a:cs typeface="Arial"/>
              </a:rPr>
              <a:t>Διαρκής έλλειψη του αγαθού.</a:t>
            </a:r>
            <a:endParaRPr lang="en-US" sz="2600" dirty="0">
              <a:latin typeface="Arial"/>
              <a:cs typeface="Arial"/>
            </a:endParaRPr>
          </a:p>
          <a:p>
            <a:pPr marL="927100" marR="5080" lvl="1" indent="-457200"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600" dirty="0">
                <a:latin typeface="Arial"/>
                <a:cs typeface="Arial"/>
              </a:rPr>
              <a:t>Αναποτελεσματικότητα που πηγάζει από αυτή τη διαρκή έλλειψη.</a:t>
            </a:r>
            <a:endParaRPr lang="en-US" sz="2600" dirty="0">
              <a:latin typeface="Arial"/>
              <a:cs typeface="Arial"/>
            </a:endParaRPr>
          </a:p>
          <a:p>
            <a:pPr marL="927100" marR="5080" lvl="1" indent="-457200"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600" dirty="0">
                <a:latin typeface="Arial"/>
                <a:cs typeface="Arial"/>
              </a:rPr>
              <a:t>Εμφάνιση παράνομων φαινομένων μαύρης αγοράς.</a:t>
            </a:r>
          </a:p>
          <a:p>
            <a:pPr marL="469900" marR="5080" lvl="1">
              <a:spcBef>
                <a:spcPts val="100"/>
              </a:spcBef>
              <a:buClr>
                <a:srgbClr val="4D4D4D"/>
              </a:buClr>
              <a:tabLst>
                <a:tab pos="469900" algn="l"/>
                <a:tab pos="470534" algn="l"/>
              </a:tabLst>
            </a:pPr>
            <a:endParaRPr lang="el-GR" sz="2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95600" y="957178"/>
            <a:ext cx="431266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ΚΑΤΩΤΑΤΕΣ ΤΙΜΕΣ</a:t>
            </a: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6850" y="2304222"/>
            <a:ext cx="9328150" cy="31829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6115">
              <a:lnSpc>
                <a:spcPct val="100000"/>
              </a:lnSpc>
              <a:spcBef>
                <a:spcPts val="100"/>
              </a:spcBef>
            </a:pPr>
            <a:r>
              <a:rPr lang="el-GR" sz="2800" b="1" dirty="0">
                <a:latin typeface="Arial"/>
                <a:cs typeface="Arial"/>
              </a:rPr>
              <a:t>Ορισμένες φορές οι κυβερνήσεις παρεμβαίνουν για να ωθήσουν τις αγοραίες τιμές ανοδικά, αντί για καθοδικά.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endParaRPr lang="en-US" sz="2800" i="1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lang="el-GR" sz="2800" i="1" dirty="0">
                <a:latin typeface="Arial"/>
                <a:cs typeface="Arial"/>
              </a:rPr>
              <a:t>Οι κατώτατες (ή ελάχιστες) τιμές έχουν θεσμοθετηθεί ευρέως για αγροτικά προϊόντα, όπως το σιτάρι και το γάλα, ως ένας τρόπος ενίσχυσης των εισοδημάτων των αγροτών.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6294" y="769536"/>
            <a:ext cx="9417305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100"/>
              </a:spcBef>
            </a:pPr>
            <a:r>
              <a:rPr lang="el-GR" sz="3400" spc="-5" dirty="0"/>
              <a:t>ΜΟΝΤΕΛΟΠΟΙΩΝΤΑΣ ΜΙΑ ΚΑΤΩΤΑΤΗ ΤΙΜΗ: Η ΑΓΟΡΑ ΜΕΤΑ ΤΟΝ ΕΛΕΓΧΟ ΤΗΣ ΤΙΜΗΣ</a:t>
            </a:r>
            <a:endParaRPr sz="3400"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228600" y="2286000"/>
            <a:ext cx="3945890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2800" i="1" dirty="0">
                <a:latin typeface="Arial"/>
                <a:cs typeface="Arial"/>
              </a:rPr>
              <a:t>Η ζητούμενη ποσότητα βουτύρου πέφτει στις 9 εκατομμύρια λίβρες και η προσφερόμενη ποσότητα αυξάνεται σε 12 εκατομμύρια λίβρες, δημιουργώντας ένα διαρκές πλεόνασμα 3</a:t>
            </a:r>
            <a:r>
              <a:rPr lang="el-GR" sz="2800" i="1" baseline="30000" dirty="0">
                <a:latin typeface="Arial"/>
                <a:cs typeface="Arial"/>
              </a:rPr>
              <a:t>ων</a:t>
            </a:r>
            <a:r>
              <a:rPr lang="el-GR" sz="2800" i="1" dirty="0">
                <a:latin typeface="Arial"/>
                <a:cs typeface="Arial"/>
              </a:rPr>
              <a:t> εκατομμυρίων λιβρών  βουτύρου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792" y="2255293"/>
            <a:ext cx="4857750" cy="410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00" y="6460057"/>
            <a:ext cx="49149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162368"/>
          </a:xfrm>
          <a:prstGeom prst="rect">
            <a:avLst/>
          </a:prstGeom>
        </p:spPr>
        <p:txBody>
          <a:bodyPr vert="horz" wrap="square" lIns="0" tIns="114807" rIns="0" bIns="0" rtlCol="0">
            <a:spAutoFit/>
          </a:bodyPr>
          <a:lstStyle/>
          <a:p>
            <a:pPr marL="46038" marR="5080" indent="-46038" algn="ctr">
              <a:lnSpc>
                <a:spcPct val="100000"/>
              </a:lnSpc>
              <a:spcBef>
                <a:spcPts val="100"/>
              </a:spcBef>
            </a:pPr>
            <a:r>
              <a:rPr lang="el-GR" sz="3400" spc="-5" dirty="0"/>
              <a:t>ΠΩΣ ΠΡΟΚΑΛΕΙ ΑΝΑΠΟΤΕΛΕΣΜΑΤΙΚΟΤΗΤΑ ΜΙΑ ΚΑΤΩΤΑΤΗ ΤΙΜΗ</a:t>
            </a:r>
            <a:endParaRPr sz="3400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6850" y="1850840"/>
            <a:ext cx="9861550" cy="3251531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95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latin typeface="Arial"/>
                <a:cs typeface="Arial"/>
              </a:rPr>
              <a:t>Δημιουργεί μη αντισταθμιζόμενη απώλεια μειώνοντας τη συναλλασσόμενη ποσότητα κάτω από το αποτελεσματικό επίπεδο.</a:t>
            </a:r>
            <a:endParaRPr lang="en-US"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95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latin typeface="Arial"/>
                <a:cs typeface="Arial"/>
              </a:rPr>
              <a:t>Οδηγεί σε αναποτελεσματική κατανομή των πωλήσεων μεταξύ των πωλητών.</a:t>
            </a:r>
            <a:endParaRPr lang="en-US"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95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latin typeface="Arial"/>
                <a:cs typeface="Arial"/>
              </a:rPr>
              <a:t>Οδηγεί σε σπατάλη πόρων.</a:t>
            </a:r>
            <a:endParaRPr lang="en-US"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95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latin typeface="Arial"/>
                <a:cs typeface="Arial"/>
              </a:rPr>
              <a:t>Οδηγεί στην παροχή αναποτελεσματικά υψηλού επιπέδου ποιότητας από τους πωλητές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403" y="2899663"/>
            <a:ext cx="4481900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i="1" dirty="0">
                <a:latin typeface="Century Gothic"/>
                <a:cs typeface="Century Gothic"/>
              </a:rPr>
              <a:t>Η κατώτατη τιμή μειώνει τη ζητούμενη ποσότητα κάτω από την ποσότητα ισορροπίας της αγοράς και οδηγεί σε μη αντισταθμιζόμενη απώλεια.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469582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80" y="1393147"/>
            <a:ext cx="9753600" cy="42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223924"/>
          </a:xfrm>
          <a:prstGeom prst="rect">
            <a:avLst/>
          </a:prstGeom>
        </p:spPr>
        <p:txBody>
          <a:bodyPr vert="horz" wrap="square" lIns="0" tIns="114807" rIns="0" bIns="0" rtlCol="0">
            <a:spAutoFit/>
          </a:bodyPr>
          <a:lstStyle/>
          <a:p>
            <a:pPr marL="33338" marR="5080" indent="-33338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ΑΝΑΠΟΤΕΛΕΣΜΑΤΙΚΗ ΚΑΤΑΝΟΜΗ ΤΩΝ ΠΩΛΗΣΕΩΝ ΜΕΤΑΞΥ ΤΩΝ ΠΩΛΗΤΩΝ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6850" y="2095878"/>
            <a:ext cx="9861550" cy="2705228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lang="el-GR" sz="2800" dirty="0">
                <a:latin typeface="Arial"/>
                <a:cs typeface="Arial"/>
              </a:rPr>
              <a:t>Η κατώτατες τιμές κατανέμουν εσφαλμένα τις πωλήσεις: </a:t>
            </a:r>
            <a:endParaRPr lang="el-GR" sz="2800" b="1" spc="-5" dirty="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lang="el-GR" sz="2800" b="1" spc="-5" dirty="0">
                <a:latin typeface="Arial"/>
                <a:cs typeface="Arial"/>
              </a:rPr>
              <a:t>Πωλητές που είναι πρόθυμοι να πουλήσουν στη χαμηλότερη τιμή δεν μπορούν να πουλήσουν</a:t>
            </a:r>
            <a:r>
              <a:rPr sz="2800" b="1" dirty="0">
                <a:latin typeface="Arial"/>
                <a:cs typeface="Arial"/>
              </a:rPr>
              <a:t>.</a:t>
            </a:r>
            <a:endParaRPr lang="el-GR" sz="2800" b="1" dirty="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lang="el-GR" sz="2800" b="1" dirty="0">
                <a:latin typeface="Arial"/>
                <a:cs typeface="Arial"/>
              </a:rPr>
              <a:t>Οι πωλήσεις κατανέμονται μόνο μεταξύ των πωλητών που είναι πρόθυμοι να πουλήσουν σε υψηλότερη τιμή.</a:t>
            </a:r>
            <a:endParaRPr lang="el-GR"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4104" y="830834"/>
            <a:ext cx="9399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ΤΙ ΘΑ ΜΑΘΕΤΕ ΣΕ ΑΥΤΟ ΤΟ ΚΕΦΑΛΑΙΟ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6850" y="2002789"/>
            <a:ext cx="9349105" cy="43781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spcAft>
                <a:spcPts val="1800"/>
              </a:spcAft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Τι είναι η παρέμβαση στην αγορά και γιατί οι έλεγχοι τιμών  και οι έλεγχοι ποσοτήτων αποτελούν τις δύο κυριότερες μορφές των παρεμβάσεων αυτών;</a:t>
            </a: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spcAft>
                <a:spcPts val="1800"/>
              </a:spcAft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Ποιος ωφελείται και ποιος επιβαρύνεται από τις παρεμβάσεις στην αγορά;</a:t>
            </a: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spcAft>
                <a:spcPts val="1800"/>
              </a:spcAft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Γιατί οι οικονομολόγοι είναι συχνά σκεπτικοί σε σχέση με τις παρεμβάσεις στην αγορά; Και γιατί οι κυβερνήσεις εφαρμόζουν παρεμβάσεις στην αγορά ακόμη κι εάν προκαλούν απώλειες στην κοινωνία;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1387" y="830834"/>
            <a:ext cx="86626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ΣΠΑΤΑΛΗ ΠΟΡΩΝ</a:t>
            </a:r>
            <a:r>
              <a:rPr spc="-5" dirty="0"/>
              <a:t>: </a:t>
            </a:r>
            <a:r>
              <a:rPr lang="el-GR" spc="-5" dirty="0"/>
              <a:t>ΚΑΤΩΤΑΤΕΣ ΤΙΜΕΣ</a:t>
            </a: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6850" y="1841588"/>
            <a:ext cx="9785350" cy="206595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lang="el-GR" sz="2800" b="1" dirty="0">
                <a:latin typeface="Arial"/>
                <a:cs typeface="Arial"/>
              </a:rPr>
              <a:t>Όπως ακριβώς μια ανώτατη τιμή, έτσι και μια κατώτατη τιμή δημιουργεί αναποτελεσματικότητα εξαιτίας της σπατάλης πόρων</a:t>
            </a:r>
            <a:endParaRPr lang="el-GR" sz="2800" spc="-16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lang="el-GR" sz="2800" spc="-160" dirty="0">
                <a:latin typeface="Arial"/>
                <a:cs typeface="Arial"/>
              </a:rPr>
              <a:t>Οι κατώτατες τιμές οδηγούν επίσης σε σπατάλη χρόνου και κόπου.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38" y="830834"/>
            <a:ext cx="1000506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ΑΝΑΠΟΤΕΛΕΣΜΑΤΙΚΑ ΥΨΗΛΗ ΠΟΙΟΤΗΤΑ</a:t>
            </a: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2400" y="1256696"/>
            <a:ext cx="9709150" cy="5244384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8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Οι αγοραστές προτιμούν υψηλότερης ποιότητας προϊόντα και είναι πρόθυμοι να πληρώσουν γι’ αυτά</a:t>
            </a:r>
            <a:r>
              <a:rPr sz="2800" dirty="0">
                <a:latin typeface="Arial"/>
                <a:cs typeface="Arial"/>
              </a:rPr>
              <a:t>.</a:t>
            </a:r>
            <a:endParaRPr lang="el-GR"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Οι πωλητές αρνούνται να βελτιώσουν την ποιότητα των προϊόντων τους επειδή η επιβολή ανώτατης τιμής δεν τους επιτρέπει να αποζημιωθούν για την ενέργειά τους αυτή.</a:t>
            </a:r>
          </a:p>
          <a:p>
            <a:pPr marL="46990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 Η ίδια λογική ισχύει στην περίπτωση των κατώτατων τιμών, αλλά αντιστρόφως: οι προμηθευτές παρέχουν αγαθά </a:t>
            </a:r>
            <a:r>
              <a:rPr lang="el-GR" sz="2800" b="1" dirty="0">
                <a:latin typeface="Arial"/>
                <a:cs typeface="Arial"/>
              </a:rPr>
              <a:t>αναποτελεσματικά υψηλής ποιότητας</a:t>
            </a:r>
            <a:r>
              <a:rPr lang="el-GR" sz="2800" dirty="0">
                <a:latin typeface="Arial"/>
                <a:cs typeface="Arial"/>
              </a:rPr>
              <a:t>. </a:t>
            </a:r>
            <a:endParaRPr lang="el-GR" sz="2800" b="1" i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lang="el-GR" sz="2800" b="1" i="1" dirty="0">
                <a:latin typeface="Arial"/>
                <a:cs typeface="Arial"/>
              </a:rPr>
              <a:t>Οι πωλητές προσφέρουν υψηλής ποιότητας αγαθά σε υψηλή τιμή.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7162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ΠΑΡΑΝΟΜΗ ΔΡΑΣΤΗΡΙΟΤΗΤΑ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93802" y="1676400"/>
            <a:ext cx="9864598" cy="3515706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lang="el-GR" sz="2800" dirty="0">
                <a:latin typeface="Arial"/>
                <a:cs typeface="Arial"/>
              </a:rPr>
              <a:t>Οι κατώτατες τιμές προσφέρουν επίσης κίνητρα για παράνομη δραστηριότητα.</a:t>
            </a: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lang="el-GR" sz="2800" dirty="0">
                <a:latin typeface="Arial"/>
                <a:cs typeface="Arial"/>
              </a:rPr>
              <a:t>Σε χώρες όπου ο κατώτατος μισθός είναι πολύ πάνω από τον μισθό ισορροπίας, οι εργάτες που ζητούν απεγνωσμένα δουλειά, κάποιες φορές δέχονται να εργαστούν χωρίς να έχουν δηλωθεί από τους εργοδότες τους</a:t>
            </a: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lang="el-GR" sz="2800" dirty="0">
                <a:latin typeface="Arial"/>
                <a:cs typeface="Arial"/>
              </a:rPr>
              <a:t>Αυτή η πρακτική, γνωστή στην Ευρώπη και ως μαύρη εργασία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419600" y="7557135"/>
            <a:ext cx="979804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20425" y="763052"/>
            <a:ext cx="100583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z="3200" dirty="0"/>
              <a:t>ΓΙΑΤΙ ΛΟΙΠΟΝ ΥΠΑΡΧΟΥΝ ΚΑΤΩΤΑΤΕΣ ΤΙΜΕΣ;</a:t>
            </a:r>
            <a:endParaRPr sz="3200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2400" y="1417896"/>
            <a:ext cx="9495790" cy="5798382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lang="el-GR" sz="2800" dirty="0">
                <a:latin typeface="Arial"/>
                <a:cs typeface="Arial"/>
              </a:rPr>
              <a:t>Συνοψίζοντας, μια κατώτατη τιμή προκαλεί αρκετές δυσμενείς επιπτώσεις:</a:t>
            </a: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Διαρκές πλεόνασμα του αγαθού.</a:t>
            </a: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Αναποτελεσματικότητα που πηγάζει από το διαρκές πλεόνασμα, με τη μορφή αναποτελεσματικά χαμηλής ποσότητας, αναποτελεσματικής κατανομής πωλήσεων μεταξύ των πωλητών, σπατάλης πόρων και αναποτελεσματικά υψηλού επιπέδου προσφερόμενης ποιότητας από τους προμηθευτές.</a:t>
            </a:r>
            <a:endParaRPr lang="el-GR" sz="2800" b="1" dirty="0">
              <a:latin typeface="Arial"/>
              <a:cs typeface="Arial"/>
            </a:endParaRPr>
          </a:p>
          <a:p>
            <a:pPr marL="469900" marR="31750" indent="-457200">
              <a:lnSpc>
                <a:spcPct val="100000"/>
              </a:lnSpc>
              <a:spcBef>
                <a:spcPts val="119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Τον πειρασμό να εμπλακεί κάποιος σε παράνομη δραστηριότητα, κυρίως δωροδοκία και διαφθορά των κυβερνητικών αξιωματούχων.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13942" y="957178"/>
            <a:ext cx="74490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ΕΛΕΓΧΟΝΤΑΣ ΤΙΣ ΠΟΣΟΤΗΤΕΣ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96850" y="2002789"/>
            <a:ext cx="9489440" cy="493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8542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Οι κυβερνήσεις κάποιες φορές ελέγχουν την ποσότητα αντί για την τιμή.</a:t>
            </a:r>
            <a:endParaRPr sz="2800" dirty="0">
              <a:latin typeface="Arial"/>
              <a:cs typeface="Arial"/>
            </a:endParaRPr>
          </a:p>
          <a:p>
            <a:pPr marL="927100" marR="590550" lvl="1" indent="-457200">
              <a:lnSpc>
                <a:spcPct val="100000"/>
              </a:lnSpc>
              <a:spcBef>
                <a:spcPts val="1205"/>
              </a:spcBef>
              <a:buClr>
                <a:srgbClr val="4D4D4D"/>
              </a:buClr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lang="el-GR" sz="2600" b="1" spc="-10" dirty="0">
                <a:latin typeface="Arial"/>
                <a:cs typeface="Arial"/>
              </a:rPr>
              <a:t>Ποσόστωση</a:t>
            </a:r>
            <a:r>
              <a:rPr sz="2600" b="1" spc="-10" dirty="0">
                <a:latin typeface="Arial"/>
                <a:cs typeface="Arial"/>
              </a:rPr>
              <a:t>: </a:t>
            </a:r>
            <a:r>
              <a:rPr lang="el-GR" sz="2600" spc="-5" dirty="0">
                <a:latin typeface="Arial"/>
                <a:cs typeface="Arial"/>
              </a:rPr>
              <a:t>ένα ανώτερο όριο στην ποσότητα κάποιου αγαθού που μπορεί να αγοραστεί ή να πωληθεί, ορισμένο από την κυβέρνηση. Αναφέρεται επίσης και σαν </a:t>
            </a:r>
            <a:r>
              <a:rPr lang="el-GR" sz="2600" b="1" i="1" spc="-5" dirty="0">
                <a:latin typeface="Arial"/>
                <a:cs typeface="Arial"/>
              </a:rPr>
              <a:t>ποσοτικός</a:t>
            </a:r>
            <a:r>
              <a:rPr lang="el-GR" sz="2600" spc="-5" dirty="0">
                <a:latin typeface="Arial"/>
                <a:cs typeface="Arial"/>
              </a:rPr>
              <a:t> </a:t>
            </a:r>
            <a:r>
              <a:rPr lang="el-GR" sz="2600" b="1" i="1" spc="-5" dirty="0">
                <a:latin typeface="Arial"/>
                <a:cs typeface="Arial"/>
              </a:rPr>
              <a:t>έλεγχος</a:t>
            </a:r>
            <a:r>
              <a:rPr sz="2600" b="1" i="1" spc="-10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lang="el-GR" sz="2600" b="1" spc="-10" dirty="0">
                <a:latin typeface="Arial"/>
                <a:cs typeface="Arial"/>
              </a:rPr>
              <a:t>Όριο ποσόστωσης</a:t>
            </a:r>
            <a:r>
              <a:rPr sz="2600" b="1" spc="-5" dirty="0">
                <a:latin typeface="Arial"/>
                <a:cs typeface="Arial"/>
              </a:rPr>
              <a:t>: </a:t>
            </a:r>
            <a:r>
              <a:rPr lang="el-GR" sz="2600" spc="-5" dirty="0">
                <a:latin typeface="Arial"/>
                <a:cs typeface="Arial"/>
              </a:rPr>
              <a:t>η συνολική νόμιμα συναλλασσόμενη ποσότητα ενός αγαθού, υπό καθεστώς </a:t>
            </a:r>
            <a:r>
              <a:rPr lang="el-GR" sz="2600" b="1" spc="-5" dirty="0">
                <a:latin typeface="Arial"/>
                <a:cs typeface="Arial"/>
              </a:rPr>
              <a:t>ποσόστωσης</a:t>
            </a:r>
            <a:r>
              <a:rPr lang="el-GR" sz="2600" spc="-5" dirty="0">
                <a:latin typeface="Arial"/>
                <a:cs typeface="Arial"/>
              </a:rPr>
              <a:t> ή </a:t>
            </a:r>
            <a:r>
              <a:rPr lang="el-GR" sz="2600" b="1" spc="-5" dirty="0">
                <a:latin typeface="Arial"/>
                <a:cs typeface="Arial"/>
              </a:rPr>
              <a:t>ποσοτικού</a:t>
            </a:r>
            <a:r>
              <a:rPr lang="el-GR" sz="2600" spc="-5" dirty="0">
                <a:latin typeface="Arial"/>
                <a:cs typeface="Arial"/>
              </a:rPr>
              <a:t> </a:t>
            </a:r>
            <a:r>
              <a:rPr lang="el-GR" sz="2600" b="1" spc="-5" dirty="0">
                <a:latin typeface="Arial"/>
                <a:cs typeface="Arial"/>
              </a:rPr>
              <a:t>ελέγχου.</a:t>
            </a:r>
            <a:endParaRPr sz="2600" dirty="0">
              <a:latin typeface="Arial"/>
              <a:cs typeface="Arial"/>
            </a:endParaRPr>
          </a:p>
          <a:p>
            <a:pPr marL="927100" marR="5080" lvl="1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lang="el-GR" sz="2600" b="1" spc="-5" dirty="0">
                <a:latin typeface="Arial"/>
                <a:cs typeface="Arial"/>
              </a:rPr>
              <a:t>Άδεια χρήσης</a:t>
            </a:r>
            <a:r>
              <a:rPr sz="2600" b="1" spc="-5" dirty="0">
                <a:latin typeface="Arial"/>
                <a:cs typeface="Arial"/>
              </a:rPr>
              <a:t>: </a:t>
            </a:r>
            <a:r>
              <a:rPr lang="el-GR" sz="2600" spc="-5" dirty="0">
                <a:latin typeface="Arial"/>
                <a:cs typeface="Arial"/>
              </a:rPr>
              <a:t>το δικαίωμα που παρέχεται σε κάποιον, από το κράτος, να προσφέρει το αγαθό</a:t>
            </a:r>
            <a:r>
              <a:rPr sz="2600" spc="-5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9303" y="7291273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8665" y="6085914"/>
            <a:ext cx="913384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2800" i="1" dirty="0">
                <a:latin typeface="Arial"/>
                <a:cs typeface="Arial"/>
              </a:rPr>
              <a:t>Δίχως κρατική παρέμβαση, η αγορά βρίσκεται σε ισορροπία, με 10 εκατομμύρια διαδρομές ανά έτος, με ένα κόμιστρο </a:t>
            </a:r>
            <a:r>
              <a:rPr sz="2800" i="1" dirty="0">
                <a:latin typeface="Arial"/>
                <a:cs typeface="Arial"/>
              </a:rPr>
              <a:t>$5 </a:t>
            </a:r>
            <a:r>
              <a:rPr lang="el-GR" sz="2800" i="1" dirty="0">
                <a:latin typeface="Arial"/>
                <a:cs typeface="Arial"/>
              </a:rPr>
              <a:t>ανά διαδρομή</a:t>
            </a:r>
            <a:r>
              <a:rPr sz="2800" i="1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39303" y="7391400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5" y="897340"/>
            <a:ext cx="98656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401" y="830834"/>
            <a:ext cx="911542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ΕΚΜΑΘΗΣΗ ΣΤΗΝ ΠΡΑΞΗ: ΣΥΖΗΤΗΣΗ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196850" y="1850840"/>
            <a:ext cx="9451975" cy="4736553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lang="el-GR" sz="2800" dirty="0">
                <a:latin typeface="Arial"/>
                <a:cs typeface="Arial"/>
              </a:rPr>
              <a:t>Με έναν συνάδελφό σας, επιλέξτε είτε:</a:t>
            </a:r>
            <a:endParaRPr sz="2800" dirty="0">
              <a:latin typeface="Arial"/>
              <a:cs typeface="Arial"/>
            </a:endParaRPr>
          </a:p>
          <a:p>
            <a:pPr marL="755650" indent="-74295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AutoNum type="arabicPeriod"/>
              <a:tabLst>
                <a:tab pos="755650" algn="l"/>
                <a:tab pos="756285" algn="l"/>
              </a:tabLst>
            </a:pPr>
            <a:r>
              <a:rPr lang="el-GR" sz="2800" b="1" dirty="0">
                <a:latin typeface="Arial"/>
                <a:cs typeface="Arial"/>
              </a:rPr>
              <a:t>να υπερασπιστείτε τις εισαγωγικές ποσοστώσεις των Ηνωμένων Πολιτειών στη ζάχαρη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είτε</a:t>
            </a:r>
            <a:endParaRPr sz="2800" dirty="0">
              <a:latin typeface="Arial"/>
              <a:cs typeface="Arial"/>
            </a:endParaRPr>
          </a:p>
          <a:p>
            <a:pPr marL="755650" indent="-74295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AutoNum type="arabicPeriod"/>
              <a:tabLst>
                <a:tab pos="755650" algn="l"/>
                <a:tab pos="756285" algn="l"/>
              </a:tabLst>
            </a:pPr>
            <a:r>
              <a:rPr lang="el-GR" sz="2800" b="1" dirty="0">
                <a:latin typeface="Arial"/>
                <a:cs typeface="Arial"/>
              </a:rPr>
              <a:t>να τις επικρίνετε.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800"/>
              </a:spcBef>
              <a:tabLst>
                <a:tab pos="6982459" algn="l"/>
              </a:tabLst>
            </a:pPr>
            <a:r>
              <a:rPr lang="el-GR" sz="2800" dirty="0">
                <a:latin typeface="Arial"/>
                <a:cs typeface="Arial"/>
              </a:rPr>
              <a:t>Φανταστείτε ότι είστε ένα νέο μέλος του προσωπικού του Κογκρέσου, επιφορτισμένο με τη συλλογή επιχειρημάτων προς χρήση από τη δική σας πλευρά, στο Κογκρέσο.</a:t>
            </a:r>
            <a:r>
              <a:rPr sz="2800" dirty="0">
                <a:latin typeface="Arial"/>
                <a:cs typeface="Arial"/>
              </a:rPr>
              <a:t>.</a:t>
            </a:r>
          </a:p>
          <a:p>
            <a:pPr marL="12700" marR="179070">
              <a:lnSpc>
                <a:spcPct val="100000"/>
              </a:lnSpc>
              <a:spcBef>
                <a:spcPts val="1195"/>
              </a:spcBef>
            </a:pPr>
            <a:r>
              <a:rPr lang="el-GR" sz="2800" b="1" spc="-5" dirty="0">
                <a:latin typeface="Arial"/>
                <a:cs typeface="Arial"/>
              </a:rPr>
              <a:t>Πείτε γρήγορα δύο ή περισσότερα επιχειρήματα που θα χρησιμοποιούσατε και μοιραστείτε τα μεταξύ σας</a:t>
            </a:r>
            <a:r>
              <a:rPr sz="2800" b="1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9303" y="7291273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4865" y="5791200"/>
            <a:ext cx="9504935" cy="15670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  <a:tab pos="3140075" algn="l"/>
              </a:tabLst>
            </a:pPr>
            <a:r>
              <a:rPr lang="el-GR" sz="2400" b="1" spc="-5" dirty="0">
                <a:latin typeface="Arial"/>
                <a:cs typeface="Arial"/>
              </a:rPr>
              <a:t>Τιμή ζήτησης</a:t>
            </a:r>
            <a:r>
              <a:rPr sz="2400" b="1" dirty="0">
                <a:latin typeface="Arial"/>
                <a:cs typeface="Arial"/>
              </a:rPr>
              <a:t>:	</a:t>
            </a:r>
            <a:r>
              <a:rPr lang="el-GR" sz="2400" dirty="0">
                <a:latin typeface="Arial"/>
                <a:cs typeface="Arial"/>
              </a:rPr>
              <a:t>η τιμή μιας συγκεκριμένης ποσότητας στην οποία οι καταναλωτές θα ζητήσουν την ποσότητα αυτή.</a:t>
            </a:r>
            <a:endParaRPr sz="2400" dirty="0">
              <a:latin typeface="Arial"/>
              <a:cs typeface="Arial"/>
            </a:endParaRPr>
          </a:p>
          <a:p>
            <a:pPr marL="469900" marR="322580" indent="-457200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400" b="1" dirty="0">
                <a:latin typeface="Arial"/>
                <a:cs typeface="Arial"/>
              </a:rPr>
              <a:t>Τιμή προσφοράς</a:t>
            </a:r>
            <a:r>
              <a:rPr sz="2400" b="1" dirty="0">
                <a:latin typeface="Arial"/>
                <a:cs typeface="Arial"/>
              </a:rPr>
              <a:t>: </a:t>
            </a:r>
            <a:r>
              <a:rPr lang="el-GR" sz="2400" dirty="0">
                <a:latin typeface="Arial"/>
                <a:cs typeface="Arial"/>
              </a:rPr>
              <a:t>η τιμή μιας συγκεκριμένης ποσότητας στην οποία οι παραγωγοί θα προσφέρουν την ποσότητα αυτή.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4539303" y="7396480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199"/>
            <a:ext cx="9601200" cy="483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8665" y="5867400"/>
            <a:ext cx="939165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400" b="1" dirty="0">
                <a:latin typeface="Arial"/>
                <a:cs typeface="Arial"/>
              </a:rPr>
              <a:t>Η σφήνα ή το μίσθωμα ποσόστωσης</a:t>
            </a:r>
            <a:r>
              <a:rPr sz="2400" b="1" spc="-5" dirty="0">
                <a:latin typeface="Arial"/>
                <a:cs typeface="Arial"/>
              </a:rPr>
              <a:t>: </a:t>
            </a:r>
            <a:r>
              <a:rPr lang="el-GR" sz="2400" spc="-5" dirty="0">
                <a:latin typeface="Arial"/>
                <a:cs typeface="Arial"/>
              </a:rPr>
              <a:t>η διαφορά μεταξύ της τιμής ζήτησης και της τιμής προσφοράς στο όριο ποσόστωσης. Είναι ίση την αγοραία τιμή της άδειας χρήσης, όταν η άδεια είναι εμπορεύσιμο αγαθό.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39303" y="7291273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1" y="838200"/>
            <a:ext cx="969412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400" y="685800"/>
            <a:ext cx="900963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z="3200" dirty="0"/>
              <a:t>ΤΑ ΚΟΣΤΗ ΤΩΝ ΠΟΣΟΣΤΙΚΩΝ ΕΛΕΓΧΩΝ</a:t>
            </a:r>
            <a:endParaRPr sz="3200"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215900" y="1066800"/>
            <a:ext cx="9408795" cy="2786019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Aft>
                <a:spcPts val="1200"/>
              </a:spcAft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400" dirty="0">
                <a:latin typeface="Arial"/>
                <a:cs typeface="Arial"/>
              </a:rPr>
              <a:t>Όπως οι έλεγχοι τιμών, έτσι και οι ποσοτικοί περιορισμοί μπορεί να έχουν ορισμένες προβλέψιμες δυσμενείς επιπτώσεις</a:t>
            </a:r>
            <a:endParaRPr lang="el-GR" sz="2400" b="1" spc="-10" dirty="0">
              <a:latin typeface="Arial"/>
              <a:cs typeface="Arial"/>
            </a:endParaRPr>
          </a:p>
          <a:p>
            <a:pPr marL="977900" marR="121285" lvl="1" indent="-457200">
              <a:lnSpc>
                <a:spcPct val="100000"/>
              </a:lnSpc>
              <a:spcAft>
                <a:spcPts val="1200"/>
              </a:spcAft>
              <a:buClr>
                <a:srgbClr val="4D4D4D"/>
              </a:buClr>
              <a:buFont typeface="Arial"/>
              <a:buChar char="–"/>
              <a:tabLst>
                <a:tab pos="977900" algn="l"/>
                <a:tab pos="978535" algn="l"/>
              </a:tabLst>
            </a:pPr>
            <a:r>
              <a:rPr lang="el-GR" sz="2400" b="1" spc="-10" dirty="0">
                <a:latin typeface="Arial"/>
                <a:cs typeface="Arial"/>
              </a:rPr>
              <a:t>Μη αντισταθμιζόμενη απώλεια (</a:t>
            </a:r>
            <a:r>
              <a:rPr sz="2400" b="1" spc="-10" dirty="0">
                <a:latin typeface="Arial"/>
                <a:cs typeface="Arial"/>
              </a:rPr>
              <a:t>Deadweight </a:t>
            </a:r>
            <a:r>
              <a:rPr sz="2400" b="1" spc="-5" dirty="0">
                <a:latin typeface="Arial"/>
                <a:cs typeface="Arial"/>
              </a:rPr>
              <a:t>loss</a:t>
            </a:r>
            <a:r>
              <a:rPr lang="el-GR" sz="2400" b="1" spc="-5" dirty="0">
                <a:latin typeface="Arial"/>
                <a:cs typeface="Arial"/>
              </a:rPr>
              <a:t>)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lang="el-GR" sz="2400" spc="-5" dirty="0">
                <a:latin typeface="Arial"/>
                <a:cs typeface="Arial"/>
              </a:rPr>
              <a:t>ορισμένες αμοιβαία επωφελείς συναλλαγές δεν πραγματοποιούνται)</a:t>
            </a:r>
            <a:endParaRPr sz="2400" dirty="0">
              <a:latin typeface="Arial"/>
              <a:cs typeface="Arial"/>
            </a:endParaRPr>
          </a:p>
          <a:p>
            <a:pPr marL="977900" lvl="1" indent="-457200">
              <a:lnSpc>
                <a:spcPct val="100000"/>
              </a:lnSpc>
              <a:spcAft>
                <a:spcPts val="1200"/>
              </a:spcAft>
              <a:buClr>
                <a:srgbClr val="4D4D4D"/>
              </a:buClr>
              <a:buFont typeface="Arial"/>
              <a:buChar char="–"/>
              <a:tabLst>
                <a:tab pos="977900" algn="l"/>
                <a:tab pos="978535" algn="l"/>
              </a:tabLst>
            </a:pPr>
            <a:r>
              <a:rPr lang="el-GR" sz="2400" b="1" spc="-5" dirty="0">
                <a:latin typeface="Arial"/>
                <a:cs typeface="Arial"/>
              </a:rPr>
              <a:t>Κίνητρα για παράνομες δραστηριότητες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39303" y="7548880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77388" y="830834"/>
            <a:ext cx="4090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ΕΛΕΓΧΟΙ ΤΙΜΩΝ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6850" y="2002789"/>
            <a:ext cx="9200515" cy="48910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9240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  <a:tab pos="3992879" algn="l"/>
              </a:tabLst>
            </a:pPr>
            <a:r>
              <a:rPr lang="el-GR" sz="2800" b="1" dirty="0">
                <a:latin typeface="Arial"/>
                <a:cs typeface="Arial"/>
              </a:rPr>
              <a:t>Έλεγχοι τιμών</a:t>
            </a:r>
            <a:r>
              <a:rPr sz="2800" b="1" spc="-5" dirty="0">
                <a:latin typeface="Arial"/>
                <a:cs typeface="Arial"/>
              </a:rPr>
              <a:t>: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lang="el-GR" sz="2800" spc="-5" dirty="0">
                <a:latin typeface="Arial"/>
                <a:cs typeface="Arial"/>
              </a:rPr>
              <a:t>νομικοί περιορισμοί σε σχέση με το πόσο ψηλά ή χαμηλά μπορεί να </a:t>
            </a:r>
            <a:r>
              <a:rPr sz="2800" dirty="0">
                <a:latin typeface="Arial"/>
                <a:cs typeface="Arial"/>
              </a:rPr>
              <a:t>l</a:t>
            </a:r>
            <a:r>
              <a:rPr lang="el-GR" sz="2800" dirty="0">
                <a:latin typeface="Arial"/>
                <a:cs typeface="Arial"/>
              </a:rPr>
              <a:t>βρεθεί μια αγοραία τιμή. Υπάρχουν δύο κύρια είδη ελέγχου τιμών</a:t>
            </a:r>
            <a:r>
              <a:rPr sz="2800" dirty="0">
                <a:latin typeface="Arial"/>
                <a:cs typeface="Arial"/>
              </a:rPr>
              <a:t>:</a:t>
            </a:r>
          </a:p>
          <a:p>
            <a:pPr marL="977900" marR="353695" lvl="1" indent="-457200">
              <a:lnSpc>
                <a:spcPct val="100000"/>
              </a:lnSpc>
              <a:spcBef>
                <a:spcPts val="1805"/>
              </a:spcBef>
              <a:buClr>
                <a:srgbClr val="4D4D4D"/>
              </a:buClr>
              <a:buFont typeface="Arial"/>
              <a:buChar char="–"/>
              <a:tabLst>
                <a:tab pos="977900" algn="l"/>
                <a:tab pos="978535" algn="l"/>
              </a:tabLst>
            </a:pPr>
            <a:r>
              <a:rPr lang="el-GR" sz="2600" b="1" spc="-5" dirty="0">
                <a:latin typeface="Arial"/>
                <a:cs typeface="Arial"/>
              </a:rPr>
              <a:t>Ανώτατη τιμή</a:t>
            </a:r>
            <a:r>
              <a:rPr sz="2600" b="1" spc="-10" dirty="0">
                <a:latin typeface="Arial"/>
                <a:cs typeface="Arial"/>
              </a:rPr>
              <a:t>: </a:t>
            </a:r>
            <a:r>
              <a:rPr lang="el-GR" sz="2600" spc="-5" dirty="0">
                <a:latin typeface="Arial"/>
                <a:cs typeface="Arial"/>
              </a:rPr>
              <a:t>μια μέγιστη τιμή την οποία οι πωλητές επιτρέπεται να χρεώσουν για ένα προϊόν ή υπηρεσία </a:t>
            </a:r>
            <a:r>
              <a:rPr lang="el-GR" sz="2600" i="1" spc="-5" dirty="0">
                <a:latin typeface="Arial"/>
                <a:cs typeface="Arial"/>
              </a:rPr>
              <a:t>(συνήθως, προσδιορισμένη ΚΑΤΩ από την τιμή ισορροπίας)</a:t>
            </a:r>
            <a:r>
              <a:rPr sz="2600" i="1" spc="-5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  <a:p>
            <a:pPr marL="977900" marR="5080" lvl="1" indent="-457200">
              <a:spcBef>
                <a:spcPts val="1200"/>
              </a:spcBef>
              <a:buClr>
                <a:srgbClr val="4D4D4D"/>
              </a:buClr>
              <a:buFont typeface="Arial"/>
              <a:buChar char="–"/>
              <a:tabLst>
                <a:tab pos="977900" algn="l"/>
                <a:tab pos="978535" algn="l"/>
              </a:tabLst>
            </a:pPr>
            <a:r>
              <a:rPr lang="el-GR" sz="2600" b="1" spc="-5" dirty="0">
                <a:latin typeface="Arial"/>
                <a:cs typeface="Arial"/>
              </a:rPr>
              <a:t>Κατώτατη τιμή</a:t>
            </a:r>
            <a:r>
              <a:rPr sz="2600" b="1" spc="-5" dirty="0">
                <a:latin typeface="Arial"/>
                <a:cs typeface="Arial"/>
              </a:rPr>
              <a:t>: </a:t>
            </a:r>
            <a:r>
              <a:rPr lang="el-GR" sz="2600" spc="-5" dirty="0">
                <a:latin typeface="Arial"/>
                <a:cs typeface="Arial"/>
              </a:rPr>
              <a:t>Μια ελάχιστη τιμή την οποία θα πρέπει να πληρώσουν οι αγοραστές για ένα αγαθό ή μια υπηρεσία </a:t>
            </a:r>
            <a:r>
              <a:rPr lang="el-GR" sz="2600" i="1" spc="-5" dirty="0">
                <a:latin typeface="Arial"/>
                <a:cs typeface="Arial"/>
              </a:rPr>
              <a:t>(συνήθως, προσδιορισμένη ΠΑΝΩ από την τιμή ισορροπίας).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8194" y="987956"/>
            <a:ext cx="9531606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3400" dirty="0"/>
              <a:t>ΓΙΑΤΙ ΟΙ ΚΥΒΕΡΝΗΣΕΙΣ ΕΛΕΓΧΟΥΝ ΤΙΣ ΤΙΜΕΣ</a:t>
            </a:r>
            <a:endParaRPr sz="3400"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6850" y="2002789"/>
            <a:ext cx="9215120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Οι</a:t>
            </a:r>
            <a:r>
              <a:rPr lang="el-GR" sz="2800" b="1" dirty="0">
                <a:latin typeface="Arial"/>
                <a:cs typeface="Arial"/>
              </a:rPr>
              <a:t> αγοραίες τιμές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δεν ικανοποιούν απαραίτητα τους αγοραστές ή τους πωλητές: μπορεί να ασκήσουν πίεση μέσω συγκεκριμένων ομάδων επηρεασμού</a:t>
            </a:r>
            <a:r>
              <a:rPr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(</a:t>
            </a:r>
            <a:r>
              <a:rPr lang="en-US" sz="2800" dirty="0">
                <a:latin typeface="Arial"/>
                <a:cs typeface="Arial"/>
              </a:rPr>
              <a:t>lobby)</a:t>
            </a:r>
            <a:r>
              <a:rPr lang="el-GR" sz="2800" dirty="0">
                <a:latin typeface="Arial"/>
                <a:cs typeface="Arial"/>
              </a:rPr>
              <a:t>, προκειμένου να τους βοηθήσει, μεταβάλλοντας την τιμή.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685800"/>
            <a:ext cx="10058399" cy="96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100"/>
              </a:spcBef>
            </a:pPr>
            <a:r>
              <a:rPr lang="el-GR" sz="3100" spc="-5" dirty="0"/>
              <a:t>ΔΗΜΙΟΥΡΓΩΝΤΑΣ ΕΝΑ ΥΠΟΔΕΙΓΜΑ ΑΝΩΤΑΤΗΣ ΤΙΜΗΣ: Η ΑΓΟΡΑ ΠΡΙΝ ΑΠΟ ΤΟΝ ΕΛΕΓΧΟ ΤΗΣ ΤΙΜΗΣ</a:t>
            </a:r>
            <a:endParaRPr sz="3100"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200660" y="6400800"/>
            <a:ext cx="942721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2400" i="1" dirty="0">
                <a:latin typeface="Arial"/>
                <a:cs typeface="Arial"/>
              </a:rPr>
              <a:t>Δίχως κρατική παρέμβαση, η αγορά για διαμερίσματα προς ενοικίαση καταλήγει σε ισορροπία στο σημείο Ε, με ένα αγοραίο ενοίκιο </a:t>
            </a:r>
            <a:r>
              <a:rPr sz="2400" i="1" dirty="0">
                <a:latin typeface="Arial"/>
                <a:cs typeface="Arial"/>
              </a:rPr>
              <a:t>$1,000 </a:t>
            </a:r>
            <a:r>
              <a:rPr lang="el-GR" sz="2400" i="1" dirty="0">
                <a:latin typeface="Arial"/>
                <a:cs typeface="Arial"/>
              </a:rPr>
              <a:t>ανά μήνα και </a:t>
            </a:r>
            <a:r>
              <a:rPr sz="2400" i="1" dirty="0">
                <a:latin typeface="Arial"/>
                <a:cs typeface="Arial"/>
              </a:rPr>
              <a:t> 2 </a:t>
            </a:r>
            <a:r>
              <a:rPr lang="el-GR" sz="2400" i="1" dirty="0">
                <a:latin typeface="Arial"/>
                <a:cs typeface="Arial"/>
              </a:rPr>
              <a:t>εκατομμύρια διαμερίσματα, νοικιασμένα.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0" y="1752600"/>
            <a:ext cx="89058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1327" y="657097"/>
            <a:ext cx="9575165" cy="96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100"/>
              </a:spcBef>
            </a:pPr>
            <a:r>
              <a:rPr lang="el-GR" sz="3100" spc="-5" dirty="0"/>
              <a:t>ΔΗΜΙΟΥΡΓΩΝΤΑΣ ΕΝΑ ΥΠΟΔΕΙΓΜΑ ΑΝΩΤΑΤΗΣ ΤΙΜΗΣ: Η ΑΓΟΡΑ ΜΕΤΑ ΤΟΝ ΕΛΕΓΧΟ ΤΗΣ ΤΙΜΗΣ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289138" y="6096000"/>
            <a:ext cx="947102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2400" i="1" dirty="0">
                <a:latin typeface="Arial"/>
                <a:cs typeface="Arial"/>
              </a:rPr>
              <a:t>Η ανώτατη τιμή δημιουργεί ένα μόνιμο έλλειμμα </a:t>
            </a:r>
            <a:r>
              <a:rPr sz="2400" i="1" dirty="0">
                <a:latin typeface="Arial"/>
                <a:cs typeface="Arial"/>
              </a:rPr>
              <a:t>400,000 </a:t>
            </a:r>
            <a:r>
              <a:rPr lang="el-GR" sz="2400" i="1" dirty="0">
                <a:latin typeface="Arial"/>
                <a:cs typeface="Arial"/>
              </a:rPr>
              <a:t>μονάδων</a:t>
            </a:r>
            <a:r>
              <a:rPr sz="2400" i="1" dirty="0">
                <a:latin typeface="Arial"/>
                <a:cs typeface="Arial"/>
              </a:rPr>
              <a:t>: 400,000 </a:t>
            </a:r>
            <a:r>
              <a:rPr lang="el-GR" sz="2400" i="1" dirty="0">
                <a:latin typeface="Arial"/>
                <a:cs typeface="Arial"/>
              </a:rPr>
              <a:t>άνθρωποι επιθυμούν να ενοικιάσουν διαμερίσματα στο νόμιμο ενοίκιο των </a:t>
            </a:r>
            <a:r>
              <a:rPr sz="2400" i="1" dirty="0">
                <a:latin typeface="Arial"/>
                <a:cs typeface="Arial"/>
              </a:rPr>
              <a:t>$800</a:t>
            </a:r>
            <a:r>
              <a:rPr lang="el-GR" sz="2400" i="1" dirty="0">
                <a:latin typeface="Arial"/>
                <a:cs typeface="Arial"/>
              </a:rPr>
              <a:t>, αλλά δεν μπορούν να τα βρουν σε αυτό το ύψος ενοικίου.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364" y="1814513"/>
            <a:ext cx="460057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363" y="5722038"/>
            <a:ext cx="4600575" cy="35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880" y="830834"/>
            <a:ext cx="993076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ΠΩΣ ΟΙ ΑΝΩΤΑΤΕΣ ΤΙΜΕΣ ΠΡΟΚΑΛΟΥΝ ΑΝΑΠΟΤΕΛΕΣΜΑΤΙΚΟΤΗΤΑ</a:t>
            </a: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6850" y="2207260"/>
            <a:ext cx="8489950" cy="3343223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5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Οι ανώτατες τιμές προκαλούν προβλέψιμες παρενέργειες</a:t>
            </a:r>
            <a:r>
              <a:rPr sz="2800" dirty="0">
                <a:latin typeface="Arial"/>
                <a:cs typeface="Arial"/>
              </a:rPr>
              <a:t>:</a:t>
            </a:r>
          </a:p>
          <a:p>
            <a:pPr marL="977900" lvl="1" indent="-457200">
              <a:lnSpc>
                <a:spcPct val="100000"/>
              </a:lnSpc>
              <a:spcBef>
                <a:spcPts val="605"/>
              </a:spcBef>
              <a:buClr>
                <a:srgbClr val="4D4D4D"/>
              </a:buClr>
              <a:buChar char="–"/>
              <a:tabLst>
                <a:tab pos="977900" algn="l"/>
                <a:tab pos="978535" algn="l"/>
              </a:tabLst>
            </a:pPr>
            <a:r>
              <a:rPr lang="el-GR" sz="2600" b="1" spc="-5" dirty="0">
                <a:latin typeface="Arial"/>
                <a:cs typeface="Arial"/>
              </a:rPr>
              <a:t>Αναποτελεσματικά</a:t>
            </a:r>
            <a:r>
              <a:rPr lang="el-GR" sz="2600" spc="-5" dirty="0">
                <a:latin typeface="Arial"/>
                <a:cs typeface="Arial"/>
              </a:rPr>
              <a:t> </a:t>
            </a:r>
            <a:r>
              <a:rPr lang="el-GR" sz="2600" b="1" spc="-5" dirty="0">
                <a:latin typeface="Arial"/>
                <a:cs typeface="Arial"/>
              </a:rPr>
              <a:t>χαμηλή</a:t>
            </a:r>
            <a:r>
              <a:rPr lang="el-GR" sz="2600" spc="-5" dirty="0">
                <a:latin typeface="Arial"/>
                <a:cs typeface="Arial"/>
              </a:rPr>
              <a:t> </a:t>
            </a:r>
            <a:r>
              <a:rPr lang="el-GR" sz="2600" b="1" spc="-5" dirty="0">
                <a:latin typeface="Arial"/>
                <a:cs typeface="Arial"/>
              </a:rPr>
              <a:t>ποσότητα</a:t>
            </a:r>
            <a:endParaRPr sz="2600" b="1" dirty="0">
              <a:latin typeface="Arial"/>
              <a:cs typeface="Arial"/>
            </a:endParaRPr>
          </a:p>
          <a:p>
            <a:pPr marL="977900" lvl="1" indent="-457200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Font typeface="Arial"/>
              <a:buChar char="–"/>
              <a:tabLst>
                <a:tab pos="977900" algn="l"/>
                <a:tab pos="978535" algn="l"/>
              </a:tabLst>
            </a:pPr>
            <a:r>
              <a:rPr lang="el-GR" sz="2600" b="1" spc="-10" dirty="0">
                <a:latin typeface="Arial"/>
                <a:cs typeface="Arial"/>
              </a:rPr>
              <a:t>Αναποτελεσματική κατανομή </a:t>
            </a:r>
            <a:r>
              <a:rPr lang="el-GR" sz="2600" spc="-10" dirty="0">
                <a:latin typeface="Arial"/>
                <a:cs typeface="Arial"/>
              </a:rPr>
              <a:t>στους πελάτες</a:t>
            </a:r>
            <a:endParaRPr sz="2600" dirty="0">
              <a:latin typeface="Arial"/>
              <a:cs typeface="Arial"/>
            </a:endParaRPr>
          </a:p>
          <a:p>
            <a:pPr marL="977900" lvl="1" indent="-457200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Font typeface="Arial"/>
              <a:buChar char="–"/>
              <a:tabLst>
                <a:tab pos="977900" algn="l"/>
                <a:tab pos="978535" algn="l"/>
              </a:tabLst>
            </a:pPr>
            <a:r>
              <a:rPr lang="el-GR" sz="2600" b="1" spc="-5" dirty="0">
                <a:latin typeface="Arial"/>
                <a:cs typeface="Arial"/>
              </a:rPr>
              <a:t>Σπατάλη πόρων</a:t>
            </a:r>
            <a:endParaRPr sz="2600" dirty="0">
              <a:latin typeface="Arial"/>
              <a:cs typeface="Arial"/>
            </a:endParaRPr>
          </a:p>
          <a:p>
            <a:pPr marL="977900" lvl="1" indent="-457200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Char char="–"/>
              <a:tabLst>
                <a:tab pos="977900" algn="l"/>
                <a:tab pos="978535" algn="l"/>
              </a:tabLst>
            </a:pPr>
            <a:r>
              <a:rPr lang="el-GR" sz="2600" spc="-5" dirty="0">
                <a:latin typeface="Arial"/>
                <a:cs typeface="Arial"/>
              </a:rPr>
              <a:t>Αναποτελεσματικά </a:t>
            </a:r>
            <a:r>
              <a:rPr lang="el-GR" sz="2600" b="1" spc="-5" dirty="0">
                <a:latin typeface="Arial"/>
                <a:cs typeface="Arial"/>
              </a:rPr>
              <a:t>χαμηλή</a:t>
            </a:r>
            <a:r>
              <a:rPr lang="el-GR" sz="2600" spc="-5" dirty="0">
                <a:latin typeface="Arial"/>
                <a:cs typeface="Arial"/>
              </a:rPr>
              <a:t> </a:t>
            </a:r>
            <a:r>
              <a:rPr lang="el-GR" sz="2600" b="1" spc="-5" dirty="0">
                <a:latin typeface="Arial"/>
                <a:cs typeface="Arial"/>
              </a:rPr>
              <a:t>ποιότητα</a:t>
            </a:r>
            <a:endParaRPr sz="2600" b="1" dirty="0">
              <a:latin typeface="Arial"/>
              <a:cs typeface="Arial"/>
            </a:endParaRPr>
          </a:p>
          <a:p>
            <a:pPr marL="977900" lvl="1" indent="-457200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Font typeface="Arial"/>
              <a:buChar char="–"/>
              <a:tabLst>
                <a:tab pos="977900" algn="l"/>
                <a:tab pos="978535" algn="l"/>
              </a:tabLst>
            </a:pPr>
            <a:r>
              <a:rPr lang="el-GR" sz="2600" b="1" spc="-5" dirty="0">
                <a:latin typeface="Arial"/>
                <a:cs typeface="Arial"/>
              </a:rPr>
              <a:t>Μαύρες αγορές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067727"/>
          </a:xfrm>
          <a:prstGeom prst="rect">
            <a:avLst/>
          </a:prstGeom>
        </p:spPr>
        <p:txBody>
          <a:bodyPr vert="horz" wrap="square" lIns="0" tIns="82041" rIns="0" bIns="0" rtlCol="0">
            <a:spAutoFit/>
          </a:bodyPr>
          <a:lstStyle/>
          <a:p>
            <a:pPr marL="85725" marR="5080" indent="-38100" algn="ctr">
              <a:lnSpc>
                <a:spcPct val="100000"/>
              </a:lnSpc>
              <a:spcBef>
                <a:spcPts val="100"/>
              </a:spcBef>
            </a:pPr>
            <a:r>
              <a:rPr lang="el-GR" sz="3200" spc="-5" dirty="0"/>
              <a:t>ΠΡΟΣΔΙΟΡΙΖΝΤΑΣ ΤΗΝ ΑΝΑΠΟΤΕΛΕΣΜΑΤΙΚΗ ΧΑΜΗΛΗ ΠΟΣΟΤΗΤΑ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248664" y="6328998"/>
            <a:ext cx="9311640" cy="1238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2600" i="1" dirty="0">
                <a:latin typeface="Arial"/>
                <a:cs typeface="Arial"/>
              </a:rPr>
              <a:t>Το εμβαδόν του σκιασμένου τριγώνου αντιστοιχεί στο ποσό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2600" i="1" dirty="0">
                <a:latin typeface="Arial"/>
                <a:cs typeface="Arial"/>
              </a:rPr>
              <a:t>του συνολικού πλεονάσματος που χάνεται εξαιτίας της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2600" i="1" dirty="0">
                <a:latin typeface="Arial"/>
                <a:cs typeface="Arial"/>
              </a:rPr>
              <a:t>αναποτελεσματικά χαμηλής συναλλασσόμενης ποσότητας.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39303" y="7472680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22" y="1999397"/>
            <a:ext cx="4815778" cy="442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85" y="1732697"/>
            <a:ext cx="67818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4325" y="5755984"/>
            <a:ext cx="9429750" cy="17491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2800" i="1" dirty="0">
                <a:latin typeface="Arial"/>
                <a:cs typeface="Arial"/>
              </a:rPr>
              <a:t>Αυτή η αύξηση στο πλεόνασμα καταναλωτή είναι μια άμεση μεταφορά πλεονάσματος από τους ιδιοκτήτες των διαμερισμάτων, που αναπαρίσταται από το μωβ σκιασμένο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2800" i="1" dirty="0">
                <a:latin typeface="Arial"/>
                <a:cs typeface="Arial"/>
              </a:rPr>
              <a:t>ορθογώνιο παραλληλόγραμμο.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539303" y="7404735"/>
            <a:ext cx="979804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71638"/>
            <a:ext cx="9525000" cy="453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52268</TotalTime>
  <Words>1625</Words>
  <Application>Microsoft Office PowerPoint</Application>
  <PresentationFormat>Custom</PresentationFormat>
  <Paragraphs>161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Century Gothic</vt:lpstr>
      <vt:lpstr>Office Theme</vt:lpstr>
      <vt:lpstr>5</vt:lpstr>
      <vt:lpstr>ΤΙ ΘΑ ΜΑΘΕΤΕ ΣΕ ΑΥΤΟ ΤΟ ΚΕΦΑΛΑΙΟ</vt:lpstr>
      <vt:lpstr>ΕΛΕΓΧΟΙ ΤΙΜΩΝ</vt:lpstr>
      <vt:lpstr>ΓΙΑΤΙ ΟΙ ΚΥΒΕΡΝΗΣΕΙΣ ΕΛΕΓΧΟΥΝ ΤΙΣ ΤΙΜΕΣ</vt:lpstr>
      <vt:lpstr>ΔΗΜΙΟΥΡΓΩΝΤΑΣ ΕΝΑ ΥΠΟΔΕΙΓΜΑ ΑΝΩΤΑΤΗΣ ΤΙΜΗΣ: Η ΑΓΟΡΑ ΠΡΙΝ ΑΠΟ ΤΟΝ ΕΛΕΓΧΟ ΤΗΣ ΤΙΜΗΣ</vt:lpstr>
      <vt:lpstr>ΔΗΜΙΟΥΡΓΩΝΤΑΣ ΕΝΑ ΥΠΟΔΕΙΓΜΑ ΑΝΩΤΑΤΗΣ ΤΙΜΗΣ: Η ΑΓΟΡΑ ΜΕΤΑ ΤΟΝ ΕΛΕΓΧΟ ΤΗΣ ΤΙΜΗΣ</vt:lpstr>
      <vt:lpstr>ΠΩΣ ΟΙ ΑΝΩΤΑΤΕΣ ΤΙΜΕΣ ΠΡΟΚΑΛΟΥΝ ΑΝΑΠΟΤΕΛΕΣΜΑΤΙΚΟΤΗΤΑ</vt:lpstr>
      <vt:lpstr>ΠΡΟΣΔΙΟΡΙΖΝΤΑΣ ΤΗΝ ΑΝΑΠΟΤΕΛΕΣΜΑΤΙΚΗ ΧΑΜΗΛΗ ΠΟΣΟΤΗΤΑ</vt:lpstr>
      <vt:lpstr>PowerPoint Presentation</vt:lpstr>
      <vt:lpstr>ΑΝΑΠΟΤΕΛΕΣΜΑΤΙΚΗ ΚΑΤΑΝΟΜΗ        ΣΤΟΥΣ ΠΕΛΑΤΕΣ</vt:lpstr>
      <vt:lpstr>ΣΠΑΤΑΛΗ ΠΟΡΩΝ: ΑΝΩΤΑΤΕΣ ΤΙΜΕΣ</vt:lpstr>
      <vt:lpstr>ΑΝΑΠΟΤΕΛΕΣΜΑΤΙΚΑ ΧΑΜΗΛΗ ΠΟΙΟΤΗΤΑ</vt:lpstr>
      <vt:lpstr>ΠΑΡΑΝΟΜΕΣ (ΜΑΥΡΕΣ ΑΓΟΡΕΣ)</vt:lpstr>
      <vt:lpstr>ΓΙΑΤΙ ΛΟΙΠΟΝ ΥΠΑΡΧΟΥΝ ΑΝΩΤΑΤΕΣ ΤΙΜΕΣ;</vt:lpstr>
      <vt:lpstr>ΚΑΤΩΤΑΤΕΣ ΤΙΜΕΣ</vt:lpstr>
      <vt:lpstr>ΜΟΝΤΕΛΟΠΟΙΩΝΤΑΣ ΜΙΑ ΚΑΤΩΤΑΤΗ ΤΙΜΗ: Η ΑΓΟΡΑ ΜΕΤΑ ΤΟΝ ΕΛΕΓΧΟ ΤΗΣ ΤΙΜΗΣ</vt:lpstr>
      <vt:lpstr>ΠΩΣ ΠΡΟΚΑΛΕΙ ΑΝΑΠΟΤΕΛΕΣΜΑΤΙΚΟΤΗΤΑ ΜΙΑ ΚΑΤΩΤΑΤΗ ΤΙΜΗ</vt:lpstr>
      <vt:lpstr>PowerPoint Presentation</vt:lpstr>
      <vt:lpstr>ΑΝΑΠΟΤΕΛΕΣΜΑΤΙΚΗ ΚΑΤΑΝΟΜΗ ΤΩΝ ΠΩΛΗΣΕΩΝ ΜΕΤΑΞΥ ΤΩΝ ΠΩΛΗΤΩΝ</vt:lpstr>
      <vt:lpstr>ΣΠΑΤΑΛΗ ΠΟΡΩΝ: ΚΑΤΩΤΑΤΕΣ ΤΙΜΕΣ</vt:lpstr>
      <vt:lpstr>ΑΝΑΠΟΤΕΛΕΣΜΑΤΙΚΑ ΥΨΗΛΗ ΠΟΙΟΤΗΤΑ</vt:lpstr>
      <vt:lpstr>ΠΑΡΑΝΟΜΗ ΔΡΑΣΤΗΡΙΟΤΗΤΑ</vt:lpstr>
      <vt:lpstr>ΓΙΑΤΙ ΛΟΙΠΟΝ ΥΠΑΡΧΟΥΝ ΚΑΤΩΤΑΤΕΣ ΤΙΜΕΣ;</vt:lpstr>
      <vt:lpstr>ΕΛΕΓΧΟΝΤΑΣ ΤΙΣ ΠΟΣΟΤΗΤΕΣ</vt:lpstr>
      <vt:lpstr>PowerPoint Presentation</vt:lpstr>
      <vt:lpstr>ΕΚΜΑΘΗΣΗ ΣΤΗΝ ΠΡΑΞΗ: ΣΥΖΗΤΗΣΗ</vt:lpstr>
      <vt:lpstr>PowerPoint Presentation</vt:lpstr>
      <vt:lpstr>PowerPoint Presentation</vt:lpstr>
      <vt:lpstr>ΤΑ ΚΟΣΤΗ ΤΩΝ ΠΟΣΟΣΤΙΚΩΝ ΕΛΕΓΧΩΝ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Fpilchik</dc:creator>
  <cp:lastModifiedBy>Nikolaos G. Manetas</cp:lastModifiedBy>
  <cp:revision>970</cp:revision>
  <dcterms:created xsi:type="dcterms:W3CDTF">2019-10-10T07:03:54Z</dcterms:created>
  <dcterms:modified xsi:type="dcterms:W3CDTF">2022-10-17T09:13:03Z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2019-07-17T00:00:00Z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2019-10-10T00:00:00Z</vt:filetime>
  </property>
</Properties>
</file>