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60" r:id="rId2"/>
    <p:sldId id="361" r:id="rId3"/>
    <p:sldId id="363" r:id="rId4"/>
    <p:sldId id="364" r:id="rId5"/>
    <p:sldId id="365" r:id="rId6"/>
    <p:sldId id="367" r:id="rId7"/>
    <p:sldId id="368" r:id="rId8"/>
    <p:sldId id="369" r:id="rId9"/>
    <p:sldId id="370" r:id="rId10"/>
    <p:sldId id="371" r:id="rId11"/>
    <p:sldId id="372" r:id="rId12"/>
    <p:sldId id="373" r:id="rId13"/>
    <p:sldId id="374" r:id="rId14"/>
    <p:sldId id="375" r:id="rId15"/>
    <p:sldId id="376" r:id="rId16"/>
    <p:sldId id="377" r:id="rId17"/>
    <p:sldId id="379" r:id="rId18"/>
    <p:sldId id="380" r:id="rId19"/>
    <p:sldId id="381" r:id="rId20"/>
    <p:sldId id="382" r:id="rId21"/>
    <p:sldId id="383" r:id="rId22"/>
    <p:sldId id="384" r:id="rId23"/>
    <p:sldId id="385" r:id="rId24"/>
    <p:sldId id="386" r:id="rId25"/>
    <p:sldId id="388" r:id="rId26"/>
    <p:sldId id="389" r:id="rId27"/>
    <p:sldId id="391" r:id="rId28"/>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3482" autoAdjust="0"/>
  </p:normalViewPr>
  <p:slideViewPr>
    <p:cSldViewPr>
      <p:cViewPr varScale="1">
        <p:scale>
          <a:sx n="70" d="100"/>
          <a:sy n="70" d="100"/>
        </p:scale>
        <p:origin x="164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17/10/2022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8025638" y="792734"/>
            <a:ext cx="732155" cy="1550035"/>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Arial"/>
                <a:cs typeface="Arial"/>
              </a:rPr>
              <a:t>4</a:t>
            </a:r>
            <a:endParaRPr sz="10000">
              <a:latin typeface="Arial"/>
              <a:cs typeface="Arial"/>
            </a:endParaRPr>
          </a:p>
        </p:txBody>
      </p:sp>
      <p:sp>
        <p:nvSpPr>
          <p:cNvPr id="11" name="object 11"/>
          <p:cNvSpPr txBox="1"/>
          <p:nvPr/>
        </p:nvSpPr>
        <p:spPr>
          <a:xfrm>
            <a:off x="4864861" y="4104385"/>
            <a:ext cx="4953000" cy="1674817"/>
          </a:xfrm>
          <a:prstGeom prst="rect">
            <a:avLst/>
          </a:prstGeom>
        </p:spPr>
        <p:txBody>
          <a:bodyPr vert="horz" wrap="square" lIns="0" tIns="12700" rIns="0" bIns="0" rtlCol="0">
            <a:spAutoFit/>
          </a:bodyPr>
          <a:lstStyle/>
          <a:p>
            <a:pPr marL="12700" marR="5080" indent="571500" algn="ctr">
              <a:lnSpc>
                <a:spcPct val="100000"/>
              </a:lnSpc>
              <a:spcBef>
                <a:spcPts val="100"/>
              </a:spcBef>
            </a:pPr>
            <a:r>
              <a:rPr lang="el-GR" sz="3600" b="1" spc="-5" dirty="0">
                <a:solidFill>
                  <a:srgbClr val="FFFFFF"/>
                </a:solidFill>
                <a:latin typeface="Arial"/>
                <a:cs typeface="Arial"/>
              </a:rPr>
              <a:t>ΠΛΕΟΝΑΣΜΑ ΚΑΤΑΝΑΛΩΤΗ ΚΑΙ ΠΑΡΑΓΩΓΟΥ</a:t>
            </a:r>
            <a:endParaRPr sz="3600" dirty="0">
              <a:latin typeface="Arial"/>
              <a:cs typeface="Arial"/>
            </a:endParaRPr>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1BDCD5D1-D571-9A93-F59F-5739324D3C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28" y="1078072"/>
            <a:ext cx="4492772" cy="58576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307830" cy="318292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Η κατώτατη τιμή στην οποία ένας δυνητικός πωλητής είναι πρόθυμος να πουλήσει έχει μια ειδική ονομασία στα οικονομικά:</a:t>
            </a:r>
            <a:r>
              <a:rPr lang="en-US" sz="2800" dirty="0">
                <a:latin typeface="Arial"/>
                <a:cs typeface="Arial"/>
              </a:rPr>
              <a:t> </a:t>
            </a:r>
            <a:r>
              <a:rPr lang="el-GR" sz="2800" dirty="0">
                <a:latin typeface="Arial"/>
                <a:cs typeface="Arial"/>
              </a:rPr>
              <a:t>ονομάζεται </a:t>
            </a:r>
            <a:r>
              <a:rPr lang="el-GR" sz="2800" b="1" dirty="0">
                <a:latin typeface="Arial"/>
                <a:cs typeface="Arial"/>
              </a:rPr>
              <a:t>κόστος πωλητή</a:t>
            </a:r>
            <a:r>
              <a:rPr sz="2800" dirty="0">
                <a:latin typeface="Arial"/>
                <a:cs typeface="Arial"/>
              </a:rPr>
              <a:t>.</a:t>
            </a:r>
            <a:endParaRPr lang="en-US" sz="2800" b="1" dirty="0">
              <a:latin typeface="Arial"/>
              <a:cs typeface="Arial"/>
            </a:endParaRPr>
          </a:p>
          <a:p>
            <a:pPr marL="469900" marR="412750" indent="-457200">
              <a:lnSpc>
                <a:spcPct val="100000"/>
              </a:lnSpc>
              <a:spcBef>
                <a:spcPts val="1200"/>
              </a:spcBef>
              <a:buClr>
                <a:srgbClr val="4D4D4D"/>
              </a:buClr>
              <a:buFont typeface="Arial"/>
              <a:buChar char="•"/>
              <a:tabLst>
                <a:tab pos="469900" algn="l"/>
                <a:tab pos="470534" algn="l"/>
              </a:tabLst>
            </a:pPr>
            <a:r>
              <a:rPr lang="el-GR" sz="2800" dirty="0">
                <a:latin typeface="Arial"/>
                <a:cs typeface="Arial"/>
              </a:rPr>
              <a:t>Το ατομικό πλεόνασμα</a:t>
            </a:r>
            <a:r>
              <a:rPr lang="en-US" sz="2800" dirty="0">
                <a:latin typeface="Arial"/>
                <a:cs typeface="Arial"/>
              </a:rPr>
              <a:t> </a:t>
            </a:r>
            <a:r>
              <a:rPr lang="el-GR" sz="2800" dirty="0">
                <a:latin typeface="Arial"/>
                <a:cs typeface="Arial"/>
              </a:rPr>
              <a:t>παραγωγού είναι το καθαρό όφελος ενός μεμονωμένου πωλητή από την</a:t>
            </a:r>
            <a:r>
              <a:rPr lang="en-US" sz="2800" dirty="0">
                <a:latin typeface="Arial"/>
                <a:cs typeface="Arial"/>
              </a:rPr>
              <a:t> </a:t>
            </a:r>
            <a:r>
              <a:rPr lang="el-GR" sz="2800" dirty="0">
                <a:latin typeface="Arial"/>
                <a:cs typeface="Arial"/>
              </a:rPr>
              <a:t>πώληση ενός αγαθού. Είναι ίσο με τη διαφορά μεταξύ της τιμής που λαμβάνει και του κόστους του</a:t>
            </a:r>
            <a:r>
              <a:rPr lang="en-US" sz="2800" dirty="0">
                <a:latin typeface="Arial"/>
                <a:cs typeface="Arial"/>
              </a:rPr>
              <a:t> </a:t>
            </a:r>
            <a:r>
              <a:rPr lang="el-GR" sz="2800" dirty="0">
                <a:latin typeface="Arial"/>
                <a:cs typeface="Arial"/>
              </a:rPr>
              <a:t>πωλητή.</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762000" y="879475"/>
            <a:ext cx="8305800" cy="566822"/>
          </a:xfrm>
          <a:prstGeom prst="rect">
            <a:avLst/>
          </a:prstGeom>
        </p:spPr>
        <p:txBody>
          <a:bodyPr vert="horz" wrap="square" lIns="0" tIns="12700" rIns="0" bIns="0" rtlCol="0">
            <a:spAutoFit/>
          </a:bodyPr>
          <a:lstStyle/>
          <a:p>
            <a:pPr marL="12700">
              <a:lnSpc>
                <a:spcPct val="100000"/>
              </a:lnSpc>
              <a:spcBef>
                <a:spcPts val="100"/>
              </a:spcBef>
            </a:pPr>
            <a:r>
              <a:rPr lang="el-GR" spc="-5" dirty="0"/>
              <a:t>ΠΛΕΟΝΑΣΜΑ ΠΑΡΑΓΩΓΟΥ ΜΕΡΟΣ 1</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957178"/>
            <a:ext cx="8001000" cy="566822"/>
          </a:xfrm>
          <a:prstGeom prst="rect">
            <a:avLst/>
          </a:prstGeom>
        </p:spPr>
        <p:txBody>
          <a:bodyPr vert="horz" wrap="square" lIns="0" tIns="12700" rIns="0" bIns="0" rtlCol="0">
            <a:spAutoFit/>
          </a:bodyPr>
          <a:lstStyle/>
          <a:p>
            <a:pPr marL="12700">
              <a:lnSpc>
                <a:spcPct val="100000"/>
              </a:lnSpc>
              <a:spcBef>
                <a:spcPts val="100"/>
              </a:spcBef>
            </a:pPr>
            <a:r>
              <a:rPr lang="el-GR" spc="-5" dirty="0"/>
              <a:t>ΠΛΕΟΝΑΣΜΑ ΠΑΡΑΓΩΓΟΥ ΜΕΡΟΣ 2</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353365"/>
            <a:ext cx="9630410" cy="2752035"/>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Το συνολικό πλεόνασμα</a:t>
            </a:r>
            <a:r>
              <a:rPr lang="en-US" sz="2800" dirty="0">
                <a:latin typeface="Arial"/>
                <a:cs typeface="Arial"/>
              </a:rPr>
              <a:t> </a:t>
            </a:r>
            <a:r>
              <a:rPr lang="el-GR" sz="2800" dirty="0">
                <a:latin typeface="Arial"/>
                <a:cs typeface="Arial"/>
              </a:rPr>
              <a:t>παραγωγού είναι το</a:t>
            </a:r>
            <a:r>
              <a:rPr lang="en-US" sz="2800" dirty="0">
                <a:latin typeface="Arial"/>
                <a:cs typeface="Arial"/>
              </a:rPr>
              <a:t> </a:t>
            </a:r>
            <a:r>
              <a:rPr lang="el-GR" sz="2800" dirty="0">
                <a:latin typeface="Arial"/>
                <a:cs typeface="Arial"/>
              </a:rPr>
              <a:t>άθροισμα των ατομικών</a:t>
            </a:r>
            <a:r>
              <a:rPr lang="en-US" sz="2800" dirty="0">
                <a:latin typeface="Arial"/>
                <a:cs typeface="Arial"/>
              </a:rPr>
              <a:t> </a:t>
            </a:r>
            <a:r>
              <a:rPr lang="el-GR" sz="2800" dirty="0">
                <a:latin typeface="Arial"/>
                <a:cs typeface="Arial"/>
              </a:rPr>
              <a:t>πλεονασμάτων παραγωγού όλων των πωλητών</a:t>
            </a:r>
            <a:r>
              <a:rPr lang="en-US" sz="2800" dirty="0">
                <a:latin typeface="Arial"/>
                <a:cs typeface="Arial"/>
              </a:rPr>
              <a:t> </a:t>
            </a:r>
            <a:r>
              <a:rPr lang="el-GR" sz="2800" dirty="0">
                <a:latin typeface="Arial"/>
                <a:cs typeface="Arial"/>
              </a:rPr>
              <a:t>ενός αγαθού στην αγορά.</a:t>
            </a:r>
            <a:endParaRPr lang="en-US" sz="2800" dirty="0">
              <a:latin typeface="Arial"/>
              <a:cs typeface="Arial"/>
            </a:endParaRPr>
          </a:p>
          <a:p>
            <a:pPr marL="469900" marR="189865" indent="-457200">
              <a:lnSpc>
                <a:spcPct val="100000"/>
              </a:lnSpc>
              <a:spcBef>
                <a:spcPts val="1200"/>
              </a:spcBef>
              <a:buClr>
                <a:srgbClr val="4D4D4D"/>
              </a:buClr>
              <a:buChar char="•"/>
              <a:tabLst>
                <a:tab pos="469900" algn="l"/>
                <a:tab pos="470534" algn="l"/>
              </a:tabLst>
            </a:pPr>
            <a:r>
              <a:rPr lang="el-GR" sz="2800" dirty="0">
                <a:latin typeface="Arial"/>
                <a:cs typeface="Arial"/>
              </a:rPr>
              <a:t>Οι οικονομολόγοι χρησιμοποιούν τον όρο </a:t>
            </a:r>
            <a:r>
              <a:rPr lang="el-GR" sz="2800" b="1" dirty="0">
                <a:latin typeface="Arial"/>
                <a:cs typeface="Arial"/>
              </a:rPr>
              <a:t>πλεόνασμα παραγωγού </a:t>
            </a:r>
            <a:r>
              <a:rPr lang="el-GR" sz="2800" dirty="0">
                <a:latin typeface="Arial"/>
                <a:cs typeface="Arial"/>
              </a:rPr>
              <a:t>για να αναφερθούν τόσο στο ατομικό, όσο και στο συνολικό πλεόνασμα παραγωγού.</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931417"/>
            <a:ext cx="8229600" cy="566822"/>
          </a:xfrm>
          <a:prstGeom prst="rect">
            <a:avLst/>
          </a:prstGeom>
        </p:spPr>
        <p:txBody>
          <a:bodyPr vert="horz" wrap="square" lIns="0" tIns="12700" rIns="0" bIns="0" rtlCol="0">
            <a:spAutoFit/>
          </a:bodyPr>
          <a:lstStyle/>
          <a:p>
            <a:pPr marL="12700">
              <a:lnSpc>
                <a:spcPct val="100000"/>
              </a:lnSpc>
              <a:spcBef>
                <a:spcPts val="100"/>
              </a:spcBef>
            </a:pPr>
            <a:r>
              <a:rPr lang="el-GR" spc="-5" dirty="0"/>
              <a:t>ΠΛΕΟΝΑΣΜΑ ΠΑΡΑΓΩΓΟΥ ΜΕΡΟΣ 3</a:t>
            </a:r>
            <a:endParaRPr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5" y="2133600"/>
            <a:ext cx="9829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720" y="914400"/>
            <a:ext cx="7929880" cy="566822"/>
          </a:xfrm>
          <a:prstGeom prst="rect">
            <a:avLst/>
          </a:prstGeom>
        </p:spPr>
        <p:txBody>
          <a:bodyPr vert="horz" wrap="square" lIns="0" tIns="12700" rIns="0" bIns="0" rtlCol="0">
            <a:spAutoFit/>
          </a:bodyPr>
          <a:lstStyle/>
          <a:p>
            <a:pPr marL="12700">
              <a:lnSpc>
                <a:spcPct val="100000"/>
              </a:lnSpc>
              <a:spcBef>
                <a:spcPts val="100"/>
              </a:spcBef>
            </a:pPr>
            <a:r>
              <a:rPr lang="el-GR" spc="-5" dirty="0"/>
              <a:t>ΠΛΕΟΝΑΣΜΑ ΠΑΡΑΓΩΓΟΥ ΜΕΡΟΣ 4</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52600"/>
            <a:ext cx="94107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931417"/>
            <a:ext cx="8458200" cy="566822"/>
          </a:xfrm>
          <a:prstGeom prst="rect">
            <a:avLst/>
          </a:prstGeom>
        </p:spPr>
        <p:txBody>
          <a:bodyPr vert="horz" wrap="square" lIns="0" tIns="12700" rIns="0" bIns="0" rtlCol="0">
            <a:spAutoFit/>
          </a:bodyPr>
          <a:lstStyle/>
          <a:p>
            <a:pPr marL="12700">
              <a:lnSpc>
                <a:spcPct val="100000"/>
              </a:lnSpc>
              <a:spcBef>
                <a:spcPts val="100"/>
              </a:spcBef>
            </a:pPr>
            <a:r>
              <a:rPr lang="el-GR" spc="-5" dirty="0"/>
              <a:t>ΠΛΕΟΝΑΣΜΑ ΠΑΡΑΓΩΓΟΥ ΜΕΡΟΣ 5</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04975"/>
            <a:ext cx="94869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4" y="657097"/>
            <a:ext cx="9525635" cy="1120820"/>
          </a:xfrm>
          <a:prstGeom prst="rect">
            <a:avLst/>
          </a:prstGeom>
        </p:spPr>
        <p:txBody>
          <a:bodyPr vert="horz" wrap="square" lIns="0" tIns="12700" rIns="0" bIns="0" rtlCol="0">
            <a:spAutoFit/>
          </a:bodyPr>
          <a:lstStyle/>
          <a:p>
            <a:pPr marL="85725" marR="5080" indent="-73025" algn="ctr">
              <a:lnSpc>
                <a:spcPct val="100000"/>
              </a:lnSpc>
              <a:spcBef>
                <a:spcPts val="100"/>
              </a:spcBef>
            </a:pPr>
            <a:r>
              <a:rPr lang="el-GR" spc="-5" dirty="0"/>
              <a:t>ΤΟ ΠΛΕΟΝΑΣΜΑ ΠΑΡΑΓΩΓΟΥ ΑΥΞΑΝΕΤΑΙ ΕΑΝ Η ΤΙΜΗ ΑΥΞΑΝΕΤΑΙ</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1981200"/>
            <a:ext cx="94202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69536"/>
            <a:ext cx="9385808" cy="1059264"/>
          </a:xfrm>
          <a:prstGeom prst="rect">
            <a:avLst/>
          </a:prstGeom>
        </p:spPr>
        <p:txBody>
          <a:bodyPr vert="horz" wrap="square" lIns="0" tIns="12700" rIns="0" bIns="0" rtlCol="0">
            <a:spAutoFit/>
          </a:bodyPr>
          <a:lstStyle/>
          <a:p>
            <a:pPr marL="103188" marR="5080" indent="-17463" algn="ctr">
              <a:lnSpc>
                <a:spcPct val="100000"/>
              </a:lnSpc>
              <a:spcBef>
                <a:spcPts val="100"/>
              </a:spcBef>
            </a:pPr>
            <a:r>
              <a:rPr lang="el-GR" sz="3400" spc="-5" dirty="0"/>
              <a:t>ΠΛΕΟΝΑΣΜΑ ΚΑΤΑΝΑΛΩΤΗ, ΠΛΕΟΝΑΣΜΑ ΠΑΡΑΓΩΓΟΥ ΚΑΙ ΟΦΕΛΗ ΑΠΟ ΤΟ ΕΜΠΟΡΙΟ</a:t>
            </a:r>
            <a:endParaRPr sz="3400" dirty="0"/>
          </a:p>
        </p:txBody>
      </p:sp>
      <p:sp>
        <p:nvSpPr>
          <p:cNvPr id="3" name="object 3"/>
          <p:cNvSpPr txBox="1"/>
          <p:nvPr/>
        </p:nvSpPr>
        <p:spPr>
          <a:xfrm>
            <a:off x="381000" y="6477000"/>
            <a:ext cx="9054465" cy="87459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Συνολικό πλεόνασμα</a:t>
            </a:r>
            <a:r>
              <a:rPr sz="2800" b="1" dirty="0">
                <a:latin typeface="Arial"/>
                <a:cs typeface="Arial"/>
              </a:rPr>
              <a:t>: </a:t>
            </a:r>
            <a:r>
              <a:rPr lang="el-GR" sz="2800" dirty="0">
                <a:latin typeface="Arial"/>
                <a:cs typeface="Arial"/>
              </a:rPr>
              <a:t>το άθροισμα των πλεονασμάτων παραγωγού και καταναλωτή.</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 y="1981200"/>
            <a:ext cx="94202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18733"/>
            <a:ext cx="10058400" cy="505267"/>
          </a:xfrm>
          <a:prstGeom prst="rect">
            <a:avLst/>
          </a:prstGeom>
        </p:spPr>
        <p:txBody>
          <a:bodyPr vert="horz" wrap="square" lIns="0" tIns="12700" rIns="0" bIns="0" rtlCol="0">
            <a:spAutoFit/>
          </a:bodyPr>
          <a:lstStyle/>
          <a:p>
            <a:pPr marL="12700" algn="ctr">
              <a:lnSpc>
                <a:spcPct val="100000"/>
              </a:lnSpc>
              <a:spcBef>
                <a:spcPts val="100"/>
              </a:spcBef>
            </a:pPr>
            <a:r>
              <a:rPr lang="el-GR" sz="3200" dirty="0"/>
              <a:t>Η ΑΠΟΤΕΛΕΣΜΑΤΙΚΟΤΗΤΑ ΤΩΝ ΑΓΟΡΩΝ </a:t>
            </a:r>
            <a:r>
              <a:rPr sz="3200" spc="-5" dirty="0"/>
              <a:t>(1 </a:t>
            </a:r>
            <a:r>
              <a:rPr lang="el-GR" sz="3200" spc="-5" dirty="0"/>
              <a:t>από</a:t>
            </a:r>
            <a:r>
              <a:rPr sz="3200" spc="-80" dirty="0"/>
              <a:t> </a:t>
            </a:r>
            <a:r>
              <a:rPr sz="3200" spc="-5" dirty="0"/>
              <a:t>2)</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503410" cy="40600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Οι αγορές δημιουργούν οφέλη από το εμπόριο: Οι αγορές είναι αποτελεσματικές</a:t>
            </a:r>
            <a:r>
              <a:rPr sz="2800" b="1" dirty="0">
                <a:latin typeface="Arial"/>
                <a:cs typeface="Arial"/>
              </a:rPr>
              <a:t>.</a:t>
            </a:r>
            <a:endParaRPr sz="2800" dirty="0">
              <a:latin typeface="Arial"/>
              <a:cs typeface="Arial"/>
            </a:endParaRPr>
          </a:p>
          <a:p>
            <a:pPr marL="469900" marR="1386840" indent="-457200">
              <a:lnSpc>
                <a:spcPct val="100000"/>
              </a:lnSpc>
              <a:spcBef>
                <a:spcPts val="1800"/>
              </a:spcBef>
              <a:buClr>
                <a:srgbClr val="4D4D4D"/>
              </a:buClr>
              <a:buFont typeface="Arial"/>
              <a:buChar char="•"/>
              <a:tabLst>
                <a:tab pos="469900" algn="l"/>
                <a:tab pos="470534" algn="l"/>
              </a:tabLst>
            </a:pPr>
            <a:r>
              <a:rPr lang="el-GR" sz="2800" b="1" dirty="0">
                <a:latin typeface="Arial"/>
                <a:cs typeface="Arial"/>
              </a:rPr>
              <a:t>Τρεις τρόποι μέσα από τους οποίους μπορεί να προσπαθήσετε (ανεπιτυχώς) να αυξήσετε το συνολικό πλεόνασμα</a:t>
            </a:r>
            <a:endParaRPr sz="2800" dirty="0">
              <a:latin typeface="Arial"/>
              <a:cs typeface="Arial"/>
            </a:endParaRPr>
          </a:p>
          <a:p>
            <a:pPr marL="927100" lvl="1" indent="-447675">
              <a:lnSpc>
                <a:spcPct val="100000"/>
              </a:lnSpc>
              <a:spcBef>
                <a:spcPts val="1205"/>
              </a:spcBef>
              <a:buClr>
                <a:srgbClr val="4D4D4D"/>
              </a:buClr>
              <a:buAutoNum type="arabicPeriod"/>
              <a:tabLst>
                <a:tab pos="927100" algn="l"/>
                <a:tab pos="927735" algn="l"/>
              </a:tabLst>
            </a:pPr>
            <a:r>
              <a:rPr lang="el-GR" sz="2600" spc="-5" dirty="0">
                <a:latin typeface="Arial"/>
                <a:cs typeface="Arial"/>
              </a:rPr>
              <a:t>ανακατανομή της κατανάλωσης μεταξύ των καταναλωτών</a:t>
            </a:r>
            <a:endParaRPr sz="2600" dirty="0">
              <a:latin typeface="Arial"/>
              <a:cs typeface="Arial"/>
            </a:endParaRPr>
          </a:p>
          <a:p>
            <a:pPr marL="927100" lvl="1" indent="-447675">
              <a:lnSpc>
                <a:spcPct val="100000"/>
              </a:lnSpc>
              <a:spcBef>
                <a:spcPts val="1200"/>
              </a:spcBef>
              <a:buClr>
                <a:srgbClr val="4D4D4D"/>
              </a:buClr>
              <a:buAutoNum type="arabicPeriod"/>
              <a:tabLst>
                <a:tab pos="927100" algn="l"/>
                <a:tab pos="927735" algn="l"/>
              </a:tabLst>
            </a:pPr>
            <a:r>
              <a:rPr lang="el-GR" sz="2600" spc="-5" dirty="0">
                <a:latin typeface="Arial"/>
                <a:cs typeface="Arial"/>
              </a:rPr>
              <a:t>ανακατανομή των πωλήσεων μεταξύ των πωλητών</a:t>
            </a:r>
            <a:endParaRPr sz="2600" dirty="0">
              <a:latin typeface="Arial"/>
              <a:cs typeface="Arial"/>
            </a:endParaRPr>
          </a:p>
          <a:p>
            <a:pPr marL="927100" lvl="1" indent="-447675">
              <a:lnSpc>
                <a:spcPct val="100000"/>
              </a:lnSpc>
              <a:spcBef>
                <a:spcPts val="1200"/>
              </a:spcBef>
              <a:buClr>
                <a:srgbClr val="4D4D4D"/>
              </a:buClr>
              <a:buAutoNum type="arabicPeriod"/>
              <a:tabLst>
                <a:tab pos="927100" algn="l"/>
                <a:tab pos="927735" algn="l"/>
              </a:tabLst>
            </a:pPr>
            <a:r>
              <a:rPr lang="el-GR" sz="2600" spc="-5" dirty="0">
                <a:latin typeface="Arial"/>
                <a:cs typeface="Arial"/>
              </a:rPr>
              <a:t>Μεταβολή της συναλλασσόμενης ποσότητας</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 y="2179494"/>
            <a:ext cx="4584700" cy="4013919"/>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000" dirty="0">
                <a:latin typeface="Arial"/>
                <a:cs typeface="Arial"/>
              </a:rPr>
              <a:t>Η Ana (σημείο Α) έχει προθυμία πληρωμής $35. Ο Braxton</a:t>
            </a:r>
            <a:r>
              <a:rPr lang="en-US" sz="2000" dirty="0">
                <a:latin typeface="Arial"/>
                <a:cs typeface="Arial"/>
              </a:rPr>
              <a:t> </a:t>
            </a:r>
            <a:r>
              <a:rPr lang="el-GR" sz="2000" dirty="0">
                <a:latin typeface="Arial"/>
                <a:cs typeface="Arial"/>
              </a:rPr>
              <a:t>(σημείο Β) έχει προθυμία πληρωμής μόνο $25. Στην τιμή</a:t>
            </a:r>
            <a:r>
              <a:rPr lang="en-US" sz="2000" dirty="0">
                <a:latin typeface="Arial"/>
                <a:cs typeface="Arial"/>
              </a:rPr>
              <a:t> </a:t>
            </a:r>
            <a:r>
              <a:rPr lang="el-GR" sz="2000" dirty="0">
                <a:latin typeface="Arial"/>
                <a:cs typeface="Arial"/>
              </a:rPr>
              <a:t>ισορροπίας της αγοράς, $30, η Ana αγοράζει ένα βιβλίο αλλά</a:t>
            </a:r>
            <a:r>
              <a:rPr lang="en-US" sz="2000" dirty="0">
                <a:latin typeface="Arial"/>
                <a:cs typeface="Arial"/>
              </a:rPr>
              <a:t> </a:t>
            </a:r>
            <a:r>
              <a:rPr lang="el-GR" sz="2000" dirty="0">
                <a:latin typeface="Arial"/>
                <a:cs typeface="Arial"/>
              </a:rPr>
              <a:t>ο Braxton όχι. Εάν ανακατανείμουμε την κατανάλωση</a:t>
            </a:r>
            <a:r>
              <a:rPr lang="en-US" sz="2000" dirty="0">
                <a:latin typeface="Arial"/>
                <a:cs typeface="Arial"/>
              </a:rPr>
              <a:t> </a:t>
            </a:r>
            <a:r>
              <a:rPr lang="el-GR" sz="2000" dirty="0">
                <a:latin typeface="Arial"/>
                <a:cs typeface="Arial"/>
              </a:rPr>
              <a:t>αφαιρώντας ένα βιβλίο από την Ana και δίνοντάς το στον</a:t>
            </a:r>
            <a:r>
              <a:rPr lang="en-US" sz="2000" dirty="0">
                <a:latin typeface="Arial"/>
                <a:cs typeface="Arial"/>
              </a:rPr>
              <a:t> </a:t>
            </a:r>
            <a:r>
              <a:rPr lang="el-GR" sz="2000" dirty="0">
                <a:latin typeface="Arial"/>
                <a:cs typeface="Arial"/>
              </a:rPr>
              <a:t>Braxton, το πλεόνασμα καταναλωτή μειώνεται κατά $10 και,</a:t>
            </a:r>
            <a:r>
              <a:rPr lang="en-US" sz="2000" dirty="0">
                <a:latin typeface="Arial"/>
                <a:cs typeface="Arial"/>
              </a:rPr>
              <a:t> </a:t>
            </a:r>
            <a:r>
              <a:rPr lang="el-GR" sz="2000" dirty="0">
                <a:latin typeface="Arial"/>
                <a:cs typeface="Arial"/>
              </a:rPr>
              <a:t>ως αποτέλεσμα, το συνολικό πλεόνασμα μειώνεται κατά $10.</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45152"/>
            <a:ext cx="46101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49" y="1119116"/>
            <a:ext cx="96289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2636078"/>
            <a:ext cx="4343399" cy="3890809"/>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dirty="0">
                <a:latin typeface="Arial"/>
                <a:cs typeface="Arial"/>
              </a:rPr>
              <a:t>Η Yvette (σημείο Υ) έχει ένα κόστος $35, $10 περισσότερο</a:t>
            </a:r>
            <a:r>
              <a:rPr lang="en-US" dirty="0">
                <a:latin typeface="Arial"/>
                <a:cs typeface="Arial"/>
              </a:rPr>
              <a:t> </a:t>
            </a:r>
            <a:r>
              <a:rPr lang="el-GR" dirty="0">
                <a:latin typeface="Arial"/>
                <a:cs typeface="Arial"/>
              </a:rPr>
              <a:t>από τον Xavier (σημείο Χ), ο οποίος έχει ένα κόστος $25.</a:t>
            </a:r>
            <a:r>
              <a:rPr lang="en-US" dirty="0">
                <a:latin typeface="Arial"/>
                <a:cs typeface="Arial"/>
              </a:rPr>
              <a:t> </a:t>
            </a:r>
            <a:r>
              <a:rPr lang="el-GR" dirty="0">
                <a:latin typeface="Arial"/>
                <a:cs typeface="Arial"/>
              </a:rPr>
              <a:t>Στην τιμή των $30, την τιμή ισορροπίας της αγοράς, ο</a:t>
            </a:r>
            <a:r>
              <a:rPr lang="en-US" dirty="0">
                <a:latin typeface="Arial"/>
                <a:cs typeface="Arial"/>
              </a:rPr>
              <a:t> </a:t>
            </a:r>
            <a:r>
              <a:rPr lang="el-GR" dirty="0">
                <a:latin typeface="Arial"/>
                <a:cs typeface="Arial"/>
              </a:rPr>
              <a:t>Xavier πουλά ένα βιβλίο αλλά η Yvette όχι. Εάν</a:t>
            </a:r>
            <a:r>
              <a:rPr lang="en-US" dirty="0">
                <a:latin typeface="Arial"/>
                <a:cs typeface="Arial"/>
              </a:rPr>
              <a:t> </a:t>
            </a:r>
            <a:r>
              <a:rPr lang="el-GR" dirty="0">
                <a:latin typeface="Arial"/>
                <a:cs typeface="Arial"/>
              </a:rPr>
              <a:t>ανακατανείμουμε τις πωλήσεις αποτρέποντας τον Xavier</a:t>
            </a:r>
            <a:r>
              <a:rPr lang="en-US" dirty="0">
                <a:latin typeface="Arial"/>
                <a:cs typeface="Arial"/>
              </a:rPr>
              <a:t> </a:t>
            </a:r>
            <a:r>
              <a:rPr lang="el-GR" dirty="0">
                <a:latin typeface="Arial"/>
                <a:cs typeface="Arial"/>
              </a:rPr>
              <a:t>να πουλήσει το βιβλίο του και υποχρεώνοντας της Yvette</a:t>
            </a:r>
            <a:r>
              <a:rPr lang="en-US" dirty="0">
                <a:latin typeface="Arial"/>
                <a:cs typeface="Arial"/>
              </a:rPr>
              <a:t> </a:t>
            </a:r>
            <a:r>
              <a:rPr lang="el-GR" dirty="0">
                <a:latin typeface="Arial"/>
                <a:cs typeface="Arial"/>
              </a:rPr>
              <a:t>να πουλήσει το δικό της, το πλεόνασμα παραγωγού</a:t>
            </a:r>
            <a:r>
              <a:rPr lang="en-US" dirty="0">
                <a:latin typeface="Arial"/>
                <a:cs typeface="Arial"/>
              </a:rPr>
              <a:t> </a:t>
            </a:r>
            <a:r>
              <a:rPr lang="el-GR" dirty="0">
                <a:latin typeface="Arial"/>
                <a:cs typeface="Arial"/>
              </a:rPr>
              <a:t>μειώνεται κατά $10 και, ως αποτέλεσμα, το συνολικό</a:t>
            </a:r>
            <a:r>
              <a:rPr lang="en-US" dirty="0">
                <a:latin typeface="Arial"/>
                <a:cs typeface="Arial"/>
              </a:rPr>
              <a:t> </a:t>
            </a:r>
            <a:r>
              <a:rPr lang="el-GR" dirty="0">
                <a:latin typeface="Arial"/>
                <a:cs typeface="Arial"/>
              </a:rPr>
              <a:t>πλεόνασμα μειώνεται κατά $10.</a:t>
            </a:r>
            <a:endParaRPr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016" y="2543175"/>
            <a:ext cx="505777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9" y="1447800"/>
            <a:ext cx="8494391" cy="46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879602"/>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ΑΥΤΌ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850840"/>
            <a:ext cx="9279255" cy="5141792"/>
          </a:xfrm>
          <a:prstGeom prst="rect">
            <a:avLst/>
          </a:prstGeom>
        </p:spPr>
        <p:txBody>
          <a:bodyPr vert="horz" wrap="square" lIns="0" tIns="164465" rIns="0" bIns="0" rtlCol="0">
            <a:spAutoFit/>
          </a:bodyPr>
          <a:lstStyle/>
          <a:p>
            <a:pPr marL="479425" indent="-466725">
              <a:lnSpc>
                <a:spcPct val="100000"/>
              </a:lnSpc>
              <a:spcBef>
                <a:spcPts val="1295"/>
              </a:spcBef>
              <a:buClr>
                <a:srgbClr val="4D4D4D"/>
              </a:buClr>
              <a:buChar char="•"/>
              <a:tabLst>
                <a:tab pos="479425" algn="l"/>
                <a:tab pos="480059" algn="l"/>
              </a:tabLst>
            </a:pPr>
            <a:r>
              <a:rPr lang="el-GR" sz="2800" dirty="0">
                <a:latin typeface="Arial"/>
                <a:cs typeface="Arial"/>
              </a:rPr>
              <a:t>Τι είναι το πλεόνασμα καταναλωτή;</a:t>
            </a:r>
          </a:p>
          <a:p>
            <a:pPr marL="479425" indent="-466725">
              <a:lnSpc>
                <a:spcPct val="100000"/>
              </a:lnSpc>
              <a:spcBef>
                <a:spcPts val="1295"/>
              </a:spcBef>
              <a:buClr>
                <a:srgbClr val="4D4D4D"/>
              </a:buClr>
              <a:buChar char="•"/>
              <a:tabLst>
                <a:tab pos="479425" algn="l"/>
                <a:tab pos="480059" algn="l"/>
              </a:tabLst>
            </a:pPr>
            <a:r>
              <a:rPr lang="el-GR" sz="2800" dirty="0">
                <a:latin typeface="Arial"/>
                <a:cs typeface="Arial"/>
              </a:rPr>
              <a:t>Τι είναι το πλεόνασμα παραγωγού;</a:t>
            </a:r>
          </a:p>
          <a:p>
            <a:pPr marL="479425" indent="-466725">
              <a:lnSpc>
                <a:spcPct val="100000"/>
              </a:lnSpc>
              <a:spcBef>
                <a:spcPts val="1295"/>
              </a:spcBef>
              <a:buClr>
                <a:srgbClr val="4D4D4D"/>
              </a:buClr>
              <a:buChar char="•"/>
              <a:tabLst>
                <a:tab pos="479425" algn="l"/>
                <a:tab pos="480059" algn="l"/>
              </a:tabLst>
            </a:pPr>
            <a:r>
              <a:rPr lang="el-GR" sz="2800" dirty="0">
                <a:latin typeface="Arial"/>
                <a:cs typeface="Arial"/>
              </a:rPr>
              <a:t>Τι είναι το συνολικό πλεόνασμα και γιατί χρησιμοποιείται για να απεικονίσει τα οφέλη από τις εμπορικές συναλλαγές σε μια αγορά;</a:t>
            </a:r>
          </a:p>
          <a:p>
            <a:pPr marL="479425" indent="-466725">
              <a:lnSpc>
                <a:spcPct val="100000"/>
              </a:lnSpc>
              <a:spcBef>
                <a:spcPts val="1295"/>
              </a:spcBef>
              <a:buClr>
                <a:srgbClr val="4D4D4D"/>
              </a:buClr>
              <a:buChar char="•"/>
              <a:tabLst>
                <a:tab pos="479425" algn="l"/>
                <a:tab pos="480059" algn="l"/>
              </a:tabLst>
            </a:pPr>
            <a:r>
              <a:rPr lang="el-GR" sz="2800" dirty="0">
                <a:latin typeface="Arial"/>
                <a:cs typeface="Arial"/>
              </a:rPr>
              <a:t>Τι είναι αυτό που καθορίζει τη σημασία των δικαιωμάτων ιδιοκτησίας και των οικονομικών σημάτων σε μια αγορά που λειτουργεί καλά;</a:t>
            </a:r>
          </a:p>
          <a:p>
            <a:pPr marL="479425" indent="-466725">
              <a:lnSpc>
                <a:spcPct val="100000"/>
              </a:lnSpc>
              <a:spcBef>
                <a:spcPts val="1295"/>
              </a:spcBef>
              <a:buClr>
                <a:srgbClr val="4D4D4D"/>
              </a:buClr>
              <a:buChar char="•"/>
              <a:tabLst>
                <a:tab pos="479425" algn="l"/>
                <a:tab pos="480059" algn="l"/>
              </a:tabLst>
            </a:pPr>
            <a:r>
              <a:rPr lang="el-GR" sz="2800" dirty="0">
                <a:latin typeface="Arial"/>
                <a:cs typeface="Arial"/>
              </a:rPr>
              <a:t>Γιατί μια αγορά μπορεί να αποτύχει και να γίνει αναποτελεσματική;</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85725" marR="5080" indent="-47625" algn="ctr">
              <a:lnSpc>
                <a:spcPct val="100000"/>
              </a:lnSpc>
              <a:spcBef>
                <a:spcPts val="100"/>
              </a:spcBef>
            </a:pPr>
            <a:r>
              <a:rPr lang="el-GR" dirty="0"/>
              <a:t>ΓΙΑΤΙ ΟΙ ΜΕΤΑΒΟΛΕΣ ΣΤΗΝ ΠΟΣΟΤΗΤΑ ΜΕΙΩΝΟΥΝ ΤΟ ΣΥΝΟΛΙΚΟ ΠΛΕΟΝΑΣΜΑ</a:t>
            </a:r>
            <a:endParaRPr spc="-5"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894" y="1966912"/>
            <a:ext cx="49434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855100"/>
            <a:ext cx="4876230" cy="34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79602"/>
            <a:ext cx="10058400" cy="505267"/>
          </a:xfrm>
          <a:prstGeom prst="rect">
            <a:avLst/>
          </a:prstGeom>
        </p:spPr>
        <p:txBody>
          <a:bodyPr vert="horz" wrap="square" lIns="0" tIns="12700" rIns="0" bIns="0" rtlCol="0">
            <a:spAutoFit/>
          </a:bodyPr>
          <a:lstStyle/>
          <a:p>
            <a:pPr marL="12700" algn="ctr">
              <a:lnSpc>
                <a:spcPct val="100000"/>
              </a:lnSpc>
              <a:spcBef>
                <a:spcPts val="100"/>
              </a:spcBef>
            </a:pPr>
            <a:r>
              <a:rPr lang="el-GR" sz="3200" dirty="0"/>
              <a:t>Η ΑΠΟΤΕΛΕΣΜΑΤΙΚΟΤΗΤΑ ΤΩΝ ΑΓΟΡΩΝ </a:t>
            </a:r>
            <a:r>
              <a:rPr lang="el-GR" sz="3200" spc="-5" dirty="0"/>
              <a:t>(2 από</a:t>
            </a:r>
            <a:r>
              <a:rPr lang="el-GR" sz="3200" spc="-80" dirty="0"/>
              <a:t> </a:t>
            </a:r>
            <a:r>
              <a:rPr lang="el-GR" sz="3200" spc="-5" dirty="0"/>
              <a:t>2)</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3355" y="1396717"/>
            <a:ext cx="9982200" cy="6458178"/>
          </a:xfrm>
          <a:prstGeom prst="rect">
            <a:avLst/>
          </a:prstGeom>
        </p:spPr>
        <p:txBody>
          <a:bodyPr vert="horz" wrap="square" lIns="0" tIns="177800" rIns="0" bIns="0" rtlCol="0">
            <a:spAutoFit/>
          </a:bodyPr>
          <a:lstStyle/>
          <a:p>
            <a:pPr marL="469900" indent="-457200">
              <a:lnSpc>
                <a:spcPct val="100000"/>
              </a:lnSpc>
              <a:spcBef>
                <a:spcPts val="1400"/>
              </a:spcBef>
              <a:buClr>
                <a:srgbClr val="4D4D4D"/>
              </a:buClr>
              <a:buChar char="•"/>
              <a:tabLst>
                <a:tab pos="469900" algn="l"/>
                <a:tab pos="470534" algn="l"/>
              </a:tabLst>
            </a:pPr>
            <a:r>
              <a:rPr lang="el-GR" sz="2800" dirty="0">
                <a:latin typeface="Arial"/>
                <a:cs typeface="Arial"/>
              </a:rPr>
              <a:t>Μια αποτελεσματική αγορά επιτελεί τέσσερις σημαντικές λειτουργίες</a:t>
            </a:r>
            <a:r>
              <a:rPr sz="2800" dirty="0">
                <a:latin typeface="Arial"/>
                <a:cs typeface="Arial"/>
              </a:rPr>
              <a:t>:</a:t>
            </a:r>
            <a:endParaRPr lang="en-US" sz="2600" spc="-5" dirty="0">
              <a:latin typeface="Arial"/>
              <a:cs typeface="Arial"/>
            </a:endParaRPr>
          </a:p>
          <a:p>
            <a:pPr marL="927100" lvl="1" indent="-447675">
              <a:lnSpc>
                <a:spcPct val="100000"/>
              </a:lnSpc>
              <a:spcBef>
                <a:spcPts val="1200"/>
              </a:spcBef>
              <a:buClr>
                <a:srgbClr val="4D4D4D"/>
              </a:buClr>
              <a:buAutoNum type="arabicPeriod"/>
              <a:tabLst>
                <a:tab pos="927100" algn="l"/>
                <a:tab pos="927735" algn="l"/>
              </a:tabLst>
            </a:pPr>
            <a:r>
              <a:rPr lang="el-GR" sz="2600" spc="-5" dirty="0">
                <a:latin typeface="Arial"/>
                <a:cs typeface="Arial"/>
              </a:rPr>
              <a:t>Κατανέμει την κατανάλωση του αγαθού στους δυνητικούς αγοραστές που το αποτιμούν περισσότερο, όπως αναδεικνύεται από το γεγονός ότι έχουν την μεγαλύτερη προθυμία πληρωμής.</a:t>
            </a:r>
          </a:p>
          <a:p>
            <a:pPr marL="927100" marR="5080" lvl="1" indent="-447675">
              <a:lnSpc>
                <a:spcPct val="100000"/>
              </a:lnSpc>
              <a:spcBef>
                <a:spcPts val="1200"/>
              </a:spcBef>
              <a:buClr>
                <a:srgbClr val="4D4D4D"/>
              </a:buClr>
              <a:buAutoNum type="arabicPeriod" startAt="2"/>
              <a:tabLst>
                <a:tab pos="927100" algn="l"/>
                <a:tab pos="927735" algn="l"/>
              </a:tabLst>
            </a:pPr>
            <a:r>
              <a:rPr lang="el-GR" sz="2600" spc="-5" dirty="0">
                <a:latin typeface="Arial"/>
                <a:cs typeface="Arial"/>
              </a:rPr>
              <a:t>Κατανέμει τις πωλήσεις στους δυνητικούς πωλητές που αποτιμούν περισσότερο το δικαίωμα να πουλήσουν το αγαθό, όπως αναδεικνύεται από το γεγονός ότι έχουν το χαμηλότερο κόστος.</a:t>
            </a:r>
          </a:p>
          <a:p>
            <a:pPr marL="927100" marR="7620" lvl="1" indent="-447040">
              <a:lnSpc>
                <a:spcPct val="100000"/>
              </a:lnSpc>
              <a:spcBef>
                <a:spcPts val="1200"/>
              </a:spcBef>
              <a:buClr>
                <a:srgbClr val="4D4D4D"/>
              </a:buClr>
              <a:buAutoNum type="arabicPeriod" startAt="2"/>
              <a:tabLst>
                <a:tab pos="927100" algn="l"/>
                <a:tab pos="927735" algn="l"/>
              </a:tabLst>
            </a:pPr>
            <a:r>
              <a:rPr lang="el-GR" sz="2600" spc="-5" dirty="0">
                <a:latin typeface="Arial"/>
                <a:cs typeface="Arial"/>
              </a:rPr>
              <a:t>Διασφαλίζει ότι κάθε καταναλωτής που πραγματοποιεί μια αγορά αποτιμά το προϊόν περισσότερο από κάθε πωλητή που πραγματοποιεί μια πώληση, έτσι ώστε όλες οι συναλλαγές να είναι αμοιβαία επωφελείς.</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879602"/>
            <a:ext cx="8763000"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ΚΟΙΝΩΝΙΚΗ ΔΙΚΑΙΟΣΥΝΗ ΚΑΙ ΑΠΟΤΕΛΕΣΜΑΤΙΚΟΤΗΤΑ</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303477"/>
            <a:ext cx="9570085" cy="2752035"/>
          </a:xfrm>
          <a:prstGeom prst="rect">
            <a:avLst/>
          </a:prstGeom>
        </p:spPr>
        <p:txBody>
          <a:bodyPr vert="horz" wrap="square" lIns="0" tIns="12700" rIns="0" bIns="0" rtlCol="0">
            <a:spAutoFit/>
          </a:bodyPr>
          <a:lstStyle/>
          <a:p>
            <a:pPr marL="469900" marR="1019810" indent="-457200">
              <a:lnSpc>
                <a:spcPct val="100000"/>
              </a:lnSpc>
              <a:spcBef>
                <a:spcPts val="100"/>
              </a:spcBef>
              <a:buClr>
                <a:srgbClr val="4D4D4D"/>
              </a:buClr>
              <a:buChar char="•"/>
              <a:tabLst>
                <a:tab pos="469900" algn="l"/>
                <a:tab pos="470534" algn="l"/>
              </a:tabLst>
            </a:pPr>
            <a:r>
              <a:rPr lang="el-GR" sz="2800" dirty="0">
                <a:latin typeface="Arial"/>
                <a:cs typeface="Arial"/>
              </a:rPr>
              <a:t>Η ουσία είναι ότι η αποτελεσματικότητα έχει σχέση με το πώς μπορούσε να επιτύχουμε τους στόχους και όχι με το ποιοι θα</a:t>
            </a:r>
            <a:r>
              <a:rPr lang="en-US" sz="2800" dirty="0">
                <a:latin typeface="Arial"/>
                <a:cs typeface="Arial"/>
              </a:rPr>
              <a:t> </a:t>
            </a:r>
            <a:r>
              <a:rPr lang="el-GR" sz="2800" dirty="0">
                <a:latin typeface="Arial"/>
                <a:cs typeface="Arial"/>
              </a:rPr>
              <a:t>έπρεπε να είναι οι στόχοι αυτοί.</a:t>
            </a:r>
            <a:endParaRPr lang="en-US" sz="2800" dirty="0">
              <a:latin typeface="Arial"/>
              <a:cs typeface="Arial"/>
            </a:endParaRPr>
          </a:p>
          <a:p>
            <a:pPr marL="469900" marR="5080" indent="-457200">
              <a:lnSpc>
                <a:spcPct val="100000"/>
              </a:lnSpc>
              <a:spcBef>
                <a:spcPts val="1200"/>
              </a:spcBef>
              <a:buClr>
                <a:srgbClr val="4D4D4D"/>
              </a:buClr>
              <a:buChar char="•"/>
              <a:tabLst>
                <a:tab pos="469900" algn="l"/>
                <a:tab pos="470534" algn="l"/>
              </a:tabLst>
            </a:pPr>
            <a:r>
              <a:rPr lang="el-GR" sz="2800" dirty="0">
                <a:latin typeface="Arial"/>
                <a:cs typeface="Arial"/>
              </a:rPr>
              <a:t>Πολλές φορές παρατηρείται ένας αμοιβαίος συμβιβασμός μεταξύ κοινωνικής δικαιοσύνης και αποτελεσματικότητας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987" y="879602"/>
            <a:ext cx="9731375"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ΓΙΑΤΙ ΟΙ ΑΓΟΡΕΣ ΛΕΙΤΟΥΡΓΟΥΝ ΣΥΝΗΘΩΣ ΤΟΣΟ ΚΑΛΑ</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177415"/>
            <a:ext cx="8362950" cy="1912062"/>
          </a:xfrm>
          <a:prstGeom prst="rect">
            <a:avLst/>
          </a:prstGeom>
        </p:spPr>
        <p:txBody>
          <a:bodyPr vert="horz" wrap="square" lIns="0" tIns="95250" rIns="0" bIns="0" rtlCol="0">
            <a:spAutoFit/>
          </a:bodyPr>
          <a:lstStyle/>
          <a:p>
            <a:pPr marL="469900" indent="-457200">
              <a:lnSpc>
                <a:spcPct val="100000"/>
              </a:lnSpc>
              <a:spcBef>
                <a:spcPts val="750"/>
              </a:spcBef>
              <a:buClr>
                <a:srgbClr val="4D4D4D"/>
              </a:buClr>
              <a:buChar char="•"/>
              <a:tabLst>
                <a:tab pos="469900" algn="l"/>
                <a:tab pos="470534" algn="l"/>
              </a:tabLst>
            </a:pPr>
            <a:r>
              <a:rPr lang="el-GR" sz="2800" dirty="0">
                <a:latin typeface="Arial"/>
                <a:cs typeface="Arial"/>
              </a:rPr>
              <a:t>Οι αγορές που λειτουργού άρτια, είναι αποτελεσματικές εξαιτίας:</a:t>
            </a:r>
            <a:endParaRPr sz="2800" dirty="0">
              <a:latin typeface="Arial"/>
              <a:cs typeface="Arial"/>
            </a:endParaRPr>
          </a:p>
          <a:p>
            <a:pPr marL="927100" lvl="1" indent="-447675">
              <a:lnSpc>
                <a:spcPct val="100000"/>
              </a:lnSpc>
              <a:spcBef>
                <a:spcPts val="605"/>
              </a:spcBef>
              <a:buClr>
                <a:srgbClr val="4D4D4D"/>
              </a:buClr>
              <a:buAutoNum type="arabicPeriod"/>
              <a:tabLst>
                <a:tab pos="927100" algn="l"/>
                <a:tab pos="927735" algn="l"/>
              </a:tabLst>
            </a:pPr>
            <a:r>
              <a:rPr lang="el-GR" sz="2600" spc="-5" dirty="0">
                <a:latin typeface="Arial"/>
                <a:cs typeface="Arial"/>
              </a:rPr>
              <a:t>των</a:t>
            </a:r>
            <a:r>
              <a:rPr lang="el-GR" sz="2600" b="1" spc="-5" dirty="0">
                <a:latin typeface="Arial"/>
                <a:cs typeface="Arial"/>
              </a:rPr>
              <a:t> δικαιωμάτων ιδιοκτησίας</a:t>
            </a:r>
            <a:r>
              <a:rPr sz="2600" b="1" spc="-10" dirty="0">
                <a:latin typeface="Arial"/>
                <a:cs typeface="Arial"/>
              </a:rPr>
              <a:t>.</a:t>
            </a:r>
            <a:endParaRPr sz="2600" dirty="0">
              <a:latin typeface="Arial"/>
              <a:cs typeface="Arial"/>
            </a:endParaRPr>
          </a:p>
          <a:p>
            <a:pPr marL="927100" lvl="1" indent="-447675">
              <a:lnSpc>
                <a:spcPct val="100000"/>
              </a:lnSpc>
              <a:spcBef>
                <a:spcPts val="600"/>
              </a:spcBef>
              <a:buClr>
                <a:srgbClr val="4D4D4D"/>
              </a:buClr>
              <a:buAutoNum type="arabicPeriod"/>
              <a:tabLst>
                <a:tab pos="927100" algn="l"/>
                <a:tab pos="927735" algn="l"/>
              </a:tabLst>
            </a:pPr>
            <a:r>
              <a:rPr lang="el-GR" sz="2600" spc="-10" dirty="0">
                <a:latin typeface="Arial"/>
                <a:cs typeface="Arial"/>
              </a:rPr>
              <a:t>των </a:t>
            </a:r>
            <a:r>
              <a:rPr lang="el-GR" sz="2600" b="1" spc="-10" dirty="0">
                <a:latin typeface="Arial"/>
                <a:cs typeface="Arial"/>
              </a:rPr>
              <a:t>οικονομικών σημάτων</a:t>
            </a:r>
            <a:r>
              <a:rPr sz="2600" b="1" spc="-10" dirty="0">
                <a:latin typeface="Arial"/>
                <a:cs typeface="Arial"/>
              </a:rPr>
              <a:t>.</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8088" y="879602"/>
            <a:ext cx="8129905"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ΓΙΑΤΙ ΕΙΝΑΙ ΣΗΜΑΝΤΙΚΑ ΤΑ ΔΙΚΑΙΩΜΑΤΑ ΙΔΙΟΚΤΗΣΙΑΣ</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489200"/>
            <a:ext cx="9132570" cy="2752035"/>
          </a:xfrm>
          <a:prstGeom prst="rect">
            <a:avLst/>
          </a:prstGeom>
        </p:spPr>
        <p:txBody>
          <a:bodyPr vert="horz" wrap="square" lIns="0" tIns="12700" rIns="0" bIns="0" rtlCol="0">
            <a:spAutoFit/>
          </a:bodyPr>
          <a:lstStyle/>
          <a:p>
            <a:pPr marL="469900" marR="123825" indent="-457200">
              <a:lnSpc>
                <a:spcPct val="100000"/>
              </a:lnSpc>
              <a:spcBef>
                <a:spcPts val="100"/>
              </a:spcBef>
              <a:buClr>
                <a:srgbClr val="4D4D4D"/>
              </a:buClr>
              <a:buChar char="•"/>
              <a:tabLst>
                <a:tab pos="469900" algn="l"/>
                <a:tab pos="470534" algn="l"/>
              </a:tabLst>
            </a:pPr>
            <a:r>
              <a:rPr lang="el-GR" sz="2800" dirty="0">
                <a:latin typeface="Arial"/>
                <a:cs typeface="Arial"/>
              </a:rPr>
              <a:t>Τα δικαιώματα ιδιοκτησίας δημιουργούν και προστατεύουν τα κίνητρα των ανθρώπων για  συναλλαγές με άλλους ανθρώπους και για καινοτομία</a:t>
            </a:r>
            <a:r>
              <a:rPr sz="2800" dirty="0">
                <a:latin typeface="Arial"/>
                <a:cs typeface="Arial"/>
              </a:rPr>
              <a:t>.</a:t>
            </a:r>
          </a:p>
          <a:p>
            <a:pPr marL="469900" marR="5080" indent="-457200">
              <a:lnSpc>
                <a:spcPct val="100000"/>
              </a:lnSpc>
              <a:spcBef>
                <a:spcPts val="1200"/>
              </a:spcBef>
              <a:buClr>
                <a:srgbClr val="4D4D4D"/>
              </a:buClr>
              <a:buFont typeface="Arial"/>
              <a:buChar char="•"/>
              <a:tabLst>
                <a:tab pos="469900" algn="l"/>
                <a:tab pos="470534" algn="l"/>
              </a:tabLst>
            </a:pPr>
            <a:r>
              <a:rPr lang="el-GR" sz="2800" dirty="0">
                <a:latin typeface="Arial"/>
                <a:cs typeface="Arial"/>
              </a:rPr>
              <a:t>Τα </a:t>
            </a:r>
            <a:r>
              <a:rPr lang="el-GR" sz="2800" b="1" dirty="0">
                <a:latin typeface="Arial"/>
                <a:cs typeface="Arial"/>
              </a:rPr>
              <a:t>δικαιώματα ιδιοκτησίας</a:t>
            </a:r>
            <a:r>
              <a:rPr sz="2800" b="1" spc="-5" dirty="0">
                <a:latin typeface="Arial"/>
                <a:cs typeface="Arial"/>
              </a:rPr>
              <a:t> </a:t>
            </a:r>
            <a:r>
              <a:rPr lang="el-GR" sz="2800" dirty="0">
                <a:latin typeface="Arial"/>
                <a:cs typeface="Arial"/>
              </a:rPr>
              <a:t>είναι</a:t>
            </a:r>
            <a:r>
              <a:rPr sz="2800" dirty="0">
                <a:latin typeface="Arial"/>
                <a:cs typeface="Arial"/>
              </a:rPr>
              <a:t> </a:t>
            </a:r>
            <a:r>
              <a:rPr lang="el-GR" sz="2800" dirty="0">
                <a:latin typeface="Arial"/>
                <a:cs typeface="Arial"/>
              </a:rPr>
              <a:t>τα δικαιώματα των ιδιοκτητών των πολύτιμων ειδών, είτε αυτά είναι πόροι είτε αγαθά, να τα διαθέτουν όπως αυτοί επιλέγουν.</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433560" cy="1305486"/>
          </a:xfrm>
          <a:prstGeom prst="rect">
            <a:avLst/>
          </a:prstGeom>
        </p:spPr>
        <p:txBody>
          <a:bodyPr vert="horz" wrap="square" lIns="0" tIns="12700" rIns="0" bIns="0" rtlCol="0">
            <a:spAutoFit/>
          </a:bodyPr>
          <a:lstStyle/>
          <a:p>
            <a:pPr marL="469900" marR="664845" indent="-457200">
              <a:lnSpc>
                <a:spcPct val="100000"/>
              </a:lnSpc>
              <a:spcBef>
                <a:spcPts val="1800"/>
              </a:spcBef>
              <a:buClr>
                <a:srgbClr val="4D4D4D"/>
              </a:buClr>
              <a:buFont typeface="Arial"/>
              <a:buChar char="•"/>
              <a:tabLst>
                <a:tab pos="469900" algn="l"/>
                <a:tab pos="470534" algn="l"/>
              </a:tabLst>
            </a:pPr>
            <a:r>
              <a:rPr lang="el-GR" sz="2800" b="1" spc="-5" dirty="0">
                <a:latin typeface="Arial"/>
                <a:cs typeface="Arial"/>
              </a:rPr>
              <a:t>Ένα οικονομικό σήμα </a:t>
            </a:r>
            <a:r>
              <a:rPr lang="el-GR" sz="2800" dirty="0">
                <a:latin typeface="Arial"/>
                <a:cs typeface="Arial"/>
              </a:rPr>
              <a:t>είναι κάθε κομμάτι πληροφορίας που βοηθά τους ανθρώπους να λάβουν καλύτερες οικονομικές αποφάσεις.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Ορθογώνιο 7"/>
          <p:cNvSpPr/>
          <p:nvPr/>
        </p:nvSpPr>
        <p:spPr>
          <a:xfrm>
            <a:off x="155708" y="762000"/>
            <a:ext cx="9750292" cy="1200329"/>
          </a:xfrm>
          <a:prstGeom prst="rect">
            <a:avLst/>
          </a:prstGeom>
        </p:spPr>
        <p:txBody>
          <a:bodyPr wrap="square">
            <a:spAutoFit/>
          </a:bodyPr>
          <a:lstStyle/>
          <a:p>
            <a:pPr algn="ctr"/>
            <a:r>
              <a:rPr lang="el-GR" sz="3600" kern="0" dirty="0">
                <a:solidFill>
                  <a:srgbClr val="DA1B2C"/>
                </a:solidFill>
                <a:latin typeface="Arial"/>
                <a:ea typeface="+mj-ea"/>
                <a:cs typeface="Arial"/>
              </a:rPr>
              <a:t>ΓΙΑΤΙ ΤΟ ΚΑΛΟ ΟΙΚΟΝΟΜΙΚΟ ΣΗΜΑ ΕΊΝΑΙ ΣΗΜΑΝΤΙΚΟ  - ΜΕΡΟΣ 1</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85725" marR="5080" indent="-74613" algn="ctr">
              <a:lnSpc>
                <a:spcPct val="100000"/>
              </a:lnSpc>
              <a:spcBef>
                <a:spcPts val="100"/>
              </a:spcBef>
            </a:pPr>
            <a:r>
              <a:rPr lang="el-GR" dirty="0"/>
              <a:t>ΓΙΑΤΙ ΤΑ ΚΑΛΑ ΟΙΚΟΝΟΜΙΚΑ ΣΗΜΑΤΑ ΕΙΝΑΙ ΣΗΜΑΝΤΙΚΑ ΜΕΡΟΣ 2</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321165" cy="2628925"/>
          </a:xfrm>
          <a:prstGeom prst="rect">
            <a:avLst/>
          </a:prstGeom>
        </p:spPr>
        <p:txBody>
          <a:bodyPr vert="horz" wrap="square" lIns="0" tIns="12700" rIns="0" bIns="0" rtlCol="0">
            <a:spAutoFit/>
          </a:bodyPr>
          <a:lstStyle/>
          <a:p>
            <a:pPr marL="469900" marR="51435" indent="-457200">
              <a:lnSpc>
                <a:spcPct val="100000"/>
              </a:lnSpc>
              <a:spcBef>
                <a:spcPts val="100"/>
              </a:spcBef>
              <a:buClr>
                <a:srgbClr val="4D4D4D"/>
              </a:buClr>
              <a:buChar char="•"/>
              <a:tabLst>
                <a:tab pos="469900" algn="l"/>
                <a:tab pos="470534" algn="l"/>
              </a:tabLst>
            </a:pPr>
            <a:r>
              <a:rPr lang="el-GR" sz="2800" dirty="0">
                <a:latin typeface="Arial"/>
                <a:cs typeface="Arial"/>
              </a:rPr>
              <a:t>Οι τιμές όμως είναι μακράν τα πιο σημαντικά οικονομικά σήματα σε μια οικονομία</a:t>
            </a:r>
            <a:r>
              <a:rPr lang="en-US" sz="2800" dirty="0">
                <a:latin typeface="Arial"/>
                <a:cs typeface="Arial"/>
              </a:rPr>
              <a:t> </a:t>
            </a:r>
            <a:r>
              <a:rPr lang="el-GR" sz="2800" dirty="0">
                <a:latin typeface="Arial"/>
                <a:cs typeface="Arial"/>
              </a:rPr>
              <a:t>της αγοράς</a:t>
            </a:r>
            <a:endParaRPr lang="en-US" sz="2600" b="1" spc="-5" dirty="0">
              <a:latin typeface="Arial"/>
              <a:cs typeface="Arial"/>
            </a:endParaRPr>
          </a:p>
          <a:p>
            <a:pPr marL="927100" marR="63500" lvl="1" indent="-447675">
              <a:lnSpc>
                <a:spcPct val="100000"/>
              </a:lnSpc>
              <a:spcBef>
                <a:spcPts val="605"/>
              </a:spcBef>
              <a:buClr>
                <a:srgbClr val="4D4D4D"/>
              </a:buClr>
              <a:buFont typeface="Arial"/>
              <a:buChar char="–"/>
              <a:tabLst>
                <a:tab pos="927100" algn="l"/>
                <a:tab pos="927735" algn="l"/>
              </a:tabLst>
            </a:pPr>
            <a:r>
              <a:rPr lang="el-GR" sz="2600" spc="-5" dirty="0">
                <a:latin typeface="Arial"/>
                <a:cs typeface="Arial"/>
              </a:rPr>
              <a:t>Οι τιμές μπορεί κάποιες φορές να αποτυγχάνουν σαν οικονομικά σήματα</a:t>
            </a:r>
            <a:r>
              <a:rPr sz="2600" spc="-5" dirty="0">
                <a:latin typeface="Arial"/>
                <a:cs typeface="Arial"/>
              </a:rPr>
              <a:t>.</a:t>
            </a:r>
            <a:endParaRPr lang="en-US" sz="2600" b="1" spc="-10" dirty="0">
              <a:latin typeface="Arial"/>
              <a:cs typeface="Arial"/>
            </a:endParaRPr>
          </a:p>
          <a:p>
            <a:pPr marL="927100" marR="409575" lvl="1" indent="-447675">
              <a:lnSpc>
                <a:spcPct val="100000"/>
              </a:lnSpc>
              <a:spcBef>
                <a:spcPts val="600"/>
              </a:spcBef>
              <a:buClr>
                <a:srgbClr val="4D4D4D"/>
              </a:buClr>
              <a:buFont typeface="Arial"/>
              <a:buChar char="–"/>
              <a:tabLst>
                <a:tab pos="927100" algn="l"/>
                <a:tab pos="927735" algn="l"/>
              </a:tabLst>
            </a:pPr>
            <a:r>
              <a:rPr lang="el-GR" sz="2600" spc="-10" dirty="0">
                <a:latin typeface="Arial"/>
                <a:cs typeface="Arial"/>
              </a:rPr>
              <a:t>Ορισμένες φορές μπορεί η τιμή να μην αποτελεί</a:t>
            </a:r>
            <a:r>
              <a:rPr lang="en-US" sz="2600" spc="-10" dirty="0">
                <a:latin typeface="Arial"/>
                <a:cs typeface="Arial"/>
              </a:rPr>
              <a:t> </a:t>
            </a:r>
            <a:r>
              <a:rPr lang="el-GR" sz="2600" spc="-10" dirty="0">
                <a:latin typeface="Arial"/>
                <a:cs typeface="Arial"/>
              </a:rPr>
              <a:t>ακριβή δείκτη του πόσο επιθυμητό είναι ένα αγαθό.</a:t>
            </a:r>
            <a:endParaRPr lang="en-US" sz="2600" i="1" spc="-5"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 y="879602"/>
            <a:ext cx="932815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Κάποια Σημεία που Χρήζουν Προσοχής</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524000"/>
            <a:ext cx="9593580" cy="3920945"/>
          </a:xfrm>
          <a:prstGeom prst="rect">
            <a:avLst/>
          </a:prstGeom>
        </p:spPr>
        <p:txBody>
          <a:bodyPr vert="horz" wrap="square" lIns="0" tIns="164465" rIns="0" bIns="0" rtlCol="0">
            <a:spAutoFit/>
          </a:bodyPr>
          <a:lstStyle/>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Οι αγορές δεν είναι πάντα αποτελεσματικές. Ορισμένες φορές αποτυγχάνουν</a:t>
            </a:r>
            <a:r>
              <a:rPr sz="2800" dirty="0">
                <a:latin typeface="Arial"/>
                <a:cs typeface="Arial"/>
              </a:rPr>
              <a:t>.</a:t>
            </a:r>
            <a:endParaRPr lang="en-US" sz="2800" b="1" dirty="0">
              <a:latin typeface="Arial"/>
              <a:cs typeface="Arial"/>
            </a:endParaRPr>
          </a:p>
          <a:p>
            <a:pPr marL="469900" marR="5080" indent="-457200">
              <a:lnSpc>
                <a:spcPct val="100000"/>
              </a:lnSpc>
              <a:spcBef>
                <a:spcPts val="1200"/>
              </a:spcBef>
              <a:buClr>
                <a:srgbClr val="4D4D4D"/>
              </a:buClr>
              <a:buFont typeface="Arial"/>
              <a:buChar char="•"/>
              <a:tabLst>
                <a:tab pos="469900" algn="l"/>
                <a:tab pos="470534" algn="l"/>
              </a:tabLst>
            </a:pPr>
            <a:r>
              <a:rPr lang="el-GR" sz="2800" b="1" dirty="0">
                <a:latin typeface="Arial"/>
                <a:cs typeface="Arial"/>
              </a:rPr>
              <a:t>Αναποτελεσματική (αγορά)</a:t>
            </a:r>
            <a:r>
              <a:rPr sz="2800" b="1" dirty="0">
                <a:latin typeface="Arial"/>
                <a:cs typeface="Arial"/>
              </a:rPr>
              <a:t>: </a:t>
            </a:r>
            <a:r>
              <a:rPr lang="el-GR" sz="2800" dirty="0">
                <a:latin typeface="Arial"/>
                <a:cs typeface="Arial"/>
              </a:rPr>
              <a:t>Ευκαιρίες χάνονται. Ορισμένοι άνθρωποι θα μπορούσαν να βελτιώσουν τη θέση τους δίχως κάποιοι άλλοι να βρεθούν σε χειρότερη θέση</a:t>
            </a:r>
            <a:r>
              <a:rPr sz="2800">
                <a:latin typeface="Arial"/>
                <a:cs typeface="Arial"/>
              </a:rPr>
              <a:t>.</a:t>
            </a:r>
            <a:endParaRPr lang="en-US" sz="2800" i="1" dirty="0">
              <a:latin typeface="Arial"/>
              <a:cs typeface="Arial"/>
            </a:endParaRPr>
          </a:p>
          <a:p>
            <a:pPr marL="469900" indent="-457200">
              <a:lnSpc>
                <a:spcPct val="100000"/>
              </a:lnSpc>
              <a:spcBef>
                <a:spcPts val="1200"/>
              </a:spcBef>
              <a:buClr>
                <a:srgbClr val="4D4D4D"/>
              </a:buClr>
              <a:buFont typeface="Arial"/>
              <a:buChar char="•"/>
              <a:tabLst>
                <a:tab pos="469900" algn="l"/>
                <a:tab pos="470534" algn="l"/>
              </a:tabLst>
            </a:pPr>
            <a:r>
              <a:rPr lang="el-GR" sz="2800" i="1" dirty="0">
                <a:latin typeface="Arial"/>
                <a:cs typeface="Arial"/>
              </a:rPr>
              <a:t>Η αποτυχία της αγοράς</a:t>
            </a:r>
            <a:r>
              <a:rPr lang="en-US" sz="2800" i="1" dirty="0">
                <a:latin typeface="Arial"/>
                <a:cs typeface="Arial"/>
              </a:rPr>
              <a:t> </a:t>
            </a:r>
            <a:r>
              <a:rPr lang="el-GR" sz="2800" i="1" dirty="0">
                <a:latin typeface="Arial"/>
                <a:cs typeface="Arial"/>
              </a:rPr>
              <a:t>προκύπτει όταν μια αγορά</a:t>
            </a:r>
            <a:r>
              <a:rPr lang="en-US" sz="2800" i="1" dirty="0">
                <a:latin typeface="Arial"/>
                <a:cs typeface="Arial"/>
              </a:rPr>
              <a:t> </a:t>
            </a:r>
            <a:r>
              <a:rPr lang="el-GR" sz="2800" i="1" dirty="0">
                <a:latin typeface="Arial"/>
                <a:cs typeface="Arial"/>
              </a:rPr>
              <a:t>αποτυγχάνει να είναι αποτελεσματική.</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957178"/>
            <a:ext cx="8305800" cy="566822"/>
          </a:xfrm>
          <a:prstGeom prst="rect">
            <a:avLst/>
          </a:prstGeom>
        </p:spPr>
        <p:txBody>
          <a:bodyPr vert="horz" wrap="square" lIns="0" tIns="12700" rIns="0" bIns="0" rtlCol="0">
            <a:spAutoFit/>
          </a:bodyPr>
          <a:lstStyle/>
          <a:p>
            <a:pPr marL="12700">
              <a:lnSpc>
                <a:spcPct val="100000"/>
              </a:lnSpc>
              <a:spcBef>
                <a:spcPts val="100"/>
              </a:spcBef>
            </a:pPr>
            <a:r>
              <a:rPr lang="el-GR" spc="-5" dirty="0"/>
              <a:t>ΠΛΕΟΝΑΣΜΑ ΚΑΤΑΝΑΛΩΤΗ ΜΕΡΟΣ 1</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507220" cy="216726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70534" algn="l"/>
              </a:tabLst>
            </a:pPr>
            <a:r>
              <a:rPr lang="el-GR" sz="2800" i="1" dirty="0">
                <a:latin typeface="Arial"/>
                <a:cs typeface="Arial"/>
              </a:rPr>
              <a:t>Θα χρησιμοποιήσουμε τις έννοιες του</a:t>
            </a:r>
            <a:r>
              <a:rPr lang="en-US" sz="2800" i="1" dirty="0">
                <a:latin typeface="Arial"/>
                <a:cs typeface="Arial"/>
              </a:rPr>
              <a:t> </a:t>
            </a:r>
            <a:r>
              <a:rPr lang="el-GR" sz="2800" i="1" dirty="0">
                <a:latin typeface="Arial"/>
                <a:cs typeface="Arial"/>
              </a:rPr>
              <a:t>πλεονάσματος καταναλωτή και παραγωγού για να κατανοήσουμε το πώς ακριβώς οι αγοραστές και οι πωλητές ωφελούνται από</a:t>
            </a:r>
            <a:r>
              <a:rPr lang="en-US" sz="2800" i="1" dirty="0">
                <a:latin typeface="Arial"/>
                <a:cs typeface="Arial"/>
              </a:rPr>
              <a:t> </a:t>
            </a:r>
            <a:r>
              <a:rPr lang="el-GR" sz="2800" i="1" dirty="0">
                <a:latin typeface="Arial"/>
                <a:cs typeface="Arial"/>
              </a:rPr>
              <a:t>μια ανταγωνιστική αγορά και πόσο μεγάλα είναι τα οφέλη αυτά. </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5900" y="6260844"/>
            <a:ext cx="9272905"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προθυμία</a:t>
            </a:r>
            <a:r>
              <a:rPr lang="el-GR" sz="2800" dirty="0">
                <a:latin typeface="Arial"/>
                <a:cs typeface="Arial"/>
              </a:rPr>
              <a:t> </a:t>
            </a:r>
            <a:r>
              <a:rPr lang="el-GR" sz="2800" b="1" dirty="0">
                <a:latin typeface="Arial"/>
                <a:cs typeface="Arial"/>
              </a:rPr>
              <a:t>πληρωμής</a:t>
            </a:r>
            <a:r>
              <a:rPr lang="el-GR" sz="2800" dirty="0">
                <a:latin typeface="Arial"/>
                <a:cs typeface="Arial"/>
              </a:rPr>
              <a:t> ενός καταναλωτή, </a:t>
            </a:r>
            <a:r>
              <a:rPr lang="el-GR" sz="2800" b="1" dirty="0">
                <a:latin typeface="Arial"/>
                <a:cs typeface="Arial"/>
              </a:rPr>
              <a:t>για ένα αγαθό</a:t>
            </a:r>
            <a:r>
              <a:rPr lang="el-GR" sz="2800" dirty="0">
                <a:latin typeface="Arial"/>
                <a:cs typeface="Arial"/>
              </a:rPr>
              <a:t>, είναι η μέγιστη τιμή στην οποία θα αγόραζε το αγαθό αυτό</a:t>
            </a:r>
            <a:r>
              <a:rPr sz="2800" dirty="0">
                <a:latin typeface="Arial"/>
                <a:cs typeface="Arial"/>
              </a:rPr>
              <a:t>.</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01" y="1100704"/>
            <a:ext cx="9822207" cy="646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1524000"/>
            <a:ext cx="4953000" cy="527580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dirty="0">
                <a:latin typeface="Arial"/>
                <a:cs typeface="Arial"/>
              </a:rPr>
              <a:t>Σε μια τιμή $30, η Aisha, o Ben και η Chloe αγοράζουν ο καθένας τους ένα βιβλίο, αλλά ο Darsh και η Elena όχι. Η Aisha, o Ben και η Chloe λαμβάνουν ατομικά πλεονάσματα καταναλωτή ίσα με τη διαφορά μεταξύ της προθυμίας πληρωμής τους και της τιμής, τα οποία απεικονίζονται από τα εμβαδά των σκιασμένων ορθογωνίων παραλληλογράμμων. Αμφότεροι οι Darsh και Elena έχουν προθυμία πληρωμής μικρότερη των $30 και, ως εκ τούτου, είναι απρόθυμοι να αγοράσουν ένα βιβλίο σε αυτή την αγορά και λαμβάνουν συνεπώς μηδενικό πλεόνασμα καταναλωτή. Το συνολικό πλεόνασμα καταναλωτή δίνεται από τη συνολική σκιασμένη επιφάνεια – το άθροισμα των ατομικών πλεονασμάτων καταναλωτή της Aisha, του Ben και της Chloe</a:t>
            </a:r>
            <a:r>
              <a:rPr lang="en-US" dirty="0">
                <a:latin typeface="Arial"/>
                <a:cs typeface="Arial"/>
              </a:rPr>
              <a:t> </a:t>
            </a:r>
            <a:r>
              <a:rPr lang="el-GR" dirty="0">
                <a:latin typeface="Arial"/>
                <a:cs typeface="Arial"/>
              </a:rPr>
              <a:t>– ίσο με $29 + $15 + $5 = $49.</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58" y="2057400"/>
            <a:ext cx="48482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08" y="989463"/>
            <a:ext cx="8030593" cy="39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 y="6248400"/>
            <a:ext cx="9474835" cy="87459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Το πλεόνασμα καταναλωτή είναι το εμβαδόν κάτω από την καμπύλη ζήτησης και πάνω από την τιμή</a:t>
            </a:r>
            <a:r>
              <a:rPr sz="2800" dirty="0">
                <a:latin typeface="Arial"/>
                <a:cs typeface="Arial"/>
              </a:rPr>
              <a:t>.</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4" y="1143000"/>
            <a:ext cx="989000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90600"/>
            <a:ext cx="94107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23813" marR="5080" indent="-47625" algn="ctr">
              <a:lnSpc>
                <a:spcPct val="100000"/>
              </a:lnSpc>
              <a:spcBef>
                <a:spcPts val="100"/>
              </a:spcBef>
            </a:pPr>
            <a:r>
              <a:rPr lang="el-GR" spc="-5" dirty="0"/>
              <a:t>ΠΩΣ ΔΙΑΧΩΡΙΖΟΝΤΑΙ ΤΑ ΟΦΕΛΗ               ΣΤΟ ΠΛΕΟΝΑΣΜΑ ΚΑΤΑΝΑΛΩΤΗ</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92773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75" y="1066800"/>
            <a:ext cx="948690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52278</TotalTime>
  <Words>1256</Words>
  <Application>Microsoft Office PowerPoint</Application>
  <PresentationFormat>Custom</PresentationFormat>
  <Paragraphs>115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4</vt:lpstr>
      <vt:lpstr>ΤΙ ΘΑ ΜΑΘΕΤΕ ΣΕ ΑΥΤΌ ΤΟ ΚΕΦΑΛΑΙΟ</vt:lpstr>
      <vt:lpstr>ΠΛΕΟΝΑΣΜΑ ΚΑΤΑΝΑΛΩΤΗ ΜΕΡΟΣ 1</vt:lpstr>
      <vt:lpstr>PowerPoint Presentation</vt:lpstr>
      <vt:lpstr>PowerPoint Presentation</vt:lpstr>
      <vt:lpstr>PowerPoint Presentation</vt:lpstr>
      <vt:lpstr>PowerPoint Presentation</vt:lpstr>
      <vt:lpstr>ΠΩΣ ΔΙΑΧΩΡΙΖΟΝΤΑΙ ΤΑ ΟΦΕΛΗ               ΣΤΟ ΠΛΕΟΝΑΣΜΑ ΚΑΤΑΝΑΛΩΤΗ</vt:lpstr>
      <vt:lpstr>PowerPoint Presentation</vt:lpstr>
      <vt:lpstr>ΠΛΕΟΝΑΣΜΑ ΠΑΡΑΓΩΓΟΥ ΜΕΡΟΣ 1</vt:lpstr>
      <vt:lpstr>ΠΛΕΟΝΑΣΜΑ ΠΑΡΑΓΩΓΟΥ ΜΕΡΟΣ 2</vt:lpstr>
      <vt:lpstr>ΠΛΕΟΝΑΣΜΑ ΠΑΡΑΓΩΓΟΥ ΜΕΡΟΣ 3</vt:lpstr>
      <vt:lpstr>ΠΛΕΟΝΑΣΜΑ ΠΑΡΑΓΩΓΟΥ ΜΕΡΟΣ 4</vt:lpstr>
      <vt:lpstr>ΠΛΕΟΝΑΣΜΑ ΠΑΡΑΓΩΓΟΥ ΜΕΡΟΣ 5</vt:lpstr>
      <vt:lpstr>ΤΟ ΠΛΕΟΝΑΣΜΑ ΠΑΡΑΓΩΓΟΥ ΑΥΞΑΝΕΤΑΙ ΕΑΝ Η ΤΙΜΗ ΑΥΞΑΝΕΤΑΙ</vt:lpstr>
      <vt:lpstr>ΠΛΕΟΝΑΣΜΑ ΚΑΤΑΝΑΛΩΤΗ, ΠΛΕΟΝΑΣΜΑ ΠΑΡΑΓΩΓΟΥ ΚΑΙ ΟΦΕΛΗ ΑΠΟ ΤΟ ΕΜΠΟΡΙΟ</vt:lpstr>
      <vt:lpstr>Η ΑΠΟΤΕΛΕΣΜΑΤΙΚΟΤΗΤΑ ΤΩΝ ΑΓΟΡΩΝ (1 από 2)</vt:lpstr>
      <vt:lpstr>PowerPoint Presentation</vt:lpstr>
      <vt:lpstr>PowerPoint Presentation</vt:lpstr>
      <vt:lpstr>ΓΙΑΤΙ ΟΙ ΜΕΤΑΒΟΛΕΣ ΣΤΗΝ ΠΟΣΟΤΗΤΑ ΜΕΙΩΝΟΥΝ ΤΟ ΣΥΝΟΛΙΚΟ ΠΛΕΟΝΑΣΜΑ</vt:lpstr>
      <vt:lpstr>Η ΑΠΟΤΕΛΕΣΜΑΤΙΚΟΤΗΤΑ ΤΩΝ ΑΓΟΡΩΝ (2 από 2)</vt:lpstr>
      <vt:lpstr>ΚΟΙΝΩΝΙΚΗ ΔΙΚΑΙΟΣΥΝΗ ΚΑΙ ΑΠΟΤΕΛΕΣΜΑΤΙΚΟΤΗΤΑ</vt:lpstr>
      <vt:lpstr>ΓΙΑΤΙ ΟΙ ΑΓΟΡΕΣ ΛΕΙΤΟΥΡΓΟΥΝ ΣΥΝΗΘΩΣ ΤΟΣΟ ΚΑΛΑ</vt:lpstr>
      <vt:lpstr>ΓΙΑΤΙ ΕΙΝΑΙ ΣΗΜΑΝΤΙΚΑ ΤΑ ΔΙΚΑΙΩΜΑΤΑ ΙΔΙΟΚΤΗΣΙΑΣ</vt:lpstr>
      <vt:lpstr>PowerPoint Presentation</vt:lpstr>
      <vt:lpstr>ΓΙΑΤΙ ΤΑ ΚΑΛΑ ΟΙΚΟΝΟΜΙΚΑ ΣΗΜΑΤΑ ΕΙΝΑΙ ΣΗΜΑΝΤΙΚΑ ΜΕΡΟΣ 2</vt:lpstr>
      <vt:lpstr>Κάποια Σημεία που Χρήζουν Προσοχής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972</cp:revision>
  <dcterms:created xsi:type="dcterms:W3CDTF">2019-10-10T07:03:54Z</dcterms:created>
  <dcterms:modified xsi:type="dcterms:W3CDTF">2022-10-17T09:12:49Z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