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12" r:id="rId2"/>
    <p:sldId id="313" r:id="rId3"/>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31" r:id="rId19"/>
    <p:sldId id="332" r:id="rId20"/>
    <p:sldId id="333" r:id="rId21"/>
    <p:sldId id="334" r:id="rId22"/>
    <p:sldId id="335" r:id="rId23"/>
    <p:sldId id="336" r:id="rId24"/>
    <p:sldId id="337" r:id="rId25"/>
    <p:sldId id="338"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7" r:id="rId40"/>
  </p:sldIdLst>
  <p:sldSz cx="10058400" cy="7772400"/>
  <p:notesSz cx="10058400" cy="7772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3482" autoAdjust="0"/>
  </p:normalViewPr>
  <p:slideViewPr>
    <p:cSldViewPr>
      <p:cViewPr varScale="1">
        <p:scale>
          <a:sx n="70" d="100"/>
          <a:sy n="70" d="100"/>
        </p:scale>
        <p:origin x="1646"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83D321C5-B819-4FD8-98BF-462B748D35E4}" type="datetimeFigureOut">
              <a:rPr lang="el-GR" smtClean="0"/>
              <a:t>17/10/2022</a:t>
            </a:fld>
            <a:endParaRPr lang="el-GR"/>
          </a:p>
        </p:txBody>
      </p:sp>
      <p:sp>
        <p:nvSpPr>
          <p:cNvPr id="4" name="Θέση εικόνας διαφάνειας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1006475" y="3692525"/>
            <a:ext cx="8045450" cy="3497263"/>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D559AE4D-A51D-45A1-B6C8-067F1770B3F4}" type="slidenum">
              <a:rPr lang="el-GR" smtClean="0"/>
              <a:t>‹#›</a:t>
            </a:fld>
            <a:endParaRPr lang="el-GR"/>
          </a:p>
        </p:txBody>
      </p:sp>
    </p:spTree>
    <p:extLst>
      <p:ext uri="{BB962C8B-B14F-4D97-AF65-F5344CB8AC3E}">
        <p14:creationId xmlns:p14="http://schemas.microsoft.com/office/powerpoint/2010/main" val="189026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28904" y="653288"/>
            <a:ext cx="8800591" cy="112268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DA1B2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0" y="0"/>
            <a:ext cx="10058400" cy="7772400"/>
          </a:xfrm>
          <a:custGeom>
            <a:avLst/>
            <a:gdLst/>
            <a:ahLst/>
            <a:cxnLst/>
            <a:rect l="l" t="t" r="r" b="b"/>
            <a:pathLst>
              <a:path w="10058400" h="7772400">
                <a:moveTo>
                  <a:pt x="0" y="0"/>
                </a:moveTo>
                <a:lnTo>
                  <a:pt x="0" y="7772400"/>
                </a:lnTo>
                <a:lnTo>
                  <a:pt x="10058019" y="7772400"/>
                </a:lnTo>
                <a:lnTo>
                  <a:pt x="10058019" y="0"/>
                </a:lnTo>
                <a:lnTo>
                  <a:pt x="0" y="0"/>
                </a:lnTo>
                <a:close/>
              </a:path>
            </a:pathLst>
          </a:custGeom>
          <a:solidFill>
            <a:srgbClr val="DA1B2C"/>
          </a:solidFill>
        </p:spPr>
        <p:txBody>
          <a:bodyPr wrap="square" lIns="0" tIns="0" rIns="0" bIns="0" rtlCol="0"/>
          <a:lstStyle/>
          <a:p>
            <a:endParaRPr/>
          </a:p>
        </p:txBody>
      </p:sp>
      <p:sp>
        <p:nvSpPr>
          <p:cNvPr id="17" name="bk object 17"/>
          <p:cNvSpPr/>
          <p:nvPr/>
        </p:nvSpPr>
        <p:spPr>
          <a:xfrm>
            <a:off x="224027" y="211836"/>
            <a:ext cx="1534667" cy="47853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A90F1E"/>
          </a:solidFill>
        </p:spPr>
        <p:txBody>
          <a:bodyPr wrap="square" lIns="0" tIns="0" rIns="0" bIns="0" rtlCol="0"/>
          <a:lstStyle/>
          <a:p>
            <a:endParaRPr/>
          </a:p>
        </p:txBody>
      </p:sp>
      <p:sp>
        <p:nvSpPr>
          <p:cNvPr id="19" name="bk object 19"/>
          <p:cNvSpPr/>
          <p:nvPr/>
        </p:nvSpPr>
        <p:spPr>
          <a:xfrm>
            <a:off x="7125065" y="324611"/>
            <a:ext cx="2616200" cy="2685415"/>
          </a:xfrm>
          <a:custGeom>
            <a:avLst/>
            <a:gdLst/>
            <a:ahLst/>
            <a:cxnLst/>
            <a:rect l="l" t="t" r="r" b="b"/>
            <a:pathLst>
              <a:path w="2616200" h="2685415">
                <a:moveTo>
                  <a:pt x="12699" y="1550670"/>
                </a:moveTo>
                <a:lnTo>
                  <a:pt x="12699" y="1128085"/>
                </a:lnTo>
                <a:lnTo>
                  <a:pt x="0" y="1175194"/>
                </a:lnTo>
                <a:lnTo>
                  <a:pt x="0" y="1484376"/>
                </a:lnTo>
                <a:lnTo>
                  <a:pt x="12699" y="1550670"/>
                </a:lnTo>
                <a:close/>
              </a:path>
              <a:path w="2616200" h="2685415">
                <a:moveTo>
                  <a:pt x="2590800" y="1595547"/>
                </a:moveTo>
                <a:lnTo>
                  <a:pt x="2590799" y="1080615"/>
                </a:lnTo>
                <a:lnTo>
                  <a:pt x="2527299" y="855982"/>
                </a:lnTo>
                <a:lnTo>
                  <a:pt x="2501899" y="812935"/>
                </a:lnTo>
                <a:lnTo>
                  <a:pt x="2489199" y="770596"/>
                </a:lnTo>
                <a:lnTo>
                  <a:pt x="2463799" y="729001"/>
                </a:lnTo>
                <a:lnTo>
                  <a:pt x="2451099" y="688184"/>
                </a:lnTo>
                <a:lnTo>
                  <a:pt x="2425699" y="648181"/>
                </a:lnTo>
                <a:lnTo>
                  <a:pt x="2400299" y="609027"/>
                </a:lnTo>
                <a:lnTo>
                  <a:pt x="2374899" y="570757"/>
                </a:lnTo>
                <a:lnTo>
                  <a:pt x="2349499" y="533406"/>
                </a:lnTo>
                <a:lnTo>
                  <a:pt x="2324099" y="497009"/>
                </a:lnTo>
                <a:lnTo>
                  <a:pt x="2285999" y="461601"/>
                </a:lnTo>
                <a:lnTo>
                  <a:pt x="2260599" y="427217"/>
                </a:lnTo>
                <a:lnTo>
                  <a:pt x="2222499" y="393893"/>
                </a:lnTo>
                <a:lnTo>
                  <a:pt x="2197099" y="361664"/>
                </a:lnTo>
                <a:lnTo>
                  <a:pt x="2158999" y="330564"/>
                </a:lnTo>
                <a:lnTo>
                  <a:pt x="2133599" y="300628"/>
                </a:lnTo>
                <a:lnTo>
                  <a:pt x="2095499" y="271893"/>
                </a:lnTo>
                <a:lnTo>
                  <a:pt x="2057399" y="244393"/>
                </a:lnTo>
                <a:lnTo>
                  <a:pt x="2019299" y="218162"/>
                </a:lnTo>
                <a:lnTo>
                  <a:pt x="1981199" y="193237"/>
                </a:lnTo>
                <a:lnTo>
                  <a:pt x="1943099" y="169652"/>
                </a:lnTo>
                <a:lnTo>
                  <a:pt x="1904999" y="147443"/>
                </a:lnTo>
                <a:lnTo>
                  <a:pt x="1854199" y="126643"/>
                </a:lnTo>
                <a:lnTo>
                  <a:pt x="1816099" y="107290"/>
                </a:lnTo>
                <a:lnTo>
                  <a:pt x="1777999" y="89417"/>
                </a:lnTo>
                <a:lnTo>
                  <a:pt x="1727199" y="73060"/>
                </a:lnTo>
                <a:lnTo>
                  <a:pt x="1689099" y="58254"/>
                </a:lnTo>
                <a:lnTo>
                  <a:pt x="1638299" y="45033"/>
                </a:lnTo>
                <a:lnTo>
                  <a:pt x="1587499" y="33434"/>
                </a:lnTo>
                <a:lnTo>
                  <a:pt x="1549399" y="23491"/>
                </a:lnTo>
                <a:lnTo>
                  <a:pt x="1498599" y="15239"/>
                </a:lnTo>
                <a:lnTo>
                  <a:pt x="1435099" y="6857"/>
                </a:lnTo>
                <a:lnTo>
                  <a:pt x="1358899" y="1523"/>
                </a:lnTo>
                <a:lnTo>
                  <a:pt x="1295399" y="0"/>
                </a:lnTo>
                <a:lnTo>
                  <a:pt x="1231899" y="2286"/>
                </a:lnTo>
                <a:lnTo>
                  <a:pt x="1168399" y="7620"/>
                </a:lnTo>
                <a:lnTo>
                  <a:pt x="1092199" y="16764"/>
                </a:lnTo>
                <a:lnTo>
                  <a:pt x="1028699" y="28956"/>
                </a:lnTo>
                <a:lnTo>
                  <a:pt x="990599" y="40228"/>
                </a:lnTo>
                <a:lnTo>
                  <a:pt x="939799" y="53182"/>
                </a:lnTo>
                <a:lnTo>
                  <a:pt x="888999" y="67780"/>
                </a:lnTo>
                <a:lnTo>
                  <a:pt x="850899" y="83985"/>
                </a:lnTo>
                <a:lnTo>
                  <a:pt x="800099" y="101757"/>
                </a:lnTo>
                <a:lnTo>
                  <a:pt x="761999" y="121059"/>
                </a:lnTo>
                <a:lnTo>
                  <a:pt x="711199" y="141853"/>
                </a:lnTo>
                <a:lnTo>
                  <a:pt x="673099" y="164100"/>
                </a:lnTo>
                <a:lnTo>
                  <a:pt x="634999" y="187763"/>
                </a:lnTo>
                <a:lnTo>
                  <a:pt x="596899" y="212804"/>
                </a:lnTo>
                <a:lnTo>
                  <a:pt x="558799" y="239184"/>
                </a:lnTo>
                <a:lnTo>
                  <a:pt x="520699" y="266866"/>
                </a:lnTo>
                <a:lnTo>
                  <a:pt x="482599" y="295811"/>
                </a:lnTo>
                <a:lnTo>
                  <a:pt x="444499" y="325982"/>
                </a:lnTo>
                <a:lnTo>
                  <a:pt x="419099" y="357339"/>
                </a:lnTo>
                <a:lnTo>
                  <a:pt x="380999" y="389846"/>
                </a:lnTo>
                <a:lnTo>
                  <a:pt x="342899" y="423464"/>
                </a:lnTo>
                <a:lnTo>
                  <a:pt x="317499" y="458155"/>
                </a:lnTo>
                <a:lnTo>
                  <a:pt x="292099" y="493881"/>
                </a:lnTo>
                <a:lnTo>
                  <a:pt x="253999" y="530604"/>
                </a:lnTo>
                <a:lnTo>
                  <a:pt x="228599" y="568286"/>
                </a:lnTo>
                <a:lnTo>
                  <a:pt x="203199" y="606888"/>
                </a:lnTo>
                <a:lnTo>
                  <a:pt x="177799" y="646374"/>
                </a:lnTo>
                <a:lnTo>
                  <a:pt x="165099" y="686704"/>
                </a:lnTo>
                <a:lnTo>
                  <a:pt x="139699" y="727840"/>
                </a:lnTo>
                <a:lnTo>
                  <a:pt x="114299" y="769745"/>
                </a:lnTo>
                <a:lnTo>
                  <a:pt x="88899" y="855709"/>
                </a:lnTo>
                <a:lnTo>
                  <a:pt x="63499" y="899691"/>
                </a:lnTo>
                <a:lnTo>
                  <a:pt x="12699" y="1081402"/>
                </a:lnTo>
                <a:lnTo>
                  <a:pt x="12699" y="1597929"/>
                </a:lnTo>
                <a:lnTo>
                  <a:pt x="63499" y="1781094"/>
                </a:lnTo>
                <a:lnTo>
                  <a:pt x="76199" y="1825253"/>
                </a:lnTo>
                <a:lnTo>
                  <a:pt x="101599" y="1868693"/>
                </a:lnTo>
                <a:lnTo>
                  <a:pt x="114299" y="1911382"/>
                </a:lnTo>
                <a:lnTo>
                  <a:pt x="139699" y="1953288"/>
                </a:lnTo>
                <a:lnTo>
                  <a:pt x="152399" y="1994377"/>
                </a:lnTo>
                <a:lnTo>
                  <a:pt x="177799" y="2034617"/>
                </a:lnTo>
                <a:lnTo>
                  <a:pt x="203199" y="2073975"/>
                </a:lnTo>
                <a:lnTo>
                  <a:pt x="228599" y="2112419"/>
                </a:lnTo>
                <a:lnTo>
                  <a:pt x="253999" y="2149915"/>
                </a:lnTo>
                <a:lnTo>
                  <a:pt x="279399" y="2186431"/>
                </a:lnTo>
                <a:lnTo>
                  <a:pt x="317499" y="2221934"/>
                </a:lnTo>
                <a:lnTo>
                  <a:pt x="342899" y="2256392"/>
                </a:lnTo>
                <a:lnTo>
                  <a:pt x="368299" y="2289772"/>
                </a:lnTo>
                <a:lnTo>
                  <a:pt x="368299" y="1338072"/>
                </a:lnTo>
                <a:lnTo>
                  <a:pt x="380999" y="1290403"/>
                </a:lnTo>
                <a:lnTo>
                  <a:pt x="380999" y="1196433"/>
                </a:lnTo>
                <a:lnTo>
                  <a:pt x="431799" y="1015947"/>
                </a:lnTo>
                <a:lnTo>
                  <a:pt x="444499" y="972792"/>
                </a:lnTo>
                <a:lnTo>
                  <a:pt x="469899" y="930567"/>
                </a:lnTo>
                <a:lnTo>
                  <a:pt x="482599" y="889342"/>
                </a:lnTo>
                <a:lnTo>
                  <a:pt x="507999" y="849188"/>
                </a:lnTo>
                <a:lnTo>
                  <a:pt x="533399" y="810176"/>
                </a:lnTo>
                <a:lnTo>
                  <a:pt x="558799" y="772377"/>
                </a:lnTo>
                <a:lnTo>
                  <a:pt x="584199" y="735863"/>
                </a:lnTo>
                <a:lnTo>
                  <a:pt x="609599" y="700704"/>
                </a:lnTo>
                <a:lnTo>
                  <a:pt x="647699" y="666971"/>
                </a:lnTo>
                <a:lnTo>
                  <a:pt x="673099" y="634735"/>
                </a:lnTo>
                <a:lnTo>
                  <a:pt x="711199" y="604068"/>
                </a:lnTo>
                <a:lnTo>
                  <a:pt x="749299" y="575040"/>
                </a:lnTo>
                <a:lnTo>
                  <a:pt x="774699" y="547723"/>
                </a:lnTo>
                <a:lnTo>
                  <a:pt x="812799" y="522187"/>
                </a:lnTo>
                <a:lnTo>
                  <a:pt x="863599" y="498504"/>
                </a:lnTo>
                <a:lnTo>
                  <a:pt x="901699" y="476745"/>
                </a:lnTo>
                <a:lnTo>
                  <a:pt x="939799" y="456980"/>
                </a:lnTo>
                <a:lnTo>
                  <a:pt x="977899" y="439281"/>
                </a:lnTo>
                <a:lnTo>
                  <a:pt x="1028699" y="423718"/>
                </a:lnTo>
                <a:lnTo>
                  <a:pt x="1079499" y="410363"/>
                </a:lnTo>
                <a:lnTo>
                  <a:pt x="1117599" y="399288"/>
                </a:lnTo>
                <a:lnTo>
                  <a:pt x="1168399" y="391668"/>
                </a:lnTo>
                <a:lnTo>
                  <a:pt x="1206499" y="385572"/>
                </a:lnTo>
                <a:lnTo>
                  <a:pt x="1257299" y="381762"/>
                </a:lnTo>
                <a:lnTo>
                  <a:pt x="1308099" y="381000"/>
                </a:lnTo>
                <a:lnTo>
                  <a:pt x="1358899" y="382524"/>
                </a:lnTo>
                <a:lnTo>
                  <a:pt x="1396999" y="386334"/>
                </a:lnTo>
                <a:lnTo>
                  <a:pt x="1447799" y="393192"/>
                </a:lnTo>
                <a:lnTo>
                  <a:pt x="1498599" y="402214"/>
                </a:lnTo>
                <a:lnTo>
                  <a:pt x="1536699" y="413597"/>
                </a:lnTo>
                <a:lnTo>
                  <a:pt x="1587499" y="427267"/>
                </a:lnTo>
                <a:lnTo>
                  <a:pt x="1625599" y="443151"/>
                </a:lnTo>
                <a:lnTo>
                  <a:pt x="1676399" y="461179"/>
                </a:lnTo>
                <a:lnTo>
                  <a:pt x="1714499" y="481276"/>
                </a:lnTo>
                <a:lnTo>
                  <a:pt x="1752599" y="503370"/>
                </a:lnTo>
                <a:lnTo>
                  <a:pt x="1790699" y="527390"/>
                </a:lnTo>
                <a:lnTo>
                  <a:pt x="1828799" y="553261"/>
                </a:lnTo>
                <a:lnTo>
                  <a:pt x="1866899" y="580913"/>
                </a:lnTo>
                <a:lnTo>
                  <a:pt x="1904999" y="610271"/>
                </a:lnTo>
                <a:lnTo>
                  <a:pt x="1943099" y="641265"/>
                </a:lnTo>
                <a:lnTo>
                  <a:pt x="1968499" y="673820"/>
                </a:lnTo>
                <a:lnTo>
                  <a:pt x="1993899" y="707865"/>
                </a:lnTo>
                <a:lnTo>
                  <a:pt x="2031999" y="743327"/>
                </a:lnTo>
                <a:lnTo>
                  <a:pt x="2057399" y="780134"/>
                </a:lnTo>
                <a:lnTo>
                  <a:pt x="2082799" y="818213"/>
                </a:lnTo>
                <a:lnTo>
                  <a:pt x="2108199" y="857491"/>
                </a:lnTo>
                <a:lnTo>
                  <a:pt x="2120899" y="897896"/>
                </a:lnTo>
                <a:lnTo>
                  <a:pt x="2146299" y="939356"/>
                </a:lnTo>
                <a:lnTo>
                  <a:pt x="2158999" y="981798"/>
                </a:lnTo>
                <a:lnTo>
                  <a:pt x="2184399" y="1025149"/>
                </a:lnTo>
                <a:lnTo>
                  <a:pt x="2209799" y="1114289"/>
                </a:lnTo>
                <a:lnTo>
                  <a:pt x="2209799" y="1159933"/>
                </a:lnTo>
                <a:lnTo>
                  <a:pt x="2222499" y="1206197"/>
                </a:lnTo>
                <a:lnTo>
                  <a:pt x="2222499" y="1253007"/>
                </a:lnTo>
                <a:lnTo>
                  <a:pt x="2235199" y="1300291"/>
                </a:lnTo>
                <a:lnTo>
                  <a:pt x="2235200" y="2284703"/>
                </a:lnTo>
                <a:lnTo>
                  <a:pt x="2260600" y="2251141"/>
                </a:lnTo>
                <a:lnTo>
                  <a:pt x="2298700" y="2216530"/>
                </a:lnTo>
                <a:lnTo>
                  <a:pt x="2324100" y="2180906"/>
                </a:lnTo>
                <a:lnTo>
                  <a:pt x="2349500" y="2144304"/>
                </a:lnTo>
                <a:lnTo>
                  <a:pt x="2374900" y="2106759"/>
                </a:lnTo>
                <a:lnTo>
                  <a:pt x="2400300" y="2068307"/>
                </a:lnTo>
                <a:lnTo>
                  <a:pt x="2425700" y="2028983"/>
                </a:lnTo>
                <a:lnTo>
                  <a:pt x="2451100" y="1988822"/>
                </a:lnTo>
                <a:lnTo>
                  <a:pt x="2476500" y="1947860"/>
                </a:lnTo>
                <a:lnTo>
                  <a:pt x="2489200" y="1906132"/>
                </a:lnTo>
                <a:lnTo>
                  <a:pt x="2514600" y="1863673"/>
                </a:lnTo>
                <a:lnTo>
                  <a:pt x="2578100" y="1641650"/>
                </a:lnTo>
                <a:lnTo>
                  <a:pt x="2590800" y="1595547"/>
                </a:lnTo>
                <a:close/>
              </a:path>
              <a:path w="2616200" h="2685415">
                <a:moveTo>
                  <a:pt x="2235200" y="2284703"/>
                </a:moveTo>
                <a:lnTo>
                  <a:pt x="2235199" y="1397508"/>
                </a:lnTo>
                <a:lnTo>
                  <a:pt x="2222499" y="1447038"/>
                </a:lnTo>
                <a:lnTo>
                  <a:pt x="2222500" y="1495765"/>
                </a:lnTo>
                <a:lnTo>
                  <a:pt x="2197100" y="1591071"/>
                </a:lnTo>
                <a:lnTo>
                  <a:pt x="2159000" y="1727528"/>
                </a:lnTo>
                <a:lnTo>
                  <a:pt x="2133600" y="1770980"/>
                </a:lnTo>
                <a:lnTo>
                  <a:pt x="2108199" y="1813290"/>
                </a:lnTo>
                <a:lnTo>
                  <a:pt x="2082799" y="1854383"/>
                </a:lnTo>
                <a:lnTo>
                  <a:pt x="2057399" y="1894184"/>
                </a:lnTo>
                <a:lnTo>
                  <a:pt x="2031999" y="1932619"/>
                </a:lnTo>
                <a:lnTo>
                  <a:pt x="2006599" y="1969612"/>
                </a:lnTo>
                <a:lnTo>
                  <a:pt x="1981199" y="2005088"/>
                </a:lnTo>
                <a:lnTo>
                  <a:pt x="1943099" y="2038972"/>
                </a:lnTo>
                <a:lnTo>
                  <a:pt x="1904999" y="2071189"/>
                </a:lnTo>
                <a:lnTo>
                  <a:pt x="1866899" y="2101664"/>
                </a:lnTo>
                <a:lnTo>
                  <a:pt x="1841499" y="2130322"/>
                </a:lnTo>
                <a:lnTo>
                  <a:pt x="1790699" y="2157089"/>
                </a:lnTo>
                <a:lnTo>
                  <a:pt x="1752599" y="2181888"/>
                </a:lnTo>
                <a:lnTo>
                  <a:pt x="1714499" y="2204646"/>
                </a:lnTo>
                <a:lnTo>
                  <a:pt x="1676399" y="2225287"/>
                </a:lnTo>
                <a:lnTo>
                  <a:pt x="1625599" y="2243736"/>
                </a:lnTo>
                <a:lnTo>
                  <a:pt x="1587499" y="2259918"/>
                </a:lnTo>
                <a:lnTo>
                  <a:pt x="1536699" y="2273758"/>
                </a:lnTo>
                <a:lnTo>
                  <a:pt x="1485899" y="2285182"/>
                </a:lnTo>
                <a:lnTo>
                  <a:pt x="1447799" y="2294113"/>
                </a:lnTo>
                <a:lnTo>
                  <a:pt x="1396999" y="2300478"/>
                </a:lnTo>
                <a:lnTo>
                  <a:pt x="1346199" y="2303526"/>
                </a:lnTo>
                <a:lnTo>
                  <a:pt x="1295399" y="2305050"/>
                </a:lnTo>
                <a:lnTo>
                  <a:pt x="1244599" y="2303526"/>
                </a:lnTo>
                <a:lnTo>
                  <a:pt x="1206499" y="2298954"/>
                </a:lnTo>
                <a:lnTo>
                  <a:pt x="1155699" y="2292341"/>
                </a:lnTo>
                <a:lnTo>
                  <a:pt x="1104899" y="2283124"/>
                </a:lnTo>
                <a:lnTo>
                  <a:pt x="1054099" y="2271381"/>
                </a:lnTo>
                <a:lnTo>
                  <a:pt x="1015999" y="2257191"/>
                </a:lnTo>
                <a:lnTo>
                  <a:pt x="965199" y="2240633"/>
                </a:lnTo>
                <a:lnTo>
                  <a:pt x="927099" y="2221786"/>
                </a:lnTo>
                <a:lnTo>
                  <a:pt x="876299" y="2200728"/>
                </a:lnTo>
                <a:lnTo>
                  <a:pt x="838199" y="2177540"/>
                </a:lnTo>
                <a:lnTo>
                  <a:pt x="800099" y="2152300"/>
                </a:lnTo>
                <a:lnTo>
                  <a:pt x="761999" y="2125086"/>
                </a:lnTo>
                <a:lnTo>
                  <a:pt x="723899" y="2095979"/>
                </a:lnTo>
                <a:lnTo>
                  <a:pt x="685799" y="2065056"/>
                </a:lnTo>
                <a:lnTo>
                  <a:pt x="660399" y="2032397"/>
                </a:lnTo>
                <a:lnTo>
                  <a:pt x="622299" y="1998082"/>
                </a:lnTo>
                <a:lnTo>
                  <a:pt x="596899" y="1962188"/>
                </a:lnTo>
                <a:lnTo>
                  <a:pt x="558799" y="1924795"/>
                </a:lnTo>
                <a:lnTo>
                  <a:pt x="533399" y="1885983"/>
                </a:lnTo>
                <a:lnTo>
                  <a:pt x="507999" y="1845829"/>
                </a:lnTo>
                <a:lnTo>
                  <a:pt x="482599" y="1804413"/>
                </a:lnTo>
                <a:lnTo>
                  <a:pt x="469899" y="1761814"/>
                </a:lnTo>
                <a:lnTo>
                  <a:pt x="444499" y="1718111"/>
                </a:lnTo>
                <a:lnTo>
                  <a:pt x="431799" y="1673383"/>
                </a:lnTo>
                <a:lnTo>
                  <a:pt x="380999" y="1485800"/>
                </a:lnTo>
                <a:lnTo>
                  <a:pt x="380999" y="1388364"/>
                </a:lnTo>
                <a:lnTo>
                  <a:pt x="368299" y="1338072"/>
                </a:lnTo>
                <a:lnTo>
                  <a:pt x="368299" y="2289772"/>
                </a:lnTo>
                <a:lnTo>
                  <a:pt x="406399" y="2322041"/>
                </a:lnTo>
                <a:lnTo>
                  <a:pt x="444499" y="2353167"/>
                </a:lnTo>
                <a:lnTo>
                  <a:pt x="469899" y="2383116"/>
                </a:lnTo>
                <a:lnTo>
                  <a:pt x="507999" y="2411856"/>
                </a:lnTo>
                <a:lnTo>
                  <a:pt x="546099" y="2439354"/>
                </a:lnTo>
                <a:lnTo>
                  <a:pt x="584199" y="2465578"/>
                </a:lnTo>
                <a:lnTo>
                  <a:pt x="622299" y="2490495"/>
                </a:lnTo>
                <a:lnTo>
                  <a:pt x="660399" y="2514072"/>
                </a:lnTo>
                <a:lnTo>
                  <a:pt x="698499" y="2536276"/>
                </a:lnTo>
                <a:lnTo>
                  <a:pt x="736599" y="2557075"/>
                </a:lnTo>
                <a:lnTo>
                  <a:pt x="787399" y="2576437"/>
                </a:lnTo>
                <a:lnTo>
                  <a:pt x="825499" y="2594327"/>
                </a:lnTo>
                <a:lnTo>
                  <a:pt x="876299" y="2610714"/>
                </a:lnTo>
                <a:lnTo>
                  <a:pt x="914399" y="2625565"/>
                </a:lnTo>
                <a:lnTo>
                  <a:pt x="965199" y="2638847"/>
                </a:lnTo>
                <a:lnTo>
                  <a:pt x="1003299" y="2650528"/>
                </a:lnTo>
                <a:lnTo>
                  <a:pt x="1054099" y="2660574"/>
                </a:lnTo>
                <a:lnTo>
                  <a:pt x="1092199" y="2668954"/>
                </a:lnTo>
                <a:lnTo>
                  <a:pt x="1142999" y="2675634"/>
                </a:lnTo>
                <a:lnTo>
                  <a:pt x="1193799" y="2680581"/>
                </a:lnTo>
                <a:lnTo>
                  <a:pt x="1244599" y="2683764"/>
                </a:lnTo>
                <a:lnTo>
                  <a:pt x="1308099" y="2685288"/>
                </a:lnTo>
                <a:lnTo>
                  <a:pt x="1371599" y="2683764"/>
                </a:lnTo>
                <a:lnTo>
                  <a:pt x="1447799" y="2678430"/>
                </a:lnTo>
                <a:lnTo>
                  <a:pt x="1511299" y="2669286"/>
                </a:lnTo>
                <a:lnTo>
                  <a:pt x="1549399" y="2660633"/>
                </a:lnTo>
                <a:lnTo>
                  <a:pt x="1600199" y="2650297"/>
                </a:lnTo>
                <a:lnTo>
                  <a:pt x="1651000" y="2638311"/>
                </a:lnTo>
                <a:lnTo>
                  <a:pt x="1689100" y="2624713"/>
                </a:lnTo>
                <a:lnTo>
                  <a:pt x="1739900" y="2609537"/>
                </a:lnTo>
                <a:lnTo>
                  <a:pt x="1778000" y="2592817"/>
                </a:lnTo>
                <a:lnTo>
                  <a:pt x="1828800" y="2574591"/>
                </a:lnTo>
                <a:lnTo>
                  <a:pt x="1866900" y="2554892"/>
                </a:lnTo>
                <a:lnTo>
                  <a:pt x="1905000" y="2533756"/>
                </a:lnTo>
                <a:lnTo>
                  <a:pt x="1943100" y="2511219"/>
                </a:lnTo>
                <a:lnTo>
                  <a:pt x="1981200" y="2487316"/>
                </a:lnTo>
                <a:lnTo>
                  <a:pt x="2032000" y="2462082"/>
                </a:lnTo>
                <a:lnTo>
                  <a:pt x="2057400" y="2435552"/>
                </a:lnTo>
                <a:lnTo>
                  <a:pt x="2095500" y="2407762"/>
                </a:lnTo>
                <a:lnTo>
                  <a:pt x="2133600" y="2378746"/>
                </a:lnTo>
                <a:lnTo>
                  <a:pt x="2171700" y="2348541"/>
                </a:lnTo>
                <a:lnTo>
                  <a:pt x="2197100" y="2317182"/>
                </a:lnTo>
                <a:lnTo>
                  <a:pt x="2235200" y="2284703"/>
                </a:lnTo>
                <a:close/>
              </a:path>
              <a:path w="2616200" h="2685415">
                <a:moveTo>
                  <a:pt x="2603500" y="1501926"/>
                </a:moveTo>
                <a:lnTo>
                  <a:pt x="2603499" y="1174198"/>
                </a:lnTo>
                <a:lnTo>
                  <a:pt x="2590799" y="1127175"/>
                </a:lnTo>
                <a:lnTo>
                  <a:pt x="2590800" y="1548960"/>
                </a:lnTo>
                <a:lnTo>
                  <a:pt x="2603500" y="1501926"/>
                </a:lnTo>
                <a:close/>
              </a:path>
              <a:path w="2616200" h="2685415">
                <a:moveTo>
                  <a:pt x="2616199" y="1406652"/>
                </a:moveTo>
                <a:lnTo>
                  <a:pt x="2616199" y="1338072"/>
                </a:lnTo>
                <a:lnTo>
                  <a:pt x="2603499" y="1269492"/>
                </a:lnTo>
                <a:lnTo>
                  <a:pt x="2603499" y="1454477"/>
                </a:lnTo>
                <a:lnTo>
                  <a:pt x="2616199" y="1406652"/>
                </a:lnTo>
                <a:close/>
              </a:path>
            </a:pathLst>
          </a:custGeom>
          <a:solidFill>
            <a:srgbClr val="800D1D"/>
          </a:solidFill>
        </p:spPr>
        <p:txBody>
          <a:bodyPr wrap="square" lIns="0" tIns="0" rIns="0" bIns="0" rtlCol="0"/>
          <a:lstStyle/>
          <a:p>
            <a:endParaRPr/>
          </a:p>
        </p:txBody>
      </p:sp>
      <p:sp>
        <p:nvSpPr>
          <p:cNvPr id="20" name="bk object 20"/>
          <p:cNvSpPr/>
          <p:nvPr/>
        </p:nvSpPr>
        <p:spPr>
          <a:xfrm>
            <a:off x="515873" y="5236464"/>
            <a:ext cx="3605529" cy="127635"/>
          </a:xfrm>
          <a:custGeom>
            <a:avLst/>
            <a:gdLst/>
            <a:ahLst/>
            <a:cxnLst/>
            <a:rect l="l" t="t" r="r" b="b"/>
            <a:pathLst>
              <a:path w="3605529" h="127635">
                <a:moveTo>
                  <a:pt x="0" y="0"/>
                </a:moveTo>
                <a:lnTo>
                  <a:pt x="0" y="127253"/>
                </a:lnTo>
                <a:lnTo>
                  <a:pt x="3605022" y="127253"/>
                </a:lnTo>
                <a:lnTo>
                  <a:pt x="3605022" y="0"/>
                </a:lnTo>
                <a:lnTo>
                  <a:pt x="0" y="0"/>
                </a:lnTo>
                <a:close/>
              </a:path>
            </a:pathLst>
          </a:custGeom>
          <a:solidFill>
            <a:srgbClr val="FFFFFF"/>
          </a:solidFill>
        </p:spPr>
        <p:txBody>
          <a:bodyPr wrap="square" lIns="0" tIns="0" rIns="0" bIns="0" rtlCol="0"/>
          <a:lstStyle/>
          <a:p>
            <a:endParaRPr/>
          </a:p>
        </p:txBody>
      </p:sp>
      <p:sp>
        <p:nvSpPr>
          <p:cNvPr id="21" name="bk object 21"/>
          <p:cNvSpPr/>
          <p:nvPr/>
        </p:nvSpPr>
        <p:spPr>
          <a:xfrm>
            <a:off x="106679" y="60960"/>
            <a:ext cx="1981200" cy="960119"/>
          </a:xfrm>
          <a:custGeom>
            <a:avLst/>
            <a:gdLst/>
            <a:ahLst/>
            <a:cxnLst/>
            <a:rect l="l" t="t" r="r" b="b"/>
            <a:pathLst>
              <a:path w="1981200" h="960119">
                <a:moveTo>
                  <a:pt x="0" y="0"/>
                </a:moveTo>
                <a:lnTo>
                  <a:pt x="0" y="960120"/>
                </a:lnTo>
                <a:lnTo>
                  <a:pt x="1981200" y="960120"/>
                </a:lnTo>
                <a:lnTo>
                  <a:pt x="1981200" y="0"/>
                </a:lnTo>
                <a:lnTo>
                  <a:pt x="0" y="0"/>
                </a:lnTo>
                <a:close/>
              </a:path>
            </a:pathLst>
          </a:custGeom>
          <a:solidFill>
            <a:srgbClr val="DA1B2C"/>
          </a:solidFill>
        </p:spPr>
        <p:txBody>
          <a:bodyPr wrap="square" lIns="0" tIns="0" rIns="0" bIns="0" rtlCol="0"/>
          <a:lstStyle/>
          <a:p>
            <a:endParaRPr/>
          </a:p>
        </p:txBody>
      </p:sp>
      <p:sp>
        <p:nvSpPr>
          <p:cNvPr id="22" name="bk object 22"/>
          <p:cNvSpPr/>
          <p:nvPr/>
        </p:nvSpPr>
        <p:spPr>
          <a:xfrm>
            <a:off x="112013" y="236219"/>
            <a:ext cx="1538477" cy="474726"/>
          </a:xfrm>
          <a:prstGeom prst="rect">
            <a:avLst/>
          </a:prstGeom>
          <a:blipFill>
            <a:blip r:embed="rId3" cstate="print"/>
            <a:stretch>
              <a:fillRect/>
            </a:stretch>
          </a:blipFill>
        </p:spPr>
        <p:txBody>
          <a:bodyPr wrap="square" lIns="0" tIns="0" rIns="0" bIns="0" rtlCol="0"/>
          <a:lstStyle/>
          <a:p>
            <a:endParaRPr/>
          </a:p>
        </p:txBody>
      </p:sp>
      <p:sp>
        <p:nvSpPr>
          <p:cNvPr id="23" name="bk object 23"/>
          <p:cNvSpPr/>
          <p:nvPr/>
        </p:nvSpPr>
        <p:spPr>
          <a:xfrm>
            <a:off x="94488" y="1136904"/>
            <a:ext cx="4544364" cy="6153911"/>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4027" y="211836"/>
            <a:ext cx="1534667" cy="478536"/>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380" y="0"/>
            <a:ext cx="10058400" cy="685800"/>
          </a:xfrm>
          <a:custGeom>
            <a:avLst/>
            <a:gdLst/>
            <a:ahLst/>
            <a:cxnLst/>
            <a:rect l="l" t="t" r="r" b="b"/>
            <a:pathLst>
              <a:path w="10058400" h="685800">
                <a:moveTo>
                  <a:pt x="0" y="0"/>
                </a:moveTo>
                <a:lnTo>
                  <a:pt x="0" y="685800"/>
                </a:lnTo>
                <a:lnTo>
                  <a:pt x="10058019" y="685799"/>
                </a:lnTo>
                <a:lnTo>
                  <a:pt x="10058019" y="0"/>
                </a:lnTo>
                <a:lnTo>
                  <a:pt x="0" y="0"/>
                </a:lnTo>
                <a:close/>
              </a:path>
            </a:pathLst>
          </a:custGeom>
          <a:solidFill>
            <a:srgbClr val="DA1B2C"/>
          </a:solidFill>
        </p:spPr>
        <p:txBody>
          <a:bodyPr wrap="square" lIns="0" tIns="0" rIns="0" bIns="0" rtlCol="0"/>
          <a:lstStyle/>
          <a:p>
            <a:endParaRPr/>
          </a:p>
        </p:txBody>
      </p:sp>
      <p:sp>
        <p:nvSpPr>
          <p:cNvPr id="18" name="bk object 18"/>
          <p:cNvSpPr/>
          <p:nvPr/>
        </p:nvSpPr>
        <p:spPr>
          <a:xfrm>
            <a:off x="53339" y="112013"/>
            <a:ext cx="1530858" cy="478536"/>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6295" y="625856"/>
            <a:ext cx="9385808" cy="1671320"/>
          </a:xfrm>
          <a:prstGeom prst="rect">
            <a:avLst/>
          </a:prstGeom>
        </p:spPr>
        <p:txBody>
          <a:bodyPr wrap="square" lIns="0" tIns="0" rIns="0" bIns="0">
            <a:spAutoFit/>
          </a:bodyPr>
          <a:lstStyle>
            <a:lvl1pPr>
              <a:defRPr sz="3600" b="0" i="0">
                <a:solidFill>
                  <a:srgbClr val="DA1B2C"/>
                </a:solidFill>
                <a:latin typeface="Arial"/>
                <a:cs typeface="Arial"/>
              </a:defRPr>
            </a:lvl1pPr>
          </a:lstStyle>
          <a:p>
            <a:endParaRPr/>
          </a:p>
        </p:txBody>
      </p:sp>
      <p:sp>
        <p:nvSpPr>
          <p:cNvPr id="3" name="Holder 3"/>
          <p:cNvSpPr>
            <a:spLocks noGrp="1"/>
          </p:cNvSpPr>
          <p:nvPr>
            <p:ph type="body" idx="1"/>
          </p:nvPr>
        </p:nvSpPr>
        <p:spPr>
          <a:xfrm>
            <a:off x="4849621" y="3554221"/>
            <a:ext cx="4990465" cy="2707004"/>
          </a:xfrm>
          <a:prstGeom prst="rect">
            <a:avLst/>
          </a:prstGeom>
        </p:spPr>
        <p:txBody>
          <a:bodyPr wrap="square" lIns="0" tIns="0" rIns="0" bIns="0">
            <a:spAutoFit/>
          </a:bodyPr>
          <a:lstStyle>
            <a:lvl1pPr>
              <a:defRPr sz="40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539303" y="7300897"/>
            <a:ext cx="979804" cy="139065"/>
          </a:xfrm>
          <a:prstGeom prst="rect">
            <a:avLst/>
          </a:prstGeom>
        </p:spPr>
        <p:txBody>
          <a:bodyPr wrap="square" lIns="0" tIns="0" rIns="0" bIns="0">
            <a:spAutoFit/>
          </a:bodyPr>
          <a:lstStyle>
            <a:lvl1pPr>
              <a:defRPr sz="800" b="0" i="0">
                <a:solidFill>
                  <a:schemeClr val="tx1"/>
                </a:solidFill>
                <a:latin typeface="Arial"/>
                <a:cs typeface="Arial"/>
              </a:defRPr>
            </a:lvl1p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10/17/2022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25638" y="792734"/>
            <a:ext cx="732155" cy="1550035"/>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Arial"/>
                <a:cs typeface="Arial"/>
              </a:rPr>
              <a:t>3</a:t>
            </a:r>
            <a:endParaRPr sz="10000">
              <a:latin typeface="Arial"/>
              <a:cs typeface="Arial"/>
            </a:endParaRPr>
          </a:p>
        </p:txBody>
      </p:sp>
      <p:sp>
        <p:nvSpPr>
          <p:cNvPr id="3" name="object 3"/>
          <p:cNvSpPr txBox="1"/>
          <p:nvPr/>
        </p:nvSpPr>
        <p:spPr>
          <a:xfrm>
            <a:off x="4902200" y="4538578"/>
            <a:ext cx="4927600" cy="566822"/>
          </a:xfrm>
          <a:prstGeom prst="rect">
            <a:avLst/>
          </a:prstGeom>
        </p:spPr>
        <p:txBody>
          <a:bodyPr vert="horz" wrap="square" lIns="0" tIns="12700" rIns="0" bIns="0" rtlCol="0">
            <a:spAutoFit/>
          </a:bodyPr>
          <a:lstStyle/>
          <a:p>
            <a:pPr marL="12700">
              <a:lnSpc>
                <a:spcPct val="100000"/>
              </a:lnSpc>
              <a:spcBef>
                <a:spcPts val="100"/>
              </a:spcBef>
            </a:pPr>
            <a:r>
              <a:rPr lang="el-GR" sz="3600" b="1" dirty="0">
                <a:solidFill>
                  <a:srgbClr val="FFFFFF"/>
                </a:solidFill>
                <a:latin typeface="Arial"/>
                <a:cs typeface="Arial"/>
              </a:rPr>
              <a:t>Προσφορά και Ζήτηση</a:t>
            </a:r>
            <a:endParaRPr sz="3600" dirty="0">
              <a:latin typeface="Arial"/>
              <a:cs typeface="Arial"/>
            </a:endParaRPr>
          </a:p>
        </p:txBody>
      </p:sp>
      <p:sp>
        <p:nvSpPr>
          <p:cNvPr id="4" name="object 4"/>
          <p:cNvSpPr txBox="1"/>
          <p:nvPr/>
        </p:nvSpPr>
        <p:spPr>
          <a:xfrm>
            <a:off x="7659878" y="7319262"/>
            <a:ext cx="2068830" cy="238760"/>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FFFFFF"/>
                </a:solidFill>
                <a:latin typeface="Arial"/>
                <a:cs typeface="Arial"/>
              </a:rPr>
              <a:t>Revised by Solina</a:t>
            </a:r>
            <a:r>
              <a:rPr sz="1400" spc="-35" dirty="0">
                <a:solidFill>
                  <a:srgbClr val="FFFFFF"/>
                </a:solidFill>
                <a:latin typeface="Arial"/>
                <a:cs typeface="Arial"/>
              </a:rPr>
              <a:t> </a:t>
            </a:r>
            <a:r>
              <a:rPr sz="1400" spc="-5" dirty="0">
                <a:solidFill>
                  <a:srgbClr val="FFFFFF"/>
                </a:solidFill>
                <a:latin typeface="Arial"/>
                <a:cs typeface="Arial"/>
              </a:rPr>
              <a:t>Lindahl</a:t>
            </a:r>
            <a:endParaRPr sz="1400">
              <a:latin typeface="Arial"/>
              <a:cs typeface="Arial"/>
            </a:endParaRP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7" name="object 7"/>
          <p:cNvSpPr txBox="1"/>
          <p:nvPr/>
        </p:nvSpPr>
        <p:spPr>
          <a:xfrm>
            <a:off x="4539303" y="7291273"/>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8" name="Picture 7">
            <a:extLst>
              <a:ext uri="{FF2B5EF4-FFF2-40B4-BE49-F238E27FC236}">
                <a16:creationId xmlns:a16="http://schemas.microsoft.com/office/drawing/2014/main" id="{DEB3C72F-0BEE-68A2-76CD-E9E4E693AA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1" y="1106406"/>
            <a:ext cx="4743767" cy="61848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936580"/>
            <a:ext cx="9385808" cy="1120820"/>
          </a:xfrm>
          <a:prstGeom prst="rect">
            <a:avLst/>
          </a:prstGeom>
        </p:spPr>
        <p:txBody>
          <a:bodyPr vert="horz" wrap="square" lIns="0" tIns="12700" rIns="0" bIns="0" rtlCol="0">
            <a:spAutoFit/>
          </a:bodyPr>
          <a:lstStyle/>
          <a:p>
            <a:pPr marR="5080" indent="23813" algn="ctr">
              <a:lnSpc>
                <a:spcPct val="100000"/>
              </a:lnSpc>
              <a:spcBef>
                <a:spcPts val="100"/>
              </a:spcBef>
            </a:pPr>
            <a:r>
              <a:rPr lang="el-GR" spc="-5" dirty="0"/>
              <a:t>ΜΕΤΑΒΟΛΕΣ ΣΤΙΣ ΤΙΜΕΣ ΣΧΕΤΙΖΟΜΕΝΩΝ ΑΓΑΘΩΝ:</a:t>
            </a:r>
            <a:r>
              <a:rPr dirty="0"/>
              <a:t>  </a:t>
            </a:r>
            <a:r>
              <a:rPr lang="el-GR" dirty="0"/>
              <a:t>ΥΠΟΚΑΤΑΣΤΑΤΑ</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478708"/>
            <a:ext cx="9335770" cy="1305486"/>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Δύο αγαθά είναι </a:t>
            </a:r>
            <a:r>
              <a:rPr lang="el-GR" sz="2800" b="1" i="1" dirty="0">
                <a:latin typeface="Arial"/>
                <a:cs typeface="Arial"/>
              </a:rPr>
              <a:t>υποκατάστατα</a:t>
            </a:r>
            <a:r>
              <a:rPr sz="2800" b="1" i="1" dirty="0">
                <a:latin typeface="Arial"/>
                <a:cs typeface="Arial"/>
              </a:rPr>
              <a:t> </a:t>
            </a:r>
            <a:r>
              <a:rPr lang="el-GR" sz="2800" dirty="0">
                <a:latin typeface="Arial"/>
                <a:cs typeface="Arial"/>
              </a:rPr>
              <a:t>εάν μια μείωση στην τιμή του ενός, οδηγεί σε μια μείωση στη ζήτηση για το άλλο (ή το αντίστροφο)</a:t>
            </a:r>
            <a:r>
              <a:rPr sz="2800" dirty="0">
                <a:latin typeface="Arial"/>
                <a:cs typeface="Arial"/>
              </a:rPr>
              <a:t>.</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20820"/>
          </a:xfrm>
          <a:prstGeom prst="rect">
            <a:avLst/>
          </a:prstGeom>
        </p:spPr>
        <p:txBody>
          <a:bodyPr vert="horz" wrap="square" lIns="0" tIns="12700" rIns="0" bIns="0" rtlCol="0">
            <a:spAutoFit/>
          </a:bodyPr>
          <a:lstStyle/>
          <a:p>
            <a:pPr marL="85725" marR="5080" indent="-61913" algn="ctr">
              <a:lnSpc>
                <a:spcPct val="100000"/>
              </a:lnSpc>
              <a:spcBef>
                <a:spcPts val="100"/>
              </a:spcBef>
            </a:pPr>
            <a:r>
              <a:rPr lang="el-GR" spc="-5" dirty="0"/>
              <a:t>ΜΕΤΑΒΟΛΕΣ ΣΤΙΣ ΤΙΜΕΣ ΣΧΕΤΙΖΟΜΕΝΩΝ ΑΓΑΘΩΝ:</a:t>
            </a:r>
            <a:r>
              <a:rPr lang="el-GR" dirty="0"/>
              <a:t>  ΣΥΜΠΛΗΡΩΜΑΤΙΚΑ</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632950" cy="2398092"/>
          </a:xfrm>
          <a:prstGeom prst="rect">
            <a:avLst/>
          </a:prstGeom>
        </p:spPr>
        <p:txBody>
          <a:bodyPr vert="horz" wrap="square" lIns="0" tIns="12700" rIns="0" bIns="0" rtlCol="0">
            <a:spAutoFit/>
          </a:bodyPr>
          <a:lstStyle/>
          <a:p>
            <a:pPr marL="469900" marR="5080" indent="-457200" algn="just">
              <a:lnSpc>
                <a:spcPct val="100000"/>
              </a:lnSpc>
              <a:spcBef>
                <a:spcPts val="100"/>
              </a:spcBef>
              <a:buClr>
                <a:srgbClr val="4D4D4D"/>
              </a:buClr>
              <a:buChar char="•"/>
              <a:tabLst>
                <a:tab pos="470534" algn="l"/>
              </a:tabLst>
            </a:pPr>
            <a:r>
              <a:rPr lang="el-GR" sz="2800" dirty="0">
                <a:latin typeface="Arial"/>
                <a:cs typeface="Arial"/>
              </a:rPr>
              <a:t>Δύο αγαθά είναι </a:t>
            </a:r>
            <a:r>
              <a:rPr lang="el-GR" sz="2800" b="1" dirty="0">
                <a:latin typeface="Arial"/>
                <a:cs typeface="Arial"/>
              </a:rPr>
              <a:t>συμπληρωματικά </a:t>
            </a:r>
            <a:r>
              <a:rPr lang="el-GR" sz="2800" dirty="0">
                <a:latin typeface="Arial"/>
                <a:cs typeface="Arial"/>
              </a:rPr>
              <a:t>εάν μια μείωση στην τιμή του ενός αγαθού οδηγεί σε μια αύξηση στη ζήτηση για το άλλο (ή το αντίστροφο)</a:t>
            </a:r>
            <a:r>
              <a:rPr sz="2800" dirty="0">
                <a:latin typeface="Arial"/>
                <a:cs typeface="Arial"/>
              </a:rPr>
              <a:t>.</a:t>
            </a:r>
            <a:endParaRPr lang="en-US" sz="2800" dirty="0">
              <a:latin typeface="Arial"/>
              <a:cs typeface="Arial"/>
            </a:endParaRPr>
          </a:p>
          <a:p>
            <a:pPr marL="469900" indent="-457200">
              <a:lnSpc>
                <a:spcPct val="100000"/>
              </a:lnSpc>
              <a:spcBef>
                <a:spcPts val="1800"/>
              </a:spcBef>
              <a:buClr>
                <a:srgbClr val="4D4D4D"/>
              </a:buClr>
              <a:buChar char="•"/>
              <a:tabLst>
                <a:tab pos="469900" algn="l"/>
                <a:tab pos="470534" algn="l"/>
              </a:tabLst>
            </a:pPr>
            <a:r>
              <a:rPr lang="el-GR" sz="2800" dirty="0">
                <a:latin typeface="Arial"/>
                <a:cs typeface="Arial"/>
              </a:rPr>
              <a:t>Οι καταναλωτές συχνά πρέπει να αγοράζουν κάποια αγαθά μαζί.</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1066800"/>
            <a:ext cx="6763258" cy="566822"/>
          </a:xfrm>
          <a:prstGeom prst="rect">
            <a:avLst/>
          </a:prstGeom>
        </p:spPr>
        <p:txBody>
          <a:bodyPr vert="horz" wrap="square" lIns="0" tIns="12700" rIns="0" bIns="0" rtlCol="0">
            <a:spAutoFit/>
          </a:bodyPr>
          <a:lstStyle/>
          <a:p>
            <a:pPr marL="12700">
              <a:lnSpc>
                <a:spcPct val="100000"/>
              </a:lnSpc>
              <a:spcBef>
                <a:spcPts val="100"/>
              </a:spcBef>
            </a:pPr>
            <a:r>
              <a:rPr lang="el-GR" spc="-5" dirty="0"/>
              <a:t>ΜΕΤΑΒΟΛΕΣ ΣΤΟ ΕΙΣΟΔΗΜΑ</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183765"/>
            <a:ext cx="9373235" cy="1690206"/>
          </a:xfrm>
          <a:prstGeom prst="rect">
            <a:avLst/>
          </a:prstGeom>
        </p:spPr>
        <p:txBody>
          <a:bodyPr vert="horz" wrap="square" lIns="0" tIns="12700" rIns="0" bIns="0" rtlCol="0">
            <a:spAutoFit/>
          </a:bodyPr>
          <a:lstStyle/>
          <a:p>
            <a:pPr marL="927100" marR="1130935" lvl="1" indent="-447675">
              <a:lnSpc>
                <a:spcPct val="100000"/>
              </a:lnSpc>
              <a:spcBef>
                <a:spcPts val="1805"/>
              </a:spcBef>
              <a:buClr>
                <a:srgbClr val="4D4D4D"/>
              </a:buClr>
              <a:buChar char="–"/>
              <a:tabLst>
                <a:tab pos="927100" algn="l"/>
                <a:tab pos="927735" algn="l"/>
              </a:tabLst>
            </a:pPr>
            <a:r>
              <a:rPr lang="el-GR" sz="2600" spc="-5" dirty="0">
                <a:latin typeface="Arial"/>
                <a:cs typeface="Arial"/>
              </a:rPr>
              <a:t>Ένα</a:t>
            </a:r>
            <a:r>
              <a:rPr sz="2600" spc="-5" dirty="0">
                <a:latin typeface="Arial"/>
                <a:cs typeface="Arial"/>
              </a:rPr>
              <a:t> </a:t>
            </a:r>
            <a:r>
              <a:rPr lang="el-GR" sz="2600" b="1" i="1" spc="-10" dirty="0">
                <a:latin typeface="Arial"/>
                <a:cs typeface="Arial"/>
              </a:rPr>
              <a:t>κανονικό αγαθό</a:t>
            </a:r>
            <a:r>
              <a:rPr sz="2600" b="1" spc="-5" dirty="0">
                <a:latin typeface="Arial"/>
                <a:cs typeface="Arial"/>
              </a:rPr>
              <a:t>: </a:t>
            </a:r>
            <a:r>
              <a:rPr lang="el-GR" sz="2600" spc="-5" dirty="0">
                <a:latin typeface="Arial"/>
                <a:cs typeface="Arial"/>
              </a:rPr>
              <a:t>Η ζήτηση αυξάνεται όταν το εισόδημα αυξάνεται (και αντιστρόφως)</a:t>
            </a:r>
            <a:r>
              <a:rPr sz="2600" spc="-5" dirty="0">
                <a:latin typeface="Arial"/>
                <a:cs typeface="Arial"/>
              </a:rPr>
              <a:t>.</a:t>
            </a:r>
            <a:endParaRPr sz="2600" dirty="0">
              <a:latin typeface="Arial"/>
              <a:cs typeface="Arial"/>
            </a:endParaRPr>
          </a:p>
          <a:p>
            <a:pPr marL="927100" marR="798830" lvl="1" indent="-447040">
              <a:lnSpc>
                <a:spcPct val="100000"/>
              </a:lnSpc>
              <a:spcBef>
                <a:spcPts val="600"/>
              </a:spcBef>
              <a:buClr>
                <a:srgbClr val="4D4D4D"/>
              </a:buClr>
              <a:buChar char="–"/>
              <a:tabLst>
                <a:tab pos="927100" algn="l"/>
                <a:tab pos="927735" algn="l"/>
              </a:tabLst>
            </a:pPr>
            <a:r>
              <a:rPr lang="el-GR" sz="2600" spc="-5" dirty="0">
                <a:latin typeface="Arial"/>
                <a:cs typeface="Arial"/>
              </a:rPr>
              <a:t>Ένα </a:t>
            </a:r>
            <a:r>
              <a:rPr lang="el-GR" sz="2600" b="1" i="1" spc="-10" dirty="0">
                <a:latin typeface="Arial"/>
                <a:cs typeface="Arial"/>
              </a:rPr>
              <a:t>κατώτερο αγαθό</a:t>
            </a:r>
            <a:r>
              <a:rPr sz="2600" b="1" i="1" spc="-5" dirty="0">
                <a:latin typeface="Arial"/>
                <a:cs typeface="Arial"/>
              </a:rPr>
              <a:t>: </a:t>
            </a:r>
            <a:r>
              <a:rPr lang="el-GR" sz="2600" spc="-5" dirty="0">
                <a:latin typeface="Arial"/>
                <a:cs typeface="Arial"/>
              </a:rPr>
              <a:t>Η ζήτηση μειώνεται όταν το εισόδημα αυξάνεται (και αντιστρόφως)</a:t>
            </a:r>
            <a:r>
              <a:rPr sz="2600" spc="-5" dirty="0">
                <a:latin typeface="Arial"/>
                <a:cs typeface="Arial"/>
              </a:rPr>
              <a:t>.</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109578"/>
            <a:ext cx="8229600" cy="566822"/>
          </a:xfrm>
          <a:prstGeom prst="rect">
            <a:avLst/>
          </a:prstGeom>
        </p:spPr>
        <p:txBody>
          <a:bodyPr vert="horz" wrap="square" lIns="0" tIns="12700" rIns="0" bIns="0" rtlCol="0">
            <a:spAutoFit/>
          </a:bodyPr>
          <a:lstStyle/>
          <a:p>
            <a:pPr marL="12700">
              <a:lnSpc>
                <a:spcPct val="100000"/>
              </a:lnSpc>
              <a:spcBef>
                <a:spcPts val="100"/>
              </a:spcBef>
            </a:pPr>
            <a:r>
              <a:rPr lang="el-GR" spc="-5" dirty="0"/>
              <a:t>ΜΕΤΑΒΟΛΕΣ ΣΤΙΣ ΠΡΟΤΙΜΗΣΕΙΣ</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427605"/>
            <a:ext cx="9174480" cy="1905650"/>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Οι προτιμήσεις είναι υποκειμενικές και διαφέρουν μεταξύ των καταναλωτών</a:t>
            </a:r>
            <a:r>
              <a:rPr sz="2800" dirty="0">
                <a:latin typeface="Arial"/>
                <a:cs typeface="Arial"/>
              </a:rPr>
              <a:t>.</a:t>
            </a:r>
          </a:p>
          <a:p>
            <a:pPr marL="936625" marR="83820" lvl="1" indent="-457200">
              <a:lnSpc>
                <a:spcPct val="100000"/>
              </a:lnSpc>
              <a:spcBef>
                <a:spcPts val="1805"/>
              </a:spcBef>
              <a:buClr>
                <a:srgbClr val="4D4D4D"/>
              </a:buClr>
              <a:buChar char="–"/>
              <a:tabLst>
                <a:tab pos="936625" algn="l"/>
                <a:tab pos="937260" algn="l"/>
              </a:tabLst>
            </a:pPr>
            <a:r>
              <a:rPr lang="el-GR" sz="2600" spc="-5" dirty="0">
                <a:latin typeface="Arial"/>
                <a:cs typeface="Arial"/>
              </a:rPr>
              <a:t>Εποχικές μεταβολές ή ‘‘μόδες’’ έχουν μια προβλέψιμη επίδραση στη ζήτηση</a:t>
            </a:r>
            <a:r>
              <a:rPr sz="2600" spc="-5" dirty="0">
                <a:latin typeface="Arial"/>
                <a:cs typeface="Arial"/>
              </a:rPr>
              <a:t>.</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033378"/>
            <a:ext cx="9220200" cy="566822"/>
          </a:xfrm>
          <a:prstGeom prst="rect">
            <a:avLst/>
          </a:prstGeom>
        </p:spPr>
        <p:txBody>
          <a:bodyPr vert="horz" wrap="square" lIns="0" tIns="12700" rIns="0" bIns="0" rtlCol="0">
            <a:spAutoFit/>
          </a:bodyPr>
          <a:lstStyle/>
          <a:p>
            <a:pPr marL="12700">
              <a:lnSpc>
                <a:spcPct val="100000"/>
              </a:lnSpc>
              <a:spcBef>
                <a:spcPts val="100"/>
              </a:spcBef>
            </a:pPr>
            <a:r>
              <a:rPr lang="el-GR" spc="-5" dirty="0"/>
              <a:t>ΜΕΤΑΒΟΛΕΣ ΣΤΙΣ ΠΡΟΣΔΟΚΙΕΣ</a:t>
            </a:r>
            <a:r>
              <a:rPr spc="-5" dirty="0"/>
              <a:t> (1 </a:t>
            </a:r>
            <a:r>
              <a:rPr lang="el-GR" spc="-5" dirty="0"/>
              <a:t>από</a:t>
            </a:r>
            <a:r>
              <a:rPr spc="-80" dirty="0"/>
              <a:t> </a:t>
            </a:r>
            <a:r>
              <a:rPr spc="-5" dirty="0"/>
              <a:t>2)</a:t>
            </a:r>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150985" cy="2828980"/>
          </a:xfrm>
          <a:prstGeom prst="rect">
            <a:avLst/>
          </a:prstGeom>
        </p:spPr>
        <p:txBody>
          <a:bodyPr vert="horz" wrap="square" lIns="0" tIns="12700" rIns="0" bIns="0" rtlCol="0">
            <a:spAutoFit/>
          </a:bodyPr>
          <a:lstStyle/>
          <a:p>
            <a:pPr marL="469900" marR="1012190" indent="-457200">
              <a:lnSpc>
                <a:spcPct val="100000"/>
              </a:lnSpc>
              <a:spcBef>
                <a:spcPts val="100"/>
              </a:spcBef>
              <a:buClr>
                <a:srgbClr val="4D4D4D"/>
              </a:buClr>
              <a:buChar char="•"/>
              <a:tabLst>
                <a:tab pos="469900" algn="l"/>
                <a:tab pos="470534" algn="l"/>
              </a:tabLst>
            </a:pPr>
            <a:r>
              <a:rPr lang="el-GR" sz="2800" dirty="0">
                <a:latin typeface="Arial"/>
                <a:cs typeface="Arial"/>
              </a:rPr>
              <a:t>Εάν οι καταναλωτές έχουν επιλογή σε σχέση με το χρόνο μιας αγοράς, θα αγοράσουν σύμφωνα με τις </a:t>
            </a:r>
            <a:r>
              <a:rPr lang="el-GR" sz="2800" b="1" dirty="0">
                <a:latin typeface="Arial"/>
                <a:cs typeface="Arial"/>
              </a:rPr>
              <a:t>προσδοκίες </a:t>
            </a:r>
            <a:r>
              <a:rPr lang="el-GR" sz="2800" dirty="0">
                <a:latin typeface="Arial"/>
                <a:cs typeface="Arial"/>
              </a:rPr>
              <a:t>τους.</a:t>
            </a:r>
            <a:endParaRPr sz="2800" dirty="0">
              <a:latin typeface="Arial"/>
              <a:cs typeface="Arial"/>
            </a:endParaRPr>
          </a:p>
          <a:p>
            <a:pPr marL="469900" marR="5080" indent="-457200">
              <a:lnSpc>
                <a:spcPct val="100000"/>
              </a:lnSpc>
              <a:spcBef>
                <a:spcPts val="1800"/>
              </a:spcBef>
              <a:buClr>
                <a:srgbClr val="4D4D4D"/>
              </a:buClr>
              <a:buChar char="•"/>
              <a:tabLst>
                <a:tab pos="469900" algn="l"/>
                <a:tab pos="470534" algn="l"/>
              </a:tabLst>
            </a:pPr>
            <a:r>
              <a:rPr lang="el-GR" sz="2800" dirty="0">
                <a:latin typeface="Arial"/>
                <a:cs typeface="Arial"/>
              </a:rPr>
              <a:t>Οι προσδοκώμενες μεταβολές στο μελλοντικό εισόδημα μπορούν επίσης να οδηγήσουν σε μεταβολές στη ζήτηση.</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830834"/>
            <a:ext cx="9373235" cy="997709"/>
          </a:xfrm>
          <a:prstGeom prst="rect">
            <a:avLst/>
          </a:prstGeom>
        </p:spPr>
        <p:txBody>
          <a:bodyPr vert="horz" wrap="square" lIns="0" tIns="12700" rIns="0" bIns="0" rtlCol="0">
            <a:spAutoFit/>
          </a:bodyPr>
          <a:lstStyle/>
          <a:p>
            <a:pPr marL="12700" algn="ctr">
              <a:lnSpc>
                <a:spcPct val="100000"/>
              </a:lnSpc>
              <a:spcBef>
                <a:spcPts val="100"/>
              </a:spcBef>
            </a:pPr>
            <a:r>
              <a:rPr lang="el-GR" sz="3200" b="1" spc="-5" dirty="0"/>
              <a:t>ΕΚΜΑΘΗΣΗ ΣΤΗΝ ΠΡΑΞΗ: ΕΡΩΤΗΣΗ ΕΞΑΣΚΗΣΗΣ</a:t>
            </a:r>
            <a:r>
              <a:rPr lang="el-GR" sz="3200" b="1" spc="-70" dirty="0"/>
              <a:t> </a:t>
            </a:r>
            <a:r>
              <a:rPr lang="el-GR" sz="3200" b="1" dirty="0"/>
              <a:t>1</a:t>
            </a:r>
            <a:endParaRPr sz="3200" b="1"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554210" cy="3644587"/>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 pos="3518535" algn="l"/>
                <a:tab pos="5499100" algn="l"/>
                <a:tab pos="8154034" algn="l"/>
              </a:tabLst>
            </a:pPr>
            <a:r>
              <a:rPr lang="el-GR" sz="2800" dirty="0">
                <a:latin typeface="Arial"/>
                <a:cs typeface="Arial"/>
              </a:rPr>
              <a:t>Όταν η τιμή του πετρελαίου ανεβαίνει, η ζήτηση για φυσικό αέριο </a:t>
            </a:r>
            <a:r>
              <a:rPr sz="2800" u="heavy" dirty="0">
                <a:uFill>
                  <a:solidFill>
                    <a:srgbClr val="000000"/>
                  </a:solidFill>
                </a:uFill>
                <a:latin typeface="Arial"/>
                <a:cs typeface="Arial"/>
              </a:rPr>
              <a:t> 	</a:t>
            </a:r>
            <a:r>
              <a:rPr sz="2800" dirty="0">
                <a:latin typeface="Arial"/>
                <a:cs typeface="Arial"/>
              </a:rPr>
              <a:t>, </a:t>
            </a:r>
            <a:r>
              <a:rPr lang="el-GR" sz="2800" dirty="0">
                <a:latin typeface="Arial"/>
                <a:cs typeface="Arial"/>
              </a:rPr>
              <a:t>η ζήτηση για άνθρακα</a:t>
            </a:r>
            <a:r>
              <a:rPr sz="2800" u="heavy" dirty="0">
                <a:uFill>
                  <a:solidFill>
                    <a:srgbClr val="000000"/>
                  </a:solidFill>
                </a:uFill>
                <a:latin typeface="Arial"/>
                <a:cs typeface="Arial"/>
              </a:rPr>
              <a:t> 	</a:t>
            </a:r>
            <a:r>
              <a:rPr sz="2800" dirty="0">
                <a:latin typeface="Arial"/>
                <a:cs typeface="Arial"/>
              </a:rPr>
              <a:t>, </a:t>
            </a:r>
            <a:r>
              <a:rPr lang="el-GR" sz="2800" dirty="0">
                <a:latin typeface="Arial"/>
                <a:cs typeface="Arial"/>
              </a:rPr>
              <a:t>και η ζήτηση για ηλιακή </a:t>
            </a:r>
            <a:r>
              <a:rPr sz="2800" dirty="0">
                <a:latin typeface="Arial"/>
                <a:cs typeface="Arial"/>
              </a:rPr>
              <a:t>a</a:t>
            </a:r>
            <a:r>
              <a:rPr lang="el-GR" sz="2800" dirty="0">
                <a:latin typeface="Arial"/>
                <a:cs typeface="Arial"/>
              </a:rPr>
              <a:t>ενέργεια</a:t>
            </a:r>
            <a:r>
              <a:rPr sz="2800" u="heavy" dirty="0">
                <a:uFill>
                  <a:solidFill>
                    <a:srgbClr val="000000"/>
                  </a:solidFill>
                </a:uFill>
                <a:latin typeface="Arial"/>
                <a:cs typeface="Arial"/>
              </a:rPr>
              <a:t> 	</a:t>
            </a:r>
            <a:r>
              <a:rPr sz="2800" dirty="0">
                <a:latin typeface="Arial"/>
                <a:cs typeface="Arial"/>
              </a:rPr>
              <a:t>. (</a:t>
            </a:r>
            <a:r>
              <a:rPr lang="el-GR" sz="2800" dirty="0">
                <a:latin typeface="Arial"/>
                <a:cs typeface="Arial"/>
              </a:rPr>
              <a:t>Υποθέστε ότι αυτά τα αγαθά είναι υποκατάστατα του πετρελαίου</a:t>
            </a:r>
            <a:r>
              <a:rPr sz="2800" dirty="0">
                <a:latin typeface="Arial"/>
                <a:cs typeface="Arial"/>
              </a:rPr>
              <a:t>.)</a:t>
            </a:r>
          </a:p>
          <a:p>
            <a:pPr marL="927100" lvl="1" indent="-447675">
              <a:lnSpc>
                <a:spcPct val="100000"/>
              </a:lnSpc>
              <a:spcBef>
                <a:spcPts val="605"/>
              </a:spcBef>
              <a:buClr>
                <a:srgbClr val="4D4D4D"/>
              </a:buClr>
              <a:buAutoNum type="alphaLcParenR"/>
              <a:tabLst>
                <a:tab pos="927100" algn="l"/>
                <a:tab pos="927735" algn="l"/>
              </a:tabLst>
            </a:pPr>
            <a:r>
              <a:rPr lang="el-GR" sz="2600" spc="-5" dirty="0">
                <a:latin typeface="Arial"/>
                <a:cs typeface="Arial"/>
              </a:rPr>
              <a:t>αυξάνεται, </a:t>
            </a:r>
            <a:r>
              <a:rPr lang="el-GR" sz="2600" spc="-5" dirty="0" err="1">
                <a:latin typeface="Arial"/>
                <a:cs typeface="Arial"/>
              </a:rPr>
              <a:t>αυξάνεται,</a:t>
            </a:r>
            <a:r>
              <a:rPr lang="el-GR" sz="2600" spc="-5" dirty="0">
                <a:latin typeface="Arial"/>
                <a:cs typeface="Arial"/>
              </a:rPr>
              <a:t> αυξάνεται</a:t>
            </a:r>
            <a:endParaRPr sz="2600" dirty="0">
              <a:latin typeface="Arial"/>
              <a:cs typeface="Arial"/>
            </a:endParaRPr>
          </a:p>
          <a:p>
            <a:pPr marL="927100" lvl="1" indent="-447675">
              <a:lnSpc>
                <a:spcPct val="100000"/>
              </a:lnSpc>
              <a:spcBef>
                <a:spcPts val="600"/>
              </a:spcBef>
              <a:buClr>
                <a:srgbClr val="4D4D4D"/>
              </a:buClr>
              <a:buAutoNum type="alphaLcParenR"/>
              <a:tabLst>
                <a:tab pos="927100" algn="l"/>
                <a:tab pos="927735" algn="l"/>
              </a:tabLst>
            </a:pPr>
            <a:r>
              <a:rPr lang="el-GR" sz="2600" spc="-5" dirty="0">
                <a:latin typeface="Arial"/>
                <a:cs typeface="Arial"/>
              </a:rPr>
              <a:t>αυξάνεται,  </a:t>
            </a:r>
            <a:r>
              <a:rPr lang="el-GR" sz="2600" spc="-5" dirty="0" err="1">
                <a:latin typeface="Arial"/>
                <a:cs typeface="Arial"/>
              </a:rPr>
              <a:t>αυξάνεται,</a:t>
            </a:r>
            <a:r>
              <a:rPr lang="el-GR" sz="2600" spc="-5" dirty="0">
                <a:latin typeface="Arial"/>
                <a:cs typeface="Arial"/>
              </a:rPr>
              <a:t> μειώνεται</a:t>
            </a:r>
            <a:endParaRPr sz="2600" dirty="0">
              <a:latin typeface="Arial"/>
              <a:cs typeface="Arial"/>
            </a:endParaRPr>
          </a:p>
          <a:p>
            <a:pPr marL="927100" lvl="1" indent="-447675">
              <a:lnSpc>
                <a:spcPct val="100000"/>
              </a:lnSpc>
              <a:spcBef>
                <a:spcPts val="600"/>
              </a:spcBef>
              <a:buClr>
                <a:srgbClr val="4D4D4D"/>
              </a:buClr>
              <a:buAutoNum type="alphaLcParenR"/>
              <a:tabLst>
                <a:tab pos="927100" algn="l"/>
                <a:tab pos="927735" algn="l"/>
              </a:tabLst>
            </a:pPr>
            <a:r>
              <a:rPr lang="el-GR" sz="2600" spc="-5" dirty="0">
                <a:latin typeface="Arial"/>
                <a:cs typeface="Arial"/>
              </a:rPr>
              <a:t>μειώνεται , μειώνεται, αυξάνεται</a:t>
            </a:r>
            <a:endParaRPr sz="2600" dirty="0">
              <a:latin typeface="Arial"/>
              <a:cs typeface="Arial"/>
            </a:endParaRPr>
          </a:p>
          <a:p>
            <a:pPr marL="927100" lvl="1" indent="-447675">
              <a:lnSpc>
                <a:spcPct val="100000"/>
              </a:lnSpc>
              <a:spcBef>
                <a:spcPts val="600"/>
              </a:spcBef>
              <a:buClr>
                <a:srgbClr val="4D4D4D"/>
              </a:buClr>
              <a:buAutoNum type="alphaLcParenR"/>
              <a:tabLst>
                <a:tab pos="927100" algn="l"/>
                <a:tab pos="927735" algn="l"/>
              </a:tabLst>
            </a:pPr>
            <a:r>
              <a:rPr lang="el-GR" sz="2600" spc="-5" dirty="0">
                <a:latin typeface="Arial"/>
                <a:cs typeface="Arial"/>
              </a:rPr>
              <a:t>μειώνεται, </a:t>
            </a:r>
            <a:r>
              <a:rPr lang="el-GR" sz="2600" spc="-5" dirty="0" err="1">
                <a:latin typeface="Arial"/>
                <a:cs typeface="Arial"/>
              </a:rPr>
              <a:t>μειώνεται,</a:t>
            </a:r>
            <a:r>
              <a:rPr lang="el-GR" sz="2600" spc="-5" dirty="0">
                <a:latin typeface="Arial"/>
                <a:cs typeface="Arial"/>
              </a:rPr>
              <a:t> μειώνεται</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845736"/>
            <a:ext cx="9373235" cy="1059264"/>
          </a:xfrm>
          <a:prstGeom prst="rect">
            <a:avLst/>
          </a:prstGeom>
        </p:spPr>
        <p:txBody>
          <a:bodyPr vert="horz" wrap="square" lIns="0" tIns="12700" rIns="0" bIns="0" rtlCol="0">
            <a:spAutoFit/>
          </a:bodyPr>
          <a:lstStyle/>
          <a:p>
            <a:pPr algn="ctr">
              <a:lnSpc>
                <a:spcPct val="100000"/>
              </a:lnSpc>
              <a:spcBef>
                <a:spcPts val="100"/>
              </a:spcBef>
            </a:pPr>
            <a:r>
              <a:rPr lang="el-GR" sz="3200" b="1" spc="-5" dirty="0"/>
              <a:t>ΕΚΜΑΘΗΣΗ ΣΤΗΝ ΠΡΑΞΗ: ΕΡΩΤΗΣΗ ΕΞΑΣΚΗΣΗΣ</a:t>
            </a:r>
            <a:r>
              <a:rPr lang="el-GR" sz="3200" b="1" spc="-70" dirty="0"/>
              <a:t> </a:t>
            </a:r>
            <a:r>
              <a:rPr lang="el-GR" sz="3200" b="1" dirty="0"/>
              <a:t>1  </a:t>
            </a:r>
            <a:r>
              <a:rPr dirty="0"/>
              <a:t>(</a:t>
            </a:r>
            <a:r>
              <a:rPr lang="el-GR" dirty="0"/>
              <a:t>Απάντηση</a:t>
            </a:r>
            <a:r>
              <a:rPr dirty="0"/>
              <a:t>)</a:t>
            </a:r>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7" name="object 3"/>
          <p:cNvSpPr txBox="1"/>
          <p:nvPr/>
        </p:nvSpPr>
        <p:spPr>
          <a:xfrm>
            <a:off x="196850" y="2299013"/>
            <a:ext cx="9554210" cy="3644587"/>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 pos="3518535" algn="l"/>
                <a:tab pos="5499100" algn="l"/>
                <a:tab pos="8154034" algn="l"/>
              </a:tabLst>
            </a:pPr>
            <a:r>
              <a:rPr lang="el-GR" sz="2800" dirty="0">
                <a:latin typeface="Arial"/>
                <a:cs typeface="Arial"/>
              </a:rPr>
              <a:t>Όταν η τιμή του πετρελαίου ανεβαίνει, η ζήτηση για φυσικό αέριο </a:t>
            </a:r>
            <a:r>
              <a:rPr sz="2800" u="heavy" dirty="0">
                <a:uFill>
                  <a:solidFill>
                    <a:srgbClr val="000000"/>
                  </a:solidFill>
                </a:uFill>
                <a:latin typeface="Arial"/>
                <a:cs typeface="Arial"/>
              </a:rPr>
              <a:t> 	</a:t>
            </a:r>
            <a:r>
              <a:rPr sz="2800" dirty="0">
                <a:latin typeface="Arial"/>
                <a:cs typeface="Arial"/>
              </a:rPr>
              <a:t>, </a:t>
            </a:r>
            <a:r>
              <a:rPr lang="el-GR" sz="2800" dirty="0">
                <a:latin typeface="Arial"/>
                <a:cs typeface="Arial"/>
              </a:rPr>
              <a:t>η ζήτηση για άνθρακα</a:t>
            </a:r>
            <a:r>
              <a:rPr sz="2800" u="heavy" dirty="0">
                <a:uFill>
                  <a:solidFill>
                    <a:srgbClr val="000000"/>
                  </a:solidFill>
                </a:uFill>
                <a:latin typeface="Arial"/>
                <a:cs typeface="Arial"/>
              </a:rPr>
              <a:t> 	</a:t>
            </a:r>
            <a:r>
              <a:rPr sz="2800" dirty="0">
                <a:latin typeface="Arial"/>
                <a:cs typeface="Arial"/>
              </a:rPr>
              <a:t>, </a:t>
            </a:r>
            <a:r>
              <a:rPr lang="el-GR" sz="2800" dirty="0">
                <a:latin typeface="Arial"/>
                <a:cs typeface="Arial"/>
              </a:rPr>
              <a:t>και η ζήτηση για ηλιακή </a:t>
            </a:r>
            <a:r>
              <a:rPr sz="2800" dirty="0">
                <a:latin typeface="Arial"/>
                <a:cs typeface="Arial"/>
              </a:rPr>
              <a:t>a</a:t>
            </a:r>
            <a:r>
              <a:rPr lang="el-GR" sz="2800" dirty="0">
                <a:latin typeface="Arial"/>
                <a:cs typeface="Arial"/>
              </a:rPr>
              <a:t>ενέργεια</a:t>
            </a:r>
            <a:r>
              <a:rPr sz="2800" u="heavy" dirty="0">
                <a:uFill>
                  <a:solidFill>
                    <a:srgbClr val="000000"/>
                  </a:solidFill>
                </a:uFill>
                <a:latin typeface="Arial"/>
                <a:cs typeface="Arial"/>
              </a:rPr>
              <a:t> 	</a:t>
            </a:r>
            <a:r>
              <a:rPr sz="2800" dirty="0">
                <a:latin typeface="Arial"/>
                <a:cs typeface="Arial"/>
              </a:rPr>
              <a:t>. (</a:t>
            </a:r>
            <a:r>
              <a:rPr lang="el-GR" sz="2800" dirty="0">
                <a:latin typeface="Arial"/>
                <a:cs typeface="Arial"/>
              </a:rPr>
              <a:t>Υποθέστε ότι αυτά τα αγαθά είναι υποκατάστατα του πετρελαίου</a:t>
            </a:r>
            <a:r>
              <a:rPr sz="2800" dirty="0">
                <a:latin typeface="Arial"/>
                <a:cs typeface="Arial"/>
              </a:rPr>
              <a:t>.)</a:t>
            </a:r>
          </a:p>
          <a:p>
            <a:pPr marL="927100" lvl="1" indent="-447675">
              <a:lnSpc>
                <a:spcPct val="100000"/>
              </a:lnSpc>
              <a:spcBef>
                <a:spcPts val="605"/>
              </a:spcBef>
              <a:buClr>
                <a:srgbClr val="4D4D4D"/>
              </a:buClr>
              <a:buAutoNum type="alphaLcParenR"/>
              <a:tabLst>
                <a:tab pos="927100" algn="l"/>
                <a:tab pos="927735" algn="l"/>
              </a:tabLst>
            </a:pPr>
            <a:r>
              <a:rPr lang="el-GR" sz="2600" b="1" spc="-5" dirty="0">
                <a:latin typeface="Arial"/>
                <a:cs typeface="Arial"/>
              </a:rPr>
              <a:t>αυξάνεται, </a:t>
            </a:r>
            <a:r>
              <a:rPr lang="el-GR" sz="2600" b="1" spc="-5" dirty="0" err="1">
                <a:latin typeface="Arial"/>
                <a:cs typeface="Arial"/>
              </a:rPr>
              <a:t>αυξάνεται,</a:t>
            </a:r>
            <a:r>
              <a:rPr lang="el-GR" sz="2600" b="1" spc="-5" dirty="0">
                <a:latin typeface="Arial"/>
                <a:cs typeface="Arial"/>
              </a:rPr>
              <a:t> αυξάνεται (σωστή απάντηση)</a:t>
            </a:r>
            <a:endParaRPr sz="2600" b="1" dirty="0">
              <a:latin typeface="Arial"/>
              <a:cs typeface="Arial"/>
            </a:endParaRPr>
          </a:p>
          <a:p>
            <a:pPr marL="927100" lvl="1" indent="-447675">
              <a:lnSpc>
                <a:spcPct val="100000"/>
              </a:lnSpc>
              <a:spcBef>
                <a:spcPts val="600"/>
              </a:spcBef>
              <a:buClr>
                <a:srgbClr val="4D4D4D"/>
              </a:buClr>
              <a:buAutoNum type="alphaLcParenR"/>
              <a:tabLst>
                <a:tab pos="927100" algn="l"/>
                <a:tab pos="927735" algn="l"/>
              </a:tabLst>
            </a:pPr>
            <a:r>
              <a:rPr lang="el-GR" sz="2600" spc="-5" dirty="0">
                <a:latin typeface="Arial"/>
                <a:cs typeface="Arial"/>
              </a:rPr>
              <a:t>αυξάνεται,  </a:t>
            </a:r>
            <a:r>
              <a:rPr lang="el-GR" sz="2600" spc="-5" dirty="0" err="1">
                <a:latin typeface="Arial"/>
                <a:cs typeface="Arial"/>
              </a:rPr>
              <a:t>αυξάνεται,</a:t>
            </a:r>
            <a:r>
              <a:rPr lang="el-GR" sz="2600" spc="-5" dirty="0">
                <a:latin typeface="Arial"/>
                <a:cs typeface="Arial"/>
              </a:rPr>
              <a:t> μειώνεται</a:t>
            </a:r>
            <a:endParaRPr sz="2600" dirty="0">
              <a:latin typeface="Arial"/>
              <a:cs typeface="Arial"/>
            </a:endParaRPr>
          </a:p>
          <a:p>
            <a:pPr marL="927100" lvl="1" indent="-447675">
              <a:lnSpc>
                <a:spcPct val="100000"/>
              </a:lnSpc>
              <a:spcBef>
                <a:spcPts val="600"/>
              </a:spcBef>
              <a:buClr>
                <a:srgbClr val="4D4D4D"/>
              </a:buClr>
              <a:buAutoNum type="alphaLcParenR"/>
              <a:tabLst>
                <a:tab pos="927100" algn="l"/>
                <a:tab pos="927735" algn="l"/>
              </a:tabLst>
            </a:pPr>
            <a:r>
              <a:rPr lang="el-GR" sz="2600" spc="-5" dirty="0">
                <a:latin typeface="Arial"/>
                <a:cs typeface="Arial"/>
              </a:rPr>
              <a:t>μειώνεται , μειώνεται, αυξάνεται</a:t>
            </a:r>
            <a:endParaRPr sz="2600" dirty="0">
              <a:latin typeface="Arial"/>
              <a:cs typeface="Arial"/>
            </a:endParaRPr>
          </a:p>
          <a:p>
            <a:pPr marL="927100" lvl="1" indent="-447675">
              <a:lnSpc>
                <a:spcPct val="100000"/>
              </a:lnSpc>
              <a:spcBef>
                <a:spcPts val="600"/>
              </a:spcBef>
              <a:buClr>
                <a:srgbClr val="4D4D4D"/>
              </a:buClr>
              <a:buAutoNum type="alphaLcParenR"/>
              <a:tabLst>
                <a:tab pos="927100" algn="l"/>
                <a:tab pos="927735" algn="l"/>
              </a:tabLst>
            </a:pPr>
            <a:r>
              <a:rPr lang="el-GR" sz="2600" spc="-5" dirty="0">
                <a:latin typeface="Arial"/>
                <a:cs typeface="Arial"/>
              </a:rPr>
              <a:t>μειώνεται, </a:t>
            </a:r>
            <a:r>
              <a:rPr lang="el-GR" sz="2600" spc="-5" dirty="0" err="1">
                <a:latin typeface="Arial"/>
                <a:cs typeface="Arial"/>
              </a:rPr>
              <a:t>μειώνεται,</a:t>
            </a:r>
            <a:r>
              <a:rPr lang="el-GR" sz="2600" spc="-5" dirty="0">
                <a:latin typeface="Arial"/>
                <a:cs typeface="Arial"/>
              </a:rPr>
              <a:t> μειώνεται</a:t>
            </a:r>
            <a:endParaRPr sz="26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20820"/>
          </a:xfrm>
          <a:prstGeom prst="rect">
            <a:avLst/>
          </a:prstGeom>
        </p:spPr>
        <p:txBody>
          <a:bodyPr vert="horz" wrap="square" lIns="0" tIns="12700" rIns="0" bIns="0" rtlCol="0">
            <a:spAutoFit/>
          </a:bodyPr>
          <a:lstStyle/>
          <a:p>
            <a:pPr marL="3199765" marR="5080" indent="-1892935">
              <a:lnSpc>
                <a:spcPct val="100000"/>
              </a:lnSpc>
              <a:spcBef>
                <a:spcPts val="100"/>
              </a:spcBef>
            </a:pPr>
            <a:r>
              <a:rPr lang="el-GR" spc="-5" dirty="0"/>
              <a:t>ΜΕΤΑΒΟΛΕΣ ΣΤΟΝ ΑΡΙΘΜΟ ΤΩΝ ΚΑΤΑΝΑΛΩΤΩΝ</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96297" y="2057400"/>
            <a:ext cx="9937750" cy="1305486"/>
          </a:xfrm>
          <a:prstGeom prst="rect">
            <a:avLst/>
          </a:prstGeom>
        </p:spPr>
        <p:txBody>
          <a:bodyPr vert="horz" wrap="square" lIns="0" tIns="12700" rIns="0" bIns="0" rtlCol="0">
            <a:spAutoFit/>
          </a:bodyPr>
          <a:lstStyle/>
          <a:p>
            <a:pPr marL="469900" marR="52069" indent="-457200">
              <a:lnSpc>
                <a:spcPct val="100000"/>
              </a:lnSpc>
              <a:spcBef>
                <a:spcPts val="100"/>
              </a:spcBef>
              <a:buClr>
                <a:srgbClr val="4D4D4D"/>
              </a:buClr>
              <a:buChar char="•"/>
              <a:tabLst>
                <a:tab pos="469900" algn="l"/>
                <a:tab pos="470534" algn="l"/>
              </a:tabLst>
            </a:pPr>
            <a:r>
              <a:rPr lang="el-GR" sz="2800" spc="-5" dirty="0">
                <a:latin typeface="Arial"/>
                <a:cs typeface="Arial"/>
              </a:rPr>
              <a:t>Καθώς ο πληθυσμός μιας οικονομίας μεταβάλλεται, ο αριθμός των αγοραστών ενός συγκεκριμένου αγαθού μεταβάλλεται επίσης (αλλάζοντας συνεπώς, τη ζήτησή του).</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49361" y="5019114"/>
            <a:ext cx="8996680" cy="1305486"/>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Η αγοραία καμπύλη ζήτησης είναι το οριζόντιο άθροισμα των ατομικών καμπυλών ζήτησης του συνόλου των καταναλωτών</a:t>
            </a:r>
            <a:r>
              <a:rPr sz="2800" dirty="0">
                <a:latin typeface="Arial"/>
                <a:cs typeface="Arial"/>
              </a:rPr>
              <a:t>.</a:t>
            </a:r>
          </a:p>
        </p:txBody>
      </p:sp>
      <p:sp>
        <p:nvSpPr>
          <p:cNvPr id="7" name="object 7"/>
          <p:cNvSpPr txBox="1">
            <a:spLocks noGrp="1"/>
          </p:cNvSpPr>
          <p:nvPr>
            <p:ph type="ftr" sz="quarter" idx="5"/>
          </p:nvPr>
        </p:nvSpPr>
        <p:spPr>
          <a:xfrm>
            <a:off x="4539303" y="7391400"/>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39" y="895350"/>
            <a:ext cx="9486900"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1033378"/>
            <a:ext cx="2860723" cy="566822"/>
          </a:xfrm>
          <a:prstGeom prst="rect">
            <a:avLst/>
          </a:prstGeom>
        </p:spPr>
        <p:txBody>
          <a:bodyPr vert="horz" wrap="square" lIns="0" tIns="12700" rIns="0" bIns="0" rtlCol="0">
            <a:spAutoFit/>
          </a:bodyPr>
          <a:lstStyle/>
          <a:p>
            <a:pPr marL="12700">
              <a:lnSpc>
                <a:spcPct val="100000"/>
              </a:lnSpc>
              <a:spcBef>
                <a:spcPts val="100"/>
              </a:spcBef>
            </a:pPr>
            <a:r>
              <a:rPr lang="el-GR" spc="-5" dirty="0"/>
              <a:t>ΠΡΟΣΦΟΡΑ</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926993"/>
            <a:ext cx="9427845" cy="3259226"/>
          </a:xfrm>
          <a:prstGeom prst="rect">
            <a:avLst/>
          </a:prstGeom>
        </p:spPr>
        <p:txBody>
          <a:bodyPr vert="horz" wrap="square" lIns="0" tIns="88265" rIns="0" bIns="0" rtlCol="0">
            <a:spAutoFit/>
          </a:bodyPr>
          <a:lstStyle/>
          <a:p>
            <a:pPr marL="469900" indent="-457200">
              <a:lnSpc>
                <a:spcPct val="100000"/>
              </a:lnSpc>
              <a:spcBef>
                <a:spcPts val="695"/>
              </a:spcBef>
              <a:buClr>
                <a:srgbClr val="4D4D4D"/>
              </a:buClr>
              <a:buChar char="•"/>
              <a:tabLst>
                <a:tab pos="469900" algn="l"/>
                <a:tab pos="470534" algn="l"/>
              </a:tabLst>
            </a:pPr>
            <a:r>
              <a:rPr lang="el-GR" sz="2800" dirty="0">
                <a:latin typeface="Arial"/>
                <a:cs typeface="Arial"/>
              </a:rPr>
              <a:t>Η προσφορά αντικατοπτρίζει τη συμπεριφορά των πωλητών</a:t>
            </a:r>
            <a:r>
              <a:rPr sz="2800" dirty="0">
                <a:latin typeface="Arial"/>
                <a:cs typeface="Arial"/>
              </a:rPr>
              <a:t>.</a:t>
            </a:r>
          </a:p>
          <a:p>
            <a:pPr marL="469900" marR="300990" indent="-457200">
              <a:lnSpc>
                <a:spcPct val="100000"/>
              </a:lnSpc>
              <a:spcBef>
                <a:spcPts val="600"/>
              </a:spcBef>
              <a:buClr>
                <a:srgbClr val="4D4D4D"/>
              </a:buClr>
              <a:buChar char="•"/>
              <a:tabLst>
                <a:tab pos="469900" algn="l"/>
                <a:tab pos="470534" algn="l"/>
              </a:tabLst>
            </a:pPr>
            <a:r>
              <a:rPr lang="el-GR" sz="2800" dirty="0">
                <a:latin typeface="Arial"/>
                <a:cs typeface="Arial"/>
              </a:rPr>
              <a:t>Η </a:t>
            </a:r>
            <a:r>
              <a:rPr lang="el-GR" sz="2800" b="1" spc="-5" dirty="0">
                <a:latin typeface="Arial"/>
                <a:cs typeface="Arial"/>
              </a:rPr>
              <a:t>καμπύλη προσφοράς</a:t>
            </a:r>
            <a:r>
              <a:rPr sz="2800" b="1" spc="-5" dirty="0">
                <a:latin typeface="Arial"/>
                <a:cs typeface="Arial"/>
              </a:rPr>
              <a:t> </a:t>
            </a:r>
            <a:r>
              <a:rPr lang="el-GR" sz="2800" spc="-5" dirty="0">
                <a:latin typeface="Arial"/>
                <a:cs typeface="Arial"/>
              </a:rPr>
              <a:t>δείχνει την προσφερόμενη ποσότητα σε διάφορα επίπεδα τιμών</a:t>
            </a:r>
            <a:r>
              <a:rPr sz="2800" dirty="0">
                <a:latin typeface="Arial"/>
                <a:cs typeface="Arial"/>
              </a:rPr>
              <a:t>.</a:t>
            </a:r>
          </a:p>
          <a:p>
            <a:pPr marL="469900" marR="5080" indent="-457200">
              <a:lnSpc>
                <a:spcPct val="100000"/>
              </a:lnSpc>
              <a:spcBef>
                <a:spcPts val="600"/>
              </a:spcBef>
              <a:buClr>
                <a:srgbClr val="4D4D4D"/>
              </a:buClr>
              <a:buChar char="•"/>
              <a:tabLst>
                <a:tab pos="469900" algn="l"/>
                <a:tab pos="470534" algn="l"/>
              </a:tabLst>
            </a:pPr>
            <a:r>
              <a:rPr lang="el-GR" sz="2800" dirty="0">
                <a:latin typeface="Arial"/>
                <a:cs typeface="Arial"/>
              </a:rPr>
              <a:t>Η </a:t>
            </a:r>
            <a:r>
              <a:rPr lang="el-GR" sz="2800" b="1" dirty="0">
                <a:latin typeface="Arial"/>
                <a:cs typeface="Arial"/>
              </a:rPr>
              <a:t>προσφερόμενη</a:t>
            </a:r>
            <a:r>
              <a:rPr lang="el-GR" sz="2800" dirty="0">
                <a:latin typeface="Arial"/>
                <a:cs typeface="Arial"/>
              </a:rPr>
              <a:t> </a:t>
            </a:r>
            <a:r>
              <a:rPr lang="el-GR" sz="2800" b="1" dirty="0">
                <a:latin typeface="Arial"/>
                <a:cs typeface="Arial"/>
              </a:rPr>
              <a:t>ποσότητα</a:t>
            </a:r>
            <a:r>
              <a:rPr lang="el-GR" sz="2800" dirty="0">
                <a:latin typeface="Arial"/>
                <a:cs typeface="Arial"/>
              </a:rPr>
              <a:t> είναι η ποσότητα που οι παραγωγοί είναι πρόθυμοι και ικανοί να πουλήσουν, σε μια συγκεκριμένη τιμή.</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4104" y="830834"/>
            <a:ext cx="9399270" cy="574040"/>
          </a:xfrm>
          <a:prstGeom prst="rect">
            <a:avLst/>
          </a:prstGeom>
        </p:spPr>
        <p:txBody>
          <a:bodyPr vert="horz" wrap="square" lIns="0" tIns="12700" rIns="0" bIns="0" rtlCol="0">
            <a:spAutoFit/>
          </a:bodyPr>
          <a:lstStyle/>
          <a:p>
            <a:pPr marL="12700">
              <a:lnSpc>
                <a:spcPct val="100000"/>
              </a:lnSpc>
              <a:spcBef>
                <a:spcPts val="100"/>
              </a:spcBef>
            </a:pPr>
            <a:r>
              <a:rPr lang="el-GR" dirty="0"/>
              <a:t>ΤΙ ΘΑ ΜΑΘΕΤΕ ΣΕ ΑΥΤΌ ΤΟ ΚΕΦΑΛΑΙΟ</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850840"/>
            <a:ext cx="9542145" cy="3682418"/>
          </a:xfrm>
          <a:prstGeom prst="rect">
            <a:avLst/>
          </a:prstGeom>
        </p:spPr>
        <p:txBody>
          <a:bodyPr vert="horz" wrap="square" lIns="0" tIns="164465" rIns="0" bIns="0" rtlCol="0">
            <a:spAutoFit/>
          </a:bodyPr>
          <a:lstStyle/>
          <a:p>
            <a:pPr marL="479425" indent="-466725">
              <a:lnSpc>
                <a:spcPct val="100000"/>
              </a:lnSpc>
              <a:spcBef>
                <a:spcPts val="1295"/>
              </a:spcBef>
              <a:buClr>
                <a:srgbClr val="4D4D4D"/>
              </a:buClr>
              <a:buAutoNum type="arabicPeriod"/>
              <a:tabLst>
                <a:tab pos="479425" algn="l"/>
                <a:tab pos="480059" algn="l"/>
              </a:tabLst>
            </a:pPr>
            <a:r>
              <a:rPr lang="el-GR" sz="2800" dirty="0">
                <a:latin typeface="Arial"/>
                <a:cs typeface="Arial"/>
              </a:rPr>
              <a:t>Τι είναι η ανταγωνιστική αγορά;</a:t>
            </a:r>
          </a:p>
          <a:p>
            <a:pPr marL="479425" indent="-466725">
              <a:lnSpc>
                <a:spcPct val="100000"/>
              </a:lnSpc>
              <a:spcBef>
                <a:spcPts val="1295"/>
              </a:spcBef>
              <a:buClr>
                <a:srgbClr val="4D4D4D"/>
              </a:buClr>
              <a:buAutoNum type="arabicPeriod"/>
              <a:tabLst>
                <a:tab pos="479425" algn="l"/>
                <a:tab pos="480059" algn="l"/>
              </a:tabLst>
            </a:pPr>
            <a:r>
              <a:rPr lang="el-GR" sz="2800" dirty="0">
                <a:latin typeface="Arial"/>
                <a:cs typeface="Arial"/>
              </a:rPr>
              <a:t>	Τι είναι οι καμπύλες προσφοράς και ζήτησης;</a:t>
            </a:r>
          </a:p>
          <a:p>
            <a:pPr marL="479425" indent="-466725">
              <a:lnSpc>
                <a:spcPct val="100000"/>
              </a:lnSpc>
              <a:spcBef>
                <a:spcPts val="1295"/>
              </a:spcBef>
              <a:buClr>
                <a:srgbClr val="4D4D4D"/>
              </a:buClr>
              <a:buAutoNum type="arabicPeriod"/>
              <a:tabLst>
                <a:tab pos="479425" algn="l"/>
                <a:tab pos="480059" algn="l"/>
              </a:tabLst>
            </a:pPr>
            <a:r>
              <a:rPr lang="el-GR" sz="2800" dirty="0">
                <a:latin typeface="Arial"/>
                <a:cs typeface="Arial"/>
              </a:rPr>
              <a:t>	Με ποιο τρόπο οι καμπύλες προσφοράς και ζήτησης οδηγούν σε μια τιμή ισορροπίας και μια ποσότητα ισορροπίας στην αγορά; </a:t>
            </a:r>
          </a:p>
          <a:p>
            <a:pPr marL="479425" indent="-466725">
              <a:lnSpc>
                <a:spcPct val="100000"/>
              </a:lnSpc>
              <a:spcBef>
                <a:spcPts val="1295"/>
              </a:spcBef>
              <a:buClr>
                <a:srgbClr val="4D4D4D"/>
              </a:buClr>
              <a:buAutoNum type="arabicPeriod"/>
              <a:tabLst>
                <a:tab pos="479425" algn="l"/>
                <a:tab pos="480059" algn="l"/>
              </a:tabLst>
            </a:pPr>
            <a:r>
              <a:rPr lang="el-GR" sz="2800" dirty="0">
                <a:latin typeface="Arial"/>
                <a:cs typeface="Arial"/>
              </a:rPr>
              <a:t>	Τι είναι τα ελλείμματα και τα πλεονάσματα και γιατί οι μεταβολές των τιμών τα ελαχιστοποιούν;</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 y="990600"/>
            <a:ext cx="9515475" cy="610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8970" y="685800"/>
            <a:ext cx="8840470" cy="1120820"/>
          </a:xfrm>
          <a:prstGeom prst="rect">
            <a:avLst/>
          </a:prstGeom>
        </p:spPr>
        <p:txBody>
          <a:bodyPr vert="horz" wrap="square" lIns="0" tIns="12700" rIns="0" bIns="0" rtlCol="0">
            <a:spAutoFit/>
          </a:bodyPr>
          <a:lstStyle/>
          <a:p>
            <a:pPr marL="12700" algn="ctr">
              <a:lnSpc>
                <a:spcPct val="100000"/>
              </a:lnSpc>
              <a:spcBef>
                <a:spcPts val="100"/>
              </a:spcBef>
            </a:pPr>
            <a:r>
              <a:rPr lang="el-GR" spc="-5" dirty="0"/>
              <a:t>ΜΕΤΑΤΟΠΙΣΕΙΣ ΤΗΣ ΚΑΜΠΥΛΗΣ ΠΡΟΣΦΟΡΑΣ  ΜΕΡΟΣ 1</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5" y="1752600"/>
            <a:ext cx="9525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490152"/>
          </a:xfrm>
          <a:prstGeom prst="rect">
            <a:avLst/>
          </a:prstGeom>
        </p:spPr>
        <p:txBody>
          <a:bodyPr vert="horz" wrap="square" lIns="0" tIns="12700" rIns="0" bIns="0" rtlCol="0">
            <a:spAutoFit/>
          </a:bodyPr>
          <a:lstStyle/>
          <a:p>
            <a:pPr marL="267970" marR="5080" indent="-139700" algn="ctr">
              <a:lnSpc>
                <a:spcPct val="100000"/>
              </a:lnSpc>
              <a:spcBef>
                <a:spcPts val="100"/>
              </a:spcBef>
            </a:pPr>
            <a:r>
              <a:rPr lang="el-GR" sz="3200" spc="-5" dirty="0"/>
              <a:t>ΜΕΤΑΚΙΝΗΣΗ ΚΑΤΑ ΜΗΚΟΣ ΤΗΣ ΚΑΜΠΥΛΗΣ ΠΡΟΣΦΟΡΑΣ ΈΝΑΝΤΙ ΜΕΤΑΤΟΠΙΣΗΣ ΤΗΣ ΚΑΜΠΥΛΗΣ ΠΡΟΣΦΟΡΑΣ</a:t>
            </a:r>
            <a:endParaRPr sz="3200"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94488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2288" y="651764"/>
            <a:ext cx="9500235" cy="1120820"/>
          </a:xfrm>
          <a:prstGeom prst="rect">
            <a:avLst/>
          </a:prstGeom>
        </p:spPr>
        <p:txBody>
          <a:bodyPr vert="horz" wrap="square" lIns="0" tIns="12700" rIns="0" bIns="0" rtlCol="0">
            <a:spAutoFit/>
          </a:bodyPr>
          <a:lstStyle/>
          <a:p>
            <a:pPr marR="5080" indent="12700" algn="ctr">
              <a:lnSpc>
                <a:spcPct val="100000"/>
              </a:lnSpc>
              <a:spcBef>
                <a:spcPts val="100"/>
              </a:spcBef>
            </a:pPr>
            <a:r>
              <a:rPr lang="el-GR" spc="-5" dirty="0"/>
              <a:t>ΚΑΤΑΝΟΩΝΤΑΣ ΤΙΣ ΜΕΤΑΤΟΠΙΣΕΙΣ ΤΗΣ ΚΑΜΠΥΛΗΣ ΠΡΟΣΦΟΡΑΣ</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837930"/>
            <a:ext cx="7513320" cy="4211409"/>
          </a:xfrm>
          <a:prstGeom prst="rect">
            <a:avLst/>
          </a:prstGeom>
        </p:spPr>
        <p:txBody>
          <a:bodyPr vert="horz" wrap="square" lIns="0" tIns="177800" rIns="0" bIns="0" rtlCol="0">
            <a:spAutoFit/>
          </a:bodyPr>
          <a:lstStyle/>
          <a:p>
            <a:pPr marL="469900" indent="-457200">
              <a:lnSpc>
                <a:spcPct val="100000"/>
              </a:lnSpc>
              <a:spcBef>
                <a:spcPts val="1400"/>
              </a:spcBef>
              <a:buClr>
                <a:srgbClr val="4D4D4D"/>
              </a:buClr>
              <a:buChar char="•"/>
              <a:tabLst>
                <a:tab pos="469900" algn="l"/>
                <a:tab pos="470534" algn="l"/>
              </a:tabLst>
            </a:pPr>
            <a:r>
              <a:rPr lang="el-GR" sz="2800" dirty="0">
                <a:latin typeface="Arial"/>
                <a:cs typeface="Arial"/>
              </a:rPr>
              <a:t>Σημαντικές μετατοπίσεις της προσφοράς, περιλαμβάνουν μεταβολές:</a:t>
            </a:r>
            <a:endParaRPr sz="2800" dirty="0">
              <a:latin typeface="Arial"/>
              <a:cs typeface="Arial"/>
            </a:endParaRPr>
          </a:p>
          <a:p>
            <a:pPr marL="927100" lvl="1" indent="-457200">
              <a:lnSpc>
                <a:spcPct val="100000"/>
              </a:lnSpc>
              <a:spcBef>
                <a:spcPts val="1200"/>
              </a:spcBef>
              <a:buClr>
                <a:srgbClr val="4D4D4D"/>
              </a:buClr>
              <a:buAutoNum type="arabicPeriod"/>
              <a:tabLst>
                <a:tab pos="927100" algn="l"/>
                <a:tab pos="927735" algn="l"/>
              </a:tabLst>
            </a:pPr>
            <a:r>
              <a:rPr lang="el-GR" sz="2600" spc="-5" dirty="0">
                <a:latin typeface="Arial"/>
                <a:cs typeface="Arial"/>
              </a:rPr>
              <a:t>στις τιμές των εισροών</a:t>
            </a:r>
            <a:r>
              <a:rPr sz="2600" spc="-5" dirty="0">
                <a:latin typeface="Arial"/>
                <a:cs typeface="Arial"/>
              </a:rPr>
              <a:t>.</a:t>
            </a:r>
            <a:endParaRPr sz="2600" dirty="0">
              <a:latin typeface="Arial"/>
              <a:cs typeface="Arial"/>
            </a:endParaRPr>
          </a:p>
          <a:p>
            <a:pPr marL="927100" lvl="1" indent="-457200">
              <a:lnSpc>
                <a:spcPct val="100000"/>
              </a:lnSpc>
              <a:spcBef>
                <a:spcPts val="1200"/>
              </a:spcBef>
              <a:buClr>
                <a:srgbClr val="4D4D4D"/>
              </a:buClr>
              <a:buAutoNum type="arabicPeriod"/>
              <a:tabLst>
                <a:tab pos="927100" algn="l"/>
                <a:tab pos="927735" algn="l"/>
              </a:tabLst>
            </a:pPr>
            <a:r>
              <a:rPr lang="el-GR" sz="2600" spc="-5" dirty="0">
                <a:latin typeface="Arial"/>
                <a:cs typeface="Arial"/>
              </a:rPr>
              <a:t>τις τιμές των σχετιζόμενων αγαθών ή υπηρεσιών</a:t>
            </a:r>
            <a:r>
              <a:rPr sz="2600" spc="-5" dirty="0">
                <a:latin typeface="Arial"/>
                <a:cs typeface="Arial"/>
              </a:rPr>
              <a:t>.</a:t>
            </a:r>
            <a:endParaRPr sz="2600" dirty="0">
              <a:latin typeface="Arial"/>
              <a:cs typeface="Arial"/>
            </a:endParaRPr>
          </a:p>
          <a:p>
            <a:pPr marL="927100" lvl="1" indent="-457200">
              <a:lnSpc>
                <a:spcPct val="100000"/>
              </a:lnSpc>
              <a:spcBef>
                <a:spcPts val="1200"/>
              </a:spcBef>
              <a:buClr>
                <a:srgbClr val="4D4D4D"/>
              </a:buClr>
              <a:buAutoNum type="arabicPeriod"/>
              <a:tabLst>
                <a:tab pos="927100" algn="l"/>
                <a:tab pos="927735" algn="l"/>
              </a:tabLst>
            </a:pPr>
            <a:r>
              <a:rPr lang="el-GR" sz="2600" spc="-5" dirty="0">
                <a:latin typeface="Arial"/>
                <a:cs typeface="Arial"/>
              </a:rPr>
              <a:t>στην τεχνολογία</a:t>
            </a:r>
            <a:r>
              <a:rPr sz="2600" spc="-5" dirty="0">
                <a:latin typeface="Arial"/>
                <a:cs typeface="Arial"/>
              </a:rPr>
              <a:t>.</a:t>
            </a:r>
            <a:endParaRPr sz="2600" dirty="0">
              <a:latin typeface="Arial"/>
              <a:cs typeface="Arial"/>
            </a:endParaRPr>
          </a:p>
          <a:p>
            <a:pPr marL="927100" lvl="1" indent="-457200">
              <a:lnSpc>
                <a:spcPct val="100000"/>
              </a:lnSpc>
              <a:spcBef>
                <a:spcPts val="1200"/>
              </a:spcBef>
              <a:buClr>
                <a:srgbClr val="4D4D4D"/>
              </a:buClr>
              <a:buAutoNum type="arabicPeriod"/>
              <a:tabLst>
                <a:tab pos="927100" algn="l"/>
                <a:tab pos="927735" algn="l"/>
              </a:tabLst>
            </a:pPr>
            <a:r>
              <a:rPr lang="el-GR" sz="2600" spc="-5" dirty="0">
                <a:latin typeface="Arial"/>
                <a:cs typeface="Arial"/>
              </a:rPr>
              <a:t>στις προσδοκίες</a:t>
            </a:r>
            <a:r>
              <a:rPr sz="2600" spc="-5" dirty="0">
                <a:latin typeface="Arial"/>
                <a:cs typeface="Arial"/>
              </a:rPr>
              <a:t>.</a:t>
            </a:r>
            <a:endParaRPr sz="2600" dirty="0">
              <a:latin typeface="Arial"/>
              <a:cs typeface="Arial"/>
            </a:endParaRPr>
          </a:p>
          <a:p>
            <a:pPr marL="927100" lvl="1" indent="-457200">
              <a:lnSpc>
                <a:spcPct val="100000"/>
              </a:lnSpc>
              <a:spcBef>
                <a:spcPts val="1205"/>
              </a:spcBef>
              <a:buClr>
                <a:srgbClr val="4D4D4D"/>
              </a:buClr>
              <a:buAutoNum type="arabicPeriod"/>
              <a:tabLst>
                <a:tab pos="927100" algn="l"/>
                <a:tab pos="927735" algn="l"/>
              </a:tabLst>
            </a:pPr>
            <a:r>
              <a:rPr lang="el-GR" sz="2600" spc="-5" dirty="0">
                <a:latin typeface="Arial"/>
                <a:cs typeface="Arial"/>
              </a:rPr>
              <a:t>στον αριθμό των παραγωγών.</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16" y="1676400"/>
            <a:ext cx="940117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033378"/>
            <a:ext cx="8845805" cy="1120820"/>
          </a:xfrm>
          <a:prstGeom prst="rect">
            <a:avLst/>
          </a:prstGeom>
        </p:spPr>
        <p:txBody>
          <a:bodyPr vert="horz" wrap="square" lIns="0" tIns="12700" rIns="0" bIns="0" rtlCol="0">
            <a:spAutoFit/>
          </a:bodyPr>
          <a:lstStyle/>
          <a:p>
            <a:pPr marL="12700" algn="ctr">
              <a:lnSpc>
                <a:spcPct val="100000"/>
              </a:lnSpc>
              <a:spcBef>
                <a:spcPts val="100"/>
              </a:spcBef>
            </a:pPr>
            <a:r>
              <a:rPr lang="el-GR" spc="-5" dirty="0"/>
              <a:t>ΜΕΤΑΒΟΛΕΣ ΣΤΙΣ ΤΙΜΕΣ ΤΩΝ ΕΙΣΡΟΩΝ ΜΕΡΟΣ 1</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377445"/>
            <a:ext cx="9526905" cy="2613536"/>
          </a:xfrm>
          <a:prstGeom prst="rect">
            <a:avLst/>
          </a:prstGeom>
        </p:spPr>
        <p:txBody>
          <a:bodyPr vert="horz" wrap="square" lIns="0" tIns="12700" rIns="0" bIns="0" rtlCol="0">
            <a:spAutoFit/>
          </a:bodyPr>
          <a:lstStyle/>
          <a:p>
            <a:pPr marL="469900" marR="213995" indent="-457200">
              <a:lnSpc>
                <a:spcPct val="100000"/>
              </a:lnSpc>
              <a:spcBef>
                <a:spcPts val="100"/>
              </a:spcBef>
              <a:buClr>
                <a:srgbClr val="4D4D4D"/>
              </a:buClr>
              <a:buChar char="•"/>
              <a:tabLst>
                <a:tab pos="469900" algn="l"/>
                <a:tab pos="470534" algn="l"/>
              </a:tabLst>
            </a:pPr>
            <a:r>
              <a:rPr lang="el-GR" sz="2800" dirty="0">
                <a:latin typeface="Arial"/>
                <a:cs typeface="Arial"/>
              </a:rPr>
              <a:t>Μια μείωση στην τιμή μιας εισροής (όλων των άλλων παραγόντων σταθερών) αυξάνει τα κέρδη και ενθαρρύνει την μεγαλύτερη προσφορά (και αντιστρόφως)</a:t>
            </a:r>
            <a:r>
              <a:rPr sz="2800" dirty="0">
                <a:latin typeface="Arial"/>
                <a:cs typeface="Arial"/>
              </a:rPr>
              <a:t>.</a:t>
            </a:r>
          </a:p>
          <a:p>
            <a:pPr marL="927100" marR="5080" indent="-447675">
              <a:lnSpc>
                <a:spcPct val="100000"/>
              </a:lnSpc>
              <a:spcBef>
                <a:spcPts val="605"/>
              </a:spcBef>
              <a:tabLst>
                <a:tab pos="927100" algn="l"/>
              </a:tabLst>
            </a:pPr>
            <a:r>
              <a:rPr sz="2600" spc="-5" dirty="0">
                <a:solidFill>
                  <a:srgbClr val="4D4D4D"/>
                </a:solidFill>
                <a:latin typeface="Arial"/>
                <a:cs typeface="Arial"/>
              </a:rPr>
              <a:t>–	</a:t>
            </a:r>
            <a:r>
              <a:rPr lang="el-GR" sz="2600" spc="-5" dirty="0">
                <a:latin typeface="Arial"/>
                <a:cs typeface="Arial"/>
              </a:rPr>
              <a:t>Είναι συνεπώς περισσότερο πρόθυμοι να παράσχουν το αγαθό σε κάθε δεδομένη τιμή</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1109578"/>
            <a:ext cx="7861173" cy="566822"/>
          </a:xfrm>
          <a:prstGeom prst="rect">
            <a:avLst/>
          </a:prstGeom>
        </p:spPr>
        <p:txBody>
          <a:bodyPr vert="horz" wrap="square" lIns="0" tIns="12700" rIns="0" bIns="0" rtlCol="0">
            <a:spAutoFit/>
          </a:bodyPr>
          <a:lstStyle/>
          <a:p>
            <a:pPr marL="12700">
              <a:lnSpc>
                <a:spcPct val="100000"/>
              </a:lnSpc>
              <a:spcBef>
                <a:spcPts val="100"/>
              </a:spcBef>
            </a:pPr>
            <a:r>
              <a:rPr lang="el-GR" spc="-5" dirty="0"/>
              <a:t>ΜΕΤΑΒΟΛΕΣ ΣΤΗΝ ΤΕΧΝΟΛΟΓΙΑ</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442845"/>
            <a:ext cx="9587865" cy="2767424"/>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Νέα, καλύτερη τεχνολογία κάνει τους πωλητές πρόθυμους να προσφέρουν περισσότερο σε κάθε δεδομένο επίπεδο τιμής ή να πουλήσουν την ποσότητά τους σε χαμηλότερη τιμή.</a:t>
            </a:r>
            <a:endParaRPr sz="2800" dirty="0">
              <a:latin typeface="Arial"/>
              <a:cs typeface="Arial"/>
            </a:endParaRPr>
          </a:p>
          <a:p>
            <a:pPr marL="926465" marR="749300" indent="-447675">
              <a:lnSpc>
                <a:spcPct val="100000"/>
              </a:lnSpc>
              <a:spcBef>
                <a:spcPts val="1805"/>
              </a:spcBef>
              <a:tabLst>
                <a:tab pos="927100" algn="l"/>
              </a:tabLst>
            </a:pPr>
            <a:r>
              <a:rPr sz="2600" spc="-5" dirty="0">
                <a:solidFill>
                  <a:srgbClr val="4D4D4D"/>
                </a:solidFill>
                <a:latin typeface="Arial"/>
                <a:cs typeface="Arial"/>
              </a:rPr>
              <a:t>–		</a:t>
            </a:r>
            <a:r>
              <a:rPr lang="el-GR" sz="2600" spc="-5" dirty="0">
                <a:latin typeface="Arial"/>
                <a:cs typeface="Arial"/>
              </a:rPr>
              <a:t>Μια τεχνολογική καινοτομία μειώνει τα κόστη και </a:t>
            </a:r>
            <a:r>
              <a:rPr lang="el-GR" sz="2600" i="1" spc="-5" dirty="0">
                <a:latin typeface="Arial"/>
                <a:cs typeface="Arial"/>
              </a:rPr>
              <a:t>αυξάνει</a:t>
            </a:r>
            <a:r>
              <a:rPr lang="el-GR" sz="2600" spc="-5" dirty="0">
                <a:latin typeface="Arial"/>
                <a:cs typeface="Arial"/>
              </a:rPr>
              <a:t> </a:t>
            </a:r>
            <a:r>
              <a:rPr lang="el-GR" sz="2600" i="1" spc="-5" dirty="0">
                <a:latin typeface="Arial"/>
                <a:cs typeface="Arial"/>
              </a:rPr>
              <a:t>την</a:t>
            </a:r>
            <a:r>
              <a:rPr lang="el-GR" sz="2600" spc="-5" dirty="0">
                <a:latin typeface="Arial"/>
                <a:cs typeface="Arial"/>
              </a:rPr>
              <a:t> </a:t>
            </a:r>
            <a:r>
              <a:rPr lang="el-GR" sz="2600" i="1" spc="-5" dirty="0">
                <a:latin typeface="Arial"/>
                <a:cs typeface="Arial"/>
              </a:rPr>
              <a:t>προσφορά</a:t>
            </a:r>
            <a:r>
              <a:rPr sz="2600" spc="-5" dirty="0">
                <a:latin typeface="Arial"/>
                <a:cs typeface="Arial"/>
              </a:rPr>
              <a:t>.</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354820" cy="3090590"/>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70534" algn="l"/>
              </a:tabLst>
            </a:pPr>
            <a:r>
              <a:rPr lang="el-GR" sz="2800" dirty="0">
                <a:latin typeface="Arial"/>
                <a:cs typeface="Arial"/>
              </a:rPr>
              <a:t>Οι προσδοκίες υψηλότερης μελλοντικής τιμής για ένα αγαθό</a:t>
            </a:r>
            <a:r>
              <a:rPr sz="2800" dirty="0">
                <a:latin typeface="Arial"/>
                <a:cs typeface="Arial"/>
              </a:rPr>
              <a:t> </a:t>
            </a:r>
            <a:r>
              <a:rPr lang="el-GR" sz="2800" i="1" dirty="0">
                <a:latin typeface="Arial"/>
                <a:cs typeface="Arial"/>
              </a:rPr>
              <a:t>μειώνει</a:t>
            </a:r>
            <a:r>
              <a:rPr sz="2800" i="1" dirty="0">
                <a:latin typeface="Arial"/>
                <a:cs typeface="Arial"/>
              </a:rPr>
              <a:t> </a:t>
            </a:r>
            <a:r>
              <a:rPr lang="el-GR" sz="2800" i="1" dirty="0">
                <a:latin typeface="Arial"/>
                <a:cs typeface="Arial"/>
              </a:rPr>
              <a:t>την τρέχουσα προσφορά του αγαθού</a:t>
            </a:r>
            <a:r>
              <a:rPr sz="2800" i="1" dirty="0">
                <a:latin typeface="Arial"/>
                <a:cs typeface="Arial"/>
              </a:rPr>
              <a:t> </a:t>
            </a:r>
            <a:r>
              <a:rPr sz="2800" dirty="0">
                <a:latin typeface="Arial"/>
                <a:cs typeface="Arial"/>
              </a:rPr>
              <a:t>– </a:t>
            </a:r>
            <a:r>
              <a:rPr lang="el-GR" sz="2800" dirty="0">
                <a:latin typeface="Arial"/>
                <a:cs typeface="Arial"/>
              </a:rPr>
              <a:t>εάν μπορούν να αποθηκεύσουν το αγαθό (και αντιστρόφως)</a:t>
            </a:r>
            <a:r>
              <a:rPr sz="2800" dirty="0">
                <a:latin typeface="Arial"/>
                <a:cs typeface="Arial"/>
              </a:rPr>
              <a:t>.</a:t>
            </a:r>
          </a:p>
          <a:p>
            <a:pPr marL="926465" marR="189865" indent="-447675">
              <a:lnSpc>
                <a:spcPct val="100000"/>
              </a:lnSpc>
              <a:spcBef>
                <a:spcPts val="605"/>
              </a:spcBef>
              <a:tabLst>
                <a:tab pos="927100" algn="l"/>
              </a:tabLst>
            </a:pPr>
            <a:r>
              <a:rPr sz="2600" spc="-5" dirty="0">
                <a:solidFill>
                  <a:srgbClr val="4D4D4D"/>
                </a:solidFill>
                <a:latin typeface="Arial"/>
                <a:cs typeface="Arial"/>
              </a:rPr>
              <a:t>–	</a:t>
            </a:r>
            <a:r>
              <a:rPr lang="el-GR" sz="2600" spc="-5" dirty="0">
                <a:solidFill>
                  <a:srgbClr val="4D4D4D"/>
                </a:solidFill>
                <a:latin typeface="Arial"/>
                <a:cs typeface="Arial"/>
              </a:rPr>
              <a:t>Υπάρχει μια απόφαση που πρέπει να ληφθεί ανάμεσα στην πώληση του προϊόντος σήμερα και στην  αποθήκευσή του για πώληση μεταγενέστερα.</a:t>
            </a:r>
            <a:endParaRPr sz="26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
        <p:nvSpPr>
          <p:cNvPr id="7" name="object 2"/>
          <p:cNvSpPr txBox="1">
            <a:spLocks/>
          </p:cNvSpPr>
          <p:nvPr/>
        </p:nvSpPr>
        <p:spPr>
          <a:xfrm>
            <a:off x="304800" y="1033378"/>
            <a:ext cx="9220200" cy="566822"/>
          </a:xfrm>
          <a:prstGeom prst="rect">
            <a:avLst/>
          </a:prstGeom>
        </p:spPr>
        <p:txBody>
          <a:bodyPr vert="horz" wrap="square" lIns="0" tIns="12700" rIns="0" bIns="0" rtlCol="0">
            <a:spAutoFit/>
          </a:bodyPr>
          <a:lstStyle>
            <a:lvl1pPr>
              <a:defRPr sz="3600" b="0" i="0">
                <a:solidFill>
                  <a:srgbClr val="DA1B2C"/>
                </a:solidFill>
                <a:latin typeface="Arial"/>
                <a:ea typeface="+mj-ea"/>
                <a:cs typeface="Arial"/>
              </a:defRPr>
            </a:lvl1pPr>
          </a:lstStyle>
          <a:p>
            <a:pPr marL="12700">
              <a:spcBef>
                <a:spcPts val="100"/>
              </a:spcBef>
            </a:pPr>
            <a:r>
              <a:rPr lang="el-GR" kern="0" spc="-5" dirty="0"/>
              <a:t>ΜΕΤΑΒΟΛΕΣ ΣΤΙΣ ΠΡΟΣΔΟΚΙΕΣ (2 από</a:t>
            </a:r>
            <a:r>
              <a:rPr lang="el-GR" kern="0" spc="-80" dirty="0"/>
              <a:t> </a:t>
            </a:r>
            <a:r>
              <a:rPr lang="el-GR" kern="0" spc="-5" dirty="0"/>
              <a:t>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904" y="830834"/>
            <a:ext cx="8787130" cy="1120820"/>
          </a:xfrm>
          <a:prstGeom prst="rect">
            <a:avLst/>
          </a:prstGeom>
        </p:spPr>
        <p:txBody>
          <a:bodyPr vert="horz" wrap="square" lIns="0" tIns="12700" rIns="0" bIns="0" rtlCol="0">
            <a:spAutoFit/>
          </a:bodyPr>
          <a:lstStyle/>
          <a:p>
            <a:pPr marL="12700" algn="ctr">
              <a:lnSpc>
                <a:spcPct val="100000"/>
              </a:lnSpc>
              <a:spcBef>
                <a:spcPts val="100"/>
              </a:spcBef>
            </a:pPr>
            <a:r>
              <a:rPr lang="el-GR" spc="-5" dirty="0"/>
              <a:t>ΜΕΤΑΒΟΛΕΣ ΣΤΟΝ ΑΡΙΘΜΟ ΤΩΝ ΠΑΡΑΓΩΓΩΝ</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604375" cy="3459922"/>
          </a:xfrm>
          <a:prstGeom prst="rect">
            <a:avLst/>
          </a:prstGeom>
        </p:spPr>
        <p:txBody>
          <a:bodyPr vert="horz" wrap="square" lIns="0" tIns="12700" rIns="0" bIns="0" rtlCol="0">
            <a:spAutoFit/>
          </a:bodyPr>
          <a:lstStyle/>
          <a:p>
            <a:pPr marL="469900" marR="20955" indent="-457200">
              <a:lnSpc>
                <a:spcPct val="100000"/>
              </a:lnSpc>
              <a:spcBef>
                <a:spcPts val="100"/>
              </a:spcBef>
              <a:buClr>
                <a:srgbClr val="4D4D4D"/>
              </a:buClr>
              <a:buChar char="•"/>
              <a:tabLst>
                <a:tab pos="469900" algn="l"/>
                <a:tab pos="470534" algn="l"/>
              </a:tabLst>
            </a:pPr>
            <a:r>
              <a:rPr lang="el-GR" sz="2800" dirty="0">
                <a:latin typeface="Arial"/>
                <a:cs typeface="Arial"/>
              </a:rPr>
              <a:t>Η </a:t>
            </a:r>
            <a:r>
              <a:rPr lang="el-GR" sz="2800" b="1" dirty="0">
                <a:latin typeface="Arial"/>
                <a:cs typeface="Arial"/>
              </a:rPr>
              <a:t>ατομική καμπύλη προσφοράς </a:t>
            </a:r>
            <a:r>
              <a:rPr lang="el-GR" sz="2800" dirty="0">
                <a:latin typeface="Arial"/>
                <a:cs typeface="Arial"/>
              </a:rPr>
              <a:t>απεικονίζει τη σχέση μεταξύ προσφερόμενης ποσότητας και τιμής για έναν μεμονωμένο παραγωγό.</a:t>
            </a:r>
            <a:endParaRPr lang="el-GR" sz="2600" i="1" spc="-5" dirty="0">
              <a:latin typeface="Arial"/>
              <a:cs typeface="Arial"/>
            </a:endParaRPr>
          </a:p>
          <a:p>
            <a:pPr marL="977900" lvl="1" indent="-457200">
              <a:lnSpc>
                <a:spcPct val="100000"/>
              </a:lnSpc>
              <a:spcBef>
                <a:spcPts val="605"/>
              </a:spcBef>
              <a:buClr>
                <a:srgbClr val="4D4D4D"/>
              </a:buClr>
              <a:buFont typeface="Arial"/>
              <a:buChar char="–"/>
              <a:tabLst>
                <a:tab pos="977900" algn="l"/>
                <a:tab pos="978535" algn="l"/>
              </a:tabLst>
            </a:pPr>
            <a:r>
              <a:rPr lang="el-GR" sz="2600" i="1" spc="-5" dirty="0">
                <a:latin typeface="Arial"/>
                <a:cs typeface="Arial"/>
              </a:rPr>
              <a:t>Η αγοραία (συνολική) καμπύλη προσφοράς απεικονίζει το πώς εξαρτάται η συνολική προσφερόμενη ποσότητα</a:t>
            </a:r>
          </a:p>
          <a:p>
            <a:pPr marL="978535" lvl="1" indent="-457834">
              <a:lnSpc>
                <a:spcPct val="100000"/>
              </a:lnSpc>
              <a:spcBef>
                <a:spcPts val="600"/>
              </a:spcBef>
              <a:buClr>
                <a:srgbClr val="4D4D4D"/>
              </a:buClr>
              <a:buFont typeface="Arial"/>
              <a:buChar char="–"/>
              <a:tabLst>
                <a:tab pos="977900" algn="l"/>
                <a:tab pos="979169" algn="l"/>
              </a:tabLst>
            </a:pPr>
            <a:r>
              <a:rPr lang="el-GR" sz="2600" i="1" spc="-5" dirty="0">
                <a:latin typeface="Arial"/>
                <a:cs typeface="Arial"/>
              </a:rPr>
              <a:t>Μια αύξηση στον αριθμό των παραγωγών οδηγεί σε μια αύξηση στην προσφορά και σε μια μετατόπιση προς τα δεξιά της καμπύλης προσφοράς.</a:t>
            </a:r>
            <a:endParaRPr lang="el-GR" sz="2400" b="1" i="1" spc="-5"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52475" y="6019800"/>
            <a:ext cx="8738235" cy="1305486"/>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Η αγοραία καμπύλη προσφοράς είναι το οριζόντιο άθροισμα των ατομικών καμπυλών προσφοράς του συνόλου των καταναλωτών.</a:t>
            </a:r>
            <a:endParaRPr sz="2800" dirty="0">
              <a:latin typeface="Arial"/>
              <a:cs typeface="Arial"/>
            </a:endParaRPr>
          </a:p>
        </p:txBody>
      </p:sp>
      <p:sp>
        <p:nvSpPr>
          <p:cNvPr id="7" name="object 7"/>
          <p:cNvSpPr txBox="1">
            <a:spLocks noGrp="1"/>
          </p:cNvSpPr>
          <p:nvPr>
            <p:ph type="ftr" sz="quarter" idx="5"/>
          </p:nvPr>
        </p:nvSpPr>
        <p:spPr>
          <a:xfrm>
            <a:off x="4539303" y="74809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4192"/>
            <a:ext cx="10058400" cy="641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1033378"/>
            <a:ext cx="5861050" cy="566822"/>
          </a:xfrm>
          <a:prstGeom prst="rect">
            <a:avLst/>
          </a:prstGeom>
        </p:spPr>
        <p:txBody>
          <a:bodyPr vert="horz" wrap="square" lIns="0" tIns="12700" rIns="0" bIns="0" rtlCol="0">
            <a:spAutoFit/>
          </a:bodyPr>
          <a:lstStyle/>
          <a:p>
            <a:pPr marL="12700">
              <a:lnSpc>
                <a:spcPct val="100000"/>
              </a:lnSpc>
              <a:spcBef>
                <a:spcPts val="100"/>
              </a:spcBef>
            </a:pPr>
            <a:r>
              <a:rPr lang="el-GR" spc="-5" dirty="0"/>
              <a:t>ΑΝΤΑΓΩΝΙΣΤΙΚΕΣ ΑΓΟΡΕΣ</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494" y="2002789"/>
            <a:ext cx="9114155" cy="3259867"/>
          </a:xfrm>
          <a:prstGeom prst="rect">
            <a:avLst/>
          </a:prstGeom>
        </p:spPr>
        <p:txBody>
          <a:bodyPr vert="horz" wrap="square" lIns="0" tIns="12700" rIns="0" bIns="0" rtlCol="0">
            <a:spAutoFit/>
          </a:bodyPr>
          <a:lstStyle/>
          <a:p>
            <a:pPr marL="469900" marR="5080" indent="-457200" algn="just">
              <a:lnSpc>
                <a:spcPct val="100000"/>
              </a:lnSpc>
              <a:spcBef>
                <a:spcPts val="100"/>
              </a:spcBef>
              <a:buClr>
                <a:srgbClr val="4D4D4D"/>
              </a:buClr>
              <a:buChar char="•"/>
              <a:tabLst>
                <a:tab pos="470534" algn="l"/>
              </a:tabLst>
            </a:pPr>
            <a:r>
              <a:rPr lang="el-GR" sz="2800" dirty="0">
                <a:latin typeface="Arial"/>
                <a:cs typeface="Arial"/>
              </a:rPr>
              <a:t>Μια</a:t>
            </a:r>
            <a:r>
              <a:rPr sz="2800" dirty="0">
                <a:latin typeface="Arial"/>
                <a:cs typeface="Arial"/>
              </a:rPr>
              <a:t> </a:t>
            </a:r>
            <a:r>
              <a:rPr lang="el-GR" sz="2800" b="1" dirty="0">
                <a:latin typeface="Arial"/>
                <a:cs typeface="Arial"/>
              </a:rPr>
              <a:t>ανταγωνιστική αγορά</a:t>
            </a:r>
            <a:r>
              <a:rPr sz="2800" b="1" dirty="0">
                <a:latin typeface="Arial"/>
                <a:cs typeface="Arial"/>
              </a:rPr>
              <a:t> </a:t>
            </a:r>
            <a:r>
              <a:rPr lang="el-GR" sz="2800" dirty="0">
                <a:latin typeface="Arial"/>
                <a:cs typeface="Arial"/>
              </a:rPr>
              <a:t>έχε πολλούς αγοραστές και πωλητές του ιδίου αγαθού ή της υπηρεσίας, κανένας από τους οποίους δεν μπορεί να επηρεάσει την τιμή</a:t>
            </a:r>
            <a:r>
              <a:rPr sz="2800" dirty="0">
                <a:latin typeface="Arial"/>
                <a:cs typeface="Arial"/>
              </a:rPr>
              <a:t>.</a:t>
            </a:r>
          </a:p>
          <a:p>
            <a:pPr marL="469900" marR="267970" indent="-457200">
              <a:lnSpc>
                <a:spcPct val="100000"/>
              </a:lnSpc>
              <a:spcBef>
                <a:spcPts val="1800"/>
              </a:spcBef>
              <a:buClr>
                <a:srgbClr val="4D4D4D"/>
              </a:buClr>
              <a:buChar char="•"/>
              <a:tabLst>
                <a:tab pos="469900" algn="l"/>
                <a:tab pos="470534" algn="l"/>
              </a:tabLst>
            </a:pPr>
            <a:r>
              <a:rPr lang="el-GR" sz="2800" dirty="0">
                <a:latin typeface="Arial"/>
                <a:cs typeface="Arial"/>
              </a:rPr>
              <a:t>Το </a:t>
            </a:r>
            <a:r>
              <a:rPr lang="el-GR" sz="2800" b="1" dirty="0">
                <a:latin typeface="Arial"/>
                <a:cs typeface="Arial"/>
              </a:rPr>
              <a:t>υπόδειγμα</a:t>
            </a:r>
            <a:r>
              <a:rPr lang="el-GR" sz="2800" dirty="0">
                <a:latin typeface="Arial"/>
                <a:cs typeface="Arial"/>
              </a:rPr>
              <a:t> </a:t>
            </a:r>
            <a:r>
              <a:rPr lang="el-GR" sz="2800" b="1" dirty="0">
                <a:latin typeface="Arial"/>
                <a:cs typeface="Arial"/>
              </a:rPr>
              <a:t>προσφορά</a:t>
            </a:r>
            <a:r>
              <a:rPr lang="el-GR" sz="2800" dirty="0">
                <a:latin typeface="Arial"/>
                <a:cs typeface="Arial"/>
              </a:rPr>
              <a:t> </a:t>
            </a:r>
            <a:r>
              <a:rPr lang="el-GR" sz="2800" b="1" dirty="0">
                <a:latin typeface="Arial"/>
                <a:cs typeface="Arial"/>
              </a:rPr>
              <a:t>και</a:t>
            </a:r>
            <a:r>
              <a:rPr lang="el-GR" sz="2800" dirty="0">
                <a:latin typeface="Arial"/>
                <a:cs typeface="Arial"/>
              </a:rPr>
              <a:t> </a:t>
            </a:r>
            <a:r>
              <a:rPr lang="el-GR" sz="2800" b="1" dirty="0">
                <a:latin typeface="Arial"/>
                <a:cs typeface="Arial"/>
              </a:rPr>
              <a:t>ζήτησης</a:t>
            </a:r>
            <a:r>
              <a:rPr lang="el-GR" sz="2800" dirty="0">
                <a:latin typeface="Arial"/>
                <a:cs typeface="Arial"/>
              </a:rPr>
              <a:t> είναι ένα υπόδειγμα του τρόπου συμπεριφοράς μιας ανταγωνιστικής αγοράς.</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20820"/>
          </a:xfrm>
          <a:prstGeom prst="rect">
            <a:avLst/>
          </a:prstGeom>
        </p:spPr>
        <p:txBody>
          <a:bodyPr vert="horz" wrap="square" lIns="0" tIns="12700" rIns="0" bIns="0" rtlCol="0">
            <a:spAutoFit/>
          </a:bodyPr>
          <a:lstStyle/>
          <a:p>
            <a:pPr marR="5080" indent="19050" algn="ctr">
              <a:lnSpc>
                <a:spcPct val="100000"/>
              </a:lnSpc>
              <a:spcBef>
                <a:spcPts val="100"/>
              </a:spcBef>
            </a:pPr>
            <a:r>
              <a:rPr lang="el-GR" spc="-5" dirty="0"/>
              <a:t>ΠΡΟΣΟΦΡΑ</a:t>
            </a:r>
            <a:r>
              <a:rPr spc="-5" dirty="0"/>
              <a:t>, </a:t>
            </a:r>
            <a:r>
              <a:rPr lang="el-GR" spc="-5" dirty="0"/>
              <a:t>ΖΗΤΗΣΗ ΚΑΙ ΙΣΟΡΡΟΠΙΑ ΑΓΟΡΑΣ</a:t>
            </a:r>
            <a:endParaRPr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37" y="2743200"/>
            <a:ext cx="9526905" cy="2828980"/>
          </a:xfrm>
          <a:prstGeom prst="rect">
            <a:avLst/>
          </a:prstGeom>
        </p:spPr>
        <p:txBody>
          <a:bodyPr vert="horz" wrap="square" lIns="0" tIns="12700" rIns="0" bIns="0" rtlCol="0">
            <a:spAutoFit/>
          </a:bodyPr>
          <a:lstStyle/>
          <a:p>
            <a:pPr marL="469900" indent="-457200">
              <a:lnSpc>
                <a:spcPct val="100000"/>
              </a:lnSpc>
              <a:spcBef>
                <a:spcPts val="100"/>
              </a:spcBef>
              <a:buClr>
                <a:srgbClr val="4D4D4D"/>
              </a:buClr>
              <a:buChar char="•"/>
              <a:tabLst>
                <a:tab pos="469900" algn="l"/>
                <a:tab pos="470534" algn="l"/>
              </a:tabLst>
            </a:pPr>
            <a:r>
              <a:rPr lang="el-GR" sz="2800" dirty="0">
                <a:latin typeface="Arial"/>
                <a:cs typeface="Arial"/>
              </a:rPr>
              <a:t>Η τιμή που εξισώνει την προσφερόμενη και τη ζητούμενη ποσότητα είναι η </a:t>
            </a:r>
            <a:r>
              <a:rPr lang="el-GR" sz="2800" b="1" dirty="0">
                <a:latin typeface="Arial"/>
                <a:cs typeface="Arial"/>
              </a:rPr>
              <a:t>τιμή ισορροπίας</a:t>
            </a:r>
            <a:r>
              <a:rPr lang="el-GR" sz="2800" dirty="0">
                <a:latin typeface="Arial"/>
                <a:cs typeface="Arial"/>
              </a:rPr>
              <a:t>: η ποσότητα που αγοράστηκε και πωλήθηκε στην τιμή αυτή είναι η </a:t>
            </a:r>
            <a:r>
              <a:rPr lang="el-GR" sz="2800" b="1" dirty="0">
                <a:latin typeface="Arial"/>
                <a:cs typeface="Arial"/>
              </a:rPr>
              <a:t>ποσότητα ισορροπίας</a:t>
            </a:r>
            <a:r>
              <a:rPr lang="el-GR" sz="2800" dirty="0">
                <a:latin typeface="Arial"/>
                <a:cs typeface="Arial"/>
              </a:rPr>
              <a:t>.</a:t>
            </a:r>
          </a:p>
          <a:p>
            <a:pPr marL="469900" marR="5080" indent="-457200">
              <a:lnSpc>
                <a:spcPct val="100000"/>
              </a:lnSpc>
              <a:spcBef>
                <a:spcPts val="1800"/>
              </a:spcBef>
              <a:buClr>
                <a:srgbClr val="4D4D4D"/>
              </a:buClr>
              <a:buChar char="•"/>
              <a:tabLst>
                <a:tab pos="469900" algn="l"/>
                <a:tab pos="470534" algn="l"/>
              </a:tabLst>
            </a:pPr>
            <a:r>
              <a:rPr lang="el-GR" sz="2800" dirty="0">
                <a:latin typeface="Arial"/>
                <a:cs typeface="Arial"/>
              </a:rPr>
              <a:t>Η τιμή ισορροπίας είναι επίσης γνωστή και ως </a:t>
            </a:r>
            <a:r>
              <a:rPr lang="el-GR" sz="2800" b="1" dirty="0">
                <a:latin typeface="Arial"/>
                <a:cs typeface="Arial"/>
              </a:rPr>
              <a:t>τιμή εκκαθάρισης της αγοράς</a:t>
            </a:r>
            <a:endParaRPr sz="2800" b="1"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20820"/>
          </a:xfrm>
          <a:prstGeom prst="rect">
            <a:avLst/>
          </a:prstGeom>
        </p:spPr>
        <p:txBody>
          <a:bodyPr vert="horz" wrap="square" lIns="0" tIns="12700" rIns="0" bIns="0" rtlCol="0">
            <a:spAutoFit/>
          </a:bodyPr>
          <a:lstStyle/>
          <a:p>
            <a:pPr marL="17463" marR="5080" indent="-17463" algn="ctr">
              <a:lnSpc>
                <a:spcPct val="100000"/>
              </a:lnSpc>
              <a:spcBef>
                <a:spcPts val="100"/>
              </a:spcBef>
            </a:pPr>
            <a:r>
              <a:rPr lang="el-GR" dirty="0"/>
              <a:t>ΠΡΟΣΔΙΟΡΙΖΟΝΤΑΣ ΤΗΝ ΤΙΜΗ ΚΑΙ ΤΗΝ ΠΟΣΟΣΤΗΤΑ ΙΣΟΡΡΟΠΙΑΣ</a:t>
            </a:r>
            <a:endParaRPr dirty="0"/>
          </a:p>
        </p:txBody>
      </p:sp>
      <p:sp>
        <p:nvSpPr>
          <p:cNvPr id="3" name="object 3"/>
          <p:cNvSpPr txBox="1"/>
          <p:nvPr/>
        </p:nvSpPr>
        <p:spPr>
          <a:xfrm>
            <a:off x="215900" y="2057400"/>
            <a:ext cx="4323080" cy="3398366"/>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000" dirty="0">
                <a:latin typeface="Arial"/>
                <a:cs typeface="Arial"/>
              </a:rPr>
              <a:t>Η ισορροπία στην αγορά επιτυγχάνεται στο σημείο Ε, στο οποίο η καμπύλη προσφοράς και η καμπύλη ζήτησης τέμνονται. Στην ισορροπία, η ζητούμενη ποσότητα είναι ίση με την προσφερόμενη ποσότητα. Στη συγκεκριμένη αγορά η τιμή ισορροπίας είναι $3 ανά BTU και η ποσότητα ισορροπίας είναι 10 τρισεκατομμύρια BTU τον χρόνο.</a:t>
            </a:r>
            <a:endParaRPr sz="20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93793"/>
            <a:ext cx="4934519" cy="378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877574"/>
            <a:ext cx="34766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848" y="831091"/>
            <a:ext cx="9832340" cy="997709"/>
          </a:xfrm>
          <a:prstGeom prst="rect">
            <a:avLst/>
          </a:prstGeom>
        </p:spPr>
        <p:txBody>
          <a:bodyPr vert="horz" wrap="square" lIns="0" tIns="12700" rIns="0" bIns="0" rtlCol="0">
            <a:spAutoFit/>
          </a:bodyPr>
          <a:lstStyle/>
          <a:p>
            <a:pPr marL="12700" marR="5080" indent="151765">
              <a:lnSpc>
                <a:spcPct val="100000"/>
              </a:lnSpc>
              <a:spcBef>
                <a:spcPts val="100"/>
              </a:spcBef>
            </a:pPr>
            <a:r>
              <a:rPr lang="el-GR" sz="3200" cap="all" dirty="0"/>
              <a:t>ΓιατΙ ΟΛΕΣ οι ΑγορΕΣ και οι ΠωλΗσειΣ σε μια ΑγορΑ, πραγματοποιοΥνται στην Ιδια τιμΗ;</a:t>
            </a:r>
            <a:endParaRPr sz="3200" cap="all"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275205"/>
            <a:ext cx="9570720" cy="2752035"/>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Υπάρχουν ορισμένες αγορές στις οποίες το ίδιο αγαθό μπορεί να πωληθεί σε πολλές διαφορετικές τιμές, ανάλογα με το ποιος πουλάει και ποιος αγοράζει.</a:t>
            </a:r>
          </a:p>
          <a:p>
            <a:pPr marL="469900" indent="-457200">
              <a:lnSpc>
                <a:spcPct val="100000"/>
              </a:lnSpc>
              <a:spcBef>
                <a:spcPts val="1200"/>
              </a:spcBef>
              <a:buClr>
                <a:srgbClr val="4D4D4D"/>
              </a:buClr>
              <a:buChar char="•"/>
              <a:tabLst>
                <a:tab pos="469900" algn="l"/>
                <a:tab pos="470534" algn="l"/>
              </a:tabLst>
            </a:pPr>
            <a:r>
              <a:rPr lang="el-GR" sz="2800" dirty="0">
                <a:latin typeface="Arial"/>
                <a:cs typeface="Arial"/>
              </a:rPr>
              <a:t>Ένας πωλητής δεν θα είναι πρόθυμος να πουλήσει σε σημαντικά χαμηλότερη τιμή από αυτή που γνωρίζει ότι πληρώνουν οι περισσότεροι αγοραστές</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14400"/>
            <a:ext cx="9220200" cy="997709"/>
          </a:xfrm>
          <a:prstGeom prst="rect">
            <a:avLst/>
          </a:prstGeom>
        </p:spPr>
        <p:txBody>
          <a:bodyPr vert="horz" wrap="square" lIns="0" tIns="12700" rIns="0" bIns="0" rtlCol="0">
            <a:spAutoFit/>
          </a:bodyPr>
          <a:lstStyle/>
          <a:p>
            <a:pPr marR="5080" indent="12700" algn="ctr">
              <a:lnSpc>
                <a:spcPct val="100000"/>
              </a:lnSpc>
              <a:spcBef>
                <a:spcPts val="100"/>
              </a:spcBef>
            </a:pPr>
            <a:r>
              <a:rPr lang="el-GR" sz="3200" dirty="0"/>
              <a:t>ΓΙΑΤΙ Η ΑΓΟΡΑΙΑ ΤΙΜΗ ΜΕΙΩΝΕΤΑΙ ΕΑΝ ΕΙΝΑΙ ΥΨΗΛΟΤΕΡΗ ΑΠΟ ΤΗΝ ΤΙΜΗ ΙΣΟΡΡΟΠΙΑΣ;</a:t>
            </a:r>
            <a:endParaRPr sz="3200"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413000"/>
            <a:ext cx="9352280" cy="3690754"/>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Υπάρχει </a:t>
            </a:r>
            <a:r>
              <a:rPr lang="el-GR" sz="2800" b="1" dirty="0">
                <a:latin typeface="Arial"/>
                <a:cs typeface="Arial"/>
              </a:rPr>
              <a:t>πλεόνασμα</a:t>
            </a:r>
            <a:r>
              <a:rPr lang="el-GR" sz="2800" dirty="0">
                <a:latin typeface="Arial"/>
                <a:cs typeface="Arial"/>
              </a:rPr>
              <a:t> ενός αγαθού όταν η προσφερόμενη ποσότητα υπερβαίνει την ζητούμενη ποσότητα. Πλεονάσματα εμφανίζονται όταν η τιμή βρίσκεται πάνω από το επίπεδο ισορροπίας της.</a:t>
            </a:r>
            <a:endParaRPr sz="2800" dirty="0">
              <a:latin typeface="Arial"/>
              <a:cs typeface="Arial"/>
            </a:endParaRPr>
          </a:p>
          <a:p>
            <a:pPr marL="469900" marR="285115" indent="-457200">
              <a:lnSpc>
                <a:spcPct val="100000"/>
              </a:lnSpc>
              <a:spcBef>
                <a:spcPts val="1800"/>
              </a:spcBef>
              <a:buClr>
                <a:srgbClr val="4D4D4D"/>
              </a:buClr>
              <a:buFont typeface="Arial"/>
              <a:buChar char="•"/>
              <a:tabLst>
                <a:tab pos="469900" algn="l"/>
                <a:tab pos="470534" algn="l"/>
              </a:tabLst>
            </a:pPr>
            <a:r>
              <a:rPr lang="el-GR" sz="2800" dirty="0">
                <a:latin typeface="Arial"/>
                <a:cs typeface="Arial"/>
              </a:rPr>
              <a:t>Τα </a:t>
            </a:r>
            <a:r>
              <a:rPr lang="el-GR" sz="2800" b="1" dirty="0">
                <a:latin typeface="Arial"/>
                <a:cs typeface="Arial"/>
              </a:rPr>
              <a:t>πλεονάσματα</a:t>
            </a:r>
            <a:r>
              <a:rPr sz="2800" b="1" dirty="0">
                <a:latin typeface="Arial"/>
                <a:cs typeface="Arial"/>
              </a:rPr>
              <a:t> </a:t>
            </a:r>
            <a:r>
              <a:rPr lang="el-GR" sz="2800" dirty="0">
                <a:latin typeface="Arial"/>
                <a:cs typeface="Arial"/>
              </a:rPr>
              <a:t>δεν</a:t>
            </a:r>
            <a:r>
              <a:rPr lang="el-GR" sz="2800" b="1" dirty="0">
                <a:latin typeface="Arial"/>
                <a:cs typeface="Arial"/>
              </a:rPr>
              <a:t> </a:t>
            </a:r>
            <a:r>
              <a:rPr lang="el-GR" sz="2800" dirty="0">
                <a:latin typeface="Arial"/>
                <a:cs typeface="Arial"/>
              </a:rPr>
              <a:t>διαρκούν:</a:t>
            </a:r>
            <a:r>
              <a:rPr lang="el-GR" sz="2800" b="1" dirty="0">
                <a:latin typeface="Arial"/>
                <a:cs typeface="Arial"/>
              </a:rPr>
              <a:t> </a:t>
            </a:r>
            <a:r>
              <a:rPr lang="el-GR" sz="2800" dirty="0">
                <a:latin typeface="Arial"/>
                <a:cs typeface="Arial"/>
              </a:rPr>
              <a:t>οι πωλητές θα μειώσουν την τιμή ώστε να μπορούν να μετακινήσουν τα προϊόντας τους από τα ράφια και να τα προωθήσουν στην αγορά.</a:t>
            </a:r>
            <a:endParaRPr sz="2800" dirty="0">
              <a:latin typeface="Arial"/>
              <a:cs typeface="Arial"/>
            </a:endParaRP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5900" y="2180336"/>
            <a:ext cx="4660265" cy="4321696"/>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000" dirty="0">
                <a:latin typeface="Arial"/>
                <a:cs typeface="Arial"/>
              </a:rPr>
              <a:t>Η αγοραία τιμή των $3,50 βρίσκεται πάνω από την τιμή ισορροπίας των $3. Αυτό δημιουργεί πλεόνασμα: στην τιμή των $3,50 οι παραγωγοί θα επιθυμούσαν να πουλήσουν 11,2 τρισεκατομμύρια BTU, αλλά οι καταναλωτές επιθυμούν να αγοράσουν μόνο 8,1 τρισεκατομμύρια BTU και, ως εκ τούτου, υπάρχει πλεόνασμα 3,1 τρισεκατομμυρίων BTU. Αυτό το πλεόνασμα θα πιέσει την τιμή προς τα κάτω, έως ότου φθάσει στο επίπεδο της τιμής ισορροπίας, $3.</a:t>
            </a:r>
            <a:endParaRPr sz="20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264" y="2180336"/>
            <a:ext cx="4772025"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5" y="1066800"/>
            <a:ext cx="9512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838200"/>
            <a:ext cx="9385808" cy="997709"/>
          </a:xfrm>
          <a:prstGeom prst="rect">
            <a:avLst/>
          </a:prstGeom>
        </p:spPr>
        <p:txBody>
          <a:bodyPr vert="horz" wrap="square" lIns="0" tIns="12700" rIns="0" bIns="0" rtlCol="0">
            <a:spAutoFit/>
          </a:bodyPr>
          <a:lstStyle/>
          <a:p>
            <a:pPr marL="85725" marR="5080" indent="-74613" algn="ctr">
              <a:lnSpc>
                <a:spcPct val="100000"/>
              </a:lnSpc>
              <a:spcBef>
                <a:spcPts val="100"/>
              </a:spcBef>
            </a:pPr>
            <a:r>
              <a:rPr lang="el-GR" sz="3200" dirty="0"/>
              <a:t>ΓΙΑΤΙ Η ΑΓΟΡΑΙΑ ΤΙΜΗ ΑΥΞΑΝΕΤΑΙ ΕΑΝ ΕΙΝΑΙ ΧΑΜΗΛΟΤΕΡΗ ΑΠΟ ΤΗΝ ΤΙΜΗ ΙΣΟΡΡΟΠΙΑΣ;</a:t>
            </a:r>
            <a:endParaRPr sz="3200"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2002789"/>
            <a:ext cx="9512300" cy="3613810"/>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Υπάρχει </a:t>
            </a:r>
            <a:r>
              <a:rPr lang="el-GR" sz="2800" b="1" dirty="0">
                <a:latin typeface="Arial"/>
                <a:cs typeface="Arial"/>
              </a:rPr>
              <a:t>έλλειμμα</a:t>
            </a:r>
            <a:r>
              <a:rPr lang="el-GR" sz="2800" dirty="0">
                <a:latin typeface="Arial"/>
                <a:cs typeface="Arial"/>
              </a:rPr>
              <a:t> όταν η ζητούμενη ποσότητα υπερβαίνει την προσφερόμενη ποσότητα. Πλεονάσματα προκύπτουν όταν η τιμή βρίσκεται κάτω από το επίπεδο ισορροπίας της.</a:t>
            </a:r>
            <a:endParaRPr sz="2800" dirty="0">
              <a:latin typeface="Arial"/>
              <a:cs typeface="Arial"/>
            </a:endParaRPr>
          </a:p>
          <a:p>
            <a:pPr marL="469900" marR="1019810" indent="-457200">
              <a:lnSpc>
                <a:spcPct val="100000"/>
              </a:lnSpc>
              <a:spcBef>
                <a:spcPts val="1200"/>
              </a:spcBef>
              <a:buClr>
                <a:srgbClr val="4D4D4D"/>
              </a:buClr>
              <a:buFont typeface="Arial"/>
              <a:buChar char="•"/>
              <a:tabLst>
                <a:tab pos="469900" algn="l"/>
                <a:tab pos="470534" algn="l"/>
              </a:tabLst>
            </a:pPr>
            <a:r>
              <a:rPr lang="el-GR" sz="2800" dirty="0">
                <a:latin typeface="Arial"/>
                <a:cs typeface="Arial"/>
              </a:rPr>
              <a:t>Τα</a:t>
            </a:r>
            <a:r>
              <a:rPr lang="el-GR" sz="2800" b="1" dirty="0">
                <a:latin typeface="Arial"/>
                <a:cs typeface="Arial"/>
              </a:rPr>
              <a:t> ελλείμματα </a:t>
            </a:r>
            <a:r>
              <a:rPr lang="el-GR" sz="2800" dirty="0">
                <a:latin typeface="Arial"/>
                <a:cs typeface="Arial"/>
              </a:rPr>
              <a:t>δεν διαρκούν</a:t>
            </a:r>
            <a:r>
              <a:rPr sz="2800" dirty="0">
                <a:latin typeface="Arial"/>
                <a:cs typeface="Arial"/>
              </a:rPr>
              <a:t>: </a:t>
            </a:r>
            <a:r>
              <a:rPr lang="el-GR" sz="2800" dirty="0">
                <a:latin typeface="Arial"/>
                <a:cs typeface="Arial"/>
              </a:rPr>
              <a:t>Οι πωλητές θα αυξήσουν την τιμή για να αυξήσουν τα έσοδά τους</a:t>
            </a:r>
            <a:r>
              <a:rPr sz="2800" dirty="0">
                <a:latin typeface="Arial"/>
                <a:cs typeface="Arial"/>
              </a:rPr>
              <a:t>sellers will increase price</a:t>
            </a:r>
            <a:r>
              <a:rPr sz="2800" spc="-70" dirty="0">
                <a:latin typeface="Arial"/>
                <a:cs typeface="Arial"/>
              </a:rPr>
              <a:t> </a:t>
            </a:r>
            <a:r>
              <a:rPr sz="2800" dirty="0">
                <a:latin typeface="Arial"/>
                <a:cs typeface="Arial"/>
              </a:rPr>
              <a:t>to  increase</a:t>
            </a:r>
            <a:r>
              <a:rPr sz="2800" spc="-5" dirty="0">
                <a:latin typeface="Arial"/>
                <a:cs typeface="Arial"/>
              </a:rPr>
              <a:t> </a:t>
            </a:r>
            <a:r>
              <a:rPr sz="2800" dirty="0">
                <a:latin typeface="Arial"/>
                <a:cs typeface="Arial"/>
              </a:rPr>
              <a:t>revenue.</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5900" y="2180336"/>
            <a:ext cx="4067175" cy="4629472"/>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000" dirty="0">
                <a:latin typeface="Arial"/>
                <a:cs typeface="Arial"/>
              </a:rPr>
              <a:t>Η αγοραία τιμή των $2,75 βρίσκεται κάτω από την τιμή ισορροπίας των $3. Αυτό δημιουργεί έλλειμμα: οι καταναλωτές επιθυμούν να αγοράσουν 11,5 τρισεκατομμύρια BTU, αλλά μόνο 9,1 τρισεκατομμύρια BTU διατίθενται προς πώληση και, ως εκ τούτου, υπάρχει έλλειμμα 2,4 τρισεκατομμυρίων BTU. Αυτό το έλλειμμα θα ωθήσει την τιμή προς τα επάνω, έως ότου φθάσει στο επίπεδο ισορροπίας των $3.</a:t>
            </a:r>
            <a:endParaRPr sz="20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362200"/>
            <a:ext cx="46291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7" y="1155226"/>
            <a:ext cx="89566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20820"/>
          </a:xfrm>
          <a:prstGeom prst="rect">
            <a:avLst/>
          </a:prstGeom>
        </p:spPr>
        <p:txBody>
          <a:bodyPr vert="horz" wrap="square" lIns="0" tIns="12700" rIns="0" bIns="0" rtlCol="0">
            <a:spAutoFit/>
          </a:bodyPr>
          <a:lstStyle/>
          <a:p>
            <a:pPr marL="34925" marR="5080" indent="-34925" algn="ctr">
              <a:lnSpc>
                <a:spcPct val="100000"/>
              </a:lnSpc>
              <a:spcBef>
                <a:spcPts val="100"/>
              </a:spcBef>
            </a:pPr>
            <a:r>
              <a:rPr lang="el-GR" dirty="0"/>
              <a:t>ΤΙ ΣΥΜΒΑΙΝΕΙ ΟΤΑΝ ΜΕΤΑΤΟΠΙΖΕΤΑΙ Η ΚΑΜΠΥΛΗ ΖΗΤΗΣΗΣ;</a:t>
            </a:r>
            <a:endParaRPr dirty="0"/>
          </a:p>
        </p:txBody>
      </p:sp>
      <p:sp>
        <p:nvSpPr>
          <p:cNvPr id="3" name="object 3"/>
          <p:cNvSpPr txBox="1"/>
          <p:nvPr/>
        </p:nvSpPr>
        <p:spPr>
          <a:xfrm>
            <a:off x="0" y="2220722"/>
            <a:ext cx="4343400" cy="3890809"/>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1400" dirty="0">
                <a:latin typeface="Arial"/>
                <a:cs typeface="Arial"/>
              </a:rPr>
              <a:t>Η αρχική ισορροπία στην αγορά για φυσικό αέριο επιτυγχάνεται στο σημείο Ε1, στην τομή της καμπύλης προσφοράς και της αρχικής καμπύλης ζήτησης D1. Μια αύξηση στην τιμή του πετρελαίου θέρμανσης, υποκατάστατου του φυσικού αερίου, μετατοπίζει την καμπύλη ζήτησης προς τα δεξιά, στη θέση D2. Δημιουργείται έλλειμμα στην αρχική τιμή P1, προκαλώντας αύξηση τόσο της τιμής όσο και της προσφερόμενης ποσότητας, δηλαδή μια μετακίνηση κατά μήκος της καμπύλης προσφοράς. Μια νέα ισορροπία επιτυγχάνεται στο σημείο Ε2, με υψηλότερη τιμή ισορροπίας, P2 και μεγαλύτερη ποσότητα ισορροπίας, Q2. Όταν η ζήτηση για ένα αγαθό ή μια υπηρεσία αυξάνεται, η τιμή ισορροπίας και η ποσότητα ισορροπίας του αγαθού ή της υπηρεσίας αυξάνονται επίσης.</a:t>
            </a:r>
            <a:endParaRPr sz="14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76425"/>
            <a:ext cx="54864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895975"/>
            <a:ext cx="53435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295" y="625856"/>
            <a:ext cx="9385808" cy="1120820"/>
          </a:xfrm>
          <a:prstGeom prst="rect">
            <a:avLst/>
          </a:prstGeom>
        </p:spPr>
        <p:txBody>
          <a:bodyPr vert="horz" wrap="square" lIns="0" tIns="12700" rIns="0" bIns="0" rtlCol="0">
            <a:spAutoFit/>
          </a:bodyPr>
          <a:lstStyle/>
          <a:p>
            <a:pPr marL="85725" marR="5080" indent="-31750" algn="ctr">
              <a:lnSpc>
                <a:spcPct val="100000"/>
              </a:lnSpc>
              <a:spcBef>
                <a:spcPts val="100"/>
              </a:spcBef>
            </a:pPr>
            <a:r>
              <a:rPr lang="el-GR" dirty="0"/>
              <a:t>ΤΙ ΣΥΜΒΑΙΝΕΙ ΟΤΑΝ ΜΕΤΑΤΟΠΙΖΕΤΑΙ Η ΚΑΜΠΥΛΗ ΠΡΟΣΦΟΡΑΣ;</a:t>
            </a:r>
            <a:endParaRPr dirty="0"/>
          </a:p>
        </p:txBody>
      </p:sp>
      <p:sp>
        <p:nvSpPr>
          <p:cNvPr id="3" name="object 3"/>
          <p:cNvSpPr txBox="1"/>
          <p:nvPr/>
        </p:nvSpPr>
        <p:spPr>
          <a:xfrm>
            <a:off x="0" y="2514600"/>
            <a:ext cx="4306570" cy="3398366"/>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000" dirty="0">
                <a:latin typeface="Arial"/>
                <a:cs typeface="Arial"/>
              </a:rPr>
              <a:t>Η αρχική ισορροπία στην αγορά επιτυγχάνεται στο σημείο Ε1. Η βελτιωμένη τεχνολογία προκαλεί μια αύξηση στην προσφορά φυσικού αερίου και μετατοπίζει την καμπύλη προσφοράς προς τα δεξιά, από την S1 στην S2. Μια νέα ισορροπία επιτυγχάνεται στο σημείο Ε2, με χαμηλότερη τιμή ισορροπίας, P2, και υψηλότερη ποσότητα ισορροπίας, Q2</a:t>
            </a:r>
            <a:endParaRPr sz="20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2395384"/>
            <a:ext cx="558165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6343565"/>
            <a:ext cx="56388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0533" y="6400800"/>
            <a:ext cx="9611995" cy="1197123"/>
          </a:xfrm>
          <a:prstGeom prst="rect">
            <a:avLst/>
          </a:prstGeom>
        </p:spPr>
        <p:txBody>
          <a:bodyPr vert="horz" wrap="square" lIns="0" tIns="12065" rIns="0" bIns="0" rtlCol="0">
            <a:spAutoFit/>
          </a:bodyPr>
          <a:lstStyle/>
          <a:p>
            <a:pPr marL="469900" marR="440690" indent="-457200">
              <a:lnSpc>
                <a:spcPct val="100000"/>
              </a:lnSpc>
              <a:spcBef>
                <a:spcPts val="95"/>
              </a:spcBef>
              <a:buClr>
                <a:srgbClr val="4D4D4D"/>
              </a:buClr>
              <a:buChar char="•"/>
              <a:tabLst>
                <a:tab pos="469900" algn="l"/>
                <a:tab pos="470534" algn="l"/>
              </a:tabLst>
            </a:pPr>
            <a:r>
              <a:rPr lang="el-GR" spc="-5" dirty="0">
                <a:latin typeface="Arial"/>
                <a:cs typeface="Arial"/>
              </a:rPr>
              <a:t>Εάν η </a:t>
            </a:r>
            <a:r>
              <a:rPr lang="el-GR" b="1" spc="-5" dirty="0">
                <a:latin typeface="Arial"/>
                <a:cs typeface="Arial"/>
              </a:rPr>
              <a:t>μείωση στη ζήτηση είναι μεγαλύτερη από την αύξηση στην προσφορά, </a:t>
            </a:r>
            <a:r>
              <a:rPr b="1" spc="-5" dirty="0">
                <a:latin typeface="Arial"/>
                <a:cs typeface="Arial"/>
              </a:rPr>
              <a:t> </a:t>
            </a:r>
            <a:r>
              <a:rPr lang="el-GR" spc="-5" dirty="0">
                <a:latin typeface="Arial"/>
                <a:cs typeface="Arial"/>
              </a:rPr>
              <a:t>η τιμή και η ποσότητα ισορροπίας μειώνεται</a:t>
            </a:r>
            <a:r>
              <a:rPr spc="-5" dirty="0">
                <a:latin typeface="Arial"/>
                <a:cs typeface="Arial"/>
              </a:rPr>
              <a:t>.</a:t>
            </a:r>
            <a:endParaRPr dirty="0">
              <a:latin typeface="Arial"/>
              <a:cs typeface="Arial"/>
            </a:endParaRPr>
          </a:p>
          <a:p>
            <a:pPr marL="469900" marR="5080" indent="-457200" algn="just">
              <a:lnSpc>
                <a:spcPct val="100000"/>
              </a:lnSpc>
              <a:spcBef>
                <a:spcPts val="600"/>
              </a:spcBef>
              <a:buClr>
                <a:srgbClr val="4D4D4D"/>
              </a:buClr>
              <a:buChar char="•"/>
              <a:tabLst>
                <a:tab pos="470534" algn="l"/>
              </a:tabLst>
            </a:pPr>
            <a:r>
              <a:rPr lang="el-GR" spc="-5" dirty="0">
                <a:latin typeface="Arial"/>
                <a:cs typeface="Arial"/>
              </a:rPr>
              <a:t>Εάν η </a:t>
            </a:r>
            <a:r>
              <a:rPr lang="el-GR" b="1" spc="-5" dirty="0">
                <a:latin typeface="Arial"/>
                <a:cs typeface="Arial"/>
              </a:rPr>
              <a:t>αύξηση</a:t>
            </a:r>
            <a:r>
              <a:rPr lang="el-GR" spc="-5" dirty="0">
                <a:latin typeface="Arial"/>
                <a:cs typeface="Arial"/>
              </a:rPr>
              <a:t> </a:t>
            </a:r>
            <a:r>
              <a:rPr lang="el-GR" b="1" spc="-5" dirty="0">
                <a:latin typeface="Arial"/>
                <a:cs typeface="Arial"/>
              </a:rPr>
              <a:t>στην</a:t>
            </a:r>
            <a:r>
              <a:rPr lang="el-GR" spc="-5" dirty="0">
                <a:latin typeface="Arial"/>
                <a:cs typeface="Arial"/>
              </a:rPr>
              <a:t> </a:t>
            </a:r>
            <a:r>
              <a:rPr lang="el-GR" b="1" spc="-5" dirty="0">
                <a:latin typeface="Arial"/>
                <a:cs typeface="Arial"/>
              </a:rPr>
              <a:t>προσφορά</a:t>
            </a:r>
            <a:r>
              <a:rPr lang="el-GR" spc="-5" dirty="0">
                <a:latin typeface="Arial"/>
                <a:cs typeface="Arial"/>
              </a:rPr>
              <a:t> </a:t>
            </a:r>
            <a:r>
              <a:rPr lang="el-GR" b="1" spc="-5" dirty="0">
                <a:latin typeface="Arial"/>
                <a:cs typeface="Arial"/>
              </a:rPr>
              <a:t>είναι</a:t>
            </a:r>
            <a:r>
              <a:rPr lang="el-GR" spc="-5" dirty="0">
                <a:latin typeface="Arial"/>
                <a:cs typeface="Arial"/>
              </a:rPr>
              <a:t> </a:t>
            </a:r>
            <a:r>
              <a:rPr lang="el-GR" b="1" spc="-5" dirty="0">
                <a:latin typeface="Arial"/>
                <a:cs typeface="Arial"/>
              </a:rPr>
              <a:t> μεγαλύτερη από  τη μείωση στη ζήτηση, </a:t>
            </a:r>
            <a:r>
              <a:rPr lang="el-GR" spc="-5" dirty="0">
                <a:latin typeface="Arial"/>
                <a:cs typeface="Arial"/>
              </a:rPr>
              <a:t>η ποσότητα ισορροπίας αυξάνεται και η τιμή ισορροπίας μειώνεται.</a:t>
            </a:r>
            <a:endParaRPr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4" y="717645"/>
            <a:ext cx="9732607" cy="553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9803" y="830834"/>
            <a:ext cx="2005964" cy="574040"/>
          </a:xfrm>
          <a:prstGeom prst="rect">
            <a:avLst/>
          </a:prstGeom>
        </p:spPr>
        <p:txBody>
          <a:bodyPr vert="horz" wrap="square" lIns="0" tIns="12700" rIns="0" bIns="0" rtlCol="0">
            <a:spAutoFit/>
          </a:bodyPr>
          <a:lstStyle/>
          <a:p>
            <a:pPr marL="12700">
              <a:lnSpc>
                <a:spcPct val="100000"/>
              </a:lnSpc>
              <a:spcBef>
                <a:spcPts val="100"/>
              </a:spcBef>
            </a:pPr>
            <a:r>
              <a:rPr lang="el-GR" spc="-5" dirty="0"/>
              <a:t>ΖΗΤΗΣΗ</a:t>
            </a:r>
            <a:endParaRPr spc="-5" dirty="0"/>
          </a:p>
        </p:txBody>
      </p:sp>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3" name="object 3"/>
          <p:cNvSpPr txBox="1"/>
          <p:nvPr/>
        </p:nvSpPr>
        <p:spPr>
          <a:xfrm>
            <a:off x="196850" y="1774687"/>
            <a:ext cx="8972550" cy="3720890"/>
          </a:xfrm>
          <a:prstGeom prst="rect">
            <a:avLst/>
          </a:prstGeom>
        </p:spPr>
        <p:txBody>
          <a:bodyPr vert="horz" wrap="square" lIns="0" tIns="240665" rIns="0" bIns="0" rtlCol="0">
            <a:spAutoFit/>
          </a:bodyPr>
          <a:lstStyle/>
          <a:p>
            <a:pPr marL="469900" indent="-457200">
              <a:lnSpc>
                <a:spcPct val="100000"/>
              </a:lnSpc>
              <a:spcBef>
                <a:spcPts val="1895"/>
              </a:spcBef>
              <a:buClr>
                <a:srgbClr val="4D4D4D"/>
              </a:buClr>
              <a:buChar char="•"/>
              <a:tabLst>
                <a:tab pos="469900" algn="l"/>
                <a:tab pos="470534" algn="l"/>
              </a:tabLst>
            </a:pPr>
            <a:r>
              <a:rPr lang="el-GR" sz="2800" dirty="0">
                <a:latin typeface="Arial"/>
                <a:cs typeface="Arial"/>
              </a:rPr>
              <a:t>Η Ζήτηση αντικατοπτρίζει τη συμπεριφορά των αγοραστών</a:t>
            </a:r>
            <a:r>
              <a:rPr sz="2800" dirty="0">
                <a:latin typeface="Arial"/>
                <a:cs typeface="Arial"/>
              </a:rPr>
              <a:t>.</a:t>
            </a:r>
          </a:p>
          <a:p>
            <a:pPr marL="469900" marR="518795" indent="-457200">
              <a:lnSpc>
                <a:spcPct val="100000"/>
              </a:lnSpc>
              <a:spcBef>
                <a:spcPts val="1800"/>
              </a:spcBef>
              <a:buClr>
                <a:srgbClr val="4D4D4D"/>
              </a:buClr>
              <a:buChar char="•"/>
              <a:tabLst>
                <a:tab pos="469900" algn="l"/>
                <a:tab pos="470534" algn="l"/>
              </a:tabLst>
            </a:pPr>
            <a:r>
              <a:rPr lang="el-GR" sz="2800" dirty="0">
                <a:latin typeface="Arial"/>
                <a:cs typeface="Arial"/>
              </a:rPr>
              <a:t>Η</a:t>
            </a:r>
            <a:r>
              <a:rPr sz="2800" dirty="0">
                <a:latin typeface="Arial"/>
                <a:cs typeface="Arial"/>
              </a:rPr>
              <a:t> </a:t>
            </a:r>
            <a:r>
              <a:rPr lang="el-GR" sz="2800" b="1" dirty="0">
                <a:latin typeface="Arial"/>
                <a:cs typeface="Arial"/>
              </a:rPr>
              <a:t>πίνακας της ζήτησης </a:t>
            </a:r>
            <a:r>
              <a:rPr lang="el-GR" sz="2800" dirty="0">
                <a:latin typeface="Arial"/>
                <a:cs typeface="Arial"/>
              </a:rPr>
              <a:t>δείχνει τη ζητούμενη ποσότητα σε διάφορα επίπεδα τιμών</a:t>
            </a:r>
            <a:r>
              <a:rPr sz="2800" dirty="0">
                <a:latin typeface="Arial"/>
                <a:cs typeface="Arial"/>
              </a:rPr>
              <a:t>.</a:t>
            </a:r>
          </a:p>
          <a:p>
            <a:pPr marL="469900" marR="5080" indent="-457200">
              <a:lnSpc>
                <a:spcPct val="100000"/>
              </a:lnSpc>
              <a:spcBef>
                <a:spcPts val="1800"/>
              </a:spcBef>
              <a:buClr>
                <a:srgbClr val="4D4D4D"/>
              </a:buClr>
              <a:buChar char="•"/>
              <a:tabLst>
                <a:tab pos="469900" algn="l"/>
                <a:tab pos="470534" algn="l"/>
              </a:tabLst>
            </a:pPr>
            <a:r>
              <a:rPr lang="el-GR" sz="2800" b="1" dirty="0">
                <a:latin typeface="Arial"/>
                <a:cs typeface="Arial"/>
              </a:rPr>
              <a:t>Ζητούμενη ποσότητα: </a:t>
            </a:r>
            <a:r>
              <a:rPr lang="el-GR" sz="2800" dirty="0">
                <a:latin typeface="Arial"/>
                <a:cs typeface="Arial"/>
              </a:rPr>
              <a:t>η ποσότητα που οι αγοραστές είναι πρόθυμοι (και ικανοί) να αγοράσουν σε μια συγκεκριμένη τιμή</a:t>
            </a:r>
            <a:r>
              <a:rPr sz="2800" dirty="0">
                <a:latin typeface="Arial"/>
                <a:cs typeface="Arial"/>
              </a:rPr>
              <a:t>.</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5" name="object 5"/>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17" y="685800"/>
            <a:ext cx="9134475" cy="65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6" y="1295400"/>
            <a:ext cx="1004066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xfrm>
            <a:off x="4514276" y="7633335"/>
            <a:ext cx="979804" cy="139065"/>
          </a:xfrm>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16" y="868630"/>
            <a:ext cx="953452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337" y="1981200"/>
            <a:ext cx="541972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27" y="1050880"/>
            <a:ext cx="8438155" cy="52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5900" y="2180336"/>
            <a:ext cx="3611879" cy="2598147"/>
          </a:xfrm>
          <a:prstGeom prst="rect">
            <a:avLst/>
          </a:prstGeom>
        </p:spPr>
        <p:txBody>
          <a:bodyPr vert="horz" wrap="square" lIns="0" tIns="12700" rIns="0" bIns="0" rtlCol="0">
            <a:spAutoFit/>
          </a:bodyPr>
          <a:lstStyle/>
          <a:p>
            <a:pPr marL="469900" marR="5080" indent="-457200">
              <a:lnSpc>
                <a:spcPct val="100000"/>
              </a:lnSpc>
              <a:spcBef>
                <a:spcPts val="100"/>
              </a:spcBef>
              <a:buClr>
                <a:srgbClr val="4D4D4D"/>
              </a:buClr>
              <a:buChar char="•"/>
              <a:tabLst>
                <a:tab pos="469900" algn="l"/>
                <a:tab pos="470534" algn="l"/>
              </a:tabLst>
            </a:pPr>
            <a:r>
              <a:rPr lang="el-GR" sz="2800" dirty="0">
                <a:latin typeface="Arial"/>
                <a:cs typeface="Arial"/>
              </a:rPr>
              <a:t>Κάθε γεγονός που αυξάνει τη ζήτηση, μετατοπίζει την καμπύλη ζήτησης προς τα δεξιά και το αντίστροφο.</a:t>
            </a:r>
            <a:endParaRPr sz="2800" dirty="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dirty="0"/>
              <a:t>Broken </a:t>
            </a:r>
            <a:r>
              <a:rPr spc="-5" dirty="0"/>
              <a:t>Hill </a:t>
            </a:r>
            <a:r>
              <a:rPr dirty="0"/>
              <a:t>July</a:t>
            </a:r>
            <a:r>
              <a:rPr spc="-75" dirty="0"/>
              <a:t> </a:t>
            </a:r>
            <a:r>
              <a:rPr spc="-5" dirty="0"/>
              <a:t>2019</a:t>
            </a:r>
          </a:p>
        </p:txBody>
      </p:sp>
      <p:sp>
        <p:nvSpPr>
          <p:cNvPr id="6" name="object 6"/>
          <p:cNvSpPr txBox="1"/>
          <p:nvPr/>
        </p:nvSpPr>
        <p:spPr>
          <a:xfrm>
            <a:off x="4539303" y="321512"/>
            <a:ext cx="97980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Broken </a:t>
            </a:r>
            <a:r>
              <a:rPr sz="800" spc="-5" dirty="0">
                <a:latin typeface="Arial"/>
                <a:cs typeface="Arial"/>
              </a:rPr>
              <a:t>Hill </a:t>
            </a:r>
            <a:r>
              <a:rPr sz="800" dirty="0">
                <a:latin typeface="Arial"/>
                <a:cs typeface="Arial"/>
              </a:rPr>
              <a:t>July</a:t>
            </a:r>
            <a:r>
              <a:rPr sz="800" spc="-75" dirty="0">
                <a:latin typeface="Arial"/>
                <a:cs typeface="Arial"/>
              </a:rPr>
              <a:t> </a:t>
            </a:r>
            <a:r>
              <a:rPr sz="800" spc="-5" dirty="0">
                <a:latin typeface="Arial"/>
                <a:cs typeface="Arial"/>
              </a:rPr>
              <a:t>2019</a:t>
            </a:r>
            <a:endParaRPr sz="800">
              <a:latin typeface="Arial"/>
              <a:cs typeface="Aria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00808"/>
            <a:ext cx="42767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840" y="1066799"/>
            <a:ext cx="5445760" cy="4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52350</TotalTime>
  <Words>1866</Words>
  <Application>Microsoft Office PowerPoint</Application>
  <PresentationFormat>Custom</PresentationFormat>
  <Paragraphs>172</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PowerPoint Presentation</vt:lpstr>
      <vt:lpstr>ΤΙ ΘΑ ΜΑΘΕΤΕ ΣΕ ΑΥΤΌ ΤΟ ΚΕΦΑΛΑΙΟ</vt:lpstr>
      <vt:lpstr>ΑΝΤΑΓΩΝΙΣΤΙΚΕΣ ΑΓΟΡΕΣ</vt:lpstr>
      <vt:lpstr>ΖΗΤΗΣΗ</vt:lpstr>
      <vt:lpstr>PowerPoint Presentation</vt:lpstr>
      <vt:lpstr>PowerPoint Presentation</vt:lpstr>
      <vt:lpstr>PowerPoint Presentation</vt:lpstr>
      <vt:lpstr>PowerPoint Presentation</vt:lpstr>
      <vt:lpstr>PowerPoint Presentation</vt:lpstr>
      <vt:lpstr>ΜΕΤΑΒΟΛΕΣ ΣΤΙΣ ΤΙΜΕΣ ΣΧΕΤΙΖΟΜΕΝΩΝ ΑΓΑΘΩΝ:  ΥΠΟΚΑΤΑΣΤΑΤΑ</vt:lpstr>
      <vt:lpstr>ΜΕΤΑΒΟΛΕΣ ΣΤΙΣ ΤΙΜΕΣ ΣΧΕΤΙΖΟΜΕΝΩΝ ΑΓΑΘΩΝ:  ΣΥΜΠΛΗΡΩΜΑΤΙΚΑ</vt:lpstr>
      <vt:lpstr>ΜΕΤΑΒΟΛΕΣ ΣΤΟ ΕΙΣΟΔΗΜΑ</vt:lpstr>
      <vt:lpstr>ΜΕΤΑΒΟΛΕΣ ΣΤΙΣ ΠΡΟΤΙΜΗΣΕΙΣ</vt:lpstr>
      <vt:lpstr>ΜΕΤΑΒΟΛΕΣ ΣΤΙΣ ΠΡΟΣΔΟΚΙΕΣ (1 από 2)</vt:lpstr>
      <vt:lpstr>ΕΚΜΑΘΗΣΗ ΣΤΗΝ ΠΡΑΞΗ: ΕΡΩΤΗΣΗ ΕΞΑΣΚΗΣΗΣ 1</vt:lpstr>
      <vt:lpstr>ΕΚΜΑΘΗΣΗ ΣΤΗΝ ΠΡΑΞΗ: ΕΡΩΤΗΣΗ ΕΞΑΣΚΗΣΗΣ 1  (Απάντηση)</vt:lpstr>
      <vt:lpstr>ΜΕΤΑΒΟΛΕΣ ΣΤΟΝ ΑΡΙΘΜΟ ΤΩΝ ΚΑΤΑΝΑΛΩΤΩΝ</vt:lpstr>
      <vt:lpstr>PowerPoint Presentation</vt:lpstr>
      <vt:lpstr>ΠΡΟΣΦΟΡΑ</vt:lpstr>
      <vt:lpstr>PowerPoint Presentation</vt:lpstr>
      <vt:lpstr>ΜΕΤΑΤΟΠΙΣΕΙΣ ΤΗΣ ΚΑΜΠΥΛΗΣ ΠΡΟΣΦΟΡΑΣ  ΜΕΡΟΣ 1</vt:lpstr>
      <vt:lpstr>ΜΕΤΑΚΙΝΗΣΗ ΚΑΤΑ ΜΗΚΟΣ ΤΗΣ ΚΑΜΠΥΛΗΣ ΠΡΟΣΦΟΡΑΣ ΈΝΑΝΤΙ ΜΕΤΑΤΟΠΙΣΗΣ ΤΗΣ ΚΑΜΠΥΛΗΣ ΠΡΟΣΦΟΡΑΣ</vt:lpstr>
      <vt:lpstr>ΚΑΤΑΝΟΩΝΤΑΣ ΤΙΣ ΜΕΤΑΤΟΠΙΣΕΙΣ ΤΗΣ ΚΑΜΠΥΛΗΣ ΠΡΟΣΦΟΡΑΣ</vt:lpstr>
      <vt:lpstr>PowerPoint Presentation</vt:lpstr>
      <vt:lpstr>ΜΕΤΑΒΟΛΕΣ ΣΤΙΣ ΤΙΜΕΣ ΤΩΝ ΕΙΣΡΟΩΝ ΜΕΡΟΣ 1</vt:lpstr>
      <vt:lpstr>ΜΕΤΑΒΟΛΕΣ ΣΤΗΝ ΤΕΧΝΟΛΟΓΙΑ</vt:lpstr>
      <vt:lpstr>PowerPoint Presentation</vt:lpstr>
      <vt:lpstr>ΜΕΤΑΒΟΛΕΣ ΣΤΟΝ ΑΡΙΘΜΟ ΤΩΝ ΠΑΡΑΓΩΓΩΝ</vt:lpstr>
      <vt:lpstr>PowerPoint Presentation</vt:lpstr>
      <vt:lpstr>ΠΡΟΣΟΦΡΑ, ΖΗΤΗΣΗ ΚΑΙ ΙΣΟΡΡΟΠΙΑ ΑΓΟΡΑΣ</vt:lpstr>
      <vt:lpstr>ΠΡΟΣΔΙΟΡΙΖΟΝΤΑΣ ΤΗΝ ΤΙΜΗ ΚΑΙ ΤΗΝ ΠΟΣΟΣΤΗΤΑ ΙΣΟΡΡΟΠΙΑΣ</vt:lpstr>
      <vt:lpstr>ΓιατΙ ΟΛΕΣ οι ΑγορΕΣ και οι ΠωλΗσειΣ σε μια ΑγορΑ, πραγματοποιοΥνται στην Ιδια τιμΗ;</vt:lpstr>
      <vt:lpstr>ΓΙΑΤΙ Η ΑΓΟΡΑΙΑ ΤΙΜΗ ΜΕΙΩΝΕΤΑΙ ΕΑΝ ΕΙΝΑΙ ΥΨΗΛΟΤΕΡΗ ΑΠΟ ΤΗΝ ΤΙΜΗ ΙΣΟΡΡΟΠΙΑΣ;</vt:lpstr>
      <vt:lpstr>PowerPoint Presentation</vt:lpstr>
      <vt:lpstr>ΓΙΑΤΙ Η ΑΓΟΡΑΙΑ ΤΙΜΗ ΑΥΞΑΝΕΤΑΙ ΕΑΝ ΕΙΝΑΙ ΧΑΜΗΛΟΤΕΡΗ ΑΠΟ ΤΗΝ ΤΙΜΗ ΙΣΟΡΡΟΠΙΑΣ;</vt:lpstr>
      <vt:lpstr>PowerPoint Presentation</vt:lpstr>
      <vt:lpstr>ΤΙ ΣΥΜΒΑΙΝΕΙ ΟΤΑΝ ΜΕΤΑΤΟΠΙΖΕΤΑΙ Η ΚΑΜΠΥΛΗ ΖΗΤΗΣΗΣ;</vt:lpstr>
      <vt:lpstr>ΤΙ ΣΥΜΒΑΙΝΕΙ ΟΤΑΝ ΜΕΤΑΤΟΠΙΖΕΤΑΙ Η ΚΑΜΠΥΛΗ ΠΡΟΣΦΟΡΑΣ;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Fpilchik</dc:creator>
  <cp:lastModifiedBy>Nikolaos G. Manetas</cp:lastModifiedBy>
  <cp:revision>970</cp:revision>
  <dcterms:created xsi:type="dcterms:W3CDTF">2019-10-10T07:03:54Z</dcterms:created>
  <dcterms:modified xsi:type="dcterms:W3CDTF">2022-10-17T09:12:32Z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2019-07-17T00:00:00Z</vt:filetime>
  </property>
  <property fmtid="{D5CDD505-2E9C-101B-9397-08002B2CF9AE}" pid="3" name="Creator">
    <vt:lpwstr>PScript5.dll Version 5.2.2</vt:lpwstr>
  </property>
  <property fmtid="{D5CDD505-2E9C-101B-9397-08002B2CF9AE}" pid="4" name="LastSaved">
    <vt:filetime>2019-10-10T00:00:00Z</vt:filetime>
  </property>
</Properties>
</file>