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01" r:id="rId24"/>
    <p:sldId id="305" r:id="rId25"/>
    <p:sldId id="306" r:id="rId26"/>
    <p:sldId id="307" r:id="rId27"/>
    <p:sldId id="308" r:id="rId28"/>
    <p:sldId id="311" r:id="rId29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3482" autoAdjust="0"/>
  </p:normalViewPr>
  <p:slideViewPr>
    <p:cSldViewPr>
      <p:cViewPr varScale="1">
        <p:scale>
          <a:sx n="70" d="100"/>
          <a:sy n="70" d="100"/>
        </p:scale>
        <p:origin x="164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25638" y="792734"/>
            <a:ext cx="73215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3253" y="3830065"/>
            <a:ext cx="477647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l-GR" sz="3600" b="1" dirty="0">
                <a:solidFill>
                  <a:srgbClr val="FFFFFF"/>
                </a:solidFill>
                <a:latin typeface="Arial"/>
                <a:cs typeface="Arial"/>
              </a:rPr>
              <a:t>ΟΙΚΟΝΟΜΙΚΑ ΥΠΟΔΕΙΓΜΑΤΑ: ΑΜΟΙΒΑΙΕΣ ΑΝΤΙΣΤΑΘΜΙΣΕΙΣ ΚΑΙ ΕΜΠΟΡΙΟ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66990C-7965-32FC-E696-A2D8FE8D2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988422"/>
            <a:ext cx="4623005" cy="6027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957178"/>
            <a:ext cx="60380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ΟΙΚΟΝΟΜΙΚΗ ΜΕΓΕΘΥΝΣΗ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2737964" y="3418235"/>
            <a:ext cx="4572854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95"/>
              </a:lnSpc>
            </a:pPr>
            <a:r>
              <a:rPr sz="7300" spc="-5" dirty="0">
                <a:latin typeface="Arial"/>
                <a:cs typeface="Arial"/>
              </a:rPr>
              <a:t>Broken</a:t>
            </a:r>
            <a:r>
              <a:rPr sz="7300" spc="-85" dirty="0">
                <a:latin typeface="Arial"/>
                <a:cs typeface="Arial"/>
              </a:rPr>
              <a:t> </a:t>
            </a:r>
            <a:r>
              <a:rPr sz="7300" spc="-10" dirty="0">
                <a:latin typeface="Arial"/>
                <a:cs typeface="Arial"/>
              </a:rPr>
              <a:t>Hill</a:t>
            </a:r>
            <a:endParaRPr sz="7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909763"/>
            <a:ext cx="93535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018733"/>
            <a:ext cx="92778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200" dirty="0"/>
              <a:t>ΤΙ ΠΡΟΚΑΛΕΙ ΤΗΝ ΟΙΚΟΝΟΜΙΚΗ ΜΕΓΕΘΥΝΣΗ;</a:t>
            </a:r>
            <a:endParaRPr sz="32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905000"/>
            <a:ext cx="9260205" cy="3290003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lang="el-GR" sz="2800" dirty="0">
                <a:latin typeface="Arial"/>
                <a:cs typeface="Arial"/>
              </a:rPr>
              <a:t>Δύο περιπτώσεις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479425" marR="5080" indent="-46672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AutoNum type="arabicPeriod"/>
              <a:tabLst>
                <a:tab pos="479425" algn="l"/>
                <a:tab pos="480059" algn="l"/>
              </a:tabLst>
            </a:pPr>
            <a:r>
              <a:rPr lang="el-GR" sz="2800" b="1" spc="-5" dirty="0">
                <a:latin typeface="Arial"/>
                <a:cs typeface="Arial"/>
              </a:rPr>
              <a:t>Μια αύξηση στους συντελεστές παραγωγής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οι πόροι που χρησιμοποιούνται για την παραγωγή αγαθών και υπηρεσιών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79425" marR="177800" indent="-46672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AutoNum type="arabicPeriod"/>
              <a:tabLst>
                <a:tab pos="479425" algn="l"/>
                <a:tab pos="480059" algn="l"/>
              </a:tabLst>
            </a:pPr>
            <a:r>
              <a:rPr lang="el-GR" sz="2800" b="1" spc="-5" dirty="0">
                <a:latin typeface="Arial"/>
                <a:cs typeface="Arial"/>
              </a:rPr>
              <a:t>Βελτίωση της τεχνολογίας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τα τεχνικά μέσα για την παραγωγή αγαθών και υπηρεσιών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2873" y="931417"/>
            <a:ext cx="6174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600" dirty="0">
                <a:solidFill>
                  <a:srgbClr val="DA1B2C"/>
                </a:solidFill>
                <a:latin typeface="Arial"/>
                <a:cs typeface="Arial"/>
              </a:rPr>
              <a:t>ΣΥΝΤΕΛΕΣΤΕΣ ΠΑΡΑΓΩΓΗΣ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2098801"/>
            <a:ext cx="9497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5080" indent="-467359">
              <a:lnSpc>
                <a:spcPct val="100000"/>
              </a:lnSpc>
              <a:spcBef>
                <a:spcPts val="100"/>
              </a:spcBef>
              <a:tabLst>
                <a:tab pos="479425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1.	</a:t>
            </a:r>
            <a:r>
              <a:rPr lang="el-GR" sz="2800" b="1" spc="-5" dirty="0">
                <a:latin typeface="Arial"/>
                <a:cs typeface="Arial"/>
              </a:rPr>
              <a:t>Γη: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πόρος που προσφέρεται από τη φύση.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0944" y="3375660"/>
            <a:ext cx="4097273" cy="3745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931417"/>
            <a:ext cx="9067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dirty="0"/>
              <a:t>ΣΥΝΤΕΛΕΣΤΕΣ ΠΑΡΑΓΩΓΗΣ ΜΕΡΟΣ </a:t>
            </a:r>
            <a:r>
              <a:rPr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2936748" y="2107691"/>
            <a:ext cx="4185665" cy="382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5" y="6392670"/>
            <a:ext cx="86172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5080" indent="-467359">
              <a:lnSpc>
                <a:spcPct val="100000"/>
              </a:lnSpc>
              <a:spcBef>
                <a:spcPts val="100"/>
              </a:spcBef>
              <a:tabLst>
                <a:tab pos="479425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2.	</a:t>
            </a:r>
            <a:r>
              <a:rPr lang="el-GR" sz="2800" b="1" dirty="0">
                <a:latin typeface="Arial"/>
                <a:cs typeface="Arial"/>
              </a:rPr>
              <a:t>Εργασία: </a:t>
            </a:r>
            <a:r>
              <a:rPr lang="el-GR" sz="2800" dirty="0">
                <a:latin typeface="Arial"/>
                <a:cs typeface="Arial"/>
              </a:rPr>
              <a:t>απόθεμα εργαζομένων της οικονομίας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31417"/>
            <a:ext cx="83238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600" dirty="0">
                <a:solidFill>
                  <a:srgbClr val="DA1B2C"/>
                </a:solidFill>
                <a:latin typeface="Arial"/>
                <a:cs typeface="Arial"/>
              </a:rPr>
              <a:t>ΣΥΝΤΕΛΕΣΤΕΣ ΠΑΡΑΓΩΓΗΣ ΜΕΡΟΣ 3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1828800"/>
            <a:ext cx="94976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5080" indent="-467359">
              <a:lnSpc>
                <a:spcPct val="100000"/>
              </a:lnSpc>
              <a:spcBef>
                <a:spcPts val="100"/>
              </a:spcBef>
              <a:tabLst>
                <a:tab pos="479425" algn="l"/>
                <a:tab pos="370459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3.	</a:t>
            </a:r>
            <a:r>
              <a:rPr lang="el-GR" sz="2800" b="1" dirty="0">
                <a:latin typeface="Arial"/>
                <a:cs typeface="Arial"/>
              </a:rPr>
              <a:t>Φυσικό κεφάλαιο: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περιλαμβάνει πόρους που έχουν δημιουργηθεί από την παραγωγική διαδικασία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801" y="3329178"/>
            <a:ext cx="4083558" cy="3734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38200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ΣΥΝΤΕΛΕΣΤΕΣ ΠΑΡΑΓΩΓΗΣ ΜΕΡΟΣ 4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838450" y="1524000"/>
            <a:ext cx="4382261" cy="4006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5562600"/>
            <a:ext cx="961961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5080" indent="-467359">
              <a:lnSpc>
                <a:spcPct val="100000"/>
              </a:lnSpc>
              <a:spcBef>
                <a:spcPts val="100"/>
              </a:spcBef>
              <a:tabLst>
                <a:tab pos="479425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4.	</a:t>
            </a:r>
            <a:r>
              <a:rPr lang="el-GR" sz="2800" b="1" spc="-5" dirty="0">
                <a:latin typeface="Arial"/>
                <a:cs typeface="Arial"/>
              </a:rPr>
              <a:t>Ανθρώπινο κεφάλαιο: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περιλαμβάνει τα εκπαιδευτικά επιτεύγματα και τις δεξιότητες του εργατικού δυναμικού που ενισχύουν την παραγωγικότητά του.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707980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49213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ΣΥΓΚΡΙΤΙΚΟ ΠΛΕΟΝΕΚΤΗΜΑ ΚΑΙ ΟΦΕΛΗ ΑΠΟ ΤΟ ΕΜΠΟΡΙΟ</a:t>
            </a:r>
            <a:r>
              <a:rPr dirty="0"/>
              <a:t> (1 </a:t>
            </a:r>
            <a:r>
              <a:rPr lang="el-GR" spc="-5" dirty="0"/>
              <a:t>από</a:t>
            </a:r>
            <a:r>
              <a:rPr spc="-30" dirty="0"/>
              <a:t> </a:t>
            </a:r>
            <a:r>
              <a:rPr spc="-5" dirty="0"/>
              <a:t>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50840"/>
            <a:ext cx="9551035" cy="2043508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Θεωρία του Συγκριτικού Πλεονεκτήματος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Είναι λογικό να παράγετε τα πράγματα εκείνα στα οποία είστε ιδιαίτερα καλοί στην παραγωγοί τους… και να αγοράζετε τα υπόλοιπα πράγματα από άλλους.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" y="657097"/>
            <a:ext cx="982726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ΠΩΣ ΤΟ ΣΥΓΚΡΙΤΙΚΟ ΠΛΕΟΝΕΚΤΗΜΑ ΔΗΜΙΟΥΡΓΕΙ ΟΦΕΛΗ ΑΠΟ ΤΟ ΕΜΠΟΡΙΟ       </a:t>
            </a:r>
            <a:r>
              <a:rPr spc="-5" dirty="0"/>
              <a:t>(1 </a:t>
            </a:r>
            <a:r>
              <a:rPr lang="el-GR" spc="-5" dirty="0"/>
              <a:t>από</a:t>
            </a:r>
            <a:r>
              <a:rPr spc="-25" dirty="0"/>
              <a:t> </a:t>
            </a:r>
            <a:r>
              <a:rPr spc="-5" dirty="0"/>
              <a:t>2)</a:t>
            </a:r>
          </a:p>
        </p:txBody>
      </p:sp>
      <p:sp>
        <p:nvSpPr>
          <p:cNvPr id="4" name="object 4"/>
          <p:cNvSpPr txBox="1"/>
          <p:nvPr/>
        </p:nvSpPr>
        <p:spPr>
          <a:xfrm rot="18900000">
            <a:off x="2737964" y="3418235"/>
            <a:ext cx="4572854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95"/>
              </a:lnSpc>
            </a:pPr>
            <a:r>
              <a:rPr sz="7300" spc="-5" dirty="0">
                <a:latin typeface="Arial"/>
                <a:cs typeface="Arial"/>
              </a:rPr>
              <a:t>Broken</a:t>
            </a:r>
            <a:r>
              <a:rPr sz="7300" spc="-85" dirty="0">
                <a:latin typeface="Arial"/>
                <a:cs typeface="Arial"/>
              </a:rPr>
              <a:t> </a:t>
            </a:r>
            <a:r>
              <a:rPr sz="7300" spc="-10" dirty="0">
                <a:latin typeface="Arial"/>
                <a:cs typeface="Arial"/>
              </a:rPr>
              <a:t>Hill</a:t>
            </a:r>
            <a:endParaRPr sz="7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1" y="1828800"/>
            <a:ext cx="94869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" y="657097"/>
            <a:ext cx="9827260" cy="167481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025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ΠΩΣ ΤΟ ΣΥΓΚΡΙΤΙΚΟ ΠΛΕΟΝΕΚΤΗΜΑ ΔΗΜΙΟΥΡΓΕΙ ΟΦΕΛΗ ΑΠΟ ΤΟ ΕΜΠΟΡΙΟ      (1 από</a:t>
            </a:r>
            <a:r>
              <a:rPr lang="el-GR" spc="-25" dirty="0"/>
              <a:t> </a:t>
            </a:r>
            <a:r>
              <a:rPr lang="el-GR" spc="-5" dirty="0"/>
              <a:t>2)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01421" y="5982714"/>
            <a:ext cx="885253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Από τη στιγμή που κάθε χώρα έχει διαφορετικό κόστος ευκαιρίας, είναι λογικό να εξειδικευτεί σε ένα αγαθό και να διεξάγει εμπορικές συναλλαγές.</a:t>
            </a:r>
            <a:r>
              <a:rPr sz="2800" dirty="0">
                <a:latin typeface="Arial"/>
                <a:cs typeface="Arial"/>
              </a:rPr>
              <a:t>…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9" y="2823956"/>
            <a:ext cx="8603912" cy="266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5" y="860380"/>
            <a:ext cx="95237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ΣΥΓΚΡΙΤΙΚΟ ΠΛΕΟΝΕΚΤΗΜΑ ΜΕΜΟΝΩΜΕΝΩΝ ΑΤΟΜΩΝ ΚΑΙ ΧΩΡΩΝ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29272"/>
            <a:ext cx="9530080" cy="4552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χώρα έχει συγκριτικό πλεονέκτημα </a:t>
            </a:r>
            <a:r>
              <a:rPr lang="el-GR" sz="2800" dirty="0">
                <a:latin typeface="Arial"/>
                <a:cs typeface="Arial"/>
              </a:rPr>
              <a:t>στην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παραγωγή ενός αγαθού ή μιας υπηρεσίας εάν το κόστος ευκαιρίας της για την παραγωγή του αγαθού ή της υπηρεσίας είναι χαμηλότερο από αυτό των άλλων χωρών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18161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Ένα </a:t>
            </a:r>
            <a:r>
              <a:rPr lang="el-GR" sz="2800" b="1" dirty="0">
                <a:latin typeface="Arial"/>
                <a:cs typeface="Arial"/>
              </a:rPr>
              <a:t>άτομο έχει συγκριτικό πλεονέκτημα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στην παραγωγή ενός αγαθού ή μιας υπηρεσίας εάν το κόστος ευκαιρίας του για την παραγωγή ενός αγαθού ή μιας υπηρεσίας είναι χαμηλότερο από αυτό των άλλων ανθρώπων.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911605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ΑΥΤΌ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48525"/>
            <a:ext cx="9632950" cy="531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154430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Τι είναι τα οικονομικά υποδείγματα και γιατί είναι τόσο σημαντικά για τους οικονομολόγους;</a:t>
            </a:r>
          </a:p>
          <a:p>
            <a:pPr marL="469900" marR="1154430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Πώς τρία απλά υποδείγματα – η καμπύλη παραγωγικών δυνατοτήτων, το συγκριτικό πλεονέκτημα και το υπόδειγμα της κυκλικής ροής – μας βοηθούν να κατανοήσουμε τον τρόπο λειτουργίας των σύγχρονων οικονομιών;</a:t>
            </a:r>
          </a:p>
          <a:p>
            <a:pPr marL="469900" marR="1154430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Γιατί είναι σημαντική η κατανόηση της διαφοράς μεταξύ της θετικής οικονομικής και της κανονιστικής οικονομικής για την εφαρμογή των θεμελιακών αρχών της οικονομίας στον πραγματικό κόσμο;</a:t>
            </a:r>
          </a:p>
          <a:p>
            <a:pPr marL="469900" marR="1154430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Γιατί διαφωνούν μερικές φορές οι οικονομολόγοι;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74" y="931417"/>
            <a:ext cx="9525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ΠΩΣ ΚΑΙ ΟΙ ΔΥΟ ΠΛΕΥΡΕΣ ΜΠΟΡΟΥΝ ΝΑ ΚΕΡΔΙΣΟΥΝ ΑΠΌ ΤΟ ΕΜΠΟΡΙΟ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00" y="2210054"/>
            <a:ext cx="90036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l-GR" sz="2800" b="1" dirty="0"/>
              <a:t>ΠΙΝΑΚΑΣ 2-2  Πώς Ηνωμένες Πολιτείες και Βραζιλία Κερδίζουν από το Εμπόριο</a:t>
            </a:r>
            <a:endParaRPr lang="el-GR" sz="28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57635"/>
              </p:ext>
            </p:extLst>
          </p:nvPr>
        </p:nvGraphicFramePr>
        <p:xfrm>
          <a:off x="232918" y="3264664"/>
          <a:ext cx="9595481" cy="237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1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863" marR="104775" indent="-169863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l-GR" sz="1400" b="1" spc="-5" dirty="0">
                          <a:latin typeface="Arial"/>
                          <a:cs typeface="Arial"/>
                        </a:rPr>
                        <a:t>Χωρίς</a:t>
                      </a:r>
                      <a:r>
                        <a:rPr lang="el-GR" sz="1400" b="1" spc="-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400" b="1" spc="-5" dirty="0">
                          <a:latin typeface="Arial"/>
                          <a:cs typeface="Arial"/>
                        </a:rPr>
                        <a:t>Εμπόριο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:  </a:t>
                      </a:r>
                      <a:r>
                        <a:rPr lang="el-GR" sz="1400" b="1" spc="-10" dirty="0">
                          <a:latin typeface="Arial"/>
                          <a:cs typeface="Arial"/>
                        </a:rPr>
                        <a:t>Παραγωγή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863" marR="104775" indent="-169863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l-GR" sz="1400" b="1" spc="-5" dirty="0">
                          <a:latin typeface="Arial"/>
                          <a:cs typeface="Arial"/>
                        </a:rPr>
                        <a:t>Χωρίς</a:t>
                      </a:r>
                      <a:r>
                        <a:rPr lang="el-GR" sz="1400" b="1" spc="-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400" b="1" spc="-5" dirty="0">
                          <a:latin typeface="Arial"/>
                          <a:cs typeface="Arial"/>
                        </a:rPr>
                        <a:t>Εμπόριο:  </a:t>
                      </a:r>
                      <a:r>
                        <a:rPr lang="el-GR" sz="1400" b="1" spc="-10" dirty="0">
                          <a:latin typeface="Arial"/>
                          <a:cs typeface="Arial"/>
                        </a:rPr>
                        <a:t>Κατανάλωση</a:t>
                      </a:r>
                      <a:endParaRPr lang="el-GR"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8" marR="234315" indent="-20638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l-GR" sz="1400" b="1" spc="-5" dirty="0">
                          <a:latin typeface="Arial"/>
                          <a:cs typeface="Arial"/>
                        </a:rPr>
                        <a:t>Με εμπόριο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:  </a:t>
                      </a:r>
                      <a:r>
                        <a:rPr lang="el-GR" sz="1400" b="1" spc="-10" dirty="0">
                          <a:latin typeface="Arial"/>
                          <a:cs typeface="Arial"/>
                        </a:rPr>
                        <a:t>Παραγωγή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222885" indent="825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l-GR" sz="1400" b="1" spc="-5" dirty="0">
                          <a:latin typeface="Arial"/>
                          <a:cs typeface="Arial"/>
                        </a:rPr>
                        <a:t>Με εμπόριο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:  </a:t>
                      </a:r>
                      <a:r>
                        <a:rPr lang="el-GR" sz="1400" b="1" spc="-5" dirty="0">
                          <a:latin typeface="Arial"/>
                          <a:cs typeface="Arial"/>
                        </a:rPr>
                        <a:t> Κατανάλωση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94310" indent="127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l-GR" sz="1400" b="1" spc="-5" dirty="0">
                          <a:latin typeface="Arial"/>
                          <a:cs typeface="Arial"/>
                        </a:rPr>
                        <a:t>Οφέλη από το εμπόριο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6350" marR="43053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200" b="1" spc="-5" dirty="0">
                          <a:latin typeface="Arial"/>
                          <a:cs typeface="Arial"/>
                        </a:rPr>
                        <a:t>Ηνωμένες Πολιτείες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200" b="1" spc="-5" dirty="0">
                          <a:latin typeface="Arial"/>
                          <a:cs typeface="Arial"/>
                        </a:rPr>
                        <a:t>Μεγάλα Αεροπλάνα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6350" marR="43053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Ηνωμένες Πολιτείες</a:t>
                      </a:r>
                      <a:endParaRPr kumimoji="0" lang="el-G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5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Μικρά Αεροπλάνα</a:t>
                      </a:r>
                      <a:endParaRPr kumimoji="0" lang="el-G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400" b="1" spc="-5" dirty="0">
                          <a:latin typeface="Arial"/>
                          <a:cs typeface="Arial"/>
                        </a:rPr>
                        <a:t>Βραζιλία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5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Μεγάλα Αεροπλάνα</a:t>
                      </a:r>
                      <a:endParaRPr kumimoji="0" lang="el-G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l-GR" sz="1400" b="1" spc="-5" dirty="0">
                          <a:latin typeface="Arial"/>
                          <a:cs typeface="Arial"/>
                        </a:rPr>
                        <a:t>Βραζιλία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5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Μικρά Αεροπλάνα</a:t>
                      </a:r>
                      <a:endParaRPr kumimoji="0" lang="el-G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1995" y="5857314"/>
            <a:ext cx="901890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800" dirty="0">
                <a:latin typeface="Arial"/>
                <a:cs typeface="Arial"/>
              </a:rPr>
              <a:t>Μέσα από την εξειδίκευση και το εμπόριο, αμφότερες οι χώρες παράγουν περισσότερο και καταναλώνουν περισσότερο απ’ ότι εάν ήταν αυτάρκεις.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0" y="1143000"/>
            <a:ext cx="95535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50" y="911605"/>
            <a:ext cx="98996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ΑΠΟΛΥΤΟ ΕΝΑΝΤΙ ΣΥΓΚΡΙΤΙΚΟΥ ΠΛΕΟΝΕΚΤΗΜΑΤΟΣ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150110"/>
            <a:ext cx="9386570" cy="5048177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Μην συγχέετε το </a:t>
            </a:r>
            <a:r>
              <a:rPr lang="el-GR" sz="2800" b="1" u="sng" spc="-5" dirty="0">
                <a:latin typeface="Arial"/>
                <a:cs typeface="Arial"/>
              </a:rPr>
              <a:t>απόλυτο</a:t>
            </a:r>
            <a:r>
              <a:rPr lang="el-GR" sz="2800" b="1" spc="-5" dirty="0">
                <a:latin typeface="Arial"/>
                <a:cs typeface="Arial"/>
              </a:rPr>
              <a:t> με το </a:t>
            </a:r>
            <a:r>
              <a:rPr lang="el-GR" sz="2800" b="1" u="sng" spc="-5" dirty="0">
                <a:latin typeface="Arial"/>
                <a:cs typeface="Arial"/>
              </a:rPr>
              <a:t>συγκριτικό</a:t>
            </a:r>
            <a:r>
              <a:rPr lang="el-GR" sz="2800" b="1" spc="-5" dirty="0">
                <a:latin typeface="Arial"/>
                <a:cs typeface="Arial"/>
              </a:rPr>
              <a:t> πλεονέκτημα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927100" marR="1397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Επειδή οι Ηνωμένες Πολιτείες μπορούν να παράγουν περισσότερο και από τα δύο αγαθά, δεν σημαίνει ότι θα είναι σε καλύτερη θέση χωρίς εμπόριο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Δώστε προσοχή στα κόστη ευκαιρίας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927100" marR="164465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Εάν είναι πιο φθηνό για τη Βραζιλία για παράγει μικρά αεροπλάνα απ’ ότι είναι για τις Ηνωμένες Πολιτείες, Οι Ηνωμένες Πολιτείες θα θελήσουν να εισάγουν μικρά αεροπλάνα από τη Βραζιλία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1018733"/>
            <a:ext cx="93732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ΕΚΜΑΘΗΣΗ ΣΤΗΝ ΠΡΑΞΗ: ΕΡΩΤΗΣΗ ΕΞΑΣΚΗΣΗΣ</a:t>
            </a:r>
            <a:r>
              <a:rPr lang="el-GR" spc="-70" dirty="0"/>
              <a:t> </a:t>
            </a:r>
            <a:r>
              <a:rPr lang="el-GR" spc="-5" dirty="0"/>
              <a:t>6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981200"/>
            <a:ext cx="9580245" cy="372089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Καταγράψτε και μετά συζητήστε με έναν συνάδελφό σας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469900" marR="29845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πιστεύετε;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Θα είναι σε καλύτερη θέση οι ΗΠΑ εάν δεν εισάγει τόση μεγάλη ποσότητα ρούχων από την Κίνα</a:t>
            </a:r>
            <a:r>
              <a:rPr sz="2800" b="1" spc="-5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Καταγράψτε τις ομάδες οι οποίες πιστεύετε ότι θα ωφεληθούν </a:t>
            </a:r>
            <a:r>
              <a:rPr lang="el-GR" sz="2800" dirty="0">
                <a:latin typeface="Arial"/>
                <a:cs typeface="Arial"/>
              </a:rPr>
              <a:t>και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τις </a:t>
            </a:r>
            <a:r>
              <a:rPr lang="el-GR" sz="2800" b="1" dirty="0">
                <a:latin typeface="Arial"/>
                <a:cs typeface="Arial"/>
              </a:rPr>
              <a:t>ομάδες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που θα ζημιωθούν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εάν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οι εισαγωγές ρούχων από την Κίνα ήταν περιορισμένες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3563"/>
            <a:ext cx="9486900" cy="415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843280"/>
            <a:ext cx="9385808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265" marR="5080" indent="-2413635">
              <a:lnSpc>
                <a:spcPct val="100000"/>
              </a:lnSpc>
              <a:spcBef>
                <a:spcPts val="100"/>
              </a:spcBef>
            </a:pPr>
            <a:r>
              <a:rPr lang="el-GR" sz="3200" dirty="0"/>
              <a:t>ΣΥΝΑΛΛΑΓΕΣ: ΤΟ ΔΙΑΓΡΑΜΜΑ ΚΥΚΛΙΚΗΣ ΡΟΗΣ  ΜΕΡΟΣ 2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94" y="2321560"/>
            <a:ext cx="9512935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9537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επιχειρήσεις πωλούν αγαθά και υπηρεσίες που παράγουν, στα νοικοκυριά, στις </a:t>
            </a:r>
            <a:r>
              <a:rPr lang="el-GR" sz="2800" b="1" dirty="0">
                <a:latin typeface="Arial"/>
                <a:cs typeface="Arial"/>
              </a:rPr>
              <a:t>αγορές για αγαθά και υπηρεσίες.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επιχειρήσεις αγοράζουν τους πόρους που χρειάζονται για να παράγουν τα αγαθά και τις υπηρεσίες, στις </a:t>
            </a:r>
            <a:r>
              <a:rPr lang="el-GR" sz="2800" b="1" dirty="0">
                <a:latin typeface="Arial"/>
                <a:cs typeface="Arial"/>
              </a:rPr>
              <a:t>αγορές παραγωγικών συντελεστών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263525" indent="-457200" algn="just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κατανομή</a:t>
            </a:r>
            <a:r>
              <a:rPr lang="el-GR"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του</a:t>
            </a:r>
            <a:r>
              <a:rPr lang="el-GR"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εισοδήματος</a:t>
            </a:r>
            <a:r>
              <a:rPr lang="el-GR" sz="2800" dirty="0">
                <a:latin typeface="Arial"/>
                <a:cs typeface="Arial"/>
              </a:rPr>
              <a:t> μιας οικονομίας είναι ο τρόπος με τον οποίο διαιρείται το συνολικό εισόδημα μεταξύ των ιδιοκτητών διαφόρων συντελεστών της παραγωγής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990600"/>
            <a:ext cx="93732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ΕΚΜΑΘΗΣΗ ΣΤΗΝ ΠΡΑΞΗ: ΕΡΩΤΗΣΗ ΕΞΑΣΚΗΣΗΣ</a:t>
            </a:r>
            <a:r>
              <a:rPr lang="el-GR" spc="-70" dirty="0"/>
              <a:t> </a:t>
            </a:r>
            <a:r>
              <a:rPr lang="el-GR" spc="-5" dirty="0"/>
              <a:t>8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453645"/>
            <a:ext cx="8840470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Με κάποιον συνάδελφό σας, εντοπίστε τα ακόλουθα γεγονότα μέσα από το διάγραμμα κυκλικής ροής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994410" marR="632460" lvl="1" indent="-514984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AutoNum type="alphaLcParenR"/>
              <a:tabLst>
                <a:tab pos="993775" algn="l"/>
                <a:tab pos="994410" algn="l"/>
              </a:tabLst>
            </a:pPr>
            <a:r>
              <a:rPr lang="el-GR" sz="2600" spc="-5" dirty="0">
                <a:latin typeface="Arial"/>
                <a:cs typeface="Arial"/>
              </a:rPr>
              <a:t>Η εισαγωγή μιας </a:t>
            </a:r>
            <a:r>
              <a:rPr lang="el-GR" sz="2600" b="1" spc="-5" dirty="0">
                <a:latin typeface="Arial"/>
                <a:cs typeface="Arial"/>
              </a:rPr>
              <a:t>νέας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τεχνολογίας</a:t>
            </a:r>
            <a:r>
              <a:rPr lang="el-GR" sz="2600" spc="-5" dirty="0">
                <a:latin typeface="Arial"/>
                <a:cs typeface="Arial"/>
              </a:rPr>
              <a:t> που δημιουργεί ώθηση στην παραγωγικότητα</a:t>
            </a:r>
            <a:endParaRPr sz="2600" dirty="0">
              <a:latin typeface="Arial"/>
              <a:cs typeface="Arial"/>
            </a:endParaRPr>
          </a:p>
          <a:p>
            <a:pPr marL="994410" lvl="1" indent="-51435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lphaLcParenR"/>
              <a:tabLst>
                <a:tab pos="994410" algn="l"/>
                <a:tab pos="995044" algn="l"/>
              </a:tabLst>
            </a:pPr>
            <a:r>
              <a:rPr lang="el-GR" sz="2600" spc="-5" dirty="0">
                <a:latin typeface="Arial"/>
                <a:cs typeface="Arial"/>
              </a:rPr>
              <a:t>Η απόφαση των καταναλωτών να </a:t>
            </a:r>
            <a:r>
              <a:rPr lang="el-GR" sz="2600" b="1" spc="-5" dirty="0">
                <a:latin typeface="Arial"/>
                <a:cs typeface="Arial"/>
              </a:rPr>
              <a:t>αποταμιεύουν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περισσότερα</a:t>
            </a:r>
            <a:r>
              <a:rPr lang="el-GR" sz="2600" spc="-5" dirty="0">
                <a:latin typeface="Arial"/>
                <a:cs typeface="Arial"/>
              </a:rPr>
              <a:t> </a:t>
            </a:r>
            <a:r>
              <a:rPr lang="el-GR" sz="2600" b="1" spc="-5" dirty="0">
                <a:latin typeface="Arial"/>
                <a:cs typeface="Arial"/>
              </a:rPr>
              <a:t>χρήματα</a:t>
            </a:r>
            <a:endParaRPr sz="2600" b="1" dirty="0">
              <a:latin typeface="Arial"/>
              <a:cs typeface="Arial"/>
            </a:endParaRPr>
          </a:p>
          <a:p>
            <a:pPr marL="994410" lvl="1" indent="-51435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AutoNum type="alphaLcParenR"/>
              <a:tabLst>
                <a:tab pos="994410" algn="l"/>
                <a:tab pos="995044" algn="l"/>
              </a:tabLst>
            </a:pPr>
            <a:r>
              <a:rPr lang="el-GR" sz="2600" spc="-5" dirty="0">
                <a:latin typeface="Arial"/>
                <a:cs typeface="Arial"/>
              </a:rPr>
              <a:t>Μια </a:t>
            </a:r>
            <a:r>
              <a:rPr lang="el-GR" sz="2600" b="1" spc="-5" dirty="0">
                <a:latin typeface="Arial"/>
                <a:cs typeface="Arial"/>
              </a:rPr>
              <a:t>αύξηση </a:t>
            </a:r>
            <a:r>
              <a:rPr lang="el-GR" sz="2600" spc="-5" dirty="0">
                <a:latin typeface="Arial"/>
                <a:cs typeface="Arial"/>
              </a:rPr>
              <a:t>στην </a:t>
            </a:r>
            <a:r>
              <a:rPr lang="el-GR" sz="2600" b="1" spc="-10" dirty="0">
                <a:latin typeface="Arial"/>
                <a:cs typeface="Arial"/>
              </a:rPr>
              <a:t>κρατική (κυβερνητική) δαπάνη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93336"/>
            <a:ext cx="938580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6988" algn="ctr">
              <a:lnSpc>
                <a:spcPct val="100000"/>
              </a:lnSpc>
              <a:spcBef>
                <a:spcPts val="100"/>
              </a:spcBef>
            </a:pPr>
            <a:r>
              <a:rPr lang="el-GR" sz="3400" spc="-5" dirty="0"/>
              <a:t>ΧΡΗΣΙΜΟΠΟΙΩΝΤΑΣ ΥΠΟΔΕΙΓΜΑΤΑ</a:t>
            </a:r>
            <a:r>
              <a:rPr sz="3400" spc="-5" dirty="0"/>
              <a:t>:</a:t>
            </a:r>
            <a:r>
              <a:rPr lang="el-GR" sz="3400" spc="-5" dirty="0"/>
              <a:t> ΘΕΤΙΚΗ ΈΝΑΝΤΙ ΚΑΝΟΝΙΣΤΙΚΗΣ ΟΙΚΟΝΟΜΙΚΗΣ</a:t>
            </a:r>
            <a:endParaRPr sz="3400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09800"/>
            <a:ext cx="934910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Θετική Οικονομική </a:t>
            </a:r>
            <a:r>
              <a:rPr lang="el-GR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είναι ο κλάδος της οικονομικής ανάλυσης που περιγράφει τον τρόπο λειτουργίας μιας πραγματικής οικονομίας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9900" marR="32004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κ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ανονιστική οικονομική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δημιουργεί ‘συνταγές’ του τρόπου που θα έπρεπε να λειτουργεί η οικονομία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πρόβλεψη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είναι μι απλή εκτίμηση του μέλλοντος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754891"/>
            <a:ext cx="938580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14288" algn="ctr">
              <a:lnSpc>
                <a:spcPct val="100000"/>
              </a:lnSpc>
              <a:spcBef>
                <a:spcPts val="100"/>
              </a:spcBef>
            </a:pPr>
            <a:r>
              <a:rPr lang="el-GR" sz="3200" spc="-5" dirty="0"/>
              <a:t>ΧΡΗΣΙΜΟΠΟΙΩΝΤΑΣ ΥΠΟΔΕΙΓΜΑΤΑ</a:t>
            </a:r>
            <a:r>
              <a:rPr sz="3200" spc="-5" dirty="0"/>
              <a:t>: </a:t>
            </a:r>
            <a:r>
              <a:rPr lang="el-GR" sz="3200" spc="-5" dirty="0"/>
              <a:t>ΠΟΤΕ ΚΑΙ ΓΙΑΤΙ ΔΙΑΦΩΝΟΥΝ ΟΙ ΟΙΚΟΝΟΜΟΛΟΓΟΙ</a:t>
            </a:r>
            <a:endParaRPr sz="32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730252"/>
            <a:ext cx="9550400" cy="58759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56972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dirty="0">
                <a:latin typeface="Arial"/>
                <a:cs typeface="Arial"/>
              </a:rPr>
              <a:t>Η κάλυψη των μέσων ενημέρωσης τείνει να υπερβάλει σε σχέση με τις πραγματικές διαφορές στις οπτικές μεταξύ των οικονομολόγων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dirty="0">
                <a:latin typeface="Arial"/>
                <a:cs typeface="Arial"/>
              </a:rPr>
              <a:t>Η Οικονομική είναι συχνά στενά συνδεδεμένη με την πολιτική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36625" marR="5080" lvl="1" indent="-457200">
              <a:lnSpc>
                <a:spcPct val="100000"/>
              </a:lnSpc>
              <a:spcBef>
                <a:spcPts val="605"/>
              </a:spcBef>
              <a:buClr>
                <a:srgbClr val="4D4D4D"/>
              </a:buClr>
              <a:buFont typeface="Arial"/>
              <a:buChar char="–"/>
              <a:tabLst>
                <a:tab pos="936625" algn="l"/>
                <a:tab pos="937260" algn="l"/>
              </a:tabLst>
            </a:pPr>
            <a:r>
              <a:rPr lang="el-GR" sz="2400" i="1" spc="-5" dirty="0">
                <a:latin typeface="Arial"/>
                <a:cs typeface="Arial"/>
              </a:rPr>
              <a:t>Ισχυρές ομάδες συμφερόντων ανακαλύπτουν και προωθούν οικονομολόγους που εκφράζουν</a:t>
            </a:r>
            <a:r>
              <a:rPr lang="el-GR" sz="24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l-GR" sz="2400" i="1" spc="-5" dirty="0">
                <a:latin typeface="Arial"/>
                <a:cs typeface="Arial"/>
              </a:rPr>
              <a:t>υποστηρικτικές απόψεις</a:t>
            </a:r>
            <a:r>
              <a:rPr sz="2400" i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dirty="0">
                <a:latin typeface="Arial"/>
                <a:cs typeface="Arial"/>
              </a:rPr>
              <a:t>Διαφορετικοί άνθρωποι έχουν διαφορετικές αξίες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36625" marR="753110" lvl="1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–"/>
              <a:tabLst>
                <a:tab pos="936625" algn="l"/>
                <a:tab pos="937260" algn="l"/>
              </a:tabLst>
            </a:pPr>
            <a:r>
              <a:rPr lang="el-GR" sz="2400" i="1" spc="-5" dirty="0">
                <a:latin typeface="Arial"/>
                <a:cs typeface="Arial"/>
              </a:rPr>
              <a:t>Λογικά σκεπτόμενοι άνθρωποι, μπορεί να καταλήξουν σε διαφορετικά συμπεράσματα εξαιτίας των αξιών που υποστηρίζουν.</a:t>
            </a:r>
            <a:endParaRPr sz="2400" dirty="0">
              <a:latin typeface="Arial"/>
              <a:cs typeface="Arial"/>
            </a:endParaRPr>
          </a:p>
          <a:p>
            <a:pPr marL="469900" marR="2215515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b="1" spc="-5" dirty="0">
                <a:latin typeface="Arial"/>
                <a:cs typeface="Arial"/>
              </a:rPr>
              <a:t>Η μοντελοποίηση των οικονομικών προϋποθέτει απλοποιημένες υποθέσεις</a:t>
            </a:r>
            <a:r>
              <a:rPr sz="2400" b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36625" marR="631190" lvl="1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–"/>
              <a:tabLst>
                <a:tab pos="936625" algn="l"/>
                <a:tab pos="937260" algn="l"/>
              </a:tabLst>
            </a:pPr>
            <a:r>
              <a:rPr lang="el-GR" sz="2400" i="1" spc="-5" dirty="0">
                <a:latin typeface="Arial"/>
                <a:cs typeface="Arial"/>
              </a:rPr>
              <a:t>Δύο οικονομολόγοι μπορεί εύλογα να διαφωνούν σχετικά με το ποιες απλουστεύεις είναι κατάλληλες κάθε φορά.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5571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33378"/>
            <a:ext cx="89065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ΥΠΟΔΕΙΓΜΑΤΑ ΣΤΑ ΟΙΚΟΝΟΜΙΚΑ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39546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Υπόδειγμα</a:t>
            </a:r>
            <a:r>
              <a:rPr sz="2800" b="1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μια απλουστευμένη αναπαράσταση της πραγματικότητας που χρησιμοποιείται για την καλύτερη κατανόηση των πραγματικών καταστάσεων.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85" y="911605"/>
            <a:ext cx="975931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“</a:t>
            </a:r>
            <a:r>
              <a:rPr lang="el-GR" sz="3400" spc="-5" dirty="0"/>
              <a:t>ΌΛΩΝ ΤΩΝ ΑΛΛΩΝ ΠΑΡΑΓΟΝΤΩΝ ΣΤΑΘΕΡΩΝ</a:t>
            </a:r>
            <a:r>
              <a:rPr sz="3400" dirty="0"/>
              <a:t>”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2352620"/>
            <a:ext cx="960691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3505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i="1" dirty="0">
                <a:latin typeface="Arial"/>
                <a:cs typeface="Arial"/>
              </a:rPr>
              <a:t>Υπόθεση «όλων των άλλων παραγόντων σταθερών»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όλοι οι άλλοι σχετικοί παράγοντες, παραμένουν αμετάβλητοι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860380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8" marR="5080" indent="-26988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ΚΑΜΠΥΛΗ ΠΑΡΑΓΩΓΙΚΩΝ ΔΥΝΑΤΟΤΗΤΩΝ (ΚΠΔ)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75067"/>
            <a:ext cx="9434195" cy="1458733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ΚΠΔ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είναι ένα διάγραμμα που δείχνει τους συνδυασμούς δύο αγαθών που μπορεί να παράγει μια κοινωνία σε καθεστώς πλήρους απασχόλησης.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795" y="911605"/>
            <a:ext cx="67087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ΑΜΟΙΒΑΙΕΣ ΑΝΤΙΣΤΑΘΜΙΣΕΙΣ</a:t>
            </a:r>
            <a:r>
              <a:rPr dirty="0"/>
              <a:t>: </a:t>
            </a:r>
            <a:r>
              <a:rPr lang="el-GR" dirty="0"/>
              <a:t>Η ΚΠΔ</a:t>
            </a:r>
            <a:r>
              <a:rPr dirty="0"/>
              <a:t> </a:t>
            </a:r>
            <a:r>
              <a:rPr spc="-5" dirty="0"/>
              <a:t>(1 </a:t>
            </a:r>
            <a:r>
              <a:rPr lang="el-GR" spc="-5" dirty="0"/>
              <a:t>από </a:t>
            </a:r>
            <a:r>
              <a:rPr spc="-90" dirty="0"/>
              <a:t> </a:t>
            </a:r>
            <a:r>
              <a:rPr spc="-5" dirty="0"/>
              <a:t>2)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10435"/>
            <a:ext cx="9861550" cy="218072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Υπάρχει μια σημαντική διάκριση μεταξύ των σημείων μέσα ή επάνω στην καμπύλη παραγωγικών δυνατοτήτων</a:t>
            </a:r>
            <a:endParaRPr lang="en-US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Η Γραφική Απεικόνιση δείχνει επίσης και λιγότερο ακραίους συνδυασμούς αμοιβαίων αντισταθμίσεων.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173" y="931417"/>
            <a:ext cx="67087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ΑΜΟΙΒΑΙΕΣ ΑΝΤΙΣΤΑΘΜΙΣΕΙΣ: Η ΚΠΔ </a:t>
            </a:r>
            <a:r>
              <a:rPr lang="el-GR" spc="-5" dirty="0"/>
              <a:t>(2 από </a:t>
            </a:r>
            <a:r>
              <a:rPr lang="el-GR" spc="-90" dirty="0"/>
              <a:t> </a:t>
            </a:r>
            <a:r>
              <a:rPr lang="el-GR" spc="-5" dirty="0"/>
              <a:t>2)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2737964" y="3418235"/>
            <a:ext cx="4572854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95"/>
              </a:lnSpc>
            </a:pPr>
            <a:r>
              <a:rPr sz="7300" spc="-5" dirty="0">
                <a:latin typeface="Arial"/>
                <a:cs typeface="Arial"/>
              </a:rPr>
              <a:t>Broken</a:t>
            </a:r>
            <a:r>
              <a:rPr sz="7300" spc="-85" dirty="0">
                <a:latin typeface="Arial"/>
                <a:cs typeface="Arial"/>
              </a:rPr>
              <a:t> </a:t>
            </a:r>
            <a:r>
              <a:rPr sz="7300" spc="-10" dirty="0">
                <a:latin typeface="Arial"/>
                <a:cs typeface="Arial"/>
              </a:rPr>
              <a:t>Hill</a:t>
            </a:r>
            <a:endParaRPr sz="7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4" y="2133600"/>
            <a:ext cx="9816934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395" y="911605"/>
            <a:ext cx="472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ΚΟΣΤΟΣ ΕΥΚΑΙΡΙΑΣ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08490" cy="3259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540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Κόστος Ευκαιρίας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dirty="0">
                <a:latin typeface="Arial"/>
                <a:cs typeface="Arial"/>
              </a:rPr>
              <a:t>τι θα πρέπει να εγκαταλειφθεί (να «θυσιαστεί») προκειμένου να αποκτήσουμε ένα αγαθό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Εάν η </a:t>
            </a:r>
            <a:r>
              <a:rPr sz="2800" dirty="0">
                <a:latin typeface="Arial"/>
                <a:cs typeface="Arial"/>
              </a:rPr>
              <a:t>Boeing </a:t>
            </a:r>
            <a:r>
              <a:rPr lang="el-GR" sz="2800" dirty="0">
                <a:latin typeface="Arial"/>
                <a:cs typeface="Arial"/>
              </a:rPr>
              <a:t>αποφασίσει να μεταβάλει την παραγωγή της από το σημείο Α στο σημείο Β, θα παράγει 8 περισσότερα μικρά αεροπλάνα αλλά 6 λιγότερα </a:t>
            </a:r>
            <a:r>
              <a:rPr sz="2800" dirty="0" err="1">
                <a:latin typeface="Arial"/>
                <a:cs typeface="Arial"/>
              </a:rPr>
              <a:t>Dreamliners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lang="el-GR" sz="2800" b="1" dirty="0">
                <a:latin typeface="Arial"/>
                <a:cs typeface="Arial"/>
              </a:rPr>
              <a:t>κάθε μικρό αεροπλάνο έχει κόστος ευκαιρίας 6 / 8 = 3 / 4 ενός </a:t>
            </a:r>
            <a:r>
              <a:rPr sz="2800" b="1" spc="-5" dirty="0">
                <a:latin typeface="Arial"/>
                <a:cs typeface="Arial"/>
              </a:rPr>
              <a:t>Dreamliner.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957178"/>
            <a:ext cx="79931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ΑΥΞΑΝΟΜΕΝΟ ΚΟΣΤΟΣ ΕΥΚΑΙΡΙΑΣ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 rot="18900000">
            <a:off x="2737964" y="3418235"/>
            <a:ext cx="4572854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95"/>
              </a:lnSpc>
            </a:pPr>
            <a:r>
              <a:rPr sz="7300" spc="-5" dirty="0">
                <a:latin typeface="Arial"/>
                <a:cs typeface="Arial"/>
              </a:rPr>
              <a:t>Broken</a:t>
            </a:r>
            <a:r>
              <a:rPr sz="7300" spc="-85" dirty="0">
                <a:latin typeface="Arial"/>
                <a:cs typeface="Arial"/>
              </a:rPr>
              <a:t> </a:t>
            </a:r>
            <a:r>
              <a:rPr sz="7300" spc="-10" dirty="0">
                <a:latin typeface="Arial"/>
                <a:cs typeface="Arial"/>
              </a:rPr>
              <a:t>Hill</a:t>
            </a:r>
            <a:endParaRPr sz="7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47850"/>
            <a:ext cx="94869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52254</TotalTime>
  <Words>1304</Words>
  <Application>Microsoft Office PowerPoint</Application>
  <PresentationFormat>Custom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2</vt:lpstr>
      <vt:lpstr>ΤΙ ΘΑ ΜΑΘΕΤΕ ΣΕ ΑΥΤΌ ΤΟ ΚΕΦΑΛΑΙΟ</vt:lpstr>
      <vt:lpstr>ΥΠΟΔΕΙΓΜΑΤΑ ΣΤΑ ΟΙΚΟΝΟΜΙΚΑ</vt:lpstr>
      <vt:lpstr>“ΌΛΩΝ ΤΩΝ ΑΛΛΩΝ ΠΑΡΑΓΟΝΤΩΝ ΣΤΑΘΕΡΩΝ”</vt:lpstr>
      <vt:lpstr>Η ΚΑΜΠΥΛΗ ΠΑΡΑΓΩΓΙΚΩΝ ΔΥΝΑΤΟΤΗΤΩΝ (ΚΠΔ)</vt:lpstr>
      <vt:lpstr>ΑΜΟΙΒΑΙΕΣ ΑΝΤΙΣΤΑΘΜΙΣΕΙΣ: Η ΚΠΔ (1 από  2)</vt:lpstr>
      <vt:lpstr>ΑΜΟΙΒΑΙΕΣ ΑΝΤΙΣΤΑΘΜΙΣΕΙΣ: Η ΚΠΔ (2 από  2)</vt:lpstr>
      <vt:lpstr>ΚΟΣΤΟΣ ΕΥΚΑΙΡΙΑΣ</vt:lpstr>
      <vt:lpstr>ΑΥΞΑΝΟΜΕΝΟ ΚΟΣΤΟΣ ΕΥΚΑΙΡΙΑΣ</vt:lpstr>
      <vt:lpstr>ΟΙΚΟΝΟΜΙΚΗ ΜΕΓΕΘΥΝΣΗ</vt:lpstr>
      <vt:lpstr>ΤΙ ΠΡΟΚΑΛΕΙ ΤΗΝ ΟΙΚΟΝΟΜΙΚΗ ΜΕΓΕΘΥΝΣΗ;</vt:lpstr>
      <vt:lpstr>PowerPoint Presentation</vt:lpstr>
      <vt:lpstr>ΣΥΝΤΕΛΕΣΤΕΣ ΠΑΡΑΓΩΓΗΣ ΜΕΡΟΣ 2</vt:lpstr>
      <vt:lpstr>PowerPoint Presentation</vt:lpstr>
      <vt:lpstr>ΣΥΝΤΕΛΕΣΤΕΣ ΠΑΡΑΓΩΓΗΣ ΜΕΡΟΣ 4</vt:lpstr>
      <vt:lpstr>ΣΥΓΚΡΙΤΙΚΟ ΠΛΕΟΝΕΚΤΗΜΑ ΚΑΙ ΟΦΕΛΗ ΑΠΟ ΤΟ ΕΜΠΟΡΙΟ (1 από 2)</vt:lpstr>
      <vt:lpstr>ΠΩΣ ΤΟ ΣΥΓΚΡΙΤΙΚΟ ΠΛΕΟΝΕΚΤΗΜΑ ΔΗΜΙΟΥΡΓΕΙ ΟΦΕΛΗ ΑΠΟ ΤΟ ΕΜΠΟΡΙΟ       (1 από 2)</vt:lpstr>
      <vt:lpstr>ΠΩΣ ΤΟ ΣΥΓΚΡΙΤΙΚΟ ΠΛΕΟΝΕΚΤΗΜΑ ΔΗΜΙΟΥΡΓΕΙ ΟΦΕΛΗ ΑΠΟ ΤΟ ΕΜΠΟΡΙΟ      (1 από 2)</vt:lpstr>
      <vt:lpstr>ΣΥΓΚΡΙΤΙΚΟ ΠΛΕΟΝΕΚΤΗΜΑ ΜΕΜΟΝΩΜΕΝΩΝ ΑΤΟΜΩΝ ΚΑΙ ΧΩΡΩΝ</vt:lpstr>
      <vt:lpstr>ΠΩΣ ΚΑΙ ΟΙ ΔΥΟ ΠΛΕΥΡΕΣ ΜΠΟΡΟΥΝ ΝΑ ΚΕΡΔΙΣΟΥΝ ΑΠΌ ΤΟ ΕΜΠΟΡΙΟ</vt:lpstr>
      <vt:lpstr>PowerPoint Presentation</vt:lpstr>
      <vt:lpstr>ΑΠΟΛΥΤΟ ΕΝΑΝΤΙ ΣΥΓΚΡΙΤΙΚΟΥ ΠΛΕΟΝΕΚΤΗΜΑΤΟΣ</vt:lpstr>
      <vt:lpstr>ΕΚΜΑΘΗΣΗ ΣΤΗΝ ΠΡΑΞΗ: ΕΡΩΤΗΣΗ ΕΞΑΣΚΗΣΗΣ 6</vt:lpstr>
      <vt:lpstr>PowerPoint Presentation</vt:lpstr>
      <vt:lpstr>ΣΥΝΑΛΛΑΓΕΣ: ΤΟ ΔΙΑΓΡΑΜΜΑ ΚΥΚΛΙΚΗΣ ΡΟΗΣ  ΜΕΡΟΣ 2</vt:lpstr>
      <vt:lpstr>ΕΚΜΑΘΗΣΗ ΣΤΗΝ ΠΡΑΞΗ: ΕΡΩΤΗΣΗ ΕΞΑΣΚΗΣΗΣ 8</vt:lpstr>
      <vt:lpstr>ΧΡΗΣΙΜΟΠΟΙΩΝΤΑΣ ΥΠΟΔΕΙΓΜΑΤΑ: ΘΕΤΙΚΗ ΈΝΑΝΤΙ ΚΑΝΟΝΙΣΤΙΚΗΣ ΟΙΚΟΝΟΜΙΚΗΣ</vt:lpstr>
      <vt:lpstr>ΧΡΗΣΙΜΟΠΟΙΩΝΤΑΣ ΥΠΟΔΕΙΓΜΑΤΑ: ΠΟΤΕ ΚΑΙ ΓΙΑΤΙ ΔΙΑΦΩΝΟΥΝ ΟΙ ΟΙΚΟΝΟΜΟΛΟΓΟΙ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971</cp:revision>
  <dcterms:created xsi:type="dcterms:W3CDTF">2019-10-10T07:03:54Z</dcterms:created>
  <dcterms:modified xsi:type="dcterms:W3CDTF">2022-10-17T09:12:05Z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