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5638" y="792734"/>
            <a:ext cx="7321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908" y="4378705"/>
            <a:ext cx="4217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600" b="1" dirty="0">
                <a:solidFill>
                  <a:srgbClr val="FFFFFF"/>
                </a:solidFill>
                <a:latin typeface="Arial"/>
                <a:cs typeface="Arial"/>
              </a:rPr>
              <a:t>ΒΑΣΙΚΕΣ ΑΡΧΕΣ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D55F5-BB85-44EA-B878-8EE87F2DE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99201"/>
            <a:ext cx="4749293" cy="6192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" y="625856"/>
            <a:ext cx="9525253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6576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ΑΛΛΗΛΕΠΙΔΡΑΣΗ ΚΑΙ ΑΤΟΜΙΚΗ ΕΠΙΛΟΓΗ</a:t>
            </a:r>
            <a:r>
              <a:rPr lang="el-GR" spc="-5" dirty="0"/>
              <a:t>:  </a:t>
            </a:r>
            <a:r>
              <a:rPr lang="el-GR" dirty="0"/>
              <a:t>ΜΕΡΟΣ 3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232900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23570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7.	</a:t>
            </a:r>
            <a:r>
              <a:rPr lang="el-GR" sz="2800" b="1" dirty="0"/>
              <a:t>Οι Πόροι Θα Πρέπει να Χρησιμοποιούνται Αποτελεσματικά, προκειμένου να Επιτευχθούν οι στόχοι της Κοινωνίας.</a:t>
            </a:r>
            <a:endParaRPr sz="2800" dirty="0">
              <a:latin typeface="Arial"/>
              <a:cs typeface="Arial"/>
            </a:endParaRPr>
          </a:p>
          <a:p>
            <a:pPr marL="469900" marR="5080">
              <a:spcBef>
                <a:spcPts val="1800"/>
              </a:spcBef>
              <a:tabLst>
                <a:tab pos="2171700" algn="l"/>
              </a:tabLst>
            </a:pPr>
            <a:r>
              <a:rPr lang="el-GR" sz="2800" b="1" dirty="0"/>
              <a:t>Αποτελεσματική </a:t>
            </a:r>
            <a:r>
              <a:rPr lang="el-GR" sz="2800" dirty="0"/>
              <a:t>(αγορά ή οικονομία): η εκμετάλλευση όλων των ευκαιριών, για τη βελτίωση της θέσης κάποιων ανθρώπων χωρίς να επιδεινωθεί η θέση κάποιων άλλων.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" y="625856"/>
            <a:ext cx="9525253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6576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ΑΛΛΗΛΕΠΙΔΡΑΣΗ ΚΑΙ ΑΤΟΜΙΚΗ ΕΠΙΛΟΓΗ</a:t>
            </a:r>
            <a:r>
              <a:rPr lang="el-GR" spc="-5" dirty="0"/>
              <a:t>:  </a:t>
            </a:r>
            <a:r>
              <a:rPr lang="el-GR" dirty="0"/>
              <a:t>ΜΕΡΟΣ 4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28810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Κοινωνική δικαιοσύνη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μια κατάσταση στην οποία κάθε ένας παίρνει το </a:t>
            </a:r>
            <a:r>
              <a:rPr sz="2800" dirty="0">
                <a:latin typeface="Arial"/>
                <a:cs typeface="Arial"/>
              </a:rPr>
              <a:t>“</a:t>
            </a:r>
            <a:r>
              <a:rPr lang="el-GR" sz="2800" dirty="0">
                <a:latin typeface="Arial"/>
                <a:cs typeface="Arial"/>
              </a:rPr>
              <a:t>δίκαιο μερίδιο</a:t>
            </a:r>
            <a:r>
              <a:rPr sz="2800" dirty="0">
                <a:latin typeface="Arial"/>
                <a:cs typeface="Arial"/>
              </a:rPr>
              <a:t>” </a:t>
            </a:r>
            <a:r>
              <a:rPr lang="el-GR" sz="2800" dirty="0">
                <a:latin typeface="Arial"/>
                <a:cs typeface="Arial"/>
              </a:rPr>
              <a:t>που του αναλογεί.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lang="el-GR" sz="2800" dirty="0">
                <a:latin typeface="Arial"/>
                <a:cs typeface="Arial"/>
              </a:rPr>
              <a:t>Υπάρχουν πολλοί ορισμοί της κοινωνικής δικαιοσύνης</a:t>
            </a:r>
            <a:r>
              <a:rPr sz="2800" dirty="0">
                <a:latin typeface="Arial"/>
                <a:cs typeface="Arial"/>
              </a:rPr>
              <a:t>.)</a:t>
            </a: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i="1" spc="-5" dirty="0">
                <a:latin typeface="Arial"/>
                <a:cs typeface="Arial"/>
              </a:rPr>
              <a:t>ΜΕΡΙΚΕΣ ΦΟΡΕΣ Η ΚΟΙΝΩΝΙΚΗ ΔΙΚΑΙΟΣΥΝΗ ΚΑΙ Η ΑΠΟΤΕΛΕΣΜΑΤΙΚΟΤΗΤΑ ΚΙΝΟΥΝΤΑΙ ΑΝΤΙΘΕΤΑ, ΑΠΟΔΥΝΑΜΩΝΟΝΤΑΣ Η ΜΙΑ ΤΗΝ ΆΛΛΗ.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" y="625856"/>
            <a:ext cx="9525253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6576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ΑΛΛΗΛΕΠΙΔΡΑΣΗ ΚΑΙ ΑΤΟΜΙΚΗ ΕΠΙΛΟΓΗ</a:t>
            </a:r>
            <a:r>
              <a:rPr lang="el-GR" spc="-5" dirty="0"/>
              <a:t>:  </a:t>
            </a:r>
            <a:r>
              <a:rPr lang="el-GR" dirty="0"/>
              <a:t>ΜΕΡΟΣ 5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9556750" cy="438261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AutoNum type="arabicPeriod" startAt="8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Οι αγορές οδηγούν συνήθως σε αποτελεσματικότητα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800"/>
              </a:spcBef>
            </a:pPr>
            <a:r>
              <a:rPr lang="el-GR" sz="2800" dirty="0">
                <a:latin typeface="Arial"/>
                <a:cs typeface="Arial"/>
              </a:rPr>
              <a:t>Οι άνθρωποι συνήθως εκμεταλλεύονται τις ευκαιρίες για αμοιβαία οφέλη (αμοιβαία επωφελείς συναλλαγές).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AutoNum type="arabicPeriod" startAt="9"/>
              <a:tabLst>
                <a:tab pos="469900" algn="l"/>
                <a:tab pos="470534" algn="l"/>
              </a:tabLst>
            </a:pPr>
            <a:r>
              <a:rPr lang="el-GR" sz="2800" b="1" dirty="0"/>
              <a:t>Όταν οι αγορές δεν επιτυγχάνουν αποτελεσματικότητα, η παρέμβαση του κράτους μπορεί να βελτιώσει την κοινωνική ευημερία</a:t>
            </a:r>
            <a:r>
              <a:rPr lang="el-GR" sz="2800" b="1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795"/>
              </a:spcBef>
            </a:pPr>
            <a:r>
              <a:rPr lang="el-GR" sz="2800" dirty="0">
                <a:latin typeface="Arial"/>
                <a:cs typeface="Arial"/>
              </a:rPr>
              <a:t>Ορισμένες φορές οι αγορές αποτυγχάνουν και χρειάζονται διόρθωση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914400"/>
            <a:ext cx="80586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ΑΛΛΗΛΕΠΙΔΡΑΣΕΙΣ ΣΤΟ ΣΥΝΟΛΟ ΤΗΣ ΟΙΚΟΝΟΜΙΑΣ :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138680"/>
            <a:ext cx="9413875" cy="521360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δαπάνες ενός ατόμου αποτελούν το εισόδημα ενός άλλου ατόμου.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 Εάν κάποια ομάδα στην οικονομία ξοδέψει περισσότερα χρήματα, </a:t>
            </a:r>
            <a:endParaRPr lang="en-U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τα εισοδήματα των υπολοίπων ομάδων θα αυξηθούν. </a:t>
            </a: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Εάν κάποια ομάδα ξοδέψει λιγότερα, τα εισοδήματα των άλλων ομάδων </a:t>
            </a:r>
            <a:endParaRPr lang="en-U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θα μειωθούν.</a:t>
            </a:r>
          </a:p>
          <a:p>
            <a:pPr marL="469900" marR="422275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…και περεταίρω υποχώρηση της επιχειρηματικής δαπάνης, απολύσεις προσωπικού και αύξηση της ανεργίας.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741" y="983234"/>
            <a:ext cx="935342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600" dirty="0">
                <a:solidFill>
                  <a:srgbClr val="DA1B2C"/>
                </a:solidFill>
                <a:latin typeface="Arial"/>
                <a:cs typeface="Arial"/>
              </a:rPr>
              <a:t>ΑΛΛΗΛΕΠΙΔΡΑΣΕΙΣ ΣΤΟ ΣΥΝΟΛΟ ΤΗΣ ΟΙΚΟΝΟΜΙΑΣ : ΜΕΡΟΣ 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667000"/>
            <a:ext cx="963231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marR="5080" indent="-6858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2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	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Οι συνολικές δαπάνες πολλές φορές δεν συμβαδίζουν με την παραγωγική ικανότητα της οικονομίας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83234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ΑΥΤΌ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25195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Ποιες είναι οι τέσσερις θεμελιώδεις αρχές που διαμορφώνουν τις επιλογές των ατόμων;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Ποιες είναι οι πέντε θεμελιώδεις αρχές που καθορίζουν τον τρόπο που αλληλεπιδρούν οι ατομικές επιλογές;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Ποιες είναι οι τρεις θεμελιώδεις αρχές που περιγράφουν τις αλληλεπιδράσεις στο σύνολο της οικονομίας;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442335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ΑΤΟΜΙΚΗ ΕΠΙΛΟΓΗ</a:t>
            </a:r>
            <a:r>
              <a:rPr spc="-5" dirty="0"/>
              <a:t>: </a:t>
            </a:r>
            <a:r>
              <a:rPr lang="el-GR" spc="-5" dirty="0"/>
              <a:t>ΒΑΣΙΚΕΣ ΑΡΧΕΣ</a:t>
            </a:r>
            <a:r>
              <a:rPr spc="-5" dirty="0"/>
              <a:t>  </a:t>
            </a:r>
            <a:r>
              <a:rPr lang="el-GR" spc="-5" dirty="0"/>
              <a:t>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9632950" cy="458266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1.	</a:t>
            </a:r>
            <a:r>
              <a:rPr lang="el-GR" sz="2800" b="1" dirty="0">
                <a:latin typeface="Arial"/>
                <a:cs typeface="Arial"/>
              </a:rPr>
              <a:t>Οι επιλογές είναι αναγκαίες διότι οι πόροι είναι σπάνιοι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1473200">
              <a:lnSpc>
                <a:spcPct val="100000"/>
              </a:lnSpc>
              <a:spcBef>
                <a:spcPts val="1800"/>
              </a:spcBef>
            </a:pPr>
            <a:r>
              <a:rPr lang="el-GR" sz="2800" b="1" dirty="0">
                <a:latin typeface="Arial"/>
                <a:cs typeface="Arial"/>
              </a:rPr>
              <a:t>Πόρος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οτιδήποτε μπορεί να χρησιμοποιηθεί προκειμένου να παραχθεί κάτι άλλο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226060">
              <a:lnSpc>
                <a:spcPct val="100000"/>
              </a:lnSpc>
              <a:spcBef>
                <a:spcPts val="1800"/>
              </a:spcBef>
            </a:pPr>
            <a:r>
              <a:rPr lang="el-GR" sz="2800" b="1" dirty="0">
                <a:latin typeface="Arial"/>
                <a:cs typeface="Arial"/>
              </a:rPr>
              <a:t>Σπανιότητα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περιορισμένη προσφορά: ένας πόρος είναι σπάνιος όταν δεν υπάρχει επαρκής ποσότητα διαθέσιμη, προκειμένου να ικανοποιηθούν όλες οι διαφορετικές χρήσεις στις οποίες η κοινωνία θέλει να τον χρησιμοποιήσει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2070" marR="5080" indent="-3505835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ΑΤΟΜΙΚΗ ΕΠΙΛΟΓΗ</a:t>
            </a:r>
            <a:r>
              <a:rPr lang="el-GR" spc="-5" dirty="0"/>
              <a:t>: ΒΑΣΙΚΕΣ ΑΡΧΕΣ  ΜΕΡΟΣ 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5900" y="1952233"/>
            <a:ext cx="9408160" cy="2197396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469900" algn="l"/>
              </a:tabLst>
            </a:pPr>
            <a:r>
              <a:rPr sz="2800" dirty="0">
                <a:solidFill>
                  <a:srgbClr val="4D4D4D"/>
                </a:solidFill>
                <a:latin typeface="Arial"/>
                <a:cs typeface="Arial"/>
              </a:rPr>
              <a:t>2.	</a:t>
            </a:r>
            <a:r>
              <a:rPr lang="el-GR" sz="2800" dirty="0">
                <a:solidFill>
                  <a:srgbClr val="4D4D4D"/>
                </a:solidFill>
                <a:latin typeface="Arial"/>
                <a:cs typeface="Arial"/>
              </a:rPr>
              <a:t>Το πραγματικό κόστος κάποιου πράγματος είναι το κόστος ευκαιρίας του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5080">
              <a:lnSpc>
                <a:spcPct val="100000"/>
              </a:lnSpc>
              <a:spcBef>
                <a:spcPts val="1800"/>
              </a:spcBef>
            </a:pPr>
            <a:r>
              <a:rPr lang="el-GR" sz="2800" b="1" dirty="0">
                <a:latin typeface="Arial"/>
                <a:cs typeface="Arial"/>
              </a:rPr>
              <a:t>Κόστος ευκαιρίας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τι θα πρέπει να απαρνηθείτε προκειμένου να αποκτήσετε κάτι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5394" y="4931917"/>
            <a:ext cx="654240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2800" dirty="0"/>
              <a:t>O Mark Zuckerberg</a:t>
            </a:r>
            <a:r>
              <a:rPr lang="el-GR" sz="2800" dirty="0"/>
              <a:t> αντιλήφθηκε την έννοια του κόστους ευκαιρίας – και εγκατέλειψε τη φοίτησή του στο </a:t>
            </a:r>
            <a:r>
              <a:rPr sz="2800" dirty="0">
                <a:latin typeface="Arial"/>
                <a:cs typeface="Arial"/>
              </a:rPr>
              <a:t> Harvard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87BA6-D2F1-6B3A-64D0-4940B864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52" y="4368482"/>
            <a:ext cx="2361174" cy="3071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505835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ΑΤΟΜΙΚΗ ΕΠΙΛΟΓΗ</a:t>
            </a:r>
            <a:r>
              <a:rPr lang="el-GR" spc="-5" dirty="0"/>
              <a:t>: ΒΑΣΙΚΕΣ ΑΡΧΕΣ  ΜΕΡΟΣ 3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9014460" cy="2197396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spcBef>
                <a:spcPts val="1895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3.	</a:t>
            </a:r>
            <a:r>
              <a:rPr lang="el-GR" sz="2800" b="1" dirty="0"/>
              <a:t>Το ‘Πόσο’, είναι μια απόφαση που λαμβάνεται στο όριο (οριακή απόφαση)</a:t>
            </a:r>
            <a:endParaRPr sz="2800" dirty="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1800"/>
              </a:spcBef>
            </a:pPr>
            <a:r>
              <a:rPr lang="el-GR" sz="2800" b="1" dirty="0">
                <a:latin typeface="Arial"/>
                <a:cs typeface="Arial"/>
              </a:rPr>
              <a:t>Αμοιβαία αντιστάθμιση (</a:t>
            </a:r>
            <a:r>
              <a:rPr sz="2800" b="1" dirty="0">
                <a:latin typeface="Arial"/>
                <a:cs typeface="Arial"/>
              </a:rPr>
              <a:t>Trade-off</a:t>
            </a:r>
            <a:r>
              <a:rPr lang="el-GR" sz="2800" b="1" dirty="0">
                <a:latin typeface="Arial"/>
                <a:cs typeface="Arial"/>
              </a:rPr>
              <a:t>)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σύγκριση κόστους και οφέλους του να κάνεις κάτι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505835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ΑΤΟΜΙΚΗ ΕΠΙΛΟΓΗ</a:t>
            </a:r>
            <a:r>
              <a:rPr lang="el-GR" spc="-5" dirty="0"/>
              <a:t>: ΒΑΣΙΚΕΣ ΑΡΧΕΣ  ΜΕΡΟΣ 4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05315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Οριακή απόφαση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η απόφαση που λαμβάνεται στο όριο μιας δραστηριότητας, σε σχέση με το εάν θα πρέπει να κάνουμε κάτι λίγο περισσότερο ή κάτι λιγότερο από τη δραστηριότητα αυτή.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Οριακή ανάλυση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η μελέτη των οριακών αποφάσεων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554355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Κίνητρο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κάθε τι που προσφέρει ανταμοιβή στους ανθρώπους που αλλάζουν τη συμπεριφορά τους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505835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ΑΤΟΜΙΚΗ ΕΠΙΛΟΓΗ</a:t>
            </a:r>
            <a:r>
              <a:rPr lang="el-GR" spc="-5" dirty="0"/>
              <a:t>: ΒΑΣΙΚΕΣ ΑΡΧΕΣ  ΜΕΡΟΣ 5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17575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43535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4.	</a:t>
            </a:r>
            <a:r>
              <a:rPr lang="el-GR" sz="2800" b="1" dirty="0"/>
              <a:t> Οι άνθρωποι συνήθως ανταποκρίνονται στα κίνητρα, εκμεταλλευόμενοι τις ευκαιρίες για να Βελτιώσουν τη θέση τους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" y="625856"/>
            <a:ext cx="9525253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6576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ΑΛΛΗΛΕΠΙΔΡΑΣΗ ΚΑΙ ΑΤΟΜΙΚΗ ΕΠΙΛΟΓΗ</a:t>
            </a:r>
            <a:r>
              <a:rPr spc="-5" dirty="0"/>
              <a:t>:  </a:t>
            </a:r>
            <a:r>
              <a:rPr lang="el-GR" dirty="0"/>
              <a:t>ΜΕΡΟΣ </a:t>
            </a:r>
            <a:r>
              <a:rPr dirty="0"/>
              <a:t>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9252585" cy="2197396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5.	</a:t>
            </a:r>
            <a:r>
              <a:rPr lang="el-GR" sz="2800" b="1" dirty="0">
                <a:latin typeface="Arial"/>
                <a:cs typeface="Arial"/>
              </a:rPr>
              <a:t>Υπάρχουν οφέλη από το εμπόριο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1800"/>
              </a:spcBef>
            </a:pPr>
            <a:r>
              <a:rPr lang="el-GR" sz="2800" i="1" dirty="0">
                <a:latin typeface="Arial"/>
                <a:cs typeface="Arial"/>
              </a:rPr>
              <a:t>Το εμπόριο μας επιτρέπει να καταναλώνουμε περισσότερο από αυτό που θα μπορούσαμε, υπό διαφορετικές συνθήκες.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" y="625856"/>
            <a:ext cx="9542145" cy="1204688"/>
          </a:xfrm>
          <a:prstGeom prst="rect">
            <a:avLst/>
          </a:prstGeom>
        </p:spPr>
        <p:txBody>
          <a:bodyPr vert="horz" wrap="square" lIns="0" tIns="95757" rIns="0" bIns="0" rtlCol="0">
            <a:spAutoFit/>
          </a:bodyPr>
          <a:lstStyle/>
          <a:p>
            <a:pPr marL="3885565" marR="5080" indent="-36576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ΑΛΛΗΛΕΠΙΔΡΑΣΗ ΚΑΙ ΑΤΟΜΙΚΗ ΕΠΙΛΟΓΗ</a:t>
            </a:r>
            <a:r>
              <a:rPr lang="el-GR" spc="-5" dirty="0"/>
              <a:t>:  </a:t>
            </a:r>
            <a:r>
              <a:rPr lang="el-GR" dirty="0"/>
              <a:t>ΜΕΡΟΣ 2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858575"/>
            <a:ext cx="9542145" cy="2197396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46990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6.	</a:t>
            </a:r>
            <a:r>
              <a:rPr lang="el-GR" sz="2800" b="1" dirty="0"/>
              <a:t>Οι αγορές κινούνται προς την ισορροπία 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1800"/>
              </a:spcBef>
            </a:pPr>
            <a:r>
              <a:rPr lang="el-GR" sz="2800" b="1" spc="-5" dirty="0">
                <a:latin typeface="Arial"/>
                <a:cs typeface="Arial"/>
              </a:rPr>
              <a:t>Ισορροπία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μια οικονομική κατάσταση στην οποία κανένας δεν μπορεί να βελτιώσει τη θέση του κάνοντας κάτι διαφορετικό</a:t>
            </a:r>
            <a:r>
              <a:rPr sz="2800" dirty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52175</TotalTime>
  <Words>733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ΤΙ ΘΑ ΜΑΘΕΤΕ ΣΕ ΑΥΤΌ ΤΟ ΚΕΦΑΛΑΙΟ</vt:lpstr>
      <vt:lpstr>ΑΤΟΜΙΚΗ ΕΠΙΛΟΓΗ: ΒΑΣΙΚΕΣ ΑΡΧΕΣ  ΜΕΡΟΣ 1</vt:lpstr>
      <vt:lpstr>ΑΤΟΜΙΚΗ ΕΠΙΛΟΓΗ: ΒΑΣΙΚΕΣ ΑΡΧΕΣ  ΜΕΡΟΣ 2</vt:lpstr>
      <vt:lpstr>ΑΤΟΜΙΚΗ ΕΠΙΛΟΓΗ: ΒΑΣΙΚΕΣ ΑΡΧΕΣ  ΜΕΡΟΣ 3</vt:lpstr>
      <vt:lpstr>ΑΤΟΜΙΚΗ ΕΠΙΛΟΓΗ: ΒΑΣΙΚΕΣ ΑΡΧΕΣ  ΜΕΡΟΣ 4</vt:lpstr>
      <vt:lpstr>ΑΤΟΜΙΚΗ ΕΠΙΛΟΓΗ: ΒΑΣΙΚΕΣ ΑΡΧΕΣ  ΜΕΡΟΣ 5</vt:lpstr>
      <vt:lpstr>ΑΛΛΗΛΕΠΙΔΡΑΣΗ ΚΑΙ ΑΤΟΜΙΚΗ ΕΠΙΛΟΓΗ:  ΜΕΡΟΣ 1</vt:lpstr>
      <vt:lpstr>ΑΛΛΗΛΕΠΙΔΡΑΣΗ ΚΑΙ ΑΤΟΜΙΚΗ ΕΠΙΛΟΓΗ:  ΜΕΡΟΣ 2</vt:lpstr>
      <vt:lpstr>ΑΛΛΗΛΕΠΙΔΡΑΣΗ ΚΑΙ ΑΤΟΜΙΚΗ ΕΠΙΛΟΓΗ:  ΜΕΡΟΣ 3</vt:lpstr>
      <vt:lpstr>ΑΛΛΗΛΕΠΙΔΡΑΣΗ ΚΑΙ ΑΤΟΜΙΚΗ ΕΠΙΛΟΓΗ:  ΜΕΡΟΣ 4</vt:lpstr>
      <vt:lpstr>ΑΛΛΗΛΕΠΙΔΡΑΣΗ ΚΑΙ ΑΤΟΜΙΚΗ ΕΠΙΛΟΓΗ:  ΜΕΡΟΣ 5</vt:lpstr>
      <vt:lpstr>ΑΛΛΗΛΕΠΙΔΡΑΣΕΙΣ ΣΤΟ ΣΥΝΟΛΟ ΤΗΣ ΟΙΚΟΝΟΜΙΑΣ : ΜΕΡΟΣ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968</cp:revision>
  <dcterms:created xsi:type="dcterms:W3CDTF">2019-10-10T07:03:54Z</dcterms:created>
  <dcterms:modified xsi:type="dcterms:W3CDTF">2022-10-17T09:11:47Z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