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 id="2584" r:id="rId25"/>
    <p:sldId id="2585" r:id="rId26"/>
    <p:sldId id="2586" r:id="rId27"/>
    <p:sldId id="25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to Business and Administration Science: A Comprehensive Guide for First Semester University Students" id="{47848A43-CA6B-4C05-99F1-74A040CB91D9}">
          <p14:sldIdLst>
            <p14:sldId id="2561"/>
            <p14:sldId id="2562"/>
          </p14:sldIdLst>
        </p14:section>
        <p14:section name="Understanding Business and Administration" id="{3C79E765-BE0C-415D-9ADD-6979ACFFCE4C}">
          <p14:sldIdLst>
            <p14:sldId id="2563"/>
            <p14:sldId id="2564"/>
            <p14:sldId id="2565"/>
            <p14:sldId id="2566"/>
          </p14:sldIdLst>
        </p14:section>
        <p14:section name="Core Areas of Business Studies" id="{C75EC395-78DD-4D76-B1F2-F08C5826E20C}">
          <p14:sldIdLst>
            <p14:sldId id="2567"/>
            <p14:sldId id="2568"/>
            <p14:sldId id="2569"/>
            <p14:sldId id="2570"/>
          </p14:sldIdLst>
        </p14:section>
        <p14:section name="Fundamentals of Business Administration" id="{DFF88FF0-6458-44F7-BA8B-D9F0F97529E1}">
          <p14:sldIdLst>
            <p14:sldId id="2571"/>
            <p14:sldId id="2572"/>
            <p14:sldId id="2573"/>
            <p14:sldId id="2574"/>
          </p14:sldIdLst>
        </p14:section>
        <p14:section name="Business Environment and Strategy" id="{FCAC1A8A-D45E-42A0-879F-71DE4008C052}">
          <p14:sldIdLst>
            <p14:sldId id="2575"/>
            <p14:sldId id="2576"/>
            <p14:sldId id="2577"/>
            <p14:sldId id="2578"/>
          </p14:sldIdLst>
        </p14:section>
        <p14:section name="Practical Skills for Business Students" id="{0D2EBF47-D07F-4B10-B3FF-273D77BEA860}">
          <p14:sldIdLst>
            <p14:sldId id="2579"/>
            <p14:sldId id="2580"/>
            <p14:sldId id="2581"/>
            <p14:sldId id="2582"/>
          </p14:sldIdLst>
        </p14:section>
        <p14:section name="Career Paths in Business and Administration" id="{76EDA295-47EE-45E4-B722-34F1C8534E43}">
          <p14:sldIdLst>
            <p14:sldId id="2583"/>
            <p14:sldId id="2584"/>
            <p14:sldId id="2585"/>
            <p14:sldId id="2586"/>
          </p14:sldIdLst>
        </p14:section>
        <p14:section name="Conclusion" id="{6F867427-9A17-4053-9BD2-BCA153731B1F}">
          <p14:sldIdLst>
            <p14:sldId id="25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3" autoAdjust="0"/>
    <p:restoredTop sz="94660"/>
  </p:normalViewPr>
  <p:slideViewPr>
    <p:cSldViewPr snapToGrid="0">
      <p:cViewPr varScale="1">
        <p:scale>
          <a:sx n="49" d="100"/>
          <a:sy n="49" d="100"/>
        </p:scale>
        <p:origin x="1830" y="2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5C6209-EC02-47AF-AB57-23B355DB616C}" type="doc">
      <dgm:prSet loTypeId="urn:microsoft.com/office/officeart/2024/3/layout/hArchList1" loCatId="List" qsTypeId="urn:microsoft.com/office/officeart/2005/8/quickstyle/simple4" qsCatId="simple" csTypeId="urn:microsoft.com/office/officeart/2005/8/colors/accent0_3" csCatId="mainScheme" phldr="1"/>
      <dgm:spPr/>
      <dgm:t>
        <a:bodyPr/>
        <a:lstStyle/>
        <a:p>
          <a:endParaRPr lang="en-US"/>
        </a:p>
      </dgm:t>
    </dgm:pt>
    <dgm:pt modelId="{65C84F46-CD3B-4D41-861D-99B9D39676D4}">
      <dgm:prSet/>
      <dgm:spPr/>
      <dgm:t>
        <a:bodyPr/>
        <a:lstStyle/>
        <a:p>
          <a:pPr>
            <a:lnSpc>
              <a:spcPct val="100000"/>
            </a:lnSpc>
            <a:defRPr b="1"/>
          </a:pPr>
          <a:r>
            <a:rPr lang="en-US"/>
            <a:t>Essential Knowledge and Insights</a:t>
          </a:r>
        </a:p>
      </dgm:t>
    </dgm:pt>
    <dgm:pt modelId="{97C199AF-189D-4FF0-B4C3-96192F808D11}" type="parTrans" cxnId="{60F706EB-4CEF-400D-B0D8-4772347A34CC}">
      <dgm:prSet/>
      <dgm:spPr/>
      <dgm:t>
        <a:bodyPr/>
        <a:lstStyle/>
        <a:p>
          <a:endParaRPr lang="en-US"/>
        </a:p>
      </dgm:t>
    </dgm:pt>
    <dgm:pt modelId="{95B5A841-348D-4895-B02F-03F8EA794E65}" type="sibTrans" cxnId="{60F706EB-4CEF-400D-B0D8-4772347A34CC}">
      <dgm:prSet/>
      <dgm:spPr/>
      <dgm:t>
        <a:bodyPr/>
        <a:lstStyle/>
        <a:p>
          <a:pPr>
            <a:lnSpc>
              <a:spcPct val="100000"/>
            </a:lnSpc>
            <a:defRPr b="1"/>
          </a:pPr>
          <a:endParaRPr lang="en-US"/>
        </a:p>
      </dgm:t>
    </dgm:pt>
    <dgm:pt modelId="{64D42643-2E38-47B6-A01D-59A37672B4AA}">
      <dgm:prSet/>
      <dgm:spPr/>
      <dgm:t>
        <a:bodyPr/>
        <a:lstStyle/>
        <a:p>
          <a:pPr>
            <a:lnSpc>
              <a:spcPct val="100000"/>
            </a:lnSpc>
          </a:pPr>
          <a:r>
            <a:rPr lang="en-US"/>
            <a:t>This guide equips first semester university students with essential knowledge and insights to navigate the complexities of Business and Administration Science.</a:t>
          </a:r>
        </a:p>
      </dgm:t>
    </dgm:pt>
    <dgm:pt modelId="{939387DC-9C33-4FAC-9496-D9AB9D8E4C81}" type="parTrans" cxnId="{4A1F8822-F6A9-4BC6-9BBA-EBF4AEBCD59F}">
      <dgm:prSet/>
      <dgm:spPr/>
      <dgm:t>
        <a:bodyPr/>
        <a:lstStyle/>
        <a:p>
          <a:endParaRPr lang="en-US"/>
        </a:p>
      </dgm:t>
    </dgm:pt>
    <dgm:pt modelId="{661CEB12-3332-47FA-B3C9-969C9DAEB0C5}" type="sibTrans" cxnId="{4A1F8822-F6A9-4BC6-9BBA-EBF4AEBCD59F}">
      <dgm:prSet/>
      <dgm:spPr/>
      <dgm:t>
        <a:bodyPr/>
        <a:lstStyle/>
        <a:p>
          <a:endParaRPr lang="en-US"/>
        </a:p>
      </dgm:t>
    </dgm:pt>
    <dgm:pt modelId="{02E41286-BE55-45A8-BEEF-AFDF115B2C81}">
      <dgm:prSet/>
      <dgm:spPr/>
      <dgm:t>
        <a:bodyPr/>
        <a:lstStyle/>
        <a:p>
          <a:pPr>
            <a:lnSpc>
              <a:spcPct val="100000"/>
            </a:lnSpc>
            <a:defRPr b="1"/>
          </a:pPr>
          <a:r>
            <a:rPr lang="en-US"/>
            <a:t>Understanding Key Concepts</a:t>
          </a:r>
        </a:p>
      </dgm:t>
    </dgm:pt>
    <dgm:pt modelId="{16EAA7B6-E3CD-4F41-926D-58C2CD3D3B5C}" type="parTrans" cxnId="{699F4D8E-6226-452E-8FC7-E0A6C26B51A9}">
      <dgm:prSet/>
      <dgm:spPr/>
      <dgm:t>
        <a:bodyPr/>
        <a:lstStyle/>
        <a:p>
          <a:endParaRPr lang="en-US"/>
        </a:p>
      </dgm:t>
    </dgm:pt>
    <dgm:pt modelId="{15EB2258-C08F-4F34-95FF-BB6191CA02F5}" type="sibTrans" cxnId="{699F4D8E-6226-452E-8FC7-E0A6C26B51A9}">
      <dgm:prSet/>
      <dgm:spPr/>
      <dgm:t>
        <a:bodyPr/>
        <a:lstStyle/>
        <a:p>
          <a:pPr>
            <a:lnSpc>
              <a:spcPct val="100000"/>
            </a:lnSpc>
            <a:defRPr b="1"/>
          </a:pPr>
          <a:endParaRPr lang="en-US"/>
        </a:p>
      </dgm:t>
    </dgm:pt>
    <dgm:pt modelId="{FAB1D6E6-9E2D-45B4-8CC7-33CFF480ABA2}">
      <dgm:prSet/>
      <dgm:spPr/>
      <dgm:t>
        <a:bodyPr/>
        <a:lstStyle/>
        <a:p>
          <a:pPr>
            <a:lnSpc>
              <a:spcPct val="100000"/>
            </a:lnSpc>
          </a:pPr>
          <a:r>
            <a:rPr lang="en-US"/>
            <a:t>By understanding key concepts and core areas of study, students are well-prepared to dive into the world of Business and Administration Science.</a:t>
          </a:r>
        </a:p>
      </dgm:t>
    </dgm:pt>
    <dgm:pt modelId="{A23F8AAB-5592-40CD-8106-2F7DDC70A7F7}" type="parTrans" cxnId="{20377159-2C41-4181-8784-98B68975E641}">
      <dgm:prSet/>
      <dgm:spPr/>
      <dgm:t>
        <a:bodyPr/>
        <a:lstStyle/>
        <a:p>
          <a:endParaRPr lang="en-US"/>
        </a:p>
      </dgm:t>
    </dgm:pt>
    <dgm:pt modelId="{29DD445D-F1D1-4F16-84A1-08CBD9BCA7D3}" type="sibTrans" cxnId="{20377159-2C41-4181-8784-98B68975E641}">
      <dgm:prSet/>
      <dgm:spPr/>
      <dgm:t>
        <a:bodyPr/>
        <a:lstStyle/>
        <a:p>
          <a:endParaRPr lang="en-US"/>
        </a:p>
      </dgm:t>
    </dgm:pt>
    <dgm:pt modelId="{26BFC2BE-D01B-407C-BFC1-C7A9C4619A0E}">
      <dgm:prSet/>
      <dgm:spPr/>
      <dgm:t>
        <a:bodyPr/>
        <a:lstStyle/>
        <a:p>
          <a:pPr>
            <a:lnSpc>
              <a:spcPct val="100000"/>
            </a:lnSpc>
            <a:defRPr b="1"/>
          </a:pPr>
          <a:r>
            <a:rPr lang="en-US"/>
            <a:t>Practical Skills and Career Paths</a:t>
          </a:r>
        </a:p>
      </dgm:t>
    </dgm:pt>
    <dgm:pt modelId="{B3CD687B-8FC9-47A5-A89B-2C53B06A757B}" type="parTrans" cxnId="{1D413CFD-F573-4ECE-9908-E01EEE677266}">
      <dgm:prSet/>
      <dgm:spPr/>
      <dgm:t>
        <a:bodyPr/>
        <a:lstStyle/>
        <a:p>
          <a:endParaRPr lang="en-US"/>
        </a:p>
      </dgm:t>
    </dgm:pt>
    <dgm:pt modelId="{DDF0210C-5A21-4C53-AB18-5B25BA432E5F}" type="sibTrans" cxnId="{1D413CFD-F573-4ECE-9908-E01EEE677266}">
      <dgm:prSet/>
      <dgm:spPr/>
      <dgm:t>
        <a:bodyPr/>
        <a:lstStyle/>
        <a:p>
          <a:endParaRPr lang="en-US"/>
        </a:p>
      </dgm:t>
    </dgm:pt>
    <dgm:pt modelId="{0CD69576-E68B-4C3B-9ABF-ABBCE23F334B}">
      <dgm:prSet/>
      <dgm:spPr/>
      <dgm:t>
        <a:bodyPr/>
        <a:lstStyle/>
        <a:p>
          <a:pPr>
            <a:lnSpc>
              <a:spcPct val="100000"/>
            </a:lnSpc>
          </a:pPr>
          <a:r>
            <a:rPr lang="en-US"/>
            <a:t>This guide provides insights into practical skills and various career paths in the field of Business and Administration Science, preparing students for a successful academic and professional journey.</a:t>
          </a:r>
        </a:p>
      </dgm:t>
    </dgm:pt>
    <dgm:pt modelId="{830C926E-27FB-464E-9139-34B17064C8BA}" type="parTrans" cxnId="{9F6B0C8A-CCA3-4C28-86E7-F83B19B3DF04}">
      <dgm:prSet/>
      <dgm:spPr/>
      <dgm:t>
        <a:bodyPr/>
        <a:lstStyle/>
        <a:p>
          <a:endParaRPr lang="en-US"/>
        </a:p>
      </dgm:t>
    </dgm:pt>
    <dgm:pt modelId="{85A443ED-47B2-452B-AAE3-E24FE3642CC2}" type="sibTrans" cxnId="{9F6B0C8A-CCA3-4C28-86E7-F83B19B3DF04}">
      <dgm:prSet/>
      <dgm:spPr/>
      <dgm:t>
        <a:bodyPr/>
        <a:lstStyle/>
        <a:p>
          <a:endParaRPr lang="en-US"/>
        </a:p>
      </dgm:t>
    </dgm:pt>
    <dgm:pt modelId="{A4441886-3DFB-45FB-B84D-B4776F95C083}" type="pres">
      <dgm:prSet presAssocID="{115C6209-EC02-47AF-AB57-23B355DB616C}" presName="Name0" presStyleCnt="0">
        <dgm:presLayoutVars>
          <dgm:dir/>
          <dgm:resizeHandles val="exact"/>
        </dgm:presLayoutVars>
      </dgm:prSet>
      <dgm:spPr/>
    </dgm:pt>
    <dgm:pt modelId="{48333E84-9452-4BF6-B752-AE485EFFDE48}" type="pres">
      <dgm:prSet presAssocID="{65C84F46-CD3B-4D41-861D-99B9D39676D4}" presName="compNode" presStyleCnt="0"/>
      <dgm:spPr/>
    </dgm:pt>
    <dgm:pt modelId="{55C35733-88D1-42C3-9F56-E7A746749AA1}" type="pres">
      <dgm:prSet presAssocID="{65C84F46-CD3B-4D41-861D-99B9D39676D4}" presName="pictRect" presStyleLbl="revTx" presStyleIdx="0" presStyleCnt="6">
        <dgm:presLayoutVars>
          <dgm:chMax val="0"/>
          <dgm:bulletEnabled/>
        </dgm:presLayoutVars>
      </dgm:prSet>
      <dgm:spPr/>
    </dgm:pt>
    <dgm:pt modelId="{7409A2F9-E1C9-4FB9-8120-5E3EF79F9604}" type="pres">
      <dgm:prSet presAssocID="{65C84F46-CD3B-4D41-861D-99B9D39676D4}" presName="textRect" presStyleLbl="revTx" presStyleIdx="1" presStyleCnt="6">
        <dgm:presLayoutVars>
          <dgm:bulletEnabled/>
        </dgm:presLayoutVars>
      </dgm:prSet>
      <dgm:spPr/>
    </dgm:pt>
    <dgm:pt modelId="{9CDAA017-A838-4391-9484-6A20402CEA2C}" type="pres">
      <dgm:prSet presAssocID="{95B5A841-348D-4895-B02F-03F8EA794E65}" presName="sibTrans" presStyleLbl="sibTrans2D1" presStyleIdx="0" presStyleCnt="0"/>
      <dgm:spPr/>
    </dgm:pt>
    <dgm:pt modelId="{DE5F385E-482F-4235-9533-FEC9D004B937}" type="pres">
      <dgm:prSet presAssocID="{02E41286-BE55-45A8-BEEF-AFDF115B2C81}" presName="compNode" presStyleCnt="0"/>
      <dgm:spPr/>
    </dgm:pt>
    <dgm:pt modelId="{147907A0-0F2D-4C45-8033-C730692C6359}" type="pres">
      <dgm:prSet presAssocID="{02E41286-BE55-45A8-BEEF-AFDF115B2C81}" presName="pictRect" presStyleLbl="revTx" presStyleIdx="2" presStyleCnt="6">
        <dgm:presLayoutVars>
          <dgm:chMax val="0"/>
          <dgm:bulletEnabled/>
        </dgm:presLayoutVars>
      </dgm:prSet>
      <dgm:spPr/>
    </dgm:pt>
    <dgm:pt modelId="{B2C62B19-ED1B-4717-A134-BC12BF76F2CF}" type="pres">
      <dgm:prSet presAssocID="{02E41286-BE55-45A8-BEEF-AFDF115B2C81}" presName="textRect" presStyleLbl="revTx" presStyleIdx="3" presStyleCnt="6">
        <dgm:presLayoutVars>
          <dgm:bulletEnabled/>
        </dgm:presLayoutVars>
      </dgm:prSet>
      <dgm:spPr/>
    </dgm:pt>
    <dgm:pt modelId="{BFAFF67B-380A-42C4-8F51-2C8E8B5C8723}" type="pres">
      <dgm:prSet presAssocID="{15EB2258-C08F-4F34-95FF-BB6191CA02F5}" presName="sibTrans" presStyleLbl="sibTrans2D1" presStyleIdx="0" presStyleCnt="0"/>
      <dgm:spPr/>
    </dgm:pt>
    <dgm:pt modelId="{88A51772-77ED-4B19-A918-A02A9E47FFC0}" type="pres">
      <dgm:prSet presAssocID="{26BFC2BE-D01B-407C-BFC1-C7A9C4619A0E}" presName="compNode" presStyleCnt="0"/>
      <dgm:spPr/>
    </dgm:pt>
    <dgm:pt modelId="{CA66135A-3A29-41F2-80DB-D525751A14D0}" type="pres">
      <dgm:prSet presAssocID="{26BFC2BE-D01B-407C-BFC1-C7A9C4619A0E}" presName="pictRect" presStyleLbl="revTx" presStyleIdx="4" presStyleCnt="6">
        <dgm:presLayoutVars>
          <dgm:chMax val="0"/>
          <dgm:bulletEnabled/>
        </dgm:presLayoutVars>
      </dgm:prSet>
      <dgm:spPr/>
    </dgm:pt>
    <dgm:pt modelId="{BB261C29-A1BA-40D6-9E46-86AFD8653FDB}" type="pres">
      <dgm:prSet presAssocID="{26BFC2BE-D01B-407C-BFC1-C7A9C4619A0E}" presName="textRect" presStyleLbl="revTx" presStyleIdx="5" presStyleCnt="6">
        <dgm:presLayoutVars>
          <dgm:bulletEnabled/>
        </dgm:presLayoutVars>
      </dgm:prSet>
      <dgm:spPr/>
    </dgm:pt>
  </dgm:ptLst>
  <dgm:cxnLst>
    <dgm:cxn modelId="{4A1F8822-F6A9-4BC6-9BBA-EBF4AEBCD59F}" srcId="{65C84F46-CD3B-4D41-861D-99B9D39676D4}" destId="{64D42643-2E38-47B6-A01D-59A37672B4AA}" srcOrd="0" destOrd="0" parTransId="{939387DC-9C33-4FAC-9496-D9AB9D8E4C81}" sibTransId="{661CEB12-3332-47FA-B3C9-969C9DAEB0C5}"/>
    <dgm:cxn modelId="{C990D241-33C9-4A62-A0DE-7E0B2EAA4934}" type="presOf" srcId="{15EB2258-C08F-4F34-95FF-BB6191CA02F5}" destId="{BFAFF67B-380A-42C4-8F51-2C8E8B5C8723}" srcOrd="0" destOrd="0" presId="urn:microsoft.com/office/officeart/2024/3/layout/hArchList1"/>
    <dgm:cxn modelId="{AFE8D146-D627-4F1E-ACA0-C6FCCBADF7E1}" type="presOf" srcId="{FAB1D6E6-9E2D-45B4-8CC7-33CFF480ABA2}" destId="{B2C62B19-ED1B-4717-A134-BC12BF76F2CF}" srcOrd="0" destOrd="0" presId="urn:microsoft.com/office/officeart/2024/3/layout/hArchList1"/>
    <dgm:cxn modelId="{D8F10357-8EE1-45E0-83F9-AED3A15F2702}" type="presOf" srcId="{0CD69576-E68B-4C3B-9ABF-ABBCE23F334B}" destId="{BB261C29-A1BA-40D6-9E46-86AFD8653FDB}" srcOrd="0" destOrd="0" presId="urn:microsoft.com/office/officeart/2024/3/layout/hArchList1"/>
    <dgm:cxn modelId="{20377159-2C41-4181-8784-98B68975E641}" srcId="{02E41286-BE55-45A8-BEEF-AFDF115B2C81}" destId="{FAB1D6E6-9E2D-45B4-8CC7-33CFF480ABA2}" srcOrd="0" destOrd="0" parTransId="{A23F8AAB-5592-40CD-8106-2F7DDC70A7F7}" sibTransId="{29DD445D-F1D1-4F16-84A1-08CBD9BCA7D3}"/>
    <dgm:cxn modelId="{C4079459-A5F6-4FBF-A6B3-4D21C3A0E44C}" type="presOf" srcId="{64D42643-2E38-47B6-A01D-59A37672B4AA}" destId="{7409A2F9-E1C9-4FB9-8120-5E3EF79F9604}" srcOrd="0" destOrd="0" presId="urn:microsoft.com/office/officeart/2024/3/layout/hArchList1"/>
    <dgm:cxn modelId="{9F6B0C8A-CCA3-4C28-86E7-F83B19B3DF04}" srcId="{26BFC2BE-D01B-407C-BFC1-C7A9C4619A0E}" destId="{0CD69576-E68B-4C3B-9ABF-ABBCE23F334B}" srcOrd="0" destOrd="0" parTransId="{830C926E-27FB-464E-9139-34B17064C8BA}" sibTransId="{85A443ED-47B2-452B-AAE3-E24FE3642CC2}"/>
    <dgm:cxn modelId="{699F4D8E-6226-452E-8FC7-E0A6C26B51A9}" srcId="{115C6209-EC02-47AF-AB57-23B355DB616C}" destId="{02E41286-BE55-45A8-BEEF-AFDF115B2C81}" srcOrd="1" destOrd="0" parTransId="{16EAA7B6-E3CD-4F41-926D-58C2CD3D3B5C}" sibTransId="{15EB2258-C08F-4F34-95FF-BB6191CA02F5}"/>
    <dgm:cxn modelId="{DC467F97-034C-445F-AFE7-681B566EE7B3}" type="presOf" srcId="{65C84F46-CD3B-4D41-861D-99B9D39676D4}" destId="{55C35733-88D1-42C3-9F56-E7A746749AA1}" srcOrd="0" destOrd="0" presId="urn:microsoft.com/office/officeart/2024/3/layout/hArchList1"/>
    <dgm:cxn modelId="{FFD253A7-A8C6-4590-A9E0-82B04A906183}" type="presOf" srcId="{02E41286-BE55-45A8-BEEF-AFDF115B2C81}" destId="{147907A0-0F2D-4C45-8033-C730692C6359}" srcOrd="0" destOrd="0" presId="urn:microsoft.com/office/officeart/2024/3/layout/hArchList1"/>
    <dgm:cxn modelId="{5752B1B0-E1AB-4CBF-B996-BC99B62AC781}" type="presOf" srcId="{95B5A841-348D-4895-B02F-03F8EA794E65}" destId="{9CDAA017-A838-4391-9484-6A20402CEA2C}" srcOrd="0" destOrd="0" presId="urn:microsoft.com/office/officeart/2024/3/layout/hArchList1"/>
    <dgm:cxn modelId="{BF1CE6E6-7C49-4466-995A-D7FE62B75677}" type="presOf" srcId="{115C6209-EC02-47AF-AB57-23B355DB616C}" destId="{A4441886-3DFB-45FB-B84D-B4776F95C083}" srcOrd="0" destOrd="0" presId="urn:microsoft.com/office/officeart/2024/3/layout/hArchList1"/>
    <dgm:cxn modelId="{60F706EB-4CEF-400D-B0D8-4772347A34CC}" srcId="{115C6209-EC02-47AF-AB57-23B355DB616C}" destId="{65C84F46-CD3B-4D41-861D-99B9D39676D4}" srcOrd="0" destOrd="0" parTransId="{97C199AF-189D-4FF0-B4C3-96192F808D11}" sibTransId="{95B5A841-348D-4895-B02F-03F8EA794E65}"/>
    <dgm:cxn modelId="{D82ECDEE-3D21-4143-9E75-3B99BDFE7132}" type="presOf" srcId="{26BFC2BE-D01B-407C-BFC1-C7A9C4619A0E}" destId="{CA66135A-3A29-41F2-80DB-D525751A14D0}" srcOrd="0" destOrd="0" presId="urn:microsoft.com/office/officeart/2024/3/layout/hArchList1"/>
    <dgm:cxn modelId="{1D413CFD-F573-4ECE-9908-E01EEE677266}" srcId="{115C6209-EC02-47AF-AB57-23B355DB616C}" destId="{26BFC2BE-D01B-407C-BFC1-C7A9C4619A0E}" srcOrd="2" destOrd="0" parTransId="{B3CD687B-8FC9-47A5-A89B-2C53B06A757B}" sibTransId="{DDF0210C-5A21-4C53-AB18-5B25BA432E5F}"/>
    <dgm:cxn modelId="{9C4742DD-D7CB-4C8B-B145-F9830A0970F6}" type="presParOf" srcId="{A4441886-3DFB-45FB-B84D-B4776F95C083}" destId="{48333E84-9452-4BF6-B752-AE485EFFDE48}" srcOrd="0" destOrd="0" presId="urn:microsoft.com/office/officeart/2024/3/layout/hArchList1"/>
    <dgm:cxn modelId="{19FC84F7-69A3-4194-9311-DD48448DFD76}" type="presParOf" srcId="{48333E84-9452-4BF6-B752-AE485EFFDE48}" destId="{55C35733-88D1-42C3-9F56-E7A746749AA1}" srcOrd="0" destOrd="0" presId="urn:microsoft.com/office/officeart/2024/3/layout/hArchList1"/>
    <dgm:cxn modelId="{DB18DB3D-77A8-4165-B295-B8189E2A4734}" type="presParOf" srcId="{48333E84-9452-4BF6-B752-AE485EFFDE48}" destId="{7409A2F9-E1C9-4FB9-8120-5E3EF79F9604}" srcOrd="1" destOrd="0" presId="urn:microsoft.com/office/officeart/2024/3/layout/hArchList1"/>
    <dgm:cxn modelId="{CA83BA62-C5A7-4BF7-813D-1CAF010A0F38}" type="presParOf" srcId="{A4441886-3DFB-45FB-B84D-B4776F95C083}" destId="{9CDAA017-A838-4391-9484-6A20402CEA2C}" srcOrd="1" destOrd="0" presId="urn:microsoft.com/office/officeart/2024/3/layout/hArchList1"/>
    <dgm:cxn modelId="{93A7E9A6-48D6-4050-845A-3F2155FB42F1}" type="presParOf" srcId="{A4441886-3DFB-45FB-B84D-B4776F95C083}" destId="{DE5F385E-482F-4235-9533-FEC9D004B937}" srcOrd="2" destOrd="0" presId="urn:microsoft.com/office/officeart/2024/3/layout/hArchList1"/>
    <dgm:cxn modelId="{7599F3B2-6758-4361-BD06-9009C8988093}" type="presParOf" srcId="{DE5F385E-482F-4235-9533-FEC9D004B937}" destId="{147907A0-0F2D-4C45-8033-C730692C6359}" srcOrd="0" destOrd="0" presId="urn:microsoft.com/office/officeart/2024/3/layout/hArchList1"/>
    <dgm:cxn modelId="{9762755E-E057-4283-9043-8ABDA182A29F}" type="presParOf" srcId="{DE5F385E-482F-4235-9533-FEC9D004B937}" destId="{B2C62B19-ED1B-4717-A134-BC12BF76F2CF}" srcOrd="1" destOrd="0" presId="urn:microsoft.com/office/officeart/2024/3/layout/hArchList1"/>
    <dgm:cxn modelId="{3F30EF5E-EE42-4738-BC55-47F8055A6642}" type="presParOf" srcId="{A4441886-3DFB-45FB-B84D-B4776F95C083}" destId="{BFAFF67B-380A-42C4-8F51-2C8E8B5C8723}" srcOrd="3" destOrd="0" presId="urn:microsoft.com/office/officeart/2024/3/layout/hArchList1"/>
    <dgm:cxn modelId="{8733E1F6-F200-4A45-B2B0-C18947F6B3F2}" type="presParOf" srcId="{A4441886-3DFB-45FB-B84D-B4776F95C083}" destId="{88A51772-77ED-4B19-A918-A02A9E47FFC0}" srcOrd="4" destOrd="0" presId="urn:microsoft.com/office/officeart/2024/3/layout/hArchList1"/>
    <dgm:cxn modelId="{43AD9356-367C-4791-BEAC-7E319986C38C}" type="presParOf" srcId="{88A51772-77ED-4B19-A918-A02A9E47FFC0}" destId="{CA66135A-3A29-41F2-80DB-D525751A14D0}" srcOrd="0" destOrd="0" presId="urn:microsoft.com/office/officeart/2024/3/layout/hArchList1"/>
    <dgm:cxn modelId="{3789B2BF-28FF-446A-B641-B060BAA503CC}" type="presParOf" srcId="{88A51772-77ED-4B19-A918-A02A9E47FFC0}" destId="{BB261C29-A1BA-40D6-9E46-86AFD8653FDB}"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35733-88D1-42C3-9F56-E7A746749AA1}">
      <dsp:nvSpPr>
        <dsp:cNvPr id="0" name=""/>
        <dsp:cNvSpPr/>
      </dsp:nvSpPr>
      <dsp:spPr>
        <a:xfrm>
          <a:off x="0" y="0"/>
          <a:ext cx="3403282" cy="624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Essential Knowledge and Insights</a:t>
          </a:r>
        </a:p>
      </dsp:txBody>
      <dsp:txXfrm>
        <a:off x="0" y="0"/>
        <a:ext cx="3403282" cy="624969"/>
      </dsp:txXfrm>
    </dsp:sp>
    <dsp:sp modelId="{7409A2F9-E1C9-4FB9-8120-5E3EF79F9604}">
      <dsp:nvSpPr>
        <dsp:cNvPr id="0" name=""/>
        <dsp:cNvSpPr/>
      </dsp:nvSpPr>
      <dsp:spPr>
        <a:xfrm>
          <a:off x="0" y="624969"/>
          <a:ext cx="3403282" cy="188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This guide equips first semester university students with essential knowledge and insights to navigate the complexities of Business and Administration Science.</a:t>
          </a:r>
        </a:p>
      </dsp:txBody>
      <dsp:txXfrm>
        <a:off x="0" y="624969"/>
        <a:ext cx="3403282" cy="1887445"/>
      </dsp:txXfrm>
    </dsp:sp>
    <dsp:sp modelId="{147907A0-0F2D-4C45-8033-C730692C6359}">
      <dsp:nvSpPr>
        <dsp:cNvPr id="0" name=""/>
        <dsp:cNvSpPr/>
      </dsp:nvSpPr>
      <dsp:spPr>
        <a:xfrm>
          <a:off x="3743610" y="0"/>
          <a:ext cx="3403282" cy="624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Understanding Key Concepts</a:t>
          </a:r>
        </a:p>
      </dsp:txBody>
      <dsp:txXfrm>
        <a:off x="3743610" y="0"/>
        <a:ext cx="3403282" cy="624969"/>
      </dsp:txXfrm>
    </dsp:sp>
    <dsp:sp modelId="{B2C62B19-ED1B-4717-A134-BC12BF76F2CF}">
      <dsp:nvSpPr>
        <dsp:cNvPr id="0" name=""/>
        <dsp:cNvSpPr/>
      </dsp:nvSpPr>
      <dsp:spPr>
        <a:xfrm>
          <a:off x="3743610" y="624969"/>
          <a:ext cx="3403282" cy="188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By understanding key concepts and core areas of study, students are well-prepared to dive into the world of Business and Administration Science.</a:t>
          </a:r>
        </a:p>
      </dsp:txBody>
      <dsp:txXfrm>
        <a:off x="3743610" y="624969"/>
        <a:ext cx="3403282" cy="1887445"/>
      </dsp:txXfrm>
    </dsp:sp>
    <dsp:sp modelId="{CA66135A-3A29-41F2-80DB-D525751A14D0}">
      <dsp:nvSpPr>
        <dsp:cNvPr id="0" name=""/>
        <dsp:cNvSpPr/>
      </dsp:nvSpPr>
      <dsp:spPr>
        <a:xfrm>
          <a:off x="7487221" y="0"/>
          <a:ext cx="3403282" cy="624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Practical Skills and Career Paths</a:t>
          </a:r>
        </a:p>
      </dsp:txBody>
      <dsp:txXfrm>
        <a:off x="7487221" y="0"/>
        <a:ext cx="3403282" cy="624969"/>
      </dsp:txXfrm>
    </dsp:sp>
    <dsp:sp modelId="{BB261C29-A1BA-40D6-9E46-86AFD8653FDB}">
      <dsp:nvSpPr>
        <dsp:cNvPr id="0" name=""/>
        <dsp:cNvSpPr/>
      </dsp:nvSpPr>
      <dsp:spPr>
        <a:xfrm>
          <a:off x="7487221" y="624969"/>
          <a:ext cx="3403282" cy="1887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This guide provides insights into practical skills and various career paths in the field of Business and Administration Science, preparing students for a successful academic and professional journey.</a:t>
          </a:r>
        </a:p>
      </dsp:txBody>
      <dsp:txXfrm>
        <a:off x="7487221" y="624969"/>
        <a:ext cx="3403282" cy="1887445"/>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5A41A-E1BC-4035-807F-95AD7DAD22FA}"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322023-B7D7-4B82-81ED-C4C2FDCB9C06}" type="slidenum">
              <a:rPr lang="en-US" smtClean="0"/>
              <a:t>‹#›</a:t>
            </a:fld>
            <a:endParaRPr lang="en-US"/>
          </a:p>
        </p:txBody>
      </p:sp>
    </p:spTree>
    <p:extLst>
      <p:ext uri="{BB962C8B-B14F-4D97-AF65-F5344CB8AC3E}">
        <p14:creationId xmlns:p14="http://schemas.microsoft.com/office/powerpoint/2010/main" val="1002949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Welcome to the comprehensive guide for first semester university students on Business and Administration Science. This presentation aims to provide an insightful overview of key concepts, core areas of study, practical skills, and career paths in the field of business and administration.</a:t>
            </a:r>
          </a:p>
        </p:txBody>
      </p:sp>
      <p:sp>
        <p:nvSpPr>
          <p:cNvPr id="4" name="Slide Number Placeholder 3"/>
          <p:cNvSpPr>
            <a:spLocks noGrp="1"/>
          </p:cNvSpPr>
          <p:nvPr>
            <p:ph type="sldNum" sz="quarter" idx="5"/>
          </p:nvPr>
        </p:nvSpPr>
        <p:spPr/>
        <p:txBody>
          <a:bodyPr/>
          <a:lstStyle/>
          <a:p>
            <a:fld id="{197E884C-128A-418D-94D8-1DEB03DB88E3}" type="slidenum">
              <a:rPr lang="en-US" smtClean="0"/>
              <a:t>1</a:t>
            </a:fld>
            <a:endParaRPr lang="en-US"/>
          </a:p>
        </p:txBody>
      </p:sp>
    </p:spTree>
    <p:extLst>
      <p:ext uri="{BB962C8B-B14F-4D97-AF65-F5344CB8AC3E}">
        <p14:creationId xmlns:p14="http://schemas.microsoft.com/office/powerpoint/2010/main" val="70709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Human resource management is concerned with the effective utilization of human capital within an organization. Developing skills in HR management is essential for fostering a positive work environment and maximizing employee performance.</a:t>
            </a:r>
          </a:p>
        </p:txBody>
      </p:sp>
      <p:sp>
        <p:nvSpPr>
          <p:cNvPr id="4" name="Slide Number Placeholder 3"/>
          <p:cNvSpPr>
            <a:spLocks noGrp="1"/>
          </p:cNvSpPr>
          <p:nvPr>
            <p:ph type="sldNum" sz="quarter" idx="5"/>
          </p:nvPr>
        </p:nvSpPr>
        <p:spPr/>
        <p:txBody>
          <a:bodyPr/>
          <a:lstStyle/>
          <a:p>
            <a:fld id="{197E884C-128A-418D-94D8-1DEB03DB88E3}" type="slidenum">
              <a:rPr lang="en-US" smtClean="0"/>
              <a:t>10</a:t>
            </a:fld>
            <a:endParaRPr lang="en-US"/>
          </a:p>
        </p:txBody>
      </p:sp>
    </p:spTree>
    <p:extLst>
      <p:ext uri="{BB962C8B-B14F-4D97-AF65-F5344CB8AC3E}">
        <p14:creationId xmlns:p14="http://schemas.microsoft.com/office/powerpoint/2010/main" val="302726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Business administration involves the management of various operational aspects of an organization. This section will explore organizational structures, management theories, and decision-making processes that are fundamental to effective business administration.</a:t>
            </a:r>
          </a:p>
        </p:txBody>
      </p:sp>
      <p:sp>
        <p:nvSpPr>
          <p:cNvPr id="4" name="Slide Number Placeholder 3"/>
          <p:cNvSpPr>
            <a:spLocks noGrp="1"/>
          </p:cNvSpPr>
          <p:nvPr>
            <p:ph type="sldNum" sz="quarter" idx="5"/>
          </p:nvPr>
        </p:nvSpPr>
        <p:spPr/>
        <p:txBody>
          <a:bodyPr/>
          <a:lstStyle/>
          <a:p>
            <a:fld id="{197E884C-128A-418D-94D8-1DEB03DB88E3}" type="slidenum">
              <a:rPr lang="en-US" smtClean="0"/>
              <a:t>11</a:t>
            </a:fld>
            <a:endParaRPr lang="en-US"/>
          </a:p>
        </p:txBody>
      </p:sp>
    </p:spTree>
    <p:extLst>
      <p:ext uri="{BB962C8B-B14F-4D97-AF65-F5344CB8AC3E}">
        <p14:creationId xmlns:p14="http://schemas.microsoft.com/office/powerpoint/2010/main" val="1835973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Organizational structures define how activities are coordinated and controlled within an organization. Understanding different organizational structures is key to designing efficient systems that support business objectives.</a:t>
            </a:r>
          </a:p>
        </p:txBody>
      </p:sp>
      <p:sp>
        <p:nvSpPr>
          <p:cNvPr id="4" name="Slide Number Placeholder 3"/>
          <p:cNvSpPr>
            <a:spLocks noGrp="1"/>
          </p:cNvSpPr>
          <p:nvPr>
            <p:ph type="sldNum" sz="quarter" idx="5"/>
          </p:nvPr>
        </p:nvSpPr>
        <p:spPr/>
        <p:txBody>
          <a:bodyPr/>
          <a:lstStyle/>
          <a:p>
            <a:fld id="{197E884C-128A-418D-94D8-1DEB03DB88E3}" type="slidenum">
              <a:rPr lang="en-US" smtClean="0"/>
              <a:t>12</a:t>
            </a:fld>
            <a:endParaRPr lang="en-US"/>
          </a:p>
        </p:txBody>
      </p:sp>
    </p:spTree>
    <p:extLst>
      <p:ext uri="{BB962C8B-B14F-4D97-AF65-F5344CB8AC3E}">
        <p14:creationId xmlns:p14="http://schemas.microsoft.com/office/powerpoint/2010/main" val="103535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Management theories provide frameworks for understanding the principles of effective leadership and decision-making. By studying management theories and practices, aspiring business administrators can develop valuable skills for organizational success.</a:t>
            </a:r>
          </a:p>
        </p:txBody>
      </p:sp>
      <p:sp>
        <p:nvSpPr>
          <p:cNvPr id="4" name="Slide Number Placeholder 3"/>
          <p:cNvSpPr>
            <a:spLocks noGrp="1"/>
          </p:cNvSpPr>
          <p:nvPr>
            <p:ph type="sldNum" sz="quarter" idx="5"/>
          </p:nvPr>
        </p:nvSpPr>
        <p:spPr/>
        <p:txBody>
          <a:bodyPr/>
          <a:lstStyle/>
          <a:p>
            <a:fld id="{197E884C-128A-418D-94D8-1DEB03DB88E3}" type="slidenum">
              <a:rPr lang="en-US" smtClean="0"/>
              <a:t>13</a:t>
            </a:fld>
            <a:endParaRPr lang="en-US"/>
          </a:p>
        </p:txBody>
      </p:sp>
    </p:spTree>
    <p:extLst>
      <p:ext uri="{BB962C8B-B14F-4D97-AF65-F5344CB8AC3E}">
        <p14:creationId xmlns:p14="http://schemas.microsoft.com/office/powerpoint/2010/main" val="848795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Effective decision-making is crucial for achieving organizational goals and responding to challenges. This section will explore decision-making processes and strategies that can help business administrators navigate complex situations with confidence.</a:t>
            </a:r>
          </a:p>
        </p:txBody>
      </p:sp>
      <p:sp>
        <p:nvSpPr>
          <p:cNvPr id="4" name="Slide Number Placeholder 3"/>
          <p:cNvSpPr>
            <a:spLocks noGrp="1"/>
          </p:cNvSpPr>
          <p:nvPr>
            <p:ph type="sldNum" sz="quarter" idx="5"/>
          </p:nvPr>
        </p:nvSpPr>
        <p:spPr/>
        <p:txBody>
          <a:bodyPr/>
          <a:lstStyle/>
          <a:p>
            <a:fld id="{197E884C-128A-418D-94D8-1DEB03DB88E3}" type="slidenum">
              <a:rPr lang="en-US" smtClean="0"/>
              <a:t>14</a:t>
            </a:fld>
            <a:endParaRPr lang="en-US"/>
          </a:p>
        </p:txBody>
      </p:sp>
    </p:spTree>
    <p:extLst>
      <p:ext uri="{BB962C8B-B14F-4D97-AF65-F5344CB8AC3E}">
        <p14:creationId xmlns:p14="http://schemas.microsoft.com/office/powerpoint/2010/main" val="1798981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business environment is dynamic and constantly evolving, presenting opportunities and challenges for organizations. Understanding the external factors that influence business operations and developing strategic plans are key to long-term success.</a:t>
            </a:r>
          </a:p>
        </p:txBody>
      </p:sp>
      <p:sp>
        <p:nvSpPr>
          <p:cNvPr id="4" name="Slide Number Placeholder 3"/>
          <p:cNvSpPr>
            <a:spLocks noGrp="1"/>
          </p:cNvSpPr>
          <p:nvPr>
            <p:ph type="sldNum" sz="quarter" idx="5"/>
          </p:nvPr>
        </p:nvSpPr>
        <p:spPr/>
        <p:txBody>
          <a:bodyPr/>
          <a:lstStyle/>
          <a:p>
            <a:fld id="{197E884C-128A-418D-94D8-1DEB03DB88E3}" type="slidenum">
              <a:rPr lang="en-US" smtClean="0"/>
              <a:t>15</a:t>
            </a:fld>
            <a:endParaRPr lang="en-US"/>
          </a:p>
        </p:txBody>
      </p:sp>
    </p:spTree>
    <p:extLst>
      <p:ext uri="{BB962C8B-B14F-4D97-AF65-F5344CB8AC3E}">
        <p14:creationId xmlns:p14="http://schemas.microsoft.com/office/powerpoint/2010/main" val="468921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in-depth understanding of the business environment allows organizations to anticipate market trends, identify opportunities, and mitigate risks. This section will explore the various factors that shape the business landscape.</a:t>
            </a:r>
          </a:p>
        </p:txBody>
      </p:sp>
      <p:sp>
        <p:nvSpPr>
          <p:cNvPr id="4" name="Slide Number Placeholder 3"/>
          <p:cNvSpPr>
            <a:spLocks noGrp="1"/>
          </p:cNvSpPr>
          <p:nvPr>
            <p:ph type="sldNum" sz="quarter" idx="5"/>
          </p:nvPr>
        </p:nvSpPr>
        <p:spPr/>
        <p:txBody>
          <a:bodyPr/>
          <a:lstStyle/>
          <a:p>
            <a:fld id="{197E884C-128A-418D-94D8-1DEB03DB88E3}" type="slidenum">
              <a:rPr lang="en-US" smtClean="0"/>
              <a:t>16</a:t>
            </a:fld>
            <a:endParaRPr lang="en-US"/>
          </a:p>
        </p:txBody>
      </p:sp>
    </p:spTree>
    <p:extLst>
      <p:ext uri="{BB962C8B-B14F-4D97-AF65-F5344CB8AC3E}">
        <p14:creationId xmlns:p14="http://schemas.microsoft.com/office/powerpoint/2010/main" val="2844216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SWOT analysis is a strategic planning tool that helps organizations assess their strengths, weaknesses, opportunities, and threats. By conducting SWOT analysis and strategic planning, businesses can develop competitive strategies and adapt to changes in the market.</a:t>
            </a:r>
          </a:p>
        </p:txBody>
      </p:sp>
      <p:sp>
        <p:nvSpPr>
          <p:cNvPr id="4" name="Slide Number Placeholder 3"/>
          <p:cNvSpPr>
            <a:spLocks noGrp="1"/>
          </p:cNvSpPr>
          <p:nvPr>
            <p:ph type="sldNum" sz="quarter" idx="5"/>
          </p:nvPr>
        </p:nvSpPr>
        <p:spPr/>
        <p:txBody>
          <a:bodyPr/>
          <a:lstStyle/>
          <a:p>
            <a:fld id="{197E884C-128A-418D-94D8-1DEB03DB88E3}" type="slidenum">
              <a:rPr lang="en-US" smtClean="0"/>
              <a:t>17</a:t>
            </a:fld>
            <a:endParaRPr lang="en-US"/>
          </a:p>
        </p:txBody>
      </p:sp>
    </p:spTree>
    <p:extLst>
      <p:ext uri="{BB962C8B-B14F-4D97-AF65-F5344CB8AC3E}">
        <p14:creationId xmlns:p14="http://schemas.microsoft.com/office/powerpoint/2010/main" val="2518321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Globalization has transformed the way businesses operate, enabling them to reach new markets and expand their operations internationally. Understanding the impact of globalization on business is essential for navigating the complexities of the global economy.</a:t>
            </a:r>
          </a:p>
        </p:txBody>
      </p:sp>
      <p:sp>
        <p:nvSpPr>
          <p:cNvPr id="4" name="Slide Number Placeholder 3"/>
          <p:cNvSpPr>
            <a:spLocks noGrp="1"/>
          </p:cNvSpPr>
          <p:nvPr>
            <p:ph type="sldNum" sz="quarter" idx="5"/>
          </p:nvPr>
        </p:nvSpPr>
        <p:spPr/>
        <p:txBody>
          <a:bodyPr/>
          <a:lstStyle/>
          <a:p>
            <a:fld id="{197E884C-128A-418D-94D8-1DEB03DB88E3}" type="slidenum">
              <a:rPr lang="en-US" smtClean="0"/>
              <a:t>18</a:t>
            </a:fld>
            <a:endParaRPr lang="en-US"/>
          </a:p>
        </p:txBody>
      </p:sp>
    </p:spTree>
    <p:extLst>
      <p:ext uri="{BB962C8B-B14F-4D97-AF65-F5344CB8AC3E}">
        <p14:creationId xmlns:p14="http://schemas.microsoft.com/office/powerpoint/2010/main" val="3770444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theoretical knowledge, practical skills are essential for success in the field of business and administration. This section will focus on developing effective communication, time management, and teamwork skills.</a:t>
            </a:r>
          </a:p>
        </p:txBody>
      </p:sp>
      <p:sp>
        <p:nvSpPr>
          <p:cNvPr id="4" name="Slide Number Placeholder 3"/>
          <p:cNvSpPr>
            <a:spLocks noGrp="1"/>
          </p:cNvSpPr>
          <p:nvPr>
            <p:ph type="sldNum" sz="quarter" idx="5"/>
          </p:nvPr>
        </p:nvSpPr>
        <p:spPr/>
        <p:txBody>
          <a:bodyPr/>
          <a:lstStyle/>
          <a:p>
            <a:fld id="{197E884C-128A-418D-94D8-1DEB03DB88E3}" type="slidenum">
              <a:rPr lang="en-US" smtClean="0"/>
              <a:t>19</a:t>
            </a:fld>
            <a:endParaRPr lang="en-US"/>
          </a:p>
        </p:txBody>
      </p:sp>
    </p:spTree>
    <p:extLst>
      <p:ext uri="{BB962C8B-B14F-4D97-AF65-F5344CB8AC3E}">
        <p14:creationId xmlns:p14="http://schemas.microsoft.com/office/powerpoint/2010/main" val="1959008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presentation, we will cover a wide range of topics related to Business and Administration Science. From understanding the fundamentals of business to exploring core areas of study, practical skills development, and career paths, this guide will equip first semester university students with essential knowledge and insights.</a:t>
            </a:r>
          </a:p>
        </p:txBody>
      </p:sp>
      <p:sp>
        <p:nvSpPr>
          <p:cNvPr id="4" name="Slide Number Placeholder 3"/>
          <p:cNvSpPr>
            <a:spLocks noGrp="1"/>
          </p:cNvSpPr>
          <p:nvPr>
            <p:ph type="sldNum" sz="quarter" idx="5"/>
          </p:nvPr>
        </p:nvSpPr>
        <p:spPr/>
        <p:txBody>
          <a:bodyPr/>
          <a:lstStyle/>
          <a:p>
            <a:fld id="{197E884C-128A-418D-94D8-1DEB03DB88E3}" type="slidenum">
              <a:rPr lang="en-US" smtClean="0"/>
              <a:t>2</a:t>
            </a:fld>
            <a:endParaRPr lang="en-US"/>
          </a:p>
        </p:txBody>
      </p:sp>
    </p:spTree>
    <p:extLst>
      <p:ext uri="{BB962C8B-B14F-4D97-AF65-F5344CB8AC3E}">
        <p14:creationId xmlns:p14="http://schemas.microsoft.com/office/powerpoint/2010/main" val="88710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Effective communication is a cornerstone of successful business interactions. Developing strong communication skills, both written and verbal, is crucial for building relationships, resolving conflicts, and conveying ideas clearly.</a:t>
            </a:r>
          </a:p>
        </p:txBody>
      </p:sp>
      <p:sp>
        <p:nvSpPr>
          <p:cNvPr id="4" name="Slide Number Placeholder 3"/>
          <p:cNvSpPr>
            <a:spLocks noGrp="1"/>
          </p:cNvSpPr>
          <p:nvPr>
            <p:ph type="sldNum" sz="quarter" idx="5"/>
          </p:nvPr>
        </p:nvSpPr>
        <p:spPr/>
        <p:txBody>
          <a:bodyPr/>
          <a:lstStyle/>
          <a:p>
            <a:fld id="{197E884C-128A-418D-94D8-1DEB03DB88E3}" type="slidenum">
              <a:rPr lang="en-US" smtClean="0"/>
              <a:t>20</a:t>
            </a:fld>
            <a:endParaRPr lang="en-US"/>
          </a:p>
        </p:txBody>
      </p:sp>
    </p:spTree>
    <p:extLst>
      <p:ext uri="{BB962C8B-B14F-4D97-AF65-F5344CB8AC3E}">
        <p14:creationId xmlns:p14="http://schemas.microsoft.com/office/powerpoint/2010/main" val="1600927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Time management is essential for balancing priorities, meeting deadlines, and maximizing productivity. By mastering time management techniques, business students can enhance their efficiency and achieve their goals effectively.</a:t>
            </a:r>
          </a:p>
        </p:txBody>
      </p:sp>
      <p:sp>
        <p:nvSpPr>
          <p:cNvPr id="4" name="Slide Number Placeholder 3"/>
          <p:cNvSpPr>
            <a:spLocks noGrp="1"/>
          </p:cNvSpPr>
          <p:nvPr>
            <p:ph type="sldNum" sz="quarter" idx="5"/>
          </p:nvPr>
        </p:nvSpPr>
        <p:spPr/>
        <p:txBody>
          <a:bodyPr/>
          <a:lstStyle/>
          <a:p>
            <a:fld id="{197E884C-128A-418D-94D8-1DEB03DB88E3}" type="slidenum">
              <a:rPr lang="en-US" smtClean="0"/>
              <a:t>21</a:t>
            </a:fld>
            <a:endParaRPr lang="en-US"/>
          </a:p>
        </p:txBody>
      </p:sp>
    </p:spTree>
    <p:extLst>
      <p:ext uri="{BB962C8B-B14F-4D97-AF65-F5344CB8AC3E}">
        <p14:creationId xmlns:p14="http://schemas.microsoft.com/office/powerpoint/2010/main" val="2151073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Teamwork and leadership are essential skills for collaborating effectively with others and leading teams to success. Developing strong teamwork and leadership skills can enhance organizational performance and drive innovation.</a:t>
            </a:r>
          </a:p>
        </p:txBody>
      </p:sp>
      <p:sp>
        <p:nvSpPr>
          <p:cNvPr id="4" name="Slide Number Placeholder 3"/>
          <p:cNvSpPr>
            <a:spLocks noGrp="1"/>
          </p:cNvSpPr>
          <p:nvPr>
            <p:ph type="sldNum" sz="quarter" idx="5"/>
          </p:nvPr>
        </p:nvSpPr>
        <p:spPr/>
        <p:txBody>
          <a:bodyPr/>
          <a:lstStyle/>
          <a:p>
            <a:fld id="{197E884C-128A-418D-94D8-1DEB03DB88E3}" type="slidenum">
              <a:rPr lang="en-US" smtClean="0"/>
              <a:t>22</a:t>
            </a:fld>
            <a:endParaRPr lang="en-US"/>
          </a:p>
        </p:txBody>
      </p:sp>
    </p:spTree>
    <p:extLst>
      <p:ext uri="{BB962C8B-B14F-4D97-AF65-F5344CB8AC3E}">
        <p14:creationId xmlns:p14="http://schemas.microsoft.com/office/powerpoint/2010/main" val="3974266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field of business and administration offers a diverse range of career options for students to explore. This section will provide insights into various career paths, required skills, qualifications, and strategies for career development.</a:t>
            </a:r>
          </a:p>
        </p:txBody>
      </p:sp>
      <p:sp>
        <p:nvSpPr>
          <p:cNvPr id="4" name="Slide Number Placeholder 3"/>
          <p:cNvSpPr>
            <a:spLocks noGrp="1"/>
          </p:cNvSpPr>
          <p:nvPr>
            <p:ph type="sldNum" sz="quarter" idx="5"/>
          </p:nvPr>
        </p:nvSpPr>
        <p:spPr/>
        <p:txBody>
          <a:bodyPr/>
          <a:lstStyle/>
          <a:p>
            <a:fld id="{197E884C-128A-418D-94D8-1DEB03DB88E3}" type="slidenum">
              <a:rPr lang="en-US" smtClean="0"/>
              <a:t>23</a:t>
            </a:fld>
            <a:endParaRPr lang="en-US"/>
          </a:p>
        </p:txBody>
      </p:sp>
    </p:spTree>
    <p:extLst>
      <p:ext uri="{BB962C8B-B14F-4D97-AF65-F5344CB8AC3E}">
        <p14:creationId xmlns:p14="http://schemas.microsoft.com/office/powerpoint/2010/main" val="1235111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Business and administration graduates can pursue diverse career paths across industries such as marketing, finance, human resources, and entrepreneurship. Exploring various career options can help students identify their interests and goals.</a:t>
            </a:r>
          </a:p>
        </p:txBody>
      </p:sp>
      <p:sp>
        <p:nvSpPr>
          <p:cNvPr id="4" name="Slide Number Placeholder 3"/>
          <p:cNvSpPr>
            <a:spLocks noGrp="1"/>
          </p:cNvSpPr>
          <p:nvPr>
            <p:ph type="sldNum" sz="quarter" idx="5"/>
          </p:nvPr>
        </p:nvSpPr>
        <p:spPr/>
        <p:txBody>
          <a:bodyPr/>
          <a:lstStyle/>
          <a:p>
            <a:fld id="{197E884C-128A-418D-94D8-1DEB03DB88E3}" type="slidenum">
              <a:rPr lang="en-US" smtClean="0"/>
              <a:t>24</a:t>
            </a:fld>
            <a:endParaRPr lang="en-US"/>
          </a:p>
        </p:txBody>
      </p:sp>
    </p:spTree>
    <p:extLst>
      <p:ext uri="{BB962C8B-B14F-4D97-AF65-F5344CB8AC3E}">
        <p14:creationId xmlns:p14="http://schemas.microsoft.com/office/powerpoint/2010/main" val="976900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Different career paths in business and administration require specific skills and qualifications. Understanding the necessary skills and qualifications can help students prepare effectively for their desired roles.</a:t>
            </a:r>
          </a:p>
        </p:txBody>
      </p:sp>
      <p:sp>
        <p:nvSpPr>
          <p:cNvPr id="4" name="Slide Number Placeholder 3"/>
          <p:cNvSpPr>
            <a:spLocks noGrp="1"/>
          </p:cNvSpPr>
          <p:nvPr>
            <p:ph type="sldNum" sz="quarter" idx="5"/>
          </p:nvPr>
        </p:nvSpPr>
        <p:spPr/>
        <p:txBody>
          <a:bodyPr/>
          <a:lstStyle/>
          <a:p>
            <a:fld id="{197E884C-128A-418D-94D8-1DEB03DB88E3}" type="slidenum">
              <a:rPr lang="en-US" smtClean="0"/>
              <a:t>25</a:t>
            </a:fld>
            <a:endParaRPr lang="en-US"/>
          </a:p>
        </p:txBody>
      </p:sp>
    </p:spTree>
    <p:extLst>
      <p:ext uri="{BB962C8B-B14F-4D97-AF65-F5344CB8AC3E}">
        <p14:creationId xmlns:p14="http://schemas.microsoft.com/office/powerpoint/2010/main" val="1604670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Developing a strategic approach to career development is essential for achieving long-term success in the field of business and administration. This section will provide insights into effective strategies for advancing your career and reaching your professional goals.</a:t>
            </a:r>
          </a:p>
        </p:txBody>
      </p:sp>
      <p:sp>
        <p:nvSpPr>
          <p:cNvPr id="4" name="Slide Number Placeholder 3"/>
          <p:cNvSpPr>
            <a:spLocks noGrp="1"/>
          </p:cNvSpPr>
          <p:nvPr>
            <p:ph type="sldNum" sz="quarter" idx="5"/>
          </p:nvPr>
        </p:nvSpPr>
        <p:spPr/>
        <p:txBody>
          <a:bodyPr/>
          <a:lstStyle/>
          <a:p>
            <a:fld id="{197E884C-128A-418D-94D8-1DEB03DB88E3}" type="slidenum">
              <a:rPr lang="en-US" smtClean="0"/>
              <a:t>26</a:t>
            </a:fld>
            <a:endParaRPr lang="en-US"/>
          </a:p>
        </p:txBody>
      </p:sp>
    </p:spTree>
    <p:extLst>
      <p:ext uri="{BB962C8B-B14F-4D97-AF65-F5344CB8AC3E}">
        <p14:creationId xmlns:p14="http://schemas.microsoft.com/office/powerpoint/2010/main" val="2387463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first semester university students embarking on a journey into the world of Business and Administration Science, this guide equips you with essential knowledge and insights to navigate the complexities of the field. By understanding key concepts, core areas of study, practical skills, and career paths, you are well-prepared for a successful academic and professional journey.</a:t>
            </a:r>
          </a:p>
        </p:txBody>
      </p:sp>
      <p:sp>
        <p:nvSpPr>
          <p:cNvPr id="4" name="Slide Number Placeholder 3"/>
          <p:cNvSpPr>
            <a:spLocks noGrp="1"/>
          </p:cNvSpPr>
          <p:nvPr>
            <p:ph type="sldNum" sz="quarter" idx="5"/>
          </p:nvPr>
        </p:nvSpPr>
        <p:spPr/>
        <p:txBody>
          <a:bodyPr/>
          <a:lstStyle/>
          <a:p>
            <a:fld id="{197E884C-128A-418D-94D8-1DEB03DB88E3}" type="slidenum">
              <a:rPr lang="en-US" smtClean="0"/>
              <a:t>27</a:t>
            </a:fld>
            <a:endParaRPr lang="en-US"/>
          </a:p>
        </p:txBody>
      </p:sp>
    </p:spTree>
    <p:extLst>
      <p:ext uri="{BB962C8B-B14F-4D97-AF65-F5344CB8AC3E}">
        <p14:creationId xmlns:p14="http://schemas.microsoft.com/office/powerpoint/2010/main" val="2145174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excel in the field of Business and Administration, it is crucial to grasp the fundamental concepts that underpin the discipline. This section will explore the definition and scope of business, the role of administration, as well as key terminology essential for understanding the field.</a:t>
            </a:r>
          </a:p>
        </p:txBody>
      </p:sp>
      <p:sp>
        <p:nvSpPr>
          <p:cNvPr id="4" name="Slide Number Placeholder 3"/>
          <p:cNvSpPr>
            <a:spLocks noGrp="1"/>
          </p:cNvSpPr>
          <p:nvPr>
            <p:ph type="sldNum" sz="quarter" idx="5"/>
          </p:nvPr>
        </p:nvSpPr>
        <p:spPr/>
        <p:txBody>
          <a:bodyPr/>
          <a:lstStyle/>
          <a:p>
            <a:fld id="{197E884C-128A-418D-94D8-1DEB03DB88E3}" type="slidenum">
              <a:rPr lang="en-US" smtClean="0"/>
              <a:t>3</a:t>
            </a:fld>
            <a:endParaRPr lang="en-US"/>
          </a:p>
        </p:txBody>
      </p:sp>
    </p:spTree>
    <p:extLst>
      <p:ext uri="{BB962C8B-B14F-4D97-AF65-F5344CB8AC3E}">
        <p14:creationId xmlns:p14="http://schemas.microsoft.com/office/powerpoint/2010/main" val="3156532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Business encompasses a wide range of activities aimed at creating value by providing goods or services to customers. Understanding the scope of business is essential for navigating the complex world of commerce and entrepreneurship.</a:t>
            </a:r>
          </a:p>
        </p:txBody>
      </p:sp>
      <p:sp>
        <p:nvSpPr>
          <p:cNvPr id="4" name="Slide Number Placeholder 3"/>
          <p:cNvSpPr>
            <a:spLocks noGrp="1"/>
          </p:cNvSpPr>
          <p:nvPr>
            <p:ph type="sldNum" sz="quarter" idx="5"/>
          </p:nvPr>
        </p:nvSpPr>
        <p:spPr/>
        <p:txBody>
          <a:bodyPr/>
          <a:lstStyle/>
          <a:p>
            <a:fld id="{197E884C-128A-418D-94D8-1DEB03DB88E3}" type="slidenum">
              <a:rPr lang="en-US" smtClean="0"/>
              <a:t>4</a:t>
            </a:fld>
            <a:endParaRPr lang="en-US"/>
          </a:p>
        </p:txBody>
      </p:sp>
    </p:spTree>
    <p:extLst>
      <p:ext uri="{BB962C8B-B14F-4D97-AF65-F5344CB8AC3E}">
        <p14:creationId xmlns:p14="http://schemas.microsoft.com/office/powerpoint/2010/main" val="245042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Administration plays a vital role in ensuring the smooth operation of businesses. Efficient administration involves planning, organizing, coordinating, and controlling various activities within an organization to achieve its objectives.</a:t>
            </a:r>
          </a:p>
        </p:txBody>
      </p:sp>
      <p:sp>
        <p:nvSpPr>
          <p:cNvPr id="4" name="Slide Number Placeholder 3"/>
          <p:cNvSpPr>
            <a:spLocks noGrp="1"/>
          </p:cNvSpPr>
          <p:nvPr>
            <p:ph type="sldNum" sz="quarter" idx="5"/>
          </p:nvPr>
        </p:nvSpPr>
        <p:spPr/>
        <p:txBody>
          <a:bodyPr/>
          <a:lstStyle/>
          <a:p>
            <a:fld id="{197E884C-128A-418D-94D8-1DEB03DB88E3}" type="slidenum">
              <a:rPr lang="en-US" smtClean="0"/>
              <a:t>5</a:t>
            </a:fld>
            <a:endParaRPr lang="en-US"/>
          </a:p>
        </p:txBody>
      </p:sp>
    </p:spTree>
    <p:extLst>
      <p:ext uri="{BB962C8B-B14F-4D97-AF65-F5344CB8AC3E}">
        <p14:creationId xmlns:p14="http://schemas.microsoft.com/office/powerpoint/2010/main" val="3650774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Familiarizing yourself with key concepts and terminology used in business and administration is essential for effective communication and decision-making. This section will introduce you to the foundational concepts that form the basis of the field.</a:t>
            </a:r>
          </a:p>
        </p:txBody>
      </p:sp>
      <p:sp>
        <p:nvSpPr>
          <p:cNvPr id="4" name="Slide Number Placeholder 3"/>
          <p:cNvSpPr>
            <a:spLocks noGrp="1"/>
          </p:cNvSpPr>
          <p:nvPr>
            <p:ph type="sldNum" sz="quarter" idx="5"/>
          </p:nvPr>
        </p:nvSpPr>
        <p:spPr/>
        <p:txBody>
          <a:bodyPr/>
          <a:lstStyle/>
          <a:p>
            <a:fld id="{197E884C-128A-418D-94D8-1DEB03DB88E3}" type="slidenum">
              <a:rPr lang="en-US" smtClean="0"/>
              <a:t>6</a:t>
            </a:fld>
            <a:endParaRPr lang="en-US"/>
          </a:p>
        </p:txBody>
      </p:sp>
    </p:spTree>
    <p:extLst>
      <p:ext uri="{BB962C8B-B14F-4D97-AF65-F5344CB8AC3E}">
        <p14:creationId xmlns:p14="http://schemas.microsoft.com/office/powerpoint/2010/main" val="365109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Business studies encompass a diverse range of core areas that are essential for understanding how organizations operate and thrive. This section will delve into key disciplines such as marketing, financial management, and human resource management.</a:t>
            </a:r>
          </a:p>
        </p:txBody>
      </p:sp>
      <p:sp>
        <p:nvSpPr>
          <p:cNvPr id="4" name="Slide Number Placeholder 3"/>
          <p:cNvSpPr>
            <a:spLocks noGrp="1"/>
          </p:cNvSpPr>
          <p:nvPr>
            <p:ph type="sldNum" sz="quarter" idx="5"/>
          </p:nvPr>
        </p:nvSpPr>
        <p:spPr/>
        <p:txBody>
          <a:bodyPr/>
          <a:lstStyle/>
          <a:p>
            <a:fld id="{197E884C-128A-418D-94D8-1DEB03DB88E3}" type="slidenum">
              <a:rPr lang="en-US" smtClean="0"/>
              <a:t>7</a:t>
            </a:fld>
            <a:endParaRPr lang="en-US"/>
          </a:p>
        </p:txBody>
      </p:sp>
    </p:spTree>
    <p:extLst>
      <p:ext uri="{BB962C8B-B14F-4D97-AF65-F5344CB8AC3E}">
        <p14:creationId xmlns:p14="http://schemas.microsoft.com/office/powerpoint/2010/main" val="1634510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Marketing is a critical function that focuses on identifying customer needs, creating value propositions, and promoting products or services. Understanding marketing principles is essential for developing effective strategies to reach target audiences.</a:t>
            </a:r>
          </a:p>
        </p:txBody>
      </p:sp>
      <p:sp>
        <p:nvSpPr>
          <p:cNvPr id="4" name="Slide Number Placeholder 3"/>
          <p:cNvSpPr>
            <a:spLocks noGrp="1"/>
          </p:cNvSpPr>
          <p:nvPr>
            <p:ph type="sldNum" sz="quarter" idx="5"/>
          </p:nvPr>
        </p:nvSpPr>
        <p:spPr/>
        <p:txBody>
          <a:bodyPr/>
          <a:lstStyle/>
          <a:p>
            <a:fld id="{197E884C-128A-418D-94D8-1DEB03DB88E3}" type="slidenum">
              <a:rPr lang="en-US" smtClean="0"/>
              <a:t>8</a:t>
            </a:fld>
            <a:endParaRPr lang="en-US"/>
          </a:p>
        </p:txBody>
      </p:sp>
    </p:spTree>
    <p:extLst>
      <p:ext uri="{BB962C8B-B14F-4D97-AF65-F5344CB8AC3E}">
        <p14:creationId xmlns:p14="http://schemas.microsoft.com/office/powerpoint/2010/main" val="2995921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Financial management involves planning, organizing, directing, and controlling financial activities within an organization. Proficiency in financial management is crucial for ensuring the financial health and sustainability of a business.</a:t>
            </a:r>
          </a:p>
        </p:txBody>
      </p:sp>
      <p:sp>
        <p:nvSpPr>
          <p:cNvPr id="4" name="Slide Number Placeholder 3"/>
          <p:cNvSpPr>
            <a:spLocks noGrp="1"/>
          </p:cNvSpPr>
          <p:nvPr>
            <p:ph type="sldNum" sz="quarter" idx="5"/>
          </p:nvPr>
        </p:nvSpPr>
        <p:spPr/>
        <p:txBody>
          <a:bodyPr/>
          <a:lstStyle/>
          <a:p>
            <a:fld id="{197E884C-128A-418D-94D8-1DEB03DB88E3}" type="slidenum">
              <a:rPr lang="en-US" smtClean="0"/>
              <a:t>9</a:t>
            </a:fld>
            <a:endParaRPr lang="en-US"/>
          </a:p>
        </p:txBody>
      </p:sp>
    </p:spTree>
    <p:extLst>
      <p:ext uri="{BB962C8B-B14F-4D97-AF65-F5344CB8AC3E}">
        <p14:creationId xmlns:p14="http://schemas.microsoft.com/office/powerpoint/2010/main" val="634664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10/21/2024</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11458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10/21/2024</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6203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10/21/2024</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66152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10/21/2024</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2127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10/21/2024</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7370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10/21/2024</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4018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10/21/2024</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8944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10/21/2024</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5614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10/21/2024</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9570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10/21/2024</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5000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10/21/2024</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08015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10/21/2024</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4074209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846B4F-C734-C50A-5EFB-681FB25B1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ccessories on a white work desk">
            <a:extLst>
              <a:ext uri="{FF2B5EF4-FFF2-40B4-BE49-F238E27FC236}">
                <a16:creationId xmlns:a16="http://schemas.microsoft.com/office/drawing/2014/main" id="{91A6E785-C006-4D81-BFE0-D08844D9248A}"/>
              </a:ext>
            </a:extLst>
          </p:cNvPr>
          <p:cNvPicPr>
            <a:picLocks noChangeAspect="1"/>
          </p:cNvPicPr>
          <p:nvPr/>
        </p:nvPicPr>
        <p:blipFill>
          <a:blip r:embed="rId3"/>
          <a:srcRect l="883" r="32389" b="1"/>
          <a:stretch/>
        </p:blipFill>
        <p:spPr>
          <a:xfrm>
            <a:off x="1190113" y="1160168"/>
            <a:ext cx="4535401" cy="4536803"/>
          </a:xfrm>
          <a:prstGeom prst="rect">
            <a:avLst/>
          </a:prstGeom>
        </p:spPr>
      </p:pic>
      <p:sp>
        <p:nvSpPr>
          <p:cNvPr id="2" name="Title 1">
            <a:extLst>
              <a:ext uri="{FF2B5EF4-FFF2-40B4-BE49-F238E27FC236}">
                <a16:creationId xmlns:a16="http://schemas.microsoft.com/office/drawing/2014/main" id="{C36A1985-7538-E196-B2B9-1C33C8FAD70F}"/>
              </a:ext>
            </a:extLst>
          </p:cNvPr>
          <p:cNvSpPr>
            <a:spLocks noGrp="1"/>
          </p:cNvSpPr>
          <p:nvPr>
            <p:ph type="ctrTitle"/>
          </p:nvPr>
        </p:nvSpPr>
        <p:spPr>
          <a:xfrm>
            <a:off x="6546870" y="1255367"/>
            <a:ext cx="4540945" cy="2724433"/>
          </a:xfrm>
        </p:spPr>
        <p:txBody>
          <a:bodyPr>
            <a:normAutofit/>
          </a:bodyPr>
          <a:lstStyle/>
          <a:p>
            <a:pPr algn="l"/>
            <a:r>
              <a:rPr lang="en-US" sz="2800"/>
              <a:t>Introduction to Business and Administration Science: A Comprehensive Guide for First Semester University Students</a:t>
            </a:r>
          </a:p>
        </p:txBody>
      </p:sp>
      <p:sp>
        <p:nvSpPr>
          <p:cNvPr id="3" name="Subtitle 2">
            <a:extLst>
              <a:ext uri="{FF2B5EF4-FFF2-40B4-BE49-F238E27FC236}">
                <a16:creationId xmlns:a16="http://schemas.microsoft.com/office/drawing/2014/main" id="{E34694DD-3675-AAAB-B829-5340BB41A9AE}"/>
              </a:ext>
            </a:extLst>
          </p:cNvPr>
          <p:cNvSpPr>
            <a:spLocks noGrp="1"/>
          </p:cNvSpPr>
          <p:nvPr>
            <p:ph type="subTitle" idx="1"/>
          </p:nvPr>
        </p:nvSpPr>
        <p:spPr>
          <a:xfrm>
            <a:off x="6546869" y="4209874"/>
            <a:ext cx="4535401" cy="1487097"/>
          </a:xfrm>
        </p:spPr>
        <p:txBody>
          <a:bodyPr>
            <a:normAutofit/>
          </a:bodyPr>
          <a:lstStyle/>
          <a:p>
            <a:pPr algn="l"/>
            <a:r>
              <a:rPr lang="en-US" sz="2000"/>
              <a:t>Navigating the world of Business and Administration Science</a:t>
            </a:r>
          </a:p>
        </p:txBody>
      </p:sp>
    </p:spTree>
    <p:extLst>
      <p:ext uri="{BB962C8B-B14F-4D97-AF65-F5344CB8AC3E}">
        <p14:creationId xmlns:p14="http://schemas.microsoft.com/office/powerpoint/2010/main" val="47235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Full length shot of a group of designers working together in their creative office">
            <a:extLst>
              <a:ext uri="{FF2B5EF4-FFF2-40B4-BE49-F238E27FC236}">
                <a16:creationId xmlns:a16="http://schemas.microsoft.com/office/drawing/2014/main" id="{9F7B23F5-D67D-4A1B-92C8-49D9229A11F7}"/>
              </a:ext>
            </a:extLst>
          </p:cNvPr>
          <p:cNvPicPr>
            <a:picLocks noGrp="1" noChangeAspect="1"/>
          </p:cNvPicPr>
          <p:nvPr>
            <p:ph sz="half" idx="1"/>
          </p:nvPr>
        </p:nvPicPr>
        <p:blipFill>
          <a:blip r:embed="rId3"/>
          <a:srcRect l="20121" r="32251" b="1"/>
          <a:stretch/>
        </p:blipFill>
        <p:spPr>
          <a:xfrm>
            <a:off x="5818632" y="-1"/>
            <a:ext cx="6373368" cy="6857999"/>
          </a:xfrm>
          <a:prstGeom prst="rect">
            <a:avLst/>
          </a:prstGeom>
        </p:spPr>
      </p:pic>
      <p:sp>
        <p:nvSpPr>
          <p:cNvPr id="2" name="Title 1">
            <a:extLst>
              <a:ext uri="{FF2B5EF4-FFF2-40B4-BE49-F238E27FC236}">
                <a16:creationId xmlns:a16="http://schemas.microsoft.com/office/drawing/2014/main" id="{9B621060-E0A6-4AE5-A28D-DE7A855943BC}"/>
              </a:ext>
            </a:extLst>
          </p:cNvPr>
          <p:cNvSpPr>
            <a:spLocks noGrp="1"/>
          </p:cNvSpPr>
          <p:nvPr>
            <p:ph type="title"/>
          </p:nvPr>
        </p:nvSpPr>
        <p:spPr>
          <a:xfrm>
            <a:off x="614680" y="603504"/>
            <a:ext cx="4361688" cy="1527048"/>
          </a:xfrm>
        </p:spPr>
        <p:txBody>
          <a:bodyPr vert="horz" lIns="91440" tIns="45720" rIns="91440" bIns="45720" rtlCol="0" anchor="b">
            <a:normAutofit/>
          </a:bodyPr>
          <a:lstStyle/>
          <a:p>
            <a:r>
              <a:rPr lang="en-US" b="1" kern="1200">
                <a:solidFill>
                  <a:schemeClr val="tx1"/>
                </a:solidFill>
                <a:latin typeface="+mj-lt"/>
                <a:ea typeface="+mj-ea"/>
                <a:cs typeface="+mj-cs"/>
              </a:rPr>
              <a:t>Human Resource Management</a:t>
            </a:r>
          </a:p>
        </p:txBody>
      </p:sp>
      <p:sp>
        <p:nvSpPr>
          <p:cNvPr id="4" name="Content Placeholder 3">
            <a:extLst>
              <a:ext uri="{FF2B5EF4-FFF2-40B4-BE49-F238E27FC236}">
                <a16:creationId xmlns:a16="http://schemas.microsoft.com/office/drawing/2014/main" id="{871D9EA1-1A2E-82AA-710D-B924584538C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4679" y="2212848"/>
            <a:ext cx="4361688" cy="4096512"/>
          </a:xfrm>
        </p:spPr>
        <p:txBody>
          <a:bodyPr>
            <a:normAutofit/>
          </a:bodyPr>
          <a:lstStyle/>
          <a:p>
            <a:pPr marL="0" indent="0">
              <a:spcBef>
                <a:spcPts val="2500"/>
              </a:spcBef>
              <a:buNone/>
            </a:pPr>
            <a:r>
              <a:rPr lang="en-US" sz="1400" b="1"/>
              <a:t>Effective Human Capital Utilization</a:t>
            </a:r>
          </a:p>
          <a:p>
            <a:pPr marL="0" lvl="1" indent="0">
              <a:buNone/>
            </a:pPr>
            <a:r>
              <a:rPr lang="en-US" sz="1400"/>
              <a:t>Human resource management focuses on optimizing the use of human capital within an organization to enhance productivity and achieve organizational goals.</a:t>
            </a:r>
          </a:p>
          <a:p>
            <a:pPr marL="0" indent="0">
              <a:spcBef>
                <a:spcPts val="2500"/>
              </a:spcBef>
              <a:buNone/>
            </a:pPr>
            <a:r>
              <a:rPr lang="en-US" sz="1400" b="1"/>
              <a:t>Positive Work Environment</a:t>
            </a:r>
          </a:p>
          <a:p>
            <a:pPr marL="0" lvl="1" indent="0">
              <a:buNone/>
            </a:pPr>
            <a:r>
              <a:rPr lang="en-US" sz="1400"/>
              <a:t>Developing skills in HR management is crucial for creating a positive work environment that promotes employee satisfaction, engagement, and well-being.</a:t>
            </a:r>
          </a:p>
        </p:txBody>
      </p:sp>
    </p:spTree>
    <p:extLst>
      <p:ext uri="{BB962C8B-B14F-4D97-AF65-F5344CB8AC3E}">
        <p14:creationId xmlns:p14="http://schemas.microsoft.com/office/powerpoint/2010/main" val="3129747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CDCFB9B0-6397-2202-2068-61FFA4521BAC}"/>
              </a:ext>
            </a:extLst>
          </p:cNvPr>
          <p:cNvSpPr>
            <a:spLocks noGrp="1"/>
          </p:cNvSpPr>
          <p:nvPr>
            <p:ph type="ctrTitle"/>
          </p:nvPr>
        </p:nvSpPr>
        <p:spPr>
          <a:xfrm>
            <a:off x="277091" y="1814321"/>
            <a:ext cx="7772400" cy="4560920"/>
          </a:xfrm>
        </p:spPr>
        <p:txBody>
          <a:bodyPr anchor="b">
            <a:normAutofit/>
          </a:bodyPr>
          <a:lstStyle/>
          <a:p>
            <a:pPr algn="l"/>
            <a:r>
              <a:rPr lang="en-US" sz="7400"/>
              <a:t>Fundamentals of Business Administration</a:t>
            </a:r>
          </a:p>
        </p:txBody>
      </p:sp>
    </p:spTree>
    <p:extLst>
      <p:ext uri="{BB962C8B-B14F-4D97-AF65-F5344CB8AC3E}">
        <p14:creationId xmlns:p14="http://schemas.microsoft.com/office/powerpoint/2010/main" val="164679514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ines and dots connected representing a network">
            <a:extLst>
              <a:ext uri="{FF2B5EF4-FFF2-40B4-BE49-F238E27FC236}">
                <a16:creationId xmlns:a16="http://schemas.microsoft.com/office/drawing/2014/main" id="{45AC28E6-991C-4192-8561-987E15D8A23D}"/>
              </a:ext>
            </a:extLst>
          </p:cNvPr>
          <p:cNvPicPr>
            <a:picLocks noGrp="1" noChangeAspect="1"/>
          </p:cNvPicPr>
          <p:nvPr>
            <p:ph sz="half" idx="1"/>
          </p:nvPr>
        </p:nvPicPr>
        <p:blipFill>
          <a:blip r:embed="rId3"/>
          <a:srcRect l="25411" r="22314"/>
          <a:stretch/>
        </p:blipFill>
        <p:spPr>
          <a:xfrm>
            <a:off x="5818632" y="-1"/>
            <a:ext cx="6373368" cy="6857999"/>
          </a:xfrm>
          <a:prstGeom prst="rect">
            <a:avLst/>
          </a:prstGeom>
        </p:spPr>
      </p:pic>
      <p:sp>
        <p:nvSpPr>
          <p:cNvPr id="2" name="Title 1">
            <a:extLst>
              <a:ext uri="{FF2B5EF4-FFF2-40B4-BE49-F238E27FC236}">
                <a16:creationId xmlns:a16="http://schemas.microsoft.com/office/drawing/2014/main" id="{7720941A-F792-97BC-01F1-BF798D1B8DA0}"/>
              </a:ext>
            </a:extLst>
          </p:cNvPr>
          <p:cNvSpPr>
            <a:spLocks noGrp="1"/>
          </p:cNvSpPr>
          <p:nvPr>
            <p:ph type="title"/>
          </p:nvPr>
        </p:nvSpPr>
        <p:spPr>
          <a:xfrm>
            <a:off x="614680" y="603504"/>
            <a:ext cx="4361688" cy="1527048"/>
          </a:xfrm>
        </p:spPr>
        <p:txBody>
          <a:bodyPr vert="horz" lIns="91440" tIns="45720" rIns="91440" bIns="45720" rtlCol="0" anchor="b">
            <a:normAutofit/>
          </a:bodyPr>
          <a:lstStyle/>
          <a:p>
            <a:r>
              <a:rPr lang="en-US" b="1" kern="1200">
                <a:solidFill>
                  <a:schemeClr val="tx1"/>
                </a:solidFill>
                <a:latin typeface="+mj-lt"/>
                <a:ea typeface="+mj-ea"/>
                <a:cs typeface="+mj-cs"/>
              </a:rPr>
              <a:t>Organizational Structures</a:t>
            </a:r>
          </a:p>
        </p:txBody>
      </p:sp>
      <p:sp>
        <p:nvSpPr>
          <p:cNvPr id="4" name="Content Placeholder 3">
            <a:extLst>
              <a:ext uri="{FF2B5EF4-FFF2-40B4-BE49-F238E27FC236}">
                <a16:creationId xmlns:a16="http://schemas.microsoft.com/office/drawing/2014/main" id="{D795FC35-DA53-F707-FC6F-B4645602FFD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4679" y="2212848"/>
            <a:ext cx="4361688" cy="4096512"/>
          </a:xfrm>
        </p:spPr>
        <p:txBody>
          <a:bodyPr>
            <a:normAutofit/>
          </a:bodyPr>
          <a:lstStyle/>
          <a:p>
            <a:pPr marL="0" indent="0">
              <a:spcBef>
                <a:spcPts val="2500"/>
              </a:spcBef>
              <a:buNone/>
            </a:pPr>
            <a:r>
              <a:rPr lang="en-US" sz="1400" b="1"/>
              <a:t>Coordinated Activities</a:t>
            </a:r>
          </a:p>
          <a:p>
            <a:pPr marL="0" lvl="1" indent="0">
              <a:buNone/>
            </a:pPr>
            <a:r>
              <a:rPr lang="en-US" sz="1400"/>
              <a:t>Organizational structures determine how activities are coordinated within an organization, leading to streamlined processes and improved efficiency.</a:t>
            </a:r>
          </a:p>
          <a:p>
            <a:pPr marL="0" indent="0">
              <a:spcBef>
                <a:spcPts val="2500"/>
              </a:spcBef>
              <a:buNone/>
            </a:pPr>
            <a:r>
              <a:rPr lang="en-US" sz="1400" b="1"/>
              <a:t>Control Mechanisms</a:t>
            </a:r>
          </a:p>
          <a:p>
            <a:pPr marL="0" lvl="1" indent="0">
              <a:buNone/>
            </a:pPr>
            <a:r>
              <a:rPr lang="en-US" sz="1400"/>
              <a:t>Organizational structures provide control mechanisms to ensure smooth operations and effective decision-making processes.</a:t>
            </a:r>
          </a:p>
        </p:txBody>
      </p:sp>
    </p:spTree>
    <p:extLst>
      <p:ext uri="{BB962C8B-B14F-4D97-AF65-F5344CB8AC3E}">
        <p14:creationId xmlns:p14="http://schemas.microsoft.com/office/powerpoint/2010/main" val="7317688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3D small people sitting around the meeting table with pie charts and financial documents.">
            <a:extLst>
              <a:ext uri="{FF2B5EF4-FFF2-40B4-BE49-F238E27FC236}">
                <a16:creationId xmlns:a16="http://schemas.microsoft.com/office/drawing/2014/main" id="{4246E92B-981E-41DC-849C-BB1374C249BE}"/>
              </a:ext>
            </a:extLst>
          </p:cNvPr>
          <p:cNvPicPr>
            <a:picLocks noGrp="1" noChangeAspect="1"/>
          </p:cNvPicPr>
          <p:nvPr>
            <p:ph sz="half" idx="1"/>
          </p:nvPr>
        </p:nvPicPr>
        <p:blipFill>
          <a:blip r:embed="rId3"/>
          <a:srcRect l="17078" r="13222"/>
          <a:stretch/>
        </p:blipFill>
        <p:spPr>
          <a:xfrm>
            <a:off x="5818632" y="-1"/>
            <a:ext cx="6373368" cy="6857999"/>
          </a:xfrm>
          <a:prstGeom prst="rect">
            <a:avLst/>
          </a:prstGeom>
        </p:spPr>
      </p:pic>
      <p:sp>
        <p:nvSpPr>
          <p:cNvPr id="2" name="Title 1">
            <a:extLst>
              <a:ext uri="{FF2B5EF4-FFF2-40B4-BE49-F238E27FC236}">
                <a16:creationId xmlns:a16="http://schemas.microsoft.com/office/drawing/2014/main" id="{58BD65D3-E89D-2B15-A187-D58614A9A69C}"/>
              </a:ext>
            </a:extLst>
          </p:cNvPr>
          <p:cNvSpPr>
            <a:spLocks noGrp="1"/>
          </p:cNvSpPr>
          <p:nvPr>
            <p:ph type="title"/>
          </p:nvPr>
        </p:nvSpPr>
        <p:spPr>
          <a:xfrm>
            <a:off x="614680" y="603504"/>
            <a:ext cx="4361688" cy="1527048"/>
          </a:xfrm>
        </p:spPr>
        <p:txBody>
          <a:bodyPr vert="horz" lIns="91440" tIns="45720" rIns="91440" bIns="45720" rtlCol="0" anchor="b">
            <a:normAutofit/>
          </a:bodyPr>
          <a:lstStyle/>
          <a:p>
            <a:r>
              <a:rPr lang="en-US" sz="3300" b="1" kern="1200">
                <a:solidFill>
                  <a:schemeClr val="tx1"/>
                </a:solidFill>
                <a:latin typeface="+mj-lt"/>
                <a:ea typeface="+mj-ea"/>
                <a:cs typeface="+mj-cs"/>
              </a:rPr>
              <a:t>Management Theories and Practices</a:t>
            </a:r>
          </a:p>
        </p:txBody>
      </p:sp>
      <p:sp>
        <p:nvSpPr>
          <p:cNvPr id="4" name="Content Placeholder 3">
            <a:extLst>
              <a:ext uri="{FF2B5EF4-FFF2-40B4-BE49-F238E27FC236}">
                <a16:creationId xmlns:a16="http://schemas.microsoft.com/office/drawing/2014/main" id="{7CE9EF2F-A252-7953-1457-8447395594B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4679" y="2212848"/>
            <a:ext cx="4361688" cy="4096512"/>
          </a:xfrm>
        </p:spPr>
        <p:txBody>
          <a:bodyPr>
            <a:normAutofit/>
          </a:bodyPr>
          <a:lstStyle/>
          <a:p>
            <a:pPr marL="0" indent="0">
              <a:spcBef>
                <a:spcPts val="2500"/>
              </a:spcBef>
              <a:buNone/>
            </a:pPr>
            <a:r>
              <a:rPr lang="en-US" sz="1400" b="1"/>
              <a:t>Effective Leadership Principles</a:t>
            </a:r>
          </a:p>
          <a:p>
            <a:pPr marL="0" lvl="1" indent="0">
              <a:buNone/>
            </a:pPr>
            <a:r>
              <a:rPr lang="en-US" sz="1400"/>
              <a:t>Management theories offer frameworks to comprehend the principles of effective leadership, guiding aspiring business leaders in making informed decisions and driving organizational success.</a:t>
            </a:r>
          </a:p>
          <a:p>
            <a:pPr marL="0" indent="0">
              <a:spcBef>
                <a:spcPts val="2500"/>
              </a:spcBef>
              <a:buNone/>
            </a:pPr>
            <a:r>
              <a:rPr lang="en-US" sz="1400" b="1"/>
              <a:t>Decision-Making Skills</a:t>
            </a:r>
          </a:p>
          <a:p>
            <a:pPr marL="0" lvl="1" indent="0">
              <a:buNone/>
            </a:pPr>
            <a:r>
              <a:rPr lang="en-US" sz="1400"/>
              <a:t>Studying management theories and practices aids aspiring business administrators in developing valuable decision-making skills crucial for navigating complex organizational challenges and achieving success.</a:t>
            </a:r>
          </a:p>
        </p:txBody>
      </p:sp>
    </p:spTree>
    <p:extLst>
      <p:ext uri="{BB962C8B-B14F-4D97-AF65-F5344CB8AC3E}">
        <p14:creationId xmlns:p14="http://schemas.microsoft.com/office/powerpoint/2010/main" val="2630060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op view image of a mage artwork">
            <a:extLst>
              <a:ext uri="{FF2B5EF4-FFF2-40B4-BE49-F238E27FC236}">
                <a16:creationId xmlns:a16="http://schemas.microsoft.com/office/drawing/2014/main" id="{33C7B3C7-1E6B-4DD0-9348-BACA3396BE1A}"/>
              </a:ext>
            </a:extLst>
          </p:cNvPr>
          <p:cNvPicPr>
            <a:picLocks noGrp="1" noChangeAspect="1"/>
          </p:cNvPicPr>
          <p:nvPr>
            <p:ph sz="half" idx="1"/>
          </p:nvPr>
        </p:nvPicPr>
        <p:blipFill>
          <a:blip r:embed="rId3"/>
          <a:srcRect l="21826" r="8474"/>
          <a:stretch/>
        </p:blipFill>
        <p:spPr>
          <a:xfrm>
            <a:off x="5818632" y="-1"/>
            <a:ext cx="6373368" cy="6857999"/>
          </a:xfrm>
          <a:prstGeom prst="rect">
            <a:avLst/>
          </a:prstGeom>
        </p:spPr>
      </p:pic>
      <p:sp>
        <p:nvSpPr>
          <p:cNvPr id="2" name="Title 1">
            <a:extLst>
              <a:ext uri="{FF2B5EF4-FFF2-40B4-BE49-F238E27FC236}">
                <a16:creationId xmlns:a16="http://schemas.microsoft.com/office/drawing/2014/main" id="{CA6A1EE0-6BB5-B0E4-D862-32DA3B77C91E}"/>
              </a:ext>
            </a:extLst>
          </p:cNvPr>
          <p:cNvSpPr>
            <a:spLocks noGrp="1"/>
          </p:cNvSpPr>
          <p:nvPr>
            <p:ph type="title"/>
          </p:nvPr>
        </p:nvSpPr>
        <p:spPr>
          <a:xfrm>
            <a:off x="614680" y="603504"/>
            <a:ext cx="4361688" cy="1527048"/>
          </a:xfrm>
        </p:spPr>
        <p:txBody>
          <a:bodyPr vert="horz" lIns="91440" tIns="45720" rIns="91440" bIns="45720" rtlCol="0" anchor="b">
            <a:normAutofit/>
          </a:bodyPr>
          <a:lstStyle/>
          <a:p>
            <a:r>
              <a:rPr lang="en-US" b="1" kern="1200">
                <a:solidFill>
                  <a:schemeClr val="tx1"/>
                </a:solidFill>
                <a:latin typeface="+mj-lt"/>
                <a:ea typeface="+mj-ea"/>
                <a:cs typeface="+mj-cs"/>
              </a:rPr>
              <a:t>Decision-Making Processes</a:t>
            </a:r>
          </a:p>
        </p:txBody>
      </p:sp>
      <p:sp>
        <p:nvSpPr>
          <p:cNvPr id="4" name="Content Placeholder 3">
            <a:extLst>
              <a:ext uri="{FF2B5EF4-FFF2-40B4-BE49-F238E27FC236}">
                <a16:creationId xmlns:a16="http://schemas.microsoft.com/office/drawing/2014/main" id="{AABF52D3-6D1E-C217-961F-9656E8B3C54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4679" y="2212848"/>
            <a:ext cx="4361688" cy="4096512"/>
          </a:xfrm>
        </p:spPr>
        <p:txBody>
          <a:bodyPr>
            <a:normAutofit/>
          </a:bodyPr>
          <a:lstStyle/>
          <a:p>
            <a:pPr marL="0" indent="0">
              <a:spcBef>
                <a:spcPts val="2500"/>
              </a:spcBef>
              <a:buNone/>
            </a:pPr>
            <a:r>
              <a:rPr lang="en-US" sz="1400" b="1"/>
              <a:t>Importance of Effective Decision-Making</a:t>
            </a:r>
          </a:p>
          <a:p>
            <a:pPr marL="0" lvl="1" indent="0">
              <a:buNone/>
            </a:pPr>
            <a:r>
              <a:rPr lang="en-US" sz="1400"/>
              <a:t>Effective decision-making is essential for organizations to achieve their goals and effectively respond to challenges in a dynamic business environment.</a:t>
            </a:r>
          </a:p>
          <a:p>
            <a:pPr marL="0" indent="0">
              <a:spcBef>
                <a:spcPts val="2500"/>
              </a:spcBef>
              <a:buNone/>
            </a:pPr>
            <a:r>
              <a:rPr lang="en-US" sz="1400" b="1"/>
              <a:t>Navigating Complex Situations</a:t>
            </a:r>
          </a:p>
          <a:p>
            <a:pPr marL="0" lvl="1" indent="0">
              <a:buNone/>
            </a:pPr>
            <a:r>
              <a:rPr lang="en-US" sz="1400"/>
              <a:t>Exploring decision-making processes and strategies can provide business administrators with the tools to confidently navigate complex and challenging situations.</a:t>
            </a:r>
          </a:p>
        </p:txBody>
      </p:sp>
    </p:spTree>
    <p:extLst>
      <p:ext uri="{BB962C8B-B14F-4D97-AF65-F5344CB8AC3E}">
        <p14:creationId xmlns:p14="http://schemas.microsoft.com/office/powerpoint/2010/main" val="2552781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31F4F860-04C8-A266-0705-DA82EB7506D5}"/>
              </a:ext>
            </a:extLst>
          </p:cNvPr>
          <p:cNvSpPr>
            <a:spLocks noGrp="1"/>
          </p:cNvSpPr>
          <p:nvPr>
            <p:ph type="ctrTitle"/>
          </p:nvPr>
        </p:nvSpPr>
        <p:spPr>
          <a:xfrm>
            <a:off x="277091" y="1814321"/>
            <a:ext cx="7772400" cy="4560920"/>
          </a:xfrm>
        </p:spPr>
        <p:txBody>
          <a:bodyPr anchor="b">
            <a:normAutofit/>
          </a:bodyPr>
          <a:lstStyle/>
          <a:p>
            <a:pPr algn="l"/>
            <a:r>
              <a:rPr lang="en-US" sz="7400"/>
              <a:t>Business Environment and Strategy</a:t>
            </a:r>
          </a:p>
        </p:txBody>
      </p:sp>
    </p:spTree>
    <p:extLst>
      <p:ext uri="{BB962C8B-B14F-4D97-AF65-F5344CB8AC3E}">
        <p14:creationId xmlns:p14="http://schemas.microsoft.com/office/powerpoint/2010/main" val="295013973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ittle girl is drawing about environment. Horizontal composition with copy space.">
            <a:extLst>
              <a:ext uri="{FF2B5EF4-FFF2-40B4-BE49-F238E27FC236}">
                <a16:creationId xmlns:a16="http://schemas.microsoft.com/office/drawing/2014/main" id="{42E8410E-8178-4FEE-9A39-6B3BB511AC83}"/>
              </a:ext>
            </a:extLst>
          </p:cNvPr>
          <p:cNvPicPr>
            <a:picLocks noGrp="1" noChangeAspect="1"/>
          </p:cNvPicPr>
          <p:nvPr>
            <p:ph sz="half" idx="1"/>
          </p:nvPr>
        </p:nvPicPr>
        <p:blipFill>
          <a:blip r:embed="rId3"/>
          <a:srcRect l="32082" r="20124" b="-1"/>
          <a:stretch/>
        </p:blipFill>
        <p:spPr>
          <a:xfrm>
            <a:off x="20" y="10"/>
            <a:ext cx="4910308" cy="6857990"/>
          </a:xfrm>
          <a:prstGeom prst="rect">
            <a:avLst/>
          </a:prstGeom>
        </p:spPr>
      </p:pic>
      <p:sp>
        <p:nvSpPr>
          <p:cNvPr id="2" name="Title 1">
            <a:extLst>
              <a:ext uri="{FF2B5EF4-FFF2-40B4-BE49-F238E27FC236}">
                <a16:creationId xmlns:a16="http://schemas.microsoft.com/office/drawing/2014/main" id="{40A05642-5E7D-3086-8020-B16A4AE24A17}"/>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Understanding the Business Environment</a:t>
            </a:r>
          </a:p>
        </p:txBody>
      </p:sp>
      <p:sp>
        <p:nvSpPr>
          <p:cNvPr id="4" name="Content Placeholder 3">
            <a:extLst>
              <a:ext uri="{FF2B5EF4-FFF2-40B4-BE49-F238E27FC236}">
                <a16:creationId xmlns:a16="http://schemas.microsoft.com/office/drawing/2014/main" id="{FBC30897-2F15-D254-A985-B4424F77626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Anticipating Market Trends</a:t>
            </a:r>
          </a:p>
          <a:p>
            <a:pPr marL="0" lvl="1" indent="0">
              <a:buNone/>
            </a:pPr>
            <a:r>
              <a:rPr lang="en-US" sz="1400"/>
              <a:t>Understanding the business environment enables organizations to anticipate market trends, staying ahead of the competition and meeting consumer demand effectively.</a:t>
            </a:r>
          </a:p>
          <a:p>
            <a:pPr marL="0" indent="0">
              <a:spcBef>
                <a:spcPts val="2500"/>
              </a:spcBef>
              <a:buNone/>
            </a:pPr>
            <a:r>
              <a:rPr lang="en-US" sz="1400" b="1"/>
              <a:t>Identifying Opportunities</a:t>
            </a:r>
          </a:p>
          <a:p>
            <a:pPr marL="0" lvl="1" indent="0">
              <a:buNone/>
            </a:pPr>
            <a:r>
              <a:rPr lang="en-US" sz="1400"/>
              <a:t>A comprehensive understanding of the business environment helps in identifying opportunities for growth and expansion, allowing organizations to capitalize on new potentials.</a:t>
            </a:r>
          </a:p>
          <a:p>
            <a:pPr marL="0" indent="0">
              <a:spcBef>
                <a:spcPts val="2500"/>
              </a:spcBef>
              <a:buNone/>
            </a:pPr>
            <a:r>
              <a:rPr lang="en-US" sz="1400" b="1"/>
              <a:t>Mitigating Risks</a:t>
            </a:r>
          </a:p>
          <a:p>
            <a:pPr marL="0" lvl="1" indent="0">
              <a:buNone/>
            </a:pPr>
            <a:r>
              <a:rPr lang="en-US" sz="1400"/>
              <a:t>Knowing the business environment helps in identifying potential risks and developing strategies to mitigate them effectively, ensuring business continuity and resilience.</a:t>
            </a:r>
          </a:p>
        </p:txBody>
      </p:sp>
    </p:spTree>
    <p:extLst>
      <p:ext uri="{BB962C8B-B14F-4D97-AF65-F5344CB8AC3E}">
        <p14:creationId xmlns:p14="http://schemas.microsoft.com/office/powerpoint/2010/main" val="2307358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Businesswomen building up career tower.">
            <a:extLst>
              <a:ext uri="{FF2B5EF4-FFF2-40B4-BE49-F238E27FC236}">
                <a16:creationId xmlns:a16="http://schemas.microsoft.com/office/drawing/2014/main" id="{AB159168-8C27-4F85-B28E-F3C86A1B071C}"/>
              </a:ext>
            </a:extLst>
          </p:cNvPr>
          <p:cNvPicPr>
            <a:picLocks noGrp="1" noChangeAspect="1"/>
          </p:cNvPicPr>
          <p:nvPr>
            <p:ph sz="half" idx="1"/>
          </p:nvPr>
        </p:nvPicPr>
        <p:blipFill>
          <a:blip r:embed="rId3"/>
          <a:srcRect l="9617" r="28349" b="-1"/>
          <a:stretch/>
        </p:blipFill>
        <p:spPr>
          <a:xfrm>
            <a:off x="1" y="10"/>
            <a:ext cx="6373368" cy="6857990"/>
          </a:xfrm>
          <a:prstGeom prst="rect">
            <a:avLst/>
          </a:prstGeom>
        </p:spPr>
      </p:pic>
      <p:sp>
        <p:nvSpPr>
          <p:cNvPr id="2" name="Title 1">
            <a:extLst>
              <a:ext uri="{FF2B5EF4-FFF2-40B4-BE49-F238E27FC236}">
                <a16:creationId xmlns:a16="http://schemas.microsoft.com/office/drawing/2014/main" id="{0CA24705-5293-9491-DBA6-4C012E99A14E}"/>
              </a:ext>
            </a:extLst>
          </p:cNvPr>
          <p:cNvSpPr>
            <a:spLocks noGrp="1"/>
          </p:cNvSpPr>
          <p:nvPr>
            <p:ph type="title"/>
          </p:nvPr>
        </p:nvSpPr>
        <p:spPr>
          <a:xfrm>
            <a:off x="7123015" y="603504"/>
            <a:ext cx="4361689" cy="1527048"/>
          </a:xfrm>
        </p:spPr>
        <p:txBody>
          <a:bodyPr vert="horz" lIns="91440" tIns="45720" rIns="91440" bIns="45720" rtlCol="0" anchor="b">
            <a:normAutofit/>
          </a:bodyPr>
          <a:lstStyle/>
          <a:p>
            <a:r>
              <a:rPr lang="en-US" sz="3300" b="1" kern="1200">
                <a:solidFill>
                  <a:schemeClr val="tx1"/>
                </a:solidFill>
                <a:latin typeface="+mj-lt"/>
                <a:ea typeface="+mj-ea"/>
                <a:cs typeface="+mj-cs"/>
              </a:rPr>
              <a:t>SWOT Analysis and Strategic Planning</a:t>
            </a:r>
          </a:p>
        </p:txBody>
      </p:sp>
      <p:sp>
        <p:nvSpPr>
          <p:cNvPr id="4" name="Content Placeholder 3">
            <a:extLst>
              <a:ext uri="{FF2B5EF4-FFF2-40B4-BE49-F238E27FC236}">
                <a16:creationId xmlns:a16="http://schemas.microsoft.com/office/drawing/2014/main" id="{C689F6F6-7754-C75D-CE1F-914985F76FB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23017" y="2212848"/>
            <a:ext cx="4361688" cy="4096512"/>
          </a:xfrm>
        </p:spPr>
        <p:txBody>
          <a:bodyPr>
            <a:normAutofit/>
          </a:bodyPr>
          <a:lstStyle/>
          <a:p>
            <a:pPr marL="0" indent="0">
              <a:spcBef>
                <a:spcPts val="2500"/>
              </a:spcBef>
              <a:buNone/>
            </a:pPr>
            <a:r>
              <a:rPr lang="en-US" sz="1400" b="1"/>
              <a:t>SWOT Analysis</a:t>
            </a:r>
          </a:p>
          <a:p>
            <a:pPr marL="0" lvl="1" indent="0">
              <a:buNone/>
            </a:pPr>
            <a:r>
              <a:rPr lang="en-US" sz="1400"/>
              <a:t>SWOT analysis is a strategic planning tool used by organizations to identify internal strengths, weaknesses, and external opportunities and threats. It helps in strategic decision-making and planning.</a:t>
            </a:r>
          </a:p>
          <a:p>
            <a:pPr marL="0" indent="0">
              <a:spcBef>
                <a:spcPts val="2500"/>
              </a:spcBef>
              <a:buNone/>
            </a:pPr>
            <a:r>
              <a:rPr lang="en-US" sz="1400" b="1"/>
              <a:t>Strategic Planning</a:t>
            </a:r>
          </a:p>
          <a:p>
            <a:pPr marL="0" lvl="1" indent="0">
              <a:buNone/>
            </a:pPr>
            <a:r>
              <a:rPr lang="en-US" sz="1400"/>
              <a:t>Strategic planning involves setting goals, determining actions to achieve those goals, and mobilizing resources to implement the actions. It helps businesses align their activities with their long-term objectives.</a:t>
            </a:r>
          </a:p>
        </p:txBody>
      </p:sp>
    </p:spTree>
    <p:extLst>
      <p:ext uri="{BB962C8B-B14F-4D97-AF65-F5344CB8AC3E}">
        <p14:creationId xmlns:p14="http://schemas.microsoft.com/office/powerpoint/2010/main" val="4195871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Earth on connected space">
            <a:extLst>
              <a:ext uri="{FF2B5EF4-FFF2-40B4-BE49-F238E27FC236}">
                <a16:creationId xmlns:a16="http://schemas.microsoft.com/office/drawing/2014/main" id="{50C63800-E7F3-4F98-BC20-B6B97893D83C}"/>
              </a:ext>
            </a:extLst>
          </p:cNvPr>
          <p:cNvPicPr>
            <a:picLocks noGrp="1" noChangeAspect="1"/>
          </p:cNvPicPr>
          <p:nvPr>
            <p:ph sz="half" idx="1"/>
          </p:nvPr>
        </p:nvPicPr>
        <p:blipFill>
          <a:blip r:embed="rId3"/>
          <a:srcRect l="18772" r="24540" b="2"/>
          <a:stretch/>
        </p:blipFill>
        <p:spPr>
          <a:xfrm>
            <a:off x="5818632" y="-1"/>
            <a:ext cx="6373368" cy="6857999"/>
          </a:xfrm>
          <a:prstGeom prst="rect">
            <a:avLst/>
          </a:prstGeom>
        </p:spPr>
      </p:pic>
      <p:sp>
        <p:nvSpPr>
          <p:cNvPr id="2" name="Title 1">
            <a:extLst>
              <a:ext uri="{FF2B5EF4-FFF2-40B4-BE49-F238E27FC236}">
                <a16:creationId xmlns:a16="http://schemas.microsoft.com/office/drawing/2014/main" id="{3BA9E573-6F0A-A190-FD2F-13E081EA6B5C}"/>
              </a:ext>
            </a:extLst>
          </p:cNvPr>
          <p:cNvSpPr>
            <a:spLocks noGrp="1"/>
          </p:cNvSpPr>
          <p:nvPr>
            <p:ph type="title"/>
          </p:nvPr>
        </p:nvSpPr>
        <p:spPr>
          <a:xfrm>
            <a:off x="614680" y="603504"/>
            <a:ext cx="4361688" cy="1527048"/>
          </a:xfrm>
        </p:spPr>
        <p:txBody>
          <a:bodyPr vert="horz" lIns="91440" tIns="45720" rIns="91440" bIns="45720" rtlCol="0" anchor="b">
            <a:normAutofit/>
          </a:bodyPr>
          <a:lstStyle/>
          <a:p>
            <a:r>
              <a:rPr lang="en-US" sz="3300" b="1" kern="1200">
                <a:solidFill>
                  <a:schemeClr val="tx1"/>
                </a:solidFill>
                <a:latin typeface="+mj-lt"/>
                <a:ea typeface="+mj-ea"/>
                <a:cs typeface="+mj-cs"/>
              </a:rPr>
              <a:t>Globalization and Its Impact on Business</a:t>
            </a:r>
          </a:p>
        </p:txBody>
      </p:sp>
      <p:sp>
        <p:nvSpPr>
          <p:cNvPr id="4" name="Content Placeholder 3">
            <a:extLst>
              <a:ext uri="{FF2B5EF4-FFF2-40B4-BE49-F238E27FC236}">
                <a16:creationId xmlns:a16="http://schemas.microsoft.com/office/drawing/2014/main" id="{236B9C0F-EAA5-7648-BAA1-1A4E149E0FD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4679" y="2212848"/>
            <a:ext cx="4361688" cy="4096512"/>
          </a:xfrm>
        </p:spPr>
        <p:txBody>
          <a:bodyPr>
            <a:normAutofit/>
          </a:bodyPr>
          <a:lstStyle/>
          <a:p>
            <a:pPr marL="0" indent="0">
              <a:spcBef>
                <a:spcPts val="2500"/>
              </a:spcBef>
              <a:buNone/>
            </a:pPr>
            <a:r>
              <a:rPr lang="en-US" sz="1400" b="1"/>
              <a:t>Business Transformation through Globalization</a:t>
            </a:r>
          </a:p>
          <a:p>
            <a:pPr marL="0" lvl="1" indent="0">
              <a:buNone/>
            </a:pPr>
            <a:r>
              <a:rPr lang="en-US" sz="1400"/>
              <a:t>Globalization has revolutionized business operations, allowing companies to access new markets and expand their international presence, leading to increased growth and profitability.</a:t>
            </a:r>
          </a:p>
          <a:p>
            <a:pPr marL="0" indent="0">
              <a:spcBef>
                <a:spcPts val="2500"/>
              </a:spcBef>
              <a:buNone/>
            </a:pPr>
            <a:r>
              <a:rPr lang="en-US" sz="1400" b="1"/>
              <a:t>International Market Access</a:t>
            </a:r>
          </a:p>
          <a:p>
            <a:pPr marL="0" lvl="1" indent="0">
              <a:buNone/>
            </a:pPr>
            <a:r>
              <a:rPr lang="en-US" sz="1400"/>
              <a:t>Globalization provides businesses with opportunities to reach a wider audience, tap into new markets, and diversify their customer base, creating sustainable growth and competitiveness.</a:t>
            </a:r>
          </a:p>
        </p:txBody>
      </p:sp>
    </p:spTree>
    <p:extLst>
      <p:ext uri="{BB962C8B-B14F-4D97-AF65-F5344CB8AC3E}">
        <p14:creationId xmlns:p14="http://schemas.microsoft.com/office/powerpoint/2010/main" val="25666774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79BF9EA0-D846-E4A8-59DD-9F204520C954}"/>
              </a:ext>
            </a:extLst>
          </p:cNvPr>
          <p:cNvSpPr>
            <a:spLocks noGrp="1"/>
          </p:cNvSpPr>
          <p:nvPr>
            <p:ph type="ctrTitle"/>
          </p:nvPr>
        </p:nvSpPr>
        <p:spPr>
          <a:xfrm>
            <a:off x="277091" y="1814321"/>
            <a:ext cx="7772400" cy="4560920"/>
          </a:xfrm>
        </p:spPr>
        <p:txBody>
          <a:bodyPr anchor="b">
            <a:normAutofit/>
          </a:bodyPr>
          <a:lstStyle/>
          <a:p>
            <a:pPr algn="l"/>
            <a:r>
              <a:rPr lang="en-US" sz="7400"/>
              <a:t>Practical Skills for Business Students</a:t>
            </a:r>
          </a:p>
        </p:txBody>
      </p:sp>
    </p:spTree>
    <p:extLst>
      <p:ext uri="{BB962C8B-B14F-4D97-AF65-F5344CB8AC3E}">
        <p14:creationId xmlns:p14="http://schemas.microsoft.com/office/powerpoint/2010/main" val="124023509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Businessman writing career on white wall.">
            <a:extLst>
              <a:ext uri="{FF2B5EF4-FFF2-40B4-BE49-F238E27FC236}">
                <a16:creationId xmlns:a16="http://schemas.microsoft.com/office/drawing/2014/main" id="{2EA5F4FE-622E-47AB-B33D-4D40ACA35DEB}"/>
              </a:ext>
            </a:extLst>
          </p:cNvPr>
          <p:cNvPicPr>
            <a:picLocks noGrp="1" noChangeAspect="1"/>
          </p:cNvPicPr>
          <p:nvPr>
            <p:ph sz="half" idx="1"/>
          </p:nvPr>
        </p:nvPicPr>
        <p:blipFill>
          <a:blip r:embed="rId3"/>
          <a:srcRect l="53533"/>
          <a:stretch/>
        </p:blipFill>
        <p:spPr>
          <a:xfrm>
            <a:off x="5818632" y="-1"/>
            <a:ext cx="6373368" cy="6857999"/>
          </a:xfrm>
          <a:prstGeom prst="rect">
            <a:avLst/>
          </a:prstGeom>
        </p:spPr>
      </p:pic>
      <p:sp>
        <p:nvSpPr>
          <p:cNvPr id="2" name="Title 1">
            <a:extLst>
              <a:ext uri="{FF2B5EF4-FFF2-40B4-BE49-F238E27FC236}">
                <a16:creationId xmlns:a16="http://schemas.microsoft.com/office/drawing/2014/main" id="{3CBCAD35-8CC2-9CCE-7220-51016B845EE2}"/>
              </a:ext>
            </a:extLst>
          </p:cNvPr>
          <p:cNvSpPr>
            <a:spLocks noGrp="1"/>
          </p:cNvSpPr>
          <p:nvPr>
            <p:ph type="title"/>
          </p:nvPr>
        </p:nvSpPr>
        <p:spPr>
          <a:xfrm>
            <a:off x="614680" y="603504"/>
            <a:ext cx="4361688" cy="1527048"/>
          </a:xfrm>
        </p:spPr>
        <p:txBody>
          <a:bodyPr vert="horz" lIns="91440" tIns="45720" rIns="91440" bIns="45720" rtlCol="0" anchor="b">
            <a:normAutofit/>
          </a:bodyPr>
          <a:lstStyle/>
          <a:p>
            <a:r>
              <a:rPr lang="en-US" b="1" kern="1200">
                <a:solidFill>
                  <a:schemeClr val="tx1"/>
                </a:solidFill>
                <a:latin typeface="+mj-lt"/>
                <a:ea typeface="+mj-ea"/>
                <a:cs typeface="+mj-cs"/>
              </a:rPr>
              <a:t>Agenda</a:t>
            </a:r>
          </a:p>
        </p:txBody>
      </p:sp>
      <p:sp>
        <p:nvSpPr>
          <p:cNvPr id="4" name="Content Placeholder 3">
            <a:extLst>
              <a:ext uri="{FF2B5EF4-FFF2-40B4-BE49-F238E27FC236}">
                <a16:creationId xmlns:a16="http://schemas.microsoft.com/office/drawing/2014/main" id="{585FAD93-FA22-4B93-BF25-E6F8F6920E5E}"/>
              </a:ext>
            </a:extLst>
          </p:cNvPr>
          <p:cNvSpPr>
            <a:spLocks noGrp="1"/>
          </p:cNvSpPr>
          <p:nvPr>
            <p:ph sz="half" idx="2"/>
          </p:nvPr>
        </p:nvSpPr>
        <p:spPr>
          <a:xfrm>
            <a:off x="614679" y="2212848"/>
            <a:ext cx="4361688" cy="4096512"/>
          </a:xfrm>
        </p:spPr>
        <p:txBody>
          <a:bodyPr vert="horz" lIns="91440" tIns="45720" rIns="91440" bIns="45720" rtlCol="0">
            <a:normAutofit/>
          </a:bodyPr>
          <a:lstStyle/>
          <a:p>
            <a:r>
              <a:rPr lang="en-US" sz="1800"/>
              <a:t>Understanding Business and Administration</a:t>
            </a:r>
          </a:p>
          <a:p>
            <a:r>
              <a:rPr lang="en-US" sz="1800"/>
              <a:t>Core Areas of Business Studies</a:t>
            </a:r>
          </a:p>
          <a:p>
            <a:r>
              <a:rPr lang="en-US" sz="1800"/>
              <a:t>Fundamentals of Business Administration</a:t>
            </a:r>
          </a:p>
          <a:p>
            <a:r>
              <a:rPr lang="en-US" sz="1800"/>
              <a:t>Business Environment and Strategy</a:t>
            </a:r>
          </a:p>
          <a:p>
            <a:r>
              <a:rPr lang="en-US" sz="1800"/>
              <a:t>Practical Skills for Business Students</a:t>
            </a:r>
          </a:p>
          <a:p>
            <a:r>
              <a:rPr lang="en-US" sz="1800"/>
              <a:t>Career Paths in Business and Administration</a:t>
            </a:r>
          </a:p>
        </p:txBody>
      </p:sp>
    </p:spTree>
    <p:extLst>
      <p:ext uri="{BB962C8B-B14F-4D97-AF65-F5344CB8AC3E}">
        <p14:creationId xmlns:p14="http://schemas.microsoft.com/office/powerpoint/2010/main" val="167515760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eckout my lightboxes:">
            <a:extLst>
              <a:ext uri="{FF2B5EF4-FFF2-40B4-BE49-F238E27FC236}">
                <a16:creationId xmlns:a16="http://schemas.microsoft.com/office/drawing/2014/main" id="{E68DF2A6-CD49-4448-80E4-2C07933FA4B7}"/>
              </a:ext>
            </a:extLst>
          </p:cNvPr>
          <p:cNvPicPr>
            <a:picLocks noGrp="1" noChangeAspect="1"/>
          </p:cNvPicPr>
          <p:nvPr>
            <p:ph sz="half" idx="1"/>
          </p:nvPr>
        </p:nvPicPr>
        <p:blipFill>
          <a:blip r:embed="rId3"/>
          <a:srcRect t="17648" r="-1" b="10525"/>
          <a:stretch/>
        </p:blipFill>
        <p:spPr>
          <a:xfrm>
            <a:off x="5818632" y="-1"/>
            <a:ext cx="6373368" cy="6857999"/>
          </a:xfrm>
          <a:prstGeom prst="rect">
            <a:avLst/>
          </a:prstGeom>
        </p:spPr>
      </p:pic>
      <p:sp>
        <p:nvSpPr>
          <p:cNvPr id="2" name="Title 1">
            <a:extLst>
              <a:ext uri="{FF2B5EF4-FFF2-40B4-BE49-F238E27FC236}">
                <a16:creationId xmlns:a16="http://schemas.microsoft.com/office/drawing/2014/main" id="{8D07BFFA-7893-E014-A923-3CE4CA956CF5}"/>
              </a:ext>
            </a:extLst>
          </p:cNvPr>
          <p:cNvSpPr>
            <a:spLocks noGrp="1"/>
          </p:cNvSpPr>
          <p:nvPr>
            <p:ph type="title"/>
          </p:nvPr>
        </p:nvSpPr>
        <p:spPr>
          <a:xfrm>
            <a:off x="614680" y="603504"/>
            <a:ext cx="4361688" cy="1527048"/>
          </a:xfrm>
        </p:spPr>
        <p:txBody>
          <a:bodyPr vert="horz" lIns="91440" tIns="45720" rIns="91440" bIns="45720" rtlCol="0" anchor="b">
            <a:normAutofit/>
          </a:bodyPr>
          <a:lstStyle/>
          <a:p>
            <a:r>
              <a:rPr lang="en-US" sz="3300" b="1" kern="1200">
                <a:solidFill>
                  <a:schemeClr val="tx1"/>
                </a:solidFill>
                <a:latin typeface="+mj-lt"/>
                <a:ea typeface="+mj-ea"/>
                <a:cs typeface="+mj-cs"/>
              </a:rPr>
              <a:t>Effective Communication in Business</a:t>
            </a:r>
          </a:p>
        </p:txBody>
      </p:sp>
      <p:sp>
        <p:nvSpPr>
          <p:cNvPr id="4" name="Content Placeholder 3">
            <a:extLst>
              <a:ext uri="{FF2B5EF4-FFF2-40B4-BE49-F238E27FC236}">
                <a16:creationId xmlns:a16="http://schemas.microsoft.com/office/drawing/2014/main" id="{60DE87FC-98F4-5D1D-2A5D-C25C248BB11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4679" y="2212848"/>
            <a:ext cx="4361688" cy="4096512"/>
          </a:xfrm>
        </p:spPr>
        <p:txBody>
          <a:bodyPr>
            <a:normAutofit/>
          </a:bodyPr>
          <a:lstStyle/>
          <a:p>
            <a:pPr marL="0" indent="0">
              <a:spcBef>
                <a:spcPts val="2500"/>
              </a:spcBef>
              <a:buNone/>
            </a:pPr>
            <a:r>
              <a:rPr lang="en-US" sz="1400" b="1"/>
              <a:t>Cornerstone of Business Success</a:t>
            </a:r>
          </a:p>
          <a:p>
            <a:pPr marL="0" lvl="1" indent="0">
              <a:buNone/>
            </a:pPr>
            <a:r>
              <a:rPr lang="en-US" sz="1400"/>
              <a:t>Effective communication is fundamental for successful business interactions, fostering relationships, conflict resolution, and clear idea conveyance.</a:t>
            </a:r>
          </a:p>
          <a:p>
            <a:pPr marL="0" indent="0">
              <a:spcBef>
                <a:spcPts val="2500"/>
              </a:spcBef>
              <a:buNone/>
            </a:pPr>
            <a:r>
              <a:rPr lang="en-US" sz="1400" b="1"/>
              <a:t>Development of Communication Skills</a:t>
            </a:r>
          </a:p>
          <a:p>
            <a:pPr marL="0" lvl="1" indent="0">
              <a:buNone/>
            </a:pPr>
            <a:r>
              <a:rPr lang="en-US" sz="1400"/>
              <a:t>Developing strong written and verbal communication skills is essential in business for effective relationship building, conflict resolution, and idea expression.</a:t>
            </a:r>
          </a:p>
        </p:txBody>
      </p:sp>
    </p:spTree>
    <p:extLst>
      <p:ext uri="{BB962C8B-B14F-4D97-AF65-F5344CB8AC3E}">
        <p14:creationId xmlns:p14="http://schemas.microsoft.com/office/powerpoint/2010/main" val="202143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larm clock covered in appointments">
            <a:extLst>
              <a:ext uri="{FF2B5EF4-FFF2-40B4-BE49-F238E27FC236}">
                <a16:creationId xmlns:a16="http://schemas.microsoft.com/office/drawing/2014/main" id="{2849B1BD-28ED-4E28-A4CE-C664CCBC2548}"/>
              </a:ext>
            </a:extLst>
          </p:cNvPr>
          <p:cNvPicPr>
            <a:picLocks noGrp="1" noChangeAspect="1"/>
          </p:cNvPicPr>
          <p:nvPr>
            <p:ph sz="half" idx="1"/>
          </p:nvPr>
        </p:nvPicPr>
        <p:blipFill>
          <a:blip r:embed="rId3"/>
          <a:srcRect l="19086" r="24921" b="-2"/>
          <a:stretch/>
        </p:blipFill>
        <p:spPr>
          <a:xfrm>
            <a:off x="5818632" y="-1"/>
            <a:ext cx="6373368" cy="6857999"/>
          </a:xfrm>
          <a:prstGeom prst="rect">
            <a:avLst/>
          </a:prstGeom>
        </p:spPr>
      </p:pic>
      <p:sp>
        <p:nvSpPr>
          <p:cNvPr id="2" name="Title 1">
            <a:extLst>
              <a:ext uri="{FF2B5EF4-FFF2-40B4-BE49-F238E27FC236}">
                <a16:creationId xmlns:a16="http://schemas.microsoft.com/office/drawing/2014/main" id="{173301A4-C39A-7E55-EFDE-2322CE406889}"/>
              </a:ext>
            </a:extLst>
          </p:cNvPr>
          <p:cNvSpPr>
            <a:spLocks noGrp="1"/>
          </p:cNvSpPr>
          <p:nvPr>
            <p:ph type="title"/>
          </p:nvPr>
        </p:nvSpPr>
        <p:spPr>
          <a:xfrm>
            <a:off x="614680" y="603504"/>
            <a:ext cx="4361688" cy="1527048"/>
          </a:xfrm>
        </p:spPr>
        <p:txBody>
          <a:bodyPr vert="horz" lIns="91440" tIns="45720" rIns="91440" bIns="45720" rtlCol="0" anchor="b">
            <a:normAutofit/>
          </a:bodyPr>
          <a:lstStyle/>
          <a:p>
            <a:r>
              <a:rPr lang="en-US" b="1" kern="1200">
                <a:solidFill>
                  <a:schemeClr val="tx1"/>
                </a:solidFill>
                <a:latin typeface="+mj-lt"/>
                <a:ea typeface="+mj-ea"/>
                <a:cs typeface="+mj-cs"/>
              </a:rPr>
              <a:t>Time Management and Productivity</a:t>
            </a:r>
          </a:p>
        </p:txBody>
      </p:sp>
      <p:sp>
        <p:nvSpPr>
          <p:cNvPr id="4" name="Content Placeholder 3">
            <a:extLst>
              <a:ext uri="{FF2B5EF4-FFF2-40B4-BE49-F238E27FC236}">
                <a16:creationId xmlns:a16="http://schemas.microsoft.com/office/drawing/2014/main" id="{5319FF9D-7F8D-DBFE-70D5-9D51AAECB0F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4679" y="2212848"/>
            <a:ext cx="4361688" cy="4096512"/>
          </a:xfrm>
        </p:spPr>
        <p:txBody>
          <a:bodyPr>
            <a:normAutofit/>
          </a:bodyPr>
          <a:lstStyle/>
          <a:p>
            <a:pPr marL="0" indent="0">
              <a:spcBef>
                <a:spcPts val="2500"/>
              </a:spcBef>
              <a:buNone/>
            </a:pPr>
            <a:r>
              <a:rPr lang="en-US" sz="1400" b="1"/>
              <a:t>Balancing Priorities</a:t>
            </a:r>
          </a:p>
          <a:p>
            <a:pPr marL="0" lvl="1" indent="0">
              <a:buNone/>
            </a:pPr>
            <a:r>
              <a:rPr lang="en-US" sz="1400"/>
              <a:t>Effective time management allows individuals to prioritize tasks, ensuring that important responsibilities are completed efficiently.</a:t>
            </a:r>
          </a:p>
          <a:p>
            <a:pPr marL="0" indent="0">
              <a:spcBef>
                <a:spcPts val="2500"/>
              </a:spcBef>
              <a:buNone/>
            </a:pPr>
            <a:r>
              <a:rPr lang="en-US" sz="1400" b="1"/>
              <a:t>Meeting Deadlines</a:t>
            </a:r>
          </a:p>
          <a:p>
            <a:pPr marL="0" lvl="1" indent="0">
              <a:buNone/>
            </a:pPr>
            <a:r>
              <a:rPr lang="en-US" sz="1400"/>
              <a:t>Proper time management enables individuals to meet deadlines consistently, reducing stress and ensuring timely completion of tasks and projects.</a:t>
            </a:r>
          </a:p>
        </p:txBody>
      </p:sp>
    </p:spTree>
    <p:extLst>
      <p:ext uri="{BB962C8B-B14F-4D97-AF65-F5344CB8AC3E}">
        <p14:creationId xmlns:p14="http://schemas.microsoft.com/office/powerpoint/2010/main" val="2423924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One in a crowd">
            <a:extLst>
              <a:ext uri="{FF2B5EF4-FFF2-40B4-BE49-F238E27FC236}">
                <a16:creationId xmlns:a16="http://schemas.microsoft.com/office/drawing/2014/main" id="{11F9F94C-6343-4507-ABA6-A974F7775D0F}"/>
              </a:ext>
            </a:extLst>
          </p:cNvPr>
          <p:cNvPicPr>
            <a:picLocks noGrp="1" noChangeAspect="1"/>
          </p:cNvPicPr>
          <p:nvPr>
            <p:ph sz="half" idx="1"/>
          </p:nvPr>
        </p:nvPicPr>
        <p:blipFill>
          <a:blip r:embed="rId3"/>
          <a:srcRect l="19508" r="10792"/>
          <a:stretch/>
        </p:blipFill>
        <p:spPr>
          <a:xfrm>
            <a:off x="1" y="10"/>
            <a:ext cx="6373368" cy="6857990"/>
          </a:xfrm>
          <a:prstGeom prst="rect">
            <a:avLst/>
          </a:prstGeom>
        </p:spPr>
      </p:pic>
      <p:sp>
        <p:nvSpPr>
          <p:cNvPr id="2" name="Title 1">
            <a:extLst>
              <a:ext uri="{FF2B5EF4-FFF2-40B4-BE49-F238E27FC236}">
                <a16:creationId xmlns:a16="http://schemas.microsoft.com/office/drawing/2014/main" id="{F5A89017-299E-7065-CEBB-3F971C0CFE3D}"/>
              </a:ext>
            </a:extLst>
          </p:cNvPr>
          <p:cNvSpPr>
            <a:spLocks noGrp="1"/>
          </p:cNvSpPr>
          <p:nvPr>
            <p:ph type="title"/>
          </p:nvPr>
        </p:nvSpPr>
        <p:spPr>
          <a:xfrm>
            <a:off x="7123015" y="603504"/>
            <a:ext cx="4361689" cy="1527048"/>
          </a:xfrm>
        </p:spPr>
        <p:txBody>
          <a:bodyPr vert="horz" lIns="91440" tIns="45720" rIns="91440" bIns="45720" rtlCol="0" anchor="b">
            <a:normAutofit/>
          </a:bodyPr>
          <a:lstStyle/>
          <a:p>
            <a:r>
              <a:rPr lang="en-US" b="1" kern="1200">
                <a:solidFill>
                  <a:schemeClr val="tx1"/>
                </a:solidFill>
                <a:latin typeface="+mj-lt"/>
                <a:ea typeface="+mj-ea"/>
                <a:cs typeface="+mj-cs"/>
              </a:rPr>
              <a:t>Teamwork and Leadership Skills</a:t>
            </a:r>
          </a:p>
        </p:txBody>
      </p:sp>
      <p:sp>
        <p:nvSpPr>
          <p:cNvPr id="4" name="Content Placeholder 3">
            <a:extLst>
              <a:ext uri="{FF2B5EF4-FFF2-40B4-BE49-F238E27FC236}">
                <a16:creationId xmlns:a16="http://schemas.microsoft.com/office/drawing/2014/main" id="{C1077DE2-8E59-D3E0-9E28-AB9F4F71515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23017" y="2212848"/>
            <a:ext cx="4361688" cy="4096512"/>
          </a:xfrm>
        </p:spPr>
        <p:txBody>
          <a:bodyPr>
            <a:normAutofit/>
          </a:bodyPr>
          <a:lstStyle/>
          <a:p>
            <a:pPr marL="0" indent="0">
              <a:spcBef>
                <a:spcPts val="2500"/>
              </a:spcBef>
              <a:buNone/>
            </a:pPr>
            <a:r>
              <a:rPr lang="en-US" sz="1400" b="1"/>
              <a:t>Collaborative Teamwork</a:t>
            </a:r>
          </a:p>
          <a:p>
            <a:pPr marL="0" lvl="1" indent="0">
              <a:buNone/>
            </a:pPr>
            <a:r>
              <a:rPr lang="en-US" sz="1400"/>
              <a:t>Effective teamwork involves collaboration and cooperation among team members to achieve common goals and drive organizational success.</a:t>
            </a:r>
          </a:p>
          <a:p>
            <a:pPr marL="0" indent="0">
              <a:spcBef>
                <a:spcPts val="2500"/>
              </a:spcBef>
              <a:buNone/>
            </a:pPr>
            <a:r>
              <a:rPr lang="en-US" sz="1400" b="1"/>
              <a:t>Effective Leadership</a:t>
            </a:r>
          </a:p>
          <a:p>
            <a:pPr marL="0" lvl="1" indent="0">
              <a:buNone/>
            </a:pPr>
            <a:r>
              <a:rPr lang="en-US" sz="1400"/>
              <a:t>Strong leadership skills are crucial for guiding and motivating team members towards achieving objectives and fostering a culture of innovation.</a:t>
            </a:r>
          </a:p>
        </p:txBody>
      </p:sp>
    </p:spTree>
    <p:extLst>
      <p:ext uri="{BB962C8B-B14F-4D97-AF65-F5344CB8AC3E}">
        <p14:creationId xmlns:p14="http://schemas.microsoft.com/office/powerpoint/2010/main" val="136615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A990B89-A599-3753-B661-32F620BCBED4}"/>
              </a:ext>
            </a:extLst>
          </p:cNvPr>
          <p:cNvSpPr>
            <a:spLocks noGrp="1"/>
          </p:cNvSpPr>
          <p:nvPr>
            <p:ph type="ctrTitle"/>
          </p:nvPr>
        </p:nvSpPr>
        <p:spPr>
          <a:xfrm>
            <a:off x="277091" y="1814321"/>
            <a:ext cx="7772400" cy="4560920"/>
          </a:xfrm>
        </p:spPr>
        <p:txBody>
          <a:bodyPr anchor="b">
            <a:normAutofit/>
          </a:bodyPr>
          <a:lstStyle/>
          <a:p>
            <a:pPr algn="l"/>
            <a:r>
              <a:rPr lang="en-US" sz="7400"/>
              <a:t>Career Paths in Business and Administration</a:t>
            </a:r>
          </a:p>
        </p:txBody>
      </p:sp>
    </p:spTree>
    <p:extLst>
      <p:ext uri="{BB962C8B-B14F-4D97-AF65-F5344CB8AC3E}">
        <p14:creationId xmlns:p14="http://schemas.microsoft.com/office/powerpoint/2010/main" val="67370571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5" name="Content Placeholder 4" descr="Success Graph">
            <a:extLst>
              <a:ext uri="{FF2B5EF4-FFF2-40B4-BE49-F238E27FC236}">
                <a16:creationId xmlns:a16="http://schemas.microsoft.com/office/drawing/2014/main" id="{43BB58C8-5F41-4DAD-B179-E2E80088A568}"/>
              </a:ext>
            </a:extLst>
          </p:cNvPr>
          <p:cNvPicPr>
            <a:picLocks noGrp="1" noChangeAspect="1"/>
          </p:cNvPicPr>
          <p:nvPr>
            <p:ph sz="half" idx="1"/>
          </p:nvPr>
        </p:nvPicPr>
        <p:blipFill>
          <a:blip r:embed="rId3"/>
          <a:srcRect l="13744" r="13499" b="-1"/>
          <a:stretch/>
        </p:blipFill>
        <p:spPr>
          <a:xfrm>
            <a:off x="731521" y="2011679"/>
            <a:ext cx="4684352" cy="4297680"/>
          </a:xfrm>
          <a:prstGeom prst="rect">
            <a:avLst/>
          </a:prstGeom>
        </p:spPr>
      </p:pic>
      <p:sp>
        <p:nvSpPr>
          <p:cNvPr id="2" name="Title 1">
            <a:extLst>
              <a:ext uri="{FF2B5EF4-FFF2-40B4-BE49-F238E27FC236}">
                <a16:creationId xmlns:a16="http://schemas.microsoft.com/office/drawing/2014/main" id="{B7E647A0-04DA-63B2-390D-CAA3841DA8AC}"/>
              </a:ext>
            </a:extLst>
          </p:cNvPr>
          <p:cNvSpPr>
            <a:spLocks noGrp="1"/>
          </p:cNvSpPr>
          <p:nvPr>
            <p:ph type="title"/>
          </p:nvPr>
        </p:nvSpPr>
        <p:spPr>
          <a:xfrm>
            <a:off x="614679" y="548641"/>
            <a:ext cx="4779572" cy="1298448"/>
          </a:xfrm>
        </p:spPr>
        <p:txBody>
          <a:bodyPr vert="horz" lIns="91440" tIns="45720" rIns="91440" bIns="45720" rtlCol="0" anchor="t">
            <a:normAutofit/>
          </a:bodyPr>
          <a:lstStyle/>
          <a:p>
            <a:r>
              <a:rPr lang="en-US" b="1" kern="1200">
                <a:solidFill>
                  <a:schemeClr val="tx1"/>
                </a:solidFill>
                <a:latin typeface="+mj-lt"/>
                <a:ea typeface="+mj-ea"/>
                <a:cs typeface="+mj-cs"/>
              </a:rPr>
              <a:t>Exploring Various Career Options</a:t>
            </a:r>
          </a:p>
        </p:txBody>
      </p:sp>
      <p:sp>
        <p:nvSpPr>
          <p:cNvPr id="4" name="Content Placeholder 3">
            <a:extLst>
              <a:ext uri="{FF2B5EF4-FFF2-40B4-BE49-F238E27FC236}">
                <a16:creationId xmlns:a16="http://schemas.microsoft.com/office/drawing/2014/main" id="{298943B3-FABD-B1F9-7F91-339A79B7BD9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0551" y="548638"/>
            <a:ext cx="5546770" cy="5760721"/>
          </a:xfrm>
        </p:spPr>
        <p:txBody>
          <a:bodyPr>
            <a:normAutofit/>
          </a:bodyPr>
          <a:lstStyle/>
          <a:p>
            <a:pPr marL="0" indent="0">
              <a:spcBef>
                <a:spcPts val="2500"/>
              </a:spcBef>
              <a:buNone/>
            </a:pPr>
            <a:r>
              <a:rPr lang="en-US" sz="1400" b="1"/>
              <a:t>Career Paths in Marketing</a:t>
            </a:r>
          </a:p>
          <a:p>
            <a:pPr marL="0" lvl="1" indent="0">
              <a:buNone/>
            </a:pPr>
            <a:r>
              <a:rPr lang="en-US" sz="1400"/>
              <a:t>Marketing offers business graduates a diverse field with opportunities in branding, advertising, market research, and digital marketing.</a:t>
            </a:r>
          </a:p>
          <a:p>
            <a:pPr marL="0" indent="0">
              <a:spcBef>
                <a:spcPts val="2500"/>
              </a:spcBef>
              <a:buNone/>
            </a:pPr>
            <a:r>
              <a:rPr lang="en-US" sz="1400" b="1"/>
              <a:t>Finance Opportunities</a:t>
            </a:r>
          </a:p>
          <a:p>
            <a:pPr marL="0" lvl="1" indent="0">
              <a:buNone/>
            </a:pPr>
            <a:r>
              <a:rPr lang="en-US" sz="1400"/>
              <a:t>Finance provides a range of opportunities including investment banking, financial analysis, risk management, and corporate finance.</a:t>
            </a:r>
          </a:p>
          <a:p>
            <a:pPr marL="0" indent="0">
              <a:spcBef>
                <a:spcPts val="2500"/>
              </a:spcBef>
              <a:buNone/>
            </a:pPr>
            <a:r>
              <a:rPr lang="en-US" sz="1400" b="1"/>
              <a:t>Human Resources Roles</a:t>
            </a:r>
          </a:p>
          <a:p>
            <a:pPr marL="0" lvl="1" indent="0">
              <a:buNone/>
            </a:pPr>
            <a:r>
              <a:rPr lang="en-US" sz="1400"/>
              <a:t>Human resources offers positions in recruitment, training, employee relations, and organizational development, vital for organizational success.</a:t>
            </a:r>
          </a:p>
          <a:p>
            <a:pPr marL="0" indent="0">
              <a:spcBef>
                <a:spcPts val="2500"/>
              </a:spcBef>
              <a:buNone/>
            </a:pPr>
            <a:r>
              <a:rPr lang="en-US" sz="1400" b="1"/>
              <a:t>Entrepreneurship Ventures</a:t>
            </a:r>
          </a:p>
          <a:p>
            <a:pPr marL="0" lvl="1" indent="0">
              <a:buNone/>
            </a:pPr>
            <a:r>
              <a:rPr lang="en-US" sz="1400"/>
              <a:t>Entrepreneurship provides the opportunity to start and manage a business, fostering innovation and creativity in a competitive market.</a:t>
            </a:r>
          </a:p>
        </p:txBody>
      </p:sp>
    </p:spTree>
    <p:extLst>
      <p:ext uri="{BB962C8B-B14F-4D97-AF65-F5344CB8AC3E}">
        <p14:creationId xmlns:p14="http://schemas.microsoft.com/office/powerpoint/2010/main" val="34963335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omposite shot of people in businesshttp://195.154.178.81/DATA/i_collage/pi/shoots/784533.jpg">
            <a:extLst>
              <a:ext uri="{FF2B5EF4-FFF2-40B4-BE49-F238E27FC236}">
                <a16:creationId xmlns:a16="http://schemas.microsoft.com/office/drawing/2014/main" id="{24680BF9-257C-4E40-B1AC-B18C434DB225}"/>
              </a:ext>
            </a:extLst>
          </p:cNvPr>
          <p:cNvPicPr>
            <a:picLocks noGrp="1" noChangeAspect="1"/>
          </p:cNvPicPr>
          <p:nvPr>
            <p:ph sz="half" idx="1"/>
          </p:nvPr>
        </p:nvPicPr>
        <p:blipFill>
          <a:blip r:embed="rId3"/>
          <a:srcRect l="21408" r="8659"/>
          <a:stretch/>
        </p:blipFill>
        <p:spPr>
          <a:xfrm>
            <a:off x="5818632" y="-1"/>
            <a:ext cx="6373368" cy="6857999"/>
          </a:xfrm>
          <a:prstGeom prst="rect">
            <a:avLst/>
          </a:prstGeom>
        </p:spPr>
      </p:pic>
      <p:sp>
        <p:nvSpPr>
          <p:cNvPr id="2" name="Title 1">
            <a:extLst>
              <a:ext uri="{FF2B5EF4-FFF2-40B4-BE49-F238E27FC236}">
                <a16:creationId xmlns:a16="http://schemas.microsoft.com/office/drawing/2014/main" id="{372F0AC4-EE12-7945-3944-99B23427F8BB}"/>
              </a:ext>
            </a:extLst>
          </p:cNvPr>
          <p:cNvSpPr>
            <a:spLocks noGrp="1"/>
          </p:cNvSpPr>
          <p:nvPr>
            <p:ph type="title"/>
          </p:nvPr>
        </p:nvSpPr>
        <p:spPr>
          <a:xfrm>
            <a:off x="614680" y="603504"/>
            <a:ext cx="4361688" cy="1527048"/>
          </a:xfrm>
        </p:spPr>
        <p:txBody>
          <a:bodyPr vert="horz" lIns="91440" tIns="45720" rIns="91440" bIns="45720" rtlCol="0" anchor="b">
            <a:normAutofit/>
          </a:bodyPr>
          <a:lstStyle/>
          <a:p>
            <a:r>
              <a:rPr lang="en-US" b="1" kern="1200">
                <a:solidFill>
                  <a:schemeClr val="tx1"/>
                </a:solidFill>
                <a:latin typeface="+mj-lt"/>
                <a:ea typeface="+mj-ea"/>
                <a:cs typeface="+mj-cs"/>
              </a:rPr>
              <a:t>Required Skills and Qualifications</a:t>
            </a:r>
          </a:p>
        </p:txBody>
      </p:sp>
      <p:sp>
        <p:nvSpPr>
          <p:cNvPr id="4" name="Content Placeholder 3">
            <a:extLst>
              <a:ext uri="{FF2B5EF4-FFF2-40B4-BE49-F238E27FC236}">
                <a16:creationId xmlns:a16="http://schemas.microsoft.com/office/drawing/2014/main" id="{92CE2B24-E1EB-5BE5-5329-82D3827617E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4679" y="2212848"/>
            <a:ext cx="4361688" cy="4096512"/>
          </a:xfrm>
        </p:spPr>
        <p:txBody>
          <a:bodyPr>
            <a:normAutofit/>
          </a:bodyPr>
          <a:lstStyle/>
          <a:p>
            <a:pPr marL="0" indent="0">
              <a:spcBef>
                <a:spcPts val="2500"/>
              </a:spcBef>
              <a:buNone/>
            </a:pPr>
            <a:r>
              <a:rPr lang="en-US" sz="1400" b="1"/>
              <a:t>Skillset Alignment</a:t>
            </a:r>
          </a:p>
          <a:p>
            <a:pPr marL="0" lvl="1" indent="0">
              <a:buNone/>
            </a:pPr>
            <a:r>
              <a:rPr lang="en-US" sz="1400"/>
              <a:t>Different career paths in business and administration have unique requirements in terms of skills and qualifications. Matching your skillset to the job requirements is essential for a successful career.</a:t>
            </a:r>
          </a:p>
          <a:p>
            <a:pPr marL="0" indent="0">
              <a:spcBef>
                <a:spcPts val="2500"/>
              </a:spcBef>
              <a:buNone/>
            </a:pPr>
            <a:r>
              <a:rPr lang="en-US" sz="1400" b="1"/>
              <a:t>Career Preparation</a:t>
            </a:r>
          </a:p>
          <a:p>
            <a:pPr marL="0" lvl="1" indent="0">
              <a:buNone/>
            </a:pPr>
            <a:r>
              <a:rPr lang="en-US" sz="1400"/>
              <a:t>Understanding the necessary skills and qualifications for your desired career path in business and administration is crucial for effective preparation. This knowledge can help you tailor your education and training to meet industry demands.</a:t>
            </a:r>
          </a:p>
        </p:txBody>
      </p:sp>
    </p:spTree>
    <p:extLst>
      <p:ext uri="{BB962C8B-B14F-4D97-AF65-F5344CB8AC3E}">
        <p14:creationId xmlns:p14="http://schemas.microsoft.com/office/powerpoint/2010/main" val="2927319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Bright ladder against dull ladders">
            <a:extLst>
              <a:ext uri="{FF2B5EF4-FFF2-40B4-BE49-F238E27FC236}">
                <a16:creationId xmlns:a16="http://schemas.microsoft.com/office/drawing/2014/main" id="{B7797942-B5B9-4F85-A3D2-51125D63E156}"/>
              </a:ext>
            </a:extLst>
          </p:cNvPr>
          <p:cNvPicPr>
            <a:picLocks noGrp="1" noChangeAspect="1"/>
          </p:cNvPicPr>
          <p:nvPr>
            <p:ph sz="half" idx="1"/>
          </p:nvPr>
        </p:nvPicPr>
        <p:blipFill>
          <a:blip r:embed="rId3"/>
          <a:srcRect l="30300"/>
          <a:stretch/>
        </p:blipFill>
        <p:spPr>
          <a:xfrm>
            <a:off x="5818632" y="-1"/>
            <a:ext cx="6373368" cy="6857999"/>
          </a:xfrm>
          <a:prstGeom prst="rect">
            <a:avLst/>
          </a:prstGeom>
        </p:spPr>
      </p:pic>
      <p:sp>
        <p:nvSpPr>
          <p:cNvPr id="2" name="Title 1">
            <a:extLst>
              <a:ext uri="{FF2B5EF4-FFF2-40B4-BE49-F238E27FC236}">
                <a16:creationId xmlns:a16="http://schemas.microsoft.com/office/drawing/2014/main" id="{670AC615-12B3-4392-7DA7-597C247D198D}"/>
              </a:ext>
            </a:extLst>
          </p:cNvPr>
          <p:cNvSpPr>
            <a:spLocks noGrp="1"/>
          </p:cNvSpPr>
          <p:nvPr>
            <p:ph type="title"/>
          </p:nvPr>
        </p:nvSpPr>
        <p:spPr>
          <a:xfrm>
            <a:off x="614680" y="603504"/>
            <a:ext cx="4361688" cy="1527048"/>
          </a:xfrm>
        </p:spPr>
        <p:txBody>
          <a:bodyPr vert="horz" lIns="91440" tIns="45720" rIns="91440" bIns="45720" rtlCol="0" anchor="b">
            <a:normAutofit/>
          </a:bodyPr>
          <a:lstStyle/>
          <a:p>
            <a:r>
              <a:rPr lang="en-US" sz="3300" b="1" kern="1200">
                <a:solidFill>
                  <a:schemeClr val="tx1"/>
                </a:solidFill>
                <a:latin typeface="+mj-lt"/>
                <a:ea typeface="+mj-ea"/>
                <a:cs typeface="+mj-cs"/>
              </a:rPr>
              <a:t>Strategies for Career Development</a:t>
            </a:r>
          </a:p>
        </p:txBody>
      </p:sp>
      <p:sp>
        <p:nvSpPr>
          <p:cNvPr id="4" name="Content Placeholder 3">
            <a:extLst>
              <a:ext uri="{FF2B5EF4-FFF2-40B4-BE49-F238E27FC236}">
                <a16:creationId xmlns:a16="http://schemas.microsoft.com/office/drawing/2014/main" id="{5EF4681C-734E-4CC6-B293-5BD07D6BC15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4679" y="2212848"/>
            <a:ext cx="4361688" cy="4096512"/>
          </a:xfrm>
        </p:spPr>
        <p:txBody>
          <a:bodyPr>
            <a:normAutofit/>
          </a:bodyPr>
          <a:lstStyle/>
          <a:p>
            <a:pPr marL="0" indent="0">
              <a:spcBef>
                <a:spcPts val="2500"/>
              </a:spcBef>
              <a:buNone/>
            </a:pPr>
            <a:r>
              <a:rPr lang="en-US" sz="1400" b="1"/>
              <a:t>Strategic Career Development</a:t>
            </a:r>
          </a:p>
          <a:p>
            <a:pPr marL="0" lvl="1" indent="0">
              <a:buNone/>
            </a:pPr>
            <a:r>
              <a:rPr lang="en-US" sz="1400"/>
              <a:t>Strategic approach to career development is crucial for long-term success in business and administration.</a:t>
            </a:r>
          </a:p>
          <a:p>
            <a:pPr marL="0" indent="0">
              <a:spcBef>
                <a:spcPts val="2500"/>
              </a:spcBef>
              <a:buNone/>
            </a:pPr>
            <a:r>
              <a:rPr lang="en-US" sz="1400" b="1"/>
              <a:t>Goal Setting</a:t>
            </a:r>
          </a:p>
          <a:p>
            <a:pPr marL="0" lvl="1" indent="0">
              <a:buNone/>
            </a:pPr>
            <a:r>
              <a:rPr lang="en-US" sz="1400"/>
              <a:t>Effective strategies for career advancement include setting clear professional goals and milestones to track progress.</a:t>
            </a:r>
          </a:p>
        </p:txBody>
      </p:sp>
    </p:spTree>
    <p:extLst>
      <p:ext uri="{BB962C8B-B14F-4D97-AF65-F5344CB8AC3E}">
        <p14:creationId xmlns:p14="http://schemas.microsoft.com/office/powerpoint/2010/main" val="36663017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F74C59-445A-9824-B537-A392A6ECE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DC204BD4-5E6B-3F54-9548-DD4E6C8E44F7}"/>
              </a:ext>
            </a:extLst>
          </p:cNvPr>
          <p:cNvSpPr>
            <a:spLocks noGrp="1"/>
          </p:cNvSpPr>
          <p:nvPr>
            <p:ph type="title"/>
          </p:nvPr>
        </p:nvSpPr>
        <p:spPr>
          <a:xfrm>
            <a:off x="612648" y="1847088"/>
            <a:ext cx="7344336" cy="1133856"/>
          </a:xfrm>
        </p:spPr>
        <p:txBody>
          <a:bodyPr anchor="b">
            <a:normAutofit/>
          </a:bodyPr>
          <a:lstStyle/>
          <a:p>
            <a:r>
              <a:rPr lang="en-US" sz="6000"/>
              <a:t>Conclusion</a:t>
            </a:r>
          </a:p>
        </p:txBody>
      </p:sp>
      <p:graphicFrame>
        <p:nvGraphicFramePr>
          <p:cNvPr id="4" name="Content Placeholder 2">
            <a:extLst>
              <a:ext uri="{FF2B5EF4-FFF2-40B4-BE49-F238E27FC236}">
                <a16:creationId xmlns:a16="http://schemas.microsoft.com/office/drawing/2014/main" id="{B277E434-9C07-B65A-FB33-1F6DA2B5C1E0}"/>
              </a:ext>
            </a:extLst>
          </p:cNvPr>
          <p:cNvGraphicFramePr>
            <a:graphicFrameLocks noGrp="1"/>
          </p:cNvGraphicFramePr>
          <p:nvPr>
            <p:ph idx="1"/>
            <p:extLst>
              <p:ext uri="{D42A27DB-BD31-4B8C-83A1-F6EECF244321}">
                <p14:modId xmlns:p14="http://schemas.microsoft.com/office/powerpoint/2010/main" val="2752051312"/>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12646" y="3593592"/>
          <a:ext cx="10890504" cy="2512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3858481"/>
      </p:ext>
    </p:extLst>
  </p:cSld>
  <p:clrMapOvr>
    <a:overrideClrMapping bg1="dk1" tx1="lt1" bg2="dk2" tx2="lt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E7CE57EE-3AE2-02BB-40A6-0C064790569B}"/>
              </a:ext>
            </a:extLst>
          </p:cNvPr>
          <p:cNvSpPr>
            <a:spLocks noGrp="1"/>
          </p:cNvSpPr>
          <p:nvPr>
            <p:ph type="ctrTitle"/>
          </p:nvPr>
        </p:nvSpPr>
        <p:spPr>
          <a:xfrm>
            <a:off x="277091" y="1814321"/>
            <a:ext cx="7772400" cy="4560920"/>
          </a:xfrm>
        </p:spPr>
        <p:txBody>
          <a:bodyPr anchor="b">
            <a:normAutofit/>
          </a:bodyPr>
          <a:lstStyle/>
          <a:p>
            <a:pPr algn="l"/>
            <a:r>
              <a:rPr lang="en-US" sz="7400"/>
              <a:t>Understanding Business and Administration</a:t>
            </a:r>
          </a:p>
        </p:txBody>
      </p:sp>
    </p:spTree>
    <p:extLst>
      <p:ext uri="{BB962C8B-B14F-4D97-AF65-F5344CB8AC3E}">
        <p14:creationId xmlns:p14="http://schemas.microsoft.com/office/powerpoint/2010/main" val="369953517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alkboard with an illustration accompanied by BUSINESS text">
            <a:extLst>
              <a:ext uri="{FF2B5EF4-FFF2-40B4-BE49-F238E27FC236}">
                <a16:creationId xmlns:a16="http://schemas.microsoft.com/office/drawing/2014/main" id="{1C80AC92-9848-4780-B3DF-688185C728EC}"/>
              </a:ext>
            </a:extLst>
          </p:cNvPr>
          <p:cNvPicPr>
            <a:picLocks noGrp="1" noChangeAspect="1"/>
          </p:cNvPicPr>
          <p:nvPr>
            <p:ph sz="half" idx="1"/>
          </p:nvPr>
        </p:nvPicPr>
        <p:blipFill>
          <a:blip r:embed="rId3"/>
          <a:srcRect l="15924" r="22043" b="-1"/>
          <a:stretch/>
        </p:blipFill>
        <p:spPr>
          <a:xfrm>
            <a:off x="1" y="10"/>
            <a:ext cx="6373368" cy="6857990"/>
          </a:xfrm>
          <a:prstGeom prst="rect">
            <a:avLst/>
          </a:prstGeom>
        </p:spPr>
      </p:pic>
      <p:sp>
        <p:nvSpPr>
          <p:cNvPr id="2" name="Title 1">
            <a:extLst>
              <a:ext uri="{FF2B5EF4-FFF2-40B4-BE49-F238E27FC236}">
                <a16:creationId xmlns:a16="http://schemas.microsoft.com/office/drawing/2014/main" id="{1CF30489-6F06-BD23-5E77-67D87825190D}"/>
              </a:ext>
            </a:extLst>
          </p:cNvPr>
          <p:cNvSpPr>
            <a:spLocks noGrp="1"/>
          </p:cNvSpPr>
          <p:nvPr>
            <p:ph type="title"/>
          </p:nvPr>
        </p:nvSpPr>
        <p:spPr>
          <a:xfrm>
            <a:off x="7123015" y="603504"/>
            <a:ext cx="4361689" cy="1527048"/>
          </a:xfrm>
        </p:spPr>
        <p:txBody>
          <a:bodyPr vert="horz" lIns="91440" tIns="45720" rIns="91440" bIns="45720" rtlCol="0" anchor="b">
            <a:normAutofit/>
          </a:bodyPr>
          <a:lstStyle/>
          <a:p>
            <a:r>
              <a:rPr lang="en-US" b="1" kern="1200">
                <a:solidFill>
                  <a:schemeClr val="tx1"/>
                </a:solidFill>
                <a:latin typeface="+mj-lt"/>
                <a:ea typeface="+mj-ea"/>
                <a:cs typeface="+mj-cs"/>
              </a:rPr>
              <a:t>Definition and Scope of Business</a:t>
            </a:r>
          </a:p>
        </p:txBody>
      </p:sp>
      <p:sp>
        <p:nvSpPr>
          <p:cNvPr id="4" name="Content Placeholder 3">
            <a:extLst>
              <a:ext uri="{FF2B5EF4-FFF2-40B4-BE49-F238E27FC236}">
                <a16:creationId xmlns:a16="http://schemas.microsoft.com/office/drawing/2014/main" id="{743896A3-EA6B-4183-3582-4D29C57D34D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23017" y="2212848"/>
            <a:ext cx="4361688" cy="4096512"/>
          </a:xfrm>
        </p:spPr>
        <p:txBody>
          <a:bodyPr>
            <a:normAutofit/>
          </a:bodyPr>
          <a:lstStyle/>
          <a:p>
            <a:pPr marL="0" indent="0">
              <a:spcBef>
                <a:spcPts val="2500"/>
              </a:spcBef>
              <a:buNone/>
            </a:pPr>
            <a:r>
              <a:rPr lang="en-US" sz="1400" b="1"/>
              <a:t>Creating Value through Goods and Services</a:t>
            </a:r>
          </a:p>
          <a:p>
            <a:pPr marL="0" lvl="1" indent="0">
              <a:buNone/>
            </a:pPr>
            <a:r>
              <a:rPr lang="en-US" sz="1400"/>
              <a:t>Business involves creating value through the production and delivery of goods or services to meet the needs and demands of customers.</a:t>
            </a:r>
          </a:p>
          <a:p>
            <a:pPr marL="0" indent="0">
              <a:spcBef>
                <a:spcPts val="2500"/>
              </a:spcBef>
              <a:buNone/>
            </a:pPr>
            <a:r>
              <a:rPr lang="en-US" sz="1400" b="1"/>
              <a:t>Navigating the Complex World of Commerce</a:t>
            </a:r>
          </a:p>
          <a:p>
            <a:pPr marL="0" lvl="1" indent="0">
              <a:buNone/>
            </a:pPr>
            <a:r>
              <a:rPr lang="en-US" sz="1400"/>
              <a:t>Understanding the scope of business is crucial for navigating the intricate world of commerce, which involves various activities such as production, marketing, sales, and finance.</a:t>
            </a:r>
          </a:p>
        </p:txBody>
      </p:sp>
    </p:spTree>
    <p:extLst>
      <p:ext uri="{BB962C8B-B14F-4D97-AF65-F5344CB8AC3E}">
        <p14:creationId xmlns:p14="http://schemas.microsoft.com/office/powerpoint/2010/main" val="4126237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Idea light bulb success inspiration crumpled paper">
            <a:extLst>
              <a:ext uri="{FF2B5EF4-FFF2-40B4-BE49-F238E27FC236}">
                <a16:creationId xmlns:a16="http://schemas.microsoft.com/office/drawing/2014/main" id="{DBB73797-EDB6-47B7-84D0-3AB2126034FF}"/>
              </a:ext>
            </a:extLst>
          </p:cNvPr>
          <p:cNvPicPr>
            <a:picLocks noGrp="1" noChangeAspect="1"/>
          </p:cNvPicPr>
          <p:nvPr>
            <p:ph sz="half" idx="1"/>
          </p:nvPr>
        </p:nvPicPr>
        <p:blipFill>
          <a:blip r:embed="rId3"/>
          <a:srcRect l="8152" r="22148"/>
          <a:stretch/>
        </p:blipFill>
        <p:spPr>
          <a:xfrm>
            <a:off x="1" y="10"/>
            <a:ext cx="6373368" cy="6857990"/>
          </a:xfrm>
          <a:prstGeom prst="rect">
            <a:avLst/>
          </a:prstGeom>
        </p:spPr>
      </p:pic>
      <p:sp>
        <p:nvSpPr>
          <p:cNvPr id="2" name="Title 1">
            <a:extLst>
              <a:ext uri="{FF2B5EF4-FFF2-40B4-BE49-F238E27FC236}">
                <a16:creationId xmlns:a16="http://schemas.microsoft.com/office/drawing/2014/main" id="{886327B0-E5D7-55A2-7E7A-D0E8CFFC9304}"/>
              </a:ext>
            </a:extLst>
          </p:cNvPr>
          <p:cNvSpPr>
            <a:spLocks noGrp="1"/>
          </p:cNvSpPr>
          <p:nvPr>
            <p:ph type="title"/>
          </p:nvPr>
        </p:nvSpPr>
        <p:spPr>
          <a:xfrm>
            <a:off x="7123015" y="603504"/>
            <a:ext cx="4361689" cy="1527048"/>
          </a:xfrm>
        </p:spPr>
        <p:txBody>
          <a:bodyPr vert="horz" lIns="91440" tIns="45720" rIns="91440" bIns="45720" rtlCol="0" anchor="b">
            <a:normAutofit/>
          </a:bodyPr>
          <a:lstStyle/>
          <a:p>
            <a:r>
              <a:rPr lang="en-US" sz="3300" b="1" kern="1200">
                <a:solidFill>
                  <a:schemeClr val="tx1"/>
                </a:solidFill>
                <a:latin typeface="+mj-lt"/>
                <a:ea typeface="+mj-ea"/>
                <a:cs typeface="+mj-cs"/>
              </a:rPr>
              <a:t>The Role of Administration in Business</a:t>
            </a:r>
          </a:p>
        </p:txBody>
      </p:sp>
      <p:sp>
        <p:nvSpPr>
          <p:cNvPr id="4" name="Content Placeholder 3">
            <a:extLst>
              <a:ext uri="{FF2B5EF4-FFF2-40B4-BE49-F238E27FC236}">
                <a16:creationId xmlns:a16="http://schemas.microsoft.com/office/drawing/2014/main" id="{D3FE3C94-9F1C-A2D0-003F-0A672C9E2CA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23017" y="2212848"/>
            <a:ext cx="4361688" cy="4096512"/>
          </a:xfrm>
        </p:spPr>
        <p:txBody>
          <a:bodyPr>
            <a:normAutofit/>
          </a:bodyPr>
          <a:lstStyle/>
          <a:p>
            <a:pPr marL="0" indent="0">
              <a:spcBef>
                <a:spcPts val="2500"/>
              </a:spcBef>
              <a:buNone/>
            </a:pPr>
            <a:r>
              <a:rPr lang="en-US" sz="1400" b="1"/>
              <a:t>Importance of Administration in Business</a:t>
            </a:r>
          </a:p>
          <a:p>
            <a:pPr marL="0" lvl="1" indent="0">
              <a:buNone/>
            </a:pPr>
            <a:r>
              <a:rPr lang="en-US" sz="1400"/>
              <a:t>Administration is crucial for the seamless functioning of businesses. It encompasses planning, organizing, coordinating, and controlling activities to achieve organizational goals.</a:t>
            </a:r>
          </a:p>
          <a:p>
            <a:pPr marL="0" indent="0">
              <a:spcBef>
                <a:spcPts val="2500"/>
              </a:spcBef>
              <a:buNone/>
            </a:pPr>
            <a:r>
              <a:rPr lang="en-US" sz="1400" b="1"/>
              <a:t>Efficient Administration</a:t>
            </a:r>
          </a:p>
          <a:p>
            <a:pPr marL="0" lvl="1" indent="0">
              <a:buNone/>
            </a:pPr>
            <a:r>
              <a:rPr lang="en-US" sz="1400"/>
              <a:t>Efficient administration involves meticulous planning, effective organization, seamless coordination, and precise control of activities within an organization to ensure successful goal attainment.</a:t>
            </a:r>
          </a:p>
        </p:txBody>
      </p:sp>
    </p:spTree>
    <p:extLst>
      <p:ext uri="{BB962C8B-B14F-4D97-AF65-F5344CB8AC3E}">
        <p14:creationId xmlns:p14="http://schemas.microsoft.com/office/powerpoint/2010/main" val="33158850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Printing letters and house key on white background.">
            <a:extLst>
              <a:ext uri="{FF2B5EF4-FFF2-40B4-BE49-F238E27FC236}">
                <a16:creationId xmlns:a16="http://schemas.microsoft.com/office/drawing/2014/main" id="{817AD120-91C1-4C02-951E-BA4C0DC2FE74}"/>
              </a:ext>
            </a:extLst>
          </p:cNvPr>
          <p:cNvPicPr>
            <a:picLocks noGrp="1" noChangeAspect="1"/>
          </p:cNvPicPr>
          <p:nvPr>
            <p:ph sz="half" idx="1"/>
          </p:nvPr>
        </p:nvPicPr>
        <p:blipFill>
          <a:blip r:embed="rId3"/>
          <a:srcRect l="23867" r="14099" b="-2"/>
          <a:stretch/>
        </p:blipFill>
        <p:spPr>
          <a:xfrm>
            <a:off x="5818632" y="-1"/>
            <a:ext cx="6373368" cy="6857999"/>
          </a:xfrm>
          <a:prstGeom prst="rect">
            <a:avLst/>
          </a:prstGeom>
        </p:spPr>
      </p:pic>
      <p:sp>
        <p:nvSpPr>
          <p:cNvPr id="2" name="Title 1">
            <a:extLst>
              <a:ext uri="{FF2B5EF4-FFF2-40B4-BE49-F238E27FC236}">
                <a16:creationId xmlns:a16="http://schemas.microsoft.com/office/drawing/2014/main" id="{FDB4BCA7-DE8B-ACA1-3468-A382022E4020}"/>
              </a:ext>
            </a:extLst>
          </p:cNvPr>
          <p:cNvSpPr>
            <a:spLocks noGrp="1"/>
          </p:cNvSpPr>
          <p:nvPr>
            <p:ph type="title"/>
          </p:nvPr>
        </p:nvSpPr>
        <p:spPr>
          <a:xfrm>
            <a:off x="614680" y="603504"/>
            <a:ext cx="4361688" cy="1527048"/>
          </a:xfrm>
        </p:spPr>
        <p:txBody>
          <a:bodyPr vert="horz" lIns="91440" tIns="45720" rIns="91440" bIns="45720" rtlCol="0" anchor="b">
            <a:normAutofit/>
          </a:bodyPr>
          <a:lstStyle/>
          <a:p>
            <a:r>
              <a:rPr lang="en-US" b="1" kern="1200">
                <a:solidFill>
                  <a:schemeClr val="tx1"/>
                </a:solidFill>
                <a:latin typeface="+mj-lt"/>
                <a:ea typeface="+mj-ea"/>
                <a:cs typeface="+mj-cs"/>
              </a:rPr>
              <a:t>Key Concepts and Terminology</a:t>
            </a:r>
          </a:p>
        </p:txBody>
      </p:sp>
      <p:sp>
        <p:nvSpPr>
          <p:cNvPr id="4" name="Content Placeholder 3">
            <a:extLst>
              <a:ext uri="{FF2B5EF4-FFF2-40B4-BE49-F238E27FC236}">
                <a16:creationId xmlns:a16="http://schemas.microsoft.com/office/drawing/2014/main" id="{975E1001-AF69-E777-4DEA-75B20FF1EBF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4679" y="2212848"/>
            <a:ext cx="4361688" cy="4096512"/>
          </a:xfrm>
        </p:spPr>
        <p:txBody>
          <a:bodyPr>
            <a:normAutofit/>
          </a:bodyPr>
          <a:lstStyle/>
          <a:p>
            <a:pPr marL="0" indent="0">
              <a:spcBef>
                <a:spcPts val="2500"/>
              </a:spcBef>
              <a:buNone/>
            </a:pPr>
            <a:r>
              <a:rPr lang="en-US" sz="1400" b="1"/>
              <a:t>Effective Communication</a:t>
            </a:r>
          </a:p>
          <a:p>
            <a:pPr marL="0" lvl="1" indent="0">
              <a:buNone/>
            </a:pPr>
            <a:r>
              <a:rPr lang="en-US" sz="1400"/>
              <a:t>Understanding key concepts and terminology in business facilitates effective communication within organizations and enhances collaboration between team members.</a:t>
            </a:r>
          </a:p>
          <a:p>
            <a:pPr marL="0" indent="0">
              <a:spcBef>
                <a:spcPts val="2500"/>
              </a:spcBef>
              <a:buNone/>
            </a:pPr>
            <a:r>
              <a:rPr lang="en-US" sz="1400" b="1"/>
              <a:t>Decision-Making</a:t>
            </a:r>
          </a:p>
          <a:p>
            <a:pPr marL="0" lvl="1" indent="0">
              <a:buNone/>
            </a:pPr>
            <a:r>
              <a:rPr lang="en-US" sz="1400"/>
              <a:t>Knowledge of key business concepts and terminology empowers individuals to make informed decisions and strategize effectively in various business scenarios.</a:t>
            </a:r>
          </a:p>
        </p:txBody>
      </p:sp>
    </p:spTree>
    <p:extLst>
      <p:ext uri="{BB962C8B-B14F-4D97-AF65-F5344CB8AC3E}">
        <p14:creationId xmlns:p14="http://schemas.microsoft.com/office/powerpoint/2010/main" val="3053850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9D2F0E5-8B51-3388-F6B0-11D2D6EF670A}"/>
              </a:ext>
            </a:extLst>
          </p:cNvPr>
          <p:cNvSpPr>
            <a:spLocks noGrp="1"/>
          </p:cNvSpPr>
          <p:nvPr>
            <p:ph type="ctrTitle"/>
          </p:nvPr>
        </p:nvSpPr>
        <p:spPr>
          <a:xfrm>
            <a:off x="277091" y="1814321"/>
            <a:ext cx="7772400" cy="4560920"/>
          </a:xfrm>
        </p:spPr>
        <p:txBody>
          <a:bodyPr anchor="b">
            <a:normAutofit/>
          </a:bodyPr>
          <a:lstStyle/>
          <a:p>
            <a:pPr algn="l"/>
            <a:r>
              <a:rPr lang="en-US" sz="7400"/>
              <a:t>Core Areas of Business Studies</a:t>
            </a:r>
          </a:p>
        </p:txBody>
      </p:sp>
    </p:spTree>
    <p:extLst>
      <p:ext uri="{BB962C8B-B14F-4D97-AF65-F5344CB8AC3E}">
        <p14:creationId xmlns:p14="http://schemas.microsoft.com/office/powerpoint/2010/main" val="251422426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Paper planes flying around an orange bull's eye target on blue background, Social media and networking concept.">
            <a:extLst>
              <a:ext uri="{FF2B5EF4-FFF2-40B4-BE49-F238E27FC236}">
                <a16:creationId xmlns:a16="http://schemas.microsoft.com/office/drawing/2014/main" id="{634F346D-301D-4BF8-8FCA-9EF1CC7C036C}"/>
              </a:ext>
            </a:extLst>
          </p:cNvPr>
          <p:cNvPicPr>
            <a:picLocks noGrp="1" noChangeAspect="1"/>
          </p:cNvPicPr>
          <p:nvPr>
            <p:ph sz="half" idx="1"/>
          </p:nvPr>
        </p:nvPicPr>
        <p:blipFill>
          <a:blip r:embed="rId3"/>
          <a:srcRect l="900"/>
          <a:stretch/>
        </p:blipFill>
        <p:spPr>
          <a:xfrm>
            <a:off x="20" y="10"/>
            <a:ext cx="4910308" cy="6857990"/>
          </a:xfrm>
          <a:prstGeom prst="rect">
            <a:avLst/>
          </a:prstGeom>
        </p:spPr>
      </p:pic>
      <p:sp>
        <p:nvSpPr>
          <p:cNvPr id="2" name="Title 1">
            <a:extLst>
              <a:ext uri="{FF2B5EF4-FFF2-40B4-BE49-F238E27FC236}">
                <a16:creationId xmlns:a16="http://schemas.microsoft.com/office/drawing/2014/main" id="{80EC1BED-2781-653A-CEC0-8E36ED79F8CA}"/>
              </a:ext>
            </a:extLst>
          </p:cNvPr>
          <p:cNvSpPr>
            <a:spLocks noGrp="1"/>
          </p:cNvSpPr>
          <p:nvPr>
            <p:ph type="title"/>
          </p:nvPr>
        </p:nvSpPr>
        <p:spPr>
          <a:xfrm>
            <a:off x="5568537" y="603504"/>
            <a:ext cx="5916168" cy="1527048"/>
          </a:xfrm>
        </p:spPr>
        <p:txBody>
          <a:bodyPr vert="horz" lIns="91440" tIns="45720" rIns="91440" bIns="45720" rtlCol="0" anchor="b">
            <a:normAutofit/>
          </a:bodyPr>
          <a:lstStyle/>
          <a:p>
            <a:r>
              <a:rPr lang="en-US" b="1" kern="1200">
                <a:solidFill>
                  <a:schemeClr val="tx1"/>
                </a:solidFill>
                <a:latin typeface="+mj-lt"/>
                <a:ea typeface="+mj-ea"/>
                <a:cs typeface="+mj-cs"/>
              </a:rPr>
              <a:t>Marketing Principles</a:t>
            </a:r>
          </a:p>
        </p:txBody>
      </p:sp>
      <p:sp>
        <p:nvSpPr>
          <p:cNvPr id="4" name="Content Placeholder 3">
            <a:extLst>
              <a:ext uri="{FF2B5EF4-FFF2-40B4-BE49-F238E27FC236}">
                <a16:creationId xmlns:a16="http://schemas.microsoft.com/office/drawing/2014/main" id="{04A50511-0001-9713-9E75-B57358F2F26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400" b="1"/>
              <a:t>Customer Needs Identification</a:t>
            </a:r>
          </a:p>
          <a:p>
            <a:pPr marL="0" lvl="1" indent="0">
              <a:buNone/>
            </a:pPr>
            <a:r>
              <a:rPr lang="en-US" sz="1400"/>
              <a:t>Marketing involves identifying customer needs and preferences to deliver products or services that satisfy consumer demands.</a:t>
            </a:r>
          </a:p>
          <a:p>
            <a:pPr marL="0" indent="0">
              <a:spcBef>
                <a:spcPts val="2500"/>
              </a:spcBef>
              <a:buNone/>
            </a:pPr>
            <a:r>
              <a:rPr lang="en-US" sz="1400" b="1"/>
              <a:t>Value Proposition Creation</a:t>
            </a:r>
          </a:p>
          <a:p>
            <a:pPr marL="0" lvl="1" indent="0">
              <a:buNone/>
            </a:pPr>
            <a:r>
              <a:rPr lang="en-US" sz="1400"/>
              <a:t>Creating a strong value proposition is crucial in marketing to differentiate products or services and communicate their unique benefits to customers.</a:t>
            </a:r>
          </a:p>
          <a:p>
            <a:pPr marL="0" indent="0">
              <a:spcBef>
                <a:spcPts val="2500"/>
              </a:spcBef>
              <a:buNone/>
            </a:pPr>
            <a:r>
              <a:rPr lang="en-US" sz="1400" b="1"/>
              <a:t>Product Promotion Strategies</a:t>
            </a:r>
          </a:p>
          <a:p>
            <a:pPr marL="0" lvl="1" indent="0">
              <a:buNone/>
            </a:pPr>
            <a:r>
              <a:rPr lang="en-US" sz="1400"/>
              <a:t>Effective marketing involves developing strategies to promote products or services through various channels to reach target audiences and drive sales.</a:t>
            </a:r>
          </a:p>
        </p:txBody>
      </p:sp>
    </p:spTree>
    <p:extLst>
      <p:ext uri="{BB962C8B-B14F-4D97-AF65-F5344CB8AC3E}">
        <p14:creationId xmlns:p14="http://schemas.microsoft.com/office/powerpoint/2010/main" val="4181925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Printed financial charts, calculator and pen on a desk.">
            <a:extLst>
              <a:ext uri="{FF2B5EF4-FFF2-40B4-BE49-F238E27FC236}">
                <a16:creationId xmlns:a16="http://schemas.microsoft.com/office/drawing/2014/main" id="{CCC58FEE-AA91-4A3A-B784-0B0A08385025}"/>
              </a:ext>
            </a:extLst>
          </p:cNvPr>
          <p:cNvPicPr>
            <a:picLocks noGrp="1" noChangeAspect="1"/>
          </p:cNvPicPr>
          <p:nvPr>
            <p:ph sz="half" idx="1"/>
          </p:nvPr>
        </p:nvPicPr>
        <p:blipFill>
          <a:blip r:embed="rId3"/>
          <a:srcRect l="2817" r="35149" b="-1"/>
          <a:stretch/>
        </p:blipFill>
        <p:spPr>
          <a:xfrm>
            <a:off x="1" y="10"/>
            <a:ext cx="6373368" cy="6857990"/>
          </a:xfrm>
          <a:prstGeom prst="rect">
            <a:avLst/>
          </a:prstGeom>
        </p:spPr>
      </p:pic>
      <p:sp>
        <p:nvSpPr>
          <p:cNvPr id="2" name="Title 1">
            <a:extLst>
              <a:ext uri="{FF2B5EF4-FFF2-40B4-BE49-F238E27FC236}">
                <a16:creationId xmlns:a16="http://schemas.microsoft.com/office/drawing/2014/main" id="{74FD2C92-2B98-0C30-6D14-9919283F1B4A}"/>
              </a:ext>
            </a:extLst>
          </p:cNvPr>
          <p:cNvSpPr>
            <a:spLocks noGrp="1"/>
          </p:cNvSpPr>
          <p:nvPr>
            <p:ph type="title"/>
          </p:nvPr>
        </p:nvSpPr>
        <p:spPr>
          <a:xfrm>
            <a:off x="7123015" y="603504"/>
            <a:ext cx="4361689" cy="1527048"/>
          </a:xfrm>
        </p:spPr>
        <p:txBody>
          <a:bodyPr vert="horz" lIns="91440" tIns="45720" rIns="91440" bIns="45720" rtlCol="0" anchor="b">
            <a:normAutofit/>
          </a:bodyPr>
          <a:lstStyle/>
          <a:p>
            <a:r>
              <a:rPr lang="en-US" b="1" kern="1200">
                <a:solidFill>
                  <a:schemeClr val="tx1"/>
                </a:solidFill>
                <a:latin typeface="+mj-lt"/>
                <a:ea typeface="+mj-ea"/>
                <a:cs typeface="+mj-cs"/>
              </a:rPr>
              <a:t>Financial Management</a:t>
            </a:r>
          </a:p>
        </p:txBody>
      </p:sp>
      <p:sp>
        <p:nvSpPr>
          <p:cNvPr id="4" name="Content Placeholder 3">
            <a:extLst>
              <a:ext uri="{FF2B5EF4-FFF2-40B4-BE49-F238E27FC236}">
                <a16:creationId xmlns:a16="http://schemas.microsoft.com/office/drawing/2014/main" id="{8F1F926A-B4F6-EAFD-994E-07086EA7DB6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23017" y="2212848"/>
            <a:ext cx="4361688" cy="4096512"/>
          </a:xfrm>
        </p:spPr>
        <p:txBody>
          <a:bodyPr>
            <a:normAutofit/>
          </a:bodyPr>
          <a:lstStyle/>
          <a:p>
            <a:pPr marL="0" indent="0">
              <a:spcBef>
                <a:spcPts val="2500"/>
              </a:spcBef>
              <a:buNone/>
            </a:pPr>
            <a:r>
              <a:rPr lang="en-US" sz="1400" b="1"/>
              <a:t>Planning in Financial Management</a:t>
            </a:r>
          </a:p>
          <a:p>
            <a:pPr marL="0" lvl="1" indent="0">
              <a:buNone/>
            </a:pPr>
            <a:r>
              <a:rPr lang="en-US" sz="1400"/>
              <a:t>Financial management entails strategic planning to allocate resources effectively and achieve financial goals while minimizing risks.</a:t>
            </a:r>
          </a:p>
          <a:p>
            <a:pPr marL="0" indent="0">
              <a:spcBef>
                <a:spcPts val="2500"/>
              </a:spcBef>
              <a:buNone/>
            </a:pPr>
            <a:r>
              <a:rPr lang="en-US" sz="1400" b="1"/>
              <a:t>Organizing and Directing</a:t>
            </a:r>
          </a:p>
          <a:p>
            <a:pPr marL="0" lvl="1" indent="0">
              <a:buNone/>
            </a:pPr>
            <a:r>
              <a:rPr lang="en-US" sz="1400"/>
              <a:t>Financial management involves organizing financial resources and directing financial activities to ensure efficient and effective operations within the organization.</a:t>
            </a:r>
          </a:p>
        </p:txBody>
      </p:sp>
    </p:spTree>
    <p:extLst>
      <p:ext uri="{BB962C8B-B14F-4D97-AF65-F5344CB8AC3E}">
        <p14:creationId xmlns:p14="http://schemas.microsoft.com/office/powerpoint/2010/main" val="450255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0</TotalTime>
  <Words>2297</Words>
  <Application>Microsoft Office PowerPoint</Application>
  <PresentationFormat>Widescreen</PresentationFormat>
  <Paragraphs>174</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Aptos</vt:lpstr>
      <vt:lpstr>Arial</vt:lpstr>
      <vt:lpstr>Neue Haas Grotesk Text Pro</vt:lpstr>
      <vt:lpstr>VanillaVTI</vt:lpstr>
      <vt:lpstr>Introduction to Business and Administration Science: A Comprehensive Guide for First Semester University Students</vt:lpstr>
      <vt:lpstr>Agenda</vt:lpstr>
      <vt:lpstr>Understanding Business and Administration</vt:lpstr>
      <vt:lpstr>Definition and Scope of Business</vt:lpstr>
      <vt:lpstr>The Role of Administration in Business</vt:lpstr>
      <vt:lpstr>Key Concepts and Terminology</vt:lpstr>
      <vt:lpstr>Core Areas of Business Studies</vt:lpstr>
      <vt:lpstr>Marketing Principles</vt:lpstr>
      <vt:lpstr>Financial Management</vt:lpstr>
      <vt:lpstr>Human Resource Management</vt:lpstr>
      <vt:lpstr>Fundamentals of Business Administration</vt:lpstr>
      <vt:lpstr>Organizational Structures</vt:lpstr>
      <vt:lpstr>Management Theories and Practices</vt:lpstr>
      <vt:lpstr>Decision-Making Processes</vt:lpstr>
      <vt:lpstr>Business Environment and Strategy</vt:lpstr>
      <vt:lpstr>Understanding the Business Environment</vt:lpstr>
      <vt:lpstr>SWOT Analysis and Strategic Planning</vt:lpstr>
      <vt:lpstr>Globalization and Its Impact on Business</vt:lpstr>
      <vt:lpstr>Practical Skills for Business Students</vt:lpstr>
      <vt:lpstr>Effective Communication in Business</vt:lpstr>
      <vt:lpstr>Time Management and Productivity</vt:lpstr>
      <vt:lpstr>Teamwork and Leadership Skills</vt:lpstr>
      <vt:lpstr>Career Paths in Business and Administration</vt:lpstr>
      <vt:lpstr>Exploring Various Career Options</vt:lpstr>
      <vt:lpstr>Required Skills and Qualifications</vt:lpstr>
      <vt:lpstr>Strategies for Career Development</vt:lpstr>
      <vt:lpstr>Conclusion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Vasileios Manousakis (LIONBRIDGE TECHNOLOGIES LLC)</dc:creator>
  <cp:lastModifiedBy>Vasileios Manousakis (LIONBRIDGE TECHNOLOGIES LLC)</cp:lastModifiedBy>
  <cp:revision>1</cp:revision>
  <dcterms:created xsi:type="dcterms:W3CDTF">2024-10-21T11:46:40Z</dcterms:created>
  <dcterms:modified xsi:type="dcterms:W3CDTF">2024-10-21T11:49:31Z</dcterms:modified>
</cp:coreProperties>
</file>