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2"/>
  </p:notesMasterIdLst>
  <p:sldIdLst>
    <p:sldId id="478" r:id="rId2"/>
    <p:sldId id="393" r:id="rId3"/>
    <p:sldId id="414" r:id="rId4"/>
    <p:sldId id="479" r:id="rId5"/>
    <p:sldId id="500" r:id="rId6"/>
    <p:sldId id="416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90" r:id="rId17"/>
    <p:sldId id="491" r:id="rId18"/>
    <p:sldId id="395" r:id="rId19"/>
    <p:sldId id="396" r:id="rId20"/>
    <p:sldId id="468" r:id="rId21"/>
    <p:sldId id="469" r:id="rId22"/>
    <p:sldId id="470" r:id="rId23"/>
    <p:sldId id="471" r:id="rId24"/>
    <p:sldId id="472" r:id="rId25"/>
    <p:sldId id="473" r:id="rId26"/>
    <p:sldId id="397" r:id="rId27"/>
    <p:sldId id="398" r:id="rId28"/>
    <p:sldId id="413" r:id="rId29"/>
    <p:sldId id="419" r:id="rId30"/>
    <p:sldId id="492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501" r:id="rId39"/>
    <p:sldId id="400" r:id="rId40"/>
    <p:sldId id="401" r:id="rId41"/>
    <p:sldId id="402" r:id="rId42"/>
    <p:sldId id="454" r:id="rId43"/>
    <p:sldId id="455" r:id="rId44"/>
    <p:sldId id="456" r:id="rId45"/>
    <p:sldId id="457" r:id="rId46"/>
    <p:sldId id="458" r:id="rId47"/>
    <p:sldId id="459" r:id="rId48"/>
    <p:sldId id="403" r:id="rId49"/>
    <p:sldId id="431" r:id="rId50"/>
    <p:sldId id="474" r:id="rId51"/>
    <p:sldId id="475" r:id="rId52"/>
    <p:sldId id="476" r:id="rId53"/>
    <p:sldId id="477" r:id="rId54"/>
    <p:sldId id="432" r:id="rId55"/>
    <p:sldId id="430" r:id="rId56"/>
    <p:sldId id="404" r:id="rId57"/>
    <p:sldId id="405" r:id="rId58"/>
    <p:sldId id="433" r:id="rId59"/>
    <p:sldId id="434" r:id="rId60"/>
    <p:sldId id="435" r:id="rId61"/>
    <p:sldId id="436" r:id="rId62"/>
    <p:sldId id="437" r:id="rId63"/>
    <p:sldId id="438" r:id="rId64"/>
    <p:sldId id="439" r:id="rId65"/>
    <p:sldId id="440" r:id="rId66"/>
    <p:sldId id="441" r:id="rId67"/>
    <p:sldId id="407" r:id="rId68"/>
    <p:sldId id="408" r:id="rId69"/>
    <p:sldId id="494" r:id="rId70"/>
    <p:sldId id="495" r:id="rId71"/>
    <p:sldId id="496" r:id="rId72"/>
    <p:sldId id="497" r:id="rId73"/>
    <p:sldId id="498" r:id="rId74"/>
    <p:sldId id="409" r:id="rId75"/>
    <p:sldId id="410" r:id="rId76"/>
    <p:sldId id="411" r:id="rId77"/>
    <p:sldId id="464" r:id="rId78"/>
    <p:sldId id="465" r:id="rId79"/>
    <p:sldId id="466" r:id="rId80"/>
    <p:sldId id="467" r:id="rId8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7A31"/>
    <a:srgbClr val="805F02"/>
    <a:srgbClr val="FFFFFF"/>
    <a:srgbClr val="646B86"/>
    <a:srgbClr val="6E6EA6"/>
    <a:srgbClr val="006666"/>
    <a:srgbClr val="CC3300"/>
    <a:srgbClr val="828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841" autoAdjust="0"/>
  </p:normalViewPr>
  <p:slideViewPr>
    <p:cSldViewPr snapToGrid="0">
      <p:cViewPr varScale="1">
        <p:scale>
          <a:sx n="78" d="100"/>
          <a:sy n="78" d="100"/>
        </p:scale>
        <p:origin x="-102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0.xml"/><Relationship Id="rId3" Type="http://schemas.openxmlformats.org/officeDocument/2006/relationships/slide" Target="slides/slide30.xml"/><Relationship Id="rId7" Type="http://schemas.openxmlformats.org/officeDocument/2006/relationships/slide" Target="slides/slide73.xml"/><Relationship Id="rId2" Type="http://schemas.openxmlformats.org/officeDocument/2006/relationships/slide" Target="slides/slide6.xml"/><Relationship Id="rId1" Type="http://schemas.openxmlformats.org/officeDocument/2006/relationships/slide" Target="slides/slide4.xml"/><Relationship Id="rId6" Type="http://schemas.openxmlformats.org/officeDocument/2006/relationships/slide" Target="slides/slide54.xml"/><Relationship Id="rId5" Type="http://schemas.openxmlformats.org/officeDocument/2006/relationships/slide" Target="slides/slide38.xml"/><Relationship Id="rId4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EAAB65-8DFF-4590-A30F-008DD13C31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269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87E1D-8731-4927-A5B6-F33215A5C8D6}" type="slidenum">
              <a:rPr lang="en-GB"/>
              <a:pPr/>
              <a:t>1</a:t>
            </a:fld>
            <a:endParaRPr lang="en-GB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4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416E2-9F76-4BDE-B3CF-E6E8314D8890}" type="slidenum">
              <a:rPr lang="en-GB"/>
              <a:pPr/>
              <a:t>10</a:t>
            </a:fld>
            <a:endParaRPr lang="en-GB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14.1 ΕΙΝΑΙ ΜΕΤΑΦΡΑΣΜΕΝΟΣ ΣΤΗ ΣΕΛΙΔΑ 678.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46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D9D7B-E1A7-40B3-81E5-18E0861BF623}" type="slidenum">
              <a:rPr lang="en-GB"/>
              <a:pPr/>
              <a:t>11</a:t>
            </a:fld>
            <a:endParaRPr lang="en-GB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14.1 ΕΙΝΑΙ ΜΕΤΑΦΡΑΣΜΕΝΟΣ ΣΤΗ ΣΕΛΙΔΑ 678.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48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6D2C6-176A-48E9-9612-723684629D70}" type="slidenum">
              <a:rPr lang="en-GB"/>
              <a:pPr/>
              <a:t>12</a:t>
            </a:fld>
            <a:endParaRPr lang="en-GB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14.1 ΕΙΝΑΙ ΜΕΤΑΦΡΑΣΜΕΝΟΣ ΣΤΗ ΣΕΛΙΔΑ 678.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50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A9915-FD34-44F6-B199-E8B82E1956A4}" type="slidenum">
              <a:rPr lang="en-GB"/>
              <a:pPr/>
              <a:t>13</a:t>
            </a:fld>
            <a:endParaRPr lang="en-GB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14.1 ΕΙΝΑΙ ΜΕΤΑΦΡΑΣΜΕΝΟΣ ΣΤΙΣ ΣΕΛΙΔΕΣ 678-679.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52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C8673-EDED-49FF-9FF9-1AAD956CC368}" type="slidenum">
              <a:rPr lang="en-GB"/>
              <a:pPr/>
              <a:t>14</a:t>
            </a:fld>
            <a:endParaRPr lang="en-GB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14.1 ΕΙΝΑΙ ΜΕΤΑΦΡΑΣΜΕΝΟΣ ΣΤΙΣ ΣΕΛΙΔΕΣ 678-679.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550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2F58A-1150-4699-98C5-CE2960872B18}" type="slidenum">
              <a:rPr lang="en-GB"/>
              <a:pPr/>
              <a:t>15</a:t>
            </a:fld>
            <a:endParaRPr lang="en-GB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14.1 ΕΙΝΑΙ ΜΕΤΑΦΡΑΣΜΕΝΟΣ ΣΤΙΣ ΣΕΛΙΔΕΣ 678-679.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57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3F500-9EDF-4BF6-90F4-40C00478898F}" type="slidenum">
              <a:rPr lang="en-GB"/>
              <a:pPr/>
              <a:t>16</a:t>
            </a:fld>
            <a:endParaRPr lang="en-GB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14.1 ΕΙΝΑΙ ΜΕΤΑΦΡΑΣΜΕΝΟΣ ΣΤΙΣ ΣΕΛΙΔΕΣ 678-679.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59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6D96C-1022-4FA3-848F-2E63CF62F46E}" type="slidenum">
              <a:rPr lang="en-GB"/>
              <a:pPr/>
              <a:t>17</a:t>
            </a:fld>
            <a:endParaRPr lang="en-GB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14.1 ΕΙΝΑΙ ΜΕΤΑΦΡΑΣΜΕΝΟΣ ΣΤΙΣ ΣΕΛΙΔΕΣ 678-679.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61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EF7A5-4C78-427E-AB9D-3EE6DFBBF1AE}" type="slidenum">
              <a:rPr lang="en-GB"/>
              <a:pPr/>
              <a:t>18</a:t>
            </a:fld>
            <a:endParaRPr lang="en-GB"/>
          </a:p>
        </p:txBody>
      </p:sp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659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6659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0460C-644E-42CB-9BE8-80A804362077}" type="slidenum">
              <a:rPr lang="en-GB"/>
              <a:pPr/>
              <a:t>19</a:t>
            </a:fld>
            <a:endParaRPr lang="en-GB"/>
          </a:p>
        </p:txBody>
      </p:sp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864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6864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6BDDD-EFB9-4918-92D7-E628F313A338}" type="slidenum">
              <a:rPr lang="en-GB"/>
              <a:pPr/>
              <a:t>2</a:t>
            </a:fld>
            <a:endParaRPr lang="en-GB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173E3-5908-4147-B3D7-B95D1C577F79}" type="slidenum">
              <a:rPr lang="en-GB"/>
              <a:pPr/>
              <a:t>20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685.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15D6B-5468-42EE-8ECD-977175F6DD46}" type="slidenum">
              <a:rPr lang="en-GB"/>
              <a:pPr/>
              <a:t>21</a:t>
            </a:fld>
            <a:endParaRPr lang="en-GB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685.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D28F00-8E33-4796-911D-F6E3E5A858DE}" type="slidenum">
              <a:rPr lang="en-GB"/>
              <a:pPr/>
              <a:t>22</a:t>
            </a:fld>
            <a:endParaRPr lang="en-GB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685.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A1A55-067E-4C38-82C4-2F4696DE9646}" type="slidenum">
              <a:rPr lang="en-GB"/>
              <a:pPr/>
              <a:t>23</a:t>
            </a:fld>
            <a:endParaRPr lang="en-GB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685.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E3DF6-88E3-4AB1-9934-D6D429DCF73E}" type="slidenum">
              <a:rPr lang="en-GB"/>
              <a:pPr/>
              <a:t>24</a:t>
            </a:fld>
            <a:endParaRPr lang="en-GB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685.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A30C5-6765-4D85-8E52-7CFF17773105}" type="slidenum">
              <a:rPr lang="en-GB"/>
              <a:pPr/>
              <a:t>25</a:t>
            </a:fld>
            <a:endParaRPr lang="en-GB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ΕΙΝΑΙ ΜΕΤΑΦΡΑΣΜΕΝΟΣ ΣΤΗ ΣΕΛΙΔΑ 685.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B7369-9FE7-4308-ABB2-AE757F648451}" type="slidenum">
              <a:rPr lang="en-GB"/>
              <a:pPr/>
              <a:t>26</a:t>
            </a:fld>
            <a:endParaRPr lang="en-GB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066AB-5300-4571-89C2-AB44B171081F}" type="slidenum">
              <a:rPr lang="en-GB"/>
              <a:pPr/>
              <a:t>27</a:t>
            </a:fld>
            <a:endParaRPr lang="en-GB"/>
          </a:p>
        </p:txBody>
      </p:sp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7274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EC101-A0FD-4619-8FC2-A55C3B434D66}" type="slidenum">
              <a:rPr lang="en-GB"/>
              <a:pPr/>
              <a:t>28</a:t>
            </a:fld>
            <a:endParaRPr lang="en-GB"/>
          </a:p>
        </p:txBody>
      </p:sp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0346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B1141-DF47-47CF-82CA-AD256B843B80}" type="slidenum">
              <a:rPr lang="en-GB"/>
              <a:pPr/>
              <a:t>29</a:t>
            </a:fld>
            <a:endParaRPr lang="en-GB"/>
          </a:p>
        </p:txBody>
      </p:sp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7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779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1779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97323-CAE0-48E6-A33F-068173CA03F5}" type="slidenum">
              <a:rPr lang="en-GB"/>
              <a:pPr/>
              <a:t>3</a:t>
            </a:fld>
            <a:endParaRPr lang="en-GB"/>
          </a:p>
        </p:txBody>
      </p:sp>
      <p:sp>
        <p:nvSpPr>
          <p:cNvPr id="405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551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0551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A5C7C3-6248-441C-A310-EE36159556D6}" type="slidenum">
              <a:rPr lang="en-GB"/>
              <a:pPr/>
              <a:t>30</a:t>
            </a:fld>
            <a:endParaRPr lang="en-GB"/>
          </a:p>
        </p:txBody>
      </p:sp>
      <p:sp>
        <p:nvSpPr>
          <p:cNvPr id="563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F8C76F6-3856-4A31-AECE-2DBC1FD4B334}" type="slidenum">
              <a:rPr lang="en-US" altLang="en-US" sz="1200"/>
              <a:pPr algn="r" eaLnBrk="1" hangingPunct="1"/>
              <a:t>30</a:t>
            </a:fld>
            <a:endParaRPr lang="en-US" altLang="en-US" sz="1200"/>
          </a:p>
        </p:txBody>
      </p:sp>
      <p:sp>
        <p:nvSpPr>
          <p:cNvPr id="563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 hangingPunct="1"/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14.3 ΕΙΝΑΙ ΜΕΤΑΦΡΑΣΜΕΝΟ ΣΤΗ ΣΕΛΙΔΑ 688.</a:t>
            </a:r>
            <a:endParaRPr lang="en-GB" altLang="en-US" b="1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7F620-4D5B-48F7-A3C1-6E55FB28B512}" type="slidenum">
              <a:rPr lang="en-GB"/>
              <a:pPr/>
              <a:t>31</a:t>
            </a:fld>
            <a:endParaRPr lang="en-GB"/>
          </a:p>
        </p:txBody>
      </p:sp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189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2189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193FC-E52E-4907-B65F-4BB7A82CAE09}" type="slidenum">
              <a:rPr lang="en-GB"/>
              <a:pPr/>
              <a:t>32</a:t>
            </a:fld>
            <a:endParaRPr lang="en-GB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E239B-DEAB-4168-BE0C-6C29C39F7DF3}" type="slidenum">
              <a:rPr lang="en-GB"/>
              <a:pPr/>
              <a:t>33</a:t>
            </a:fld>
            <a:endParaRPr lang="en-GB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5CE09-8A60-45A8-8E67-BEEB2F08D927}" type="slidenum">
              <a:rPr lang="en-GB"/>
              <a:pPr/>
              <a:t>34</a:t>
            </a:fld>
            <a:endParaRPr lang="en-GB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679F3-3443-46EA-BA5F-71FAB3EA03EF}" type="slidenum">
              <a:rPr lang="en-GB"/>
              <a:pPr/>
              <a:t>35</a:t>
            </a:fld>
            <a:endParaRPr lang="en-GB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495C1-7792-4B7B-BF99-344E6016676E}" type="slidenum">
              <a:rPr lang="en-GB"/>
              <a:pPr/>
              <a:t>36</a:t>
            </a:fld>
            <a:endParaRPr lang="en-GB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99C1F-F0AE-475C-BD2F-DE07464F15B5}" type="slidenum">
              <a:rPr lang="en-GB"/>
              <a:pPr/>
              <a:t>37</a:t>
            </a:fld>
            <a:endParaRPr lang="en-GB"/>
          </a:p>
        </p:txBody>
      </p:sp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3418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BB8F4-96FE-4B4E-87D4-7A48398969CF}" type="slidenum">
              <a:rPr lang="en-GB"/>
              <a:pPr/>
              <a:t>38</a:t>
            </a:fld>
            <a:endParaRPr lang="en-GB"/>
          </a:p>
        </p:txBody>
      </p:sp>
      <p:sp>
        <p:nvSpPr>
          <p:cNvPr id="581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D588F7E-F45B-4487-A666-67BF0D471141}" type="slidenum">
              <a:rPr lang="en-US" altLang="en-US" sz="1200"/>
              <a:pPr algn="r" eaLnBrk="1" hangingPunct="1"/>
              <a:t>38</a:t>
            </a:fld>
            <a:endParaRPr lang="en-US" altLang="en-US" sz="1200"/>
          </a:p>
        </p:txBody>
      </p:sp>
      <p:sp>
        <p:nvSpPr>
          <p:cNvPr id="581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 hangingPunct="1"/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14.4 ΕΙΝΑΙ ΜΕΤΑΦΡΑΣΜΕΝΟ ΣΤΗ ΣΕΛΙΔΑ 690.</a:t>
            </a:r>
            <a:endParaRPr lang="en-GB" altLang="en-US" b="1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A8103-B615-4507-82F3-0684C7404F01}" type="slidenum">
              <a:rPr lang="en-GB"/>
              <a:pPr/>
              <a:t>39</a:t>
            </a:fld>
            <a:endParaRPr lang="en-GB"/>
          </a:p>
        </p:txBody>
      </p:sp>
      <p:sp>
        <p:nvSpPr>
          <p:cNvPr id="3768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7</a:t>
            </a: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68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7683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44A53-6266-4154-8440-7A171B6A29EE}" type="slidenum">
              <a:rPr lang="en-GB"/>
              <a:pPr/>
              <a:t>4</a:t>
            </a:fld>
            <a:endParaRPr lang="en-GB"/>
          </a:p>
        </p:txBody>
      </p:sp>
      <p:sp>
        <p:nvSpPr>
          <p:cNvPr id="536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2C36F94-E925-4008-8B81-3E2F15D3F81D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536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 hangingPunct="1"/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14.1 ΕΙΝΑΙ ΜΕΤΑΦΡΑΣΜΕΝΟ ΣΤΗ ΣΕΛΙΔΑ 671.</a:t>
            </a:r>
            <a:endParaRPr lang="en-GB" altLang="en-US" b="1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F4B51-CFAD-4D61-8CEB-D1EAC667C4C2}" type="slidenum">
              <a:rPr lang="en-GB"/>
              <a:pPr/>
              <a:t>40</a:t>
            </a:fld>
            <a:endParaRPr lang="en-GB"/>
          </a:p>
        </p:txBody>
      </p:sp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7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7888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4A243-EC80-439F-89EE-3AD46E978F28}" type="slidenum">
              <a:rPr lang="en-GB"/>
              <a:pPr/>
              <a:t>41</a:t>
            </a:fld>
            <a:endParaRPr lang="en-GB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09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8093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25EF1-5DD7-400D-A63F-973D3E614DA4}" type="slidenum">
              <a:rPr lang="en-GB"/>
              <a:pPr/>
              <a:t>42</a:t>
            </a:fld>
            <a:endParaRPr lang="en-GB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14.2 ΕΙΝΑΙ ΜΕΤΑΦΡΑΣΜΕΝΟΣ ΣΤΗ ΣΕΛΙΔΑ 699.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E6543-C130-4571-99CE-C969860DB1AB}" type="slidenum">
              <a:rPr lang="en-GB"/>
              <a:pPr/>
              <a:t>43</a:t>
            </a:fld>
            <a:endParaRPr lang="en-GB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14.2 ΕΙΝΑΙ ΜΕΤΑΦΡΑΣΜΕΝΟΣ ΣΤΗ ΣΕΛΙΔΑ 699.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EF97B-5242-44ED-A73A-6AC41FA90A33}" type="slidenum">
              <a:rPr lang="en-GB"/>
              <a:pPr/>
              <a:t>44</a:t>
            </a:fld>
            <a:endParaRPr lang="en-GB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14.2 ΕΙΝΑΙ ΜΕΤΑΦΡΑΣΜΕΝΟΣ ΣΤΗ ΣΕΛΙΔΑ 699.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3D67D-9AC0-4B15-9CD7-78C4C4ACEEFD}" type="slidenum">
              <a:rPr lang="en-GB"/>
              <a:pPr/>
              <a:t>45</a:t>
            </a:fld>
            <a:endParaRPr lang="en-GB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14.2 ΕΙΝΑΙ ΜΕΤΑΦΡΑΣΜΕΝΟΣ ΣΤΗ ΣΕΛΙΔΑ 699.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7DCA0-A015-4960-AEB1-F590B4C6A86F}" type="slidenum">
              <a:rPr lang="en-GB"/>
              <a:pPr/>
              <a:t>46</a:t>
            </a:fld>
            <a:endParaRPr lang="en-GB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14.2 ΕΙΝΑΙ ΜΕΤΑΦΡΑΣΜΕΝΟΣ ΣΤΗ ΣΕΛΙΔΑ 699.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FFB8E-9F92-4F9D-A15D-812B9EED1D64}" type="slidenum">
              <a:rPr lang="en-GB"/>
              <a:pPr/>
              <a:t>47</a:t>
            </a:fld>
            <a:endParaRPr lang="en-GB"/>
          </a:p>
        </p:txBody>
      </p:sp>
      <p:sp>
        <p:nvSpPr>
          <p:cNvPr id="4997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9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971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9971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7B43D-2519-42F8-BB07-0E806589C290}" type="slidenum">
              <a:rPr lang="en-GB"/>
              <a:pPr/>
              <a:t>48</a:t>
            </a:fld>
            <a:endParaRPr lang="en-GB"/>
          </a:p>
        </p:txBody>
      </p:sp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29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298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8298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EC0CE-E675-48AF-965B-6F006ECFEC96}" type="slidenum">
              <a:rPr lang="en-GB"/>
              <a:pPr/>
              <a:t>49</a:t>
            </a:fld>
            <a:endParaRPr lang="en-GB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ΕΙΝΑΙ ΜΕΤΑΦΡΑΣΜΕΝΟ ΣΤΗ ΣΕΛΙΔΑ 712.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EE629-47F1-4376-8D57-F6A1849F0029}" type="slidenum">
              <a:rPr lang="en-GB"/>
              <a:pPr/>
              <a:t>5</a:t>
            </a:fld>
            <a:endParaRPr lang="en-GB"/>
          </a:p>
        </p:txBody>
      </p:sp>
      <p:sp>
        <p:nvSpPr>
          <p:cNvPr id="579586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fld id="{D5176D44-4442-4E2F-8158-0A63BC470FF2}" type="slidenum">
              <a:rPr lang="en-GB" altLang="en-US" sz="1000" i="1"/>
              <a:pPr algn="r" defTabSz="762000"/>
              <a:t>5</a:t>
            </a:fld>
            <a:endParaRPr lang="en-GB" altLang="en-US" sz="1000" i="1"/>
          </a:p>
        </p:txBody>
      </p:sp>
      <p:sp>
        <p:nvSpPr>
          <p:cNvPr id="57958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defTabSz="762000"/>
            <a:r>
              <a:rPr lang="el-GR" altLang="en-US" b="1" dirty="0" smtClean="0"/>
              <a:t>ΤΟ ΔΙΑΓΡΑΜΜΑ 14.2 ΕΙΝΑΙ</a:t>
            </a:r>
            <a:r>
              <a:rPr lang="el-GR" altLang="en-US" b="1" baseline="0" dirty="0" smtClean="0"/>
              <a:t> ΜΕΤΑΦΡΑΣΜΕΝΟ ΣΤΗ ΣΕΛΙΔΑ 683.</a:t>
            </a:r>
            <a:endParaRPr lang="en-US" altLang="en-US" b="1" dirty="0"/>
          </a:p>
        </p:txBody>
      </p:sp>
      <p:sp>
        <p:nvSpPr>
          <p:cNvPr id="5795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Ο ΠΙΝΑΚΑΣ ΕΙΝΑΙ</a:t>
            </a:r>
            <a:r>
              <a:rPr lang="el-GR" b="1" baseline="0" dirty="0" smtClean="0"/>
              <a:t> ΜΕΤΑΦΡΑΣΜΕΝΟΣ ΣΤΗ ΣΕΛΙΔΑ 712.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AAB65-8DFF-4590-A30F-008DD13C31F1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smtClean="0"/>
              <a:t>Ο ΠΙΝΑΚΑΣ ΕΙΝΑΙ</a:t>
            </a:r>
            <a:r>
              <a:rPr lang="el-GR" b="1" baseline="0" dirty="0" smtClean="0"/>
              <a:t> ΜΕΤΑΦΡΑΣΜΕΝΟΣ ΣΤΗ ΣΕΛΙΔΑ 712.</a:t>
            </a:r>
            <a:endParaRPr lang="el-GR" b="1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AAB65-8DFF-4590-A30F-008DD13C31F1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smtClean="0"/>
              <a:t>Ο ΠΙΝΑΚΑΣ ΕΙΝΑΙ</a:t>
            </a:r>
            <a:r>
              <a:rPr lang="el-GR" b="1" baseline="0" dirty="0" smtClean="0"/>
              <a:t> ΜΕΤΑΦΡΑΣΜΕΝΟΣ ΣΤΗ ΣΕΛΙΔΑ 712.</a:t>
            </a:r>
            <a:endParaRPr lang="el-GR" b="1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AAB65-8DFF-4590-A30F-008DD13C31F1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smtClean="0"/>
              <a:t>Ο ΠΙΝΑΚΑΣ ΕΙΝΑΙ</a:t>
            </a:r>
            <a:r>
              <a:rPr lang="el-GR" b="1" baseline="0" dirty="0" smtClean="0"/>
              <a:t> ΜΕΤΑΦΡΑΣΜΕΝΟΣ ΣΤΗ ΣΕΛΙΔΑ 712.</a:t>
            </a:r>
            <a:endParaRPr lang="el-GR" b="1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AAB65-8DFF-4590-A30F-008DD13C31F1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F7474-C36C-406C-B973-7C59E4DC98BA}" type="slidenum">
              <a:rPr lang="en-GB"/>
              <a:pPr/>
              <a:t>54</a:t>
            </a:fld>
            <a:endParaRPr lang="en-GB"/>
          </a:p>
        </p:txBody>
      </p:sp>
      <p:sp>
        <p:nvSpPr>
          <p:cNvPr id="44441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48838F-F568-4CB7-A261-120A35EE5FE0}" type="slidenum">
              <a:rPr lang="en-GB" altLang="en-US" sz="1200"/>
              <a:pPr algn="r"/>
              <a:t>54</a:t>
            </a:fld>
            <a:endParaRPr lang="en-GB" altLang="en-US" sz="1200"/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  <a:ln/>
        </p:spPr>
        <p:txBody>
          <a:bodyPr/>
          <a:lstStyle/>
          <a:p>
            <a:r>
              <a:rPr lang="el-GR" altLang="en-US" b="1" dirty="0" smtClean="0"/>
              <a:t>ΤΟ ΔΙΑΓΡΑΜΜΑ ΕΙΝΑΙ</a:t>
            </a:r>
            <a:r>
              <a:rPr lang="el-GR" altLang="en-US" b="1" baseline="0" dirty="0" smtClean="0"/>
              <a:t> ΜΕΤΑΦΡΑΣΜΕΝΟ ΣΤΗ ΣΕΛΙΔΑ 701.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8153C-2C1E-4FA8-983A-0A801B93AB7E}" type="slidenum">
              <a:rPr lang="en-GB"/>
              <a:pPr/>
              <a:t>55</a:t>
            </a:fld>
            <a:endParaRPr lang="en-GB"/>
          </a:p>
        </p:txBody>
      </p:sp>
      <p:sp>
        <p:nvSpPr>
          <p:cNvPr id="440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4032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D0592-DB30-4832-92F7-5997D394A99B}" type="slidenum">
              <a:rPr lang="en-GB"/>
              <a:pPr/>
              <a:t>56</a:t>
            </a:fld>
            <a:endParaRPr lang="en-GB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1D1A7-A4B6-420D-8956-87F5337BF90F}" type="slidenum">
              <a:rPr lang="en-GB"/>
              <a:pPr/>
              <a:t>57</a:t>
            </a:fld>
            <a:endParaRPr lang="en-GB"/>
          </a:p>
        </p:txBody>
      </p:sp>
      <p:sp>
        <p:nvSpPr>
          <p:cNvPr id="3870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707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870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05701-C9AC-408F-A023-B235DE989EA4}" type="slidenum">
              <a:rPr lang="en-GB"/>
              <a:pPr/>
              <a:t>58</a:t>
            </a:fld>
            <a:endParaRPr lang="en-GB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6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647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4647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76A5F-E530-4854-BA04-E65DCFCC5D09}" type="slidenum">
              <a:rPr lang="en-GB"/>
              <a:pPr/>
              <a:t>59</a:t>
            </a:fld>
            <a:endParaRPr lang="en-GB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ΕΙΝΑΙ ΜΕΤΑΦΡΑΣΜΕΝΟ ΣΤΗ ΣΕΛΙΔΑ 711.</a:t>
            </a:r>
            <a:endParaRPr lang="el-GR" b="1" noProof="1"/>
          </a:p>
        </p:txBody>
      </p:sp>
      <p:sp>
        <p:nvSpPr>
          <p:cNvPr id="448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E211E-28A5-4D9E-98FC-99CAE4710775}" type="slidenum">
              <a:rPr lang="en-GB"/>
              <a:pPr/>
              <a:t>6</a:t>
            </a:fld>
            <a:endParaRPr lang="en-GB"/>
          </a:p>
        </p:txBody>
      </p:sp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0960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39FA3-0F03-4977-BC58-CA683C0E64F9}" type="slidenum">
              <a:rPr lang="en-GB"/>
              <a:pPr/>
              <a:t>60</a:t>
            </a:fld>
            <a:endParaRPr lang="en-GB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ΕΙΝΑΙ ΜΕΤΑΦΡΑΣΜΕΝΟ ΣΤΗ ΣΕΛΙΔΑ 711.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505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5266F-6833-4718-9447-659896E7E7FA}" type="slidenum">
              <a:rPr lang="en-GB"/>
              <a:pPr/>
              <a:t>61</a:t>
            </a:fld>
            <a:endParaRPr lang="en-GB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ΕΙΝΑΙ ΜΕΤΑΦΡΑΣΜΕΝΟ ΣΤΗ ΣΕΛΙΔΑ 711.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526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C9CC2-E8EA-4741-B960-B1155D5FCA6E}" type="slidenum">
              <a:rPr lang="en-GB"/>
              <a:pPr/>
              <a:t>62</a:t>
            </a:fld>
            <a:endParaRPr lang="en-GB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ΕΙΝΑΙ ΜΕΤΑΦΡΑΣΜΕΝΟ ΣΤΗ ΣΕΛΙΔΑ 711.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546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16063-3DE4-4324-90DF-D1143B3F4867}" type="slidenum">
              <a:rPr lang="en-GB"/>
              <a:pPr/>
              <a:t>63</a:t>
            </a:fld>
            <a:endParaRPr lang="en-GB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ΕΙΝΑΙ ΜΕΤΑΦΡΑΣΜΕΝΟ ΣΤΗ ΣΕΛΙΔΑ 711.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567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783D2-36E6-4757-A1F3-0E9A30F64935}" type="slidenum">
              <a:rPr lang="en-GB"/>
              <a:pPr/>
              <a:t>64</a:t>
            </a:fld>
            <a:endParaRPr lang="en-GB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ΕΙΝΑΙ ΜΕΤΑΦΡΑΣΜΕΝΟ ΣΤΗ ΣΕΛΙΔΑ 711.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587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99030-4D05-4F77-816A-5E2075283B23}" type="slidenum">
              <a:rPr lang="en-GB"/>
              <a:pPr/>
              <a:t>65</a:t>
            </a:fld>
            <a:endParaRPr lang="en-GB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ΕΙΝΑΙ ΜΕΤΑΦΡΑΣΜΕΝΟ ΣΤΗ ΣΕΛΙΔΑ 711.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608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66284-854B-431C-8FA0-D0D1A25E2EC7}" type="slidenum">
              <a:rPr lang="en-GB"/>
              <a:pPr/>
              <a:t>66</a:t>
            </a:fld>
            <a:endParaRPr lang="en-GB"/>
          </a:p>
        </p:txBody>
      </p:sp>
      <p:sp>
        <p:nvSpPr>
          <p:cNvPr id="4628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4628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28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6285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238A8-AA67-45C7-8AC1-48874DBF02F7}" type="slidenum">
              <a:rPr lang="en-GB"/>
              <a:pPr/>
              <a:t>67</a:t>
            </a:fld>
            <a:endParaRPr lang="en-GB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F0C75-FF11-4399-B6B7-21C68CEE9ED2}" type="slidenum">
              <a:rPr lang="en-GB"/>
              <a:pPr/>
              <a:t>68</a:t>
            </a:fld>
            <a:endParaRPr lang="en-GB"/>
          </a:p>
        </p:txBody>
      </p:sp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11</a:t>
            </a: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32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9322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85C08-2D40-4D81-8BAB-07D835211374}" type="slidenum">
              <a:rPr lang="en-GB"/>
              <a:pPr/>
              <a:t>69</a:t>
            </a:fld>
            <a:endParaRPr lang="en-GB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14.3 ΕΙΝΑΙ ΜΕΤΑΦΡΑΣΜΕΝΟΣ ΣΤΗ ΣΕΛΙΔΑ 715.</a:t>
            </a:r>
            <a:endParaRPr lang="el-GR" b="1" noProof="1"/>
          </a:p>
        </p:txBody>
      </p:sp>
      <p:sp>
        <p:nvSpPr>
          <p:cNvPr id="567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D9ABE-BC52-4171-8FCF-B9036B23E5E1}" type="slidenum">
              <a:rPr lang="en-GB"/>
              <a:pPr/>
              <a:t>7</a:t>
            </a:fld>
            <a:endParaRPr lang="en-GB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14.1 ΕΙΝΑΙ ΜΕΤΑΦΡΑΣΜΕΝΟΣ ΣΤΗ ΣΕΛΙΔΑ 678.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40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559BD-2EFE-40BC-9253-9BC2E0E1DF2F}" type="slidenum">
              <a:rPr lang="en-GB"/>
              <a:pPr/>
              <a:t>70</a:t>
            </a:fld>
            <a:endParaRPr lang="en-GB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14.3 ΕΙΝΑΙ ΜΕΤΑΦΡΑΣΜΕΝΟΣ ΣΤΗ ΣΕΛΙΔΑ 715.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69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A581A-BF36-472E-8818-B0B20E1B9007}" type="slidenum">
              <a:rPr lang="en-GB"/>
              <a:pPr/>
              <a:t>71</a:t>
            </a:fld>
            <a:endParaRPr lang="en-GB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14.3 ΕΙΝΑΙ ΜΕΤΑΦΡΑΣΜΕΝΟΣ ΣΤΗ ΣΕΛΙΔΑ 715.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713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D22AF-9FBF-4E64-8741-6491BE970E96}" type="slidenum">
              <a:rPr lang="en-GB"/>
              <a:pPr/>
              <a:t>72</a:t>
            </a:fld>
            <a:endParaRPr lang="en-GB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14.3 ΕΙΝΑΙ ΜΕΤΑΦΡΑΣΜΕΝΟΣ ΣΤΗ ΣΕΛΙΔΑ 715.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73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EE69D-7DDD-4D05-829E-7D6426F9C109}" type="slidenum">
              <a:rPr lang="en-GB"/>
              <a:pPr/>
              <a:t>73</a:t>
            </a:fld>
            <a:endParaRPr lang="en-GB"/>
          </a:p>
        </p:txBody>
      </p:sp>
      <p:sp>
        <p:nvSpPr>
          <p:cNvPr id="575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4B94C49-C3C5-4B9C-B009-F076BDA48D82}" type="slidenum">
              <a:rPr lang="en-US" altLang="en-US" sz="1200"/>
              <a:pPr algn="r" eaLnBrk="1" hangingPunct="1"/>
              <a:t>73</a:t>
            </a:fld>
            <a:endParaRPr lang="en-US" altLang="en-US" sz="1200"/>
          </a:p>
        </p:txBody>
      </p:sp>
      <p:sp>
        <p:nvSpPr>
          <p:cNvPr id="575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 hangingPunct="1"/>
            <a:r>
              <a:rPr lang="el-GR" altLang="en-US" b="1" dirty="0" smtClean="0"/>
              <a:t>ΤΟ ΔΙΑΓΡΑΜΜΑ 14.5 ΕΙΝΑΙ</a:t>
            </a:r>
            <a:r>
              <a:rPr lang="el-GR" altLang="en-US" b="1" baseline="0" dirty="0" smtClean="0"/>
              <a:t> ΜΕΤΑΦΡΑΣΜΕΝΟ ΣΤΗ ΣΕΛΙΔΑ 717.</a:t>
            </a:r>
            <a:endParaRPr lang="en-GB" altLang="en-US" b="1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E6586-FADD-4846-8EC4-92922B83B3E0}" type="slidenum">
              <a:rPr lang="en-GB"/>
              <a:pPr/>
              <a:t>74</a:t>
            </a:fld>
            <a:endParaRPr lang="en-GB"/>
          </a:p>
        </p:txBody>
      </p:sp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11</a:t>
            </a:r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527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9527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43B67-7A67-4DBF-AD14-7A05AA9E12AC}" type="slidenum">
              <a:rPr lang="en-GB"/>
              <a:pPr/>
              <a:t>75</a:t>
            </a:fld>
            <a:endParaRPr lang="en-GB"/>
          </a:p>
        </p:txBody>
      </p:sp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12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9731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B6F4A-DC6D-427C-869E-8386C56644C1}" type="slidenum">
              <a:rPr lang="en-GB"/>
              <a:pPr/>
              <a:t>76</a:t>
            </a:fld>
            <a:endParaRPr lang="en-GB"/>
          </a:p>
        </p:txBody>
      </p:sp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13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9936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BA7DD-16A7-4455-A568-F7164ABB8A1A}" type="slidenum">
              <a:rPr lang="en-GB"/>
              <a:pPr/>
              <a:t>77</a:t>
            </a:fld>
            <a:endParaRPr lang="en-GB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14.4 ΕΙΝΑΙ ΜΕΤΑΦΡΑΣΜΕΝΟΣ ΣΤΗ ΣΕΛΙΔΑ 724.</a:t>
            </a:r>
            <a:endParaRPr lang="el-GR" b="1" noProof="1"/>
          </a:p>
        </p:txBody>
      </p:sp>
      <p:sp>
        <p:nvSpPr>
          <p:cNvPr id="5099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56168-D8B7-4C93-8A52-DA409F00C4C0}" type="slidenum">
              <a:rPr lang="en-GB"/>
              <a:pPr/>
              <a:t>78</a:t>
            </a:fld>
            <a:endParaRPr lang="en-GB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14.4 ΕΙΝΑΙ ΜΕΤΑΦΡΑΣΜΕΝΟΣ ΣΤΗ ΣΕΛΙΔΑ 724.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120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2340E-6CED-428D-91E9-02B543C1AD80}" type="slidenum">
              <a:rPr lang="en-GB"/>
              <a:pPr/>
              <a:t>79</a:t>
            </a:fld>
            <a:endParaRPr lang="en-GB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14.4 ΕΙΝΑΙ ΜΕΤΑΦΡΑΣΜΕΝΟΣ ΣΤΗ ΣΕΛΙΔΑ 724.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14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21E8B-C22D-4E65-A234-5ABB269106A4}" type="slidenum">
              <a:rPr lang="en-GB"/>
              <a:pPr/>
              <a:t>8</a:t>
            </a:fld>
            <a:endParaRPr lang="en-GB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14.1 ΕΙΝΑΙ ΜΕΤΑΦΡΑΣΜΕΝΟΣ ΣΤΗ ΣΕΛΙΔΑ 678.</a:t>
            </a:r>
            <a:endParaRPr lang="el-GR" b="1" noProof="1"/>
          </a:p>
        </p:txBody>
      </p:sp>
      <p:sp>
        <p:nvSpPr>
          <p:cNvPr id="542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0A006-714C-4B35-8C2C-C32BB99ED82B}" type="slidenum">
              <a:rPr lang="en-GB"/>
              <a:pPr/>
              <a:t>80</a:t>
            </a:fld>
            <a:endParaRPr lang="en-GB"/>
          </a:p>
        </p:txBody>
      </p:sp>
      <p:sp>
        <p:nvSpPr>
          <p:cNvPr id="5160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60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13</a:t>
            </a:r>
          </a:p>
        </p:txBody>
      </p:sp>
      <p:sp>
        <p:nvSpPr>
          <p:cNvPr id="5161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61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610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1610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2AEDC-23C4-45FC-99DD-04FC86324BBE}" type="slidenum">
              <a:rPr lang="en-GB"/>
              <a:pPr/>
              <a:t>9</a:t>
            </a:fld>
            <a:endParaRPr lang="en-GB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14.1 ΕΙΝΑΙ ΜΕΤΑΦΡΑΣΜΕΝΟΣ ΣΤΗ ΣΕΛΙΔΑ 678.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544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rgbClr val="D0D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2500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1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2241550"/>
          </a:xfrm>
          <a:prstGeom prst="rect">
            <a:avLst/>
          </a:prstGeom>
          <a:solidFill>
            <a:srgbClr val="DFDF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5900" y="760413"/>
            <a:ext cx="8704263" cy="1030287"/>
          </a:xfrm>
        </p:spPr>
        <p:txBody>
          <a:bodyPr/>
          <a:lstStyle>
            <a:lvl1pPr>
              <a:defRPr sz="42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976312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3600">
                <a:solidFill>
                  <a:srgbClr val="000066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8282B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237966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Oval 11"/>
          <p:cNvSpPr/>
          <p:nvPr userDrawn="1"/>
        </p:nvSpPr>
        <p:spPr>
          <a:xfrm>
            <a:off x="4267200" y="2058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215423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6E6EA6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31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2425" y="180975"/>
            <a:ext cx="2133600" cy="6232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1625" y="180975"/>
            <a:ext cx="6248400" cy="6232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152400" y="1398588"/>
            <a:ext cx="8828088" cy="0"/>
          </a:xfrm>
          <a:prstGeom prst="lin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01725"/>
          </a:xfrm>
          <a:prstGeom prst="rect">
            <a:avLst/>
          </a:prstGeom>
          <a:solidFill>
            <a:srgbClr val="D0D0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white">
          <a:xfrm>
            <a:off x="0" y="1116013"/>
            <a:ext cx="9144000" cy="2778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153988" y="1116013"/>
            <a:ext cx="8828087" cy="0"/>
          </a:xfrm>
          <a:prstGeom prst="lin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8282B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Oval 11"/>
          <p:cNvSpPr/>
          <p:nvPr userDrawn="1"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6E6EA6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180975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153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990033"/>
        </a:buClr>
        <a:buSzPct val="85000"/>
        <a:buFont typeface="Wingdings 2" pitchFamily="18" charset="2"/>
        <a:buChar char="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7A31"/>
        </a:buClr>
        <a:buSzPct val="70000"/>
        <a:buFont typeface="Wingdings" pitchFamily="2" charset="2"/>
        <a:buChar char="¡"/>
        <a:defRPr sz="2600">
          <a:solidFill>
            <a:srgbClr val="19323F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E9798"/>
        </a:buClr>
        <a:buSzPct val="75000"/>
        <a:buFont typeface="Wingdings 2" pitchFamily="18" charset="2"/>
        <a:buChar char="÷"/>
        <a:defRPr sz="2300">
          <a:solidFill>
            <a:srgbClr val="1E495C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805F02"/>
        </a:buClr>
        <a:buSzPct val="70000"/>
        <a:buFont typeface="Wingdings 2" pitchFamily="18" charset="2"/>
        <a:buChar char=""/>
        <a:defRPr sz="2000">
          <a:solidFill>
            <a:srgbClr val="575D75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1.doc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2.doc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3.doc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4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5.doc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E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2" descr="C:\Econ9MEL\Images\Chapter 27 for 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3507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08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0" y="4792663"/>
            <a:ext cx="9144000" cy="206533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</a:pPr>
            <a:r>
              <a:rPr lang="el-GR" sz="5500" b="1" dirty="0" smtClean="0">
                <a:solidFill>
                  <a:srgbClr val="00008C"/>
                </a:solidFill>
                <a:latin typeface="Arial" charset="0"/>
              </a:rPr>
              <a:t>Τα Οικονομικά των </a:t>
            </a:r>
          </a:p>
          <a:p>
            <a:pPr algn="ctr">
              <a:lnSpc>
                <a:spcPct val="95000"/>
              </a:lnSpc>
            </a:pPr>
            <a:r>
              <a:rPr lang="el-GR" sz="5500" b="1" dirty="0" smtClean="0">
                <a:solidFill>
                  <a:srgbClr val="00008C"/>
                </a:solidFill>
                <a:latin typeface="Arial" charset="0"/>
              </a:rPr>
              <a:t>Αναπτυσσόμενων Χωρών</a:t>
            </a:r>
            <a:endParaRPr lang="en-GB" sz="5500" dirty="0">
              <a:solidFill>
                <a:srgbClr val="00008C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3725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r>
              <a:rPr lang="el-GR" sz="2500" b="1" dirty="0">
                <a:solidFill>
                  <a:srgbClr val="A50021"/>
                </a:solidFill>
              </a:rPr>
              <a:t>Επιλεγμένες παγκόσμιες στατιστικές</a:t>
            </a:r>
            <a:endParaRPr lang="en-GB" sz="2500" b="1" dirty="0">
              <a:solidFill>
                <a:srgbClr val="A5002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2875" y="6583363"/>
            <a:ext cx="495141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1" hangingPunct="1"/>
            <a:r>
              <a:rPr lang="en-US" sz="1200" i="1" dirty="0" err="1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Πηγές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DataBank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, World Development Indicators (World Bank).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016602"/>
              </p:ext>
            </p:extLst>
          </p:nvPr>
        </p:nvGraphicFramePr>
        <p:xfrm>
          <a:off x="142877" y="670560"/>
          <a:ext cx="8818242" cy="5779006"/>
        </p:xfrm>
        <a:graphic>
          <a:graphicData uri="http://schemas.openxmlformats.org/drawingml/2006/table">
            <a:tbl>
              <a:tblPr/>
              <a:tblGrid>
                <a:gridCol w="2134978"/>
                <a:gridCol w="835408"/>
                <a:gridCol w="835408"/>
                <a:gridCol w="835408"/>
                <a:gridCol w="835408"/>
                <a:gridCol w="835408"/>
                <a:gridCol w="835408"/>
                <a:gridCol w="835408"/>
                <a:gridCol w="835408"/>
              </a:tblGrid>
              <a:tr h="256483">
                <a:tc rowSpan="2">
                  <a:txBody>
                    <a:bodyPr/>
                    <a:lstStyle/>
                    <a:p>
                      <a:pPr marL="0" algn="l"/>
                      <a:endParaRPr lang="el-GR" dirty="0"/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τα εισοδηματικά κριτήρια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την περιοχή/χώρα 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</a:tr>
              <a:tr h="629346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  <a:r>
                        <a:rPr lang="el" sz="1000" b="1" baseline="0" dirty="0" smtClean="0">
                          <a:solidFill>
                            <a:srgbClr val="007A31"/>
                          </a:solidFill>
                          <a:latin typeface="+mn-lt"/>
                        </a:rPr>
                        <a:t> </a:t>
                      </a: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χαμηλού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χαμηλού-μεσαίου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μεγάλου-μεσαίου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υψηλού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Υποσαχάρια</a:t>
                      </a:r>
                    </a:p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Αφρική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Ευρωπαϊκή Ένωση</a:t>
                      </a:r>
                      <a:endParaRPr lang="el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Ηνωμένο Βασίλειο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Κόσμος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Πληθυσμός (εκατομμύρια,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846,5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lvl="0" indent="0" algn="ctr">
                        <a:tabLst/>
                      </a:pPr>
                      <a:r>
                        <a:rPr lang="el" sz="1200" b="1" kern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2507,0</a:t>
                      </a:r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>
                          <a:solidFill>
                            <a:srgbClr val="007A31"/>
                          </a:solidFill>
                          <a:latin typeface="+mn-lt"/>
                        </a:rPr>
                        <a:t>2390,6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1299,8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912,2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505,6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63,6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7043,9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πληθυσμού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μέση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ετήσια % μεταβολή,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>
                          <a:solidFill>
                            <a:srgbClr val="007A31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ΑΕΕ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κατά κεφαλήν, ΡΡΡ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($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ετησίως,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1383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3877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10.621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38.522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2240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34.074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35.620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12.209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στο ΑΕΕ ανά χώρα (μέση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ετήσια % μεταβολή,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Αύξηση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στην κατανάλωση των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νοικοκυριών ανά χώρα (μέση ετήσια % μεταβολή, 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613781">
                <a:tc>
                  <a:txBody>
                    <a:bodyPr/>
                    <a:lstStyle/>
                    <a:p>
                      <a:pPr marL="0" marR="114300" indent="0" algn="l">
                        <a:lnSpc>
                          <a:spcPct val="100000"/>
                        </a:lnSpc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στον καθαρό σχηματισμό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κεφαλαίου (μέση ετήσια % μεταβολή, 2003-12) </a:t>
                      </a:r>
                      <a:endParaRPr lang="el" sz="1000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9,2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10,0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10,2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8,2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1143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Αύξηση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στις εξαγωγές αγαθών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και υπηρεσιών (μέση ετήσια % μεταβολή, 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Εξαγωγές τροφίμων, % των εξαγωγών εμπορευμάτων (μέσος όρος 2003-2012) 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6683">
                <a:tc>
                  <a:txBody>
                    <a:bodyPr/>
                    <a:lstStyle/>
                    <a:p>
                      <a:pPr marL="0" marR="1143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Εγχώριες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πιστώσεις που παρέχονται από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το χρηματοπιστωτικό τομέα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ως % του ΑΕΠ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(μέσος όρος</a:t>
                      </a:r>
                      <a:r>
                        <a:rPr lang="el" sz="1000" baseline="0" dirty="0" smtClean="0">
                          <a:solidFill>
                            <a:srgbClr val="241E1B"/>
                          </a:solidFill>
                          <a:latin typeface="+mn-lt"/>
                        </a:rPr>
                        <a:t>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3725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r>
              <a:rPr lang="el-GR" sz="2500" b="1" dirty="0">
                <a:solidFill>
                  <a:srgbClr val="A50021"/>
                </a:solidFill>
              </a:rPr>
              <a:t>Επιλεγμένες παγκόσμιες στατιστικές</a:t>
            </a:r>
            <a:endParaRPr lang="en-GB" sz="2500" b="1" dirty="0">
              <a:solidFill>
                <a:srgbClr val="A5002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2875" y="6583363"/>
            <a:ext cx="495141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1" hangingPunct="1"/>
            <a:r>
              <a:rPr lang="en-US" sz="1200" i="1" dirty="0" err="1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Πηγές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DataBank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, World Development Indicators (World Bank).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43645"/>
              </p:ext>
            </p:extLst>
          </p:nvPr>
        </p:nvGraphicFramePr>
        <p:xfrm>
          <a:off x="142877" y="670560"/>
          <a:ext cx="8818242" cy="5779006"/>
        </p:xfrm>
        <a:graphic>
          <a:graphicData uri="http://schemas.openxmlformats.org/drawingml/2006/table">
            <a:tbl>
              <a:tblPr/>
              <a:tblGrid>
                <a:gridCol w="2134978"/>
                <a:gridCol w="835408"/>
                <a:gridCol w="835408"/>
                <a:gridCol w="835408"/>
                <a:gridCol w="835408"/>
                <a:gridCol w="835408"/>
                <a:gridCol w="835408"/>
                <a:gridCol w="835408"/>
                <a:gridCol w="835408"/>
              </a:tblGrid>
              <a:tr h="256483">
                <a:tc rowSpan="2">
                  <a:txBody>
                    <a:bodyPr/>
                    <a:lstStyle/>
                    <a:p>
                      <a:pPr marL="0" algn="l"/>
                      <a:endParaRPr lang="el-GR" dirty="0"/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τα εισοδηματικά κριτήρια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την περιοχή/χώρα 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</a:tr>
              <a:tr h="629346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  <a:r>
                        <a:rPr lang="el" sz="1000" b="1" baseline="0" dirty="0" smtClean="0">
                          <a:solidFill>
                            <a:srgbClr val="007A31"/>
                          </a:solidFill>
                          <a:latin typeface="+mn-lt"/>
                        </a:rPr>
                        <a:t> </a:t>
                      </a: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χαμηλού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χαμηλού-μεσαίου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μεγάλου-μεσαίου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υψηλού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Υποσαχάρια</a:t>
                      </a:r>
                    </a:p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Αφρική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Ευρωπαϊκή Ένωση</a:t>
                      </a:r>
                      <a:endParaRPr lang="el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Ηνωμένο Βασίλειο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Κόσμος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Πληθυσμός (εκατομμύρια,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846,5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lvl="0" indent="0" algn="ctr">
                        <a:tabLst/>
                      </a:pPr>
                      <a:r>
                        <a:rPr lang="el" sz="1200" b="1" kern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2507,0</a:t>
                      </a:r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>
                          <a:solidFill>
                            <a:srgbClr val="007A31"/>
                          </a:solidFill>
                          <a:latin typeface="+mn-lt"/>
                        </a:rPr>
                        <a:t>2390,6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1299,8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912,2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505,6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63,6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7043,9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πληθυσμού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μέση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ετήσια % μεταβολή,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>
                          <a:solidFill>
                            <a:srgbClr val="007A31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ΑΕΕ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κατά κεφαλήν, ΡΡΡ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($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ετησίως,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1383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3877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10.621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38.522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2240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34.074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35.620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12.209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στο ΑΕΕ ανά χώρα (μέση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ετήσια % μεταβολή,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Αύξηση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στην κατανάλωση των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νοικοκυριών ανά χώρα (μέση ετήσια % μεταβολή, 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613781">
                <a:tc>
                  <a:txBody>
                    <a:bodyPr/>
                    <a:lstStyle/>
                    <a:p>
                      <a:pPr marL="0" marR="114300" indent="0" algn="l">
                        <a:lnSpc>
                          <a:spcPct val="100000"/>
                        </a:lnSpc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στον καθαρό σχηματισμό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κεφαλαίου (μέση ετήσια % μεταβολή, 2003-12) </a:t>
                      </a:r>
                      <a:endParaRPr lang="el" sz="1000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9,2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10,0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10,2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8,2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1143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Αύξηση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στις εξαγωγές αγαθών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και υπηρεσιών (μέση ετήσια % μεταβολή, 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10,6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8,1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9,3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5,4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Εξαγωγές τροφίμων, % των εξαγωγών εμπορευμάτων (μέσος όρος 2003-2012) 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23,0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14,5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8,6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12,6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6683">
                <a:tc>
                  <a:txBody>
                    <a:bodyPr/>
                    <a:lstStyle/>
                    <a:p>
                      <a:pPr marL="0" marR="1143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Εγχώριες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πιστώσεις που παρέχονται από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το χρηματοπιστωτικό τομέα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ως % του ΑΕΠ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(μέσος όρος</a:t>
                      </a:r>
                      <a:r>
                        <a:rPr lang="el" sz="1000" baseline="0" dirty="0" smtClean="0">
                          <a:solidFill>
                            <a:srgbClr val="241E1B"/>
                          </a:solidFill>
                          <a:latin typeface="+mn-lt"/>
                        </a:rPr>
                        <a:t>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3725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r>
              <a:rPr lang="el-GR" sz="2500" b="1" dirty="0">
                <a:solidFill>
                  <a:srgbClr val="A50021"/>
                </a:solidFill>
              </a:rPr>
              <a:t>Επιλεγμένες παγκόσμιες στατιστικές</a:t>
            </a:r>
            <a:endParaRPr lang="en-GB" sz="2500" b="1" dirty="0">
              <a:solidFill>
                <a:srgbClr val="A5002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2875" y="6583363"/>
            <a:ext cx="495141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1" hangingPunct="1"/>
            <a:r>
              <a:rPr lang="en-US" sz="1200" i="1" dirty="0" err="1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Πηγές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DataBank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, World Development Indicators (World Bank).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284971"/>
              </p:ext>
            </p:extLst>
          </p:nvPr>
        </p:nvGraphicFramePr>
        <p:xfrm>
          <a:off x="142877" y="670560"/>
          <a:ext cx="8818242" cy="5779006"/>
        </p:xfrm>
        <a:graphic>
          <a:graphicData uri="http://schemas.openxmlformats.org/drawingml/2006/table">
            <a:tbl>
              <a:tblPr/>
              <a:tblGrid>
                <a:gridCol w="2134978"/>
                <a:gridCol w="835408"/>
                <a:gridCol w="835408"/>
                <a:gridCol w="835408"/>
                <a:gridCol w="835408"/>
                <a:gridCol w="835408"/>
                <a:gridCol w="835408"/>
                <a:gridCol w="835408"/>
                <a:gridCol w="835408"/>
              </a:tblGrid>
              <a:tr h="256483">
                <a:tc rowSpan="2">
                  <a:txBody>
                    <a:bodyPr/>
                    <a:lstStyle/>
                    <a:p>
                      <a:pPr marL="0" algn="l"/>
                      <a:endParaRPr lang="el-GR" dirty="0"/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τα εισοδηματικά κριτήρια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την περιοχή/χώρα 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</a:tr>
              <a:tr h="629346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  <a:r>
                        <a:rPr lang="el" sz="1000" b="1" baseline="0" dirty="0" smtClean="0">
                          <a:solidFill>
                            <a:srgbClr val="007A31"/>
                          </a:solidFill>
                          <a:latin typeface="+mn-lt"/>
                        </a:rPr>
                        <a:t> </a:t>
                      </a: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χαμηλού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χαμηλού-μεσαίου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μεγάλου-μεσαίου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υψηλού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Υποσαχάρια</a:t>
                      </a:r>
                    </a:p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Αφρική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Ευρωπαϊκή Ένωση</a:t>
                      </a:r>
                      <a:endParaRPr lang="el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Ηνωμένο Βασίλειο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Κόσμος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Πληθυσμός (εκατομμύρια,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846,5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lvl="0" indent="0" algn="ctr">
                        <a:tabLst/>
                      </a:pPr>
                      <a:r>
                        <a:rPr lang="el" sz="1200" b="1" kern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2507,0</a:t>
                      </a:r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>
                          <a:solidFill>
                            <a:srgbClr val="007A31"/>
                          </a:solidFill>
                          <a:latin typeface="+mn-lt"/>
                        </a:rPr>
                        <a:t>2390,6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1299,8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912,2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505,6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63,6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7043,9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πληθυσμού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μέση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ετήσια % μεταβολή,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>
                          <a:solidFill>
                            <a:srgbClr val="007A31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ΑΕΕ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κατά κεφαλήν, ΡΡΡ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($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ετησίως,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1383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3877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10.621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38.522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2240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34.074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35.620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12.209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στο ΑΕΕ ανά χώρα (μέση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ετήσια % μεταβολή,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Αύξηση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στην κατανάλωση των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νοικοκυριών ανά χώρα (μέση ετήσια % μεταβολή, 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613781">
                <a:tc>
                  <a:txBody>
                    <a:bodyPr/>
                    <a:lstStyle/>
                    <a:p>
                      <a:pPr marL="0" marR="114300" indent="0" algn="l">
                        <a:lnSpc>
                          <a:spcPct val="100000"/>
                        </a:lnSpc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στον καθαρό σχηματισμό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κεφαλαίου (μέση ετήσια % μεταβολή, 2003-12) </a:t>
                      </a:r>
                      <a:endParaRPr lang="el" sz="1000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9,2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10,0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10,2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8,2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1143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Αύξηση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στις εξαγωγές αγαθών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και υπηρεσιών (μέση ετήσια % μεταβολή, 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10,6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8,1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9,3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3,1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5,4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Εξαγωγές τροφίμων, % των εξαγωγών εμπορευμάτων (μέσος όρος 2003-2012) 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23,0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14,5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8,6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12,6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6683">
                <a:tc>
                  <a:txBody>
                    <a:bodyPr/>
                    <a:lstStyle/>
                    <a:p>
                      <a:pPr marL="0" marR="1143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Εγχώριες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πιστώσεις που παρέχονται από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το χρηματοπιστωτικό τομέα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ως % του ΑΕΠ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(μέσος όρος</a:t>
                      </a:r>
                      <a:r>
                        <a:rPr lang="el" sz="1000" baseline="0" dirty="0" smtClean="0">
                          <a:solidFill>
                            <a:srgbClr val="241E1B"/>
                          </a:solidFill>
                          <a:latin typeface="+mn-lt"/>
                        </a:rPr>
                        <a:t>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34,5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54,8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94,5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187,6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76,8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142,6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187,9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162,5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3725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r>
              <a:rPr lang="el-GR" sz="2500" b="1" dirty="0">
                <a:solidFill>
                  <a:srgbClr val="A50021"/>
                </a:solidFill>
              </a:rPr>
              <a:t>Επιλεγμένες παγκόσμιες στατιστικές</a:t>
            </a:r>
            <a:endParaRPr lang="en-GB" sz="2500" b="1" dirty="0">
              <a:solidFill>
                <a:srgbClr val="A5002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2875" y="6583363"/>
            <a:ext cx="495141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1" hangingPunct="1"/>
            <a:r>
              <a:rPr lang="en-US" sz="1200" i="1" dirty="0" err="1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Πηγές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DataBank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, World Development Indicators (World Bank).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86536"/>
              </p:ext>
            </p:extLst>
          </p:nvPr>
        </p:nvGraphicFramePr>
        <p:xfrm>
          <a:off x="142875" y="670560"/>
          <a:ext cx="8659748" cy="5817372"/>
        </p:xfrm>
        <a:graphic>
          <a:graphicData uri="http://schemas.openxmlformats.org/drawingml/2006/table">
            <a:tbl>
              <a:tblPr/>
              <a:tblGrid>
                <a:gridCol w="2096604"/>
                <a:gridCol w="820393"/>
                <a:gridCol w="820393"/>
                <a:gridCol w="820393"/>
                <a:gridCol w="820393"/>
                <a:gridCol w="820393"/>
                <a:gridCol w="820393"/>
                <a:gridCol w="820393"/>
                <a:gridCol w="820393"/>
              </a:tblGrid>
              <a:tr h="248436">
                <a:tc rowSpan="2">
                  <a:txBody>
                    <a:bodyPr/>
                    <a:lstStyle/>
                    <a:p>
                      <a:pPr marL="0" algn="l"/>
                      <a:endParaRPr lang="el-GR" dirty="0"/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τα εισοδηματικά κριτήρια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την περιοχή/χώρα 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</a:tr>
              <a:tr h="586309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  <a:r>
                        <a:rPr lang="el" sz="1000" b="1" baseline="0" dirty="0" smtClean="0">
                          <a:solidFill>
                            <a:srgbClr val="007A31"/>
                          </a:solidFill>
                          <a:latin typeface="+mn-lt"/>
                        </a:rPr>
                        <a:t> </a:t>
                      </a: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χαμηλού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χαμηλού-μεσαίου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μεγάλου-μεσαίου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υψηλού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Υποσαχάρια</a:t>
                      </a:r>
                    </a:p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Αφρική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Ευρωπαϊκή Ένωση</a:t>
                      </a:r>
                      <a:endParaRPr lang="el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Ηνωμένο Βασίλειο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Κόσμος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Δαπάνες για την υγεία ως % του ΑΕΠ (μέσος όρος 2003-12) 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Προσδόκιμο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ζωής κατά τη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γέννηση (χρόνια, 2012)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Ποσοστό θνησιμότητας κάτω από 5 ετών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(ανά 1000 γεννήσεις,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52400" indent="0" algn="ctr"/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14300" indent="0" algn="ctr"/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/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Ποσοστό αλφαβητισμού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(%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των ατόμων ηλικίας 15 ετών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και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άνω, 2011)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Δημόσιες δαπάνες για την εκπαίδευση ως % του ΑΕΠ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μέσος όρος 2001 -10)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59452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Αναλογία κοριτσιών και αγοριών στην πρωτοβάθμια και δευτεροβάθμια εκπαίδευση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(%,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2012)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Αστικός πληθυσμός </a:t>
                      </a:r>
                      <a:endParaRPr lang="el" sz="1000" dirty="0" smtClean="0">
                        <a:solidFill>
                          <a:srgbClr val="241E1B"/>
                        </a:solidFill>
                        <a:latin typeface="+mn-lt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(%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του συνόλου,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Αύξηση του αστικού πληθυσμού (μέση ετήσια % αλλαγή,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Συνδρομητές σταθερού ευρυζωνικού διαδικτύου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ανά 100 του πληθυσμού,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Εκπομπές </a:t>
                      </a:r>
                      <a:r>
                        <a:rPr lang="en-US" sz="1000" dirty="0">
                          <a:solidFill>
                            <a:srgbClr val="C00000"/>
                          </a:solidFill>
                          <a:latin typeface="+mn-lt"/>
                        </a:rPr>
                        <a:t>CO2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(μέσος όρος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2001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-10, κυβικοί τόνοι ανά χώρα)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3725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r>
              <a:rPr lang="el-GR" sz="2500" b="1" dirty="0">
                <a:solidFill>
                  <a:srgbClr val="A50021"/>
                </a:solidFill>
              </a:rPr>
              <a:t>Επιλεγμένες παγκόσμιες στατιστικές</a:t>
            </a:r>
            <a:endParaRPr lang="en-GB" sz="2500" b="1" dirty="0">
              <a:solidFill>
                <a:srgbClr val="A5002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875" y="6583363"/>
            <a:ext cx="495141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1" hangingPunct="1"/>
            <a:r>
              <a:rPr lang="en-US" sz="1200" i="1" dirty="0" err="1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Πηγές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DataBank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, World Development Indicators (World Bank).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00443"/>
              </p:ext>
            </p:extLst>
          </p:nvPr>
        </p:nvGraphicFramePr>
        <p:xfrm>
          <a:off x="142875" y="670560"/>
          <a:ext cx="8659748" cy="5817372"/>
        </p:xfrm>
        <a:graphic>
          <a:graphicData uri="http://schemas.openxmlformats.org/drawingml/2006/table">
            <a:tbl>
              <a:tblPr/>
              <a:tblGrid>
                <a:gridCol w="2096604"/>
                <a:gridCol w="820393"/>
                <a:gridCol w="820393"/>
                <a:gridCol w="820393"/>
                <a:gridCol w="820393"/>
                <a:gridCol w="820393"/>
                <a:gridCol w="820393"/>
                <a:gridCol w="820393"/>
                <a:gridCol w="820393"/>
              </a:tblGrid>
              <a:tr h="248436">
                <a:tc rowSpan="2">
                  <a:txBody>
                    <a:bodyPr/>
                    <a:lstStyle/>
                    <a:p>
                      <a:pPr marL="0" algn="l"/>
                      <a:endParaRPr lang="el-GR" dirty="0"/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τα εισοδηματικά κριτήρια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την περιοχή/χώρα 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</a:tr>
              <a:tr h="586309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  <a:r>
                        <a:rPr lang="el" sz="1000" b="1" baseline="0" dirty="0" smtClean="0">
                          <a:solidFill>
                            <a:srgbClr val="007A31"/>
                          </a:solidFill>
                          <a:latin typeface="+mn-lt"/>
                        </a:rPr>
                        <a:t> </a:t>
                      </a: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χαμηλού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χαμηλού-μεσαίου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μεγάλου-μεσαίου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υψηλού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Υποσαχάρια</a:t>
                      </a:r>
                    </a:p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Αφρική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Ευρωπαϊκή Ένωση</a:t>
                      </a:r>
                      <a:endParaRPr lang="el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Ηνωμένο Βασίλειο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Κόσμος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Δαπάνες για την υγεία ως % του ΑΕΠ (μέσος όρος 2003-12) 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11,6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6,6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8,8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10,1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Προσδόκιμο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ζωής κατά τη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γέννηση (χρόνια, 2012)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4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61,6</a:t>
                      </a: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66,2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74,2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79,3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56,4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80,5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81,5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70,8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Ποσοστό θνησιμότητας κάτω από 5 ετών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(ανά 1000 γεννήσεις,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81,8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52400" indent="0" algn="ctr"/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61,2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20,2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143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97,5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47,8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Ποσοστό αλφαβητισμού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(%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των ατόμων ηλικίας 15 ετών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και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άνω, 2011)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Δημόσιες δαπάνες για την εκπαίδευση ως % του ΑΕΠ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μέσος όρος 2001 -10)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59452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Αναλογία κοριτσιών και αγοριών στην πρωτοβάθμια και δευτεροβάθμια εκπαίδευση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(%,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2012)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Αστικός πληθυσμός </a:t>
                      </a:r>
                      <a:endParaRPr lang="el" sz="1000" dirty="0" smtClean="0">
                        <a:solidFill>
                          <a:srgbClr val="241E1B"/>
                        </a:solidFill>
                        <a:latin typeface="+mn-lt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(%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του συνόλου,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Αύξηση του αστικού πληθυσμού (μέση ετήσια % αλλαγή,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Συνδρομητές σταθερού ευρυζωνικού διαδικτύου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ανά 100 του πληθυσμού,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Εκπομπές </a:t>
                      </a:r>
                      <a:r>
                        <a:rPr lang="en-US" sz="1000" dirty="0">
                          <a:solidFill>
                            <a:srgbClr val="C00000"/>
                          </a:solidFill>
                          <a:latin typeface="+mn-lt"/>
                        </a:rPr>
                        <a:t>CO2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(μέσος όρος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2001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-10, κυβικοί τόνοι ανά χώρα)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3725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r>
              <a:rPr lang="el-GR" sz="2500" b="1" dirty="0">
                <a:solidFill>
                  <a:srgbClr val="A50021"/>
                </a:solidFill>
              </a:rPr>
              <a:t>Επιλεγμένες παγκόσμιες στατιστικές</a:t>
            </a:r>
            <a:endParaRPr lang="en-GB" sz="2500" b="1" dirty="0">
              <a:solidFill>
                <a:srgbClr val="A5002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2875" y="6583363"/>
            <a:ext cx="495141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1" hangingPunct="1"/>
            <a:r>
              <a:rPr lang="en-US" sz="1200" i="1" dirty="0" err="1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Πηγές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DataBank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, World Development Indicators (World Bank).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45199"/>
              </p:ext>
            </p:extLst>
          </p:nvPr>
        </p:nvGraphicFramePr>
        <p:xfrm>
          <a:off x="142875" y="670560"/>
          <a:ext cx="8659748" cy="5817372"/>
        </p:xfrm>
        <a:graphic>
          <a:graphicData uri="http://schemas.openxmlformats.org/drawingml/2006/table">
            <a:tbl>
              <a:tblPr/>
              <a:tblGrid>
                <a:gridCol w="2096604"/>
                <a:gridCol w="820393"/>
                <a:gridCol w="820393"/>
                <a:gridCol w="820393"/>
                <a:gridCol w="820393"/>
                <a:gridCol w="820393"/>
                <a:gridCol w="820393"/>
                <a:gridCol w="820393"/>
                <a:gridCol w="820393"/>
              </a:tblGrid>
              <a:tr h="248436">
                <a:tc rowSpan="2">
                  <a:txBody>
                    <a:bodyPr/>
                    <a:lstStyle/>
                    <a:p>
                      <a:pPr marL="0" algn="l"/>
                      <a:endParaRPr lang="el-GR" dirty="0"/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τα εισοδηματικά κριτήρια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την περιοχή/χώρα 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</a:tr>
              <a:tr h="586309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  <a:r>
                        <a:rPr lang="el" sz="1000" b="1" baseline="0" dirty="0" smtClean="0">
                          <a:solidFill>
                            <a:srgbClr val="007A31"/>
                          </a:solidFill>
                          <a:latin typeface="+mn-lt"/>
                        </a:rPr>
                        <a:t> </a:t>
                      </a: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χαμηλού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χαμηλού-μεσαίου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μεγάλου-μεσαίου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υψηλού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Υποσαχάρια</a:t>
                      </a:r>
                    </a:p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Αφρική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Ευρωπαϊκή Ένωση</a:t>
                      </a:r>
                      <a:endParaRPr lang="el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Ηνωμένο Βασίλειο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Κόσμος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Δαπάνες για την υγεία ως % του ΑΕΠ (μέσος όρος 2003-12) 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11,6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6,6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8,8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10,1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Προσδόκιμο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ζωής κατά τη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γέννηση (χρόνια, 2012)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4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61,6</a:t>
                      </a: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66,2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74,2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79,3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56,4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80,5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81,5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70,8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Ποσοστό θνησιμότητας κάτω από 5 ετών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(ανά 1000 γεννήσεις,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81,8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52400" indent="0" algn="ctr"/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61,2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20,2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143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97,5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47,8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Ποσοστό αλφαβητισμού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(%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των ατόμων ηλικίας 15 ετών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και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άνω, 2011)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61,2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70,5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93,6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δ.υ.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59,8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99,1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>
                          <a:solidFill>
                            <a:srgbClr val="007A31"/>
                          </a:solidFill>
                          <a:latin typeface="+mn-lt"/>
                        </a:rPr>
                        <a:t>δ.υ.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84,1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Δημόσιες δαπάνες για την εκπαίδευση ως % του ΑΕΠ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μέσος όρος 2001 -10)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3,6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4,0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3,8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59452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Αναλογία κοριτσιών και αγοριών στην πρωτοβάθμια και δευτεροβάθμια εκπαίδευση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(%,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2012)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93,1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94,8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101,7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99,3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90,2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99,1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>
                          <a:solidFill>
                            <a:srgbClr val="007A31"/>
                          </a:solidFill>
                          <a:latin typeface="+mn-lt"/>
                        </a:rPr>
                        <a:t>100,4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97,2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Αστικός πληθυσμός </a:t>
                      </a:r>
                      <a:endParaRPr lang="el" sz="1000" dirty="0" smtClean="0">
                        <a:solidFill>
                          <a:srgbClr val="241E1B"/>
                        </a:solidFill>
                        <a:latin typeface="+mn-lt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(%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του συνόλου,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Αύξηση του αστικού πληθυσμού (μέση ετήσια % αλλαγή,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Συνδρομητές σταθερού ευρυζωνικού διαδικτύου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ανά 100 του πληθυσμού,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Εκπομπές </a:t>
                      </a:r>
                      <a:r>
                        <a:rPr lang="en-US" sz="1000" dirty="0">
                          <a:solidFill>
                            <a:srgbClr val="C00000"/>
                          </a:solidFill>
                          <a:latin typeface="+mn-lt"/>
                        </a:rPr>
                        <a:t>CO2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(μέσος όρος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2001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-10, κυβικοί τόνοι ανά χώρα)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3725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r>
              <a:rPr lang="el-GR" sz="2500" b="1" dirty="0">
                <a:solidFill>
                  <a:srgbClr val="A50021"/>
                </a:solidFill>
              </a:rPr>
              <a:t>Επιλεγμένες παγκόσμιες στατιστικές</a:t>
            </a:r>
            <a:endParaRPr lang="en-GB" sz="2500" b="1" dirty="0">
              <a:solidFill>
                <a:srgbClr val="A5002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875" y="6583363"/>
            <a:ext cx="495141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1" hangingPunct="1"/>
            <a:r>
              <a:rPr lang="en-US" sz="1200" i="1" dirty="0" err="1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Πηγές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DataBank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, World Development Indicators (World Bank).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58400"/>
              </p:ext>
            </p:extLst>
          </p:nvPr>
        </p:nvGraphicFramePr>
        <p:xfrm>
          <a:off x="142875" y="670560"/>
          <a:ext cx="8659748" cy="5817372"/>
        </p:xfrm>
        <a:graphic>
          <a:graphicData uri="http://schemas.openxmlformats.org/drawingml/2006/table">
            <a:tbl>
              <a:tblPr/>
              <a:tblGrid>
                <a:gridCol w="2096604"/>
                <a:gridCol w="820393"/>
                <a:gridCol w="820393"/>
                <a:gridCol w="820393"/>
                <a:gridCol w="820393"/>
                <a:gridCol w="820393"/>
                <a:gridCol w="820393"/>
                <a:gridCol w="820393"/>
                <a:gridCol w="820393"/>
              </a:tblGrid>
              <a:tr h="248436">
                <a:tc rowSpan="2">
                  <a:txBody>
                    <a:bodyPr/>
                    <a:lstStyle/>
                    <a:p>
                      <a:pPr marL="0" algn="l"/>
                      <a:endParaRPr lang="el-GR" dirty="0"/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τα εισοδηματικά κριτήρια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την περιοχή/χώρα 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</a:tr>
              <a:tr h="586309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  <a:r>
                        <a:rPr lang="el" sz="1000" b="1" baseline="0" dirty="0" smtClean="0">
                          <a:solidFill>
                            <a:srgbClr val="007A31"/>
                          </a:solidFill>
                          <a:latin typeface="+mn-lt"/>
                        </a:rPr>
                        <a:t> </a:t>
                      </a: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χαμηλού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χαμηλού-μεσαίου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μεγάλου-μεσαίου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υψηλού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Υποσαχάρια</a:t>
                      </a:r>
                    </a:p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Αφρική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Ευρωπαϊκή Ένωση</a:t>
                      </a:r>
                      <a:endParaRPr lang="el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Ηνωμένο Βασίλειο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Κόσμος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Δαπάνες για την υγεία ως % του ΑΕΠ (μέσος όρος 2003-12) 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11,6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6,6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8,8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10,1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Προσδόκιμο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ζωής κατά τη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γέννηση (χρόνια, 2012)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4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61,6</a:t>
                      </a: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66,2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74,2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79,3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56,4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80,5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81,5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70,8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Ποσοστό θνησιμότητας κάτω από 5 ετών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(ανά 1000 γεννήσεις,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81,8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52400" indent="0" algn="ctr"/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61,2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20,2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143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97,5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47,8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Ποσοστό αλφαβητισμού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(%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των ατόμων ηλικίας 15 ετών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και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άνω, 2011)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61,2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70,5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93,6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δ.υ.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59,8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99,1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>
                          <a:solidFill>
                            <a:srgbClr val="007A31"/>
                          </a:solidFill>
                          <a:latin typeface="+mn-lt"/>
                        </a:rPr>
                        <a:t>δ.υ.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84,1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Δημόσιες δαπάνες για την εκπαίδευση ως % του ΑΕΠ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μέσος όρος 2001 -10)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3,6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4,0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3,8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59452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Αναλογία κοριτσιών και αγοριών στην πρωτοβάθμια και δευτεροβάθμια εκπαίδευση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(%,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2012)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93,1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94,8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101,7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99,3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90,2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99,1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>
                          <a:solidFill>
                            <a:srgbClr val="007A31"/>
                          </a:solidFill>
                          <a:latin typeface="+mn-lt"/>
                        </a:rPr>
                        <a:t>100,4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97,2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Αστικός πληθυσμός </a:t>
                      </a:r>
                      <a:endParaRPr lang="el" sz="1000" dirty="0" smtClean="0">
                        <a:solidFill>
                          <a:srgbClr val="241E1B"/>
                        </a:solidFill>
                        <a:latin typeface="+mn-lt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(%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του συνόλου,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28,2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38,9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60,7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80,2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36,8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41,3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79,8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52,5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Αύξηση του αστικού πληθυσμού (μέση ετήσια % αλλαγή,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3,6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2,7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Συνδρομητές σταθερού ευρυζωνικού διαδικτύου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ανά 100 του πληθυσμού,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Εκπομπές </a:t>
                      </a:r>
                      <a:r>
                        <a:rPr lang="en-US" sz="1000" dirty="0">
                          <a:solidFill>
                            <a:srgbClr val="C00000"/>
                          </a:solidFill>
                          <a:latin typeface="+mn-lt"/>
                        </a:rPr>
                        <a:t>CO2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(μέσος όρος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2001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-10, κυβικοί τόνοι ανά χώρα)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3725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r>
              <a:rPr lang="el-GR" sz="2500" b="1" dirty="0">
                <a:solidFill>
                  <a:srgbClr val="A50021"/>
                </a:solidFill>
              </a:rPr>
              <a:t>Επιλεγμένες παγκόσμιες στατιστικές</a:t>
            </a:r>
            <a:endParaRPr lang="en-GB" sz="2500" b="1" dirty="0">
              <a:solidFill>
                <a:srgbClr val="A50021"/>
              </a:solidFill>
            </a:endParaRPr>
          </a:p>
        </p:txBody>
      </p:sp>
      <p:sp>
        <p:nvSpPr>
          <p:cNvPr id="560132" name="Text Box 4"/>
          <p:cNvSpPr txBox="1">
            <a:spLocks noChangeArrowheads="1"/>
          </p:cNvSpPr>
          <p:nvPr/>
        </p:nvSpPr>
        <p:spPr bwMode="auto">
          <a:xfrm>
            <a:off x="142875" y="6583363"/>
            <a:ext cx="495141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1" hangingPunct="1"/>
            <a:r>
              <a:rPr lang="en-US" sz="1200" i="1" dirty="0" err="1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Πηγές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DataBank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, World Development Indicators (World Bank).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749348"/>
              </p:ext>
            </p:extLst>
          </p:nvPr>
        </p:nvGraphicFramePr>
        <p:xfrm>
          <a:off x="142875" y="670560"/>
          <a:ext cx="8659748" cy="5817372"/>
        </p:xfrm>
        <a:graphic>
          <a:graphicData uri="http://schemas.openxmlformats.org/drawingml/2006/table">
            <a:tbl>
              <a:tblPr/>
              <a:tblGrid>
                <a:gridCol w="2096604"/>
                <a:gridCol w="820393"/>
                <a:gridCol w="820393"/>
                <a:gridCol w="820393"/>
                <a:gridCol w="820393"/>
                <a:gridCol w="820393"/>
                <a:gridCol w="820393"/>
                <a:gridCol w="820393"/>
                <a:gridCol w="820393"/>
              </a:tblGrid>
              <a:tr h="248436">
                <a:tc rowSpan="2">
                  <a:txBody>
                    <a:bodyPr/>
                    <a:lstStyle/>
                    <a:p>
                      <a:pPr marL="0" algn="l"/>
                      <a:endParaRPr lang="el-GR" dirty="0"/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τα εισοδηματικά κριτήρια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την περιοχή/χώρα 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</a:tr>
              <a:tr h="586309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  <a:r>
                        <a:rPr lang="el" sz="1000" b="1" baseline="0" dirty="0" smtClean="0">
                          <a:solidFill>
                            <a:srgbClr val="007A31"/>
                          </a:solidFill>
                          <a:latin typeface="+mn-lt"/>
                        </a:rPr>
                        <a:t> </a:t>
                      </a: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χαμηλού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χαμηλού-μεσαίου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μεγάλου-μεσαίου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υψηλού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Υποσαχάρια</a:t>
                      </a:r>
                    </a:p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Αφρική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Ευρωπαϊκή Ένωση</a:t>
                      </a:r>
                      <a:endParaRPr lang="el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Ηνωμένο Βασίλειο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Κόσμος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Δαπάνες για την υγεία ως % του ΑΕΠ (μέσος όρος 2003-12) 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11,6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6,6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8,8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10,1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Προσδόκιμο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ζωής κατά τη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γέννηση (χρόνια, 2012)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4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61,6</a:t>
                      </a:r>
                      <a:endParaRPr lang="el" sz="14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r"/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66,2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74,2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79,3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56,4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80,5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81,5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70,8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Ποσοστό θνησιμότητας κάτω από 5 ετών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(ανά 1000 γεννήσεις,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81,8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52400" indent="0" algn="ctr"/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61,2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20,2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143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97,5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47,8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Ποσοστό αλφαβητισμού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(%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των ατόμων ηλικίας 15 ετών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και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άνω, 2011)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61,2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70,5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93,6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δ.υ.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59,8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99,1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>
                          <a:solidFill>
                            <a:srgbClr val="007A31"/>
                          </a:solidFill>
                          <a:latin typeface="+mn-lt"/>
                        </a:rPr>
                        <a:t>δ.υ.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84,1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Δημόσιες δαπάνες για την εκπαίδευση ως % του ΑΕΠ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μέσος όρος 2001 -10)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3,6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4,0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3,8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59452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Αναλογία κοριτσιών και αγοριών στην πρωτοβάθμια και δευτεροβάθμια εκπαίδευση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(%,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2012)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93,1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94,8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101,7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99,3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90,2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99,1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>
                          <a:solidFill>
                            <a:srgbClr val="007A31"/>
                          </a:solidFill>
                          <a:latin typeface="+mn-lt"/>
                        </a:rPr>
                        <a:t>100,4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97,2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Αστικός πληθυσμός </a:t>
                      </a:r>
                      <a:endParaRPr lang="el" sz="1000" dirty="0" smtClean="0">
                        <a:solidFill>
                          <a:srgbClr val="241E1B"/>
                        </a:solidFill>
                        <a:latin typeface="+mn-lt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(%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του συνόλου,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28,2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38,9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60,7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80,2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36,8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41,3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79,8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52,5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Αύξηση του αστικού πληθυσμού (μέση ετήσια % αλλαγή,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3,6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2,7</a:t>
                      </a:r>
                      <a:endParaRPr lang="el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143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Συνδρομητές σταθερού ευρυζωνικού διαδικτύου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ανά 100 του πληθυσμού,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10,7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26,2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12,4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28,0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34,0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9,2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8330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Εκπομπές </a:t>
                      </a:r>
                      <a:r>
                        <a:rPr lang="en-US" sz="1000" dirty="0">
                          <a:solidFill>
                            <a:srgbClr val="C00000"/>
                          </a:solidFill>
                          <a:latin typeface="+mn-lt"/>
                        </a:rPr>
                        <a:t>CO2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(μέσος όρος </a:t>
                      </a: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2001 </a:t>
                      </a:r>
                      <a:r>
                        <a:rPr lang="el" sz="1000" dirty="0">
                          <a:solidFill>
                            <a:srgbClr val="C00000"/>
                          </a:solidFill>
                          <a:latin typeface="+mn-lt"/>
                        </a:rPr>
                        <a:t>-10, κυβικοί τόνοι ανά χώρα)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12,0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286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rgbClr val="007A31"/>
                          </a:solidFill>
                          <a:latin typeface="+mn-lt"/>
                        </a:rPr>
                        <a:t>8,7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55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5572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Διαφορές μεταξύ των αναπτυσσόμενων χωρών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πόροι και κλίμα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υποδομή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πολιτιστικοί και κοινωνικοί παράγοντες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βαθμός εκβιομηχάνισης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σχέσεις με τον ανεπτυγμένο κόσμο</a:t>
            </a:r>
            <a:endParaRPr lang="en-GB" dirty="0"/>
          </a:p>
        </p:txBody>
      </p:sp>
      <p:sp>
        <p:nvSpPr>
          <p:cNvPr id="365573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Το Πρόβλημα της Υπο-ανάπτυξης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65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65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5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2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7620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dirty="0" smtClean="0"/>
              <a:t>Μέτρηση της ανάπτυξης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l-GR" dirty="0" smtClean="0"/>
              <a:t>βασική προσέγγιση των αναγκών</a:t>
            </a:r>
            <a:endParaRPr lang="en-GB" dirty="0"/>
          </a:p>
          <a:p>
            <a:pPr lvl="2">
              <a:lnSpc>
                <a:spcPct val="120000"/>
              </a:lnSpc>
            </a:pPr>
            <a:r>
              <a:rPr lang="el-GR" dirty="0" smtClean="0"/>
              <a:t>πλεονεκτήματα αυτής της προσέγγισης</a:t>
            </a:r>
            <a:endParaRPr lang="en-GB" dirty="0"/>
          </a:p>
          <a:p>
            <a:pPr lvl="2">
              <a:lnSpc>
                <a:spcPct val="120000"/>
              </a:lnSpc>
            </a:pPr>
            <a:r>
              <a:rPr lang="el-GR" dirty="0" smtClean="0"/>
              <a:t>μειονεκτήματα αυτής της προσέγγισης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l-GR" dirty="0" smtClean="0"/>
              <a:t>χρησιμοποιώντας στατιστικά στοιχεία  του ΑΕθνΕισ</a:t>
            </a:r>
            <a:endParaRPr lang="en-GB" dirty="0"/>
          </a:p>
          <a:p>
            <a:pPr lvl="2">
              <a:lnSpc>
                <a:spcPct val="120000"/>
              </a:lnSpc>
            </a:pPr>
            <a:r>
              <a:rPr lang="el-GR" dirty="0" smtClean="0"/>
              <a:t>πλεονεκτήματα αυτής της προσέγγισης</a:t>
            </a:r>
            <a:endParaRPr lang="en-GB" dirty="0"/>
          </a:p>
          <a:p>
            <a:pPr lvl="2">
              <a:lnSpc>
                <a:spcPct val="120000"/>
              </a:lnSpc>
            </a:pPr>
            <a:r>
              <a:rPr lang="el-GR" dirty="0" smtClean="0"/>
              <a:t>μειονεκτήματα αυτής της προσέγγισης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l-GR" dirty="0" smtClean="0"/>
              <a:t>ο Δείκτης Ανθρώπινης Ανάπτυξης (HDI)</a:t>
            </a:r>
            <a:endParaRPr lang="en-GB" dirty="0"/>
          </a:p>
        </p:txBody>
      </p:sp>
      <p:sp>
        <p:nvSpPr>
          <p:cNvPr id="367621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Το Πρόβλημα της Υπο-ανάπτυξης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67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67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67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7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67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67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Τα Οικονομικά των Αναπτυσσόμενων Χωρών</a:t>
            </a:r>
            <a:endParaRPr lang="en-GB" dirty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Το Πρόβλημα της Υπο-ανάπτυξης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100" b="1" dirty="0">
                <a:solidFill>
                  <a:srgbClr val="800080"/>
                </a:solidFill>
                <a:latin typeface="Arial" charset="0"/>
              </a:rPr>
              <a:t>Δείκτης Ανθρώπινης Ανάπτυξης για επιλεγμένες χώρες (2012)</a:t>
            </a:r>
            <a:endParaRPr lang="en-GB" sz="21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5790407" y="3504406"/>
            <a:ext cx="6432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: 2013 Human Development Report (United Nations Development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Programme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, 2014).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035001"/>
              </p:ext>
            </p:extLst>
          </p:nvPr>
        </p:nvGraphicFramePr>
        <p:xfrm>
          <a:off x="170688" y="518815"/>
          <a:ext cx="8523515" cy="627074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30400"/>
                <a:gridCol w="1053004"/>
                <a:gridCol w="961804"/>
                <a:gridCol w="1483369"/>
                <a:gridCol w="1172037"/>
                <a:gridCol w="1822901"/>
              </a:tblGrid>
              <a:tr h="370075"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tabLst>
                          <a:tab pos="1438910" algn="l"/>
                        </a:tabLst>
                      </a:pPr>
                      <a:r>
                        <a:rPr sz="1100" b="1" dirty="0" err="1" smtClean="0">
                          <a:solidFill>
                            <a:schemeClr val="tx1"/>
                          </a:solidFill>
                        </a:rPr>
                        <a:t>Χώρ</a:t>
                      </a:r>
                      <a:r>
                        <a:rPr sz="1100" b="1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sz="11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tabLst>
                          <a:tab pos="1438910" algn="l"/>
                        </a:tabLst>
                      </a:pPr>
                      <a:r>
                        <a:rPr lang="en-US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HDI </a:t>
                      </a:r>
                      <a:r>
                        <a:rPr lang="el-GR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κατάταξη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C00000"/>
                          </a:solidFill>
                        </a:rPr>
                        <a:t>Τιμή HDI</a:t>
                      </a:r>
                      <a:endParaRPr sz="11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9255" marR="104139" indent="-254000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rgbClr val="007A31"/>
                          </a:solidFill>
                        </a:rPr>
                        <a:t>Κατά κεφαλήν ΑΕΕ (PPP$)</a:t>
                      </a:r>
                      <a:endParaRPr sz="11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0" marR="113664" indent="-149860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rgbClr val="805F02"/>
                          </a:solidFill>
                        </a:rPr>
                        <a:t>Κατάταξη ΑΕΕ (PPP$)</a:t>
                      </a:r>
                      <a:endParaRPr sz="11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735" marR="233679" indent="-46355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Κατάταξη ΑΕΕ (PPP</a:t>
                      </a:r>
                      <a:r>
                        <a:rPr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$)</a:t>
                      </a:r>
                      <a:r>
                        <a:rPr lang="el-GR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l-GR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sz="11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μείον</a:t>
                      </a:r>
                      <a:r>
                        <a:rPr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κατάταξη HDI</a:t>
                      </a:r>
                      <a:endParaRPr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181984">
                <a:tc gridSpan="6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Πολύ υψηλή ανθρώπινη ανάπτυξη (47 πρώτες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Νορβηγία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Αυστραλία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Ηνωμένες Πολιτείες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Ολλανδία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Γερμανία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Ιρλανδία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Νότια Κορέα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Χόνγκ Κόνγκ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Σιγκαπούρη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Γαλλία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Λουξεμβούργο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Ηνωμένο Βασίλειο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Κατάρ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Ηνωμένα Αραβικά Εμιράτα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Υψηλή ανθρώπινη ανάπτυξη (οι επόμενες 47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Μπαχάμες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Κουβέιτ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Ρωσία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Σαουδική Αραβία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Κούβα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Βραζιλία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Τουρκία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Μέτρια ανθρώπινη ανάπτυξη (επόμενες 47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Μποτσουάνα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Νότια Αφρική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Ινδία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Κένυα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Μπαγκλαντές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Πακιστάν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Χαμηλή ανθρώπινη ανάπτυξη (τελευταίες 46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Νιγηρία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Ουγκάντα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Ζιμπάμπουε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Δημοκρατία του Κονγκό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9868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Νίγηρας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100" b="1" dirty="0">
                <a:solidFill>
                  <a:srgbClr val="800080"/>
                </a:solidFill>
                <a:latin typeface="Arial" charset="0"/>
              </a:rPr>
              <a:t>Δείκτης Ανθρώπινης Ανάπτυξης για επιλεγμένες χώρες (2012)</a:t>
            </a:r>
            <a:endParaRPr lang="en-GB" sz="21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5790407" y="3504406"/>
            <a:ext cx="6432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: 2013 Human Development Report (United Nations Development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Programme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, 2014).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52114"/>
              </p:ext>
            </p:extLst>
          </p:nvPr>
        </p:nvGraphicFramePr>
        <p:xfrm>
          <a:off x="170688" y="518815"/>
          <a:ext cx="8523515" cy="627074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30400"/>
                <a:gridCol w="1053004"/>
                <a:gridCol w="961804"/>
                <a:gridCol w="1483369"/>
                <a:gridCol w="1172037"/>
                <a:gridCol w="1822901"/>
              </a:tblGrid>
              <a:tr h="370075"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tabLst>
                          <a:tab pos="1438910" algn="l"/>
                        </a:tabLst>
                      </a:pPr>
                      <a:r>
                        <a:rPr sz="1100" b="1" dirty="0" err="1" smtClean="0">
                          <a:solidFill>
                            <a:schemeClr val="tx1"/>
                          </a:solidFill>
                        </a:rPr>
                        <a:t>Χώρ</a:t>
                      </a:r>
                      <a:r>
                        <a:rPr sz="1100" b="1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sz="11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tabLst>
                          <a:tab pos="1438910" algn="l"/>
                        </a:tabLst>
                      </a:pPr>
                      <a:r>
                        <a:rPr lang="en-US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HDI </a:t>
                      </a:r>
                      <a:r>
                        <a:rPr lang="el-GR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κατάταξη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C00000"/>
                          </a:solidFill>
                        </a:rPr>
                        <a:t>Τιμή HDI</a:t>
                      </a:r>
                      <a:endParaRPr sz="11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9255" marR="104139" indent="-254000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rgbClr val="007A31"/>
                          </a:solidFill>
                        </a:rPr>
                        <a:t>Κατά κεφαλήν ΑΕΕ (PPP$)</a:t>
                      </a:r>
                      <a:endParaRPr sz="11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0" marR="113664" indent="-149860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rgbClr val="805F02"/>
                          </a:solidFill>
                        </a:rPr>
                        <a:t>Κατάταξη ΑΕΕ (PPP$)</a:t>
                      </a:r>
                      <a:endParaRPr sz="11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735" marR="233679" indent="-46355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Κατάταξη ΑΕΕ (PPP</a:t>
                      </a:r>
                      <a:r>
                        <a:rPr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$)</a:t>
                      </a:r>
                      <a:r>
                        <a:rPr lang="el-GR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l-GR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sz="11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μείον</a:t>
                      </a:r>
                      <a:r>
                        <a:rPr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κατάταξη HDI</a:t>
                      </a:r>
                      <a:endParaRPr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181984">
                <a:tc gridSpan="6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Πολύ υψηλή ανθρώπινη ανάπτυξη (47 πρώτες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Νορβηγία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Αυστραλία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Ηνωμένες Πολιτείες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Ολλανδία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Γερμανία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Ιρλανδία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Νότια Κορέα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Χόνγκ Κόνγκ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Σιγκαπούρη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Γαλλία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Λουξεμβούργο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26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Ηνωμένο Βασίλειο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26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Κατάρ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Ηνωμένα Αραβικά Εμιράτα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41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Υψηλή ανθρώπινη ανάπτυξη (οι επόμενες 47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Μπαχάμες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49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Κουβέιτ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54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Ρωσία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Σαουδική Αραβία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57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Κούβα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59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Βραζιλία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Τουρκία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90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Μέτρια ανθρώπινη ανάπτυξη (επόμενες 47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101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Μποτσουάνα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119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Νότια Αφρική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Ινδία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Κένυα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145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Μπαγκλαντές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Πακιστάν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Χαμηλή ανθρώπινη ανάπτυξη (τελευταίες 46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Νιγηρία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153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Ουγκάντα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Ζιμπάμπουε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Δημοκρατία του Κονγκό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9868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Νίγηρας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100" b="1" dirty="0">
                <a:solidFill>
                  <a:srgbClr val="800080"/>
                </a:solidFill>
                <a:latin typeface="Arial" charset="0"/>
              </a:rPr>
              <a:t>Δείκτης Ανθρώπινης Ανάπτυξης για επιλεγμένες χώρες (2012)</a:t>
            </a:r>
            <a:endParaRPr lang="en-GB" sz="21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5790407" y="3504406"/>
            <a:ext cx="6432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: 2013 Human Development Report (United Nations Development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Programme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, 2014).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64748"/>
              </p:ext>
            </p:extLst>
          </p:nvPr>
        </p:nvGraphicFramePr>
        <p:xfrm>
          <a:off x="170688" y="518815"/>
          <a:ext cx="8523515" cy="627074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30400"/>
                <a:gridCol w="1053004"/>
                <a:gridCol w="961804"/>
                <a:gridCol w="1483369"/>
                <a:gridCol w="1172037"/>
                <a:gridCol w="1822901"/>
              </a:tblGrid>
              <a:tr h="370075"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tabLst>
                          <a:tab pos="1438910" algn="l"/>
                        </a:tabLst>
                      </a:pPr>
                      <a:r>
                        <a:rPr sz="1100" b="1" dirty="0" err="1" smtClean="0">
                          <a:solidFill>
                            <a:schemeClr val="tx1"/>
                          </a:solidFill>
                        </a:rPr>
                        <a:t>Χώρ</a:t>
                      </a:r>
                      <a:r>
                        <a:rPr sz="1100" b="1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sz="11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tabLst>
                          <a:tab pos="1438910" algn="l"/>
                        </a:tabLst>
                      </a:pPr>
                      <a:r>
                        <a:rPr lang="en-US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HDI </a:t>
                      </a:r>
                      <a:r>
                        <a:rPr lang="el-GR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κατάταξη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C00000"/>
                          </a:solidFill>
                        </a:rPr>
                        <a:t>Τιμή HDI</a:t>
                      </a:r>
                      <a:endParaRPr sz="11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9255" marR="104139" indent="-254000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rgbClr val="007A31"/>
                          </a:solidFill>
                        </a:rPr>
                        <a:t>Κατά κεφαλήν ΑΕΕ (PPP$)</a:t>
                      </a:r>
                      <a:endParaRPr sz="11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0" marR="113664" indent="-149860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rgbClr val="805F02"/>
                          </a:solidFill>
                        </a:rPr>
                        <a:t>Κατάταξη ΑΕΕ (PPP$)</a:t>
                      </a:r>
                      <a:endParaRPr sz="11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735" marR="233679" indent="-46355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Κατάταξη ΑΕΕ (PPP</a:t>
                      </a:r>
                      <a:r>
                        <a:rPr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$)</a:t>
                      </a:r>
                      <a:r>
                        <a:rPr lang="el-GR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l-GR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sz="11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μείον</a:t>
                      </a:r>
                      <a:r>
                        <a:rPr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κατάταξη HDI</a:t>
                      </a:r>
                      <a:endParaRPr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181984">
                <a:tc gridSpan="6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Πολύ υψηλή ανθρώπινη ανάπτυξη (47 πρώτες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Νορβηγία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0,955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Αυστραλία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0,938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Ηνωμένες Πολιτείες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0,937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Ολλανδία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0,921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Γερμανία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0,920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Ιρλανδία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0,916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0,912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Νότια Κορέα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0,909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Χόνγκ Κόνγκ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0,906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Σιγκαπούρη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0,895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Γαλλία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0,893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Λουξεμβούργο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26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0,875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Ηνωμένο Βασίλειο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26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0,875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Κατάρ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0,834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Ηνωμένα Αραβικά Εμιράτα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41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0,818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Υψηλή ανθρώπινη ανάπτυξη (οι επόμενες 47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Μπαχάμες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49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0,794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Κουβέιτ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54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0,790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Ρωσία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0,788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Σαουδική Αραβία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57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0,782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Κούβα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59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0,780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Βραζιλία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0,730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Τουρκία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90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0,722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Μέτρια ανθρώπινη ανάπτυξη (επόμενες 47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101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0,699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Μποτσουάνα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119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0,634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Νότια Αφρική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0,629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Ινδία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0,554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Κένυα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145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0,519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Μπαγκλαντές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0,515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Πακιστάν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0,515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Χαμηλή ανθρώπινη ανάπτυξη (τελευταίες 46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Νιγηρία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153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0,471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Ουγκάντα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0,456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Ζιμπάμπουε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0,397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Δημοκρατία του Κονγκό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0,304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9868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Νίγηρας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0,304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100" b="1" dirty="0">
                <a:solidFill>
                  <a:srgbClr val="800080"/>
                </a:solidFill>
                <a:latin typeface="Arial" charset="0"/>
              </a:rPr>
              <a:t>Δείκτης Ανθρώπινης Ανάπτυξης για επιλεγμένες χώρες (2012)</a:t>
            </a:r>
            <a:endParaRPr lang="en-GB" sz="21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5790407" y="3504406"/>
            <a:ext cx="6432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: 2013 Human Development Report (United Nations Development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Programme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, 2014).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86170"/>
              </p:ext>
            </p:extLst>
          </p:nvPr>
        </p:nvGraphicFramePr>
        <p:xfrm>
          <a:off x="170688" y="518815"/>
          <a:ext cx="8523515" cy="627074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30400"/>
                <a:gridCol w="1053004"/>
                <a:gridCol w="961804"/>
                <a:gridCol w="1483369"/>
                <a:gridCol w="1172037"/>
                <a:gridCol w="1822901"/>
              </a:tblGrid>
              <a:tr h="370075"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tabLst>
                          <a:tab pos="1438910" algn="l"/>
                        </a:tabLst>
                      </a:pPr>
                      <a:r>
                        <a:rPr sz="1100" b="1" dirty="0" err="1" smtClean="0">
                          <a:solidFill>
                            <a:schemeClr val="tx1"/>
                          </a:solidFill>
                        </a:rPr>
                        <a:t>Χώρ</a:t>
                      </a:r>
                      <a:r>
                        <a:rPr sz="1100" b="1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sz="11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tabLst>
                          <a:tab pos="1438910" algn="l"/>
                        </a:tabLst>
                      </a:pPr>
                      <a:r>
                        <a:rPr lang="en-US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HDI </a:t>
                      </a:r>
                      <a:r>
                        <a:rPr lang="el-GR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κατάταξη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C00000"/>
                          </a:solidFill>
                        </a:rPr>
                        <a:t>Τιμή HDI</a:t>
                      </a:r>
                      <a:endParaRPr sz="11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9255" marR="104139" indent="-254000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rgbClr val="007A31"/>
                          </a:solidFill>
                        </a:rPr>
                        <a:t>Κατά κεφαλήν ΑΕΕ (PPP$)</a:t>
                      </a:r>
                      <a:endParaRPr sz="11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0" marR="113664" indent="-149860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rgbClr val="805F02"/>
                          </a:solidFill>
                        </a:rPr>
                        <a:t>Κατάταξη ΑΕΕ (PPP$)</a:t>
                      </a:r>
                      <a:endParaRPr sz="11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735" marR="233679" indent="-46355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Κατάταξη ΑΕΕ (PPP</a:t>
                      </a:r>
                      <a:r>
                        <a:rPr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$)</a:t>
                      </a:r>
                      <a:r>
                        <a:rPr lang="el-GR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l-GR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sz="11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μείον</a:t>
                      </a:r>
                      <a:r>
                        <a:rPr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κατάταξη HDI</a:t>
                      </a:r>
                      <a:endParaRPr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181984">
                <a:tc gridSpan="6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Πολύ υψηλή ανθρώπινη ανάπτυξη (47 πρώτες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Νορβηγία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0,955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48.688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Αυστραλία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0,938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34.340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Ηνωμένες Πολιτείες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0,937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43.480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Ολλανδία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0,921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37.282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Γερμανία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0,920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35.431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Ιρλανδία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0,916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28.671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0,912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32.545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Νότια Κορέα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0,909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28.231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Χόνγκ Κόνγκ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0,906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45.598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Σιγκαπούρη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0,895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52.613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Γαλλία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0,893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30.277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Λουξεμβούργο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26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0,875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48.285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Ηνωμένο Βασίλειο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26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0,875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32.538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Κατάρ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0,834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87.478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Ηνωμένα Αραβικά Εμιράτα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41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0,818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42.716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Υψηλή ανθρώπινη ανάπτυξη (οι επόμενες 47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Μπαχάμες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49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0,794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27.401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Κουβέιτ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54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0,790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52.793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Ρωσία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0,788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14.461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Σαουδική Αραβία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57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0,782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22.616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Κούβα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59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0,780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5.539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Βραζιλία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0,730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10.152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Τουρκία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90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0,722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13.710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Μέτρια ανθρώπινη ανάπτυξη (επόμενες 47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101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0,699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7.945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Μποτσουάνα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119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0,634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13.102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Νότια Αφρική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0,629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9.594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Ινδία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0,554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3.285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Κένυα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145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0,519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1.541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Μπαγκλαντές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0,515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1.785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Πακιστάν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0,515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2.566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Χαμηλή ανθρώπινη ανάπτυξη (τελευταίες 46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Νιγηρία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153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0,471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2.102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Ουγκάντα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0,456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1.168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Ζιμπάμπουε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0,397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424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Δημοκρατία του Κονγκό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0,304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319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9868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Νίγηρας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0,304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701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100" b="1" dirty="0">
                <a:solidFill>
                  <a:srgbClr val="800080"/>
                </a:solidFill>
                <a:latin typeface="Arial" charset="0"/>
              </a:rPr>
              <a:t>Δείκτης Ανθρώπινης Ανάπτυξης για επιλεγμένες χώρες (2012)</a:t>
            </a:r>
            <a:endParaRPr lang="en-GB" sz="21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5790407" y="3504406"/>
            <a:ext cx="6432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: 2013 Human Development Report (United Nations Development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Programme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, 2014).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75283"/>
              </p:ext>
            </p:extLst>
          </p:nvPr>
        </p:nvGraphicFramePr>
        <p:xfrm>
          <a:off x="170688" y="518815"/>
          <a:ext cx="8523515" cy="627074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30400"/>
                <a:gridCol w="1053004"/>
                <a:gridCol w="961804"/>
                <a:gridCol w="1483369"/>
                <a:gridCol w="1172037"/>
                <a:gridCol w="1822901"/>
              </a:tblGrid>
              <a:tr h="370075"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tabLst>
                          <a:tab pos="1438910" algn="l"/>
                        </a:tabLst>
                      </a:pPr>
                      <a:r>
                        <a:rPr sz="1100" b="1" dirty="0" err="1" smtClean="0">
                          <a:solidFill>
                            <a:schemeClr val="tx1"/>
                          </a:solidFill>
                        </a:rPr>
                        <a:t>Χώρ</a:t>
                      </a:r>
                      <a:r>
                        <a:rPr sz="1100" b="1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sz="11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tabLst>
                          <a:tab pos="1438910" algn="l"/>
                        </a:tabLst>
                      </a:pPr>
                      <a:r>
                        <a:rPr lang="en-US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HDI </a:t>
                      </a:r>
                      <a:r>
                        <a:rPr lang="el-GR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κατάταξη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C00000"/>
                          </a:solidFill>
                        </a:rPr>
                        <a:t>Τιμή HDI</a:t>
                      </a:r>
                      <a:endParaRPr sz="11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9255" marR="104139" indent="-254000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rgbClr val="007A31"/>
                          </a:solidFill>
                        </a:rPr>
                        <a:t>Κατά κεφαλήν ΑΕΕ (PPP$)</a:t>
                      </a:r>
                      <a:endParaRPr sz="11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0" marR="113664" indent="-149860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rgbClr val="805F02"/>
                          </a:solidFill>
                        </a:rPr>
                        <a:t>Κατάταξη ΑΕΕ (PPP$)</a:t>
                      </a:r>
                      <a:endParaRPr sz="11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735" marR="233679" indent="-46355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Κατάταξη ΑΕΕ (PPP</a:t>
                      </a:r>
                      <a:r>
                        <a:rPr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$)</a:t>
                      </a:r>
                      <a:r>
                        <a:rPr lang="el-GR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l-GR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sz="11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μείον</a:t>
                      </a:r>
                      <a:r>
                        <a:rPr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κατάταξη HDI</a:t>
                      </a:r>
                      <a:endParaRPr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181984">
                <a:tc gridSpan="6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Πολύ υψηλή ανθρώπινη ανάπτυξη (47 πρώτες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Νορβηγία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0,955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48.688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5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Αυστραλία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0,938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34.340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17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Ηνωμένες Πολιτείες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0,937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43.480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9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Ολλανδία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0,921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37.282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12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Γερμανία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0,920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35.431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15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Ιρλανδία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0,916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28.671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26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0,912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32.545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21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Νότια Κορέα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0,909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28.231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27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Χόνγκ Κόνγκ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0,906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45.598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7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Σιγκαπούρη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0,895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52.613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3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Γαλλία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0,893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30.277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24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Λουξεμβούργο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26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0,875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48.285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6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Ηνωμένο Βασίλειο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26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0,875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32.538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21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Κατάρ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0,834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87.478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Ηνωμένα Αραβικά Εμιράτα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41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0,818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42.716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10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Υψηλή ανθρώπινη ανάπτυξη (οι επόμενες 47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Μπαχάμες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49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0,794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27.401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28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Κουβέιτ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54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0,790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52.793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3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Ρωσία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0,788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14.461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55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Σαουδική Αραβία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57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0,782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22.616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36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Κούβα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59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0,780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5.539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103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Βραζιλία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0,730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10.152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77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Τουρκία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90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0,722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13.710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58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Μέτρια ανθρώπινη ανάπτυξη (επόμενες 47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101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0,699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7.945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90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Μποτσουάνα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119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0,634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13.102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64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Νότια Αφρική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0,629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9.594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79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Ινδία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0,554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3.285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133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Κένυα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145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0,519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1.541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160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Μπαγκλαντές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0,515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1.785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155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Πακιστάν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0,515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2.566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137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Χαμηλή ανθρώπινη ανάπτυξη (τελευταίες 46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Νιγηρία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153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0,471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2.102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147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Ουγκάντα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0,456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1.168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166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Ζιμπάμπουε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0,397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424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186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Δημοκρατία του Κονγκό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0,304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319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186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9868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Νίγηρας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0,304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701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182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100" b="1" dirty="0">
                <a:solidFill>
                  <a:srgbClr val="800080"/>
                </a:solidFill>
                <a:latin typeface="Arial" charset="0"/>
              </a:rPr>
              <a:t>Δείκτης Ανθρώπινης Ανάπτυξης για επιλεγμένες χώρες (2012)</a:t>
            </a:r>
            <a:endParaRPr lang="en-GB" sz="2100" b="1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527364" name="Text Box 4"/>
          <p:cNvSpPr txBox="1">
            <a:spLocks noChangeArrowheads="1"/>
          </p:cNvSpPr>
          <p:nvPr/>
        </p:nvSpPr>
        <p:spPr bwMode="auto">
          <a:xfrm rot="16200000">
            <a:off x="5790407" y="3504406"/>
            <a:ext cx="6432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: 2013 Human Development Report (United Nations Development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Programme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, 2014).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818855"/>
              </p:ext>
            </p:extLst>
          </p:nvPr>
        </p:nvGraphicFramePr>
        <p:xfrm>
          <a:off x="170688" y="518815"/>
          <a:ext cx="8523515" cy="627074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30400"/>
                <a:gridCol w="1053004"/>
                <a:gridCol w="961804"/>
                <a:gridCol w="1483369"/>
                <a:gridCol w="1172037"/>
                <a:gridCol w="1822901"/>
              </a:tblGrid>
              <a:tr h="370075"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tabLst>
                          <a:tab pos="1438910" algn="l"/>
                        </a:tabLst>
                      </a:pPr>
                      <a:r>
                        <a:rPr sz="1100" b="1" dirty="0" err="1" smtClean="0">
                          <a:solidFill>
                            <a:schemeClr val="tx1"/>
                          </a:solidFill>
                        </a:rPr>
                        <a:t>Χώρ</a:t>
                      </a:r>
                      <a:r>
                        <a:rPr sz="1100" b="1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endParaRPr sz="11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4139" algn="ctr">
                        <a:lnSpc>
                          <a:spcPct val="100000"/>
                        </a:lnSpc>
                        <a:tabLst>
                          <a:tab pos="1438910" algn="l"/>
                        </a:tabLst>
                      </a:pPr>
                      <a:r>
                        <a:rPr lang="en-US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HDI </a:t>
                      </a:r>
                      <a:r>
                        <a:rPr lang="el-GR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κατάταξη</a:t>
                      </a:r>
                      <a:endParaRPr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C00000"/>
                          </a:solidFill>
                        </a:rPr>
                        <a:t>Τιμή HDI</a:t>
                      </a:r>
                      <a:endParaRPr sz="11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9255" marR="104139" indent="-254000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rgbClr val="007A31"/>
                          </a:solidFill>
                        </a:rPr>
                        <a:t>Κατά κεφαλήν ΑΕΕ (PPP$)</a:t>
                      </a:r>
                      <a:endParaRPr sz="11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0350" marR="113664" indent="-149860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rgbClr val="805F02"/>
                          </a:solidFill>
                        </a:rPr>
                        <a:t>Κατάταξη ΑΕΕ (PPP$)</a:t>
                      </a:r>
                      <a:endParaRPr sz="11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735" marR="233679" indent="-46355" algn="ctr">
                        <a:lnSpc>
                          <a:spcPct val="101800"/>
                        </a:lnSpc>
                      </a:pPr>
                      <a:r>
                        <a:rPr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Κατάταξη ΑΕΕ (PPP</a:t>
                      </a:r>
                      <a:r>
                        <a:rPr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$)</a:t>
                      </a:r>
                      <a:r>
                        <a:rPr lang="el-GR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l-GR"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r>
                        <a:rPr sz="11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μείον</a:t>
                      </a:r>
                      <a:r>
                        <a:rPr sz="1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κατάταξη HDI</a:t>
                      </a:r>
                      <a:endParaRPr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181984">
                <a:tc gridSpan="6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Πολύ υψηλή ανθρώπινη ανάπτυξη (47 πρώτες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Νορβηγία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0,955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48.688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5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Αυστραλία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0,938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34.340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17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Ηνωμένες Πολιτείες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0,937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43.480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9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Ολλανδία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0,921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37.282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12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Γερμανία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0,920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35.431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15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Ιρλανδία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270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0,916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28.671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26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Ιαπωνία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0,912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32.545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21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Νότια Κορέα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0,909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28.231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27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Χόνγκ Κόνγκ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0,906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45.598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7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–6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Σιγκαπούρη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0,895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52.613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3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–15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Γαλλία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0,893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30.277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24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Λουξεμβούργο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26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0,875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48.285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6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–20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Ηνωμένο Βασίλειο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26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0,875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32.538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21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–5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Κατάρ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0,834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87.478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–35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Ηνωμένα Αραβικά Εμιράτα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41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0,818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42.716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10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–31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Υψηλή ανθρώπινη ανάπτυξη (οι επόμενες 47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Μπαχάμες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49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0,794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27.401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28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–21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Κουβέιτ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54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0,790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52.793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3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–51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Ρωσία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0,788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14.461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55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Σαουδική Αραβία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57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0,782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22.616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36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–21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Κούβα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59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0,780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5.539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103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44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Βραζιλία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85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0,730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10.152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77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–8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Τουρκία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731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90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0,722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13.710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58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–32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Μέτρια ανθρώπινη ανάπτυξη (επόμενες 47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Κίνα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101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0,699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7.945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90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–11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Μποτσουάνα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119</a:t>
                      </a:r>
                      <a:endParaRPr sz="100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0,634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13.102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64</a:t>
                      </a:r>
                      <a:endParaRPr sz="100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–55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Νότια Αφρική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0,629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9.594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79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2235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–42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Ινδία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0,554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3.285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133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–3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Κένυα</a:t>
                      </a:r>
                      <a:endParaRPr sz="1000" b="1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145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0,519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1.541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160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Μπαγκλαντές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0,515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1.785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155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47362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Πακιστάν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0,515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2.566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137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–9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63599">
                <a:tc gridSpan="6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Χαμηλή ανθρώπινη ανάπτυξη (τελευταίες 46 χώρες με βάση τον HDI)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021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Νιγηρία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153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0,471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2.102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147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–6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Ουγκάντα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161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0,456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1.168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166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Ζιμπάμπουε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172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0,397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424</a:t>
                      </a:r>
                      <a:endParaRPr sz="100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186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  <a:endParaRPr sz="100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500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Δημοκρατία του Κονγκό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0,304</a:t>
                      </a:r>
                      <a:endParaRPr sz="100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319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186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  <a:tr h="19868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chemeClr val="tx1"/>
                          </a:solidFill>
                        </a:rPr>
                        <a:t>Νίγηρας</a:t>
                      </a:r>
                      <a:endParaRPr sz="1000" b="1" dirty="0">
                        <a:solidFill>
                          <a:schemeClr val="tx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186</a:t>
                      </a:r>
                      <a:endParaRPr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C00000"/>
                          </a:solidFill>
                        </a:rPr>
                        <a:t>0,304</a:t>
                      </a:r>
                      <a:endParaRPr sz="1000" dirty="0">
                        <a:solidFill>
                          <a:srgbClr val="C00000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07A31"/>
                          </a:solidFill>
                        </a:rPr>
                        <a:t>701</a:t>
                      </a:r>
                      <a:endParaRPr sz="1000" dirty="0">
                        <a:solidFill>
                          <a:srgbClr val="007A31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805F02"/>
                          </a:solidFill>
                        </a:rPr>
                        <a:t>182</a:t>
                      </a:r>
                      <a:endParaRPr sz="1000" dirty="0">
                        <a:solidFill>
                          <a:srgbClr val="805F02"/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4699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–4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Τα Οικονομικά των Αναπτυσσόμενων Χωρών </a:t>
            </a:r>
            <a:endParaRPr lang="en-GB" dirty="0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13414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dirty="0" smtClean="0"/>
              <a:t>Το Διεθνές Εμπόριο και η Οικονομική Ανάπτυξη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1716" name="Rectangle 4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1545"/>
          </a:xfrm>
        </p:spPr>
        <p:txBody>
          <a:bodyPr anchor="ctr"/>
          <a:lstStyle/>
          <a:p>
            <a:r>
              <a:rPr lang="el-GR" sz="2800" dirty="0" smtClean="0"/>
              <a:t>Το Διεθνές Εμπόριο και η Οικονομική Ανάπτυξη </a:t>
            </a:r>
            <a:endParaRPr lang="en-GB" sz="2800" dirty="0"/>
          </a:p>
        </p:txBody>
      </p:sp>
      <p:sp>
        <p:nvSpPr>
          <p:cNvPr id="371717" name="Rectangle 5"/>
          <p:cNvSpPr>
            <a:spLocks noGrp="1"/>
          </p:cNvSpPr>
          <p:nvPr>
            <p:ph type="body" idx="1"/>
          </p:nvPr>
        </p:nvSpPr>
        <p:spPr>
          <a:xfrm>
            <a:off x="301625" y="1402081"/>
            <a:ext cx="8534400" cy="50114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altLang="en-US" sz="2400" dirty="0" smtClean="0"/>
              <a:t>Η σχέση μεταξύ εμπορίου και ανάπτυξης</a:t>
            </a:r>
            <a:endParaRPr lang="en-GB" altLang="en-US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sz="2400" dirty="0" smtClean="0"/>
              <a:t>πολυπλοκότητα της σχέσης </a:t>
            </a:r>
            <a:r>
              <a:rPr lang="en-GB" altLang="en-US" sz="2400" dirty="0" smtClean="0"/>
              <a:t>– </a:t>
            </a:r>
            <a:r>
              <a:rPr lang="el-GR" altLang="en-US" sz="2400" dirty="0" smtClean="0"/>
              <a:t>ομάδες αλληλεπίδρασης</a:t>
            </a:r>
            <a:endParaRPr lang="en-GB" altLang="en-US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sz="2400" dirty="0"/>
              <a:t>δ</a:t>
            </a:r>
            <a:r>
              <a:rPr lang="el-GR" altLang="en-US" sz="2400" dirty="0" smtClean="0"/>
              <a:t>ομική και θεσμική διάσταση</a:t>
            </a:r>
            <a:endParaRPr lang="en-GB" altLang="en-US" sz="24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sz="2000" dirty="0"/>
              <a:t>α</a:t>
            </a:r>
            <a:r>
              <a:rPr lang="el-GR" altLang="en-US" sz="2000" dirty="0" smtClean="0"/>
              <a:t>νθρώπινο και φυσικό κεφάλαιο</a:t>
            </a:r>
            <a:endParaRPr lang="en-GB" altLang="en-US" sz="20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sz="2000" dirty="0"/>
              <a:t>χ</a:t>
            </a:r>
            <a:r>
              <a:rPr lang="el-GR" altLang="en-US" sz="2000" dirty="0" smtClean="0"/>
              <a:t>ρηματοοικονομικό περιβάλλον </a:t>
            </a:r>
            <a:endParaRPr lang="en-GB" altLang="en-US" sz="20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sz="2000" dirty="0" smtClean="0"/>
              <a:t>ποιότητα θεσμών</a:t>
            </a:r>
            <a:endParaRPr lang="en-GB" altLang="en-US" sz="20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sz="2000" dirty="0"/>
              <a:t>π</a:t>
            </a:r>
            <a:r>
              <a:rPr lang="el-GR" altLang="en-US" sz="2000" dirty="0" smtClean="0"/>
              <a:t>εριβαλλοντική βιωσιμότητα</a:t>
            </a:r>
            <a:endParaRPr lang="en-GB" altLang="en-US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sz="2400" dirty="0"/>
              <a:t>η</a:t>
            </a:r>
            <a:r>
              <a:rPr lang="el-GR" altLang="en-US" sz="2400" dirty="0" smtClean="0"/>
              <a:t> διάσταση των εμπορικών πολιτικών και διαδικασιών</a:t>
            </a:r>
            <a:endParaRPr lang="en-GB" altLang="en-US" sz="24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sz="2000" dirty="0"/>
              <a:t>α</a:t>
            </a:r>
            <a:r>
              <a:rPr lang="el-GR" altLang="en-US" sz="2000" dirty="0" smtClean="0"/>
              <a:t>πελευθέρωση του εμπορίου</a:t>
            </a:r>
            <a:endParaRPr lang="en-GB" altLang="en-US" sz="20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sz="2000" dirty="0"/>
              <a:t>π</a:t>
            </a:r>
            <a:r>
              <a:rPr lang="el-GR" altLang="en-US" sz="2000" dirty="0" smtClean="0"/>
              <a:t>ρόσβαση στις διεθνείς αγορές</a:t>
            </a:r>
            <a:endParaRPr lang="en-GB" altLang="en-US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sz="2400" dirty="0"/>
              <a:t>υ</a:t>
            </a:r>
            <a:r>
              <a:rPr lang="el-GR" altLang="en-US" sz="2400" dirty="0" smtClean="0"/>
              <a:t>φιστάμενη διάσταση των επιπέδων ανάπτυξης </a:t>
            </a:r>
            <a:endParaRPr lang="en-GB" altLang="en-US" sz="24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sz="2000" dirty="0" smtClean="0"/>
              <a:t>Οικονομική, κοινωνική και ανάπτυξη ισότητας των φίλων</a:t>
            </a:r>
            <a:endParaRPr lang="en-GB" altLang="en-US" sz="20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1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71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71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71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717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717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717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717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7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2437" name="Rectangle 5"/>
          <p:cNvSpPr>
            <a:spLocks noGrp="1"/>
          </p:cNvSpPr>
          <p:nvPr>
            <p:ph type="body" idx="1"/>
          </p:nvPr>
        </p:nvSpPr>
        <p:spPr>
          <a:xfrm>
            <a:off x="301625" y="1708150"/>
            <a:ext cx="8534400" cy="470535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70000"/>
              </a:spcBef>
            </a:pPr>
            <a:r>
              <a:rPr lang="el-GR" dirty="0" smtClean="0"/>
              <a:t>Στρατηγικές εμπορίου</a:t>
            </a:r>
            <a:endParaRPr lang="en-GB" dirty="0"/>
          </a:p>
          <a:p>
            <a:pPr lvl="1">
              <a:lnSpc>
                <a:spcPct val="110000"/>
              </a:lnSpc>
              <a:spcBef>
                <a:spcPct val="70000"/>
              </a:spcBef>
            </a:pPr>
            <a:r>
              <a:rPr lang="el-GR" dirty="0"/>
              <a:t>π</a:t>
            </a:r>
            <a:r>
              <a:rPr lang="el-GR" dirty="0" smtClean="0"/>
              <a:t>ρώτο στάδιο οικονομικής εξωστρέφειας</a:t>
            </a:r>
            <a:endParaRPr lang="en-GB" dirty="0"/>
          </a:p>
          <a:p>
            <a:pPr lvl="1">
              <a:lnSpc>
                <a:spcPct val="110000"/>
              </a:lnSpc>
              <a:spcBef>
                <a:spcPct val="70000"/>
              </a:spcBef>
            </a:pPr>
            <a:r>
              <a:rPr lang="el-GR" dirty="0"/>
              <a:t>δ</a:t>
            </a:r>
            <a:r>
              <a:rPr lang="el-GR" dirty="0" smtClean="0"/>
              <a:t>εύτερο στάδιο οικονομικής εσωστρέφειας</a:t>
            </a:r>
            <a:endParaRPr lang="en-GB" dirty="0"/>
          </a:p>
          <a:p>
            <a:pPr lvl="2">
              <a:lnSpc>
                <a:spcPct val="110000"/>
              </a:lnSpc>
              <a:spcBef>
                <a:spcPct val="70000"/>
              </a:spcBef>
            </a:pPr>
            <a:r>
              <a:rPr lang="el-GR" dirty="0"/>
              <a:t>ε</a:t>
            </a:r>
            <a:r>
              <a:rPr lang="el-GR" dirty="0" smtClean="0"/>
              <a:t>κβιομηχάνιση με υποκατάσταση εισαγωγών</a:t>
            </a:r>
            <a:r>
              <a:rPr lang="en-GB" dirty="0" smtClean="0"/>
              <a:t> </a:t>
            </a:r>
            <a:r>
              <a:rPr lang="en-GB" dirty="0"/>
              <a:t>(ISI)</a:t>
            </a:r>
          </a:p>
          <a:p>
            <a:pPr lvl="1">
              <a:lnSpc>
                <a:spcPct val="110000"/>
              </a:lnSpc>
              <a:spcBef>
                <a:spcPct val="70000"/>
              </a:spcBef>
            </a:pPr>
            <a:r>
              <a:rPr lang="el-GR" dirty="0"/>
              <a:t>δ</a:t>
            </a:r>
            <a:r>
              <a:rPr lang="el-GR" dirty="0" smtClean="0"/>
              <a:t>εύτερο στάδιο οικονομικής εξωστρέφειας</a:t>
            </a:r>
            <a:endParaRPr lang="en-GB" dirty="0"/>
          </a:p>
          <a:p>
            <a:pPr lvl="2">
              <a:lnSpc>
                <a:spcPct val="110000"/>
              </a:lnSpc>
              <a:spcBef>
                <a:spcPct val="70000"/>
              </a:spcBef>
            </a:pPr>
            <a:r>
              <a:rPr lang="el-GR" dirty="0"/>
              <a:t>ε</a:t>
            </a:r>
            <a:r>
              <a:rPr lang="el-GR" dirty="0" smtClean="0"/>
              <a:t>ξαγωγή βιομηχανικών</a:t>
            </a:r>
            <a:endParaRPr lang="en-GB" dirty="0"/>
          </a:p>
        </p:txBody>
      </p:sp>
      <p:sp>
        <p:nvSpPr>
          <p:cNvPr id="8" name="Rectangle 4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1545"/>
          </a:xfrm>
        </p:spPr>
        <p:txBody>
          <a:bodyPr anchor="ctr"/>
          <a:lstStyle/>
          <a:p>
            <a:r>
              <a:rPr lang="el-GR" sz="2800" dirty="0" smtClean="0"/>
              <a:t>Το Διεθνές Εμπόριο και η Οικονομική Ανάπτυξη </a:t>
            </a:r>
            <a:endParaRPr lang="en-GB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2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2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02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02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2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02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7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6772" name="Rectangle 4"/>
          <p:cNvSpPr>
            <a:spLocks noGrp="1"/>
          </p:cNvSpPr>
          <p:nvPr>
            <p:ph type="body" idx="1"/>
          </p:nvPr>
        </p:nvSpPr>
        <p:spPr>
          <a:xfrm>
            <a:off x="301625" y="1574800"/>
            <a:ext cx="8534400" cy="48387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l-GR" dirty="0" smtClean="0"/>
              <a:t>Πρώτο στάδιο οικονομικής εξωστρέφειας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l-GR" dirty="0" smtClean="0"/>
              <a:t>η σημασία των πρωτογενών εξαγωγών</a:t>
            </a:r>
            <a:endParaRPr lang="en-GB" dirty="0"/>
          </a:p>
        </p:txBody>
      </p:sp>
      <p:sp>
        <p:nvSpPr>
          <p:cNvPr id="7" name="Rectangle 4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1545"/>
          </a:xfrm>
        </p:spPr>
        <p:txBody>
          <a:bodyPr anchor="ctr"/>
          <a:lstStyle/>
          <a:p>
            <a:r>
              <a:rPr lang="el-GR" sz="2800" dirty="0" smtClean="0"/>
              <a:t>Το Διεθνές Εμπόριο και η Οικονομική Ανάπτυξη </a:t>
            </a:r>
            <a:endParaRPr lang="en-GB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6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6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44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l-GR" dirty="0" smtClean="0"/>
              <a:t>Το Πρόβλημα της Υπο-ανάπτυξης</a:t>
            </a:r>
            <a:endParaRPr lang="en-GB" dirty="0"/>
          </a:p>
        </p:txBody>
      </p:sp>
      <p:sp>
        <p:nvSpPr>
          <p:cNvPr id="40448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l-GR" dirty="0" smtClean="0"/>
              <a:t>Το χάσμα μεταξύ πλουσίων και φτωχών χωρών</a:t>
            </a:r>
            <a:endParaRPr lang="en-GB" dirty="0"/>
          </a:p>
          <a:p>
            <a:pPr lvl="1">
              <a:lnSpc>
                <a:spcPct val="180000"/>
              </a:lnSpc>
            </a:pPr>
            <a:r>
              <a:rPr lang="el-GR" dirty="0" smtClean="0"/>
              <a:t>Διαφορές στο Ακαθάριστο Εθνικό Εισόδημα </a:t>
            </a:r>
          </a:p>
          <a:p>
            <a:pPr lvl="1">
              <a:lnSpc>
                <a:spcPct val="180000"/>
              </a:lnSpc>
              <a:buNone/>
            </a:pPr>
            <a:r>
              <a:rPr lang="el-GR" dirty="0"/>
              <a:t> </a:t>
            </a:r>
            <a:r>
              <a:rPr lang="el-GR" dirty="0" smtClean="0"/>
              <a:t> ( ΑΕθνΕισ</a:t>
            </a:r>
            <a:r>
              <a:rPr lang="el-GR" dirty="0"/>
              <a:t>)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04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5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  <a:buClr>
                <a:srgbClr val="990033"/>
              </a:buClr>
              <a:buSzPct val="85000"/>
              <a:buFont typeface="Wingdings 2" pitchFamily="18" charset="2"/>
              <a:buNone/>
            </a:pPr>
            <a:r>
              <a:rPr lang="el-GR" altLang="en-US" sz="2000" b="1" dirty="0">
                <a:solidFill>
                  <a:srgbClr val="660066"/>
                </a:solidFill>
                <a:latin typeface="Arial" charset="0"/>
              </a:rPr>
              <a:t>Εξαγωγές τροφίμων ως ποσοστό των συνολικών εξαγωγών </a:t>
            </a:r>
            <a:r>
              <a:rPr lang="el-GR" altLang="en-US" sz="2000" b="1" dirty="0" smtClean="0">
                <a:solidFill>
                  <a:srgbClr val="660066"/>
                </a:solidFill>
                <a:latin typeface="Arial" charset="0"/>
              </a:rPr>
              <a:t>εμπορευμάτων</a:t>
            </a:r>
            <a:endParaRPr lang="en-GB" altLang="en-US" sz="20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562180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990033"/>
              </a:buClr>
              <a:buSzPct val="85000"/>
              <a:buFont typeface="Wingdings 2" pitchFamily="18" charset="2"/>
              <a:buNone/>
            </a:pP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Πηγή: Βασισμένο σε δεδομένα από 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</a:rPr>
              <a:t>το </a:t>
            </a:r>
            <a:r>
              <a:rPr lang="el-GR" altLang="en-US" sz="1100" i="1" dirty="0" err="1" smtClean="0">
                <a:solidFill>
                  <a:srgbClr val="B2B2B2"/>
                </a:solidFill>
                <a:latin typeface="Arial" charset="0"/>
              </a:rPr>
              <a:t>World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Development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Indicators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 (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World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Bank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, 2014).</a:t>
            </a:r>
            <a:endParaRPr lang="en-GB" altLang="en-US" sz="1100" dirty="0">
              <a:solidFill>
                <a:srgbClr val="B2B2B2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872526"/>
            <a:ext cx="8312727" cy="5112949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68" name="Rectangle 4"/>
          <p:cNvSpPr>
            <a:spLocks noGrp="1"/>
          </p:cNvSpPr>
          <p:nvPr>
            <p:ph type="body" idx="1"/>
          </p:nvPr>
        </p:nvSpPr>
        <p:spPr>
          <a:xfrm>
            <a:off x="301625" y="1574800"/>
            <a:ext cx="8534400" cy="11969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l-GR" dirty="0" smtClean="0">
                <a:solidFill>
                  <a:srgbClr val="6E6EA6"/>
                </a:solidFill>
              </a:rPr>
              <a:t>Πρώτο στάδιο οικονομικής εξωστρέφειας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l-GR" dirty="0" smtClean="0">
                <a:solidFill>
                  <a:srgbClr val="6E6EA6"/>
                </a:solidFill>
              </a:rPr>
              <a:t>η σημασία των πρωτογενών εξαγωγών</a:t>
            </a:r>
            <a:endParaRPr lang="en-GB" dirty="0" smtClean="0">
              <a:solidFill>
                <a:srgbClr val="6E6EA6"/>
              </a:solidFill>
            </a:endParaRP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420869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01065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Το Διεθνές Εμπόριο και η Οικονομική Ανάπτυξη</a:t>
            </a:r>
            <a:endParaRPr lang="en-GB" sz="2800" dirty="0"/>
          </a:p>
        </p:txBody>
      </p:sp>
      <p:sp>
        <p:nvSpPr>
          <p:cNvPr id="420870" name="Rectangle 6"/>
          <p:cNvSpPr>
            <a:spLocks/>
          </p:cNvSpPr>
          <p:nvPr/>
        </p:nvSpPr>
        <p:spPr bwMode="auto">
          <a:xfrm>
            <a:off x="301625" y="2697480"/>
            <a:ext cx="8534400" cy="371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5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η αιτιολόγηση των εξαγωγών πρωτογενών αγαθών 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spcBef>
                <a:spcPct val="2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συγκριτικό πλεονέκτημα  </a:t>
            </a:r>
            <a:r>
              <a:rPr lang="en-GB" sz="2300" dirty="0" smtClean="0">
                <a:solidFill>
                  <a:srgbClr val="1E495C"/>
                </a:solidFill>
                <a:latin typeface="Arial" charset="0"/>
              </a:rPr>
              <a:t>(</a:t>
            </a: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θεωρία </a:t>
            </a:r>
            <a:r>
              <a:rPr lang="en-GB" sz="2300" dirty="0" smtClean="0">
                <a:solidFill>
                  <a:srgbClr val="1E495C"/>
                </a:solidFill>
                <a:latin typeface="Arial" charset="0"/>
              </a:rPr>
              <a:t>Heckscher–Ohlin</a:t>
            </a:r>
            <a:r>
              <a:rPr lang="en-GB" sz="2300" dirty="0">
                <a:solidFill>
                  <a:srgbClr val="1E495C"/>
                </a:solidFill>
                <a:latin typeface="Arial" charset="0"/>
              </a:rPr>
              <a:t>)</a:t>
            </a:r>
          </a:p>
          <a:p>
            <a:pPr marL="1143000" lvl="2" indent="-228600">
              <a:spcBef>
                <a:spcPct val="2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>
                <a:solidFill>
                  <a:srgbClr val="1E495C"/>
                </a:solidFill>
                <a:latin typeface="Arial" charset="0"/>
              </a:rPr>
              <a:t>κ</a:t>
            </a: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ανάλι για πλεόνασμα</a:t>
            </a:r>
            <a:r>
              <a:rPr lang="el-GR" sz="2300" dirty="0">
                <a:solidFill>
                  <a:srgbClr val="1E495C"/>
                </a:solidFill>
                <a:latin typeface="Arial" charset="0"/>
              </a:rPr>
              <a:t>,</a:t>
            </a:r>
            <a:r>
              <a:rPr lang="en-GB" sz="2300" dirty="0" smtClean="0">
                <a:solidFill>
                  <a:srgbClr val="1E495C"/>
                </a:solidFill>
                <a:latin typeface="Arial" charset="0"/>
              </a:rPr>
              <a:t> </a:t>
            </a: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μηχανή ανάπτυξης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  <a:p>
            <a:pPr marL="742950" lvl="1" indent="-285750">
              <a:spcBef>
                <a:spcPct val="25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α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δυναμία της παραδοσιακής θεωρίας εμπορίου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ct val="25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π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ροβλήματα εξαγωγέων πρωτογενών προϊόντων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: 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μακροχρόνια 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spcBef>
                <a:spcPct val="2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>
                <a:solidFill>
                  <a:srgbClr val="1E495C"/>
                </a:solidFill>
                <a:latin typeface="Arial" charset="0"/>
              </a:rPr>
              <a:t>α</a:t>
            </a: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ργή αύξηση στις εξαγωγές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spcBef>
                <a:spcPct val="2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ραγδαία αύξηση στις εισαγωγές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20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20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20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20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20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20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20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0" grpId="0" build="p" bldLvl="3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38621"/>
              </p:ext>
            </p:extLst>
          </p:nvPr>
        </p:nvGraphicFramePr>
        <p:xfrm>
          <a:off x="165894" y="1595629"/>
          <a:ext cx="8802688" cy="414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34" name="Document" r:id="rId4" imgW="5548817" imgH="2362236" progId="Word.Document.8">
                  <p:embed/>
                </p:oleObj>
              </mc:Choice>
              <mc:Fallback>
                <p:oleObj name="Document" r:id="rId4" imgW="5548817" imgH="23622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2151" b="7446"/>
                      <a:stretch>
                        <a:fillRect/>
                      </a:stretch>
                    </p:blipFill>
                    <p:spPr bwMode="auto">
                      <a:xfrm>
                        <a:off x="165894" y="1595629"/>
                        <a:ext cx="8802688" cy="4145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355600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 smtClean="0">
                <a:solidFill>
                  <a:srgbClr val="1B5337"/>
                </a:solidFill>
                <a:latin typeface="Arial" charset="0"/>
              </a:rPr>
              <a:t>Οι παγκόσμιες τιμές των βασικών πρωτογενών προϊόντων </a:t>
            </a:r>
            <a:r>
              <a:rPr lang="en-GB" sz="2600" b="1" dirty="0" smtClean="0">
                <a:solidFill>
                  <a:srgbClr val="1B5337"/>
                </a:solidFill>
                <a:latin typeface="Arial" charset="0"/>
              </a:rPr>
              <a:t> (2000 = 100)</a:t>
            </a:r>
          </a:p>
          <a:p>
            <a:pPr algn="ctr"/>
            <a:endParaRPr lang="en-GB" sz="2600" b="1" dirty="0">
              <a:solidFill>
                <a:srgbClr val="1B5337"/>
              </a:solidFill>
              <a:latin typeface="Arial" charset="0"/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3200400" y="2462784"/>
            <a:ext cx="5661025" cy="2908675"/>
            <a:chOff x="2016" y="1440"/>
            <a:chExt cx="3566" cy="1550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2016" y="1440"/>
              <a:ext cx="480" cy="153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3259" y="1454"/>
              <a:ext cx="480" cy="153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4459" y="1446"/>
              <a:ext cx="480" cy="153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635" y="1462"/>
              <a:ext cx="484" cy="1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3867" y="1449"/>
              <a:ext cx="484" cy="1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5098" y="1464"/>
              <a:ext cx="484" cy="1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ransition spd="slow">
    <p:pull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033097"/>
              </p:ext>
            </p:extLst>
          </p:nvPr>
        </p:nvGraphicFramePr>
        <p:xfrm>
          <a:off x="165894" y="1595629"/>
          <a:ext cx="8802688" cy="414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82" name="Document" r:id="rId4" imgW="5548817" imgH="2362236" progId="Word.Document.8">
                  <p:embed/>
                </p:oleObj>
              </mc:Choice>
              <mc:Fallback>
                <p:oleObj name="Document" r:id="rId4" imgW="5548817" imgH="23622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2151" b="7446"/>
                      <a:stretch>
                        <a:fillRect/>
                      </a:stretch>
                    </p:blipFill>
                    <p:spPr bwMode="auto">
                      <a:xfrm>
                        <a:off x="165894" y="1595629"/>
                        <a:ext cx="8802688" cy="4145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355600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 smtClean="0">
                <a:solidFill>
                  <a:srgbClr val="1B5337"/>
                </a:solidFill>
                <a:latin typeface="Arial" charset="0"/>
              </a:rPr>
              <a:t>Οι παγκόσμιες τιμές των βασικών πρωτογενών προϊόντων </a:t>
            </a:r>
            <a:r>
              <a:rPr lang="en-GB" sz="2600" b="1" dirty="0" smtClean="0">
                <a:solidFill>
                  <a:srgbClr val="1B5337"/>
                </a:solidFill>
                <a:latin typeface="Arial" charset="0"/>
              </a:rPr>
              <a:t> (2000 = 100)</a:t>
            </a:r>
          </a:p>
          <a:p>
            <a:pPr algn="ctr"/>
            <a:endParaRPr lang="en-GB" sz="2600" b="1" dirty="0">
              <a:solidFill>
                <a:srgbClr val="1B5337"/>
              </a:solidFill>
              <a:latin typeface="Arial" charset="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3200400" y="3230880"/>
            <a:ext cx="5661025" cy="2140579"/>
            <a:chOff x="2016" y="1440"/>
            <a:chExt cx="3566" cy="1550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016" y="1440"/>
              <a:ext cx="480" cy="153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3259" y="1454"/>
              <a:ext cx="480" cy="153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4459" y="1446"/>
              <a:ext cx="480" cy="153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635" y="1462"/>
              <a:ext cx="484" cy="1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867" y="1449"/>
              <a:ext cx="484" cy="1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5098" y="1464"/>
              <a:ext cx="484" cy="1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712786"/>
              </p:ext>
            </p:extLst>
          </p:nvPr>
        </p:nvGraphicFramePr>
        <p:xfrm>
          <a:off x="165894" y="1595629"/>
          <a:ext cx="8802688" cy="414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30" name="Document" r:id="rId4" imgW="5548817" imgH="2362236" progId="Word.Document.8">
                  <p:embed/>
                </p:oleObj>
              </mc:Choice>
              <mc:Fallback>
                <p:oleObj name="Document" r:id="rId4" imgW="5548817" imgH="23622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2151" b="7446"/>
                      <a:stretch>
                        <a:fillRect/>
                      </a:stretch>
                    </p:blipFill>
                    <p:spPr bwMode="auto">
                      <a:xfrm>
                        <a:off x="165894" y="1595629"/>
                        <a:ext cx="8802688" cy="4145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355600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 smtClean="0">
                <a:solidFill>
                  <a:srgbClr val="1B5337"/>
                </a:solidFill>
                <a:latin typeface="Arial" charset="0"/>
              </a:rPr>
              <a:t>Οι παγκόσμιες τιμές των βασικών πρωτογενών προϊόντων </a:t>
            </a:r>
            <a:r>
              <a:rPr lang="en-GB" sz="2600" b="1" dirty="0" smtClean="0">
                <a:solidFill>
                  <a:srgbClr val="1B5337"/>
                </a:solidFill>
                <a:latin typeface="Arial" charset="0"/>
              </a:rPr>
              <a:t> (2000 = 100)</a:t>
            </a:r>
          </a:p>
          <a:p>
            <a:pPr algn="ctr"/>
            <a:endParaRPr lang="en-GB" sz="2600" b="1" dirty="0">
              <a:solidFill>
                <a:srgbClr val="1B5337"/>
              </a:solidFill>
              <a:latin typeface="Arial" charset="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3200400" y="4011169"/>
            <a:ext cx="5661025" cy="1360290"/>
            <a:chOff x="2016" y="1440"/>
            <a:chExt cx="3566" cy="1550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016" y="1440"/>
              <a:ext cx="480" cy="153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3259" y="1454"/>
              <a:ext cx="480" cy="153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4459" y="1446"/>
              <a:ext cx="480" cy="153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635" y="1462"/>
              <a:ext cx="484" cy="1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867" y="1449"/>
              <a:ext cx="484" cy="1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5098" y="1464"/>
              <a:ext cx="484" cy="1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715415"/>
              </p:ext>
            </p:extLst>
          </p:nvPr>
        </p:nvGraphicFramePr>
        <p:xfrm>
          <a:off x="165894" y="1595629"/>
          <a:ext cx="8802688" cy="414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8" name="Document" r:id="rId4" imgW="5548817" imgH="2362236" progId="Word.Document.8">
                  <p:embed/>
                </p:oleObj>
              </mc:Choice>
              <mc:Fallback>
                <p:oleObj name="Document" r:id="rId4" imgW="5548817" imgH="236223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2151" b="7446"/>
                      <a:stretch>
                        <a:fillRect/>
                      </a:stretch>
                    </p:blipFill>
                    <p:spPr bwMode="auto">
                      <a:xfrm>
                        <a:off x="165894" y="1595629"/>
                        <a:ext cx="8802688" cy="4145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6" name="Text Box 10"/>
          <p:cNvSpPr txBox="1">
            <a:spLocks noChangeArrowheads="1"/>
          </p:cNvSpPr>
          <p:nvPr/>
        </p:nvSpPr>
        <p:spPr bwMode="auto">
          <a:xfrm>
            <a:off x="0" y="355600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 smtClean="0">
                <a:solidFill>
                  <a:srgbClr val="1B5337"/>
                </a:solidFill>
                <a:latin typeface="Arial" charset="0"/>
              </a:rPr>
              <a:t>Οι παγκόσμιες τιμές των βασικών πρωτογενών προϊόντων </a:t>
            </a:r>
            <a:r>
              <a:rPr lang="en-GB" sz="2600" b="1" dirty="0" smtClean="0">
                <a:solidFill>
                  <a:srgbClr val="1B5337"/>
                </a:solidFill>
                <a:latin typeface="Arial" charset="0"/>
              </a:rPr>
              <a:t> (2000 = 100)</a:t>
            </a:r>
          </a:p>
          <a:p>
            <a:pPr algn="ctr"/>
            <a:endParaRPr lang="en-GB" sz="2600" b="1" dirty="0">
              <a:solidFill>
                <a:srgbClr val="1B5337"/>
              </a:solidFill>
              <a:latin typeface="Arial" charset="0"/>
            </a:endParaRPr>
          </a:p>
        </p:txBody>
      </p:sp>
      <p:grpSp>
        <p:nvGrpSpPr>
          <p:cNvPr id="429059" name="Group 3"/>
          <p:cNvGrpSpPr>
            <a:grpSpLocks/>
          </p:cNvGrpSpPr>
          <p:nvPr/>
        </p:nvGrpSpPr>
        <p:grpSpPr bwMode="auto">
          <a:xfrm>
            <a:off x="3200400" y="4817421"/>
            <a:ext cx="5661025" cy="554037"/>
            <a:chOff x="2016" y="1440"/>
            <a:chExt cx="3566" cy="1550"/>
          </a:xfrm>
        </p:grpSpPr>
        <p:sp>
          <p:nvSpPr>
            <p:cNvPr id="429060" name="Rectangle 4"/>
            <p:cNvSpPr>
              <a:spLocks noChangeArrowheads="1"/>
            </p:cNvSpPr>
            <p:nvPr/>
          </p:nvSpPr>
          <p:spPr bwMode="auto">
            <a:xfrm>
              <a:off x="2016" y="1440"/>
              <a:ext cx="480" cy="153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9061" name="Rectangle 5"/>
            <p:cNvSpPr>
              <a:spLocks noChangeArrowheads="1"/>
            </p:cNvSpPr>
            <p:nvPr/>
          </p:nvSpPr>
          <p:spPr bwMode="auto">
            <a:xfrm>
              <a:off x="3259" y="1454"/>
              <a:ext cx="480" cy="153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9062" name="Rectangle 6"/>
            <p:cNvSpPr>
              <a:spLocks noChangeArrowheads="1"/>
            </p:cNvSpPr>
            <p:nvPr/>
          </p:nvSpPr>
          <p:spPr bwMode="auto">
            <a:xfrm>
              <a:off x="4459" y="1446"/>
              <a:ext cx="480" cy="1536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9063" name="Rectangle 7"/>
            <p:cNvSpPr>
              <a:spLocks noChangeArrowheads="1"/>
            </p:cNvSpPr>
            <p:nvPr/>
          </p:nvSpPr>
          <p:spPr bwMode="auto">
            <a:xfrm>
              <a:off x="2635" y="1462"/>
              <a:ext cx="484" cy="1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9064" name="Rectangle 8"/>
            <p:cNvSpPr>
              <a:spLocks noChangeArrowheads="1"/>
            </p:cNvSpPr>
            <p:nvPr/>
          </p:nvSpPr>
          <p:spPr bwMode="auto">
            <a:xfrm>
              <a:off x="3867" y="1449"/>
              <a:ext cx="484" cy="1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9065" name="Rectangle 9"/>
            <p:cNvSpPr>
              <a:spLocks noChangeArrowheads="1"/>
            </p:cNvSpPr>
            <p:nvPr/>
          </p:nvSpPr>
          <p:spPr bwMode="auto">
            <a:xfrm>
              <a:off x="5098" y="1464"/>
              <a:ext cx="484" cy="1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41569"/>
              </p:ext>
            </p:extLst>
          </p:nvPr>
        </p:nvGraphicFramePr>
        <p:xfrm>
          <a:off x="170656" y="1816545"/>
          <a:ext cx="8802688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6" name="Document" r:id="rId4" imgW="5548817" imgH="2362236" progId="Word.Document.8">
                  <p:embed/>
                </p:oleObj>
              </mc:Choice>
              <mc:Fallback>
                <p:oleObj name="Document" r:id="rId4" imgW="5548817" imgH="2362236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2151" b="7446"/>
                      <a:stretch>
                        <a:fillRect/>
                      </a:stretch>
                    </p:blipFill>
                    <p:spPr bwMode="auto">
                      <a:xfrm>
                        <a:off x="170656" y="1816545"/>
                        <a:ext cx="8802688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0" y="35560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 smtClean="0">
                <a:solidFill>
                  <a:srgbClr val="1B5337"/>
                </a:solidFill>
                <a:latin typeface="Arial" charset="0"/>
              </a:rPr>
              <a:t>Οι </a:t>
            </a:r>
            <a:r>
              <a:rPr lang="el-GR" sz="2600" b="1" dirty="0">
                <a:solidFill>
                  <a:srgbClr val="1B5337"/>
                </a:solidFill>
                <a:latin typeface="Arial" charset="0"/>
              </a:rPr>
              <a:t>π</a:t>
            </a:r>
            <a:r>
              <a:rPr lang="el-GR" sz="2600" b="1" dirty="0" smtClean="0">
                <a:solidFill>
                  <a:srgbClr val="1B5337"/>
                </a:solidFill>
                <a:latin typeface="Arial" charset="0"/>
              </a:rPr>
              <a:t>αγκόσμιες τιμές των βασικών πρωτογενών προϊόντων </a:t>
            </a:r>
            <a:r>
              <a:rPr lang="en-GB" sz="2600" b="1" dirty="0" smtClean="0">
                <a:solidFill>
                  <a:srgbClr val="1B5337"/>
                </a:solidFill>
                <a:latin typeface="Arial" charset="0"/>
              </a:rPr>
              <a:t> </a:t>
            </a:r>
            <a:r>
              <a:rPr lang="en-GB" sz="2600" b="1" dirty="0">
                <a:solidFill>
                  <a:srgbClr val="1B5337"/>
                </a:solidFill>
                <a:latin typeface="Arial" charset="0"/>
              </a:rPr>
              <a:t>(2000 = 100)</a:t>
            </a:r>
          </a:p>
        </p:txBody>
      </p:sp>
    </p:spTree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3156" name="Rectangle 4"/>
          <p:cNvSpPr>
            <a:spLocks noGrp="1"/>
          </p:cNvSpPr>
          <p:nvPr>
            <p:ph type="body" idx="1"/>
          </p:nvPr>
        </p:nvSpPr>
        <p:spPr>
          <a:xfrm>
            <a:off x="301625" y="1487424"/>
            <a:ext cx="8534400" cy="412083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E6EA6"/>
                </a:solidFill>
              </a:rPr>
              <a:t>Πρώτο στάδιο οικονομικής εξωστρέφειας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E6EA6"/>
                </a:solidFill>
              </a:rPr>
              <a:t>η σημασία των πρωτογενών εξαγωγών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E6EA6"/>
                </a:solidFill>
                <a:latin typeface="Arial" charset="0"/>
              </a:rPr>
              <a:t>η </a:t>
            </a:r>
            <a:r>
              <a:rPr lang="el-GR" dirty="0">
                <a:solidFill>
                  <a:srgbClr val="6E6EA6"/>
                </a:solidFill>
                <a:latin typeface="Arial" charset="0"/>
              </a:rPr>
              <a:t>αιτιολόγηση των εξαγωγών πρωτογενών αγαθών 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lnSpc>
                <a:spcPct val="8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E6EA6"/>
                </a:solidFill>
                <a:latin typeface="Arial" charset="0"/>
              </a:rPr>
              <a:t>συγκριτικό </a:t>
            </a:r>
            <a:r>
              <a:rPr lang="el-GR" dirty="0">
                <a:solidFill>
                  <a:srgbClr val="6E6EA6"/>
                </a:solidFill>
                <a:latin typeface="Arial" charset="0"/>
              </a:rPr>
              <a:t>πλεονέκτημα  </a:t>
            </a:r>
            <a:r>
              <a:rPr lang="en-GB" dirty="0">
                <a:solidFill>
                  <a:srgbClr val="6E6EA6"/>
                </a:solidFill>
                <a:latin typeface="Arial" charset="0"/>
              </a:rPr>
              <a:t>(</a:t>
            </a:r>
            <a:r>
              <a:rPr lang="el-GR" dirty="0">
                <a:solidFill>
                  <a:srgbClr val="6E6EA6"/>
                </a:solidFill>
                <a:latin typeface="Arial" charset="0"/>
              </a:rPr>
              <a:t>θεωρία </a:t>
            </a:r>
            <a:r>
              <a:rPr lang="en-GB" dirty="0">
                <a:solidFill>
                  <a:srgbClr val="6E6EA6"/>
                </a:solidFill>
                <a:latin typeface="Arial" charset="0"/>
              </a:rPr>
              <a:t>Heckscher–Ohlin</a:t>
            </a:r>
            <a:r>
              <a:rPr lang="en-GB" dirty="0" smtClean="0">
                <a:solidFill>
                  <a:srgbClr val="6E6EA6"/>
                </a:solidFill>
                <a:latin typeface="Arial" charset="0"/>
              </a:rPr>
              <a:t>)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lnSpc>
                <a:spcPct val="8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E6EA6"/>
                </a:solidFill>
                <a:latin typeface="Arial" charset="0"/>
              </a:rPr>
              <a:t>κανάλι </a:t>
            </a:r>
            <a:r>
              <a:rPr lang="el-GR" dirty="0">
                <a:solidFill>
                  <a:srgbClr val="6E6EA6"/>
                </a:solidFill>
                <a:latin typeface="Arial" charset="0"/>
              </a:rPr>
              <a:t>για πλεόνασμα,</a:t>
            </a:r>
            <a:r>
              <a:rPr lang="en-GB" dirty="0">
                <a:solidFill>
                  <a:srgbClr val="6E6EA6"/>
                </a:solidFill>
                <a:latin typeface="Arial" charset="0"/>
              </a:rPr>
              <a:t> </a:t>
            </a:r>
            <a:r>
              <a:rPr lang="el-GR" dirty="0">
                <a:solidFill>
                  <a:srgbClr val="6E6EA6"/>
                </a:solidFill>
                <a:latin typeface="Arial" charset="0"/>
              </a:rPr>
              <a:t>μηχανή </a:t>
            </a:r>
            <a:r>
              <a:rPr lang="el-GR" dirty="0" smtClean="0">
                <a:solidFill>
                  <a:srgbClr val="6E6EA6"/>
                </a:solidFill>
                <a:latin typeface="Arial" charset="0"/>
              </a:rPr>
              <a:t>ανάπτυξης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E6EA6"/>
                </a:solidFill>
                <a:latin typeface="Arial" charset="0"/>
              </a:rPr>
              <a:t>αδυναμία </a:t>
            </a:r>
            <a:r>
              <a:rPr lang="el-GR" dirty="0">
                <a:solidFill>
                  <a:srgbClr val="6E6EA6"/>
                </a:solidFill>
                <a:latin typeface="Arial" charset="0"/>
              </a:rPr>
              <a:t>της παραδοσιακής θεωρίας </a:t>
            </a:r>
            <a:r>
              <a:rPr lang="el-GR" dirty="0" smtClean="0">
                <a:solidFill>
                  <a:srgbClr val="6E6EA6"/>
                </a:solidFill>
                <a:latin typeface="Arial" charset="0"/>
              </a:rPr>
              <a:t>εμπορίου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E6EA6"/>
                </a:solidFill>
                <a:latin typeface="Arial" charset="0"/>
              </a:rPr>
              <a:t>προβλήματα </a:t>
            </a:r>
            <a:r>
              <a:rPr lang="el-GR" dirty="0">
                <a:solidFill>
                  <a:srgbClr val="6E6EA6"/>
                </a:solidFill>
                <a:latin typeface="Arial" charset="0"/>
              </a:rPr>
              <a:t>εξαγωγέων πρωτογενών προϊόντων</a:t>
            </a:r>
            <a:r>
              <a:rPr lang="en-GB" dirty="0">
                <a:solidFill>
                  <a:srgbClr val="6E6EA6"/>
                </a:solidFill>
                <a:latin typeface="Arial" charset="0"/>
              </a:rPr>
              <a:t>: </a:t>
            </a:r>
            <a:r>
              <a:rPr lang="el-GR" dirty="0">
                <a:solidFill>
                  <a:srgbClr val="6E6EA6"/>
                </a:solidFill>
                <a:latin typeface="Arial" charset="0"/>
              </a:rPr>
              <a:t>μακροχρόνια 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lnSpc>
                <a:spcPct val="8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>
                <a:solidFill>
                  <a:srgbClr val="646B86"/>
                </a:solidFill>
              </a:rPr>
              <a:t>α</a:t>
            </a:r>
            <a:r>
              <a:rPr lang="el-GR" dirty="0" smtClean="0">
                <a:solidFill>
                  <a:srgbClr val="646B86"/>
                </a:solidFill>
              </a:rPr>
              <a:t>ργή αύξηση στις εξαγωγές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lnSpc>
                <a:spcPct val="8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>
                <a:solidFill>
                  <a:srgbClr val="646B86"/>
                </a:solidFill>
              </a:rPr>
              <a:t>ρ</a:t>
            </a:r>
            <a:r>
              <a:rPr lang="el-GR" dirty="0" smtClean="0">
                <a:solidFill>
                  <a:srgbClr val="646B86"/>
                </a:solidFill>
              </a:rPr>
              <a:t>αγδαία αύξηση των εισαγωγών</a:t>
            </a: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433157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1545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Το Διεθνές Εμπόριο και η Οικονομική Ανάπτυξη</a:t>
            </a:r>
            <a:endParaRPr lang="en-GB" sz="2800" dirty="0"/>
          </a:p>
        </p:txBody>
      </p:sp>
      <p:sp>
        <p:nvSpPr>
          <p:cNvPr id="433158" name="Rectangle 6"/>
          <p:cNvSpPr>
            <a:spLocks/>
          </p:cNvSpPr>
          <p:nvPr/>
        </p:nvSpPr>
        <p:spPr bwMode="auto">
          <a:xfrm>
            <a:off x="246380" y="5297741"/>
            <a:ext cx="8534400" cy="95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3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π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ροβλήματα εισαγωγέων πρωτογενών αγαθών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: 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μακροχρόνια 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80000"/>
              </a:lnSpc>
              <a:spcBef>
                <a:spcPct val="3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διακυμάνσεις τιμών και  παραγωγής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8" grpId="0" build="p" bldLvl="3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Clr>
                <a:srgbClr val="990033"/>
              </a:buClr>
              <a:buSzPct val="85000"/>
              <a:buFont typeface="Wingdings 2" pitchFamily="18" charset="2"/>
              <a:buNone/>
            </a:pPr>
            <a:r>
              <a:rPr lang="el-GR" altLang="en-US" sz="2000" b="1" dirty="0">
                <a:solidFill>
                  <a:srgbClr val="660066"/>
                </a:solidFill>
                <a:latin typeface="Arial" charset="0"/>
              </a:rPr>
              <a:t>Οι παγκόσμιες τιμές των βασικών πρωτογενών προϊόντων (2000 = 100).</a:t>
            </a:r>
            <a:endParaRPr lang="en-GB" altLang="en-US" sz="20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580611" name="Text Box 4"/>
          <p:cNvSpPr txBox="1">
            <a:spLocks noChangeArrowheads="1"/>
          </p:cNvSpPr>
          <p:nvPr/>
        </p:nvSpPr>
        <p:spPr bwMode="auto">
          <a:xfrm>
            <a:off x="0" y="6581775"/>
            <a:ext cx="9144000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990033"/>
              </a:buClr>
              <a:buSzPct val="85000"/>
              <a:buFont typeface="Wingdings 2" pitchFamily="18" charset="2"/>
              <a:buNone/>
            </a:pP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Πηγή: Βασισμένο σε δεδομένα από το </a:t>
            </a:r>
            <a:r>
              <a:rPr lang="el-GR" altLang="en-US" sz="1100" i="1" dirty="0" err="1" smtClean="0">
                <a:solidFill>
                  <a:srgbClr val="B2B2B2"/>
                </a:solidFill>
                <a:latin typeface="Arial" charset="0"/>
              </a:rPr>
              <a:t>UNCTADstat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</a:rPr>
              <a:t> (UNCTAD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)</a:t>
            </a:r>
            <a:endParaRPr lang="en-GB" altLang="en-US" sz="1100" dirty="0">
              <a:solidFill>
                <a:srgbClr val="B2B2B2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694944"/>
            <a:ext cx="8312727" cy="559079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5812" name="Rectangle 4"/>
          <p:cNvSpPr>
            <a:spLocks noGrp="1"/>
          </p:cNvSpPr>
          <p:nvPr>
            <p:ph type="body" idx="1"/>
          </p:nvPr>
        </p:nvSpPr>
        <p:spPr>
          <a:xfrm>
            <a:off x="301625" y="1417320"/>
            <a:ext cx="8534400" cy="49961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Εκβιομηχάνιση με υποκατάσταση εισαγωγών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dirty="0"/>
              <a:t>η</a:t>
            </a:r>
            <a:r>
              <a:rPr lang="el-GR" dirty="0" smtClean="0"/>
              <a:t> διαδικασία της </a:t>
            </a:r>
            <a:r>
              <a:rPr lang="en-GB" dirty="0" smtClean="0"/>
              <a:t>ISI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αιτιολόγηση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dirty="0"/>
              <a:t>π</a:t>
            </a:r>
            <a:r>
              <a:rPr lang="el-GR" dirty="0" smtClean="0"/>
              <a:t>ροβλήματα πρώτου σταδίου οικονομικής εξωστρέφειας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dirty="0"/>
              <a:t>μ</a:t>
            </a:r>
            <a:r>
              <a:rPr lang="el-GR" dirty="0" smtClean="0"/>
              <a:t>εγαλύτερο ενεργητικό δυναμικό με βιομηχανική παραγωγή 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dirty="0"/>
              <a:t>ν</a:t>
            </a:r>
            <a:r>
              <a:rPr lang="el-GR" dirty="0" smtClean="0"/>
              <a:t>εοσύστατες βιομηχανίες </a:t>
            </a:r>
            <a:endParaRPr lang="en-GB" dirty="0"/>
          </a:p>
        </p:txBody>
      </p:sp>
      <p:sp>
        <p:nvSpPr>
          <p:cNvPr id="375813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16305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Το Διεθνές Εμπόριο και η Οικονομική Ανάπτυξη</a:t>
            </a:r>
            <a:endParaRPr lang="en-GB" sz="2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5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5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5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5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75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2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Clr>
                <a:srgbClr val="990033"/>
              </a:buClr>
              <a:buSzPct val="85000"/>
              <a:buFont typeface="Wingdings 2" pitchFamily="18" charset="2"/>
              <a:buNone/>
            </a:pPr>
            <a:r>
              <a:rPr lang="el-GR" altLang="en-US" sz="2000" b="1" dirty="0">
                <a:solidFill>
                  <a:srgbClr val="660066"/>
                </a:solidFill>
                <a:latin typeface="Arial" charset="0"/>
              </a:rPr>
              <a:t>Μερίδιο του παγκόσμιου </a:t>
            </a:r>
            <a:r>
              <a:rPr lang="el-GR" altLang="en-US" sz="2000" b="1" dirty="0" err="1">
                <a:solidFill>
                  <a:srgbClr val="660066"/>
                </a:solidFill>
                <a:latin typeface="Arial" charset="0"/>
              </a:rPr>
              <a:t>AκEθνEισ</a:t>
            </a:r>
            <a:r>
              <a:rPr lang="el-GR" altLang="en-US" sz="2000" b="1" dirty="0">
                <a:solidFill>
                  <a:srgbClr val="660066"/>
                </a:solidFill>
                <a:latin typeface="Arial" charset="0"/>
              </a:rPr>
              <a:t> που αναλογεί </a:t>
            </a:r>
            <a:r>
              <a:rPr lang="el-GR" altLang="en-US" sz="2000" b="1" dirty="0" smtClean="0">
                <a:solidFill>
                  <a:srgbClr val="660066"/>
                </a:solidFill>
                <a:latin typeface="Arial" charset="0"/>
              </a:rPr>
              <a:t>στις αναπτυσσόμενες </a:t>
            </a:r>
            <a:r>
              <a:rPr lang="el-GR" altLang="en-US" sz="2000" b="1" dirty="0">
                <a:solidFill>
                  <a:srgbClr val="660066"/>
                </a:solidFill>
                <a:latin typeface="Arial" charset="0"/>
              </a:rPr>
              <a:t>χώρες.</a:t>
            </a:r>
            <a:endParaRPr lang="en-GB" altLang="en-US" sz="20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0" y="6396038"/>
            <a:ext cx="9144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990033"/>
              </a:buClr>
              <a:buSzPct val="85000"/>
              <a:buFont typeface="Wingdings 2" pitchFamily="18" charset="2"/>
              <a:buNone/>
            </a:pP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Σημείωση: Αναλογία του 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</a:rPr>
              <a:t>παγκόσμιου </a:t>
            </a:r>
            <a:r>
              <a:rPr lang="el-GR" altLang="en-US" sz="1100" i="1" dirty="0" err="1" smtClean="0">
                <a:solidFill>
                  <a:srgbClr val="B2B2B2"/>
                </a:solidFill>
                <a:latin typeface="Arial" charset="0"/>
              </a:rPr>
              <a:t>AκEθνEισ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σε τρέχοντα δολάρια ΗΠΑ που βγάζουν οι χώρες χαμηλού εισοδήματος,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μικρο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-μεσαίου 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</a:rPr>
              <a:t>και μεγάλο-μεσαίου 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εισοδήματος. Πηγή: 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</a:rPr>
              <a:t>Βασισμένο 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σε δεδομένα από το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World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Development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Indicators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 (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World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Bank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, 2014).</a:t>
            </a:r>
            <a:endParaRPr lang="en-GB" altLang="en-US" sz="1100" dirty="0">
              <a:solidFill>
                <a:srgbClr val="B2B2B2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885587"/>
            <a:ext cx="8312727" cy="5086825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7860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dirty="0" smtClean="0"/>
              <a:t>Εκβιομηχάνιση με υποκατάσταση εισαγωγών</a:t>
            </a:r>
            <a:r>
              <a:rPr lang="en-GB" dirty="0" smtClean="0"/>
              <a:t> (</a:t>
            </a:r>
            <a:r>
              <a:rPr lang="el-GR" dirty="0" smtClean="0"/>
              <a:t>συνέχ</a:t>
            </a:r>
            <a:r>
              <a:rPr lang="en-GB" dirty="0" smtClean="0"/>
              <a:t>.)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l-GR" dirty="0"/>
              <a:t>δ</a:t>
            </a:r>
            <a:r>
              <a:rPr lang="el-GR" dirty="0" smtClean="0"/>
              <a:t>υσμενείς επιπτώσεις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έναντι συγκριτικού πλεονεκτήματος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/>
              <a:t>δ</a:t>
            </a:r>
            <a:r>
              <a:rPr lang="el-GR" dirty="0" smtClean="0"/>
              <a:t>ιατήρηση αναποτελεσματικών πρακτικών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αστική προκατάληψη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/>
              <a:t>ζ</a:t>
            </a:r>
            <a:r>
              <a:rPr lang="el-GR" dirty="0" smtClean="0"/>
              <a:t>ημιές στις εξαγωγές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μεγάλες αποκλίσεις στην αποτελεσματική προστασία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κοινωνικά / πολιτιστικά προβλήματα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/>
              <a:t>π</a:t>
            </a:r>
            <a:r>
              <a:rPr lang="el-GR" dirty="0" smtClean="0"/>
              <a:t>εριβαλλοντικά κόστη </a:t>
            </a:r>
            <a:endParaRPr lang="en-GB" dirty="0"/>
          </a:p>
        </p:txBody>
      </p:sp>
      <p:sp>
        <p:nvSpPr>
          <p:cNvPr id="377861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62025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Το Διεθνές Εμπόριο και η Οικονομική Ανάπτυξη</a:t>
            </a:r>
            <a:endParaRPr lang="en-GB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7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7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7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77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77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778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778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 build="p" bldLvl="3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9908" name="Rectangle 4"/>
          <p:cNvSpPr>
            <a:spLocks noGrp="1"/>
          </p:cNvSpPr>
          <p:nvPr>
            <p:ph type="body" idx="1"/>
          </p:nvPr>
        </p:nvSpPr>
        <p:spPr>
          <a:xfrm>
            <a:off x="301625" y="1608138"/>
            <a:ext cx="8534400" cy="4805362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l-GR" dirty="0" smtClean="0"/>
              <a:t>Εξαγωγή βιομηχανικών προϊόντων</a:t>
            </a:r>
            <a:endParaRPr lang="en-GB" dirty="0"/>
          </a:p>
          <a:p>
            <a:pPr lvl="1">
              <a:spcBef>
                <a:spcPct val="35000"/>
              </a:spcBef>
            </a:pPr>
            <a:r>
              <a:rPr lang="el-GR" dirty="0" smtClean="0"/>
              <a:t>Η εμπειρία της εξωστρεφούς  εκβιομηχάνισης</a:t>
            </a:r>
            <a:endParaRPr lang="en-GB" dirty="0"/>
          </a:p>
        </p:txBody>
      </p:sp>
      <p:sp>
        <p:nvSpPr>
          <p:cNvPr id="379909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16305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Το Διεθνές Εμπόριο και η Οικονομική Ανάπτυξη</a:t>
            </a:r>
            <a:endParaRPr lang="en-GB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8" grpId="0" build="p" bldLvl="3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chemeClr val="hlink"/>
                </a:solidFill>
                <a:latin typeface="Arial" charset="0"/>
              </a:rPr>
              <a:t>Οι ρυθμοί ανάπτυξης και οι εξαγωγικές επιδόσεις για επιλεγμένες δευτερογενώς εξωστρεφείς χώρες, 1985-2012</a:t>
            </a:r>
            <a:endParaRPr lang="en-GB" sz="24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75" y="6554788"/>
            <a:ext cx="539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: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Δεδομέν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α από το World Development Indicators (World Bank, 2014).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63352"/>
              </p:ext>
            </p:extLst>
          </p:nvPr>
        </p:nvGraphicFramePr>
        <p:xfrm>
          <a:off x="296321" y="1011939"/>
          <a:ext cx="8551358" cy="534247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70142"/>
                <a:gridCol w="1670304"/>
                <a:gridCol w="1670304"/>
                <a:gridCol w="1670304"/>
                <a:gridCol w="1670304"/>
              </a:tblGrid>
              <a:tr h="12324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40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6032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C00000"/>
                          </a:solidFill>
                        </a:rPr>
                        <a:t>Μέση ετήσια αύξηση του πραγματικού ΑΕΠ (%)</a:t>
                      </a:r>
                      <a:endParaRPr sz="12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61594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Μέση ετήσια αύξηση του πραγματικού AκEθνEισ ανά χώρα (%)</a:t>
                      </a:r>
                      <a:endParaRPr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7A31"/>
                          </a:solidFill>
                        </a:rPr>
                        <a:t>Μερίδιο κατασκευαστικών προϊόντων στο σύνολο των εμπορευμάτων που εξάγονται (%)</a:t>
                      </a:r>
                      <a:endParaRPr sz="1200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7810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3399"/>
                          </a:solidFill>
                        </a:rPr>
                        <a:t>Μέσος ετήσιος ρυθμός αύξησης των εξαγωγών (%)</a:t>
                      </a:r>
                      <a:endParaRPr sz="12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Βραζιλία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Κίνα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Χόνγκ Κόνγκ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Ινδία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Μαλαισία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Σιγκαπούρη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Νότια Κορέα</a:t>
                      </a:r>
                      <a:endParaRPr sz="140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dirty="0"/>
                        <a:t>Όλες </a:t>
                      </a:r>
                      <a:r>
                        <a:rPr sz="1400" dirty="0" err="1"/>
                        <a:t>οι</a:t>
                      </a:r>
                      <a:r>
                        <a:rPr sz="1400" dirty="0"/>
                        <a:t> </a:t>
                      </a:r>
                      <a:r>
                        <a:rPr sz="1400" dirty="0" smtClean="0"/>
                        <a:t>αναπ</a:t>
                      </a:r>
                      <a:r>
                        <a:rPr sz="1400" dirty="0" err="1" smtClean="0"/>
                        <a:t>τυσ</a:t>
                      </a:r>
                      <a:r>
                        <a:rPr lang="el-GR" sz="1400" dirty="0" err="1" smtClean="0"/>
                        <a:t>σόμενες</a:t>
                      </a:r>
                      <a:r>
                        <a:rPr lang="el-GR" sz="1400" dirty="0" smtClean="0"/>
                        <a:t/>
                      </a:r>
                      <a:br>
                        <a:rPr lang="el-GR" sz="1400" dirty="0" smtClean="0"/>
                      </a:br>
                      <a:r>
                        <a:rPr lang="el-GR" sz="1400" dirty="0" smtClean="0"/>
                        <a:t>χώρες</a:t>
                      </a:r>
                      <a:endParaRPr lang="el-GR" sz="1400" dirty="0" smtClean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 err="1"/>
                        <a:t>Οικονομίες</a:t>
                      </a:r>
                      <a:r>
                        <a:rPr sz="1400" dirty="0"/>
                        <a:t> </a:t>
                      </a:r>
                      <a:r>
                        <a:rPr sz="1400" dirty="0" err="1" smtClean="0"/>
                        <a:t>υψηλού</a:t>
                      </a:r>
                      <a:r>
                        <a:rPr lang="el-GR" sz="1400" dirty="0" smtClean="0"/>
                        <a:t> εισοδήματος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Κόσμος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chemeClr val="hlink"/>
                </a:solidFill>
                <a:latin typeface="Arial" charset="0"/>
              </a:rPr>
              <a:t>Οι ρυθμοί ανάπτυξης και οι εξαγωγικές επιδόσεις για επιλεγμένες δευτερογενώς εξωστρεφείς χώρες, 1985-2012</a:t>
            </a:r>
            <a:endParaRPr lang="en-GB" sz="24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75" y="6554788"/>
            <a:ext cx="539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: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Δεδομέν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α από το World Development Indicators (World Bank, 2014).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3929"/>
              </p:ext>
            </p:extLst>
          </p:nvPr>
        </p:nvGraphicFramePr>
        <p:xfrm>
          <a:off x="296321" y="1011939"/>
          <a:ext cx="8551358" cy="534247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70142"/>
                <a:gridCol w="1670304"/>
                <a:gridCol w="1670304"/>
                <a:gridCol w="1670304"/>
                <a:gridCol w="1670304"/>
              </a:tblGrid>
              <a:tr h="12324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40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6032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C00000"/>
                          </a:solidFill>
                        </a:rPr>
                        <a:t>Μέση ετήσια αύξηση του πραγματικού ΑΕΠ (%)</a:t>
                      </a:r>
                      <a:endParaRPr sz="12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61594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Μέση ετήσια αύξηση του πραγματικού AκEθνEισ ανά χώρα (%)</a:t>
                      </a:r>
                      <a:endParaRPr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7A31"/>
                          </a:solidFill>
                        </a:rPr>
                        <a:t>Μερίδιο κατασκευαστικών προϊόντων στο σύνολο των εμπορευμάτων που εξάγονται (%)</a:t>
                      </a:r>
                      <a:endParaRPr sz="1200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7810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3399"/>
                          </a:solidFill>
                        </a:rPr>
                        <a:t>Μέσος ετήσιος ρυθμός αύξησης των εξαγωγών (%)</a:t>
                      </a:r>
                      <a:endParaRPr sz="12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Βραζιλία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3,0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Κίνα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10,0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Χόνγκ Κόνγκ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4,6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Ινδία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6,4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Μαλαισία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5,8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Σιγκαπούρη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6,4</a:t>
                      </a:r>
                      <a:endParaRPr sz="1600" b="1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Νότια Κορέα</a:t>
                      </a:r>
                      <a:endParaRPr sz="140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5,9</a:t>
                      </a:r>
                      <a:endParaRPr sz="1600" b="1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dirty="0"/>
                        <a:t>Όλες </a:t>
                      </a:r>
                      <a:r>
                        <a:rPr sz="1400" dirty="0" err="1"/>
                        <a:t>οι</a:t>
                      </a:r>
                      <a:r>
                        <a:rPr sz="1400" dirty="0"/>
                        <a:t> </a:t>
                      </a:r>
                      <a:r>
                        <a:rPr sz="1400" dirty="0" smtClean="0"/>
                        <a:t>αναπ</a:t>
                      </a:r>
                      <a:r>
                        <a:rPr sz="1400" dirty="0" err="1" smtClean="0"/>
                        <a:t>τυσ</a:t>
                      </a:r>
                      <a:r>
                        <a:rPr lang="el-GR" sz="1400" dirty="0" err="1" smtClean="0"/>
                        <a:t>σόμενες</a:t>
                      </a:r>
                      <a:r>
                        <a:rPr lang="el-GR" sz="1400" dirty="0" smtClean="0"/>
                        <a:t/>
                      </a:r>
                      <a:br>
                        <a:rPr lang="el-GR" sz="1400" dirty="0" smtClean="0"/>
                      </a:br>
                      <a:r>
                        <a:rPr lang="el-GR" sz="1400" dirty="0" smtClean="0"/>
                        <a:t>χώρες</a:t>
                      </a:r>
                      <a:endParaRPr lang="el-GR" sz="1400" dirty="0" smtClean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4,7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 err="1"/>
                        <a:t>Οικονομίες</a:t>
                      </a:r>
                      <a:r>
                        <a:rPr sz="1400" dirty="0"/>
                        <a:t> </a:t>
                      </a:r>
                      <a:r>
                        <a:rPr sz="1400" dirty="0" err="1" smtClean="0"/>
                        <a:t>υψηλού</a:t>
                      </a:r>
                      <a:r>
                        <a:rPr lang="el-GR" sz="1400" dirty="0" smtClean="0"/>
                        <a:t> εισοδήματος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2,4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Κόσμος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2,9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chemeClr val="hlink"/>
                </a:solidFill>
                <a:latin typeface="Arial" charset="0"/>
              </a:rPr>
              <a:t>Οι ρυθμοί ανάπτυξης και οι εξαγωγικές επιδόσεις για επιλεγμένες δευτερογενώς εξωστρεφείς χώρες, 1985-2012</a:t>
            </a:r>
            <a:endParaRPr lang="en-GB" sz="24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75" y="6554788"/>
            <a:ext cx="539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: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Δεδομέν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α από το World Development Indicators (World Bank, 2014).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324904"/>
              </p:ext>
            </p:extLst>
          </p:nvPr>
        </p:nvGraphicFramePr>
        <p:xfrm>
          <a:off x="296321" y="1011939"/>
          <a:ext cx="8551358" cy="534247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70142"/>
                <a:gridCol w="1670304"/>
                <a:gridCol w="1670304"/>
                <a:gridCol w="1670304"/>
                <a:gridCol w="1670304"/>
              </a:tblGrid>
              <a:tr h="12324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40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6032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C00000"/>
                          </a:solidFill>
                        </a:rPr>
                        <a:t>Μέση ετήσια αύξηση του πραγματικού ΑΕΠ (%)</a:t>
                      </a:r>
                      <a:endParaRPr sz="12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61594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Μέση ετήσια αύξηση του πραγματικού AκEθνEισ ανά χώρα (%)</a:t>
                      </a:r>
                      <a:endParaRPr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7A31"/>
                          </a:solidFill>
                        </a:rPr>
                        <a:t>Μερίδιο κατασκευαστικών προϊόντων στο σύνολο των εμπορευμάτων που εξάγονται (%)</a:t>
                      </a:r>
                      <a:endParaRPr sz="1200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7810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3399"/>
                          </a:solidFill>
                        </a:rPr>
                        <a:t>Μέσος ετήσιος ρυθμός αύξησης των εξαγωγών (%)</a:t>
                      </a:r>
                      <a:endParaRPr sz="12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Βραζιλία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3,0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1,7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Κίνα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10,0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8,9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Χόνγκ Κόνγκ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4,6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3,6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Ινδία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6,4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4,5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Μαλαισία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5,8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3,5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Σιγκαπούρη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6,4</a:t>
                      </a:r>
                      <a:endParaRPr sz="1600" b="1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3,9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Νότια Κορέα</a:t>
                      </a:r>
                      <a:endParaRPr sz="140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5,9</a:t>
                      </a:r>
                      <a:endParaRPr sz="1600" b="1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5,2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dirty="0"/>
                        <a:t>Όλες </a:t>
                      </a:r>
                      <a:r>
                        <a:rPr sz="1400" dirty="0" err="1"/>
                        <a:t>οι</a:t>
                      </a:r>
                      <a:r>
                        <a:rPr sz="1400" dirty="0"/>
                        <a:t> </a:t>
                      </a:r>
                      <a:r>
                        <a:rPr sz="1400" dirty="0" smtClean="0"/>
                        <a:t>αναπ</a:t>
                      </a:r>
                      <a:r>
                        <a:rPr sz="1400" dirty="0" err="1" smtClean="0"/>
                        <a:t>τυσ</a:t>
                      </a:r>
                      <a:r>
                        <a:rPr lang="el-GR" sz="1400" dirty="0" err="1" smtClean="0"/>
                        <a:t>σόμενες</a:t>
                      </a:r>
                      <a:r>
                        <a:rPr lang="el-GR" sz="1400" dirty="0" smtClean="0"/>
                        <a:t/>
                      </a:r>
                      <a:br>
                        <a:rPr lang="el-GR" sz="1400" dirty="0" smtClean="0"/>
                      </a:br>
                      <a:r>
                        <a:rPr lang="el-GR" sz="1400" dirty="0" smtClean="0"/>
                        <a:t>χώρες</a:t>
                      </a:r>
                      <a:endParaRPr lang="el-GR" sz="1400" dirty="0" smtClean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4,7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3,3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 err="1"/>
                        <a:t>Οικονομίες</a:t>
                      </a:r>
                      <a:r>
                        <a:rPr sz="1400" dirty="0"/>
                        <a:t> </a:t>
                      </a:r>
                      <a:r>
                        <a:rPr sz="1400" dirty="0" err="1" smtClean="0"/>
                        <a:t>υψηλού</a:t>
                      </a:r>
                      <a:r>
                        <a:rPr lang="el-GR" sz="1400" dirty="0" smtClean="0"/>
                        <a:t> εισοδήματος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2,4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1,8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Κόσμος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2,9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1,5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chemeClr val="hlink"/>
                </a:solidFill>
                <a:latin typeface="Arial" charset="0"/>
              </a:rPr>
              <a:t>Οι ρυθμοί ανάπτυξης και οι εξαγωγικές επιδόσεις για επιλεγμένες δευτερογενώς εξωστρεφείς χώρες, 1985-2012</a:t>
            </a:r>
            <a:endParaRPr lang="en-GB" sz="24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2875" y="6554788"/>
            <a:ext cx="539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: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Δεδομέν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α από το World Development Indicators (World Bank, 2014).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25176"/>
              </p:ext>
            </p:extLst>
          </p:nvPr>
        </p:nvGraphicFramePr>
        <p:xfrm>
          <a:off x="296321" y="1011939"/>
          <a:ext cx="8551358" cy="534247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70142"/>
                <a:gridCol w="1670304"/>
                <a:gridCol w="1670304"/>
                <a:gridCol w="1670304"/>
                <a:gridCol w="1670304"/>
              </a:tblGrid>
              <a:tr h="12324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40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6032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C00000"/>
                          </a:solidFill>
                        </a:rPr>
                        <a:t>Μέση ετήσια αύξηση του πραγματικού ΑΕΠ (%)</a:t>
                      </a:r>
                      <a:endParaRPr sz="12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61594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Μέση ετήσια αύξηση του πραγματικού AκEθνEισ ανά χώρα (%)</a:t>
                      </a:r>
                      <a:endParaRPr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7A31"/>
                          </a:solidFill>
                        </a:rPr>
                        <a:t>Μερίδιο κατασκευαστικών προϊόντων στο σύνολο των εμπορευμάτων που εξάγονται (%)</a:t>
                      </a:r>
                      <a:endParaRPr sz="1200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7810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3399"/>
                          </a:solidFill>
                        </a:rPr>
                        <a:t>Μέσος ετήσιος ρυθμός αύξησης των εξαγωγών (%)</a:t>
                      </a:r>
                      <a:endParaRPr sz="12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Βραζιλία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3,0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1,7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50,3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Κίνα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10,0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8,9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80,6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Χόνγκ Κόνγκ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4,6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3,6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90,5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Ινδία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6,4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4,5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70,4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Μαλαισία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5,8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3,5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65,4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Σιγκαπούρη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6,4</a:t>
                      </a:r>
                      <a:endParaRPr sz="1600" b="1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3,9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76,4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Νότια Κορέα</a:t>
                      </a:r>
                      <a:endParaRPr sz="140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5,9</a:t>
                      </a:r>
                      <a:endParaRPr sz="1600" b="1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5,2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91,1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dirty="0"/>
                        <a:t>Όλες </a:t>
                      </a:r>
                      <a:r>
                        <a:rPr sz="1400" dirty="0" err="1"/>
                        <a:t>οι</a:t>
                      </a:r>
                      <a:r>
                        <a:rPr sz="1400" dirty="0"/>
                        <a:t> </a:t>
                      </a:r>
                      <a:r>
                        <a:rPr sz="1400" dirty="0" smtClean="0"/>
                        <a:t>αναπ</a:t>
                      </a:r>
                      <a:r>
                        <a:rPr sz="1400" dirty="0" err="1" smtClean="0"/>
                        <a:t>τυσ</a:t>
                      </a:r>
                      <a:r>
                        <a:rPr lang="el-GR" sz="1400" dirty="0" err="1" smtClean="0"/>
                        <a:t>σόμενες</a:t>
                      </a:r>
                      <a:r>
                        <a:rPr lang="el-GR" sz="1400" dirty="0" smtClean="0"/>
                        <a:t/>
                      </a:r>
                      <a:br>
                        <a:rPr lang="el-GR" sz="1400" dirty="0" smtClean="0"/>
                      </a:br>
                      <a:r>
                        <a:rPr lang="el-GR" sz="1400" dirty="0" smtClean="0"/>
                        <a:t>χώρες</a:t>
                      </a:r>
                      <a:endParaRPr lang="el-GR" sz="1400" dirty="0" smtClean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4,7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3,3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61,2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 err="1"/>
                        <a:t>Οικονομίες</a:t>
                      </a:r>
                      <a:r>
                        <a:rPr sz="1400" dirty="0"/>
                        <a:t> </a:t>
                      </a:r>
                      <a:r>
                        <a:rPr sz="1400" dirty="0" err="1" smtClean="0"/>
                        <a:t>υψηλού</a:t>
                      </a:r>
                      <a:r>
                        <a:rPr lang="el-GR" sz="1400" dirty="0" smtClean="0"/>
                        <a:t> εισοδήματος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2,4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1,8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74,0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Κόσμος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2,9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1,5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71,0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3" name="Text Box 3"/>
          <p:cNvSpPr txBox="1">
            <a:spLocks noChangeArrowheads="1"/>
          </p:cNvSpPr>
          <p:nvPr/>
        </p:nvSpPr>
        <p:spPr bwMode="auto">
          <a:xfrm>
            <a:off x="0" y="6667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chemeClr val="hlink"/>
                </a:solidFill>
                <a:latin typeface="Arial" charset="0"/>
              </a:rPr>
              <a:t>Οι ρυθμοί ανάπτυξης και οι εξαγωγικές επιδόσεις για επιλεγμένες δευτερογενώς εξωστρεφείς χώρες, 1985-2012</a:t>
            </a:r>
            <a:endParaRPr lang="en-GB" sz="24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96644" name="Text Box 4"/>
          <p:cNvSpPr txBox="1">
            <a:spLocks noChangeArrowheads="1"/>
          </p:cNvSpPr>
          <p:nvPr/>
        </p:nvSpPr>
        <p:spPr bwMode="auto">
          <a:xfrm>
            <a:off x="142875" y="6554788"/>
            <a:ext cx="539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: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Δεδομέν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α από το World Development Indicators (World Bank, 2014).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58084"/>
              </p:ext>
            </p:extLst>
          </p:nvPr>
        </p:nvGraphicFramePr>
        <p:xfrm>
          <a:off x="296321" y="1011939"/>
          <a:ext cx="8551358" cy="534247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70142"/>
                <a:gridCol w="1670304"/>
                <a:gridCol w="1670304"/>
                <a:gridCol w="1670304"/>
                <a:gridCol w="1670304"/>
              </a:tblGrid>
              <a:tr h="123248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endParaRPr sz="1400" dirty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6032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C00000"/>
                          </a:solidFill>
                        </a:rPr>
                        <a:t>Μέση ετήσια αύξηση του πραγματικού ΑΕΠ (%)</a:t>
                      </a:r>
                      <a:endParaRPr sz="12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61594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Μέση ετήσια αύξηση του πραγματικού AκEθνEισ ανά χώρα (%)</a:t>
                      </a:r>
                      <a:endParaRPr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7A31"/>
                          </a:solidFill>
                        </a:rPr>
                        <a:t>Μερίδιο κατασκευαστικών προϊόντων στο σύνολο των εμπορευμάτων που εξάγονται (%)</a:t>
                      </a:r>
                      <a:endParaRPr sz="1200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78105" indent="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3399"/>
                          </a:solidFill>
                        </a:rPr>
                        <a:t>Μέσος ετήσιος ρυθμός αύξησης των εξαγωγών (%)</a:t>
                      </a:r>
                      <a:endParaRPr sz="12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Βραζιλία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3,0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1,7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50,3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</a:rPr>
                        <a:t>5,4</a:t>
                      </a: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Κίνα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10,0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8,9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80,6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</a:rPr>
                        <a:t>13,3</a:t>
                      </a: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Χόνγκ Κόνγκ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4,6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3,6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90,5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</a:rPr>
                        <a:t>7,2</a:t>
                      </a:r>
                      <a:endParaRPr sz="1600" b="1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Ινδία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6,4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4,5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70,4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</a:rPr>
                        <a:t>13,9</a:t>
                      </a: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Μαλαισία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5,8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3,5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65,4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</a:rPr>
                        <a:t>4,6</a:t>
                      </a: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Σιγκαπούρη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6,4</a:t>
                      </a:r>
                      <a:endParaRPr sz="1600" b="1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3,9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76,4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</a:rPr>
                        <a:t>8,5</a:t>
                      </a: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Νότια Κορέα</a:t>
                      </a:r>
                      <a:endParaRPr sz="140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5,9</a:t>
                      </a:r>
                      <a:endParaRPr sz="1600" b="1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5,2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91,1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</a:rPr>
                        <a:t>9,9</a:t>
                      </a: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dirty="0"/>
                        <a:t>Όλες </a:t>
                      </a:r>
                      <a:r>
                        <a:rPr sz="1400" dirty="0" err="1"/>
                        <a:t>οι</a:t>
                      </a:r>
                      <a:r>
                        <a:rPr sz="1400" dirty="0"/>
                        <a:t> </a:t>
                      </a:r>
                      <a:r>
                        <a:rPr sz="1400" dirty="0" smtClean="0"/>
                        <a:t>αναπ</a:t>
                      </a:r>
                      <a:r>
                        <a:rPr sz="1400" dirty="0" err="1" smtClean="0"/>
                        <a:t>τυσ</a:t>
                      </a:r>
                      <a:r>
                        <a:rPr lang="el-GR" sz="1400" dirty="0" err="1" smtClean="0"/>
                        <a:t>σόμενες</a:t>
                      </a:r>
                      <a:r>
                        <a:rPr lang="el-GR" sz="1400" dirty="0" smtClean="0"/>
                        <a:t/>
                      </a:r>
                      <a:br>
                        <a:rPr lang="el-GR" sz="1400" dirty="0" smtClean="0"/>
                      </a:br>
                      <a:r>
                        <a:rPr lang="el-GR" sz="1400" dirty="0" smtClean="0"/>
                        <a:t>χώρες</a:t>
                      </a:r>
                      <a:endParaRPr lang="el-GR" sz="1400" dirty="0" smtClean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4,7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3,3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61,2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</a:rPr>
                        <a:t>8,4</a:t>
                      </a: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 err="1"/>
                        <a:t>Οικονομίες</a:t>
                      </a:r>
                      <a:r>
                        <a:rPr sz="1400" dirty="0"/>
                        <a:t> </a:t>
                      </a:r>
                      <a:r>
                        <a:rPr sz="1400" dirty="0" err="1" smtClean="0"/>
                        <a:t>υψηλού</a:t>
                      </a:r>
                      <a:r>
                        <a:rPr lang="el-GR" sz="1400" dirty="0" smtClean="0"/>
                        <a:t> εισοδήματος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 w="127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2,4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1,8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74,0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</a:rPr>
                        <a:t>4,6</a:t>
                      </a: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2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400" dirty="0"/>
                        <a:t>Κόσμος</a:t>
                      </a:r>
                      <a:endParaRPr sz="1400" dirty="0">
                        <a:latin typeface="+mn-lt"/>
                        <a:cs typeface="UB-HelveticaCond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</a:rPr>
                        <a:t>2,9</a:t>
                      </a: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1,5</a:t>
                      </a: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19685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7A31"/>
                          </a:solidFill>
                        </a:rPr>
                        <a:t>71,0</a:t>
                      </a:r>
                      <a:endParaRPr sz="1600" b="1" dirty="0">
                        <a:solidFill>
                          <a:srgbClr val="007A31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</a:rPr>
                        <a:t>5,4</a:t>
                      </a: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8692" name="Rectangle 4"/>
          <p:cNvSpPr>
            <a:spLocks noGrp="1"/>
          </p:cNvSpPr>
          <p:nvPr>
            <p:ph type="body" idx="1"/>
          </p:nvPr>
        </p:nvSpPr>
        <p:spPr>
          <a:xfrm>
            <a:off x="301625" y="1608138"/>
            <a:ext cx="8534400" cy="4805362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l-GR" dirty="0" smtClean="0"/>
              <a:t>Εξαγωγή βιομηχανικών προϊόντων</a:t>
            </a:r>
            <a:r>
              <a:rPr lang="en-GB" dirty="0" smtClean="0"/>
              <a:t> (</a:t>
            </a:r>
            <a:r>
              <a:rPr lang="el-GR" dirty="0" smtClean="0"/>
              <a:t>συνέχ</a:t>
            </a:r>
            <a:r>
              <a:rPr lang="en-GB" dirty="0" smtClean="0"/>
              <a:t>.)</a:t>
            </a:r>
            <a:endParaRPr lang="en-GB" dirty="0"/>
          </a:p>
          <a:p>
            <a:pPr lvl="1">
              <a:spcBef>
                <a:spcPct val="40000"/>
              </a:spcBef>
            </a:pPr>
            <a:r>
              <a:rPr lang="el-GR" dirty="0"/>
              <a:t>η</a:t>
            </a:r>
            <a:r>
              <a:rPr lang="el-GR" dirty="0" smtClean="0"/>
              <a:t> μετάβαση από την εσωστρεφή στην εξωστρεφή εκβιομηχάνιση</a:t>
            </a:r>
            <a:endParaRPr lang="en-GB" dirty="0"/>
          </a:p>
          <a:p>
            <a:pPr lvl="1">
              <a:spcBef>
                <a:spcPct val="40000"/>
              </a:spcBef>
            </a:pPr>
            <a:r>
              <a:rPr lang="el-GR" dirty="0"/>
              <a:t>ο</a:t>
            </a:r>
            <a:r>
              <a:rPr lang="el-GR" dirty="0" smtClean="0"/>
              <a:t>φέλη </a:t>
            </a:r>
            <a:endParaRPr lang="en-GB" dirty="0"/>
          </a:p>
          <a:p>
            <a:pPr lvl="2">
              <a:spcBef>
                <a:spcPct val="40000"/>
              </a:spcBef>
            </a:pPr>
            <a:r>
              <a:rPr lang="el-GR" dirty="0"/>
              <a:t>σ</a:t>
            </a:r>
            <a:r>
              <a:rPr lang="el-GR" dirty="0" smtClean="0"/>
              <a:t>ε συμφωνία με το συγκριτικό πλεονέκτημα</a:t>
            </a:r>
            <a:endParaRPr lang="en-GB" dirty="0"/>
          </a:p>
          <a:p>
            <a:pPr lvl="2">
              <a:spcBef>
                <a:spcPct val="40000"/>
              </a:spcBef>
            </a:pPr>
            <a:r>
              <a:rPr lang="el-GR" dirty="0"/>
              <a:t>ο</a:t>
            </a:r>
            <a:r>
              <a:rPr lang="el-GR" dirty="0" smtClean="0"/>
              <a:t>ικονομίες κλίμακας</a:t>
            </a:r>
            <a:endParaRPr lang="en-GB" dirty="0"/>
          </a:p>
          <a:p>
            <a:pPr lvl="2">
              <a:spcBef>
                <a:spcPct val="40000"/>
              </a:spcBef>
            </a:pPr>
            <a:r>
              <a:rPr lang="el-GR" dirty="0"/>
              <a:t>α</a:t>
            </a:r>
            <a:r>
              <a:rPr lang="el-GR" dirty="0" smtClean="0"/>
              <a:t>υξημένος ανταγωνισμός</a:t>
            </a:r>
            <a:endParaRPr lang="en-GB" dirty="0"/>
          </a:p>
          <a:p>
            <a:pPr lvl="2">
              <a:spcBef>
                <a:spcPct val="40000"/>
              </a:spcBef>
            </a:pPr>
            <a:r>
              <a:rPr lang="el-GR" dirty="0" smtClean="0"/>
              <a:t>αυξημένες επενδύσεις </a:t>
            </a:r>
            <a:endParaRPr lang="en-GB" dirty="0"/>
          </a:p>
          <a:p>
            <a:pPr lvl="2">
              <a:spcBef>
                <a:spcPct val="40000"/>
              </a:spcBef>
            </a:pPr>
            <a:r>
              <a:rPr lang="el-GR" dirty="0" smtClean="0"/>
              <a:t>αύξηση της απασχόλησης </a:t>
            </a:r>
            <a:endParaRPr lang="en-GB" dirty="0"/>
          </a:p>
          <a:p>
            <a:pPr lvl="2">
              <a:spcBef>
                <a:spcPct val="40000"/>
              </a:spcBef>
            </a:pPr>
            <a:r>
              <a:rPr lang="el-GR" dirty="0" smtClean="0"/>
              <a:t>πιο ίση κατανομή του εισοδήματος </a:t>
            </a:r>
            <a:endParaRPr lang="en-GB" dirty="0"/>
          </a:p>
        </p:txBody>
      </p:sp>
      <p:sp>
        <p:nvSpPr>
          <p:cNvPr id="498693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16305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Το Διεθνές Εμπόριο και η Οικονομική Ανάπτυξη</a:t>
            </a:r>
            <a:endParaRPr lang="en-GB" sz="2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9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9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98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98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98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98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2" grpId="0" build="p" bldLvl="3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1956" name="Rectangle 4"/>
          <p:cNvSpPr>
            <a:spLocks noGrp="1"/>
          </p:cNvSpPr>
          <p:nvPr>
            <p:ph type="body" idx="1"/>
          </p:nvPr>
        </p:nvSpPr>
        <p:spPr>
          <a:xfrm>
            <a:off x="311150" y="1524000"/>
            <a:ext cx="8534400" cy="4967288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45000"/>
              </a:spcBef>
            </a:pPr>
            <a:r>
              <a:rPr lang="el-GR" dirty="0" smtClean="0"/>
              <a:t>Εξαγωγή βιομηχανικών προϊόντων </a:t>
            </a:r>
            <a:r>
              <a:rPr lang="en-GB" dirty="0" smtClean="0"/>
              <a:t>(</a:t>
            </a:r>
            <a:r>
              <a:rPr lang="el-GR" dirty="0" smtClean="0"/>
              <a:t>συνέχ</a:t>
            </a:r>
            <a:r>
              <a:rPr lang="en-GB" dirty="0" smtClean="0"/>
              <a:t>.)</a:t>
            </a:r>
            <a:endParaRPr lang="en-GB" dirty="0"/>
          </a:p>
          <a:p>
            <a:pPr lvl="1">
              <a:lnSpc>
                <a:spcPct val="95000"/>
              </a:lnSpc>
              <a:spcBef>
                <a:spcPct val="45000"/>
              </a:spcBef>
            </a:pPr>
            <a:r>
              <a:rPr lang="el-GR" dirty="0"/>
              <a:t>μ</a:t>
            </a:r>
            <a:r>
              <a:rPr lang="el-GR" dirty="0" smtClean="0"/>
              <a:t>ειονεκτήματα </a:t>
            </a:r>
            <a:endParaRPr lang="en-GB" dirty="0"/>
          </a:p>
          <a:p>
            <a:pPr lvl="2">
              <a:lnSpc>
                <a:spcPct val="95000"/>
              </a:lnSpc>
              <a:spcBef>
                <a:spcPct val="45000"/>
              </a:spcBef>
            </a:pPr>
            <a:r>
              <a:rPr lang="el-GR" dirty="0" smtClean="0"/>
              <a:t>προβλήματα δίκαιης πρόσβασης στις αγορές του εξωτερικού</a:t>
            </a:r>
            <a:endParaRPr lang="en-GB" dirty="0"/>
          </a:p>
          <a:p>
            <a:pPr lvl="2">
              <a:lnSpc>
                <a:spcPct val="95000"/>
              </a:lnSpc>
              <a:spcBef>
                <a:spcPct val="45000"/>
              </a:spcBef>
            </a:pPr>
            <a:r>
              <a:rPr lang="el-GR" dirty="0" smtClean="0"/>
              <a:t>σε ανταγωνισμό με άλλες αναπτυσσόμενες χώρες</a:t>
            </a:r>
            <a:endParaRPr lang="en-GB" dirty="0"/>
          </a:p>
          <a:p>
            <a:pPr lvl="2">
              <a:lnSpc>
                <a:spcPct val="95000"/>
              </a:lnSpc>
              <a:spcBef>
                <a:spcPct val="45000"/>
              </a:spcBef>
            </a:pPr>
            <a:r>
              <a:rPr lang="el-GR" dirty="0" smtClean="0"/>
              <a:t>ευπάθεια στην κερδοσκοπική επίθεση</a:t>
            </a:r>
            <a:endParaRPr lang="en-GB" dirty="0"/>
          </a:p>
          <a:p>
            <a:pPr>
              <a:lnSpc>
                <a:spcPct val="95000"/>
              </a:lnSpc>
              <a:spcBef>
                <a:spcPct val="45000"/>
              </a:spcBef>
            </a:pPr>
            <a:r>
              <a:rPr lang="el-GR" dirty="0" smtClean="0"/>
              <a:t>Ραγδαία αναπτυσσόμενες χώρες</a:t>
            </a:r>
            <a:endParaRPr lang="en-GB" dirty="0"/>
          </a:p>
          <a:p>
            <a:pPr lvl="1">
              <a:lnSpc>
                <a:spcPct val="95000"/>
              </a:lnSpc>
              <a:spcBef>
                <a:spcPct val="45000"/>
              </a:spcBef>
            </a:pPr>
            <a:r>
              <a:rPr lang="el-GR" dirty="0"/>
              <a:t>ο</a:t>
            </a:r>
            <a:r>
              <a:rPr lang="el-GR" dirty="0" smtClean="0"/>
              <a:t>ι χώρες</a:t>
            </a:r>
            <a:r>
              <a:rPr lang="en-GB" dirty="0" smtClean="0"/>
              <a:t> </a:t>
            </a:r>
            <a:r>
              <a:rPr lang="en-GB" dirty="0"/>
              <a:t>‘BRICS’ </a:t>
            </a:r>
            <a:br>
              <a:rPr lang="en-GB" dirty="0"/>
            </a:br>
            <a:r>
              <a:rPr lang="en-GB" dirty="0" smtClean="0"/>
              <a:t>(</a:t>
            </a:r>
            <a:r>
              <a:rPr lang="el-GR" dirty="0" smtClean="0"/>
              <a:t>Βραζιλία, Ρωσία, Ινδία, Κίνα και Νότια Αφρική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81957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1545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Το Διεθνές Εμπόριο και η Οικονομική Ανάπτυξη</a:t>
            </a:r>
            <a:endParaRPr lang="en-GB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6" grpId="0" build="p" bldLvl="3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sz="2400" b="1" dirty="0">
                <a:solidFill>
                  <a:srgbClr val="660066"/>
                </a:solidFill>
                <a:latin typeface="Arial" charset="0"/>
              </a:rPr>
              <a:t>Πρόβλεψη επενδύσεων υποδομών, 2008-17 ($ τρισεκατομμύρια)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441349" name="Text Box 5"/>
          <p:cNvSpPr txBox="1">
            <a:spLocks noChangeArrowheads="1"/>
          </p:cNvSpPr>
          <p:nvPr/>
        </p:nvSpPr>
        <p:spPr bwMode="auto">
          <a:xfrm>
            <a:off x="0" y="6583363"/>
            <a:ext cx="62508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 dirty="0">
                <a:solidFill>
                  <a:srgbClr val="9292BC"/>
                </a:solidFill>
                <a:latin typeface="Arial" charset="0"/>
              </a:rPr>
              <a:t>Πηγή: Προβλέψεις από τον </a:t>
            </a:r>
            <a:r>
              <a:rPr lang="el-GR" sz="1200" dirty="0" err="1">
                <a:solidFill>
                  <a:srgbClr val="9292BC"/>
                </a:solidFill>
                <a:latin typeface="Arial" charset="0"/>
              </a:rPr>
              <a:t>Morgan</a:t>
            </a:r>
            <a:r>
              <a:rPr lang="el-GR" sz="1200" dirty="0">
                <a:solidFill>
                  <a:srgbClr val="9292BC"/>
                </a:solidFill>
                <a:latin typeface="Arial" charset="0"/>
              </a:rPr>
              <a:t> </a:t>
            </a:r>
            <a:r>
              <a:rPr lang="el-GR" sz="1200" dirty="0" err="1">
                <a:solidFill>
                  <a:srgbClr val="9292BC"/>
                </a:solidFill>
                <a:latin typeface="Arial" charset="0"/>
              </a:rPr>
              <a:t>Stanley</a:t>
            </a:r>
            <a:r>
              <a:rPr lang="el-GR" sz="1200" dirty="0">
                <a:solidFill>
                  <a:srgbClr val="9292BC"/>
                </a:solidFill>
                <a:latin typeface="Arial" charset="0"/>
              </a:rPr>
              <a:t> στο περιοδικό </a:t>
            </a:r>
            <a:r>
              <a:rPr lang="el-GR" sz="1200" dirty="0" err="1" smtClean="0">
                <a:solidFill>
                  <a:srgbClr val="9292BC"/>
                </a:solidFill>
                <a:latin typeface="Arial" charset="0"/>
              </a:rPr>
              <a:t>The</a:t>
            </a:r>
            <a:r>
              <a:rPr lang="el-GR" sz="1200" dirty="0" smtClean="0">
                <a:solidFill>
                  <a:srgbClr val="9292BC"/>
                </a:solidFill>
                <a:latin typeface="Arial" charset="0"/>
              </a:rPr>
              <a:t> </a:t>
            </a:r>
            <a:r>
              <a:rPr lang="el-GR" sz="1200" dirty="0" err="1" smtClean="0">
                <a:solidFill>
                  <a:srgbClr val="9292BC"/>
                </a:solidFill>
                <a:latin typeface="Arial" charset="0"/>
              </a:rPr>
              <a:t>Economist</a:t>
            </a:r>
            <a:r>
              <a:rPr lang="el-GR" sz="1200" dirty="0">
                <a:solidFill>
                  <a:srgbClr val="9292BC"/>
                </a:solidFill>
                <a:latin typeface="Arial" charset="0"/>
              </a:rPr>
              <a:t>, 5 Ιουνίου 2008.</a:t>
            </a:r>
            <a:endParaRPr lang="en-GB" sz="1200" i="1" dirty="0">
              <a:solidFill>
                <a:srgbClr val="9292BC"/>
              </a:solidFill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31264" y="1267967"/>
            <a:ext cx="5900928" cy="4932991"/>
            <a:chOff x="1731264" y="1463039"/>
            <a:chExt cx="5900928" cy="4932991"/>
          </a:xfrm>
        </p:grpSpPr>
        <p:sp>
          <p:nvSpPr>
            <p:cNvPr id="441346" name="Rectangle 2"/>
            <p:cNvSpPr>
              <a:spLocks noChangeArrowheads="1"/>
            </p:cNvSpPr>
            <p:nvPr/>
          </p:nvSpPr>
          <p:spPr bwMode="auto">
            <a:xfrm>
              <a:off x="1731264" y="1463039"/>
              <a:ext cx="5900928" cy="49329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59"/>
            <a:stretch/>
          </p:blipFill>
          <p:spPr>
            <a:xfrm>
              <a:off x="1855945" y="1560576"/>
              <a:ext cx="5651566" cy="473729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5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7856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altLang="en-US" sz="1800" b="1" dirty="0" err="1">
                <a:solidFill>
                  <a:srgbClr val="660066"/>
                </a:solidFill>
                <a:latin typeface="Arial" charset="0"/>
              </a:rPr>
              <a:t>AκEθνEισ</a:t>
            </a:r>
            <a:r>
              <a:rPr lang="el-GR" altLang="en-US" sz="1800" b="1" dirty="0">
                <a:solidFill>
                  <a:srgbClr val="660066"/>
                </a:solidFill>
                <a:latin typeface="Arial" charset="0"/>
              </a:rPr>
              <a:t> κατά κεφαλήν ως ποσοστό του κατά κεφαλήν </a:t>
            </a:r>
            <a:r>
              <a:rPr lang="el-GR" altLang="en-US" sz="1800" b="1" dirty="0" err="1">
                <a:solidFill>
                  <a:srgbClr val="660066"/>
                </a:solidFill>
                <a:latin typeface="Arial" charset="0"/>
              </a:rPr>
              <a:t>AκEθνEισ</a:t>
            </a:r>
            <a:r>
              <a:rPr lang="el-GR" altLang="en-US" sz="1800" b="1" dirty="0">
                <a:solidFill>
                  <a:srgbClr val="660066"/>
                </a:solidFill>
                <a:latin typeface="Arial" charset="0"/>
              </a:rPr>
              <a:t> των ΗΠΑ το 2012 (χρησιμοποιώντας </a:t>
            </a:r>
            <a:r>
              <a:rPr lang="el-GR" altLang="en-US" sz="1800" b="1" dirty="0" smtClean="0">
                <a:solidFill>
                  <a:srgbClr val="660066"/>
                </a:solidFill>
                <a:latin typeface="Arial" charset="0"/>
              </a:rPr>
              <a:t>συναλλαγματικές ισοτιμίες </a:t>
            </a:r>
            <a:r>
              <a:rPr lang="el-GR" altLang="en-US" sz="1800" b="1" dirty="0">
                <a:solidFill>
                  <a:srgbClr val="660066"/>
                </a:solidFill>
                <a:latin typeface="Arial" charset="0"/>
              </a:rPr>
              <a:t>ισοδυναμίας αγοραστικής δύναμης).</a:t>
            </a:r>
            <a:endParaRPr lang="en-GB" altLang="en-US" sz="1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578568" name="Text Box 10"/>
          <p:cNvSpPr txBox="1">
            <a:spLocks noChangeArrowheads="1"/>
          </p:cNvSpPr>
          <p:nvPr/>
        </p:nvSpPr>
        <p:spPr bwMode="auto">
          <a:xfrm>
            <a:off x="0" y="6583363"/>
            <a:ext cx="3436005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en-US" altLang="en-US" sz="1200" dirty="0" err="1">
                <a:solidFill>
                  <a:srgbClr val="B2B2B2"/>
                </a:solidFill>
                <a:latin typeface="Arial" charset="0"/>
              </a:rPr>
              <a:t>Πηγή</a:t>
            </a:r>
            <a:r>
              <a:rPr lang="en-US" altLang="en-US" sz="1200" dirty="0">
                <a:solidFill>
                  <a:srgbClr val="B2B2B2"/>
                </a:solidFill>
                <a:latin typeface="Arial" charset="0"/>
              </a:rPr>
              <a:t>: World Economic Outlook database (IMF).</a:t>
            </a:r>
            <a:endParaRPr lang="en-GB" altLang="en-US" sz="1200" dirty="0">
              <a:solidFill>
                <a:srgbClr val="B2B2B2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4" y="1121599"/>
            <a:ext cx="8312727" cy="5355401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b="1" dirty="0">
                <a:solidFill>
                  <a:srgbClr val="006666"/>
                </a:solidFill>
                <a:latin typeface="Arial" charset="0"/>
                <a:cs typeface="Times New Roman" pitchFamily="18" charset="0"/>
              </a:rPr>
              <a:t>Δείκτης Λογιστικής απόδοσης: ποιότητα υποδομών που</a:t>
            </a:r>
          </a:p>
          <a:p>
            <a:pPr algn="ctr" eaLnBrk="1" hangingPunct="1"/>
            <a:r>
              <a:rPr lang="el-GR" b="1" dirty="0">
                <a:solidFill>
                  <a:srgbClr val="006666"/>
                </a:solidFill>
                <a:latin typeface="Arial" charset="0"/>
                <a:cs typeface="Times New Roman" pitchFamily="18" charset="0"/>
              </a:rPr>
              <a:t>σχετίζονται με το εμπόριο και τις μεταφορές</a:t>
            </a:r>
            <a:endParaRPr lang="en-GB" b="1" dirty="0">
              <a:solidFill>
                <a:srgbClr val="0066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83363"/>
            <a:ext cx="4181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Development Indicators (World Bank, 2014).</a:t>
            </a:r>
            <a:endParaRPr lang="en-GB" sz="1200" dirty="0">
              <a:solidFill>
                <a:srgbClr val="B2B2B2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069198"/>
              </p:ext>
            </p:extLst>
          </p:nvPr>
        </p:nvGraphicFramePr>
        <p:xfrm>
          <a:off x="259664" y="1121667"/>
          <a:ext cx="8603920" cy="5315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0405"/>
                <a:gridCol w="1536627"/>
                <a:gridCol w="1051948"/>
                <a:gridCol w="1064940"/>
              </a:tblGrid>
              <a:tr h="702334">
                <a:tc>
                  <a:txBody>
                    <a:bodyPr/>
                    <a:lstStyle/>
                    <a:p>
                      <a:pPr marL="0" marR="63500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2007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2010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2012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</a:tr>
              <a:tr h="678989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Ηνωμένο Βασίλειο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lnT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Βραζιλία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Ρωσία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Ινδία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Αναπτυσσόμενες χώρες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 υψηλού εισοδήματος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8654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Κόσμος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b="1" dirty="0">
                <a:solidFill>
                  <a:srgbClr val="006666"/>
                </a:solidFill>
                <a:latin typeface="Arial" charset="0"/>
                <a:cs typeface="Times New Roman" pitchFamily="18" charset="0"/>
              </a:rPr>
              <a:t>Δείκτης Λογιστικής απόδοσης: ποιότητα υποδομών που</a:t>
            </a:r>
          </a:p>
          <a:p>
            <a:pPr algn="ctr" eaLnBrk="1" hangingPunct="1"/>
            <a:r>
              <a:rPr lang="el-GR" b="1" dirty="0">
                <a:solidFill>
                  <a:srgbClr val="006666"/>
                </a:solidFill>
                <a:latin typeface="Arial" charset="0"/>
                <a:cs typeface="Times New Roman" pitchFamily="18" charset="0"/>
              </a:rPr>
              <a:t>σχετίζονται με το εμπόριο και τις μεταφορές</a:t>
            </a:r>
            <a:endParaRPr lang="en-GB" b="1" dirty="0">
              <a:solidFill>
                <a:srgbClr val="0066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83363"/>
            <a:ext cx="4181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Development Indicators (World Bank, 2014).</a:t>
            </a:r>
            <a:endParaRPr lang="en-GB" sz="1200" dirty="0">
              <a:solidFill>
                <a:srgbClr val="B2B2B2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12333"/>
              </p:ext>
            </p:extLst>
          </p:nvPr>
        </p:nvGraphicFramePr>
        <p:xfrm>
          <a:off x="259664" y="1121667"/>
          <a:ext cx="8603920" cy="5315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0405"/>
                <a:gridCol w="1536627"/>
                <a:gridCol w="1051948"/>
                <a:gridCol w="1064940"/>
              </a:tblGrid>
              <a:tr h="702334">
                <a:tc>
                  <a:txBody>
                    <a:bodyPr/>
                    <a:lstStyle/>
                    <a:p>
                      <a:pPr marL="0" marR="63500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2007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2010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2012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</a:tr>
              <a:tr h="678989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Ηνωμένο Βασίλειο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lnT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4,05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Βραζιλία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2,75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Ρωσία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2,23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Ινδία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2,83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2,28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Αναπτυσσόμενες χώρες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2,22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 υψηλού εισοδήματος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3,41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8654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Κόσμος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2,58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b="1" dirty="0">
                <a:solidFill>
                  <a:srgbClr val="006666"/>
                </a:solidFill>
                <a:latin typeface="Arial" charset="0"/>
                <a:cs typeface="Times New Roman" pitchFamily="18" charset="0"/>
              </a:rPr>
              <a:t>Δείκτης Λογιστικής απόδοσης: ποιότητα υποδομών που</a:t>
            </a:r>
          </a:p>
          <a:p>
            <a:pPr algn="ctr" eaLnBrk="1" hangingPunct="1"/>
            <a:r>
              <a:rPr lang="el-GR" b="1" dirty="0">
                <a:solidFill>
                  <a:srgbClr val="006666"/>
                </a:solidFill>
                <a:latin typeface="Arial" charset="0"/>
                <a:cs typeface="Times New Roman" pitchFamily="18" charset="0"/>
              </a:rPr>
              <a:t>σχετίζονται με το εμπόριο και τις μεταφορές</a:t>
            </a:r>
            <a:endParaRPr lang="en-GB" b="1" dirty="0">
              <a:solidFill>
                <a:srgbClr val="0066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83363"/>
            <a:ext cx="4181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Development Indicators (World Bank, 2014).</a:t>
            </a:r>
            <a:endParaRPr lang="en-GB" sz="1200" dirty="0">
              <a:solidFill>
                <a:srgbClr val="B2B2B2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811764"/>
              </p:ext>
            </p:extLst>
          </p:nvPr>
        </p:nvGraphicFramePr>
        <p:xfrm>
          <a:off x="259664" y="1121667"/>
          <a:ext cx="8603920" cy="5315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0405"/>
                <a:gridCol w="1536627"/>
                <a:gridCol w="1051948"/>
                <a:gridCol w="1064940"/>
              </a:tblGrid>
              <a:tr h="702334">
                <a:tc>
                  <a:txBody>
                    <a:bodyPr/>
                    <a:lstStyle/>
                    <a:p>
                      <a:pPr marL="0" marR="63500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2007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2010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2012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</a:tr>
              <a:tr h="678989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Ηνωμένο Βασίλειο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lnT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4,05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3,95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Βραζιλία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2,75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3,10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Ρωσία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2,23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2,38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Ινδία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2,83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2,54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2,28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2,59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Αναπτυσσόμενες χώρες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2,22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2,27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 υψηλού εισοδήματος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3,41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3,46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8654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Κόσμος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2,58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2,64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b="1" dirty="0">
                <a:solidFill>
                  <a:srgbClr val="006666"/>
                </a:solidFill>
                <a:latin typeface="Arial" charset="0"/>
                <a:cs typeface="Times New Roman" pitchFamily="18" charset="0"/>
              </a:rPr>
              <a:t>Δείκτης Λογιστικής απόδοσης: ποιότητα υποδομών που</a:t>
            </a:r>
          </a:p>
          <a:p>
            <a:pPr algn="ctr" eaLnBrk="1" hangingPunct="1"/>
            <a:r>
              <a:rPr lang="el-GR" b="1" dirty="0">
                <a:solidFill>
                  <a:srgbClr val="006666"/>
                </a:solidFill>
                <a:latin typeface="Arial" charset="0"/>
                <a:cs typeface="Times New Roman" pitchFamily="18" charset="0"/>
              </a:rPr>
              <a:t>σχετίζονται με το εμπόριο και τις μεταφορές</a:t>
            </a:r>
            <a:endParaRPr lang="en-GB" b="1" dirty="0">
              <a:solidFill>
                <a:srgbClr val="0066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32484" name="Text Box 4"/>
          <p:cNvSpPr txBox="1">
            <a:spLocks noChangeArrowheads="1"/>
          </p:cNvSpPr>
          <p:nvPr/>
        </p:nvSpPr>
        <p:spPr bwMode="auto">
          <a:xfrm>
            <a:off x="0" y="6583363"/>
            <a:ext cx="4181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Development Indicators (World Bank, 2014).</a:t>
            </a:r>
            <a:endParaRPr lang="en-GB" sz="1200" dirty="0">
              <a:solidFill>
                <a:srgbClr val="B2B2B2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1631"/>
              </p:ext>
            </p:extLst>
          </p:nvPr>
        </p:nvGraphicFramePr>
        <p:xfrm>
          <a:off x="259664" y="1121667"/>
          <a:ext cx="8603920" cy="5315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0405"/>
                <a:gridCol w="1536627"/>
                <a:gridCol w="1051948"/>
                <a:gridCol w="1064940"/>
              </a:tblGrid>
              <a:tr h="702334">
                <a:tc>
                  <a:txBody>
                    <a:bodyPr/>
                    <a:lstStyle/>
                    <a:p>
                      <a:pPr marL="0" marR="63500" algn="ctr"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2007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2010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2012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009270"/>
                      </a:solidFill>
                      <a:prstDash val="solid"/>
                    </a:lnB>
                    <a:solidFill>
                      <a:srgbClr val="E3F2E7"/>
                    </a:solidFill>
                  </a:tcPr>
                </a:tc>
              </a:tr>
              <a:tr h="678989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Ηνωμένο Βασίλειο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lnT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4,05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9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3,95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3,95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009270"/>
                      </a:solidFill>
                      <a:prstDash val="solid"/>
                    </a:lnT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Βραζιλία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2,75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3,10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3,07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Ρωσία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2,23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2,38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2,45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Ινδία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2,83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2,54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2,54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2,28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2,59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2,72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Αναπτυσσόμενες χώρες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2,22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2,27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2,45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5797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 υψηλού εισοδήματος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3,41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3,46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3,50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  <a:tr h="58654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Κόσμος</a:t>
                      </a:r>
                      <a:endParaRPr sz="1800" dirty="0">
                        <a:latin typeface="+mn-lt"/>
                        <a:cs typeface="UB-HelveticaCond"/>
                      </a:endParaRPr>
                    </a:p>
                  </a:txBody>
                  <a:tcPr marL="18000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2,58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2,64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2,77</a:t>
                      </a:r>
                    </a:p>
                  </a:txBody>
                  <a:tcPr marL="0" marR="0" marT="0" marB="0" anchor="ctr">
                    <a:solidFill>
                      <a:srgbClr val="E3F2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10" descr="j0405724"/>
          <p:cNvPicPr>
            <a:picLocks noChangeAspect="1" noChangeArrowheads="1"/>
          </p:cNvPicPr>
          <p:nvPr/>
        </p:nvPicPr>
        <p:blipFill>
          <a:blip r:embed="rId3" cstate="print">
            <a:lum bright="84000" contrast="-90000"/>
          </a:blip>
          <a:srcRect l="3865" t="8656" r="6442" b="8023"/>
          <a:stretch>
            <a:fillRect/>
          </a:stretch>
        </p:blipFill>
        <p:spPr bwMode="auto">
          <a:xfrm>
            <a:off x="950913" y="974725"/>
            <a:ext cx="7826375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1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tabLst>
                <a:tab pos="2870200" algn="l"/>
              </a:tabLst>
            </a:pPr>
            <a:r>
              <a:rPr lang="el-GR" altLang="en-US" sz="2500" b="1" dirty="0">
                <a:solidFill>
                  <a:srgbClr val="660066"/>
                </a:solidFill>
                <a:latin typeface="Arial" charset="0"/>
              </a:rPr>
              <a:t>Αύξηση στις εξαγωγές εμπορευμάτων και στο ΑΕΠ της Κίνας (%)</a:t>
            </a:r>
            <a:endParaRPr lang="en-GB" altLang="en-US" sz="25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443397" name="Text Box 10"/>
          <p:cNvSpPr txBox="1">
            <a:spLocks noChangeArrowheads="1"/>
          </p:cNvSpPr>
          <p:nvPr/>
        </p:nvSpPr>
        <p:spPr bwMode="auto">
          <a:xfrm>
            <a:off x="0" y="6396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Σημείωση: Τα δεδομένα για το 2014 είναι προβλέψεις.</a:t>
            </a:r>
          </a:p>
          <a:p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Πηγή: βασισμένο σε δεδομένα από το </a:t>
            </a:r>
            <a:r>
              <a:rPr lang="el-GR" altLang="en-US" sz="1200" i="1" dirty="0" err="1">
                <a:solidFill>
                  <a:srgbClr val="B2B2B2"/>
                </a:solidFill>
                <a:latin typeface="Arial" charset="0"/>
              </a:rPr>
              <a:t>World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altLang="en-US" sz="1200" i="1" dirty="0" err="1">
                <a:solidFill>
                  <a:srgbClr val="B2B2B2"/>
                </a:solidFill>
                <a:latin typeface="Arial" charset="0"/>
              </a:rPr>
              <a:t>Economic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 Outlook </a:t>
            </a:r>
            <a:r>
              <a:rPr lang="el-GR" altLang="en-US" sz="1200" i="1" dirty="0" err="1">
                <a:solidFill>
                  <a:srgbClr val="B2B2B2"/>
                </a:solidFill>
                <a:latin typeface="Arial" charset="0"/>
              </a:rPr>
              <a:t>database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 (ΔΝΤ).</a:t>
            </a:r>
            <a:endParaRPr lang="en-GB" altLang="en-US" sz="1200" dirty="0">
              <a:solidFill>
                <a:srgbClr val="B2B2B2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"/>
          <a:stretch/>
        </p:blipFill>
        <p:spPr>
          <a:xfrm>
            <a:off x="402336" y="962533"/>
            <a:ext cx="8473440" cy="5035933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9300" name="Rectangle 4"/>
          <p:cNvSpPr>
            <a:spLocks noGrp="1"/>
          </p:cNvSpPr>
          <p:nvPr>
            <p:ph type="body" idx="1"/>
          </p:nvPr>
        </p:nvSpPr>
        <p:spPr>
          <a:xfrm>
            <a:off x="311150" y="1402080"/>
            <a:ext cx="8534400" cy="50892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 </a:t>
            </a:r>
            <a:r>
              <a:rPr lang="el-GR" dirty="0" smtClean="0">
                <a:solidFill>
                  <a:srgbClr val="6E6EA6"/>
                </a:solidFill>
              </a:rPr>
              <a:t>Εξαγωγή βιομηχανικών προϊόντων </a:t>
            </a:r>
            <a:r>
              <a:rPr lang="en-GB" dirty="0" smtClean="0">
                <a:solidFill>
                  <a:srgbClr val="6E6EA6"/>
                </a:solidFill>
              </a:rPr>
              <a:t>(</a:t>
            </a:r>
            <a:r>
              <a:rPr lang="el-GR" dirty="0" smtClean="0">
                <a:solidFill>
                  <a:srgbClr val="6E6EA6"/>
                </a:solidFill>
              </a:rPr>
              <a:t>συνέχ</a:t>
            </a:r>
            <a:r>
              <a:rPr lang="en-GB" dirty="0" smtClean="0">
                <a:solidFill>
                  <a:srgbClr val="6E6EA6"/>
                </a:solidFill>
              </a:rPr>
              <a:t>.)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dirty="0" smtClean="0">
                <a:solidFill>
                  <a:srgbClr val="6E6EA6"/>
                </a:solidFill>
              </a:rPr>
              <a:t>μειονεκτήματα </a:t>
            </a:r>
            <a:endParaRPr lang="en-GB" dirty="0" smtClean="0">
              <a:solidFill>
                <a:srgbClr val="6E6EA6"/>
              </a:solidFill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dirty="0" smtClean="0">
                <a:solidFill>
                  <a:srgbClr val="6E6EA6"/>
                </a:solidFill>
              </a:rPr>
              <a:t>προβλήματα δίκαιης πρόσβασης στις αγορές του εξωτερικού</a:t>
            </a:r>
            <a:endParaRPr lang="en-GB" dirty="0" smtClean="0">
              <a:solidFill>
                <a:srgbClr val="6E6EA6"/>
              </a:solidFill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dirty="0" smtClean="0">
                <a:solidFill>
                  <a:srgbClr val="6E6EA6"/>
                </a:solidFill>
              </a:rPr>
              <a:t>σε ανταγωνισμό με άλλες αναπτυσσόμενες χώρες</a:t>
            </a:r>
            <a:endParaRPr lang="en-GB" dirty="0" smtClean="0">
              <a:solidFill>
                <a:srgbClr val="6E6EA6"/>
              </a:solidFill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dirty="0" smtClean="0">
                <a:solidFill>
                  <a:srgbClr val="6E6EA6"/>
                </a:solidFill>
              </a:rPr>
              <a:t>ευπάθεια στην κερδοσκοπική επίθεση</a:t>
            </a:r>
            <a:endParaRPr lang="en-GB" dirty="0" smtClean="0">
              <a:solidFill>
                <a:srgbClr val="6E6EA6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dirty="0" smtClean="0">
                <a:solidFill>
                  <a:srgbClr val="6E6EA6"/>
                </a:solidFill>
              </a:rPr>
              <a:t>Ραγδαία αναπτυσσόμενες χώρες</a:t>
            </a:r>
            <a:endParaRPr lang="en-GB" dirty="0" smtClean="0">
              <a:solidFill>
                <a:srgbClr val="6E6EA6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dirty="0" smtClean="0">
                <a:solidFill>
                  <a:srgbClr val="6E6EA6"/>
                </a:solidFill>
              </a:rPr>
              <a:t>οι χώρες</a:t>
            </a:r>
            <a:r>
              <a:rPr lang="en-GB" dirty="0" smtClean="0">
                <a:solidFill>
                  <a:srgbClr val="6E6EA6"/>
                </a:solidFill>
              </a:rPr>
              <a:t> ‘BRICS’ </a:t>
            </a:r>
            <a:br>
              <a:rPr lang="en-GB" dirty="0" smtClean="0">
                <a:solidFill>
                  <a:srgbClr val="6E6EA6"/>
                </a:solidFill>
              </a:rPr>
            </a:br>
            <a:r>
              <a:rPr lang="en-GB" dirty="0" smtClean="0">
                <a:solidFill>
                  <a:srgbClr val="6E6EA6"/>
                </a:solidFill>
              </a:rPr>
              <a:t>(</a:t>
            </a:r>
            <a:r>
              <a:rPr lang="el-GR" dirty="0" smtClean="0">
                <a:solidFill>
                  <a:srgbClr val="6E6EA6"/>
                </a:solidFill>
              </a:rPr>
              <a:t>Βραζιλία, Ρωσία, Ινδία, Κίνα και Νότια Αφρική</a:t>
            </a:r>
            <a:endParaRPr lang="en-GB" dirty="0">
              <a:solidFill>
                <a:srgbClr val="6E6EA6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dirty="0" smtClean="0">
                <a:solidFill>
                  <a:schemeClr val="tx1"/>
                </a:solidFill>
              </a:rPr>
              <a:t>οι χώρες 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‘MINT</a:t>
            </a:r>
            <a:r>
              <a:rPr lang="en-GB" dirty="0" smtClean="0">
                <a:solidFill>
                  <a:schemeClr val="tx1"/>
                </a:solidFill>
              </a:rPr>
              <a:t>’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l-GR" dirty="0" smtClean="0">
                <a:solidFill>
                  <a:schemeClr val="tx1"/>
                </a:solidFill>
              </a:rPr>
              <a:t>Μεξικό</a:t>
            </a:r>
            <a:r>
              <a:rPr lang="en-GB" dirty="0" smtClean="0">
                <a:solidFill>
                  <a:schemeClr val="tx1"/>
                </a:solidFill>
              </a:rPr>
              <a:t>,</a:t>
            </a:r>
            <a:r>
              <a:rPr lang="el-GR" dirty="0" smtClean="0">
                <a:solidFill>
                  <a:schemeClr val="tx1"/>
                </a:solidFill>
              </a:rPr>
              <a:t> Ινδονησία, Νιγηρία και Τουρκία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9301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1545"/>
          </a:xfrm>
          <a:noFill/>
          <a:ln/>
        </p:spPr>
        <p:txBody>
          <a:bodyPr anchor="ctr"/>
          <a:lstStyle/>
          <a:p>
            <a:r>
              <a:rPr lang="el-GR" sz="2800" dirty="0" smtClean="0"/>
              <a:t>Το Διεθνές Εμπόριο και η Οικονομική Ανάπτυξη</a:t>
            </a:r>
            <a:endParaRPr lang="en-GB" sz="2800" dirty="0"/>
          </a:p>
        </p:txBody>
      </p:sp>
    </p:spTree>
  </p:cSld>
  <p:clrMapOvr>
    <a:masterClrMapping/>
  </p:clrMapOvr>
  <p:transition spd="slow">
    <p:pull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6380" y="745173"/>
            <a:ext cx="8704263" cy="1030287"/>
          </a:xfrm>
        </p:spPr>
        <p:txBody>
          <a:bodyPr/>
          <a:lstStyle/>
          <a:p>
            <a:r>
              <a:rPr lang="el-GR" dirty="0" smtClean="0"/>
              <a:t>Τα Οικονομικά των Αναπτυσσόμενων Χωρών</a:t>
            </a:r>
            <a:endParaRPr lang="en-GB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688" y="2951163"/>
            <a:ext cx="8312150" cy="12890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dirty="0" smtClean="0"/>
              <a:t>Δομικά Προβλήματα των Αναπτυσσόμενων Χωρών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8605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Δομικά Προβλήματα</a:t>
            </a:r>
            <a:endParaRPr lang="en-GB" dirty="0"/>
          </a:p>
        </p:txBody>
      </p:sp>
      <p:sp>
        <p:nvSpPr>
          <p:cNvPr id="386053" name="Rectangle 5"/>
          <p:cNvSpPr>
            <a:spLocks noGrp="1"/>
          </p:cNvSpPr>
          <p:nvPr>
            <p:ph type="body" idx="1"/>
          </p:nvPr>
        </p:nvSpPr>
        <p:spPr>
          <a:xfrm>
            <a:off x="301625" y="1576388"/>
            <a:ext cx="8534400" cy="483711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Η παραμέληση της αγροτικής παραγωγής 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προβλήματα αστικής προκατάληψης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πολιτικές για την προώθηση της γεωργίας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προβλήματα με αυτές τις πολιτικές</a:t>
            </a: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Ακατάλληλη τεχνολογία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μεροληψία υπέρ των παραγωγικών μεθόδων εντάσεως κεφαλαίου 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επιχειρήματα για την τεχνολογία έντασης κεφαλαίου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επιχειρήματα για την τεχνολογία έντασης εργασίας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6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6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6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6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6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86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86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86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3" grpId="0" build="p" bldLvl="2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5444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l-GR" dirty="0" smtClean="0"/>
              <a:t>Ανεργία</a:t>
            </a:r>
            <a:endParaRPr lang="en-GB" dirty="0"/>
          </a:p>
          <a:p>
            <a:pPr lvl="1">
              <a:lnSpc>
                <a:spcPct val="140000"/>
              </a:lnSpc>
            </a:pPr>
            <a:r>
              <a:rPr lang="el-GR" dirty="0" smtClean="0"/>
              <a:t>ταχεία αύξηση του πληθυσμού</a:t>
            </a:r>
            <a:endParaRPr lang="en-GB" dirty="0"/>
          </a:p>
          <a:p>
            <a:pPr lvl="1">
              <a:lnSpc>
                <a:spcPct val="140000"/>
              </a:lnSpc>
            </a:pPr>
            <a:r>
              <a:rPr lang="el-GR" dirty="0" smtClean="0"/>
              <a:t>μεροληψία υπέρ των παραγωγικών μεθόδων εντάσεως κεφαλαίου </a:t>
            </a:r>
            <a:endParaRPr lang="en-GB" dirty="0"/>
          </a:p>
        </p:txBody>
      </p:sp>
      <p:sp>
        <p:nvSpPr>
          <p:cNvPr id="445445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Δομικά Προβλήματα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4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build="p" bldLvl="2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7491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7492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47494" name="Rectangle 6"/>
          <p:cNvSpPr>
            <a:spLocks noChangeArrowheads="1"/>
          </p:cNvSpPr>
          <p:nvPr/>
        </p:nvSpPr>
        <p:spPr bwMode="auto">
          <a:xfrm rot="16200000">
            <a:off x="-550277" y="3033362"/>
            <a:ext cx="168475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Κεφάλαιο (</a:t>
            </a:r>
            <a:r>
              <a:rPr lang="en-GB" sz="2000" dirty="0">
                <a:latin typeface="Arial" charset="0"/>
              </a:rPr>
              <a:t>K)</a:t>
            </a:r>
          </a:p>
        </p:txBody>
      </p:sp>
      <p:grpSp>
        <p:nvGrpSpPr>
          <p:cNvPr id="447495" name="Group 7"/>
          <p:cNvGrpSpPr>
            <a:grpSpLocks/>
          </p:cNvGrpSpPr>
          <p:nvPr/>
        </p:nvGrpSpPr>
        <p:grpSpPr bwMode="auto">
          <a:xfrm>
            <a:off x="2159000" y="585788"/>
            <a:ext cx="5626100" cy="4308475"/>
            <a:chOff x="1360" y="369"/>
            <a:chExt cx="3544" cy="2714"/>
          </a:xfrm>
        </p:grpSpPr>
        <p:sp>
          <p:nvSpPr>
            <p:cNvPr id="447496" name="Freeform 8"/>
            <p:cNvSpPr>
              <a:spLocks/>
            </p:cNvSpPr>
            <p:nvPr/>
          </p:nvSpPr>
          <p:spPr bwMode="auto">
            <a:xfrm>
              <a:off x="1497" y="639"/>
              <a:ext cx="3130" cy="2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314"/>
                </a:cxn>
                <a:cxn ang="0">
                  <a:pos x="3129" y="2314"/>
                </a:cxn>
              </a:cxnLst>
              <a:rect l="0" t="0" r="r" b="b"/>
              <a:pathLst>
                <a:path w="3130" h="2315">
                  <a:moveTo>
                    <a:pt x="0" y="0"/>
                  </a:moveTo>
                  <a:lnTo>
                    <a:pt x="0" y="2314"/>
                  </a:lnTo>
                  <a:lnTo>
                    <a:pt x="3129" y="2314"/>
                  </a:lnTo>
                </a:path>
              </a:pathLst>
            </a:custGeom>
            <a:noFill/>
            <a:ln w="3810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47497" name="Rectangle 9"/>
            <p:cNvSpPr>
              <a:spLocks noChangeArrowheads="1"/>
            </p:cNvSpPr>
            <p:nvPr/>
          </p:nvSpPr>
          <p:spPr bwMode="auto">
            <a:xfrm>
              <a:off x="4606" y="2833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47498" name="Rectangle 10"/>
            <p:cNvSpPr>
              <a:spLocks noChangeArrowheads="1"/>
            </p:cNvSpPr>
            <p:nvPr/>
          </p:nvSpPr>
          <p:spPr bwMode="auto">
            <a:xfrm>
              <a:off x="1360" y="369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47499" name="Group 11"/>
          <p:cNvGrpSpPr>
            <a:grpSpLocks/>
          </p:cNvGrpSpPr>
          <p:nvPr/>
        </p:nvGrpSpPr>
        <p:grpSpPr bwMode="auto">
          <a:xfrm>
            <a:off x="2992438" y="584200"/>
            <a:ext cx="4808537" cy="3506788"/>
            <a:chOff x="1885" y="368"/>
            <a:chExt cx="3029" cy="2209"/>
          </a:xfrm>
        </p:grpSpPr>
        <p:sp>
          <p:nvSpPr>
            <p:cNvPr id="447500" name="Freeform 12"/>
            <p:cNvSpPr>
              <a:spLocks/>
            </p:cNvSpPr>
            <p:nvPr/>
          </p:nvSpPr>
          <p:spPr bwMode="auto">
            <a:xfrm>
              <a:off x="2044" y="628"/>
              <a:ext cx="2583" cy="18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43"/>
                </a:cxn>
                <a:cxn ang="0">
                  <a:pos x="2582" y="1843"/>
                </a:cxn>
              </a:cxnLst>
              <a:rect l="0" t="0" r="r" b="b"/>
              <a:pathLst>
                <a:path w="2583" h="1844">
                  <a:moveTo>
                    <a:pt x="0" y="0"/>
                  </a:moveTo>
                  <a:lnTo>
                    <a:pt x="0" y="1843"/>
                  </a:lnTo>
                  <a:lnTo>
                    <a:pt x="2582" y="1843"/>
                  </a:lnTo>
                </a:path>
              </a:pathLst>
            </a:custGeom>
            <a:noFill/>
            <a:ln w="3810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47501" name="Rectangle 13"/>
            <p:cNvSpPr>
              <a:spLocks noChangeArrowheads="1"/>
            </p:cNvSpPr>
            <p:nvPr/>
          </p:nvSpPr>
          <p:spPr bwMode="auto">
            <a:xfrm>
              <a:off x="1885" y="368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47502" name="Rectangle 14"/>
            <p:cNvSpPr>
              <a:spLocks noChangeArrowheads="1"/>
            </p:cNvSpPr>
            <p:nvPr/>
          </p:nvSpPr>
          <p:spPr bwMode="auto">
            <a:xfrm>
              <a:off x="4616" y="2327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47503" name="Group 15"/>
          <p:cNvGrpSpPr>
            <a:grpSpLocks/>
          </p:cNvGrpSpPr>
          <p:nvPr/>
        </p:nvGrpSpPr>
        <p:grpSpPr bwMode="auto">
          <a:xfrm>
            <a:off x="3789363" y="581025"/>
            <a:ext cx="4010025" cy="2795588"/>
            <a:chOff x="2387" y="366"/>
            <a:chExt cx="2526" cy="1761"/>
          </a:xfrm>
        </p:grpSpPr>
        <p:sp>
          <p:nvSpPr>
            <p:cNvPr id="447504" name="Freeform 16"/>
            <p:cNvSpPr>
              <a:spLocks/>
            </p:cNvSpPr>
            <p:nvPr/>
          </p:nvSpPr>
          <p:spPr bwMode="auto">
            <a:xfrm>
              <a:off x="2517" y="617"/>
              <a:ext cx="2099" cy="14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04"/>
                </a:cxn>
                <a:cxn ang="0">
                  <a:pos x="2098" y="1404"/>
                </a:cxn>
              </a:cxnLst>
              <a:rect l="0" t="0" r="r" b="b"/>
              <a:pathLst>
                <a:path w="2099" h="1405">
                  <a:moveTo>
                    <a:pt x="0" y="0"/>
                  </a:moveTo>
                  <a:lnTo>
                    <a:pt x="0" y="1404"/>
                  </a:lnTo>
                  <a:lnTo>
                    <a:pt x="2098" y="1404"/>
                  </a:lnTo>
                </a:path>
              </a:pathLst>
            </a:custGeom>
            <a:noFill/>
            <a:ln w="3810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47505" name="Rectangle 17"/>
            <p:cNvSpPr>
              <a:spLocks noChangeArrowheads="1"/>
            </p:cNvSpPr>
            <p:nvPr/>
          </p:nvSpPr>
          <p:spPr bwMode="auto">
            <a:xfrm>
              <a:off x="4615" y="1877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47506" name="Rectangle 18"/>
            <p:cNvSpPr>
              <a:spLocks noChangeArrowheads="1"/>
            </p:cNvSpPr>
            <p:nvPr/>
          </p:nvSpPr>
          <p:spPr bwMode="auto">
            <a:xfrm>
              <a:off x="2387" y="366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Q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447507" name="Rectangle 19"/>
          <p:cNvSpPr>
            <a:spLocks noChangeArrowheads="1"/>
          </p:cNvSpPr>
          <p:nvPr/>
        </p:nvSpPr>
        <p:spPr bwMode="auto">
          <a:xfrm>
            <a:off x="3781337" y="6459538"/>
            <a:ext cx="149560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Εργασία (</a:t>
            </a:r>
            <a:r>
              <a:rPr lang="en-GB" sz="2000" dirty="0">
                <a:latin typeface="Arial" charset="0"/>
              </a:rPr>
              <a:t>L)</a:t>
            </a:r>
          </a:p>
        </p:txBody>
      </p:sp>
      <p:sp>
        <p:nvSpPr>
          <p:cNvPr id="447508" name="Text Box 20"/>
          <p:cNvSpPr txBox="1">
            <a:spLocks noChangeArrowheads="1"/>
          </p:cNvSpPr>
          <p:nvPr/>
        </p:nvSpPr>
        <p:spPr bwMode="auto">
          <a:xfrm>
            <a:off x="4256088" y="825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/>
            <a:endParaRPr lang="el-GR" sz="2400" noProof="1"/>
          </a:p>
        </p:txBody>
      </p:sp>
      <p:sp>
        <p:nvSpPr>
          <p:cNvPr id="447509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95313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l-GR" sz="2400" b="1" dirty="0" smtClean="0"/>
              <a:t>Περιορισμένες </a:t>
            </a:r>
            <a:r>
              <a:rPr lang="el-GR" sz="2400" b="1" dirty="0"/>
              <a:t>επιλογές τεχνολογιών: ύπαρξη μιας </a:t>
            </a:r>
            <a:r>
              <a:rPr lang="el-GR" sz="2400" b="1" dirty="0" smtClean="0"/>
              <a:t>μόνο τεχνολογίας </a:t>
            </a:r>
            <a:endParaRPr lang="en-GB" sz="2400" b="1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8580" name="Rectangle 4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752600"/>
          </a:xfrm>
        </p:spPr>
        <p:txBody>
          <a:bodyPr/>
          <a:lstStyle/>
          <a:p>
            <a:pPr>
              <a:lnSpc>
                <a:spcPct val="19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E6EA6"/>
                </a:solidFill>
              </a:rPr>
              <a:t>Το χάσμα μεταξύ πλουσίων και φτωχών χωρών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80000"/>
              </a:lnSpc>
            </a:pPr>
            <a:r>
              <a:rPr lang="el-GR" dirty="0">
                <a:solidFill>
                  <a:srgbClr val="646B86"/>
                </a:solidFill>
              </a:rPr>
              <a:t>δ</a:t>
            </a:r>
            <a:r>
              <a:rPr lang="el-GR" dirty="0" smtClean="0">
                <a:solidFill>
                  <a:srgbClr val="646B86"/>
                </a:solidFill>
              </a:rPr>
              <a:t>ιαφορές </a:t>
            </a:r>
            <a:r>
              <a:rPr lang="el-GR" dirty="0" smtClean="0">
                <a:solidFill>
                  <a:srgbClr val="6E6EA6"/>
                </a:solidFill>
              </a:rPr>
              <a:t>στο  ΑΕθνΕισ</a:t>
            </a:r>
          </a:p>
        </p:txBody>
      </p:sp>
      <p:sp>
        <p:nvSpPr>
          <p:cNvPr id="408581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Το Πρόβλημα της Υπο-ανάπτυξης</a:t>
            </a:r>
            <a:endParaRPr lang="en-GB" dirty="0"/>
          </a:p>
        </p:txBody>
      </p:sp>
      <p:sp>
        <p:nvSpPr>
          <p:cNvPr id="408582" name="Rectangle 6"/>
          <p:cNvSpPr>
            <a:spLocks/>
          </p:cNvSpPr>
          <p:nvPr/>
        </p:nvSpPr>
        <p:spPr bwMode="auto">
          <a:xfrm>
            <a:off x="301625" y="4145280"/>
            <a:ext cx="8534400" cy="227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90000"/>
              </a:lnSpc>
              <a:spcBef>
                <a:spcPct val="3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διαφορές στη θνησιμότητα και την υγεία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90000"/>
              </a:lnSpc>
              <a:spcBef>
                <a:spcPct val="3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άλλες διαφορές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8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2" grpId="0" build="p" bldLvl="2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9539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9540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49543" name="Freeform 7"/>
          <p:cNvSpPr>
            <a:spLocks/>
          </p:cNvSpPr>
          <p:nvPr/>
        </p:nvSpPr>
        <p:spPr bwMode="auto">
          <a:xfrm>
            <a:off x="2376488" y="1014413"/>
            <a:ext cx="4968875" cy="3675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14"/>
              </a:cxn>
              <a:cxn ang="0">
                <a:pos x="3129" y="2314"/>
              </a:cxn>
            </a:cxnLst>
            <a:rect l="0" t="0" r="r" b="b"/>
            <a:pathLst>
              <a:path w="3130" h="2315">
                <a:moveTo>
                  <a:pt x="0" y="0"/>
                </a:moveTo>
                <a:lnTo>
                  <a:pt x="0" y="2314"/>
                </a:lnTo>
                <a:lnTo>
                  <a:pt x="3129" y="2314"/>
                </a:lnTo>
              </a:path>
            </a:pathLst>
          </a:custGeom>
          <a:noFill/>
          <a:ln w="381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49544" name="Freeform 8"/>
          <p:cNvSpPr>
            <a:spLocks/>
          </p:cNvSpPr>
          <p:nvPr/>
        </p:nvSpPr>
        <p:spPr bwMode="auto">
          <a:xfrm>
            <a:off x="3244850" y="996950"/>
            <a:ext cx="4100513" cy="2927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43"/>
              </a:cxn>
              <a:cxn ang="0">
                <a:pos x="2582" y="1843"/>
              </a:cxn>
            </a:cxnLst>
            <a:rect l="0" t="0" r="r" b="b"/>
            <a:pathLst>
              <a:path w="2583" h="1844">
                <a:moveTo>
                  <a:pt x="0" y="0"/>
                </a:moveTo>
                <a:lnTo>
                  <a:pt x="0" y="1843"/>
                </a:lnTo>
                <a:lnTo>
                  <a:pt x="2582" y="1843"/>
                </a:lnTo>
              </a:path>
            </a:pathLst>
          </a:custGeom>
          <a:noFill/>
          <a:ln w="381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49545" name="Freeform 9"/>
          <p:cNvSpPr>
            <a:spLocks/>
          </p:cNvSpPr>
          <p:nvPr/>
        </p:nvSpPr>
        <p:spPr bwMode="auto">
          <a:xfrm>
            <a:off x="3995738" y="979488"/>
            <a:ext cx="3332162" cy="2230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04"/>
              </a:cxn>
              <a:cxn ang="0">
                <a:pos x="2098" y="1404"/>
              </a:cxn>
            </a:cxnLst>
            <a:rect l="0" t="0" r="r" b="b"/>
            <a:pathLst>
              <a:path w="2099" h="1405">
                <a:moveTo>
                  <a:pt x="0" y="0"/>
                </a:moveTo>
                <a:lnTo>
                  <a:pt x="0" y="1404"/>
                </a:lnTo>
                <a:lnTo>
                  <a:pt x="2098" y="1404"/>
                </a:lnTo>
              </a:path>
            </a:pathLst>
          </a:custGeom>
          <a:noFill/>
          <a:ln w="381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49546" name="Rectangle 10"/>
          <p:cNvSpPr>
            <a:spLocks noChangeArrowheads="1"/>
          </p:cNvSpPr>
          <p:nvPr/>
        </p:nvSpPr>
        <p:spPr bwMode="auto">
          <a:xfrm>
            <a:off x="7312025" y="449738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49547" name="Rectangle 11"/>
          <p:cNvSpPr>
            <a:spLocks noChangeArrowheads="1"/>
          </p:cNvSpPr>
          <p:nvPr/>
        </p:nvSpPr>
        <p:spPr bwMode="auto">
          <a:xfrm>
            <a:off x="2159000" y="58578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49548" name="Rectangle 12"/>
          <p:cNvSpPr>
            <a:spLocks noChangeArrowheads="1"/>
          </p:cNvSpPr>
          <p:nvPr/>
        </p:nvSpPr>
        <p:spPr bwMode="auto">
          <a:xfrm>
            <a:off x="2992438" y="5842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449549" name="Rectangle 13"/>
          <p:cNvSpPr>
            <a:spLocks noChangeArrowheads="1"/>
          </p:cNvSpPr>
          <p:nvPr/>
        </p:nvSpPr>
        <p:spPr bwMode="auto">
          <a:xfrm>
            <a:off x="7327900" y="369411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449550" name="Rectangle 14"/>
          <p:cNvSpPr>
            <a:spLocks noChangeArrowheads="1"/>
          </p:cNvSpPr>
          <p:nvPr/>
        </p:nvSpPr>
        <p:spPr bwMode="auto">
          <a:xfrm>
            <a:off x="7326313" y="297973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449551" name="Rectangle 15"/>
          <p:cNvSpPr>
            <a:spLocks noChangeArrowheads="1"/>
          </p:cNvSpPr>
          <p:nvPr/>
        </p:nvSpPr>
        <p:spPr bwMode="auto">
          <a:xfrm>
            <a:off x="3789363" y="58102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449553" name="Line 17"/>
          <p:cNvSpPr>
            <a:spLocks noChangeShapeType="1"/>
          </p:cNvSpPr>
          <p:nvPr/>
        </p:nvSpPr>
        <p:spPr bwMode="auto">
          <a:xfrm flipV="1">
            <a:off x="1068388" y="1609725"/>
            <a:ext cx="4659312" cy="43021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9554" name="Rectangle 18"/>
          <p:cNvSpPr>
            <a:spLocks noChangeArrowheads="1"/>
          </p:cNvSpPr>
          <p:nvPr/>
        </p:nvSpPr>
        <p:spPr bwMode="auto">
          <a:xfrm>
            <a:off x="4607556" y="1266825"/>
            <a:ext cx="24958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b="1" dirty="0">
                <a:solidFill>
                  <a:schemeClr val="hlink"/>
                </a:solidFill>
                <a:latin typeface="Arial" charset="0"/>
              </a:rPr>
              <a:t>Διαδρομή επέκτασης</a:t>
            </a:r>
            <a:endParaRPr lang="en-GB" sz="20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49556" name="Line 20"/>
          <p:cNvSpPr>
            <a:spLocks noChangeShapeType="1"/>
          </p:cNvSpPr>
          <p:nvPr/>
        </p:nvSpPr>
        <p:spPr bwMode="auto">
          <a:xfrm flipH="1">
            <a:off x="1085850" y="4687888"/>
            <a:ext cx="1274763" cy="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49557" name="Rectangle 21"/>
          <p:cNvSpPr>
            <a:spLocks noChangeArrowheads="1"/>
          </p:cNvSpPr>
          <p:nvPr/>
        </p:nvSpPr>
        <p:spPr bwMode="auto">
          <a:xfrm>
            <a:off x="612775" y="441325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K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449558" name="Group 22"/>
          <p:cNvGrpSpPr>
            <a:grpSpLocks/>
          </p:cNvGrpSpPr>
          <p:nvPr/>
        </p:nvGrpSpPr>
        <p:grpSpPr bwMode="auto">
          <a:xfrm>
            <a:off x="612775" y="3663950"/>
            <a:ext cx="2598738" cy="396875"/>
            <a:chOff x="386" y="2308"/>
            <a:chExt cx="1637" cy="250"/>
          </a:xfrm>
        </p:grpSpPr>
        <p:sp>
          <p:nvSpPr>
            <p:cNvPr id="449559" name="Line 23"/>
            <p:cNvSpPr>
              <a:spLocks noChangeShapeType="1"/>
            </p:cNvSpPr>
            <p:nvPr/>
          </p:nvSpPr>
          <p:spPr bwMode="auto">
            <a:xfrm flipH="1">
              <a:off x="684" y="2471"/>
              <a:ext cx="1339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9560" name="Rectangle 24"/>
            <p:cNvSpPr>
              <a:spLocks noChangeArrowheads="1"/>
            </p:cNvSpPr>
            <p:nvPr/>
          </p:nvSpPr>
          <p:spPr bwMode="auto">
            <a:xfrm>
              <a:off x="386" y="2308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K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49561" name="Group 25"/>
          <p:cNvGrpSpPr>
            <a:grpSpLocks/>
          </p:cNvGrpSpPr>
          <p:nvPr/>
        </p:nvGrpSpPr>
        <p:grpSpPr bwMode="auto">
          <a:xfrm>
            <a:off x="612775" y="2933700"/>
            <a:ext cx="3346450" cy="396875"/>
            <a:chOff x="386" y="1848"/>
            <a:chExt cx="2108" cy="250"/>
          </a:xfrm>
        </p:grpSpPr>
        <p:sp>
          <p:nvSpPr>
            <p:cNvPr id="449562" name="Line 26"/>
            <p:cNvSpPr>
              <a:spLocks noChangeShapeType="1"/>
            </p:cNvSpPr>
            <p:nvPr/>
          </p:nvSpPr>
          <p:spPr bwMode="auto">
            <a:xfrm flipH="1">
              <a:off x="684" y="2021"/>
              <a:ext cx="181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9563" name="Rectangle 27"/>
            <p:cNvSpPr>
              <a:spLocks noChangeArrowheads="1"/>
            </p:cNvSpPr>
            <p:nvPr/>
          </p:nvSpPr>
          <p:spPr bwMode="auto">
            <a:xfrm>
              <a:off x="386" y="1848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K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449564" name="Group 28"/>
          <p:cNvGrpSpPr>
            <a:grpSpLocks/>
          </p:cNvGrpSpPr>
          <p:nvPr/>
        </p:nvGrpSpPr>
        <p:grpSpPr bwMode="auto">
          <a:xfrm>
            <a:off x="2187575" y="4703763"/>
            <a:ext cx="417513" cy="1652587"/>
            <a:chOff x="1378" y="2963"/>
            <a:chExt cx="263" cy="1041"/>
          </a:xfrm>
        </p:grpSpPr>
        <p:sp>
          <p:nvSpPr>
            <p:cNvPr id="449565" name="Line 29"/>
            <p:cNvSpPr>
              <a:spLocks noChangeShapeType="1"/>
            </p:cNvSpPr>
            <p:nvPr/>
          </p:nvSpPr>
          <p:spPr bwMode="auto">
            <a:xfrm>
              <a:off x="1498" y="2963"/>
              <a:ext cx="0" cy="77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9566" name="Rectangle 30"/>
            <p:cNvSpPr>
              <a:spLocks noChangeArrowheads="1"/>
            </p:cNvSpPr>
            <p:nvPr/>
          </p:nvSpPr>
          <p:spPr bwMode="auto">
            <a:xfrm>
              <a:off x="1378" y="3754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L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49567" name="Group 31"/>
          <p:cNvGrpSpPr>
            <a:grpSpLocks/>
          </p:cNvGrpSpPr>
          <p:nvPr/>
        </p:nvGrpSpPr>
        <p:grpSpPr bwMode="auto">
          <a:xfrm>
            <a:off x="3036888" y="3938588"/>
            <a:ext cx="417512" cy="2417762"/>
            <a:chOff x="1913" y="2481"/>
            <a:chExt cx="263" cy="1523"/>
          </a:xfrm>
        </p:grpSpPr>
        <p:sp>
          <p:nvSpPr>
            <p:cNvPr id="449568" name="Line 32"/>
            <p:cNvSpPr>
              <a:spLocks noChangeShapeType="1"/>
            </p:cNvSpPr>
            <p:nvPr/>
          </p:nvSpPr>
          <p:spPr bwMode="auto">
            <a:xfrm>
              <a:off x="2044" y="2481"/>
              <a:ext cx="0" cy="1243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9569" name="Rectangle 33"/>
            <p:cNvSpPr>
              <a:spLocks noChangeArrowheads="1"/>
            </p:cNvSpPr>
            <p:nvPr/>
          </p:nvSpPr>
          <p:spPr bwMode="auto">
            <a:xfrm>
              <a:off x="1913" y="3754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L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49570" name="Group 34"/>
          <p:cNvGrpSpPr>
            <a:grpSpLocks/>
          </p:cNvGrpSpPr>
          <p:nvPr/>
        </p:nvGrpSpPr>
        <p:grpSpPr bwMode="auto">
          <a:xfrm>
            <a:off x="3786188" y="3259138"/>
            <a:ext cx="417512" cy="3097212"/>
            <a:chOff x="2385" y="2053"/>
            <a:chExt cx="263" cy="1951"/>
          </a:xfrm>
        </p:grpSpPr>
        <p:sp>
          <p:nvSpPr>
            <p:cNvPr id="449571" name="Line 35"/>
            <p:cNvSpPr>
              <a:spLocks noChangeShapeType="1"/>
            </p:cNvSpPr>
            <p:nvPr/>
          </p:nvSpPr>
          <p:spPr bwMode="auto">
            <a:xfrm>
              <a:off x="2516" y="2053"/>
              <a:ext cx="0" cy="167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9572" name="Rectangle 36"/>
            <p:cNvSpPr>
              <a:spLocks noChangeArrowheads="1"/>
            </p:cNvSpPr>
            <p:nvPr/>
          </p:nvSpPr>
          <p:spPr bwMode="auto">
            <a:xfrm>
              <a:off x="2385" y="3754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L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449573" name="Group 37"/>
          <p:cNvGrpSpPr>
            <a:grpSpLocks/>
          </p:cNvGrpSpPr>
          <p:nvPr/>
        </p:nvGrpSpPr>
        <p:grpSpPr bwMode="auto">
          <a:xfrm>
            <a:off x="2339975" y="4175125"/>
            <a:ext cx="334963" cy="549275"/>
            <a:chOff x="1474" y="2630"/>
            <a:chExt cx="211" cy="346"/>
          </a:xfrm>
        </p:grpSpPr>
        <p:sp>
          <p:nvSpPr>
            <p:cNvPr id="449574" name="Rectangle 38"/>
            <p:cNvSpPr>
              <a:spLocks noChangeArrowheads="1"/>
            </p:cNvSpPr>
            <p:nvPr/>
          </p:nvSpPr>
          <p:spPr bwMode="auto">
            <a:xfrm>
              <a:off x="1480" y="2630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49575" name="Oval 39"/>
            <p:cNvSpPr>
              <a:spLocks noChangeArrowheads="1"/>
            </p:cNvSpPr>
            <p:nvPr/>
          </p:nvSpPr>
          <p:spPr bwMode="auto">
            <a:xfrm>
              <a:off x="1474" y="2917"/>
              <a:ext cx="59" cy="59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49576" name="Group 40"/>
          <p:cNvGrpSpPr>
            <a:grpSpLocks/>
          </p:cNvGrpSpPr>
          <p:nvPr/>
        </p:nvGrpSpPr>
        <p:grpSpPr bwMode="auto">
          <a:xfrm>
            <a:off x="3198813" y="3427413"/>
            <a:ext cx="325437" cy="530225"/>
            <a:chOff x="2015" y="2159"/>
            <a:chExt cx="205" cy="334"/>
          </a:xfrm>
        </p:grpSpPr>
        <p:sp>
          <p:nvSpPr>
            <p:cNvPr id="449577" name="Rectangle 41"/>
            <p:cNvSpPr>
              <a:spLocks noChangeArrowheads="1"/>
            </p:cNvSpPr>
            <p:nvPr/>
          </p:nvSpPr>
          <p:spPr bwMode="auto">
            <a:xfrm>
              <a:off x="2015" y="215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449578" name="Oval 42"/>
            <p:cNvSpPr>
              <a:spLocks noChangeArrowheads="1"/>
            </p:cNvSpPr>
            <p:nvPr/>
          </p:nvSpPr>
          <p:spPr bwMode="auto">
            <a:xfrm>
              <a:off x="2020" y="2434"/>
              <a:ext cx="59" cy="59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49579" name="Group 43"/>
          <p:cNvGrpSpPr>
            <a:grpSpLocks/>
          </p:cNvGrpSpPr>
          <p:nvPr/>
        </p:nvGrpSpPr>
        <p:grpSpPr bwMode="auto">
          <a:xfrm>
            <a:off x="3952875" y="2697163"/>
            <a:ext cx="319088" cy="544512"/>
            <a:chOff x="2490" y="1699"/>
            <a:chExt cx="201" cy="343"/>
          </a:xfrm>
        </p:grpSpPr>
        <p:sp>
          <p:nvSpPr>
            <p:cNvPr id="449580" name="Rectangle 44"/>
            <p:cNvSpPr>
              <a:spLocks noChangeArrowheads="1"/>
            </p:cNvSpPr>
            <p:nvPr/>
          </p:nvSpPr>
          <p:spPr bwMode="auto">
            <a:xfrm>
              <a:off x="2495" y="1699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49581" name="Oval 45"/>
            <p:cNvSpPr>
              <a:spLocks noChangeArrowheads="1"/>
            </p:cNvSpPr>
            <p:nvPr/>
          </p:nvSpPr>
          <p:spPr bwMode="auto">
            <a:xfrm>
              <a:off x="2490" y="1983"/>
              <a:ext cx="59" cy="59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1" name="Rectangle 6"/>
          <p:cNvSpPr>
            <a:spLocks noChangeArrowheads="1"/>
          </p:cNvSpPr>
          <p:nvPr/>
        </p:nvSpPr>
        <p:spPr bwMode="auto">
          <a:xfrm rot="16200000">
            <a:off x="-550277" y="3033362"/>
            <a:ext cx="168475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Κεφάλαιο (</a:t>
            </a:r>
            <a:r>
              <a:rPr lang="en-GB" sz="2000" dirty="0">
                <a:latin typeface="Arial" charset="0"/>
              </a:rPr>
              <a:t>K)</a:t>
            </a: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3781337" y="6459538"/>
            <a:ext cx="149560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Εργασία (</a:t>
            </a:r>
            <a:r>
              <a:rPr lang="en-GB" sz="2000" dirty="0">
                <a:latin typeface="Arial" charset="0"/>
              </a:rPr>
              <a:t>L)</a:t>
            </a:r>
          </a:p>
        </p:txBody>
      </p:sp>
      <p:sp>
        <p:nvSpPr>
          <p:cNvPr id="53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95313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l-GR" sz="2400" b="1" dirty="0" smtClean="0"/>
              <a:t>Περιορισμένες </a:t>
            </a:r>
            <a:r>
              <a:rPr lang="el-GR" sz="2400" b="1" dirty="0"/>
              <a:t>επιλογές τεχνολογιών: ύπαρξη μιας </a:t>
            </a:r>
            <a:r>
              <a:rPr lang="el-GR" sz="2400" b="1" dirty="0" smtClean="0"/>
              <a:t>μόνο τεχνολογίας </a:t>
            </a:r>
            <a:endParaRPr lang="en-GB" sz="2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4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4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4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1587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1588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51592" name="Freeform 8"/>
          <p:cNvSpPr>
            <a:spLocks/>
          </p:cNvSpPr>
          <p:nvPr/>
        </p:nvSpPr>
        <p:spPr bwMode="auto">
          <a:xfrm>
            <a:off x="2376488" y="1014413"/>
            <a:ext cx="4968875" cy="3675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14"/>
              </a:cxn>
              <a:cxn ang="0">
                <a:pos x="3129" y="2314"/>
              </a:cxn>
            </a:cxnLst>
            <a:rect l="0" t="0" r="r" b="b"/>
            <a:pathLst>
              <a:path w="3130" h="2315">
                <a:moveTo>
                  <a:pt x="0" y="0"/>
                </a:moveTo>
                <a:lnTo>
                  <a:pt x="0" y="2314"/>
                </a:lnTo>
                <a:lnTo>
                  <a:pt x="3129" y="2314"/>
                </a:lnTo>
              </a:path>
            </a:pathLst>
          </a:custGeom>
          <a:noFill/>
          <a:ln w="381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51593" name="Freeform 9"/>
          <p:cNvSpPr>
            <a:spLocks/>
          </p:cNvSpPr>
          <p:nvPr/>
        </p:nvSpPr>
        <p:spPr bwMode="auto">
          <a:xfrm>
            <a:off x="3244850" y="996950"/>
            <a:ext cx="4100513" cy="2927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43"/>
              </a:cxn>
              <a:cxn ang="0">
                <a:pos x="2582" y="1843"/>
              </a:cxn>
            </a:cxnLst>
            <a:rect l="0" t="0" r="r" b="b"/>
            <a:pathLst>
              <a:path w="2583" h="1844">
                <a:moveTo>
                  <a:pt x="0" y="0"/>
                </a:moveTo>
                <a:lnTo>
                  <a:pt x="0" y="1843"/>
                </a:lnTo>
                <a:lnTo>
                  <a:pt x="2582" y="1843"/>
                </a:lnTo>
              </a:path>
            </a:pathLst>
          </a:custGeom>
          <a:noFill/>
          <a:ln w="381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51594" name="Freeform 10"/>
          <p:cNvSpPr>
            <a:spLocks/>
          </p:cNvSpPr>
          <p:nvPr/>
        </p:nvSpPr>
        <p:spPr bwMode="auto">
          <a:xfrm>
            <a:off x="3995738" y="979488"/>
            <a:ext cx="3332162" cy="2230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04"/>
              </a:cxn>
              <a:cxn ang="0">
                <a:pos x="2098" y="1404"/>
              </a:cxn>
            </a:cxnLst>
            <a:rect l="0" t="0" r="r" b="b"/>
            <a:pathLst>
              <a:path w="2099" h="1405">
                <a:moveTo>
                  <a:pt x="0" y="0"/>
                </a:moveTo>
                <a:lnTo>
                  <a:pt x="0" y="1404"/>
                </a:lnTo>
                <a:lnTo>
                  <a:pt x="2098" y="1404"/>
                </a:lnTo>
              </a:path>
            </a:pathLst>
          </a:custGeom>
          <a:noFill/>
          <a:ln w="381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51595" name="Rectangle 11"/>
          <p:cNvSpPr>
            <a:spLocks noChangeArrowheads="1"/>
          </p:cNvSpPr>
          <p:nvPr/>
        </p:nvSpPr>
        <p:spPr bwMode="auto">
          <a:xfrm>
            <a:off x="7312025" y="449738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51596" name="Rectangle 12"/>
          <p:cNvSpPr>
            <a:spLocks noChangeArrowheads="1"/>
          </p:cNvSpPr>
          <p:nvPr/>
        </p:nvSpPr>
        <p:spPr bwMode="auto">
          <a:xfrm>
            <a:off x="2159000" y="58578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51597" name="Rectangle 13"/>
          <p:cNvSpPr>
            <a:spLocks noChangeArrowheads="1"/>
          </p:cNvSpPr>
          <p:nvPr/>
        </p:nvSpPr>
        <p:spPr bwMode="auto">
          <a:xfrm>
            <a:off x="2992438" y="5842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451598" name="Rectangle 14"/>
          <p:cNvSpPr>
            <a:spLocks noChangeArrowheads="1"/>
          </p:cNvSpPr>
          <p:nvPr/>
        </p:nvSpPr>
        <p:spPr bwMode="auto">
          <a:xfrm>
            <a:off x="7327900" y="369411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451599" name="Rectangle 15"/>
          <p:cNvSpPr>
            <a:spLocks noChangeArrowheads="1"/>
          </p:cNvSpPr>
          <p:nvPr/>
        </p:nvSpPr>
        <p:spPr bwMode="auto">
          <a:xfrm>
            <a:off x="7326313" y="297973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451600" name="Rectangle 16"/>
          <p:cNvSpPr>
            <a:spLocks noChangeArrowheads="1"/>
          </p:cNvSpPr>
          <p:nvPr/>
        </p:nvSpPr>
        <p:spPr bwMode="auto">
          <a:xfrm>
            <a:off x="3789363" y="58102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grpSp>
        <p:nvGrpSpPr>
          <p:cNvPr id="451601" name="Group 17"/>
          <p:cNvGrpSpPr>
            <a:grpSpLocks/>
          </p:cNvGrpSpPr>
          <p:nvPr/>
        </p:nvGrpSpPr>
        <p:grpSpPr bwMode="auto">
          <a:xfrm>
            <a:off x="688975" y="3663950"/>
            <a:ext cx="4332288" cy="2776538"/>
            <a:chOff x="434" y="2308"/>
            <a:chExt cx="2729" cy="1749"/>
          </a:xfrm>
        </p:grpSpPr>
        <p:sp>
          <p:nvSpPr>
            <p:cNvPr id="451602" name="Line 18"/>
            <p:cNvSpPr>
              <a:spLocks noChangeShapeType="1"/>
            </p:cNvSpPr>
            <p:nvPr/>
          </p:nvSpPr>
          <p:spPr bwMode="auto">
            <a:xfrm flipH="1">
              <a:off x="684" y="2471"/>
              <a:ext cx="1360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1603" name="Line 19"/>
            <p:cNvSpPr>
              <a:spLocks noChangeShapeType="1"/>
            </p:cNvSpPr>
            <p:nvPr/>
          </p:nvSpPr>
          <p:spPr bwMode="auto">
            <a:xfrm>
              <a:off x="3041" y="2471"/>
              <a:ext cx="0" cy="1274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lg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1604" name="Rectangle 20"/>
            <p:cNvSpPr>
              <a:spLocks noChangeArrowheads="1"/>
            </p:cNvSpPr>
            <p:nvPr/>
          </p:nvSpPr>
          <p:spPr bwMode="auto">
            <a:xfrm>
              <a:off x="434" y="2308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K</a:t>
              </a:r>
            </a:p>
          </p:txBody>
        </p:sp>
        <p:sp>
          <p:nvSpPr>
            <p:cNvPr id="451605" name="Rectangle 21"/>
            <p:cNvSpPr>
              <a:spLocks noChangeArrowheads="1"/>
            </p:cNvSpPr>
            <p:nvPr/>
          </p:nvSpPr>
          <p:spPr bwMode="auto">
            <a:xfrm>
              <a:off x="2958" y="380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L</a:t>
              </a:r>
            </a:p>
          </p:txBody>
        </p:sp>
        <p:sp>
          <p:nvSpPr>
            <p:cNvPr id="451606" name="Line 22"/>
            <p:cNvSpPr>
              <a:spLocks noChangeShapeType="1"/>
            </p:cNvSpPr>
            <p:nvPr/>
          </p:nvSpPr>
          <p:spPr bwMode="auto">
            <a:xfrm>
              <a:off x="502" y="2321"/>
              <a:ext cx="85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1607" name="Line 23"/>
            <p:cNvSpPr>
              <a:spLocks noChangeShapeType="1"/>
            </p:cNvSpPr>
            <p:nvPr/>
          </p:nvSpPr>
          <p:spPr bwMode="auto">
            <a:xfrm>
              <a:off x="3008" y="3820"/>
              <a:ext cx="85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51610" name="AutoShape 26" descr="Parchment"/>
          <p:cNvSpPr>
            <a:spLocks noChangeArrowheads="1"/>
          </p:cNvSpPr>
          <p:nvPr/>
        </p:nvSpPr>
        <p:spPr bwMode="auto">
          <a:xfrm>
            <a:off x="4603114" y="969963"/>
            <a:ext cx="3121026" cy="1881981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1611" name="Rectangle 27" descr="Parchment"/>
          <p:cNvSpPr>
            <a:spLocks noChangeArrowheads="1"/>
          </p:cNvSpPr>
          <p:nvPr/>
        </p:nvSpPr>
        <p:spPr bwMode="auto">
          <a:xfrm>
            <a:off x="4775200" y="1059237"/>
            <a:ext cx="2759075" cy="170110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lnSpc>
                <a:spcPct val="110000"/>
              </a:lnSpc>
            </a:pPr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Ας υποθέσουμε 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ότι</a:t>
            </a:r>
            <a:br>
              <a:rPr lang="el-GR" sz="19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η </a:t>
            </a:r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συνολική κεφαλαιακή 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προσφορά είναι </a:t>
            </a:r>
            <a:r>
              <a:rPr lang="en-GB" sz="1900" i="1" dirty="0" smtClean="0">
                <a:solidFill>
                  <a:schemeClr val="folHlink"/>
                </a:solidFill>
                <a:latin typeface="Arial" charset="0"/>
              </a:rPr>
              <a:t>K</a:t>
            </a:r>
            <a:endParaRPr lang="en-GB" sz="1900" dirty="0" smtClean="0">
              <a:solidFill>
                <a:schemeClr val="folHlink"/>
              </a:solidFill>
              <a:latin typeface="Arial" charset="0"/>
            </a:endParaRPr>
          </a:p>
          <a:p>
            <a:pPr algn="ctr" defTabSz="762000">
              <a:lnSpc>
                <a:spcPct val="110000"/>
              </a:lnSpc>
            </a:pPr>
            <a:r>
              <a:rPr lang="el-GR" sz="1900" dirty="0">
                <a:solidFill>
                  <a:schemeClr val="folHlink"/>
                </a:solidFill>
                <a:latin typeface="Arial" charset="0"/>
              </a:rPr>
              <a:t>η συνολική προσφορά εργασίας είναι </a:t>
            </a:r>
            <a:r>
              <a:rPr lang="en-GB" sz="1900" i="1" dirty="0" smtClean="0">
                <a:solidFill>
                  <a:schemeClr val="folHlink"/>
                </a:solidFill>
                <a:latin typeface="Arial" charset="0"/>
              </a:rPr>
              <a:t>L</a:t>
            </a:r>
            <a:endParaRPr lang="en-GB" sz="1900" i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51612" name="Line 28" descr="Parchment"/>
          <p:cNvSpPr>
            <a:spLocks noChangeShapeType="1"/>
          </p:cNvSpPr>
          <p:nvPr/>
        </p:nvSpPr>
        <p:spPr bwMode="auto">
          <a:xfrm>
            <a:off x="6951333" y="1742190"/>
            <a:ext cx="14746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1613" name="Line 29" descr="Parchment"/>
          <p:cNvSpPr>
            <a:spLocks noChangeShapeType="1"/>
          </p:cNvSpPr>
          <p:nvPr/>
        </p:nvSpPr>
        <p:spPr bwMode="auto">
          <a:xfrm>
            <a:off x="6885963" y="2390221"/>
            <a:ext cx="13074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 rot="16200000">
            <a:off x="-550277" y="3033362"/>
            <a:ext cx="168475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Κεφάλαιο (</a:t>
            </a:r>
            <a:r>
              <a:rPr lang="en-GB" sz="2000" dirty="0">
                <a:latin typeface="Arial" charset="0"/>
              </a:rPr>
              <a:t>K)</a:t>
            </a: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3781337" y="6459538"/>
            <a:ext cx="149560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Εργασία (</a:t>
            </a:r>
            <a:r>
              <a:rPr lang="en-GB" sz="2000" dirty="0">
                <a:latin typeface="Arial" charset="0"/>
              </a:rPr>
              <a:t>L)</a:t>
            </a:r>
          </a:p>
        </p:txBody>
      </p:sp>
      <p:sp>
        <p:nvSpPr>
          <p:cNvPr id="34" name="Rectangle 21"/>
          <p:cNvSpPr txBox="1">
            <a:spLocks noChangeArrowheads="1"/>
          </p:cNvSpPr>
          <p:nvPr/>
        </p:nvSpPr>
        <p:spPr bwMode="auto">
          <a:xfrm>
            <a:off x="0" y="0"/>
            <a:ext cx="9144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l-GR" sz="2400" b="1" smtClean="0"/>
              <a:t>Περιορισμένες επιλογές τεχνολογιών: ύπαρξη μιας μόνο τεχνολογίας </a:t>
            </a:r>
            <a:endParaRPr lang="en-GB" sz="2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3635" name="Line 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3636" name="Line 4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53640" name="Freeform 8"/>
          <p:cNvSpPr>
            <a:spLocks/>
          </p:cNvSpPr>
          <p:nvPr/>
        </p:nvSpPr>
        <p:spPr bwMode="auto">
          <a:xfrm>
            <a:off x="2376488" y="1014413"/>
            <a:ext cx="4968875" cy="3675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14"/>
              </a:cxn>
              <a:cxn ang="0">
                <a:pos x="3129" y="2314"/>
              </a:cxn>
            </a:cxnLst>
            <a:rect l="0" t="0" r="r" b="b"/>
            <a:pathLst>
              <a:path w="3130" h="2315">
                <a:moveTo>
                  <a:pt x="0" y="0"/>
                </a:moveTo>
                <a:lnTo>
                  <a:pt x="0" y="2314"/>
                </a:lnTo>
                <a:lnTo>
                  <a:pt x="3129" y="2314"/>
                </a:lnTo>
              </a:path>
            </a:pathLst>
          </a:custGeom>
          <a:noFill/>
          <a:ln w="381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53641" name="Freeform 9"/>
          <p:cNvSpPr>
            <a:spLocks/>
          </p:cNvSpPr>
          <p:nvPr/>
        </p:nvSpPr>
        <p:spPr bwMode="auto">
          <a:xfrm>
            <a:off x="3244850" y="996950"/>
            <a:ext cx="4100513" cy="2927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43"/>
              </a:cxn>
              <a:cxn ang="0">
                <a:pos x="2582" y="1843"/>
              </a:cxn>
            </a:cxnLst>
            <a:rect l="0" t="0" r="r" b="b"/>
            <a:pathLst>
              <a:path w="2583" h="1844">
                <a:moveTo>
                  <a:pt x="0" y="0"/>
                </a:moveTo>
                <a:lnTo>
                  <a:pt x="0" y="1843"/>
                </a:lnTo>
                <a:lnTo>
                  <a:pt x="2582" y="1843"/>
                </a:lnTo>
              </a:path>
            </a:pathLst>
          </a:custGeom>
          <a:noFill/>
          <a:ln w="381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53642" name="Freeform 10"/>
          <p:cNvSpPr>
            <a:spLocks/>
          </p:cNvSpPr>
          <p:nvPr/>
        </p:nvSpPr>
        <p:spPr bwMode="auto">
          <a:xfrm>
            <a:off x="3995738" y="979488"/>
            <a:ext cx="3332162" cy="2230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04"/>
              </a:cxn>
              <a:cxn ang="0">
                <a:pos x="2098" y="1404"/>
              </a:cxn>
            </a:cxnLst>
            <a:rect l="0" t="0" r="r" b="b"/>
            <a:pathLst>
              <a:path w="2099" h="1405">
                <a:moveTo>
                  <a:pt x="0" y="0"/>
                </a:moveTo>
                <a:lnTo>
                  <a:pt x="0" y="1404"/>
                </a:lnTo>
                <a:lnTo>
                  <a:pt x="2098" y="1404"/>
                </a:lnTo>
              </a:path>
            </a:pathLst>
          </a:custGeom>
          <a:noFill/>
          <a:ln w="381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53643" name="Rectangle 11"/>
          <p:cNvSpPr>
            <a:spLocks noChangeArrowheads="1"/>
          </p:cNvSpPr>
          <p:nvPr/>
        </p:nvSpPr>
        <p:spPr bwMode="auto">
          <a:xfrm>
            <a:off x="7312025" y="449738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53644" name="Rectangle 12"/>
          <p:cNvSpPr>
            <a:spLocks noChangeArrowheads="1"/>
          </p:cNvSpPr>
          <p:nvPr/>
        </p:nvSpPr>
        <p:spPr bwMode="auto">
          <a:xfrm>
            <a:off x="2159000" y="58578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53645" name="Rectangle 13"/>
          <p:cNvSpPr>
            <a:spLocks noChangeArrowheads="1"/>
          </p:cNvSpPr>
          <p:nvPr/>
        </p:nvSpPr>
        <p:spPr bwMode="auto">
          <a:xfrm>
            <a:off x="2992438" y="5842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453646" name="Rectangle 14"/>
          <p:cNvSpPr>
            <a:spLocks noChangeArrowheads="1"/>
          </p:cNvSpPr>
          <p:nvPr/>
        </p:nvSpPr>
        <p:spPr bwMode="auto">
          <a:xfrm>
            <a:off x="7327900" y="369411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453647" name="Rectangle 15"/>
          <p:cNvSpPr>
            <a:spLocks noChangeArrowheads="1"/>
          </p:cNvSpPr>
          <p:nvPr/>
        </p:nvSpPr>
        <p:spPr bwMode="auto">
          <a:xfrm>
            <a:off x="7326313" y="297973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453648" name="Rectangle 16"/>
          <p:cNvSpPr>
            <a:spLocks noChangeArrowheads="1"/>
          </p:cNvSpPr>
          <p:nvPr/>
        </p:nvSpPr>
        <p:spPr bwMode="auto">
          <a:xfrm>
            <a:off x="3789363" y="58102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453649" name="Line 17"/>
          <p:cNvSpPr>
            <a:spLocks noChangeShapeType="1"/>
          </p:cNvSpPr>
          <p:nvPr/>
        </p:nvSpPr>
        <p:spPr bwMode="auto">
          <a:xfrm flipH="1">
            <a:off x="1085850" y="3922713"/>
            <a:ext cx="21590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3650" name="Line 18"/>
          <p:cNvSpPr>
            <a:spLocks noChangeShapeType="1"/>
          </p:cNvSpPr>
          <p:nvPr/>
        </p:nvSpPr>
        <p:spPr bwMode="auto">
          <a:xfrm>
            <a:off x="4827588" y="3922713"/>
            <a:ext cx="0" cy="2022475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3651" name="Rectangle 19"/>
          <p:cNvSpPr>
            <a:spLocks noChangeArrowheads="1"/>
          </p:cNvSpPr>
          <p:nvPr/>
        </p:nvSpPr>
        <p:spPr bwMode="auto">
          <a:xfrm>
            <a:off x="688975" y="366395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K</a:t>
            </a:r>
          </a:p>
        </p:txBody>
      </p:sp>
      <p:sp>
        <p:nvSpPr>
          <p:cNvPr id="453652" name="Line 20"/>
          <p:cNvSpPr>
            <a:spLocks noChangeShapeType="1"/>
          </p:cNvSpPr>
          <p:nvPr/>
        </p:nvSpPr>
        <p:spPr bwMode="auto">
          <a:xfrm>
            <a:off x="796925" y="3684588"/>
            <a:ext cx="13493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3653" name="Rectangle 21"/>
          <p:cNvSpPr>
            <a:spLocks noChangeArrowheads="1"/>
          </p:cNvSpPr>
          <p:nvPr/>
        </p:nvSpPr>
        <p:spPr bwMode="auto">
          <a:xfrm>
            <a:off x="4695825" y="60436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L</a:t>
            </a:r>
          </a:p>
        </p:txBody>
      </p:sp>
      <p:sp>
        <p:nvSpPr>
          <p:cNvPr id="453654" name="Line 22"/>
          <p:cNvSpPr>
            <a:spLocks noChangeShapeType="1"/>
          </p:cNvSpPr>
          <p:nvPr/>
        </p:nvSpPr>
        <p:spPr bwMode="auto">
          <a:xfrm>
            <a:off x="4775200" y="6064250"/>
            <a:ext cx="13493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53655" name="Group 23"/>
          <p:cNvGrpSpPr>
            <a:grpSpLocks/>
          </p:cNvGrpSpPr>
          <p:nvPr/>
        </p:nvGrpSpPr>
        <p:grpSpPr bwMode="auto">
          <a:xfrm>
            <a:off x="3036888" y="3922713"/>
            <a:ext cx="417512" cy="2484437"/>
            <a:chOff x="1913" y="2471"/>
            <a:chExt cx="263" cy="1565"/>
          </a:xfrm>
        </p:grpSpPr>
        <p:sp>
          <p:nvSpPr>
            <p:cNvPr id="453656" name="Line 24"/>
            <p:cNvSpPr>
              <a:spLocks noChangeShapeType="1"/>
            </p:cNvSpPr>
            <p:nvPr/>
          </p:nvSpPr>
          <p:spPr bwMode="auto">
            <a:xfrm>
              <a:off x="2044" y="2471"/>
              <a:ext cx="0" cy="126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3657" name="Rectangle 25"/>
            <p:cNvSpPr>
              <a:spLocks noChangeArrowheads="1"/>
            </p:cNvSpPr>
            <p:nvPr/>
          </p:nvSpPr>
          <p:spPr bwMode="auto">
            <a:xfrm>
              <a:off x="1913" y="3786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L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453658" name="Oval 26"/>
          <p:cNvSpPr>
            <a:spLocks noChangeArrowheads="1"/>
          </p:cNvSpPr>
          <p:nvPr/>
        </p:nvSpPr>
        <p:spPr bwMode="auto">
          <a:xfrm>
            <a:off x="4789488" y="3867150"/>
            <a:ext cx="93662" cy="93663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3659" name="Oval 27"/>
          <p:cNvSpPr>
            <a:spLocks noChangeArrowheads="1"/>
          </p:cNvSpPr>
          <p:nvPr/>
        </p:nvSpPr>
        <p:spPr bwMode="auto">
          <a:xfrm>
            <a:off x="3206750" y="3867150"/>
            <a:ext cx="93663" cy="93663"/>
          </a:xfrm>
          <a:prstGeom prst="ellipse">
            <a:avLst/>
          </a:prstGeom>
          <a:solidFill>
            <a:srgbClr val="FF99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3661" name="AutoShape 29" descr="Parchment"/>
          <p:cNvSpPr>
            <a:spLocks noChangeArrowheads="1"/>
          </p:cNvSpPr>
          <p:nvPr/>
        </p:nvSpPr>
        <p:spPr bwMode="auto">
          <a:xfrm>
            <a:off x="4876070" y="803253"/>
            <a:ext cx="3201130" cy="1736068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3662" name="Rectangle 30" descr="Parchment"/>
          <p:cNvSpPr>
            <a:spLocks noChangeArrowheads="1"/>
          </p:cNvSpPr>
          <p:nvPr/>
        </p:nvSpPr>
        <p:spPr bwMode="auto">
          <a:xfrm>
            <a:off x="4948111" y="1001712"/>
            <a:ext cx="3055937" cy="137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lnSpc>
                <a:spcPct val="110000"/>
              </a:lnSpc>
            </a:pPr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Με K ποσότητα κεφαλαίου μπορεί να παραχθεί μόνο Q</a:t>
            </a:r>
            <a:r>
              <a:rPr lang="el-GR" sz="1900" baseline="-25000" dirty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. Θα χρειαστεί μόνο 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en-US" sz="1900" baseline="-25000" dirty="0" smtClean="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. </a:t>
            </a:r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Οι άνεργοι θα είναι   L – 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en-US" sz="1900" baseline="-25000" dirty="0" smtClean="0">
                <a:solidFill>
                  <a:schemeClr val="accent2"/>
                </a:solidFill>
                <a:latin typeface="Arial" charset="0"/>
              </a:rPr>
              <a:t>1</a:t>
            </a:r>
            <a:endParaRPr lang="el-GR" sz="19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53663" name="Line 31" descr="Parchment"/>
          <p:cNvSpPr>
            <a:spLocks noChangeShapeType="1"/>
          </p:cNvSpPr>
          <p:nvPr/>
        </p:nvSpPr>
        <p:spPr bwMode="auto">
          <a:xfrm flipV="1">
            <a:off x="7183148" y="2040286"/>
            <a:ext cx="16221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3664" name="Line 32" descr="Parchment"/>
          <p:cNvSpPr>
            <a:spLocks noChangeShapeType="1"/>
          </p:cNvSpPr>
          <p:nvPr/>
        </p:nvSpPr>
        <p:spPr bwMode="auto">
          <a:xfrm>
            <a:off x="5360988" y="1061212"/>
            <a:ext cx="208706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 rot="16200000">
            <a:off x="-550277" y="3033362"/>
            <a:ext cx="168475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Κεφάλαιο (</a:t>
            </a:r>
            <a:r>
              <a:rPr lang="en-GB" sz="2000" dirty="0">
                <a:latin typeface="Arial" charset="0"/>
              </a:rPr>
              <a:t>K)</a:t>
            </a: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3781337" y="6459538"/>
            <a:ext cx="149560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Εργασία (</a:t>
            </a:r>
            <a:r>
              <a:rPr lang="en-GB" sz="2000" dirty="0">
                <a:latin typeface="Arial" charset="0"/>
              </a:rPr>
              <a:t>L)</a:t>
            </a:r>
          </a:p>
        </p:txBody>
      </p:sp>
      <p:sp>
        <p:nvSpPr>
          <p:cNvPr id="37" name="Rectangle 21"/>
          <p:cNvSpPr txBox="1">
            <a:spLocks noChangeArrowheads="1"/>
          </p:cNvSpPr>
          <p:nvPr/>
        </p:nvSpPr>
        <p:spPr bwMode="auto">
          <a:xfrm>
            <a:off x="0" y="0"/>
            <a:ext cx="9144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l-GR" sz="2400" b="1" smtClean="0"/>
              <a:t>Περιορισμένες επιλογές τεχνολογιών: ύπαρξη μιας μόνο τεχνολογίας </a:t>
            </a:r>
            <a:endParaRPr lang="en-GB" sz="2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5684" name="AutoShape 4" descr="Parchment"/>
          <p:cNvSpPr>
            <a:spLocks noChangeArrowheads="1"/>
          </p:cNvSpPr>
          <p:nvPr/>
        </p:nvSpPr>
        <p:spPr bwMode="auto">
          <a:xfrm>
            <a:off x="3255264" y="934022"/>
            <a:ext cx="4473701" cy="1274762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5685" name="Rectangle 5" descr="Parchment"/>
          <p:cNvSpPr>
            <a:spLocks noChangeArrowheads="1"/>
          </p:cNvSpPr>
          <p:nvPr/>
        </p:nvSpPr>
        <p:spPr bwMode="auto">
          <a:xfrm>
            <a:off x="3279649" y="1022350"/>
            <a:ext cx="4386390" cy="11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>
              <a:lnSpc>
                <a:spcPct val="110000"/>
              </a:lnSpc>
            </a:pPr>
            <a:r>
              <a:rPr lang="el-GR" sz="2000" dirty="0">
                <a:solidFill>
                  <a:schemeClr val="folHlink"/>
                </a:solidFill>
                <a:latin typeface="Arial" charset="0"/>
              </a:rPr>
              <a:t>Με K ποσότητα κεφαλαίου μπορεί να παραχθεί μόνο </a:t>
            </a:r>
            <a:r>
              <a:rPr lang="el-GR" sz="2000" dirty="0" smtClean="0">
                <a:solidFill>
                  <a:schemeClr val="folHlink"/>
                </a:solidFill>
                <a:latin typeface="Arial" charset="0"/>
              </a:rPr>
              <a:t>Q</a:t>
            </a:r>
            <a:r>
              <a:rPr lang="en-US" sz="2000" baseline="-25000" dirty="0" smtClean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el-GR" sz="2000" dirty="0" smtClean="0">
                <a:solidFill>
                  <a:schemeClr val="folHlink"/>
                </a:solidFill>
                <a:latin typeface="Arial" charset="0"/>
              </a:rPr>
              <a:t>. </a:t>
            </a:r>
            <a:r>
              <a:rPr lang="el-GR" sz="2000" dirty="0">
                <a:solidFill>
                  <a:schemeClr val="folHlink"/>
                </a:solidFill>
                <a:latin typeface="Arial" charset="0"/>
              </a:rPr>
              <a:t>Θα χρειαστεί μόνο L</a:t>
            </a:r>
            <a:r>
              <a:rPr lang="el-GR" sz="2000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el-GR" sz="2000" dirty="0">
                <a:solidFill>
                  <a:schemeClr val="folHlink"/>
                </a:solidFill>
                <a:latin typeface="Arial" charset="0"/>
              </a:rPr>
              <a:t>. Οι άνεργοι θα είναι   L – </a:t>
            </a:r>
            <a:r>
              <a:rPr lang="el-GR" sz="2000" dirty="0" smtClean="0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el-GR" sz="2000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endParaRPr lang="en-GB" sz="20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55686" name="Line 6" descr="Parchment"/>
          <p:cNvSpPr>
            <a:spLocks noChangeShapeType="1"/>
          </p:cNvSpPr>
          <p:nvPr/>
        </p:nvSpPr>
        <p:spPr bwMode="auto">
          <a:xfrm>
            <a:off x="3851275" y="1126554"/>
            <a:ext cx="1349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5687" name="Line 7" descr="Parchment"/>
          <p:cNvSpPr>
            <a:spLocks noChangeShapeType="1"/>
          </p:cNvSpPr>
          <p:nvPr/>
        </p:nvSpPr>
        <p:spPr bwMode="auto">
          <a:xfrm>
            <a:off x="6807201" y="1775968"/>
            <a:ext cx="1349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5688" name="Rectangle 8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55691" name="Arc 11"/>
          <p:cNvSpPr>
            <a:spLocks/>
          </p:cNvSpPr>
          <p:nvPr/>
        </p:nvSpPr>
        <p:spPr bwMode="auto">
          <a:xfrm>
            <a:off x="2076450" y="554038"/>
            <a:ext cx="5676900" cy="4862512"/>
          </a:xfrm>
          <a:custGeom>
            <a:avLst/>
            <a:gdLst>
              <a:gd name="G0" fmla="+- 21454 0 0"/>
              <a:gd name="G1" fmla="+- 0 0 0"/>
              <a:gd name="G2" fmla="+- 21600 0 0"/>
              <a:gd name="T0" fmla="*/ 21004 w 21454"/>
              <a:gd name="T1" fmla="*/ 21595 h 21595"/>
              <a:gd name="T2" fmla="*/ 0 w 21454"/>
              <a:gd name="T3" fmla="*/ 2509 h 21595"/>
              <a:gd name="T4" fmla="*/ 21454 w 21454"/>
              <a:gd name="T5" fmla="*/ 0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4" h="21595" fill="none" extrusionOk="0">
                <a:moveTo>
                  <a:pt x="21003" y="21595"/>
                </a:moveTo>
                <a:cubicBezTo>
                  <a:pt x="10218" y="21370"/>
                  <a:pt x="1253" y="13223"/>
                  <a:pt x="0" y="2508"/>
                </a:cubicBezTo>
              </a:path>
              <a:path w="21454" h="21595" stroke="0" extrusionOk="0">
                <a:moveTo>
                  <a:pt x="21003" y="21595"/>
                </a:moveTo>
                <a:cubicBezTo>
                  <a:pt x="10218" y="21370"/>
                  <a:pt x="1253" y="13223"/>
                  <a:pt x="0" y="2508"/>
                </a:cubicBezTo>
                <a:lnTo>
                  <a:pt x="21454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5692" name="Arc 12"/>
          <p:cNvSpPr>
            <a:spLocks/>
          </p:cNvSpPr>
          <p:nvPr/>
        </p:nvSpPr>
        <p:spPr bwMode="auto">
          <a:xfrm>
            <a:off x="1547813" y="909638"/>
            <a:ext cx="5676900" cy="4864100"/>
          </a:xfrm>
          <a:custGeom>
            <a:avLst/>
            <a:gdLst>
              <a:gd name="G0" fmla="+- 21454 0 0"/>
              <a:gd name="G1" fmla="+- 0 0 0"/>
              <a:gd name="G2" fmla="+- 21600 0 0"/>
              <a:gd name="T0" fmla="*/ 21454 w 21454"/>
              <a:gd name="T1" fmla="*/ 21600 h 21600"/>
              <a:gd name="T2" fmla="*/ 0 w 21454"/>
              <a:gd name="T3" fmla="*/ 2509 h 21600"/>
              <a:gd name="T4" fmla="*/ 21454 w 2145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4" h="21600" fill="none" extrusionOk="0">
                <a:moveTo>
                  <a:pt x="21454" y="21600"/>
                </a:moveTo>
                <a:cubicBezTo>
                  <a:pt x="10495" y="21600"/>
                  <a:pt x="1273" y="13393"/>
                  <a:pt x="0" y="2508"/>
                </a:cubicBezTo>
              </a:path>
              <a:path w="21454" h="21600" stroke="0" extrusionOk="0">
                <a:moveTo>
                  <a:pt x="21454" y="21600"/>
                </a:moveTo>
                <a:cubicBezTo>
                  <a:pt x="10495" y="21600"/>
                  <a:pt x="1273" y="13393"/>
                  <a:pt x="0" y="2508"/>
                </a:cubicBezTo>
                <a:lnTo>
                  <a:pt x="21454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55693" name="Group 13"/>
          <p:cNvGrpSpPr>
            <a:grpSpLocks/>
          </p:cNvGrpSpPr>
          <p:nvPr/>
        </p:nvGrpSpPr>
        <p:grpSpPr bwMode="auto">
          <a:xfrm>
            <a:off x="688975" y="4071938"/>
            <a:ext cx="3514725" cy="2368550"/>
            <a:chOff x="434" y="2565"/>
            <a:chExt cx="2214" cy="1492"/>
          </a:xfrm>
        </p:grpSpPr>
        <p:sp>
          <p:nvSpPr>
            <p:cNvPr id="455694" name="Line 14"/>
            <p:cNvSpPr>
              <a:spLocks noChangeShapeType="1"/>
            </p:cNvSpPr>
            <p:nvPr/>
          </p:nvSpPr>
          <p:spPr bwMode="auto">
            <a:xfrm>
              <a:off x="502" y="2568"/>
              <a:ext cx="85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55695" name="Group 15"/>
            <p:cNvGrpSpPr>
              <a:grpSpLocks/>
            </p:cNvGrpSpPr>
            <p:nvPr/>
          </p:nvGrpSpPr>
          <p:grpSpPr bwMode="auto">
            <a:xfrm>
              <a:off x="434" y="2565"/>
              <a:ext cx="2214" cy="1492"/>
              <a:chOff x="434" y="2565"/>
              <a:chExt cx="2214" cy="1492"/>
            </a:xfrm>
          </p:grpSpPr>
          <p:sp>
            <p:nvSpPr>
              <p:cNvPr id="455696" name="Rectangle 16"/>
              <p:cNvSpPr>
                <a:spLocks noChangeArrowheads="1"/>
              </p:cNvSpPr>
              <p:nvPr/>
            </p:nvSpPr>
            <p:spPr bwMode="auto">
              <a:xfrm>
                <a:off x="434" y="2565"/>
                <a:ext cx="22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r" defTabSz="762000"/>
                <a:r>
                  <a:rPr lang="en-GB" sz="2000" i="1">
                    <a:solidFill>
                      <a:schemeClr val="folHlink"/>
                    </a:solidFill>
                    <a:latin typeface="Arial" charset="0"/>
                  </a:rPr>
                  <a:t>K</a:t>
                </a:r>
              </a:p>
            </p:txBody>
          </p:sp>
          <p:sp>
            <p:nvSpPr>
              <p:cNvPr id="455697" name="Rectangle 17"/>
              <p:cNvSpPr>
                <a:spLocks noChangeArrowheads="1"/>
              </p:cNvSpPr>
              <p:nvPr/>
            </p:nvSpPr>
            <p:spPr bwMode="auto">
              <a:xfrm>
                <a:off x="2443" y="3807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r" defTabSz="762000"/>
                <a:r>
                  <a:rPr lang="en-GB" sz="2000" i="1">
                    <a:solidFill>
                      <a:schemeClr val="folHlink"/>
                    </a:solidFill>
                    <a:latin typeface="Arial" charset="0"/>
                  </a:rPr>
                  <a:t>L</a:t>
                </a:r>
              </a:p>
            </p:txBody>
          </p:sp>
        </p:grpSp>
        <p:sp>
          <p:nvSpPr>
            <p:cNvPr id="455698" name="Line 18"/>
            <p:cNvSpPr>
              <a:spLocks noChangeShapeType="1"/>
            </p:cNvSpPr>
            <p:nvPr/>
          </p:nvSpPr>
          <p:spPr bwMode="auto">
            <a:xfrm>
              <a:off x="2493" y="3820"/>
              <a:ext cx="85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55699" name="Line 19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5700" name="Line 20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5701" name="Rectangle 21"/>
          <p:cNvSpPr>
            <a:spLocks noChangeArrowheads="1"/>
          </p:cNvSpPr>
          <p:nvPr/>
        </p:nvSpPr>
        <p:spPr bwMode="auto">
          <a:xfrm>
            <a:off x="7618413" y="52451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55702" name="Rectangle 22"/>
          <p:cNvSpPr>
            <a:spLocks noChangeArrowheads="1"/>
          </p:cNvSpPr>
          <p:nvPr/>
        </p:nvSpPr>
        <p:spPr bwMode="auto">
          <a:xfrm>
            <a:off x="7192963" y="551656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455703" name="Text Box 23"/>
          <p:cNvSpPr txBox="1">
            <a:spLocks noChangeArrowheads="1"/>
          </p:cNvSpPr>
          <p:nvPr/>
        </p:nvSpPr>
        <p:spPr bwMode="auto">
          <a:xfrm>
            <a:off x="0" y="25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A50021"/>
                </a:solidFill>
                <a:latin typeface="Arial" charset="0"/>
              </a:rPr>
              <a:t>Μεροληψία εντάσεως </a:t>
            </a:r>
            <a:r>
              <a:rPr lang="el-GR" b="1" dirty="0" smtClean="0">
                <a:solidFill>
                  <a:srgbClr val="A50021"/>
                </a:solidFill>
                <a:latin typeface="Arial" charset="0"/>
              </a:rPr>
              <a:t>κεφαλαίου</a:t>
            </a:r>
            <a:endParaRPr lang="en-GB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-550277" y="3033362"/>
            <a:ext cx="168475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Κεφάλαιο (</a:t>
            </a:r>
            <a:r>
              <a:rPr lang="en-GB" sz="2000" dirty="0">
                <a:latin typeface="Arial" charset="0"/>
              </a:rPr>
              <a:t>K)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3781337" y="6459538"/>
            <a:ext cx="149560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Εργασία (</a:t>
            </a:r>
            <a:r>
              <a:rPr lang="en-GB" sz="2000" dirty="0">
                <a:latin typeface="Arial" charset="0"/>
              </a:rPr>
              <a:t>L)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7731" name="Line 3"/>
          <p:cNvSpPr>
            <a:spLocks noChangeShapeType="1"/>
          </p:cNvSpPr>
          <p:nvPr/>
        </p:nvSpPr>
        <p:spPr bwMode="auto">
          <a:xfrm flipH="1">
            <a:off x="1050925" y="4262438"/>
            <a:ext cx="3011488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7732" name="Line 4"/>
          <p:cNvSpPr>
            <a:spLocks noChangeShapeType="1"/>
          </p:cNvSpPr>
          <p:nvPr/>
        </p:nvSpPr>
        <p:spPr bwMode="auto">
          <a:xfrm>
            <a:off x="4027488" y="4249738"/>
            <a:ext cx="0" cy="169545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57736" name="Arc 8"/>
          <p:cNvSpPr>
            <a:spLocks/>
          </p:cNvSpPr>
          <p:nvPr/>
        </p:nvSpPr>
        <p:spPr bwMode="auto">
          <a:xfrm>
            <a:off x="2076450" y="554038"/>
            <a:ext cx="5676900" cy="4862512"/>
          </a:xfrm>
          <a:custGeom>
            <a:avLst/>
            <a:gdLst>
              <a:gd name="G0" fmla="+- 21454 0 0"/>
              <a:gd name="G1" fmla="+- 0 0 0"/>
              <a:gd name="G2" fmla="+- 21600 0 0"/>
              <a:gd name="T0" fmla="*/ 21004 w 21454"/>
              <a:gd name="T1" fmla="*/ 21595 h 21595"/>
              <a:gd name="T2" fmla="*/ 0 w 21454"/>
              <a:gd name="T3" fmla="*/ 2509 h 21595"/>
              <a:gd name="T4" fmla="*/ 21454 w 21454"/>
              <a:gd name="T5" fmla="*/ 0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4" h="21595" fill="none" extrusionOk="0">
                <a:moveTo>
                  <a:pt x="21003" y="21595"/>
                </a:moveTo>
                <a:cubicBezTo>
                  <a:pt x="10218" y="21370"/>
                  <a:pt x="1253" y="13223"/>
                  <a:pt x="0" y="2508"/>
                </a:cubicBezTo>
              </a:path>
              <a:path w="21454" h="21595" stroke="0" extrusionOk="0">
                <a:moveTo>
                  <a:pt x="21003" y="21595"/>
                </a:moveTo>
                <a:cubicBezTo>
                  <a:pt x="10218" y="21370"/>
                  <a:pt x="1253" y="13223"/>
                  <a:pt x="0" y="2508"/>
                </a:cubicBezTo>
                <a:lnTo>
                  <a:pt x="21454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7737" name="Arc 9"/>
          <p:cNvSpPr>
            <a:spLocks/>
          </p:cNvSpPr>
          <p:nvPr/>
        </p:nvSpPr>
        <p:spPr bwMode="auto">
          <a:xfrm>
            <a:off x="1547813" y="909638"/>
            <a:ext cx="5676900" cy="4864100"/>
          </a:xfrm>
          <a:custGeom>
            <a:avLst/>
            <a:gdLst>
              <a:gd name="G0" fmla="+- 21454 0 0"/>
              <a:gd name="G1" fmla="+- 0 0 0"/>
              <a:gd name="G2" fmla="+- 21600 0 0"/>
              <a:gd name="T0" fmla="*/ 21454 w 21454"/>
              <a:gd name="T1" fmla="*/ 21600 h 21600"/>
              <a:gd name="T2" fmla="*/ 0 w 21454"/>
              <a:gd name="T3" fmla="*/ 2509 h 21600"/>
              <a:gd name="T4" fmla="*/ 21454 w 2145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4" h="21600" fill="none" extrusionOk="0">
                <a:moveTo>
                  <a:pt x="21454" y="21600"/>
                </a:moveTo>
                <a:cubicBezTo>
                  <a:pt x="10495" y="21600"/>
                  <a:pt x="1273" y="13393"/>
                  <a:pt x="0" y="2508"/>
                </a:cubicBezTo>
              </a:path>
              <a:path w="21454" h="21600" stroke="0" extrusionOk="0">
                <a:moveTo>
                  <a:pt x="21454" y="21600"/>
                </a:moveTo>
                <a:cubicBezTo>
                  <a:pt x="10495" y="21600"/>
                  <a:pt x="1273" y="13393"/>
                  <a:pt x="0" y="2508"/>
                </a:cubicBezTo>
                <a:lnTo>
                  <a:pt x="21454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7738" name="Rectangle 10"/>
          <p:cNvSpPr>
            <a:spLocks noChangeArrowheads="1"/>
          </p:cNvSpPr>
          <p:nvPr/>
        </p:nvSpPr>
        <p:spPr bwMode="auto">
          <a:xfrm>
            <a:off x="688975" y="407193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K</a:t>
            </a:r>
          </a:p>
        </p:txBody>
      </p:sp>
      <p:sp>
        <p:nvSpPr>
          <p:cNvPr id="457739" name="Line 11"/>
          <p:cNvSpPr>
            <a:spLocks noChangeShapeType="1"/>
          </p:cNvSpPr>
          <p:nvPr/>
        </p:nvSpPr>
        <p:spPr bwMode="auto">
          <a:xfrm>
            <a:off x="796925" y="4076700"/>
            <a:ext cx="13493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7740" name="Rectangle 12"/>
          <p:cNvSpPr>
            <a:spLocks noChangeArrowheads="1"/>
          </p:cNvSpPr>
          <p:nvPr/>
        </p:nvSpPr>
        <p:spPr bwMode="auto">
          <a:xfrm>
            <a:off x="3878263" y="60436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L</a:t>
            </a:r>
          </a:p>
        </p:txBody>
      </p:sp>
      <p:sp>
        <p:nvSpPr>
          <p:cNvPr id="457741" name="Line 13"/>
          <p:cNvSpPr>
            <a:spLocks noChangeShapeType="1"/>
          </p:cNvSpPr>
          <p:nvPr/>
        </p:nvSpPr>
        <p:spPr bwMode="auto">
          <a:xfrm>
            <a:off x="3957638" y="6064250"/>
            <a:ext cx="1349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7742" name="Line 14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7743" name="Line 15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7745" name="AutoShape 17" descr="Parchment"/>
          <p:cNvSpPr>
            <a:spLocks noChangeArrowheads="1"/>
          </p:cNvSpPr>
          <p:nvPr/>
        </p:nvSpPr>
        <p:spPr bwMode="auto">
          <a:xfrm>
            <a:off x="3319463" y="992696"/>
            <a:ext cx="4535487" cy="1750504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7746" name="Rectangle 18" descr="Parchment"/>
          <p:cNvSpPr>
            <a:spLocks noChangeArrowheads="1"/>
          </p:cNvSpPr>
          <p:nvPr/>
        </p:nvSpPr>
        <p:spPr bwMode="auto">
          <a:xfrm>
            <a:off x="3425952" y="1090586"/>
            <a:ext cx="4327398" cy="1554914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hlink"/>
                </a:solidFill>
                <a:latin typeface="Arial" charset="0"/>
              </a:rPr>
              <a:t>Με ανταγωνιστικά καθορισμένες τιμές, η αγορά θα καθαρίσει στο σημείο </a:t>
            </a:r>
            <a:r>
              <a:rPr lang="en-US" sz="1900" dirty="0" smtClean="0">
                <a:solidFill>
                  <a:schemeClr val="hlink"/>
                </a:solidFill>
                <a:latin typeface="Arial" charset="0"/>
              </a:rPr>
              <a:t>d</a:t>
            </a:r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l-GR" sz="1900" dirty="0">
                <a:solidFill>
                  <a:schemeClr val="hlink"/>
                </a:solidFill>
                <a:latin typeface="Arial" charset="0"/>
              </a:rPr>
              <a:t>με την παραγωγή του πρώτου τριμήνου και την αναλογία των τιμών που δίνεται από την κλίση του ΑΒ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57747" name="Rectangle 19"/>
          <p:cNvSpPr>
            <a:spLocks noChangeArrowheads="1"/>
          </p:cNvSpPr>
          <p:nvPr/>
        </p:nvSpPr>
        <p:spPr bwMode="auto">
          <a:xfrm>
            <a:off x="7618413" y="52451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57748" name="Rectangle 20"/>
          <p:cNvSpPr>
            <a:spLocks noChangeArrowheads="1"/>
          </p:cNvSpPr>
          <p:nvPr/>
        </p:nvSpPr>
        <p:spPr bwMode="auto">
          <a:xfrm>
            <a:off x="7192963" y="551656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grpSp>
        <p:nvGrpSpPr>
          <p:cNvPr id="457749" name="Group 21"/>
          <p:cNvGrpSpPr>
            <a:grpSpLocks/>
          </p:cNvGrpSpPr>
          <p:nvPr/>
        </p:nvGrpSpPr>
        <p:grpSpPr bwMode="auto">
          <a:xfrm>
            <a:off x="722313" y="1862138"/>
            <a:ext cx="5897562" cy="4527550"/>
            <a:chOff x="455" y="1173"/>
            <a:chExt cx="3715" cy="2852"/>
          </a:xfrm>
        </p:grpSpPr>
        <p:sp>
          <p:nvSpPr>
            <p:cNvPr id="457750" name="Line 22"/>
            <p:cNvSpPr>
              <a:spLocks noChangeShapeType="1"/>
            </p:cNvSpPr>
            <p:nvPr/>
          </p:nvSpPr>
          <p:spPr bwMode="auto">
            <a:xfrm>
              <a:off x="684" y="1314"/>
              <a:ext cx="3299" cy="243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7751" name="Rectangle 23"/>
            <p:cNvSpPr>
              <a:spLocks noChangeArrowheads="1"/>
            </p:cNvSpPr>
            <p:nvPr/>
          </p:nvSpPr>
          <p:spPr bwMode="auto">
            <a:xfrm>
              <a:off x="455" y="1173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457752" name="Rectangle 24"/>
            <p:cNvSpPr>
              <a:spLocks noChangeArrowheads="1"/>
            </p:cNvSpPr>
            <p:nvPr/>
          </p:nvSpPr>
          <p:spPr bwMode="auto">
            <a:xfrm>
              <a:off x="3947" y="3775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457753" name="Group 25"/>
          <p:cNvGrpSpPr>
            <a:grpSpLocks/>
          </p:cNvGrpSpPr>
          <p:nvPr/>
        </p:nvGrpSpPr>
        <p:grpSpPr bwMode="auto">
          <a:xfrm>
            <a:off x="3951288" y="3851275"/>
            <a:ext cx="325437" cy="449263"/>
            <a:chOff x="2489" y="2426"/>
            <a:chExt cx="205" cy="283"/>
          </a:xfrm>
        </p:grpSpPr>
        <p:sp>
          <p:nvSpPr>
            <p:cNvPr id="457754" name="Rectangle 26"/>
            <p:cNvSpPr>
              <a:spLocks noChangeArrowheads="1"/>
            </p:cNvSpPr>
            <p:nvPr/>
          </p:nvSpPr>
          <p:spPr bwMode="auto">
            <a:xfrm>
              <a:off x="2489" y="242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457755" name="Oval 27"/>
            <p:cNvSpPr>
              <a:spLocks noChangeArrowheads="1"/>
            </p:cNvSpPr>
            <p:nvPr/>
          </p:nvSpPr>
          <p:spPr bwMode="auto">
            <a:xfrm>
              <a:off x="2513" y="2650"/>
              <a:ext cx="59" cy="59"/>
            </a:xfrm>
            <a:prstGeom prst="ellipse">
              <a:avLst/>
            </a:prstGeom>
            <a:solidFill>
              <a:srgbClr val="99FF99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0" y="25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A50021"/>
                </a:solidFill>
                <a:latin typeface="Arial" charset="0"/>
              </a:rPr>
              <a:t>Μεροληψία εντάσεως </a:t>
            </a:r>
            <a:r>
              <a:rPr lang="el-GR" b="1" dirty="0" smtClean="0">
                <a:solidFill>
                  <a:srgbClr val="A50021"/>
                </a:solidFill>
                <a:latin typeface="Arial" charset="0"/>
              </a:rPr>
              <a:t>κεφαλαίου</a:t>
            </a:r>
            <a:endParaRPr lang="en-GB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 rot="16200000">
            <a:off x="-550277" y="3033362"/>
            <a:ext cx="168475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Κεφάλαιο (</a:t>
            </a:r>
            <a:r>
              <a:rPr lang="en-GB" sz="2000" dirty="0">
                <a:latin typeface="Arial" charset="0"/>
              </a:rPr>
              <a:t>K)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3781337" y="6459538"/>
            <a:ext cx="149560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Εργασία (</a:t>
            </a:r>
            <a:r>
              <a:rPr lang="en-GB" sz="2000" dirty="0">
                <a:latin typeface="Arial" charset="0"/>
              </a:rPr>
              <a:t>L)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7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7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7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7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animBg="1"/>
      <p:bldP spid="45773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085850" y="2085975"/>
            <a:ext cx="5237163" cy="38592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9783" name="Arc 7"/>
          <p:cNvSpPr>
            <a:spLocks/>
          </p:cNvSpPr>
          <p:nvPr/>
        </p:nvSpPr>
        <p:spPr bwMode="auto">
          <a:xfrm>
            <a:off x="2076450" y="554038"/>
            <a:ext cx="5676900" cy="4862512"/>
          </a:xfrm>
          <a:custGeom>
            <a:avLst/>
            <a:gdLst>
              <a:gd name="G0" fmla="+- 21454 0 0"/>
              <a:gd name="G1" fmla="+- 0 0 0"/>
              <a:gd name="G2" fmla="+- 21600 0 0"/>
              <a:gd name="T0" fmla="*/ 21004 w 21454"/>
              <a:gd name="T1" fmla="*/ 21595 h 21595"/>
              <a:gd name="T2" fmla="*/ 0 w 21454"/>
              <a:gd name="T3" fmla="*/ 2509 h 21595"/>
              <a:gd name="T4" fmla="*/ 21454 w 21454"/>
              <a:gd name="T5" fmla="*/ 0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4" h="21595" fill="none" extrusionOk="0">
                <a:moveTo>
                  <a:pt x="21003" y="21595"/>
                </a:moveTo>
                <a:cubicBezTo>
                  <a:pt x="10218" y="21370"/>
                  <a:pt x="1253" y="13223"/>
                  <a:pt x="0" y="2508"/>
                </a:cubicBezTo>
              </a:path>
              <a:path w="21454" h="21595" stroke="0" extrusionOk="0">
                <a:moveTo>
                  <a:pt x="21003" y="21595"/>
                </a:moveTo>
                <a:cubicBezTo>
                  <a:pt x="10218" y="21370"/>
                  <a:pt x="1253" y="13223"/>
                  <a:pt x="0" y="2508"/>
                </a:cubicBezTo>
                <a:lnTo>
                  <a:pt x="21454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9784" name="Arc 8"/>
          <p:cNvSpPr>
            <a:spLocks/>
          </p:cNvSpPr>
          <p:nvPr/>
        </p:nvSpPr>
        <p:spPr bwMode="auto">
          <a:xfrm>
            <a:off x="1547813" y="909638"/>
            <a:ext cx="5676900" cy="4864100"/>
          </a:xfrm>
          <a:custGeom>
            <a:avLst/>
            <a:gdLst>
              <a:gd name="G0" fmla="+- 21454 0 0"/>
              <a:gd name="G1" fmla="+- 0 0 0"/>
              <a:gd name="G2" fmla="+- 21600 0 0"/>
              <a:gd name="T0" fmla="*/ 21454 w 21454"/>
              <a:gd name="T1" fmla="*/ 21600 h 21600"/>
              <a:gd name="T2" fmla="*/ 0 w 21454"/>
              <a:gd name="T3" fmla="*/ 2509 h 21600"/>
              <a:gd name="T4" fmla="*/ 21454 w 2145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54" h="21600" fill="none" extrusionOk="0">
                <a:moveTo>
                  <a:pt x="21454" y="21600"/>
                </a:moveTo>
                <a:cubicBezTo>
                  <a:pt x="10495" y="21600"/>
                  <a:pt x="1273" y="13393"/>
                  <a:pt x="0" y="2508"/>
                </a:cubicBezTo>
              </a:path>
              <a:path w="21454" h="21600" stroke="0" extrusionOk="0">
                <a:moveTo>
                  <a:pt x="21454" y="21600"/>
                </a:moveTo>
                <a:cubicBezTo>
                  <a:pt x="10495" y="21600"/>
                  <a:pt x="1273" y="13393"/>
                  <a:pt x="0" y="2508"/>
                </a:cubicBezTo>
                <a:lnTo>
                  <a:pt x="21454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9785" name="Line 9"/>
          <p:cNvSpPr>
            <a:spLocks noChangeShapeType="1"/>
          </p:cNvSpPr>
          <p:nvPr/>
        </p:nvSpPr>
        <p:spPr bwMode="auto">
          <a:xfrm>
            <a:off x="4027488" y="4262438"/>
            <a:ext cx="0" cy="168275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9786" name="Rectangle 10"/>
          <p:cNvSpPr>
            <a:spLocks noChangeArrowheads="1"/>
          </p:cNvSpPr>
          <p:nvPr/>
        </p:nvSpPr>
        <p:spPr bwMode="auto">
          <a:xfrm>
            <a:off x="688975" y="407193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K</a:t>
            </a:r>
          </a:p>
        </p:txBody>
      </p:sp>
      <p:sp>
        <p:nvSpPr>
          <p:cNvPr id="459787" name="Line 11"/>
          <p:cNvSpPr>
            <a:spLocks noChangeShapeType="1"/>
          </p:cNvSpPr>
          <p:nvPr/>
        </p:nvSpPr>
        <p:spPr bwMode="auto">
          <a:xfrm>
            <a:off x="796925" y="4076700"/>
            <a:ext cx="13493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9788" name="Rectangle 12"/>
          <p:cNvSpPr>
            <a:spLocks noChangeArrowheads="1"/>
          </p:cNvSpPr>
          <p:nvPr/>
        </p:nvSpPr>
        <p:spPr bwMode="auto">
          <a:xfrm>
            <a:off x="3878263" y="60436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L</a:t>
            </a:r>
          </a:p>
        </p:txBody>
      </p:sp>
      <p:sp>
        <p:nvSpPr>
          <p:cNvPr id="459789" name="Line 13"/>
          <p:cNvSpPr>
            <a:spLocks noChangeShapeType="1"/>
          </p:cNvSpPr>
          <p:nvPr/>
        </p:nvSpPr>
        <p:spPr bwMode="auto">
          <a:xfrm>
            <a:off x="3957638" y="6064250"/>
            <a:ext cx="1349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9790" name="Rectangle 14"/>
          <p:cNvSpPr>
            <a:spLocks noChangeArrowheads="1"/>
          </p:cNvSpPr>
          <p:nvPr/>
        </p:nvSpPr>
        <p:spPr bwMode="auto">
          <a:xfrm>
            <a:off x="722313" y="1862138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A</a:t>
            </a:r>
          </a:p>
        </p:txBody>
      </p:sp>
      <p:sp>
        <p:nvSpPr>
          <p:cNvPr id="459791" name="Rectangle 15"/>
          <p:cNvSpPr>
            <a:spLocks noChangeArrowheads="1"/>
          </p:cNvSpPr>
          <p:nvPr/>
        </p:nvSpPr>
        <p:spPr bwMode="auto">
          <a:xfrm>
            <a:off x="6265863" y="5992813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B</a:t>
            </a:r>
          </a:p>
        </p:txBody>
      </p:sp>
      <p:sp>
        <p:nvSpPr>
          <p:cNvPr id="459792" name="Rectangle 16"/>
          <p:cNvSpPr>
            <a:spLocks noChangeArrowheads="1"/>
          </p:cNvSpPr>
          <p:nvPr/>
        </p:nvSpPr>
        <p:spPr bwMode="auto">
          <a:xfrm>
            <a:off x="3951288" y="38512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d</a:t>
            </a:r>
          </a:p>
        </p:txBody>
      </p:sp>
      <p:sp>
        <p:nvSpPr>
          <p:cNvPr id="459793" name="Line 17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9794" name="Line 18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9795" name="Line 19"/>
          <p:cNvSpPr>
            <a:spLocks noChangeShapeType="1"/>
          </p:cNvSpPr>
          <p:nvPr/>
        </p:nvSpPr>
        <p:spPr bwMode="auto">
          <a:xfrm flipH="1">
            <a:off x="1050925" y="4262438"/>
            <a:ext cx="3011488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lg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9797" name="AutoShape 21" descr="Parchment"/>
          <p:cNvSpPr>
            <a:spLocks noChangeArrowheads="1"/>
          </p:cNvSpPr>
          <p:nvPr/>
        </p:nvSpPr>
        <p:spPr bwMode="auto">
          <a:xfrm>
            <a:off x="3251200" y="968312"/>
            <a:ext cx="5002783" cy="2140648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9798" name="Rectangle 22" descr="Parchment"/>
          <p:cNvSpPr>
            <a:spLocks noChangeArrowheads="1"/>
          </p:cNvSpPr>
          <p:nvPr/>
        </p:nvSpPr>
        <p:spPr bwMode="auto">
          <a:xfrm>
            <a:off x="3348737" y="1111117"/>
            <a:ext cx="4801394" cy="184730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accent1"/>
                </a:solidFill>
                <a:latin typeface="Arial" charset="0"/>
              </a:rPr>
              <a:t>Με μια χαμηλότερη σχετική τιμή κεφαλαίου (η οποία δίνεται από την κλίση της γραμμής CD) η μια μεροληψία υπέρ της τεχνολογίας εντάσεως κεφαλαίου, λιγότερη εργασία θα απασχοληθεί (L</a:t>
            </a:r>
            <a:r>
              <a:rPr lang="el-GR" sz="1900" baseline="-25000" dirty="0">
                <a:solidFill>
                  <a:schemeClr val="accent1"/>
                </a:solidFill>
                <a:latin typeface="Arial" charset="0"/>
              </a:rPr>
              <a:t>1</a:t>
            </a:r>
            <a:r>
              <a:rPr lang="el-GR" sz="1900" dirty="0">
                <a:solidFill>
                  <a:schemeClr val="accent1"/>
                </a:solidFill>
                <a:latin typeface="Arial" charset="0"/>
              </a:rPr>
              <a:t>) και το παραγόμενο προϊόν θα είναι λιγότερο (Q</a:t>
            </a:r>
            <a:r>
              <a:rPr lang="el-GR" sz="1900" baseline="-25000" dirty="0">
                <a:solidFill>
                  <a:schemeClr val="accent1"/>
                </a:solidFill>
                <a:latin typeface="Arial" charset="0"/>
              </a:rPr>
              <a:t>2</a:t>
            </a:r>
            <a:r>
              <a:rPr lang="el-GR" sz="1900" dirty="0">
                <a:solidFill>
                  <a:schemeClr val="accent1"/>
                </a:solidFill>
                <a:latin typeface="Arial" charset="0"/>
              </a:rPr>
              <a:t>)</a:t>
            </a:r>
            <a:endParaRPr lang="en-GB" sz="19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59799" name="Rectangle 23"/>
          <p:cNvSpPr>
            <a:spLocks noChangeArrowheads="1"/>
          </p:cNvSpPr>
          <p:nvPr/>
        </p:nvSpPr>
        <p:spPr bwMode="auto">
          <a:xfrm>
            <a:off x="7618413" y="52451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59800" name="Rectangle 24"/>
          <p:cNvSpPr>
            <a:spLocks noChangeArrowheads="1"/>
          </p:cNvSpPr>
          <p:nvPr/>
        </p:nvSpPr>
        <p:spPr bwMode="auto">
          <a:xfrm>
            <a:off x="7192963" y="551656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grpSp>
        <p:nvGrpSpPr>
          <p:cNvPr id="459801" name="Group 25"/>
          <p:cNvGrpSpPr>
            <a:grpSpLocks/>
          </p:cNvGrpSpPr>
          <p:nvPr/>
        </p:nvGrpSpPr>
        <p:grpSpPr bwMode="auto">
          <a:xfrm>
            <a:off x="714375" y="2252663"/>
            <a:ext cx="4518025" cy="4138612"/>
            <a:chOff x="450" y="1419"/>
            <a:chExt cx="2846" cy="2607"/>
          </a:xfrm>
        </p:grpSpPr>
        <p:sp>
          <p:nvSpPr>
            <p:cNvPr id="459802" name="Line 26"/>
            <p:cNvSpPr>
              <a:spLocks noChangeShapeType="1"/>
            </p:cNvSpPr>
            <p:nvPr/>
          </p:nvSpPr>
          <p:spPr bwMode="auto">
            <a:xfrm>
              <a:off x="673" y="1549"/>
              <a:ext cx="2411" cy="21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9803" name="Rectangle 27"/>
            <p:cNvSpPr>
              <a:spLocks noChangeArrowheads="1"/>
            </p:cNvSpPr>
            <p:nvPr/>
          </p:nvSpPr>
          <p:spPr bwMode="auto">
            <a:xfrm>
              <a:off x="450" y="1419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59804" name="Rectangle 28"/>
            <p:cNvSpPr>
              <a:spLocks noChangeArrowheads="1"/>
            </p:cNvSpPr>
            <p:nvPr/>
          </p:nvSpPr>
          <p:spPr bwMode="auto">
            <a:xfrm>
              <a:off x="3064" y="3776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D</a:t>
              </a:r>
            </a:p>
          </p:txBody>
        </p:sp>
      </p:grpSp>
      <p:grpSp>
        <p:nvGrpSpPr>
          <p:cNvPr id="459805" name="Group 29"/>
          <p:cNvGrpSpPr>
            <a:grpSpLocks/>
          </p:cNvGrpSpPr>
          <p:nvPr/>
        </p:nvGrpSpPr>
        <p:grpSpPr bwMode="auto">
          <a:xfrm>
            <a:off x="2833688" y="4295775"/>
            <a:ext cx="417512" cy="2078038"/>
            <a:chOff x="1785" y="2706"/>
            <a:chExt cx="263" cy="1309"/>
          </a:xfrm>
        </p:grpSpPr>
        <p:sp>
          <p:nvSpPr>
            <p:cNvPr id="459806" name="Line 30"/>
            <p:cNvSpPr>
              <a:spLocks noChangeShapeType="1"/>
            </p:cNvSpPr>
            <p:nvPr/>
          </p:nvSpPr>
          <p:spPr bwMode="auto">
            <a:xfrm>
              <a:off x="1916" y="2706"/>
              <a:ext cx="0" cy="103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9807" name="Rectangle 31"/>
            <p:cNvSpPr>
              <a:spLocks noChangeArrowheads="1"/>
            </p:cNvSpPr>
            <p:nvPr/>
          </p:nvSpPr>
          <p:spPr bwMode="auto">
            <a:xfrm>
              <a:off x="1785" y="3765"/>
              <a:ext cx="2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L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459808" name="Oval 32"/>
          <p:cNvSpPr>
            <a:spLocks noChangeArrowheads="1"/>
          </p:cNvSpPr>
          <p:nvPr/>
        </p:nvSpPr>
        <p:spPr bwMode="auto">
          <a:xfrm>
            <a:off x="3989388" y="4206875"/>
            <a:ext cx="93662" cy="93663"/>
          </a:xfrm>
          <a:prstGeom prst="ellipse">
            <a:avLst/>
          </a:prstGeom>
          <a:solidFill>
            <a:srgbClr val="99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59809" name="Oval 33"/>
          <p:cNvSpPr>
            <a:spLocks noChangeArrowheads="1"/>
          </p:cNvSpPr>
          <p:nvPr/>
        </p:nvSpPr>
        <p:spPr bwMode="auto">
          <a:xfrm>
            <a:off x="3003550" y="4206875"/>
            <a:ext cx="93663" cy="93663"/>
          </a:xfrm>
          <a:prstGeom prst="ellipse">
            <a:avLst/>
          </a:prstGeom>
          <a:solidFill>
            <a:srgbClr val="FF99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0" y="25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A50021"/>
                </a:solidFill>
                <a:latin typeface="Arial" charset="0"/>
              </a:rPr>
              <a:t>Μεροληψία εντάσεως </a:t>
            </a:r>
            <a:r>
              <a:rPr lang="el-GR" b="1" dirty="0" smtClean="0">
                <a:solidFill>
                  <a:srgbClr val="A50021"/>
                </a:solidFill>
                <a:latin typeface="Arial" charset="0"/>
              </a:rPr>
              <a:t>κεφαλαίου</a:t>
            </a:r>
            <a:endParaRPr lang="en-GB" b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 rot="16200000">
            <a:off x="-550277" y="3033362"/>
            <a:ext cx="168475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Κεφάλαιο (</a:t>
            </a:r>
            <a:r>
              <a:rPr lang="en-GB" sz="2000" dirty="0">
                <a:latin typeface="Arial" charset="0"/>
              </a:rPr>
              <a:t>K)</a:t>
            </a: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781337" y="6459538"/>
            <a:ext cx="149560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Εργασία (</a:t>
            </a:r>
            <a:r>
              <a:rPr lang="en-GB" sz="2000" dirty="0">
                <a:latin typeface="Arial" charset="0"/>
              </a:rPr>
              <a:t>L)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0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1828" name="Rectangle 4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8145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Ανεργία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>
                <a:solidFill>
                  <a:srgbClr val="646B86"/>
                </a:solidFill>
              </a:rPr>
              <a:t>τ</a:t>
            </a:r>
            <a:r>
              <a:rPr lang="el-GR" dirty="0" smtClean="0">
                <a:solidFill>
                  <a:srgbClr val="646B86"/>
                </a:solidFill>
              </a:rPr>
              <a:t>αχεία αύξηση του πληθυσμού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μεροληψία εντάσεως κεφαλαίου </a:t>
            </a: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461829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Δομικά Προβλήματα</a:t>
            </a:r>
            <a:endParaRPr lang="en-GB" dirty="0"/>
          </a:p>
        </p:txBody>
      </p:sp>
      <p:sp>
        <p:nvSpPr>
          <p:cNvPr id="461830" name="Rectangle 6"/>
          <p:cNvSpPr>
            <a:spLocks/>
          </p:cNvSpPr>
          <p:nvPr/>
        </p:nvSpPr>
        <p:spPr bwMode="auto">
          <a:xfrm>
            <a:off x="301625" y="3007360"/>
            <a:ext cx="8534400" cy="318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ts val="6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μ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ετανάστευση από την περιφέρεια στα αστικά κέντρα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ε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ξωτερικές επιδράσεις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342900" indent="-342900">
              <a:spcBef>
                <a:spcPts val="600"/>
              </a:spcBef>
              <a:buClr>
                <a:srgbClr val="990033"/>
              </a:buClr>
              <a:buSzPct val="85000"/>
              <a:buFont typeface="Wingdings 2" pitchFamily="18" charset="2"/>
              <a:buChar char=""/>
            </a:pPr>
            <a:r>
              <a:rPr lang="el-GR" sz="3000" dirty="0" smtClean="0">
                <a:latin typeface="Arial" charset="0"/>
              </a:rPr>
              <a:t>Πληθωρισμός</a:t>
            </a:r>
            <a:endParaRPr lang="en-GB" sz="3000" dirty="0">
              <a:latin typeface="Arial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προβλήματα υπερπληθωρισμού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ts val="6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ε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ξηγήσεις μονεταριστών 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monetarist </a:t>
            </a:r>
            <a:r>
              <a:rPr lang="en-GB" sz="2600" dirty="0">
                <a:solidFill>
                  <a:srgbClr val="19323F"/>
                </a:solidFill>
                <a:latin typeface="Arial" charset="0"/>
              </a:rPr>
              <a:t>explanations</a:t>
            </a:r>
          </a:p>
          <a:p>
            <a:pPr marL="742950" lvl="1" indent="-285750">
              <a:spcBef>
                <a:spcPts val="6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δογματικές εξηγήσεις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1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1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61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61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61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30" grpId="0" build="p" bldLvl="2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Τα Οικονομικά των Αναπτυσσόμενων Χωρών</a:t>
            </a:r>
            <a:endParaRPr lang="en-GB" dirty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Το Πρόβλημα Χρέους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19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 του Χρέους</a:t>
            </a:r>
            <a:endParaRPr lang="en-GB" dirty="0"/>
          </a:p>
        </p:txBody>
      </p:sp>
      <p:sp>
        <p:nvSpPr>
          <p:cNvPr id="39219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75000"/>
              </a:spcBef>
            </a:pPr>
            <a:r>
              <a:rPr lang="el-GR" dirty="0" smtClean="0"/>
              <a:t>Το πρόβλημα του Χρέους </a:t>
            </a:r>
            <a:endParaRPr lang="en-GB" dirty="0"/>
          </a:p>
          <a:p>
            <a:pPr>
              <a:lnSpc>
                <a:spcPct val="100000"/>
              </a:lnSpc>
              <a:spcBef>
                <a:spcPct val="75000"/>
              </a:spcBef>
            </a:pPr>
            <a:r>
              <a:rPr lang="el-GR" dirty="0" smtClean="0"/>
              <a:t>Ιστορική εμπειρία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75000"/>
              </a:spcBef>
            </a:pPr>
            <a:r>
              <a:rPr lang="el-GR" dirty="0"/>
              <a:t>η</a:t>
            </a:r>
            <a:r>
              <a:rPr lang="el-GR" dirty="0" smtClean="0"/>
              <a:t> αύξηση του χρέους από τις αρχές της δεκαετίας του 1970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75000"/>
              </a:spcBef>
            </a:pPr>
            <a:r>
              <a:rPr lang="el-GR" dirty="0" smtClean="0"/>
              <a:t>πιο πρόσφατη εξισορρόπηση ή σε ορισμένες περιπτώσεις, μείωση του χρέους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75000"/>
              </a:spcBef>
            </a:pPr>
            <a:r>
              <a:rPr lang="el-GR" dirty="0" smtClean="0"/>
              <a:t>δείκτες χρέους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2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2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92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7" grpId="0" build="p" bldLvl="2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90821" y="6368058"/>
            <a:ext cx="407925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Development Indicators (World Bank, 2014).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/>
          </p:cNvSpPr>
          <p:nvPr>
            <p:ph type="title"/>
          </p:nvPr>
        </p:nvSpPr>
        <p:spPr>
          <a:xfrm>
            <a:off x="0" y="301625"/>
            <a:ext cx="9142413" cy="862013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l-GR" sz="2800" b="1" dirty="0">
                <a:solidFill>
                  <a:srgbClr val="006666"/>
                </a:solidFill>
              </a:rPr>
              <a:t>Το χρέος των αναπτυσσόμενων χωρών ως ποσοστό </a:t>
            </a:r>
            <a:r>
              <a:rPr lang="en-US" sz="2800" b="1" dirty="0" smtClean="0">
                <a:solidFill>
                  <a:srgbClr val="006666"/>
                </a:solidFill>
              </a:rPr>
              <a:t/>
            </a:r>
            <a:br>
              <a:rPr lang="en-US" sz="2800" b="1" dirty="0" smtClean="0">
                <a:solidFill>
                  <a:srgbClr val="006666"/>
                </a:solidFill>
              </a:rPr>
            </a:br>
            <a:r>
              <a:rPr lang="el-GR" sz="2800" b="1" dirty="0" smtClean="0">
                <a:solidFill>
                  <a:srgbClr val="006666"/>
                </a:solidFill>
              </a:rPr>
              <a:t>του </a:t>
            </a:r>
            <a:r>
              <a:rPr lang="el-GR" sz="2800" b="1" dirty="0" err="1">
                <a:solidFill>
                  <a:srgbClr val="006666"/>
                </a:solidFill>
              </a:rPr>
              <a:t>AκEθνEισ</a:t>
            </a:r>
            <a:r>
              <a:rPr lang="el-GR" sz="2800" b="1" dirty="0">
                <a:solidFill>
                  <a:srgbClr val="006666"/>
                </a:solidFill>
              </a:rPr>
              <a:t> (μέσος όρος ανά περίοδο)</a:t>
            </a:r>
            <a:endParaRPr lang="en-GB" sz="2800" b="1" dirty="0">
              <a:solidFill>
                <a:srgbClr val="006666"/>
              </a:solidFill>
            </a:endParaRPr>
          </a:p>
        </p:txBody>
      </p:sp>
      <p:graphicFrame>
        <p:nvGraphicFramePr>
          <p:cNvPr id="8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57293"/>
              </p:ext>
            </p:extLst>
          </p:nvPr>
        </p:nvGraphicFramePr>
        <p:xfrm>
          <a:off x="290821" y="1536191"/>
          <a:ext cx="8589403" cy="4468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2507"/>
                <a:gridCol w="829612"/>
                <a:gridCol w="829612"/>
                <a:gridCol w="829612"/>
                <a:gridCol w="829612"/>
                <a:gridCol w="829612"/>
                <a:gridCol w="829612"/>
                <a:gridCol w="829612"/>
                <a:gridCol w="829612"/>
              </a:tblGrid>
              <a:tr h="815650">
                <a:tc>
                  <a:txBody>
                    <a:bodyPr/>
                    <a:lstStyle/>
                    <a:p>
                      <a:endParaRPr sz="1600" dirty="0">
                        <a:latin typeface="+mn-lt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1973-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197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1978-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198</a:t>
                      </a: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1983-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198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1988-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</a:t>
                      </a: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92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1993-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199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1998-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2002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2003-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2008-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</a:t>
                      </a: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17484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sz="16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</a:t>
                      </a: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χα</a:t>
                      </a: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μηλού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εισοδήμ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ατος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144000" marR="25200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17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</a:t>
                      </a: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χα</a:t>
                      </a: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μηλού-μεσ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αίου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εισοδήματος</a:t>
                      </a:r>
                      <a:endParaRPr lang="el-GR" sz="1600" b="1" dirty="0" smtClean="0">
                        <a:latin typeface="+mn-lt"/>
                        <a:cs typeface="UB-HelveticaCond"/>
                      </a:endParaRPr>
                    </a:p>
                  </a:txBody>
                  <a:tcPr marL="144000" marR="25200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17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</a:t>
                      </a: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υψηλού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μεσ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αίου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εισοδήματος</a:t>
                      </a:r>
                      <a:endParaRPr lang="el-GR" sz="1600" b="1" dirty="0" smtClean="0">
                        <a:latin typeface="+mn-lt"/>
                        <a:cs typeface="UB-HelveticaCond"/>
                      </a:endParaRPr>
                    </a:p>
                  </a:txBody>
                  <a:tcPr marL="144000" marR="25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3725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r>
              <a:rPr lang="el-GR" sz="2500" b="1" dirty="0">
                <a:solidFill>
                  <a:srgbClr val="A50021"/>
                </a:solidFill>
              </a:rPr>
              <a:t>Επιλεγμένες παγκόσμιες στατιστικές</a:t>
            </a:r>
            <a:endParaRPr lang="en-GB" sz="2500" b="1" dirty="0">
              <a:solidFill>
                <a:srgbClr val="A5002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2875" y="6583363"/>
            <a:ext cx="495141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1" hangingPunct="1"/>
            <a:r>
              <a:rPr lang="en-US" sz="1200" i="1" dirty="0" err="1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Πηγές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DataBank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, World Development Indicators (World Bank).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571314"/>
              </p:ext>
            </p:extLst>
          </p:nvPr>
        </p:nvGraphicFramePr>
        <p:xfrm>
          <a:off x="142877" y="670560"/>
          <a:ext cx="8818242" cy="5779006"/>
        </p:xfrm>
        <a:graphic>
          <a:graphicData uri="http://schemas.openxmlformats.org/drawingml/2006/table">
            <a:tbl>
              <a:tblPr/>
              <a:tblGrid>
                <a:gridCol w="2134978"/>
                <a:gridCol w="835408"/>
                <a:gridCol w="835408"/>
                <a:gridCol w="835408"/>
                <a:gridCol w="835408"/>
                <a:gridCol w="835408"/>
                <a:gridCol w="835408"/>
                <a:gridCol w="835408"/>
                <a:gridCol w="835408"/>
              </a:tblGrid>
              <a:tr h="256483">
                <a:tc rowSpan="2">
                  <a:txBody>
                    <a:bodyPr/>
                    <a:lstStyle/>
                    <a:p>
                      <a:pPr marL="0" algn="l"/>
                      <a:endParaRPr lang="el-GR" dirty="0"/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τα εισοδηματικά κριτήρια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την περιοχή/χώρα 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</a:tr>
              <a:tr h="629346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  <a:r>
                        <a:rPr lang="el" sz="1000" b="1" baseline="0" dirty="0" smtClean="0">
                          <a:solidFill>
                            <a:srgbClr val="007A31"/>
                          </a:solidFill>
                          <a:latin typeface="+mn-lt"/>
                        </a:rPr>
                        <a:t> </a:t>
                      </a: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χαμηλού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χαμηλού-μεσαίου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μεγάλου-μεσαίου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υψηλού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Υποσαχάρια</a:t>
                      </a:r>
                    </a:p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Αφρική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Ευρωπαϊκή Ένωση</a:t>
                      </a:r>
                      <a:endParaRPr lang="el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Ηνωμένο Βασίλειο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Κόσμος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Πληθυσμός (εκατομμύρια,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lvl="0" indent="0" algn="ctr">
                        <a:tabLst/>
                      </a:pPr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πληθυσμού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μέση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ετήσια % μεταβολή,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ΑΕΕ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κατά κεφαλήν, ΡΡΡ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($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ετησίως,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στο ΑΕΕ ανά χώρα (μέση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ετήσια % μεταβολή,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Αύξηση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στην κατανάλωση των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νοικοκυριών ανά χώρα (μέση ετήσια % μεταβολή, 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613781">
                <a:tc>
                  <a:txBody>
                    <a:bodyPr/>
                    <a:lstStyle/>
                    <a:p>
                      <a:pPr marL="0" marR="114300" indent="0" algn="l">
                        <a:lnSpc>
                          <a:spcPct val="100000"/>
                        </a:lnSpc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στον καθαρό σχηματισμό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κεφαλαίου (μέση ετήσια % μεταβολή, 2003-12) </a:t>
                      </a:r>
                      <a:endParaRPr lang="el" sz="1000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1143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Αύξηση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στις εξαγωγές αγαθών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και υπηρεσιών (μέση ετήσια % μεταβολή, 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Εξαγωγές τροφίμων, % των εξαγωγών εμπορευμάτων (μέσος όρος 2003-2012) 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6683">
                <a:tc>
                  <a:txBody>
                    <a:bodyPr/>
                    <a:lstStyle/>
                    <a:p>
                      <a:pPr marL="0" marR="1143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Εγχώριες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πιστώσεις που παρέχονται από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το χρηματοπιστωτικό τομέα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ως % του ΑΕΠ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(μέσος όρος</a:t>
                      </a:r>
                      <a:r>
                        <a:rPr lang="el" sz="1000" baseline="0" dirty="0" smtClean="0">
                          <a:solidFill>
                            <a:srgbClr val="241E1B"/>
                          </a:solidFill>
                          <a:latin typeface="+mn-lt"/>
                        </a:rPr>
                        <a:t>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90821" y="6368058"/>
            <a:ext cx="407925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Development Indicators (World Bank, 2014).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Grp="1"/>
          </p:cNvSpPr>
          <p:nvPr>
            <p:ph type="title"/>
          </p:nvPr>
        </p:nvSpPr>
        <p:spPr>
          <a:xfrm>
            <a:off x="0" y="301625"/>
            <a:ext cx="9142413" cy="862013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l-GR" sz="2800" b="1" dirty="0">
                <a:solidFill>
                  <a:srgbClr val="006666"/>
                </a:solidFill>
              </a:rPr>
              <a:t>Το χρέος των αναπτυσσόμενων χωρών ως ποσοστό </a:t>
            </a:r>
            <a:r>
              <a:rPr lang="en-US" sz="2800" b="1" dirty="0" smtClean="0">
                <a:solidFill>
                  <a:srgbClr val="006666"/>
                </a:solidFill>
              </a:rPr>
              <a:t/>
            </a:r>
            <a:br>
              <a:rPr lang="en-US" sz="2800" b="1" dirty="0" smtClean="0">
                <a:solidFill>
                  <a:srgbClr val="006666"/>
                </a:solidFill>
              </a:rPr>
            </a:br>
            <a:r>
              <a:rPr lang="el-GR" sz="2800" b="1" dirty="0" smtClean="0">
                <a:solidFill>
                  <a:srgbClr val="006666"/>
                </a:solidFill>
              </a:rPr>
              <a:t>του </a:t>
            </a:r>
            <a:r>
              <a:rPr lang="el-GR" sz="2800" b="1" dirty="0" err="1">
                <a:solidFill>
                  <a:srgbClr val="006666"/>
                </a:solidFill>
              </a:rPr>
              <a:t>AκEθνEισ</a:t>
            </a:r>
            <a:r>
              <a:rPr lang="el-GR" sz="2800" b="1" dirty="0">
                <a:solidFill>
                  <a:srgbClr val="006666"/>
                </a:solidFill>
              </a:rPr>
              <a:t> (μέσος όρος ανά περίοδο)</a:t>
            </a:r>
            <a:endParaRPr lang="en-GB" sz="2800" b="1" dirty="0">
              <a:solidFill>
                <a:srgbClr val="006666"/>
              </a:solidFill>
            </a:endParaRPr>
          </a:p>
        </p:txBody>
      </p:sp>
      <p:graphicFrame>
        <p:nvGraphicFramePr>
          <p:cNvPr id="8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368413"/>
              </p:ext>
            </p:extLst>
          </p:nvPr>
        </p:nvGraphicFramePr>
        <p:xfrm>
          <a:off x="290821" y="1536191"/>
          <a:ext cx="8589403" cy="4468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2507"/>
                <a:gridCol w="829612"/>
                <a:gridCol w="829612"/>
                <a:gridCol w="829612"/>
                <a:gridCol w="829612"/>
                <a:gridCol w="829612"/>
                <a:gridCol w="829612"/>
                <a:gridCol w="829612"/>
                <a:gridCol w="829612"/>
              </a:tblGrid>
              <a:tr h="815650">
                <a:tc>
                  <a:txBody>
                    <a:bodyPr/>
                    <a:lstStyle/>
                    <a:p>
                      <a:endParaRPr sz="1600" dirty="0">
                        <a:latin typeface="+mn-lt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1973-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197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1978-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198</a:t>
                      </a: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1983-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198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1988-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</a:t>
                      </a: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92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1993-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199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1998-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2002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2003-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2008-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</a:t>
                      </a: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17484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sz="16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</a:t>
                      </a: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χα</a:t>
                      </a: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μηλού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εισοδήμ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ατος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144000" marR="25200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19,6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32,4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56,2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68,9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83,4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71,3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52,0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31,2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17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</a:t>
                      </a: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χα</a:t>
                      </a: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μηλού-μεσ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αίου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εισοδήματος</a:t>
                      </a:r>
                      <a:endParaRPr lang="el-GR" sz="1600" b="1" dirty="0" smtClean="0">
                        <a:latin typeface="+mn-lt"/>
                        <a:cs typeface="UB-HelveticaCond"/>
                      </a:endParaRPr>
                    </a:p>
                  </a:txBody>
                  <a:tcPr marL="144000" marR="25200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17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</a:t>
                      </a: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υψηλού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μεσ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αίου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εισοδήματος</a:t>
                      </a:r>
                      <a:endParaRPr lang="el-GR" sz="1600" b="1" dirty="0" smtClean="0">
                        <a:latin typeface="+mn-lt"/>
                        <a:cs typeface="UB-HelveticaCond"/>
                      </a:endParaRPr>
                    </a:p>
                  </a:txBody>
                  <a:tcPr marL="144000" marR="25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90821" y="6368058"/>
            <a:ext cx="407925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Development Indicators (World Bank, 2014).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10" name="Rectangle 4"/>
          <p:cNvSpPr>
            <a:spLocks noGrp="1"/>
          </p:cNvSpPr>
          <p:nvPr>
            <p:ph type="title"/>
          </p:nvPr>
        </p:nvSpPr>
        <p:spPr>
          <a:xfrm>
            <a:off x="0" y="301625"/>
            <a:ext cx="9142413" cy="862013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l-GR" sz="2800" b="1" dirty="0">
                <a:solidFill>
                  <a:srgbClr val="006666"/>
                </a:solidFill>
              </a:rPr>
              <a:t>Το χρέος των αναπτυσσόμενων χωρών ως ποσοστό </a:t>
            </a:r>
            <a:r>
              <a:rPr lang="en-US" sz="2800" b="1" dirty="0" smtClean="0">
                <a:solidFill>
                  <a:srgbClr val="006666"/>
                </a:solidFill>
              </a:rPr>
              <a:t/>
            </a:r>
            <a:br>
              <a:rPr lang="en-US" sz="2800" b="1" dirty="0" smtClean="0">
                <a:solidFill>
                  <a:srgbClr val="006666"/>
                </a:solidFill>
              </a:rPr>
            </a:br>
            <a:r>
              <a:rPr lang="el-GR" sz="2800" b="1" dirty="0" smtClean="0">
                <a:solidFill>
                  <a:srgbClr val="006666"/>
                </a:solidFill>
              </a:rPr>
              <a:t>του </a:t>
            </a:r>
            <a:r>
              <a:rPr lang="el-GR" sz="2800" b="1" dirty="0" err="1">
                <a:solidFill>
                  <a:srgbClr val="006666"/>
                </a:solidFill>
              </a:rPr>
              <a:t>AκEθνEισ</a:t>
            </a:r>
            <a:r>
              <a:rPr lang="el-GR" sz="2800" b="1" dirty="0">
                <a:solidFill>
                  <a:srgbClr val="006666"/>
                </a:solidFill>
              </a:rPr>
              <a:t> (μέσος όρος ανά περίοδο)</a:t>
            </a:r>
            <a:endParaRPr lang="en-GB" sz="2800" b="1" dirty="0">
              <a:solidFill>
                <a:srgbClr val="006666"/>
              </a:solidFill>
            </a:endParaRPr>
          </a:p>
        </p:txBody>
      </p:sp>
      <p:graphicFrame>
        <p:nvGraphicFramePr>
          <p:cNvPr id="1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106210"/>
              </p:ext>
            </p:extLst>
          </p:nvPr>
        </p:nvGraphicFramePr>
        <p:xfrm>
          <a:off x="290821" y="1536191"/>
          <a:ext cx="8589403" cy="4468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2507"/>
                <a:gridCol w="829612"/>
                <a:gridCol w="829612"/>
                <a:gridCol w="829612"/>
                <a:gridCol w="829612"/>
                <a:gridCol w="829612"/>
                <a:gridCol w="829612"/>
                <a:gridCol w="829612"/>
                <a:gridCol w="829612"/>
              </a:tblGrid>
              <a:tr h="815650">
                <a:tc>
                  <a:txBody>
                    <a:bodyPr/>
                    <a:lstStyle/>
                    <a:p>
                      <a:endParaRPr sz="1600" dirty="0">
                        <a:latin typeface="+mn-lt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1973-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197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1978-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198</a:t>
                      </a: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1983-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198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1988-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</a:t>
                      </a: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92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1993-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199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1998-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2002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2003-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2008-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</a:t>
                      </a: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17484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sz="16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</a:t>
                      </a: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χα</a:t>
                      </a: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μηλού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εισοδήμ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ατος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144000" marR="25200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19,6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32,4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56,2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68,9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83,4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71,3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52,0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31,2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17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</a:t>
                      </a: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χα</a:t>
                      </a: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μηλού-μεσ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αίου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εισοδήματος</a:t>
                      </a:r>
                      <a:endParaRPr lang="el-GR" sz="1600" b="1" dirty="0" smtClean="0">
                        <a:latin typeface="+mn-lt"/>
                        <a:cs typeface="UB-HelveticaCond"/>
                      </a:endParaRPr>
                    </a:p>
                  </a:txBody>
                  <a:tcPr marL="144000" marR="25200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20,1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26,8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42,5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53,8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53,6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50,9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33,1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26,4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17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</a:t>
                      </a: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υψηλού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μεσ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αίου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εισοδήματος</a:t>
                      </a:r>
                      <a:endParaRPr lang="el-GR" sz="1600" b="1" dirty="0" smtClean="0">
                        <a:latin typeface="+mn-lt"/>
                        <a:cs typeface="UB-HelveticaCond"/>
                      </a:endParaRPr>
                    </a:p>
                  </a:txBody>
                  <a:tcPr marL="144000" marR="25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16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Text Box 2"/>
          <p:cNvSpPr txBox="1">
            <a:spLocks noChangeArrowheads="1"/>
          </p:cNvSpPr>
          <p:nvPr/>
        </p:nvSpPr>
        <p:spPr bwMode="auto">
          <a:xfrm>
            <a:off x="290821" y="6368058"/>
            <a:ext cx="407925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120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Development Indicators (World Bank, 2014).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572420" name="Rectangle 4"/>
          <p:cNvSpPr>
            <a:spLocks noGrp="1"/>
          </p:cNvSpPr>
          <p:nvPr>
            <p:ph type="title"/>
          </p:nvPr>
        </p:nvSpPr>
        <p:spPr>
          <a:xfrm>
            <a:off x="0" y="301625"/>
            <a:ext cx="9142413" cy="862013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l-GR" sz="2800" b="1" dirty="0">
                <a:solidFill>
                  <a:srgbClr val="006666"/>
                </a:solidFill>
              </a:rPr>
              <a:t>Το χρέος των αναπτυσσόμενων χωρών ως ποσοστό </a:t>
            </a:r>
            <a:r>
              <a:rPr lang="en-US" sz="2800" b="1" dirty="0" smtClean="0">
                <a:solidFill>
                  <a:srgbClr val="006666"/>
                </a:solidFill>
              </a:rPr>
              <a:t/>
            </a:r>
            <a:br>
              <a:rPr lang="en-US" sz="2800" b="1" dirty="0" smtClean="0">
                <a:solidFill>
                  <a:srgbClr val="006666"/>
                </a:solidFill>
              </a:rPr>
            </a:br>
            <a:r>
              <a:rPr lang="el-GR" sz="2800" b="1" dirty="0" smtClean="0">
                <a:solidFill>
                  <a:srgbClr val="006666"/>
                </a:solidFill>
              </a:rPr>
              <a:t>του </a:t>
            </a:r>
            <a:r>
              <a:rPr lang="el-GR" sz="2800" b="1" dirty="0" err="1">
                <a:solidFill>
                  <a:srgbClr val="006666"/>
                </a:solidFill>
              </a:rPr>
              <a:t>AκEθνEισ</a:t>
            </a:r>
            <a:r>
              <a:rPr lang="el-GR" sz="2800" b="1" dirty="0">
                <a:solidFill>
                  <a:srgbClr val="006666"/>
                </a:solidFill>
              </a:rPr>
              <a:t> (μέσος όρος ανά περίοδο)</a:t>
            </a:r>
            <a:endParaRPr lang="en-GB" sz="2800" b="1" dirty="0">
              <a:solidFill>
                <a:srgbClr val="006666"/>
              </a:solidFill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39689"/>
              </p:ext>
            </p:extLst>
          </p:nvPr>
        </p:nvGraphicFramePr>
        <p:xfrm>
          <a:off x="290821" y="1536191"/>
          <a:ext cx="8589403" cy="44681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2507"/>
                <a:gridCol w="829612"/>
                <a:gridCol w="829612"/>
                <a:gridCol w="829612"/>
                <a:gridCol w="829612"/>
                <a:gridCol w="829612"/>
                <a:gridCol w="829612"/>
                <a:gridCol w="829612"/>
                <a:gridCol w="829612"/>
              </a:tblGrid>
              <a:tr h="815650">
                <a:tc>
                  <a:txBody>
                    <a:bodyPr/>
                    <a:lstStyle/>
                    <a:p>
                      <a:endParaRPr sz="1600" dirty="0">
                        <a:latin typeface="+mn-lt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1973-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197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1978-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198</a:t>
                      </a: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1983-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198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1988-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</a:t>
                      </a: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92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1993-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199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1998-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2002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2003-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200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7</a:t>
                      </a:r>
                      <a:endParaRPr sz="1600" dirty="0">
                        <a:solidFill>
                          <a:srgbClr val="C000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2008-</a:t>
                      </a: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</a:t>
                      </a:r>
                      <a:r>
                        <a:rPr sz="16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12</a:t>
                      </a:r>
                      <a:endParaRPr sz="1600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17484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sz="16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</a:t>
                      </a: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χα</a:t>
                      </a: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μηλού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εισοδήμ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ατος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144000" marR="25200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19,6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32,4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56,2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68,9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83,4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71,3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52,0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31,2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17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</a:t>
                      </a: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χα</a:t>
                      </a: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μηλού-μεσ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αίου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εισοδήματος</a:t>
                      </a:r>
                      <a:endParaRPr lang="el-GR" sz="1600" b="1" dirty="0" smtClean="0">
                        <a:latin typeface="+mn-lt"/>
                        <a:cs typeface="UB-HelveticaCond"/>
                      </a:endParaRPr>
                    </a:p>
                  </a:txBody>
                  <a:tcPr marL="144000" marR="25200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20,1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26,8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42,5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53,8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53,6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50,9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33,1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26,4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17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600" b="1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Οικονομίες</a:t>
                      </a: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υψηλού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600" b="1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μεσ</a:t>
                      </a:r>
                      <a:r>
                        <a:rPr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αίου</a:t>
                      </a:r>
                      <a:r>
                        <a:rPr lang="en-US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6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εισοδήματος</a:t>
                      </a:r>
                      <a:endParaRPr lang="el-GR" sz="1600" b="1" dirty="0" smtClean="0">
                        <a:latin typeface="+mn-lt"/>
                        <a:cs typeface="UB-HelveticaCond"/>
                      </a:endParaRPr>
                    </a:p>
                  </a:txBody>
                  <a:tcPr marL="144000" marR="25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14,4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26,5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36,6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33,7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32,8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33,3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26,5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20,8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990033"/>
              </a:buClr>
              <a:buSzPct val="85000"/>
              <a:buFont typeface="Wingdings 2" pitchFamily="18" charset="2"/>
              <a:buNone/>
            </a:pPr>
            <a:r>
              <a:rPr lang="el-GR" altLang="en-US" sz="2600" b="1" dirty="0">
                <a:solidFill>
                  <a:srgbClr val="660066"/>
                </a:solidFill>
                <a:latin typeface="Arial" charset="0"/>
              </a:rPr>
              <a:t>Κόστος εξυπηρέτησης του χρέους ως ποσοστό του ακαθάριστου εθνικού εισοδήματος (</a:t>
            </a:r>
            <a:r>
              <a:rPr lang="el-GR" altLang="en-US" sz="2600" b="1" dirty="0" err="1">
                <a:solidFill>
                  <a:srgbClr val="660066"/>
                </a:solidFill>
                <a:latin typeface="Arial" charset="0"/>
              </a:rPr>
              <a:t>AκEθνEισ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</a:rPr>
              <a:t>)</a:t>
            </a:r>
            <a:endParaRPr lang="en-GB" altLang="en-US" sz="25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0" y="6581775"/>
            <a:ext cx="9144000" cy="24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990033"/>
              </a:buClr>
              <a:buSzPct val="85000"/>
              <a:buFont typeface="Wingdings 2" pitchFamily="18" charset="2"/>
              <a:buNone/>
            </a:pP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Πηγή: Βασισμένο 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</a:rPr>
              <a:t>σε</a:t>
            </a:r>
            <a:r>
              <a:rPr lang="en-US" altLang="en-US" sz="1100" i="1" dirty="0" smtClean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</a:rPr>
              <a:t>δεδομένα 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από το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World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Development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Indicators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 (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World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Bank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, 2014).</a:t>
            </a:r>
            <a:endParaRPr lang="en-GB" altLang="en-US" sz="1100" dirty="0">
              <a:solidFill>
                <a:srgbClr val="B2B2B2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82947"/>
            <a:ext cx="8312727" cy="5355401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424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 του χρέους</a:t>
            </a:r>
            <a:endParaRPr lang="en-GB" dirty="0"/>
          </a:p>
        </p:txBody>
      </p:sp>
      <p:sp>
        <p:nvSpPr>
          <p:cNvPr id="394245" name="Rectangle 5"/>
          <p:cNvSpPr>
            <a:spLocks noGrp="1"/>
          </p:cNvSpPr>
          <p:nvPr>
            <p:ph type="body" idx="1"/>
          </p:nvPr>
        </p:nvSpPr>
        <p:spPr>
          <a:xfrm>
            <a:off x="301625" y="1496569"/>
            <a:ext cx="8534400" cy="50266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l-GR" sz="2400" dirty="0" smtClean="0"/>
              <a:t>Επιδράσεις του πρώτου πετρελαϊκού σοκ 1971-78</a:t>
            </a:r>
            <a:endParaRPr lang="en-GB" sz="2400" dirty="0"/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l-GR" sz="2400" dirty="0" smtClean="0"/>
              <a:t>Επιδράσεις του δεύτερου πετρελαϊκού σοκ 1979-84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l-GR" sz="2400" dirty="0" smtClean="0"/>
              <a:t>βαθιά παγκόσμια ύφεση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l-GR" sz="2400" dirty="0" smtClean="0"/>
              <a:t>μείωση των τιμών των βασικών εμπορευμάτων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l-GR" sz="2400" dirty="0" smtClean="0"/>
              <a:t>υψηλά επιτόκια</a:t>
            </a:r>
            <a:endParaRPr lang="en-GB" sz="2400" dirty="0"/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l-GR" sz="2400" dirty="0" smtClean="0"/>
              <a:t>Επιπτώσεις των οικονομικών κρίσεων στις αρχές της δεκαετίας του 1990, στις αρχές του 2000 και 2008/9</a:t>
            </a:r>
            <a:endParaRPr lang="en-GB" sz="24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94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94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5" grpId="0" build="p" bldLvl="2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6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62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 του χρέους</a:t>
            </a:r>
            <a:endParaRPr lang="en-GB" dirty="0"/>
          </a:p>
        </p:txBody>
      </p:sp>
      <p:sp>
        <p:nvSpPr>
          <p:cNvPr id="396293" name="Rectangle 5"/>
          <p:cNvSpPr>
            <a:spLocks noGrp="1"/>
          </p:cNvSpPr>
          <p:nvPr>
            <p:ph type="body" idx="1"/>
          </p:nvPr>
        </p:nvSpPr>
        <p:spPr>
          <a:xfrm>
            <a:off x="301625" y="1636713"/>
            <a:ext cx="8534400" cy="47767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l-GR" dirty="0" smtClean="0"/>
              <a:t>Οι επιπτώσεις του προβλήματος του χρέους στις αναπτυσσόμενες χώρες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l-GR" dirty="0" smtClean="0"/>
              <a:t>επιπτώσεις στην ανάπτυξη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l-GR" dirty="0" smtClean="0"/>
              <a:t>επιπτώσεις στη φτώχεια</a:t>
            </a:r>
            <a:endParaRPr lang="en-GB" dirty="0"/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l-GR" dirty="0" smtClean="0"/>
              <a:t>Αντιμετώπιση κρίσεων χρέους: αναδιάταξη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l-GR" dirty="0" smtClean="0"/>
              <a:t>αναδιάρθρωση των επίσημων δανείων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l-GR" dirty="0" smtClean="0"/>
              <a:t>αναδιάρθρωση των εμπορικών δανείων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6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6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6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6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96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96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3" grpId="0" build="p" bldLvl="2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4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 του χρέους</a:t>
            </a:r>
            <a:endParaRPr lang="en-GB" dirty="0"/>
          </a:p>
        </p:txBody>
      </p:sp>
      <p:sp>
        <p:nvSpPr>
          <p:cNvPr id="398341" name="Rectangle 5"/>
          <p:cNvSpPr>
            <a:spLocks noGrp="1"/>
          </p:cNvSpPr>
          <p:nvPr>
            <p:ph type="body" idx="1"/>
          </p:nvPr>
        </p:nvSpPr>
        <p:spPr>
          <a:xfrm>
            <a:off x="301625" y="1458913"/>
            <a:ext cx="8534400" cy="49545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altLang="en-US" dirty="0" smtClean="0"/>
              <a:t>Η αντιμετώπιση του χρέους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dirty="0" smtClean="0"/>
              <a:t>διαρθρωτικές μεταρρυθμίσεις στις αναπτυσσόμενες χώρες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dirty="0"/>
              <a:t>σ</a:t>
            </a:r>
            <a:r>
              <a:rPr lang="el-GR" altLang="en-US" dirty="0" smtClean="0"/>
              <a:t>υστάσεις πολιτικής του ΔΝΤ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dirty="0" smtClean="0"/>
              <a:t>παρεμβατικές λύσεις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dirty="0"/>
              <a:t>α</a:t>
            </a:r>
            <a:r>
              <a:rPr lang="el-GR" altLang="en-US" dirty="0" smtClean="0"/>
              <a:t>νταλλαγές χρέους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dirty="0" smtClean="0"/>
              <a:t>διαγραφή χρέους 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dirty="0"/>
              <a:t>τ</a:t>
            </a:r>
            <a:r>
              <a:rPr lang="el-GR" altLang="en-US" dirty="0" smtClean="0"/>
              <a:t>ο πρόγραμμα για τις υπερχρεωμένες φτωχές χώρες-</a:t>
            </a:r>
            <a:r>
              <a:rPr lang="en-GB" altLang="en-US" dirty="0" smtClean="0"/>
              <a:t> </a:t>
            </a:r>
            <a:r>
              <a:rPr lang="en-GB" altLang="en-US" dirty="0"/>
              <a:t>HIPC 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dirty="0" smtClean="0"/>
              <a:t>επακόλουθα γεγονότα</a:t>
            </a:r>
            <a:endParaRPr lang="en-GB" alt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98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98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98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98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1" grpId="0" build="p" bldLvl="3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526847" y="6227763"/>
            <a:ext cx="3606949" cy="1846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HIPC At-A-Glance Guide (IMF, Autumn 2013</a:t>
            </a:r>
            <a:r>
              <a:rPr lang="en-US" sz="120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)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11" name="Rectangle 1030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862013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l-GR" sz="2800" b="1" dirty="0">
                <a:solidFill>
                  <a:srgbClr val="660066"/>
                </a:solidFill>
              </a:rPr>
              <a:t>Δείκτες χρέους 36 HIPC χωρών μετά </a:t>
            </a:r>
            <a:r>
              <a:rPr lang="el-GR" sz="2800" b="1" dirty="0" smtClean="0">
                <a:solidFill>
                  <a:srgbClr val="660066"/>
                </a:solidFill>
              </a:rPr>
              <a:t>την</a:t>
            </a:r>
            <a:r>
              <a:rPr lang="en-US" sz="2800" b="1" dirty="0" smtClean="0">
                <a:solidFill>
                  <a:srgbClr val="660066"/>
                </a:solidFill>
              </a:rPr>
              <a:t> </a:t>
            </a:r>
            <a:r>
              <a:rPr lang="el-GR" sz="2800" b="1" dirty="0" smtClean="0">
                <a:solidFill>
                  <a:srgbClr val="660066"/>
                </a:solidFill>
              </a:rPr>
              <a:t>απόφαση</a:t>
            </a:r>
            <a:endParaRPr lang="en-GB" sz="2800" b="1" dirty="0">
              <a:solidFill>
                <a:srgbClr val="660066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80379"/>
              </p:ext>
            </p:extLst>
          </p:nvPr>
        </p:nvGraphicFramePr>
        <p:xfrm>
          <a:off x="526847" y="1031240"/>
          <a:ext cx="8056321" cy="49195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40481"/>
                <a:gridCol w="2407920"/>
                <a:gridCol w="2407920"/>
              </a:tblGrid>
              <a:tr h="797391">
                <a:tc>
                  <a:txBody>
                    <a:bodyPr/>
                    <a:lstStyle/>
                    <a:p>
                      <a:endParaRPr lang="el-GR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7A31"/>
                          </a:solidFill>
                          <a:latin typeface="+mn-lt"/>
                          <a:cs typeface="UB-HelveticaCond"/>
                        </a:rPr>
                        <a:t>1999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2012 (%)</a:t>
                      </a:r>
                    </a:p>
                  </a:txBody>
                  <a:tcPr anchor="ctr"/>
                </a:tc>
              </a:tr>
              <a:tr h="797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Παρούσα αξία χρέους ως προς τις εξαγωγές</a:t>
                      </a:r>
                    </a:p>
                  </a:txBody>
                  <a:tcPr marL="136800" marR="216000" marT="136800" marB="136800"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97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Παρούσα αξία χρέους ως προς το ΑΕΠ</a:t>
                      </a:r>
                    </a:p>
                  </a:txBody>
                  <a:tcPr marL="136800" marR="216000" marT="136800" marB="136800"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97391">
                <a:tc>
                  <a:txBody>
                    <a:bodyPr/>
                    <a:lstStyle/>
                    <a:p>
                      <a:pPr marL="127000" marR="31115" indent="-114300">
                        <a:lnSpc>
                          <a:spcPct val="101800"/>
                        </a:lnSpc>
                      </a:pPr>
                      <a:r>
                        <a:rPr lang="el-GR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Εξυπηρέτηση χρέους ως προς τις εξαγωγές</a:t>
                      </a:r>
                      <a:endParaRPr lang="el-GR" sz="18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136800" marR="216000" marT="136800" marB="136800"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97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Παρούσα αξία χρέους ως προς τα έσοδα</a:t>
                      </a:r>
                    </a:p>
                  </a:txBody>
                  <a:tcPr marL="136800" marR="216000" marT="136800" marB="136800"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97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Εξυπηρέτηση χρέους ως</a:t>
                      </a:r>
                      <a:r>
                        <a:rPr lang="en-US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προς τα έσοδα</a:t>
                      </a:r>
                    </a:p>
                  </a:txBody>
                  <a:tcPr marL="136800" marR="216000" marT="136800" marB="136800"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526847" y="6227763"/>
            <a:ext cx="3606949" cy="1846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HIPC At-A-Glance Guide (IMF, Autumn 2013</a:t>
            </a:r>
            <a:r>
              <a:rPr lang="en-US" sz="120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)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Rectangle 1030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862013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l-GR" sz="2800" b="1" dirty="0">
                <a:solidFill>
                  <a:srgbClr val="660066"/>
                </a:solidFill>
              </a:rPr>
              <a:t>Δείκτες χρέους 36 HIPC χωρών μετά </a:t>
            </a:r>
            <a:r>
              <a:rPr lang="el-GR" sz="2800" b="1" dirty="0" smtClean="0">
                <a:solidFill>
                  <a:srgbClr val="660066"/>
                </a:solidFill>
              </a:rPr>
              <a:t>την</a:t>
            </a:r>
            <a:r>
              <a:rPr lang="en-US" sz="2800" b="1" dirty="0" smtClean="0">
                <a:solidFill>
                  <a:srgbClr val="660066"/>
                </a:solidFill>
              </a:rPr>
              <a:t> </a:t>
            </a:r>
            <a:r>
              <a:rPr lang="el-GR" sz="2800" b="1" dirty="0" smtClean="0">
                <a:solidFill>
                  <a:srgbClr val="660066"/>
                </a:solidFill>
              </a:rPr>
              <a:t>απόφαση</a:t>
            </a:r>
            <a:endParaRPr lang="en-GB" sz="2800" b="1" dirty="0">
              <a:solidFill>
                <a:srgbClr val="660066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81533"/>
              </p:ext>
            </p:extLst>
          </p:nvPr>
        </p:nvGraphicFramePr>
        <p:xfrm>
          <a:off x="526847" y="1031240"/>
          <a:ext cx="8056321" cy="49195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40481"/>
                <a:gridCol w="2407920"/>
                <a:gridCol w="2407920"/>
              </a:tblGrid>
              <a:tr h="797391">
                <a:tc>
                  <a:txBody>
                    <a:bodyPr/>
                    <a:lstStyle/>
                    <a:p>
                      <a:endParaRPr lang="el-GR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7A31"/>
                          </a:solidFill>
                          <a:latin typeface="+mn-lt"/>
                          <a:cs typeface="UB-HelveticaCond"/>
                        </a:rPr>
                        <a:t>1999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2012 (%)</a:t>
                      </a:r>
                    </a:p>
                  </a:txBody>
                  <a:tcPr anchor="ctr"/>
                </a:tc>
              </a:tr>
              <a:tr h="797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Παρούσα αξία χρέους ως προς τις εξαγωγές</a:t>
                      </a:r>
                    </a:p>
                  </a:txBody>
                  <a:tcPr marL="136800" marR="216000" marT="136800" marB="13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457</a:t>
                      </a:r>
                      <a:endParaRPr lang="el-GR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97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Παρούσα αξία χρέους ως προς το ΑΕΠ</a:t>
                      </a:r>
                    </a:p>
                  </a:txBody>
                  <a:tcPr marL="136800" marR="216000" marT="136800" marB="13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114</a:t>
                      </a:r>
                      <a:endParaRPr lang="el-GR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97391">
                <a:tc>
                  <a:txBody>
                    <a:bodyPr/>
                    <a:lstStyle/>
                    <a:p>
                      <a:pPr marL="127000" marR="31115" indent="-114300">
                        <a:lnSpc>
                          <a:spcPct val="101800"/>
                        </a:lnSpc>
                      </a:pPr>
                      <a:r>
                        <a:rPr lang="el-GR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Εξυπηρέτηση χρέους ως προς τις εξαγωγές</a:t>
                      </a:r>
                      <a:endParaRPr lang="el-GR" sz="18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136800" marR="216000" marT="136800" marB="13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18</a:t>
                      </a:r>
                      <a:endParaRPr lang="el-GR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97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Παρούσα αξία χρέους ως προς τα έσοδα</a:t>
                      </a:r>
                    </a:p>
                  </a:txBody>
                  <a:tcPr marL="136800" marR="216000" marT="136800" marB="13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552</a:t>
                      </a:r>
                      <a:endParaRPr lang="el-GR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97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Εξυπηρέτηση χρέους ως</a:t>
                      </a:r>
                      <a:r>
                        <a:rPr lang="en-US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προς τα έσοδα</a:t>
                      </a:r>
                    </a:p>
                  </a:txBody>
                  <a:tcPr marL="136800" marR="216000" marT="136800" marB="13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22</a:t>
                      </a:r>
                      <a:endParaRPr lang="el-GR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8" name="Text Box 1028"/>
          <p:cNvSpPr txBox="1">
            <a:spLocks noChangeArrowheads="1"/>
          </p:cNvSpPr>
          <p:nvPr/>
        </p:nvSpPr>
        <p:spPr bwMode="auto">
          <a:xfrm>
            <a:off x="526847" y="6227763"/>
            <a:ext cx="3606949" cy="1846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defTabSz="762000"/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HIPC At-A-Glance Guide (IMF, Autumn 2013</a:t>
            </a:r>
            <a:r>
              <a:rPr lang="en-US" sz="120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)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513030" name="Rectangle 1030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862013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r>
              <a:rPr lang="el-GR" sz="2800" b="1" dirty="0">
                <a:solidFill>
                  <a:srgbClr val="660066"/>
                </a:solidFill>
              </a:rPr>
              <a:t>Δείκτες χρέους 36 HIPC χωρών μετά </a:t>
            </a:r>
            <a:r>
              <a:rPr lang="el-GR" sz="2800" b="1" dirty="0" smtClean="0">
                <a:solidFill>
                  <a:srgbClr val="660066"/>
                </a:solidFill>
              </a:rPr>
              <a:t>την</a:t>
            </a:r>
            <a:r>
              <a:rPr lang="en-US" sz="2800" b="1" dirty="0" smtClean="0">
                <a:solidFill>
                  <a:srgbClr val="660066"/>
                </a:solidFill>
              </a:rPr>
              <a:t> </a:t>
            </a:r>
            <a:r>
              <a:rPr lang="el-GR" sz="2800" b="1" dirty="0" smtClean="0">
                <a:solidFill>
                  <a:srgbClr val="660066"/>
                </a:solidFill>
              </a:rPr>
              <a:t>απόφαση</a:t>
            </a:r>
            <a:endParaRPr lang="en-GB" sz="2800" b="1" dirty="0">
              <a:solidFill>
                <a:srgbClr val="660066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263858"/>
              </p:ext>
            </p:extLst>
          </p:nvPr>
        </p:nvGraphicFramePr>
        <p:xfrm>
          <a:off x="526847" y="1031240"/>
          <a:ext cx="8056321" cy="49016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40481"/>
                <a:gridCol w="2407920"/>
                <a:gridCol w="2407920"/>
              </a:tblGrid>
              <a:tr h="797391">
                <a:tc>
                  <a:txBody>
                    <a:bodyPr/>
                    <a:lstStyle/>
                    <a:p>
                      <a:endParaRPr lang="el-GR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7A31"/>
                          </a:solidFill>
                          <a:latin typeface="+mn-lt"/>
                          <a:cs typeface="UB-HelveticaCond"/>
                        </a:rPr>
                        <a:t>1999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2012 (%)</a:t>
                      </a:r>
                    </a:p>
                  </a:txBody>
                  <a:tcPr anchor="ctr"/>
                </a:tc>
              </a:tr>
              <a:tr h="797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Παρούσα αξία χρέους ως προς τις εξαγωγές</a:t>
                      </a:r>
                    </a:p>
                  </a:txBody>
                  <a:tcPr marL="136800" marR="216000" marT="136800" marB="13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457</a:t>
                      </a:r>
                      <a:endParaRPr lang="el-GR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75</a:t>
                      </a:r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97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Παρούσα αξία χρέους ως προς το ΑΕΠ</a:t>
                      </a:r>
                    </a:p>
                  </a:txBody>
                  <a:tcPr marL="136800" marR="216000" marT="136800" marB="13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114</a:t>
                      </a:r>
                      <a:endParaRPr lang="el-GR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20</a:t>
                      </a:r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97391">
                <a:tc>
                  <a:txBody>
                    <a:bodyPr/>
                    <a:lstStyle/>
                    <a:p>
                      <a:pPr marL="127000" marR="31115" indent="-114300">
                        <a:lnSpc>
                          <a:spcPct val="101800"/>
                        </a:lnSpc>
                      </a:pPr>
                      <a:r>
                        <a:rPr lang="el-GR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Εξυπηρέτηση χρέους ως προς τις εξαγωγές</a:t>
                      </a:r>
                      <a:endParaRPr lang="el-GR" sz="1800" b="1" dirty="0">
                        <a:solidFill>
                          <a:srgbClr val="003399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136800" marR="216000" marT="136800" marB="13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18</a:t>
                      </a:r>
                      <a:endParaRPr lang="el-GR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</a:t>
                      </a:r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97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C00000"/>
                          </a:solidFill>
                          <a:latin typeface="+mn-lt"/>
                          <a:cs typeface="UB-HelveticaCond"/>
                        </a:rPr>
                        <a:t>Παρούσα αξία χρέους ως προς τα έσοδα</a:t>
                      </a:r>
                    </a:p>
                  </a:txBody>
                  <a:tcPr marL="136800" marR="216000" marT="136800" marB="13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552</a:t>
                      </a:r>
                      <a:endParaRPr lang="el-GR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104</a:t>
                      </a:r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797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Εξυπηρέτηση χρέους ως</a:t>
                      </a:r>
                      <a:r>
                        <a:rPr lang="en-US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lang="el-GR" sz="1800" b="1" dirty="0" smtClean="0">
                          <a:solidFill>
                            <a:srgbClr val="003399"/>
                          </a:solidFill>
                          <a:latin typeface="+mn-lt"/>
                          <a:cs typeface="UB-HelveticaCond"/>
                        </a:rPr>
                        <a:t>προς τα έσοδα</a:t>
                      </a:r>
                    </a:p>
                  </a:txBody>
                  <a:tcPr marL="136800" marR="216000" marT="136800" marB="13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22</a:t>
                      </a:r>
                      <a:endParaRPr lang="el-GR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</a:t>
                      </a:r>
                      <a:endParaRPr lang="el-G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3725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r>
              <a:rPr lang="el-GR" sz="2500" b="1" dirty="0">
                <a:solidFill>
                  <a:srgbClr val="A50021"/>
                </a:solidFill>
              </a:rPr>
              <a:t>Επιλεγμένες παγκόσμιες στατιστικές</a:t>
            </a:r>
            <a:endParaRPr lang="en-GB" sz="2500" b="1" dirty="0">
              <a:solidFill>
                <a:srgbClr val="A5002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875" y="6583363"/>
            <a:ext cx="495141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1" hangingPunct="1"/>
            <a:r>
              <a:rPr lang="en-US" sz="1200" i="1" dirty="0" err="1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Πηγές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DataBank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, World Development Indicators (World Bank).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69060"/>
              </p:ext>
            </p:extLst>
          </p:nvPr>
        </p:nvGraphicFramePr>
        <p:xfrm>
          <a:off x="142877" y="670560"/>
          <a:ext cx="8818242" cy="5779006"/>
        </p:xfrm>
        <a:graphic>
          <a:graphicData uri="http://schemas.openxmlformats.org/drawingml/2006/table">
            <a:tbl>
              <a:tblPr/>
              <a:tblGrid>
                <a:gridCol w="2134978"/>
                <a:gridCol w="835408"/>
                <a:gridCol w="835408"/>
                <a:gridCol w="835408"/>
                <a:gridCol w="835408"/>
                <a:gridCol w="835408"/>
                <a:gridCol w="835408"/>
                <a:gridCol w="835408"/>
                <a:gridCol w="835408"/>
              </a:tblGrid>
              <a:tr h="256483">
                <a:tc rowSpan="2">
                  <a:txBody>
                    <a:bodyPr/>
                    <a:lstStyle/>
                    <a:p>
                      <a:pPr marL="0" algn="l"/>
                      <a:endParaRPr lang="el-GR" dirty="0"/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τα εισοδηματικά κριτήρια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την περιοχή/χώρα 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</a:tr>
              <a:tr h="629346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  <a:r>
                        <a:rPr lang="el" sz="1000" b="1" baseline="0" dirty="0" smtClean="0">
                          <a:solidFill>
                            <a:srgbClr val="007A31"/>
                          </a:solidFill>
                          <a:latin typeface="+mn-lt"/>
                        </a:rPr>
                        <a:t> </a:t>
                      </a: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χαμηλού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χαμηλού-μεσαίου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μεγάλου-μεσαίου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υψηλού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Υποσαχάρια</a:t>
                      </a:r>
                    </a:p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Αφρική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Ευρωπαϊκή Ένωση</a:t>
                      </a:r>
                      <a:endParaRPr lang="el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Ηνωμένο Βασίλειο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Κόσμος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Πληθυσμός (εκατομμύρια,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846,5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lvl="0" indent="0" algn="ctr">
                        <a:tabLst/>
                      </a:pPr>
                      <a:r>
                        <a:rPr lang="el" sz="1200" b="1" kern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2507,0</a:t>
                      </a:r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>
                          <a:solidFill>
                            <a:srgbClr val="007A31"/>
                          </a:solidFill>
                          <a:latin typeface="+mn-lt"/>
                        </a:rPr>
                        <a:t>2390,6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1299,8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912,2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505,6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63,6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7043,9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πληθυσμού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μέση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ετήσια % μεταβολή,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>
                          <a:solidFill>
                            <a:srgbClr val="007A31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ΑΕΕ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κατά κεφαλήν, ΡΡΡ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($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ετησίως,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στο ΑΕΕ ανά χώρα (μέση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ετήσια % μεταβολή,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Αύξηση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στην κατανάλωση των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νοικοκυριών ανά χώρα (μέση ετήσια % μεταβολή, 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613781">
                <a:tc>
                  <a:txBody>
                    <a:bodyPr/>
                    <a:lstStyle/>
                    <a:p>
                      <a:pPr marL="0" marR="114300" indent="0" algn="l">
                        <a:lnSpc>
                          <a:spcPct val="100000"/>
                        </a:lnSpc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στον καθαρό σχηματισμό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κεφαλαίου (μέση ετήσια % μεταβολή, 2003-12) </a:t>
                      </a:r>
                      <a:endParaRPr lang="el" sz="1000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1143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Αύξηση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στις εξαγωγές αγαθών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και υπηρεσιών (μέση ετήσια % μεταβολή, 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Εξαγωγές τροφίμων, % των εξαγωγών εμπορευμάτων (μέσος όρος 2003-2012) 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6683">
                <a:tc>
                  <a:txBody>
                    <a:bodyPr/>
                    <a:lstStyle/>
                    <a:p>
                      <a:pPr marL="0" marR="1143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Εγχώριες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πιστώσεις που παρέχονται από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το χρηματοπιστωτικό τομέα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ως % του ΑΕΠ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(μέσος όρος</a:t>
                      </a:r>
                      <a:r>
                        <a:rPr lang="el" sz="1000" baseline="0" dirty="0" smtClean="0">
                          <a:solidFill>
                            <a:srgbClr val="241E1B"/>
                          </a:solidFill>
                          <a:latin typeface="+mn-lt"/>
                        </a:rPr>
                        <a:t>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5075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5076" name="Rectangle 10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 του χρέους</a:t>
            </a:r>
            <a:endParaRPr lang="en-GB" dirty="0"/>
          </a:p>
        </p:txBody>
      </p:sp>
      <p:sp>
        <p:nvSpPr>
          <p:cNvPr id="515077" name="Rectangle 1029"/>
          <p:cNvSpPr>
            <a:spLocks noGrp="1"/>
          </p:cNvSpPr>
          <p:nvPr>
            <p:ph type="body" idx="1"/>
          </p:nvPr>
        </p:nvSpPr>
        <p:spPr>
          <a:xfrm>
            <a:off x="301625" y="1386841"/>
            <a:ext cx="8534400" cy="356615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altLang="en-US" sz="2800" dirty="0" smtClean="0">
                <a:solidFill>
                  <a:srgbClr val="646B86"/>
                </a:solidFill>
              </a:rPr>
              <a:t>Η αντιμετώπιση του χρέους</a:t>
            </a:r>
            <a:endParaRPr lang="en-GB" altLang="en-US" sz="28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sz="2400" dirty="0" smtClean="0">
                <a:solidFill>
                  <a:srgbClr val="646B86"/>
                </a:solidFill>
              </a:rPr>
              <a:t>διαρθρωτικές μεταρρυθμίσεις στις αναπτυσσόμενες χώρες</a:t>
            </a:r>
            <a:endParaRPr lang="en-GB" altLang="en-US" sz="2400" dirty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sz="1900" dirty="0">
                <a:solidFill>
                  <a:srgbClr val="646B86"/>
                </a:solidFill>
              </a:rPr>
              <a:t>σ</a:t>
            </a:r>
            <a:r>
              <a:rPr lang="el-GR" altLang="en-US" sz="1900" dirty="0" smtClean="0">
                <a:solidFill>
                  <a:srgbClr val="646B86"/>
                </a:solidFill>
              </a:rPr>
              <a:t>υστάσεις πολιτικής του ΔΝΤ</a:t>
            </a:r>
            <a:endParaRPr lang="en-GB" altLang="en-US" sz="1900" dirty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sz="1900" dirty="0" smtClean="0">
                <a:solidFill>
                  <a:srgbClr val="646B86"/>
                </a:solidFill>
              </a:rPr>
              <a:t>παρεμβατικές λύσεις</a:t>
            </a:r>
            <a:endParaRPr lang="en-GB" altLang="en-US" sz="19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sz="2400" dirty="0" smtClean="0">
                <a:solidFill>
                  <a:srgbClr val="646B86"/>
                </a:solidFill>
              </a:rPr>
              <a:t>ανταλλαγές χρέους</a:t>
            </a:r>
            <a:endParaRPr lang="en-GB" altLang="en-US" sz="24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altLang="en-US" sz="2400" dirty="0">
                <a:solidFill>
                  <a:srgbClr val="646B86"/>
                </a:solidFill>
              </a:rPr>
              <a:t>δ</a:t>
            </a:r>
            <a:r>
              <a:rPr lang="el-GR" altLang="en-US" sz="2400" dirty="0" smtClean="0">
                <a:solidFill>
                  <a:srgbClr val="646B86"/>
                </a:solidFill>
              </a:rPr>
              <a:t>ιαγραφή χρέους </a:t>
            </a:r>
            <a:endParaRPr lang="en-GB" altLang="en-US" sz="2400" dirty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sz="1900" dirty="0" smtClean="0">
                <a:solidFill>
                  <a:srgbClr val="646B86"/>
                </a:solidFill>
              </a:rPr>
              <a:t>το πρόγραμμα για τις υπερχρεωμένες φτωχές χώρες-</a:t>
            </a:r>
            <a:r>
              <a:rPr lang="en-GB" altLang="en-US" sz="1900" dirty="0" smtClean="0">
                <a:solidFill>
                  <a:srgbClr val="646B86"/>
                </a:solidFill>
              </a:rPr>
              <a:t> HIPC </a:t>
            </a:r>
            <a:endParaRPr lang="en-GB" altLang="en-US" sz="1900" dirty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altLang="en-US" sz="1900" dirty="0">
                <a:solidFill>
                  <a:srgbClr val="646B86"/>
                </a:solidFill>
              </a:rPr>
              <a:t>ε</a:t>
            </a:r>
            <a:r>
              <a:rPr lang="el-GR" altLang="en-US" sz="1900" dirty="0" smtClean="0">
                <a:solidFill>
                  <a:srgbClr val="646B86"/>
                </a:solidFill>
              </a:rPr>
              <a:t>πακόλουθα γεγονότα</a:t>
            </a:r>
            <a:endParaRPr lang="en-GB" altLang="en-US" sz="1900" dirty="0">
              <a:solidFill>
                <a:srgbClr val="646B86"/>
              </a:solidFill>
            </a:endParaRPr>
          </a:p>
        </p:txBody>
      </p:sp>
      <p:sp>
        <p:nvSpPr>
          <p:cNvPr id="515078" name="Rectangle 1030"/>
          <p:cNvSpPr>
            <a:spLocks/>
          </p:cNvSpPr>
          <p:nvPr/>
        </p:nvSpPr>
        <p:spPr bwMode="auto">
          <a:xfrm>
            <a:off x="301625" y="4608576"/>
            <a:ext cx="8534400" cy="143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ts val="5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altLang="en-US" sz="2400" noProof="1" smtClean="0">
                <a:solidFill>
                  <a:srgbClr val="19323F"/>
                </a:solidFill>
                <a:latin typeface="Arial" charset="0"/>
              </a:rPr>
              <a:t>θα πρέπει να ακυρωθεί το σύνολο του χρέους και να αυξηθεί η ενίσχυση;</a:t>
            </a:r>
            <a:endParaRPr lang="en-US" altLang="en-US" sz="2400" noProof="1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spcBef>
                <a:spcPts val="5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altLang="en-US" sz="1900" noProof="1">
                <a:solidFill>
                  <a:srgbClr val="1E495C"/>
                </a:solidFill>
                <a:latin typeface="Arial" charset="0"/>
              </a:rPr>
              <a:t>ο</a:t>
            </a:r>
            <a:r>
              <a:rPr lang="el-GR" altLang="en-US" sz="1900" noProof="1" smtClean="0">
                <a:solidFill>
                  <a:srgbClr val="1E495C"/>
                </a:solidFill>
                <a:latin typeface="Arial" charset="0"/>
              </a:rPr>
              <a:t> στόχος του ΟΗΕ για το δείκτη βοήθειας προς GNY είναι 0,7%</a:t>
            </a:r>
            <a:endParaRPr lang="en-US" altLang="en-US" sz="1900" noProof="1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spcBef>
                <a:spcPts val="5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altLang="en-US" sz="1900" noProof="1" smtClean="0">
                <a:solidFill>
                  <a:srgbClr val="1E495C"/>
                </a:solidFill>
                <a:latin typeface="Arial" charset="0"/>
              </a:rPr>
              <a:t>ηθικός κίνδυνος και  ενίσχυση της "υπό όρους"</a:t>
            </a:r>
            <a:endParaRPr lang="en-GB" sz="19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5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5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5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8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3725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r>
              <a:rPr lang="el-GR" sz="2500" b="1" dirty="0">
                <a:solidFill>
                  <a:srgbClr val="A50021"/>
                </a:solidFill>
              </a:rPr>
              <a:t>Επιλεγμένες παγκόσμιες στατιστικές</a:t>
            </a:r>
            <a:endParaRPr lang="en-GB" sz="2500" b="1" dirty="0">
              <a:solidFill>
                <a:srgbClr val="A5002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2875" y="6583363"/>
            <a:ext cx="4951413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1" hangingPunct="1"/>
            <a:r>
              <a:rPr lang="en-US" sz="1200" i="1" dirty="0" err="1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Πηγές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: World </a:t>
            </a:r>
            <a:r>
              <a:rPr lang="en-US" sz="1200" i="1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DataBank</a:t>
            </a:r>
            <a:r>
              <a:rPr lang="en-US" sz="120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, World Development Indicators (World Bank).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45464"/>
              </p:ext>
            </p:extLst>
          </p:nvPr>
        </p:nvGraphicFramePr>
        <p:xfrm>
          <a:off x="142877" y="670560"/>
          <a:ext cx="8818242" cy="5779006"/>
        </p:xfrm>
        <a:graphic>
          <a:graphicData uri="http://schemas.openxmlformats.org/drawingml/2006/table">
            <a:tbl>
              <a:tblPr/>
              <a:tblGrid>
                <a:gridCol w="2134978"/>
                <a:gridCol w="835408"/>
                <a:gridCol w="835408"/>
                <a:gridCol w="835408"/>
                <a:gridCol w="835408"/>
                <a:gridCol w="835408"/>
                <a:gridCol w="835408"/>
                <a:gridCol w="835408"/>
                <a:gridCol w="835408"/>
              </a:tblGrid>
              <a:tr h="256483">
                <a:tc rowSpan="2">
                  <a:txBody>
                    <a:bodyPr/>
                    <a:lstStyle/>
                    <a:p>
                      <a:pPr marL="0" algn="l"/>
                      <a:endParaRPr lang="el-GR" dirty="0"/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τα εισοδηματικά κριτήρια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Ανάλογα με την περιοχή/χώρα </a:t>
                      </a:r>
                      <a:endParaRPr lang="el" sz="10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" sz="900" b="1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</a:tr>
              <a:tr h="629346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>
                    <a:solidFill>
                      <a:srgbClr val="FFF9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  <a:r>
                        <a:rPr lang="el" sz="1000" b="1" baseline="0" dirty="0" smtClean="0">
                          <a:solidFill>
                            <a:srgbClr val="007A31"/>
                          </a:solidFill>
                          <a:latin typeface="+mn-lt"/>
                        </a:rPr>
                        <a:t> </a:t>
                      </a: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χαμηλού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χαμηλού-μεσαίου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μεγάλου-μεσαίου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Οικονομίες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υψηλού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εισοδήματος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Υποσαχάρια</a:t>
                      </a:r>
                    </a:p>
                    <a:p>
                      <a:pPr marL="0" marR="889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rgbClr val="007A31"/>
                          </a:solidFill>
                          <a:latin typeface="+mn-lt"/>
                        </a:rPr>
                        <a:t>Αφρική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Ευρωπαϊκή Ένωση</a:t>
                      </a:r>
                      <a:endParaRPr lang="el"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 smtClean="0">
                          <a:solidFill>
                            <a:srgbClr val="007A31"/>
                          </a:solidFill>
                          <a:latin typeface="+mn-lt"/>
                        </a:rPr>
                        <a:t>Ηνωμένο Βασίλειο</a:t>
                      </a:r>
                      <a:endParaRPr lang="el" sz="1000" b="1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" sz="1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Κόσμος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Πληθυσμός (εκατομμύρια,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846,5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lvl="0" indent="0" algn="ctr">
                        <a:tabLst/>
                      </a:pPr>
                      <a:r>
                        <a:rPr lang="el" sz="1200" b="1" kern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2507,0</a:t>
                      </a:r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>
                          <a:solidFill>
                            <a:srgbClr val="007A31"/>
                          </a:solidFill>
                          <a:latin typeface="+mn-lt"/>
                        </a:rPr>
                        <a:t>2390,6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1299,8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912,2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505,6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63,6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7043,9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πληθυσμού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μέση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ετήσια % μεταβολή,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>
                          <a:solidFill>
                            <a:srgbClr val="007A31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ΑΕΕ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κατά κεφαλήν, ΡΡΡ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/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b="1" dirty="0" smtClean="0">
                          <a:solidFill>
                            <a:srgbClr val="241E1B"/>
                          </a:solidFill>
                          <a:latin typeface="+mn-lt"/>
                        </a:rPr>
                        <a:t>($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ετησίως, 2012)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1383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3877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10.621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38.522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2240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34.074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35.620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12.209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στο ΑΕΕ ανά χώρα (μέση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ετήσια % μεταβολή, 2003-12)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5,8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r>
                        <a:rPr lang="el" sz="1200" b="1" kern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 dirty="0">
                          <a:solidFill>
                            <a:srgbClr val="007A31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l" sz="1200" b="1" kern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1,5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Αύξηση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στην κατανάλωση των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νοικοκυριών ανά χώρα (μέση ετήσια % μεταβολή, 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613781">
                <a:tc>
                  <a:txBody>
                    <a:bodyPr/>
                    <a:lstStyle/>
                    <a:p>
                      <a:pPr marL="0" marR="114300" indent="0" algn="l">
                        <a:lnSpc>
                          <a:spcPct val="100000"/>
                        </a:lnSpc>
                      </a:pP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Αύξηση στον καθαρό σχηματισμό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κεφαλαίου (μέση ετήσια % μεταβολή, 2003-12) </a:t>
                      </a:r>
                      <a:endParaRPr lang="el" sz="1000" dirty="0">
                        <a:solidFill>
                          <a:srgbClr val="241E1B"/>
                        </a:solidFill>
                        <a:latin typeface="+mn-lt"/>
                      </a:endParaRP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1143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Αύξηση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στις εξαγωγές αγαθών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και υπηρεσιών (μέση ετήσια % μεταβολή, 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98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Εξαγωγές τροφίμων, % των εξαγωγών εμπορευμάτων (μέσος όρος 2003-2012) </a:t>
                      </a:r>
                    </a:p>
                  </a:txBody>
                  <a:tcPr marL="144000" marR="144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76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6683">
                <a:tc>
                  <a:txBody>
                    <a:bodyPr/>
                    <a:lstStyle/>
                    <a:p>
                      <a:pPr marL="0" marR="1143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Εγχώριες </a:t>
                      </a:r>
                      <a:r>
                        <a:rPr lang="el" sz="1000" dirty="0">
                          <a:solidFill>
                            <a:srgbClr val="241E1B"/>
                          </a:solidFill>
                          <a:latin typeface="+mn-lt"/>
                        </a:rPr>
                        <a:t>πιστώσεις που παρέχονται από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το χρηματοπιστωτικό τομέα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ως % του ΑΕΠ </a:t>
                      </a:r>
                      <a:b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</a:b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(μέσος όρος</a:t>
                      </a:r>
                      <a:r>
                        <a:rPr lang="el" sz="1000" baseline="0" dirty="0" smtClean="0">
                          <a:solidFill>
                            <a:srgbClr val="241E1B"/>
                          </a:solidFill>
                          <a:latin typeface="+mn-lt"/>
                        </a:rPr>
                        <a:t> </a:t>
                      </a:r>
                      <a:r>
                        <a:rPr lang="el" sz="1000" dirty="0" smtClean="0">
                          <a:solidFill>
                            <a:srgbClr val="241E1B"/>
                          </a:solidFill>
                          <a:latin typeface="+mn-lt"/>
                        </a:rPr>
                        <a:t>2003-12)</a:t>
                      </a:r>
                    </a:p>
                  </a:txBody>
                  <a:tcPr marL="144000" marR="144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032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302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921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21590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rgbClr val="007A3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l" sz="1200" b="1" kern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5AA"/>
      </a:dk2>
      <a:lt2>
        <a:srgbClr val="000000"/>
      </a:lt2>
      <a:accent1>
        <a:srgbClr val="800080"/>
      </a:accent1>
      <a:accent2>
        <a:srgbClr val="C40038"/>
      </a:accent2>
      <a:accent3>
        <a:srgbClr val="FFFFFF"/>
      </a:accent3>
      <a:accent4>
        <a:srgbClr val="000000"/>
      </a:accent4>
      <a:accent5>
        <a:srgbClr val="C0AAC0"/>
      </a:accent5>
      <a:accent6>
        <a:srgbClr val="B10032"/>
      </a:accent6>
      <a:hlink>
        <a:srgbClr val="663300"/>
      </a:hlink>
      <a:folHlink>
        <a:srgbClr val="0179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000000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066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66"/>
    </a:dk2>
    <a:lt2>
      <a:srgbClr val="0035AA"/>
    </a:lt2>
    <a:accent1>
      <a:srgbClr val="800080"/>
    </a:accent1>
    <a:accent2>
      <a:srgbClr val="C40038"/>
    </a:accent2>
    <a:accent3>
      <a:srgbClr val="AAAAB8"/>
    </a:accent3>
    <a:accent4>
      <a:srgbClr val="DADADA"/>
    </a:accent4>
    <a:accent5>
      <a:srgbClr val="C0AAC0"/>
    </a:accent5>
    <a:accent6>
      <a:srgbClr val="B10032"/>
    </a:accent6>
    <a:hlink>
      <a:srgbClr val="663300"/>
    </a:hlink>
    <a:folHlink>
      <a:srgbClr val="01791B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Settings\ltsn-a\Application Data\Microsoft\Templates\Lecture plans.pot</Template>
  <TotalTime>815</TotalTime>
  <Words>6192</Words>
  <Application>Microsoft Office PowerPoint</Application>
  <PresentationFormat>On-screen Show (4:3)</PresentationFormat>
  <Paragraphs>2461</Paragraphs>
  <Slides>80</Slides>
  <Notes>80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Default Design</vt:lpstr>
      <vt:lpstr>Document</vt:lpstr>
      <vt:lpstr>PowerPoint Presentation</vt:lpstr>
      <vt:lpstr>Τα Οικονομικά των Αναπτυσσόμενων Χωρών</vt:lpstr>
      <vt:lpstr> Το Πρόβλημα της Υπο-ανάπτυξης</vt:lpstr>
      <vt:lpstr>PowerPoint Presentation</vt:lpstr>
      <vt:lpstr>PowerPoint Presentation</vt:lpstr>
      <vt:lpstr>Το Πρόβλημα της Υπο-ανάπτυξης</vt:lpstr>
      <vt:lpstr>Επιλεγμένες παγκόσμιες στατιστικές</vt:lpstr>
      <vt:lpstr>Επιλεγμένες παγκόσμιες στατιστικές</vt:lpstr>
      <vt:lpstr>Επιλεγμένες παγκόσμιες στατιστικές</vt:lpstr>
      <vt:lpstr>Επιλεγμένες παγκόσμιες στατιστικές</vt:lpstr>
      <vt:lpstr>Επιλεγμένες παγκόσμιες στατιστικές</vt:lpstr>
      <vt:lpstr>Επιλεγμένες παγκόσμιες στατιστικές</vt:lpstr>
      <vt:lpstr>Επιλεγμένες παγκόσμιες στατιστικές</vt:lpstr>
      <vt:lpstr>Επιλεγμένες παγκόσμιες στατιστικές</vt:lpstr>
      <vt:lpstr>Επιλεγμένες παγκόσμιες στατιστικές</vt:lpstr>
      <vt:lpstr>Επιλεγμένες παγκόσμιες στατιστικές</vt:lpstr>
      <vt:lpstr>Επιλεγμένες παγκόσμιες στατιστικές</vt:lpstr>
      <vt:lpstr>Το Πρόβλημα της Υπο-ανάπτυξης</vt:lpstr>
      <vt:lpstr>Το Πρόβλημα της Υπο-ανάπτυξης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Τα Οικονομικά των Αναπτυσσόμενων Χωρών </vt:lpstr>
      <vt:lpstr>Το Διεθνές Εμπόριο και η Οικονομική Ανάπτυξη </vt:lpstr>
      <vt:lpstr>Το Διεθνές Εμπόριο και η Οικονομική Ανάπτυξη </vt:lpstr>
      <vt:lpstr>Το Διεθνές Εμπόριο και η Οικονομική Ανάπτυξη </vt:lpstr>
      <vt:lpstr>PowerPoint Presentation</vt:lpstr>
      <vt:lpstr>Το Διεθνές Εμπόριο και η Οικονομική Ανάπτυξη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Το Διεθνές Εμπόριο και η Οικονομική Ανάπτυξη</vt:lpstr>
      <vt:lpstr>PowerPoint Presentation</vt:lpstr>
      <vt:lpstr>Το Διεθνές Εμπόριο και η Οικονομική Ανάπτυξη</vt:lpstr>
      <vt:lpstr>Το Διεθνές Εμπόριο και η Οικονομική Ανάπτυξη</vt:lpstr>
      <vt:lpstr>Το Διεθνές Εμπόριο και η Οικονομική Ανάπτυξη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Το Διεθνές Εμπόριο και η Οικονομική Ανάπτυξη</vt:lpstr>
      <vt:lpstr>Το Διεθνές Εμπόριο και η Οικονομική Ανάπτυξη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Το Διεθνές Εμπόριο και η Οικονομική Ανάπτυξη</vt:lpstr>
      <vt:lpstr>Τα Οικονομικά των Αναπτυσσόμενων Χωρών</vt:lpstr>
      <vt:lpstr>Δομικά Προβλήματα</vt:lpstr>
      <vt:lpstr>Δομικά Προβλήματα</vt:lpstr>
      <vt:lpstr>Περιορισμένες επιλογές τεχνολογιών: ύπαρξη μιας μόνο τεχνολογίας </vt:lpstr>
      <vt:lpstr>Περιορισμένες επιλογές τεχνολογιών: ύπαρξη μιας μόνο τεχνολογίας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Δομικά Προβλήματα</vt:lpstr>
      <vt:lpstr>Τα Οικονομικά των Αναπτυσσόμενων Χωρών</vt:lpstr>
      <vt:lpstr>Το Πρόβλημα του Χρέους</vt:lpstr>
      <vt:lpstr>Το χρέος των αναπτυσσόμενων χωρών ως ποσοστό  του AκEθνEισ (μέσος όρος ανά περίοδο)</vt:lpstr>
      <vt:lpstr>Το χρέος των αναπτυσσόμενων χωρών ως ποσοστό  του AκEθνEισ (μέσος όρος ανά περίοδο)</vt:lpstr>
      <vt:lpstr>Το χρέος των αναπτυσσόμενων χωρών ως ποσοστό  του AκEθνEισ (μέσος όρος ανά περίοδο)</vt:lpstr>
      <vt:lpstr>Το χρέος των αναπτυσσόμενων χωρών ως ποσοστό  του AκEθνEισ (μέσος όρος ανά περίοδο)</vt:lpstr>
      <vt:lpstr>PowerPoint Presentation</vt:lpstr>
      <vt:lpstr>Το πρόβλημα του χρέους</vt:lpstr>
      <vt:lpstr>Το πρόβλημα του χρέους</vt:lpstr>
      <vt:lpstr>Το πρόβλημα του χρέους</vt:lpstr>
      <vt:lpstr>Δείκτες χρέους 36 HIPC χωρών μετά την απόφαση</vt:lpstr>
      <vt:lpstr>Δείκτες χρέους 36 HIPC χωρών μετά την απόφαση</vt:lpstr>
      <vt:lpstr>Δείκτες χρέους 36 HIPC χωρών μετά την απόφαση</vt:lpstr>
      <vt:lpstr>Το πρόβλημα του χρέους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Sloman</dc:creator>
  <cp:lastModifiedBy>dtp16</cp:lastModifiedBy>
  <cp:revision>154</cp:revision>
  <dcterms:created xsi:type="dcterms:W3CDTF">2002-11-17T23:04:00Z</dcterms:created>
  <dcterms:modified xsi:type="dcterms:W3CDTF">2018-04-11T06:43:24Z</dcterms:modified>
</cp:coreProperties>
</file>