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sldIdLst>
    <p:sldId id="446" r:id="rId2"/>
    <p:sldId id="392" r:id="rId3"/>
    <p:sldId id="412" r:id="rId4"/>
    <p:sldId id="447" r:id="rId5"/>
    <p:sldId id="414" r:id="rId6"/>
    <p:sldId id="394" r:id="rId7"/>
    <p:sldId id="448" r:id="rId8"/>
    <p:sldId id="449" r:id="rId9"/>
    <p:sldId id="450" r:id="rId10"/>
    <p:sldId id="418" r:id="rId11"/>
    <p:sldId id="438" r:id="rId12"/>
    <p:sldId id="420" r:id="rId13"/>
    <p:sldId id="409" r:id="rId14"/>
    <p:sldId id="410" r:id="rId15"/>
    <p:sldId id="439" r:id="rId16"/>
    <p:sldId id="440" r:id="rId17"/>
    <p:sldId id="441" r:id="rId18"/>
    <p:sldId id="442" r:id="rId19"/>
    <p:sldId id="443" r:id="rId20"/>
    <p:sldId id="444" r:id="rId21"/>
    <p:sldId id="445" r:id="rId22"/>
    <p:sldId id="421" r:id="rId23"/>
    <p:sldId id="397" r:id="rId24"/>
    <p:sldId id="398" r:id="rId25"/>
    <p:sldId id="399" r:id="rId26"/>
    <p:sldId id="400" r:id="rId27"/>
    <p:sldId id="431" r:id="rId28"/>
    <p:sldId id="428" r:id="rId29"/>
    <p:sldId id="430" r:id="rId30"/>
    <p:sldId id="429" r:id="rId31"/>
    <p:sldId id="432" r:id="rId32"/>
    <p:sldId id="402" r:id="rId33"/>
    <p:sldId id="403" r:id="rId34"/>
    <p:sldId id="437" r:id="rId35"/>
    <p:sldId id="404" r:id="rId36"/>
    <p:sldId id="411" r:id="rId37"/>
    <p:sldId id="405" r:id="rId38"/>
    <p:sldId id="406" r:id="rId39"/>
    <p:sldId id="407" r:id="rId4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C4F"/>
    <a:srgbClr val="336600"/>
    <a:srgbClr val="6C6C54"/>
    <a:srgbClr val="99CC00"/>
    <a:srgbClr val="438600"/>
    <a:srgbClr val="87AD27"/>
    <a:srgbClr val="585844"/>
    <a:srgbClr val="7A5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2" autoAdjust="0"/>
    <p:restoredTop sz="90841" autoAdjust="0"/>
  </p:normalViewPr>
  <p:slideViewPr>
    <p:cSldViewPr snapToGrid="0">
      <p:cViewPr varScale="1">
        <p:scale>
          <a:sx n="92" d="100"/>
          <a:sy n="92" d="100"/>
        </p:scale>
        <p:origin x="-108" y="-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35.xml"/><Relationship Id="rId3" Type="http://schemas.openxmlformats.org/officeDocument/2006/relationships/slide" Target="slides/slide8.xml"/><Relationship Id="rId7" Type="http://schemas.openxmlformats.org/officeDocument/2006/relationships/slide" Target="slides/slide14.xml"/><Relationship Id="rId12" Type="http://schemas.openxmlformats.org/officeDocument/2006/relationships/slide" Target="slides/slide33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3.xml"/><Relationship Id="rId11" Type="http://schemas.openxmlformats.org/officeDocument/2006/relationships/slide" Target="slides/slide30.xml"/><Relationship Id="rId5" Type="http://schemas.openxmlformats.org/officeDocument/2006/relationships/slide" Target="slides/slide12.xml"/><Relationship Id="rId15" Type="http://schemas.openxmlformats.org/officeDocument/2006/relationships/slide" Target="slides/slide39.xml"/><Relationship Id="rId10" Type="http://schemas.openxmlformats.org/officeDocument/2006/relationships/slide" Target="slides/slide28.xml"/><Relationship Id="rId4" Type="http://schemas.openxmlformats.org/officeDocument/2006/relationships/slide" Target="slides/slide10.xml"/><Relationship Id="rId9" Type="http://schemas.openxmlformats.org/officeDocument/2006/relationships/slide" Target="slides/slide23.xml"/><Relationship Id="rId14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13AAF9-1755-4A30-B6D3-4DEB380B62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6358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0A4CF-A661-40C6-A41C-4720401ED0A4}" type="slidenum">
              <a:rPr lang="en-GB"/>
              <a:pPr/>
              <a:t>1</a:t>
            </a:fld>
            <a:endParaRPr lang="en-GB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6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411E1-0926-4C05-B921-F0DA783AF3B3}" type="slidenum">
              <a:rPr lang="en-GB"/>
              <a:pPr/>
              <a:t>10</a:t>
            </a:fld>
            <a:endParaRPr lang="en-GB"/>
          </a:p>
        </p:txBody>
      </p:sp>
      <p:sp>
        <p:nvSpPr>
          <p:cNvPr id="37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1E846-3CD9-4E81-9B8C-123B64497698}" type="slidenum">
              <a:rPr lang="en-GB"/>
              <a:pPr/>
              <a:t>11</a:t>
            </a:fld>
            <a:endParaRPr lang="en-GB"/>
          </a:p>
        </p:txBody>
      </p:sp>
      <p:sp>
        <p:nvSpPr>
          <p:cNvPr id="41779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6BD96968-A73C-4AC5-88BB-BEDD45509FE2}" type="slidenum">
              <a:rPr lang="en-GB" altLang="en-US" sz="1000" i="1"/>
              <a:pPr algn="r" defTabSz="762000"/>
              <a:t>11</a:t>
            </a:fld>
            <a:endParaRPr lang="en-GB" altLang="en-US" sz="1000" i="1"/>
          </a:p>
        </p:txBody>
      </p:sp>
      <p:sp>
        <p:nvSpPr>
          <p:cNvPr id="417795" name="Rectangl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defTabSz="762000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ΕΙΝΑΙ ΜΕΤΑΦΡΑΣΜΕΝΟ ΣΤΗ ΣΕΛΙΔΑ 648.</a:t>
            </a:r>
            <a:endParaRPr lang="en-US" altLang="en-US" b="1" dirty="0"/>
          </a:p>
        </p:txBody>
      </p:sp>
      <p:sp>
        <p:nvSpPr>
          <p:cNvPr id="4177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0D616-0ECE-4D69-901B-3736E6952A87}" type="slidenum">
              <a:rPr lang="en-GB"/>
              <a:pPr/>
              <a:t>12</a:t>
            </a:fld>
            <a:endParaRPr lang="en-GB"/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A6F712-B4D8-4A6E-B51C-DBFF49299F46}" type="slidenum">
              <a:rPr lang="en-GB"/>
              <a:pPr/>
              <a:t>13</a:t>
            </a:fld>
            <a:endParaRPr lang="en-GB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5AA7F-87BD-4577-B03E-AFC1EFB4F78C}" type="slidenum">
              <a:rPr lang="en-GB"/>
              <a:pPr/>
              <a:t>14</a:t>
            </a:fld>
            <a:endParaRPr lang="en-GB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EDADD-E990-4B0E-98A8-4ABCA9EE690E}" type="slidenum">
              <a:rPr lang="en-GB"/>
              <a:pPr/>
              <a:t>15</a:t>
            </a:fld>
            <a:endParaRPr lang="en-GB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13.1 ΕΙΝΑΙ ΜΕΤΑΦΡΑΣΜΕΝΟΣ ΣΤΗ ΣΕΛΙΔΑ 652.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90961-6CFB-498D-AEB0-224391EA6C73}" type="slidenum">
              <a:rPr lang="en-GB"/>
              <a:pPr/>
              <a:t>16</a:t>
            </a:fld>
            <a:endParaRPr lang="en-GB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13.1 ΕΙΝΑΙ ΜΕΤΑΦΡΑΣΜΕΝΟΣ ΣΤΗ ΣΕΛΙΔΑ 652.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7367A-7852-4E2E-A4CB-A1D521D20096}" type="slidenum">
              <a:rPr lang="en-GB"/>
              <a:pPr/>
              <a:t>17</a:t>
            </a:fld>
            <a:endParaRPr lang="en-GB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13.1 ΕΙΝΑΙ ΜΕΤΑΦΡΑΣΜΕΝΟΣ ΣΤΗ ΣΕΛΙΔΑ 652.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3351F-B95C-47AF-A8BF-0D9B867B38EC}" type="slidenum">
              <a:rPr lang="en-GB"/>
              <a:pPr/>
              <a:t>18</a:t>
            </a:fld>
            <a:endParaRPr lang="en-GB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13.1 ΕΙΝΑΙ ΜΕΤΑΦΡΑΣΜΕΝΟΣ ΣΤΗ ΣΕΛΙΔΑ 652.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CD68-630C-41C6-9CF2-EE19BDA88A0A}" type="slidenum">
              <a:rPr lang="en-GB"/>
              <a:pPr/>
              <a:t>19</a:t>
            </a:fld>
            <a:endParaRPr lang="en-GB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13.1 ΕΙΝΑΙ ΜΕΤΑΦΡΑΣΜΕΝΟΣ ΣΤΗ ΣΕΛΙΔΑ 652.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A5782-57BA-42EA-BC94-5A1792F7B462}" type="slidenum">
              <a:rPr lang="en-GB"/>
              <a:pPr/>
              <a:t>2</a:t>
            </a:fld>
            <a:endParaRPr lang="en-GB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3522B-4C14-4949-889C-C311A2E33677}" type="slidenum">
              <a:rPr lang="en-GB"/>
              <a:pPr/>
              <a:t>20</a:t>
            </a:fld>
            <a:endParaRPr lang="en-GB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13.1 ΕΙΝΑΙ ΜΕΤΑΦΡΑΣΜΕΝΟΣ ΣΤΗ ΣΕΛΙΔΑ 652.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B1A0C-FF0A-44B1-B3FE-265883754F0F}" type="slidenum">
              <a:rPr lang="en-GB"/>
              <a:pPr/>
              <a:t>21</a:t>
            </a:fld>
            <a:endParaRPr lang="en-GB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b="1" noProof="1" smtClean="0"/>
              <a:t>Ο ΠΙΝΑΚΑΣ</a:t>
            </a:r>
            <a:r>
              <a:rPr lang="el-GR" b="1" baseline="0" noProof="1" smtClean="0"/>
              <a:t> 13.1 ΕΙΝΑΙ ΜΕΤΑΦΡΑΣΜΕΝΟΣ ΣΤΗ ΣΕΛΙΔΑ 652.</a:t>
            </a:r>
            <a:endParaRPr lang="el-GR" b="1" noProof="1" smtClean="0"/>
          </a:p>
          <a:p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D433C-6B6A-4F31-9F9D-FDEA8AA2759A}" type="slidenum">
              <a:rPr lang="en-GB"/>
              <a:pPr/>
              <a:t>22</a:t>
            </a:fld>
            <a:endParaRPr lang="en-GB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DAFB8-E211-4D55-8D80-4BC830F20AB0}" type="slidenum">
              <a:rPr lang="en-GB"/>
              <a:pPr/>
              <a:t>23</a:t>
            </a:fld>
            <a:endParaRPr lang="en-GB"/>
          </a:p>
        </p:txBody>
      </p:sp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19</a:t>
            </a:r>
          </a:p>
        </p:txBody>
      </p:sp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338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0E2DC-F117-4673-ACFD-7115FE6F17B4}" type="slidenum">
              <a:rPr lang="en-GB"/>
              <a:pPr/>
              <a:t>24</a:t>
            </a:fld>
            <a:endParaRPr lang="en-GB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3477E-4137-4BF7-9A73-68648222FEBB}" type="slidenum">
              <a:rPr lang="en-GB"/>
              <a:pPr/>
              <a:t>25</a:t>
            </a:fld>
            <a:endParaRPr lang="en-GB"/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20</a:t>
            </a: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79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3792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6C057-3B7E-4A10-9370-1DD1F0E45AFB}" type="slidenum">
              <a:rPr lang="en-GB"/>
              <a:pPr/>
              <a:t>26</a:t>
            </a:fld>
            <a:endParaRPr lang="en-GB"/>
          </a:p>
        </p:txBody>
      </p:sp>
      <p:sp>
        <p:nvSpPr>
          <p:cNvPr id="3399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99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20</a:t>
            </a:r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399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E97172-0942-4F6D-8B90-AC4B2EAED210}" type="slidenum">
              <a:rPr lang="en-GB"/>
              <a:pPr/>
              <a:t>27</a:t>
            </a:fld>
            <a:endParaRPr lang="en-GB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58C06-25AA-4D00-8C58-3450551930C4}" type="slidenum">
              <a:rPr lang="en-GB"/>
              <a:pPr/>
              <a:t>28</a:t>
            </a:fld>
            <a:endParaRPr lang="en-GB"/>
          </a:p>
        </p:txBody>
      </p:sp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73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20</a:t>
            </a: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731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D838C-AC83-4B8D-B843-D51509A91D10}" type="slidenum">
              <a:rPr lang="en-GB"/>
              <a:pPr/>
              <a:t>29</a:t>
            </a:fld>
            <a:endParaRPr lang="en-GB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94782-B3F9-4CE2-8DD9-263575F36A4A}" type="slidenum">
              <a:rPr lang="en-GB"/>
              <a:pPr/>
              <a:t>3</a:t>
            </a:fld>
            <a:endParaRPr lang="en-GB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80820-1BB6-424B-BCC6-915588E37149}" type="slidenum">
              <a:rPr lang="en-GB"/>
              <a:pPr/>
              <a:t>30</a:t>
            </a:fld>
            <a:endParaRPr lang="en-GB"/>
          </a:p>
        </p:txBody>
      </p:sp>
      <p:sp>
        <p:nvSpPr>
          <p:cNvPr id="399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20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93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936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8463C-5DE2-4FF5-8C51-E34E68475DA2}" type="slidenum">
              <a:rPr lang="en-GB"/>
              <a:pPr/>
              <a:t>31</a:t>
            </a:fld>
            <a:endParaRPr lang="en-GB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53B44-9CF3-45C5-9F04-8E83E343104D}" type="slidenum">
              <a:rPr lang="en-GB"/>
              <a:pPr/>
              <a:t>32</a:t>
            </a:fld>
            <a:endParaRPr lang="en-GB"/>
          </a:p>
        </p:txBody>
      </p:sp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40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21</a:t>
            </a:r>
          </a:p>
        </p:txBody>
      </p:sp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4407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30CB9-BB9E-4EEF-BC3A-85F93BAD5AF7}" type="slidenum">
              <a:rPr lang="en-GB"/>
              <a:pPr/>
              <a:t>33</a:t>
            </a:fld>
            <a:endParaRPr lang="en-GB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2921A0-540D-4941-9BF8-6820F4808B6A}" type="slidenum">
              <a:rPr lang="en-GB"/>
              <a:pPr/>
              <a:t>34</a:t>
            </a:fld>
            <a:endParaRPr lang="en-GB"/>
          </a:p>
        </p:txBody>
      </p:sp>
      <p:sp>
        <p:nvSpPr>
          <p:cNvPr id="415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52E3A37-1A95-4B96-B7AB-5EDBAE5C0B16}" type="slidenum">
              <a:rPr lang="en-GB" altLang="en-US" sz="1200"/>
              <a:pPr algn="r"/>
              <a:t>34</a:t>
            </a:fld>
            <a:endParaRPr lang="en-GB" altLang="en-US" sz="1200"/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13.4 ΕΙΝΑΙ ΜΕΤΑΦΡΑΣΜΕΝΟ ΣΤΗ ΣΕΛΙΔΑ 661.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CF2FC-376C-4D7F-ACE4-237DF2F1660D}" type="slidenum">
              <a:rPr lang="en-GB"/>
              <a:pPr/>
              <a:t>35</a:t>
            </a:fld>
            <a:endParaRPr lang="en-GB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3B5C7-F243-402A-BE28-12AFBF837DFE}" type="slidenum">
              <a:rPr lang="en-GB"/>
              <a:pPr/>
              <a:t>36</a:t>
            </a:fld>
            <a:endParaRPr lang="en-GB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3726E-3900-4A30-9920-CDF7F96B1BE2}" type="slidenum">
              <a:rPr lang="en-GB"/>
              <a:pPr/>
              <a:t>37</a:t>
            </a:fld>
            <a:endParaRPr lang="en-GB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85EEC-A345-4A87-8DAA-2643785FE501}" type="slidenum">
              <a:rPr lang="en-GB"/>
              <a:pPr/>
              <a:t>38</a:t>
            </a:fld>
            <a:endParaRPr lang="en-GB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FCB68-C2C1-4583-A22C-F25C23C3B915}" type="slidenum">
              <a:rPr lang="en-GB"/>
              <a:pPr/>
              <a:t>39</a:t>
            </a:fld>
            <a:endParaRPr lang="en-GB"/>
          </a:p>
        </p:txBody>
      </p:sp>
      <p:sp>
        <p:nvSpPr>
          <p:cNvPr id="354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53C2D-9572-40BE-99FB-5AEBC40B6743}" type="slidenum">
              <a:rPr lang="en-GB"/>
              <a:pPr/>
              <a:t>4</a:t>
            </a:fld>
            <a:endParaRPr lang="en-GB"/>
          </a:p>
        </p:txBody>
      </p:sp>
      <p:sp>
        <p:nvSpPr>
          <p:cNvPr id="438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CC1243-27A2-4763-B2DA-42D49807A299}" type="slidenum">
              <a:rPr lang="en-GB" altLang="en-US" sz="1200"/>
              <a:pPr algn="r"/>
              <a:t>4</a:t>
            </a:fld>
            <a:endParaRPr lang="en-GB" altLang="en-US" sz="1200"/>
          </a:p>
        </p:txBody>
      </p:sp>
      <p:sp>
        <p:nvSpPr>
          <p:cNvPr id="4382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650402D-62F9-4E41-BB5C-669C2900E7F4}" type="slidenum">
              <a:rPr lang="en-GB" altLang="en-US" sz="1200"/>
              <a:pPr algn="r" eaLnBrk="1" hangingPunct="1"/>
              <a:t>4</a:t>
            </a:fld>
            <a:endParaRPr lang="en-GB" altLang="en-US" sz="1200"/>
          </a:p>
        </p:txBody>
      </p:sp>
      <p:sp>
        <p:nvSpPr>
          <p:cNvPr id="438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13.1 ΕΙΝΑΙ ΜΕΤΑΦΡΑΣΜΕΝΟ ΣΤΗ ΣΕΛΙΔΑ 644.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9CBC1-0348-47AB-8461-0D53EC74D13F}" type="slidenum">
              <a:rPr lang="en-GB"/>
              <a:pPr/>
              <a:t>5</a:t>
            </a:fld>
            <a:endParaRPr lang="en-GB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BA8A9-C1F2-452D-BC86-78E89F019A38}" type="slidenum">
              <a:rPr lang="en-GB"/>
              <a:pPr/>
              <a:t>6</a:t>
            </a:fld>
            <a:endParaRPr lang="en-GB"/>
          </a:p>
        </p:txBody>
      </p:sp>
      <p:sp>
        <p:nvSpPr>
          <p:cNvPr id="32768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E7057-3A60-40D0-90A5-7D3568440157}" type="slidenum">
              <a:rPr lang="en-GB"/>
              <a:pPr/>
              <a:t>7</a:t>
            </a:fld>
            <a:endParaRPr lang="en-GB"/>
          </a:p>
        </p:txBody>
      </p:sp>
      <p:sp>
        <p:nvSpPr>
          <p:cNvPr id="440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48FFCC0-B01F-4506-8B92-77C03D1D7743}" type="slidenum">
              <a:rPr lang="en-GB" altLang="en-US" sz="1200"/>
              <a:pPr algn="r"/>
              <a:t>7</a:t>
            </a:fld>
            <a:endParaRPr lang="en-GB" altLang="en-US" sz="1200"/>
          </a:p>
        </p:txBody>
      </p:sp>
      <p:sp>
        <p:nvSpPr>
          <p:cNvPr id="4403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1944561-18D1-4B6B-9D85-499B93198185}" type="slidenum">
              <a:rPr lang="en-GB" altLang="en-US" sz="1200"/>
              <a:pPr algn="r" eaLnBrk="1" hangingPunct="1"/>
              <a:t>7</a:t>
            </a:fld>
            <a:endParaRPr lang="en-GB" altLang="en-US" sz="1200"/>
          </a:p>
        </p:txBody>
      </p:sp>
      <p:sp>
        <p:nvSpPr>
          <p:cNvPr id="440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13.2 ΕΙΝΑΙ ΜΕΤΑΦΡΑΣΜΕΝΟ ΣΤΗ ΣΕΛΙΔΑ 645.</a:t>
            </a:r>
            <a:endParaRPr lang="en-US" altLang="en-US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3C096-45F9-498E-B87D-E01EA8124A11}" type="slidenum">
              <a:rPr lang="en-GB"/>
              <a:pPr/>
              <a:t>8</a:t>
            </a:fld>
            <a:endParaRPr lang="en-GB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BB5C8-91E1-46A9-9D67-781F0EF794F0}" type="slidenum">
              <a:rPr lang="en-GB"/>
              <a:pPr/>
              <a:t>9</a:t>
            </a:fld>
            <a:endParaRPr lang="en-GB"/>
          </a:p>
        </p:txBody>
      </p:sp>
      <p:sp>
        <p:nvSpPr>
          <p:cNvPr id="444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F52968C-FD93-4CCC-9D05-FBD1AEB20E08}" type="slidenum">
              <a:rPr lang="en-GB" altLang="en-US" sz="1200"/>
              <a:pPr algn="r"/>
              <a:t>9</a:t>
            </a:fld>
            <a:endParaRPr lang="en-GB" altLang="en-US" sz="1200"/>
          </a:p>
        </p:txBody>
      </p:sp>
      <p:sp>
        <p:nvSpPr>
          <p:cNvPr id="44441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713307B-6B08-4836-A49D-380242506605}" type="slidenum">
              <a:rPr lang="en-GB" altLang="en-US" sz="1200"/>
              <a:pPr algn="r" eaLnBrk="1" hangingPunct="1"/>
              <a:t>9</a:t>
            </a:fld>
            <a:endParaRPr lang="en-GB" altLang="en-US" sz="1200"/>
          </a:p>
        </p:txBody>
      </p:sp>
      <p:sp>
        <p:nvSpPr>
          <p:cNvPr id="444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b="1" dirty="0" smtClean="0"/>
              <a:t>ΤΟ</a:t>
            </a:r>
            <a:r>
              <a:rPr lang="el-GR" altLang="en-US" b="1" baseline="0" dirty="0" smtClean="0"/>
              <a:t> ΔΙΑΓΡΑΜΜΑ 13.3 ΕΙΝΑΙ ΜΕΤΑΦΡΑΣΜΕΝΟ ΣΤΗ ΣΕΛΙΔΑ 646.</a:t>
            </a:r>
            <a:endParaRPr lang="en-US" altLang="en-US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5D2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DEC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993775"/>
            <a:ext cx="9144000" cy="796925"/>
          </a:xfrm>
          <a:effectLst/>
        </p:spPr>
        <p:txBody>
          <a:bodyPr anchor="ctr"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76041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336600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A07F5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47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9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FDC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94B74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algn="ctr">
            <a:solidFill>
              <a:srgbClr val="6633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CB9C4F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38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438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E6312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BC94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7A5A00"/>
        </a:buClr>
        <a:buSzPct val="70000"/>
        <a:buFont typeface="Wingdings 2" pitchFamily="18" charset="2"/>
        <a:buChar char=""/>
        <a:defRPr sz="2000">
          <a:solidFill>
            <a:srgbClr val="585844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Word_97_-_2003_Document1.doc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2.doc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3.doc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8D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 descr="C:\Econ9MEL\Images\Chapter 26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0" y="4773613"/>
            <a:ext cx="9144000" cy="2084387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el-GR" sz="5000" b="1" dirty="0" smtClean="0">
                <a:solidFill>
                  <a:srgbClr val="006666"/>
                </a:solidFill>
                <a:latin typeface="Arial" charset="0"/>
              </a:rPr>
              <a:t>Παγκόσμια και Περιφερειακή</a:t>
            </a:r>
          </a:p>
          <a:p>
            <a:pPr algn="ctr">
              <a:lnSpc>
                <a:spcPct val="95000"/>
              </a:lnSpc>
            </a:pPr>
            <a:r>
              <a:rPr lang="el-GR" sz="5000" b="1" dirty="0" smtClean="0">
                <a:solidFill>
                  <a:srgbClr val="006666"/>
                </a:solidFill>
                <a:latin typeface="Arial" charset="0"/>
              </a:rPr>
              <a:t> Αλληλεξάρτηση</a:t>
            </a:r>
            <a:endParaRPr lang="en-GB" sz="5000" dirty="0">
              <a:solidFill>
                <a:srgbClr val="0066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/>
          </p:cNvSpPr>
          <p:nvPr>
            <p:ph type="body" idx="1"/>
          </p:nvPr>
        </p:nvSpPr>
        <p:spPr>
          <a:xfrm>
            <a:off x="301625" y="1447801"/>
            <a:ext cx="8534400" cy="12953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dirty="0" smtClean="0">
                <a:solidFill>
                  <a:srgbClr val="6C6C54"/>
                </a:solidFill>
              </a:rPr>
              <a:t>Χρηματοοικονομική αλληλεξάρτηση</a:t>
            </a:r>
            <a:endParaRPr lang="en-GB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>
                <a:solidFill>
                  <a:srgbClr val="6C6C54"/>
                </a:solidFill>
              </a:rPr>
              <a:t>αύξηση των διεθνών χρηματοοικονομικών ροών</a:t>
            </a:r>
            <a:endParaRPr lang="en-GB" altLang="en-US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>
                <a:solidFill>
                  <a:srgbClr val="6C6C54"/>
                </a:solidFill>
              </a:rPr>
              <a:t>ισολογισμοί και υποχρεώσεις των τραπεζών προς κατοίκους του εξωτερικού</a:t>
            </a:r>
            <a:endParaRPr lang="en-GB" altLang="en-US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>
                <a:solidFill>
                  <a:srgbClr val="6C6C54"/>
                </a:solidFill>
                <a:latin typeface="Arial" charset="0"/>
              </a:rPr>
              <a:t>κατοχή </a:t>
            </a:r>
            <a:r>
              <a:rPr lang="el-GR" altLang="en-US" dirty="0">
                <a:solidFill>
                  <a:srgbClr val="6C6C54"/>
                </a:solidFill>
                <a:latin typeface="Arial" charset="0"/>
              </a:rPr>
              <a:t>κρατικών τίτλων από ξένους</a:t>
            </a:r>
            <a:endParaRPr lang="en-GB" altLang="en-US" dirty="0">
              <a:solidFill>
                <a:srgbClr val="6C6C54"/>
              </a:solidFill>
              <a:latin typeface="Arial" charset="0"/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endParaRPr lang="en-GB" altLang="en-US" dirty="0"/>
          </a:p>
        </p:txBody>
      </p:sp>
      <p:sp>
        <p:nvSpPr>
          <p:cNvPr id="375811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  <p:sp>
        <p:nvSpPr>
          <p:cNvPr id="375812" name="Rectangle 4"/>
          <p:cNvSpPr>
            <a:spLocks/>
          </p:cNvSpPr>
          <p:nvPr/>
        </p:nvSpPr>
        <p:spPr bwMode="auto">
          <a:xfrm>
            <a:off x="301625" y="4556760"/>
            <a:ext cx="8534400" cy="18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7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η σημασία των ελλειμμάτων του ισοζυγίου τρεχουσών συναλλαγών των ΗΠΑ</a:t>
            </a:r>
            <a:endParaRPr lang="en-GB" altLang="en-US" sz="1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70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σχέσεις με τα κινεζικά πλεονάσματα  στο ισοζύγιο τρεχουσών συναλλαγών</a:t>
            </a:r>
            <a:endParaRPr lang="en-GB" altLang="en-US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5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2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el-GR" altLang="en-US" sz="2000" b="1" dirty="0">
                <a:solidFill>
                  <a:srgbClr val="660066"/>
                </a:solidFill>
                <a:latin typeface="Arial" charset="0"/>
                <a:cs typeface="Arial" charset="0"/>
              </a:rPr>
              <a:t>Ισοζύγιο τρεχουσών συναλλαγών των ΗΠΑ και της Κίνας (% του ΑΕΠ)</a:t>
            </a:r>
            <a:endParaRPr lang="en-GB" altLang="en-US" sz="20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416772" name="TextBox 4"/>
          <p:cNvSpPr txBox="1"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Τα δεδομένα για το 2014 και το 2015 βασίζονται σε προβλέψεις.</a:t>
            </a:r>
          </a:p>
          <a:p>
            <a:pPr eaLnBrk="1" hangingPunct="1"/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Βασισμένο σε δεδομένα από το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World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Economic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Outlook </a:t>
            </a:r>
            <a:r>
              <a:rPr lang="el-GR" altLang="en-US" sz="12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Database</a:t>
            </a:r>
            <a:r>
              <a:rPr lang="el-GR" altLang="en-US" sz="1200" i="1" dirty="0">
                <a:solidFill>
                  <a:srgbClr val="B2B2B2"/>
                </a:solidFill>
                <a:latin typeface="Arial" charset="0"/>
                <a:cs typeface="Arial" charset="0"/>
              </a:rPr>
              <a:t> (IMF).</a:t>
            </a:r>
            <a:endParaRPr lang="en-GB" altLang="en-US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/>
          <a:stretch/>
        </p:blipFill>
        <p:spPr>
          <a:xfrm>
            <a:off x="270163" y="862445"/>
            <a:ext cx="8312728" cy="48816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/>
          </p:cNvSpPr>
          <p:nvPr>
            <p:ph type="body" idx="1"/>
          </p:nvPr>
        </p:nvSpPr>
        <p:spPr>
          <a:xfrm>
            <a:off x="301625" y="1574800"/>
            <a:ext cx="8534400" cy="3378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dirty="0" smtClean="0">
                <a:solidFill>
                  <a:srgbClr val="6C6C54"/>
                </a:solidFill>
              </a:rPr>
              <a:t>Χρηματοοικονομική αλληλεξάρτηση</a:t>
            </a:r>
            <a:endParaRPr lang="en-GB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C6C54"/>
                </a:solidFill>
              </a:rPr>
              <a:t>αύξηση των διεθνών χρηματοοικονομικών ροών</a:t>
            </a:r>
            <a:endParaRPr lang="en-GB" altLang="en-US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C6C54"/>
                </a:solidFill>
              </a:rPr>
              <a:t>ισολογισμοί και υποχρεώσεις των τραπεζών προς κατοίκους του εξωτερικού</a:t>
            </a:r>
            <a:endParaRPr lang="en-GB" altLang="en-US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C6C54"/>
                </a:solidFill>
                <a:latin typeface="Arial" charset="0"/>
              </a:rPr>
              <a:t>κατοχή κρατικών τίτλων από ξένους</a:t>
            </a:r>
            <a:endParaRPr lang="en-GB" altLang="en-US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>
                <a:solidFill>
                  <a:srgbClr val="6C6C54"/>
                </a:solidFill>
                <a:latin typeface="Arial" charset="0"/>
              </a:rPr>
              <a:t>η </a:t>
            </a:r>
            <a:r>
              <a:rPr lang="el-GR" altLang="en-US" dirty="0">
                <a:solidFill>
                  <a:srgbClr val="6C6C54"/>
                </a:solidFill>
                <a:latin typeface="Arial" charset="0"/>
              </a:rPr>
              <a:t>σημασία των ελλειμμάτων του ισοζυγίου τρεχουσών συναλλαγών των </a:t>
            </a:r>
            <a:r>
              <a:rPr lang="el-GR" altLang="en-US" dirty="0" smtClean="0">
                <a:solidFill>
                  <a:srgbClr val="6C6C54"/>
                </a:solidFill>
                <a:latin typeface="Arial" charset="0"/>
              </a:rPr>
              <a:t>ΗΠΑ</a:t>
            </a:r>
            <a:endParaRPr lang="en-GB" altLang="en-US" sz="1600" dirty="0">
              <a:solidFill>
                <a:srgbClr val="6C6C54"/>
              </a:solidFill>
              <a:latin typeface="Arial" charset="0"/>
            </a:endParaRPr>
          </a:p>
        </p:txBody>
      </p:sp>
      <p:sp>
        <p:nvSpPr>
          <p:cNvPr id="379907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  <p:sp>
        <p:nvSpPr>
          <p:cNvPr id="379908" name="Rectangle 4"/>
          <p:cNvSpPr>
            <a:spLocks/>
          </p:cNvSpPr>
          <p:nvPr/>
        </p:nvSpPr>
        <p:spPr bwMode="auto">
          <a:xfrm>
            <a:off x="301625" y="5031278"/>
            <a:ext cx="8534400" cy="12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επιπτώσεις των μεταβολών των επιτοκίων στη χώρα Α στη χώρα Β</a:t>
            </a:r>
            <a:endParaRPr lang="en-GB" altLang="en-US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spcBef>
                <a:spcPct val="45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300" dirty="0">
                <a:solidFill>
                  <a:srgbClr val="1E495C"/>
                </a:solidFill>
                <a:latin typeface="Arial" charset="0"/>
              </a:rPr>
              <a:t>κ</a:t>
            </a: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αθοριστικοί παράγοντες του μεγέθους της επίδρασης  </a:t>
            </a:r>
            <a:endParaRPr lang="en-GB" altLang="en-US" sz="23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/>
          </p:cNvSpPr>
          <p:nvPr>
            <p:ph type="body" idx="1"/>
          </p:nvPr>
        </p:nvSpPr>
        <p:spPr>
          <a:xfrm>
            <a:off x="286385" y="1529080"/>
            <a:ext cx="8534400" cy="4838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Ο διεθνής συντονισμός των εσωτερικών πολιτικών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/>
              <a:t>δ</a:t>
            </a:r>
            <a:r>
              <a:rPr lang="el-GR" altLang="en-US" dirty="0" smtClean="0"/>
              <a:t>ιεθνείς οικονομικοί κύκλοι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/>
              <a:t>α</a:t>
            </a:r>
            <a:r>
              <a:rPr lang="el-GR" altLang="en-US" dirty="0" smtClean="0"/>
              <a:t>νάγκη αποφυγής πολιτικών τύπου ‘ </a:t>
            </a:r>
            <a:r>
              <a:rPr lang="en-GB" altLang="en-US" dirty="0" smtClean="0"/>
              <a:t>beggar-my-neighbour</a:t>
            </a:r>
            <a:r>
              <a:rPr lang="el-GR" altLang="en-US" dirty="0" smtClean="0"/>
              <a:t> ’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ανάγκη για διεθνή συνεργασία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n-GB" altLang="en-US" dirty="0"/>
              <a:t>G8 and G20</a:t>
            </a:r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ΔΝΤ (διεθνές νομισματικό ταμείο)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200"/>
              </a:spcBef>
            </a:pPr>
            <a:r>
              <a:rPr lang="el-GR" altLang="en-US" dirty="0" smtClean="0"/>
              <a:t> ΠΟΕ (παγκόσμιος οργανισμός εμπορίου )</a:t>
            </a:r>
            <a:endParaRPr lang="en-GB" altLang="en-US" dirty="0"/>
          </a:p>
        </p:txBody>
      </p:sp>
      <p:sp>
        <p:nvSpPr>
          <p:cNvPr id="357379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7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7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7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7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7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7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7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78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/>
          </p:cNvSpPr>
          <p:nvPr>
            <p:ph type="body" idx="1"/>
          </p:nvPr>
        </p:nvSpPr>
        <p:spPr>
          <a:xfrm>
            <a:off x="301625" y="1574800"/>
            <a:ext cx="8534400" cy="48387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l-GR" altLang="en-US" dirty="0" smtClean="0"/>
              <a:t>Παγκόσμια  αλληλεξάρτηση  και μεταβλητότητα των συναλλαγματικών ισοτιμιών</a:t>
            </a:r>
            <a:endParaRPr lang="en-GB" altLang="en-US" dirty="0"/>
          </a:p>
          <a:p>
            <a:pPr lvl="1">
              <a:spcBef>
                <a:spcPct val="35000"/>
              </a:spcBef>
            </a:pPr>
            <a:r>
              <a:rPr lang="el-GR" altLang="en-US" dirty="0" smtClean="0"/>
              <a:t>διεθνή οικονομικά κινήματα</a:t>
            </a:r>
            <a:endParaRPr lang="en-GB" altLang="en-US" dirty="0"/>
          </a:p>
          <a:p>
            <a:pPr lvl="1">
              <a:spcBef>
                <a:spcPct val="35000"/>
              </a:spcBef>
            </a:pPr>
            <a:r>
              <a:rPr lang="el-GR" altLang="en-US" dirty="0" smtClean="0"/>
              <a:t>αύξηση της κερδοσκοπίας</a:t>
            </a:r>
            <a:endParaRPr lang="en-GB" altLang="en-US" dirty="0"/>
          </a:p>
          <a:p>
            <a:pPr lvl="1">
              <a:spcBef>
                <a:spcPct val="35000"/>
              </a:spcBef>
            </a:pPr>
            <a:r>
              <a:rPr lang="el-GR" altLang="en-US" dirty="0" smtClean="0"/>
              <a:t>διαφορές μεταξύ των χωρών</a:t>
            </a:r>
            <a:endParaRPr lang="en-GB" altLang="en-US" dirty="0"/>
          </a:p>
          <a:p>
            <a:pPr lvl="2">
              <a:spcBef>
                <a:spcPct val="35000"/>
              </a:spcBef>
            </a:pPr>
            <a:r>
              <a:rPr lang="el-GR" altLang="en-US" dirty="0" smtClean="0"/>
              <a:t>επιτόκια</a:t>
            </a:r>
            <a:endParaRPr lang="en-GB" altLang="en-US" dirty="0"/>
          </a:p>
          <a:p>
            <a:pPr lvl="2">
              <a:spcBef>
                <a:spcPct val="35000"/>
              </a:spcBef>
            </a:pPr>
            <a:r>
              <a:rPr lang="el-GR" altLang="en-US" dirty="0" smtClean="0"/>
              <a:t>ρυθμοί ανάπτυξης</a:t>
            </a:r>
            <a:endParaRPr lang="en-GB" altLang="en-US" dirty="0"/>
          </a:p>
          <a:p>
            <a:pPr lvl="2">
              <a:spcBef>
                <a:spcPct val="35000"/>
              </a:spcBef>
            </a:pPr>
            <a:r>
              <a:rPr lang="el-GR" altLang="en-US" dirty="0" smtClean="0"/>
              <a:t>ρυθμοί πληθωρισμού</a:t>
            </a:r>
            <a:endParaRPr lang="en-GB" altLang="en-US" dirty="0"/>
          </a:p>
          <a:p>
            <a:pPr lvl="2">
              <a:spcBef>
                <a:spcPct val="35000"/>
              </a:spcBef>
            </a:pPr>
            <a:r>
              <a:rPr lang="el-GR" altLang="en-US" dirty="0"/>
              <a:t>τ</a:t>
            </a:r>
            <a:r>
              <a:rPr lang="el-GR" altLang="en-US" dirty="0" smtClean="0"/>
              <a:t>ρέχουσες συναλλαγές του ισοζυγίου πληρωμών</a:t>
            </a:r>
            <a:endParaRPr lang="en-GB" altLang="en-US" dirty="0"/>
          </a:p>
          <a:p>
            <a:pPr lvl="2">
              <a:spcBef>
                <a:spcPct val="35000"/>
              </a:spcBef>
            </a:pPr>
            <a:r>
              <a:rPr lang="el-GR" altLang="en-US" dirty="0" smtClean="0"/>
              <a:t>δημόσιο χρέος και τα ελλείμματα</a:t>
            </a:r>
            <a:endParaRPr lang="en-GB" altLang="en-US" dirty="0"/>
          </a:p>
        </p:txBody>
      </p:sp>
      <p:sp>
        <p:nvSpPr>
          <p:cNvPr id="359427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9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9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9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9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9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9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9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9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59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 build="p" bldLvl="3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Διεθνείς μακροοικονομικοί δείκτες</a:t>
            </a:r>
            <a:endParaRPr lang="en-GB" sz="26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2972"/>
            <a:ext cx="790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</a:rPr>
              <a:t>: Stat Extracts (OECD), Principal Economic Indicators (IMF) and AMECO database (European Commission).</a:t>
            </a:r>
            <a:endParaRPr lang="en-GB" sz="1200" dirty="0">
              <a:solidFill>
                <a:srgbClr val="DDDDDD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86379"/>
              </p:ext>
            </p:extLst>
          </p:nvPr>
        </p:nvGraphicFramePr>
        <p:xfrm>
          <a:off x="205316" y="603248"/>
          <a:ext cx="8568000" cy="57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44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38416">
                <a:tc>
                  <a:txBody>
                    <a:bodyPr/>
                    <a:lstStyle/>
                    <a:p>
                      <a:pPr marL="0" algn="l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Δείκτης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αλλαγματικής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ισοτιμίας (%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ετήσιας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μεταβολής)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αχυπρόθεσμα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τριμηνι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αία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ονομαστικά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επιτόκια (%)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Οικονομική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μεγέθυνση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πρα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ατικού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Πληθωρισμός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κατανα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λωτή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(%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CPI)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Ισοζύγιο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τρεχουσών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Πλεόν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γενικής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βέρνησης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Διεθνείς μακροοικονομικοί δείκτες</a:t>
            </a:r>
            <a:endParaRPr lang="en-GB" sz="26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2972"/>
            <a:ext cx="790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</a:rPr>
              <a:t>: Stat Extracts (OECD), Principal Economic Indicators (IMF) and AMECO database (European Commission).</a:t>
            </a:r>
            <a:endParaRPr lang="en-GB" sz="1200" dirty="0">
              <a:solidFill>
                <a:srgbClr val="DDDDDD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31354"/>
              </p:ext>
            </p:extLst>
          </p:nvPr>
        </p:nvGraphicFramePr>
        <p:xfrm>
          <a:off x="205316" y="603248"/>
          <a:ext cx="8568000" cy="57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44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38416">
                <a:tc>
                  <a:txBody>
                    <a:bodyPr/>
                    <a:lstStyle/>
                    <a:p>
                      <a:pPr marL="0" algn="l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Δείκτης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αλλαγματικής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ισοτιμίας (%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ετήσιας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μεταβολής)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αχυπρόθεσμα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τριμηνι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αία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ονομαστικά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επιτόκια (%)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Οικονομική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μεγέθυνση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πρα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ατικού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Πληθωρισμός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κατανα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λωτή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(%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CPI)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Ισοζύγιο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τρεχουσών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Πλεόν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γενικής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βέρνησης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Διεθνείς μακροοικονομικοί δείκτες</a:t>
            </a:r>
            <a:endParaRPr lang="en-GB" sz="26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2972"/>
            <a:ext cx="790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</a:rPr>
              <a:t>: Stat Extracts (OECD), Principal Economic Indicators (IMF) and AMECO database (European Commission).</a:t>
            </a:r>
            <a:endParaRPr lang="en-GB" sz="1200" dirty="0">
              <a:solidFill>
                <a:srgbClr val="DDDDDD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76791"/>
              </p:ext>
            </p:extLst>
          </p:nvPr>
        </p:nvGraphicFramePr>
        <p:xfrm>
          <a:off x="205316" y="603248"/>
          <a:ext cx="8568000" cy="57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44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38416">
                <a:tc>
                  <a:txBody>
                    <a:bodyPr/>
                    <a:lstStyle/>
                    <a:p>
                      <a:pPr marL="0" algn="l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Δείκτης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αλλαγματικής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ισοτιμίας (%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ετήσιας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μεταβολής)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αχυπρόθεσμα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τριμηνι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αία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ονομαστικά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επιτόκια (%)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10,8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4,7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Οικονομική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μεγέθυνση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πρα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ατικού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Πληθωρισμός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κατανα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λωτή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(%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CPI)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Ισοζύγιο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τρεχουσών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Πλεόν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γενικής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βέρνησης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Διεθνείς μακροοικονομικοί δείκτες</a:t>
            </a:r>
            <a:endParaRPr lang="en-GB" sz="26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2972"/>
            <a:ext cx="790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</a:rPr>
              <a:t>: Stat Extracts (OECD), Principal Economic Indicators (IMF) and AMECO database (European Commission).</a:t>
            </a:r>
            <a:endParaRPr lang="en-GB" sz="1200" dirty="0">
              <a:solidFill>
                <a:srgbClr val="DDDDDD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484004"/>
              </p:ext>
            </p:extLst>
          </p:nvPr>
        </p:nvGraphicFramePr>
        <p:xfrm>
          <a:off x="205316" y="603248"/>
          <a:ext cx="8568000" cy="57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44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38416">
                <a:tc>
                  <a:txBody>
                    <a:bodyPr/>
                    <a:lstStyle/>
                    <a:p>
                      <a:pPr marL="0" algn="l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Δείκτης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αλλαγματικής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ισοτιμίας (%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ετήσιας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μεταβολής)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αχυπρόθεσμα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τριμηνι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αία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ονομαστικά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επιτόκια (%)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10,8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4,7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Οικονομική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μεγέθυνση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πρα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ατικού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8,7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8,9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Πληθωρισμός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κατανα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λωτή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(%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CPI)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Ισοζύγιο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τρεχουσών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Πλεόν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γενικής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βέρνησης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Διεθνείς μακροοικονομικοί δείκτες</a:t>
            </a:r>
            <a:endParaRPr lang="en-GB" sz="26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2972"/>
            <a:ext cx="790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</a:rPr>
              <a:t>: Stat Extracts (OECD), Principal Economic Indicators (IMF) and AMECO database (European Commission).</a:t>
            </a:r>
            <a:endParaRPr lang="en-GB" sz="1200" dirty="0">
              <a:solidFill>
                <a:srgbClr val="DDDDDD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351245"/>
              </p:ext>
            </p:extLst>
          </p:nvPr>
        </p:nvGraphicFramePr>
        <p:xfrm>
          <a:off x="205316" y="603248"/>
          <a:ext cx="8568000" cy="57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44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38416">
                <a:tc>
                  <a:txBody>
                    <a:bodyPr/>
                    <a:lstStyle/>
                    <a:p>
                      <a:pPr marL="0" algn="l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Δείκτης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αλλαγματικής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ισοτιμίας (%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ετήσιας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μεταβολής)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αχυπρόθεσμα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τριμηνι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αία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ονομαστικά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επιτόκια (%)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10,8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4,7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Οικονομική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μεγέθυνση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πρα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ατικού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8,7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8,9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Πληθωρισμός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κατανα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λωτή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(%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CPI)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Ισοζύγιο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τρεχουσών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Πλεόν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γενικής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βέρνησης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Παγκόσμια και Περιφερειακή Αλληλεξάρτηση</a:t>
            </a:r>
            <a:endParaRPr lang="en-GB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2814638"/>
            <a:ext cx="7950200" cy="187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Η Παγκοσμιοποίηση και τα Προβλήματα Αστάθειας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Διεθνείς μακροοικονομικοί δείκτες</a:t>
            </a:r>
            <a:endParaRPr lang="en-GB" sz="26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72972"/>
            <a:ext cx="790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</a:rPr>
              <a:t>: Stat Extracts (OECD), Principal Economic Indicators (IMF) and AMECO database (European Commission).</a:t>
            </a:r>
            <a:endParaRPr lang="en-GB" sz="1200" dirty="0">
              <a:solidFill>
                <a:srgbClr val="DDDDDD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48089"/>
              </p:ext>
            </p:extLst>
          </p:nvPr>
        </p:nvGraphicFramePr>
        <p:xfrm>
          <a:off x="205316" y="603248"/>
          <a:ext cx="8568000" cy="57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44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38416">
                <a:tc>
                  <a:txBody>
                    <a:bodyPr/>
                    <a:lstStyle/>
                    <a:p>
                      <a:pPr marL="0" algn="l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Δείκτης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αλλαγματικής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ισοτιμίας (%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ετήσιας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μεταβολής)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αχυπρόθεσμα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τριμηνι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αία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ονομαστικά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επιτόκια (%)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10,8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4,7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Οικονομική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μεγέθυνση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πρα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ατικού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8,7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8,9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Πληθωρισμός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κατανα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λωτή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(%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CPI)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Ισοζύγιο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τρεχουσών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–2,5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–0,4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</a:t>
                      </a:r>
                      <a:r>
                        <a:rPr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–2,3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–5,9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–5,2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–3,6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–1,6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6,8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Πλεόν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γενικής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βέρνησης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endParaRPr sz="1050" b="1" dirty="0">
                        <a:solidFill>
                          <a:srgbClr val="CB9C4F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Διεθνείς μακροοικονομικοί δείκτες</a:t>
            </a:r>
            <a:endParaRPr lang="en-GB" sz="26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0" y="6572972"/>
            <a:ext cx="79042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rgbClr val="B2B2B2"/>
                </a:solidFill>
                <a:latin typeface="Arial" charset="0"/>
              </a:rPr>
              <a:t>Πηγή</a:t>
            </a:r>
            <a:r>
              <a:rPr lang="en-US" sz="1200" dirty="0">
                <a:solidFill>
                  <a:srgbClr val="B2B2B2"/>
                </a:solidFill>
                <a:latin typeface="Arial" charset="0"/>
              </a:rPr>
              <a:t>: Stat Extracts (OECD), Principal Economic Indicators (IMF) and AMECO database (European Commission).</a:t>
            </a:r>
            <a:endParaRPr lang="en-GB" sz="1200" dirty="0">
              <a:solidFill>
                <a:srgbClr val="DDDDDD"/>
              </a:solidFill>
              <a:latin typeface="Arial" charset="0"/>
            </a:endParaRPr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36765"/>
              </p:ext>
            </p:extLst>
          </p:nvPr>
        </p:nvGraphicFramePr>
        <p:xfrm>
          <a:off x="205316" y="603248"/>
          <a:ext cx="8568000" cy="5744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8000"/>
                <a:gridCol w="1044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238416">
                <a:tc>
                  <a:txBody>
                    <a:bodyPr/>
                    <a:lstStyle/>
                    <a:p>
                      <a:pPr marL="0" algn="l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endParaRPr sz="2400" dirty="0">
                        <a:latin typeface="+mn-lt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Αυστραλία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Καναδάς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Κίνα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Γαλλία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Γερμανία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Ιαπωνία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Ην. Βασίλειο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ΗΠΑ</a:t>
                      </a:r>
                      <a:endParaRPr sz="1050" dirty="0">
                        <a:latin typeface="+mn-lt"/>
                        <a:cs typeface="UB-HelveticaCond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Δείκτης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αλλαγματικής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ισοτιμίας (%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ετήσιας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μεταβολής)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Βρ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αχυπρόθεσμα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τριμηνι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αία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ονομαστικά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επιτόκια (%)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10,8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8,3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4,7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4,8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Οικονομική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μεγέθυνση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/>
                      </a:r>
                      <a:br>
                        <a:rPr lang="el-GR"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πρα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γμ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ατικού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ΑΕΠ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9,1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4,0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8,7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11,6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8,9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Πληθωρισμός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τιμών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κατανα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λωτή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(%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μετ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αβολής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CPI)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6,9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3,7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4,1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  <a:endParaRPr sz="1050" b="1">
                        <a:solidFill>
                          <a:srgbClr val="336600"/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2,5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3,2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–0,4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1,6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Ισοζύγιο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τρεχουσών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συν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αλλαγών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–3,6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0,9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–0,2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–2,5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–1,0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–1,1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2,3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–0,4</a:t>
                      </a:r>
                      <a:endParaRPr sz="1050" b="1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</a:t>
                      </a:r>
                      <a:r>
                        <a:rPr sz="105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  <a:endParaRPr sz="105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2,6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–2,3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–5,9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7,5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5,9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3,9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–5,2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–3,6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–3,2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3,0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–1,6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16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6,8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–2,5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–2,7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02">
                <a:tc rowSpan="5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sz="1000" dirty="0" err="1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Πλεόν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ασμα 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γενικής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r>
                        <a:rPr sz="1000" dirty="0" err="1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κυ</a:t>
                      </a: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βέρνησης</a:t>
                      </a:r>
                      <a: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  <a:t> </a:t>
                      </a:r>
                      <a:br>
                        <a:rPr lang="el-GR" sz="1000" baseline="0" dirty="0" smtClean="0">
                          <a:solidFill>
                            <a:schemeClr val="tx1"/>
                          </a:solidFill>
                          <a:latin typeface="+mn-lt"/>
                          <a:cs typeface="UB-HelveticaCond"/>
                        </a:rPr>
                      </a:br>
                      <a:r>
                        <a:rPr sz="1000" dirty="0" smtClean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(% </a:t>
                      </a:r>
                      <a:r>
                        <a:rPr sz="1000" dirty="0">
                          <a:solidFill>
                            <a:srgbClr val="231F20"/>
                          </a:solidFill>
                          <a:latin typeface="+mn-lt"/>
                          <a:cs typeface="UB-HelveticaCond"/>
                        </a:rPr>
                        <a:t>του ΑΕΠ)</a:t>
                      </a:r>
                      <a:endParaRPr sz="1000" dirty="0">
                        <a:latin typeface="+mn-lt"/>
                        <a:cs typeface="UB-HelveticaCond"/>
                      </a:endParaRPr>
                    </a:p>
                  </a:txBody>
                  <a:tcPr marL="45720" marR="4572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1989-1993</a:t>
                      </a: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–1,8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–7,3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–2,1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–3,6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0,5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–3,5</a:t>
                      </a:r>
                      <a:endParaRPr sz="1050" b="1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–5,3</a:t>
                      </a:r>
                    </a:p>
                  </a:txBody>
                  <a:tcPr marL="0" marR="360000" marT="0" marB="0" anchor="ctr">
                    <a:lnT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1994-1998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–4,2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–4,4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–2,7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1999-2003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0,8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–3,0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–2,5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–2,3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–7,3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–0,1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336600"/>
                          </a:solidFill>
                          <a:latin typeface="+mn-lt"/>
                          <a:cs typeface="UB-HelveticaCond"/>
                        </a:rPr>
                        <a:t>–2,2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2004-2008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marR="381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1,1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–0,7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–3,0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–1,7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–4,1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–3,5</a:t>
                      </a:r>
                    </a:p>
                  </a:txBody>
                  <a:tcPr marL="0" marR="360000" marT="0" marB="0" anchor="ctr"/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cs typeface="UB-HelveticaCond"/>
                        </a:rPr>
                        <a:t>–5,1</a:t>
                      </a:r>
                    </a:p>
                  </a:txBody>
                  <a:tcPr marL="0" marR="360000" marT="0" marB="0" anchor="ctr"/>
                </a:tc>
              </a:tr>
              <a:tr h="179302">
                <a:tc vMerge="1">
                  <a:txBody>
                    <a:bodyPr/>
                    <a:lstStyle/>
                    <a:p>
                      <a:pPr marL="0" algn="ctr"/>
                      <a:endParaRPr sz="900" dirty="0">
                        <a:latin typeface="UB-HelveticaCond"/>
                        <a:cs typeface="UB-HelveticaCond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2009-2013</a:t>
                      </a:r>
                    </a:p>
                  </a:txBody>
                  <a:tcPr marL="0" marR="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–4,3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–3,9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–2,0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–5,8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–1,6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–9,3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–8,6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</a:pPr>
                      <a:r>
                        <a:rPr sz="1050" b="1" dirty="0">
                          <a:solidFill>
                            <a:srgbClr val="CB9C4F"/>
                          </a:solidFill>
                          <a:latin typeface="+mn-lt"/>
                          <a:cs typeface="UB-HelveticaCond"/>
                        </a:rPr>
                        <a:t>–11,1</a:t>
                      </a:r>
                    </a:p>
                  </a:txBody>
                  <a:tcPr marL="0" marR="360000" marT="0" marB="0" anchor="ctr">
                    <a:lnB w="63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/>
          </p:cNvSpPr>
          <p:nvPr>
            <p:ph type="body" idx="1"/>
          </p:nvPr>
        </p:nvSpPr>
        <p:spPr>
          <a:xfrm>
            <a:off x="301625" y="1417320"/>
            <a:ext cx="8534400" cy="499618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l-GR" altLang="en-US" sz="2800" dirty="0" smtClean="0">
                <a:solidFill>
                  <a:srgbClr val="6C6C54"/>
                </a:solidFill>
              </a:rPr>
              <a:t>Παγκόσμια  αλληλεξάρτηση  και μεταβλητότητα των συναλλαγματικών ισοτιμιών</a:t>
            </a:r>
            <a:endParaRPr lang="en-GB" altLang="en-US" sz="2800" dirty="0">
              <a:solidFill>
                <a:srgbClr val="6C6C54"/>
              </a:solidFill>
            </a:endParaRPr>
          </a:p>
          <a:p>
            <a:pPr lvl="1">
              <a:spcBef>
                <a:spcPct val="25000"/>
              </a:spcBef>
            </a:pPr>
            <a:r>
              <a:rPr lang="el-GR" altLang="en-US" sz="2400" dirty="0" smtClean="0">
                <a:solidFill>
                  <a:srgbClr val="6C6C54"/>
                </a:solidFill>
              </a:rPr>
              <a:t>διεθνή οικονομικά κινήματα</a:t>
            </a:r>
            <a:endParaRPr lang="en-GB" altLang="en-US" sz="2400" dirty="0">
              <a:solidFill>
                <a:srgbClr val="6C6C54"/>
              </a:solidFill>
            </a:endParaRPr>
          </a:p>
          <a:p>
            <a:pPr lvl="1">
              <a:spcBef>
                <a:spcPct val="25000"/>
              </a:spcBef>
            </a:pPr>
            <a:r>
              <a:rPr lang="el-GR" altLang="en-US" sz="2400" dirty="0" smtClean="0">
                <a:solidFill>
                  <a:srgbClr val="6C6C54"/>
                </a:solidFill>
              </a:rPr>
              <a:t>αύξηση της κερδοσκοπίας</a:t>
            </a:r>
            <a:endParaRPr lang="en-GB" altLang="en-US" sz="2400" dirty="0">
              <a:solidFill>
                <a:srgbClr val="6C6C54"/>
              </a:solidFill>
            </a:endParaRPr>
          </a:p>
          <a:p>
            <a:pPr lvl="1">
              <a:spcBef>
                <a:spcPct val="25000"/>
              </a:spcBef>
            </a:pPr>
            <a:r>
              <a:rPr lang="el-GR" altLang="en-US" sz="2400" dirty="0" smtClean="0">
                <a:solidFill>
                  <a:srgbClr val="6C6C54"/>
                </a:solidFill>
              </a:rPr>
              <a:t>διαφορές μεταξύ των χωρών</a:t>
            </a:r>
            <a:endParaRPr lang="en-GB" altLang="en-US" sz="2400" dirty="0">
              <a:solidFill>
                <a:srgbClr val="6C6C54"/>
              </a:solidFill>
            </a:endParaRPr>
          </a:p>
          <a:p>
            <a:pPr lvl="2">
              <a:spcBef>
                <a:spcPct val="25000"/>
              </a:spcBef>
            </a:pPr>
            <a:r>
              <a:rPr lang="el-GR" altLang="en-US" sz="2000" dirty="0" smtClean="0">
                <a:solidFill>
                  <a:srgbClr val="6C6C54"/>
                </a:solidFill>
              </a:rPr>
              <a:t>επιτόκια</a:t>
            </a:r>
            <a:endParaRPr lang="en-GB" altLang="en-US" sz="2000" dirty="0">
              <a:solidFill>
                <a:srgbClr val="6C6C54"/>
              </a:solidFill>
            </a:endParaRPr>
          </a:p>
          <a:p>
            <a:pPr lvl="2">
              <a:spcBef>
                <a:spcPct val="25000"/>
              </a:spcBef>
            </a:pPr>
            <a:r>
              <a:rPr lang="el-GR" altLang="en-US" sz="2000" dirty="0" smtClean="0">
                <a:solidFill>
                  <a:srgbClr val="6C6C54"/>
                </a:solidFill>
              </a:rPr>
              <a:t>ρυθμοί ανάπτυξης</a:t>
            </a:r>
            <a:endParaRPr lang="en-GB" altLang="en-US" sz="2000" dirty="0">
              <a:solidFill>
                <a:srgbClr val="6C6C54"/>
              </a:solidFill>
            </a:endParaRPr>
          </a:p>
          <a:p>
            <a:pPr lvl="2">
              <a:spcBef>
                <a:spcPct val="25000"/>
              </a:spcBef>
            </a:pPr>
            <a:r>
              <a:rPr lang="el-GR" altLang="en-US" sz="2000" dirty="0" smtClean="0">
                <a:solidFill>
                  <a:srgbClr val="6C6C54"/>
                </a:solidFill>
              </a:rPr>
              <a:t>ρυθμοί πληθωρισμού </a:t>
            </a:r>
            <a:endParaRPr lang="en-GB" altLang="en-US" sz="2000" dirty="0">
              <a:solidFill>
                <a:srgbClr val="6C6C54"/>
              </a:solidFill>
            </a:endParaRPr>
          </a:p>
          <a:p>
            <a:pPr lvl="2">
              <a:spcBef>
                <a:spcPct val="25000"/>
              </a:spcBef>
            </a:pPr>
            <a:r>
              <a:rPr lang="el-GR" altLang="en-US" sz="2000" dirty="0" smtClean="0">
                <a:solidFill>
                  <a:srgbClr val="6C6C54"/>
                </a:solidFill>
              </a:rPr>
              <a:t>τρέχουσες συναλλαγές του ισοζυγίου πληρωμών</a:t>
            </a:r>
            <a:endParaRPr lang="en-GB" altLang="en-US" sz="2000" dirty="0">
              <a:solidFill>
                <a:srgbClr val="6C6C54"/>
              </a:solidFill>
            </a:endParaRPr>
          </a:p>
          <a:p>
            <a:pPr lvl="2">
              <a:spcBef>
                <a:spcPct val="25000"/>
              </a:spcBef>
            </a:pPr>
            <a:r>
              <a:rPr lang="el-GR" altLang="en-US" sz="2000" dirty="0" smtClean="0">
                <a:solidFill>
                  <a:srgbClr val="6C6C54"/>
                </a:solidFill>
              </a:rPr>
              <a:t>δημόσιο χρέος και τα ελλείμματα</a:t>
            </a:r>
            <a:endParaRPr lang="en-GB" altLang="en-US" sz="2000" dirty="0">
              <a:solidFill>
                <a:srgbClr val="6C6C54"/>
              </a:solidFill>
            </a:endParaRPr>
          </a:p>
          <a:p>
            <a:pPr lvl="1">
              <a:spcBef>
                <a:spcPct val="25000"/>
              </a:spcBef>
            </a:pPr>
            <a:r>
              <a:rPr lang="el-GR" altLang="en-US" sz="2400" dirty="0" smtClean="0"/>
              <a:t>συγκρούσεις μεταξύ πολιτικών διαφορετικών χωρών</a:t>
            </a:r>
            <a:endParaRPr lang="en-GB" altLang="en-US" sz="2400" dirty="0"/>
          </a:p>
        </p:txBody>
      </p:sp>
      <p:sp>
        <p:nvSpPr>
          <p:cNvPr id="381955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2804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48768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40000"/>
              </a:spcBef>
            </a:pPr>
            <a:r>
              <a:rPr lang="el-GR" dirty="0" smtClean="0"/>
              <a:t>Προοπτική εναρμόνισης πολιτικών</a:t>
            </a:r>
            <a:endParaRPr lang="en-GB" dirty="0"/>
          </a:p>
          <a:p>
            <a:pPr lvl="1">
              <a:lnSpc>
                <a:spcPct val="95000"/>
              </a:lnSpc>
              <a:spcBef>
                <a:spcPct val="40000"/>
              </a:spcBef>
            </a:pPr>
            <a:r>
              <a:rPr lang="el-GR" dirty="0"/>
              <a:t>ο</a:t>
            </a:r>
            <a:r>
              <a:rPr lang="el-GR" dirty="0" smtClean="0"/>
              <a:t>ι συναντήσεις των </a:t>
            </a:r>
            <a:r>
              <a:rPr lang="en-GB" dirty="0" smtClean="0"/>
              <a:t> G7/G8/G20</a:t>
            </a:r>
            <a:endParaRPr lang="en-GB" dirty="0"/>
          </a:p>
          <a:p>
            <a:pPr lvl="1">
              <a:lnSpc>
                <a:spcPct val="95000"/>
              </a:lnSpc>
              <a:spcBef>
                <a:spcPct val="40000"/>
              </a:spcBef>
            </a:pPr>
            <a:r>
              <a:rPr lang="el-GR" dirty="0" smtClean="0"/>
              <a:t>δυσκολίες στην εναρμόνιση της πολιτικής</a:t>
            </a:r>
            <a:endParaRPr lang="en-GB" dirty="0"/>
          </a:p>
          <a:p>
            <a:pPr lvl="2">
              <a:lnSpc>
                <a:spcPct val="95000"/>
              </a:lnSpc>
              <a:spcBef>
                <a:spcPct val="40000"/>
              </a:spcBef>
            </a:pPr>
            <a:r>
              <a:rPr lang="el-GR" dirty="0" smtClean="0"/>
              <a:t>υφιστάμενη ανισορροπία μεγάλης κλίμακας</a:t>
            </a:r>
            <a:endParaRPr lang="en-GB" sz="1400" dirty="0"/>
          </a:p>
          <a:p>
            <a:pPr lvl="2">
              <a:lnSpc>
                <a:spcPct val="95000"/>
              </a:lnSpc>
              <a:spcBef>
                <a:spcPct val="40000"/>
              </a:spcBef>
            </a:pPr>
            <a:r>
              <a:rPr lang="el-GR" dirty="0" smtClean="0"/>
              <a:t>η σύγκλιση σε έναν στόχο μπορεί να οδηγήσει σε απόκλιση σε άλλο</a:t>
            </a:r>
            <a:endParaRPr lang="en-GB" sz="1600" dirty="0"/>
          </a:p>
          <a:p>
            <a:pPr lvl="2">
              <a:lnSpc>
                <a:spcPct val="95000"/>
              </a:lnSpc>
              <a:spcBef>
                <a:spcPct val="40000"/>
              </a:spcBef>
            </a:pPr>
            <a:r>
              <a:rPr lang="el-GR" dirty="0"/>
              <a:t>α</a:t>
            </a:r>
            <a:r>
              <a:rPr lang="el-GR" dirty="0" smtClean="0"/>
              <a:t>ντικρουόμενοι πολιτικοί</a:t>
            </a:r>
            <a:endParaRPr lang="en-GB" sz="1800" dirty="0"/>
          </a:p>
          <a:p>
            <a:pPr lvl="2">
              <a:lnSpc>
                <a:spcPct val="95000"/>
              </a:lnSpc>
              <a:spcBef>
                <a:spcPct val="40000"/>
              </a:spcBef>
            </a:pPr>
            <a:r>
              <a:rPr lang="el-GR" dirty="0" smtClean="0"/>
              <a:t>η απροθυμία των χωρών να προσαρμόσουν τις εσωτερικές πολιτικές σε διεθνείς στόχους</a:t>
            </a:r>
            <a:endParaRPr lang="en-GB" sz="1600" dirty="0"/>
          </a:p>
          <a:p>
            <a:pPr lvl="1">
              <a:lnSpc>
                <a:spcPct val="95000"/>
              </a:lnSpc>
              <a:spcBef>
                <a:spcPct val="40000"/>
              </a:spcBef>
            </a:pPr>
            <a:r>
              <a:rPr lang="el-GR" altLang="en-US" dirty="0"/>
              <a:t>η</a:t>
            </a:r>
            <a:r>
              <a:rPr lang="el-GR" altLang="en-US" dirty="0" smtClean="0"/>
              <a:t> συνεργασία και το «δίλημμα του φυλακισμένου»</a:t>
            </a:r>
            <a:endParaRPr lang="en-GB" dirty="0"/>
          </a:p>
        </p:txBody>
      </p:sp>
      <p:sp>
        <p:nvSpPr>
          <p:cNvPr id="332805" name="Rectangle 5"/>
          <p:cNvSpPr>
            <a:spLocks noGrp="1"/>
          </p:cNvSpPr>
          <p:nvPr>
            <p:ph type="title"/>
          </p:nvPr>
        </p:nvSpPr>
        <p:spPr>
          <a:xfrm>
            <a:off x="173038" y="323850"/>
            <a:ext cx="8801100" cy="78867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3600" dirty="0" smtClean="0"/>
              <a:t>Συνεργασία για τη σταθεροποίηση των συναλλαγματικών ισοτιμιών</a:t>
            </a:r>
            <a:endParaRPr lang="en-GB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2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2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2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2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2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328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328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Παγκόσμια και Περιφερειακή Αλληλεξάρτηση</a:t>
            </a:r>
            <a:endParaRPr lang="en-GB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2840038"/>
            <a:ext cx="7950200" cy="1854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altLang="en-US" sz="4100" dirty="0" smtClean="0"/>
              <a:t>Ευρωπαϊκή Οικονομική και Νομισματική Ένωση </a:t>
            </a:r>
            <a:r>
              <a:rPr lang="en-GB" altLang="en-US" sz="4100" dirty="0" smtClean="0"/>
              <a:t>(</a:t>
            </a:r>
            <a:r>
              <a:rPr lang="el-GR" altLang="en-US" sz="4100" dirty="0" smtClean="0"/>
              <a:t>ΟΝΕ</a:t>
            </a:r>
            <a:r>
              <a:rPr lang="en-GB" altLang="en-US" sz="4100" dirty="0" smtClean="0"/>
              <a:t>)</a:t>
            </a:r>
            <a:endParaRPr lang="en-GB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69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Ευρωπαϊκό Νομισματικό Σύστημα</a:t>
            </a:r>
            <a:endParaRPr lang="en-GB" dirty="0"/>
          </a:p>
        </p:txBody>
      </p:sp>
      <p:sp>
        <p:nvSpPr>
          <p:cNvPr id="336901" name="Rectangle 5"/>
          <p:cNvSpPr>
            <a:spLocks noGrp="1"/>
          </p:cNvSpPr>
          <p:nvPr>
            <p:ph type="body" idx="1"/>
          </p:nvPr>
        </p:nvSpPr>
        <p:spPr>
          <a:xfrm>
            <a:off x="158750" y="1741488"/>
            <a:ext cx="8985250" cy="46799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sz="2700" dirty="0" smtClean="0"/>
              <a:t>Ορισμός της οικονομικής και νομισματικής ένωσης (ΟΝΕ)</a:t>
            </a:r>
            <a:endParaRPr lang="en-GB" altLang="en-US" sz="2700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z="2400" dirty="0" smtClean="0"/>
              <a:t>ΟΝΕ και το ευρώ</a:t>
            </a:r>
            <a:endParaRPr lang="en-GB" altLang="en-US" sz="2400" dirty="0"/>
          </a:p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altLang="en-US" sz="2700" dirty="0" smtClean="0"/>
              <a:t>Ο Μηχανισμός Συναλλαγματικών Ισοτιμιών</a:t>
            </a:r>
            <a:r>
              <a:rPr lang="en-GB" altLang="en-US" sz="2700" dirty="0" smtClean="0"/>
              <a:t> (</a:t>
            </a:r>
            <a:r>
              <a:rPr lang="el-GR" altLang="en-US" sz="2700" dirty="0" smtClean="0"/>
              <a:t>ΜΣΙ</a:t>
            </a:r>
            <a:r>
              <a:rPr lang="en-GB" altLang="en-US" sz="2700" dirty="0" smtClean="0"/>
              <a:t>)</a:t>
            </a:r>
            <a:endParaRPr lang="en-GB" altLang="en-US" sz="2700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z="2400" dirty="0"/>
              <a:t>κ</a:t>
            </a:r>
            <a:r>
              <a:rPr lang="el-GR" altLang="en-US" sz="2400" dirty="0" smtClean="0"/>
              <a:t>εντρική ισοτιμία με νομίσματα άλλων μελών σε ένα δίκτυο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z="2400" dirty="0"/>
              <a:t>δ</a:t>
            </a:r>
            <a:r>
              <a:rPr lang="el-GR" altLang="en-US" sz="2400" dirty="0" smtClean="0"/>
              <a:t>ιακυμάνσεις επιτρέπονται εντός των ζωνών</a:t>
            </a:r>
            <a:endParaRPr lang="en-GB" altLang="en-US" sz="2400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sz="2400" dirty="0" smtClean="0"/>
              <a:t>σταθερές αλλά προσαρμόσιμες συναλλαγματικές ισοτιμίες εσωτερικά</a:t>
            </a:r>
            <a:r>
              <a:rPr lang="en-GB" altLang="en-US" sz="2400" dirty="0" smtClean="0"/>
              <a:t>; </a:t>
            </a:r>
            <a:r>
              <a:rPr lang="el-GR" altLang="en-US" sz="2400" dirty="0"/>
              <a:t>κ</a:t>
            </a:r>
            <a:r>
              <a:rPr lang="el-GR" altLang="en-US" sz="2400" dirty="0" smtClean="0"/>
              <a:t>οινό επιπλέον σώμα με τον υπόλοιπο κόσμο</a:t>
            </a:r>
            <a:endParaRPr lang="en-GB" sz="2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6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69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369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69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369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89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389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Ευρωπαϊκό Νομισματικό Σύστημα</a:t>
            </a:r>
            <a:endParaRPr lang="en-GB" dirty="0"/>
          </a:p>
        </p:txBody>
      </p:sp>
      <p:sp>
        <p:nvSpPr>
          <p:cNvPr id="338949" name="Rectangle 5"/>
          <p:cNvSpPr>
            <a:spLocks noGrp="1"/>
          </p:cNvSpPr>
          <p:nvPr>
            <p:ph type="body" idx="1"/>
          </p:nvPr>
        </p:nvSpPr>
        <p:spPr>
          <a:xfrm>
            <a:off x="134938" y="1660525"/>
            <a:ext cx="8985250" cy="476091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25000"/>
              </a:spcBef>
            </a:pPr>
            <a:r>
              <a:rPr lang="el-GR" dirty="0" smtClean="0"/>
              <a:t>Η Ιστορία του Μηχανισμού Συναλλαγματικής Ισοτιμίας</a:t>
            </a:r>
            <a:endParaRPr lang="en-GB" dirty="0"/>
          </a:p>
          <a:p>
            <a:pPr lvl="1">
              <a:lnSpc>
                <a:spcPct val="130000"/>
              </a:lnSpc>
              <a:spcBef>
                <a:spcPct val="25000"/>
              </a:spcBef>
            </a:pPr>
            <a:r>
              <a:rPr lang="el-GR" dirty="0" smtClean="0"/>
              <a:t>τη δεκαετία του '80</a:t>
            </a:r>
            <a:endParaRPr lang="en-GB" dirty="0"/>
          </a:p>
          <a:p>
            <a:pPr lvl="2">
              <a:lnSpc>
                <a:spcPct val="130000"/>
              </a:lnSpc>
              <a:spcBef>
                <a:spcPct val="25000"/>
              </a:spcBef>
            </a:pPr>
            <a:r>
              <a:rPr lang="el-GR" dirty="0" smtClean="0"/>
              <a:t>επίτευξη μεγαλύτερης εναρμόνισης</a:t>
            </a:r>
            <a:endParaRPr lang="en-GB" sz="2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8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38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38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6838" y="477838"/>
            <a:ext cx="9009062" cy="240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453086"/>
              </p:ext>
            </p:extLst>
          </p:nvPr>
        </p:nvGraphicFramePr>
        <p:xfrm>
          <a:off x="82550" y="477838"/>
          <a:ext cx="8967788" cy="672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50" name="Document" r:id="rId4" imgW="5960120" imgH="4471762" progId="Word.Document.8">
                  <p:embed/>
                </p:oleObj>
              </mc:Choice>
              <mc:Fallback>
                <p:oleObj name="Document" r:id="rId4" imgW="5960120" imgH="44717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477838"/>
                        <a:ext cx="8967788" cy="672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1E495C"/>
                </a:solidFill>
                <a:latin typeface="Arial" charset="0"/>
              </a:rPr>
              <a:t>Ιστορικό του ΜΣΙ</a:t>
            </a:r>
            <a:endParaRPr lang="en-GB" sz="2400" b="1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6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Ευρωπαϊκό Νομισματικό Σύστημα</a:t>
            </a:r>
            <a:endParaRPr lang="en-GB" dirty="0"/>
          </a:p>
        </p:txBody>
      </p:sp>
      <p:sp>
        <p:nvSpPr>
          <p:cNvPr id="396293" name="Rectangle 5"/>
          <p:cNvSpPr>
            <a:spLocks noGrp="1"/>
          </p:cNvSpPr>
          <p:nvPr>
            <p:ph type="body" idx="1"/>
          </p:nvPr>
        </p:nvSpPr>
        <p:spPr>
          <a:xfrm>
            <a:off x="269875" y="1660525"/>
            <a:ext cx="8520113" cy="1936115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C6C54"/>
                </a:solidFill>
              </a:rPr>
              <a:t>Η Ιστορία του Μηχανισμού Συναλλαγματικής Ισοτιμίας</a:t>
            </a:r>
            <a:endParaRPr lang="en-GB" dirty="0" smtClean="0">
              <a:solidFill>
                <a:srgbClr val="6C6C54"/>
              </a:solidFill>
            </a:endParaRPr>
          </a:p>
          <a:p>
            <a:pPr lvl="1">
              <a:lnSpc>
                <a:spcPct val="13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C6C54"/>
                </a:solidFill>
              </a:rPr>
              <a:t>τη δεκαετία του '80</a:t>
            </a:r>
            <a:endParaRPr lang="en-GB" dirty="0" smtClean="0">
              <a:solidFill>
                <a:srgbClr val="6C6C54"/>
              </a:solidFill>
            </a:endParaRPr>
          </a:p>
          <a:p>
            <a:pPr lvl="2">
              <a:lnSpc>
                <a:spcPct val="13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C6C54"/>
                </a:solidFill>
              </a:rPr>
              <a:t>επίτευξη μεγαλύτερης εναρμόνισης</a:t>
            </a:r>
            <a:endParaRPr lang="en-GB" sz="2400" dirty="0" smtClean="0">
              <a:solidFill>
                <a:srgbClr val="6C6C54"/>
              </a:solidFill>
            </a:endParaRPr>
          </a:p>
        </p:txBody>
      </p:sp>
      <p:sp>
        <p:nvSpPr>
          <p:cNvPr id="396294" name="Rectangle 6"/>
          <p:cNvSpPr>
            <a:spLocks/>
          </p:cNvSpPr>
          <p:nvPr/>
        </p:nvSpPr>
        <p:spPr bwMode="auto">
          <a:xfrm>
            <a:off x="269875" y="4221480"/>
            <a:ext cx="8520113" cy="207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30000"/>
              </a:lnSpc>
              <a:spcBef>
                <a:spcPct val="2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νέα μέλη στις αρχές της δεκαετίας του 1990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2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κρίσεις το 1992 και το 1993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6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6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4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6200" y="3148446"/>
            <a:ext cx="4391891" cy="3273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6838" y="477838"/>
            <a:ext cx="9009062" cy="240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40034"/>
              </p:ext>
            </p:extLst>
          </p:nvPr>
        </p:nvGraphicFramePr>
        <p:xfrm>
          <a:off x="82550" y="477838"/>
          <a:ext cx="8967788" cy="672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6" name="Document" r:id="rId4" imgW="5960120" imgH="4471762" progId="Word.Document.8">
                  <p:embed/>
                </p:oleObj>
              </mc:Choice>
              <mc:Fallback>
                <p:oleObj name="Document" r:id="rId4" imgW="5960120" imgH="447176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477838"/>
                        <a:ext cx="8967788" cy="672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1E495C"/>
                </a:solidFill>
                <a:latin typeface="Arial" charset="0"/>
              </a:rPr>
              <a:t>Ιστορικό του ΜΣΙ</a:t>
            </a:r>
            <a:endParaRPr lang="en-GB" sz="2400" b="1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  <p:sp>
        <p:nvSpPr>
          <p:cNvPr id="3635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Αλληλεξάρτηση μέσω εμπορίου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ανάπτυξη του διεθνούς εμπορίου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3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83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Ευρωπαϊκό Νομισματικό Σύστημα</a:t>
            </a:r>
            <a:endParaRPr lang="en-GB" dirty="0"/>
          </a:p>
        </p:txBody>
      </p:sp>
      <p:sp>
        <p:nvSpPr>
          <p:cNvPr id="398341" name="Rectangle 5"/>
          <p:cNvSpPr>
            <a:spLocks noGrp="1"/>
          </p:cNvSpPr>
          <p:nvPr>
            <p:ph type="body" idx="1"/>
          </p:nvPr>
        </p:nvSpPr>
        <p:spPr>
          <a:xfrm>
            <a:off x="134938" y="1660525"/>
            <a:ext cx="8985250" cy="3240088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C6C54"/>
                </a:solidFill>
              </a:rPr>
              <a:t>Η Ιστορία του ΜΣΙ</a:t>
            </a:r>
            <a:endParaRPr lang="en-GB" dirty="0">
              <a:solidFill>
                <a:srgbClr val="6C6C54"/>
              </a:solidFill>
            </a:endParaRPr>
          </a:p>
          <a:p>
            <a:pPr lvl="1">
              <a:lnSpc>
                <a:spcPct val="13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C6C54"/>
                </a:solidFill>
              </a:rPr>
              <a:t>τη δεκαετία του '80</a:t>
            </a:r>
            <a:endParaRPr lang="en-GB" dirty="0" smtClean="0">
              <a:solidFill>
                <a:srgbClr val="6C6C54"/>
              </a:solidFill>
            </a:endParaRPr>
          </a:p>
          <a:p>
            <a:pPr lvl="2">
              <a:lnSpc>
                <a:spcPct val="130000"/>
              </a:lnSpc>
              <a:spcBef>
                <a:spcPct val="25000"/>
              </a:spcBef>
            </a:pPr>
            <a:r>
              <a:rPr lang="el-GR" dirty="0" smtClean="0">
                <a:solidFill>
                  <a:srgbClr val="6C6C54"/>
                </a:solidFill>
              </a:rPr>
              <a:t>επίτευξη μεγαλύτερης εναρμόνισης</a:t>
            </a:r>
            <a:endParaRPr lang="en-GB" sz="2400" dirty="0" smtClean="0">
              <a:solidFill>
                <a:srgbClr val="6C6C54"/>
              </a:solidFill>
            </a:endParaRPr>
          </a:p>
          <a:p>
            <a:pPr lvl="1">
              <a:lnSpc>
                <a:spcPct val="130000"/>
              </a:lnSpc>
              <a:spcBef>
                <a:spcPct val="25000"/>
              </a:spcBef>
            </a:pPr>
            <a:r>
              <a:rPr lang="el-GR" dirty="0">
                <a:solidFill>
                  <a:srgbClr val="6C6C54"/>
                </a:solidFill>
                <a:latin typeface="Arial" charset="0"/>
              </a:rPr>
              <a:t>νέα μέλη στις αρχές της δεκαετίας του 1990</a:t>
            </a:r>
            <a:endParaRPr lang="en-GB" dirty="0">
              <a:solidFill>
                <a:srgbClr val="6C6C54"/>
              </a:solidFill>
              <a:latin typeface="Arial" charset="0"/>
            </a:endParaRPr>
          </a:p>
          <a:p>
            <a:pPr lvl="1">
              <a:lnSpc>
                <a:spcPct val="130000"/>
              </a:lnSpc>
              <a:spcBef>
                <a:spcPct val="25000"/>
              </a:spcBef>
            </a:pPr>
            <a:r>
              <a:rPr lang="el-GR" dirty="0">
                <a:solidFill>
                  <a:srgbClr val="6C6C54"/>
                </a:solidFill>
                <a:latin typeface="Arial" charset="0"/>
              </a:rPr>
              <a:t>κρίσεις το 1992 και το </a:t>
            </a:r>
            <a:r>
              <a:rPr lang="el-GR" dirty="0" smtClean="0">
                <a:solidFill>
                  <a:srgbClr val="6C6C54"/>
                </a:solidFill>
                <a:latin typeface="Arial" charset="0"/>
              </a:rPr>
              <a:t>1993</a:t>
            </a:r>
            <a:endParaRPr lang="en-GB" dirty="0">
              <a:solidFill>
                <a:srgbClr val="6C6C54"/>
              </a:solidFill>
              <a:latin typeface="Arial" charset="0"/>
            </a:endParaRPr>
          </a:p>
        </p:txBody>
      </p:sp>
      <p:sp>
        <p:nvSpPr>
          <p:cNvPr id="398342" name="Rectangle 6"/>
          <p:cNvSpPr>
            <a:spLocks/>
          </p:cNvSpPr>
          <p:nvPr/>
        </p:nvSpPr>
        <p:spPr bwMode="auto">
          <a:xfrm>
            <a:off x="134938" y="4815840"/>
            <a:ext cx="8985250" cy="160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30000"/>
              </a:lnSpc>
              <a:spcBef>
                <a:spcPct val="25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500" dirty="0" smtClean="0">
                <a:solidFill>
                  <a:srgbClr val="19323F"/>
                </a:solidFill>
                <a:latin typeface="Arial" charset="0"/>
              </a:rPr>
              <a:t>ο δρόμος προς την ΟΝΕ</a:t>
            </a:r>
            <a:endParaRPr lang="en-GB" sz="25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30000"/>
              </a:lnSpc>
              <a:spcBef>
                <a:spcPct val="25000"/>
              </a:spcBef>
              <a:buClr>
                <a:srgbClr val="660066"/>
              </a:buClr>
              <a:buSzPct val="75000"/>
              <a:buFont typeface="Wingdings 2" pitchFamily="18" charset="2"/>
              <a:buChar char="÷"/>
            </a:pPr>
            <a:r>
              <a:rPr lang="el-GR" sz="2400" dirty="0" smtClean="0">
                <a:solidFill>
                  <a:srgbClr val="1E495C"/>
                </a:solidFill>
                <a:latin typeface="Arial" charset="0"/>
              </a:rPr>
              <a:t>αυξανόμενη εναρμόνιση μετά τα μέσα της δεκαετίας του '90</a:t>
            </a:r>
            <a:endParaRPr lang="en-GB" sz="240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8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2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76200" y="3148446"/>
            <a:ext cx="9026525" cy="32731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96838" y="477838"/>
            <a:ext cx="9009062" cy="2400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404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24181"/>
              </p:ext>
            </p:extLst>
          </p:nvPr>
        </p:nvGraphicFramePr>
        <p:xfrm>
          <a:off x="82550" y="477982"/>
          <a:ext cx="8967788" cy="673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1" name="Document" r:id="rId4" imgW="5960120" imgH="4471762" progId="Word.Document.8">
                  <p:embed/>
                </p:oleObj>
              </mc:Choice>
              <mc:Fallback>
                <p:oleObj name="Document" r:id="rId4" imgW="5960120" imgH="4471762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" y="477982"/>
                        <a:ext cx="8967788" cy="673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>
                <a:solidFill>
                  <a:srgbClr val="1E495C"/>
                </a:solidFill>
                <a:latin typeface="Arial" charset="0"/>
              </a:rPr>
              <a:t>Ιστορικό του ΜΣΙ</a:t>
            </a:r>
            <a:endParaRPr lang="en-GB" sz="2400" b="1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43045" name="Rectangle 5"/>
          <p:cNvSpPr>
            <a:spLocks noGrp="1"/>
          </p:cNvSpPr>
          <p:nvPr>
            <p:ph type="body" idx="1"/>
          </p:nvPr>
        </p:nvSpPr>
        <p:spPr>
          <a:xfrm>
            <a:off x="223838" y="1541463"/>
            <a:ext cx="8920162" cy="5316537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l-GR" sz="2400" noProof="1" smtClean="0"/>
              <a:t>Η Σύνθήκη του Μάαστριχτ και ο δρόμος προς το ενιαίο νόμισμα</a:t>
            </a:r>
            <a:endParaRPr lang="en-US" sz="2400" noProof="1"/>
          </a:p>
          <a:p>
            <a:pPr lvl="1">
              <a:spcBef>
                <a:spcPct val="5000"/>
              </a:spcBef>
            </a:pPr>
            <a:r>
              <a:rPr lang="el-GR" sz="2400" noProof="1" smtClean="0"/>
              <a:t>κριτήρια σύγκλισης</a:t>
            </a:r>
            <a:endParaRPr lang="en-US" sz="2400" noProof="1"/>
          </a:p>
          <a:p>
            <a:pPr lvl="2">
              <a:spcBef>
                <a:spcPct val="5000"/>
              </a:spcBef>
            </a:pPr>
            <a:r>
              <a:rPr lang="el-GR" altLang="en-US" sz="2000" noProof="1" smtClean="0"/>
              <a:t>πληθωρισμός</a:t>
            </a:r>
            <a:endParaRPr lang="en-US" altLang="en-US" sz="2000" noProof="1"/>
          </a:p>
          <a:p>
            <a:pPr lvl="3">
              <a:spcBef>
                <a:spcPct val="5000"/>
              </a:spcBef>
            </a:pPr>
            <a:r>
              <a:rPr lang="el-GR" altLang="en-US" sz="1800" noProof="1" smtClean="0"/>
              <a:t>δεν υπερβαίνει το 1,5% του μέσου όρου των 3 χωρών με τις χαμηλότερες τιμές πληθωρισμού</a:t>
            </a:r>
            <a:endParaRPr lang="en-GB" altLang="en-US" sz="1800" noProof="1"/>
          </a:p>
          <a:p>
            <a:pPr lvl="2">
              <a:spcBef>
                <a:spcPct val="5000"/>
              </a:spcBef>
            </a:pPr>
            <a:r>
              <a:rPr lang="el-GR" altLang="en-US" sz="2000" noProof="1" smtClean="0"/>
              <a:t>τα επιτόκια (επί μακροχρόνιων κυβερνητικών ομολόγων</a:t>
            </a:r>
            <a:r>
              <a:rPr lang="en-GB" altLang="en-US" sz="2000" noProof="1" smtClean="0"/>
              <a:t>)</a:t>
            </a:r>
            <a:endParaRPr lang="en-GB" altLang="en-US" sz="2000" noProof="1"/>
          </a:p>
          <a:p>
            <a:pPr lvl="3">
              <a:spcBef>
                <a:spcPct val="5000"/>
              </a:spcBef>
            </a:pPr>
            <a:r>
              <a:rPr lang="el-GR" altLang="en-US" sz="1800" noProof="1" smtClean="0"/>
              <a:t>όχι περισσότερο από 2% πάνω από τον μέσο όρο των 3 χωρών με τις χαμηλότερες τιμές πληθωρισμού</a:t>
            </a:r>
            <a:endParaRPr lang="en-GB" altLang="en-US" sz="1800" noProof="1"/>
          </a:p>
          <a:p>
            <a:pPr lvl="2">
              <a:spcBef>
                <a:spcPct val="5000"/>
              </a:spcBef>
            </a:pPr>
            <a:r>
              <a:rPr lang="el-GR" altLang="en-US" sz="2000" noProof="1"/>
              <a:t>δ</a:t>
            </a:r>
            <a:r>
              <a:rPr lang="el-GR" altLang="en-US" sz="2000" noProof="1" smtClean="0"/>
              <a:t>ημοσιονομικό έλλειμμα</a:t>
            </a:r>
            <a:endParaRPr lang="en-GB" altLang="en-US" sz="2000" noProof="1"/>
          </a:p>
          <a:p>
            <a:pPr lvl="3">
              <a:spcBef>
                <a:spcPct val="5000"/>
              </a:spcBef>
            </a:pPr>
            <a:r>
              <a:rPr lang="el-GR" altLang="en-US" sz="1800" noProof="1" smtClean="0"/>
              <a:t>δεν υπερβαίνει το 3% του ΑΕΠ σε τιμές αγοράς</a:t>
            </a:r>
            <a:endParaRPr lang="en-GB" altLang="en-US" sz="1800" noProof="1"/>
          </a:p>
          <a:p>
            <a:pPr lvl="2">
              <a:spcBef>
                <a:spcPct val="5000"/>
              </a:spcBef>
            </a:pPr>
            <a:r>
              <a:rPr lang="el-GR" altLang="en-US" sz="2000" noProof="1"/>
              <a:t>δ</a:t>
            </a:r>
            <a:r>
              <a:rPr lang="el-GR" altLang="en-US" sz="2000" noProof="1" smtClean="0"/>
              <a:t>ημόσιο χρέος</a:t>
            </a:r>
            <a:endParaRPr lang="en-GB" altLang="en-US" sz="2000" noProof="1"/>
          </a:p>
          <a:p>
            <a:pPr lvl="3">
              <a:spcBef>
                <a:spcPct val="5000"/>
              </a:spcBef>
            </a:pPr>
            <a:r>
              <a:rPr lang="el-GR" altLang="en-US" sz="1800" noProof="1" smtClean="0"/>
              <a:t>δεν υπερβαίνει το 60% του ΑΕΠ σε τιμές αγοράς (ή μειώνεται σε ποσοστό 60% με αποδεκτό ρυθμό)</a:t>
            </a:r>
            <a:endParaRPr lang="en-GB" altLang="en-US" sz="1800" noProof="1"/>
          </a:p>
          <a:p>
            <a:pPr lvl="2">
              <a:spcBef>
                <a:spcPct val="5000"/>
              </a:spcBef>
            </a:pPr>
            <a:r>
              <a:rPr lang="el-GR" altLang="en-US" sz="2000" noProof="1" smtClean="0"/>
              <a:t>συναλλαγματικές ισοτιμίες</a:t>
            </a:r>
            <a:endParaRPr lang="en-GB" altLang="en-US" sz="2000" noProof="1"/>
          </a:p>
          <a:p>
            <a:pPr lvl="3">
              <a:spcBef>
                <a:spcPct val="5000"/>
              </a:spcBef>
            </a:pPr>
            <a:r>
              <a:rPr lang="el-GR" altLang="en-US" sz="1800" noProof="1"/>
              <a:t>σ</a:t>
            </a:r>
            <a:r>
              <a:rPr lang="el-GR" altLang="en-US" sz="1800" noProof="1" smtClean="0"/>
              <a:t>ε κανονικά όρια του</a:t>
            </a:r>
            <a:r>
              <a:rPr lang="en-GB" altLang="en-US" sz="1800" noProof="1" smtClean="0"/>
              <a:t> ERM</a:t>
            </a:r>
            <a:r>
              <a:rPr lang="el-GR" altLang="en-US" sz="1800" noProof="1" smtClean="0"/>
              <a:t> για 2 χρόνια χωρίς ανακατατάξεις</a:t>
            </a:r>
            <a:endParaRPr lang="en-GB" altLang="en-US" sz="1800" noProof="1"/>
          </a:p>
        </p:txBody>
      </p:sp>
      <p:sp>
        <p:nvSpPr>
          <p:cNvPr id="8" name="Rectangle 3"/>
          <p:cNvSpPr>
            <a:spLocks noGrp="1"/>
          </p:cNvSpPr>
          <p:nvPr>
            <p:ph type="title"/>
          </p:nvPr>
        </p:nvSpPr>
        <p:spPr>
          <a:xfrm>
            <a:off x="198438" y="228600"/>
            <a:ext cx="8774112" cy="758825"/>
          </a:xfrm>
          <a:noFill/>
          <a:ln/>
        </p:spPr>
        <p:txBody>
          <a:bodyPr/>
          <a:lstStyle/>
          <a:p>
            <a:r>
              <a:rPr lang="el-GR" sz="3400" dirty="0" smtClean="0"/>
              <a:t>Οικονομική και Νομισματική Ένωση </a:t>
            </a:r>
            <a:r>
              <a:rPr lang="en-GB" sz="3400" dirty="0" smtClean="0"/>
              <a:t> (</a:t>
            </a:r>
            <a:r>
              <a:rPr lang="el-GR" sz="3400" dirty="0" smtClean="0"/>
              <a:t>ΟΝΕ)</a:t>
            </a:r>
            <a:endParaRPr lang="en-GB" sz="3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43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43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43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43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43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430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430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430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 bldLvl="3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/>
          </p:cNvSpPr>
          <p:nvPr>
            <p:ph type="body" idx="1"/>
          </p:nvPr>
        </p:nvSpPr>
        <p:spPr>
          <a:xfrm>
            <a:off x="301625" y="1601788"/>
            <a:ext cx="8534400" cy="4811712"/>
          </a:xfrm>
        </p:spPr>
        <p:txBody>
          <a:bodyPr/>
          <a:lstStyle/>
          <a:p>
            <a:pPr>
              <a:spcBef>
                <a:spcPct val="15000"/>
              </a:spcBef>
            </a:pPr>
            <a:r>
              <a:rPr lang="el-GR" altLang="en-US" noProof="1" smtClean="0"/>
              <a:t>Γέννηση και υιοθέτηση του ευρώ</a:t>
            </a:r>
            <a:endParaRPr lang="en-US" altLang="en-US" noProof="1"/>
          </a:p>
          <a:p>
            <a:pPr lvl="1">
              <a:spcBef>
                <a:spcPct val="15000"/>
              </a:spcBef>
            </a:pPr>
            <a:r>
              <a:rPr lang="el-GR" altLang="en-US" noProof="1"/>
              <a:t>ο</a:t>
            </a:r>
            <a:r>
              <a:rPr lang="el-GR" altLang="en-US" noProof="1" smtClean="0"/>
              <a:t> βαθμός σύγκλισης το 1999</a:t>
            </a:r>
            <a:endParaRPr lang="en-US" altLang="en-US" noProof="1"/>
          </a:p>
          <a:p>
            <a:pPr lvl="1">
              <a:spcBef>
                <a:spcPct val="15000"/>
              </a:spcBef>
            </a:pPr>
            <a:r>
              <a:rPr lang="el-GR" altLang="en-US" noProof="1" smtClean="0"/>
              <a:t>επέκταση της ΕΕ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n-GB" altLang="en-US" noProof="1" smtClean="0"/>
              <a:t>s</a:t>
            </a:r>
            <a:r>
              <a:rPr lang="el-GR" altLang="en-US" noProof="1" smtClean="0"/>
              <a:t>ανεπαρκή υιοθέτηση του ευρώ</a:t>
            </a:r>
            <a:endParaRPr lang="en-GB" altLang="en-US" noProof="1"/>
          </a:p>
          <a:p>
            <a:pPr>
              <a:spcBef>
                <a:spcPct val="15000"/>
              </a:spcBef>
            </a:pPr>
            <a:r>
              <a:rPr lang="el-GR" altLang="en-US" dirty="0" smtClean="0"/>
              <a:t>Πλεονεκτήματα της ΟΝΕ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εξαλείφοντας το κόστος μετατροπής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αυξημένος ανταγωνισμός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εξάλειψη της αβεβαιότητας των συναλλαγματικών ισοτιμιών μεταξύ των μελών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χαμηλότερο πληθωρισμό και επιτόκια</a:t>
            </a:r>
            <a:endParaRPr lang="en-GB" altLang="en-US" dirty="0"/>
          </a:p>
          <a:p>
            <a:pPr lvl="1">
              <a:spcBef>
                <a:spcPct val="15000"/>
              </a:spcBef>
            </a:pPr>
            <a:r>
              <a:rPr lang="el-GR" altLang="en-US" dirty="0" smtClean="0"/>
              <a:t>αυξημένες  εισερχόμενες επενδύσεις</a:t>
            </a:r>
            <a:endParaRPr lang="en-GB" altLang="en-US" dirty="0"/>
          </a:p>
        </p:txBody>
      </p:sp>
      <p:sp>
        <p:nvSpPr>
          <p:cNvPr id="345091" name="Rectangle 3"/>
          <p:cNvSpPr>
            <a:spLocks noGrp="1"/>
          </p:cNvSpPr>
          <p:nvPr>
            <p:ph type="title"/>
          </p:nvPr>
        </p:nvSpPr>
        <p:spPr>
          <a:xfrm>
            <a:off x="198438" y="228600"/>
            <a:ext cx="8774112" cy="758825"/>
          </a:xfrm>
          <a:noFill/>
          <a:ln/>
        </p:spPr>
        <p:txBody>
          <a:bodyPr/>
          <a:lstStyle/>
          <a:p>
            <a:r>
              <a:rPr lang="el-GR" sz="3400" dirty="0" smtClean="0"/>
              <a:t>Οικονομική και Νομισματική Ένωση </a:t>
            </a:r>
            <a:r>
              <a:rPr lang="en-GB" sz="3400" dirty="0" smtClean="0"/>
              <a:t> (</a:t>
            </a:r>
            <a:r>
              <a:rPr lang="el-GR" sz="3400" dirty="0" smtClean="0"/>
              <a:t>ΟΝΕ)</a:t>
            </a:r>
            <a:endParaRPr lang="en-GB" sz="3400" dirty="0"/>
          </a:p>
        </p:txBody>
      </p:sp>
    </p:spTree>
  </p:cSld>
  <p:clrMapOvr>
    <a:masterClrMapping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059873" y="1032018"/>
            <a:ext cx="7658100" cy="4818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4725" name="Text Box 4"/>
          <p:cNvSpPr txBox="1">
            <a:spLocks noChangeArrowheads="1"/>
          </p:cNvSpPr>
          <p:nvPr/>
        </p:nvSpPr>
        <p:spPr bwMode="auto">
          <a:xfrm>
            <a:off x="0" y="6581775"/>
            <a:ext cx="914400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το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</a:rPr>
              <a:t>UNCTADstat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</a:rPr>
              <a:t> (UNCTAD).</a:t>
            </a:r>
            <a:endParaRPr lang="en-GB" altLang="en-US" sz="11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41472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400" b="1" dirty="0">
                <a:solidFill>
                  <a:srgbClr val="660066"/>
                </a:solidFill>
                <a:latin typeface="Arial" charset="0"/>
                <a:cs typeface="Arial" charset="0"/>
              </a:rPr>
              <a:t>Εισερχόμενες επενδύσεις σε επιλεγμένες χώρες της ΕΕ, % ποσοστό των συνολικά εισερχομένων επενδύσεων της ΕΕ.</a:t>
            </a:r>
            <a:endParaRPr lang="en-GB" altLang="en-US" sz="22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032018"/>
            <a:ext cx="8312727" cy="506412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l-GR" altLang="en-US" dirty="0" smtClean="0"/>
              <a:t>Επιχειρήματα κατά της αρχής λειτουργίας  της ΟΝΕ</a:t>
            </a:r>
            <a:endParaRPr lang="en-GB" altLang="en-US" dirty="0"/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l-GR" altLang="en-US" dirty="0"/>
              <a:t>α</a:t>
            </a:r>
            <a:r>
              <a:rPr lang="el-GR" altLang="en-US" dirty="0" smtClean="0"/>
              <a:t>πουσία των εθνικών νομισμάτων</a:t>
            </a:r>
            <a:endParaRPr lang="en-GB" altLang="en-US" dirty="0"/>
          </a:p>
          <a:p>
            <a:pPr lvl="2">
              <a:lnSpc>
                <a:spcPct val="150000"/>
              </a:lnSpc>
              <a:spcBef>
                <a:spcPts val="300"/>
              </a:spcBef>
            </a:pPr>
            <a:r>
              <a:rPr lang="el-GR" altLang="en-US" dirty="0"/>
              <a:t>ό</a:t>
            </a:r>
            <a:r>
              <a:rPr lang="el-GR" altLang="en-US" dirty="0" smtClean="0"/>
              <a:t>χι μια άριστη νομισματική περιοχή;</a:t>
            </a:r>
            <a:endParaRPr lang="en-GB" altLang="en-US" dirty="0"/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l-GR" altLang="en-US" dirty="0" smtClean="0"/>
              <a:t>απώλεια της αυτόνομης νομισματικής πολιτικής</a:t>
            </a:r>
            <a:endParaRPr lang="en-GB" altLang="en-US" dirty="0"/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l-GR" altLang="en-US" dirty="0" smtClean="0"/>
              <a:t>ασύμμετρα σοκ</a:t>
            </a:r>
            <a:endParaRPr lang="en-GB" altLang="en-US" dirty="0"/>
          </a:p>
          <a:p>
            <a:pPr lvl="1">
              <a:lnSpc>
                <a:spcPct val="150000"/>
              </a:lnSpc>
              <a:spcBef>
                <a:spcPts val="300"/>
              </a:spcBef>
            </a:pPr>
            <a:r>
              <a:rPr lang="el-GR" altLang="en-US" dirty="0" smtClean="0"/>
              <a:t>περιφερειακά προβλήματα</a:t>
            </a:r>
            <a:endParaRPr lang="en-GB" altLang="en-US" dirty="0"/>
          </a:p>
        </p:txBody>
      </p:sp>
      <p:sp>
        <p:nvSpPr>
          <p:cNvPr id="6" name="Rectangle 3"/>
          <p:cNvSpPr>
            <a:spLocks noGrp="1"/>
          </p:cNvSpPr>
          <p:nvPr>
            <p:ph type="title"/>
          </p:nvPr>
        </p:nvSpPr>
        <p:spPr>
          <a:xfrm>
            <a:off x="198438" y="228600"/>
            <a:ext cx="8774112" cy="758825"/>
          </a:xfrm>
          <a:noFill/>
          <a:ln/>
        </p:spPr>
        <p:txBody>
          <a:bodyPr/>
          <a:lstStyle/>
          <a:p>
            <a:r>
              <a:rPr lang="el-GR" sz="3400" dirty="0" smtClean="0"/>
              <a:t>Οικονομική και Νομισματική Ένωση </a:t>
            </a:r>
            <a:r>
              <a:rPr lang="en-GB" sz="3400" dirty="0" smtClean="0"/>
              <a:t> (</a:t>
            </a:r>
            <a:r>
              <a:rPr lang="el-GR" sz="3400" dirty="0" smtClean="0"/>
              <a:t>ΟΝΕ)</a:t>
            </a:r>
            <a:endParaRPr lang="en-GB" sz="3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7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7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47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47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47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47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8" grpId="0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/>
          </p:cNvSpPr>
          <p:nvPr>
            <p:ph type="body" idx="1"/>
          </p:nvPr>
        </p:nvSpPr>
        <p:spPr>
          <a:xfrm>
            <a:off x="301625" y="1417320"/>
            <a:ext cx="8534400" cy="49961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sz="2800" dirty="0" smtClean="0"/>
              <a:t>Κριτική  στο σχεδιασμό της ΟΝΕ</a:t>
            </a:r>
            <a:endParaRPr lang="en-GB" altLang="en-US" sz="2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/>
              <a:t>ν</a:t>
            </a:r>
            <a:r>
              <a:rPr lang="el-GR" altLang="en-US" dirty="0" smtClean="0"/>
              <a:t>ομισματική πολιτική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αξιολόγηση των παρεμβάσεων της ΕΚΤ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δημοσιονομική πολιτική 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αντιμετώπιση προβλημάτων δημόσιου χρέους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/>
              <a:t>ο</a:t>
            </a:r>
            <a:r>
              <a:rPr lang="el-GR" altLang="en-US" dirty="0" smtClean="0"/>
              <a:t>ι κανόνες του Συμφώνου Σταθερότητας και Ανάπτυξης (ΣΣΑ)δεν εφαρμόζονται αυστηρά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εμφάνιση του Δημοσιονομικού Συμφώνου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επιχειρήματα για μεγαλύτερη δημοσιονομική εναρμόνιση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sz="2800" dirty="0" smtClean="0"/>
              <a:t>Αξιολόγηση των επιχειρημάτων</a:t>
            </a:r>
            <a:endParaRPr lang="en-GB" altLang="en-US" sz="2800" dirty="0"/>
          </a:p>
        </p:txBody>
      </p:sp>
      <p:sp>
        <p:nvSpPr>
          <p:cNvPr id="361475" name="Rectangle 3"/>
          <p:cNvSpPr>
            <a:spLocks noGrp="1"/>
          </p:cNvSpPr>
          <p:nvPr>
            <p:ph type="title"/>
          </p:nvPr>
        </p:nvSpPr>
        <p:spPr>
          <a:xfrm>
            <a:off x="198438" y="228600"/>
            <a:ext cx="8774112" cy="758825"/>
          </a:xfrm>
          <a:noFill/>
          <a:ln/>
        </p:spPr>
        <p:txBody>
          <a:bodyPr/>
          <a:lstStyle/>
          <a:p>
            <a:r>
              <a:rPr lang="el-GR" sz="3400" dirty="0" smtClean="0"/>
              <a:t>Οικονομική και Νομισματική Ένωση </a:t>
            </a:r>
            <a:r>
              <a:rPr lang="en-GB" sz="3400" dirty="0" smtClean="0"/>
              <a:t> (</a:t>
            </a:r>
            <a:r>
              <a:rPr lang="el-GR" sz="3400" dirty="0" smtClean="0"/>
              <a:t>ΟΝΕ)</a:t>
            </a:r>
            <a:endParaRPr lang="en-GB" sz="34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4" grpId="0" build="p" bldLvl="3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Παγκόσμια και Περιφερειακή Αλληλεξάρτηση</a:t>
            </a:r>
            <a:endParaRPr lang="en-GB" dirty="0"/>
          </a:p>
        </p:txBody>
      </p:sp>
      <p:sp>
        <p:nvSpPr>
          <p:cNvPr id="349187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Πετυχαίνοντας την Καλύτερη Νομισματική Σταθερότητα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4678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l-GR" dirty="0" smtClean="0"/>
              <a:t> </a:t>
            </a:r>
            <a:r>
              <a:rPr lang="el-GR" sz="3300" dirty="0" smtClean="0"/>
              <a:t>Πετυχαίνοντας την Καλύτερη Νομισματική Σταθερότητα</a:t>
            </a:r>
            <a:endParaRPr lang="en-GB" sz="3300" dirty="0"/>
          </a:p>
        </p:txBody>
      </p:sp>
      <p:sp>
        <p:nvSpPr>
          <p:cNvPr id="3512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Το πρόβλημα της κερδοσκοπίας</a:t>
            </a:r>
            <a:endParaRPr lang="en-GB" alt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δυσκολίες στη διαχείριση των συναλλαγματικών ισοτιμιών</a:t>
            </a:r>
            <a:endParaRPr lang="en-GB" alt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ποιες είναι οι εναλλακτικές λύσεις;</a:t>
            </a:r>
            <a:endParaRPr lang="en-GB" altLang="en-US" dirty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Έλεγχος συναλλαγματικών συναλλαγών </a:t>
            </a:r>
            <a:endParaRPr lang="en-GB" alt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στάσεις απέναντι στον έλεγχο</a:t>
            </a:r>
            <a:endParaRPr lang="en-GB" alt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είδη ελέγχου</a:t>
            </a:r>
            <a:endParaRPr lang="en-GB" altLang="en-US" dirty="0"/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l-GR" altLang="en-US" dirty="0"/>
              <a:t>π</a:t>
            </a:r>
            <a:r>
              <a:rPr lang="el-GR" altLang="en-US" dirty="0" smtClean="0"/>
              <a:t>οσοτικοί περιορισμοί</a:t>
            </a:r>
            <a:endParaRPr lang="en-GB" altLang="en-US" dirty="0"/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φόρος </a:t>
            </a:r>
            <a:r>
              <a:rPr lang="en-GB" altLang="en-US" dirty="0" smtClean="0"/>
              <a:t>Tobin </a:t>
            </a:r>
            <a:endParaRPr lang="en-GB" altLang="en-US" dirty="0"/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l-GR" altLang="en-US" dirty="0"/>
              <a:t>φ</a:t>
            </a:r>
            <a:r>
              <a:rPr lang="el-GR" altLang="en-US" dirty="0" smtClean="0"/>
              <a:t>όροι στις χρηματοοικονομικές </a:t>
            </a:r>
            <a:r>
              <a:rPr lang="el-GR" altLang="en-US" dirty="0"/>
              <a:t>σ</a:t>
            </a:r>
            <a:r>
              <a:rPr lang="el-GR" altLang="en-US" dirty="0" smtClean="0"/>
              <a:t>υναλλαγές </a:t>
            </a:r>
            <a:r>
              <a:rPr lang="en-GB" altLang="en-US" dirty="0" smtClean="0"/>
              <a:t>(</a:t>
            </a:r>
            <a:r>
              <a:rPr lang="el-GR" altLang="en-US" dirty="0" smtClean="0"/>
              <a:t>ΦΧΣ</a:t>
            </a:r>
            <a:r>
              <a:rPr lang="en-GB" altLang="en-US" dirty="0" smtClean="0"/>
              <a:t>)</a:t>
            </a:r>
            <a:endParaRPr lang="en-GB" altLang="en-US" dirty="0"/>
          </a:p>
          <a:p>
            <a:pPr lvl="2">
              <a:lnSpc>
                <a:spcPct val="80000"/>
              </a:lnSpc>
              <a:spcBef>
                <a:spcPts val="600"/>
              </a:spcBef>
            </a:pPr>
            <a:r>
              <a:rPr lang="el-GR" altLang="en-US" dirty="0"/>
              <a:t>κ</a:t>
            </a:r>
            <a:r>
              <a:rPr lang="el-GR" altLang="en-US" dirty="0" smtClean="0"/>
              <a:t>αταθέσεις χωρίς</a:t>
            </a:r>
            <a:endParaRPr lang="en-GB" altLang="en-US" dirty="0"/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l-GR" altLang="en-US" dirty="0" smtClean="0"/>
              <a:t>αξιολογώντας τις αντιρρήσεις στους ελέγχους</a:t>
            </a:r>
            <a:endParaRPr lang="en-GB" alt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1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1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1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51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51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51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51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51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51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51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bldLvl="3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60000"/>
              </a:lnSpc>
            </a:pPr>
            <a:r>
              <a:rPr lang="el-GR" dirty="0" smtClean="0"/>
              <a:t>Ζώνες στοχευόμενης συναλλαγματικής ισοτιμίας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χαρακτηριστικά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πλεονεκτήματα</a:t>
            </a:r>
            <a:endParaRPr lang="en-GB" dirty="0"/>
          </a:p>
          <a:p>
            <a:pPr lvl="1">
              <a:lnSpc>
                <a:spcPct val="160000"/>
              </a:lnSpc>
            </a:pPr>
            <a:r>
              <a:rPr lang="el-GR" dirty="0" smtClean="0"/>
              <a:t>προβλήματα</a:t>
            </a:r>
            <a:endParaRPr lang="en-GB" dirty="0"/>
          </a:p>
        </p:txBody>
      </p:sp>
      <p:sp>
        <p:nvSpPr>
          <p:cNvPr id="353283" name="Rectangle 3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962025"/>
          </a:xfrm>
          <a:noFill/>
          <a:ln/>
        </p:spPr>
        <p:txBody>
          <a:bodyPr/>
          <a:lstStyle/>
          <a:p>
            <a:r>
              <a:rPr lang="el-GR" sz="3300" dirty="0" smtClean="0"/>
              <a:t>Πετυχαίνοντας την Καλύτερη Νομισματική Σταθερότητα</a:t>
            </a:r>
            <a:endParaRPr lang="en-GB" sz="33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3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3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3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3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2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872837" y="1439513"/>
            <a:ext cx="8103178" cy="44444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endParaRPr lang="en-US" altLang="en-US" sz="2100">
              <a:latin typeface="Arial" charset="0"/>
            </a:endParaRPr>
          </a:p>
        </p:txBody>
      </p:sp>
      <p:sp>
        <p:nvSpPr>
          <p:cNvPr id="437252" name="TextBox 4"/>
          <p:cNvSpPr txBox="1">
            <a:spLocks noChangeArrowheads="1"/>
          </p:cNvSpPr>
          <p:nvPr/>
        </p:nvSpPr>
        <p:spPr bwMode="auto">
          <a:xfrm>
            <a:off x="0" y="6396038"/>
            <a:ext cx="9144000" cy="39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Δεδομένα από το 2013 βασισμένα σε προβλέψεις. 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</a:b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: Βασισμένο σε δεδομένα από το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International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Trade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Statistics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,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2013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(WTO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) και το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World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Economic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Outlook (IMF).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43725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500" b="1" dirty="0">
                <a:solidFill>
                  <a:srgbClr val="660066"/>
                </a:solidFill>
                <a:latin typeface="Arial" charset="0"/>
                <a:cs typeface="Arial" charset="0"/>
              </a:rPr>
              <a:t>Ο ετήσιος ρυθμός αύξησης του παγκόσμιου πραγματικού ΑΕΠ και του όγκου των εξαγωγών των εμπορευμάτων </a:t>
            </a:r>
            <a:r>
              <a:rPr lang="el-GR" altLang="en-US" sz="25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παγκοσμίως</a:t>
            </a:r>
            <a:endParaRPr lang="en-GB" altLang="en-US" sz="25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5" y="1449905"/>
            <a:ext cx="8820150" cy="472711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519238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8A785E"/>
                </a:solidFill>
              </a:rPr>
              <a:t>Αλληλεξάρτηση μέσω εμπορίου</a:t>
            </a:r>
            <a:endParaRPr lang="en-GB" dirty="0" smtClean="0">
              <a:solidFill>
                <a:srgbClr val="8A785E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>
                <a:solidFill>
                  <a:srgbClr val="8A785E"/>
                </a:solidFill>
              </a:rPr>
              <a:t>α</a:t>
            </a:r>
            <a:r>
              <a:rPr lang="el-GR" dirty="0" smtClean="0">
                <a:solidFill>
                  <a:srgbClr val="8A785E"/>
                </a:solidFill>
              </a:rPr>
              <a:t>νάπτυξη του διεθνούς εμπορίου</a:t>
            </a:r>
            <a:endParaRPr lang="en-GB" dirty="0">
              <a:solidFill>
                <a:srgbClr val="8A785E"/>
              </a:solidFill>
            </a:endParaRPr>
          </a:p>
        </p:txBody>
      </p:sp>
      <p:sp>
        <p:nvSpPr>
          <p:cNvPr id="367619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  <p:sp>
        <p:nvSpPr>
          <p:cNvPr id="367620" name="Rectangle 4"/>
          <p:cNvSpPr>
            <a:spLocks/>
          </p:cNvSpPr>
          <p:nvPr/>
        </p:nvSpPr>
        <p:spPr bwMode="auto">
          <a:xfrm>
            <a:off x="301625" y="3138488"/>
            <a:ext cx="85344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>
                <a:solidFill>
                  <a:srgbClr val="19323F"/>
                </a:solidFill>
                <a:latin typeface="Arial" charset="0"/>
              </a:rPr>
              <a:t>π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ολλαπλασιαστές διεθνούς εμπορίου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διεθνείς οικονομικοί 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(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εμπορικοί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)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 κύκλοι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/>
          </p:cNvSpPr>
          <p:nvPr>
            <p:ph type="body" idx="1"/>
          </p:nvPr>
        </p:nvSpPr>
        <p:spPr>
          <a:xfrm>
            <a:off x="301625" y="1574800"/>
            <a:ext cx="8534400" cy="4838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Χρηματοοικονομική αλληλεξάρτηση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/>
              <a:t>αύξηση των διεθνών χρηματοοικονομικών ροών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/>
              <a:t>ι</a:t>
            </a:r>
            <a:r>
              <a:rPr lang="el-GR" altLang="en-US" dirty="0" smtClean="0"/>
              <a:t>σολογισμοί και υποχρεώσεις των τραπεζών προς κατοίκους του εξωτερικού</a:t>
            </a:r>
            <a:endParaRPr lang="en-GB" altLang="en-US" dirty="0"/>
          </a:p>
        </p:txBody>
      </p:sp>
      <p:sp>
        <p:nvSpPr>
          <p:cNvPr id="326659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6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6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6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2600" b="1" dirty="0">
                <a:solidFill>
                  <a:srgbClr val="660066"/>
                </a:solidFill>
                <a:latin typeface="Arial" charset="0"/>
                <a:cs typeface="Arial" charset="0"/>
              </a:rPr>
              <a:t>Επιλεγμένες υποχρεώσεις των τραπεζών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του</a:t>
            </a:r>
            <a:r>
              <a:rPr lang="en-US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</a:b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Ηνωμένου 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  <a:cs typeface="Arial" charset="0"/>
              </a:rPr>
              <a:t>Βασιλείου προς κατοίκους του εξωτερικού</a:t>
            </a:r>
            <a:endParaRPr lang="en-GB" altLang="en-US" sz="26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sp>
        <p:nvSpPr>
          <p:cNvPr id="439300" name="TextBox 4"/>
          <p:cNvSpPr txBox="1">
            <a:spLocks noChangeArrowheads="1"/>
          </p:cNvSpPr>
          <p:nvPr/>
        </p:nvSpPr>
        <p:spPr bwMode="auto">
          <a:xfrm>
            <a:off x="0" y="6211888"/>
            <a:ext cx="9161463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Σημείωση: Τα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δεδομένα 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περιλαμβάνουν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building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societies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από το 2010. Τα δεδομένα δεν είναι προσαρμοσμένα για εποχικότητα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.</a:t>
            </a:r>
            <a:endParaRPr lang="en-US" altLang="en-US" sz="1100" i="1" dirty="0" smtClean="0">
              <a:solidFill>
                <a:srgbClr val="B2B2B2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CE6312"/>
              </a:buClr>
              <a:buSzPct val="85000"/>
              <a:buFont typeface="Wingdings 2" pitchFamily="18" charset="2"/>
              <a:buNone/>
            </a:pP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Πηγή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: Βασισμένο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στο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RPMTBFF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, RPMTBFM, RPMTBFT (μέχρι το τέλος του 2009) και RPMB3OM, RPMB3TM και RPMB3WM (από το 2010) από τη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  <a:cs typeface="Arial" charset="0"/>
              </a:rPr>
              <a:t>Statistical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  <a:cs typeface="Arial" charset="0"/>
              </a:rPr>
              <a:t>Interactive</a:t>
            </a:r>
            <a:r>
              <a:rPr lang="en-US" altLang="en-US" sz="11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 smtClean="0">
                <a:solidFill>
                  <a:srgbClr val="B2B2B2"/>
                </a:solidFill>
                <a:latin typeface="Arial" charset="0"/>
                <a:cs typeface="Arial" charset="0"/>
              </a:rPr>
              <a:t>Database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,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Bank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of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England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(δεδομένα δημοσιοποιημένα στις 2 </a:t>
            </a:r>
            <a:r>
              <a:rPr lang="el-GR" altLang="en-US" sz="11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June</a:t>
            </a:r>
            <a:r>
              <a:rPr lang="el-GR" altLang="en-US" sz="1100" i="1" dirty="0">
                <a:solidFill>
                  <a:srgbClr val="B2B2B2"/>
                </a:solidFill>
                <a:latin typeface="Arial" charset="0"/>
                <a:cs typeface="Arial" charset="0"/>
              </a:rPr>
              <a:t> 2014).</a:t>
            </a:r>
            <a:endParaRPr lang="en-GB" altLang="en-US" sz="11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27" y="1231696"/>
            <a:ext cx="8312346" cy="472711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/>
          </p:cNvSpPr>
          <p:nvPr>
            <p:ph type="body" idx="1"/>
          </p:nvPr>
        </p:nvSpPr>
        <p:spPr>
          <a:xfrm>
            <a:off x="301625" y="1574800"/>
            <a:ext cx="8534400" cy="20675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dirty="0" smtClean="0">
                <a:solidFill>
                  <a:srgbClr val="6C6C54"/>
                </a:solidFill>
              </a:rPr>
              <a:t>Χρηματοοικονομική αλληλεξάρτηση</a:t>
            </a:r>
            <a:endParaRPr lang="en-GB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>
                <a:solidFill>
                  <a:srgbClr val="6C6C54"/>
                </a:solidFill>
              </a:rPr>
              <a:t>αύξηση των διεθνών χρηματοοικονομικών ροών</a:t>
            </a:r>
            <a:endParaRPr lang="en-GB" altLang="en-US" dirty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altLang="en-US" dirty="0" smtClean="0">
                <a:solidFill>
                  <a:srgbClr val="6C6C54"/>
                </a:solidFill>
              </a:rPr>
              <a:t>ισολογισμοί και υποχρεώσεις των τραπεζών προς κατοίκους του εξωτερικού</a:t>
            </a:r>
            <a:endParaRPr lang="en-GB" altLang="en-US" dirty="0" smtClean="0">
              <a:solidFill>
                <a:srgbClr val="6C6C54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endParaRPr lang="en-GB" altLang="en-US" dirty="0">
              <a:solidFill>
                <a:srgbClr val="6C6C54"/>
              </a:solidFill>
            </a:endParaRPr>
          </a:p>
        </p:txBody>
      </p:sp>
      <p:sp>
        <p:nvSpPr>
          <p:cNvPr id="441347" name="Rectangle 3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Παγκοσμιοποίηση και αστάθεια</a:t>
            </a:r>
            <a:endParaRPr lang="en-GB" dirty="0"/>
          </a:p>
        </p:txBody>
      </p:sp>
      <p:sp>
        <p:nvSpPr>
          <p:cNvPr id="441348" name="Rectangle 4"/>
          <p:cNvSpPr>
            <a:spLocks/>
          </p:cNvSpPr>
          <p:nvPr/>
        </p:nvSpPr>
        <p:spPr bwMode="auto">
          <a:xfrm>
            <a:off x="301625" y="4084320"/>
            <a:ext cx="8534400" cy="23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70000"/>
              </a:spcBef>
              <a:buClr>
                <a:srgbClr val="BC9400"/>
              </a:buClr>
              <a:buSzPct val="70000"/>
              <a:buFont typeface="Wingdings" pitchFamily="2" charset="2"/>
              <a:buChar char="¡"/>
            </a:pPr>
            <a:r>
              <a:rPr lang="el-GR" altLang="en-US" sz="2600" dirty="0">
                <a:solidFill>
                  <a:srgbClr val="19323F"/>
                </a:solidFill>
                <a:latin typeface="Arial" charset="0"/>
              </a:rPr>
              <a:t>κ</a:t>
            </a:r>
            <a:r>
              <a:rPr lang="el-GR" altLang="en-US" sz="2600" dirty="0" smtClean="0">
                <a:solidFill>
                  <a:srgbClr val="19323F"/>
                </a:solidFill>
                <a:latin typeface="Arial" charset="0"/>
              </a:rPr>
              <a:t>ατοχή κρατικών τίτλων από ξένους</a:t>
            </a:r>
            <a:endParaRPr lang="en-GB" altLang="en-US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1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5" name="TextBox 4"/>
          <p:cNvSpPr txBox="1">
            <a:spLocks noChangeArrowheads="1"/>
          </p:cNvSpPr>
          <p:nvPr/>
        </p:nvSpPr>
        <p:spPr bwMode="auto">
          <a:xfrm>
            <a:off x="0" y="6551613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altLang="en-US" sz="140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</a:t>
            </a:r>
            <a:r>
              <a:rPr lang="el-GR" altLang="en-US" sz="14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Βασισμένο </a:t>
            </a:r>
            <a:r>
              <a:rPr lang="el-GR" altLang="en-US" sz="1400" i="1" dirty="0">
                <a:solidFill>
                  <a:srgbClr val="B2B2B2"/>
                </a:solidFill>
                <a:latin typeface="Arial" charset="0"/>
                <a:cs typeface="Arial" charset="0"/>
              </a:rPr>
              <a:t>σε δεδομένα από το </a:t>
            </a:r>
            <a:r>
              <a:rPr lang="el-GR" altLang="en-US" sz="14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Debt</a:t>
            </a:r>
            <a:r>
              <a:rPr lang="el-GR" altLang="en-US" sz="14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40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Management</a:t>
            </a:r>
            <a:r>
              <a:rPr lang="el-GR" altLang="en-US" sz="1400" i="1" dirty="0">
                <a:solidFill>
                  <a:srgbClr val="B2B2B2"/>
                </a:solidFill>
                <a:latin typeface="Arial" charset="0"/>
                <a:cs typeface="Arial" charset="0"/>
              </a:rPr>
              <a:t> </a:t>
            </a:r>
            <a:r>
              <a:rPr lang="el-GR" altLang="en-US" sz="140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Office</a:t>
            </a:r>
            <a:endParaRPr lang="en-GB" altLang="en-US" sz="14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altLang="en-US" sz="2600" b="1" dirty="0">
                <a:solidFill>
                  <a:srgbClr val="660066"/>
                </a:solidFill>
                <a:latin typeface="Arial" charset="0"/>
                <a:cs typeface="Arial" charset="0"/>
              </a:rPr>
              <a:t>Κρατικά ομόλογα του Ηνωμένου Βασιλείου που </a:t>
            </a:r>
            <a:r>
              <a:rPr lang="el-GR" altLang="en-US" sz="2600" b="1" dirty="0" err="1">
                <a:solidFill>
                  <a:srgbClr val="660066"/>
                </a:solidFill>
                <a:latin typeface="Arial" charset="0"/>
                <a:cs typeface="Arial" charset="0"/>
              </a:rPr>
              <a:t>διακρατούνται</a:t>
            </a:r>
            <a:r>
              <a:rPr lang="el-GR" altLang="en-US" sz="2600" b="1" dirty="0">
                <a:solidFill>
                  <a:srgbClr val="660066"/>
                </a:solidFill>
                <a:latin typeface="Arial" charset="0"/>
                <a:cs typeface="Arial" charset="0"/>
              </a:rPr>
              <a:t> από άτομα και ιδρύματα του </a:t>
            </a:r>
            <a:r>
              <a:rPr lang="el-GR" altLang="en-US" sz="2600" b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εξωτερικού</a:t>
            </a:r>
            <a:endParaRPr lang="en-GB" altLang="en-US" sz="2600" b="1" dirty="0">
              <a:solidFill>
                <a:srgbClr val="660066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1" y="1016122"/>
            <a:ext cx="8637967" cy="519982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925</TotalTime>
  <Words>2875</Words>
  <Application>Microsoft Office PowerPoint</Application>
  <PresentationFormat>On-screen Show (4:3)</PresentationFormat>
  <Paragraphs>1403</Paragraphs>
  <Slides>39</Slides>
  <Notes>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Default Design</vt:lpstr>
      <vt:lpstr>Microsoft Word 97 - 2003 Document</vt:lpstr>
      <vt:lpstr>PowerPoint Presentation</vt:lpstr>
      <vt:lpstr>Παγκόσμια και Περιφερειακή Αλληλεξάρτηση</vt:lpstr>
      <vt:lpstr>Παγκοσμιοποίηση και αστάθεια</vt:lpstr>
      <vt:lpstr>PowerPoint Presentation</vt:lpstr>
      <vt:lpstr>Παγκοσμιοποίηση και αστάθεια</vt:lpstr>
      <vt:lpstr>Παγκοσμιοποίηση και αστάθεια</vt:lpstr>
      <vt:lpstr>PowerPoint Presentation</vt:lpstr>
      <vt:lpstr>Παγκοσμιοποίηση και αστάθεια</vt:lpstr>
      <vt:lpstr>PowerPoint Presentation</vt:lpstr>
      <vt:lpstr>Παγκοσμιοποίηση και αστάθεια</vt:lpstr>
      <vt:lpstr>PowerPoint Presentation</vt:lpstr>
      <vt:lpstr>Παγκοσμιοποίηση και αστάθεια</vt:lpstr>
      <vt:lpstr>Παγκοσμιοποίηση και αστάθεια</vt:lpstr>
      <vt:lpstr>Παγκοσμιοποίηση και αστάθεια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Παγκοσμιοποίηση και αστάθεια</vt:lpstr>
      <vt:lpstr>Συνεργασία για τη σταθεροποίηση των συναλλαγματικών ισοτιμιών</vt:lpstr>
      <vt:lpstr>Παγκόσμια και Περιφερειακή Αλληλεξάρτηση</vt:lpstr>
      <vt:lpstr>Το Ευρωπαϊκό Νομισματικό Σύστημα</vt:lpstr>
      <vt:lpstr>Το Ευρωπαϊκό Νομισματικό Σύστημα</vt:lpstr>
      <vt:lpstr>PowerPoint Presentation</vt:lpstr>
      <vt:lpstr>Το Ευρωπαϊκό Νομισματικό Σύστημα</vt:lpstr>
      <vt:lpstr>PowerPoint Presentation</vt:lpstr>
      <vt:lpstr>Το Ευρωπαϊκό Νομισματικό Σύστημα</vt:lpstr>
      <vt:lpstr>PowerPoint Presentation</vt:lpstr>
      <vt:lpstr>Οικονομική και Νομισματική Ένωση  (ΟΝΕ)</vt:lpstr>
      <vt:lpstr>Οικονομική και Νομισματική Ένωση  (ΟΝΕ)</vt:lpstr>
      <vt:lpstr>PowerPoint Presentation</vt:lpstr>
      <vt:lpstr>Οικονομική και Νομισματική Ένωση  (ΟΝΕ)</vt:lpstr>
      <vt:lpstr>Οικονομική και Νομισματική Ένωση  (ΟΝΕ)</vt:lpstr>
      <vt:lpstr>Παγκόσμια και Περιφερειακή Αλληλεξάρτηση</vt:lpstr>
      <vt:lpstr>  Πετυχαίνοντας την Καλύτερη Νομισματική Σταθερότητα</vt:lpstr>
      <vt:lpstr>Πετυχαίνοντας την Καλύτερη Νομισματική Σταθερότητα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dtp16</cp:lastModifiedBy>
  <cp:revision>133</cp:revision>
  <dcterms:created xsi:type="dcterms:W3CDTF">2002-11-17T23:04:00Z</dcterms:created>
  <dcterms:modified xsi:type="dcterms:W3CDTF">2018-04-10T12:25:03Z</dcterms:modified>
</cp:coreProperties>
</file>