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sldIdLst>
    <p:sldId id="593" r:id="rId2"/>
    <p:sldId id="394" r:id="rId3"/>
    <p:sldId id="395" r:id="rId4"/>
    <p:sldId id="396" r:id="rId5"/>
    <p:sldId id="397" r:id="rId6"/>
    <p:sldId id="608" r:id="rId7"/>
    <p:sldId id="399" r:id="rId8"/>
    <p:sldId id="400" r:id="rId9"/>
    <p:sldId id="401" r:id="rId10"/>
    <p:sldId id="402" r:id="rId11"/>
    <p:sldId id="403" r:id="rId12"/>
    <p:sldId id="609" r:id="rId13"/>
    <p:sldId id="610" r:id="rId14"/>
    <p:sldId id="406" r:id="rId15"/>
    <p:sldId id="614" r:id="rId16"/>
    <p:sldId id="615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544" r:id="rId52"/>
    <p:sldId id="545" r:id="rId53"/>
    <p:sldId id="546" r:id="rId54"/>
    <p:sldId id="547" r:id="rId55"/>
    <p:sldId id="548" r:id="rId56"/>
    <p:sldId id="549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604" r:id="rId68"/>
    <p:sldId id="611" r:id="rId69"/>
    <p:sldId id="612" r:id="rId70"/>
    <p:sldId id="616" r:id="rId71"/>
    <p:sldId id="613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533" r:id="rId81"/>
    <p:sldId id="617" r:id="rId82"/>
    <p:sldId id="487" r:id="rId83"/>
    <p:sldId id="550" r:id="rId84"/>
    <p:sldId id="551" r:id="rId85"/>
    <p:sldId id="552" r:id="rId86"/>
    <p:sldId id="553" r:id="rId87"/>
    <p:sldId id="554" r:id="rId88"/>
    <p:sldId id="555" r:id="rId89"/>
    <p:sldId id="556" r:id="rId90"/>
    <p:sldId id="557" r:id="rId91"/>
    <p:sldId id="558" r:id="rId92"/>
    <p:sldId id="559" r:id="rId93"/>
    <p:sldId id="560" r:id="rId94"/>
    <p:sldId id="561" r:id="rId95"/>
    <p:sldId id="562" r:id="rId96"/>
    <p:sldId id="563" r:id="rId97"/>
    <p:sldId id="565" r:id="rId98"/>
    <p:sldId id="566" r:id="rId99"/>
    <p:sldId id="567" r:id="rId100"/>
    <p:sldId id="568" r:id="rId101"/>
    <p:sldId id="569" r:id="rId102"/>
    <p:sldId id="570" r:id="rId103"/>
    <p:sldId id="571" r:id="rId104"/>
    <p:sldId id="572" r:id="rId105"/>
    <p:sldId id="573" r:id="rId106"/>
    <p:sldId id="575" r:id="rId107"/>
    <p:sldId id="576" r:id="rId108"/>
    <p:sldId id="577" r:id="rId109"/>
    <p:sldId id="578" r:id="rId110"/>
    <p:sldId id="579" r:id="rId111"/>
    <p:sldId id="580" r:id="rId112"/>
    <p:sldId id="581" r:id="rId113"/>
    <p:sldId id="582" r:id="rId114"/>
    <p:sldId id="584" r:id="rId115"/>
    <p:sldId id="585" r:id="rId116"/>
    <p:sldId id="586" r:id="rId117"/>
    <p:sldId id="587" r:id="rId118"/>
    <p:sldId id="588" r:id="rId119"/>
    <p:sldId id="589" r:id="rId120"/>
    <p:sldId id="590" r:id="rId121"/>
    <p:sldId id="591" r:id="rId122"/>
    <p:sldId id="592" r:id="rId1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B86"/>
    <a:srgbClr val="DBE2E5"/>
    <a:srgbClr val="DB4F23"/>
    <a:srgbClr val="E7EDEF"/>
    <a:srgbClr val="CED9DE"/>
    <a:srgbClr val="002B82"/>
    <a:srgbClr val="003399"/>
    <a:srgbClr val="70A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909" autoAdjust="0"/>
  </p:normalViewPr>
  <p:slideViewPr>
    <p:cSldViewPr snapToGrid="0">
      <p:cViewPr>
        <p:scale>
          <a:sx n="90" d="100"/>
          <a:sy n="90" d="100"/>
        </p:scale>
        <p:origin x="-50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1.xml"/><Relationship Id="rId18" Type="http://schemas.openxmlformats.org/officeDocument/2006/relationships/slide" Target="slides/slide29.xml"/><Relationship Id="rId26" Type="http://schemas.openxmlformats.org/officeDocument/2006/relationships/slide" Target="slides/slide37.xml"/><Relationship Id="rId39" Type="http://schemas.openxmlformats.org/officeDocument/2006/relationships/slide" Target="slides/slide57.xml"/><Relationship Id="rId21" Type="http://schemas.openxmlformats.org/officeDocument/2006/relationships/slide" Target="slides/slide32.xml"/><Relationship Id="rId34" Type="http://schemas.openxmlformats.org/officeDocument/2006/relationships/slide" Target="slides/slide45.xml"/><Relationship Id="rId42" Type="http://schemas.openxmlformats.org/officeDocument/2006/relationships/slide" Target="slides/slide62.xml"/><Relationship Id="rId47" Type="http://schemas.openxmlformats.org/officeDocument/2006/relationships/slide" Target="slides/slide70.xml"/><Relationship Id="rId50" Type="http://schemas.openxmlformats.org/officeDocument/2006/relationships/slide" Target="slides/slide75.xml"/><Relationship Id="rId55" Type="http://schemas.openxmlformats.org/officeDocument/2006/relationships/slide" Target="slides/slide80.xml"/><Relationship Id="rId63" Type="http://schemas.openxmlformats.org/officeDocument/2006/relationships/slide" Target="slides/slide97.xml"/><Relationship Id="rId68" Type="http://schemas.openxmlformats.org/officeDocument/2006/relationships/slide" Target="slides/slide102.xml"/><Relationship Id="rId7" Type="http://schemas.openxmlformats.org/officeDocument/2006/relationships/slide" Target="slides/slide10.xml"/><Relationship Id="rId71" Type="http://schemas.openxmlformats.org/officeDocument/2006/relationships/slide" Target="slides/slide105.xml"/><Relationship Id="rId2" Type="http://schemas.openxmlformats.org/officeDocument/2006/relationships/slide" Target="slides/slide5.xml"/><Relationship Id="rId16" Type="http://schemas.openxmlformats.org/officeDocument/2006/relationships/slide" Target="slides/slide24.xml"/><Relationship Id="rId29" Type="http://schemas.openxmlformats.org/officeDocument/2006/relationships/slide" Target="slides/slide40.xml"/><Relationship Id="rId11" Type="http://schemas.openxmlformats.org/officeDocument/2006/relationships/slide" Target="slides/slide19.xml"/><Relationship Id="rId24" Type="http://schemas.openxmlformats.org/officeDocument/2006/relationships/slide" Target="slides/slide35.xml"/><Relationship Id="rId32" Type="http://schemas.openxmlformats.org/officeDocument/2006/relationships/slide" Target="slides/slide43.xml"/><Relationship Id="rId37" Type="http://schemas.openxmlformats.org/officeDocument/2006/relationships/slide" Target="slides/slide48.xml"/><Relationship Id="rId40" Type="http://schemas.openxmlformats.org/officeDocument/2006/relationships/slide" Target="slides/slide60.xml"/><Relationship Id="rId45" Type="http://schemas.openxmlformats.org/officeDocument/2006/relationships/slide" Target="slides/slide65.xml"/><Relationship Id="rId53" Type="http://schemas.openxmlformats.org/officeDocument/2006/relationships/slide" Target="slides/slide78.xml"/><Relationship Id="rId58" Type="http://schemas.openxmlformats.org/officeDocument/2006/relationships/slide" Target="slides/slide91.xml"/><Relationship Id="rId66" Type="http://schemas.openxmlformats.org/officeDocument/2006/relationships/slide" Target="slides/slide100.xml"/><Relationship Id="rId74" Type="http://schemas.openxmlformats.org/officeDocument/2006/relationships/slide" Target="slides/slide118.xml"/><Relationship Id="rId5" Type="http://schemas.openxmlformats.org/officeDocument/2006/relationships/slide" Target="slides/slide8.xml"/><Relationship Id="rId15" Type="http://schemas.openxmlformats.org/officeDocument/2006/relationships/slide" Target="slides/slide23.xml"/><Relationship Id="rId23" Type="http://schemas.openxmlformats.org/officeDocument/2006/relationships/slide" Target="slides/slide34.xml"/><Relationship Id="rId28" Type="http://schemas.openxmlformats.org/officeDocument/2006/relationships/slide" Target="slides/slide39.xml"/><Relationship Id="rId36" Type="http://schemas.openxmlformats.org/officeDocument/2006/relationships/slide" Target="slides/slide47.xml"/><Relationship Id="rId49" Type="http://schemas.openxmlformats.org/officeDocument/2006/relationships/slide" Target="slides/slide73.xml"/><Relationship Id="rId57" Type="http://schemas.openxmlformats.org/officeDocument/2006/relationships/slide" Target="slides/slide83.xml"/><Relationship Id="rId61" Type="http://schemas.openxmlformats.org/officeDocument/2006/relationships/slide" Target="slides/slide95.xml"/><Relationship Id="rId10" Type="http://schemas.openxmlformats.org/officeDocument/2006/relationships/slide" Target="slides/slide18.xml"/><Relationship Id="rId19" Type="http://schemas.openxmlformats.org/officeDocument/2006/relationships/slide" Target="slides/slide30.xml"/><Relationship Id="rId31" Type="http://schemas.openxmlformats.org/officeDocument/2006/relationships/slide" Target="slides/slide42.xml"/><Relationship Id="rId44" Type="http://schemas.openxmlformats.org/officeDocument/2006/relationships/slide" Target="slides/slide64.xml"/><Relationship Id="rId52" Type="http://schemas.openxmlformats.org/officeDocument/2006/relationships/slide" Target="slides/slide77.xml"/><Relationship Id="rId60" Type="http://schemas.openxmlformats.org/officeDocument/2006/relationships/slide" Target="slides/slide94.xml"/><Relationship Id="rId65" Type="http://schemas.openxmlformats.org/officeDocument/2006/relationships/slide" Target="slides/slide99.xml"/><Relationship Id="rId73" Type="http://schemas.openxmlformats.org/officeDocument/2006/relationships/slide" Target="slides/slide109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2.xml"/><Relationship Id="rId22" Type="http://schemas.openxmlformats.org/officeDocument/2006/relationships/slide" Target="slides/slide33.xml"/><Relationship Id="rId27" Type="http://schemas.openxmlformats.org/officeDocument/2006/relationships/slide" Target="slides/slide38.xml"/><Relationship Id="rId30" Type="http://schemas.openxmlformats.org/officeDocument/2006/relationships/slide" Target="slides/slide41.xml"/><Relationship Id="rId35" Type="http://schemas.openxmlformats.org/officeDocument/2006/relationships/slide" Target="slides/slide46.xml"/><Relationship Id="rId43" Type="http://schemas.openxmlformats.org/officeDocument/2006/relationships/slide" Target="slides/slide63.xml"/><Relationship Id="rId48" Type="http://schemas.openxmlformats.org/officeDocument/2006/relationships/slide" Target="slides/slide72.xml"/><Relationship Id="rId56" Type="http://schemas.openxmlformats.org/officeDocument/2006/relationships/slide" Target="slides/slide82.xml"/><Relationship Id="rId64" Type="http://schemas.openxmlformats.org/officeDocument/2006/relationships/slide" Target="slides/slide98.xml"/><Relationship Id="rId69" Type="http://schemas.openxmlformats.org/officeDocument/2006/relationships/slide" Target="slides/slide103.xml"/><Relationship Id="rId8" Type="http://schemas.openxmlformats.org/officeDocument/2006/relationships/slide" Target="slides/slide14.xml"/><Relationship Id="rId51" Type="http://schemas.openxmlformats.org/officeDocument/2006/relationships/slide" Target="slides/slide76.xml"/><Relationship Id="rId72" Type="http://schemas.openxmlformats.org/officeDocument/2006/relationships/slide" Target="slides/slide106.xml"/><Relationship Id="rId3" Type="http://schemas.openxmlformats.org/officeDocument/2006/relationships/slide" Target="slides/slide6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25" Type="http://schemas.openxmlformats.org/officeDocument/2006/relationships/slide" Target="slides/slide36.xml"/><Relationship Id="rId33" Type="http://schemas.openxmlformats.org/officeDocument/2006/relationships/slide" Target="slides/slide44.xml"/><Relationship Id="rId38" Type="http://schemas.openxmlformats.org/officeDocument/2006/relationships/slide" Target="slides/slide49.xml"/><Relationship Id="rId46" Type="http://schemas.openxmlformats.org/officeDocument/2006/relationships/slide" Target="slides/slide66.xml"/><Relationship Id="rId59" Type="http://schemas.openxmlformats.org/officeDocument/2006/relationships/slide" Target="slides/slide93.xml"/><Relationship Id="rId67" Type="http://schemas.openxmlformats.org/officeDocument/2006/relationships/slide" Target="slides/slide101.xml"/><Relationship Id="rId20" Type="http://schemas.openxmlformats.org/officeDocument/2006/relationships/slide" Target="slides/slide31.xml"/><Relationship Id="rId41" Type="http://schemas.openxmlformats.org/officeDocument/2006/relationships/slide" Target="slides/slide61.xml"/><Relationship Id="rId54" Type="http://schemas.openxmlformats.org/officeDocument/2006/relationships/slide" Target="slides/slide79.xml"/><Relationship Id="rId62" Type="http://schemas.openxmlformats.org/officeDocument/2006/relationships/slide" Target="slides/slide96.xml"/><Relationship Id="rId70" Type="http://schemas.openxmlformats.org/officeDocument/2006/relationships/slide" Target="slides/slide104.xml"/><Relationship Id="rId1" Type="http://schemas.openxmlformats.org/officeDocument/2006/relationships/slide" Target="slides/slide4.xml"/><Relationship Id="rId6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5114155251163"/>
          <c:y val="5.6376168689571057E-2"/>
          <c:w val="0.80821917808219179"/>
          <c:h val="0.81596424697368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ΗΝ. ΒΑΣΙΛΕΙΟ</c:v>
                </c:pt>
              </c:strCache>
            </c:strRef>
          </c:tx>
          <c:spPr>
            <a:ln w="3746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Sheet1!$A$2:$A$552</c:f>
              <c:numCache>
                <c:formatCode>mmm\-yy</c:formatCode>
                <c:ptCount val="551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0">
                  <c:v>129.34</c:v>
                </c:pt>
                <c:pt idx="1">
                  <c:v>130.05000000000001</c:v>
                </c:pt>
                <c:pt idx="2">
                  <c:v>130.01</c:v>
                </c:pt>
                <c:pt idx="3">
                  <c:v>130.9</c:v>
                </c:pt>
                <c:pt idx="4">
                  <c:v>129.99</c:v>
                </c:pt>
                <c:pt idx="5">
                  <c:v>130.65</c:v>
                </c:pt>
                <c:pt idx="6">
                  <c:v>130.12</c:v>
                </c:pt>
                <c:pt idx="7">
                  <c:v>130.06</c:v>
                </c:pt>
                <c:pt idx="8">
                  <c:v>130.32000000000014</c:v>
                </c:pt>
                <c:pt idx="9">
                  <c:v>129.20999999999998</c:v>
                </c:pt>
                <c:pt idx="10">
                  <c:v>129.06</c:v>
                </c:pt>
                <c:pt idx="11">
                  <c:v>129.30000000000001</c:v>
                </c:pt>
                <c:pt idx="12">
                  <c:v>129.47999999999999</c:v>
                </c:pt>
                <c:pt idx="13">
                  <c:v>129.88000000000014</c:v>
                </c:pt>
                <c:pt idx="14">
                  <c:v>129.87</c:v>
                </c:pt>
                <c:pt idx="15">
                  <c:v>131.04</c:v>
                </c:pt>
                <c:pt idx="16">
                  <c:v>130.97</c:v>
                </c:pt>
                <c:pt idx="17">
                  <c:v>130.54</c:v>
                </c:pt>
                <c:pt idx="18">
                  <c:v>130.47</c:v>
                </c:pt>
                <c:pt idx="19">
                  <c:v>129.80000000000001</c:v>
                </c:pt>
                <c:pt idx="20">
                  <c:v>129.58000000000001</c:v>
                </c:pt>
                <c:pt idx="21">
                  <c:v>130.39000000000001</c:v>
                </c:pt>
                <c:pt idx="22">
                  <c:v>130.76</c:v>
                </c:pt>
                <c:pt idx="23">
                  <c:v>131.28</c:v>
                </c:pt>
                <c:pt idx="24">
                  <c:v>132.72</c:v>
                </c:pt>
                <c:pt idx="25">
                  <c:v>133.59</c:v>
                </c:pt>
                <c:pt idx="26">
                  <c:v>134.12</c:v>
                </c:pt>
                <c:pt idx="27">
                  <c:v>136.19</c:v>
                </c:pt>
                <c:pt idx="28">
                  <c:v>135.46</c:v>
                </c:pt>
                <c:pt idx="29">
                  <c:v>135.69999999999999</c:v>
                </c:pt>
                <c:pt idx="30">
                  <c:v>135.84</c:v>
                </c:pt>
                <c:pt idx="31">
                  <c:v>135.07</c:v>
                </c:pt>
                <c:pt idx="32">
                  <c:v>134.79</c:v>
                </c:pt>
                <c:pt idx="33">
                  <c:v>135.12</c:v>
                </c:pt>
                <c:pt idx="34">
                  <c:v>135.47</c:v>
                </c:pt>
                <c:pt idx="35">
                  <c:v>135.16999999999999</c:v>
                </c:pt>
                <c:pt idx="36">
                  <c:v>135.51</c:v>
                </c:pt>
                <c:pt idx="37">
                  <c:v>135.93</c:v>
                </c:pt>
                <c:pt idx="38">
                  <c:v>135.94999999999999</c:v>
                </c:pt>
                <c:pt idx="39">
                  <c:v>136.35000000000014</c:v>
                </c:pt>
                <c:pt idx="40">
                  <c:v>136.53</c:v>
                </c:pt>
                <c:pt idx="41">
                  <c:v>134.65</c:v>
                </c:pt>
                <c:pt idx="42">
                  <c:v>127.19</c:v>
                </c:pt>
                <c:pt idx="43">
                  <c:v>128.25</c:v>
                </c:pt>
                <c:pt idx="44">
                  <c:v>127.7</c:v>
                </c:pt>
                <c:pt idx="45">
                  <c:v>126.7</c:v>
                </c:pt>
                <c:pt idx="46">
                  <c:v>124.36999999999999</c:v>
                </c:pt>
                <c:pt idx="47">
                  <c:v>124.01</c:v>
                </c:pt>
                <c:pt idx="48">
                  <c:v>124.5</c:v>
                </c:pt>
                <c:pt idx="49">
                  <c:v>122.43</c:v>
                </c:pt>
                <c:pt idx="50">
                  <c:v>119.7</c:v>
                </c:pt>
                <c:pt idx="51">
                  <c:v>122.21000000000002</c:v>
                </c:pt>
                <c:pt idx="52">
                  <c:v>123.02</c:v>
                </c:pt>
                <c:pt idx="53">
                  <c:v>120.56</c:v>
                </c:pt>
                <c:pt idx="54">
                  <c:v>113.57</c:v>
                </c:pt>
                <c:pt idx="55">
                  <c:v>112.53</c:v>
                </c:pt>
                <c:pt idx="56">
                  <c:v>109.92</c:v>
                </c:pt>
                <c:pt idx="57">
                  <c:v>110.67999999999998</c:v>
                </c:pt>
                <c:pt idx="58">
                  <c:v>113.04</c:v>
                </c:pt>
                <c:pt idx="59">
                  <c:v>111.76</c:v>
                </c:pt>
                <c:pt idx="60">
                  <c:v>112.74000000000002</c:v>
                </c:pt>
                <c:pt idx="61">
                  <c:v>113.08</c:v>
                </c:pt>
                <c:pt idx="62">
                  <c:v>113.4</c:v>
                </c:pt>
                <c:pt idx="63">
                  <c:v>116.6</c:v>
                </c:pt>
                <c:pt idx="64">
                  <c:v>116.64999999999999</c:v>
                </c:pt>
                <c:pt idx="65">
                  <c:v>117.46000000000002</c:v>
                </c:pt>
                <c:pt idx="66">
                  <c:v>117.25</c:v>
                </c:pt>
                <c:pt idx="67">
                  <c:v>115.73</c:v>
                </c:pt>
                <c:pt idx="68">
                  <c:v>114.91000000000007</c:v>
                </c:pt>
                <c:pt idx="69">
                  <c:v>115.44000000000007</c:v>
                </c:pt>
                <c:pt idx="70">
                  <c:v>114.22</c:v>
                </c:pt>
                <c:pt idx="71">
                  <c:v>113.72</c:v>
                </c:pt>
                <c:pt idx="72">
                  <c:v>114.36999999999999</c:v>
                </c:pt>
                <c:pt idx="73">
                  <c:v>115.47</c:v>
                </c:pt>
                <c:pt idx="74">
                  <c:v>117.27</c:v>
                </c:pt>
                <c:pt idx="75">
                  <c:v>119.81</c:v>
                </c:pt>
                <c:pt idx="76">
                  <c:v>120.17999999999998</c:v>
                </c:pt>
                <c:pt idx="77">
                  <c:v>119.39</c:v>
                </c:pt>
                <c:pt idx="78">
                  <c:v>119.1</c:v>
                </c:pt>
                <c:pt idx="79">
                  <c:v>118.66999999999999</c:v>
                </c:pt>
                <c:pt idx="80">
                  <c:v>118.43</c:v>
                </c:pt>
                <c:pt idx="81">
                  <c:v>117.14</c:v>
                </c:pt>
                <c:pt idx="82">
                  <c:v>117.55</c:v>
                </c:pt>
                <c:pt idx="83">
                  <c:v>117.76</c:v>
                </c:pt>
                <c:pt idx="84">
                  <c:v>118.39</c:v>
                </c:pt>
                <c:pt idx="85">
                  <c:v>119.25</c:v>
                </c:pt>
                <c:pt idx="86">
                  <c:v>115.61</c:v>
                </c:pt>
                <c:pt idx="87">
                  <c:v>111.22</c:v>
                </c:pt>
                <c:pt idx="88">
                  <c:v>109.39</c:v>
                </c:pt>
                <c:pt idx="89">
                  <c:v>107.32</c:v>
                </c:pt>
                <c:pt idx="90">
                  <c:v>108.27</c:v>
                </c:pt>
                <c:pt idx="91">
                  <c:v>108.45</c:v>
                </c:pt>
                <c:pt idx="92">
                  <c:v>104.94000000000007</c:v>
                </c:pt>
                <c:pt idx="93">
                  <c:v>99.7</c:v>
                </c:pt>
                <c:pt idx="94">
                  <c:v>100.24000000000002</c:v>
                </c:pt>
                <c:pt idx="95">
                  <c:v>102.97</c:v>
                </c:pt>
                <c:pt idx="96">
                  <c:v>107.01</c:v>
                </c:pt>
                <c:pt idx="97">
                  <c:v>107.08</c:v>
                </c:pt>
                <c:pt idx="98">
                  <c:v>107.47</c:v>
                </c:pt>
                <c:pt idx="99">
                  <c:v>108.95</c:v>
                </c:pt>
                <c:pt idx="100">
                  <c:v>108.84</c:v>
                </c:pt>
                <c:pt idx="101">
                  <c:v>109.09</c:v>
                </c:pt>
                <c:pt idx="102">
                  <c:v>107.57</c:v>
                </c:pt>
                <c:pt idx="103">
                  <c:v>109.28</c:v>
                </c:pt>
                <c:pt idx="104">
                  <c:v>110.04</c:v>
                </c:pt>
                <c:pt idx="105">
                  <c:v>110.05</c:v>
                </c:pt>
                <c:pt idx="106">
                  <c:v>112.16</c:v>
                </c:pt>
                <c:pt idx="107">
                  <c:v>112.09</c:v>
                </c:pt>
                <c:pt idx="108">
                  <c:v>115.19</c:v>
                </c:pt>
                <c:pt idx="109">
                  <c:v>114.64999999999999</c:v>
                </c:pt>
                <c:pt idx="110">
                  <c:v>111.3</c:v>
                </c:pt>
                <c:pt idx="111">
                  <c:v>108.14999999999999</c:v>
                </c:pt>
                <c:pt idx="112">
                  <c:v>108.14999999999999</c:v>
                </c:pt>
                <c:pt idx="113">
                  <c:v>108.11999999999999</c:v>
                </c:pt>
                <c:pt idx="114">
                  <c:v>109.2</c:v>
                </c:pt>
                <c:pt idx="115">
                  <c:v>109.64999999999999</c:v>
                </c:pt>
                <c:pt idx="116">
                  <c:v>109.52</c:v>
                </c:pt>
                <c:pt idx="117">
                  <c:v>107.97</c:v>
                </c:pt>
                <c:pt idx="118">
                  <c:v>108.77</c:v>
                </c:pt>
                <c:pt idx="119">
                  <c:v>110.11999999999999</c:v>
                </c:pt>
                <c:pt idx="120">
                  <c:v>110.76</c:v>
                </c:pt>
                <c:pt idx="121">
                  <c:v>111.17999999999998</c:v>
                </c:pt>
                <c:pt idx="122">
                  <c:v>113.42</c:v>
                </c:pt>
                <c:pt idx="123">
                  <c:v>117.83</c:v>
                </c:pt>
                <c:pt idx="124">
                  <c:v>117.72</c:v>
                </c:pt>
                <c:pt idx="125">
                  <c:v>121.13</c:v>
                </c:pt>
                <c:pt idx="126">
                  <c:v>131.01</c:v>
                </c:pt>
                <c:pt idx="127">
                  <c:v>130.23999999999998</c:v>
                </c:pt>
                <c:pt idx="128">
                  <c:v>126.64</c:v>
                </c:pt>
                <c:pt idx="129">
                  <c:v>124.42</c:v>
                </c:pt>
                <c:pt idx="130">
                  <c:v>124.14</c:v>
                </c:pt>
                <c:pt idx="131">
                  <c:v>126</c:v>
                </c:pt>
                <c:pt idx="132">
                  <c:v>130.19999999999999</c:v>
                </c:pt>
                <c:pt idx="133">
                  <c:v>133.43</c:v>
                </c:pt>
                <c:pt idx="134">
                  <c:v>134.15</c:v>
                </c:pt>
                <c:pt idx="135">
                  <c:v>138.99</c:v>
                </c:pt>
                <c:pt idx="136">
                  <c:v>139.76999999999998</c:v>
                </c:pt>
                <c:pt idx="137">
                  <c:v>140.13999999999999</c:v>
                </c:pt>
                <c:pt idx="138">
                  <c:v>141.41999999999999</c:v>
                </c:pt>
                <c:pt idx="139">
                  <c:v>143.05000000000001</c:v>
                </c:pt>
                <c:pt idx="140">
                  <c:v>144.10999999999999</c:v>
                </c:pt>
                <c:pt idx="141">
                  <c:v>146.81</c:v>
                </c:pt>
                <c:pt idx="142">
                  <c:v>150.34</c:v>
                </c:pt>
                <c:pt idx="143">
                  <c:v>148.91999999999999</c:v>
                </c:pt>
                <c:pt idx="144">
                  <c:v>153.60999999999999</c:v>
                </c:pt>
                <c:pt idx="145">
                  <c:v>153.20999999999998</c:v>
                </c:pt>
                <c:pt idx="146">
                  <c:v>149.37</c:v>
                </c:pt>
                <c:pt idx="147">
                  <c:v>152.03</c:v>
                </c:pt>
                <c:pt idx="148">
                  <c:v>152.05000000000001</c:v>
                </c:pt>
                <c:pt idx="149">
                  <c:v>147.28</c:v>
                </c:pt>
                <c:pt idx="150">
                  <c:v>142.02000000000001</c:v>
                </c:pt>
                <c:pt idx="151">
                  <c:v>140.72</c:v>
                </c:pt>
                <c:pt idx="152">
                  <c:v>134.47</c:v>
                </c:pt>
                <c:pt idx="153">
                  <c:v>134.32000000000014</c:v>
                </c:pt>
                <c:pt idx="154">
                  <c:v>137.72999999999999</c:v>
                </c:pt>
                <c:pt idx="155">
                  <c:v>139.38000000000014</c:v>
                </c:pt>
                <c:pt idx="156">
                  <c:v>139.39000000000001</c:v>
                </c:pt>
                <c:pt idx="157">
                  <c:v>139.47999999999999</c:v>
                </c:pt>
                <c:pt idx="158">
                  <c:v>139.16</c:v>
                </c:pt>
                <c:pt idx="159">
                  <c:v>139.65</c:v>
                </c:pt>
                <c:pt idx="160">
                  <c:v>139.20999999999998</c:v>
                </c:pt>
                <c:pt idx="161">
                  <c:v>140.63</c:v>
                </c:pt>
                <c:pt idx="162">
                  <c:v>140.46</c:v>
                </c:pt>
                <c:pt idx="163">
                  <c:v>140.16</c:v>
                </c:pt>
                <c:pt idx="164">
                  <c:v>139.68</c:v>
                </c:pt>
                <c:pt idx="165">
                  <c:v>140.59</c:v>
                </c:pt>
                <c:pt idx="166">
                  <c:v>136.66999999999999</c:v>
                </c:pt>
                <c:pt idx="167">
                  <c:v>129.60999999999999</c:v>
                </c:pt>
                <c:pt idx="168">
                  <c:v>123.86</c:v>
                </c:pt>
                <c:pt idx="169">
                  <c:v>122.05</c:v>
                </c:pt>
                <c:pt idx="170">
                  <c:v>119.11999999999999</c:v>
                </c:pt>
                <c:pt idx="171">
                  <c:v>125.84</c:v>
                </c:pt>
                <c:pt idx="172">
                  <c:v>129.36000000000001</c:v>
                </c:pt>
                <c:pt idx="173">
                  <c:v>130.10999999999999</c:v>
                </c:pt>
                <c:pt idx="174">
                  <c:v>129.81</c:v>
                </c:pt>
                <c:pt idx="175">
                  <c:v>130.66</c:v>
                </c:pt>
                <c:pt idx="176">
                  <c:v>130.22</c:v>
                </c:pt>
                <c:pt idx="177">
                  <c:v>127.64</c:v>
                </c:pt>
                <c:pt idx="178">
                  <c:v>128.34</c:v>
                </c:pt>
                <c:pt idx="179">
                  <c:v>126.66999999999999</c:v>
                </c:pt>
                <c:pt idx="180">
                  <c:v>125.29</c:v>
                </c:pt>
                <c:pt idx="181">
                  <c:v>124.9</c:v>
                </c:pt>
                <c:pt idx="182">
                  <c:v>122.57</c:v>
                </c:pt>
                <c:pt idx="183">
                  <c:v>122.2</c:v>
                </c:pt>
                <c:pt idx="184">
                  <c:v>122.75</c:v>
                </c:pt>
                <c:pt idx="185">
                  <c:v>121.58</c:v>
                </c:pt>
                <c:pt idx="186">
                  <c:v>119.67999999999998</c:v>
                </c:pt>
                <c:pt idx="187">
                  <c:v>120.9</c:v>
                </c:pt>
                <c:pt idx="188">
                  <c:v>119.35</c:v>
                </c:pt>
                <c:pt idx="189">
                  <c:v>117.03</c:v>
                </c:pt>
                <c:pt idx="190">
                  <c:v>117.1</c:v>
                </c:pt>
                <c:pt idx="191">
                  <c:v>114.48</c:v>
                </c:pt>
                <c:pt idx="192">
                  <c:v>110.27</c:v>
                </c:pt>
                <c:pt idx="193">
                  <c:v>110.6</c:v>
                </c:pt>
                <c:pt idx="194">
                  <c:v>114.17999999999998</c:v>
                </c:pt>
                <c:pt idx="195">
                  <c:v>122.55</c:v>
                </c:pt>
                <c:pt idx="196">
                  <c:v>123.91000000000007</c:v>
                </c:pt>
                <c:pt idx="197">
                  <c:v>125.94000000000007</c:v>
                </c:pt>
                <c:pt idx="198">
                  <c:v>130.33000000000001</c:v>
                </c:pt>
                <c:pt idx="199">
                  <c:v>128</c:v>
                </c:pt>
                <c:pt idx="200">
                  <c:v>126.97</c:v>
                </c:pt>
                <c:pt idx="201">
                  <c:v>125.07</c:v>
                </c:pt>
                <c:pt idx="202">
                  <c:v>124.57</c:v>
                </c:pt>
                <c:pt idx="203">
                  <c:v>122.63</c:v>
                </c:pt>
                <c:pt idx="204">
                  <c:v>118.28</c:v>
                </c:pt>
                <c:pt idx="205">
                  <c:v>114.75</c:v>
                </c:pt>
                <c:pt idx="206">
                  <c:v>115.16</c:v>
                </c:pt>
                <c:pt idx="207">
                  <c:v>119</c:v>
                </c:pt>
                <c:pt idx="208">
                  <c:v>118.91000000000007</c:v>
                </c:pt>
                <c:pt idx="209">
                  <c:v>118.1</c:v>
                </c:pt>
                <c:pt idx="210">
                  <c:v>114.74000000000002</c:v>
                </c:pt>
                <c:pt idx="211">
                  <c:v>110.31</c:v>
                </c:pt>
                <c:pt idx="212">
                  <c:v>108.75</c:v>
                </c:pt>
                <c:pt idx="213">
                  <c:v>104.38</c:v>
                </c:pt>
                <c:pt idx="214">
                  <c:v>106.2</c:v>
                </c:pt>
                <c:pt idx="215">
                  <c:v>106.16999999999999</c:v>
                </c:pt>
                <c:pt idx="216">
                  <c:v>106.13</c:v>
                </c:pt>
                <c:pt idx="217">
                  <c:v>106.38</c:v>
                </c:pt>
                <c:pt idx="218">
                  <c:v>110.83</c:v>
                </c:pt>
                <c:pt idx="219">
                  <c:v>112.64</c:v>
                </c:pt>
                <c:pt idx="220">
                  <c:v>114.05</c:v>
                </c:pt>
                <c:pt idx="221">
                  <c:v>112.67999999999998</c:v>
                </c:pt>
                <c:pt idx="222">
                  <c:v>112.44000000000007</c:v>
                </c:pt>
                <c:pt idx="223">
                  <c:v>111.91000000000007</c:v>
                </c:pt>
                <c:pt idx="224">
                  <c:v>112.81</c:v>
                </c:pt>
                <c:pt idx="225">
                  <c:v>113.66999999999999</c:v>
                </c:pt>
                <c:pt idx="226">
                  <c:v>116.42</c:v>
                </c:pt>
                <c:pt idx="227">
                  <c:v>116.59</c:v>
                </c:pt>
                <c:pt idx="228">
                  <c:v>115.26</c:v>
                </c:pt>
                <c:pt idx="229">
                  <c:v>114.53</c:v>
                </c:pt>
                <c:pt idx="230">
                  <c:v>118.21000000000002</c:v>
                </c:pt>
                <c:pt idx="231">
                  <c:v>121.71000000000002</c:v>
                </c:pt>
                <c:pt idx="232">
                  <c:v>122.38</c:v>
                </c:pt>
                <c:pt idx="233">
                  <c:v>119.63</c:v>
                </c:pt>
                <c:pt idx="234">
                  <c:v>118.74000000000002</c:v>
                </c:pt>
                <c:pt idx="235">
                  <c:v>120.25</c:v>
                </c:pt>
                <c:pt idx="236">
                  <c:v>118.77</c:v>
                </c:pt>
                <c:pt idx="237">
                  <c:v>120.07</c:v>
                </c:pt>
                <c:pt idx="238">
                  <c:v>121.34</c:v>
                </c:pt>
                <c:pt idx="239">
                  <c:v>122.49000000000002</c:v>
                </c:pt>
                <c:pt idx="240">
                  <c:v>122.39</c:v>
                </c:pt>
                <c:pt idx="241">
                  <c:v>121.69</c:v>
                </c:pt>
                <c:pt idx="242">
                  <c:v>119.97</c:v>
                </c:pt>
                <c:pt idx="243">
                  <c:v>119.98</c:v>
                </c:pt>
                <c:pt idx="244">
                  <c:v>118.5</c:v>
                </c:pt>
                <c:pt idx="245">
                  <c:v>115.11</c:v>
                </c:pt>
                <c:pt idx="246">
                  <c:v>115.94000000000007</c:v>
                </c:pt>
                <c:pt idx="247">
                  <c:v>115.16</c:v>
                </c:pt>
                <c:pt idx="248">
                  <c:v>115</c:v>
                </c:pt>
                <c:pt idx="249">
                  <c:v>113.2</c:v>
                </c:pt>
                <c:pt idx="250">
                  <c:v>111.08</c:v>
                </c:pt>
                <c:pt idx="251">
                  <c:v>109.16</c:v>
                </c:pt>
                <c:pt idx="252">
                  <c:v>110.54</c:v>
                </c:pt>
                <c:pt idx="253">
                  <c:v>112.96000000000002</c:v>
                </c:pt>
                <c:pt idx="254">
                  <c:v>109.93</c:v>
                </c:pt>
                <c:pt idx="255">
                  <c:v>111.57</c:v>
                </c:pt>
                <c:pt idx="256">
                  <c:v>113.71000000000002</c:v>
                </c:pt>
                <c:pt idx="257">
                  <c:v>116.97</c:v>
                </c:pt>
                <c:pt idx="258">
                  <c:v>120.41000000000007</c:v>
                </c:pt>
                <c:pt idx="259">
                  <c:v>123.41000000000007</c:v>
                </c:pt>
                <c:pt idx="260">
                  <c:v>121.78</c:v>
                </c:pt>
                <c:pt idx="261">
                  <c:v>123.22</c:v>
                </c:pt>
                <c:pt idx="262">
                  <c:v>122.56</c:v>
                </c:pt>
                <c:pt idx="263">
                  <c:v>121.21000000000002</c:v>
                </c:pt>
                <c:pt idx="264">
                  <c:v>121.45</c:v>
                </c:pt>
                <c:pt idx="265">
                  <c:v>121.55</c:v>
                </c:pt>
                <c:pt idx="266">
                  <c:v>120.17999999999998</c:v>
                </c:pt>
                <c:pt idx="267">
                  <c:v>123.16999999999999</c:v>
                </c:pt>
                <c:pt idx="268">
                  <c:v>122.76</c:v>
                </c:pt>
                <c:pt idx="269">
                  <c:v>120.98</c:v>
                </c:pt>
                <c:pt idx="270">
                  <c:v>120.27</c:v>
                </c:pt>
                <c:pt idx="271">
                  <c:v>120.95</c:v>
                </c:pt>
                <c:pt idx="272">
                  <c:v>121.79</c:v>
                </c:pt>
                <c:pt idx="273">
                  <c:v>121.23</c:v>
                </c:pt>
                <c:pt idx="274">
                  <c:v>121.82</c:v>
                </c:pt>
                <c:pt idx="275">
                  <c:v>122.11</c:v>
                </c:pt>
                <c:pt idx="276">
                  <c:v>120.9</c:v>
                </c:pt>
                <c:pt idx="277">
                  <c:v>121.01</c:v>
                </c:pt>
                <c:pt idx="278">
                  <c:v>120.08</c:v>
                </c:pt>
                <c:pt idx="279">
                  <c:v>122.53</c:v>
                </c:pt>
                <c:pt idx="280">
                  <c:v>124.63</c:v>
                </c:pt>
                <c:pt idx="281">
                  <c:v>124.61999999999999</c:v>
                </c:pt>
                <c:pt idx="282">
                  <c:v>123.51</c:v>
                </c:pt>
                <c:pt idx="283">
                  <c:v>122.69</c:v>
                </c:pt>
                <c:pt idx="284">
                  <c:v>118.09</c:v>
                </c:pt>
                <c:pt idx="285">
                  <c:v>108.32</c:v>
                </c:pt>
                <c:pt idx="286">
                  <c:v>104.89</c:v>
                </c:pt>
                <c:pt idx="287">
                  <c:v>107.16999999999999</c:v>
                </c:pt>
                <c:pt idx="288">
                  <c:v>106.86999999999999</c:v>
                </c:pt>
                <c:pt idx="289">
                  <c:v>101.84</c:v>
                </c:pt>
                <c:pt idx="290">
                  <c:v>103.83</c:v>
                </c:pt>
                <c:pt idx="291">
                  <c:v>107.9</c:v>
                </c:pt>
                <c:pt idx="292">
                  <c:v>108.1</c:v>
                </c:pt>
                <c:pt idx="293">
                  <c:v>106.94000000000007</c:v>
                </c:pt>
                <c:pt idx="294">
                  <c:v>108.6</c:v>
                </c:pt>
                <c:pt idx="295">
                  <c:v>108.46000000000002</c:v>
                </c:pt>
                <c:pt idx="296">
                  <c:v>108.49000000000002</c:v>
                </c:pt>
                <c:pt idx="297">
                  <c:v>107.58</c:v>
                </c:pt>
                <c:pt idx="298">
                  <c:v>108.01</c:v>
                </c:pt>
                <c:pt idx="299">
                  <c:v>109.16</c:v>
                </c:pt>
                <c:pt idx="300">
                  <c:v>109.5</c:v>
                </c:pt>
                <c:pt idx="301">
                  <c:v>107.67999999999998</c:v>
                </c:pt>
                <c:pt idx="302">
                  <c:v>107.01</c:v>
                </c:pt>
                <c:pt idx="303">
                  <c:v>107.09</c:v>
                </c:pt>
                <c:pt idx="304">
                  <c:v>106.97</c:v>
                </c:pt>
                <c:pt idx="305">
                  <c:v>107.21000000000002</c:v>
                </c:pt>
                <c:pt idx="306">
                  <c:v>105.1</c:v>
                </c:pt>
                <c:pt idx="307">
                  <c:v>105.14999999999999</c:v>
                </c:pt>
                <c:pt idx="308">
                  <c:v>105.57</c:v>
                </c:pt>
                <c:pt idx="309">
                  <c:v>106.48</c:v>
                </c:pt>
                <c:pt idx="310">
                  <c:v>106.41000000000007</c:v>
                </c:pt>
                <c:pt idx="311">
                  <c:v>106.69</c:v>
                </c:pt>
                <c:pt idx="312">
                  <c:v>106</c:v>
                </c:pt>
                <c:pt idx="313">
                  <c:v>104.74000000000002</c:v>
                </c:pt>
                <c:pt idx="314">
                  <c:v>103.08</c:v>
                </c:pt>
                <c:pt idx="315">
                  <c:v>101.9</c:v>
                </c:pt>
                <c:pt idx="316">
                  <c:v>101.72</c:v>
                </c:pt>
                <c:pt idx="317">
                  <c:v>101.55</c:v>
                </c:pt>
                <c:pt idx="318">
                  <c:v>100.52</c:v>
                </c:pt>
                <c:pt idx="319">
                  <c:v>101.98</c:v>
                </c:pt>
                <c:pt idx="320">
                  <c:v>102.71000000000002</c:v>
                </c:pt>
                <c:pt idx="321">
                  <c:v>101.84</c:v>
                </c:pt>
                <c:pt idx="322">
                  <c:v>100.76</c:v>
                </c:pt>
                <c:pt idx="323">
                  <c:v>100.66</c:v>
                </c:pt>
                <c:pt idx="324">
                  <c:v>100.61</c:v>
                </c:pt>
                <c:pt idx="325">
                  <c:v>101.29</c:v>
                </c:pt>
                <c:pt idx="326">
                  <c:v>100.96000000000002</c:v>
                </c:pt>
                <c:pt idx="327">
                  <c:v>101.4</c:v>
                </c:pt>
                <c:pt idx="328">
                  <c:v>102.48</c:v>
                </c:pt>
                <c:pt idx="329">
                  <c:v>104.29</c:v>
                </c:pt>
                <c:pt idx="330">
                  <c:v>103.44000000000007</c:v>
                </c:pt>
                <c:pt idx="331">
                  <c:v>102.75</c:v>
                </c:pt>
                <c:pt idx="332">
                  <c:v>104.58</c:v>
                </c:pt>
                <c:pt idx="333">
                  <c:v>107.13</c:v>
                </c:pt>
                <c:pt idx="334">
                  <c:v>111.6</c:v>
                </c:pt>
                <c:pt idx="335">
                  <c:v>113.83</c:v>
                </c:pt>
                <c:pt idx="336">
                  <c:v>115.52</c:v>
                </c:pt>
                <c:pt idx="337">
                  <c:v>116.98</c:v>
                </c:pt>
                <c:pt idx="338">
                  <c:v>116.93</c:v>
                </c:pt>
                <c:pt idx="339">
                  <c:v>119.76</c:v>
                </c:pt>
                <c:pt idx="340">
                  <c:v>119.32</c:v>
                </c:pt>
                <c:pt idx="341">
                  <c:v>121.02</c:v>
                </c:pt>
                <c:pt idx="342">
                  <c:v>125.36999999999999</c:v>
                </c:pt>
                <c:pt idx="343">
                  <c:v>123.29</c:v>
                </c:pt>
                <c:pt idx="344">
                  <c:v>121.08</c:v>
                </c:pt>
                <c:pt idx="345">
                  <c:v>122.13</c:v>
                </c:pt>
                <c:pt idx="346">
                  <c:v>126.11999999999999</c:v>
                </c:pt>
                <c:pt idx="347">
                  <c:v>127.66</c:v>
                </c:pt>
                <c:pt idx="348">
                  <c:v>127.44000000000007</c:v>
                </c:pt>
                <c:pt idx="349">
                  <c:v>127.43</c:v>
                </c:pt>
                <c:pt idx="350">
                  <c:v>129.75</c:v>
                </c:pt>
                <c:pt idx="351">
                  <c:v>130.63</c:v>
                </c:pt>
                <c:pt idx="352">
                  <c:v>126.92</c:v>
                </c:pt>
                <c:pt idx="353">
                  <c:v>129.12</c:v>
                </c:pt>
                <c:pt idx="354">
                  <c:v>128.09</c:v>
                </c:pt>
                <c:pt idx="355">
                  <c:v>127.99000000000002</c:v>
                </c:pt>
                <c:pt idx="356">
                  <c:v>127.32</c:v>
                </c:pt>
                <c:pt idx="357">
                  <c:v>123.92</c:v>
                </c:pt>
                <c:pt idx="358">
                  <c:v>123.59</c:v>
                </c:pt>
                <c:pt idx="359">
                  <c:v>123.64999999999999</c:v>
                </c:pt>
                <c:pt idx="360">
                  <c:v>121.84</c:v>
                </c:pt>
                <c:pt idx="361">
                  <c:v>122.95</c:v>
                </c:pt>
                <c:pt idx="362">
                  <c:v>125.61</c:v>
                </c:pt>
                <c:pt idx="363">
                  <c:v>125.96000000000002</c:v>
                </c:pt>
                <c:pt idx="364">
                  <c:v>127.32</c:v>
                </c:pt>
                <c:pt idx="365">
                  <c:v>127.5</c:v>
                </c:pt>
                <c:pt idx="366">
                  <c:v>124.93</c:v>
                </c:pt>
                <c:pt idx="367">
                  <c:v>125.23</c:v>
                </c:pt>
                <c:pt idx="368">
                  <c:v>127.16999999999999</c:v>
                </c:pt>
                <c:pt idx="369">
                  <c:v>127.81</c:v>
                </c:pt>
                <c:pt idx="370">
                  <c:v>127.96000000000002</c:v>
                </c:pt>
                <c:pt idx="371">
                  <c:v>128.94</c:v>
                </c:pt>
                <c:pt idx="372">
                  <c:v>129.57</c:v>
                </c:pt>
                <c:pt idx="373">
                  <c:v>129.26</c:v>
                </c:pt>
                <c:pt idx="374">
                  <c:v>128.82000000000014</c:v>
                </c:pt>
                <c:pt idx="375">
                  <c:v>130.87</c:v>
                </c:pt>
                <c:pt idx="376">
                  <c:v>128.75</c:v>
                </c:pt>
                <c:pt idx="377">
                  <c:v>124.58</c:v>
                </c:pt>
                <c:pt idx="378">
                  <c:v>124.8</c:v>
                </c:pt>
                <c:pt idx="379">
                  <c:v>126.3</c:v>
                </c:pt>
                <c:pt idx="380">
                  <c:v>124.95</c:v>
                </c:pt>
                <c:pt idx="381">
                  <c:v>128.20999999999998</c:v>
                </c:pt>
                <c:pt idx="382">
                  <c:v>126.23</c:v>
                </c:pt>
                <c:pt idx="383">
                  <c:v>125.61999999999999</c:v>
                </c:pt>
                <c:pt idx="384">
                  <c:v>122.84</c:v>
                </c:pt>
                <c:pt idx="385">
                  <c:v>122.33</c:v>
                </c:pt>
                <c:pt idx="386">
                  <c:v>123.26</c:v>
                </c:pt>
                <c:pt idx="387">
                  <c:v>124.17999999999998</c:v>
                </c:pt>
                <c:pt idx="388">
                  <c:v>125.19</c:v>
                </c:pt>
                <c:pt idx="389">
                  <c:v>125.31</c:v>
                </c:pt>
                <c:pt idx="390">
                  <c:v>125.3</c:v>
                </c:pt>
                <c:pt idx="391">
                  <c:v>123.77</c:v>
                </c:pt>
                <c:pt idx="392">
                  <c:v>124.99000000000002</c:v>
                </c:pt>
                <c:pt idx="393">
                  <c:v>124.54</c:v>
                </c:pt>
                <c:pt idx="394">
                  <c:v>124.72</c:v>
                </c:pt>
                <c:pt idx="395">
                  <c:v>125.06</c:v>
                </c:pt>
                <c:pt idx="396">
                  <c:v>125.16999999999999</c:v>
                </c:pt>
                <c:pt idx="397">
                  <c:v>125.53</c:v>
                </c:pt>
                <c:pt idx="398">
                  <c:v>124.56</c:v>
                </c:pt>
                <c:pt idx="399">
                  <c:v>125.23</c:v>
                </c:pt>
                <c:pt idx="400">
                  <c:v>123.31</c:v>
                </c:pt>
                <c:pt idx="401">
                  <c:v>121.38</c:v>
                </c:pt>
                <c:pt idx="402">
                  <c:v>123.14</c:v>
                </c:pt>
                <c:pt idx="403">
                  <c:v>123.48</c:v>
                </c:pt>
                <c:pt idx="404">
                  <c:v>124.93</c:v>
                </c:pt>
                <c:pt idx="405">
                  <c:v>125.3</c:v>
                </c:pt>
                <c:pt idx="406">
                  <c:v>124.42</c:v>
                </c:pt>
                <c:pt idx="407">
                  <c:v>124.2</c:v>
                </c:pt>
                <c:pt idx="408">
                  <c:v>121.72</c:v>
                </c:pt>
                <c:pt idx="409">
                  <c:v>119.94000000000007</c:v>
                </c:pt>
                <c:pt idx="410">
                  <c:v>117.6</c:v>
                </c:pt>
                <c:pt idx="411">
                  <c:v>117.04</c:v>
                </c:pt>
                <c:pt idx="412">
                  <c:v>115.05</c:v>
                </c:pt>
                <c:pt idx="413">
                  <c:v>116.95</c:v>
                </c:pt>
                <c:pt idx="414">
                  <c:v>116.46000000000002</c:v>
                </c:pt>
                <c:pt idx="415">
                  <c:v>116.2</c:v>
                </c:pt>
                <c:pt idx="416">
                  <c:v>116.43</c:v>
                </c:pt>
                <c:pt idx="417">
                  <c:v>117.35</c:v>
                </c:pt>
                <c:pt idx="418">
                  <c:v>118.14999999999999</c:v>
                </c:pt>
                <c:pt idx="419">
                  <c:v>118.33</c:v>
                </c:pt>
                <c:pt idx="420">
                  <c:v>120.26</c:v>
                </c:pt>
                <c:pt idx="421">
                  <c:v>123.11</c:v>
                </c:pt>
                <c:pt idx="422">
                  <c:v>122.66</c:v>
                </c:pt>
                <c:pt idx="423">
                  <c:v>122.75</c:v>
                </c:pt>
                <c:pt idx="424">
                  <c:v>122.16</c:v>
                </c:pt>
                <c:pt idx="425">
                  <c:v>123.53</c:v>
                </c:pt>
                <c:pt idx="426">
                  <c:v>123.48</c:v>
                </c:pt>
                <c:pt idx="427">
                  <c:v>122.77</c:v>
                </c:pt>
                <c:pt idx="428">
                  <c:v>120.49000000000002</c:v>
                </c:pt>
                <c:pt idx="429">
                  <c:v>119.11</c:v>
                </c:pt>
                <c:pt idx="430">
                  <c:v>118.94000000000007</c:v>
                </c:pt>
                <c:pt idx="431">
                  <c:v>120.96000000000002</c:v>
                </c:pt>
                <c:pt idx="432">
                  <c:v>119.35</c:v>
                </c:pt>
                <c:pt idx="433">
                  <c:v>120.56</c:v>
                </c:pt>
                <c:pt idx="434">
                  <c:v>120.27</c:v>
                </c:pt>
                <c:pt idx="435">
                  <c:v>121.39</c:v>
                </c:pt>
                <c:pt idx="436">
                  <c:v>120.71000000000002</c:v>
                </c:pt>
                <c:pt idx="437">
                  <c:v>122.03</c:v>
                </c:pt>
                <c:pt idx="438">
                  <c:v>118.76</c:v>
                </c:pt>
                <c:pt idx="439">
                  <c:v>119.74000000000002</c:v>
                </c:pt>
                <c:pt idx="440">
                  <c:v>120.49000000000002</c:v>
                </c:pt>
                <c:pt idx="441">
                  <c:v>119.38</c:v>
                </c:pt>
                <c:pt idx="442">
                  <c:v>119.74000000000002</c:v>
                </c:pt>
                <c:pt idx="443">
                  <c:v>119.98</c:v>
                </c:pt>
                <c:pt idx="444">
                  <c:v>118.66999999999999</c:v>
                </c:pt>
                <c:pt idx="445">
                  <c:v>118.97</c:v>
                </c:pt>
                <c:pt idx="446">
                  <c:v>117.84</c:v>
                </c:pt>
                <c:pt idx="447">
                  <c:v>117.47</c:v>
                </c:pt>
                <c:pt idx="448">
                  <c:v>120.57</c:v>
                </c:pt>
                <c:pt idx="449">
                  <c:v>120.23</c:v>
                </c:pt>
                <c:pt idx="450">
                  <c:v>120.14999999999999</c:v>
                </c:pt>
                <c:pt idx="451">
                  <c:v>122.86</c:v>
                </c:pt>
                <c:pt idx="452">
                  <c:v>123.21000000000002</c:v>
                </c:pt>
                <c:pt idx="453">
                  <c:v>123.73</c:v>
                </c:pt>
                <c:pt idx="454">
                  <c:v>124.36</c:v>
                </c:pt>
                <c:pt idx="455">
                  <c:v>125.75</c:v>
                </c:pt>
                <c:pt idx="456">
                  <c:v>126.78</c:v>
                </c:pt>
                <c:pt idx="457">
                  <c:v>126.27</c:v>
                </c:pt>
                <c:pt idx="458">
                  <c:v>124.11999999999999</c:v>
                </c:pt>
                <c:pt idx="459">
                  <c:v>124.61</c:v>
                </c:pt>
                <c:pt idx="460">
                  <c:v>124.26</c:v>
                </c:pt>
                <c:pt idx="461">
                  <c:v>125.27</c:v>
                </c:pt>
                <c:pt idx="462">
                  <c:v>125.46000000000002</c:v>
                </c:pt>
                <c:pt idx="463">
                  <c:v>124.88</c:v>
                </c:pt>
                <c:pt idx="464">
                  <c:v>123</c:v>
                </c:pt>
                <c:pt idx="465">
                  <c:v>122.27</c:v>
                </c:pt>
                <c:pt idx="466">
                  <c:v>120.63</c:v>
                </c:pt>
                <c:pt idx="467">
                  <c:v>119.09</c:v>
                </c:pt>
                <c:pt idx="468">
                  <c:v>114.29</c:v>
                </c:pt>
                <c:pt idx="469">
                  <c:v>113.99000000000002</c:v>
                </c:pt>
                <c:pt idx="470">
                  <c:v>111.3</c:v>
                </c:pt>
                <c:pt idx="471">
                  <c:v>109.52</c:v>
                </c:pt>
                <c:pt idx="472">
                  <c:v>109.66999999999999</c:v>
                </c:pt>
                <c:pt idx="473">
                  <c:v>110.09</c:v>
                </c:pt>
                <c:pt idx="474">
                  <c:v>110.24000000000002</c:v>
                </c:pt>
                <c:pt idx="475">
                  <c:v>109.91000000000007</c:v>
                </c:pt>
                <c:pt idx="476">
                  <c:v>108.4</c:v>
                </c:pt>
                <c:pt idx="477">
                  <c:v>108.31</c:v>
                </c:pt>
                <c:pt idx="478">
                  <c:v>102</c:v>
                </c:pt>
                <c:pt idx="479">
                  <c:v>95.169999999999987</c:v>
                </c:pt>
                <c:pt idx="480">
                  <c:v>92.940000000000026</c:v>
                </c:pt>
                <c:pt idx="481">
                  <c:v>96.04</c:v>
                </c:pt>
                <c:pt idx="482">
                  <c:v>93.460000000000022</c:v>
                </c:pt>
                <c:pt idx="483">
                  <c:v>95.54</c:v>
                </c:pt>
                <c:pt idx="484">
                  <c:v>97.83</c:v>
                </c:pt>
                <c:pt idx="485">
                  <c:v>101.76</c:v>
                </c:pt>
                <c:pt idx="486">
                  <c:v>101.75</c:v>
                </c:pt>
                <c:pt idx="487">
                  <c:v>101.74000000000002</c:v>
                </c:pt>
                <c:pt idx="488">
                  <c:v>98.77</c:v>
                </c:pt>
                <c:pt idx="489">
                  <c:v>96.36</c:v>
                </c:pt>
                <c:pt idx="490">
                  <c:v>98.410000000000025</c:v>
                </c:pt>
                <c:pt idx="491">
                  <c:v>98.19</c:v>
                </c:pt>
                <c:pt idx="492">
                  <c:v>99.460000000000022</c:v>
                </c:pt>
                <c:pt idx="493">
                  <c:v>99.09</c:v>
                </c:pt>
                <c:pt idx="494">
                  <c:v>95.59</c:v>
                </c:pt>
                <c:pt idx="495">
                  <c:v>98.35</c:v>
                </c:pt>
                <c:pt idx="496">
                  <c:v>98.81</c:v>
                </c:pt>
                <c:pt idx="497">
                  <c:v>101.58</c:v>
                </c:pt>
                <c:pt idx="498">
                  <c:v>101.69</c:v>
                </c:pt>
                <c:pt idx="499">
                  <c:v>103.53</c:v>
                </c:pt>
                <c:pt idx="500">
                  <c:v>101.36</c:v>
                </c:pt>
                <c:pt idx="501">
                  <c:v>98.59</c:v>
                </c:pt>
                <c:pt idx="502">
                  <c:v>100.86</c:v>
                </c:pt>
                <c:pt idx="503">
                  <c:v>101.07</c:v>
                </c:pt>
                <c:pt idx="504">
                  <c:v>101.71000000000002</c:v>
                </c:pt>
                <c:pt idx="505">
                  <c:v>102.72</c:v>
                </c:pt>
                <c:pt idx="506">
                  <c:v>100.19</c:v>
                </c:pt>
                <c:pt idx="507">
                  <c:v>99.64</c:v>
                </c:pt>
                <c:pt idx="508">
                  <c:v>99.88</c:v>
                </c:pt>
                <c:pt idx="509">
                  <c:v>98.740000000000023</c:v>
                </c:pt>
                <c:pt idx="510">
                  <c:v>98.84</c:v>
                </c:pt>
                <c:pt idx="511">
                  <c:v>100.16</c:v>
                </c:pt>
                <c:pt idx="512">
                  <c:v>100.16</c:v>
                </c:pt>
                <c:pt idx="513">
                  <c:v>100.26</c:v>
                </c:pt>
                <c:pt idx="514">
                  <c:v>101.66</c:v>
                </c:pt>
                <c:pt idx="515">
                  <c:v>102.7</c:v>
                </c:pt>
                <c:pt idx="516">
                  <c:v>103.16</c:v>
                </c:pt>
                <c:pt idx="517">
                  <c:v>103.34</c:v>
                </c:pt>
                <c:pt idx="518">
                  <c:v>103.16</c:v>
                </c:pt>
                <c:pt idx="519">
                  <c:v>104.83</c:v>
                </c:pt>
                <c:pt idx="520">
                  <c:v>106.48</c:v>
                </c:pt>
                <c:pt idx="521">
                  <c:v>105.26</c:v>
                </c:pt>
                <c:pt idx="522">
                  <c:v>107.25</c:v>
                </c:pt>
                <c:pt idx="523">
                  <c:v>107.36</c:v>
                </c:pt>
                <c:pt idx="524">
                  <c:v>106.96000000000002</c:v>
                </c:pt>
                <c:pt idx="525">
                  <c:v>106.57</c:v>
                </c:pt>
                <c:pt idx="526">
                  <c:v>107.11999999999999</c:v>
                </c:pt>
                <c:pt idx="527">
                  <c:v>107.1</c:v>
                </c:pt>
                <c:pt idx="528">
                  <c:v>105.43</c:v>
                </c:pt>
                <c:pt idx="529">
                  <c:v>102.49000000000002</c:v>
                </c:pt>
                <c:pt idx="530">
                  <c:v>101.53</c:v>
                </c:pt>
                <c:pt idx="531">
                  <c:v>103.21000000000002</c:v>
                </c:pt>
                <c:pt idx="532">
                  <c:v>103.72</c:v>
                </c:pt>
                <c:pt idx="533">
                  <c:v>103.58</c:v>
                </c:pt>
                <c:pt idx="534">
                  <c:v>102.58</c:v>
                </c:pt>
                <c:pt idx="535">
                  <c:v>103.67999999999998</c:v>
                </c:pt>
                <c:pt idx="536">
                  <c:v>105.8</c:v>
                </c:pt>
                <c:pt idx="537">
                  <c:v>105.81</c:v>
                </c:pt>
                <c:pt idx="538">
                  <c:v>107.03</c:v>
                </c:pt>
                <c:pt idx="539">
                  <c:v>108.2</c:v>
                </c:pt>
                <c:pt idx="540">
                  <c:v>109.44000000000007</c:v>
                </c:pt>
                <c:pt idx="541">
                  <c:v>109.91000000000007</c:v>
                </c:pt>
                <c:pt idx="542">
                  <c:v>108.85</c:v>
                </c:pt>
                <c:pt idx="543">
                  <c:v>109.67999999999998</c:v>
                </c:pt>
                <c:pt idx="544">
                  <c:v>110.59</c:v>
                </c:pt>
                <c:pt idx="545">
                  <c:v>111.93</c:v>
                </c:pt>
                <c:pt idx="546">
                  <c:v>113.44000000000007</c:v>
                </c:pt>
                <c:pt idx="547">
                  <c:v>112.78</c:v>
                </c:pt>
                <c:pt idx="548">
                  <c:v>112.6</c:v>
                </c:pt>
                <c:pt idx="549">
                  <c:v>112.79</c:v>
                </c:pt>
                <c:pt idx="550">
                  <c:v>112.81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ΗΠΑ</c:v>
                </c:pt>
              </c:strCache>
            </c:strRef>
          </c:tx>
          <c:spPr>
            <a:ln w="37465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Sheet1!$A$2:$A$552</c:f>
              <c:numCache>
                <c:formatCode>mmm\-yy</c:formatCode>
                <c:ptCount val="551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</c:numCache>
            </c:numRef>
          </c:cat>
          <c:val>
            <c:numRef>
              <c:f>Sheet1!$C$2:$C$552</c:f>
              <c:numCache>
                <c:formatCode>General</c:formatCode>
                <c:ptCount val="551"/>
                <c:pt idx="0">
                  <c:v>146.82000000000014</c:v>
                </c:pt>
                <c:pt idx="1">
                  <c:v>147.37</c:v>
                </c:pt>
                <c:pt idx="2">
                  <c:v>147.87</c:v>
                </c:pt>
                <c:pt idx="3">
                  <c:v>147.69</c:v>
                </c:pt>
                <c:pt idx="4">
                  <c:v>148.18</c:v>
                </c:pt>
                <c:pt idx="5">
                  <c:v>148.59</c:v>
                </c:pt>
                <c:pt idx="6">
                  <c:v>148.53</c:v>
                </c:pt>
                <c:pt idx="7">
                  <c:v>148.56</c:v>
                </c:pt>
                <c:pt idx="8">
                  <c:v>148.34</c:v>
                </c:pt>
                <c:pt idx="9">
                  <c:v>147.32000000000014</c:v>
                </c:pt>
                <c:pt idx="10">
                  <c:v>148.41999999999999</c:v>
                </c:pt>
                <c:pt idx="11">
                  <c:v>148.44</c:v>
                </c:pt>
                <c:pt idx="12">
                  <c:v>147.04</c:v>
                </c:pt>
                <c:pt idx="13">
                  <c:v>147.22999999999999</c:v>
                </c:pt>
                <c:pt idx="14">
                  <c:v>147.26</c:v>
                </c:pt>
                <c:pt idx="15">
                  <c:v>147.52000000000001</c:v>
                </c:pt>
                <c:pt idx="16">
                  <c:v>147.97</c:v>
                </c:pt>
                <c:pt idx="17">
                  <c:v>147.56</c:v>
                </c:pt>
                <c:pt idx="18">
                  <c:v>147.44999999999999</c:v>
                </c:pt>
                <c:pt idx="19">
                  <c:v>146.65</c:v>
                </c:pt>
                <c:pt idx="20">
                  <c:v>146.26999999999998</c:v>
                </c:pt>
                <c:pt idx="21">
                  <c:v>146.35000000000014</c:v>
                </c:pt>
                <c:pt idx="22">
                  <c:v>146.76999999999998</c:v>
                </c:pt>
                <c:pt idx="23">
                  <c:v>147.1</c:v>
                </c:pt>
                <c:pt idx="24">
                  <c:v>145.33000000000001</c:v>
                </c:pt>
                <c:pt idx="25">
                  <c:v>145.08000000000001</c:v>
                </c:pt>
                <c:pt idx="26">
                  <c:v>145.07</c:v>
                </c:pt>
                <c:pt idx="27">
                  <c:v>144.34</c:v>
                </c:pt>
                <c:pt idx="28">
                  <c:v>144.19999999999999</c:v>
                </c:pt>
                <c:pt idx="29">
                  <c:v>144.99</c:v>
                </c:pt>
                <c:pt idx="30">
                  <c:v>145.39000000000001</c:v>
                </c:pt>
                <c:pt idx="31">
                  <c:v>143.96</c:v>
                </c:pt>
                <c:pt idx="32">
                  <c:v>140.58000000000001</c:v>
                </c:pt>
                <c:pt idx="33">
                  <c:v>139.13999999999999</c:v>
                </c:pt>
                <c:pt idx="34">
                  <c:v>138.91</c:v>
                </c:pt>
                <c:pt idx="35">
                  <c:v>137.18</c:v>
                </c:pt>
                <c:pt idx="36">
                  <c:v>135.1</c:v>
                </c:pt>
                <c:pt idx="37">
                  <c:v>133.58000000000001</c:v>
                </c:pt>
                <c:pt idx="38">
                  <c:v>132.6</c:v>
                </c:pt>
                <c:pt idx="39">
                  <c:v>132.25</c:v>
                </c:pt>
                <c:pt idx="40">
                  <c:v>132.13999999999999</c:v>
                </c:pt>
                <c:pt idx="41">
                  <c:v>131.68</c:v>
                </c:pt>
                <c:pt idx="42">
                  <c:v>131.70999999999998</c:v>
                </c:pt>
                <c:pt idx="43">
                  <c:v>130.82000000000014</c:v>
                </c:pt>
                <c:pt idx="44">
                  <c:v>130.51</c:v>
                </c:pt>
                <c:pt idx="45">
                  <c:v>131.22</c:v>
                </c:pt>
                <c:pt idx="46">
                  <c:v>131.68</c:v>
                </c:pt>
                <c:pt idx="47">
                  <c:v>131.53</c:v>
                </c:pt>
                <c:pt idx="48">
                  <c:v>130.89000000000001</c:v>
                </c:pt>
                <c:pt idx="49">
                  <c:v>125.59</c:v>
                </c:pt>
                <c:pt idx="50">
                  <c:v>121.52</c:v>
                </c:pt>
                <c:pt idx="51">
                  <c:v>121.53</c:v>
                </c:pt>
                <c:pt idx="52">
                  <c:v>120.36</c:v>
                </c:pt>
                <c:pt idx="53">
                  <c:v>118.28</c:v>
                </c:pt>
                <c:pt idx="54">
                  <c:v>115.23</c:v>
                </c:pt>
                <c:pt idx="55">
                  <c:v>117.53</c:v>
                </c:pt>
                <c:pt idx="56">
                  <c:v>116.27</c:v>
                </c:pt>
                <c:pt idx="57">
                  <c:v>115.54</c:v>
                </c:pt>
                <c:pt idx="58">
                  <c:v>118.21000000000002</c:v>
                </c:pt>
                <c:pt idx="59">
                  <c:v>118.52</c:v>
                </c:pt>
                <c:pt idx="60">
                  <c:v>120.19</c:v>
                </c:pt>
                <c:pt idx="61">
                  <c:v>116.51</c:v>
                </c:pt>
                <c:pt idx="62">
                  <c:v>114.6</c:v>
                </c:pt>
                <c:pt idx="63">
                  <c:v>112.1</c:v>
                </c:pt>
                <c:pt idx="64">
                  <c:v>111.84</c:v>
                </c:pt>
                <c:pt idx="65">
                  <c:v>113.19</c:v>
                </c:pt>
                <c:pt idx="66">
                  <c:v>113.56</c:v>
                </c:pt>
                <c:pt idx="67">
                  <c:v>115.48</c:v>
                </c:pt>
                <c:pt idx="68">
                  <c:v>115.8</c:v>
                </c:pt>
                <c:pt idx="69">
                  <c:v>114.8</c:v>
                </c:pt>
                <c:pt idx="70">
                  <c:v>113.83</c:v>
                </c:pt>
                <c:pt idx="71">
                  <c:v>114.11</c:v>
                </c:pt>
                <c:pt idx="72">
                  <c:v>112.59</c:v>
                </c:pt>
                <c:pt idx="73">
                  <c:v>111.36999999999999</c:v>
                </c:pt>
                <c:pt idx="74">
                  <c:v>110.3</c:v>
                </c:pt>
                <c:pt idx="75">
                  <c:v>110.7</c:v>
                </c:pt>
                <c:pt idx="76">
                  <c:v>110.2</c:v>
                </c:pt>
                <c:pt idx="77">
                  <c:v>110.3</c:v>
                </c:pt>
                <c:pt idx="78">
                  <c:v>113.04</c:v>
                </c:pt>
                <c:pt idx="79">
                  <c:v>114.48</c:v>
                </c:pt>
                <c:pt idx="80">
                  <c:v>114.58</c:v>
                </c:pt>
                <c:pt idx="81">
                  <c:v>114.11</c:v>
                </c:pt>
                <c:pt idx="82">
                  <c:v>114.32</c:v>
                </c:pt>
                <c:pt idx="83">
                  <c:v>115.11999999999999</c:v>
                </c:pt>
                <c:pt idx="84">
                  <c:v>113.69</c:v>
                </c:pt>
                <c:pt idx="85">
                  <c:v>112.77</c:v>
                </c:pt>
                <c:pt idx="86">
                  <c:v>112.82</c:v>
                </c:pt>
                <c:pt idx="87">
                  <c:v>112.25</c:v>
                </c:pt>
                <c:pt idx="88">
                  <c:v>112.47</c:v>
                </c:pt>
                <c:pt idx="89">
                  <c:v>112.84</c:v>
                </c:pt>
                <c:pt idx="90">
                  <c:v>112.35</c:v>
                </c:pt>
                <c:pt idx="91">
                  <c:v>112.34</c:v>
                </c:pt>
                <c:pt idx="92">
                  <c:v>114.34</c:v>
                </c:pt>
                <c:pt idx="93">
                  <c:v>114.11</c:v>
                </c:pt>
                <c:pt idx="94">
                  <c:v>115.54</c:v>
                </c:pt>
                <c:pt idx="95">
                  <c:v>113.96000000000002</c:v>
                </c:pt>
                <c:pt idx="96">
                  <c:v>112.84</c:v>
                </c:pt>
                <c:pt idx="97">
                  <c:v>113.51</c:v>
                </c:pt>
                <c:pt idx="98">
                  <c:v>113.34</c:v>
                </c:pt>
                <c:pt idx="99">
                  <c:v>112.46000000000002</c:v>
                </c:pt>
                <c:pt idx="100">
                  <c:v>112.27</c:v>
                </c:pt>
                <c:pt idx="101">
                  <c:v>112.14</c:v>
                </c:pt>
                <c:pt idx="102">
                  <c:v>110.92</c:v>
                </c:pt>
                <c:pt idx="103">
                  <c:v>111.14</c:v>
                </c:pt>
                <c:pt idx="104">
                  <c:v>110.78</c:v>
                </c:pt>
                <c:pt idx="105">
                  <c:v>109.3</c:v>
                </c:pt>
                <c:pt idx="106">
                  <c:v>108.42</c:v>
                </c:pt>
                <c:pt idx="107">
                  <c:v>106.82</c:v>
                </c:pt>
                <c:pt idx="108">
                  <c:v>105.79</c:v>
                </c:pt>
                <c:pt idx="109">
                  <c:v>105.43</c:v>
                </c:pt>
                <c:pt idx="110">
                  <c:v>104.5</c:v>
                </c:pt>
                <c:pt idx="111">
                  <c:v>103.89</c:v>
                </c:pt>
                <c:pt idx="112">
                  <c:v>105.01</c:v>
                </c:pt>
                <c:pt idx="113">
                  <c:v>103.93</c:v>
                </c:pt>
                <c:pt idx="114">
                  <c:v>101.26</c:v>
                </c:pt>
                <c:pt idx="115">
                  <c:v>99.2</c:v>
                </c:pt>
                <c:pt idx="116">
                  <c:v>99.61</c:v>
                </c:pt>
                <c:pt idx="117">
                  <c:v>97.79</c:v>
                </c:pt>
                <c:pt idx="118">
                  <c:v>99.92</c:v>
                </c:pt>
                <c:pt idx="119">
                  <c:v>100.57</c:v>
                </c:pt>
                <c:pt idx="120">
                  <c:v>100.43</c:v>
                </c:pt>
                <c:pt idx="121">
                  <c:v>101.45</c:v>
                </c:pt>
                <c:pt idx="122">
                  <c:v>101.83</c:v>
                </c:pt>
                <c:pt idx="123">
                  <c:v>102.86</c:v>
                </c:pt>
                <c:pt idx="124">
                  <c:v>103.86</c:v>
                </c:pt>
                <c:pt idx="125">
                  <c:v>104.29</c:v>
                </c:pt>
                <c:pt idx="126">
                  <c:v>102.61999999999999</c:v>
                </c:pt>
                <c:pt idx="127">
                  <c:v>103.58</c:v>
                </c:pt>
                <c:pt idx="128">
                  <c:v>103.49000000000002</c:v>
                </c:pt>
                <c:pt idx="129">
                  <c:v>104.64</c:v>
                </c:pt>
                <c:pt idx="130">
                  <c:v>106.78</c:v>
                </c:pt>
                <c:pt idx="131">
                  <c:v>105.49000000000002</c:v>
                </c:pt>
                <c:pt idx="132">
                  <c:v>105.06</c:v>
                </c:pt>
                <c:pt idx="133">
                  <c:v>106.16</c:v>
                </c:pt>
                <c:pt idx="134">
                  <c:v>109.43</c:v>
                </c:pt>
                <c:pt idx="135">
                  <c:v>110</c:v>
                </c:pt>
                <c:pt idx="136">
                  <c:v>105.93</c:v>
                </c:pt>
                <c:pt idx="137">
                  <c:v>104.08</c:v>
                </c:pt>
                <c:pt idx="138">
                  <c:v>103.24000000000002</c:v>
                </c:pt>
                <c:pt idx="139">
                  <c:v>104.4</c:v>
                </c:pt>
                <c:pt idx="140">
                  <c:v>102.98</c:v>
                </c:pt>
                <c:pt idx="141">
                  <c:v>103.32</c:v>
                </c:pt>
                <c:pt idx="142">
                  <c:v>105.46000000000002</c:v>
                </c:pt>
                <c:pt idx="143">
                  <c:v>106.56</c:v>
                </c:pt>
                <c:pt idx="144">
                  <c:v>105.26</c:v>
                </c:pt>
                <c:pt idx="145">
                  <c:v>108.17999999999998</c:v>
                </c:pt>
                <c:pt idx="146">
                  <c:v>108.3</c:v>
                </c:pt>
                <c:pt idx="147">
                  <c:v>109.71000000000002</c:v>
                </c:pt>
                <c:pt idx="148">
                  <c:v>112.76</c:v>
                </c:pt>
                <c:pt idx="149">
                  <c:v>114.64</c:v>
                </c:pt>
                <c:pt idx="150">
                  <c:v>117.6</c:v>
                </c:pt>
                <c:pt idx="151">
                  <c:v>119.66</c:v>
                </c:pt>
                <c:pt idx="152">
                  <c:v>117</c:v>
                </c:pt>
                <c:pt idx="153">
                  <c:v>115.66999999999999</c:v>
                </c:pt>
                <c:pt idx="154">
                  <c:v>113.63</c:v>
                </c:pt>
                <c:pt idx="155">
                  <c:v>113.39</c:v>
                </c:pt>
                <c:pt idx="156">
                  <c:v>114.29</c:v>
                </c:pt>
                <c:pt idx="157">
                  <c:v>118.38</c:v>
                </c:pt>
                <c:pt idx="158">
                  <c:v>121.94000000000007</c:v>
                </c:pt>
                <c:pt idx="159">
                  <c:v>122.55</c:v>
                </c:pt>
                <c:pt idx="160">
                  <c:v>120.48</c:v>
                </c:pt>
                <c:pt idx="161">
                  <c:v>126.17999999999998</c:v>
                </c:pt>
                <c:pt idx="162">
                  <c:v>127.61999999999999</c:v>
                </c:pt>
                <c:pt idx="163">
                  <c:v>130.88000000000014</c:v>
                </c:pt>
                <c:pt idx="164">
                  <c:v>131.63999999999999</c:v>
                </c:pt>
                <c:pt idx="165">
                  <c:v>130.97999999999999</c:v>
                </c:pt>
                <c:pt idx="166">
                  <c:v>130.39000000000001</c:v>
                </c:pt>
                <c:pt idx="167">
                  <c:v>125.66</c:v>
                </c:pt>
                <c:pt idx="168">
                  <c:v>124.71000000000002</c:v>
                </c:pt>
                <c:pt idx="169">
                  <c:v>125.57</c:v>
                </c:pt>
                <c:pt idx="170">
                  <c:v>125.59</c:v>
                </c:pt>
                <c:pt idx="171">
                  <c:v>126.45</c:v>
                </c:pt>
                <c:pt idx="172">
                  <c:v>126.48</c:v>
                </c:pt>
                <c:pt idx="173">
                  <c:v>128.59</c:v>
                </c:pt>
                <c:pt idx="174">
                  <c:v>129.43</c:v>
                </c:pt>
                <c:pt idx="175">
                  <c:v>131.39000000000001</c:v>
                </c:pt>
                <c:pt idx="176">
                  <c:v>131.32000000000014</c:v>
                </c:pt>
                <c:pt idx="177">
                  <c:v>128.86000000000001</c:v>
                </c:pt>
                <c:pt idx="178">
                  <c:v>130.07</c:v>
                </c:pt>
                <c:pt idx="179">
                  <c:v>131.38000000000014</c:v>
                </c:pt>
                <c:pt idx="180">
                  <c:v>132.09</c:v>
                </c:pt>
                <c:pt idx="181">
                  <c:v>130.44</c:v>
                </c:pt>
                <c:pt idx="182">
                  <c:v>128.02000000000001</c:v>
                </c:pt>
                <c:pt idx="183">
                  <c:v>128.9</c:v>
                </c:pt>
                <c:pt idx="184">
                  <c:v>131.47</c:v>
                </c:pt>
                <c:pt idx="185">
                  <c:v>132.22</c:v>
                </c:pt>
                <c:pt idx="186">
                  <c:v>135.93</c:v>
                </c:pt>
                <c:pt idx="187">
                  <c:v>136.36000000000001</c:v>
                </c:pt>
                <c:pt idx="188">
                  <c:v>138.79</c:v>
                </c:pt>
                <c:pt idx="189">
                  <c:v>139.66999999999999</c:v>
                </c:pt>
                <c:pt idx="190">
                  <c:v>137.86000000000001</c:v>
                </c:pt>
                <c:pt idx="191">
                  <c:v>140</c:v>
                </c:pt>
                <c:pt idx="192">
                  <c:v>141.35000000000014</c:v>
                </c:pt>
                <c:pt idx="193">
                  <c:v>144.86000000000001</c:v>
                </c:pt>
                <c:pt idx="194">
                  <c:v>145.56</c:v>
                </c:pt>
                <c:pt idx="195">
                  <c:v>140.96</c:v>
                </c:pt>
                <c:pt idx="196">
                  <c:v>141.84</c:v>
                </c:pt>
                <c:pt idx="197">
                  <c:v>140.73999999999998</c:v>
                </c:pt>
                <c:pt idx="198">
                  <c:v>137.30000000000001</c:v>
                </c:pt>
                <c:pt idx="199">
                  <c:v>137.09</c:v>
                </c:pt>
                <c:pt idx="200">
                  <c:v>138.18</c:v>
                </c:pt>
                <c:pt idx="201">
                  <c:v>132.10999999999999</c:v>
                </c:pt>
                <c:pt idx="202">
                  <c:v>130.47</c:v>
                </c:pt>
                <c:pt idx="203">
                  <c:v>129.96</c:v>
                </c:pt>
                <c:pt idx="204">
                  <c:v>128.76</c:v>
                </c:pt>
                <c:pt idx="205">
                  <c:v>124.46000000000002</c:v>
                </c:pt>
                <c:pt idx="206">
                  <c:v>121.91000000000007</c:v>
                </c:pt>
                <c:pt idx="207">
                  <c:v>120.66999999999999</c:v>
                </c:pt>
                <c:pt idx="208">
                  <c:v>118.7</c:v>
                </c:pt>
                <c:pt idx="209">
                  <c:v>119.96000000000002</c:v>
                </c:pt>
                <c:pt idx="210">
                  <c:v>117.43</c:v>
                </c:pt>
                <c:pt idx="211">
                  <c:v>115.97</c:v>
                </c:pt>
                <c:pt idx="212">
                  <c:v>116.02</c:v>
                </c:pt>
                <c:pt idx="213">
                  <c:v>115.94000000000007</c:v>
                </c:pt>
                <c:pt idx="214">
                  <c:v>117.56</c:v>
                </c:pt>
                <c:pt idx="215">
                  <c:v>116.66</c:v>
                </c:pt>
                <c:pt idx="216">
                  <c:v>113.06</c:v>
                </c:pt>
                <c:pt idx="217">
                  <c:v>111.92</c:v>
                </c:pt>
                <c:pt idx="218">
                  <c:v>111.23</c:v>
                </c:pt>
                <c:pt idx="219">
                  <c:v>108.66</c:v>
                </c:pt>
                <c:pt idx="220">
                  <c:v>107.71000000000002</c:v>
                </c:pt>
                <c:pt idx="221">
                  <c:v>109.01</c:v>
                </c:pt>
                <c:pt idx="222">
                  <c:v>110.22</c:v>
                </c:pt>
                <c:pt idx="223">
                  <c:v>109.88</c:v>
                </c:pt>
                <c:pt idx="224">
                  <c:v>107.98</c:v>
                </c:pt>
                <c:pt idx="225">
                  <c:v>107.55</c:v>
                </c:pt>
                <c:pt idx="226">
                  <c:v>103.86999999999999</c:v>
                </c:pt>
                <c:pt idx="227">
                  <c:v>101.32</c:v>
                </c:pt>
                <c:pt idx="228">
                  <c:v>100.94000000000007</c:v>
                </c:pt>
                <c:pt idx="229">
                  <c:v>101.3</c:v>
                </c:pt>
                <c:pt idx="230">
                  <c:v>99.740000000000023</c:v>
                </c:pt>
                <c:pt idx="231">
                  <c:v>98.7</c:v>
                </c:pt>
                <c:pt idx="232">
                  <c:v>98.77</c:v>
                </c:pt>
                <c:pt idx="233">
                  <c:v>100.16</c:v>
                </c:pt>
                <c:pt idx="234">
                  <c:v>102.82</c:v>
                </c:pt>
                <c:pt idx="235">
                  <c:v>103.84</c:v>
                </c:pt>
                <c:pt idx="236">
                  <c:v>104.23</c:v>
                </c:pt>
                <c:pt idx="237">
                  <c:v>101.71000000000002</c:v>
                </c:pt>
                <c:pt idx="238">
                  <c:v>99.08</c:v>
                </c:pt>
                <c:pt idx="239">
                  <c:v>98.61</c:v>
                </c:pt>
                <c:pt idx="240">
                  <c:v>100.41000000000007</c:v>
                </c:pt>
                <c:pt idx="241">
                  <c:v>100.88</c:v>
                </c:pt>
                <c:pt idx="242">
                  <c:v>102.02</c:v>
                </c:pt>
                <c:pt idx="243">
                  <c:v>102.03</c:v>
                </c:pt>
                <c:pt idx="244">
                  <c:v>104.4</c:v>
                </c:pt>
                <c:pt idx="245">
                  <c:v>106.33</c:v>
                </c:pt>
                <c:pt idx="246">
                  <c:v>104.09</c:v>
                </c:pt>
                <c:pt idx="247">
                  <c:v>104.48</c:v>
                </c:pt>
                <c:pt idx="248">
                  <c:v>105.49000000000002</c:v>
                </c:pt>
                <c:pt idx="249">
                  <c:v>103.57</c:v>
                </c:pt>
                <c:pt idx="250">
                  <c:v>103.86999999999999</c:v>
                </c:pt>
                <c:pt idx="251">
                  <c:v>102.34</c:v>
                </c:pt>
                <c:pt idx="252">
                  <c:v>101.93</c:v>
                </c:pt>
                <c:pt idx="253">
                  <c:v>102.13</c:v>
                </c:pt>
                <c:pt idx="254">
                  <c:v>103.93</c:v>
                </c:pt>
                <c:pt idx="255">
                  <c:v>103.7</c:v>
                </c:pt>
                <c:pt idx="256">
                  <c:v>102.31</c:v>
                </c:pt>
                <c:pt idx="257">
                  <c:v>102.99000000000002</c:v>
                </c:pt>
                <c:pt idx="258">
                  <c:v>101</c:v>
                </c:pt>
                <c:pt idx="259">
                  <c:v>99.440000000000026</c:v>
                </c:pt>
                <c:pt idx="260">
                  <c:v>98.29</c:v>
                </c:pt>
                <c:pt idx="261">
                  <c:v>95.84</c:v>
                </c:pt>
                <c:pt idx="262">
                  <c:v>95.23</c:v>
                </c:pt>
                <c:pt idx="263">
                  <c:v>96.169999999999987</c:v>
                </c:pt>
                <c:pt idx="264">
                  <c:v>95.710000000000022</c:v>
                </c:pt>
                <c:pt idx="265">
                  <c:v>94.3</c:v>
                </c:pt>
                <c:pt idx="266">
                  <c:v>97.86</c:v>
                </c:pt>
                <c:pt idx="267">
                  <c:v>99.11</c:v>
                </c:pt>
                <c:pt idx="268">
                  <c:v>99.35</c:v>
                </c:pt>
                <c:pt idx="269">
                  <c:v>100.96000000000002</c:v>
                </c:pt>
                <c:pt idx="270">
                  <c:v>100.64999999999999</c:v>
                </c:pt>
                <c:pt idx="271">
                  <c:v>99.63</c:v>
                </c:pt>
                <c:pt idx="272">
                  <c:v>98.51</c:v>
                </c:pt>
                <c:pt idx="273">
                  <c:v>97.28</c:v>
                </c:pt>
                <c:pt idx="274">
                  <c:v>95.73</c:v>
                </c:pt>
                <c:pt idx="275">
                  <c:v>94.88</c:v>
                </c:pt>
                <c:pt idx="276">
                  <c:v>94.42</c:v>
                </c:pt>
                <c:pt idx="277">
                  <c:v>96.08</c:v>
                </c:pt>
                <c:pt idx="278">
                  <c:v>98.19</c:v>
                </c:pt>
                <c:pt idx="279">
                  <c:v>97.5</c:v>
                </c:pt>
                <c:pt idx="280">
                  <c:v>96.460000000000022</c:v>
                </c:pt>
                <c:pt idx="281">
                  <c:v>95.08</c:v>
                </c:pt>
                <c:pt idx="282">
                  <c:v>93.51</c:v>
                </c:pt>
                <c:pt idx="283">
                  <c:v>93.11999999999999</c:v>
                </c:pt>
                <c:pt idx="284">
                  <c:v>93.25</c:v>
                </c:pt>
                <c:pt idx="285">
                  <c:v>95.26</c:v>
                </c:pt>
                <c:pt idx="286">
                  <c:v>98.47</c:v>
                </c:pt>
                <c:pt idx="287">
                  <c:v>98.56</c:v>
                </c:pt>
                <c:pt idx="288">
                  <c:v>99.77</c:v>
                </c:pt>
                <c:pt idx="289">
                  <c:v>99.64</c:v>
                </c:pt>
                <c:pt idx="290">
                  <c:v>98.8</c:v>
                </c:pt>
                <c:pt idx="291">
                  <c:v>96.77</c:v>
                </c:pt>
                <c:pt idx="292">
                  <c:v>96.58</c:v>
                </c:pt>
                <c:pt idx="293">
                  <c:v>96.85</c:v>
                </c:pt>
                <c:pt idx="294">
                  <c:v>98.01</c:v>
                </c:pt>
                <c:pt idx="295">
                  <c:v>97.84</c:v>
                </c:pt>
                <c:pt idx="296">
                  <c:v>97.34</c:v>
                </c:pt>
                <c:pt idx="297">
                  <c:v>98.28</c:v>
                </c:pt>
                <c:pt idx="298">
                  <c:v>99.32</c:v>
                </c:pt>
                <c:pt idx="299">
                  <c:v>99.669999999999987</c:v>
                </c:pt>
                <c:pt idx="300">
                  <c:v>99.95</c:v>
                </c:pt>
                <c:pt idx="301">
                  <c:v>99.33</c:v>
                </c:pt>
                <c:pt idx="302">
                  <c:v>99.57</c:v>
                </c:pt>
                <c:pt idx="303">
                  <c:v>99.48</c:v>
                </c:pt>
                <c:pt idx="304">
                  <c:v>98.710000000000022</c:v>
                </c:pt>
                <c:pt idx="305">
                  <c:v>98.5</c:v>
                </c:pt>
                <c:pt idx="306">
                  <c:v>96.910000000000025</c:v>
                </c:pt>
                <c:pt idx="307">
                  <c:v>96.95</c:v>
                </c:pt>
                <c:pt idx="308">
                  <c:v>96.02</c:v>
                </c:pt>
                <c:pt idx="309">
                  <c:v>95.240000000000023</c:v>
                </c:pt>
                <c:pt idx="310">
                  <c:v>95.76</c:v>
                </c:pt>
                <c:pt idx="311">
                  <c:v>98.54</c:v>
                </c:pt>
                <c:pt idx="312">
                  <c:v>101.49000000000002</c:v>
                </c:pt>
                <c:pt idx="313">
                  <c:v>100.47</c:v>
                </c:pt>
                <c:pt idx="314">
                  <c:v>98.76</c:v>
                </c:pt>
                <c:pt idx="315">
                  <c:v>94.34</c:v>
                </c:pt>
                <c:pt idx="316">
                  <c:v>93.89</c:v>
                </c:pt>
                <c:pt idx="317">
                  <c:v>94.1</c:v>
                </c:pt>
                <c:pt idx="318">
                  <c:v>94.09</c:v>
                </c:pt>
                <c:pt idx="319">
                  <c:v>96.86999999999999</c:v>
                </c:pt>
                <c:pt idx="320">
                  <c:v>98.33</c:v>
                </c:pt>
                <c:pt idx="321">
                  <c:v>98.33</c:v>
                </c:pt>
                <c:pt idx="322">
                  <c:v>99.69</c:v>
                </c:pt>
                <c:pt idx="323">
                  <c:v>99.940000000000026</c:v>
                </c:pt>
                <c:pt idx="324">
                  <c:v>101</c:v>
                </c:pt>
                <c:pt idx="325">
                  <c:v>101.01</c:v>
                </c:pt>
                <c:pt idx="326">
                  <c:v>101.06</c:v>
                </c:pt>
                <c:pt idx="327">
                  <c:v>101</c:v>
                </c:pt>
                <c:pt idx="328">
                  <c:v>101.07</c:v>
                </c:pt>
                <c:pt idx="329">
                  <c:v>101.5</c:v>
                </c:pt>
                <c:pt idx="330">
                  <c:v>101.49000000000002</c:v>
                </c:pt>
                <c:pt idx="331">
                  <c:v>100.64</c:v>
                </c:pt>
                <c:pt idx="332">
                  <c:v>101.22</c:v>
                </c:pt>
                <c:pt idx="333">
                  <c:v>101.96000000000002</c:v>
                </c:pt>
                <c:pt idx="334">
                  <c:v>101.45</c:v>
                </c:pt>
                <c:pt idx="335">
                  <c:v>102.22</c:v>
                </c:pt>
                <c:pt idx="336">
                  <c:v>103.42</c:v>
                </c:pt>
                <c:pt idx="337">
                  <c:v>105.66</c:v>
                </c:pt>
                <c:pt idx="338">
                  <c:v>106.8</c:v>
                </c:pt>
                <c:pt idx="339">
                  <c:v>107.24000000000002</c:v>
                </c:pt>
                <c:pt idx="340">
                  <c:v>105.36999999999999</c:v>
                </c:pt>
                <c:pt idx="341">
                  <c:v>104.94000000000007</c:v>
                </c:pt>
                <c:pt idx="342">
                  <c:v>105.75</c:v>
                </c:pt>
                <c:pt idx="343">
                  <c:v>107.45</c:v>
                </c:pt>
                <c:pt idx="344">
                  <c:v>107.08</c:v>
                </c:pt>
                <c:pt idx="345">
                  <c:v>107.16</c:v>
                </c:pt>
                <c:pt idx="346">
                  <c:v>109.27</c:v>
                </c:pt>
                <c:pt idx="347">
                  <c:v>112.42</c:v>
                </c:pt>
                <c:pt idx="348">
                  <c:v>114.41000000000007</c:v>
                </c:pt>
                <c:pt idx="349">
                  <c:v>113.29</c:v>
                </c:pt>
                <c:pt idx="350">
                  <c:v>113.07</c:v>
                </c:pt>
                <c:pt idx="351">
                  <c:v>113.16999999999999</c:v>
                </c:pt>
                <c:pt idx="352">
                  <c:v>113.71000000000002</c:v>
                </c:pt>
                <c:pt idx="353">
                  <c:v>116.02</c:v>
                </c:pt>
                <c:pt idx="354">
                  <c:v>116.36999999999999</c:v>
                </c:pt>
                <c:pt idx="355">
                  <c:v>118.86</c:v>
                </c:pt>
                <c:pt idx="356">
                  <c:v>116.59</c:v>
                </c:pt>
                <c:pt idx="357">
                  <c:v>112.57</c:v>
                </c:pt>
                <c:pt idx="358">
                  <c:v>112.42</c:v>
                </c:pt>
                <c:pt idx="359">
                  <c:v>111.11999999999999</c:v>
                </c:pt>
                <c:pt idx="360">
                  <c:v>110.52</c:v>
                </c:pt>
                <c:pt idx="361">
                  <c:v>111.48</c:v>
                </c:pt>
                <c:pt idx="362">
                  <c:v>112.99000000000002</c:v>
                </c:pt>
                <c:pt idx="363">
                  <c:v>112.58</c:v>
                </c:pt>
                <c:pt idx="364">
                  <c:v>112.27</c:v>
                </c:pt>
                <c:pt idx="365">
                  <c:v>112.92</c:v>
                </c:pt>
                <c:pt idx="366">
                  <c:v>113.24000000000002</c:v>
                </c:pt>
                <c:pt idx="367">
                  <c:v>111.41000000000007</c:v>
                </c:pt>
                <c:pt idx="368">
                  <c:v>110.31</c:v>
                </c:pt>
                <c:pt idx="369">
                  <c:v>109.81</c:v>
                </c:pt>
                <c:pt idx="370">
                  <c:v>110.14</c:v>
                </c:pt>
                <c:pt idx="371">
                  <c:v>110.11</c:v>
                </c:pt>
                <c:pt idx="372">
                  <c:v>110.16</c:v>
                </c:pt>
                <c:pt idx="373">
                  <c:v>112.1</c:v>
                </c:pt>
                <c:pt idx="374">
                  <c:v>112.61</c:v>
                </c:pt>
                <c:pt idx="375">
                  <c:v>113.11999999999999</c:v>
                </c:pt>
                <c:pt idx="376">
                  <c:v>115.99000000000002</c:v>
                </c:pt>
                <c:pt idx="377">
                  <c:v>114.72</c:v>
                </c:pt>
                <c:pt idx="378">
                  <c:v>114.77</c:v>
                </c:pt>
                <c:pt idx="379">
                  <c:v>115.6</c:v>
                </c:pt>
                <c:pt idx="380">
                  <c:v>117</c:v>
                </c:pt>
                <c:pt idx="381">
                  <c:v>118.94000000000007</c:v>
                </c:pt>
                <c:pt idx="382">
                  <c:v>119.59</c:v>
                </c:pt>
                <c:pt idx="383">
                  <c:v>118.14999999999999</c:v>
                </c:pt>
                <c:pt idx="384">
                  <c:v>118.83</c:v>
                </c:pt>
                <c:pt idx="385">
                  <c:v>119.96000000000002</c:v>
                </c:pt>
                <c:pt idx="386">
                  <c:v>121.96000000000002</c:v>
                </c:pt>
                <c:pt idx="387">
                  <c:v>122.56</c:v>
                </c:pt>
                <c:pt idx="388">
                  <c:v>122.16999999999999</c:v>
                </c:pt>
                <c:pt idx="389">
                  <c:v>123.03</c:v>
                </c:pt>
                <c:pt idx="390">
                  <c:v>123.43</c:v>
                </c:pt>
                <c:pt idx="391">
                  <c:v>120.99000000000002</c:v>
                </c:pt>
                <c:pt idx="392">
                  <c:v>121.42</c:v>
                </c:pt>
                <c:pt idx="393">
                  <c:v>121.66999999999999</c:v>
                </c:pt>
                <c:pt idx="394">
                  <c:v>122.74000000000002</c:v>
                </c:pt>
                <c:pt idx="395">
                  <c:v>122.5</c:v>
                </c:pt>
                <c:pt idx="396">
                  <c:v>124.31</c:v>
                </c:pt>
                <c:pt idx="397">
                  <c:v>125.1</c:v>
                </c:pt>
                <c:pt idx="398">
                  <c:v>124.38</c:v>
                </c:pt>
                <c:pt idx="399">
                  <c:v>123.99000000000002</c:v>
                </c:pt>
                <c:pt idx="400">
                  <c:v>121.6</c:v>
                </c:pt>
                <c:pt idx="401">
                  <c:v>119.41000000000007</c:v>
                </c:pt>
                <c:pt idx="402">
                  <c:v>117.09</c:v>
                </c:pt>
                <c:pt idx="403">
                  <c:v>118.61</c:v>
                </c:pt>
                <c:pt idx="404">
                  <c:v>119.32</c:v>
                </c:pt>
                <c:pt idx="405">
                  <c:v>120.04</c:v>
                </c:pt>
                <c:pt idx="406">
                  <c:v>118.55</c:v>
                </c:pt>
                <c:pt idx="407">
                  <c:v>117.42</c:v>
                </c:pt>
                <c:pt idx="408">
                  <c:v>115.82</c:v>
                </c:pt>
                <c:pt idx="409">
                  <c:v>116.21000000000002</c:v>
                </c:pt>
                <c:pt idx="410">
                  <c:v>115.8</c:v>
                </c:pt>
                <c:pt idx="411">
                  <c:v>114.91000000000007</c:v>
                </c:pt>
                <c:pt idx="412">
                  <c:v>109.92</c:v>
                </c:pt>
                <c:pt idx="413">
                  <c:v>109.8</c:v>
                </c:pt>
                <c:pt idx="414">
                  <c:v>111.29</c:v>
                </c:pt>
                <c:pt idx="415">
                  <c:v>113.09</c:v>
                </c:pt>
                <c:pt idx="416">
                  <c:v>111.73</c:v>
                </c:pt>
                <c:pt idx="417">
                  <c:v>108.76</c:v>
                </c:pt>
                <c:pt idx="418">
                  <c:v>108.02</c:v>
                </c:pt>
                <c:pt idx="419">
                  <c:v>105.88</c:v>
                </c:pt>
                <c:pt idx="420">
                  <c:v>104.16</c:v>
                </c:pt>
                <c:pt idx="421">
                  <c:v>104.94000000000007</c:v>
                </c:pt>
                <c:pt idx="422">
                  <c:v>106.61</c:v>
                </c:pt>
                <c:pt idx="423">
                  <c:v>107.75</c:v>
                </c:pt>
                <c:pt idx="424">
                  <c:v>110.02</c:v>
                </c:pt>
                <c:pt idx="425">
                  <c:v>108.84</c:v>
                </c:pt>
                <c:pt idx="426">
                  <c:v>107.77</c:v>
                </c:pt>
                <c:pt idx="427">
                  <c:v>107.93</c:v>
                </c:pt>
                <c:pt idx="428">
                  <c:v>107.35</c:v>
                </c:pt>
                <c:pt idx="429">
                  <c:v>105.61999999999999</c:v>
                </c:pt>
                <c:pt idx="430">
                  <c:v>102.09</c:v>
                </c:pt>
                <c:pt idx="431">
                  <c:v>100.33</c:v>
                </c:pt>
                <c:pt idx="432">
                  <c:v>101.6</c:v>
                </c:pt>
                <c:pt idx="433">
                  <c:v>102.32</c:v>
                </c:pt>
                <c:pt idx="434">
                  <c:v>101.64</c:v>
                </c:pt>
                <c:pt idx="435">
                  <c:v>103.34</c:v>
                </c:pt>
                <c:pt idx="436">
                  <c:v>103.84</c:v>
                </c:pt>
                <c:pt idx="437">
                  <c:v>105.24000000000002</c:v>
                </c:pt>
                <c:pt idx="438">
                  <c:v>106.28</c:v>
                </c:pt>
                <c:pt idx="439">
                  <c:v>105.11999999999999</c:v>
                </c:pt>
                <c:pt idx="440">
                  <c:v>105.78</c:v>
                </c:pt>
                <c:pt idx="441">
                  <c:v>107.5</c:v>
                </c:pt>
                <c:pt idx="442">
                  <c:v>107.85</c:v>
                </c:pt>
                <c:pt idx="443">
                  <c:v>106.32</c:v>
                </c:pt>
                <c:pt idx="444">
                  <c:v>105.27</c:v>
                </c:pt>
                <c:pt idx="445">
                  <c:v>105.96000000000002</c:v>
                </c:pt>
                <c:pt idx="446">
                  <c:v>106.56</c:v>
                </c:pt>
                <c:pt idx="447">
                  <c:v>106.22</c:v>
                </c:pt>
                <c:pt idx="448">
                  <c:v>103.36</c:v>
                </c:pt>
                <c:pt idx="449">
                  <c:v>105.07</c:v>
                </c:pt>
                <c:pt idx="450">
                  <c:v>105.05</c:v>
                </c:pt>
                <c:pt idx="451">
                  <c:v>104.24000000000002</c:v>
                </c:pt>
                <c:pt idx="452">
                  <c:v>104.16999999999999</c:v>
                </c:pt>
                <c:pt idx="453">
                  <c:v>104.24000000000002</c:v>
                </c:pt>
                <c:pt idx="454">
                  <c:v>103.08</c:v>
                </c:pt>
                <c:pt idx="455">
                  <c:v>102.05</c:v>
                </c:pt>
                <c:pt idx="456">
                  <c:v>104.23</c:v>
                </c:pt>
                <c:pt idx="457">
                  <c:v>104.31</c:v>
                </c:pt>
                <c:pt idx="458">
                  <c:v>104.11</c:v>
                </c:pt>
                <c:pt idx="459">
                  <c:v>102.84</c:v>
                </c:pt>
                <c:pt idx="460">
                  <c:v>102.54</c:v>
                </c:pt>
                <c:pt idx="461">
                  <c:v>102.52</c:v>
                </c:pt>
                <c:pt idx="462">
                  <c:v>101.07</c:v>
                </c:pt>
                <c:pt idx="463">
                  <c:v>101.05</c:v>
                </c:pt>
                <c:pt idx="464">
                  <c:v>99.42</c:v>
                </c:pt>
                <c:pt idx="465">
                  <c:v>96.98</c:v>
                </c:pt>
                <c:pt idx="466">
                  <c:v>95.460000000000022</c:v>
                </c:pt>
                <c:pt idx="467">
                  <c:v>96.61</c:v>
                </c:pt>
                <c:pt idx="468">
                  <c:v>96.649999999999991</c:v>
                </c:pt>
                <c:pt idx="469">
                  <c:v>95.9</c:v>
                </c:pt>
                <c:pt idx="470">
                  <c:v>93.710000000000022</c:v>
                </c:pt>
                <c:pt idx="471">
                  <c:v>93.63</c:v>
                </c:pt>
                <c:pt idx="472">
                  <c:v>94.33</c:v>
                </c:pt>
                <c:pt idx="473">
                  <c:v>95.23</c:v>
                </c:pt>
                <c:pt idx="474">
                  <c:v>94.710000000000022</c:v>
                </c:pt>
                <c:pt idx="475">
                  <c:v>97.33</c:v>
                </c:pt>
                <c:pt idx="476">
                  <c:v>99.8</c:v>
                </c:pt>
                <c:pt idx="477">
                  <c:v>107.22</c:v>
                </c:pt>
                <c:pt idx="478">
                  <c:v>108.82</c:v>
                </c:pt>
                <c:pt idx="479">
                  <c:v>106.16999999999999</c:v>
                </c:pt>
                <c:pt idx="480">
                  <c:v>107.98</c:v>
                </c:pt>
                <c:pt idx="481">
                  <c:v>111.61</c:v>
                </c:pt>
                <c:pt idx="482">
                  <c:v>112.2</c:v>
                </c:pt>
                <c:pt idx="483">
                  <c:v>108.69</c:v>
                </c:pt>
                <c:pt idx="484">
                  <c:v>104.84</c:v>
                </c:pt>
                <c:pt idx="485">
                  <c:v>104.07</c:v>
                </c:pt>
                <c:pt idx="486">
                  <c:v>103.66999999999999</c:v>
                </c:pt>
                <c:pt idx="487">
                  <c:v>101.8</c:v>
                </c:pt>
                <c:pt idx="488">
                  <c:v>100.89</c:v>
                </c:pt>
                <c:pt idx="489">
                  <c:v>99.19</c:v>
                </c:pt>
                <c:pt idx="490">
                  <c:v>98.42</c:v>
                </c:pt>
                <c:pt idx="491">
                  <c:v>98.59</c:v>
                </c:pt>
                <c:pt idx="492">
                  <c:v>99.29</c:v>
                </c:pt>
                <c:pt idx="493">
                  <c:v>100.83</c:v>
                </c:pt>
                <c:pt idx="494">
                  <c:v>99.92</c:v>
                </c:pt>
                <c:pt idx="495">
                  <c:v>99.460000000000022</c:v>
                </c:pt>
                <c:pt idx="496">
                  <c:v>103.39</c:v>
                </c:pt>
                <c:pt idx="497">
                  <c:v>104.2</c:v>
                </c:pt>
                <c:pt idx="498">
                  <c:v>102.16</c:v>
                </c:pt>
                <c:pt idx="499">
                  <c:v>101.02</c:v>
                </c:pt>
                <c:pt idx="500">
                  <c:v>99.9</c:v>
                </c:pt>
                <c:pt idx="501">
                  <c:v>96.149999999999991</c:v>
                </c:pt>
                <c:pt idx="502">
                  <c:v>96.35</c:v>
                </c:pt>
                <c:pt idx="503">
                  <c:v>97.34</c:v>
                </c:pt>
                <c:pt idx="504">
                  <c:v>96.39</c:v>
                </c:pt>
                <c:pt idx="505">
                  <c:v>95.55</c:v>
                </c:pt>
                <c:pt idx="506">
                  <c:v>94.61</c:v>
                </c:pt>
                <c:pt idx="507">
                  <c:v>93.14</c:v>
                </c:pt>
                <c:pt idx="508">
                  <c:v>93.38</c:v>
                </c:pt>
                <c:pt idx="509">
                  <c:v>93.6</c:v>
                </c:pt>
                <c:pt idx="510">
                  <c:v>92.990000000000023</c:v>
                </c:pt>
                <c:pt idx="511">
                  <c:v>93.69</c:v>
                </c:pt>
                <c:pt idx="512">
                  <c:v>96.92</c:v>
                </c:pt>
                <c:pt idx="513">
                  <c:v>97.69</c:v>
                </c:pt>
                <c:pt idx="514">
                  <c:v>98.27</c:v>
                </c:pt>
                <c:pt idx="515">
                  <c:v>98.95</c:v>
                </c:pt>
                <c:pt idx="516">
                  <c:v>99</c:v>
                </c:pt>
                <c:pt idx="517">
                  <c:v>97.22</c:v>
                </c:pt>
                <c:pt idx="518">
                  <c:v>98.05</c:v>
                </c:pt>
                <c:pt idx="519">
                  <c:v>98.36</c:v>
                </c:pt>
                <c:pt idx="520">
                  <c:v>100.3</c:v>
                </c:pt>
                <c:pt idx="521">
                  <c:v>101.77</c:v>
                </c:pt>
                <c:pt idx="522">
                  <c:v>101.04</c:v>
                </c:pt>
                <c:pt idx="523">
                  <c:v>100.08</c:v>
                </c:pt>
                <c:pt idx="524">
                  <c:v>98.1</c:v>
                </c:pt>
                <c:pt idx="525">
                  <c:v>97.75</c:v>
                </c:pt>
                <c:pt idx="526">
                  <c:v>98.4</c:v>
                </c:pt>
                <c:pt idx="527">
                  <c:v>97.240000000000023</c:v>
                </c:pt>
                <c:pt idx="528">
                  <c:v>98.07</c:v>
                </c:pt>
                <c:pt idx="529">
                  <c:v>99.5</c:v>
                </c:pt>
                <c:pt idx="530">
                  <c:v>100.69</c:v>
                </c:pt>
                <c:pt idx="531">
                  <c:v>100.31</c:v>
                </c:pt>
                <c:pt idx="532">
                  <c:v>101.25</c:v>
                </c:pt>
                <c:pt idx="533">
                  <c:v>101.76</c:v>
                </c:pt>
                <c:pt idx="534">
                  <c:v>102.54</c:v>
                </c:pt>
                <c:pt idx="535">
                  <c:v>101.76</c:v>
                </c:pt>
                <c:pt idx="536">
                  <c:v>101.3</c:v>
                </c:pt>
                <c:pt idx="537">
                  <c:v>99.86999999999999</c:v>
                </c:pt>
                <c:pt idx="538">
                  <c:v>100.52</c:v>
                </c:pt>
                <c:pt idx="539">
                  <c:v>100.52</c:v>
                </c:pt>
                <c:pt idx="540">
                  <c:v>102.27</c:v>
                </c:pt>
                <c:pt idx="541">
                  <c:v>102.21000000000002</c:v>
                </c:pt>
                <c:pt idx="542">
                  <c:v>101.95</c:v>
                </c:pt>
                <c:pt idx="543">
                  <c:v>101.3</c:v>
                </c:pt>
                <c:pt idx="544">
                  <c:v>101.13</c:v>
                </c:pt>
                <c:pt idx="545">
                  <c:v>101.53</c:v>
                </c:pt>
                <c:pt idx="546">
                  <c:v>101.49000000000002</c:v>
                </c:pt>
                <c:pt idx="547">
                  <c:v>102.58</c:v>
                </c:pt>
                <c:pt idx="548">
                  <c:v>104.52</c:v>
                </c:pt>
                <c:pt idx="549">
                  <c:v>105.93</c:v>
                </c:pt>
                <c:pt idx="550">
                  <c:v>108.02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ΙΑΠΩΝΙΑ</c:v>
                </c:pt>
              </c:strCache>
            </c:strRef>
          </c:tx>
          <c:spPr>
            <a:ln w="37465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Sheet1!$A$2:$A$552</c:f>
              <c:numCache>
                <c:formatCode>mmm\-yy</c:formatCode>
                <c:ptCount val="551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</c:numCache>
            </c:numRef>
          </c:cat>
          <c:val>
            <c:numRef>
              <c:f>Sheet1!$D$2:$D$552</c:f>
              <c:numCache>
                <c:formatCode>General</c:formatCode>
                <c:ptCount val="551"/>
                <c:pt idx="0">
                  <c:v>53.27</c:v>
                </c:pt>
                <c:pt idx="1">
                  <c:v>53.07</c:v>
                </c:pt>
                <c:pt idx="2">
                  <c:v>53.47</c:v>
                </c:pt>
                <c:pt idx="3">
                  <c:v>53.61</c:v>
                </c:pt>
                <c:pt idx="4">
                  <c:v>53.56</c:v>
                </c:pt>
                <c:pt idx="5">
                  <c:v>53.48</c:v>
                </c:pt>
                <c:pt idx="6">
                  <c:v>53.77</c:v>
                </c:pt>
                <c:pt idx="7">
                  <c:v>54.160000000000011</c:v>
                </c:pt>
                <c:pt idx="8">
                  <c:v>54.61</c:v>
                </c:pt>
                <c:pt idx="9">
                  <c:v>53.87</c:v>
                </c:pt>
                <c:pt idx="10">
                  <c:v>53.849999999999994</c:v>
                </c:pt>
                <c:pt idx="11">
                  <c:v>54.05</c:v>
                </c:pt>
                <c:pt idx="12">
                  <c:v>54.94</c:v>
                </c:pt>
                <c:pt idx="13">
                  <c:v>54.8</c:v>
                </c:pt>
                <c:pt idx="14">
                  <c:v>55.06</c:v>
                </c:pt>
                <c:pt idx="15">
                  <c:v>55.13</c:v>
                </c:pt>
                <c:pt idx="16">
                  <c:v>54.730000000000011</c:v>
                </c:pt>
                <c:pt idx="17">
                  <c:v>54.55</c:v>
                </c:pt>
                <c:pt idx="18">
                  <c:v>54.17</c:v>
                </c:pt>
                <c:pt idx="19">
                  <c:v>53.97</c:v>
                </c:pt>
                <c:pt idx="20">
                  <c:v>54.49</c:v>
                </c:pt>
                <c:pt idx="21">
                  <c:v>55.120000000000012</c:v>
                </c:pt>
                <c:pt idx="22">
                  <c:v>54.91</c:v>
                </c:pt>
                <c:pt idx="23">
                  <c:v>55.27</c:v>
                </c:pt>
                <c:pt idx="24">
                  <c:v>55.190000000000012</c:v>
                </c:pt>
                <c:pt idx="25">
                  <c:v>55.08</c:v>
                </c:pt>
                <c:pt idx="26">
                  <c:v>54.91</c:v>
                </c:pt>
                <c:pt idx="27">
                  <c:v>55.53</c:v>
                </c:pt>
                <c:pt idx="28">
                  <c:v>55.24</c:v>
                </c:pt>
                <c:pt idx="29">
                  <c:v>55.32</c:v>
                </c:pt>
                <c:pt idx="30">
                  <c:v>55.33</c:v>
                </c:pt>
                <c:pt idx="31">
                  <c:v>55.09</c:v>
                </c:pt>
                <c:pt idx="32">
                  <c:v>58.92</c:v>
                </c:pt>
                <c:pt idx="33">
                  <c:v>59.96</c:v>
                </c:pt>
                <c:pt idx="34">
                  <c:v>59.690000000000012</c:v>
                </c:pt>
                <c:pt idx="35">
                  <c:v>60.43</c:v>
                </c:pt>
                <c:pt idx="36">
                  <c:v>61.47</c:v>
                </c:pt>
                <c:pt idx="37">
                  <c:v>62.54</c:v>
                </c:pt>
                <c:pt idx="38">
                  <c:v>63.21</c:v>
                </c:pt>
                <c:pt idx="39">
                  <c:v>63.77</c:v>
                </c:pt>
                <c:pt idx="40">
                  <c:v>63.33</c:v>
                </c:pt>
                <c:pt idx="41">
                  <c:v>63.42</c:v>
                </c:pt>
                <c:pt idx="42">
                  <c:v>63.720000000000013</c:v>
                </c:pt>
                <c:pt idx="43">
                  <c:v>63.809999999999995</c:v>
                </c:pt>
                <c:pt idx="44">
                  <c:v>63.91</c:v>
                </c:pt>
                <c:pt idx="45">
                  <c:v>64.31</c:v>
                </c:pt>
                <c:pt idx="46">
                  <c:v>64.33</c:v>
                </c:pt>
                <c:pt idx="47">
                  <c:v>64.349999999999994</c:v>
                </c:pt>
                <c:pt idx="48">
                  <c:v>64.540000000000006</c:v>
                </c:pt>
                <c:pt idx="49">
                  <c:v>68.040000000000006</c:v>
                </c:pt>
                <c:pt idx="50">
                  <c:v>72.38</c:v>
                </c:pt>
                <c:pt idx="51">
                  <c:v>72.209999999999994</c:v>
                </c:pt>
                <c:pt idx="52">
                  <c:v>72.669999999999987</c:v>
                </c:pt>
                <c:pt idx="53">
                  <c:v>70.97</c:v>
                </c:pt>
                <c:pt idx="54">
                  <c:v>69.7</c:v>
                </c:pt>
                <c:pt idx="55">
                  <c:v>69.849999999999994</c:v>
                </c:pt>
                <c:pt idx="56">
                  <c:v>71.25</c:v>
                </c:pt>
                <c:pt idx="57">
                  <c:v>70.149999999999991</c:v>
                </c:pt>
                <c:pt idx="58">
                  <c:v>68.31</c:v>
                </c:pt>
                <c:pt idx="59">
                  <c:v>70.13</c:v>
                </c:pt>
                <c:pt idx="60">
                  <c:v>68.58</c:v>
                </c:pt>
                <c:pt idx="61">
                  <c:v>70.22</c:v>
                </c:pt>
                <c:pt idx="62">
                  <c:v>70.98</c:v>
                </c:pt>
                <c:pt idx="63">
                  <c:v>72.97</c:v>
                </c:pt>
                <c:pt idx="64">
                  <c:v>71.75</c:v>
                </c:pt>
                <c:pt idx="65">
                  <c:v>71.040000000000006</c:v>
                </c:pt>
                <c:pt idx="66">
                  <c:v>69.7</c:v>
                </c:pt>
                <c:pt idx="67">
                  <c:v>67.33</c:v>
                </c:pt>
                <c:pt idx="68">
                  <c:v>68.349999999999994</c:v>
                </c:pt>
                <c:pt idx="69">
                  <c:v>69.06</c:v>
                </c:pt>
                <c:pt idx="70">
                  <c:v>68.2</c:v>
                </c:pt>
                <c:pt idx="71">
                  <c:v>68.28</c:v>
                </c:pt>
                <c:pt idx="72">
                  <c:v>68.010000000000005</c:v>
                </c:pt>
                <c:pt idx="73">
                  <c:v>68.819999999999993</c:v>
                </c:pt>
                <c:pt idx="74">
                  <c:v>69.760000000000005</c:v>
                </c:pt>
                <c:pt idx="75">
                  <c:v>69.790000000000006</c:v>
                </c:pt>
                <c:pt idx="76">
                  <c:v>69.45</c:v>
                </c:pt>
                <c:pt idx="77">
                  <c:v>68.38</c:v>
                </c:pt>
                <c:pt idx="78">
                  <c:v>68.73</c:v>
                </c:pt>
                <c:pt idx="79">
                  <c:v>68.81</c:v>
                </c:pt>
                <c:pt idx="80">
                  <c:v>69.86</c:v>
                </c:pt>
                <c:pt idx="81">
                  <c:v>69.63</c:v>
                </c:pt>
                <c:pt idx="82">
                  <c:v>68.97</c:v>
                </c:pt>
                <c:pt idx="83">
                  <c:v>68.319999999999993</c:v>
                </c:pt>
                <c:pt idx="84">
                  <c:v>69.19</c:v>
                </c:pt>
                <c:pt idx="85">
                  <c:v>70.099999999999994</c:v>
                </c:pt>
                <c:pt idx="86">
                  <c:v>70.58</c:v>
                </c:pt>
                <c:pt idx="87">
                  <c:v>72.36999999999999</c:v>
                </c:pt>
                <c:pt idx="88">
                  <c:v>72.38</c:v>
                </c:pt>
                <c:pt idx="89">
                  <c:v>72.33</c:v>
                </c:pt>
                <c:pt idx="90">
                  <c:v>73.569999999999993</c:v>
                </c:pt>
                <c:pt idx="91">
                  <c:v>73.47</c:v>
                </c:pt>
                <c:pt idx="92">
                  <c:v>75.89</c:v>
                </c:pt>
                <c:pt idx="93">
                  <c:v>74.84</c:v>
                </c:pt>
                <c:pt idx="94">
                  <c:v>73.58</c:v>
                </c:pt>
                <c:pt idx="95">
                  <c:v>74.13</c:v>
                </c:pt>
                <c:pt idx="96">
                  <c:v>74.910000000000025</c:v>
                </c:pt>
                <c:pt idx="97">
                  <c:v>76.14</c:v>
                </c:pt>
                <c:pt idx="98">
                  <c:v>77.319999999999993</c:v>
                </c:pt>
                <c:pt idx="99">
                  <c:v>79.410000000000025</c:v>
                </c:pt>
                <c:pt idx="100">
                  <c:v>78.900000000000006</c:v>
                </c:pt>
                <c:pt idx="101">
                  <c:v>79.13</c:v>
                </c:pt>
                <c:pt idx="102">
                  <c:v>80.45</c:v>
                </c:pt>
                <c:pt idx="103">
                  <c:v>79.599999999999994</c:v>
                </c:pt>
                <c:pt idx="104">
                  <c:v>80.739999999999995</c:v>
                </c:pt>
                <c:pt idx="105">
                  <c:v>84.28</c:v>
                </c:pt>
                <c:pt idx="106">
                  <c:v>86.23</c:v>
                </c:pt>
                <c:pt idx="107">
                  <c:v>85.95</c:v>
                </c:pt>
                <c:pt idx="108">
                  <c:v>84.85</c:v>
                </c:pt>
                <c:pt idx="109">
                  <c:v>84.72</c:v>
                </c:pt>
                <c:pt idx="110">
                  <c:v>87.92</c:v>
                </c:pt>
                <c:pt idx="111">
                  <c:v>92.16</c:v>
                </c:pt>
                <c:pt idx="112">
                  <c:v>90.88</c:v>
                </c:pt>
                <c:pt idx="113">
                  <c:v>94.240000000000023</c:v>
                </c:pt>
                <c:pt idx="114">
                  <c:v>99.47</c:v>
                </c:pt>
                <c:pt idx="115">
                  <c:v>104.29</c:v>
                </c:pt>
                <c:pt idx="116">
                  <c:v>103.23</c:v>
                </c:pt>
                <c:pt idx="117">
                  <c:v>104.45</c:v>
                </c:pt>
                <c:pt idx="118">
                  <c:v>100.2</c:v>
                </c:pt>
                <c:pt idx="119">
                  <c:v>97.02</c:v>
                </c:pt>
                <c:pt idx="120">
                  <c:v>95.16</c:v>
                </c:pt>
                <c:pt idx="121">
                  <c:v>92.56</c:v>
                </c:pt>
                <c:pt idx="122">
                  <c:v>89.75</c:v>
                </c:pt>
                <c:pt idx="123">
                  <c:v>86.11999999999999</c:v>
                </c:pt>
                <c:pt idx="124">
                  <c:v>85.39</c:v>
                </c:pt>
                <c:pt idx="125">
                  <c:v>84.09</c:v>
                </c:pt>
                <c:pt idx="126">
                  <c:v>83.64</c:v>
                </c:pt>
                <c:pt idx="127">
                  <c:v>81.63</c:v>
                </c:pt>
                <c:pt idx="128">
                  <c:v>79.72</c:v>
                </c:pt>
                <c:pt idx="129">
                  <c:v>77.5</c:v>
                </c:pt>
                <c:pt idx="130">
                  <c:v>72.06</c:v>
                </c:pt>
                <c:pt idx="131">
                  <c:v>72.569999999999993</c:v>
                </c:pt>
                <c:pt idx="132">
                  <c:v>73.149999999999991</c:v>
                </c:pt>
                <c:pt idx="133">
                  <c:v>71.2</c:v>
                </c:pt>
                <c:pt idx="134">
                  <c:v>70.8</c:v>
                </c:pt>
                <c:pt idx="135">
                  <c:v>71.33</c:v>
                </c:pt>
                <c:pt idx="136">
                  <c:v>76.64</c:v>
                </c:pt>
                <c:pt idx="137">
                  <c:v>79.23</c:v>
                </c:pt>
                <c:pt idx="138">
                  <c:v>77.510000000000005</c:v>
                </c:pt>
                <c:pt idx="139">
                  <c:v>76.2</c:v>
                </c:pt>
                <c:pt idx="140">
                  <c:v>79.959999999999994</c:v>
                </c:pt>
                <c:pt idx="141">
                  <c:v>82.13</c:v>
                </c:pt>
                <c:pt idx="142">
                  <c:v>81.510000000000005</c:v>
                </c:pt>
                <c:pt idx="143">
                  <c:v>82.52</c:v>
                </c:pt>
                <c:pt idx="144">
                  <c:v>85.85</c:v>
                </c:pt>
                <c:pt idx="145">
                  <c:v>85.36</c:v>
                </c:pt>
                <c:pt idx="146">
                  <c:v>83.61999999999999</c:v>
                </c:pt>
                <c:pt idx="147">
                  <c:v>82.02</c:v>
                </c:pt>
                <c:pt idx="148">
                  <c:v>81.61999999999999</c:v>
                </c:pt>
                <c:pt idx="149">
                  <c:v>80.849999999999994</c:v>
                </c:pt>
                <c:pt idx="150">
                  <c:v>77.84</c:v>
                </c:pt>
                <c:pt idx="151">
                  <c:v>77.400000000000006</c:v>
                </c:pt>
                <c:pt idx="152">
                  <c:v>78.03</c:v>
                </c:pt>
                <c:pt idx="153">
                  <c:v>76.39</c:v>
                </c:pt>
                <c:pt idx="154">
                  <c:v>78.31</c:v>
                </c:pt>
                <c:pt idx="155">
                  <c:v>80.040000000000006</c:v>
                </c:pt>
                <c:pt idx="156">
                  <c:v>77.98</c:v>
                </c:pt>
                <c:pt idx="157">
                  <c:v>75.239999999999995</c:v>
                </c:pt>
                <c:pt idx="158">
                  <c:v>74.099999999999994</c:v>
                </c:pt>
                <c:pt idx="159">
                  <c:v>73.930000000000007</c:v>
                </c:pt>
                <c:pt idx="160">
                  <c:v>74.989999999999995</c:v>
                </c:pt>
                <c:pt idx="161">
                  <c:v>71.64</c:v>
                </c:pt>
                <c:pt idx="162">
                  <c:v>70.45</c:v>
                </c:pt>
                <c:pt idx="163">
                  <c:v>70.040000000000006</c:v>
                </c:pt>
                <c:pt idx="164">
                  <c:v>70.16</c:v>
                </c:pt>
                <c:pt idx="165">
                  <c:v>68.459999999999994</c:v>
                </c:pt>
                <c:pt idx="166">
                  <c:v>69.86</c:v>
                </c:pt>
                <c:pt idx="167">
                  <c:v>75.069999999999993</c:v>
                </c:pt>
                <c:pt idx="168">
                  <c:v>77.540000000000006</c:v>
                </c:pt>
                <c:pt idx="169">
                  <c:v>76.38</c:v>
                </c:pt>
                <c:pt idx="170">
                  <c:v>76.58</c:v>
                </c:pt>
                <c:pt idx="171">
                  <c:v>76.92</c:v>
                </c:pt>
                <c:pt idx="172">
                  <c:v>78.410000000000025</c:v>
                </c:pt>
                <c:pt idx="173">
                  <c:v>77.06</c:v>
                </c:pt>
                <c:pt idx="174">
                  <c:v>76.669999999999987</c:v>
                </c:pt>
                <c:pt idx="175">
                  <c:v>75.989999999999995</c:v>
                </c:pt>
                <c:pt idx="176">
                  <c:v>77.169999999999987</c:v>
                </c:pt>
                <c:pt idx="177">
                  <c:v>80.09</c:v>
                </c:pt>
                <c:pt idx="178">
                  <c:v>79.42</c:v>
                </c:pt>
                <c:pt idx="179">
                  <c:v>80.09</c:v>
                </c:pt>
                <c:pt idx="180">
                  <c:v>80.73</c:v>
                </c:pt>
                <c:pt idx="181">
                  <c:v>79.84</c:v>
                </c:pt>
                <c:pt idx="182">
                  <c:v>81.64</c:v>
                </c:pt>
                <c:pt idx="183">
                  <c:v>82.09</c:v>
                </c:pt>
                <c:pt idx="184">
                  <c:v>81.510000000000005</c:v>
                </c:pt>
                <c:pt idx="185">
                  <c:v>79.86</c:v>
                </c:pt>
                <c:pt idx="186">
                  <c:v>78.069999999999993</c:v>
                </c:pt>
                <c:pt idx="187">
                  <c:v>77.53</c:v>
                </c:pt>
                <c:pt idx="188">
                  <c:v>78.739999999999995</c:v>
                </c:pt>
                <c:pt idx="189">
                  <c:v>79.06</c:v>
                </c:pt>
                <c:pt idx="190">
                  <c:v>79.06</c:v>
                </c:pt>
                <c:pt idx="191">
                  <c:v>78.709999999999994</c:v>
                </c:pt>
                <c:pt idx="192">
                  <c:v>77.489999999999995</c:v>
                </c:pt>
                <c:pt idx="193">
                  <c:v>76.2</c:v>
                </c:pt>
                <c:pt idx="194">
                  <c:v>77.099999999999994</c:v>
                </c:pt>
                <c:pt idx="195">
                  <c:v>77.430000000000007</c:v>
                </c:pt>
                <c:pt idx="196">
                  <c:v>77.56</c:v>
                </c:pt>
                <c:pt idx="197">
                  <c:v>77.83</c:v>
                </c:pt>
                <c:pt idx="198">
                  <c:v>78.760000000000005</c:v>
                </c:pt>
                <c:pt idx="199">
                  <c:v>79.19</c:v>
                </c:pt>
                <c:pt idx="200">
                  <c:v>79.790000000000006</c:v>
                </c:pt>
                <c:pt idx="201">
                  <c:v>86.36</c:v>
                </c:pt>
                <c:pt idx="202">
                  <c:v>89.43</c:v>
                </c:pt>
                <c:pt idx="203">
                  <c:v>89.29</c:v>
                </c:pt>
                <c:pt idx="204">
                  <c:v>89.72</c:v>
                </c:pt>
                <c:pt idx="205">
                  <c:v>95.78</c:v>
                </c:pt>
                <c:pt idx="206">
                  <c:v>98.13</c:v>
                </c:pt>
                <c:pt idx="207">
                  <c:v>100.29</c:v>
                </c:pt>
                <c:pt idx="208">
                  <c:v>104.63</c:v>
                </c:pt>
                <c:pt idx="209">
                  <c:v>103.52</c:v>
                </c:pt>
                <c:pt idx="210">
                  <c:v>108.22</c:v>
                </c:pt>
                <c:pt idx="211">
                  <c:v>109.86</c:v>
                </c:pt>
                <c:pt idx="212">
                  <c:v>109.01</c:v>
                </c:pt>
                <c:pt idx="213">
                  <c:v>107.51</c:v>
                </c:pt>
                <c:pt idx="214">
                  <c:v>102.9</c:v>
                </c:pt>
                <c:pt idx="215">
                  <c:v>102.22</c:v>
                </c:pt>
                <c:pt idx="216">
                  <c:v>103.9</c:v>
                </c:pt>
                <c:pt idx="217">
                  <c:v>103.64</c:v>
                </c:pt>
                <c:pt idx="218">
                  <c:v>104.72</c:v>
                </c:pt>
                <c:pt idx="219">
                  <c:v>110.39</c:v>
                </c:pt>
                <c:pt idx="220">
                  <c:v>111.26</c:v>
                </c:pt>
                <c:pt idx="221">
                  <c:v>107.86</c:v>
                </c:pt>
                <c:pt idx="222">
                  <c:v>103.4</c:v>
                </c:pt>
                <c:pt idx="223">
                  <c:v>104.91000000000007</c:v>
                </c:pt>
                <c:pt idx="224">
                  <c:v>107.52</c:v>
                </c:pt>
                <c:pt idx="225">
                  <c:v>106.9</c:v>
                </c:pt>
                <c:pt idx="226">
                  <c:v>109.95</c:v>
                </c:pt>
                <c:pt idx="227">
                  <c:v>113.98</c:v>
                </c:pt>
                <c:pt idx="228">
                  <c:v>114.33</c:v>
                </c:pt>
                <c:pt idx="229">
                  <c:v>112.89</c:v>
                </c:pt>
                <c:pt idx="230">
                  <c:v>113.66999999999999</c:v>
                </c:pt>
                <c:pt idx="231">
                  <c:v>115.21000000000002</c:v>
                </c:pt>
                <c:pt idx="232">
                  <c:v>115.4</c:v>
                </c:pt>
                <c:pt idx="233">
                  <c:v>113.61999999999999</c:v>
                </c:pt>
                <c:pt idx="234">
                  <c:v>109.95</c:v>
                </c:pt>
                <c:pt idx="235">
                  <c:v>110.14999999999999</c:v>
                </c:pt>
                <c:pt idx="236">
                  <c:v>109.77</c:v>
                </c:pt>
                <c:pt idx="237">
                  <c:v>113.33</c:v>
                </c:pt>
                <c:pt idx="238">
                  <c:v>115.66999999999999</c:v>
                </c:pt>
                <c:pt idx="239">
                  <c:v>114.39</c:v>
                </c:pt>
                <c:pt idx="240">
                  <c:v>111.67999999999998</c:v>
                </c:pt>
                <c:pt idx="241">
                  <c:v>110.78</c:v>
                </c:pt>
                <c:pt idx="242">
                  <c:v>108.97</c:v>
                </c:pt>
                <c:pt idx="243">
                  <c:v>108.66</c:v>
                </c:pt>
                <c:pt idx="244">
                  <c:v>105.09</c:v>
                </c:pt>
                <c:pt idx="245">
                  <c:v>101.4</c:v>
                </c:pt>
                <c:pt idx="246">
                  <c:v>101.93</c:v>
                </c:pt>
                <c:pt idx="247">
                  <c:v>101.45</c:v>
                </c:pt>
                <c:pt idx="248">
                  <c:v>99.59</c:v>
                </c:pt>
                <c:pt idx="249">
                  <c:v>100.76</c:v>
                </c:pt>
                <c:pt idx="250">
                  <c:v>98.1</c:v>
                </c:pt>
                <c:pt idx="251">
                  <c:v>96.55</c:v>
                </c:pt>
                <c:pt idx="252">
                  <c:v>94.4</c:v>
                </c:pt>
                <c:pt idx="253">
                  <c:v>93.440000000000026</c:v>
                </c:pt>
                <c:pt idx="254">
                  <c:v>89.410000000000025</c:v>
                </c:pt>
                <c:pt idx="255">
                  <c:v>86.38</c:v>
                </c:pt>
                <c:pt idx="256">
                  <c:v>88.75</c:v>
                </c:pt>
                <c:pt idx="257">
                  <c:v>88.19</c:v>
                </c:pt>
                <c:pt idx="258">
                  <c:v>89.5</c:v>
                </c:pt>
                <c:pt idx="259">
                  <c:v>88.69</c:v>
                </c:pt>
                <c:pt idx="260">
                  <c:v>94.169999999999987</c:v>
                </c:pt>
                <c:pt idx="261">
                  <c:v>100.24000000000002</c:v>
                </c:pt>
                <c:pt idx="262">
                  <c:v>99.93</c:v>
                </c:pt>
                <c:pt idx="263">
                  <c:v>96.669999999999987</c:v>
                </c:pt>
                <c:pt idx="264">
                  <c:v>96.85</c:v>
                </c:pt>
                <c:pt idx="265">
                  <c:v>97.78</c:v>
                </c:pt>
                <c:pt idx="266">
                  <c:v>96.03</c:v>
                </c:pt>
                <c:pt idx="267">
                  <c:v>98.07</c:v>
                </c:pt>
                <c:pt idx="268">
                  <c:v>97.66</c:v>
                </c:pt>
                <c:pt idx="269">
                  <c:v>97.240000000000023</c:v>
                </c:pt>
                <c:pt idx="270">
                  <c:v>98.25</c:v>
                </c:pt>
                <c:pt idx="271">
                  <c:v>98.03</c:v>
                </c:pt>
                <c:pt idx="272">
                  <c:v>98.52</c:v>
                </c:pt>
                <c:pt idx="273">
                  <c:v>102.2</c:v>
                </c:pt>
                <c:pt idx="274">
                  <c:v>101.49000000000002</c:v>
                </c:pt>
                <c:pt idx="275">
                  <c:v>101.03</c:v>
                </c:pt>
                <c:pt idx="276">
                  <c:v>103.09</c:v>
                </c:pt>
                <c:pt idx="277">
                  <c:v>101.54</c:v>
                </c:pt>
                <c:pt idx="278">
                  <c:v>98.61999999999999</c:v>
                </c:pt>
                <c:pt idx="279">
                  <c:v>98.54</c:v>
                </c:pt>
                <c:pt idx="280">
                  <c:v>99.73</c:v>
                </c:pt>
                <c:pt idx="281">
                  <c:v>101.32</c:v>
                </c:pt>
                <c:pt idx="282">
                  <c:v>99.649999999999991</c:v>
                </c:pt>
                <c:pt idx="283">
                  <c:v>98.710000000000022</c:v>
                </c:pt>
                <c:pt idx="284">
                  <c:v>102.11999999999999</c:v>
                </c:pt>
                <c:pt idx="285">
                  <c:v>105.21000000000002</c:v>
                </c:pt>
                <c:pt idx="286">
                  <c:v>105.43</c:v>
                </c:pt>
                <c:pt idx="287">
                  <c:v>105.56</c:v>
                </c:pt>
                <c:pt idx="288">
                  <c:v>105.01</c:v>
                </c:pt>
                <c:pt idx="289">
                  <c:v>109.42</c:v>
                </c:pt>
                <c:pt idx="290">
                  <c:v>112.98</c:v>
                </c:pt>
                <c:pt idx="291">
                  <c:v>116.67999999999998</c:v>
                </c:pt>
                <c:pt idx="292">
                  <c:v>118.59</c:v>
                </c:pt>
                <c:pt idx="293">
                  <c:v>122.8</c:v>
                </c:pt>
                <c:pt idx="294">
                  <c:v>124.56</c:v>
                </c:pt>
                <c:pt idx="295">
                  <c:v>129.44999999999999</c:v>
                </c:pt>
                <c:pt idx="296">
                  <c:v>125.91000000000007</c:v>
                </c:pt>
                <c:pt idx="297">
                  <c:v>123.89</c:v>
                </c:pt>
                <c:pt idx="298">
                  <c:v>123.32</c:v>
                </c:pt>
                <c:pt idx="299">
                  <c:v>120.84</c:v>
                </c:pt>
                <c:pt idx="300">
                  <c:v>119.22</c:v>
                </c:pt>
                <c:pt idx="301">
                  <c:v>124.04</c:v>
                </c:pt>
                <c:pt idx="302">
                  <c:v>125.06</c:v>
                </c:pt>
                <c:pt idx="303">
                  <c:v>127.06</c:v>
                </c:pt>
                <c:pt idx="304">
                  <c:v>125.64</c:v>
                </c:pt>
                <c:pt idx="305">
                  <c:v>125.52</c:v>
                </c:pt>
                <c:pt idx="306">
                  <c:v>128.46</c:v>
                </c:pt>
                <c:pt idx="307">
                  <c:v>126.4</c:v>
                </c:pt>
                <c:pt idx="308">
                  <c:v>127.2</c:v>
                </c:pt>
                <c:pt idx="309">
                  <c:v>127.33</c:v>
                </c:pt>
                <c:pt idx="310">
                  <c:v>127.94000000000007</c:v>
                </c:pt>
                <c:pt idx="311">
                  <c:v>125.84</c:v>
                </c:pt>
                <c:pt idx="312">
                  <c:v>125.55</c:v>
                </c:pt>
                <c:pt idx="313">
                  <c:v>126.11</c:v>
                </c:pt>
                <c:pt idx="314">
                  <c:v>134.31</c:v>
                </c:pt>
                <c:pt idx="315">
                  <c:v>143.22999999999999</c:v>
                </c:pt>
                <c:pt idx="316">
                  <c:v>141.60999999999999</c:v>
                </c:pt>
                <c:pt idx="317">
                  <c:v>141.69</c:v>
                </c:pt>
                <c:pt idx="318">
                  <c:v>136.33000000000001</c:v>
                </c:pt>
                <c:pt idx="319">
                  <c:v>126.98</c:v>
                </c:pt>
                <c:pt idx="320">
                  <c:v>120.47</c:v>
                </c:pt>
                <c:pt idx="321">
                  <c:v>118.48</c:v>
                </c:pt>
                <c:pt idx="322">
                  <c:v>117.07</c:v>
                </c:pt>
                <c:pt idx="323">
                  <c:v>117.61999999999999</c:v>
                </c:pt>
                <c:pt idx="324">
                  <c:v>113.28</c:v>
                </c:pt>
                <c:pt idx="325">
                  <c:v>112.53</c:v>
                </c:pt>
                <c:pt idx="326">
                  <c:v>112.11999999999999</c:v>
                </c:pt>
                <c:pt idx="327">
                  <c:v>111.16</c:v>
                </c:pt>
                <c:pt idx="328">
                  <c:v>112.49000000000002</c:v>
                </c:pt>
                <c:pt idx="329">
                  <c:v>109.53</c:v>
                </c:pt>
                <c:pt idx="330">
                  <c:v>108.75</c:v>
                </c:pt>
                <c:pt idx="331">
                  <c:v>109.22</c:v>
                </c:pt>
                <c:pt idx="332">
                  <c:v>107.74000000000002</c:v>
                </c:pt>
                <c:pt idx="333">
                  <c:v>105.66999999999999</c:v>
                </c:pt>
                <c:pt idx="334">
                  <c:v>104.78</c:v>
                </c:pt>
                <c:pt idx="335">
                  <c:v>104.11</c:v>
                </c:pt>
                <c:pt idx="336">
                  <c:v>101.25</c:v>
                </c:pt>
                <c:pt idx="337">
                  <c:v>98</c:v>
                </c:pt>
                <c:pt idx="338">
                  <c:v>98.97</c:v>
                </c:pt>
                <c:pt idx="339">
                  <c:v>98.72</c:v>
                </c:pt>
                <c:pt idx="340">
                  <c:v>104.48</c:v>
                </c:pt>
                <c:pt idx="341">
                  <c:v>108.56</c:v>
                </c:pt>
                <c:pt idx="342">
                  <c:v>108.21000000000002</c:v>
                </c:pt>
                <c:pt idx="343">
                  <c:v>106.99000000000002</c:v>
                </c:pt>
                <c:pt idx="344">
                  <c:v>104.29</c:v>
                </c:pt>
                <c:pt idx="345">
                  <c:v>104.29</c:v>
                </c:pt>
                <c:pt idx="346">
                  <c:v>101.11999999999999</c:v>
                </c:pt>
                <c:pt idx="347">
                  <c:v>101.46000000000002</c:v>
                </c:pt>
                <c:pt idx="348">
                  <c:v>103.51</c:v>
                </c:pt>
                <c:pt idx="349">
                  <c:v>105.29</c:v>
                </c:pt>
                <c:pt idx="350">
                  <c:v>102.04</c:v>
                </c:pt>
                <c:pt idx="351">
                  <c:v>99.01</c:v>
                </c:pt>
                <c:pt idx="352">
                  <c:v>97.02</c:v>
                </c:pt>
                <c:pt idx="353">
                  <c:v>93.7</c:v>
                </c:pt>
                <c:pt idx="354">
                  <c:v>92.42</c:v>
                </c:pt>
                <c:pt idx="355">
                  <c:v>90.16</c:v>
                </c:pt>
                <c:pt idx="356">
                  <c:v>96.460000000000022</c:v>
                </c:pt>
                <c:pt idx="357">
                  <c:v>106.08</c:v>
                </c:pt>
                <c:pt idx="358">
                  <c:v>106.59</c:v>
                </c:pt>
                <c:pt idx="359">
                  <c:v>108.45</c:v>
                </c:pt>
                <c:pt idx="360">
                  <c:v>111.7</c:v>
                </c:pt>
                <c:pt idx="361">
                  <c:v>108.72</c:v>
                </c:pt>
                <c:pt idx="362">
                  <c:v>107.44000000000007</c:v>
                </c:pt>
                <c:pt idx="363">
                  <c:v>107.41000000000007</c:v>
                </c:pt>
                <c:pt idx="364">
                  <c:v>105.19</c:v>
                </c:pt>
                <c:pt idx="365">
                  <c:v>106.51</c:v>
                </c:pt>
                <c:pt idx="366">
                  <c:v>107.33</c:v>
                </c:pt>
                <c:pt idx="367">
                  <c:v>112.43</c:v>
                </c:pt>
                <c:pt idx="368">
                  <c:v>119.14999999999999</c:v>
                </c:pt>
                <c:pt idx="369">
                  <c:v>119.53</c:v>
                </c:pt>
                <c:pt idx="370">
                  <c:v>121.25</c:v>
                </c:pt>
                <c:pt idx="371">
                  <c:v>123.64</c:v>
                </c:pt>
                <c:pt idx="372">
                  <c:v>119.9</c:v>
                </c:pt>
                <c:pt idx="373">
                  <c:v>115.34</c:v>
                </c:pt>
                <c:pt idx="374">
                  <c:v>119.11</c:v>
                </c:pt>
                <c:pt idx="375">
                  <c:v>120.66</c:v>
                </c:pt>
                <c:pt idx="376">
                  <c:v>119.64</c:v>
                </c:pt>
                <c:pt idx="377">
                  <c:v>119.86</c:v>
                </c:pt>
                <c:pt idx="378">
                  <c:v>117.64999999999999</c:v>
                </c:pt>
                <c:pt idx="379">
                  <c:v>118.83</c:v>
                </c:pt>
                <c:pt idx="380">
                  <c:v>121.1</c:v>
                </c:pt>
                <c:pt idx="381">
                  <c:v>120.25</c:v>
                </c:pt>
                <c:pt idx="382">
                  <c:v>119.76</c:v>
                </c:pt>
                <c:pt idx="383">
                  <c:v>115.33</c:v>
                </c:pt>
                <c:pt idx="384">
                  <c:v>109.44000000000007</c:v>
                </c:pt>
                <c:pt idx="385">
                  <c:v>109.95</c:v>
                </c:pt>
                <c:pt idx="386">
                  <c:v>105.73</c:v>
                </c:pt>
                <c:pt idx="387">
                  <c:v>104.3</c:v>
                </c:pt>
                <c:pt idx="388">
                  <c:v>105.96000000000002</c:v>
                </c:pt>
                <c:pt idx="389">
                  <c:v>106.13</c:v>
                </c:pt>
                <c:pt idx="390">
                  <c:v>104.02</c:v>
                </c:pt>
                <c:pt idx="391">
                  <c:v>105.3</c:v>
                </c:pt>
                <c:pt idx="392">
                  <c:v>106.96000000000002</c:v>
                </c:pt>
                <c:pt idx="393">
                  <c:v>105.16</c:v>
                </c:pt>
                <c:pt idx="394">
                  <c:v>104.39</c:v>
                </c:pt>
                <c:pt idx="395">
                  <c:v>100.58</c:v>
                </c:pt>
                <c:pt idx="396">
                  <c:v>96.5</c:v>
                </c:pt>
                <c:pt idx="397">
                  <c:v>95.4</c:v>
                </c:pt>
                <c:pt idx="398">
                  <c:v>96.84</c:v>
                </c:pt>
                <c:pt idx="399">
                  <c:v>96.34</c:v>
                </c:pt>
                <c:pt idx="400">
                  <c:v>98.2</c:v>
                </c:pt>
                <c:pt idx="401">
                  <c:v>98.649999999999991</c:v>
                </c:pt>
                <c:pt idx="402">
                  <c:v>100.89</c:v>
                </c:pt>
                <c:pt idx="403">
                  <c:v>101.1</c:v>
                </c:pt>
                <c:pt idx="404">
                  <c:v>99.59</c:v>
                </c:pt>
                <c:pt idx="405">
                  <c:v>96.95</c:v>
                </c:pt>
                <c:pt idx="406">
                  <c:v>97.86</c:v>
                </c:pt>
                <c:pt idx="407">
                  <c:v>96.81</c:v>
                </c:pt>
                <c:pt idx="408">
                  <c:v>97.210000000000022</c:v>
                </c:pt>
                <c:pt idx="409">
                  <c:v>95.8</c:v>
                </c:pt>
                <c:pt idx="410">
                  <c:v>96.490000000000023</c:v>
                </c:pt>
                <c:pt idx="411">
                  <c:v>95.55</c:v>
                </c:pt>
                <c:pt idx="412">
                  <c:v>95.39</c:v>
                </c:pt>
                <c:pt idx="413">
                  <c:v>93.88</c:v>
                </c:pt>
                <c:pt idx="414">
                  <c:v>94.2</c:v>
                </c:pt>
                <c:pt idx="415">
                  <c:v>94.740000000000023</c:v>
                </c:pt>
                <c:pt idx="416">
                  <c:v>97.13</c:v>
                </c:pt>
                <c:pt idx="417">
                  <c:v>100.22</c:v>
                </c:pt>
                <c:pt idx="418">
                  <c:v>100.11999999999999</c:v>
                </c:pt>
                <c:pt idx="419">
                  <c:v>99.83</c:v>
                </c:pt>
                <c:pt idx="420">
                  <c:v>99.42</c:v>
                </c:pt>
                <c:pt idx="421">
                  <c:v>98.54</c:v>
                </c:pt>
                <c:pt idx="422">
                  <c:v>97.52</c:v>
                </c:pt>
                <c:pt idx="423">
                  <c:v>98.460000000000022</c:v>
                </c:pt>
                <c:pt idx="424">
                  <c:v>95.06</c:v>
                </c:pt>
                <c:pt idx="425">
                  <c:v>96.79</c:v>
                </c:pt>
                <c:pt idx="426">
                  <c:v>96.169999999999987</c:v>
                </c:pt>
                <c:pt idx="427">
                  <c:v>95.4</c:v>
                </c:pt>
                <c:pt idx="428">
                  <c:v>95.63</c:v>
                </c:pt>
                <c:pt idx="429">
                  <c:v>95.81</c:v>
                </c:pt>
                <c:pt idx="430">
                  <c:v>97.169999999999987</c:v>
                </c:pt>
                <c:pt idx="431">
                  <c:v>96.1</c:v>
                </c:pt>
                <c:pt idx="432">
                  <c:v>96.95</c:v>
                </c:pt>
                <c:pt idx="433">
                  <c:v>94.73</c:v>
                </c:pt>
                <c:pt idx="434">
                  <c:v>93.460000000000022</c:v>
                </c:pt>
                <c:pt idx="435">
                  <c:v>92.07</c:v>
                </c:pt>
                <c:pt idx="436">
                  <c:v>93.14</c:v>
                </c:pt>
                <c:pt idx="437">
                  <c:v>92.36</c:v>
                </c:pt>
                <c:pt idx="438">
                  <c:v>90.13</c:v>
                </c:pt>
                <c:pt idx="439">
                  <c:v>90.04</c:v>
                </c:pt>
                <c:pt idx="440">
                  <c:v>89.66</c:v>
                </c:pt>
                <c:pt idx="441">
                  <c:v>87.43</c:v>
                </c:pt>
                <c:pt idx="442">
                  <c:v>85.460000000000022</c:v>
                </c:pt>
                <c:pt idx="443">
                  <c:v>84.910000000000025</c:v>
                </c:pt>
                <c:pt idx="444">
                  <c:v>85.7</c:v>
                </c:pt>
                <c:pt idx="445">
                  <c:v>83.910000000000025</c:v>
                </c:pt>
                <c:pt idx="446">
                  <c:v>84.240000000000023</c:v>
                </c:pt>
                <c:pt idx="447">
                  <c:v>83.169999999999987</c:v>
                </c:pt>
                <c:pt idx="448">
                  <c:v>85.35</c:v>
                </c:pt>
                <c:pt idx="449">
                  <c:v>83.8</c:v>
                </c:pt>
                <c:pt idx="450">
                  <c:v>82.58</c:v>
                </c:pt>
                <c:pt idx="451">
                  <c:v>82.54</c:v>
                </c:pt>
                <c:pt idx="452">
                  <c:v>82.03</c:v>
                </c:pt>
                <c:pt idx="453">
                  <c:v>81.209999999999994</c:v>
                </c:pt>
                <c:pt idx="454">
                  <c:v>80.900000000000006</c:v>
                </c:pt>
                <c:pt idx="455">
                  <c:v>79.940000000000026</c:v>
                </c:pt>
                <c:pt idx="456">
                  <c:v>78.36999999999999</c:v>
                </c:pt>
                <c:pt idx="457">
                  <c:v>77.48</c:v>
                </c:pt>
                <c:pt idx="458">
                  <c:v>79.25</c:v>
                </c:pt>
                <c:pt idx="459">
                  <c:v>77.099999999999994</c:v>
                </c:pt>
                <c:pt idx="460">
                  <c:v>75.760000000000005</c:v>
                </c:pt>
                <c:pt idx="461">
                  <c:v>74.400000000000006</c:v>
                </c:pt>
                <c:pt idx="462">
                  <c:v>74.11</c:v>
                </c:pt>
                <c:pt idx="463">
                  <c:v>78.05</c:v>
                </c:pt>
                <c:pt idx="464">
                  <c:v>78.3</c:v>
                </c:pt>
                <c:pt idx="465">
                  <c:v>76.31</c:v>
                </c:pt>
                <c:pt idx="466">
                  <c:v>78.440000000000026</c:v>
                </c:pt>
                <c:pt idx="467">
                  <c:v>78.2</c:v>
                </c:pt>
                <c:pt idx="468">
                  <c:v>81.06</c:v>
                </c:pt>
                <c:pt idx="469">
                  <c:v>80.679999999999978</c:v>
                </c:pt>
                <c:pt idx="470">
                  <c:v>84.11</c:v>
                </c:pt>
                <c:pt idx="471">
                  <c:v>81.760000000000005</c:v>
                </c:pt>
                <c:pt idx="472">
                  <c:v>81.23</c:v>
                </c:pt>
                <c:pt idx="473">
                  <c:v>79.08</c:v>
                </c:pt>
                <c:pt idx="474">
                  <c:v>78.45</c:v>
                </c:pt>
                <c:pt idx="475">
                  <c:v>79.25</c:v>
                </c:pt>
                <c:pt idx="476">
                  <c:v>83.710000000000022</c:v>
                </c:pt>
                <c:pt idx="477">
                  <c:v>94.66</c:v>
                </c:pt>
                <c:pt idx="478">
                  <c:v>100.74000000000002</c:v>
                </c:pt>
                <c:pt idx="479">
                  <c:v>105.39</c:v>
                </c:pt>
                <c:pt idx="480">
                  <c:v>106.39</c:v>
                </c:pt>
                <c:pt idx="481">
                  <c:v>105.79</c:v>
                </c:pt>
                <c:pt idx="482">
                  <c:v>99.679999999999978</c:v>
                </c:pt>
                <c:pt idx="483">
                  <c:v>96.43</c:v>
                </c:pt>
                <c:pt idx="484">
                  <c:v>95.53</c:v>
                </c:pt>
                <c:pt idx="485">
                  <c:v>93.89</c:v>
                </c:pt>
                <c:pt idx="486">
                  <c:v>95.72</c:v>
                </c:pt>
                <c:pt idx="487">
                  <c:v>94.32</c:v>
                </c:pt>
                <c:pt idx="488">
                  <c:v>96.81</c:v>
                </c:pt>
                <c:pt idx="489">
                  <c:v>96.14</c:v>
                </c:pt>
                <c:pt idx="490">
                  <c:v>96.72</c:v>
                </c:pt>
                <c:pt idx="491">
                  <c:v>96.5</c:v>
                </c:pt>
                <c:pt idx="492">
                  <c:v>95.19</c:v>
                </c:pt>
                <c:pt idx="493">
                  <c:v>97.79</c:v>
                </c:pt>
                <c:pt idx="494">
                  <c:v>96.98</c:v>
                </c:pt>
                <c:pt idx="495">
                  <c:v>93.56</c:v>
                </c:pt>
                <c:pt idx="496">
                  <c:v>97.8</c:v>
                </c:pt>
                <c:pt idx="497">
                  <c:v>100.36999999999999</c:v>
                </c:pt>
                <c:pt idx="498">
                  <c:v>101.8</c:v>
                </c:pt>
                <c:pt idx="499">
                  <c:v>103.48</c:v>
                </c:pt>
                <c:pt idx="500">
                  <c:v>103.64</c:v>
                </c:pt>
                <c:pt idx="501">
                  <c:v>103.91000000000007</c:v>
                </c:pt>
                <c:pt idx="502">
                  <c:v>103.02</c:v>
                </c:pt>
                <c:pt idx="503">
                  <c:v>102.48</c:v>
                </c:pt>
                <c:pt idx="504">
                  <c:v>101.92</c:v>
                </c:pt>
                <c:pt idx="505">
                  <c:v>100.6</c:v>
                </c:pt>
                <c:pt idx="506">
                  <c:v>100.46000000000002</c:v>
                </c:pt>
                <c:pt idx="507">
                  <c:v>96.26</c:v>
                </c:pt>
                <c:pt idx="508">
                  <c:v>98.669999999999987</c:v>
                </c:pt>
                <c:pt idx="509">
                  <c:v>99.26</c:v>
                </c:pt>
                <c:pt idx="510">
                  <c:v>100.35</c:v>
                </c:pt>
                <c:pt idx="511">
                  <c:v>103.54</c:v>
                </c:pt>
                <c:pt idx="512">
                  <c:v>106.41000000000007</c:v>
                </c:pt>
                <c:pt idx="513">
                  <c:v>107.51</c:v>
                </c:pt>
                <c:pt idx="514">
                  <c:v>105.97</c:v>
                </c:pt>
                <c:pt idx="515">
                  <c:v>106.54</c:v>
                </c:pt>
                <c:pt idx="516">
                  <c:v>108.11</c:v>
                </c:pt>
                <c:pt idx="517">
                  <c:v>104.39</c:v>
                </c:pt>
                <c:pt idx="518">
                  <c:v>99.27</c:v>
                </c:pt>
                <c:pt idx="519">
                  <c:v>100.64999999999999</c:v>
                </c:pt>
                <c:pt idx="520">
                  <c:v>103.86999999999999</c:v>
                </c:pt>
                <c:pt idx="521">
                  <c:v>105.14</c:v>
                </c:pt>
                <c:pt idx="522">
                  <c:v>105.4</c:v>
                </c:pt>
                <c:pt idx="523">
                  <c:v>104.7</c:v>
                </c:pt>
                <c:pt idx="524">
                  <c:v>103.52</c:v>
                </c:pt>
                <c:pt idx="525">
                  <c:v>101.86</c:v>
                </c:pt>
                <c:pt idx="526">
                  <c:v>99.36</c:v>
                </c:pt>
                <c:pt idx="527">
                  <c:v>95.35</c:v>
                </c:pt>
                <c:pt idx="528">
                  <c:v>89.31</c:v>
                </c:pt>
                <c:pt idx="529">
                  <c:v>85.179999999999978</c:v>
                </c:pt>
                <c:pt idx="530">
                  <c:v>84.56</c:v>
                </c:pt>
                <c:pt idx="531">
                  <c:v>82.13</c:v>
                </c:pt>
                <c:pt idx="532">
                  <c:v>79.81</c:v>
                </c:pt>
                <c:pt idx="533">
                  <c:v>82.77</c:v>
                </c:pt>
                <c:pt idx="534">
                  <c:v>81.36</c:v>
                </c:pt>
                <c:pt idx="535">
                  <c:v>82.43</c:v>
                </c:pt>
                <c:pt idx="536">
                  <c:v>80.75</c:v>
                </c:pt>
                <c:pt idx="537">
                  <c:v>81.19</c:v>
                </c:pt>
                <c:pt idx="538">
                  <c:v>79.86</c:v>
                </c:pt>
                <c:pt idx="539">
                  <c:v>76.97</c:v>
                </c:pt>
                <c:pt idx="540">
                  <c:v>76.959999999999994</c:v>
                </c:pt>
                <c:pt idx="541">
                  <c:v>78.13</c:v>
                </c:pt>
                <c:pt idx="542">
                  <c:v>77.349999999999994</c:v>
                </c:pt>
                <c:pt idx="543">
                  <c:v>78.239999999999995</c:v>
                </c:pt>
                <c:pt idx="544">
                  <c:v>78.930000000000007</c:v>
                </c:pt>
                <c:pt idx="545">
                  <c:v>78.69</c:v>
                </c:pt>
                <c:pt idx="546">
                  <c:v>79.14</c:v>
                </c:pt>
                <c:pt idx="547">
                  <c:v>78.900000000000006</c:v>
                </c:pt>
                <c:pt idx="548">
                  <c:v>76.89</c:v>
                </c:pt>
                <c:pt idx="549">
                  <c:v>77.149999999999991</c:v>
                </c:pt>
                <c:pt idx="550">
                  <c:v>72.709999999999994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ΑΥΣΤΡΑΛΙΑ</c:v>
                </c:pt>
              </c:strCache>
            </c:strRef>
          </c:tx>
          <c:spPr>
            <a:ln w="37465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Sheet1!$A$2:$A$552</c:f>
              <c:numCache>
                <c:formatCode>mmm\-yy</c:formatCode>
                <c:ptCount val="551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</c:numCache>
            </c:numRef>
          </c:cat>
          <c:val>
            <c:numRef>
              <c:f>Sheet1!$E$2:$E$552</c:f>
              <c:numCache>
                <c:formatCode>General</c:formatCode>
                <c:ptCount val="551"/>
                <c:pt idx="0">
                  <c:v>104.39</c:v>
                </c:pt>
                <c:pt idx="1">
                  <c:v>104.61999999999999</c:v>
                </c:pt>
                <c:pt idx="2">
                  <c:v>104.17999999999998</c:v>
                </c:pt>
                <c:pt idx="3">
                  <c:v>103.84</c:v>
                </c:pt>
                <c:pt idx="4">
                  <c:v>103.7</c:v>
                </c:pt>
                <c:pt idx="5">
                  <c:v>103.67999999999998</c:v>
                </c:pt>
                <c:pt idx="6">
                  <c:v>103.33</c:v>
                </c:pt>
                <c:pt idx="7">
                  <c:v>102.86</c:v>
                </c:pt>
                <c:pt idx="8">
                  <c:v>102.59</c:v>
                </c:pt>
                <c:pt idx="9">
                  <c:v>101.75</c:v>
                </c:pt>
                <c:pt idx="10">
                  <c:v>102.24000000000002</c:v>
                </c:pt>
                <c:pt idx="11">
                  <c:v>102.16</c:v>
                </c:pt>
                <c:pt idx="12">
                  <c:v>101.71000000000002</c:v>
                </c:pt>
                <c:pt idx="13">
                  <c:v>101.8</c:v>
                </c:pt>
                <c:pt idx="14">
                  <c:v>101.75</c:v>
                </c:pt>
                <c:pt idx="15">
                  <c:v>101.47</c:v>
                </c:pt>
                <c:pt idx="16">
                  <c:v>101.64999999999999</c:v>
                </c:pt>
                <c:pt idx="17">
                  <c:v>101.23</c:v>
                </c:pt>
                <c:pt idx="18">
                  <c:v>100.59</c:v>
                </c:pt>
                <c:pt idx="19">
                  <c:v>100.41000000000007</c:v>
                </c:pt>
                <c:pt idx="20">
                  <c:v>99.92</c:v>
                </c:pt>
                <c:pt idx="21">
                  <c:v>99.95</c:v>
                </c:pt>
                <c:pt idx="22">
                  <c:v>100.35</c:v>
                </c:pt>
                <c:pt idx="23">
                  <c:v>100.32</c:v>
                </c:pt>
                <c:pt idx="24">
                  <c:v>100.27</c:v>
                </c:pt>
                <c:pt idx="25">
                  <c:v>100.79</c:v>
                </c:pt>
                <c:pt idx="26">
                  <c:v>100.98</c:v>
                </c:pt>
                <c:pt idx="27">
                  <c:v>100.86</c:v>
                </c:pt>
                <c:pt idx="28">
                  <c:v>100.86999999999999</c:v>
                </c:pt>
                <c:pt idx="29">
                  <c:v>101.02</c:v>
                </c:pt>
                <c:pt idx="30">
                  <c:v>101.81</c:v>
                </c:pt>
                <c:pt idx="31">
                  <c:v>102.42</c:v>
                </c:pt>
                <c:pt idx="32">
                  <c:v>102.04</c:v>
                </c:pt>
                <c:pt idx="33">
                  <c:v>102.53</c:v>
                </c:pt>
                <c:pt idx="34">
                  <c:v>103.11999999999999</c:v>
                </c:pt>
                <c:pt idx="35">
                  <c:v>103.16999999999999</c:v>
                </c:pt>
                <c:pt idx="36">
                  <c:v>103.36999999999999</c:v>
                </c:pt>
                <c:pt idx="37">
                  <c:v>102.01</c:v>
                </c:pt>
                <c:pt idx="38">
                  <c:v>101.45</c:v>
                </c:pt>
                <c:pt idx="39">
                  <c:v>101.36</c:v>
                </c:pt>
                <c:pt idx="40">
                  <c:v>101.56</c:v>
                </c:pt>
                <c:pt idx="41">
                  <c:v>101.71000000000002</c:v>
                </c:pt>
                <c:pt idx="42">
                  <c:v>102.02</c:v>
                </c:pt>
                <c:pt idx="43">
                  <c:v>101.78</c:v>
                </c:pt>
                <c:pt idx="44">
                  <c:v>101.72</c:v>
                </c:pt>
                <c:pt idx="45">
                  <c:v>101.88</c:v>
                </c:pt>
                <c:pt idx="46">
                  <c:v>102.23</c:v>
                </c:pt>
                <c:pt idx="47">
                  <c:v>103.58</c:v>
                </c:pt>
                <c:pt idx="48">
                  <c:v>109.22</c:v>
                </c:pt>
                <c:pt idx="49">
                  <c:v>111.6</c:v>
                </c:pt>
                <c:pt idx="50">
                  <c:v>112.83</c:v>
                </c:pt>
                <c:pt idx="51">
                  <c:v>113.64</c:v>
                </c:pt>
                <c:pt idx="52">
                  <c:v>113.09</c:v>
                </c:pt>
                <c:pt idx="53">
                  <c:v>111.93</c:v>
                </c:pt>
                <c:pt idx="54">
                  <c:v>110.66999999999999</c:v>
                </c:pt>
                <c:pt idx="55">
                  <c:v>111.6</c:v>
                </c:pt>
                <c:pt idx="56">
                  <c:v>115.61999999999999</c:v>
                </c:pt>
                <c:pt idx="57">
                  <c:v>116.49000000000002</c:v>
                </c:pt>
                <c:pt idx="58">
                  <c:v>119.72</c:v>
                </c:pt>
                <c:pt idx="59">
                  <c:v>120.59</c:v>
                </c:pt>
                <c:pt idx="60">
                  <c:v>122.47</c:v>
                </c:pt>
                <c:pt idx="61">
                  <c:v>118.82</c:v>
                </c:pt>
                <c:pt idx="62">
                  <c:v>116.88</c:v>
                </c:pt>
                <c:pt idx="63">
                  <c:v>115.63</c:v>
                </c:pt>
                <c:pt idx="64">
                  <c:v>116.16</c:v>
                </c:pt>
                <c:pt idx="65">
                  <c:v>118.4</c:v>
                </c:pt>
                <c:pt idx="66">
                  <c:v>120.03</c:v>
                </c:pt>
                <c:pt idx="67">
                  <c:v>122.4</c:v>
                </c:pt>
                <c:pt idx="68">
                  <c:v>119.89</c:v>
                </c:pt>
                <c:pt idx="69">
                  <c:v>107.61</c:v>
                </c:pt>
                <c:pt idx="70">
                  <c:v>107.24000000000002</c:v>
                </c:pt>
                <c:pt idx="71">
                  <c:v>108.24000000000002</c:v>
                </c:pt>
                <c:pt idx="72">
                  <c:v>108.73</c:v>
                </c:pt>
                <c:pt idx="73">
                  <c:v>109.74000000000002</c:v>
                </c:pt>
                <c:pt idx="74">
                  <c:v>111.03</c:v>
                </c:pt>
                <c:pt idx="75">
                  <c:v>111.09</c:v>
                </c:pt>
                <c:pt idx="76">
                  <c:v>110.57</c:v>
                </c:pt>
                <c:pt idx="77">
                  <c:v>109.53</c:v>
                </c:pt>
                <c:pt idx="78">
                  <c:v>108.34</c:v>
                </c:pt>
                <c:pt idx="79">
                  <c:v>108.38</c:v>
                </c:pt>
                <c:pt idx="80">
                  <c:v>109.05</c:v>
                </c:pt>
                <c:pt idx="81">
                  <c:v>110.25</c:v>
                </c:pt>
                <c:pt idx="82">
                  <c:v>112.16999999999999</c:v>
                </c:pt>
                <c:pt idx="83">
                  <c:v>113.07</c:v>
                </c:pt>
                <c:pt idx="84">
                  <c:v>112.5</c:v>
                </c:pt>
                <c:pt idx="85">
                  <c:v>112.35</c:v>
                </c:pt>
                <c:pt idx="86">
                  <c:v>112.53</c:v>
                </c:pt>
                <c:pt idx="87">
                  <c:v>112</c:v>
                </c:pt>
                <c:pt idx="88">
                  <c:v>112.07</c:v>
                </c:pt>
                <c:pt idx="89">
                  <c:v>112.08</c:v>
                </c:pt>
                <c:pt idx="90">
                  <c:v>112.16999999999999</c:v>
                </c:pt>
                <c:pt idx="91">
                  <c:v>113.06</c:v>
                </c:pt>
                <c:pt idx="92">
                  <c:v>114.02</c:v>
                </c:pt>
                <c:pt idx="93">
                  <c:v>115.64</c:v>
                </c:pt>
                <c:pt idx="94">
                  <c:v>115.56</c:v>
                </c:pt>
                <c:pt idx="95">
                  <c:v>100.46000000000002</c:v>
                </c:pt>
                <c:pt idx="96">
                  <c:v>102.71000000000002</c:v>
                </c:pt>
                <c:pt idx="97">
                  <c:v>102.25</c:v>
                </c:pt>
                <c:pt idx="98">
                  <c:v>102.52</c:v>
                </c:pt>
                <c:pt idx="99">
                  <c:v>102.29</c:v>
                </c:pt>
                <c:pt idx="100">
                  <c:v>102.4</c:v>
                </c:pt>
                <c:pt idx="101">
                  <c:v>102.36</c:v>
                </c:pt>
                <c:pt idx="102">
                  <c:v>102.66999999999999</c:v>
                </c:pt>
                <c:pt idx="103">
                  <c:v>101.46000000000002</c:v>
                </c:pt>
                <c:pt idx="104">
                  <c:v>101.76</c:v>
                </c:pt>
                <c:pt idx="105">
                  <c:v>102.02</c:v>
                </c:pt>
                <c:pt idx="106">
                  <c:v>102.01</c:v>
                </c:pt>
                <c:pt idx="107">
                  <c:v>101.52</c:v>
                </c:pt>
                <c:pt idx="108">
                  <c:v>100.64</c:v>
                </c:pt>
                <c:pt idx="109">
                  <c:v>99.77</c:v>
                </c:pt>
                <c:pt idx="110">
                  <c:v>98.82</c:v>
                </c:pt>
                <c:pt idx="111">
                  <c:v>98.2</c:v>
                </c:pt>
                <c:pt idx="112">
                  <c:v>98.38</c:v>
                </c:pt>
                <c:pt idx="113">
                  <c:v>97.61</c:v>
                </c:pt>
                <c:pt idx="114">
                  <c:v>95.77</c:v>
                </c:pt>
                <c:pt idx="115">
                  <c:v>94.11999999999999</c:v>
                </c:pt>
                <c:pt idx="116">
                  <c:v>93.86999999999999</c:v>
                </c:pt>
                <c:pt idx="117">
                  <c:v>93.240000000000023</c:v>
                </c:pt>
                <c:pt idx="118">
                  <c:v>93.990000000000023</c:v>
                </c:pt>
                <c:pt idx="119">
                  <c:v>94.13</c:v>
                </c:pt>
                <c:pt idx="120">
                  <c:v>93.6</c:v>
                </c:pt>
                <c:pt idx="121">
                  <c:v>93.179999999999978</c:v>
                </c:pt>
                <c:pt idx="122">
                  <c:v>92.88</c:v>
                </c:pt>
                <c:pt idx="123">
                  <c:v>92.86999999999999</c:v>
                </c:pt>
                <c:pt idx="124">
                  <c:v>92.940000000000026</c:v>
                </c:pt>
                <c:pt idx="125">
                  <c:v>93.07</c:v>
                </c:pt>
                <c:pt idx="126">
                  <c:v>92.63</c:v>
                </c:pt>
                <c:pt idx="127">
                  <c:v>93.210000000000022</c:v>
                </c:pt>
                <c:pt idx="128">
                  <c:v>93.169999999999987</c:v>
                </c:pt>
                <c:pt idx="129">
                  <c:v>93.48</c:v>
                </c:pt>
                <c:pt idx="130">
                  <c:v>93.710000000000022</c:v>
                </c:pt>
                <c:pt idx="131">
                  <c:v>93.169999999999987</c:v>
                </c:pt>
                <c:pt idx="132">
                  <c:v>92.59</c:v>
                </c:pt>
                <c:pt idx="133">
                  <c:v>92.56</c:v>
                </c:pt>
                <c:pt idx="134">
                  <c:v>93.26</c:v>
                </c:pt>
                <c:pt idx="135">
                  <c:v>93.52</c:v>
                </c:pt>
                <c:pt idx="136">
                  <c:v>93.36999999999999</c:v>
                </c:pt>
                <c:pt idx="137">
                  <c:v>93.5</c:v>
                </c:pt>
                <c:pt idx="138">
                  <c:v>93.93</c:v>
                </c:pt>
                <c:pt idx="139">
                  <c:v>94.59</c:v>
                </c:pt>
                <c:pt idx="140">
                  <c:v>93.97</c:v>
                </c:pt>
                <c:pt idx="141">
                  <c:v>94.179999999999978</c:v>
                </c:pt>
                <c:pt idx="142">
                  <c:v>95.26</c:v>
                </c:pt>
                <c:pt idx="143">
                  <c:v>95.990000000000023</c:v>
                </c:pt>
                <c:pt idx="144">
                  <c:v>96.04</c:v>
                </c:pt>
                <c:pt idx="145">
                  <c:v>96.710000000000022</c:v>
                </c:pt>
                <c:pt idx="146">
                  <c:v>97.5</c:v>
                </c:pt>
                <c:pt idx="147">
                  <c:v>98.13</c:v>
                </c:pt>
                <c:pt idx="148">
                  <c:v>99.169999999999987</c:v>
                </c:pt>
                <c:pt idx="149">
                  <c:v>100.44000000000007</c:v>
                </c:pt>
                <c:pt idx="150">
                  <c:v>102.47</c:v>
                </c:pt>
                <c:pt idx="151">
                  <c:v>103.82</c:v>
                </c:pt>
                <c:pt idx="152">
                  <c:v>103.45</c:v>
                </c:pt>
                <c:pt idx="153">
                  <c:v>103.7</c:v>
                </c:pt>
                <c:pt idx="154">
                  <c:v>103.3</c:v>
                </c:pt>
                <c:pt idx="155">
                  <c:v>102.71000000000002</c:v>
                </c:pt>
                <c:pt idx="156">
                  <c:v>101.99000000000002</c:v>
                </c:pt>
                <c:pt idx="157">
                  <c:v>101.67999999999998</c:v>
                </c:pt>
                <c:pt idx="158">
                  <c:v>100.95</c:v>
                </c:pt>
                <c:pt idx="159">
                  <c:v>101.16</c:v>
                </c:pt>
                <c:pt idx="160">
                  <c:v>100.44000000000007</c:v>
                </c:pt>
                <c:pt idx="161">
                  <c:v>101.66999999999999</c:v>
                </c:pt>
                <c:pt idx="162">
                  <c:v>101.58</c:v>
                </c:pt>
                <c:pt idx="163">
                  <c:v>99.740000000000023</c:v>
                </c:pt>
                <c:pt idx="164">
                  <c:v>98.990000000000023</c:v>
                </c:pt>
                <c:pt idx="165">
                  <c:v>99.54</c:v>
                </c:pt>
                <c:pt idx="166">
                  <c:v>100.48</c:v>
                </c:pt>
                <c:pt idx="167">
                  <c:v>100.36999999999999</c:v>
                </c:pt>
                <c:pt idx="168">
                  <c:v>101.11</c:v>
                </c:pt>
                <c:pt idx="169">
                  <c:v>100.99000000000002</c:v>
                </c:pt>
                <c:pt idx="170">
                  <c:v>93.78</c:v>
                </c:pt>
                <c:pt idx="171">
                  <c:v>92.460000000000022</c:v>
                </c:pt>
                <c:pt idx="172">
                  <c:v>93.410000000000025</c:v>
                </c:pt>
                <c:pt idx="173">
                  <c:v>95.02</c:v>
                </c:pt>
                <c:pt idx="174">
                  <c:v>95.56</c:v>
                </c:pt>
                <c:pt idx="175">
                  <c:v>97.740000000000023</c:v>
                </c:pt>
                <c:pt idx="176">
                  <c:v>98.9</c:v>
                </c:pt>
                <c:pt idx="177">
                  <c:v>100.86</c:v>
                </c:pt>
                <c:pt idx="178">
                  <c:v>102.44000000000007</c:v>
                </c:pt>
                <c:pt idx="179">
                  <c:v>101.59</c:v>
                </c:pt>
                <c:pt idx="180">
                  <c:v>101.85</c:v>
                </c:pt>
                <c:pt idx="181">
                  <c:v>103.14</c:v>
                </c:pt>
                <c:pt idx="182">
                  <c:v>102.57</c:v>
                </c:pt>
                <c:pt idx="183">
                  <c:v>99.88</c:v>
                </c:pt>
                <c:pt idx="184">
                  <c:v>99.48</c:v>
                </c:pt>
                <c:pt idx="185">
                  <c:v>97.61</c:v>
                </c:pt>
                <c:pt idx="186">
                  <c:v>95.22</c:v>
                </c:pt>
                <c:pt idx="187">
                  <c:v>97.66</c:v>
                </c:pt>
                <c:pt idx="188">
                  <c:v>97.42</c:v>
                </c:pt>
                <c:pt idx="189">
                  <c:v>98.81</c:v>
                </c:pt>
                <c:pt idx="190">
                  <c:v>100.86999999999999</c:v>
                </c:pt>
                <c:pt idx="191">
                  <c:v>100.69</c:v>
                </c:pt>
                <c:pt idx="192">
                  <c:v>99.149999999999991</c:v>
                </c:pt>
                <c:pt idx="193">
                  <c:v>91.84</c:v>
                </c:pt>
                <c:pt idx="194">
                  <c:v>86.460000000000022</c:v>
                </c:pt>
                <c:pt idx="195">
                  <c:v>79.8</c:v>
                </c:pt>
                <c:pt idx="196">
                  <c:v>82.66</c:v>
                </c:pt>
                <c:pt idx="197">
                  <c:v>81</c:v>
                </c:pt>
                <c:pt idx="198">
                  <c:v>83.25</c:v>
                </c:pt>
                <c:pt idx="199">
                  <c:v>83.47</c:v>
                </c:pt>
                <c:pt idx="200">
                  <c:v>81.990000000000023</c:v>
                </c:pt>
                <c:pt idx="201">
                  <c:v>79.81</c:v>
                </c:pt>
                <c:pt idx="202">
                  <c:v>76.14</c:v>
                </c:pt>
                <c:pt idx="203">
                  <c:v>76.849999999999994</c:v>
                </c:pt>
                <c:pt idx="204">
                  <c:v>78.819999999999993</c:v>
                </c:pt>
                <c:pt idx="205">
                  <c:v>76.900000000000006</c:v>
                </c:pt>
                <c:pt idx="206">
                  <c:v>77</c:v>
                </c:pt>
                <c:pt idx="207">
                  <c:v>78.11</c:v>
                </c:pt>
                <c:pt idx="208">
                  <c:v>77.38</c:v>
                </c:pt>
                <c:pt idx="209">
                  <c:v>74.319999999999993</c:v>
                </c:pt>
                <c:pt idx="210">
                  <c:v>67.2</c:v>
                </c:pt>
                <c:pt idx="211">
                  <c:v>65.149999999999991</c:v>
                </c:pt>
                <c:pt idx="212">
                  <c:v>66.45</c:v>
                </c:pt>
                <c:pt idx="213">
                  <c:v>68.61</c:v>
                </c:pt>
                <c:pt idx="214">
                  <c:v>70.72</c:v>
                </c:pt>
                <c:pt idx="215">
                  <c:v>72.39</c:v>
                </c:pt>
                <c:pt idx="216">
                  <c:v>70.410000000000025</c:v>
                </c:pt>
                <c:pt idx="217">
                  <c:v>70.8</c:v>
                </c:pt>
                <c:pt idx="218">
                  <c:v>72.400000000000006</c:v>
                </c:pt>
                <c:pt idx="219">
                  <c:v>73.179999999999978</c:v>
                </c:pt>
                <c:pt idx="220">
                  <c:v>72.81</c:v>
                </c:pt>
                <c:pt idx="221">
                  <c:v>74.069999999999993</c:v>
                </c:pt>
                <c:pt idx="222">
                  <c:v>74.38</c:v>
                </c:pt>
                <c:pt idx="223">
                  <c:v>74.149999999999991</c:v>
                </c:pt>
                <c:pt idx="224">
                  <c:v>74.83</c:v>
                </c:pt>
                <c:pt idx="225">
                  <c:v>73.48</c:v>
                </c:pt>
                <c:pt idx="226">
                  <c:v>68.89</c:v>
                </c:pt>
                <c:pt idx="227">
                  <c:v>69.819999999999993</c:v>
                </c:pt>
                <c:pt idx="228">
                  <c:v>70.260000000000005</c:v>
                </c:pt>
                <c:pt idx="229">
                  <c:v>71.349999999999994</c:v>
                </c:pt>
                <c:pt idx="230">
                  <c:v>72.66</c:v>
                </c:pt>
                <c:pt idx="231">
                  <c:v>73.739999999999995</c:v>
                </c:pt>
                <c:pt idx="232">
                  <c:v>76.910000000000025</c:v>
                </c:pt>
                <c:pt idx="233">
                  <c:v>81.22</c:v>
                </c:pt>
                <c:pt idx="234">
                  <c:v>82.990000000000023</c:v>
                </c:pt>
                <c:pt idx="235">
                  <c:v>84.59</c:v>
                </c:pt>
                <c:pt idx="236">
                  <c:v>83.72</c:v>
                </c:pt>
                <c:pt idx="237">
                  <c:v>84.16</c:v>
                </c:pt>
                <c:pt idx="238">
                  <c:v>86.48</c:v>
                </c:pt>
                <c:pt idx="239">
                  <c:v>87.52</c:v>
                </c:pt>
                <c:pt idx="240">
                  <c:v>90.01</c:v>
                </c:pt>
                <c:pt idx="241">
                  <c:v>89.05</c:v>
                </c:pt>
                <c:pt idx="242">
                  <c:v>85.73</c:v>
                </c:pt>
                <c:pt idx="243">
                  <c:v>84.83</c:v>
                </c:pt>
                <c:pt idx="244">
                  <c:v>83.39</c:v>
                </c:pt>
                <c:pt idx="245">
                  <c:v>83.95</c:v>
                </c:pt>
                <c:pt idx="246">
                  <c:v>83.01</c:v>
                </c:pt>
                <c:pt idx="247">
                  <c:v>84.33</c:v>
                </c:pt>
                <c:pt idx="248">
                  <c:v>86.38</c:v>
                </c:pt>
                <c:pt idx="249">
                  <c:v>85.410000000000025</c:v>
                </c:pt>
                <c:pt idx="250">
                  <c:v>87.05</c:v>
                </c:pt>
                <c:pt idx="251">
                  <c:v>86.7</c:v>
                </c:pt>
                <c:pt idx="252">
                  <c:v>85.52</c:v>
                </c:pt>
                <c:pt idx="253">
                  <c:v>83.02</c:v>
                </c:pt>
                <c:pt idx="254">
                  <c:v>84.47</c:v>
                </c:pt>
                <c:pt idx="255">
                  <c:v>85.95</c:v>
                </c:pt>
                <c:pt idx="256">
                  <c:v>84.66</c:v>
                </c:pt>
                <c:pt idx="257">
                  <c:v>86.55</c:v>
                </c:pt>
                <c:pt idx="258">
                  <c:v>86.28</c:v>
                </c:pt>
                <c:pt idx="259">
                  <c:v>86.25</c:v>
                </c:pt>
                <c:pt idx="260">
                  <c:v>86.73</c:v>
                </c:pt>
                <c:pt idx="261">
                  <c:v>82.86999999999999</c:v>
                </c:pt>
                <c:pt idx="262">
                  <c:v>79.98</c:v>
                </c:pt>
                <c:pt idx="263">
                  <c:v>80.73</c:v>
                </c:pt>
                <c:pt idx="264">
                  <c:v>81.09</c:v>
                </c:pt>
                <c:pt idx="265">
                  <c:v>80.040000000000006</c:v>
                </c:pt>
                <c:pt idx="266">
                  <c:v>81.47</c:v>
                </c:pt>
                <c:pt idx="267">
                  <c:v>83.210000000000022</c:v>
                </c:pt>
                <c:pt idx="268">
                  <c:v>82.81</c:v>
                </c:pt>
                <c:pt idx="269">
                  <c:v>82.7</c:v>
                </c:pt>
                <c:pt idx="270">
                  <c:v>83.73</c:v>
                </c:pt>
                <c:pt idx="271">
                  <c:v>84.09</c:v>
                </c:pt>
                <c:pt idx="272">
                  <c:v>84.22</c:v>
                </c:pt>
                <c:pt idx="273">
                  <c:v>83.61999999999999</c:v>
                </c:pt>
                <c:pt idx="274">
                  <c:v>81.849999999999994</c:v>
                </c:pt>
                <c:pt idx="275">
                  <c:v>79.61</c:v>
                </c:pt>
                <c:pt idx="276">
                  <c:v>76.649999999999991</c:v>
                </c:pt>
                <c:pt idx="277">
                  <c:v>77.649999999999991</c:v>
                </c:pt>
                <c:pt idx="278">
                  <c:v>79.36999999999999</c:v>
                </c:pt>
                <c:pt idx="279">
                  <c:v>79.169999999999987</c:v>
                </c:pt>
                <c:pt idx="280">
                  <c:v>77.410000000000025</c:v>
                </c:pt>
                <c:pt idx="281">
                  <c:v>76.010000000000005</c:v>
                </c:pt>
                <c:pt idx="282">
                  <c:v>73.78</c:v>
                </c:pt>
                <c:pt idx="283">
                  <c:v>71.430000000000007</c:v>
                </c:pt>
                <c:pt idx="284">
                  <c:v>70.83</c:v>
                </c:pt>
                <c:pt idx="285">
                  <c:v>71.11999999999999</c:v>
                </c:pt>
                <c:pt idx="286">
                  <c:v>70.81</c:v>
                </c:pt>
                <c:pt idx="287">
                  <c:v>71.2</c:v>
                </c:pt>
                <c:pt idx="288">
                  <c:v>70.28</c:v>
                </c:pt>
                <c:pt idx="289">
                  <c:v>71.27</c:v>
                </c:pt>
                <c:pt idx="290">
                  <c:v>73.25</c:v>
                </c:pt>
                <c:pt idx="291">
                  <c:v>71.72</c:v>
                </c:pt>
                <c:pt idx="292">
                  <c:v>69.98</c:v>
                </c:pt>
                <c:pt idx="293">
                  <c:v>67.72</c:v>
                </c:pt>
                <c:pt idx="294">
                  <c:v>68.86999999999999</c:v>
                </c:pt>
                <c:pt idx="295">
                  <c:v>68.430000000000007</c:v>
                </c:pt>
                <c:pt idx="296">
                  <c:v>65.27</c:v>
                </c:pt>
                <c:pt idx="297">
                  <c:v>66.540000000000006</c:v>
                </c:pt>
                <c:pt idx="298">
                  <c:v>67.7</c:v>
                </c:pt>
                <c:pt idx="299">
                  <c:v>68.73</c:v>
                </c:pt>
                <c:pt idx="300">
                  <c:v>71.260000000000005</c:v>
                </c:pt>
                <c:pt idx="301">
                  <c:v>72.22</c:v>
                </c:pt>
                <c:pt idx="302">
                  <c:v>71.19</c:v>
                </c:pt>
                <c:pt idx="303">
                  <c:v>71.42</c:v>
                </c:pt>
                <c:pt idx="304">
                  <c:v>71.83</c:v>
                </c:pt>
                <c:pt idx="305">
                  <c:v>72.3</c:v>
                </c:pt>
                <c:pt idx="306">
                  <c:v>71.08</c:v>
                </c:pt>
                <c:pt idx="307">
                  <c:v>71.56</c:v>
                </c:pt>
                <c:pt idx="308">
                  <c:v>71.099999999999994</c:v>
                </c:pt>
                <c:pt idx="309">
                  <c:v>70.19</c:v>
                </c:pt>
                <c:pt idx="310">
                  <c:v>72.14</c:v>
                </c:pt>
                <c:pt idx="311">
                  <c:v>75.239999999999995</c:v>
                </c:pt>
                <c:pt idx="312">
                  <c:v>74.099999999999994</c:v>
                </c:pt>
                <c:pt idx="313">
                  <c:v>71.88</c:v>
                </c:pt>
                <c:pt idx="314">
                  <c:v>68.849999999999994</c:v>
                </c:pt>
                <c:pt idx="315">
                  <c:v>67.11</c:v>
                </c:pt>
                <c:pt idx="316">
                  <c:v>66.89</c:v>
                </c:pt>
                <c:pt idx="317">
                  <c:v>66.14</c:v>
                </c:pt>
                <c:pt idx="318">
                  <c:v>67.48</c:v>
                </c:pt>
                <c:pt idx="319">
                  <c:v>71.13</c:v>
                </c:pt>
                <c:pt idx="320">
                  <c:v>73.61</c:v>
                </c:pt>
                <c:pt idx="321">
                  <c:v>73.5</c:v>
                </c:pt>
                <c:pt idx="322">
                  <c:v>72.709999999999994</c:v>
                </c:pt>
                <c:pt idx="323">
                  <c:v>72.66</c:v>
                </c:pt>
                <c:pt idx="324">
                  <c:v>73.45</c:v>
                </c:pt>
                <c:pt idx="325">
                  <c:v>74.649999999999991</c:v>
                </c:pt>
                <c:pt idx="326">
                  <c:v>76.22</c:v>
                </c:pt>
                <c:pt idx="327">
                  <c:v>77.989999999999995</c:v>
                </c:pt>
                <c:pt idx="328">
                  <c:v>79.25</c:v>
                </c:pt>
                <c:pt idx="329">
                  <c:v>79.099999999999994</c:v>
                </c:pt>
                <c:pt idx="330">
                  <c:v>78.69</c:v>
                </c:pt>
                <c:pt idx="331">
                  <c:v>77.489999999999995</c:v>
                </c:pt>
                <c:pt idx="332">
                  <c:v>78.709999999999994</c:v>
                </c:pt>
                <c:pt idx="333">
                  <c:v>78.92</c:v>
                </c:pt>
                <c:pt idx="334">
                  <c:v>78.900000000000006</c:v>
                </c:pt>
                <c:pt idx="335">
                  <c:v>79.73</c:v>
                </c:pt>
                <c:pt idx="336">
                  <c:v>78.910000000000025</c:v>
                </c:pt>
                <c:pt idx="337">
                  <c:v>79.569999999999993</c:v>
                </c:pt>
                <c:pt idx="338">
                  <c:v>82.07</c:v>
                </c:pt>
                <c:pt idx="339">
                  <c:v>81.13</c:v>
                </c:pt>
                <c:pt idx="340">
                  <c:v>79.39</c:v>
                </c:pt>
                <c:pt idx="341">
                  <c:v>76.72</c:v>
                </c:pt>
                <c:pt idx="342">
                  <c:v>76.209999999999994</c:v>
                </c:pt>
                <c:pt idx="343">
                  <c:v>77.349999999999994</c:v>
                </c:pt>
                <c:pt idx="344">
                  <c:v>75.290000000000006</c:v>
                </c:pt>
                <c:pt idx="345">
                  <c:v>74.92</c:v>
                </c:pt>
                <c:pt idx="346">
                  <c:v>73.13</c:v>
                </c:pt>
                <c:pt idx="347">
                  <c:v>72.489999999999995</c:v>
                </c:pt>
                <c:pt idx="348">
                  <c:v>73.209999999999994</c:v>
                </c:pt>
                <c:pt idx="349">
                  <c:v>74.11</c:v>
                </c:pt>
                <c:pt idx="350">
                  <c:v>73.7</c:v>
                </c:pt>
                <c:pt idx="351">
                  <c:v>71.910000000000025</c:v>
                </c:pt>
                <c:pt idx="352">
                  <c:v>69.73</c:v>
                </c:pt>
                <c:pt idx="353">
                  <c:v>67.97</c:v>
                </c:pt>
                <c:pt idx="354">
                  <c:v>69.540000000000006</c:v>
                </c:pt>
                <c:pt idx="355">
                  <c:v>67.08</c:v>
                </c:pt>
                <c:pt idx="356">
                  <c:v>65.099999999999994</c:v>
                </c:pt>
                <c:pt idx="357">
                  <c:v>65.959999999999994</c:v>
                </c:pt>
                <c:pt idx="358">
                  <c:v>68.05</c:v>
                </c:pt>
                <c:pt idx="359">
                  <c:v>65.900000000000006</c:v>
                </c:pt>
                <c:pt idx="360">
                  <c:v>66.72</c:v>
                </c:pt>
                <c:pt idx="361">
                  <c:v>68.569999999999993</c:v>
                </c:pt>
                <c:pt idx="362">
                  <c:v>68.63</c:v>
                </c:pt>
                <c:pt idx="363">
                  <c:v>69.73</c:v>
                </c:pt>
                <c:pt idx="364">
                  <c:v>72.349999999999994</c:v>
                </c:pt>
                <c:pt idx="365">
                  <c:v>72.36999999999999</c:v>
                </c:pt>
                <c:pt idx="366">
                  <c:v>72.760000000000005</c:v>
                </c:pt>
                <c:pt idx="367">
                  <c:v>70.05</c:v>
                </c:pt>
                <c:pt idx="368">
                  <c:v>69.760000000000005</c:v>
                </c:pt>
                <c:pt idx="369">
                  <c:v>69.569999999999993</c:v>
                </c:pt>
                <c:pt idx="370">
                  <c:v>68.790000000000006</c:v>
                </c:pt>
                <c:pt idx="371">
                  <c:v>69.179999999999978</c:v>
                </c:pt>
                <c:pt idx="372">
                  <c:v>71.440000000000026</c:v>
                </c:pt>
                <c:pt idx="373">
                  <c:v>69.599999999999994</c:v>
                </c:pt>
                <c:pt idx="374">
                  <c:v>67.11</c:v>
                </c:pt>
                <c:pt idx="375">
                  <c:v>65.599999999999994</c:v>
                </c:pt>
                <c:pt idx="376">
                  <c:v>65.33</c:v>
                </c:pt>
                <c:pt idx="377">
                  <c:v>67.02</c:v>
                </c:pt>
                <c:pt idx="378">
                  <c:v>67.910000000000025</c:v>
                </c:pt>
                <c:pt idx="379">
                  <c:v>68.569999999999993</c:v>
                </c:pt>
                <c:pt idx="380">
                  <c:v>66.23</c:v>
                </c:pt>
                <c:pt idx="381">
                  <c:v>63.75</c:v>
                </c:pt>
                <c:pt idx="382">
                  <c:v>63.08</c:v>
                </c:pt>
                <c:pt idx="383">
                  <c:v>65.459999999999994</c:v>
                </c:pt>
                <c:pt idx="384">
                  <c:v>66.66</c:v>
                </c:pt>
                <c:pt idx="385">
                  <c:v>64.849999999999994</c:v>
                </c:pt>
                <c:pt idx="386">
                  <c:v>62.25</c:v>
                </c:pt>
                <c:pt idx="387">
                  <c:v>62.53</c:v>
                </c:pt>
                <c:pt idx="388">
                  <c:v>64.819999999999993</c:v>
                </c:pt>
                <c:pt idx="389">
                  <c:v>65.25</c:v>
                </c:pt>
                <c:pt idx="390">
                  <c:v>64.540000000000006</c:v>
                </c:pt>
                <c:pt idx="391">
                  <c:v>64.95</c:v>
                </c:pt>
                <c:pt idx="392">
                  <c:v>62.28</c:v>
                </c:pt>
                <c:pt idx="393">
                  <c:v>62.89</c:v>
                </c:pt>
                <c:pt idx="394">
                  <c:v>65.31</c:v>
                </c:pt>
                <c:pt idx="395">
                  <c:v>65.69</c:v>
                </c:pt>
                <c:pt idx="396">
                  <c:v>66.900000000000006</c:v>
                </c:pt>
                <c:pt idx="397">
                  <c:v>66.910000000000025</c:v>
                </c:pt>
                <c:pt idx="398">
                  <c:v>67.8</c:v>
                </c:pt>
                <c:pt idx="399">
                  <c:v>68.61999999999999</c:v>
                </c:pt>
                <c:pt idx="400">
                  <c:v>68.940000000000026</c:v>
                </c:pt>
                <c:pt idx="401">
                  <c:v>69.77</c:v>
                </c:pt>
                <c:pt idx="402">
                  <c:v>66.540000000000006</c:v>
                </c:pt>
                <c:pt idx="403">
                  <c:v>65.77</c:v>
                </c:pt>
                <c:pt idx="404">
                  <c:v>66.489999999999995</c:v>
                </c:pt>
                <c:pt idx="405">
                  <c:v>67.25</c:v>
                </c:pt>
                <c:pt idx="406">
                  <c:v>67.81</c:v>
                </c:pt>
                <c:pt idx="407">
                  <c:v>67.92</c:v>
                </c:pt>
                <c:pt idx="408">
                  <c:v>68.989999999999995</c:v>
                </c:pt>
                <c:pt idx="409">
                  <c:v>70.23</c:v>
                </c:pt>
                <c:pt idx="410">
                  <c:v>70.86</c:v>
                </c:pt>
                <c:pt idx="411">
                  <c:v>71.649999999999991</c:v>
                </c:pt>
                <c:pt idx="412">
                  <c:v>73.95</c:v>
                </c:pt>
                <c:pt idx="413">
                  <c:v>75.77</c:v>
                </c:pt>
                <c:pt idx="414">
                  <c:v>76.410000000000025</c:v>
                </c:pt>
                <c:pt idx="415">
                  <c:v>75.760000000000005</c:v>
                </c:pt>
                <c:pt idx="416">
                  <c:v>76.040000000000006</c:v>
                </c:pt>
                <c:pt idx="417">
                  <c:v>77.7</c:v>
                </c:pt>
                <c:pt idx="418">
                  <c:v>80.239999999999995</c:v>
                </c:pt>
                <c:pt idx="419">
                  <c:v>81.239999999999995</c:v>
                </c:pt>
                <c:pt idx="420">
                  <c:v>83.56</c:v>
                </c:pt>
                <c:pt idx="421">
                  <c:v>84.08</c:v>
                </c:pt>
                <c:pt idx="422">
                  <c:v>82.19</c:v>
                </c:pt>
                <c:pt idx="423">
                  <c:v>81.86</c:v>
                </c:pt>
                <c:pt idx="424">
                  <c:v>78.53</c:v>
                </c:pt>
                <c:pt idx="425">
                  <c:v>76.459999999999994</c:v>
                </c:pt>
                <c:pt idx="426">
                  <c:v>78.540000000000006</c:v>
                </c:pt>
                <c:pt idx="427">
                  <c:v>78.27</c:v>
                </c:pt>
                <c:pt idx="428">
                  <c:v>77.19</c:v>
                </c:pt>
                <c:pt idx="429">
                  <c:v>79.400000000000006</c:v>
                </c:pt>
                <c:pt idx="430">
                  <c:v>81.540000000000006</c:v>
                </c:pt>
                <c:pt idx="431">
                  <c:v>80.19</c:v>
                </c:pt>
                <c:pt idx="432">
                  <c:v>80.849999999999994</c:v>
                </c:pt>
                <c:pt idx="433">
                  <c:v>82.649999999999991</c:v>
                </c:pt>
                <c:pt idx="434">
                  <c:v>82.25</c:v>
                </c:pt>
                <c:pt idx="435">
                  <c:v>81.739999999999995</c:v>
                </c:pt>
                <c:pt idx="436">
                  <c:v>81.56</c:v>
                </c:pt>
                <c:pt idx="437">
                  <c:v>83.490000000000023</c:v>
                </c:pt>
                <c:pt idx="438">
                  <c:v>83.4</c:v>
                </c:pt>
                <c:pt idx="439">
                  <c:v>83.34</c:v>
                </c:pt>
                <c:pt idx="440">
                  <c:v>83.669999999999987</c:v>
                </c:pt>
                <c:pt idx="441">
                  <c:v>83.66</c:v>
                </c:pt>
                <c:pt idx="442">
                  <c:v>83.08</c:v>
                </c:pt>
                <c:pt idx="443">
                  <c:v>83.51</c:v>
                </c:pt>
                <c:pt idx="444">
                  <c:v>83.13</c:v>
                </c:pt>
                <c:pt idx="445">
                  <c:v>83.23</c:v>
                </c:pt>
                <c:pt idx="446">
                  <c:v>81.849999999999994</c:v>
                </c:pt>
                <c:pt idx="447">
                  <c:v>82.26</c:v>
                </c:pt>
                <c:pt idx="448">
                  <c:v>83.23</c:v>
                </c:pt>
                <c:pt idx="449">
                  <c:v>81.819999999999993</c:v>
                </c:pt>
                <c:pt idx="450">
                  <c:v>83.45</c:v>
                </c:pt>
                <c:pt idx="451">
                  <c:v>84.169999999999987</c:v>
                </c:pt>
                <c:pt idx="452">
                  <c:v>83.679999999999978</c:v>
                </c:pt>
                <c:pt idx="453">
                  <c:v>83.960000000000022</c:v>
                </c:pt>
                <c:pt idx="454">
                  <c:v>84.92</c:v>
                </c:pt>
                <c:pt idx="455">
                  <c:v>84.990000000000023</c:v>
                </c:pt>
                <c:pt idx="456">
                  <c:v>85.79</c:v>
                </c:pt>
                <c:pt idx="457">
                  <c:v>85.55</c:v>
                </c:pt>
                <c:pt idx="458">
                  <c:v>85.82</c:v>
                </c:pt>
                <c:pt idx="459">
                  <c:v>88.75</c:v>
                </c:pt>
                <c:pt idx="460">
                  <c:v>88.86</c:v>
                </c:pt>
                <c:pt idx="461">
                  <c:v>91.179999999999978</c:v>
                </c:pt>
                <c:pt idx="462">
                  <c:v>92.8</c:v>
                </c:pt>
                <c:pt idx="463">
                  <c:v>88.82</c:v>
                </c:pt>
                <c:pt idx="464">
                  <c:v>89.66</c:v>
                </c:pt>
                <c:pt idx="465">
                  <c:v>93.84</c:v>
                </c:pt>
                <c:pt idx="466">
                  <c:v>92.02</c:v>
                </c:pt>
                <c:pt idx="467">
                  <c:v>90.4</c:v>
                </c:pt>
                <c:pt idx="468">
                  <c:v>90.990000000000023</c:v>
                </c:pt>
                <c:pt idx="469">
                  <c:v>93.86999999999999</c:v>
                </c:pt>
                <c:pt idx="470">
                  <c:v>92.35</c:v>
                </c:pt>
                <c:pt idx="471">
                  <c:v>92.66</c:v>
                </c:pt>
                <c:pt idx="472">
                  <c:v>95.48</c:v>
                </c:pt>
                <c:pt idx="473">
                  <c:v>96.14</c:v>
                </c:pt>
                <c:pt idx="474">
                  <c:v>96.89</c:v>
                </c:pt>
                <c:pt idx="475">
                  <c:v>91.98</c:v>
                </c:pt>
                <c:pt idx="476">
                  <c:v>87.08</c:v>
                </c:pt>
                <c:pt idx="477">
                  <c:v>76.13</c:v>
                </c:pt>
                <c:pt idx="478">
                  <c:v>74.649999999999991</c:v>
                </c:pt>
                <c:pt idx="479">
                  <c:v>74.39</c:v>
                </c:pt>
                <c:pt idx="480">
                  <c:v>75.78</c:v>
                </c:pt>
                <c:pt idx="481">
                  <c:v>74.55</c:v>
                </c:pt>
                <c:pt idx="482">
                  <c:v>76.8</c:v>
                </c:pt>
                <c:pt idx="483">
                  <c:v>80.78</c:v>
                </c:pt>
                <c:pt idx="484">
                  <c:v>84.440000000000026</c:v>
                </c:pt>
                <c:pt idx="485">
                  <c:v>87.32</c:v>
                </c:pt>
                <c:pt idx="486">
                  <c:v>87.58</c:v>
                </c:pt>
                <c:pt idx="487">
                  <c:v>89.97</c:v>
                </c:pt>
                <c:pt idx="488">
                  <c:v>91.42</c:v>
                </c:pt>
                <c:pt idx="489">
                  <c:v>95.01</c:v>
                </c:pt>
                <c:pt idx="490">
                  <c:v>95.88</c:v>
                </c:pt>
                <c:pt idx="491">
                  <c:v>95.38</c:v>
                </c:pt>
                <c:pt idx="492">
                  <c:v>97.63</c:v>
                </c:pt>
                <c:pt idx="493">
                  <c:v>96.5</c:v>
                </c:pt>
                <c:pt idx="494">
                  <c:v>99.16</c:v>
                </c:pt>
                <c:pt idx="495">
                  <c:v>101.08</c:v>
                </c:pt>
                <c:pt idx="496">
                  <c:v>97.61999999999999</c:v>
                </c:pt>
                <c:pt idx="497">
                  <c:v>96.82</c:v>
                </c:pt>
                <c:pt idx="498">
                  <c:v>97.25</c:v>
                </c:pt>
                <c:pt idx="499">
                  <c:v>98.72</c:v>
                </c:pt>
                <c:pt idx="500">
                  <c:v>101.67999999999998</c:v>
                </c:pt>
                <c:pt idx="501">
                  <c:v>102.82</c:v>
                </c:pt>
                <c:pt idx="502">
                  <c:v>104.28</c:v>
                </c:pt>
                <c:pt idx="503">
                  <c:v>106.44000000000007</c:v>
                </c:pt>
                <c:pt idx="504">
                  <c:v>106.14999999999999</c:v>
                </c:pt>
                <c:pt idx="505">
                  <c:v>106.72</c:v>
                </c:pt>
                <c:pt idx="506">
                  <c:v>105.71000000000002</c:v>
                </c:pt>
                <c:pt idx="507">
                  <c:v>108.82</c:v>
                </c:pt>
                <c:pt idx="508">
                  <c:v>109.49000000000002</c:v>
                </c:pt>
                <c:pt idx="509">
                  <c:v>108.67999999999998</c:v>
                </c:pt>
                <c:pt idx="510">
                  <c:v>110.21000000000002</c:v>
                </c:pt>
                <c:pt idx="511">
                  <c:v>106.76</c:v>
                </c:pt>
                <c:pt idx="512">
                  <c:v>106.23</c:v>
                </c:pt>
                <c:pt idx="513">
                  <c:v>105.77</c:v>
                </c:pt>
                <c:pt idx="514">
                  <c:v>106.11999999999999</c:v>
                </c:pt>
                <c:pt idx="515">
                  <c:v>107.52</c:v>
                </c:pt>
                <c:pt idx="516">
                  <c:v>110.55</c:v>
                </c:pt>
                <c:pt idx="517">
                  <c:v>112.43</c:v>
                </c:pt>
                <c:pt idx="518">
                  <c:v>110.77</c:v>
                </c:pt>
                <c:pt idx="519">
                  <c:v>108.42</c:v>
                </c:pt>
                <c:pt idx="520">
                  <c:v>106.11999999999999</c:v>
                </c:pt>
                <c:pt idx="521">
                  <c:v>107.82</c:v>
                </c:pt>
                <c:pt idx="522">
                  <c:v>112.32</c:v>
                </c:pt>
                <c:pt idx="523">
                  <c:v>113.46000000000002</c:v>
                </c:pt>
                <c:pt idx="524">
                  <c:v>110.47</c:v>
                </c:pt>
                <c:pt idx="525">
                  <c:v>109.11999999999999</c:v>
                </c:pt>
                <c:pt idx="526">
                  <c:v>111.32</c:v>
                </c:pt>
                <c:pt idx="527">
                  <c:v>111.56</c:v>
                </c:pt>
                <c:pt idx="528">
                  <c:v>113.11999999999999</c:v>
                </c:pt>
                <c:pt idx="529">
                  <c:v>111.91000000000007</c:v>
                </c:pt>
                <c:pt idx="530">
                  <c:v>113.66</c:v>
                </c:pt>
                <c:pt idx="531">
                  <c:v>114.54</c:v>
                </c:pt>
                <c:pt idx="532">
                  <c:v>110.05</c:v>
                </c:pt>
                <c:pt idx="533">
                  <c:v>104.51</c:v>
                </c:pt>
                <c:pt idx="534">
                  <c:v>102.81</c:v>
                </c:pt>
                <c:pt idx="535">
                  <c:v>100.54</c:v>
                </c:pt>
                <c:pt idx="536">
                  <c:v>102.99000000000002</c:v>
                </c:pt>
                <c:pt idx="537">
                  <c:v>104.51</c:v>
                </c:pt>
                <c:pt idx="538">
                  <c:v>103.48</c:v>
                </c:pt>
                <c:pt idx="539">
                  <c:v>99.910000000000025</c:v>
                </c:pt>
                <c:pt idx="540">
                  <c:v>99.26</c:v>
                </c:pt>
                <c:pt idx="541">
                  <c:v>100.11999999999999</c:v>
                </c:pt>
                <c:pt idx="542">
                  <c:v>100.5</c:v>
                </c:pt>
                <c:pt idx="543">
                  <c:v>102.41000000000007</c:v>
                </c:pt>
                <c:pt idx="544">
                  <c:v>102.19</c:v>
                </c:pt>
                <c:pt idx="545">
                  <c:v>103.23</c:v>
                </c:pt>
                <c:pt idx="546">
                  <c:v>103.85</c:v>
                </c:pt>
                <c:pt idx="547">
                  <c:v>104.16</c:v>
                </c:pt>
                <c:pt idx="548">
                  <c:v>103.58</c:v>
                </c:pt>
                <c:pt idx="549">
                  <c:v>101.95</c:v>
                </c:pt>
                <c:pt idx="550">
                  <c:v>102.95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ΕΥΡΩΖΩΝΗ</c:v>
                </c:pt>
              </c:strCache>
            </c:strRef>
          </c:tx>
          <c:spPr>
            <a:ln w="3746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Sheet1!$A$2:$A$552</c:f>
              <c:numCache>
                <c:formatCode>mmm\-yy</c:formatCode>
                <c:ptCount val="551"/>
                <c:pt idx="0">
                  <c:v>25204</c:v>
                </c:pt>
                <c:pt idx="1">
                  <c:v>25235</c:v>
                </c:pt>
                <c:pt idx="2">
                  <c:v>25263</c:v>
                </c:pt>
                <c:pt idx="3">
                  <c:v>25294</c:v>
                </c:pt>
                <c:pt idx="4">
                  <c:v>25324</c:v>
                </c:pt>
                <c:pt idx="5">
                  <c:v>25355</c:v>
                </c:pt>
                <c:pt idx="6">
                  <c:v>25385</c:v>
                </c:pt>
                <c:pt idx="7">
                  <c:v>25416</c:v>
                </c:pt>
                <c:pt idx="8">
                  <c:v>25447</c:v>
                </c:pt>
                <c:pt idx="9">
                  <c:v>25477</c:v>
                </c:pt>
                <c:pt idx="10">
                  <c:v>25508</c:v>
                </c:pt>
                <c:pt idx="11">
                  <c:v>25538</c:v>
                </c:pt>
                <c:pt idx="12">
                  <c:v>25569</c:v>
                </c:pt>
                <c:pt idx="13">
                  <c:v>25600</c:v>
                </c:pt>
                <c:pt idx="14">
                  <c:v>25628</c:v>
                </c:pt>
                <c:pt idx="15">
                  <c:v>25659</c:v>
                </c:pt>
                <c:pt idx="16">
                  <c:v>25689</c:v>
                </c:pt>
                <c:pt idx="17">
                  <c:v>25720</c:v>
                </c:pt>
                <c:pt idx="18">
                  <c:v>25750</c:v>
                </c:pt>
                <c:pt idx="19">
                  <c:v>25781</c:v>
                </c:pt>
                <c:pt idx="20">
                  <c:v>25812</c:v>
                </c:pt>
                <c:pt idx="21">
                  <c:v>25842</c:v>
                </c:pt>
                <c:pt idx="22">
                  <c:v>25873</c:v>
                </c:pt>
                <c:pt idx="23">
                  <c:v>25903</c:v>
                </c:pt>
                <c:pt idx="24">
                  <c:v>25934</c:v>
                </c:pt>
                <c:pt idx="25">
                  <c:v>25965</c:v>
                </c:pt>
                <c:pt idx="26">
                  <c:v>25993</c:v>
                </c:pt>
                <c:pt idx="27">
                  <c:v>26024</c:v>
                </c:pt>
                <c:pt idx="28">
                  <c:v>26054</c:v>
                </c:pt>
                <c:pt idx="29">
                  <c:v>26085</c:v>
                </c:pt>
                <c:pt idx="30">
                  <c:v>26115</c:v>
                </c:pt>
                <c:pt idx="31">
                  <c:v>26146</c:v>
                </c:pt>
                <c:pt idx="32">
                  <c:v>26177</c:v>
                </c:pt>
                <c:pt idx="33">
                  <c:v>26207</c:v>
                </c:pt>
                <c:pt idx="34">
                  <c:v>26238</c:v>
                </c:pt>
                <c:pt idx="35">
                  <c:v>26268</c:v>
                </c:pt>
                <c:pt idx="36">
                  <c:v>26299</c:v>
                </c:pt>
                <c:pt idx="37">
                  <c:v>26330</c:v>
                </c:pt>
                <c:pt idx="38">
                  <c:v>26359</c:v>
                </c:pt>
                <c:pt idx="39">
                  <c:v>26390</c:v>
                </c:pt>
                <c:pt idx="40">
                  <c:v>26420</c:v>
                </c:pt>
                <c:pt idx="41">
                  <c:v>26451</c:v>
                </c:pt>
                <c:pt idx="42">
                  <c:v>26481</c:v>
                </c:pt>
                <c:pt idx="43">
                  <c:v>26512</c:v>
                </c:pt>
                <c:pt idx="44">
                  <c:v>26543</c:v>
                </c:pt>
                <c:pt idx="45">
                  <c:v>26573</c:v>
                </c:pt>
                <c:pt idx="46">
                  <c:v>26604</c:v>
                </c:pt>
                <c:pt idx="47">
                  <c:v>26634</c:v>
                </c:pt>
                <c:pt idx="48">
                  <c:v>26665</c:v>
                </c:pt>
                <c:pt idx="49">
                  <c:v>26696</c:v>
                </c:pt>
                <c:pt idx="50">
                  <c:v>26724</c:v>
                </c:pt>
                <c:pt idx="51">
                  <c:v>26755</c:v>
                </c:pt>
                <c:pt idx="52">
                  <c:v>26785</c:v>
                </c:pt>
                <c:pt idx="53">
                  <c:v>26816</c:v>
                </c:pt>
                <c:pt idx="54">
                  <c:v>26846</c:v>
                </c:pt>
                <c:pt idx="55">
                  <c:v>26877</c:v>
                </c:pt>
                <c:pt idx="56">
                  <c:v>26908</c:v>
                </c:pt>
                <c:pt idx="57">
                  <c:v>26938</c:v>
                </c:pt>
                <c:pt idx="58">
                  <c:v>26969</c:v>
                </c:pt>
                <c:pt idx="59">
                  <c:v>26999</c:v>
                </c:pt>
                <c:pt idx="60">
                  <c:v>27030</c:v>
                </c:pt>
                <c:pt idx="61">
                  <c:v>27061</c:v>
                </c:pt>
                <c:pt idx="62">
                  <c:v>27089</c:v>
                </c:pt>
                <c:pt idx="63">
                  <c:v>27120</c:v>
                </c:pt>
                <c:pt idx="64">
                  <c:v>27150</c:v>
                </c:pt>
                <c:pt idx="65">
                  <c:v>27181</c:v>
                </c:pt>
                <c:pt idx="66">
                  <c:v>27211</c:v>
                </c:pt>
                <c:pt idx="67">
                  <c:v>27242</c:v>
                </c:pt>
                <c:pt idx="68">
                  <c:v>27273</c:v>
                </c:pt>
                <c:pt idx="69">
                  <c:v>27303</c:v>
                </c:pt>
                <c:pt idx="70">
                  <c:v>27334</c:v>
                </c:pt>
                <c:pt idx="71">
                  <c:v>27364</c:v>
                </c:pt>
                <c:pt idx="72">
                  <c:v>27395</c:v>
                </c:pt>
                <c:pt idx="73">
                  <c:v>27426</c:v>
                </c:pt>
                <c:pt idx="74">
                  <c:v>27454</c:v>
                </c:pt>
                <c:pt idx="75">
                  <c:v>27485</c:v>
                </c:pt>
                <c:pt idx="76">
                  <c:v>27515</c:v>
                </c:pt>
                <c:pt idx="77">
                  <c:v>27546</c:v>
                </c:pt>
                <c:pt idx="78">
                  <c:v>27576</c:v>
                </c:pt>
                <c:pt idx="79">
                  <c:v>27607</c:v>
                </c:pt>
                <c:pt idx="80">
                  <c:v>27638</c:v>
                </c:pt>
                <c:pt idx="81">
                  <c:v>27668</c:v>
                </c:pt>
                <c:pt idx="82">
                  <c:v>27699</c:v>
                </c:pt>
                <c:pt idx="83">
                  <c:v>27729</c:v>
                </c:pt>
                <c:pt idx="84">
                  <c:v>27760</c:v>
                </c:pt>
                <c:pt idx="85">
                  <c:v>27791</c:v>
                </c:pt>
                <c:pt idx="86">
                  <c:v>27820</c:v>
                </c:pt>
                <c:pt idx="87">
                  <c:v>27851</c:v>
                </c:pt>
                <c:pt idx="88">
                  <c:v>27881</c:v>
                </c:pt>
                <c:pt idx="89">
                  <c:v>27912</c:v>
                </c:pt>
                <c:pt idx="90">
                  <c:v>27942</c:v>
                </c:pt>
                <c:pt idx="91">
                  <c:v>27973</c:v>
                </c:pt>
                <c:pt idx="92">
                  <c:v>28004</c:v>
                </c:pt>
                <c:pt idx="93">
                  <c:v>28034</c:v>
                </c:pt>
                <c:pt idx="94">
                  <c:v>28065</c:v>
                </c:pt>
                <c:pt idx="95">
                  <c:v>28095</c:v>
                </c:pt>
                <c:pt idx="96">
                  <c:v>28126</c:v>
                </c:pt>
                <c:pt idx="97">
                  <c:v>28157</c:v>
                </c:pt>
                <c:pt idx="98">
                  <c:v>28185</c:v>
                </c:pt>
                <c:pt idx="99">
                  <c:v>28216</c:v>
                </c:pt>
                <c:pt idx="100">
                  <c:v>28246</c:v>
                </c:pt>
                <c:pt idx="101">
                  <c:v>28277</c:v>
                </c:pt>
                <c:pt idx="102">
                  <c:v>28307</c:v>
                </c:pt>
                <c:pt idx="103">
                  <c:v>28338</c:v>
                </c:pt>
                <c:pt idx="104">
                  <c:v>28369</c:v>
                </c:pt>
                <c:pt idx="105">
                  <c:v>28399</c:v>
                </c:pt>
                <c:pt idx="106">
                  <c:v>28430</c:v>
                </c:pt>
                <c:pt idx="107">
                  <c:v>28460</c:v>
                </c:pt>
                <c:pt idx="108">
                  <c:v>28491</c:v>
                </c:pt>
                <c:pt idx="109">
                  <c:v>28522</c:v>
                </c:pt>
                <c:pt idx="110">
                  <c:v>28550</c:v>
                </c:pt>
                <c:pt idx="111">
                  <c:v>28581</c:v>
                </c:pt>
                <c:pt idx="112">
                  <c:v>28611</c:v>
                </c:pt>
                <c:pt idx="113">
                  <c:v>28642</c:v>
                </c:pt>
                <c:pt idx="114">
                  <c:v>28672</c:v>
                </c:pt>
                <c:pt idx="115">
                  <c:v>28703</c:v>
                </c:pt>
                <c:pt idx="116">
                  <c:v>28734</c:v>
                </c:pt>
                <c:pt idx="117">
                  <c:v>28764</c:v>
                </c:pt>
                <c:pt idx="118">
                  <c:v>28795</c:v>
                </c:pt>
                <c:pt idx="119">
                  <c:v>28825</c:v>
                </c:pt>
                <c:pt idx="120">
                  <c:v>28856</c:v>
                </c:pt>
                <c:pt idx="121">
                  <c:v>28887</c:v>
                </c:pt>
                <c:pt idx="122">
                  <c:v>28915</c:v>
                </c:pt>
                <c:pt idx="123">
                  <c:v>28946</c:v>
                </c:pt>
                <c:pt idx="124">
                  <c:v>28976</c:v>
                </c:pt>
                <c:pt idx="125">
                  <c:v>29007</c:v>
                </c:pt>
                <c:pt idx="126">
                  <c:v>29037</c:v>
                </c:pt>
                <c:pt idx="127">
                  <c:v>29068</c:v>
                </c:pt>
                <c:pt idx="128">
                  <c:v>29099</c:v>
                </c:pt>
                <c:pt idx="129">
                  <c:v>29129</c:v>
                </c:pt>
                <c:pt idx="130">
                  <c:v>29160</c:v>
                </c:pt>
                <c:pt idx="131">
                  <c:v>29190</c:v>
                </c:pt>
                <c:pt idx="132">
                  <c:v>29221</c:v>
                </c:pt>
                <c:pt idx="133">
                  <c:v>29252</c:v>
                </c:pt>
                <c:pt idx="134">
                  <c:v>29281</c:v>
                </c:pt>
                <c:pt idx="135">
                  <c:v>29312</c:v>
                </c:pt>
                <c:pt idx="136">
                  <c:v>29342</c:v>
                </c:pt>
                <c:pt idx="137">
                  <c:v>29373</c:v>
                </c:pt>
                <c:pt idx="138">
                  <c:v>29403</c:v>
                </c:pt>
                <c:pt idx="139">
                  <c:v>29434</c:v>
                </c:pt>
                <c:pt idx="140">
                  <c:v>29465</c:v>
                </c:pt>
                <c:pt idx="141">
                  <c:v>29495</c:v>
                </c:pt>
                <c:pt idx="142">
                  <c:v>29526</c:v>
                </c:pt>
                <c:pt idx="143">
                  <c:v>29556</c:v>
                </c:pt>
                <c:pt idx="144">
                  <c:v>29587</c:v>
                </c:pt>
                <c:pt idx="145">
                  <c:v>29618</c:v>
                </c:pt>
                <c:pt idx="146">
                  <c:v>29646</c:v>
                </c:pt>
                <c:pt idx="147">
                  <c:v>29677</c:v>
                </c:pt>
                <c:pt idx="148">
                  <c:v>29707</c:v>
                </c:pt>
                <c:pt idx="149">
                  <c:v>29738</c:v>
                </c:pt>
                <c:pt idx="150">
                  <c:v>29768</c:v>
                </c:pt>
                <c:pt idx="151">
                  <c:v>29799</c:v>
                </c:pt>
                <c:pt idx="152">
                  <c:v>29830</c:v>
                </c:pt>
                <c:pt idx="153">
                  <c:v>29860</c:v>
                </c:pt>
                <c:pt idx="154">
                  <c:v>29891</c:v>
                </c:pt>
                <c:pt idx="155">
                  <c:v>29921</c:v>
                </c:pt>
                <c:pt idx="156">
                  <c:v>29952</c:v>
                </c:pt>
                <c:pt idx="157">
                  <c:v>29983</c:v>
                </c:pt>
                <c:pt idx="158">
                  <c:v>30011</c:v>
                </c:pt>
                <c:pt idx="159">
                  <c:v>30042</c:v>
                </c:pt>
                <c:pt idx="160">
                  <c:v>30072</c:v>
                </c:pt>
                <c:pt idx="161">
                  <c:v>30103</c:v>
                </c:pt>
                <c:pt idx="162">
                  <c:v>30133</c:v>
                </c:pt>
                <c:pt idx="163">
                  <c:v>30164</c:v>
                </c:pt>
                <c:pt idx="164">
                  <c:v>30195</c:v>
                </c:pt>
                <c:pt idx="165">
                  <c:v>30225</c:v>
                </c:pt>
                <c:pt idx="166">
                  <c:v>30256</c:v>
                </c:pt>
                <c:pt idx="167">
                  <c:v>30286</c:v>
                </c:pt>
                <c:pt idx="168">
                  <c:v>30317</c:v>
                </c:pt>
                <c:pt idx="169">
                  <c:v>30348</c:v>
                </c:pt>
                <c:pt idx="170">
                  <c:v>30376</c:v>
                </c:pt>
                <c:pt idx="171">
                  <c:v>30407</c:v>
                </c:pt>
                <c:pt idx="172">
                  <c:v>30437</c:v>
                </c:pt>
                <c:pt idx="173">
                  <c:v>30468</c:v>
                </c:pt>
                <c:pt idx="174">
                  <c:v>30498</c:v>
                </c:pt>
                <c:pt idx="175">
                  <c:v>30529</c:v>
                </c:pt>
                <c:pt idx="176">
                  <c:v>30560</c:v>
                </c:pt>
                <c:pt idx="177">
                  <c:v>30590</c:v>
                </c:pt>
                <c:pt idx="178">
                  <c:v>30621</c:v>
                </c:pt>
                <c:pt idx="179">
                  <c:v>30651</c:v>
                </c:pt>
                <c:pt idx="180">
                  <c:v>30682</c:v>
                </c:pt>
                <c:pt idx="181">
                  <c:v>30713</c:v>
                </c:pt>
                <c:pt idx="182">
                  <c:v>30742</c:v>
                </c:pt>
                <c:pt idx="183">
                  <c:v>30773</c:v>
                </c:pt>
                <c:pt idx="184">
                  <c:v>30803</c:v>
                </c:pt>
                <c:pt idx="185">
                  <c:v>30834</c:v>
                </c:pt>
                <c:pt idx="186">
                  <c:v>30864</c:v>
                </c:pt>
                <c:pt idx="187">
                  <c:v>30895</c:v>
                </c:pt>
                <c:pt idx="188">
                  <c:v>30926</c:v>
                </c:pt>
                <c:pt idx="189">
                  <c:v>30956</c:v>
                </c:pt>
                <c:pt idx="190">
                  <c:v>30987</c:v>
                </c:pt>
                <c:pt idx="191">
                  <c:v>31017</c:v>
                </c:pt>
                <c:pt idx="192">
                  <c:v>31048</c:v>
                </c:pt>
                <c:pt idx="193">
                  <c:v>31079</c:v>
                </c:pt>
                <c:pt idx="194">
                  <c:v>31107</c:v>
                </c:pt>
                <c:pt idx="195">
                  <c:v>31138</c:v>
                </c:pt>
                <c:pt idx="196">
                  <c:v>31168</c:v>
                </c:pt>
                <c:pt idx="197">
                  <c:v>31199</c:v>
                </c:pt>
                <c:pt idx="198">
                  <c:v>31229</c:v>
                </c:pt>
                <c:pt idx="199">
                  <c:v>31260</c:v>
                </c:pt>
                <c:pt idx="200">
                  <c:v>31291</c:v>
                </c:pt>
                <c:pt idx="201">
                  <c:v>31321</c:v>
                </c:pt>
                <c:pt idx="202">
                  <c:v>31352</c:v>
                </c:pt>
                <c:pt idx="203">
                  <c:v>31382</c:v>
                </c:pt>
                <c:pt idx="204">
                  <c:v>31413</c:v>
                </c:pt>
                <c:pt idx="205">
                  <c:v>31444</c:v>
                </c:pt>
                <c:pt idx="206">
                  <c:v>31472</c:v>
                </c:pt>
                <c:pt idx="207">
                  <c:v>31503</c:v>
                </c:pt>
                <c:pt idx="208">
                  <c:v>31533</c:v>
                </c:pt>
                <c:pt idx="209">
                  <c:v>31564</c:v>
                </c:pt>
                <c:pt idx="210">
                  <c:v>31594</c:v>
                </c:pt>
                <c:pt idx="211">
                  <c:v>31625</c:v>
                </c:pt>
                <c:pt idx="212">
                  <c:v>31656</c:v>
                </c:pt>
                <c:pt idx="213">
                  <c:v>31686</c:v>
                </c:pt>
                <c:pt idx="214">
                  <c:v>31717</c:v>
                </c:pt>
                <c:pt idx="215">
                  <c:v>31747</c:v>
                </c:pt>
                <c:pt idx="216">
                  <c:v>31778</c:v>
                </c:pt>
                <c:pt idx="217">
                  <c:v>31809</c:v>
                </c:pt>
                <c:pt idx="218">
                  <c:v>31837</c:v>
                </c:pt>
                <c:pt idx="219">
                  <c:v>31868</c:v>
                </c:pt>
                <c:pt idx="220">
                  <c:v>31898</c:v>
                </c:pt>
                <c:pt idx="221">
                  <c:v>31929</c:v>
                </c:pt>
                <c:pt idx="222">
                  <c:v>31959</c:v>
                </c:pt>
                <c:pt idx="223">
                  <c:v>31990</c:v>
                </c:pt>
                <c:pt idx="224">
                  <c:v>32021</c:v>
                </c:pt>
                <c:pt idx="225">
                  <c:v>32051</c:v>
                </c:pt>
                <c:pt idx="226">
                  <c:v>32082</c:v>
                </c:pt>
                <c:pt idx="227">
                  <c:v>32112</c:v>
                </c:pt>
                <c:pt idx="228">
                  <c:v>32143</c:v>
                </c:pt>
                <c:pt idx="229">
                  <c:v>32174</c:v>
                </c:pt>
                <c:pt idx="230">
                  <c:v>32203</c:v>
                </c:pt>
                <c:pt idx="231">
                  <c:v>32234</c:v>
                </c:pt>
                <c:pt idx="232">
                  <c:v>32264</c:v>
                </c:pt>
                <c:pt idx="233">
                  <c:v>32295</c:v>
                </c:pt>
                <c:pt idx="234">
                  <c:v>32325</c:v>
                </c:pt>
                <c:pt idx="235">
                  <c:v>32356</c:v>
                </c:pt>
                <c:pt idx="236">
                  <c:v>32387</c:v>
                </c:pt>
                <c:pt idx="237">
                  <c:v>32417</c:v>
                </c:pt>
                <c:pt idx="238">
                  <c:v>32448</c:v>
                </c:pt>
                <c:pt idx="239">
                  <c:v>32478</c:v>
                </c:pt>
                <c:pt idx="240">
                  <c:v>32509</c:v>
                </c:pt>
                <c:pt idx="241">
                  <c:v>32540</c:v>
                </c:pt>
                <c:pt idx="242">
                  <c:v>32568</c:v>
                </c:pt>
                <c:pt idx="243">
                  <c:v>32599</c:v>
                </c:pt>
                <c:pt idx="244">
                  <c:v>32629</c:v>
                </c:pt>
                <c:pt idx="245">
                  <c:v>32660</c:v>
                </c:pt>
                <c:pt idx="246">
                  <c:v>32690</c:v>
                </c:pt>
                <c:pt idx="247">
                  <c:v>32721</c:v>
                </c:pt>
                <c:pt idx="248">
                  <c:v>32752</c:v>
                </c:pt>
                <c:pt idx="249">
                  <c:v>32782</c:v>
                </c:pt>
                <c:pt idx="250">
                  <c:v>32813</c:v>
                </c:pt>
                <c:pt idx="251">
                  <c:v>32843</c:v>
                </c:pt>
                <c:pt idx="252">
                  <c:v>32874</c:v>
                </c:pt>
                <c:pt idx="253">
                  <c:v>32905</c:v>
                </c:pt>
                <c:pt idx="254">
                  <c:v>32933</c:v>
                </c:pt>
                <c:pt idx="255">
                  <c:v>32964</c:v>
                </c:pt>
                <c:pt idx="256">
                  <c:v>32994</c:v>
                </c:pt>
                <c:pt idx="257">
                  <c:v>33025</c:v>
                </c:pt>
                <c:pt idx="258">
                  <c:v>33055</c:v>
                </c:pt>
                <c:pt idx="259">
                  <c:v>33086</c:v>
                </c:pt>
                <c:pt idx="260">
                  <c:v>33117</c:v>
                </c:pt>
                <c:pt idx="261">
                  <c:v>33147</c:v>
                </c:pt>
                <c:pt idx="262">
                  <c:v>33178</c:v>
                </c:pt>
                <c:pt idx="263">
                  <c:v>33208</c:v>
                </c:pt>
                <c:pt idx="264">
                  <c:v>33239</c:v>
                </c:pt>
                <c:pt idx="265">
                  <c:v>33270</c:v>
                </c:pt>
                <c:pt idx="266">
                  <c:v>33298</c:v>
                </c:pt>
                <c:pt idx="267">
                  <c:v>33329</c:v>
                </c:pt>
                <c:pt idx="268">
                  <c:v>33359</c:v>
                </c:pt>
                <c:pt idx="269">
                  <c:v>33390</c:v>
                </c:pt>
                <c:pt idx="270">
                  <c:v>33420</c:v>
                </c:pt>
                <c:pt idx="271">
                  <c:v>33451</c:v>
                </c:pt>
                <c:pt idx="272">
                  <c:v>33482</c:v>
                </c:pt>
                <c:pt idx="273">
                  <c:v>33512</c:v>
                </c:pt>
                <c:pt idx="274">
                  <c:v>33543</c:v>
                </c:pt>
                <c:pt idx="275">
                  <c:v>33573</c:v>
                </c:pt>
                <c:pt idx="276">
                  <c:v>33604</c:v>
                </c:pt>
                <c:pt idx="277">
                  <c:v>33635</c:v>
                </c:pt>
                <c:pt idx="278">
                  <c:v>33664</c:v>
                </c:pt>
                <c:pt idx="279">
                  <c:v>33695</c:v>
                </c:pt>
                <c:pt idx="280">
                  <c:v>33725</c:v>
                </c:pt>
                <c:pt idx="281">
                  <c:v>33756</c:v>
                </c:pt>
                <c:pt idx="282">
                  <c:v>33786</c:v>
                </c:pt>
                <c:pt idx="283">
                  <c:v>33817</c:v>
                </c:pt>
                <c:pt idx="284">
                  <c:v>33848</c:v>
                </c:pt>
                <c:pt idx="285">
                  <c:v>33878</c:v>
                </c:pt>
                <c:pt idx="286">
                  <c:v>33909</c:v>
                </c:pt>
                <c:pt idx="287">
                  <c:v>33939</c:v>
                </c:pt>
                <c:pt idx="288">
                  <c:v>33970</c:v>
                </c:pt>
                <c:pt idx="289">
                  <c:v>34001</c:v>
                </c:pt>
                <c:pt idx="290">
                  <c:v>34029</c:v>
                </c:pt>
                <c:pt idx="291">
                  <c:v>34060</c:v>
                </c:pt>
                <c:pt idx="292">
                  <c:v>34090</c:v>
                </c:pt>
                <c:pt idx="293">
                  <c:v>34121</c:v>
                </c:pt>
                <c:pt idx="294">
                  <c:v>34151</c:v>
                </c:pt>
                <c:pt idx="295">
                  <c:v>34182</c:v>
                </c:pt>
                <c:pt idx="296">
                  <c:v>34213</c:v>
                </c:pt>
                <c:pt idx="297">
                  <c:v>34243</c:v>
                </c:pt>
                <c:pt idx="298">
                  <c:v>34274</c:v>
                </c:pt>
                <c:pt idx="299">
                  <c:v>34304</c:v>
                </c:pt>
                <c:pt idx="300">
                  <c:v>34335</c:v>
                </c:pt>
                <c:pt idx="301">
                  <c:v>34366</c:v>
                </c:pt>
                <c:pt idx="302">
                  <c:v>34394</c:v>
                </c:pt>
                <c:pt idx="303">
                  <c:v>34425</c:v>
                </c:pt>
                <c:pt idx="304">
                  <c:v>34455</c:v>
                </c:pt>
                <c:pt idx="305">
                  <c:v>34486</c:v>
                </c:pt>
                <c:pt idx="306">
                  <c:v>34516</c:v>
                </c:pt>
                <c:pt idx="307">
                  <c:v>34547</c:v>
                </c:pt>
                <c:pt idx="308">
                  <c:v>34578</c:v>
                </c:pt>
                <c:pt idx="309">
                  <c:v>34608</c:v>
                </c:pt>
                <c:pt idx="310">
                  <c:v>34639</c:v>
                </c:pt>
                <c:pt idx="311">
                  <c:v>34669</c:v>
                </c:pt>
                <c:pt idx="312">
                  <c:v>34700</c:v>
                </c:pt>
                <c:pt idx="313">
                  <c:v>34731</c:v>
                </c:pt>
                <c:pt idx="314">
                  <c:v>34759</c:v>
                </c:pt>
                <c:pt idx="315">
                  <c:v>34790</c:v>
                </c:pt>
                <c:pt idx="316">
                  <c:v>34820</c:v>
                </c:pt>
                <c:pt idx="317">
                  <c:v>34851</c:v>
                </c:pt>
                <c:pt idx="318">
                  <c:v>34881</c:v>
                </c:pt>
                <c:pt idx="319">
                  <c:v>34912</c:v>
                </c:pt>
                <c:pt idx="320">
                  <c:v>34943</c:v>
                </c:pt>
                <c:pt idx="321">
                  <c:v>34973</c:v>
                </c:pt>
                <c:pt idx="322">
                  <c:v>35004</c:v>
                </c:pt>
                <c:pt idx="323">
                  <c:v>35034</c:v>
                </c:pt>
                <c:pt idx="324">
                  <c:v>35065</c:v>
                </c:pt>
                <c:pt idx="325">
                  <c:v>35096</c:v>
                </c:pt>
                <c:pt idx="326">
                  <c:v>35125</c:v>
                </c:pt>
                <c:pt idx="327">
                  <c:v>35156</c:v>
                </c:pt>
                <c:pt idx="328">
                  <c:v>35186</c:v>
                </c:pt>
                <c:pt idx="329">
                  <c:v>35217</c:v>
                </c:pt>
                <c:pt idx="330">
                  <c:v>35247</c:v>
                </c:pt>
                <c:pt idx="331">
                  <c:v>35278</c:v>
                </c:pt>
                <c:pt idx="332">
                  <c:v>35309</c:v>
                </c:pt>
                <c:pt idx="333">
                  <c:v>35339</c:v>
                </c:pt>
                <c:pt idx="334">
                  <c:v>35370</c:v>
                </c:pt>
                <c:pt idx="335">
                  <c:v>35400</c:v>
                </c:pt>
                <c:pt idx="336">
                  <c:v>35431</c:v>
                </c:pt>
                <c:pt idx="337">
                  <c:v>35462</c:v>
                </c:pt>
                <c:pt idx="338">
                  <c:v>35490</c:v>
                </c:pt>
                <c:pt idx="339">
                  <c:v>35521</c:v>
                </c:pt>
                <c:pt idx="340">
                  <c:v>35551</c:v>
                </c:pt>
                <c:pt idx="341">
                  <c:v>35582</c:v>
                </c:pt>
                <c:pt idx="342">
                  <c:v>35612</c:v>
                </c:pt>
                <c:pt idx="343">
                  <c:v>35643</c:v>
                </c:pt>
                <c:pt idx="344">
                  <c:v>35674</c:v>
                </c:pt>
                <c:pt idx="345">
                  <c:v>35704</c:v>
                </c:pt>
                <c:pt idx="346">
                  <c:v>35735</c:v>
                </c:pt>
                <c:pt idx="347">
                  <c:v>35765</c:v>
                </c:pt>
                <c:pt idx="348">
                  <c:v>35796</c:v>
                </c:pt>
                <c:pt idx="349">
                  <c:v>35827</c:v>
                </c:pt>
                <c:pt idx="350">
                  <c:v>35855</c:v>
                </c:pt>
                <c:pt idx="351">
                  <c:v>35886</c:v>
                </c:pt>
                <c:pt idx="352">
                  <c:v>35916</c:v>
                </c:pt>
                <c:pt idx="353">
                  <c:v>35947</c:v>
                </c:pt>
                <c:pt idx="354">
                  <c:v>35977</c:v>
                </c:pt>
                <c:pt idx="355">
                  <c:v>36008</c:v>
                </c:pt>
                <c:pt idx="356">
                  <c:v>36039</c:v>
                </c:pt>
                <c:pt idx="357">
                  <c:v>36069</c:v>
                </c:pt>
                <c:pt idx="358">
                  <c:v>36100</c:v>
                </c:pt>
                <c:pt idx="359">
                  <c:v>36130</c:v>
                </c:pt>
                <c:pt idx="360">
                  <c:v>36161</c:v>
                </c:pt>
                <c:pt idx="361">
                  <c:v>36192</c:v>
                </c:pt>
                <c:pt idx="362">
                  <c:v>36220</c:v>
                </c:pt>
                <c:pt idx="363">
                  <c:v>36251</c:v>
                </c:pt>
                <c:pt idx="364">
                  <c:v>36281</c:v>
                </c:pt>
                <c:pt idx="365">
                  <c:v>36312</c:v>
                </c:pt>
                <c:pt idx="366">
                  <c:v>36342</c:v>
                </c:pt>
                <c:pt idx="367">
                  <c:v>36373</c:v>
                </c:pt>
                <c:pt idx="368">
                  <c:v>36404</c:v>
                </c:pt>
                <c:pt idx="369">
                  <c:v>36434</c:v>
                </c:pt>
                <c:pt idx="370">
                  <c:v>36465</c:v>
                </c:pt>
                <c:pt idx="371">
                  <c:v>36495</c:v>
                </c:pt>
                <c:pt idx="372">
                  <c:v>36526</c:v>
                </c:pt>
                <c:pt idx="373">
                  <c:v>36557</c:v>
                </c:pt>
                <c:pt idx="374">
                  <c:v>36586</c:v>
                </c:pt>
                <c:pt idx="375">
                  <c:v>36617</c:v>
                </c:pt>
                <c:pt idx="376">
                  <c:v>36647</c:v>
                </c:pt>
                <c:pt idx="377">
                  <c:v>36678</c:v>
                </c:pt>
                <c:pt idx="378">
                  <c:v>36708</c:v>
                </c:pt>
                <c:pt idx="379">
                  <c:v>36739</c:v>
                </c:pt>
                <c:pt idx="380">
                  <c:v>36770</c:v>
                </c:pt>
                <c:pt idx="381">
                  <c:v>36800</c:v>
                </c:pt>
                <c:pt idx="382">
                  <c:v>36831</c:v>
                </c:pt>
                <c:pt idx="383">
                  <c:v>36861</c:v>
                </c:pt>
                <c:pt idx="384">
                  <c:v>36892</c:v>
                </c:pt>
                <c:pt idx="385">
                  <c:v>36923</c:v>
                </c:pt>
                <c:pt idx="386">
                  <c:v>36951</c:v>
                </c:pt>
                <c:pt idx="387">
                  <c:v>36982</c:v>
                </c:pt>
                <c:pt idx="388">
                  <c:v>37012</c:v>
                </c:pt>
                <c:pt idx="389">
                  <c:v>37043</c:v>
                </c:pt>
                <c:pt idx="390">
                  <c:v>37073</c:v>
                </c:pt>
                <c:pt idx="391">
                  <c:v>37104</c:v>
                </c:pt>
                <c:pt idx="392">
                  <c:v>37135</c:v>
                </c:pt>
                <c:pt idx="393">
                  <c:v>37165</c:v>
                </c:pt>
                <c:pt idx="394">
                  <c:v>37196</c:v>
                </c:pt>
                <c:pt idx="395">
                  <c:v>37226</c:v>
                </c:pt>
                <c:pt idx="396">
                  <c:v>37257</c:v>
                </c:pt>
                <c:pt idx="397">
                  <c:v>37288</c:v>
                </c:pt>
                <c:pt idx="398">
                  <c:v>37316</c:v>
                </c:pt>
                <c:pt idx="399">
                  <c:v>37347</c:v>
                </c:pt>
                <c:pt idx="400">
                  <c:v>37377</c:v>
                </c:pt>
                <c:pt idx="401">
                  <c:v>37408</c:v>
                </c:pt>
                <c:pt idx="402">
                  <c:v>37438</c:v>
                </c:pt>
                <c:pt idx="403">
                  <c:v>37469</c:v>
                </c:pt>
                <c:pt idx="404">
                  <c:v>37500</c:v>
                </c:pt>
                <c:pt idx="405">
                  <c:v>37530</c:v>
                </c:pt>
                <c:pt idx="406">
                  <c:v>37561</c:v>
                </c:pt>
                <c:pt idx="407">
                  <c:v>37591</c:v>
                </c:pt>
                <c:pt idx="408">
                  <c:v>37622</c:v>
                </c:pt>
                <c:pt idx="409">
                  <c:v>37653</c:v>
                </c:pt>
                <c:pt idx="410">
                  <c:v>37681</c:v>
                </c:pt>
                <c:pt idx="411">
                  <c:v>37712</c:v>
                </c:pt>
                <c:pt idx="412">
                  <c:v>37742</c:v>
                </c:pt>
                <c:pt idx="413">
                  <c:v>37773</c:v>
                </c:pt>
                <c:pt idx="414">
                  <c:v>37803</c:v>
                </c:pt>
                <c:pt idx="415">
                  <c:v>37834</c:v>
                </c:pt>
                <c:pt idx="416">
                  <c:v>37865</c:v>
                </c:pt>
                <c:pt idx="417">
                  <c:v>37895</c:v>
                </c:pt>
                <c:pt idx="418">
                  <c:v>37926</c:v>
                </c:pt>
                <c:pt idx="419">
                  <c:v>37956</c:v>
                </c:pt>
                <c:pt idx="420">
                  <c:v>37987</c:v>
                </c:pt>
                <c:pt idx="421">
                  <c:v>38018</c:v>
                </c:pt>
                <c:pt idx="422">
                  <c:v>38047</c:v>
                </c:pt>
                <c:pt idx="423">
                  <c:v>38078</c:v>
                </c:pt>
                <c:pt idx="424">
                  <c:v>38108</c:v>
                </c:pt>
                <c:pt idx="425">
                  <c:v>38139</c:v>
                </c:pt>
                <c:pt idx="426">
                  <c:v>38169</c:v>
                </c:pt>
                <c:pt idx="427">
                  <c:v>38200</c:v>
                </c:pt>
                <c:pt idx="428">
                  <c:v>38231</c:v>
                </c:pt>
                <c:pt idx="429">
                  <c:v>38261</c:v>
                </c:pt>
                <c:pt idx="430">
                  <c:v>38292</c:v>
                </c:pt>
                <c:pt idx="431">
                  <c:v>38322</c:v>
                </c:pt>
                <c:pt idx="432">
                  <c:v>38353</c:v>
                </c:pt>
                <c:pt idx="433">
                  <c:v>38384</c:v>
                </c:pt>
                <c:pt idx="434">
                  <c:v>38412</c:v>
                </c:pt>
                <c:pt idx="435">
                  <c:v>38443</c:v>
                </c:pt>
                <c:pt idx="436">
                  <c:v>38473</c:v>
                </c:pt>
                <c:pt idx="437">
                  <c:v>38504</c:v>
                </c:pt>
                <c:pt idx="438">
                  <c:v>38534</c:v>
                </c:pt>
                <c:pt idx="439">
                  <c:v>38565</c:v>
                </c:pt>
                <c:pt idx="440">
                  <c:v>38596</c:v>
                </c:pt>
                <c:pt idx="441">
                  <c:v>38626</c:v>
                </c:pt>
                <c:pt idx="442">
                  <c:v>38657</c:v>
                </c:pt>
                <c:pt idx="443">
                  <c:v>38687</c:v>
                </c:pt>
                <c:pt idx="444">
                  <c:v>38718</c:v>
                </c:pt>
                <c:pt idx="445">
                  <c:v>38749</c:v>
                </c:pt>
                <c:pt idx="446">
                  <c:v>38777</c:v>
                </c:pt>
                <c:pt idx="447">
                  <c:v>38808</c:v>
                </c:pt>
                <c:pt idx="448">
                  <c:v>38838</c:v>
                </c:pt>
                <c:pt idx="449">
                  <c:v>38869</c:v>
                </c:pt>
                <c:pt idx="450">
                  <c:v>38899</c:v>
                </c:pt>
                <c:pt idx="451">
                  <c:v>38930</c:v>
                </c:pt>
                <c:pt idx="452">
                  <c:v>38961</c:v>
                </c:pt>
                <c:pt idx="453">
                  <c:v>38991</c:v>
                </c:pt>
                <c:pt idx="454">
                  <c:v>39022</c:v>
                </c:pt>
                <c:pt idx="455">
                  <c:v>39052</c:v>
                </c:pt>
                <c:pt idx="456">
                  <c:v>39083</c:v>
                </c:pt>
                <c:pt idx="457">
                  <c:v>39114</c:v>
                </c:pt>
                <c:pt idx="458">
                  <c:v>39142</c:v>
                </c:pt>
                <c:pt idx="459">
                  <c:v>39173</c:v>
                </c:pt>
                <c:pt idx="460">
                  <c:v>39203</c:v>
                </c:pt>
                <c:pt idx="461">
                  <c:v>39234</c:v>
                </c:pt>
                <c:pt idx="462">
                  <c:v>39264</c:v>
                </c:pt>
                <c:pt idx="463">
                  <c:v>39295</c:v>
                </c:pt>
                <c:pt idx="464">
                  <c:v>39326</c:v>
                </c:pt>
                <c:pt idx="465">
                  <c:v>39356</c:v>
                </c:pt>
                <c:pt idx="466">
                  <c:v>39387</c:v>
                </c:pt>
                <c:pt idx="467">
                  <c:v>39417</c:v>
                </c:pt>
                <c:pt idx="468">
                  <c:v>39448</c:v>
                </c:pt>
                <c:pt idx="469">
                  <c:v>39479</c:v>
                </c:pt>
                <c:pt idx="470">
                  <c:v>39508</c:v>
                </c:pt>
                <c:pt idx="471">
                  <c:v>39539</c:v>
                </c:pt>
                <c:pt idx="472">
                  <c:v>39569</c:v>
                </c:pt>
                <c:pt idx="473">
                  <c:v>39600</c:v>
                </c:pt>
                <c:pt idx="474">
                  <c:v>39630</c:v>
                </c:pt>
                <c:pt idx="475">
                  <c:v>39661</c:v>
                </c:pt>
                <c:pt idx="476">
                  <c:v>39692</c:v>
                </c:pt>
                <c:pt idx="477">
                  <c:v>39722</c:v>
                </c:pt>
                <c:pt idx="478">
                  <c:v>39753</c:v>
                </c:pt>
                <c:pt idx="479">
                  <c:v>39783</c:v>
                </c:pt>
                <c:pt idx="480">
                  <c:v>39814</c:v>
                </c:pt>
                <c:pt idx="481">
                  <c:v>39845</c:v>
                </c:pt>
                <c:pt idx="482">
                  <c:v>39873</c:v>
                </c:pt>
                <c:pt idx="483">
                  <c:v>39904</c:v>
                </c:pt>
                <c:pt idx="484">
                  <c:v>39934</c:v>
                </c:pt>
                <c:pt idx="485">
                  <c:v>39965</c:v>
                </c:pt>
                <c:pt idx="486">
                  <c:v>39995</c:v>
                </c:pt>
                <c:pt idx="487">
                  <c:v>40026</c:v>
                </c:pt>
                <c:pt idx="488">
                  <c:v>40057</c:v>
                </c:pt>
                <c:pt idx="489">
                  <c:v>40087</c:v>
                </c:pt>
                <c:pt idx="490">
                  <c:v>40118</c:v>
                </c:pt>
                <c:pt idx="491">
                  <c:v>40148</c:v>
                </c:pt>
                <c:pt idx="492">
                  <c:v>40179</c:v>
                </c:pt>
                <c:pt idx="493">
                  <c:v>40210</c:v>
                </c:pt>
                <c:pt idx="494">
                  <c:v>40238</c:v>
                </c:pt>
                <c:pt idx="495">
                  <c:v>40269</c:v>
                </c:pt>
                <c:pt idx="496">
                  <c:v>40299</c:v>
                </c:pt>
                <c:pt idx="497">
                  <c:v>40330</c:v>
                </c:pt>
                <c:pt idx="498">
                  <c:v>40360</c:v>
                </c:pt>
                <c:pt idx="499">
                  <c:v>40391</c:v>
                </c:pt>
                <c:pt idx="500">
                  <c:v>40422</c:v>
                </c:pt>
                <c:pt idx="501">
                  <c:v>40452</c:v>
                </c:pt>
                <c:pt idx="502">
                  <c:v>40483</c:v>
                </c:pt>
                <c:pt idx="503">
                  <c:v>40513</c:v>
                </c:pt>
                <c:pt idx="504">
                  <c:v>40544</c:v>
                </c:pt>
                <c:pt idx="505">
                  <c:v>40575</c:v>
                </c:pt>
                <c:pt idx="506">
                  <c:v>40603</c:v>
                </c:pt>
                <c:pt idx="507">
                  <c:v>40634</c:v>
                </c:pt>
                <c:pt idx="508">
                  <c:v>40664</c:v>
                </c:pt>
                <c:pt idx="509">
                  <c:v>40695</c:v>
                </c:pt>
                <c:pt idx="510">
                  <c:v>40725</c:v>
                </c:pt>
                <c:pt idx="511">
                  <c:v>40756</c:v>
                </c:pt>
                <c:pt idx="512">
                  <c:v>40787</c:v>
                </c:pt>
                <c:pt idx="513">
                  <c:v>40817</c:v>
                </c:pt>
                <c:pt idx="514">
                  <c:v>40848</c:v>
                </c:pt>
                <c:pt idx="515">
                  <c:v>40878</c:v>
                </c:pt>
                <c:pt idx="516">
                  <c:v>40909</c:v>
                </c:pt>
                <c:pt idx="517">
                  <c:v>40940</c:v>
                </c:pt>
                <c:pt idx="518">
                  <c:v>40969</c:v>
                </c:pt>
                <c:pt idx="519">
                  <c:v>41000</c:v>
                </c:pt>
                <c:pt idx="520">
                  <c:v>41030</c:v>
                </c:pt>
                <c:pt idx="521">
                  <c:v>41061</c:v>
                </c:pt>
                <c:pt idx="522">
                  <c:v>41091</c:v>
                </c:pt>
                <c:pt idx="523">
                  <c:v>41122</c:v>
                </c:pt>
                <c:pt idx="524">
                  <c:v>41153</c:v>
                </c:pt>
                <c:pt idx="525">
                  <c:v>41183</c:v>
                </c:pt>
                <c:pt idx="526">
                  <c:v>41214</c:v>
                </c:pt>
                <c:pt idx="527">
                  <c:v>41244</c:v>
                </c:pt>
                <c:pt idx="528">
                  <c:v>41275</c:v>
                </c:pt>
                <c:pt idx="529">
                  <c:v>41306</c:v>
                </c:pt>
                <c:pt idx="530">
                  <c:v>41334</c:v>
                </c:pt>
                <c:pt idx="531">
                  <c:v>41365</c:v>
                </c:pt>
                <c:pt idx="532">
                  <c:v>41395</c:v>
                </c:pt>
                <c:pt idx="533">
                  <c:v>41426</c:v>
                </c:pt>
                <c:pt idx="534">
                  <c:v>41456</c:v>
                </c:pt>
                <c:pt idx="535">
                  <c:v>41487</c:v>
                </c:pt>
                <c:pt idx="536">
                  <c:v>41518</c:v>
                </c:pt>
                <c:pt idx="537">
                  <c:v>41548</c:v>
                </c:pt>
                <c:pt idx="538">
                  <c:v>41579</c:v>
                </c:pt>
                <c:pt idx="539">
                  <c:v>41609</c:v>
                </c:pt>
                <c:pt idx="540">
                  <c:v>41640</c:v>
                </c:pt>
                <c:pt idx="541">
                  <c:v>41671</c:v>
                </c:pt>
                <c:pt idx="542">
                  <c:v>41699</c:v>
                </c:pt>
                <c:pt idx="543">
                  <c:v>41730</c:v>
                </c:pt>
                <c:pt idx="544">
                  <c:v>41760</c:v>
                </c:pt>
                <c:pt idx="545">
                  <c:v>41791</c:v>
                </c:pt>
                <c:pt idx="546">
                  <c:v>41821</c:v>
                </c:pt>
                <c:pt idx="547">
                  <c:v>41852</c:v>
                </c:pt>
                <c:pt idx="548">
                  <c:v>41883</c:v>
                </c:pt>
                <c:pt idx="549">
                  <c:v>41913</c:v>
                </c:pt>
                <c:pt idx="550">
                  <c:v>41944</c:v>
                </c:pt>
              </c:numCache>
            </c:numRef>
          </c:cat>
          <c:val>
            <c:numRef>
              <c:f>Sheet1!$F$2:$F$552</c:f>
              <c:numCache>
                <c:formatCode>General</c:formatCode>
                <c:ptCount val="551"/>
                <c:pt idx="0">
                  <c:v>82.76</c:v>
                </c:pt>
                <c:pt idx="1">
                  <c:v>82.51</c:v>
                </c:pt>
                <c:pt idx="2">
                  <c:v>82.210000000000022</c:v>
                </c:pt>
                <c:pt idx="3">
                  <c:v>82.149999999999991</c:v>
                </c:pt>
                <c:pt idx="4">
                  <c:v>82.53</c:v>
                </c:pt>
                <c:pt idx="5">
                  <c:v>82.01</c:v>
                </c:pt>
                <c:pt idx="6">
                  <c:v>81.92</c:v>
                </c:pt>
                <c:pt idx="7">
                  <c:v>80.7</c:v>
                </c:pt>
                <c:pt idx="8">
                  <c:v>80.23</c:v>
                </c:pt>
                <c:pt idx="9">
                  <c:v>81.709999999999994</c:v>
                </c:pt>
                <c:pt idx="10">
                  <c:v>82.38</c:v>
                </c:pt>
                <c:pt idx="11">
                  <c:v>82.36999999999999</c:v>
                </c:pt>
                <c:pt idx="12">
                  <c:v>82.2</c:v>
                </c:pt>
                <c:pt idx="13">
                  <c:v>81.960000000000022</c:v>
                </c:pt>
                <c:pt idx="14">
                  <c:v>82.07</c:v>
                </c:pt>
                <c:pt idx="15">
                  <c:v>82.08</c:v>
                </c:pt>
                <c:pt idx="16">
                  <c:v>82.22</c:v>
                </c:pt>
                <c:pt idx="17">
                  <c:v>82.210000000000022</c:v>
                </c:pt>
                <c:pt idx="18">
                  <c:v>82.16</c:v>
                </c:pt>
                <c:pt idx="19">
                  <c:v>82.3</c:v>
                </c:pt>
                <c:pt idx="20">
                  <c:v>82.04</c:v>
                </c:pt>
                <c:pt idx="21">
                  <c:v>81.86</c:v>
                </c:pt>
                <c:pt idx="22">
                  <c:v>81.84</c:v>
                </c:pt>
                <c:pt idx="23">
                  <c:v>81.61999999999999</c:v>
                </c:pt>
                <c:pt idx="24">
                  <c:v>81.410000000000025</c:v>
                </c:pt>
                <c:pt idx="25">
                  <c:v>81.649999999999991</c:v>
                </c:pt>
                <c:pt idx="26">
                  <c:v>81.739999999999995</c:v>
                </c:pt>
                <c:pt idx="27">
                  <c:v>81.599999999999994</c:v>
                </c:pt>
                <c:pt idx="28">
                  <c:v>82.09</c:v>
                </c:pt>
                <c:pt idx="29">
                  <c:v>82.06</c:v>
                </c:pt>
                <c:pt idx="30">
                  <c:v>82.69</c:v>
                </c:pt>
                <c:pt idx="31">
                  <c:v>83.14</c:v>
                </c:pt>
                <c:pt idx="32">
                  <c:v>82.88</c:v>
                </c:pt>
                <c:pt idx="33">
                  <c:v>83.07</c:v>
                </c:pt>
                <c:pt idx="34">
                  <c:v>83.34</c:v>
                </c:pt>
                <c:pt idx="35">
                  <c:v>83.84</c:v>
                </c:pt>
                <c:pt idx="36">
                  <c:v>84.86999999999999</c:v>
                </c:pt>
                <c:pt idx="37">
                  <c:v>85.05</c:v>
                </c:pt>
                <c:pt idx="38">
                  <c:v>85.27</c:v>
                </c:pt>
                <c:pt idx="39">
                  <c:v>85.1</c:v>
                </c:pt>
                <c:pt idx="40">
                  <c:v>85.25</c:v>
                </c:pt>
                <c:pt idx="41">
                  <c:v>85.460000000000022</c:v>
                </c:pt>
                <c:pt idx="42">
                  <c:v>86.78</c:v>
                </c:pt>
                <c:pt idx="43">
                  <c:v>86.149999999999991</c:v>
                </c:pt>
                <c:pt idx="44">
                  <c:v>86.460000000000022</c:v>
                </c:pt>
                <c:pt idx="45">
                  <c:v>86.75</c:v>
                </c:pt>
                <c:pt idx="46">
                  <c:v>87.34</c:v>
                </c:pt>
                <c:pt idx="47">
                  <c:v>87.3</c:v>
                </c:pt>
                <c:pt idx="48">
                  <c:v>87.43</c:v>
                </c:pt>
                <c:pt idx="49">
                  <c:v>88.5</c:v>
                </c:pt>
                <c:pt idx="50">
                  <c:v>89.77</c:v>
                </c:pt>
                <c:pt idx="51">
                  <c:v>88.93</c:v>
                </c:pt>
                <c:pt idx="52">
                  <c:v>89.35</c:v>
                </c:pt>
                <c:pt idx="53">
                  <c:v>92.440000000000026</c:v>
                </c:pt>
                <c:pt idx="54">
                  <c:v>97.23</c:v>
                </c:pt>
                <c:pt idx="55">
                  <c:v>95.7</c:v>
                </c:pt>
                <c:pt idx="56">
                  <c:v>96.33</c:v>
                </c:pt>
                <c:pt idx="57">
                  <c:v>96.52</c:v>
                </c:pt>
                <c:pt idx="58">
                  <c:v>93.56</c:v>
                </c:pt>
                <c:pt idx="59">
                  <c:v>91.78</c:v>
                </c:pt>
                <c:pt idx="60">
                  <c:v>88.47</c:v>
                </c:pt>
                <c:pt idx="61">
                  <c:v>88.09</c:v>
                </c:pt>
                <c:pt idx="62">
                  <c:v>89.23</c:v>
                </c:pt>
                <c:pt idx="63">
                  <c:v>89.61</c:v>
                </c:pt>
                <c:pt idx="64">
                  <c:v>90.52</c:v>
                </c:pt>
                <c:pt idx="65">
                  <c:v>89.88</c:v>
                </c:pt>
                <c:pt idx="66">
                  <c:v>90.460000000000022</c:v>
                </c:pt>
                <c:pt idx="67">
                  <c:v>90.35</c:v>
                </c:pt>
                <c:pt idx="68">
                  <c:v>89.679999999999978</c:v>
                </c:pt>
                <c:pt idx="69">
                  <c:v>90.03</c:v>
                </c:pt>
                <c:pt idx="70">
                  <c:v>91.169999999999987</c:v>
                </c:pt>
                <c:pt idx="71">
                  <c:v>92.61999999999999</c:v>
                </c:pt>
                <c:pt idx="72">
                  <c:v>94.89</c:v>
                </c:pt>
                <c:pt idx="73">
                  <c:v>95.11</c:v>
                </c:pt>
                <c:pt idx="74">
                  <c:v>95.23</c:v>
                </c:pt>
                <c:pt idx="75">
                  <c:v>94.56</c:v>
                </c:pt>
                <c:pt idx="76">
                  <c:v>95.179999999999978</c:v>
                </c:pt>
                <c:pt idx="77">
                  <c:v>95.649999999999991</c:v>
                </c:pt>
                <c:pt idx="78">
                  <c:v>93.11</c:v>
                </c:pt>
                <c:pt idx="79">
                  <c:v>91.54</c:v>
                </c:pt>
                <c:pt idx="80">
                  <c:v>90.76</c:v>
                </c:pt>
                <c:pt idx="81">
                  <c:v>91.35</c:v>
                </c:pt>
                <c:pt idx="82">
                  <c:v>91.31</c:v>
                </c:pt>
                <c:pt idx="83">
                  <c:v>91.14</c:v>
                </c:pt>
                <c:pt idx="84">
                  <c:v>90.990000000000023</c:v>
                </c:pt>
                <c:pt idx="85">
                  <c:v>90.149999999999991</c:v>
                </c:pt>
                <c:pt idx="86">
                  <c:v>89.61999999999999</c:v>
                </c:pt>
                <c:pt idx="87">
                  <c:v>89.81</c:v>
                </c:pt>
                <c:pt idx="88">
                  <c:v>90.2</c:v>
                </c:pt>
                <c:pt idx="89">
                  <c:v>90.19</c:v>
                </c:pt>
                <c:pt idx="90">
                  <c:v>89.83</c:v>
                </c:pt>
                <c:pt idx="91">
                  <c:v>90.16</c:v>
                </c:pt>
                <c:pt idx="92">
                  <c:v>91.76</c:v>
                </c:pt>
                <c:pt idx="93">
                  <c:v>93.86</c:v>
                </c:pt>
                <c:pt idx="94">
                  <c:v>94.82</c:v>
                </c:pt>
                <c:pt idx="95">
                  <c:v>94.82</c:v>
                </c:pt>
                <c:pt idx="96">
                  <c:v>94.07</c:v>
                </c:pt>
                <c:pt idx="97">
                  <c:v>93.78</c:v>
                </c:pt>
                <c:pt idx="98">
                  <c:v>93.85</c:v>
                </c:pt>
                <c:pt idx="99">
                  <c:v>93.79</c:v>
                </c:pt>
                <c:pt idx="100">
                  <c:v>94.36999999999999</c:v>
                </c:pt>
                <c:pt idx="101">
                  <c:v>94.179999999999978</c:v>
                </c:pt>
                <c:pt idx="102">
                  <c:v>94.61</c:v>
                </c:pt>
                <c:pt idx="103">
                  <c:v>94.03</c:v>
                </c:pt>
                <c:pt idx="104">
                  <c:v>94.11999999999999</c:v>
                </c:pt>
                <c:pt idx="105">
                  <c:v>94.08</c:v>
                </c:pt>
                <c:pt idx="106">
                  <c:v>93.61999999999999</c:v>
                </c:pt>
                <c:pt idx="107">
                  <c:v>94.82</c:v>
                </c:pt>
                <c:pt idx="108">
                  <c:v>94.73</c:v>
                </c:pt>
                <c:pt idx="109">
                  <c:v>94.95</c:v>
                </c:pt>
                <c:pt idx="110">
                  <c:v>96.3</c:v>
                </c:pt>
                <c:pt idx="111">
                  <c:v>96.56</c:v>
                </c:pt>
                <c:pt idx="112">
                  <c:v>95.42</c:v>
                </c:pt>
                <c:pt idx="113">
                  <c:v>94.85</c:v>
                </c:pt>
                <c:pt idx="114">
                  <c:v>94.16</c:v>
                </c:pt>
                <c:pt idx="115">
                  <c:v>93.92</c:v>
                </c:pt>
                <c:pt idx="116">
                  <c:v>94.149999999999991</c:v>
                </c:pt>
                <c:pt idx="117">
                  <c:v>97.2</c:v>
                </c:pt>
                <c:pt idx="118">
                  <c:v>96.740000000000023</c:v>
                </c:pt>
                <c:pt idx="119">
                  <c:v>97.84</c:v>
                </c:pt>
                <c:pt idx="120">
                  <c:v>99.42</c:v>
                </c:pt>
                <c:pt idx="121">
                  <c:v>99.410000000000025</c:v>
                </c:pt>
                <c:pt idx="122">
                  <c:v>99.38</c:v>
                </c:pt>
                <c:pt idx="123">
                  <c:v>98.460000000000022</c:v>
                </c:pt>
                <c:pt idx="124">
                  <c:v>97.86999999999999</c:v>
                </c:pt>
                <c:pt idx="125">
                  <c:v>97.77</c:v>
                </c:pt>
                <c:pt idx="126">
                  <c:v>97.48</c:v>
                </c:pt>
                <c:pt idx="127">
                  <c:v>97.72</c:v>
                </c:pt>
                <c:pt idx="128">
                  <c:v>99.54</c:v>
                </c:pt>
                <c:pt idx="129">
                  <c:v>100.78</c:v>
                </c:pt>
                <c:pt idx="130">
                  <c:v>102.88</c:v>
                </c:pt>
                <c:pt idx="131">
                  <c:v>103.57</c:v>
                </c:pt>
                <c:pt idx="132">
                  <c:v>103.6</c:v>
                </c:pt>
                <c:pt idx="133">
                  <c:v>102.8</c:v>
                </c:pt>
                <c:pt idx="134">
                  <c:v>100.02</c:v>
                </c:pt>
                <c:pt idx="135">
                  <c:v>98.43</c:v>
                </c:pt>
                <c:pt idx="136">
                  <c:v>98.29</c:v>
                </c:pt>
                <c:pt idx="137">
                  <c:v>98.03</c:v>
                </c:pt>
                <c:pt idx="138">
                  <c:v>99.09</c:v>
                </c:pt>
                <c:pt idx="139">
                  <c:v>97.9</c:v>
                </c:pt>
                <c:pt idx="140">
                  <c:v>96.39</c:v>
                </c:pt>
                <c:pt idx="141">
                  <c:v>94.01</c:v>
                </c:pt>
                <c:pt idx="142">
                  <c:v>91.36</c:v>
                </c:pt>
                <c:pt idx="143">
                  <c:v>90.460000000000022</c:v>
                </c:pt>
                <c:pt idx="144">
                  <c:v>88.04</c:v>
                </c:pt>
                <c:pt idx="145">
                  <c:v>85.14</c:v>
                </c:pt>
                <c:pt idx="146">
                  <c:v>86.42</c:v>
                </c:pt>
                <c:pt idx="147">
                  <c:v>85.29</c:v>
                </c:pt>
                <c:pt idx="148">
                  <c:v>82.4</c:v>
                </c:pt>
                <c:pt idx="149">
                  <c:v>81.23</c:v>
                </c:pt>
                <c:pt idx="150">
                  <c:v>81.410000000000025</c:v>
                </c:pt>
                <c:pt idx="151">
                  <c:v>80.819999999999993</c:v>
                </c:pt>
                <c:pt idx="152">
                  <c:v>84.57</c:v>
                </c:pt>
                <c:pt idx="153">
                  <c:v>86.54</c:v>
                </c:pt>
                <c:pt idx="154">
                  <c:v>85.679999999999978</c:v>
                </c:pt>
                <c:pt idx="155">
                  <c:v>84.669999999999987</c:v>
                </c:pt>
                <c:pt idx="156">
                  <c:v>84.75</c:v>
                </c:pt>
                <c:pt idx="157">
                  <c:v>84.25</c:v>
                </c:pt>
                <c:pt idx="158">
                  <c:v>84.22</c:v>
                </c:pt>
                <c:pt idx="159">
                  <c:v>84.13</c:v>
                </c:pt>
                <c:pt idx="160">
                  <c:v>85.88</c:v>
                </c:pt>
                <c:pt idx="161">
                  <c:v>83.84</c:v>
                </c:pt>
                <c:pt idx="162">
                  <c:v>83.08</c:v>
                </c:pt>
                <c:pt idx="163">
                  <c:v>83.5</c:v>
                </c:pt>
                <c:pt idx="164">
                  <c:v>83.4</c:v>
                </c:pt>
                <c:pt idx="165">
                  <c:v>83.88</c:v>
                </c:pt>
                <c:pt idx="166">
                  <c:v>84.06</c:v>
                </c:pt>
                <c:pt idx="167">
                  <c:v>86.5</c:v>
                </c:pt>
                <c:pt idx="168">
                  <c:v>87.75</c:v>
                </c:pt>
                <c:pt idx="169">
                  <c:v>87.8</c:v>
                </c:pt>
                <c:pt idx="170">
                  <c:v>88.69</c:v>
                </c:pt>
                <c:pt idx="171">
                  <c:v>86.14</c:v>
                </c:pt>
                <c:pt idx="172">
                  <c:v>84.61</c:v>
                </c:pt>
                <c:pt idx="173">
                  <c:v>83.43</c:v>
                </c:pt>
                <c:pt idx="174">
                  <c:v>82.86</c:v>
                </c:pt>
                <c:pt idx="175">
                  <c:v>81.52</c:v>
                </c:pt>
                <c:pt idx="176">
                  <c:v>81.540000000000006</c:v>
                </c:pt>
                <c:pt idx="177">
                  <c:v>82.29</c:v>
                </c:pt>
                <c:pt idx="178">
                  <c:v>81.03</c:v>
                </c:pt>
                <c:pt idx="179">
                  <c:v>80.36999999999999</c:v>
                </c:pt>
                <c:pt idx="180">
                  <c:v>79.63</c:v>
                </c:pt>
                <c:pt idx="181">
                  <c:v>81.599999999999994</c:v>
                </c:pt>
                <c:pt idx="182">
                  <c:v>83.55</c:v>
                </c:pt>
                <c:pt idx="183">
                  <c:v>82.93</c:v>
                </c:pt>
                <c:pt idx="184">
                  <c:v>81.290000000000006</c:v>
                </c:pt>
                <c:pt idx="185">
                  <c:v>82.29</c:v>
                </c:pt>
                <c:pt idx="186">
                  <c:v>81.679999999999978</c:v>
                </c:pt>
                <c:pt idx="187">
                  <c:v>80.69</c:v>
                </c:pt>
                <c:pt idx="188">
                  <c:v>78.569999999999993</c:v>
                </c:pt>
                <c:pt idx="189">
                  <c:v>78.48</c:v>
                </c:pt>
                <c:pt idx="190">
                  <c:v>79.679999999999978</c:v>
                </c:pt>
                <c:pt idx="191">
                  <c:v>78.940000000000026</c:v>
                </c:pt>
                <c:pt idx="192">
                  <c:v>79.59</c:v>
                </c:pt>
                <c:pt idx="193">
                  <c:v>78.440000000000026</c:v>
                </c:pt>
                <c:pt idx="194">
                  <c:v>77.66</c:v>
                </c:pt>
                <c:pt idx="195">
                  <c:v>79.16</c:v>
                </c:pt>
                <c:pt idx="196">
                  <c:v>78.599999999999994</c:v>
                </c:pt>
                <c:pt idx="197">
                  <c:v>78.84</c:v>
                </c:pt>
                <c:pt idx="198">
                  <c:v>79.8</c:v>
                </c:pt>
                <c:pt idx="199">
                  <c:v>81.84</c:v>
                </c:pt>
                <c:pt idx="200">
                  <c:v>81.14</c:v>
                </c:pt>
                <c:pt idx="201">
                  <c:v>83.19</c:v>
                </c:pt>
                <c:pt idx="202">
                  <c:v>83.7</c:v>
                </c:pt>
                <c:pt idx="203">
                  <c:v>85.69</c:v>
                </c:pt>
                <c:pt idx="204">
                  <c:v>88.04</c:v>
                </c:pt>
                <c:pt idx="205">
                  <c:v>89.93</c:v>
                </c:pt>
                <c:pt idx="206">
                  <c:v>91.179999999999978</c:v>
                </c:pt>
                <c:pt idx="207">
                  <c:v>89.5</c:v>
                </c:pt>
                <c:pt idx="208">
                  <c:v>89.54</c:v>
                </c:pt>
                <c:pt idx="209">
                  <c:v>89.72</c:v>
                </c:pt>
                <c:pt idx="210">
                  <c:v>91.33</c:v>
                </c:pt>
                <c:pt idx="211">
                  <c:v>93.66</c:v>
                </c:pt>
                <c:pt idx="212">
                  <c:v>94.39</c:v>
                </c:pt>
                <c:pt idx="213">
                  <c:v>96.669999999999987</c:v>
                </c:pt>
                <c:pt idx="214">
                  <c:v>96.52</c:v>
                </c:pt>
                <c:pt idx="215">
                  <c:v>97.52</c:v>
                </c:pt>
                <c:pt idx="216">
                  <c:v>100.38</c:v>
                </c:pt>
                <c:pt idx="217">
                  <c:v>101.07</c:v>
                </c:pt>
                <c:pt idx="218">
                  <c:v>99.169999999999987</c:v>
                </c:pt>
                <c:pt idx="219">
                  <c:v>97.940000000000026</c:v>
                </c:pt>
                <c:pt idx="220">
                  <c:v>97.69</c:v>
                </c:pt>
                <c:pt idx="221">
                  <c:v>97.36</c:v>
                </c:pt>
                <c:pt idx="222">
                  <c:v>97.210000000000022</c:v>
                </c:pt>
                <c:pt idx="223">
                  <c:v>96.36</c:v>
                </c:pt>
                <c:pt idx="224">
                  <c:v>96.84</c:v>
                </c:pt>
                <c:pt idx="225">
                  <c:v>97.169999999999987</c:v>
                </c:pt>
                <c:pt idx="226">
                  <c:v>99.13</c:v>
                </c:pt>
                <c:pt idx="227">
                  <c:v>99.75</c:v>
                </c:pt>
                <c:pt idx="228">
                  <c:v>99.27</c:v>
                </c:pt>
                <c:pt idx="229">
                  <c:v>97.8</c:v>
                </c:pt>
                <c:pt idx="230">
                  <c:v>97.13</c:v>
                </c:pt>
                <c:pt idx="231">
                  <c:v>95.95</c:v>
                </c:pt>
                <c:pt idx="232">
                  <c:v>94.960000000000022</c:v>
                </c:pt>
                <c:pt idx="233">
                  <c:v>93.740000000000023</c:v>
                </c:pt>
                <c:pt idx="234">
                  <c:v>91.8</c:v>
                </c:pt>
                <c:pt idx="235">
                  <c:v>90.38</c:v>
                </c:pt>
                <c:pt idx="236">
                  <c:v>91.06</c:v>
                </c:pt>
                <c:pt idx="237">
                  <c:v>91.42</c:v>
                </c:pt>
                <c:pt idx="238">
                  <c:v>92.47</c:v>
                </c:pt>
                <c:pt idx="239">
                  <c:v>92.410000000000025</c:v>
                </c:pt>
                <c:pt idx="240">
                  <c:v>90.88</c:v>
                </c:pt>
                <c:pt idx="241">
                  <c:v>90.490000000000023</c:v>
                </c:pt>
                <c:pt idx="242">
                  <c:v>90.92</c:v>
                </c:pt>
                <c:pt idx="243">
                  <c:v>90.95</c:v>
                </c:pt>
                <c:pt idx="244">
                  <c:v>89.52</c:v>
                </c:pt>
                <c:pt idx="245">
                  <c:v>89.77</c:v>
                </c:pt>
                <c:pt idx="246">
                  <c:v>91.910000000000025</c:v>
                </c:pt>
                <c:pt idx="247">
                  <c:v>91.23</c:v>
                </c:pt>
                <c:pt idx="248">
                  <c:v>90.84</c:v>
                </c:pt>
                <c:pt idx="249">
                  <c:v>93.13</c:v>
                </c:pt>
                <c:pt idx="250">
                  <c:v>95.179999999999978</c:v>
                </c:pt>
                <c:pt idx="251">
                  <c:v>98.69</c:v>
                </c:pt>
                <c:pt idx="252">
                  <c:v>100.05</c:v>
                </c:pt>
                <c:pt idx="253">
                  <c:v>100.31</c:v>
                </c:pt>
                <c:pt idx="254">
                  <c:v>100.66999999999999</c:v>
                </c:pt>
                <c:pt idx="255">
                  <c:v>101.61999999999999</c:v>
                </c:pt>
                <c:pt idx="256">
                  <c:v>101.08</c:v>
                </c:pt>
                <c:pt idx="257">
                  <c:v>99.61999999999999</c:v>
                </c:pt>
                <c:pt idx="258">
                  <c:v>99.8</c:v>
                </c:pt>
                <c:pt idx="259">
                  <c:v>101.17999999999998</c:v>
                </c:pt>
                <c:pt idx="260">
                  <c:v>100.06</c:v>
                </c:pt>
                <c:pt idx="261">
                  <c:v>100.41000000000007</c:v>
                </c:pt>
                <c:pt idx="262">
                  <c:v>101.84</c:v>
                </c:pt>
                <c:pt idx="263">
                  <c:v>102.36</c:v>
                </c:pt>
                <c:pt idx="264">
                  <c:v>101.33</c:v>
                </c:pt>
                <c:pt idx="265">
                  <c:v>102.29</c:v>
                </c:pt>
                <c:pt idx="266">
                  <c:v>98.63</c:v>
                </c:pt>
                <c:pt idx="267">
                  <c:v>94.3</c:v>
                </c:pt>
                <c:pt idx="268">
                  <c:v>94.01</c:v>
                </c:pt>
                <c:pt idx="269">
                  <c:v>92.63</c:v>
                </c:pt>
                <c:pt idx="270">
                  <c:v>92.940000000000026</c:v>
                </c:pt>
                <c:pt idx="271">
                  <c:v>93.89</c:v>
                </c:pt>
                <c:pt idx="272">
                  <c:v>94.75</c:v>
                </c:pt>
                <c:pt idx="273">
                  <c:v>94.52</c:v>
                </c:pt>
                <c:pt idx="274">
                  <c:v>96.43</c:v>
                </c:pt>
                <c:pt idx="275">
                  <c:v>98.210000000000022</c:v>
                </c:pt>
                <c:pt idx="276">
                  <c:v>97.92</c:v>
                </c:pt>
                <c:pt idx="277">
                  <c:v>97.08</c:v>
                </c:pt>
                <c:pt idx="278">
                  <c:v>96.669999999999987</c:v>
                </c:pt>
                <c:pt idx="279">
                  <c:v>96.669999999999987</c:v>
                </c:pt>
                <c:pt idx="280">
                  <c:v>97.09</c:v>
                </c:pt>
                <c:pt idx="281">
                  <c:v>98.06</c:v>
                </c:pt>
                <c:pt idx="282">
                  <c:v>101.34</c:v>
                </c:pt>
                <c:pt idx="283">
                  <c:v>103.11</c:v>
                </c:pt>
                <c:pt idx="284">
                  <c:v>102.19</c:v>
                </c:pt>
                <c:pt idx="285">
                  <c:v>101.56</c:v>
                </c:pt>
                <c:pt idx="286">
                  <c:v>99.69</c:v>
                </c:pt>
                <c:pt idx="287">
                  <c:v>99.740000000000023</c:v>
                </c:pt>
                <c:pt idx="288">
                  <c:v>98.740000000000023</c:v>
                </c:pt>
                <c:pt idx="289">
                  <c:v>97.98</c:v>
                </c:pt>
                <c:pt idx="290">
                  <c:v>96.42</c:v>
                </c:pt>
                <c:pt idx="291">
                  <c:v>96.61</c:v>
                </c:pt>
                <c:pt idx="292">
                  <c:v>96.210000000000022</c:v>
                </c:pt>
                <c:pt idx="293">
                  <c:v>94.4</c:v>
                </c:pt>
                <c:pt idx="294">
                  <c:v>91.86999999999999</c:v>
                </c:pt>
                <c:pt idx="295">
                  <c:v>91.11999999999999</c:v>
                </c:pt>
                <c:pt idx="296">
                  <c:v>93.669999999999987</c:v>
                </c:pt>
                <c:pt idx="297">
                  <c:v>93.179999999999978</c:v>
                </c:pt>
                <c:pt idx="298">
                  <c:v>91.54</c:v>
                </c:pt>
                <c:pt idx="299">
                  <c:v>91.31</c:v>
                </c:pt>
                <c:pt idx="300">
                  <c:v>90.31</c:v>
                </c:pt>
                <c:pt idx="301">
                  <c:v>90.26</c:v>
                </c:pt>
                <c:pt idx="302">
                  <c:v>91.61999999999999</c:v>
                </c:pt>
                <c:pt idx="303">
                  <c:v>91.33</c:v>
                </c:pt>
                <c:pt idx="304">
                  <c:v>92.88</c:v>
                </c:pt>
                <c:pt idx="305">
                  <c:v>93.57</c:v>
                </c:pt>
                <c:pt idx="306">
                  <c:v>95.48</c:v>
                </c:pt>
                <c:pt idx="307">
                  <c:v>95.440000000000026</c:v>
                </c:pt>
                <c:pt idx="308">
                  <c:v>95.34</c:v>
                </c:pt>
                <c:pt idx="309">
                  <c:v>96.13</c:v>
                </c:pt>
                <c:pt idx="310">
                  <c:v>95.34</c:v>
                </c:pt>
                <c:pt idx="311">
                  <c:v>94.61</c:v>
                </c:pt>
                <c:pt idx="312">
                  <c:v>96.16</c:v>
                </c:pt>
                <c:pt idx="313">
                  <c:v>97.29</c:v>
                </c:pt>
                <c:pt idx="314">
                  <c:v>98.7</c:v>
                </c:pt>
                <c:pt idx="315">
                  <c:v>98.08</c:v>
                </c:pt>
                <c:pt idx="316">
                  <c:v>97.57</c:v>
                </c:pt>
                <c:pt idx="317">
                  <c:v>98.210000000000022</c:v>
                </c:pt>
                <c:pt idx="318">
                  <c:v>99.9</c:v>
                </c:pt>
                <c:pt idx="319">
                  <c:v>99.149999999999991</c:v>
                </c:pt>
                <c:pt idx="320">
                  <c:v>98.82</c:v>
                </c:pt>
                <c:pt idx="321">
                  <c:v>100.39</c:v>
                </c:pt>
                <c:pt idx="322">
                  <c:v>101.14</c:v>
                </c:pt>
                <c:pt idx="323">
                  <c:v>100.5</c:v>
                </c:pt>
                <c:pt idx="324">
                  <c:v>100.64999999999999</c:v>
                </c:pt>
                <c:pt idx="325">
                  <c:v>100.63</c:v>
                </c:pt>
                <c:pt idx="326">
                  <c:v>100.11</c:v>
                </c:pt>
                <c:pt idx="327">
                  <c:v>98.940000000000026</c:v>
                </c:pt>
                <c:pt idx="328">
                  <c:v>97.910000000000025</c:v>
                </c:pt>
                <c:pt idx="329">
                  <c:v>98.210000000000022</c:v>
                </c:pt>
                <c:pt idx="330">
                  <c:v>99.47</c:v>
                </c:pt>
                <c:pt idx="331">
                  <c:v>99.9</c:v>
                </c:pt>
                <c:pt idx="332">
                  <c:v>98.9</c:v>
                </c:pt>
                <c:pt idx="333">
                  <c:v>97.86999999999999</c:v>
                </c:pt>
                <c:pt idx="334">
                  <c:v>97.76</c:v>
                </c:pt>
                <c:pt idx="335">
                  <c:v>96.490000000000023</c:v>
                </c:pt>
                <c:pt idx="336">
                  <c:v>95.01</c:v>
                </c:pt>
                <c:pt idx="337">
                  <c:v>92.75</c:v>
                </c:pt>
                <c:pt idx="338">
                  <c:v>92.05</c:v>
                </c:pt>
                <c:pt idx="339">
                  <c:v>90.98</c:v>
                </c:pt>
                <c:pt idx="340">
                  <c:v>90.53</c:v>
                </c:pt>
                <c:pt idx="341">
                  <c:v>88.81</c:v>
                </c:pt>
                <c:pt idx="342">
                  <c:v>86.23</c:v>
                </c:pt>
                <c:pt idx="343">
                  <c:v>85.47</c:v>
                </c:pt>
                <c:pt idx="344">
                  <c:v>87.57</c:v>
                </c:pt>
                <c:pt idx="345">
                  <c:v>88.52</c:v>
                </c:pt>
                <c:pt idx="346">
                  <c:v>89.98</c:v>
                </c:pt>
                <c:pt idx="347">
                  <c:v>90.19</c:v>
                </c:pt>
                <c:pt idx="348">
                  <c:v>89.55</c:v>
                </c:pt>
                <c:pt idx="349">
                  <c:v>88.84</c:v>
                </c:pt>
                <c:pt idx="350">
                  <c:v>87.9</c:v>
                </c:pt>
                <c:pt idx="351">
                  <c:v>88.33</c:v>
                </c:pt>
                <c:pt idx="352">
                  <c:v>90.86999999999999</c:v>
                </c:pt>
                <c:pt idx="353">
                  <c:v>91</c:v>
                </c:pt>
                <c:pt idx="354">
                  <c:v>90.990000000000023</c:v>
                </c:pt>
                <c:pt idx="355">
                  <c:v>92.169999999999987</c:v>
                </c:pt>
                <c:pt idx="356">
                  <c:v>94.169999999999987</c:v>
                </c:pt>
                <c:pt idx="357">
                  <c:v>94.88</c:v>
                </c:pt>
                <c:pt idx="358">
                  <c:v>93.09</c:v>
                </c:pt>
                <c:pt idx="359">
                  <c:v>93.19</c:v>
                </c:pt>
                <c:pt idx="360">
                  <c:v>92.03</c:v>
                </c:pt>
                <c:pt idx="361">
                  <c:v>90.11999999999999</c:v>
                </c:pt>
                <c:pt idx="362">
                  <c:v>88.55</c:v>
                </c:pt>
                <c:pt idx="363">
                  <c:v>87.11999999999999</c:v>
                </c:pt>
                <c:pt idx="364">
                  <c:v>86.669999999999987</c:v>
                </c:pt>
                <c:pt idx="365">
                  <c:v>84.97</c:v>
                </c:pt>
                <c:pt idx="366">
                  <c:v>85.28</c:v>
                </c:pt>
                <c:pt idx="367">
                  <c:v>85.77</c:v>
                </c:pt>
                <c:pt idx="368">
                  <c:v>83.81</c:v>
                </c:pt>
                <c:pt idx="369">
                  <c:v>84.66</c:v>
                </c:pt>
                <c:pt idx="370">
                  <c:v>82.53</c:v>
                </c:pt>
                <c:pt idx="371">
                  <c:v>81.040000000000006</c:v>
                </c:pt>
                <c:pt idx="372">
                  <c:v>81.2</c:v>
                </c:pt>
                <c:pt idx="373">
                  <c:v>80.08</c:v>
                </c:pt>
                <c:pt idx="374">
                  <c:v>78.63</c:v>
                </c:pt>
                <c:pt idx="375">
                  <c:v>77.11</c:v>
                </c:pt>
                <c:pt idx="376">
                  <c:v>75.540000000000006</c:v>
                </c:pt>
                <c:pt idx="377">
                  <c:v>78.42</c:v>
                </c:pt>
                <c:pt idx="378">
                  <c:v>78.040000000000006</c:v>
                </c:pt>
                <c:pt idx="379">
                  <c:v>75.84</c:v>
                </c:pt>
                <c:pt idx="380">
                  <c:v>74.11</c:v>
                </c:pt>
                <c:pt idx="381">
                  <c:v>72.989999999999995</c:v>
                </c:pt>
                <c:pt idx="382">
                  <c:v>73.709999999999994</c:v>
                </c:pt>
                <c:pt idx="383">
                  <c:v>76.8</c:v>
                </c:pt>
                <c:pt idx="384">
                  <c:v>79.819999999999993</c:v>
                </c:pt>
                <c:pt idx="385">
                  <c:v>79.08</c:v>
                </c:pt>
                <c:pt idx="386">
                  <c:v>79.290000000000006</c:v>
                </c:pt>
                <c:pt idx="387">
                  <c:v>78.599999999999994</c:v>
                </c:pt>
                <c:pt idx="388">
                  <c:v>77.13</c:v>
                </c:pt>
                <c:pt idx="389">
                  <c:v>76.06</c:v>
                </c:pt>
                <c:pt idx="390">
                  <c:v>76.84</c:v>
                </c:pt>
                <c:pt idx="391">
                  <c:v>78.88</c:v>
                </c:pt>
                <c:pt idx="392">
                  <c:v>79.25</c:v>
                </c:pt>
                <c:pt idx="393">
                  <c:v>79.38</c:v>
                </c:pt>
                <c:pt idx="394">
                  <c:v>78.34</c:v>
                </c:pt>
                <c:pt idx="395">
                  <c:v>79.52</c:v>
                </c:pt>
                <c:pt idx="396">
                  <c:v>79.410000000000025</c:v>
                </c:pt>
                <c:pt idx="397">
                  <c:v>78.61999999999999</c:v>
                </c:pt>
                <c:pt idx="398">
                  <c:v>78.84</c:v>
                </c:pt>
                <c:pt idx="399">
                  <c:v>79.22</c:v>
                </c:pt>
                <c:pt idx="400">
                  <c:v>80.679999999999978</c:v>
                </c:pt>
                <c:pt idx="401">
                  <c:v>82.6</c:v>
                </c:pt>
                <c:pt idx="402">
                  <c:v>83.710000000000022</c:v>
                </c:pt>
                <c:pt idx="403">
                  <c:v>83.01</c:v>
                </c:pt>
                <c:pt idx="404">
                  <c:v>83.240000000000023</c:v>
                </c:pt>
                <c:pt idx="405">
                  <c:v>83.679999999999978</c:v>
                </c:pt>
                <c:pt idx="406">
                  <c:v>84.440000000000026</c:v>
                </c:pt>
                <c:pt idx="407">
                  <c:v>85.73</c:v>
                </c:pt>
                <c:pt idx="408">
                  <c:v>87.73</c:v>
                </c:pt>
                <c:pt idx="409">
                  <c:v>89.09</c:v>
                </c:pt>
                <c:pt idx="410">
                  <c:v>89.95</c:v>
                </c:pt>
                <c:pt idx="411">
                  <c:v>90.53</c:v>
                </c:pt>
                <c:pt idx="412">
                  <c:v>94.14</c:v>
                </c:pt>
                <c:pt idx="413">
                  <c:v>94.56</c:v>
                </c:pt>
                <c:pt idx="414">
                  <c:v>93.33</c:v>
                </c:pt>
                <c:pt idx="415">
                  <c:v>92.169999999999987</c:v>
                </c:pt>
                <c:pt idx="416">
                  <c:v>91.910000000000025</c:v>
                </c:pt>
                <c:pt idx="417">
                  <c:v>93.47</c:v>
                </c:pt>
                <c:pt idx="418">
                  <c:v>93.56</c:v>
                </c:pt>
                <c:pt idx="419">
                  <c:v>96.47</c:v>
                </c:pt>
                <c:pt idx="420">
                  <c:v>97.2</c:v>
                </c:pt>
                <c:pt idx="421">
                  <c:v>96.83</c:v>
                </c:pt>
                <c:pt idx="422">
                  <c:v>95.51</c:v>
                </c:pt>
                <c:pt idx="423">
                  <c:v>93.940000000000026</c:v>
                </c:pt>
                <c:pt idx="424">
                  <c:v>94.940000000000026</c:v>
                </c:pt>
                <c:pt idx="425">
                  <c:v>94.740000000000023</c:v>
                </c:pt>
                <c:pt idx="426">
                  <c:v>95.36999999999999</c:v>
                </c:pt>
                <c:pt idx="427">
                  <c:v>95.3</c:v>
                </c:pt>
                <c:pt idx="428">
                  <c:v>95.669999999999987</c:v>
                </c:pt>
                <c:pt idx="429">
                  <c:v>96.75</c:v>
                </c:pt>
                <c:pt idx="430">
                  <c:v>97.97</c:v>
                </c:pt>
                <c:pt idx="431">
                  <c:v>99.86</c:v>
                </c:pt>
                <c:pt idx="432">
                  <c:v>98.34</c:v>
                </c:pt>
                <c:pt idx="433">
                  <c:v>97.710000000000022</c:v>
                </c:pt>
                <c:pt idx="434">
                  <c:v>98.6</c:v>
                </c:pt>
                <c:pt idx="435">
                  <c:v>97.58</c:v>
                </c:pt>
                <c:pt idx="436">
                  <c:v>96.6</c:v>
                </c:pt>
                <c:pt idx="437">
                  <c:v>94.169999999999987</c:v>
                </c:pt>
                <c:pt idx="438">
                  <c:v>94.669999999999987</c:v>
                </c:pt>
                <c:pt idx="439">
                  <c:v>95.31</c:v>
                </c:pt>
                <c:pt idx="440">
                  <c:v>94.89</c:v>
                </c:pt>
                <c:pt idx="441">
                  <c:v>94.64</c:v>
                </c:pt>
                <c:pt idx="442">
                  <c:v>94.06</c:v>
                </c:pt>
                <c:pt idx="443">
                  <c:v>94.460000000000022</c:v>
                </c:pt>
                <c:pt idx="444">
                  <c:v>94.56</c:v>
                </c:pt>
                <c:pt idx="445">
                  <c:v>94.06</c:v>
                </c:pt>
                <c:pt idx="446">
                  <c:v>95.02</c:v>
                </c:pt>
                <c:pt idx="447">
                  <c:v>96.13</c:v>
                </c:pt>
                <c:pt idx="448">
                  <c:v>96.940000000000026</c:v>
                </c:pt>
                <c:pt idx="449">
                  <c:v>97.03</c:v>
                </c:pt>
                <c:pt idx="450">
                  <c:v>97.16</c:v>
                </c:pt>
                <c:pt idx="451">
                  <c:v>97.22</c:v>
                </c:pt>
                <c:pt idx="452">
                  <c:v>97.09</c:v>
                </c:pt>
                <c:pt idx="453">
                  <c:v>96.93</c:v>
                </c:pt>
                <c:pt idx="454">
                  <c:v>97.8</c:v>
                </c:pt>
                <c:pt idx="455">
                  <c:v>99.179999999999978</c:v>
                </c:pt>
                <c:pt idx="456">
                  <c:v>98.34</c:v>
                </c:pt>
                <c:pt idx="457">
                  <c:v>98.83</c:v>
                </c:pt>
                <c:pt idx="458">
                  <c:v>99.86</c:v>
                </c:pt>
                <c:pt idx="459">
                  <c:v>101.11999999999999</c:v>
                </c:pt>
                <c:pt idx="460">
                  <c:v>101.21000000000002</c:v>
                </c:pt>
                <c:pt idx="461">
                  <c:v>100.74000000000002</c:v>
                </c:pt>
                <c:pt idx="462">
                  <c:v>101.46000000000002</c:v>
                </c:pt>
                <c:pt idx="463">
                  <c:v>100.9</c:v>
                </c:pt>
                <c:pt idx="464">
                  <c:v>102.19</c:v>
                </c:pt>
                <c:pt idx="465">
                  <c:v>103.48</c:v>
                </c:pt>
                <c:pt idx="466">
                  <c:v>105.39</c:v>
                </c:pt>
                <c:pt idx="467">
                  <c:v>106.11999999999999</c:v>
                </c:pt>
                <c:pt idx="468">
                  <c:v>106.6</c:v>
                </c:pt>
                <c:pt idx="469">
                  <c:v>106.34</c:v>
                </c:pt>
                <c:pt idx="470">
                  <c:v>109.74000000000002</c:v>
                </c:pt>
                <c:pt idx="471">
                  <c:v>111.26</c:v>
                </c:pt>
                <c:pt idx="472">
                  <c:v>110.9</c:v>
                </c:pt>
                <c:pt idx="473">
                  <c:v>110.86999999999999</c:v>
                </c:pt>
                <c:pt idx="474">
                  <c:v>111.31</c:v>
                </c:pt>
                <c:pt idx="475">
                  <c:v>108.63</c:v>
                </c:pt>
                <c:pt idx="476">
                  <c:v>106.84</c:v>
                </c:pt>
                <c:pt idx="477">
                  <c:v>103.22</c:v>
                </c:pt>
                <c:pt idx="478">
                  <c:v>102.59</c:v>
                </c:pt>
                <c:pt idx="479">
                  <c:v>107.96000000000002</c:v>
                </c:pt>
                <c:pt idx="480">
                  <c:v>106.39</c:v>
                </c:pt>
                <c:pt idx="481">
                  <c:v>104.61</c:v>
                </c:pt>
                <c:pt idx="482">
                  <c:v>107.83</c:v>
                </c:pt>
                <c:pt idx="483">
                  <c:v>107.04</c:v>
                </c:pt>
                <c:pt idx="484">
                  <c:v>107.3</c:v>
                </c:pt>
                <c:pt idx="485">
                  <c:v>108.22</c:v>
                </c:pt>
                <c:pt idx="486">
                  <c:v>107.84</c:v>
                </c:pt>
                <c:pt idx="487">
                  <c:v>107.98</c:v>
                </c:pt>
                <c:pt idx="488">
                  <c:v>109.16999999999999</c:v>
                </c:pt>
                <c:pt idx="489">
                  <c:v>110.36999999999999</c:v>
                </c:pt>
                <c:pt idx="490">
                  <c:v>110.14</c:v>
                </c:pt>
                <c:pt idx="491">
                  <c:v>109.21000000000002</c:v>
                </c:pt>
                <c:pt idx="492">
                  <c:v>105.92</c:v>
                </c:pt>
                <c:pt idx="493">
                  <c:v>103.14</c:v>
                </c:pt>
                <c:pt idx="494">
                  <c:v>103.46000000000002</c:v>
                </c:pt>
                <c:pt idx="495">
                  <c:v>102.04</c:v>
                </c:pt>
                <c:pt idx="496">
                  <c:v>98.22</c:v>
                </c:pt>
                <c:pt idx="497">
                  <c:v>95.82</c:v>
                </c:pt>
                <c:pt idx="498">
                  <c:v>97.45</c:v>
                </c:pt>
                <c:pt idx="499">
                  <c:v>97.07</c:v>
                </c:pt>
                <c:pt idx="500">
                  <c:v>97.58</c:v>
                </c:pt>
                <c:pt idx="501">
                  <c:v>101.54</c:v>
                </c:pt>
                <c:pt idx="502">
                  <c:v>100.02</c:v>
                </c:pt>
                <c:pt idx="503">
                  <c:v>97.75</c:v>
                </c:pt>
                <c:pt idx="504">
                  <c:v>96.82</c:v>
                </c:pt>
                <c:pt idx="505">
                  <c:v>97.97</c:v>
                </c:pt>
                <c:pt idx="506">
                  <c:v>100.52</c:v>
                </c:pt>
                <c:pt idx="507">
                  <c:v>102.67999999999998</c:v>
                </c:pt>
                <c:pt idx="508">
                  <c:v>101.23</c:v>
                </c:pt>
                <c:pt idx="509">
                  <c:v>101.41000000000007</c:v>
                </c:pt>
                <c:pt idx="510">
                  <c:v>99.57</c:v>
                </c:pt>
                <c:pt idx="511">
                  <c:v>99.14</c:v>
                </c:pt>
                <c:pt idx="512">
                  <c:v>98.42</c:v>
                </c:pt>
                <c:pt idx="513">
                  <c:v>99.02</c:v>
                </c:pt>
                <c:pt idx="514">
                  <c:v>98.38</c:v>
                </c:pt>
                <c:pt idx="515">
                  <c:v>96.77</c:v>
                </c:pt>
                <c:pt idx="516">
                  <c:v>93.92</c:v>
                </c:pt>
                <c:pt idx="517">
                  <c:v>95.22</c:v>
                </c:pt>
                <c:pt idx="518">
                  <c:v>96.48</c:v>
                </c:pt>
                <c:pt idx="519">
                  <c:v>96.1</c:v>
                </c:pt>
                <c:pt idx="520">
                  <c:v>94.19</c:v>
                </c:pt>
                <c:pt idx="521">
                  <c:v>93.31</c:v>
                </c:pt>
                <c:pt idx="522">
                  <c:v>90.95</c:v>
                </c:pt>
                <c:pt idx="523">
                  <c:v>91.03</c:v>
                </c:pt>
                <c:pt idx="524">
                  <c:v>93.45</c:v>
                </c:pt>
                <c:pt idx="525">
                  <c:v>94.38</c:v>
                </c:pt>
                <c:pt idx="526">
                  <c:v>93.88</c:v>
                </c:pt>
                <c:pt idx="527">
                  <c:v>95.86999999999999</c:v>
                </c:pt>
                <c:pt idx="528">
                  <c:v>96.910000000000025</c:v>
                </c:pt>
                <c:pt idx="529">
                  <c:v>98.4</c:v>
                </c:pt>
                <c:pt idx="530">
                  <c:v>97.82</c:v>
                </c:pt>
                <c:pt idx="531">
                  <c:v>98.13</c:v>
                </c:pt>
                <c:pt idx="532">
                  <c:v>98.58</c:v>
                </c:pt>
                <c:pt idx="533">
                  <c:v>99.63</c:v>
                </c:pt>
                <c:pt idx="534">
                  <c:v>99.2</c:v>
                </c:pt>
                <c:pt idx="535">
                  <c:v>99.89</c:v>
                </c:pt>
                <c:pt idx="536">
                  <c:v>99.72</c:v>
                </c:pt>
                <c:pt idx="537">
                  <c:v>100.71000000000002</c:v>
                </c:pt>
                <c:pt idx="538">
                  <c:v>100.28</c:v>
                </c:pt>
                <c:pt idx="539">
                  <c:v>101.94000000000007</c:v>
                </c:pt>
                <c:pt idx="540">
                  <c:v>100.55</c:v>
                </c:pt>
                <c:pt idx="541">
                  <c:v>100.45</c:v>
                </c:pt>
                <c:pt idx="542">
                  <c:v>101.88</c:v>
                </c:pt>
                <c:pt idx="543">
                  <c:v>101.2</c:v>
                </c:pt>
                <c:pt idx="544">
                  <c:v>100.05</c:v>
                </c:pt>
                <c:pt idx="545">
                  <c:v>99.22</c:v>
                </c:pt>
                <c:pt idx="546">
                  <c:v>98.22</c:v>
                </c:pt>
                <c:pt idx="547">
                  <c:v>97.61999999999999</c:v>
                </c:pt>
                <c:pt idx="548">
                  <c:v>96.58</c:v>
                </c:pt>
                <c:pt idx="549">
                  <c:v>95.960000000000022</c:v>
                </c:pt>
                <c:pt idx="550">
                  <c:v>96.210000000000022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31200"/>
        <c:axId val="175332736"/>
      </c:lineChart>
      <c:dateAx>
        <c:axId val="175331200"/>
        <c:scaling>
          <c:orientation val="minMax"/>
          <c:max val="41944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18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l-GR"/>
          </a:p>
        </c:txPr>
        <c:crossAx val="175332736"/>
        <c:crosses val="autoZero"/>
        <c:auto val="1"/>
        <c:lblOffset val="100"/>
        <c:baseTimeUnit val="months"/>
        <c:majorUnit val="5"/>
        <c:majorTimeUnit val="years"/>
        <c:minorUnit val="3"/>
        <c:minorTimeUnit val="months"/>
      </c:dateAx>
      <c:valAx>
        <c:axId val="175332736"/>
        <c:scaling>
          <c:orientation val="minMax"/>
          <c:max val="160"/>
          <c:min val="40"/>
        </c:scaling>
        <c:delete val="0"/>
        <c:axPos val="l"/>
        <c:majorGridlines>
          <c:spPr>
            <a:ln w="4683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Index, 2010=100</a:t>
                </a:r>
              </a:p>
            </c:rich>
          </c:tx>
          <c:layout>
            <c:manualLayout>
              <c:xMode val="edge"/>
              <c:yMode val="edge"/>
              <c:x val="2.7397260273972636E-2"/>
              <c:y val="0.28841607565011862"/>
            </c:manualLayout>
          </c:layout>
          <c:overlay val="0"/>
          <c:spPr>
            <a:noFill/>
            <a:ln w="3746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l-GR"/>
          </a:p>
        </c:txPr>
        <c:crossAx val="175331200"/>
        <c:crosses val="autoZero"/>
        <c:crossBetween val="midCat"/>
        <c:majorUnit val="20"/>
      </c:valAx>
      <c:spPr>
        <a:solidFill>
          <a:srgbClr val="FFFFFF"/>
        </a:solidFill>
        <a:ln w="468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550597770491924"/>
          <c:y val="0.74886973495379494"/>
          <c:w val="0.55380026439782326"/>
          <c:h val="0.10677743434534674"/>
        </c:manualLayout>
      </c:layout>
      <c:overlay val="0"/>
      <c:spPr>
        <a:solidFill>
          <a:srgbClr val="FFFFDB"/>
        </a:solidFill>
        <a:ln w="18732">
          <a:solidFill>
            <a:srgbClr val="800000"/>
          </a:solidFill>
          <a:prstDash val="solid"/>
        </a:ln>
      </c:spPr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13080F-6C2F-4709-9668-B7722BC56A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14254-5999-49FF-A757-87FE60487170}" type="slidenum">
              <a:rPr lang="en-GB"/>
              <a:pPr/>
              <a:t>1</a:t>
            </a:fld>
            <a:endParaRPr lang="en-GB"/>
          </a:p>
        </p:txBody>
      </p:sp>
      <p:sp>
        <p:nvSpPr>
          <p:cNvPr id="131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31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DB2A6-4C54-4F2E-A982-06C8B2FA0D42}" type="slidenum">
              <a:rPr lang="en-GB"/>
              <a:pPr/>
              <a:t>10</a:t>
            </a:fld>
            <a:endParaRPr lang="en-GB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11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8583C-7E9B-48E9-86E2-F0D204A412FC}" type="slidenum">
              <a:rPr lang="en-GB"/>
              <a:pPr/>
              <a:t>100</a:t>
            </a:fld>
            <a:endParaRPr lang="en-GB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</a:t>
            </a:r>
            <a:r>
              <a:rPr lang="el-GR" b="1" baseline="0" noProof="1" smtClean="0"/>
              <a:t> 12.17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59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57B2B-32DB-46E5-9684-4541533A3876}" type="slidenum">
              <a:rPr lang="en-GB"/>
              <a:pPr/>
              <a:t>101</a:t>
            </a:fld>
            <a:endParaRPr lang="en-GB"/>
          </a:p>
        </p:txBody>
      </p:sp>
      <p:sp>
        <p:nvSpPr>
          <p:cNvPr id="12615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15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2615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15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15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615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3F8DF-7CAD-4A61-960A-8672AB720253}" type="slidenum">
              <a:rPr lang="en-GB"/>
              <a:pPr/>
              <a:t>102</a:t>
            </a:fld>
            <a:endParaRPr lang="en-GB"/>
          </a:p>
        </p:txBody>
      </p:sp>
      <p:sp>
        <p:nvSpPr>
          <p:cNvPr id="1263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12.18 ΕΙΝΑΙ ΜΕΤΑΦΡΑΣΜΕΝΟ ΣΤΗ ΣΕΛΙΔΑ 636.</a:t>
            </a:r>
            <a:endParaRPr lang="el-GR" b="1" noProof="1"/>
          </a:p>
        </p:txBody>
      </p:sp>
      <p:sp>
        <p:nvSpPr>
          <p:cNvPr id="1263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EC2A8-B20A-4403-BF29-85A2041F81F9}" type="slidenum">
              <a:rPr lang="en-GB"/>
              <a:pPr/>
              <a:t>103</a:t>
            </a:fld>
            <a:endParaRPr lang="en-GB"/>
          </a:p>
        </p:txBody>
      </p:sp>
      <p:sp>
        <p:nvSpPr>
          <p:cNvPr id="1265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12.18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65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38D5C-CB0E-412A-AD96-D88BDF8F9F90}" type="slidenum">
              <a:rPr lang="en-GB"/>
              <a:pPr/>
              <a:t>104</a:t>
            </a:fld>
            <a:endParaRPr lang="en-GB"/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12.18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67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CE340-6EFB-4741-A92D-1E5E369A2D73}" type="slidenum">
              <a:rPr lang="en-GB"/>
              <a:pPr/>
              <a:t>105</a:t>
            </a:fld>
            <a:endParaRPr lang="en-GB"/>
          </a:p>
        </p:txBody>
      </p:sp>
      <p:sp>
        <p:nvSpPr>
          <p:cNvPr id="1269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12.18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69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997A5-435C-48DD-B51C-40D2815C1A84}" type="slidenum">
              <a:rPr lang="en-GB"/>
              <a:pPr/>
              <a:t>106</a:t>
            </a:fld>
            <a:endParaRPr lang="en-GB"/>
          </a:p>
        </p:txBody>
      </p:sp>
      <p:sp>
        <p:nvSpPr>
          <p:cNvPr id="12738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13</a:t>
            </a:r>
          </a:p>
        </p:txBody>
      </p:sp>
      <p:sp>
        <p:nvSpPr>
          <p:cNvPr id="1273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386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738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938-0816-4575-864C-261B23BEF8A6}" type="slidenum">
              <a:rPr lang="en-GB"/>
              <a:pPr/>
              <a:t>107</a:t>
            </a:fld>
            <a:endParaRPr lang="en-GB"/>
          </a:p>
        </p:txBody>
      </p:sp>
      <p:sp>
        <p:nvSpPr>
          <p:cNvPr id="12759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12.19 ΕΙΝΑΙ ΜΕΤΑΦΡΑΣΜΕΝΟ ΣΤΗ ΣΕΛΙΔΑ 637.</a:t>
            </a:r>
            <a:endParaRPr lang="el-GR" b="1" noProof="1"/>
          </a:p>
        </p:txBody>
      </p:sp>
      <p:sp>
        <p:nvSpPr>
          <p:cNvPr id="1275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26542-1A4D-49E8-BB7E-1978A4F51F42}" type="slidenum">
              <a:rPr lang="en-GB"/>
              <a:pPr/>
              <a:t>108</a:t>
            </a:fld>
            <a:endParaRPr lang="en-GB"/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12.19 ΕΙΝΑΙ ΜΕΤΑΦΡΑΣΜΕΝΟ ΣΤΗ ΣΕΛΙΔΑ 637.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77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26948-38C8-4777-B886-4B6E6BB62AC2}" type="slidenum">
              <a:rPr lang="en-GB"/>
              <a:pPr/>
              <a:t>109</a:t>
            </a:fld>
            <a:endParaRPr lang="en-GB"/>
          </a:p>
        </p:txBody>
      </p:sp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00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13</a:t>
            </a:r>
          </a:p>
        </p:txBody>
      </p:sp>
      <p:sp>
        <p:nvSpPr>
          <p:cNvPr id="1280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0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00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800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FF4DD-A42D-4F8C-98FF-792165F9A5E7}" type="slidenum">
              <a:rPr lang="en-GB"/>
              <a:pPr/>
              <a:t>11</a:t>
            </a:fld>
            <a:endParaRPr lang="en-GB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ΤΟ ΔΙΑΓΡΑΜΜΑ 12.2 ΕΙΝΑΙ</a:t>
            </a:r>
            <a:r>
              <a:rPr lang="el-GR" b="1" baseline="0" noProof="1" smtClean="0"/>
              <a:t> ΜΕΤΑΦΡΑΣΜΕΝΟ ΣΤΗ ΣΕΛΙΔΑ 587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C01B9-D7F6-41C4-BF08-A31F28FF689D}" type="slidenum">
              <a:rPr lang="en-GB"/>
              <a:pPr/>
              <a:t>110</a:t>
            </a:fld>
            <a:endParaRPr lang="en-GB"/>
          </a:p>
        </p:txBody>
      </p:sp>
      <p:sp>
        <p:nvSpPr>
          <p:cNvPr id="1282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12.20 ΕΙΝΑΙ ΜΕΤΑΦΡΑΣΜΕΝΟ ΣΤΗ ΣΕΛΙΔΑ 637.</a:t>
            </a:r>
            <a:endParaRPr lang="el-GR" b="1" noProof="1"/>
          </a:p>
        </p:txBody>
      </p:sp>
      <p:sp>
        <p:nvSpPr>
          <p:cNvPr id="1282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CBE96-A72D-4C9A-B23C-51B2052C1C5C}" type="slidenum">
              <a:rPr lang="en-GB"/>
              <a:pPr/>
              <a:t>111</a:t>
            </a:fld>
            <a:endParaRPr lang="en-GB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12.20 ΕΙΝΑΙ ΜΕΤΑΦΡΑΣΜΕΝΟ ΣΤΗ ΣΕΛΙΔΑ 637.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8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10B95-5BA2-4149-BF23-50393BDEE891}" type="slidenum">
              <a:rPr lang="en-GB"/>
              <a:pPr/>
              <a:t>112</a:t>
            </a:fld>
            <a:endParaRPr lang="en-GB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12.20 ΕΙΝΑΙ ΜΕΤΑΦΡΑΣΜΕΝΟ ΣΤΗ ΣΕΛΙΔΑ 637.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8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65879-D375-46A1-94ED-03B9ACCF6921}" type="slidenum">
              <a:rPr lang="en-GB"/>
              <a:pPr/>
              <a:t>113</a:t>
            </a:fld>
            <a:endParaRPr lang="en-GB"/>
          </a:p>
        </p:txBody>
      </p:sp>
      <p:sp>
        <p:nvSpPr>
          <p:cNvPr id="128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12.20 ΕΙΝΑΙ ΜΕΤΑΦΡΑΣΜΕΝΟ ΣΤΗ ΣΕΛΙΔΑ 637.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88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96D0F-2F99-4519-9D67-ABBF405ADA64}" type="slidenum">
              <a:rPr lang="en-GB"/>
              <a:pPr/>
              <a:t>114</a:t>
            </a:fld>
            <a:endParaRPr lang="en-GB"/>
          </a:p>
        </p:txBody>
      </p:sp>
      <p:sp>
        <p:nvSpPr>
          <p:cNvPr id="129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 12.21 ΕΙΝΑΙ</a:t>
            </a:r>
            <a:r>
              <a:rPr lang="el-GR" b="1" baseline="0" noProof="1" smtClean="0"/>
              <a:t> ΜΕΤΑΦΡΑΣΜΕΝΟ ΣΤΗ ΣΕΛΙΔΑ 638.</a:t>
            </a:r>
            <a:endParaRPr lang="el-GR" b="1" noProof="1"/>
          </a:p>
        </p:txBody>
      </p:sp>
      <p:sp>
        <p:nvSpPr>
          <p:cNvPr id="129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545AE-1F40-4E1D-BCAA-79CF2C776D42}" type="slidenum">
              <a:rPr lang="en-GB"/>
              <a:pPr/>
              <a:t>115</a:t>
            </a:fld>
            <a:endParaRPr lang="en-GB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12.21 ΕΙΝΑΙ</a:t>
            </a:r>
            <a:r>
              <a:rPr lang="el-GR" b="1" baseline="0" noProof="1" smtClean="0"/>
              <a:t>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9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EBC71-54D5-4BD5-BE9E-09DE64B3A528}" type="slidenum">
              <a:rPr lang="en-GB"/>
              <a:pPr/>
              <a:t>116</a:t>
            </a:fld>
            <a:endParaRPr lang="en-GB"/>
          </a:p>
        </p:txBody>
      </p:sp>
      <p:sp>
        <p:nvSpPr>
          <p:cNvPr id="129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12.21 ΕΙΝΑΙ</a:t>
            </a:r>
            <a:r>
              <a:rPr lang="el-GR" b="1" baseline="0" noProof="1" smtClean="0"/>
              <a:t>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9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03C15-5465-4AB0-B881-32A04C815983}" type="slidenum">
              <a:rPr lang="en-GB"/>
              <a:pPr/>
              <a:t>117</a:t>
            </a:fld>
            <a:endParaRPr lang="en-GB"/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 12.21 ΕΙΝΑΙ</a:t>
            </a:r>
            <a:r>
              <a:rPr lang="el-GR" b="1" baseline="0" noProof="1" smtClean="0"/>
              <a:t>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9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2C974-1866-49C4-8C63-65763EAEBB58}" type="slidenum">
              <a:rPr lang="en-GB"/>
              <a:pPr/>
              <a:t>118</a:t>
            </a:fld>
            <a:endParaRPr lang="en-GB"/>
          </a:p>
        </p:txBody>
      </p:sp>
      <p:sp>
        <p:nvSpPr>
          <p:cNvPr id="1300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13</a:t>
            </a:r>
          </a:p>
        </p:txBody>
      </p:sp>
      <p:sp>
        <p:nvSpPr>
          <p:cNvPr id="1300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04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3004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C51C9-C7FC-48E1-928F-313700BB0F34}" type="slidenum">
              <a:rPr lang="en-GB"/>
              <a:pPr/>
              <a:t>119</a:t>
            </a:fld>
            <a:endParaRPr lang="en-GB"/>
          </a:p>
        </p:txBody>
      </p:sp>
      <p:sp>
        <p:nvSpPr>
          <p:cNvPr id="130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12.22 ΕΙΝΑΙ ΜΕΤΑΦΡΑΣΜΕΝΟ ΣΤΗ ΣΕΛΙΔΑ 638.</a:t>
            </a:r>
            <a:endParaRPr lang="el-GR" b="1" noProof="1"/>
          </a:p>
        </p:txBody>
      </p:sp>
      <p:sp>
        <p:nvSpPr>
          <p:cNvPr id="130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89AAA-0B0F-4A70-BF05-7C08BB24738A}" type="slidenum">
              <a:rPr lang="en-GB"/>
              <a:pPr/>
              <a:t>12</a:t>
            </a:fld>
            <a:endParaRPr lang="en-GB"/>
          </a:p>
        </p:txBody>
      </p:sp>
      <p:sp>
        <p:nvSpPr>
          <p:cNvPr id="134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91146BA-4BFC-49E6-A14B-DC05C28A58D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134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 ΔΙΑΓΡΑΜΜΑ ΕΊΝΑΙ ΜΕΤΑΦΡΑΣΜΕΝΟ</a:t>
            </a:r>
            <a:r>
              <a:rPr lang="el-GR" altLang="en-US" b="1" baseline="0" dirty="0" smtClean="0"/>
              <a:t> ΣΤΗ ΣΕΛΙΔΑ 589.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601B-C60A-4BF6-A2F9-58C30BA108AF}" type="slidenum">
              <a:rPr lang="en-GB"/>
              <a:pPr/>
              <a:t>120</a:t>
            </a:fld>
            <a:endParaRPr lang="en-GB"/>
          </a:p>
        </p:txBody>
      </p:sp>
      <p:sp>
        <p:nvSpPr>
          <p:cNvPr id="130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12.22 ΕΙΝΑΙ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30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C3A7C-DC18-4362-B024-930EB2034DBC}" type="slidenum">
              <a:rPr lang="en-GB"/>
              <a:pPr/>
              <a:t>121</a:t>
            </a:fld>
            <a:endParaRPr lang="en-GB"/>
          </a:p>
        </p:txBody>
      </p:sp>
      <p:sp>
        <p:nvSpPr>
          <p:cNvPr id="130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12.22 ΕΙΝΑΙ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30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D09EA-9482-4393-9EF5-6B5F1EB825C2}" type="slidenum">
              <a:rPr lang="en-GB"/>
              <a:pPr/>
              <a:t>122</a:t>
            </a:fld>
            <a:endParaRPr lang="en-GB"/>
          </a:p>
        </p:txBody>
      </p:sp>
      <p:sp>
        <p:nvSpPr>
          <p:cNvPr id="130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12.22 ΕΙΝΑΙ ΜΕΤΑΦΡΑΣΜΕΝΟ ΣΤΗ ΣΕΛΙΔΑ 638.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30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26E8-1022-432B-8CA7-10EF6EC89B82}" type="slidenum">
              <a:rPr lang="en-GB"/>
              <a:pPr/>
              <a:t>13</a:t>
            </a:fld>
            <a:endParaRPr lang="en-GB"/>
          </a:p>
        </p:txBody>
      </p:sp>
      <p:sp>
        <p:nvSpPr>
          <p:cNvPr id="134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719C8A-6A1D-4E18-98DB-CB1CB5C8D010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  <p:sp>
        <p:nvSpPr>
          <p:cNvPr id="134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altLang="en-US" b="1" dirty="0" smtClean="0"/>
              <a:t>ΤΟ ΔΙΑΓΡΑΜΜΑ 12.3 ΕΙΝΑΙ</a:t>
            </a:r>
            <a:r>
              <a:rPr lang="el-GR" altLang="en-US" b="1" baseline="0" dirty="0" smtClean="0"/>
              <a:t> ΜΕΤΑΦΡΑΣΜΕΝΟ ΣΤΗ ΣΕΛΙΔΑ 590.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DC19B-2955-4637-B838-13FF7728D988}" type="slidenum">
              <a:rPr lang="en-GB"/>
              <a:pPr/>
              <a:t>14</a:t>
            </a:fld>
            <a:endParaRPr lang="en-GB"/>
          </a:p>
        </p:txBody>
      </p:sp>
      <p:sp>
        <p:nvSpPr>
          <p:cNvPr id="919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9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955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195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41BE1-BDCA-40FE-8A42-B9E864F39786}" type="slidenum">
              <a:rPr lang="en-GB"/>
              <a:pPr/>
              <a:t>15</a:t>
            </a:fld>
            <a:endParaRPr lang="en-GB"/>
          </a:p>
        </p:txBody>
      </p:sp>
      <p:sp>
        <p:nvSpPr>
          <p:cNvPr id="1357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36207-76EE-4E95-8798-F8E739AEFF0D}" type="slidenum">
              <a:rPr lang="en-GB" altLang="en-US" sz="1200"/>
              <a:pPr algn="r"/>
              <a:t>15</a:t>
            </a:fld>
            <a:endParaRPr lang="en-GB" altLang="en-US" sz="1200"/>
          </a:p>
        </p:txBody>
      </p:sp>
      <p:sp>
        <p:nvSpPr>
          <p:cNvPr id="135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12.3 ΕΙΝΑΙ ΜΕΤΑΦΡΑΣΜΕΝΟ ΣΤΗ ΣΕΛΙΔΑ 590.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6470C-B9E3-46D8-8F73-3C3E233345F7}" type="slidenum">
              <a:rPr lang="en-GB"/>
              <a:pPr/>
              <a:t>16</a:t>
            </a:fld>
            <a:endParaRPr lang="en-GB"/>
          </a:p>
        </p:txBody>
      </p:sp>
      <p:sp>
        <p:nvSpPr>
          <p:cNvPr id="135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193912-7C8C-4484-983B-4D661962A8A2}" type="slidenum">
              <a:rPr lang="en-GB" altLang="en-US" sz="1200"/>
              <a:pPr algn="r"/>
              <a:t>16</a:t>
            </a:fld>
            <a:endParaRPr lang="en-GB" altLang="en-US" sz="1200"/>
          </a:p>
        </p:txBody>
      </p:sp>
      <p:sp>
        <p:nvSpPr>
          <p:cNvPr id="135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AFBB7-C424-410B-A982-76E243674DE7}" type="slidenum">
              <a:rPr lang="en-GB"/>
              <a:pPr/>
              <a:t>17</a:t>
            </a:fld>
            <a:endParaRPr lang="en-GB"/>
          </a:p>
        </p:txBody>
      </p:sp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3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3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365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236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3E63F-88EE-4970-96FD-0A5AE1A77EF8}" type="slidenum">
              <a:rPr lang="en-GB"/>
              <a:pPr/>
              <a:t>18</a:t>
            </a:fld>
            <a:endParaRPr lang="en-GB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12.4 ΕΙΝΑΙ ΜΕΤΑΦΡΑΣΜΕΝΟ ΣΤΗ ΣΕΛΙΔΑ 591.</a:t>
            </a:r>
            <a:endParaRPr lang="el-GR" b="1" noProof="1"/>
          </a:p>
        </p:txBody>
      </p:sp>
      <p:sp>
        <p:nvSpPr>
          <p:cNvPr id="925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F6AE3-23D5-4094-9B6A-3285435EA188}" type="slidenum">
              <a:rPr lang="en-GB"/>
              <a:pPr/>
              <a:t>19</a:t>
            </a:fld>
            <a:endParaRPr lang="en-GB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12.4 ΕΙΝΑΙ ΜΕΤΑΦΡΑΣΜΕΝΟ ΣΤΗ ΣΕΛΙΔΑ 591.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27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D4B31-C5E9-4421-B674-8A9453A9E161}" type="slidenum">
              <a:rPr lang="en-GB"/>
              <a:pPr/>
              <a:t>2</a:t>
            </a:fld>
            <a:endParaRPr lang="en-GB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1DB4A-56EF-45A9-B4AA-745C0397BAA1}" type="slidenum">
              <a:rPr lang="en-GB"/>
              <a:pPr/>
              <a:t>20</a:t>
            </a:fld>
            <a:endParaRPr lang="en-GB"/>
          </a:p>
        </p:txBody>
      </p:sp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97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29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F3BD5-9E69-40AB-A064-CFEF154AEEA1}" type="slidenum">
              <a:rPr lang="en-GB"/>
              <a:pPr/>
              <a:t>21</a:t>
            </a:fld>
            <a:endParaRPr lang="en-GB"/>
          </a:p>
        </p:txBody>
      </p:sp>
      <p:sp>
        <p:nvSpPr>
          <p:cNvPr id="931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1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931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18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18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C476B-73A9-4D40-9B79-98B5951DF1D5}" type="slidenum">
              <a:rPr lang="en-GB"/>
              <a:pPr/>
              <a:t>22</a:t>
            </a:fld>
            <a:endParaRPr lang="en-GB"/>
          </a:p>
        </p:txBody>
      </p:sp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3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38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3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9583B-D28F-4D9B-9269-6A11D6F9667D}" type="slidenum">
              <a:rPr lang="en-GB"/>
              <a:pPr/>
              <a:t>23</a:t>
            </a:fld>
            <a:endParaRPr lang="en-GB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12.5 ΕΙΝΑΙ ΜΕΤΑΦΡΑΣΜΕΝΟ ΣΤΗ ΣΕΛΙΔΑ 596.</a:t>
            </a:r>
            <a:endParaRPr lang="el-GR" b="1" noProof="1"/>
          </a:p>
        </p:txBody>
      </p:sp>
      <p:sp>
        <p:nvSpPr>
          <p:cNvPr id="935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63609-D2F4-4A5C-882A-CC26785352CA}" type="slidenum">
              <a:rPr lang="en-GB"/>
              <a:pPr/>
              <a:t>24</a:t>
            </a:fld>
            <a:endParaRPr lang="en-GB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7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C777-74B3-47D4-9AFB-004946101B37}" type="slidenum">
              <a:rPr lang="en-GB"/>
              <a:pPr/>
              <a:t>25</a:t>
            </a:fld>
            <a:endParaRPr lang="en-GB"/>
          </a:p>
        </p:txBody>
      </p:sp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00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0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23AEA-FA40-49AB-9AE3-A7CC9827B2E6}" type="slidenum">
              <a:rPr lang="en-GB"/>
              <a:pPr/>
              <a:t>26</a:t>
            </a:fld>
            <a:endParaRPr lang="en-GB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2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2683F-2671-4D7F-A638-7F075EC5C72F}" type="slidenum">
              <a:rPr lang="en-GB"/>
              <a:pPr/>
              <a:t>27</a:t>
            </a:fld>
            <a:endParaRPr lang="en-GB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A86C-519D-4CBF-98BF-5E143D1E91A5}" type="slidenum">
              <a:rPr lang="en-GB"/>
              <a:pPr/>
              <a:t>28</a:t>
            </a:fld>
            <a:endParaRPr lang="en-GB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6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854C8-6F45-4CD8-A48B-38FBD35ED8FD}" type="slidenum">
              <a:rPr lang="en-GB"/>
              <a:pPr/>
              <a:t>29</a:t>
            </a:fld>
            <a:endParaRPr lang="en-GB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82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82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5F810-DC27-479C-AB51-FD9A432E72BF}" type="slidenum">
              <a:rPr lang="en-GB"/>
              <a:pPr/>
              <a:t>3</a:t>
            </a:fld>
            <a:endParaRPr lang="en-GB"/>
          </a:p>
        </p:txBody>
      </p:sp>
      <p:sp>
        <p:nvSpPr>
          <p:cNvPr id="897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7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897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7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70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970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D4B3-3DE2-4912-975C-EC43C406DA97}" type="slidenum">
              <a:rPr lang="en-GB"/>
              <a:pPr/>
              <a:t>30</a:t>
            </a:fld>
            <a:endParaRPr lang="en-GB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/>
          </a:p>
        </p:txBody>
      </p:sp>
      <p:sp>
        <p:nvSpPr>
          <p:cNvPr id="950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DE2E5-B4C3-4D8D-9112-0633ECF59B40}" type="slidenum">
              <a:rPr lang="en-GB"/>
              <a:pPr/>
              <a:t>31</a:t>
            </a:fld>
            <a:endParaRPr lang="en-GB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52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EB798-4B7A-4BB9-8079-525403C4229A}" type="slidenum">
              <a:rPr lang="en-GB"/>
              <a:pPr/>
              <a:t>32</a:t>
            </a:fld>
            <a:endParaRPr lang="en-GB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54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50427-AEDE-4A9D-9C38-62A4E1ACD374}" type="slidenum">
              <a:rPr lang="en-GB"/>
              <a:pPr/>
              <a:t>33</a:t>
            </a:fld>
            <a:endParaRPr lang="en-GB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56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F08AB-4EAB-421B-8F60-85F41341A72E}" type="slidenum">
              <a:rPr lang="en-GB"/>
              <a:pPr/>
              <a:t>34</a:t>
            </a:fld>
            <a:endParaRPr lang="en-GB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58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6C1D3-35D0-4D2E-BCD7-22B21BA2E91C}" type="slidenum">
              <a:rPr lang="en-GB"/>
              <a:pPr/>
              <a:t>35</a:t>
            </a:fld>
            <a:endParaRPr lang="en-GB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12.6 ΕΙΝΑΙ ΜΕΤΑΦΡΑΣΜΕΝΟ ΣΤΗ ΣΕΛΙΔΑ 597.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60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2F38E-75AF-435C-8F62-5ACE5D79FE6E}" type="slidenum">
              <a:rPr lang="en-GB"/>
              <a:pPr/>
              <a:t>36</a:t>
            </a:fld>
            <a:endParaRPr lang="en-GB"/>
          </a:p>
        </p:txBody>
      </p:sp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962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25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625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4BBD4-EBEF-4564-85CA-52FC555EFD5E}" type="slidenum">
              <a:rPr lang="en-GB"/>
              <a:pPr/>
              <a:t>37</a:t>
            </a:fld>
            <a:endParaRPr lang="en-GB"/>
          </a:p>
        </p:txBody>
      </p: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964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461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646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63BF5-E58C-4521-86B2-971B949C9B31}" type="slidenum">
              <a:rPr lang="en-GB"/>
              <a:pPr/>
              <a:t>38</a:t>
            </a:fld>
            <a:endParaRPr lang="en-GB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12.7 ΕΙΝΑΙ ΜΕΤΑΦΡΑΣΜΕΝΟ ΣΤΗ ΣΕΛΙΔΑ 599.</a:t>
            </a:r>
            <a:endParaRPr lang="el-GR" b="1" noProof="1"/>
          </a:p>
        </p:txBody>
      </p:sp>
      <p:sp>
        <p:nvSpPr>
          <p:cNvPr id="966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C298B-F92A-4DAE-8B63-51DD5D1C2042}" type="slidenum">
              <a:rPr lang="en-GB"/>
              <a:pPr/>
              <a:t>39</a:t>
            </a:fld>
            <a:endParaRPr lang="en-GB"/>
          </a:p>
        </p:txBody>
      </p:sp>
      <p:sp>
        <p:nvSpPr>
          <p:cNvPr id="968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8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8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87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68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F6724-C99C-4304-97A1-E53002D57774}" type="slidenum">
              <a:rPr lang="en-GB"/>
              <a:pPr/>
              <a:t>4</a:t>
            </a:fld>
            <a:endParaRPr lang="en-GB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/>
          </a:p>
        </p:txBody>
      </p:sp>
      <p:sp>
        <p:nvSpPr>
          <p:cNvPr id="899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D360E-9F6E-44F3-94F1-2BAC6A4CCBC0}" type="slidenum">
              <a:rPr lang="en-GB"/>
              <a:pPr/>
              <a:t>40</a:t>
            </a:fld>
            <a:endParaRPr lang="en-GB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E78B0-13C1-4BE5-9C36-058D46C3976D}" type="slidenum">
              <a:rPr lang="en-GB"/>
              <a:pPr/>
              <a:t>41</a:t>
            </a:fld>
            <a:endParaRPr lang="en-GB"/>
          </a:p>
        </p:txBody>
      </p:sp>
      <p:sp>
        <p:nvSpPr>
          <p:cNvPr id="972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2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28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728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45AB4-7FFC-4697-99E2-FA3E96F7E198}" type="slidenum">
              <a:rPr lang="en-GB"/>
              <a:pPr/>
              <a:t>42</a:t>
            </a:fld>
            <a:endParaRPr lang="en-GB"/>
          </a:p>
        </p:txBody>
      </p:sp>
      <p:sp>
        <p:nvSpPr>
          <p:cNvPr id="974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4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974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4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485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748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8305A-3094-4488-B770-804B89A8BE40}" type="slidenum">
              <a:rPr lang="en-GB"/>
              <a:pPr/>
              <a:t>43</a:t>
            </a:fld>
            <a:endParaRPr lang="en-GB"/>
          </a:p>
        </p:txBody>
      </p:sp>
      <p:sp>
        <p:nvSpPr>
          <p:cNvPr id="976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6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6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69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769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8D138-43D7-40AC-BB83-795B0A891D17}" type="slidenum">
              <a:rPr lang="en-GB"/>
              <a:pPr/>
              <a:t>44</a:t>
            </a:fld>
            <a:endParaRPr lang="en-GB"/>
          </a:p>
        </p:txBody>
      </p:sp>
      <p:sp>
        <p:nvSpPr>
          <p:cNvPr id="978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89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789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3763F-1183-4549-956A-B677D47C9CC9}" type="slidenum">
              <a:rPr lang="en-GB"/>
              <a:pPr/>
              <a:t>45</a:t>
            </a:fld>
            <a:endParaRPr lang="en-GB"/>
          </a:p>
        </p:txBody>
      </p:sp>
      <p:sp>
        <p:nvSpPr>
          <p:cNvPr id="980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0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980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0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09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809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8AB76-CD3D-4035-8AA1-E419997BFC75}" type="slidenum">
              <a:rPr lang="en-GB"/>
              <a:pPr/>
              <a:t>46</a:t>
            </a:fld>
            <a:endParaRPr lang="en-GB"/>
          </a:p>
        </p:txBody>
      </p:sp>
      <p:sp>
        <p:nvSpPr>
          <p:cNvPr id="983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30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983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3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30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830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C8631-BC9B-414E-83F9-0122689C03EE}" type="slidenum">
              <a:rPr lang="en-GB"/>
              <a:pPr/>
              <a:t>47</a:t>
            </a:fld>
            <a:endParaRPr lang="en-GB"/>
          </a:p>
        </p:txBody>
      </p:sp>
      <p:sp>
        <p:nvSpPr>
          <p:cNvPr id="985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985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5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50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850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887F-AABB-458E-972B-5829CC79F88A}" type="slidenum">
              <a:rPr lang="en-GB"/>
              <a:pPr/>
              <a:t>48</a:t>
            </a:fld>
            <a:endParaRPr lang="en-GB"/>
          </a:p>
        </p:txBody>
      </p:sp>
      <p:sp>
        <p:nvSpPr>
          <p:cNvPr id="987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7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987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7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71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871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D17EE-7A7D-4A57-BB52-32C3303A56EC}" type="slidenum">
              <a:rPr lang="en-GB"/>
              <a:pPr/>
              <a:t>49</a:t>
            </a:fld>
            <a:endParaRPr lang="en-GB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09FBB-B286-45BE-B547-1980C0727279}" type="slidenum">
              <a:rPr lang="en-GB"/>
              <a:pPr/>
              <a:t>5</a:t>
            </a:fld>
            <a:endParaRPr lang="en-GB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01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AE518-C08F-46D8-9258-B17F1053AC48}" type="slidenum">
              <a:rPr lang="en-GB"/>
              <a:pPr/>
              <a:t>50</a:t>
            </a:fld>
            <a:endParaRPr lang="en-GB"/>
          </a:p>
        </p:txBody>
      </p:sp>
      <p:sp>
        <p:nvSpPr>
          <p:cNvPr id="991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12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1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12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912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02198-120A-49CF-9AC3-FBA37AD8DF0D}" type="slidenum">
              <a:rPr lang="en-GB"/>
              <a:pPr/>
              <a:t>51</a:t>
            </a:fld>
            <a:endParaRPr lang="en-GB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5211E-ED30-4C26-A3DE-5BE6153EC940}" type="slidenum">
              <a:rPr lang="en-GB"/>
              <a:pPr/>
              <a:t>52</a:t>
            </a:fld>
            <a:endParaRPr lang="en-GB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09124-55A5-44A3-97CC-83194678E732}" type="slidenum">
              <a:rPr lang="en-GB"/>
              <a:pPr/>
              <a:t>53</a:t>
            </a:fld>
            <a:endParaRPr lang="en-GB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F3D7F-90D7-4198-9873-728D3900C19F}" type="slidenum">
              <a:rPr lang="en-GB"/>
              <a:pPr/>
              <a:t>54</a:t>
            </a:fld>
            <a:endParaRPr lang="en-GB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132B4-F651-465D-A5C7-965298831709}" type="slidenum">
              <a:rPr lang="en-GB"/>
              <a:pPr/>
              <a:t>55</a:t>
            </a:fld>
            <a:endParaRPr lang="en-GB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55BE7-44F9-4BEF-A4F6-57E9B98A163B}" type="slidenum">
              <a:rPr lang="en-GB"/>
              <a:pPr/>
              <a:t>56</a:t>
            </a:fld>
            <a:endParaRPr lang="en-GB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612.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16F9A-B4B0-4B25-957F-225807A1F189}" type="slidenum">
              <a:rPr lang="en-GB"/>
              <a:pPr/>
              <a:t>57</a:t>
            </a:fld>
            <a:endParaRPr lang="en-GB"/>
          </a:p>
        </p:txBody>
      </p:sp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55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10055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55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055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7BB2A-8751-4608-8B86-F2A9C17DEE44}" type="slidenum">
              <a:rPr lang="en-GB"/>
              <a:pPr/>
              <a:t>58</a:t>
            </a:fld>
            <a:endParaRPr lang="en-GB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12.8 ΕΙΝΑΙ ΜΕΤΑΦΡΑΣΜΕΝΟ ΣΤΗ ΣΕΛΙΔΑ 614.</a:t>
            </a:r>
            <a:endParaRPr lang="el-GR" b="1" noProof="1"/>
          </a:p>
        </p:txBody>
      </p:sp>
      <p:sp>
        <p:nvSpPr>
          <p:cNvPr id="1007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5B6EF-DCB5-4231-B56A-21B6F7718A8B}" type="slidenum">
              <a:rPr lang="en-GB"/>
              <a:pPr/>
              <a:t>59</a:t>
            </a:fld>
            <a:endParaRPr lang="en-GB"/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12.8 ΕΙΝΑΙ ΜΕΤΑΦΡΑΣΜΕΝΟ ΣΤΗ ΣΕΛΙΔΑ 614.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009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A1273-1582-4DDB-A2D4-4897F243D11F}" type="slidenum">
              <a:rPr lang="en-GB"/>
              <a:pPr/>
              <a:t>6</a:t>
            </a:fld>
            <a:endParaRPr lang="en-GB"/>
          </a:p>
        </p:txBody>
      </p:sp>
      <p:sp>
        <p:nvSpPr>
          <p:cNvPr id="134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4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134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4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434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3434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8D242-A9D7-4A0D-9456-BC0CD67BF711}" type="slidenum">
              <a:rPr lang="en-GB"/>
              <a:pPr/>
              <a:t>60</a:t>
            </a:fld>
            <a:endParaRPr lang="en-GB"/>
          </a:p>
        </p:txBody>
      </p:sp>
      <p:sp>
        <p:nvSpPr>
          <p:cNvPr id="1011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1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1011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1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17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117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2944F-5339-4414-A0BE-0BA7823B6B9A}" type="slidenum">
              <a:rPr lang="en-GB"/>
              <a:pPr/>
              <a:t>61</a:t>
            </a:fld>
            <a:endParaRPr lang="en-GB"/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12.9 ΕΙΝΑΙ ΜΕΤΑΦΡΑΣΜΕΝΟ ΣΤΗ ΣΕΛΙΔΑ 615.</a:t>
            </a:r>
            <a:endParaRPr lang="el-GR" b="1" noProof="1"/>
          </a:p>
        </p:txBody>
      </p:sp>
      <p:sp>
        <p:nvSpPr>
          <p:cNvPr id="1013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41291-146D-42EB-AE34-6F34938DFBA1}" type="slidenum">
              <a:rPr lang="en-GB"/>
              <a:pPr/>
              <a:t>62</a:t>
            </a:fld>
            <a:endParaRPr lang="en-GB"/>
          </a:p>
        </p:txBody>
      </p:sp>
      <p:sp>
        <p:nvSpPr>
          <p:cNvPr id="101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101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581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158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3FB44-55AB-4BAA-95DE-16C20EFC8B8F}" type="slidenum">
              <a:rPr lang="en-GB"/>
              <a:pPr/>
              <a:t>63</a:t>
            </a:fld>
            <a:endParaRPr lang="en-GB"/>
          </a:p>
        </p:txBody>
      </p:sp>
      <p:sp>
        <p:nvSpPr>
          <p:cNvPr id="10178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12.10 ΕΙΝΑΙ ΜΕΤΑΦΡΑΣΜΕΝΟ ΣΤΗ ΣΕΛΙΔΑ 615.</a:t>
            </a:r>
            <a:endParaRPr lang="el-GR" b="1" noProof="1"/>
          </a:p>
        </p:txBody>
      </p:sp>
      <p:sp>
        <p:nvSpPr>
          <p:cNvPr id="1017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36083-2905-4E8B-8992-26DE874F23FF}" type="slidenum">
              <a:rPr lang="en-GB"/>
              <a:pPr/>
              <a:t>64</a:t>
            </a:fld>
            <a:endParaRPr lang="en-GB"/>
          </a:p>
        </p:txBody>
      </p:sp>
      <p:sp>
        <p:nvSpPr>
          <p:cNvPr id="10199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99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10199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99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99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199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246FF-3E8C-43D3-9F45-E88FFA41A2A6}" type="slidenum">
              <a:rPr lang="en-GB"/>
              <a:pPr/>
              <a:t>65</a:t>
            </a:fld>
            <a:endParaRPr lang="en-GB"/>
          </a:p>
        </p:txBody>
      </p:sp>
      <p:sp>
        <p:nvSpPr>
          <p:cNvPr id="1021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1021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195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219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91B8F-A16A-4240-B6E7-4BECAEE42139}" type="slidenum">
              <a:rPr lang="en-GB"/>
              <a:pPr/>
              <a:t>66</a:t>
            </a:fld>
            <a:endParaRPr lang="en-GB"/>
          </a:p>
        </p:txBody>
      </p:sp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0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1024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0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240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28ECC-063A-4996-B321-ADEF857BBF35}" type="slidenum">
              <a:rPr lang="en-GB"/>
              <a:pPr/>
              <a:t>67</a:t>
            </a:fld>
            <a:endParaRPr lang="en-GB"/>
          </a:p>
        </p:txBody>
      </p:sp>
      <p:sp>
        <p:nvSpPr>
          <p:cNvPr id="133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C3CF08E-67DE-434B-AB60-5A73DE0D4CA2}" type="slidenum">
              <a:rPr lang="en-GB" altLang="en-US" sz="1200"/>
              <a:pPr algn="r"/>
              <a:t>67</a:t>
            </a:fld>
            <a:endParaRPr lang="en-GB" altLang="en-US" sz="1200"/>
          </a:p>
        </p:txBody>
      </p:sp>
      <p:sp>
        <p:nvSpPr>
          <p:cNvPr id="133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617.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D03B6-8FA7-428B-AB68-37E9696BC83E}" type="slidenum">
              <a:rPr lang="en-GB"/>
              <a:pPr/>
              <a:t>68</a:t>
            </a:fld>
            <a:endParaRPr lang="en-GB"/>
          </a:p>
        </p:txBody>
      </p:sp>
      <p:sp>
        <p:nvSpPr>
          <p:cNvPr id="134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56B0FE5-C8C3-4C43-B09F-2DCE33E43654}" type="slidenum">
              <a:rPr lang="en-GB" altLang="en-US" sz="1200"/>
              <a:pPr algn="r"/>
              <a:t>68</a:t>
            </a:fld>
            <a:endParaRPr lang="en-GB" altLang="en-US" sz="1200"/>
          </a:p>
        </p:txBody>
      </p:sp>
      <p:sp>
        <p:nvSpPr>
          <p:cNvPr id="134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617.</a:t>
            </a:r>
            <a:endParaRPr lang="en-GB" altLang="en-US" b="1" dirty="0" smtClean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D458E-8C21-456C-AC19-B852A191B878}" type="slidenum">
              <a:rPr lang="en-GB"/>
              <a:pPr/>
              <a:t>69</a:t>
            </a:fld>
            <a:endParaRPr lang="en-GB"/>
          </a:p>
        </p:txBody>
      </p:sp>
      <p:sp>
        <p:nvSpPr>
          <p:cNvPr id="135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36276BDE-75EB-4CBF-B879-DDA879F0C43D}" type="slidenum">
              <a:rPr lang="en-GB" altLang="en-US" sz="1200"/>
              <a:pPr algn="r"/>
              <a:t>69</a:t>
            </a:fld>
            <a:endParaRPr lang="en-GB" altLang="en-US" sz="1200"/>
          </a:p>
        </p:txBody>
      </p:sp>
      <p:sp>
        <p:nvSpPr>
          <p:cNvPr id="135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617.</a:t>
            </a:r>
            <a:endParaRPr lang="en-GB" altLang="en-US" b="1" dirty="0" smtClean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F079-23D6-4747-B127-F410779B30B8}" type="slidenum">
              <a:rPr lang="en-GB"/>
              <a:pPr/>
              <a:t>7</a:t>
            </a:fld>
            <a:endParaRPr lang="en-GB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/>
          </a:p>
        </p:txBody>
      </p:sp>
      <p:sp>
        <p:nvSpPr>
          <p:cNvPr id="905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FFEB7-0219-44DE-8A97-9DEC220B09CE}" type="slidenum">
              <a:rPr lang="en-GB"/>
              <a:pPr/>
              <a:t>70</a:t>
            </a:fld>
            <a:endParaRPr lang="en-GB"/>
          </a:p>
        </p:txBody>
      </p:sp>
      <p:sp>
        <p:nvSpPr>
          <p:cNvPr id="13619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A5B133-94DF-4FF6-BC4D-002450B3AB98}" type="slidenum">
              <a:rPr lang="en-GB" altLang="en-US" sz="1200"/>
              <a:pPr algn="r"/>
              <a:t>70</a:t>
            </a:fld>
            <a:endParaRPr lang="en-GB" altLang="en-US" sz="1200"/>
          </a:p>
        </p:txBody>
      </p:sp>
      <p:sp>
        <p:nvSpPr>
          <p:cNvPr id="136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136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ln/>
        </p:spPr>
        <p:txBody>
          <a:bodyPr/>
          <a:lstStyle/>
          <a:p>
            <a:r>
              <a:rPr lang="el-GR" altLang="en-US" b="1" dirty="0" smtClean="0"/>
              <a:t>ΤΟ ΔΙΑΓΡΑΜΜΑ 12.11 ΕΙΝΑΙ</a:t>
            </a:r>
            <a:r>
              <a:rPr lang="el-GR" altLang="en-US" b="1" baseline="0" dirty="0" smtClean="0"/>
              <a:t> ΜΕΤΑΦΡΑΣΜΕΝΟ ΣΤΗ ΣΕΛΙΔΑ 620.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63A79-E115-4EF5-B83F-D790BEA33FCD}" type="slidenum">
              <a:rPr lang="en-GB"/>
              <a:pPr/>
              <a:t>71</a:t>
            </a:fld>
            <a:endParaRPr lang="en-GB"/>
          </a:p>
        </p:txBody>
      </p:sp>
      <p:sp>
        <p:nvSpPr>
          <p:cNvPr id="135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AEE114D-E698-47FF-B898-DC3AF996E0E2}" type="slidenum">
              <a:rPr lang="en-GB" altLang="en-US" sz="1200">
                <a:cs typeface="Arial" charset="0"/>
              </a:rPr>
              <a:pPr algn="r" eaLnBrk="1" hangingPunct="1"/>
              <a:t>71</a:t>
            </a:fld>
            <a:endParaRPr lang="en-GB" altLang="en-US" sz="1200">
              <a:cs typeface="Arial" charset="0"/>
            </a:endParaRPr>
          </a:p>
        </p:txBody>
      </p:sp>
      <p:sp>
        <p:nvSpPr>
          <p:cNvPr id="135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631.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117B1-673B-4FEA-A55B-A9705A1FB582}" type="slidenum">
              <a:rPr lang="en-GB"/>
              <a:pPr/>
              <a:t>72</a:t>
            </a:fld>
            <a:endParaRPr lang="en-GB"/>
          </a:p>
        </p:txBody>
      </p:sp>
      <p:sp>
        <p:nvSpPr>
          <p:cNvPr id="10321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1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10321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1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1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321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B962D-188A-4C03-97CE-41A5A0F97D81}" type="slidenum">
              <a:rPr lang="en-GB"/>
              <a:pPr/>
              <a:t>73</a:t>
            </a:fld>
            <a:endParaRPr lang="en-GB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AD977-37D8-4CB9-9FE5-C4BDCE4C8EAE}" type="slidenum">
              <a:rPr lang="en-GB"/>
              <a:pPr/>
              <a:t>74</a:t>
            </a:fld>
            <a:endParaRPr lang="en-GB"/>
          </a:p>
        </p:txBody>
      </p:sp>
      <p:sp>
        <p:nvSpPr>
          <p:cNvPr id="1036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6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14</a:t>
            </a:r>
          </a:p>
        </p:txBody>
      </p:sp>
      <p:sp>
        <p:nvSpPr>
          <p:cNvPr id="1036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6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62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362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80B96-B687-4277-9BAC-70B1A34F99AF}" type="slidenum">
              <a:rPr lang="en-GB"/>
              <a:pPr/>
              <a:t>75</a:t>
            </a:fld>
            <a:endParaRPr lang="en-GB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12.12 ΕΙΝΑΙ ΜΕΤΑΦΡΑΣΜΕΝΟ ΣΤΗ ΣΕΛΙΔΑ 624.</a:t>
            </a:r>
            <a:endParaRPr lang="el-GR" b="1" noProof="1"/>
          </a:p>
        </p:txBody>
      </p:sp>
      <p:sp>
        <p:nvSpPr>
          <p:cNvPr id="1038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859FB-5777-41DA-8656-2BE847593201}" type="slidenum">
              <a:rPr lang="en-GB"/>
              <a:pPr/>
              <a:t>76</a:t>
            </a:fld>
            <a:endParaRPr lang="en-GB"/>
          </a:p>
        </p:txBody>
      </p:sp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0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14</a:t>
            </a:r>
          </a:p>
        </p:txBody>
      </p:sp>
      <p:sp>
        <p:nvSpPr>
          <p:cNvPr id="1040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0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039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403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4DAA0-C727-4F9F-80DF-8FDCAD5DC08E}" type="slidenum">
              <a:rPr lang="en-GB"/>
              <a:pPr/>
              <a:t>77</a:t>
            </a:fld>
            <a:endParaRPr lang="en-GB"/>
          </a:p>
        </p:txBody>
      </p:sp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2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15</a:t>
            </a:r>
          </a:p>
        </p:txBody>
      </p:sp>
      <p:sp>
        <p:nvSpPr>
          <p:cNvPr id="1042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2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24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424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2E56-53C0-4AF2-B0EB-8464072A9B66}" type="slidenum">
              <a:rPr lang="en-GB"/>
              <a:pPr/>
              <a:t>78</a:t>
            </a:fld>
            <a:endParaRPr lang="en-GB"/>
          </a:p>
        </p:txBody>
      </p:sp>
      <p:sp>
        <p:nvSpPr>
          <p:cNvPr id="1044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4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16</a:t>
            </a:r>
          </a:p>
        </p:txBody>
      </p:sp>
      <p:sp>
        <p:nvSpPr>
          <p:cNvPr id="1044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4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44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444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A92C3-A015-4051-B893-2C4C8BC4F535}" type="slidenum">
              <a:rPr lang="en-GB"/>
              <a:pPr/>
              <a:t>79</a:t>
            </a:fld>
            <a:endParaRPr lang="en-GB"/>
          </a:p>
        </p:txBody>
      </p:sp>
      <p:sp>
        <p:nvSpPr>
          <p:cNvPr id="1046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6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16</a:t>
            </a:r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653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465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A4DC6-B2D2-4C0F-B916-8696D7A997FB}" type="slidenum">
              <a:rPr lang="en-GB"/>
              <a:pPr/>
              <a:t>8</a:t>
            </a:fld>
            <a:endParaRPr lang="en-GB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07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5E32-6B14-4B03-AA1E-7FE3D5CF0689}" type="slidenum">
              <a:rPr lang="en-GB"/>
              <a:pPr/>
              <a:t>80</a:t>
            </a:fld>
            <a:endParaRPr lang="en-GB"/>
          </a:p>
        </p:txBody>
      </p:sp>
      <p:sp>
        <p:nvSpPr>
          <p:cNvPr id="1181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17</a:t>
            </a:r>
          </a:p>
        </p:txBody>
      </p:sp>
      <p:sp>
        <p:nvSpPr>
          <p:cNvPr id="1181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81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817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1817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07335-9D90-4292-B621-368344EF014C}" type="slidenum">
              <a:rPr lang="en-GB"/>
              <a:pPr/>
              <a:t>81</a:t>
            </a:fld>
            <a:endParaRPr lang="en-GB"/>
          </a:p>
        </p:txBody>
      </p:sp>
      <p:sp>
        <p:nvSpPr>
          <p:cNvPr id="136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22A183-67F8-4870-B37F-7CB67159F572}" type="slidenum">
              <a:rPr lang="en-GB" altLang="en-US" sz="1200"/>
              <a:pPr algn="r"/>
              <a:t>81</a:t>
            </a:fld>
            <a:endParaRPr lang="en-GB" altLang="en-US" sz="1200"/>
          </a:p>
        </p:txBody>
      </p:sp>
      <p:sp>
        <p:nvSpPr>
          <p:cNvPr id="136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12.3 ΕΙΝΑΙ ΜΕΤΑΦΡΑΣΜΕΝΟ ΣΤΗ ΣΕΛΙΔΑ 632.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02944-A3DC-41AF-92E1-6953953FE7CD}" type="slidenum">
              <a:rPr lang="en-GB"/>
              <a:pPr/>
              <a:t>82</a:t>
            </a:fld>
            <a:endParaRPr lang="en-GB"/>
          </a:p>
        </p:txBody>
      </p:sp>
      <p:sp>
        <p:nvSpPr>
          <p:cNvPr id="108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17</a:t>
            </a:r>
          </a:p>
        </p:txBody>
      </p:sp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54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0854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A6018-91A5-482C-AA84-4B2B974117F1}" type="slidenum">
              <a:rPr lang="en-GB"/>
              <a:pPr/>
              <a:t>83</a:t>
            </a:fld>
            <a:endParaRPr lang="en-GB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C9B5F-9BF2-4F12-82FD-B1ACFE45E96A}" type="slidenum">
              <a:rPr lang="en-GB"/>
              <a:pPr/>
              <a:t>84</a:t>
            </a:fld>
            <a:endParaRPr lang="en-GB"/>
          </a:p>
        </p:txBody>
      </p:sp>
      <p:sp>
        <p:nvSpPr>
          <p:cNvPr id="1224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4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224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4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47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24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F813E-A592-43EF-AE8B-3530829F86A8}" type="slidenum">
              <a:rPr lang="en-GB"/>
              <a:pPr/>
              <a:t>85</a:t>
            </a:fld>
            <a:endParaRPr lang="en-GB"/>
          </a:p>
        </p:txBody>
      </p:sp>
      <p:sp>
        <p:nvSpPr>
          <p:cNvPr id="1226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1226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E0102-C0C0-45DA-87F5-E1A263480FBA}" type="slidenum">
              <a:rPr lang="en-GB"/>
              <a:pPr/>
              <a:t>86</a:t>
            </a:fld>
            <a:endParaRPr lang="en-GB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288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7B54A-0A5A-402E-BCC1-AD0059661FD2}" type="slidenum">
              <a:rPr lang="en-GB"/>
              <a:pPr/>
              <a:t>87</a:t>
            </a:fld>
            <a:endParaRPr lang="en-GB"/>
          </a:p>
        </p:txBody>
      </p:sp>
      <p:sp>
        <p:nvSpPr>
          <p:cNvPr id="12308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30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180D1-93A6-4FF2-883B-F4DC2C22CA88}" type="slidenum">
              <a:rPr lang="en-GB"/>
              <a:pPr/>
              <a:t>88</a:t>
            </a:fld>
            <a:endParaRPr lang="en-GB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32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518EB-2783-4A5E-89A4-9593D019108E}" type="slidenum">
              <a:rPr lang="en-GB"/>
              <a:pPr/>
              <a:t>89</a:t>
            </a:fld>
            <a:endParaRPr lang="en-GB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34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2CF6B-0359-4459-9163-333ABB4F3070}" type="slidenum">
              <a:rPr lang="en-GB"/>
              <a:pPr/>
              <a:t>9</a:t>
            </a:fld>
            <a:endParaRPr lang="en-GB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 ΕΙΝΑΙ ΜΕΤΑΦΡΑΣΜΕΝΟ ΣΤΗ ΣΕΛΙΔΑ 586.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909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5C4C0-540C-4070-A057-CC99868BE1DF}" type="slidenum">
              <a:rPr lang="en-GB"/>
              <a:pPr/>
              <a:t>90</a:t>
            </a:fld>
            <a:endParaRPr lang="en-GB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36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55C85-9F90-4A9E-86C7-AC673B5C60D6}" type="slidenum">
              <a:rPr lang="en-GB"/>
              <a:pPr/>
              <a:t>91</a:t>
            </a:fld>
            <a:endParaRPr lang="en-GB"/>
          </a:p>
        </p:txBody>
      </p:sp>
      <p:sp>
        <p:nvSpPr>
          <p:cNvPr id="1239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0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239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0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390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B2B25-D0B3-47C7-9AAA-CB3B9FEC0B2C}" type="slidenum">
              <a:rPr lang="en-GB"/>
              <a:pPr/>
              <a:t>92</a:t>
            </a:fld>
            <a:endParaRPr lang="en-GB"/>
          </a:p>
        </p:txBody>
      </p:sp>
      <p:sp>
        <p:nvSpPr>
          <p:cNvPr id="1241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12.15 ΕΙΝΑΙ ΜΕΤΑΦΡΑΣΜΕΝΟ ΣΤΗ ΣΕΛΙΔΑ 635.</a:t>
            </a:r>
            <a:endParaRPr lang="el-GR" b="1" noProof="1"/>
          </a:p>
        </p:txBody>
      </p:sp>
      <p:sp>
        <p:nvSpPr>
          <p:cNvPr id="1241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37A79-789B-4203-996B-CF0FD4211301}" type="slidenum">
              <a:rPr lang="en-GB"/>
              <a:pPr/>
              <a:t>93</a:t>
            </a:fld>
            <a:endParaRPr lang="en-GB"/>
          </a:p>
        </p:txBody>
      </p:sp>
      <p:sp>
        <p:nvSpPr>
          <p:cNvPr id="1243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3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3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31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12431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EEB6-762F-4EFF-B114-62D7464CB5B7}" type="slidenum">
              <a:rPr lang="en-GB"/>
              <a:pPr/>
              <a:t>94</a:t>
            </a:fld>
            <a:endParaRPr lang="en-GB"/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12.16 ΕΙΝΑΙ ΜΕΤΑΦΡΑΣΜΕΝΟ ΣΤΗ ΣΕΛΙΔΑ 635.</a:t>
            </a:r>
            <a:endParaRPr lang="el-GR" b="1" noProof="1"/>
          </a:p>
        </p:txBody>
      </p:sp>
      <p:sp>
        <p:nvSpPr>
          <p:cNvPr id="1245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6B1CA-302A-423C-8D38-FCBC65FE43A6}" type="slidenum">
              <a:rPr lang="en-GB"/>
              <a:pPr/>
              <a:t>95</a:t>
            </a:fld>
            <a:endParaRPr lang="en-GB"/>
          </a:p>
        </p:txBody>
      </p:sp>
      <p:sp>
        <p:nvSpPr>
          <p:cNvPr id="12472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12.16 ΕΙΝΑΙ ΜΕΤΑΦΡΑΣΜΕΝΟ ΣΤΗ ΣΕΛΙΔΑ 635.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47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1D693-D555-4112-9526-08E21B2B1C39}" type="slidenum">
              <a:rPr lang="en-GB"/>
              <a:pPr/>
              <a:t>96</a:t>
            </a:fld>
            <a:endParaRPr lang="en-GB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12.16 ΕΙΝΑΙ ΜΕΤΑΦΡΑΣΜΕΝΟ ΣΤΗ ΣΕΛΙΔΑ 635.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49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F6110-C5DC-4B24-BE13-E1D99657BA20}" type="slidenum">
              <a:rPr lang="en-GB"/>
              <a:pPr/>
              <a:t>97</a:t>
            </a:fld>
            <a:endParaRPr lang="en-GB"/>
          </a:p>
        </p:txBody>
      </p:sp>
      <p:sp>
        <p:nvSpPr>
          <p:cNvPr id="1253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 ΔΙΑΓΡΑΜΜΑ</a:t>
            </a:r>
            <a:r>
              <a:rPr lang="el-GR" b="1" baseline="0" noProof="1" smtClean="0"/>
              <a:t> 12.17 ΕΙΝΑΙ ΜΕΤΑΦΡΑΣΜΕΝΟ ΣΤΗ ΣΕΛΙΔΑ 636.</a:t>
            </a:r>
            <a:endParaRPr lang="el-GR" b="1" noProof="1"/>
          </a:p>
        </p:txBody>
      </p:sp>
      <p:sp>
        <p:nvSpPr>
          <p:cNvPr id="1253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F46AC-A7D5-4CD6-8081-A24A1DEF7786}" type="slidenum">
              <a:rPr lang="en-GB"/>
              <a:pPr/>
              <a:t>98</a:t>
            </a:fld>
            <a:endParaRPr lang="en-GB"/>
          </a:p>
        </p:txBody>
      </p:sp>
      <p:sp>
        <p:nvSpPr>
          <p:cNvPr id="1255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</a:t>
            </a:r>
            <a:r>
              <a:rPr lang="el-GR" b="1" baseline="0" noProof="1" smtClean="0"/>
              <a:t> 12.17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55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B737D-2203-4E03-B34A-52D871C2332E}" type="slidenum">
              <a:rPr lang="en-GB"/>
              <a:pPr/>
              <a:t>99</a:t>
            </a:fld>
            <a:endParaRPr lang="en-GB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 ΔΙΑΓΡΑΜΜΑ</a:t>
            </a:r>
            <a:r>
              <a:rPr lang="el-GR" b="1" baseline="0" noProof="1" smtClean="0"/>
              <a:t> 12.17 ΕΙΝΑΙ ΜΕΤΑΦΡΑΣΜΕΝΟ ΣΤΗ ΣΕΛΙΔΑ 636.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1257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7ED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793750"/>
            <a:ext cx="8794750" cy="1020763"/>
          </a:xfrm>
        </p:spPr>
        <p:txBody>
          <a:bodyPr anchor="b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035050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Wingdings 2" pitchFamily="18" charset="2"/>
              <a:buNone/>
              <a:defRPr sz="3600">
                <a:solidFill>
                  <a:srgbClr val="003B3A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70A9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BD0D5-E973-4BB3-B750-C1036F535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0CE50-5B52-486F-8C88-04F49C9BF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56479-E899-4281-9912-790CD22CC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CB8AC-3D2C-47FC-A381-D2C20F6B4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8D29C-CB41-416D-A152-5F943B05C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0EAFC8-3356-4B17-9562-F68206FEAF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9DB97-B9D2-4E43-9904-F81C6272A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EC7438-1D22-4851-80CA-DECAB7C35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23B01-4BCC-47DA-AD12-D1B4FEE81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6991AB-4783-45BC-9623-A4091FC27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CED9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7DA4A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7B98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hangingPunct="1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ACBF29-C2A2-47C1-8062-7B799269B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A6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E000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B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698" name="Picture 2" descr="C:\Econ9MEL\Images\Chapter 25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0969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97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9701" name="Rectangle 5"/>
          <p:cNvSpPr>
            <a:spLocks noChangeArrowheads="1"/>
          </p:cNvSpPr>
          <p:nvPr/>
        </p:nvSpPr>
        <p:spPr bwMode="auto">
          <a:xfrm>
            <a:off x="0" y="4870450"/>
            <a:ext cx="9144000" cy="198755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l-GR" sz="5700" b="1" dirty="0" smtClean="0">
                <a:solidFill>
                  <a:srgbClr val="4A0082"/>
                </a:solidFill>
                <a:latin typeface="Arial" charset="0"/>
              </a:rPr>
              <a:t>Ισοζύγιο Πληρωμών και </a:t>
            </a:r>
          </a:p>
          <a:p>
            <a:pPr algn="ctr">
              <a:lnSpc>
                <a:spcPct val="90000"/>
              </a:lnSpc>
            </a:pPr>
            <a:r>
              <a:rPr lang="el-GR" sz="5700" b="1" dirty="0" smtClean="0">
                <a:solidFill>
                  <a:srgbClr val="4A0082"/>
                </a:solidFill>
                <a:latin typeface="Arial" charset="0"/>
              </a:rPr>
              <a:t>Συναλλαγματικές Ισοτιμίες </a:t>
            </a:r>
            <a:endParaRPr lang="en-GB" sz="5700" dirty="0">
              <a:solidFill>
                <a:srgbClr val="4A0082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1066800" y="590550"/>
            <a:ext cx="7010400" cy="535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3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4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10344" name="Line 8"/>
          <p:cNvSpPr>
            <a:spLocks noChangeShapeType="1"/>
          </p:cNvSpPr>
          <p:nvPr/>
        </p:nvSpPr>
        <p:spPr bwMode="auto">
          <a:xfrm flipV="1">
            <a:off x="1663700" y="1133475"/>
            <a:ext cx="4217988" cy="421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1663700" y="1133475"/>
            <a:ext cx="4438650" cy="44386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46" name="Rectangle 10"/>
          <p:cNvSpPr>
            <a:spLocks noChangeArrowheads="1"/>
          </p:cNvSpPr>
          <p:nvPr/>
        </p:nvSpPr>
        <p:spPr bwMode="auto">
          <a:xfrm>
            <a:off x="5926138" y="808038"/>
            <a:ext cx="208762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από Ην. Βασίλειο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10347" name="Rectangle 11"/>
          <p:cNvSpPr>
            <a:spLocks noChangeArrowheads="1"/>
          </p:cNvSpPr>
          <p:nvPr/>
        </p:nvSpPr>
        <p:spPr bwMode="auto">
          <a:xfrm>
            <a:off x="6033924" y="5224463"/>
            <a:ext cx="1767215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από κατοίκους</a:t>
            </a:r>
            <a:br>
              <a:rPr lang="el-GR" sz="1600" dirty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>
                <a:solidFill>
                  <a:schemeClr val="tx2"/>
                </a:solidFill>
                <a:latin typeface="Arial" charset="0"/>
              </a:rPr>
              <a:t>εξωτερικού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10348" name="Line 12"/>
          <p:cNvSpPr>
            <a:spLocks noChangeShapeType="1"/>
          </p:cNvSpPr>
          <p:nvPr/>
        </p:nvSpPr>
        <p:spPr bwMode="auto">
          <a:xfrm flipH="1">
            <a:off x="1068388" y="3241675"/>
            <a:ext cx="2678112" cy="0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0349" name="Rectangle 13"/>
          <p:cNvSpPr>
            <a:spLocks noChangeArrowheads="1"/>
          </p:cNvSpPr>
          <p:nvPr/>
        </p:nvSpPr>
        <p:spPr bwMode="auto">
          <a:xfrm>
            <a:off x="693738" y="30400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910350" name="Group 14"/>
          <p:cNvGrpSpPr>
            <a:grpSpLocks/>
          </p:cNvGrpSpPr>
          <p:nvPr/>
        </p:nvGrpSpPr>
        <p:grpSpPr bwMode="auto">
          <a:xfrm>
            <a:off x="2546350" y="1282700"/>
            <a:ext cx="5870575" cy="4289425"/>
            <a:chOff x="1604" y="808"/>
            <a:chExt cx="3698" cy="2702"/>
          </a:xfrm>
        </p:grpSpPr>
        <p:sp>
          <p:nvSpPr>
            <p:cNvPr id="910351" name="Line 15"/>
            <p:cNvSpPr>
              <a:spLocks noChangeShapeType="1"/>
            </p:cNvSpPr>
            <p:nvPr/>
          </p:nvSpPr>
          <p:spPr bwMode="auto">
            <a:xfrm flipV="1">
              <a:off x="1604" y="1046"/>
              <a:ext cx="2464" cy="24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0352" name="Rectangle 16"/>
            <p:cNvSpPr>
              <a:spLocks noChangeArrowheads="1"/>
            </p:cNvSpPr>
            <p:nvPr/>
          </p:nvSpPr>
          <p:spPr bwMode="auto">
            <a:xfrm>
              <a:off x="3936" y="808"/>
              <a:ext cx="13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n-GB" sz="2200" i="1" dirty="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200" baseline="-25000" dirty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l-GR" sz="1600" dirty="0">
                  <a:solidFill>
                    <a:schemeClr val="accent2"/>
                  </a:solidFill>
                  <a:latin typeface="Arial" charset="0"/>
                </a:rPr>
                <a:t>από Ην. Βασίλειο</a:t>
              </a:r>
              <a:endParaRPr lang="en-GB" sz="16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910353" name="Group 17"/>
          <p:cNvGrpSpPr>
            <a:grpSpLocks/>
          </p:cNvGrpSpPr>
          <p:nvPr/>
        </p:nvGrpSpPr>
        <p:grpSpPr bwMode="auto">
          <a:xfrm>
            <a:off x="696913" y="3565525"/>
            <a:ext cx="3617912" cy="396875"/>
            <a:chOff x="439" y="2246"/>
            <a:chExt cx="2279" cy="250"/>
          </a:xfrm>
        </p:grpSpPr>
        <p:sp>
          <p:nvSpPr>
            <p:cNvPr id="910354" name="Line 18"/>
            <p:cNvSpPr>
              <a:spLocks noChangeShapeType="1"/>
            </p:cNvSpPr>
            <p:nvPr/>
          </p:nvSpPr>
          <p:spPr bwMode="auto">
            <a:xfrm flipH="1">
              <a:off x="675" y="2394"/>
              <a:ext cx="2043" cy="0"/>
            </a:xfrm>
            <a:prstGeom prst="line">
              <a:avLst/>
            </a:prstGeom>
            <a:noFill/>
            <a:ln w="15875">
              <a:solidFill>
                <a:schemeClr val="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0355" name="Rectangle 19"/>
            <p:cNvSpPr>
              <a:spLocks noChangeArrowheads="1"/>
            </p:cNvSpPr>
            <p:nvPr/>
          </p:nvSpPr>
          <p:spPr bwMode="auto">
            <a:xfrm>
              <a:off x="439" y="2246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r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910356" name="AutoShape 20"/>
          <p:cNvSpPr>
            <a:spLocks noChangeArrowheads="1"/>
          </p:cNvSpPr>
          <p:nvPr/>
        </p:nvSpPr>
        <p:spPr bwMode="auto">
          <a:xfrm>
            <a:off x="5370512" y="2846484"/>
            <a:ext cx="3094037" cy="1669956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54000" tIns="36000" rIns="54000" bIns="36000" anchor="ctr"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1"/>
                </a:solidFill>
                <a:latin typeface="Arial" charset="0"/>
              </a:rPr>
              <a:t>Ή </a:t>
            </a:r>
            <a:r>
              <a:rPr lang="el-GR" sz="1600" dirty="0">
                <a:solidFill>
                  <a:schemeClr val="accent1"/>
                </a:solidFill>
                <a:latin typeface="Arial" charset="0"/>
              </a:rPr>
              <a:t>μια ανισορροπία με την αυστηρή έννοια (έλλειμμα στο ισοζύγιο τρεχουσών συναλλαγών) στα πλαίσια κυμαινόμενων συναλλαγματικών ισοτιμιών.</a:t>
            </a:r>
            <a:endParaRPr lang="en-GB" sz="16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10357" name="Oval 21"/>
          <p:cNvSpPr>
            <a:spLocks noChangeArrowheads="1"/>
          </p:cNvSpPr>
          <p:nvPr/>
        </p:nvSpPr>
        <p:spPr bwMode="auto">
          <a:xfrm>
            <a:off x="4278313" y="3749675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 rot="16200000">
            <a:off x="-1063107" y="2998437"/>
            <a:ext cx="30183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681994" y="6299200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56" grpId="0" animBg="1" autoUpdateAnimBg="0"/>
      <p:bldP spid="91035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499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00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01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58502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58503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V="1">
            <a:off x="1443038" y="1779588"/>
            <a:ext cx="5441950" cy="2312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07" name="Rectangle 11"/>
          <p:cNvSpPr>
            <a:spLocks noChangeArrowheads="1"/>
          </p:cNvSpPr>
          <p:nvPr/>
        </p:nvSpPr>
        <p:spPr bwMode="auto">
          <a:xfrm>
            <a:off x="4905375" y="604838"/>
            <a:ext cx="555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58508" name="Rectangle 12"/>
          <p:cNvSpPr>
            <a:spLocks noChangeArrowheads="1"/>
          </p:cNvSpPr>
          <p:nvPr/>
        </p:nvSpPr>
        <p:spPr bwMode="auto">
          <a:xfrm>
            <a:off x="6853238" y="1508125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8509" name="Rectangle 13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8510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11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12" name="Rectangle 16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8513" name="Rectangle 17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8514" name="Rectangle 18"/>
          <p:cNvSpPr>
            <a:spLocks noChangeArrowheads="1"/>
          </p:cNvSpPr>
          <p:nvPr/>
        </p:nvSpPr>
        <p:spPr bwMode="auto">
          <a:xfrm>
            <a:off x="2310891" y="6094413"/>
            <a:ext cx="456349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b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58515" name="Line 19"/>
          <p:cNvSpPr>
            <a:spLocks noChangeShapeType="1"/>
          </p:cNvSpPr>
          <p:nvPr/>
        </p:nvSpPr>
        <p:spPr bwMode="auto">
          <a:xfrm>
            <a:off x="2973388" y="8445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16" name="Rectangle 20"/>
          <p:cNvSpPr>
            <a:spLocks noChangeArrowheads="1"/>
          </p:cNvSpPr>
          <p:nvPr/>
        </p:nvSpPr>
        <p:spPr bwMode="auto">
          <a:xfrm>
            <a:off x="7234238" y="4175125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8517" name="Rectangle 21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58518" name="Line 22"/>
          <p:cNvSpPr>
            <a:spLocks noChangeShapeType="1"/>
          </p:cNvSpPr>
          <p:nvPr/>
        </p:nvSpPr>
        <p:spPr bwMode="auto">
          <a:xfrm flipH="1">
            <a:off x="1068388" y="2562225"/>
            <a:ext cx="39624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19" name="Line 23"/>
          <p:cNvSpPr>
            <a:spLocks noChangeShapeType="1"/>
          </p:cNvSpPr>
          <p:nvPr/>
        </p:nvSpPr>
        <p:spPr bwMode="auto">
          <a:xfrm>
            <a:off x="5048250" y="2578100"/>
            <a:ext cx="0" cy="31130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20" name="Rectangle 24"/>
          <p:cNvSpPr>
            <a:spLocks noChangeArrowheads="1"/>
          </p:cNvSpPr>
          <p:nvPr/>
        </p:nvSpPr>
        <p:spPr bwMode="auto">
          <a:xfrm>
            <a:off x="674688" y="2289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8521" name="Rectangle 25"/>
          <p:cNvSpPr>
            <a:spLocks noChangeArrowheads="1"/>
          </p:cNvSpPr>
          <p:nvPr/>
        </p:nvSpPr>
        <p:spPr bwMode="auto">
          <a:xfrm>
            <a:off x="4903788" y="2117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58522" name="Rectangle 26"/>
          <p:cNvSpPr>
            <a:spLocks noChangeArrowheads="1"/>
          </p:cNvSpPr>
          <p:nvPr/>
        </p:nvSpPr>
        <p:spPr bwMode="auto">
          <a:xfrm>
            <a:off x="4843463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8523" name="Oval 27"/>
          <p:cNvSpPr>
            <a:spLocks noChangeArrowheads="1"/>
          </p:cNvSpPr>
          <p:nvPr/>
        </p:nvSpPr>
        <p:spPr bwMode="auto">
          <a:xfrm>
            <a:off x="4992688" y="2522538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58524" name="Group 28"/>
          <p:cNvGrpSpPr>
            <a:grpSpLocks/>
          </p:cNvGrpSpPr>
          <p:nvPr/>
        </p:nvGrpSpPr>
        <p:grpSpPr bwMode="auto">
          <a:xfrm>
            <a:off x="6048375" y="2414588"/>
            <a:ext cx="2461938" cy="838200"/>
            <a:chOff x="3906" y="1521"/>
            <a:chExt cx="1489" cy="528"/>
          </a:xfrm>
        </p:grpSpPr>
        <p:sp>
          <p:nvSpPr>
            <p:cNvPr id="1258525" name="AutoShape 29" descr="Parchment"/>
            <p:cNvSpPr>
              <a:spLocks noChangeArrowheads="1"/>
            </p:cNvSpPr>
            <p:nvPr/>
          </p:nvSpPr>
          <p:spPr bwMode="auto">
            <a:xfrm>
              <a:off x="3906" y="1521"/>
              <a:ext cx="1489" cy="528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8526" name="Rectangle 30" descr="Parchment"/>
            <p:cNvSpPr>
              <a:spLocks noChangeArrowheads="1"/>
            </p:cNvSpPr>
            <p:nvPr/>
          </p:nvSpPr>
          <p:spPr bwMode="auto">
            <a:xfrm>
              <a:off x="3945" y="1554"/>
              <a:ext cx="1415" cy="42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1900" dirty="0">
                  <a:solidFill>
                    <a:srgbClr val="A45200"/>
                  </a:solidFill>
                  <a:latin typeface="Arial" charset="0"/>
                </a:rPr>
                <a:t>Αποκατάσταση της</a:t>
              </a:r>
              <a:br>
                <a:rPr lang="el-GR" sz="1900" dirty="0">
                  <a:solidFill>
                    <a:srgbClr val="A45200"/>
                  </a:solidFill>
                  <a:latin typeface="Arial" charset="0"/>
                </a:rPr>
              </a:br>
              <a:r>
                <a:rPr lang="el-GR" sz="1900" dirty="0">
                  <a:solidFill>
                    <a:srgbClr val="A45200"/>
                  </a:solidFill>
                  <a:latin typeface="Arial" charset="0"/>
                </a:rPr>
                <a:t>πλήρους ισορροπίας</a:t>
              </a:r>
              <a:endParaRPr lang="en-GB" sz="1800" dirty="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58527" name="Group 31"/>
          <p:cNvGrpSpPr>
            <a:grpSpLocks/>
          </p:cNvGrpSpPr>
          <p:nvPr/>
        </p:nvGrpSpPr>
        <p:grpSpPr bwMode="auto">
          <a:xfrm>
            <a:off x="1358900" y="723900"/>
            <a:ext cx="6172200" cy="2774950"/>
            <a:chOff x="856" y="456"/>
            <a:chExt cx="3888" cy="1748"/>
          </a:xfrm>
        </p:grpSpPr>
        <p:sp>
          <p:nvSpPr>
            <p:cNvPr id="1258528" name="Line 32"/>
            <p:cNvSpPr>
              <a:spLocks noChangeShapeType="1"/>
            </p:cNvSpPr>
            <p:nvPr/>
          </p:nvSpPr>
          <p:spPr bwMode="auto">
            <a:xfrm flipV="1">
              <a:off x="856" y="650"/>
              <a:ext cx="3438" cy="1554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8529" name="Rectangle 33"/>
            <p:cNvSpPr>
              <a:spLocks noChangeArrowheads="1"/>
            </p:cNvSpPr>
            <p:nvPr/>
          </p:nvSpPr>
          <p:spPr bwMode="auto">
            <a:xfrm>
              <a:off x="4316" y="456"/>
              <a:ext cx="4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rgbClr val="A45200"/>
                  </a:solidFill>
                  <a:latin typeface="Arial" charset="0"/>
                </a:rPr>
                <a:t>LM</a:t>
              </a:r>
              <a:r>
                <a:rPr lang="en-GB" sz="2200" baseline="-25000">
                  <a:solidFill>
                    <a:srgbClr val="A45200"/>
                  </a:solidFill>
                  <a:latin typeface="Arial" charset="0"/>
                </a:rPr>
                <a:t>2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58530" name="Group 34"/>
          <p:cNvGrpSpPr>
            <a:grpSpLocks/>
          </p:cNvGrpSpPr>
          <p:nvPr/>
        </p:nvGrpSpPr>
        <p:grpSpPr bwMode="auto">
          <a:xfrm>
            <a:off x="690563" y="1828800"/>
            <a:ext cx="3779837" cy="396875"/>
            <a:chOff x="435" y="1152"/>
            <a:chExt cx="2381" cy="250"/>
          </a:xfrm>
        </p:grpSpPr>
        <p:sp>
          <p:nvSpPr>
            <p:cNvPr id="1258531" name="Line 35"/>
            <p:cNvSpPr>
              <a:spLocks noChangeShapeType="1"/>
            </p:cNvSpPr>
            <p:nvPr/>
          </p:nvSpPr>
          <p:spPr bwMode="auto">
            <a:xfrm flipH="1">
              <a:off x="673" y="1325"/>
              <a:ext cx="2143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8532" name="Rectangle 36"/>
            <p:cNvSpPr>
              <a:spLocks noChangeArrowheads="1"/>
            </p:cNvSpPr>
            <p:nvPr/>
          </p:nvSpPr>
          <p:spPr bwMode="auto">
            <a:xfrm>
              <a:off x="435" y="1152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rgbClr val="A452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58533" name="Group 37"/>
          <p:cNvGrpSpPr>
            <a:grpSpLocks/>
          </p:cNvGrpSpPr>
          <p:nvPr/>
        </p:nvGrpSpPr>
        <p:grpSpPr bwMode="auto">
          <a:xfrm>
            <a:off x="4246563" y="2119313"/>
            <a:ext cx="446087" cy="3948112"/>
            <a:chOff x="2675" y="1335"/>
            <a:chExt cx="281" cy="2487"/>
          </a:xfrm>
        </p:grpSpPr>
        <p:sp>
          <p:nvSpPr>
            <p:cNvPr id="1258534" name="Line 38"/>
            <p:cNvSpPr>
              <a:spLocks noChangeShapeType="1"/>
            </p:cNvSpPr>
            <p:nvPr/>
          </p:nvSpPr>
          <p:spPr bwMode="auto">
            <a:xfrm>
              <a:off x="2804" y="1335"/>
              <a:ext cx="0" cy="223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8535" name="Rectangle 39"/>
            <p:cNvSpPr>
              <a:spLocks noChangeArrowheads="1"/>
            </p:cNvSpPr>
            <p:nvPr/>
          </p:nvSpPr>
          <p:spPr bwMode="auto">
            <a:xfrm>
              <a:off x="2675" y="357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rgbClr val="A452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58536" name="Group 40"/>
          <p:cNvGrpSpPr>
            <a:grpSpLocks/>
          </p:cNvGrpSpPr>
          <p:nvPr/>
        </p:nvGrpSpPr>
        <p:grpSpPr bwMode="auto">
          <a:xfrm>
            <a:off x="4281488" y="1692275"/>
            <a:ext cx="311150" cy="463550"/>
            <a:chOff x="2697" y="1066"/>
            <a:chExt cx="196" cy="292"/>
          </a:xfrm>
        </p:grpSpPr>
        <p:sp>
          <p:nvSpPr>
            <p:cNvPr id="1258537" name="Rectangle 41"/>
            <p:cNvSpPr>
              <a:spLocks noChangeArrowheads="1"/>
            </p:cNvSpPr>
            <p:nvPr/>
          </p:nvSpPr>
          <p:spPr bwMode="auto">
            <a:xfrm>
              <a:off x="2697" y="106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c</a:t>
              </a:r>
              <a:endParaRPr lang="en-GB" i="1">
                <a:solidFill>
                  <a:srgbClr val="FF8000"/>
                </a:solidFill>
                <a:latin typeface="Arial" charset="0"/>
              </a:endParaRPr>
            </a:p>
          </p:txBody>
        </p:sp>
        <p:sp>
          <p:nvSpPr>
            <p:cNvPr id="1258538" name="Oval 42"/>
            <p:cNvSpPr>
              <a:spLocks noChangeArrowheads="1"/>
            </p:cNvSpPr>
            <p:nvPr/>
          </p:nvSpPr>
          <p:spPr bwMode="auto">
            <a:xfrm>
              <a:off x="2770" y="1299"/>
              <a:ext cx="59" cy="59"/>
            </a:xfrm>
            <a:prstGeom prst="ellipse">
              <a:avLst/>
            </a:prstGeom>
            <a:solidFill>
              <a:srgbClr val="FFB06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58539" name="Oval 4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8540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5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5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0548" name="Rectangle 4"/>
          <p:cNvSpPr>
            <a:spLocks noGrp="1"/>
          </p:cNvSpPr>
          <p:nvPr>
            <p:ph type="body" idx="1"/>
          </p:nvPr>
        </p:nvSpPr>
        <p:spPr>
          <a:xfrm>
            <a:off x="301625" y="1402080"/>
            <a:ext cx="8534400" cy="401764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BP</a:t>
            </a:r>
            <a:r>
              <a:rPr lang="en-GB" dirty="0">
                <a:solidFill>
                  <a:srgbClr val="646B8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Ανάλυση υπό το καθεστώς σταθερών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ισορροπία του υποδείγματος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  <a:latin typeface="Arial" charset="0"/>
              </a:rPr>
              <a:t>μετακίνηση σε νέο σημείο ισορροπίας</a:t>
            </a:r>
            <a:endParaRPr lang="en-GB" dirty="0" smtClean="0">
              <a:solidFill>
                <a:srgbClr val="646B86"/>
              </a:solidFill>
              <a:latin typeface="Arial" charset="0"/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επιπτώσεις δημοσιονομικής πολιτικής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1260549" name="Rectangle 5"/>
          <p:cNvSpPr>
            <a:spLocks noGrp="1"/>
          </p:cNvSpPr>
          <p:nvPr>
            <p:ph type="title"/>
          </p:nvPr>
        </p:nvSpPr>
        <p:spPr>
          <a:xfrm>
            <a:off x="138113" y="228600"/>
            <a:ext cx="8851900" cy="758825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Η ανοιχτή οικονομία και το υπόδειγμα </a:t>
            </a:r>
            <a:r>
              <a:rPr lang="en-GB" sz="3300" i="1" dirty="0" smtClean="0"/>
              <a:t>IS/LM</a:t>
            </a:r>
            <a:endParaRPr lang="en-GB" sz="3300" dirty="0"/>
          </a:p>
        </p:txBody>
      </p:sp>
      <p:sp>
        <p:nvSpPr>
          <p:cNvPr id="1260550" name="Rectangle 6"/>
          <p:cNvSpPr>
            <a:spLocks/>
          </p:cNvSpPr>
          <p:nvPr/>
        </p:nvSpPr>
        <p:spPr bwMode="auto">
          <a:xfrm>
            <a:off x="301625" y="5775960"/>
            <a:ext cx="8534400" cy="64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επιπτώσεις νομισματικής πολιτικής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6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50" grpId="0" build="p" bldLvl="2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595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596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597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62598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62600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01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02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03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62604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62605" name="Rectangle 13"/>
          <p:cNvSpPr>
            <a:spLocks noChangeArrowheads="1"/>
          </p:cNvSpPr>
          <p:nvPr/>
        </p:nvSpPr>
        <p:spPr bwMode="auto">
          <a:xfrm>
            <a:off x="6486525" y="4957763"/>
            <a:ext cx="447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62607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08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758825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2610" name="Rectangle 18"/>
          <p:cNvSpPr>
            <a:spLocks noChangeArrowheads="1"/>
          </p:cNvSpPr>
          <p:nvPr/>
        </p:nvSpPr>
        <p:spPr bwMode="auto">
          <a:xfrm>
            <a:off x="3686175" y="56705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2611" name="Rectangle 19"/>
          <p:cNvSpPr>
            <a:spLocks noChangeArrowheads="1"/>
          </p:cNvSpPr>
          <p:nvPr/>
        </p:nvSpPr>
        <p:spPr bwMode="auto">
          <a:xfrm>
            <a:off x="2227831" y="6261100"/>
            <a:ext cx="46296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62612" name="Group 20"/>
          <p:cNvGrpSpPr>
            <a:grpSpLocks/>
          </p:cNvGrpSpPr>
          <p:nvPr/>
        </p:nvGrpSpPr>
        <p:grpSpPr bwMode="auto">
          <a:xfrm>
            <a:off x="2820988" y="1847850"/>
            <a:ext cx="2668587" cy="3248025"/>
            <a:chOff x="1777" y="1164"/>
            <a:chExt cx="1681" cy="2046"/>
          </a:xfrm>
        </p:grpSpPr>
        <p:sp>
          <p:nvSpPr>
            <p:cNvPr id="1262613" name="Line 21"/>
            <p:cNvSpPr>
              <a:spLocks noChangeShapeType="1"/>
            </p:cNvSpPr>
            <p:nvPr/>
          </p:nvSpPr>
          <p:spPr bwMode="auto">
            <a:xfrm>
              <a:off x="2912" y="1164"/>
              <a:ext cx="54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2614" name="Line 22"/>
            <p:cNvSpPr>
              <a:spLocks noChangeShapeType="1"/>
            </p:cNvSpPr>
            <p:nvPr/>
          </p:nvSpPr>
          <p:spPr bwMode="auto">
            <a:xfrm>
              <a:off x="1777" y="3210"/>
              <a:ext cx="57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62615" name="Oval 2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2616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6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11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43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45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64646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64647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51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64652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64653" name="Rectangle 13"/>
          <p:cNvSpPr>
            <a:spLocks noChangeArrowheads="1"/>
          </p:cNvSpPr>
          <p:nvPr/>
        </p:nvSpPr>
        <p:spPr bwMode="auto">
          <a:xfrm>
            <a:off x="6486525" y="4957763"/>
            <a:ext cx="447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1264654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64655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56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57" name="Rectangle 17"/>
          <p:cNvSpPr>
            <a:spLocks noChangeArrowheads="1"/>
          </p:cNvSpPr>
          <p:nvPr/>
        </p:nvSpPr>
        <p:spPr bwMode="auto">
          <a:xfrm>
            <a:off x="758825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4658" name="Rectangle 18"/>
          <p:cNvSpPr>
            <a:spLocks noChangeArrowheads="1"/>
          </p:cNvSpPr>
          <p:nvPr/>
        </p:nvSpPr>
        <p:spPr bwMode="auto">
          <a:xfrm>
            <a:off x="3686175" y="56705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4659" name="Rectangle 19"/>
          <p:cNvSpPr>
            <a:spLocks noChangeArrowheads="1"/>
          </p:cNvSpPr>
          <p:nvPr/>
        </p:nvSpPr>
        <p:spPr bwMode="auto">
          <a:xfrm>
            <a:off x="2227831" y="6261100"/>
            <a:ext cx="46296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64660" name="Line 20"/>
          <p:cNvSpPr>
            <a:spLocks noChangeShapeType="1"/>
          </p:cNvSpPr>
          <p:nvPr/>
        </p:nvSpPr>
        <p:spPr bwMode="auto">
          <a:xfrm flipV="1">
            <a:off x="3567113" y="1100138"/>
            <a:ext cx="2482850" cy="440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61" name="Rectangle 21"/>
          <p:cNvSpPr>
            <a:spLocks noChangeArrowheads="1"/>
          </p:cNvSpPr>
          <p:nvPr/>
        </p:nvSpPr>
        <p:spPr bwMode="auto">
          <a:xfrm>
            <a:off x="5729288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1264662" name="Group 22"/>
          <p:cNvGrpSpPr>
            <a:grpSpLocks/>
          </p:cNvGrpSpPr>
          <p:nvPr/>
        </p:nvGrpSpPr>
        <p:grpSpPr bwMode="auto">
          <a:xfrm>
            <a:off x="4402138" y="3684588"/>
            <a:ext cx="446087" cy="2382837"/>
            <a:chOff x="2773" y="2321"/>
            <a:chExt cx="281" cy="1501"/>
          </a:xfrm>
        </p:grpSpPr>
        <p:sp>
          <p:nvSpPr>
            <p:cNvPr id="1264663" name="Rectangle 23"/>
            <p:cNvSpPr>
              <a:spLocks noChangeArrowheads="1"/>
            </p:cNvSpPr>
            <p:nvPr/>
          </p:nvSpPr>
          <p:spPr bwMode="auto">
            <a:xfrm>
              <a:off x="2773" y="357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64664" name="Line 24"/>
            <p:cNvSpPr>
              <a:spLocks noChangeShapeType="1"/>
            </p:cNvSpPr>
            <p:nvPr/>
          </p:nvSpPr>
          <p:spPr bwMode="auto">
            <a:xfrm>
              <a:off x="2923" y="2321"/>
              <a:ext cx="0" cy="125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64665" name="Group 25"/>
          <p:cNvGrpSpPr>
            <a:grpSpLocks/>
          </p:cNvGrpSpPr>
          <p:nvPr/>
        </p:nvGrpSpPr>
        <p:grpSpPr bwMode="auto">
          <a:xfrm>
            <a:off x="741363" y="3392488"/>
            <a:ext cx="3813175" cy="396875"/>
            <a:chOff x="467" y="2137"/>
            <a:chExt cx="2402" cy="250"/>
          </a:xfrm>
        </p:grpSpPr>
        <p:sp>
          <p:nvSpPr>
            <p:cNvPr id="1264666" name="Line 26"/>
            <p:cNvSpPr>
              <a:spLocks noChangeShapeType="1"/>
            </p:cNvSpPr>
            <p:nvPr/>
          </p:nvSpPr>
          <p:spPr bwMode="auto">
            <a:xfrm flipH="1">
              <a:off x="695" y="2289"/>
              <a:ext cx="217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4667" name="Rectangle 27"/>
            <p:cNvSpPr>
              <a:spLocks noChangeArrowheads="1"/>
            </p:cNvSpPr>
            <p:nvPr/>
          </p:nvSpPr>
          <p:spPr bwMode="auto">
            <a:xfrm>
              <a:off x="467" y="2137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64668" name="Group 28"/>
          <p:cNvGrpSpPr>
            <a:grpSpLocks/>
          </p:cNvGrpSpPr>
          <p:nvPr/>
        </p:nvGrpSpPr>
        <p:grpSpPr bwMode="auto">
          <a:xfrm>
            <a:off x="4460875" y="3203575"/>
            <a:ext cx="325438" cy="466725"/>
            <a:chOff x="2810" y="2018"/>
            <a:chExt cx="205" cy="294"/>
          </a:xfrm>
        </p:grpSpPr>
        <p:sp>
          <p:nvSpPr>
            <p:cNvPr id="1264669" name="Oval 29"/>
            <p:cNvSpPr>
              <a:spLocks noChangeArrowheads="1"/>
            </p:cNvSpPr>
            <p:nvPr/>
          </p:nvSpPr>
          <p:spPr bwMode="auto">
            <a:xfrm>
              <a:off x="2888" y="2253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4670" name="Rectangle 30"/>
            <p:cNvSpPr>
              <a:spLocks noChangeArrowheads="1"/>
            </p:cNvSpPr>
            <p:nvPr/>
          </p:nvSpPr>
          <p:spPr bwMode="auto">
            <a:xfrm>
              <a:off x="2810" y="201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1264671" name="Oval 31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4672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6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6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2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3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66694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66695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66696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7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8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699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66700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66701" name="Rectangle 13"/>
          <p:cNvSpPr>
            <a:spLocks noChangeArrowheads="1"/>
          </p:cNvSpPr>
          <p:nvPr/>
        </p:nvSpPr>
        <p:spPr bwMode="auto">
          <a:xfrm>
            <a:off x="6486525" y="4957763"/>
            <a:ext cx="447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1266702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66703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04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05" name="Rectangle 17"/>
          <p:cNvSpPr>
            <a:spLocks noChangeArrowheads="1"/>
          </p:cNvSpPr>
          <p:nvPr/>
        </p:nvSpPr>
        <p:spPr bwMode="auto">
          <a:xfrm>
            <a:off x="758825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6706" name="Rectangle 18"/>
          <p:cNvSpPr>
            <a:spLocks noChangeArrowheads="1"/>
          </p:cNvSpPr>
          <p:nvPr/>
        </p:nvSpPr>
        <p:spPr bwMode="auto">
          <a:xfrm>
            <a:off x="3686175" y="56705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6707" name="Rectangle 19"/>
          <p:cNvSpPr>
            <a:spLocks noChangeArrowheads="1"/>
          </p:cNvSpPr>
          <p:nvPr/>
        </p:nvSpPr>
        <p:spPr bwMode="auto">
          <a:xfrm>
            <a:off x="2227831" y="6261100"/>
            <a:ext cx="46296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66708" name="Rectangle 20"/>
          <p:cNvSpPr>
            <a:spLocks noChangeArrowheads="1"/>
          </p:cNvSpPr>
          <p:nvPr/>
        </p:nvSpPr>
        <p:spPr bwMode="auto">
          <a:xfrm>
            <a:off x="4402138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6709" name="Line 21"/>
          <p:cNvSpPr>
            <a:spLocks noChangeShapeType="1"/>
          </p:cNvSpPr>
          <p:nvPr/>
        </p:nvSpPr>
        <p:spPr bwMode="auto">
          <a:xfrm flipV="1">
            <a:off x="3567113" y="1100138"/>
            <a:ext cx="2482850" cy="440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10" name="Rectangle 22"/>
          <p:cNvSpPr>
            <a:spLocks noChangeArrowheads="1"/>
          </p:cNvSpPr>
          <p:nvPr/>
        </p:nvSpPr>
        <p:spPr bwMode="auto">
          <a:xfrm>
            <a:off x="5729288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6711" name="Oval 23"/>
          <p:cNvSpPr>
            <a:spLocks noChangeArrowheads="1"/>
          </p:cNvSpPr>
          <p:nvPr/>
        </p:nvSpPr>
        <p:spPr bwMode="auto">
          <a:xfrm>
            <a:off x="4584700" y="3576638"/>
            <a:ext cx="93663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12" name="Line 24"/>
          <p:cNvSpPr>
            <a:spLocks noChangeShapeType="1"/>
          </p:cNvSpPr>
          <p:nvPr/>
        </p:nvSpPr>
        <p:spPr bwMode="auto">
          <a:xfrm>
            <a:off x="4640263" y="3684588"/>
            <a:ext cx="0" cy="198913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13" name="Line 25"/>
          <p:cNvSpPr>
            <a:spLocks noChangeShapeType="1"/>
          </p:cNvSpPr>
          <p:nvPr/>
        </p:nvSpPr>
        <p:spPr bwMode="auto">
          <a:xfrm flipH="1">
            <a:off x="1103313" y="3633788"/>
            <a:ext cx="34512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14" name="Rectangle 26"/>
          <p:cNvSpPr>
            <a:spLocks noChangeArrowheads="1"/>
          </p:cNvSpPr>
          <p:nvPr/>
        </p:nvSpPr>
        <p:spPr bwMode="auto">
          <a:xfrm>
            <a:off x="741363" y="339248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6715" name="Rectangle 27"/>
          <p:cNvSpPr>
            <a:spLocks noChangeArrowheads="1"/>
          </p:cNvSpPr>
          <p:nvPr/>
        </p:nvSpPr>
        <p:spPr bwMode="auto">
          <a:xfrm>
            <a:off x="4460875" y="32035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66716" name="AutoShape 28" descr="Parchment"/>
          <p:cNvSpPr>
            <a:spLocks noChangeArrowheads="1"/>
          </p:cNvSpPr>
          <p:nvPr/>
        </p:nvSpPr>
        <p:spPr bwMode="auto">
          <a:xfrm>
            <a:off x="5156200" y="2838450"/>
            <a:ext cx="3729892" cy="133455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66718" name="Group 30"/>
          <p:cNvGrpSpPr>
            <a:grpSpLocks/>
          </p:cNvGrpSpPr>
          <p:nvPr/>
        </p:nvGrpSpPr>
        <p:grpSpPr bwMode="auto">
          <a:xfrm>
            <a:off x="2836863" y="1660525"/>
            <a:ext cx="2857500" cy="3502025"/>
            <a:chOff x="1787" y="1046"/>
            <a:chExt cx="1800" cy="2206"/>
          </a:xfrm>
        </p:grpSpPr>
        <p:sp>
          <p:nvSpPr>
            <p:cNvPr id="1266719" name="Line 31"/>
            <p:cNvSpPr>
              <a:spLocks noChangeShapeType="1"/>
            </p:cNvSpPr>
            <p:nvPr/>
          </p:nvSpPr>
          <p:spPr bwMode="auto">
            <a:xfrm flipH="1">
              <a:off x="3051" y="1046"/>
              <a:ext cx="536" cy="0"/>
            </a:xfrm>
            <a:prstGeom prst="line">
              <a:avLst/>
            </a:prstGeom>
            <a:noFill/>
            <a:ln w="28575">
              <a:solidFill>
                <a:srgbClr val="A452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6720" name="Line 32"/>
            <p:cNvSpPr>
              <a:spLocks noChangeShapeType="1"/>
            </p:cNvSpPr>
            <p:nvPr/>
          </p:nvSpPr>
          <p:spPr bwMode="auto">
            <a:xfrm flipH="1">
              <a:off x="1787" y="3252"/>
              <a:ext cx="568" cy="0"/>
            </a:xfrm>
            <a:prstGeom prst="line">
              <a:avLst/>
            </a:prstGeom>
            <a:noFill/>
            <a:ln w="28575">
              <a:solidFill>
                <a:srgbClr val="A452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66721" name="Oval 3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6722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8912" y="2849563"/>
            <a:ext cx="346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hlink"/>
                </a:solidFill>
                <a:latin typeface="Arial" charset="0"/>
              </a:rPr>
              <a:t>Το Β από Ρ  έλλειμμα μειώνει την προσφορά χρήματος, καθιστώντας τη νομισματική πολιτική αναποτελεσματική</a:t>
            </a:r>
            <a:r>
              <a:rPr lang="el-GR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6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39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40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68742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68743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46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47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68748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68749" name="Rectangle 13"/>
          <p:cNvSpPr>
            <a:spLocks noChangeArrowheads="1"/>
          </p:cNvSpPr>
          <p:nvPr/>
        </p:nvSpPr>
        <p:spPr bwMode="auto">
          <a:xfrm>
            <a:off x="6486525" y="4957763"/>
            <a:ext cx="447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</a:p>
        </p:txBody>
      </p:sp>
      <p:sp>
        <p:nvSpPr>
          <p:cNvPr id="1268750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68751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52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53" name="Rectangle 17"/>
          <p:cNvSpPr>
            <a:spLocks noChangeArrowheads="1"/>
          </p:cNvSpPr>
          <p:nvPr/>
        </p:nvSpPr>
        <p:spPr bwMode="auto">
          <a:xfrm>
            <a:off x="758825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8754" name="Rectangle 18"/>
          <p:cNvSpPr>
            <a:spLocks noChangeArrowheads="1"/>
          </p:cNvSpPr>
          <p:nvPr/>
        </p:nvSpPr>
        <p:spPr bwMode="auto">
          <a:xfrm>
            <a:off x="3686175" y="56705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68755" name="Rectangle 19"/>
          <p:cNvSpPr>
            <a:spLocks noChangeArrowheads="1"/>
          </p:cNvSpPr>
          <p:nvPr/>
        </p:nvSpPr>
        <p:spPr bwMode="auto">
          <a:xfrm>
            <a:off x="2227831" y="6261100"/>
            <a:ext cx="46296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68756" name="Rectangle 20"/>
          <p:cNvSpPr>
            <a:spLocks noChangeArrowheads="1"/>
          </p:cNvSpPr>
          <p:nvPr/>
        </p:nvSpPr>
        <p:spPr bwMode="auto">
          <a:xfrm>
            <a:off x="4402138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8757" name="Line 21"/>
          <p:cNvSpPr>
            <a:spLocks noChangeShapeType="1"/>
          </p:cNvSpPr>
          <p:nvPr/>
        </p:nvSpPr>
        <p:spPr bwMode="auto">
          <a:xfrm flipV="1">
            <a:off x="3567113" y="1100138"/>
            <a:ext cx="2482850" cy="4403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58" name="Rectangle 22"/>
          <p:cNvSpPr>
            <a:spLocks noChangeArrowheads="1"/>
          </p:cNvSpPr>
          <p:nvPr/>
        </p:nvSpPr>
        <p:spPr bwMode="auto">
          <a:xfrm>
            <a:off x="5729288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8759" name="Oval 23"/>
          <p:cNvSpPr>
            <a:spLocks noChangeArrowheads="1"/>
          </p:cNvSpPr>
          <p:nvPr/>
        </p:nvSpPr>
        <p:spPr bwMode="auto">
          <a:xfrm>
            <a:off x="4584700" y="3576638"/>
            <a:ext cx="93663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0" name="Line 24"/>
          <p:cNvSpPr>
            <a:spLocks noChangeShapeType="1"/>
          </p:cNvSpPr>
          <p:nvPr/>
        </p:nvSpPr>
        <p:spPr bwMode="auto">
          <a:xfrm>
            <a:off x="4640263" y="3684588"/>
            <a:ext cx="0" cy="198913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1" name="Line 25"/>
          <p:cNvSpPr>
            <a:spLocks noChangeShapeType="1"/>
          </p:cNvSpPr>
          <p:nvPr/>
        </p:nvSpPr>
        <p:spPr bwMode="auto">
          <a:xfrm flipH="1">
            <a:off x="1103313" y="3633788"/>
            <a:ext cx="34512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2" name="Rectangle 26"/>
          <p:cNvSpPr>
            <a:spLocks noChangeArrowheads="1"/>
          </p:cNvSpPr>
          <p:nvPr/>
        </p:nvSpPr>
        <p:spPr bwMode="auto">
          <a:xfrm>
            <a:off x="741363" y="3392488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68763" name="Rectangle 27"/>
          <p:cNvSpPr>
            <a:spLocks noChangeArrowheads="1"/>
          </p:cNvSpPr>
          <p:nvPr/>
        </p:nvSpPr>
        <p:spPr bwMode="auto">
          <a:xfrm>
            <a:off x="4460875" y="32035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68764" name="Line 28"/>
          <p:cNvSpPr>
            <a:spLocks noChangeShapeType="1"/>
          </p:cNvSpPr>
          <p:nvPr/>
        </p:nvSpPr>
        <p:spPr bwMode="auto">
          <a:xfrm flipH="1">
            <a:off x="4843463" y="1660525"/>
            <a:ext cx="850900" cy="0"/>
          </a:xfrm>
          <a:prstGeom prst="line">
            <a:avLst/>
          </a:prstGeom>
          <a:noFill/>
          <a:ln w="28575">
            <a:solidFill>
              <a:srgbClr val="A452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5" name="Line 29"/>
          <p:cNvSpPr>
            <a:spLocks noChangeShapeType="1"/>
          </p:cNvSpPr>
          <p:nvPr/>
        </p:nvSpPr>
        <p:spPr bwMode="auto">
          <a:xfrm flipH="1">
            <a:off x="2836863" y="5162550"/>
            <a:ext cx="901700" cy="0"/>
          </a:xfrm>
          <a:prstGeom prst="line">
            <a:avLst/>
          </a:prstGeom>
          <a:noFill/>
          <a:ln w="28575">
            <a:solidFill>
              <a:srgbClr val="A452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7" name="AutoShape 31" descr="Parchment"/>
          <p:cNvSpPr>
            <a:spLocks noChangeArrowheads="1"/>
          </p:cNvSpPr>
          <p:nvPr/>
        </p:nvSpPr>
        <p:spPr bwMode="auto">
          <a:xfrm>
            <a:off x="5541963" y="2838449"/>
            <a:ext cx="2722806" cy="15271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69" name="Rectangle 33"/>
          <p:cNvSpPr>
            <a:spLocks noChangeArrowheads="1"/>
          </p:cNvSpPr>
          <p:nvPr/>
        </p:nvSpPr>
        <p:spPr bwMode="auto">
          <a:xfrm>
            <a:off x="3711575" y="2652713"/>
            <a:ext cx="446088" cy="582612"/>
          </a:xfrm>
          <a:prstGeom prst="rect">
            <a:avLst/>
          </a:prstGeom>
          <a:noFill/>
          <a:ln w="19050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70" name="Line 34"/>
          <p:cNvSpPr>
            <a:spLocks noChangeShapeType="1"/>
          </p:cNvSpPr>
          <p:nvPr/>
        </p:nvSpPr>
        <p:spPr bwMode="auto">
          <a:xfrm flipV="1">
            <a:off x="523875" y="3089275"/>
            <a:ext cx="0" cy="560388"/>
          </a:xfrm>
          <a:prstGeom prst="line">
            <a:avLst/>
          </a:prstGeom>
          <a:noFill/>
          <a:ln w="28575">
            <a:solidFill>
              <a:srgbClr val="A452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71" name="Line 35"/>
          <p:cNvSpPr>
            <a:spLocks noChangeShapeType="1"/>
          </p:cNvSpPr>
          <p:nvPr/>
        </p:nvSpPr>
        <p:spPr bwMode="auto">
          <a:xfrm flipH="1">
            <a:off x="3959225" y="6149975"/>
            <a:ext cx="663575" cy="0"/>
          </a:xfrm>
          <a:prstGeom prst="line">
            <a:avLst/>
          </a:prstGeom>
          <a:noFill/>
          <a:ln w="28575">
            <a:solidFill>
              <a:srgbClr val="A452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72" name="Oval 36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68773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4363" y="2944019"/>
            <a:ext cx="238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A45200"/>
                </a:solidFill>
                <a:latin typeface="Arial" charset="0"/>
              </a:rPr>
              <a:t>Η πλήρης ισορροπία επαναφέρεται στο σημείο </a:t>
            </a:r>
            <a:r>
              <a:rPr lang="el-GR" dirty="0" smtClean="0">
                <a:solidFill>
                  <a:srgbClr val="A45200"/>
                </a:solidFill>
                <a:latin typeface="Arial" charset="0"/>
              </a:rPr>
              <a:t>α</a:t>
            </a:r>
            <a:endParaRPr lang="en-GB" sz="2400" i="1" dirty="0">
              <a:solidFill>
                <a:srgbClr val="FF8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69" grpId="0" animBg="1"/>
      <p:bldP spid="126877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2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283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l-GR" dirty="0" smtClean="0"/>
              <a:t>Ανάλυση  υπό το καθεστώς ελεύθερων κυμαινόμενων ισοτιμιών </a:t>
            </a:r>
            <a:endParaRPr lang="en-GB" dirty="0"/>
          </a:p>
          <a:p>
            <a:pPr lvl="1">
              <a:lnSpc>
                <a:spcPct val="190000"/>
              </a:lnSpc>
            </a:pPr>
            <a:r>
              <a:rPr lang="el-GR" dirty="0" smtClean="0"/>
              <a:t>επιδράσεις των μεταβολών της  συναλλαγματικής ισοτιμίας στην καμπύλη BP</a:t>
            </a:r>
            <a:endParaRPr lang="en-GB" dirty="0"/>
          </a:p>
        </p:txBody>
      </p:sp>
      <p:sp>
        <p:nvSpPr>
          <p:cNvPr id="1272837" name="Rectangle 5"/>
          <p:cNvSpPr>
            <a:spLocks noGrp="1"/>
          </p:cNvSpPr>
          <p:nvPr>
            <p:ph type="title"/>
          </p:nvPr>
        </p:nvSpPr>
        <p:spPr>
          <a:xfrm>
            <a:off x="138113" y="228600"/>
            <a:ext cx="8851900" cy="758825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Η ανοιχτή οικονομία και το υπόδειγμα </a:t>
            </a:r>
            <a:r>
              <a:rPr lang="en-GB" sz="3300" i="1" dirty="0" smtClean="0"/>
              <a:t>IS/LM</a:t>
            </a:r>
            <a:endParaRPr lang="en-GB" sz="33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7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7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6" grpId="0" build="p" bldLvl="2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ChangeArrowheads="1"/>
          </p:cNvSpPr>
          <p:nvPr/>
        </p:nvSpPr>
        <p:spPr bwMode="auto">
          <a:xfrm>
            <a:off x="1066800" y="106154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4883" name="Line 3"/>
          <p:cNvSpPr>
            <a:spLocks noChangeShapeType="1"/>
          </p:cNvSpPr>
          <p:nvPr/>
        </p:nvSpPr>
        <p:spPr bwMode="auto">
          <a:xfrm>
            <a:off x="1066800" y="106154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4884" name="Line 4"/>
          <p:cNvSpPr>
            <a:spLocks noChangeShapeType="1"/>
          </p:cNvSpPr>
          <p:nvPr/>
        </p:nvSpPr>
        <p:spPr bwMode="auto">
          <a:xfrm>
            <a:off x="1066800" y="617806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4885" name="Rectangle 5"/>
          <p:cNvSpPr>
            <a:spLocks noChangeArrowheads="1"/>
          </p:cNvSpPr>
          <p:nvPr/>
        </p:nvSpPr>
        <p:spPr bwMode="auto">
          <a:xfrm>
            <a:off x="746125" y="613202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74886" name="Rectangle 6"/>
          <p:cNvSpPr>
            <a:spLocks noChangeArrowheads="1"/>
          </p:cNvSpPr>
          <p:nvPr/>
        </p:nvSpPr>
        <p:spPr bwMode="auto">
          <a:xfrm>
            <a:off x="669925" y="96312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74887" name="Rectangle 7"/>
          <p:cNvSpPr>
            <a:spLocks noChangeArrowheads="1"/>
          </p:cNvSpPr>
          <p:nvPr/>
        </p:nvSpPr>
        <p:spPr bwMode="auto">
          <a:xfrm>
            <a:off x="7754938" y="625743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1274888" name="Group 8"/>
          <p:cNvGrpSpPr>
            <a:grpSpLocks/>
          </p:cNvGrpSpPr>
          <p:nvPr/>
        </p:nvGrpSpPr>
        <p:grpSpPr bwMode="auto">
          <a:xfrm>
            <a:off x="1374775" y="2368060"/>
            <a:ext cx="6110288" cy="1941513"/>
            <a:chOff x="866" y="1184"/>
            <a:chExt cx="3849" cy="1223"/>
          </a:xfrm>
        </p:grpSpPr>
        <p:sp>
          <p:nvSpPr>
            <p:cNvPr id="1274889" name="Line 9"/>
            <p:cNvSpPr>
              <a:spLocks noChangeShapeType="1"/>
            </p:cNvSpPr>
            <p:nvPr/>
          </p:nvSpPr>
          <p:spPr bwMode="auto">
            <a:xfrm flipV="1">
              <a:off x="866" y="1357"/>
              <a:ext cx="3439" cy="10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4890" name="Rectangle 10"/>
            <p:cNvSpPr>
              <a:spLocks noChangeArrowheads="1"/>
            </p:cNvSpPr>
            <p:nvPr/>
          </p:nvSpPr>
          <p:spPr bwMode="auto">
            <a:xfrm>
              <a:off x="4365" y="1184"/>
              <a:ext cx="3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BP</a:t>
              </a:r>
            </a:p>
          </p:txBody>
        </p:sp>
      </p:grpSp>
      <p:sp>
        <p:nvSpPr>
          <p:cNvPr id="1274891" name="Rectangle 11"/>
          <p:cNvSpPr>
            <a:spLocks noChangeArrowheads="1"/>
          </p:cNvSpPr>
          <p:nvPr/>
        </p:nvSpPr>
        <p:spPr bwMode="auto">
          <a:xfrm>
            <a:off x="2609384" y="1647335"/>
            <a:ext cx="182338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dirty="0" smtClean="0">
                <a:solidFill>
                  <a:schemeClr val="tx2"/>
                </a:solidFill>
                <a:latin typeface="Arial" charset="0"/>
              </a:rPr>
              <a:t>ΠΛΕΟΝΑΣΜΑ</a:t>
            </a:r>
            <a:endParaRPr lang="en-GB" sz="22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274892" name="Group 12"/>
          <p:cNvGrpSpPr>
            <a:grpSpLocks/>
          </p:cNvGrpSpPr>
          <p:nvPr/>
        </p:nvGrpSpPr>
        <p:grpSpPr bwMode="auto">
          <a:xfrm>
            <a:off x="2530475" y="2250585"/>
            <a:ext cx="2822575" cy="1581150"/>
            <a:chOff x="1594" y="1110"/>
            <a:chExt cx="1778" cy="996"/>
          </a:xfrm>
        </p:grpSpPr>
        <p:sp>
          <p:nvSpPr>
            <p:cNvPr id="1274893" name="Line 13"/>
            <p:cNvSpPr>
              <a:spLocks noChangeShapeType="1"/>
            </p:cNvSpPr>
            <p:nvPr/>
          </p:nvSpPr>
          <p:spPr bwMode="auto">
            <a:xfrm flipH="1" flipV="1">
              <a:off x="1594" y="1592"/>
              <a:ext cx="225" cy="51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4894" name="Line 14"/>
            <p:cNvSpPr>
              <a:spLocks noChangeShapeType="1"/>
            </p:cNvSpPr>
            <p:nvPr/>
          </p:nvSpPr>
          <p:spPr bwMode="auto">
            <a:xfrm flipH="1" flipV="1">
              <a:off x="3147" y="1110"/>
              <a:ext cx="225" cy="51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74895" name="Group 15"/>
          <p:cNvGrpSpPr>
            <a:grpSpLocks/>
          </p:cNvGrpSpPr>
          <p:nvPr/>
        </p:nvGrpSpPr>
        <p:grpSpPr bwMode="auto">
          <a:xfrm>
            <a:off x="5534025" y="1213948"/>
            <a:ext cx="2044700" cy="700087"/>
            <a:chOff x="3486" y="457"/>
            <a:chExt cx="1288" cy="441"/>
          </a:xfrm>
        </p:grpSpPr>
        <p:sp>
          <p:nvSpPr>
            <p:cNvPr id="1274896" name="AutoShape 16" descr="Parchment"/>
            <p:cNvSpPr>
              <a:spLocks noChangeArrowheads="1"/>
            </p:cNvSpPr>
            <p:nvPr/>
          </p:nvSpPr>
          <p:spPr bwMode="auto">
            <a:xfrm>
              <a:off x="3486" y="457"/>
              <a:ext cx="1288" cy="441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4897" name="Rectangle 17"/>
            <p:cNvSpPr>
              <a:spLocks noChangeArrowheads="1"/>
            </p:cNvSpPr>
            <p:nvPr/>
          </p:nvSpPr>
          <p:spPr bwMode="auto">
            <a:xfrm>
              <a:off x="3620" y="529"/>
              <a:ext cx="10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400" dirty="0" smtClean="0">
                  <a:solidFill>
                    <a:schemeClr val="hlink"/>
                  </a:solidFill>
                  <a:latin typeface="Arial" charset="0"/>
                </a:rPr>
                <a:t>Ανατίμηση</a:t>
              </a:r>
              <a:endParaRPr lang="en-GB" sz="24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274898" name="Rectangle 18"/>
          <p:cNvSpPr>
            <a:spLocks noGrp="1"/>
          </p:cNvSpPr>
          <p:nvPr>
            <p:ph type="title"/>
          </p:nvPr>
        </p:nvSpPr>
        <p:spPr>
          <a:xfrm>
            <a:off x="0" y="117230"/>
            <a:ext cx="9144000" cy="558800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500" b="1" dirty="0">
                <a:solidFill>
                  <a:schemeClr val="accent1"/>
                </a:solidFill>
              </a:rPr>
              <a:t>Μετατοπίσεις της καμπύλης ΒΡ σε </a:t>
            </a:r>
            <a:r>
              <a:rPr lang="el-GR" sz="2500" b="1" dirty="0" smtClean="0">
                <a:solidFill>
                  <a:schemeClr val="accent1"/>
                </a:solidFill>
              </a:rPr>
              <a:t>καθεστώς </a:t>
            </a:r>
            <a:r>
              <a:rPr lang="el-GR" sz="2500" b="1" dirty="0">
                <a:solidFill>
                  <a:schemeClr val="accent1"/>
                </a:solidFill>
              </a:rPr>
              <a:t>κυμαινόμενων συναλλαγματικών ισοτιμιών.</a:t>
            </a:r>
            <a:endParaRPr lang="en-GB" sz="2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91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6931" name="Line 3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693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693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76934" name="Rectangle 6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76935" name="Rectangle 7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76936" name="Line 8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6937" name="Rectangle 9"/>
          <p:cNvSpPr>
            <a:spLocks noChangeArrowheads="1"/>
          </p:cNvSpPr>
          <p:nvPr/>
        </p:nvSpPr>
        <p:spPr bwMode="auto">
          <a:xfrm>
            <a:off x="6929438" y="2133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76938" name="Rectangle 10"/>
          <p:cNvSpPr>
            <a:spLocks noChangeArrowheads="1"/>
          </p:cNvSpPr>
          <p:nvPr/>
        </p:nvSpPr>
        <p:spPr bwMode="auto">
          <a:xfrm>
            <a:off x="4281150" y="4695825"/>
            <a:ext cx="158024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dirty="0" smtClean="0">
                <a:solidFill>
                  <a:schemeClr val="accent2"/>
                </a:solidFill>
                <a:latin typeface="Arial" charset="0"/>
              </a:rPr>
              <a:t>ΕΛΛΕΙΜΜΑ</a:t>
            </a:r>
            <a:endParaRPr lang="en-GB" sz="22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276939" name="Group 11"/>
          <p:cNvGrpSpPr>
            <a:grpSpLocks/>
          </p:cNvGrpSpPr>
          <p:nvPr/>
        </p:nvGrpSpPr>
        <p:grpSpPr bwMode="auto">
          <a:xfrm>
            <a:off x="2887663" y="2816225"/>
            <a:ext cx="2822575" cy="1581150"/>
            <a:chOff x="1819" y="1614"/>
            <a:chExt cx="1778" cy="996"/>
          </a:xfrm>
        </p:grpSpPr>
        <p:sp>
          <p:nvSpPr>
            <p:cNvPr id="1276940" name="Line 12"/>
            <p:cNvSpPr>
              <a:spLocks noChangeShapeType="1"/>
            </p:cNvSpPr>
            <p:nvPr/>
          </p:nvSpPr>
          <p:spPr bwMode="auto">
            <a:xfrm flipH="1" flipV="1">
              <a:off x="1819" y="2096"/>
              <a:ext cx="225" cy="51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6941" name="Line 13"/>
            <p:cNvSpPr>
              <a:spLocks noChangeShapeType="1"/>
            </p:cNvSpPr>
            <p:nvPr/>
          </p:nvSpPr>
          <p:spPr bwMode="auto">
            <a:xfrm flipH="1" flipV="1">
              <a:off x="3372" y="1614"/>
              <a:ext cx="225" cy="51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76942" name="Group 14"/>
          <p:cNvGrpSpPr>
            <a:grpSpLocks/>
          </p:cNvGrpSpPr>
          <p:nvPr/>
        </p:nvGrpSpPr>
        <p:grpSpPr bwMode="auto">
          <a:xfrm>
            <a:off x="5903913" y="3960813"/>
            <a:ext cx="2044700" cy="700087"/>
            <a:chOff x="3719" y="2335"/>
            <a:chExt cx="1288" cy="441"/>
          </a:xfrm>
        </p:grpSpPr>
        <p:sp>
          <p:nvSpPr>
            <p:cNvPr id="1276943" name="AutoShape 15" descr="Parchment"/>
            <p:cNvSpPr>
              <a:spLocks noChangeArrowheads="1"/>
            </p:cNvSpPr>
            <p:nvPr/>
          </p:nvSpPr>
          <p:spPr bwMode="auto">
            <a:xfrm>
              <a:off x="3719" y="2335"/>
              <a:ext cx="1288" cy="441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3852" y="2407"/>
              <a:ext cx="10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400" dirty="0" smtClean="0">
                  <a:solidFill>
                    <a:schemeClr val="hlink"/>
                  </a:solidFill>
                  <a:latin typeface="Arial" charset="0"/>
                </a:rPr>
                <a:t>Υποτίμηση</a:t>
              </a:r>
              <a:endParaRPr lang="en-GB" sz="24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9" name="Rectangle 18"/>
          <p:cNvSpPr txBox="1">
            <a:spLocks/>
          </p:cNvSpPr>
          <p:nvPr/>
        </p:nvSpPr>
        <p:spPr bwMode="auto">
          <a:xfrm>
            <a:off x="0" y="117230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3B3A"/>
                </a:solidFill>
                <a:latin typeface="Arial" charset="0"/>
              </a:defRPr>
            </a:lvl9pPr>
          </a:lstStyle>
          <a:p>
            <a:r>
              <a:rPr lang="el-GR" sz="2500" b="1" smtClean="0">
                <a:solidFill>
                  <a:schemeClr val="accent1"/>
                </a:solidFill>
              </a:rPr>
              <a:t>Μετατοπίσεις της καμπύλης ΒΡ σε καθεστώς κυμαινόμενων συναλλαγματικών ισοτιμιών.</a:t>
            </a:r>
            <a:endParaRPr lang="en-GB" sz="2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7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8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89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78980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9669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Ανάλυση υπό το καθεστώς ελεύθερων κυμαινόμενων ισοτιμιών 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dirty="0" smtClean="0"/>
              <a:t>επιδράσεις των μεταβολών της  συναλλαγματικής ισοτιμίας στην καμπύλη BP</a:t>
            </a:r>
            <a:endParaRPr lang="en-GB" dirty="0" smtClean="0"/>
          </a:p>
        </p:txBody>
      </p:sp>
      <p:sp>
        <p:nvSpPr>
          <p:cNvPr id="1278981" name="Rectangle 5"/>
          <p:cNvSpPr>
            <a:spLocks noGrp="1"/>
          </p:cNvSpPr>
          <p:nvPr>
            <p:ph type="title"/>
          </p:nvPr>
        </p:nvSpPr>
        <p:spPr>
          <a:xfrm>
            <a:off x="138113" y="228600"/>
            <a:ext cx="8851900" cy="758825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Η ανοιχτή οικονομία και το υπόδειγμα </a:t>
            </a:r>
            <a:r>
              <a:rPr lang="en-GB" sz="3300" i="1" dirty="0" smtClean="0"/>
              <a:t>IS/LM</a:t>
            </a:r>
            <a:endParaRPr lang="en-GB" sz="3300" dirty="0"/>
          </a:p>
        </p:txBody>
      </p:sp>
      <p:sp>
        <p:nvSpPr>
          <p:cNvPr id="1278982" name="Rectangle 6"/>
          <p:cNvSpPr>
            <a:spLocks/>
          </p:cNvSpPr>
          <p:nvPr/>
        </p:nvSpPr>
        <p:spPr bwMode="auto">
          <a:xfrm>
            <a:off x="301625" y="4104481"/>
            <a:ext cx="8534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επίτευξη της  ισορροπίας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επιπτώσεις της δημοσιονομικής πολιτικής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7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78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2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404" name="Rectangle 20"/>
          <p:cNvSpPr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2040"/>
            </a:outerShdw>
          </a:effectLst>
        </p:spPr>
        <p:txBody>
          <a:bodyPr anchor="ctr"/>
          <a:lstStyle/>
          <a:p>
            <a:pPr algn="ctr"/>
            <a:r>
              <a:rPr lang="el-GR" sz="2100" b="1" dirty="0">
                <a:solidFill>
                  <a:schemeClr val="hlink"/>
                </a:solidFill>
                <a:latin typeface="Arial" charset="0"/>
              </a:rPr>
              <a:t>Συνέπειες στην εσωτερική και στην </a:t>
            </a:r>
            <a:r>
              <a:rPr lang="el-GR" sz="2100" b="1" dirty="0" smtClean="0">
                <a:solidFill>
                  <a:schemeClr val="hlink"/>
                </a:solidFill>
                <a:latin typeface="Arial" charset="0"/>
              </a:rPr>
              <a:t>εξωτερική </a:t>
            </a:r>
            <a:r>
              <a:rPr lang="el-GR" sz="2100" b="1" dirty="0">
                <a:solidFill>
                  <a:schemeClr val="hlink"/>
                </a:solidFill>
                <a:latin typeface="Arial" charset="0"/>
              </a:rPr>
              <a:t>(αυστηρή) </a:t>
            </a:r>
            <a:r>
              <a:rPr lang="el-GR" sz="2100" b="1" dirty="0" smtClean="0">
                <a:solidFill>
                  <a:schemeClr val="hlink"/>
                </a:solidFill>
                <a:latin typeface="Arial" charset="0"/>
              </a:rPr>
              <a:t>ισορροπία</a:t>
            </a:r>
            <a:endParaRPr lang="en-GB" sz="21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2" b="-1"/>
          <a:stretch/>
        </p:blipFill>
        <p:spPr>
          <a:xfrm>
            <a:off x="890953" y="643181"/>
            <a:ext cx="7174524" cy="606083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ChangeArrowheads="1"/>
          </p:cNvSpPr>
          <p:nvPr/>
        </p:nvSpPr>
        <p:spPr bwMode="auto">
          <a:xfrm>
            <a:off x="1066800" y="830994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1027" name="Line 3"/>
          <p:cNvSpPr>
            <a:spLocks noChangeShapeType="1"/>
          </p:cNvSpPr>
          <p:nvPr/>
        </p:nvSpPr>
        <p:spPr bwMode="auto">
          <a:xfrm>
            <a:off x="1066800" y="830994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1028" name="Line 4"/>
          <p:cNvSpPr>
            <a:spLocks noChangeShapeType="1"/>
          </p:cNvSpPr>
          <p:nvPr/>
        </p:nvSpPr>
        <p:spPr bwMode="auto">
          <a:xfrm>
            <a:off x="1066800" y="5947506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1029" name="Rectangle 5"/>
          <p:cNvSpPr>
            <a:spLocks noChangeArrowheads="1"/>
          </p:cNvSpPr>
          <p:nvPr/>
        </p:nvSpPr>
        <p:spPr bwMode="auto">
          <a:xfrm>
            <a:off x="746125" y="590146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81030" name="Rectangle 6"/>
          <p:cNvSpPr>
            <a:spLocks noChangeArrowheads="1"/>
          </p:cNvSpPr>
          <p:nvPr/>
        </p:nvSpPr>
        <p:spPr bwMode="auto">
          <a:xfrm>
            <a:off x="669925" y="732569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7754938" y="6026881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81032" name="Line 8"/>
          <p:cNvSpPr>
            <a:spLocks noChangeShapeType="1"/>
          </p:cNvSpPr>
          <p:nvPr/>
        </p:nvSpPr>
        <p:spPr bwMode="auto">
          <a:xfrm flipV="1">
            <a:off x="1374775" y="2412144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1033" name="Rectangle 9"/>
          <p:cNvSpPr>
            <a:spLocks noChangeArrowheads="1"/>
          </p:cNvSpPr>
          <p:nvPr/>
        </p:nvSpPr>
        <p:spPr bwMode="auto">
          <a:xfrm>
            <a:off x="6929438" y="2137506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grpSp>
        <p:nvGrpSpPr>
          <p:cNvPr id="1281034" name="Group 10"/>
          <p:cNvGrpSpPr>
            <a:grpSpLocks/>
          </p:cNvGrpSpPr>
          <p:nvPr/>
        </p:nvGrpSpPr>
        <p:grpSpPr bwMode="auto">
          <a:xfrm>
            <a:off x="1901825" y="981806"/>
            <a:ext cx="4489450" cy="4321175"/>
            <a:chOff x="1198" y="456"/>
            <a:chExt cx="2828" cy="2722"/>
          </a:xfrm>
        </p:grpSpPr>
        <p:sp>
          <p:nvSpPr>
            <p:cNvPr id="1281035" name="Line 11"/>
            <p:cNvSpPr>
              <a:spLocks noChangeShapeType="1"/>
            </p:cNvSpPr>
            <p:nvPr/>
          </p:nvSpPr>
          <p:spPr bwMode="auto">
            <a:xfrm flipV="1">
              <a:off x="1198" y="693"/>
              <a:ext cx="2507" cy="248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36" name="Rectangle 12"/>
            <p:cNvSpPr>
              <a:spLocks noChangeArrowheads="1"/>
            </p:cNvSpPr>
            <p:nvPr/>
          </p:nvSpPr>
          <p:spPr bwMode="auto">
            <a:xfrm>
              <a:off x="3665" y="456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LM</a:t>
              </a:r>
            </a:p>
          </p:txBody>
        </p:sp>
      </p:grpSp>
      <p:grpSp>
        <p:nvGrpSpPr>
          <p:cNvPr id="1281037" name="Group 13"/>
          <p:cNvGrpSpPr>
            <a:grpSpLocks/>
          </p:cNvGrpSpPr>
          <p:nvPr/>
        </p:nvGrpSpPr>
        <p:grpSpPr bwMode="auto">
          <a:xfrm>
            <a:off x="1817688" y="1545369"/>
            <a:ext cx="5222875" cy="4097337"/>
            <a:chOff x="1145" y="811"/>
            <a:chExt cx="3290" cy="2581"/>
          </a:xfrm>
        </p:grpSpPr>
        <p:sp>
          <p:nvSpPr>
            <p:cNvPr id="1281038" name="Line 14"/>
            <p:cNvSpPr>
              <a:spLocks noChangeShapeType="1"/>
            </p:cNvSpPr>
            <p:nvPr/>
          </p:nvSpPr>
          <p:spPr bwMode="auto">
            <a:xfrm>
              <a:off x="1145" y="811"/>
              <a:ext cx="2903" cy="242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39" name="Rectangle 15"/>
            <p:cNvSpPr>
              <a:spLocks noChangeArrowheads="1"/>
            </p:cNvSpPr>
            <p:nvPr/>
          </p:nvSpPr>
          <p:spPr bwMode="auto">
            <a:xfrm>
              <a:off x="4086" y="3123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81040" name="Group 16"/>
          <p:cNvGrpSpPr>
            <a:grpSpLocks/>
          </p:cNvGrpSpPr>
          <p:nvPr/>
        </p:nvGrpSpPr>
        <p:grpSpPr bwMode="auto">
          <a:xfrm>
            <a:off x="3703638" y="3331306"/>
            <a:ext cx="446087" cy="3028950"/>
            <a:chOff x="2333" y="1936"/>
            <a:chExt cx="281" cy="1908"/>
          </a:xfrm>
        </p:grpSpPr>
        <p:sp>
          <p:nvSpPr>
            <p:cNvPr id="1281041" name="Line 17"/>
            <p:cNvSpPr>
              <a:spLocks noChangeShapeType="1"/>
            </p:cNvSpPr>
            <p:nvPr/>
          </p:nvSpPr>
          <p:spPr bwMode="auto">
            <a:xfrm>
              <a:off x="2462" y="1936"/>
              <a:ext cx="0" cy="16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42" name="Rectangle 18"/>
            <p:cNvSpPr>
              <a:spLocks noChangeArrowheads="1"/>
            </p:cNvSpPr>
            <p:nvPr/>
          </p:nvSpPr>
          <p:spPr bwMode="auto">
            <a:xfrm>
              <a:off x="2333" y="359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81043" name="Rectangle 19"/>
          <p:cNvSpPr>
            <a:spLocks noChangeArrowheads="1"/>
          </p:cNvSpPr>
          <p:nvPr/>
        </p:nvSpPr>
        <p:spPr bwMode="auto">
          <a:xfrm>
            <a:off x="1787815" y="6296269"/>
            <a:ext cx="55080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81044" name="Group 20"/>
          <p:cNvGrpSpPr>
            <a:grpSpLocks/>
          </p:cNvGrpSpPr>
          <p:nvPr/>
        </p:nvGrpSpPr>
        <p:grpSpPr bwMode="auto">
          <a:xfrm>
            <a:off x="3195638" y="950056"/>
            <a:ext cx="4745037" cy="3790950"/>
            <a:chOff x="2013" y="436"/>
            <a:chExt cx="2989" cy="2388"/>
          </a:xfrm>
        </p:grpSpPr>
        <p:sp>
          <p:nvSpPr>
            <p:cNvPr id="1281045" name="Line 21"/>
            <p:cNvSpPr>
              <a:spLocks noChangeShapeType="1"/>
            </p:cNvSpPr>
            <p:nvPr/>
          </p:nvSpPr>
          <p:spPr bwMode="auto">
            <a:xfrm>
              <a:off x="2013" y="436"/>
              <a:ext cx="2646" cy="22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46" name="Rectangle 22"/>
            <p:cNvSpPr>
              <a:spLocks noChangeArrowheads="1"/>
            </p:cNvSpPr>
            <p:nvPr/>
          </p:nvSpPr>
          <p:spPr bwMode="auto">
            <a:xfrm>
              <a:off x="4653" y="2555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81047" name="Group 23"/>
          <p:cNvGrpSpPr>
            <a:grpSpLocks/>
          </p:cNvGrpSpPr>
          <p:nvPr/>
        </p:nvGrpSpPr>
        <p:grpSpPr bwMode="auto">
          <a:xfrm>
            <a:off x="4638675" y="2343881"/>
            <a:ext cx="446088" cy="4000500"/>
            <a:chOff x="2922" y="1314"/>
            <a:chExt cx="281" cy="2520"/>
          </a:xfrm>
        </p:grpSpPr>
        <p:sp>
          <p:nvSpPr>
            <p:cNvPr id="1281048" name="Line 24"/>
            <p:cNvSpPr>
              <a:spLocks noChangeShapeType="1"/>
            </p:cNvSpPr>
            <p:nvPr/>
          </p:nvSpPr>
          <p:spPr bwMode="auto">
            <a:xfrm>
              <a:off x="3062" y="1314"/>
              <a:ext cx="0" cy="227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49" name="Rectangle 25"/>
            <p:cNvSpPr>
              <a:spLocks noChangeArrowheads="1"/>
            </p:cNvSpPr>
            <p:nvPr/>
          </p:nvSpPr>
          <p:spPr bwMode="auto">
            <a:xfrm>
              <a:off x="2922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81050" name="Group 26"/>
          <p:cNvGrpSpPr>
            <a:grpSpLocks/>
          </p:cNvGrpSpPr>
          <p:nvPr/>
        </p:nvGrpSpPr>
        <p:grpSpPr bwMode="auto">
          <a:xfrm>
            <a:off x="700088" y="3074131"/>
            <a:ext cx="3190875" cy="396875"/>
            <a:chOff x="441" y="1774"/>
            <a:chExt cx="2010" cy="250"/>
          </a:xfrm>
        </p:grpSpPr>
        <p:sp>
          <p:nvSpPr>
            <p:cNvPr id="1281051" name="Line 27"/>
            <p:cNvSpPr>
              <a:spLocks noChangeShapeType="1"/>
            </p:cNvSpPr>
            <p:nvPr/>
          </p:nvSpPr>
          <p:spPr bwMode="auto">
            <a:xfrm flipH="1">
              <a:off x="684" y="1914"/>
              <a:ext cx="17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52" name="Rectangle 28"/>
            <p:cNvSpPr>
              <a:spLocks noChangeArrowheads="1"/>
            </p:cNvSpPr>
            <p:nvPr/>
          </p:nvSpPr>
          <p:spPr bwMode="auto">
            <a:xfrm>
              <a:off x="441" y="1774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81053" name="Group 29"/>
          <p:cNvGrpSpPr>
            <a:grpSpLocks/>
          </p:cNvGrpSpPr>
          <p:nvPr/>
        </p:nvGrpSpPr>
        <p:grpSpPr bwMode="auto">
          <a:xfrm>
            <a:off x="682625" y="2139094"/>
            <a:ext cx="4110038" cy="396875"/>
            <a:chOff x="430" y="1185"/>
            <a:chExt cx="2589" cy="250"/>
          </a:xfrm>
        </p:grpSpPr>
        <p:sp>
          <p:nvSpPr>
            <p:cNvPr id="1281054" name="Line 30"/>
            <p:cNvSpPr>
              <a:spLocks noChangeShapeType="1"/>
            </p:cNvSpPr>
            <p:nvPr/>
          </p:nvSpPr>
          <p:spPr bwMode="auto">
            <a:xfrm flipH="1">
              <a:off x="684" y="1314"/>
              <a:ext cx="233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55" name="Rectangle 31"/>
            <p:cNvSpPr>
              <a:spLocks noChangeArrowheads="1"/>
            </p:cNvSpPr>
            <p:nvPr/>
          </p:nvSpPr>
          <p:spPr bwMode="auto">
            <a:xfrm>
              <a:off x="430" y="1185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81056" name="Group 32"/>
          <p:cNvGrpSpPr>
            <a:grpSpLocks/>
          </p:cNvGrpSpPr>
          <p:nvPr/>
        </p:nvGrpSpPr>
        <p:grpSpPr bwMode="auto">
          <a:xfrm>
            <a:off x="4692650" y="1864456"/>
            <a:ext cx="339725" cy="517525"/>
            <a:chOff x="2956" y="1012"/>
            <a:chExt cx="214" cy="326"/>
          </a:xfrm>
        </p:grpSpPr>
        <p:sp>
          <p:nvSpPr>
            <p:cNvPr id="1281057" name="Oval 33"/>
            <p:cNvSpPr>
              <a:spLocks noChangeArrowheads="1"/>
            </p:cNvSpPr>
            <p:nvPr/>
          </p:nvSpPr>
          <p:spPr bwMode="auto">
            <a:xfrm>
              <a:off x="3038" y="1279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1058" name="Rectangle 34"/>
            <p:cNvSpPr>
              <a:spLocks noChangeArrowheads="1"/>
            </p:cNvSpPr>
            <p:nvPr/>
          </p:nvSpPr>
          <p:spPr bwMode="auto">
            <a:xfrm>
              <a:off x="2956" y="1012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1281059" name="Group 35"/>
          <p:cNvGrpSpPr>
            <a:grpSpLocks/>
          </p:cNvGrpSpPr>
          <p:nvPr/>
        </p:nvGrpSpPr>
        <p:grpSpPr bwMode="auto">
          <a:xfrm>
            <a:off x="3767138" y="2902681"/>
            <a:ext cx="339725" cy="431800"/>
            <a:chOff x="2373" y="1666"/>
            <a:chExt cx="214" cy="272"/>
          </a:xfrm>
        </p:grpSpPr>
        <p:sp>
          <p:nvSpPr>
            <p:cNvPr id="1281060" name="Rectangle 36"/>
            <p:cNvSpPr>
              <a:spLocks noChangeArrowheads="1"/>
            </p:cNvSpPr>
            <p:nvPr/>
          </p:nvSpPr>
          <p:spPr bwMode="auto">
            <a:xfrm>
              <a:off x="2373" y="1666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1061" name="Oval 37"/>
            <p:cNvSpPr>
              <a:spLocks noChangeArrowheads="1"/>
            </p:cNvSpPr>
            <p:nvPr/>
          </p:nvSpPr>
          <p:spPr bwMode="auto">
            <a:xfrm>
              <a:off x="2438" y="1879"/>
              <a:ext cx="59" cy="5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81062" name="Text Box 38"/>
          <p:cNvSpPr txBox="1">
            <a:spLocks noChangeArrowheads="1"/>
          </p:cNvSpPr>
          <p:nvPr/>
        </p:nvSpPr>
        <p:spPr bwMode="auto">
          <a:xfrm>
            <a:off x="0" y="1407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8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8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8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8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43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75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76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77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81" name="Line 9"/>
          <p:cNvSpPr>
            <a:spLocks noChangeShapeType="1"/>
          </p:cNvSpPr>
          <p:nvPr/>
        </p:nvSpPr>
        <p:spPr bwMode="auto">
          <a:xfrm>
            <a:off x="1817688" y="1287463"/>
            <a:ext cx="3740150" cy="3117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82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83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83084" name="Rectangle 12"/>
          <p:cNvSpPr>
            <a:spLocks noChangeArrowheads="1"/>
          </p:cNvSpPr>
          <p:nvPr/>
        </p:nvSpPr>
        <p:spPr bwMode="auto">
          <a:xfrm>
            <a:off x="5818188" y="7239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83085" name="Rectangle 13"/>
          <p:cNvSpPr>
            <a:spLocks noChangeArrowheads="1"/>
          </p:cNvSpPr>
          <p:nvPr/>
        </p:nvSpPr>
        <p:spPr bwMode="auto">
          <a:xfrm>
            <a:off x="5570538" y="40401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83086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87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88" name="Rectangle 16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3090" name="Line 18"/>
          <p:cNvSpPr>
            <a:spLocks noChangeShapeType="1"/>
          </p:cNvSpPr>
          <p:nvPr/>
        </p:nvSpPr>
        <p:spPr bwMode="auto">
          <a:xfrm>
            <a:off x="3195638" y="6921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91" name="Rectangle 19"/>
          <p:cNvSpPr>
            <a:spLocks noChangeArrowheads="1"/>
          </p:cNvSpPr>
          <p:nvPr/>
        </p:nvSpPr>
        <p:spPr bwMode="auto">
          <a:xfrm>
            <a:off x="7369175" y="39703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3092" name="Rectangle 20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83093" name="Line 21"/>
          <p:cNvSpPr>
            <a:spLocks noChangeShapeType="1"/>
          </p:cNvSpPr>
          <p:nvPr/>
        </p:nvSpPr>
        <p:spPr bwMode="auto">
          <a:xfrm flipH="1">
            <a:off x="1085850" y="2085975"/>
            <a:ext cx="37068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94" name="Line 22"/>
          <p:cNvSpPr>
            <a:spLocks noChangeShapeType="1"/>
          </p:cNvSpPr>
          <p:nvPr/>
        </p:nvSpPr>
        <p:spPr bwMode="auto">
          <a:xfrm>
            <a:off x="4860925" y="2085975"/>
            <a:ext cx="0" cy="36052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95" name="Oval 2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96" name="Oval 24"/>
          <p:cNvSpPr>
            <a:spLocks noChangeArrowheads="1"/>
          </p:cNvSpPr>
          <p:nvPr/>
        </p:nvSpPr>
        <p:spPr bwMode="auto">
          <a:xfrm>
            <a:off x="4822825" y="2030413"/>
            <a:ext cx="93663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3097" name="Rectangle 25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3098" name="Rectangle 26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3099" name="Rectangle 27"/>
          <p:cNvSpPr>
            <a:spLocks noChangeArrowheads="1"/>
          </p:cNvSpPr>
          <p:nvPr/>
        </p:nvSpPr>
        <p:spPr bwMode="auto">
          <a:xfrm>
            <a:off x="682625" y="18811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3100" name="Rectangle 28"/>
          <p:cNvSpPr>
            <a:spLocks noChangeArrowheads="1"/>
          </p:cNvSpPr>
          <p:nvPr/>
        </p:nvSpPr>
        <p:spPr bwMode="auto">
          <a:xfrm>
            <a:off x="4692650" y="16065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83101" name="AutoShape 29" descr="Parchment"/>
          <p:cNvSpPr>
            <a:spLocks noChangeArrowheads="1"/>
          </p:cNvSpPr>
          <p:nvPr/>
        </p:nvSpPr>
        <p:spPr bwMode="auto">
          <a:xfrm>
            <a:off x="5032375" y="4557563"/>
            <a:ext cx="4111624" cy="107500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83103" name="Group 31"/>
          <p:cNvGrpSpPr>
            <a:grpSpLocks/>
          </p:cNvGrpSpPr>
          <p:nvPr/>
        </p:nvGrpSpPr>
        <p:grpSpPr bwMode="auto">
          <a:xfrm>
            <a:off x="1787525" y="1906588"/>
            <a:ext cx="4433888" cy="1692275"/>
            <a:chOff x="1126" y="1201"/>
            <a:chExt cx="2793" cy="1066"/>
          </a:xfrm>
        </p:grpSpPr>
        <p:sp>
          <p:nvSpPr>
            <p:cNvPr id="1283104" name="Line 32"/>
            <p:cNvSpPr>
              <a:spLocks noChangeShapeType="1"/>
            </p:cNvSpPr>
            <p:nvPr/>
          </p:nvSpPr>
          <p:spPr bwMode="auto">
            <a:xfrm flipH="1" flipV="1">
              <a:off x="3769" y="1201"/>
              <a:ext cx="150" cy="26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3105" name="Line 33"/>
            <p:cNvSpPr>
              <a:spLocks noChangeShapeType="1"/>
            </p:cNvSpPr>
            <p:nvPr/>
          </p:nvSpPr>
          <p:spPr bwMode="auto">
            <a:xfrm flipH="1" flipV="1">
              <a:off x="1126" y="1989"/>
              <a:ext cx="126" cy="27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787815" y="6296269"/>
            <a:ext cx="55080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0" y="1407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374" y="4557563"/>
            <a:ext cx="411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hlink"/>
                </a:solidFill>
                <a:latin typeface="Arial" charset="0"/>
              </a:rPr>
              <a:t>Το πλεόνασμα του ισοζυγίου πληρωμών προκαλεί την εκτίμηση της συναλλαγματικής ισοτιμίας</a:t>
            </a:r>
            <a:r>
              <a:rPr lang="el-GR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23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24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25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85126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85127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85128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29" name="Line 9"/>
          <p:cNvSpPr>
            <a:spLocks noChangeShapeType="1"/>
          </p:cNvSpPr>
          <p:nvPr/>
        </p:nvSpPr>
        <p:spPr bwMode="auto">
          <a:xfrm>
            <a:off x="1817688" y="1287463"/>
            <a:ext cx="3740150" cy="3117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30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31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85132" name="Rectangle 12"/>
          <p:cNvSpPr>
            <a:spLocks noChangeArrowheads="1"/>
          </p:cNvSpPr>
          <p:nvPr/>
        </p:nvSpPr>
        <p:spPr bwMode="auto">
          <a:xfrm>
            <a:off x="5818188" y="7239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85133" name="Rectangle 13"/>
          <p:cNvSpPr>
            <a:spLocks noChangeArrowheads="1"/>
          </p:cNvSpPr>
          <p:nvPr/>
        </p:nvSpPr>
        <p:spPr bwMode="auto">
          <a:xfrm>
            <a:off x="5570538" y="40401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85134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35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36" name="Rectangle 16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5138" name="Line 18"/>
          <p:cNvSpPr>
            <a:spLocks noChangeShapeType="1"/>
          </p:cNvSpPr>
          <p:nvPr/>
        </p:nvSpPr>
        <p:spPr bwMode="auto">
          <a:xfrm>
            <a:off x="3195638" y="6921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39" name="Rectangle 19"/>
          <p:cNvSpPr>
            <a:spLocks noChangeArrowheads="1"/>
          </p:cNvSpPr>
          <p:nvPr/>
        </p:nvSpPr>
        <p:spPr bwMode="auto">
          <a:xfrm>
            <a:off x="7369175" y="39703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5140" name="Rectangle 20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85141" name="Line 21"/>
          <p:cNvSpPr>
            <a:spLocks noChangeShapeType="1"/>
          </p:cNvSpPr>
          <p:nvPr/>
        </p:nvSpPr>
        <p:spPr bwMode="auto">
          <a:xfrm flipH="1">
            <a:off x="1085850" y="2085975"/>
            <a:ext cx="37068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42" name="Line 22"/>
          <p:cNvSpPr>
            <a:spLocks noChangeShapeType="1"/>
          </p:cNvSpPr>
          <p:nvPr/>
        </p:nvSpPr>
        <p:spPr bwMode="auto">
          <a:xfrm>
            <a:off x="4860925" y="2085975"/>
            <a:ext cx="0" cy="36052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43" name="Oval 2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44" name="Oval 24"/>
          <p:cNvSpPr>
            <a:spLocks noChangeArrowheads="1"/>
          </p:cNvSpPr>
          <p:nvPr/>
        </p:nvSpPr>
        <p:spPr bwMode="auto">
          <a:xfrm>
            <a:off x="4822825" y="2030413"/>
            <a:ext cx="93663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45" name="Rectangle 25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5146" name="Rectangle 26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5147" name="Rectangle 27"/>
          <p:cNvSpPr>
            <a:spLocks noChangeArrowheads="1"/>
          </p:cNvSpPr>
          <p:nvPr/>
        </p:nvSpPr>
        <p:spPr bwMode="auto">
          <a:xfrm>
            <a:off x="682625" y="18811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5148" name="Rectangle 28"/>
          <p:cNvSpPr>
            <a:spLocks noChangeArrowheads="1"/>
          </p:cNvSpPr>
          <p:nvPr/>
        </p:nvSpPr>
        <p:spPr bwMode="auto">
          <a:xfrm>
            <a:off x="4692650" y="16065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85150" name="AutoShape 30" descr="Parchment"/>
          <p:cNvSpPr>
            <a:spLocks noChangeArrowheads="1"/>
          </p:cNvSpPr>
          <p:nvPr/>
        </p:nvSpPr>
        <p:spPr bwMode="auto">
          <a:xfrm>
            <a:off x="6391275" y="2347913"/>
            <a:ext cx="2744788" cy="133313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52" name="Line 32"/>
          <p:cNvSpPr>
            <a:spLocks noChangeShapeType="1"/>
          </p:cNvSpPr>
          <p:nvPr/>
        </p:nvSpPr>
        <p:spPr bwMode="auto">
          <a:xfrm flipH="1" flipV="1">
            <a:off x="5983288" y="1906588"/>
            <a:ext cx="238125" cy="4175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5153" name="Line 33"/>
          <p:cNvSpPr>
            <a:spLocks noChangeShapeType="1"/>
          </p:cNvSpPr>
          <p:nvPr/>
        </p:nvSpPr>
        <p:spPr bwMode="auto">
          <a:xfrm flipH="1" flipV="1">
            <a:off x="1787525" y="3157538"/>
            <a:ext cx="200025" cy="4413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85154" name="Group 34"/>
          <p:cNvGrpSpPr>
            <a:grpSpLocks/>
          </p:cNvGrpSpPr>
          <p:nvPr/>
        </p:nvGrpSpPr>
        <p:grpSpPr bwMode="auto">
          <a:xfrm>
            <a:off x="3074988" y="1303338"/>
            <a:ext cx="3962400" cy="2635250"/>
            <a:chOff x="1937" y="821"/>
            <a:chExt cx="2496" cy="1660"/>
          </a:xfrm>
        </p:grpSpPr>
        <p:sp>
          <p:nvSpPr>
            <p:cNvPr id="1285155" name="Line 35"/>
            <p:cNvSpPr>
              <a:spLocks noChangeShapeType="1"/>
            </p:cNvSpPr>
            <p:nvPr/>
          </p:nvSpPr>
          <p:spPr bwMode="auto">
            <a:xfrm flipH="1">
              <a:off x="1937" y="821"/>
              <a:ext cx="504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5156" name="Line 36"/>
            <p:cNvSpPr>
              <a:spLocks noChangeShapeType="1"/>
            </p:cNvSpPr>
            <p:nvPr/>
          </p:nvSpPr>
          <p:spPr bwMode="auto">
            <a:xfrm flipH="1">
              <a:off x="3919" y="2481"/>
              <a:ext cx="514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787815" y="6296269"/>
            <a:ext cx="55080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0" y="1407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1275" y="2361895"/>
            <a:ext cx="2752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hlink"/>
                </a:solidFill>
                <a:latin typeface="Arial" charset="0"/>
              </a:rPr>
              <a:t>Η εκτίμηση προκαλεί την μετατόπιση της καμπύλης IS προς τα αριστερά.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7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72" name="Rectangle 4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87173" name="Rectangle 5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87174" name="Rectangle 6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87175" name="Line 7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76" name="Line 8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77" name="Line 9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78" name="Rectangle 10"/>
          <p:cNvSpPr>
            <a:spLocks noChangeArrowheads="1"/>
          </p:cNvSpPr>
          <p:nvPr/>
        </p:nvSpPr>
        <p:spPr bwMode="auto">
          <a:xfrm>
            <a:off x="6929438" y="1879600"/>
            <a:ext cx="661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287179" name="Rectangle 11"/>
          <p:cNvSpPr>
            <a:spLocks noChangeArrowheads="1"/>
          </p:cNvSpPr>
          <p:nvPr/>
        </p:nvSpPr>
        <p:spPr bwMode="auto">
          <a:xfrm>
            <a:off x="5818188" y="7239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87180" name="Rectangle 12"/>
          <p:cNvSpPr>
            <a:spLocks noChangeArrowheads="1"/>
          </p:cNvSpPr>
          <p:nvPr/>
        </p:nvSpPr>
        <p:spPr bwMode="auto">
          <a:xfrm>
            <a:off x="6726238" y="512921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87181" name="Line 13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82" name="Line 14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83" name="Rectangle 15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7185" name="Line 17"/>
          <p:cNvSpPr>
            <a:spLocks noChangeShapeType="1"/>
          </p:cNvSpPr>
          <p:nvPr/>
        </p:nvSpPr>
        <p:spPr bwMode="auto">
          <a:xfrm>
            <a:off x="3195638" y="6921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86" name="Rectangle 18"/>
          <p:cNvSpPr>
            <a:spLocks noChangeArrowheads="1"/>
          </p:cNvSpPr>
          <p:nvPr/>
        </p:nvSpPr>
        <p:spPr bwMode="auto">
          <a:xfrm>
            <a:off x="7369175" y="39703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7187" name="Rectangle 19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87188" name="Line 20"/>
          <p:cNvSpPr>
            <a:spLocks noChangeShapeType="1"/>
          </p:cNvSpPr>
          <p:nvPr/>
        </p:nvSpPr>
        <p:spPr bwMode="auto">
          <a:xfrm flipH="1">
            <a:off x="1085850" y="2085975"/>
            <a:ext cx="37068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89" name="Line 21"/>
          <p:cNvSpPr>
            <a:spLocks noChangeShapeType="1"/>
          </p:cNvSpPr>
          <p:nvPr/>
        </p:nvSpPr>
        <p:spPr bwMode="auto">
          <a:xfrm>
            <a:off x="4860925" y="2085975"/>
            <a:ext cx="0" cy="36052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90" name="Oval 22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91" name="Oval 23"/>
          <p:cNvSpPr>
            <a:spLocks noChangeArrowheads="1"/>
          </p:cNvSpPr>
          <p:nvPr/>
        </p:nvSpPr>
        <p:spPr bwMode="auto">
          <a:xfrm>
            <a:off x="4822825" y="2030413"/>
            <a:ext cx="93663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92" name="Rectangle 24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7193" name="Rectangle 25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87194" name="Rectangle 26"/>
          <p:cNvSpPr>
            <a:spLocks noChangeArrowheads="1"/>
          </p:cNvSpPr>
          <p:nvPr/>
        </p:nvSpPr>
        <p:spPr bwMode="auto">
          <a:xfrm>
            <a:off x="682625" y="18811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87195" name="Rectangle 27"/>
          <p:cNvSpPr>
            <a:spLocks noChangeArrowheads="1"/>
          </p:cNvSpPr>
          <p:nvPr/>
        </p:nvSpPr>
        <p:spPr bwMode="auto">
          <a:xfrm>
            <a:off x="4692650" y="1606550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87197" name="AutoShape 29" descr="Parchment"/>
          <p:cNvSpPr>
            <a:spLocks noChangeArrowheads="1"/>
          </p:cNvSpPr>
          <p:nvPr/>
        </p:nvSpPr>
        <p:spPr bwMode="auto">
          <a:xfrm>
            <a:off x="6402998" y="2385158"/>
            <a:ext cx="2553433" cy="123727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87198" name="Rectangle 30" descr="Parchment"/>
          <p:cNvSpPr>
            <a:spLocks noChangeArrowheads="1"/>
          </p:cNvSpPr>
          <p:nvPr/>
        </p:nvSpPr>
        <p:spPr bwMode="auto">
          <a:xfrm>
            <a:off x="6529998" y="2455802"/>
            <a:ext cx="2333625" cy="105785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Η πλήρης ισορροπία αποκαθίσταται στο σημείο </a:t>
            </a:r>
            <a:r>
              <a:rPr lang="en-US" sz="1900" dirty="0" smtClean="0">
                <a:solidFill>
                  <a:schemeClr val="accent1"/>
                </a:solidFill>
                <a:latin typeface="Arial" charset="0"/>
              </a:rPr>
              <a:t>c</a:t>
            </a: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.</a:t>
            </a:r>
            <a:endParaRPr lang="en-GB" i="1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1287199" name="Group 31"/>
          <p:cNvGrpSpPr>
            <a:grpSpLocks/>
          </p:cNvGrpSpPr>
          <p:nvPr/>
        </p:nvGrpSpPr>
        <p:grpSpPr bwMode="auto">
          <a:xfrm>
            <a:off x="1289050" y="1487488"/>
            <a:ext cx="6130925" cy="1976437"/>
            <a:chOff x="812" y="937"/>
            <a:chExt cx="3862" cy="1245"/>
          </a:xfrm>
        </p:grpSpPr>
        <p:sp>
          <p:nvSpPr>
            <p:cNvPr id="1287200" name="Line 32"/>
            <p:cNvSpPr>
              <a:spLocks noChangeShapeType="1"/>
            </p:cNvSpPr>
            <p:nvPr/>
          </p:nvSpPr>
          <p:spPr bwMode="auto">
            <a:xfrm flipV="1">
              <a:off x="812" y="1132"/>
              <a:ext cx="3439" cy="1050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7201" name="Rectangle 33"/>
            <p:cNvSpPr>
              <a:spLocks noChangeArrowheads="1"/>
            </p:cNvSpPr>
            <p:nvPr/>
          </p:nvSpPr>
          <p:spPr bwMode="auto">
            <a:xfrm>
              <a:off x="4257" y="937"/>
              <a:ext cx="4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BP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2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1287202" name="Line 3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87203" name="Group 35"/>
          <p:cNvGrpSpPr>
            <a:grpSpLocks/>
          </p:cNvGrpSpPr>
          <p:nvPr/>
        </p:nvGrpSpPr>
        <p:grpSpPr bwMode="auto">
          <a:xfrm>
            <a:off x="2498725" y="862013"/>
            <a:ext cx="5356225" cy="4179887"/>
            <a:chOff x="1574" y="543"/>
            <a:chExt cx="3374" cy="2633"/>
          </a:xfrm>
        </p:grpSpPr>
        <p:sp>
          <p:nvSpPr>
            <p:cNvPr id="1287204" name="Line 36"/>
            <p:cNvSpPr>
              <a:spLocks noChangeShapeType="1"/>
            </p:cNvSpPr>
            <p:nvPr/>
          </p:nvSpPr>
          <p:spPr bwMode="auto">
            <a:xfrm>
              <a:off x="1574" y="543"/>
              <a:ext cx="2991" cy="2495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7205" name="Rectangle 37"/>
            <p:cNvSpPr>
              <a:spLocks noChangeArrowheads="1"/>
            </p:cNvSpPr>
            <p:nvPr/>
          </p:nvSpPr>
          <p:spPr bwMode="auto">
            <a:xfrm>
              <a:off x="4599" y="2907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3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87206" name="Group 38"/>
          <p:cNvGrpSpPr>
            <a:grpSpLocks/>
          </p:cNvGrpSpPr>
          <p:nvPr/>
        </p:nvGrpSpPr>
        <p:grpSpPr bwMode="auto">
          <a:xfrm>
            <a:off x="4246563" y="2544763"/>
            <a:ext cx="446087" cy="3541712"/>
            <a:chOff x="2675" y="1603"/>
            <a:chExt cx="281" cy="2231"/>
          </a:xfrm>
        </p:grpSpPr>
        <p:sp>
          <p:nvSpPr>
            <p:cNvPr id="1287207" name="Line 39"/>
            <p:cNvSpPr>
              <a:spLocks noChangeShapeType="1"/>
            </p:cNvSpPr>
            <p:nvPr/>
          </p:nvSpPr>
          <p:spPr bwMode="auto">
            <a:xfrm>
              <a:off x="2816" y="1603"/>
              <a:ext cx="0" cy="196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7208" name="Rectangle 40"/>
            <p:cNvSpPr>
              <a:spLocks noChangeArrowheads="1"/>
            </p:cNvSpPr>
            <p:nvPr/>
          </p:nvSpPr>
          <p:spPr bwMode="auto">
            <a:xfrm>
              <a:off x="2675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87209" name="Group 41"/>
          <p:cNvGrpSpPr>
            <a:grpSpLocks/>
          </p:cNvGrpSpPr>
          <p:nvPr/>
        </p:nvGrpSpPr>
        <p:grpSpPr bwMode="auto">
          <a:xfrm>
            <a:off x="698500" y="2289175"/>
            <a:ext cx="3721100" cy="396875"/>
            <a:chOff x="440" y="1442"/>
            <a:chExt cx="2344" cy="250"/>
          </a:xfrm>
        </p:grpSpPr>
        <p:sp>
          <p:nvSpPr>
            <p:cNvPr id="1287210" name="Line 42"/>
            <p:cNvSpPr>
              <a:spLocks noChangeShapeType="1"/>
            </p:cNvSpPr>
            <p:nvPr/>
          </p:nvSpPr>
          <p:spPr bwMode="auto">
            <a:xfrm flipH="1">
              <a:off x="684" y="1571"/>
              <a:ext cx="2100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7211" name="Rectangle 43"/>
            <p:cNvSpPr>
              <a:spLocks noChangeArrowheads="1"/>
            </p:cNvSpPr>
            <p:nvPr/>
          </p:nvSpPr>
          <p:spPr bwMode="auto">
            <a:xfrm>
              <a:off x="440" y="1442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87212" name="Group 44"/>
          <p:cNvGrpSpPr>
            <a:grpSpLocks/>
          </p:cNvGrpSpPr>
          <p:nvPr/>
        </p:nvGrpSpPr>
        <p:grpSpPr bwMode="auto">
          <a:xfrm>
            <a:off x="4291013" y="2066925"/>
            <a:ext cx="323850" cy="482600"/>
            <a:chOff x="2703" y="1302"/>
            <a:chExt cx="204" cy="304"/>
          </a:xfrm>
        </p:grpSpPr>
        <p:sp>
          <p:nvSpPr>
            <p:cNvPr id="1287213" name="Oval 45"/>
            <p:cNvSpPr>
              <a:spLocks noChangeArrowheads="1"/>
            </p:cNvSpPr>
            <p:nvPr/>
          </p:nvSpPr>
          <p:spPr bwMode="auto">
            <a:xfrm>
              <a:off x="2781" y="1547"/>
              <a:ext cx="59" cy="59"/>
            </a:xfrm>
            <a:prstGeom prst="ellipse">
              <a:avLst/>
            </a:prstGeom>
            <a:solidFill>
              <a:srgbClr val="FFA245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87214" name="Rectangle 46"/>
            <p:cNvSpPr>
              <a:spLocks noChangeArrowheads="1"/>
            </p:cNvSpPr>
            <p:nvPr/>
          </p:nvSpPr>
          <p:spPr bwMode="auto">
            <a:xfrm>
              <a:off x="2703" y="1302"/>
              <a:ext cx="2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c</a:t>
              </a:r>
              <a:endParaRPr lang="en-GB" sz="2200" i="1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787815" y="6296269"/>
            <a:ext cx="550804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0" y="1407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8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8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67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68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69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91270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91271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91272" name="Line 8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73" name="Line 9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74" name="Rectangle 10"/>
          <p:cNvSpPr>
            <a:spLocks noChangeArrowheads="1"/>
          </p:cNvSpPr>
          <p:nvPr/>
        </p:nvSpPr>
        <p:spPr bwMode="auto">
          <a:xfrm>
            <a:off x="6929438" y="18796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grpSp>
        <p:nvGrpSpPr>
          <p:cNvPr id="1291275" name="Group 11"/>
          <p:cNvGrpSpPr>
            <a:grpSpLocks/>
          </p:cNvGrpSpPr>
          <p:nvPr/>
        </p:nvGrpSpPr>
        <p:grpSpPr bwMode="auto">
          <a:xfrm>
            <a:off x="1901825" y="723900"/>
            <a:ext cx="4533900" cy="4321175"/>
            <a:chOff x="1198" y="456"/>
            <a:chExt cx="2856" cy="2722"/>
          </a:xfrm>
        </p:grpSpPr>
        <p:sp>
          <p:nvSpPr>
            <p:cNvPr id="1291276" name="Line 12"/>
            <p:cNvSpPr>
              <a:spLocks noChangeShapeType="1"/>
            </p:cNvSpPr>
            <p:nvPr/>
          </p:nvSpPr>
          <p:spPr bwMode="auto">
            <a:xfrm flipV="1">
              <a:off x="1198" y="693"/>
              <a:ext cx="2507" cy="248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1277" name="Rectangle 13"/>
            <p:cNvSpPr>
              <a:spLocks noChangeArrowheads="1"/>
            </p:cNvSpPr>
            <p:nvPr/>
          </p:nvSpPr>
          <p:spPr bwMode="auto">
            <a:xfrm>
              <a:off x="3637" y="456"/>
              <a:ext cx="4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BP</a:t>
              </a:r>
              <a:r>
                <a:rPr lang="en-GB" sz="22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91278" name="Rectangle 14"/>
          <p:cNvSpPr>
            <a:spLocks noChangeArrowheads="1"/>
          </p:cNvSpPr>
          <p:nvPr/>
        </p:nvSpPr>
        <p:spPr bwMode="auto">
          <a:xfrm>
            <a:off x="6726238" y="512921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91279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80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81" name="Rectangle 17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1282" name="Rectangle 18"/>
          <p:cNvSpPr>
            <a:spLocks noChangeArrowheads="1"/>
          </p:cNvSpPr>
          <p:nvPr/>
        </p:nvSpPr>
        <p:spPr bwMode="auto">
          <a:xfrm>
            <a:off x="1806864" y="6057900"/>
            <a:ext cx="5508047" cy="8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762000"/>
            <a:r>
              <a:rPr lang="el-GR" sz="2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</a:t>
            </a: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απότομη </a:t>
            </a:r>
            <a:r>
              <a:rPr lang="el-GR" sz="22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καμπύλη </a:t>
            </a: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ΒΡ.</a:t>
            </a:r>
            <a:endParaRPr lang="en-GB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91283" name="Rectangle 19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91284" name="Oval 20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1285" name="Rectangle 21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1291286" name="Group 22"/>
          <p:cNvGrpSpPr>
            <a:grpSpLocks/>
          </p:cNvGrpSpPr>
          <p:nvPr/>
        </p:nvGrpSpPr>
        <p:grpSpPr bwMode="auto">
          <a:xfrm>
            <a:off x="2498725" y="862013"/>
            <a:ext cx="5356225" cy="4179887"/>
            <a:chOff x="1574" y="543"/>
            <a:chExt cx="3374" cy="2633"/>
          </a:xfrm>
        </p:grpSpPr>
        <p:sp>
          <p:nvSpPr>
            <p:cNvPr id="1291287" name="Line 23"/>
            <p:cNvSpPr>
              <a:spLocks noChangeShapeType="1"/>
            </p:cNvSpPr>
            <p:nvPr/>
          </p:nvSpPr>
          <p:spPr bwMode="auto">
            <a:xfrm>
              <a:off x="1574" y="543"/>
              <a:ext cx="2991" cy="24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1288" name="Rectangle 24"/>
            <p:cNvSpPr>
              <a:spLocks noChangeArrowheads="1"/>
            </p:cNvSpPr>
            <p:nvPr/>
          </p:nvSpPr>
          <p:spPr bwMode="auto">
            <a:xfrm>
              <a:off x="4599" y="2907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91289" name="Group 25"/>
          <p:cNvGrpSpPr>
            <a:grpSpLocks/>
          </p:cNvGrpSpPr>
          <p:nvPr/>
        </p:nvGrpSpPr>
        <p:grpSpPr bwMode="auto">
          <a:xfrm>
            <a:off x="4638675" y="2765425"/>
            <a:ext cx="446088" cy="3321050"/>
            <a:chOff x="2922" y="1742"/>
            <a:chExt cx="281" cy="2092"/>
          </a:xfrm>
        </p:grpSpPr>
        <p:sp>
          <p:nvSpPr>
            <p:cNvPr id="1291290" name="Rectangle 26"/>
            <p:cNvSpPr>
              <a:spLocks noChangeArrowheads="1"/>
            </p:cNvSpPr>
            <p:nvPr/>
          </p:nvSpPr>
          <p:spPr bwMode="auto">
            <a:xfrm>
              <a:off x="2922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91291" name="Line 27"/>
            <p:cNvSpPr>
              <a:spLocks noChangeShapeType="1"/>
            </p:cNvSpPr>
            <p:nvPr/>
          </p:nvSpPr>
          <p:spPr bwMode="auto">
            <a:xfrm>
              <a:off x="3020" y="1742"/>
              <a:ext cx="0" cy="182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91292" name="Group 28"/>
          <p:cNvGrpSpPr>
            <a:grpSpLocks/>
          </p:cNvGrpSpPr>
          <p:nvPr/>
        </p:nvGrpSpPr>
        <p:grpSpPr bwMode="auto">
          <a:xfrm>
            <a:off x="700088" y="2544763"/>
            <a:ext cx="4025900" cy="396875"/>
            <a:chOff x="441" y="1603"/>
            <a:chExt cx="2536" cy="250"/>
          </a:xfrm>
        </p:grpSpPr>
        <p:sp>
          <p:nvSpPr>
            <p:cNvPr id="1291293" name="Rectangle 29"/>
            <p:cNvSpPr>
              <a:spLocks noChangeArrowheads="1"/>
            </p:cNvSpPr>
            <p:nvPr/>
          </p:nvSpPr>
          <p:spPr bwMode="auto">
            <a:xfrm>
              <a:off x="441" y="1603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91294" name="Line 30"/>
            <p:cNvSpPr>
              <a:spLocks noChangeShapeType="1"/>
            </p:cNvSpPr>
            <p:nvPr/>
          </p:nvSpPr>
          <p:spPr bwMode="auto">
            <a:xfrm flipH="1">
              <a:off x="684" y="1754"/>
              <a:ext cx="229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91295" name="Group 31"/>
          <p:cNvGrpSpPr>
            <a:grpSpLocks/>
          </p:cNvGrpSpPr>
          <p:nvPr/>
        </p:nvGrpSpPr>
        <p:grpSpPr bwMode="auto">
          <a:xfrm>
            <a:off x="4675188" y="2422525"/>
            <a:ext cx="339725" cy="427038"/>
            <a:chOff x="2945" y="1526"/>
            <a:chExt cx="214" cy="269"/>
          </a:xfrm>
        </p:grpSpPr>
        <p:sp>
          <p:nvSpPr>
            <p:cNvPr id="1291296" name="Rectangle 32"/>
            <p:cNvSpPr>
              <a:spLocks noChangeArrowheads="1"/>
            </p:cNvSpPr>
            <p:nvPr/>
          </p:nvSpPr>
          <p:spPr bwMode="auto">
            <a:xfrm>
              <a:off x="2945" y="1526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91297" name="Oval 33"/>
            <p:cNvSpPr>
              <a:spLocks noChangeArrowheads="1"/>
            </p:cNvSpPr>
            <p:nvPr/>
          </p:nvSpPr>
          <p:spPr bwMode="auto">
            <a:xfrm>
              <a:off x="2995" y="1718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0" y="4693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9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9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9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82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15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16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17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93318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93319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93320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21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22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23" name="Rectangle 11"/>
          <p:cNvSpPr>
            <a:spLocks noChangeArrowheads="1"/>
          </p:cNvSpPr>
          <p:nvPr/>
        </p:nvSpPr>
        <p:spPr bwMode="auto">
          <a:xfrm>
            <a:off x="6929438" y="18796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93324" name="Rectangle 12"/>
          <p:cNvSpPr>
            <a:spLocks noChangeArrowheads="1"/>
          </p:cNvSpPr>
          <p:nvPr/>
        </p:nvSpPr>
        <p:spPr bwMode="auto">
          <a:xfrm>
            <a:off x="5773738" y="723900"/>
            <a:ext cx="661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293325" name="Rectangle 13"/>
          <p:cNvSpPr>
            <a:spLocks noChangeArrowheads="1"/>
          </p:cNvSpPr>
          <p:nvPr/>
        </p:nvSpPr>
        <p:spPr bwMode="auto">
          <a:xfrm>
            <a:off x="6726238" y="512921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93326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27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28" name="Rectangle 16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3329" name="Rectangle 17"/>
          <p:cNvSpPr>
            <a:spLocks noChangeArrowheads="1"/>
          </p:cNvSpPr>
          <p:nvPr/>
        </p:nvSpPr>
        <p:spPr bwMode="auto">
          <a:xfrm>
            <a:off x="1806865" y="6057900"/>
            <a:ext cx="550804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762000"/>
            <a:r>
              <a:rPr lang="el-GR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93330" name="Rectangle 18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93331" name="Oval 19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32" name="Rectangle 20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3333" name="Rectangle 21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3334" name="Rectangle 22"/>
          <p:cNvSpPr>
            <a:spLocks noChangeArrowheads="1"/>
          </p:cNvSpPr>
          <p:nvPr/>
        </p:nvSpPr>
        <p:spPr bwMode="auto">
          <a:xfrm>
            <a:off x="700088" y="25447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3335" name="Rectangle 23"/>
          <p:cNvSpPr>
            <a:spLocks noChangeArrowheads="1"/>
          </p:cNvSpPr>
          <p:nvPr/>
        </p:nvSpPr>
        <p:spPr bwMode="auto">
          <a:xfrm>
            <a:off x="4675188" y="242252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93337" name="Line 25"/>
          <p:cNvSpPr>
            <a:spLocks noChangeShapeType="1"/>
          </p:cNvSpPr>
          <p:nvPr/>
        </p:nvSpPr>
        <p:spPr bwMode="auto">
          <a:xfrm>
            <a:off x="2498725" y="862013"/>
            <a:ext cx="4748213" cy="3960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38" name="Rectangle 26"/>
          <p:cNvSpPr>
            <a:spLocks noChangeArrowheads="1"/>
          </p:cNvSpPr>
          <p:nvPr/>
        </p:nvSpPr>
        <p:spPr bwMode="auto">
          <a:xfrm>
            <a:off x="7300913" y="461486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3339" name="Line 27"/>
          <p:cNvSpPr>
            <a:spLocks noChangeShapeType="1"/>
          </p:cNvSpPr>
          <p:nvPr/>
        </p:nvSpPr>
        <p:spPr bwMode="auto">
          <a:xfrm>
            <a:off x="4794250" y="2765425"/>
            <a:ext cx="0" cy="289083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40" name="Line 28"/>
          <p:cNvSpPr>
            <a:spLocks noChangeShapeType="1"/>
          </p:cNvSpPr>
          <p:nvPr/>
        </p:nvSpPr>
        <p:spPr bwMode="auto">
          <a:xfrm flipH="1">
            <a:off x="1085850" y="2784475"/>
            <a:ext cx="364013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3342" name="Oval 30"/>
          <p:cNvSpPr>
            <a:spLocks noChangeArrowheads="1"/>
          </p:cNvSpPr>
          <p:nvPr/>
        </p:nvSpPr>
        <p:spPr bwMode="auto">
          <a:xfrm>
            <a:off x="4754563" y="2727325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93343" name="Group 31"/>
          <p:cNvGrpSpPr>
            <a:grpSpLocks/>
          </p:cNvGrpSpPr>
          <p:nvPr/>
        </p:nvGrpSpPr>
        <p:grpSpPr bwMode="auto">
          <a:xfrm>
            <a:off x="2530475" y="1627188"/>
            <a:ext cx="3197225" cy="3214687"/>
            <a:chOff x="1594" y="1025"/>
            <a:chExt cx="2014" cy="2025"/>
          </a:xfrm>
        </p:grpSpPr>
        <p:sp>
          <p:nvSpPr>
            <p:cNvPr id="1293344" name="Line 32"/>
            <p:cNvSpPr>
              <a:spLocks noChangeShapeType="1"/>
            </p:cNvSpPr>
            <p:nvPr/>
          </p:nvSpPr>
          <p:spPr bwMode="auto">
            <a:xfrm>
              <a:off x="3373" y="1025"/>
              <a:ext cx="235" cy="235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3345" name="Line 33"/>
            <p:cNvSpPr>
              <a:spLocks noChangeShapeType="1"/>
            </p:cNvSpPr>
            <p:nvPr/>
          </p:nvSpPr>
          <p:spPr bwMode="auto">
            <a:xfrm>
              <a:off x="1594" y="2792"/>
              <a:ext cx="258" cy="258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0" y="4693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27701" y="2552700"/>
            <a:ext cx="3208337" cy="1430940"/>
            <a:chOff x="5727701" y="2552700"/>
            <a:chExt cx="3208337" cy="1430940"/>
          </a:xfrm>
        </p:grpSpPr>
        <p:sp>
          <p:nvSpPr>
            <p:cNvPr id="1293336" name="AutoShape 24" descr="Parchment"/>
            <p:cNvSpPr>
              <a:spLocks noChangeArrowheads="1"/>
            </p:cNvSpPr>
            <p:nvPr/>
          </p:nvSpPr>
          <p:spPr bwMode="auto">
            <a:xfrm>
              <a:off x="5727701" y="2552700"/>
              <a:ext cx="3208337" cy="1430940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3341" name="Rectangle 29"/>
            <p:cNvSpPr>
              <a:spLocks noChangeArrowheads="1"/>
            </p:cNvSpPr>
            <p:nvPr/>
          </p:nvSpPr>
          <p:spPr bwMode="auto">
            <a:xfrm>
              <a:off x="5773738" y="2604159"/>
              <a:ext cx="3162300" cy="137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>
                <a:lnSpc>
                  <a:spcPct val="110000"/>
                </a:lnSpc>
              </a:pPr>
              <a:r>
                <a:rPr lang="el-GR" sz="1900" dirty="0">
                  <a:solidFill>
                    <a:schemeClr val="hlink"/>
                  </a:solidFill>
                  <a:latin typeface="Arial" charset="0"/>
                </a:rPr>
                <a:t>Το έλλειμμα του ισοζυγίου πληρωμών προκαλεί υποτίμηση της συναλλαγματικής ισοτιμίας.</a:t>
              </a:r>
              <a:endParaRPr lang="en-GB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63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64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65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95366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95367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95368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69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70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71" name="Rectangle 11"/>
          <p:cNvSpPr>
            <a:spLocks noChangeArrowheads="1"/>
          </p:cNvSpPr>
          <p:nvPr/>
        </p:nvSpPr>
        <p:spPr bwMode="auto">
          <a:xfrm>
            <a:off x="6929438" y="18796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95372" name="Rectangle 12"/>
          <p:cNvSpPr>
            <a:spLocks noChangeArrowheads="1"/>
          </p:cNvSpPr>
          <p:nvPr/>
        </p:nvSpPr>
        <p:spPr bwMode="auto">
          <a:xfrm>
            <a:off x="5773738" y="723900"/>
            <a:ext cx="661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6726238" y="512921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95374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75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76" name="Rectangle 16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5377" name="Rectangle 17"/>
          <p:cNvSpPr>
            <a:spLocks noChangeArrowheads="1"/>
          </p:cNvSpPr>
          <p:nvPr/>
        </p:nvSpPr>
        <p:spPr bwMode="auto">
          <a:xfrm>
            <a:off x="1806865" y="6057900"/>
            <a:ext cx="550804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762000"/>
            <a:r>
              <a:rPr lang="el-GR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95378" name="Rectangle 18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95379" name="Oval 19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80" name="Rectangle 20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5381" name="Rectangle 21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5382" name="Rectangle 22"/>
          <p:cNvSpPr>
            <a:spLocks noChangeArrowheads="1"/>
          </p:cNvSpPr>
          <p:nvPr/>
        </p:nvSpPr>
        <p:spPr bwMode="auto">
          <a:xfrm>
            <a:off x="700088" y="25447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5383" name="Rectangle 23"/>
          <p:cNvSpPr>
            <a:spLocks noChangeArrowheads="1"/>
          </p:cNvSpPr>
          <p:nvPr/>
        </p:nvSpPr>
        <p:spPr bwMode="auto">
          <a:xfrm>
            <a:off x="4675188" y="242252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95384" name="Line 24"/>
          <p:cNvSpPr>
            <a:spLocks noChangeShapeType="1"/>
          </p:cNvSpPr>
          <p:nvPr/>
        </p:nvSpPr>
        <p:spPr bwMode="auto">
          <a:xfrm>
            <a:off x="2498725" y="862013"/>
            <a:ext cx="4748213" cy="3960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85" name="Rectangle 25"/>
          <p:cNvSpPr>
            <a:spLocks noChangeArrowheads="1"/>
          </p:cNvSpPr>
          <p:nvPr/>
        </p:nvSpPr>
        <p:spPr bwMode="auto">
          <a:xfrm>
            <a:off x="7300913" y="461486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5386" name="Line 26"/>
          <p:cNvSpPr>
            <a:spLocks noChangeShapeType="1"/>
          </p:cNvSpPr>
          <p:nvPr/>
        </p:nvSpPr>
        <p:spPr bwMode="auto">
          <a:xfrm>
            <a:off x="4794250" y="2765425"/>
            <a:ext cx="0" cy="289083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87" name="Line 27"/>
          <p:cNvSpPr>
            <a:spLocks noChangeShapeType="1"/>
          </p:cNvSpPr>
          <p:nvPr/>
        </p:nvSpPr>
        <p:spPr bwMode="auto">
          <a:xfrm flipH="1">
            <a:off x="1085850" y="2784475"/>
            <a:ext cx="364013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89" name="AutoShape 29" descr="Parchment"/>
          <p:cNvSpPr>
            <a:spLocks noChangeArrowheads="1"/>
          </p:cNvSpPr>
          <p:nvPr/>
        </p:nvSpPr>
        <p:spPr bwMode="auto">
          <a:xfrm>
            <a:off x="5881688" y="2478088"/>
            <a:ext cx="3254375" cy="11271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90" name="Rectangle 30" descr="Parchment"/>
          <p:cNvSpPr>
            <a:spLocks noChangeArrowheads="1"/>
          </p:cNvSpPr>
          <p:nvPr/>
        </p:nvSpPr>
        <p:spPr bwMode="auto">
          <a:xfrm>
            <a:off x="6012265" y="2509000"/>
            <a:ext cx="3031332" cy="105785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Οι αποσβέσεις αναγκάζουν την καμπύλη IS να μετακινηθεί προς τα δεξιά.</a:t>
            </a:r>
            <a:endParaRPr lang="en-GB" dirty="0">
              <a:solidFill>
                <a:srgbClr val="FF8000"/>
              </a:solidFill>
              <a:latin typeface="Arial" charset="0"/>
            </a:endParaRPr>
          </a:p>
        </p:txBody>
      </p:sp>
      <p:sp>
        <p:nvSpPr>
          <p:cNvPr id="1295391" name="Oval 31"/>
          <p:cNvSpPr>
            <a:spLocks noChangeArrowheads="1"/>
          </p:cNvSpPr>
          <p:nvPr/>
        </p:nvSpPr>
        <p:spPr bwMode="auto">
          <a:xfrm>
            <a:off x="4754563" y="2727325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95392" name="Group 32"/>
          <p:cNvGrpSpPr>
            <a:grpSpLocks/>
          </p:cNvGrpSpPr>
          <p:nvPr/>
        </p:nvGrpSpPr>
        <p:grpSpPr bwMode="auto">
          <a:xfrm>
            <a:off x="3228975" y="1439863"/>
            <a:ext cx="4284663" cy="2720975"/>
            <a:chOff x="2034" y="907"/>
            <a:chExt cx="2699" cy="1714"/>
          </a:xfrm>
        </p:grpSpPr>
        <p:sp>
          <p:nvSpPr>
            <p:cNvPr id="1295393" name="Line 33"/>
            <p:cNvSpPr>
              <a:spLocks noChangeShapeType="1"/>
            </p:cNvSpPr>
            <p:nvPr/>
          </p:nvSpPr>
          <p:spPr bwMode="auto">
            <a:xfrm>
              <a:off x="2034" y="907"/>
              <a:ext cx="621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5394" name="Line 34"/>
            <p:cNvSpPr>
              <a:spLocks noChangeShapeType="1"/>
            </p:cNvSpPr>
            <p:nvPr/>
          </p:nvSpPr>
          <p:spPr bwMode="auto">
            <a:xfrm>
              <a:off x="4091" y="2621"/>
              <a:ext cx="642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95395" name="Line 35"/>
          <p:cNvSpPr>
            <a:spLocks noChangeShapeType="1"/>
          </p:cNvSpPr>
          <p:nvPr/>
        </p:nvSpPr>
        <p:spPr bwMode="auto">
          <a:xfrm>
            <a:off x="5354638" y="1627188"/>
            <a:ext cx="373062" cy="373062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5396" name="Line 36"/>
          <p:cNvSpPr>
            <a:spLocks noChangeShapeType="1"/>
          </p:cNvSpPr>
          <p:nvPr/>
        </p:nvSpPr>
        <p:spPr bwMode="auto">
          <a:xfrm>
            <a:off x="2530475" y="4432300"/>
            <a:ext cx="409575" cy="409575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0" y="4693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2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3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97414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97415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97416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7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8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19" name="Rectangle 11"/>
          <p:cNvSpPr>
            <a:spLocks noChangeArrowheads="1"/>
          </p:cNvSpPr>
          <p:nvPr/>
        </p:nvSpPr>
        <p:spPr bwMode="auto">
          <a:xfrm>
            <a:off x="6929438" y="1879600"/>
            <a:ext cx="573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</a:p>
        </p:txBody>
      </p:sp>
      <p:sp>
        <p:nvSpPr>
          <p:cNvPr id="1297420" name="Rectangle 12"/>
          <p:cNvSpPr>
            <a:spLocks noChangeArrowheads="1"/>
          </p:cNvSpPr>
          <p:nvPr/>
        </p:nvSpPr>
        <p:spPr bwMode="auto">
          <a:xfrm>
            <a:off x="5773738" y="723900"/>
            <a:ext cx="661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297421" name="Rectangle 13"/>
          <p:cNvSpPr>
            <a:spLocks noChangeArrowheads="1"/>
          </p:cNvSpPr>
          <p:nvPr/>
        </p:nvSpPr>
        <p:spPr bwMode="auto">
          <a:xfrm>
            <a:off x="6726238" y="512921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97422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23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24" name="Rectangle 16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7425" name="Rectangle 17"/>
          <p:cNvSpPr>
            <a:spLocks noChangeArrowheads="1"/>
          </p:cNvSpPr>
          <p:nvPr/>
        </p:nvSpPr>
        <p:spPr bwMode="auto">
          <a:xfrm>
            <a:off x="1806865" y="6057900"/>
            <a:ext cx="550804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762000"/>
            <a:r>
              <a:rPr lang="el-GR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97426" name="Group 18"/>
          <p:cNvGrpSpPr>
            <a:grpSpLocks/>
          </p:cNvGrpSpPr>
          <p:nvPr/>
        </p:nvGrpSpPr>
        <p:grpSpPr bwMode="auto">
          <a:xfrm>
            <a:off x="3195638" y="692150"/>
            <a:ext cx="4727575" cy="3705225"/>
            <a:chOff x="2013" y="436"/>
            <a:chExt cx="2978" cy="2334"/>
          </a:xfrm>
        </p:grpSpPr>
        <p:sp>
          <p:nvSpPr>
            <p:cNvPr id="1297427" name="Line 19"/>
            <p:cNvSpPr>
              <a:spLocks noChangeShapeType="1"/>
            </p:cNvSpPr>
            <p:nvPr/>
          </p:nvSpPr>
          <p:spPr bwMode="auto">
            <a:xfrm>
              <a:off x="2013" y="436"/>
              <a:ext cx="2646" cy="2207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28" name="Rectangle 20"/>
            <p:cNvSpPr>
              <a:spLocks noChangeArrowheads="1"/>
            </p:cNvSpPr>
            <p:nvPr/>
          </p:nvSpPr>
          <p:spPr bwMode="auto">
            <a:xfrm>
              <a:off x="4642" y="2501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297429" name="Rectangle 21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97430" name="Oval 22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31" name="Rectangle 23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7432" name="Rectangle 24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97433" name="Rectangle 25"/>
          <p:cNvSpPr>
            <a:spLocks noChangeArrowheads="1"/>
          </p:cNvSpPr>
          <p:nvPr/>
        </p:nvSpPr>
        <p:spPr bwMode="auto">
          <a:xfrm>
            <a:off x="700088" y="25447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7434" name="Rectangle 26"/>
          <p:cNvSpPr>
            <a:spLocks noChangeArrowheads="1"/>
          </p:cNvSpPr>
          <p:nvPr/>
        </p:nvSpPr>
        <p:spPr bwMode="auto">
          <a:xfrm>
            <a:off x="4675188" y="242252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grpSp>
        <p:nvGrpSpPr>
          <p:cNvPr id="1297435" name="Group 27"/>
          <p:cNvGrpSpPr>
            <a:grpSpLocks/>
          </p:cNvGrpSpPr>
          <p:nvPr/>
        </p:nvGrpSpPr>
        <p:grpSpPr bwMode="auto">
          <a:xfrm>
            <a:off x="2598738" y="1028700"/>
            <a:ext cx="4770437" cy="4270375"/>
            <a:chOff x="1637" y="648"/>
            <a:chExt cx="3005" cy="2690"/>
          </a:xfrm>
        </p:grpSpPr>
        <p:sp>
          <p:nvSpPr>
            <p:cNvPr id="1297436" name="Line 28"/>
            <p:cNvSpPr>
              <a:spLocks noChangeShapeType="1"/>
            </p:cNvSpPr>
            <p:nvPr/>
          </p:nvSpPr>
          <p:spPr bwMode="auto">
            <a:xfrm flipV="1">
              <a:off x="1637" y="885"/>
              <a:ext cx="2571" cy="2453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37" name="Rectangle 29"/>
            <p:cNvSpPr>
              <a:spLocks noChangeArrowheads="1"/>
            </p:cNvSpPr>
            <p:nvPr/>
          </p:nvSpPr>
          <p:spPr bwMode="auto">
            <a:xfrm>
              <a:off x="4225" y="648"/>
              <a:ext cx="4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BP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97438" name="Line 30"/>
          <p:cNvSpPr>
            <a:spLocks noChangeShapeType="1"/>
          </p:cNvSpPr>
          <p:nvPr/>
        </p:nvSpPr>
        <p:spPr bwMode="auto">
          <a:xfrm>
            <a:off x="2498725" y="862013"/>
            <a:ext cx="4748213" cy="39608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39" name="Rectangle 31"/>
          <p:cNvSpPr>
            <a:spLocks noChangeArrowheads="1"/>
          </p:cNvSpPr>
          <p:nvPr/>
        </p:nvSpPr>
        <p:spPr bwMode="auto">
          <a:xfrm>
            <a:off x="7300913" y="4614863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97440" name="Line 32"/>
          <p:cNvSpPr>
            <a:spLocks noChangeShapeType="1"/>
          </p:cNvSpPr>
          <p:nvPr/>
        </p:nvSpPr>
        <p:spPr bwMode="auto">
          <a:xfrm>
            <a:off x="4794250" y="2765425"/>
            <a:ext cx="0" cy="289083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97441" name="Line 33"/>
          <p:cNvSpPr>
            <a:spLocks noChangeShapeType="1"/>
          </p:cNvSpPr>
          <p:nvPr/>
        </p:nvSpPr>
        <p:spPr bwMode="auto">
          <a:xfrm flipH="1">
            <a:off x="1085850" y="2784475"/>
            <a:ext cx="364013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97442" name="Group 34"/>
          <p:cNvGrpSpPr>
            <a:grpSpLocks/>
          </p:cNvGrpSpPr>
          <p:nvPr/>
        </p:nvGrpSpPr>
        <p:grpSpPr bwMode="auto">
          <a:xfrm>
            <a:off x="5233988" y="2562225"/>
            <a:ext cx="446087" cy="3524250"/>
            <a:chOff x="3297" y="1614"/>
            <a:chExt cx="281" cy="2220"/>
          </a:xfrm>
        </p:grpSpPr>
        <p:sp>
          <p:nvSpPr>
            <p:cNvPr id="1297443" name="Line 35"/>
            <p:cNvSpPr>
              <a:spLocks noChangeShapeType="1"/>
            </p:cNvSpPr>
            <p:nvPr/>
          </p:nvSpPr>
          <p:spPr bwMode="auto">
            <a:xfrm>
              <a:off x="3427" y="1614"/>
              <a:ext cx="0" cy="194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44" name="Rectangle 36"/>
            <p:cNvSpPr>
              <a:spLocks noChangeArrowheads="1"/>
            </p:cNvSpPr>
            <p:nvPr/>
          </p:nvSpPr>
          <p:spPr bwMode="auto">
            <a:xfrm>
              <a:off x="3297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97445" name="Group 37"/>
          <p:cNvGrpSpPr>
            <a:grpSpLocks/>
          </p:cNvGrpSpPr>
          <p:nvPr/>
        </p:nvGrpSpPr>
        <p:grpSpPr bwMode="auto">
          <a:xfrm>
            <a:off x="696913" y="2252663"/>
            <a:ext cx="4691062" cy="396875"/>
            <a:chOff x="439" y="1419"/>
            <a:chExt cx="2955" cy="250"/>
          </a:xfrm>
        </p:grpSpPr>
        <p:sp>
          <p:nvSpPr>
            <p:cNvPr id="1297446" name="Line 38"/>
            <p:cNvSpPr>
              <a:spLocks noChangeShapeType="1"/>
            </p:cNvSpPr>
            <p:nvPr/>
          </p:nvSpPr>
          <p:spPr bwMode="auto">
            <a:xfrm flipH="1">
              <a:off x="695" y="1614"/>
              <a:ext cx="2699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47" name="Rectangle 39"/>
            <p:cNvSpPr>
              <a:spLocks noChangeArrowheads="1"/>
            </p:cNvSpPr>
            <p:nvPr/>
          </p:nvSpPr>
          <p:spPr bwMode="auto">
            <a:xfrm>
              <a:off x="439" y="1419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97448" name="Group 40"/>
          <p:cNvGrpSpPr>
            <a:grpSpLocks/>
          </p:cNvGrpSpPr>
          <p:nvPr/>
        </p:nvGrpSpPr>
        <p:grpSpPr bwMode="auto">
          <a:xfrm>
            <a:off x="5311775" y="2151063"/>
            <a:ext cx="323850" cy="465137"/>
            <a:chOff x="3346" y="1355"/>
            <a:chExt cx="204" cy="293"/>
          </a:xfrm>
        </p:grpSpPr>
        <p:sp>
          <p:nvSpPr>
            <p:cNvPr id="1297449" name="Oval 41"/>
            <p:cNvSpPr>
              <a:spLocks noChangeArrowheads="1"/>
            </p:cNvSpPr>
            <p:nvPr/>
          </p:nvSpPr>
          <p:spPr bwMode="auto">
            <a:xfrm>
              <a:off x="3402" y="1589"/>
              <a:ext cx="59" cy="59"/>
            </a:xfrm>
            <a:prstGeom prst="ellipse">
              <a:avLst/>
            </a:prstGeom>
            <a:solidFill>
              <a:srgbClr val="FFA245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50" name="Rectangle 42"/>
            <p:cNvSpPr>
              <a:spLocks noChangeArrowheads="1"/>
            </p:cNvSpPr>
            <p:nvPr/>
          </p:nvSpPr>
          <p:spPr bwMode="auto">
            <a:xfrm>
              <a:off x="3346" y="1355"/>
              <a:ext cx="2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rgbClr val="FF8000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1297451" name="Group 43"/>
          <p:cNvGrpSpPr>
            <a:grpSpLocks/>
          </p:cNvGrpSpPr>
          <p:nvPr/>
        </p:nvGrpSpPr>
        <p:grpSpPr bwMode="auto">
          <a:xfrm>
            <a:off x="6524625" y="2451099"/>
            <a:ext cx="2619375" cy="1242291"/>
            <a:chOff x="3975" y="1489"/>
            <a:chExt cx="1650" cy="807"/>
          </a:xfrm>
        </p:grpSpPr>
        <p:sp>
          <p:nvSpPr>
            <p:cNvPr id="1297452" name="AutoShape 44" descr="Parchment"/>
            <p:cNvSpPr>
              <a:spLocks noChangeArrowheads="1"/>
            </p:cNvSpPr>
            <p:nvPr/>
          </p:nvSpPr>
          <p:spPr bwMode="auto">
            <a:xfrm>
              <a:off x="3975" y="1489"/>
              <a:ext cx="1650" cy="807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7453" name="Rectangle 45" descr="Parchment"/>
            <p:cNvSpPr>
              <a:spLocks noChangeArrowheads="1"/>
            </p:cNvSpPr>
            <p:nvPr/>
          </p:nvSpPr>
          <p:spPr bwMode="auto">
            <a:xfrm>
              <a:off x="4042" y="1536"/>
              <a:ext cx="1481" cy="68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>
                <a:lnSpc>
                  <a:spcPct val="110000"/>
                </a:lnSpc>
              </a:pPr>
              <a:r>
                <a:rPr lang="el-GR" sz="1900" dirty="0">
                  <a:solidFill>
                    <a:schemeClr val="folHlink"/>
                  </a:solidFill>
                  <a:latin typeface="Arial" charset="0"/>
                </a:rPr>
                <a:t>Η πλήρης ισορροπία αποκαθίσταται στο σημείο c.</a:t>
              </a:r>
            </a:p>
          </p:txBody>
        </p:sp>
      </p:grpSp>
      <p:sp>
        <p:nvSpPr>
          <p:cNvPr id="1297454" name="Oval 46"/>
          <p:cNvSpPr>
            <a:spLocks noChangeArrowheads="1"/>
          </p:cNvSpPr>
          <p:nvPr/>
        </p:nvSpPr>
        <p:spPr bwMode="auto">
          <a:xfrm>
            <a:off x="4754563" y="2727325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0" y="4693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 smtClean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 smtClean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9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60" name="Rectangle 4"/>
          <p:cNvSpPr>
            <a:spLocks noGrp="1"/>
          </p:cNvSpPr>
          <p:nvPr>
            <p:ph type="body" idx="1"/>
          </p:nvPr>
        </p:nvSpPr>
        <p:spPr>
          <a:xfrm>
            <a:off x="301625" y="1402080"/>
            <a:ext cx="8534400" cy="4175760"/>
          </a:xfrm>
        </p:spPr>
        <p:txBody>
          <a:bodyPr/>
          <a:lstStyle/>
          <a:p>
            <a:pPr>
              <a:lnSpc>
                <a:spcPct val="19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646B86"/>
                </a:solidFill>
              </a:rPr>
              <a:t>Ανάλυση υπό το καθεστώς ελεύθερων κυμαινόμενων ισοτιμιών </a:t>
            </a:r>
            <a:endParaRPr lang="en-GB" sz="2800" dirty="0" smtClean="0">
              <a:solidFill>
                <a:srgbClr val="646B86"/>
              </a:solidFill>
            </a:endParaRPr>
          </a:p>
          <a:p>
            <a:pPr lvl="1">
              <a:lnSpc>
                <a:spcPct val="19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επιδράσεις των μεταβολών της  συναλλαγματικής ισοτιμίας στην καμπύλη BP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9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επιπτώσεις της δημοσιονομικής πολιτικής</a:t>
            </a:r>
            <a:endParaRPr lang="en-GB" dirty="0"/>
          </a:p>
        </p:txBody>
      </p:sp>
      <p:sp>
        <p:nvSpPr>
          <p:cNvPr id="1299461" name="Rectangle 5"/>
          <p:cNvSpPr>
            <a:spLocks noGrp="1"/>
          </p:cNvSpPr>
          <p:nvPr>
            <p:ph type="title"/>
          </p:nvPr>
        </p:nvSpPr>
        <p:spPr>
          <a:xfrm>
            <a:off x="138113" y="228600"/>
            <a:ext cx="8851900" cy="758825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Η ανοιχτή οικονομία και το υπόδειγμα </a:t>
            </a:r>
            <a:r>
              <a:rPr lang="en-GB" sz="3300" i="1" dirty="0" smtClean="0"/>
              <a:t>IS/LM</a:t>
            </a:r>
            <a:endParaRPr lang="en-GB" sz="3300" dirty="0"/>
          </a:p>
        </p:txBody>
      </p:sp>
      <p:sp>
        <p:nvSpPr>
          <p:cNvPr id="1299462" name="Rectangle 6"/>
          <p:cNvSpPr>
            <a:spLocks/>
          </p:cNvSpPr>
          <p:nvPr/>
        </p:nvSpPr>
        <p:spPr bwMode="auto">
          <a:xfrm>
            <a:off x="301625" y="5547360"/>
            <a:ext cx="8534400" cy="13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επιπτώσεις της νομισματικής πολιτικής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9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462" grpId="0" build="p" bldLvl="2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07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09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301510" name="Rectangle 6"/>
          <p:cNvSpPr>
            <a:spLocks noChangeArrowheads="1"/>
          </p:cNvSpPr>
          <p:nvPr/>
        </p:nvSpPr>
        <p:spPr bwMode="auto">
          <a:xfrm>
            <a:off x="671513" y="474663"/>
            <a:ext cx="25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301511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301512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13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14" name="Rectangle 10"/>
          <p:cNvSpPr>
            <a:spLocks noChangeArrowheads="1"/>
          </p:cNvSpPr>
          <p:nvPr/>
        </p:nvSpPr>
        <p:spPr bwMode="auto">
          <a:xfrm>
            <a:off x="5764213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1515" name="Rectangle 11"/>
          <p:cNvSpPr>
            <a:spLocks noChangeArrowheads="1"/>
          </p:cNvSpPr>
          <p:nvPr/>
        </p:nvSpPr>
        <p:spPr bwMode="auto">
          <a:xfrm>
            <a:off x="6692900" y="521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1516" name="Line 12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17" name="Line 13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18" name="Rectangle 14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1519" name="Rectangle 15"/>
          <p:cNvSpPr>
            <a:spLocks noChangeArrowheads="1"/>
          </p:cNvSpPr>
          <p:nvPr/>
        </p:nvSpPr>
        <p:spPr bwMode="auto">
          <a:xfrm>
            <a:off x="1951313" y="6261100"/>
            <a:ext cx="51826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01520" name="Rectangle 16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grpSp>
        <p:nvGrpSpPr>
          <p:cNvPr id="1301521" name="Group 17"/>
          <p:cNvGrpSpPr>
            <a:grpSpLocks/>
          </p:cNvGrpSpPr>
          <p:nvPr/>
        </p:nvGrpSpPr>
        <p:grpSpPr bwMode="auto">
          <a:xfrm>
            <a:off x="4638675" y="3819525"/>
            <a:ext cx="446088" cy="2266950"/>
            <a:chOff x="2922" y="2406"/>
            <a:chExt cx="281" cy="1428"/>
          </a:xfrm>
        </p:grpSpPr>
        <p:sp>
          <p:nvSpPr>
            <p:cNvPr id="1301522" name="Line 18"/>
            <p:cNvSpPr>
              <a:spLocks noChangeShapeType="1"/>
            </p:cNvSpPr>
            <p:nvPr/>
          </p:nvSpPr>
          <p:spPr bwMode="auto">
            <a:xfrm>
              <a:off x="3019" y="2406"/>
              <a:ext cx="0" cy="117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1523" name="Rectangle 19"/>
            <p:cNvSpPr>
              <a:spLocks noChangeArrowheads="1"/>
            </p:cNvSpPr>
            <p:nvPr/>
          </p:nvSpPr>
          <p:spPr bwMode="auto">
            <a:xfrm>
              <a:off x="2922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01524" name="Rectangle 20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1301525" name="Group 21"/>
          <p:cNvGrpSpPr>
            <a:grpSpLocks/>
          </p:cNvGrpSpPr>
          <p:nvPr/>
        </p:nvGrpSpPr>
        <p:grpSpPr bwMode="auto">
          <a:xfrm>
            <a:off x="717550" y="3530600"/>
            <a:ext cx="4041775" cy="396875"/>
            <a:chOff x="452" y="2224"/>
            <a:chExt cx="2546" cy="250"/>
          </a:xfrm>
        </p:grpSpPr>
        <p:sp>
          <p:nvSpPr>
            <p:cNvPr id="1301526" name="Line 22"/>
            <p:cNvSpPr>
              <a:spLocks noChangeShapeType="1"/>
            </p:cNvSpPr>
            <p:nvPr/>
          </p:nvSpPr>
          <p:spPr bwMode="auto">
            <a:xfrm flipH="1">
              <a:off x="684" y="2374"/>
              <a:ext cx="231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1527" name="Rectangle 23"/>
            <p:cNvSpPr>
              <a:spLocks noChangeArrowheads="1"/>
            </p:cNvSpPr>
            <p:nvPr/>
          </p:nvSpPr>
          <p:spPr bwMode="auto">
            <a:xfrm>
              <a:off x="452" y="2224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01528" name="Line 24"/>
          <p:cNvSpPr>
            <a:spLocks noChangeShapeType="1"/>
          </p:cNvSpPr>
          <p:nvPr/>
        </p:nvSpPr>
        <p:spPr bwMode="auto">
          <a:xfrm flipV="1">
            <a:off x="1425575" y="2119313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1529" name="Rectangle 25"/>
          <p:cNvSpPr>
            <a:spLocks noChangeArrowheads="1"/>
          </p:cNvSpPr>
          <p:nvPr/>
        </p:nvSpPr>
        <p:spPr bwMode="auto">
          <a:xfrm>
            <a:off x="6911975" y="1844675"/>
            <a:ext cx="661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301530" name="Oval 26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01531" name="Group 27"/>
          <p:cNvGrpSpPr>
            <a:grpSpLocks/>
          </p:cNvGrpSpPr>
          <p:nvPr/>
        </p:nvGrpSpPr>
        <p:grpSpPr bwMode="auto">
          <a:xfrm>
            <a:off x="3090863" y="1181100"/>
            <a:ext cx="4575175" cy="4256088"/>
            <a:chOff x="1947" y="744"/>
            <a:chExt cx="2882" cy="2681"/>
          </a:xfrm>
        </p:grpSpPr>
        <p:sp>
          <p:nvSpPr>
            <p:cNvPr id="1301532" name="Line 28"/>
            <p:cNvSpPr>
              <a:spLocks noChangeShapeType="1"/>
            </p:cNvSpPr>
            <p:nvPr/>
          </p:nvSpPr>
          <p:spPr bwMode="auto">
            <a:xfrm flipV="1">
              <a:off x="1947" y="940"/>
              <a:ext cx="2507" cy="24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1533" name="Rectangle 29"/>
            <p:cNvSpPr>
              <a:spLocks noChangeArrowheads="1"/>
            </p:cNvSpPr>
            <p:nvPr/>
          </p:nvSpPr>
          <p:spPr bwMode="auto">
            <a:xfrm>
              <a:off x="4401" y="744"/>
              <a:ext cx="4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LM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301534" name="Group 30"/>
          <p:cNvGrpSpPr>
            <a:grpSpLocks/>
          </p:cNvGrpSpPr>
          <p:nvPr/>
        </p:nvGrpSpPr>
        <p:grpSpPr bwMode="auto">
          <a:xfrm>
            <a:off x="4754563" y="3544888"/>
            <a:ext cx="414337" cy="427037"/>
            <a:chOff x="2995" y="2233"/>
            <a:chExt cx="261" cy="269"/>
          </a:xfrm>
        </p:grpSpPr>
        <p:sp>
          <p:nvSpPr>
            <p:cNvPr id="1301535" name="Rectangle 31"/>
            <p:cNvSpPr>
              <a:spLocks noChangeArrowheads="1"/>
            </p:cNvSpPr>
            <p:nvPr/>
          </p:nvSpPr>
          <p:spPr bwMode="auto">
            <a:xfrm>
              <a:off x="3042" y="2233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301536" name="Oval 32"/>
            <p:cNvSpPr>
              <a:spLocks noChangeArrowheads="1"/>
            </p:cNvSpPr>
            <p:nvPr/>
          </p:nvSpPr>
          <p:spPr bwMode="auto">
            <a:xfrm>
              <a:off x="2995" y="2340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01537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i="1" dirty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0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0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5" name="Text Box 4"/>
          <p:cNvSpPr txBox="1">
            <a:spLocks noChangeArrowheads="1"/>
          </p:cNvSpPr>
          <p:nvPr/>
        </p:nvSpPr>
        <p:spPr bwMode="auto">
          <a:xfrm>
            <a:off x="0" y="6396038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US" altLang="en-US" sz="11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Βα</a:t>
            </a:r>
            <a:r>
              <a:rPr lang="en-US" altLang="en-US" sz="11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σισμένο</a:t>
            </a:r>
            <a:r>
              <a:rPr lang="en-US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από </a:t>
            </a:r>
            <a:r>
              <a:rPr lang="en-US" altLang="en-US" sz="11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δεδομέν</a:t>
            </a:r>
            <a:r>
              <a:rPr lang="en-US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α από Balance of Payments Quarterly First Release, Public Sector Finances First Release and </a:t>
            </a:r>
            <a:r>
              <a:rPr lang="en-US" altLang="en-US" sz="1100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Quarterly</a:t>
            </a:r>
            <a:r>
              <a:rPr lang="el-GR" altLang="en-US" sz="1100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100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National </a:t>
            </a:r>
            <a:r>
              <a:rPr lang="en-US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Accounts (National Statistics).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34451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Πλεόνασμα του εμπορικού ισοζυγίου και του </a:t>
            </a:r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προϋπολογισμού του</a:t>
            </a:r>
            <a:br>
              <a:rPr lang="el-GR" altLang="en-US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altLang="en-US" b="1" dirty="0" smtClean="0">
                <a:solidFill>
                  <a:srgbClr val="660066"/>
                </a:solidFill>
                <a:latin typeface="Arial" charset="0"/>
              </a:rPr>
              <a:t>Ηνωμένου </a:t>
            </a:r>
            <a:r>
              <a:rPr lang="el-GR" altLang="en-US" b="1" dirty="0">
                <a:solidFill>
                  <a:srgbClr val="660066"/>
                </a:solidFill>
                <a:latin typeface="Arial" charset="0"/>
              </a:rPr>
              <a:t>Βασιλείου ως ποσοστό του ΑΕΠ</a:t>
            </a:r>
            <a:endParaRPr lang="en-GB" altLang="en-US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/>
          <a:stretch/>
        </p:blipFill>
        <p:spPr>
          <a:xfrm>
            <a:off x="415637" y="938700"/>
            <a:ext cx="8312727" cy="502625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55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56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57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303558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303559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303560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61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62" name="Rectangle 10"/>
          <p:cNvSpPr>
            <a:spLocks noChangeArrowheads="1"/>
          </p:cNvSpPr>
          <p:nvPr/>
        </p:nvSpPr>
        <p:spPr bwMode="auto">
          <a:xfrm>
            <a:off x="5764213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3563" name="Rectangle 11"/>
          <p:cNvSpPr>
            <a:spLocks noChangeArrowheads="1"/>
          </p:cNvSpPr>
          <p:nvPr/>
        </p:nvSpPr>
        <p:spPr bwMode="auto">
          <a:xfrm>
            <a:off x="6692900" y="521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3564" name="Line 12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65" name="Line 13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66" name="Rectangle 14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3567" name="Rectangle 15"/>
          <p:cNvSpPr>
            <a:spLocks noChangeArrowheads="1"/>
          </p:cNvSpPr>
          <p:nvPr/>
        </p:nvSpPr>
        <p:spPr bwMode="auto">
          <a:xfrm>
            <a:off x="1951313" y="6261100"/>
            <a:ext cx="51826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03568" name="Rectangle 16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303569" name="Line 17"/>
          <p:cNvSpPr>
            <a:spLocks noChangeShapeType="1"/>
          </p:cNvSpPr>
          <p:nvPr/>
        </p:nvSpPr>
        <p:spPr bwMode="auto">
          <a:xfrm flipH="1">
            <a:off x="1085850" y="3768725"/>
            <a:ext cx="367347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70" name="Line 18"/>
          <p:cNvSpPr>
            <a:spLocks noChangeShapeType="1"/>
          </p:cNvSpPr>
          <p:nvPr/>
        </p:nvSpPr>
        <p:spPr bwMode="auto">
          <a:xfrm>
            <a:off x="4792663" y="3819525"/>
            <a:ext cx="0" cy="18716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71" name="Rectangle 19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3572" name="Rectangle 20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3573" name="Rectangle 21"/>
          <p:cNvSpPr>
            <a:spLocks noChangeArrowheads="1"/>
          </p:cNvSpPr>
          <p:nvPr/>
        </p:nvSpPr>
        <p:spPr bwMode="auto">
          <a:xfrm>
            <a:off x="717550" y="3530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3574" name="Rectangle 22"/>
          <p:cNvSpPr>
            <a:spLocks noChangeArrowheads="1"/>
          </p:cNvSpPr>
          <p:nvPr/>
        </p:nvSpPr>
        <p:spPr bwMode="auto">
          <a:xfrm>
            <a:off x="4829175" y="35448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303575" name="AutoShape 23" descr="Parchment"/>
          <p:cNvSpPr>
            <a:spLocks noChangeArrowheads="1"/>
          </p:cNvSpPr>
          <p:nvPr/>
        </p:nvSpPr>
        <p:spPr bwMode="auto">
          <a:xfrm>
            <a:off x="5515662" y="3111500"/>
            <a:ext cx="3386377" cy="1401687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76" name="Rectangle 24"/>
          <p:cNvSpPr>
            <a:spLocks noChangeArrowheads="1"/>
          </p:cNvSpPr>
          <p:nvPr/>
        </p:nvSpPr>
        <p:spPr bwMode="auto">
          <a:xfrm>
            <a:off x="5515662" y="3133706"/>
            <a:ext cx="3319942" cy="137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Το έλλειμμα του ισοζυγίου πληρωμών αναγκάζει τη γραμμή BP να μετατοπιστεί προς τα κάτω.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303577" name="Line 25"/>
          <p:cNvSpPr>
            <a:spLocks noChangeShapeType="1"/>
          </p:cNvSpPr>
          <p:nvPr/>
        </p:nvSpPr>
        <p:spPr bwMode="auto">
          <a:xfrm flipV="1">
            <a:off x="1425575" y="2119313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78" name="Rectangle 26"/>
          <p:cNvSpPr>
            <a:spLocks noChangeArrowheads="1"/>
          </p:cNvSpPr>
          <p:nvPr/>
        </p:nvSpPr>
        <p:spPr bwMode="auto">
          <a:xfrm>
            <a:off x="6911975" y="1844675"/>
            <a:ext cx="661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303579" name="Oval 27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80" name="Line 28"/>
          <p:cNvSpPr>
            <a:spLocks noChangeShapeType="1"/>
          </p:cNvSpPr>
          <p:nvPr/>
        </p:nvSpPr>
        <p:spPr bwMode="auto">
          <a:xfrm flipV="1">
            <a:off x="3090863" y="1492250"/>
            <a:ext cx="3979862" cy="3944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3581" name="Rectangle 29"/>
          <p:cNvSpPr>
            <a:spLocks noChangeArrowheads="1"/>
          </p:cNvSpPr>
          <p:nvPr/>
        </p:nvSpPr>
        <p:spPr bwMode="auto">
          <a:xfrm>
            <a:off x="6986588" y="11811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3582" name="Oval 30"/>
          <p:cNvSpPr>
            <a:spLocks noChangeArrowheads="1"/>
          </p:cNvSpPr>
          <p:nvPr/>
        </p:nvSpPr>
        <p:spPr bwMode="auto">
          <a:xfrm>
            <a:off x="4754563" y="3714750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03583" name="Group 31"/>
          <p:cNvGrpSpPr>
            <a:grpSpLocks/>
          </p:cNvGrpSpPr>
          <p:nvPr/>
        </p:nvGrpSpPr>
        <p:grpSpPr bwMode="auto">
          <a:xfrm>
            <a:off x="1765300" y="2222500"/>
            <a:ext cx="5033963" cy="1938338"/>
            <a:chOff x="1112" y="1400"/>
            <a:chExt cx="3171" cy="1221"/>
          </a:xfrm>
        </p:grpSpPr>
        <p:sp>
          <p:nvSpPr>
            <p:cNvPr id="1303584" name="Line 32"/>
            <p:cNvSpPr>
              <a:spLocks noChangeShapeType="1"/>
            </p:cNvSpPr>
            <p:nvPr/>
          </p:nvSpPr>
          <p:spPr bwMode="auto">
            <a:xfrm>
              <a:off x="4176" y="1400"/>
              <a:ext cx="107" cy="299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3585" name="Line 33"/>
            <p:cNvSpPr>
              <a:spLocks noChangeShapeType="1"/>
            </p:cNvSpPr>
            <p:nvPr/>
          </p:nvSpPr>
          <p:spPr bwMode="auto">
            <a:xfrm>
              <a:off x="1112" y="2321"/>
              <a:ext cx="118" cy="30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03586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i="1" dirty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03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04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05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305606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305607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305608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09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10" name="Rectangle 10"/>
          <p:cNvSpPr>
            <a:spLocks noChangeArrowheads="1"/>
          </p:cNvSpPr>
          <p:nvPr/>
        </p:nvSpPr>
        <p:spPr bwMode="auto">
          <a:xfrm>
            <a:off x="5764213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5611" name="Rectangle 11"/>
          <p:cNvSpPr>
            <a:spLocks noChangeArrowheads="1"/>
          </p:cNvSpPr>
          <p:nvPr/>
        </p:nvSpPr>
        <p:spPr bwMode="auto">
          <a:xfrm>
            <a:off x="6692900" y="521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5612" name="Line 12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13" name="Line 13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14" name="Rectangle 14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5615" name="Rectangle 15"/>
          <p:cNvSpPr>
            <a:spLocks noChangeArrowheads="1"/>
          </p:cNvSpPr>
          <p:nvPr/>
        </p:nvSpPr>
        <p:spPr bwMode="auto">
          <a:xfrm>
            <a:off x="1951313" y="6261100"/>
            <a:ext cx="51826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05616" name="Rectangle 16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305617" name="Line 17"/>
          <p:cNvSpPr>
            <a:spLocks noChangeShapeType="1"/>
          </p:cNvSpPr>
          <p:nvPr/>
        </p:nvSpPr>
        <p:spPr bwMode="auto">
          <a:xfrm flipH="1">
            <a:off x="1085850" y="3768725"/>
            <a:ext cx="367347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18" name="Line 18"/>
          <p:cNvSpPr>
            <a:spLocks noChangeShapeType="1"/>
          </p:cNvSpPr>
          <p:nvPr/>
        </p:nvSpPr>
        <p:spPr bwMode="auto">
          <a:xfrm>
            <a:off x="4792663" y="3819525"/>
            <a:ext cx="0" cy="18716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19" name="Rectangle 19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5620" name="Rectangle 20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5621" name="Rectangle 21"/>
          <p:cNvSpPr>
            <a:spLocks noChangeArrowheads="1"/>
          </p:cNvSpPr>
          <p:nvPr/>
        </p:nvSpPr>
        <p:spPr bwMode="auto">
          <a:xfrm>
            <a:off x="717550" y="3530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5622" name="Rectangle 22"/>
          <p:cNvSpPr>
            <a:spLocks noChangeArrowheads="1"/>
          </p:cNvSpPr>
          <p:nvPr/>
        </p:nvSpPr>
        <p:spPr bwMode="auto">
          <a:xfrm>
            <a:off x="4829175" y="35448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305624" name="AutoShape 24" descr="Parchment"/>
          <p:cNvSpPr>
            <a:spLocks noChangeArrowheads="1"/>
          </p:cNvSpPr>
          <p:nvPr/>
        </p:nvSpPr>
        <p:spPr bwMode="auto">
          <a:xfrm>
            <a:off x="5560829" y="3043238"/>
            <a:ext cx="3221664" cy="11779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25" name="Rectangle 25" descr="Parchment"/>
          <p:cNvSpPr>
            <a:spLocks noChangeArrowheads="1"/>
          </p:cNvSpPr>
          <p:nvPr/>
        </p:nvSpPr>
        <p:spPr bwMode="auto">
          <a:xfrm>
            <a:off x="5679465" y="3131344"/>
            <a:ext cx="3028600" cy="105785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Η υποτίμηση προκαλεί τη μετατόπιση της καμπύλης IS προς τα δεξιά.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05626" name="Line 26"/>
          <p:cNvSpPr>
            <a:spLocks noChangeShapeType="1"/>
          </p:cNvSpPr>
          <p:nvPr/>
        </p:nvSpPr>
        <p:spPr bwMode="auto">
          <a:xfrm flipV="1">
            <a:off x="1425575" y="2119313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27" name="Rectangle 27"/>
          <p:cNvSpPr>
            <a:spLocks noChangeArrowheads="1"/>
          </p:cNvSpPr>
          <p:nvPr/>
        </p:nvSpPr>
        <p:spPr bwMode="auto">
          <a:xfrm>
            <a:off x="6911975" y="1844675"/>
            <a:ext cx="661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1305628" name="Oval 28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29" name="Line 29"/>
          <p:cNvSpPr>
            <a:spLocks noChangeShapeType="1"/>
          </p:cNvSpPr>
          <p:nvPr/>
        </p:nvSpPr>
        <p:spPr bwMode="auto">
          <a:xfrm flipV="1">
            <a:off x="3090863" y="1492250"/>
            <a:ext cx="3979862" cy="3944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30" name="Rectangle 30"/>
          <p:cNvSpPr>
            <a:spLocks noChangeArrowheads="1"/>
          </p:cNvSpPr>
          <p:nvPr/>
        </p:nvSpPr>
        <p:spPr bwMode="auto">
          <a:xfrm>
            <a:off x="6986588" y="11811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5631" name="Oval 31"/>
          <p:cNvSpPr>
            <a:spLocks noChangeArrowheads="1"/>
          </p:cNvSpPr>
          <p:nvPr/>
        </p:nvSpPr>
        <p:spPr bwMode="auto">
          <a:xfrm>
            <a:off x="4754563" y="3714750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32" name="Line 32"/>
          <p:cNvSpPr>
            <a:spLocks noChangeShapeType="1"/>
          </p:cNvSpPr>
          <p:nvPr/>
        </p:nvSpPr>
        <p:spPr bwMode="auto">
          <a:xfrm>
            <a:off x="6629400" y="2222500"/>
            <a:ext cx="169863" cy="474663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5633" name="Line 33"/>
          <p:cNvSpPr>
            <a:spLocks noChangeShapeType="1"/>
          </p:cNvSpPr>
          <p:nvPr/>
        </p:nvSpPr>
        <p:spPr bwMode="auto">
          <a:xfrm>
            <a:off x="1765300" y="3684588"/>
            <a:ext cx="187325" cy="47625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05634" name="Group 34"/>
          <p:cNvGrpSpPr>
            <a:grpSpLocks/>
          </p:cNvGrpSpPr>
          <p:nvPr/>
        </p:nvGrpSpPr>
        <p:grpSpPr bwMode="auto">
          <a:xfrm>
            <a:off x="2514600" y="1830388"/>
            <a:ext cx="3876675" cy="2703512"/>
            <a:chOff x="1584" y="1153"/>
            <a:chExt cx="2442" cy="1703"/>
          </a:xfrm>
        </p:grpSpPr>
        <p:sp>
          <p:nvSpPr>
            <p:cNvPr id="1305635" name="Line 35"/>
            <p:cNvSpPr>
              <a:spLocks noChangeShapeType="1"/>
            </p:cNvSpPr>
            <p:nvPr/>
          </p:nvSpPr>
          <p:spPr bwMode="auto">
            <a:xfrm>
              <a:off x="1584" y="1153"/>
              <a:ext cx="364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5636" name="Line 36"/>
            <p:cNvSpPr>
              <a:spLocks noChangeShapeType="1"/>
            </p:cNvSpPr>
            <p:nvPr/>
          </p:nvSpPr>
          <p:spPr bwMode="auto">
            <a:xfrm>
              <a:off x="3619" y="2856"/>
              <a:ext cx="407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05637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i="1" dirty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5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52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53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307654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307655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1901825" y="1100138"/>
            <a:ext cx="3979863" cy="3944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>
            <a:off x="1817688" y="1287463"/>
            <a:ext cx="4914900" cy="409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07658" name="Group 10"/>
          <p:cNvGrpSpPr>
            <a:grpSpLocks/>
          </p:cNvGrpSpPr>
          <p:nvPr/>
        </p:nvGrpSpPr>
        <p:grpSpPr bwMode="auto">
          <a:xfrm>
            <a:off x="1446213" y="2609850"/>
            <a:ext cx="6164262" cy="1890713"/>
            <a:chOff x="911" y="1644"/>
            <a:chExt cx="3883" cy="1191"/>
          </a:xfrm>
        </p:grpSpPr>
        <p:sp>
          <p:nvSpPr>
            <p:cNvPr id="1307659" name="Line 11"/>
            <p:cNvSpPr>
              <a:spLocks noChangeShapeType="1"/>
            </p:cNvSpPr>
            <p:nvPr/>
          </p:nvSpPr>
          <p:spPr bwMode="auto">
            <a:xfrm flipV="1">
              <a:off x="911" y="1785"/>
              <a:ext cx="3439" cy="1050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7660" name="Rectangle 12"/>
            <p:cNvSpPr>
              <a:spLocks noChangeArrowheads="1"/>
            </p:cNvSpPr>
            <p:nvPr/>
          </p:nvSpPr>
          <p:spPr bwMode="auto">
            <a:xfrm>
              <a:off x="4377" y="1644"/>
              <a:ext cx="4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BP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2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1307661" name="Rectangle 13"/>
          <p:cNvSpPr>
            <a:spLocks noChangeArrowheads="1"/>
          </p:cNvSpPr>
          <p:nvPr/>
        </p:nvSpPr>
        <p:spPr bwMode="auto">
          <a:xfrm>
            <a:off x="5764213" y="7239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7662" name="Rectangle 14"/>
          <p:cNvSpPr>
            <a:spLocks noChangeArrowheads="1"/>
          </p:cNvSpPr>
          <p:nvPr/>
        </p:nvSpPr>
        <p:spPr bwMode="auto">
          <a:xfrm>
            <a:off x="6692900" y="5214938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307663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64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65" name="Rectangle 17"/>
          <p:cNvSpPr>
            <a:spLocks noChangeArrowheads="1"/>
          </p:cNvSpPr>
          <p:nvPr/>
        </p:nvSpPr>
        <p:spPr bwMode="auto">
          <a:xfrm>
            <a:off x="3703638" y="5705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7666" name="Rectangle 18"/>
          <p:cNvSpPr>
            <a:spLocks noChangeArrowheads="1"/>
          </p:cNvSpPr>
          <p:nvPr/>
        </p:nvSpPr>
        <p:spPr bwMode="auto">
          <a:xfrm>
            <a:off x="1951313" y="6261100"/>
            <a:ext cx="51826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Μια επεκτατική νομισματική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07667" name="Rectangle 19"/>
          <p:cNvSpPr>
            <a:spLocks noChangeArrowheads="1"/>
          </p:cNvSpPr>
          <p:nvPr/>
        </p:nvSpPr>
        <p:spPr bwMode="auto">
          <a:xfrm>
            <a:off x="3767138" y="2644775"/>
            <a:ext cx="33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307668" name="Line 20"/>
          <p:cNvSpPr>
            <a:spLocks noChangeShapeType="1"/>
          </p:cNvSpPr>
          <p:nvPr/>
        </p:nvSpPr>
        <p:spPr bwMode="auto">
          <a:xfrm flipH="1">
            <a:off x="1085850" y="3768725"/>
            <a:ext cx="367347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69" name="Line 21"/>
          <p:cNvSpPr>
            <a:spLocks noChangeShapeType="1"/>
          </p:cNvSpPr>
          <p:nvPr/>
        </p:nvSpPr>
        <p:spPr bwMode="auto">
          <a:xfrm>
            <a:off x="4792663" y="3819525"/>
            <a:ext cx="0" cy="18716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70" name="Rectangle 22"/>
          <p:cNvSpPr>
            <a:spLocks noChangeArrowheads="1"/>
          </p:cNvSpPr>
          <p:nvPr/>
        </p:nvSpPr>
        <p:spPr bwMode="auto">
          <a:xfrm>
            <a:off x="4638675" y="56896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7671" name="Rectangle 23"/>
          <p:cNvSpPr>
            <a:spLocks noChangeArrowheads="1"/>
          </p:cNvSpPr>
          <p:nvPr/>
        </p:nvSpPr>
        <p:spPr bwMode="auto">
          <a:xfrm>
            <a:off x="700088" y="28162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07672" name="Rectangle 24"/>
          <p:cNvSpPr>
            <a:spLocks noChangeArrowheads="1"/>
          </p:cNvSpPr>
          <p:nvPr/>
        </p:nvSpPr>
        <p:spPr bwMode="auto">
          <a:xfrm>
            <a:off x="717550" y="3530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307673" name="Rectangle 25"/>
          <p:cNvSpPr>
            <a:spLocks noChangeArrowheads="1"/>
          </p:cNvSpPr>
          <p:nvPr/>
        </p:nvSpPr>
        <p:spPr bwMode="auto">
          <a:xfrm>
            <a:off x="4829175" y="35448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307675" name="AutoShape 27" descr="Parchment"/>
          <p:cNvSpPr>
            <a:spLocks noChangeArrowheads="1"/>
          </p:cNvSpPr>
          <p:nvPr/>
        </p:nvSpPr>
        <p:spPr bwMode="auto">
          <a:xfrm>
            <a:off x="6802438" y="3194329"/>
            <a:ext cx="2333625" cy="14573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76" name="Rectangle 28" descr="Parchment"/>
          <p:cNvSpPr>
            <a:spLocks noChangeArrowheads="1"/>
          </p:cNvSpPr>
          <p:nvPr/>
        </p:nvSpPr>
        <p:spPr bwMode="auto">
          <a:xfrm>
            <a:off x="7010050" y="3231296"/>
            <a:ext cx="1969462" cy="137948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Η πλήρης ισορροπία αποκαθίσταται στο σημείο γ.</a:t>
            </a:r>
            <a:endParaRPr lang="en-GB" i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07677" name="Line 29"/>
          <p:cNvSpPr>
            <a:spLocks noChangeShapeType="1"/>
          </p:cNvSpPr>
          <p:nvPr/>
        </p:nvSpPr>
        <p:spPr bwMode="auto">
          <a:xfrm flipV="1">
            <a:off x="1425575" y="2119313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78" name="Rectangle 30"/>
          <p:cNvSpPr>
            <a:spLocks noChangeArrowheads="1"/>
          </p:cNvSpPr>
          <p:nvPr/>
        </p:nvSpPr>
        <p:spPr bwMode="auto">
          <a:xfrm>
            <a:off x="6911975" y="1844675"/>
            <a:ext cx="661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grpSp>
        <p:nvGrpSpPr>
          <p:cNvPr id="1307679" name="Group 31"/>
          <p:cNvGrpSpPr>
            <a:grpSpLocks/>
          </p:cNvGrpSpPr>
          <p:nvPr/>
        </p:nvGrpSpPr>
        <p:grpSpPr bwMode="auto">
          <a:xfrm>
            <a:off x="2297113" y="930275"/>
            <a:ext cx="5284787" cy="4197350"/>
            <a:chOff x="1447" y="586"/>
            <a:chExt cx="3329" cy="2644"/>
          </a:xfrm>
        </p:grpSpPr>
        <p:sp>
          <p:nvSpPr>
            <p:cNvPr id="1307680" name="Line 32"/>
            <p:cNvSpPr>
              <a:spLocks noChangeShapeType="1"/>
            </p:cNvSpPr>
            <p:nvPr/>
          </p:nvSpPr>
          <p:spPr bwMode="auto">
            <a:xfrm>
              <a:off x="1447" y="586"/>
              <a:ext cx="2991" cy="2495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7681" name="Rectangle 33"/>
            <p:cNvSpPr>
              <a:spLocks noChangeArrowheads="1"/>
            </p:cNvSpPr>
            <p:nvPr/>
          </p:nvSpPr>
          <p:spPr bwMode="auto">
            <a:xfrm>
              <a:off x="4427" y="2961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rgbClr val="DC6E00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rgbClr val="DC6E00"/>
                  </a:solidFill>
                  <a:latin typeface="Arial" charset="0"/>
                </a:rPr>
                <a:t>2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307682" name="Group 34"/>
          <p:cNvGrpSpPr>
            <a:grpSpLocks/>
          </p:cNvGrpSpPr>
          <p:nvPr/>
        </p:nvGrpSpPr>
        <p:grpSpPr bwMode="auto">
          <a:xfrm>
            <a:off x="4995863" y="3395663"/>
            <a:ext cx="446087" cy="2690812"/>
            <a:chOff x="3147" y="2139"/>
            <a:chExt cx="281" cy="1695"/>
          </a:xfrm>
        </p:grpSpPr>
        <p:sp>
          <p:nvSpPr>
            <p:cNvPr id="1307683" name="Line 35"/>
            <p:cNvSpPr>
              <a:spLocks noChangeShapeType="1"/>
            </p:cNvSpPr>
            <p:nvPr/>
          </p:nvSpPr>
          <p:spPr bwMode="auto">
            <a:xfrm>
              <a:off x="3266" y="2139"/>
              <a:ext cx="0" cy="1424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7684" name="Rectangle 36"/>
            <p:cNvSpPr>
              <a:spLocks noChangeArrowheads="1"/>
            </p:cNvSpPr>
            <p:nvPr/>
          </p:nvSpPr>
          <p:spPr bwMode="auto">
            <a:xfrm>
              <a:off x="3147" y="35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307685" name="Group 37"/>
          <p:cNvGrpSpPr>
            <a:grpSpLocks/>
          </p:cNvGrpSpPr>
          <p:nvPr/>
        </p:nvGrpSpPr>
        <p:grpSpPr bwMode="auto">
          <a:xfrm>
            <a:off x="714375" y="3138488"/>
            <a:ext cx="4402138" cy="396875"/>
            <a:chOff x="450" y="1977"/>
            <a:chExt cx="2773" cy="250"/>
          </a:xfrm>
        </p:grpSpPr>
        <p:sp>
          <p:nvSpPr>
            <p:cNvPr id="1307686" name="Line 38"/>
            <p:cNvSpPr>
              <a:spLocks noChangeShapeType="1"/>
            </p:cNvSpPr>
            <p:nvPr/>
          </p:nvSpPr>
          <p:spPr bwMode="auto">
            <a:xfrm flipH="1">
              <a:off x="684" y="2106"/>
              <a:ext cx="2539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7687" name="Rectangle 39"/>
            <p:cNvSpPr>
              <a:spLocks noChangeArrowheads="1"/>
            </p:cNvSpPr>
            <p:nvPr/>
          </p:nvSpPr>
          <p:spPr bwMode="auto">
            <a:xfrm>
              <a:off x="450" y="1977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rgbClr val="A65300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rgbClr val="A653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1307688" name="Oval 40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89" name="Line 41"/>
          <p:cNvSpPr>
            <a:spLocks noChangeShapeType="1"/>
          </p:cNvSpPr>
          <p:nvPr/>
        </p:nvSpPr>
        <p:spPr bwMode="auto">
          <a:xfrm flipV="1">
            <a:off x="3090863" y="1492250"/>
            <a:ext cx="3979862" cy="3944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90" name="Rectangle 42"/>
          <p:cNvSpPr>
            <a:spLocks noChangeArrowheads="1"/>
          </p:cNvSpPr>
          <p:nvPr/>
        </p:nvSpPr>
        <p:spPr bwMode="auto">
          <a:xfrm>
            <a:off x="6986588" y="11811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1307691" name="Group 43"/>
          <p:cNvGrpSpPr>
            <a:grpSpLocks/>
          </p:cNvGrpSpPr>
          <p:nvPr/>
        </p:nvGrpSpPr>
        <p:grpSpPr bwMode="auto">
          <a:xfrm>
            <a:off x="5038725" y="2935288"/>
            <a:ext cx="323850" cy="463550"/>
            <a:chOff x="3174" y="1849"/>
            <a:chExt cx="204" cy="292"/>
          </a:xfrm>
        </p:grpSpPr>
        <p:sp>
          <p:nvSpPr>
            <p:cNvPr id="1307692" name="Rectangle 44"/>
            <p:cNvSpPr>
              <a:spLocks noChangeArrowheads="1"/>
            </p:cNvSpPr>
            <p:nvPr/>
          </p:nvSpPr>
          <p:spPr bwMode="auto">
            <a:xfrm>
              <a:off x="3174" y="1849"/>
              <a:ext cx="2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rgbClr val="FF8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307693" name="Oval 45"/>
            <p:cNvSpPr>
              <a:spLocks noChangeArrowheads="1"/>
            </p:cNvSpPr>
            <p:nvPr/>
          </p:nvSpPr>
          <p:spPr bwMode="auto">
            <a:xfrm>
              <a:off x="3242" y="2082"/>
              <a:ext cx="59" cy="59"/>
            </a:xfrm>
            <a:prstGeom prst="ellipse">
              <a:avLst/>
            </a:prstGeom>
            <a:solidFill>
              <a:srgbClr val="FFA245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07694" name="Oval 46"/>
          <p:cNvSpPr>
            <a:spLocks noChangeArrowheads="1"/>
          </p:cNvSpPr>
          <p:nvPr/>
        </p:nvSpPr>
        <p:spPr bwMode="auto">
          <a:xfrm>
            <a:off x="4754563" y="3714750"/>
            <a:ext cx="93662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07695" name="Text Box 4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i="1" dirty="0">
                <a:solidFill>
                  <a:schemeClr val="folHlink"/>
                </a:solidFill>
                <a:latin typeface="Arial" charset="0"/>
              </a:rPr>
              <a:t>Ανάλυση </a:t>
            </a:r>
            <a:r>
              <a:rPr lang="en-GB" sz="2400" b="1" i="1" dirty="0">
                <a:solidFill>
                  <a:schemeClr val="folHlink"/>
                </a:solidFill>
                <a:latin typeface="Arial" charset="0"/>
              </a:rPr>
              <a:t>IS/LM/BP</a:t>
            </a:r>
            <a:r>
              <a:rPr lang="en-GB" sz="2400" b="1" dirty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l-GR" sz="2400" b="1" dirty="0">
                <a:solidFill>
                  <a:schemeClr val="folHlink"/>
                </a:solidFill>
                <a:latin typeface="Arial" charset="0"/>
              </a:rPr>
              <a:t>κυμαινόμενες συναλλαγματικές ισοτιμίες</a:t>
            </a:r>
            <a:endParaRPr lang="en-GB" sz="2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0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0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Text Box 5"/>
          <p:cNvSpPr txBox="1">
            <a:spLocks noChangeArrowheads="1"/>
          </p:cNvSpPr>
          <p:nvPr/>
        </p:nvSpPr>
        <p:spPr bwMode="auto">
          <a:xfrm>
            <a:off x="0" y="6553200"/>
            <a:ext cx="70929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3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ONS </a:t>
            </a:r>
            <a:r>
              <a:rPr lang="el-GR" altLang="en-US" sz="1300" i="1" dirty="0" err="1">
                <a:solidFill>
                  <a:srgbClr val="B2B2B2"/>
                </a:solidFill>
                <a:latin typeface="Arial" charset="0"/>
              </a:rPr>
              <a:t>series</a:t>
            </a:r>
            <a:r>
              <a:rPr lang="el-GR" altLang="en-US" sz="1300" i="1" dirty="0">
                <a:solidFill>
                  <a:srgbClr val="B2B2B2"/>
                </a:solidFill>
                <a:latin typeface="Arial" charset="0"/>
              </a:rPr>
              <a:t> D28J, D28K, D28M, D28N, </a:t>
            </a:r>
            <a:r>
              <a:rPr lang="el-GR" altLang="en-US" sz="1300" i="1" dirty="0" smtClean="0">
                <a:solidFill>
                  <a:srgbClr val="B2B2B2"/>
                </a:solidFill>
                <a:latin typeface="Arial" charset="0"/>
              </a:rPr>
              <a:t>AA6H</a:t>
            </a:r>
            <a:endParaRPr lang="en-GB" altLang="en-US" sz="13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34656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Το ισοζύγιο πληρωμών του Ηνωμένου Βασιλείου ως ποσοστό του ΑΕΠ, για τα έτη 1963-2013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/>
          <a:stretch/>
        </p:blipFill>
        <p:spPr>
          <a:xfrm>
            <a:off x="415637" y="1131692"/>
            <a:ext cx="8312727" cy="491734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18531" name="Rectangle 3"/>
          <p:cNvSpPr>
            <a:spLocks noGrp="1"/>
          </p:cNvSpPr>
          <p:nvPr>
            <p:ph type="body" idx="1"/>
          </p:nvPr>
        </p:nvSpPr>
        <p:spPr>
          <a:xfrm>
            <a:off x="301625" y="1364344"/>
            <a:ext cx="8534400" cy="278674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646B86"/>
                </a:solidFill>
              </a:rPr>
              <a:t>Στόχοι πολιτικών : εσωτερικοί και εξωτερικοί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sz="2400" dirty="0">
                <a:solidFill>
                  <a:srgbClr val="646B86"/>
                </a:solidFill>
              </a:rPr>
              <a:t>ε</a:t>
            </a:r>
            <a:r>
              <a:rPr lang="el-GR" sz="2400" dirty="0" smtClean="0">
                <a:solidFill>
                  <a:srgbClr val="646B86"/>
                </a:solidFill>
              </a:rPr>
              <a:t>σωτερική ισορροπία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sz="2400" dirty="0">
                <a:solidFill>
                  <a:srgbClr val="646B86"/>
                </a:solidFill>
              </a:rPr>
              <a:t>ε</a:t>
            </a:r>
            <a:r>
              <a:rPr lang="el-GR" sz="2400" dirty="0" smtClean="0">
                <a:solidFill>
                  <a:srgbClr val="646B86"/>
                </a:solidFill>
              </a:rPr>
              <a:t>ξωτερική ισορροπία</a:t>
            </a:r>
            <a:endParaRPr lang="en-GB" sz="24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sz="2000" dirty="0">
                <a:solidFill>
                  <a:srgbClr val="646B86"/>
                </a:solidFill>
              </a:rPr>
              <a:t>σ</a:t>
            </a:r>
            <a:r>
              <a:rPr lang="el-GR" sz="2000" dirty="0" smtClean="0">
                <a:solidFill>
                  <a:srgbClr val="646B86"/>
                </a:solidFill>
              </a:rPr>
              <a:t>τενή έννοια : ισοζύγιο τρεχουσών συναλλαγών</a:t>
            </a:r>
            <a:endParaRPr lang="en-GB" sz="20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sz="2000" dirty="0" smtClean="0">
                <a:solidFill>
                  <a:srgbClr val="646B86"/>
                </a:solidFill>
              </a:rPr>
              <a:t>ευρεία έννοια: συνολική ισορροπία συναλλαγματικών ροών</a:t>
            </a:r>
            <a:endParaRPr lang="en-GB" sz="2000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συγκρούσεις μεταξύ εσωτερικής και εξωτερικής ισορροπίας</a:t>
            </a:r>
            <a:endParaRPr lang="en-GB" sz="2400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  <a:buNone/>
            </a:pPr>
            <a:endParaRPr lang="en-GB" sz="2400" dirty="0">
              <a:solidFill>
                <a:srgbClr val="646B86"/>
              </a:solidFill>
            </a:endParaRPr>
          </a:p>
        </p:txBody>
      </p:sp>
      <p:sp>
        <p:nvSpPr>
          <p:cNvPr id="918532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 anchor="b"/>
          <a:lstStyle/>
          <a:p>
            <a:r>
              <a:rPr lang="el-GR" sz="3200" dirty="0" smtClean="0"/>
              <a:t>Τα Διαφορετικά </a:t>
            </a:r>
            <a:r>
              <a:rPr lang="el-GR" sz="3200" dirty="0" smtClean="0"/>
              <a:t>συστήματα</a:t>
            </a:r>
            <a:br>
              <a:rPr lang="el-GR" sz="3200" dirty="0" smtClean="0"/>
            </a:br>
            <a:r>
              <a:rPr lang="el-GR" sz="3200" dirty="0" smtClean="0"/>
              <a:t>συναλλαγματικών </a:t>
            </a:r>
            <a:r>
              <a:rPr lang="el-GR" sz="3200" dirty="0" smtClean="0"/>
              <a:t>ισοτιμιών</a:t>
            </a:r>
            <a:endParaRPr lang="en-GB" sz="3200" dirty="0"/>
          </a:p>
        </p:txBody>
      </p:sp>
      <p:sp>
        <p:nvSpPr>
          <p:cNvPr id="918533" name="Rectangle 5"/>
          <p:cNvSpPr>
            <a:spLocks/>
          </p:cNvSpPr>
          <p:nvPr/>
        </p:nvSpPr>
        <p:spPr bwMode="auto">
          <a:xfrm>
            <a:off x="301625" y="4532365"/>
            <a:ext cx="8534400" cy="137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2800" dirty="0" smtClean="0">
                <a:latin typeface="Arial" charset="0"/>
              </a:rPr>
              <a:t>Ονομαστική και πραγματική συναλλαγματική ισοτιμία</a:t>
            </a:r>
            <a:endParaRPr lang="en-GB" sz="2800" dirty="0">
              <a:latin typeface="Arial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400" dirty="0">
                <a:solidFill>
                  <a:srgbClr val="19323F"/>
                </a:solidFill>
                <a:latin typeface="Arial" charset="0"/>
              </a:rPr>
              <a:t>δ</a:t>
            </a:r>
            <a:r>
              <a:rPr lang="el-GR" sz="2400" dirty="0" smtClean="0">
                <a:solidFill>
                  <a:srgbClr val="19323F"/>
                </a:solidFill>
                <a:latin typeface="Arial" charset="0"/>
              </a:rPr>
              <a:t>είκτης πραγματικής συναλλαγματικής ισοτιμίας</a:t>
            </a:r>
            <a:endParaRPr lang="en-GB" sz="24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n-GB" dirty="0">
                <a:solidFill>
                  <a:srgbClr val="1E495C"/>
                </a:solidFill>
                <a:latin typeface="Arial" charset="0"/>
              </a:rPr>
              <a:t>RERI = NERI × </a:t>
            </a:r>
            <a:r>
              <a:rPr lang="en-GB" i="1" dirty="0">
                <a:solidFill>
                  <a:srgbClr val="1E495C"/>
                </a:solidFill>
                <a:latin typeface="Arial" charset="0"/>
              </a:rPr>
              <a:t>P</a:t>
            </a:r>
            <a:r>
              <a:rPr lang="en-GB" baseline="-25000" dirty="0">
                <a:solidFill>
                  <a:srgbClr val="1E495C"/>
                </a:solidFill>
                <a:latin typeface="Arial" charset="0"/>
              </a:rPr>
              <a:t>X</a:t>
            </a:r>
            <a:r>
              <a:rPr lang="en-GB" dirty="0">
                <a:solidFill>
                  <a:srgbClr val="1E495C"/>
                </a:solidFill>
                <a:latin typeface="Arial" charset="0"/>
              </a:rPr>
              <a:t>/</a:t>
            </a:r>
            <a:r>
              <a:rPr lang="en-GB" i="1" dirty="0">
                <a:solidFill>
                  <a:srgbClr val="1E495C"/>
                </a:solidFill>
                <a:latin typeface="Arial" charset="0"/>
              </a:rPr>
              <a:t>P</a:t>
            </a:r>
            <a:r>
              <a:rPr lang="en-GB" baseline="-25000" dirty="0">
                <a:solidFill>
                  <a:srgbClr val="1E495C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8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8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Text Box 4"/>
          <p:cNvSpPr txBox="1">
            <a:spLocks noChangeArrowheads="1"/>
          </p:cNvSpPr>
          <p:nvPr/>
        </p:nvSpPr>
        <p:spPr bwMode="auto">
          <a:xfrm>
            <a:off x="0" y="6396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:  Exchange rate indices are BIS narrow indices comprising 27 countries, re-based by authors, Jan 1970 = 100</a:t>
            </a:r>
          </a:p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: Based on data from 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Bank  for International Settlements</a:t>
            </a:r>
          </a:p>
        </p:txBody>
      </p:sp>
      <p:sp>
        <p:nvSpPr>
          <p:cNvPr id="135680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Δείκτης ονομαστικής και πραγματικής συναλλαγματικής ισοτιμίας της στερλίνας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 (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Ιαν. 1970 = 100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94449"/>
            <a:ext cx="8312727" cy="486910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Text Box 4"/>
          <p:cNvSpPr txBox="1">
            <a:spLocks noChangeArrowheads="1"/>
          </p:cNvSpPr>
          <p:nvPr/>
        </p:nvSpPr>
        <p:spPr bwMode="auto">
          <a:xfrm>
            <a:off x="0" y="6211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:  Exchange rate indices are BIS narrow indices comprising 27 countries; prior to the introduction of the euro in 1999, eurozone figures are weighted average exchange rates of currencies that made up to the euro</a:t>
            </a:r>
          </a:p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: Based on data from 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Bank  for International Settlements</a:t>
            </a:r>
          </a:p>
        </p:txBody>
      </p:sp>
      <p:sp>
        <p:nvSpPr>
          <p:cNvPr id="135885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300" b="1" dirty="0" smtClean="0">
                <a:solidFill>
                  <a:srgbClr val="660066"/>
                </a:solidFill>
                <a:latin typeface="Arial" charset="0"/>
              </a:rPr>
              <a:t>Δείκτες Πραγματικής Συναλλαγματικής  Ισοτιμίας</a:t>
            </a:r>
            <a:r>
              <a:rPr lang="en-GB" altLang="en-US" sz="23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GB" altLang="en-US" sz="2300" b="1" dirty="0">
                <a:solidFill>
                  <a:srgbClr val="660066"/>
                </a:solidFill>
                <a:latin typeface="Arial" charset="0"/>
              </a:rPr>
              <a:t>(2010 = 100)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1685"/>
              </p:ext>
            </p:extLst>
          </p:nvPr>
        </p:nvGraphicFramePr>
        <p:xfrm>
          <a:off x="445477" y="621588"/>
          <a:ext cx="8253046" cy="575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2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262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dirty="0" smtClean="0"/>
              <a:t>Εναλλακτικά καθεστώτα συναλλαγματικών ισοτιμιών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/>
              <a:t>α</a:t>
            </a:r>
            <a:r>
              <a:rPr lang="el-GR" dirty="0" smtClean="0"/>
              <a:t>πόλυτα σταθερές ισοτιμίες</a:t>
            </a:r>
            <a:endParaRPr lang="en-GB" dirty="0"/>
          </a:p>
        </p:txBody>
      </p:sp>
      <p:sp>
        <p:nvSpPr>
          <p:cNvPr id="92262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 anchor="b"/>
          <a:lstStyle/>
          <a:p>
            <a:r>
              <a:rPr lang="el-GR" sz="3500" dirty="0" smtClean="0"/>
              <a:t>Τα Διαφορετικά συστήματα συναλλαγματικών ισοτιμιών</a:t>
            </a:r>
            <a:endParaRPr lang="en-GB" sz="35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467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467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467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24678" name="Rectangle 6"/>
          <p:cNvSpPr>
            <a:spLocks noChangeArrowheads="1"/>
          </p:cNvSpPr>
          <p:nvPr/>
        </p:nvSpPr>
        <p:spPr bwMode="auto">
          <a:xfrm rot="16200000">
            <a:off x="-1147244" y="3076224"/>
            <a:ext cx="30183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24679" name="Rectangle 7"/>
          <p:cNvSpPr>
            <a:spLocks noChangeArrowheads="1"/>
          </p:cNvSpPr>
          <p:nvPr/>
        </p:nvSpPr>
        <p:spPr bwMode="auto">
          <a:xfrm>
            <a:off x="3641725" y="6354763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grpSp>
        <p:nvGrpSpPr>
          <p:cNvPr id="924680" name="Group 8"/>
          <p:cNvGrpSpPr>
            <a:grpSpLocks/>
          </p:cNvGrpSpPr>
          <p:nvPr/>
        </p:nvGrpSpPr>
        <p:grpSpPr bwMode="auto">
          <a:xfrm>
            <a:off x="2971800" y="1019175"/>
            <a:ext cx="6162680" cy="4695825"/>
            <a:chOff x="1872" y="642"/>
            <a:chExt cx="3882" cy="2958"/>
          </a:xfrm>
        </p:grpSpPr>
        <p:sp>
          <p:nvSpPr>
            <p:cNvPr id="924681" name="Line 9"/>
            <p:cNvSpPr>
              <a:spLocks noChangeShapeType="1"/>
            </p:cNvSpPr>
            <p:nvPr/>
          </p:nvSpPr>
          <p:spPr bwMode="auto">
            <a:xfrm flipV="1">
              <a:off x="1872" y="960"/>
              <a:ext cx="2640" cy="26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682" name="Rectangle 10"/>
            <p:cNvSpPr>
              <a:spLocks noChangeArrowheads="1"/>
            </p:cNvSpPr>
            <p:nvPr/>
          </p:nvSpPr>
          <p:spPr bwMode="auto">
            <a:xfrm>
              <a:off x="4361" y="642"/>
              <a:ext cx="13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4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l-GR" sz="1800" dirty="0" smtClean="0">
                  <a:solidFill>
                    <a:schemeClr val="tx2"/>
                  </a:solidFill>
                  <a:latin typeface="Arial" charset="0"/>
                </a:rPr>
                <a:t>από Ην. Βασίλειο</a:t>
              </a:r>
              <a:endParaRPr lang="en-GB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924683" name="Group 11"/>
          <p:cNvGrpSpPr>
            <a:grpSpLocks/>
          </p:cNvGrpSpPr>
          <p:nvPr/>
        </p:nvGrpSpPr>
        <p:grpSpPr bwMode="auto">
          <a:xfrm>
            <a:off x="1295400" y="1524000"/>
            <a:ext cx="6224590" cy="4348163"/>
            <a:chOff x="816" y="960"/>
            <a:chExt cx="3921" cy="2739"/>
          </a:xfrm>
        </p:grpSpPr>
        <p:sp>
          <p:nvSpPr>
            <p:cNvPr id="924684" name="Line 12"/>
            <p:cNvSpPr>
              <a:spLocks noChangeShapeType="1"/>
            </p:cNvSpPr>
            <p:nvPr/>
          </p:nvSpPr>
          <p:spPr bwMode="auto">
            <a:xfrm>
              <a:off x="816" y="960"/>
              <a:ext cx="2688" cy="26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685" name="Rectangle 13"/>
            <p:cNvSpPr>
              <a:spLocks noChangeArrowheads="1"/>
            </p:cNvSpPr>
            <p:nvPr/>
          </p:nvSpPr>
          <p:spPr bwMode="auto">
            <a:xfrm>
              <a:off x="3508" y="3408"/>
              <a:ext cx="12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18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l-GR" sz="1800" dirty="0" smtClean="0">
                  <a:solidFill>
                    <a:schemeClr val="tx2"/>
                  </a:solidFill>
                  <a:latin typeface="Arial" charset="0"/>
                </a:rPr>
                <a:t>από εξωτερικό</a:t>
              </a:r>
              <a:endParaRPr lang="en-GB" sz="18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924686" name="Group 14"/>
          <p:cNvGrpSpPr>
            <a:grpSpLocks/>
          </p:cNvGrpSpPr>
          <p:nvPr/>
        </p:nvGrpSpPr>
        <p:grpSpPr bwMode="auto">
          <a:xfrm>
            <a:off x="1066800" y="3162301"/>
            <a:ext cx="6673850" cy="1016000"/>
            <a:chOff x="672" y="1992"/>
            <a:chExt cx="4204" cy="640"/>
          </a:xfrm>
        </p:grpSpPr>
        <p:sp>
          <p:nvSpPr>
            <p:cNvPr id="924687" name="Line 15"/>
            <p:cNvSpPr>
              <a:spLocks noChangeShapeType="1"/>
            </p:cNvSpPr>
            <p:nvPr/>
          </p:nvSpPr>
          <p:spPr bwMode="auto">
            <a:xfrm>
              <a:off x="672" y="2304"/>
              <a:ext cx="336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688" name="Rectangle 16"/>
            <p:cNvSpPr>
              <a:spLocks noChangeArrowheads="1"/>
            </p:cNvSpPr>
            <p:nvPr/>
          </p:nvSpPr>
          <p:spPr bwMode="auto">
            <a:xfrm>
              <a:off x="4118" y="1992"/>
              <a:ext cx="75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dirty="0" smtClean="0">
                  <a:solidFill>
                    <a:schemeClr val="hlink"/>
                  </a:solidFill>
                  <a:latin typeface="Arial" charset="0"/>
                </a:rPr>
                <a:t>Σταθερό</a:t>
              </a:r>
              <a:br>
                <a:rPr lang="el-GR" dirty="0" smtClean="0">
                  <a:solidFill>
                    <a:schemeClr val="hlink"/>
                  </a:solidFill>
                  <a:latin typeface="Arial" charset="0"/>
                </a:rPr>
              </a:br>
              <a:r>
                <a:rPr lang="el-GR" dirty="0" smtClean="0">
                  <a:solidFill>
                    <a:schemeClr val="hlink"/>
                  </a:solidFill>
                  <a:latin typeface="Arial" charset="0"/>
                </a:rPr>
                <a:t>επίπεδο</a:t>
              </a:r>
              <a:br>
                <a:rPr lang="el-GR" dirty="0" smtClean="0">
                  <a:solidFill>
                    <a:schemeClr val="hlink"/>
                  </a:solidFill>
                  <a:latin typeface="Arial" charset="0"/>
                </a:rPr>
              </a:br>
              <a:r>
                <a:rPr lang="el-GR" dirty="0" smtClean="0">
                  <a:solidFill>
                    <a:schemeClr val="hlink"/>
                  </a:solidFill>
                  <a:latin typeface="Arial" charset="0"/>
                </a:rPr>
                <a:t>ισοτιμίας</a:t>
              </a:r>
              <a:endParaRPr lang="en-GB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3487738" y="3659188"/>
            <a:ext cx="14827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4690" name="Group 18"/>
          <p:cNvGrpSpPr>
            <a:grpSpLocks/>
          </p:cNvGrpSpPr>
          <p:nvPr/>
        </p:nvGrpSpPr>
        <p:grpSpPr bwMode="auto">
          <a:xfrm>
            <a:off x="3375025" y="3273425"/>
            <a:ext cx="325438" cy="431800"/>
            <a:chOff x="2126" y="2062"/>
            <a:chExt cx="205" cy="272"/>
          </a:xfrm>
        </p:grpSpPr>
        <p:sp>
          <p:nvSpPr>
            <p:cNvPr id="924691" name="Rectangle 19"/>
            <p:cNvSpPr>
              <a:spLocks noChangeArrowheads="1"/>
            </p:cNvSpPr>
            <p:nvPr/>
          </p:nvSpPr>
          <p:spPr bwMode="auto">
            <a:xfrm>
              <a:off x="2126" y="206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924692" name="Oval 20"/>
            <p:cNvSpPr>
              <a:spLocks noChangeArrowheads="1"/>
            </p:cNvSpPr>
            <p:nvPr/>
          </p:nvSpPr>
          <p:spPr bwMode="auto">
            <a:xfrm>
              <a:off x="2128" y="2275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24693" name="Group 21"/>
          <p:cNvGrpSpPr>
            <a:grpSpLocks/>
          </p:cNvGrpSpPr>
          <p:nvPr/>
        </p:nvGrpSpPr>
        <p:grpSpPr bwMode="auto">
          <a:xfrm>
            <a:off x="4819650" y="3255963"/>
            <a:ext cx="325438" cy="449262"/>
            <a:chOff x="3036" y="2051"/>
            <a:chExt cx="205" cy="283"/>
          </a:xfrm>
        </p:grpSpPr>
        <p:sp>
          <p:nvSpPr>
            <p:cNvPr id="924694" name="Rectangle 22"/>
            <p:cNvSpPr>
              <a:spLocks noChangeArrowheads="1"/>
            </p:cNvSpPr>
            <p:nvPr/>
          </p:nvSpPr>
          <p:spPr bwMode="auto">
            <a:xfrm>
              <a:off x="3036" y="205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924695" name="Oval 23"/>
            <p:cNvSpPr>
              <a:spLocks noChangeArrowheads="1"/>
            </p:cNvSpPr>
            <p:nvPr/>
          </p:nvSpPr>
          <p:spPr bwMode="auto">
            <a:xfrm>
              <a:off x="3135" y="2275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24696" name="Text Box 24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A50021"/>
                </a:solidFill>
                <a:latin typeface="Arial" charset="0"/>
              </a:rPr>
              <a:t>(α) Έλλειμμα συνολικών συναλλαγματικών ροών</a:t>
            </a:r>
            <a:endParaRPr lang="en-GB" sz="2800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23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24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25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26726" name="Line 6"/>
          <p:cNvSpPr>
            <a:spLocks noChangeShapeType="1"/>
          </p:cNvSpPr>
          <p:nvPr/>
        </p:nvSpPr>
        <p:spPr bwMode="auto">
          <a:xfrm>
            <a:off x="2887663" y="1517650"/>
            <a:ext cx="3827462" cy="3827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27" name="Line 7"/>
          <p:cNvSpPr>
            <a:spLocks noChangeShapeType="1"/>
          </p:cNvSpPr>
          <p:nvPr/>
        </p:nvSpPr>
        <p:spPr bwMode="auto">
          <a:xfrm flipV="1">
            <a:off x="1493838" y="1576388"/>
            <a:ext cx="4021137" cy="4021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28" name="Line 8"/>
          <p:cNvSpPr>
            <a:spLocks noChangeShapeType="1"/>
          </p:cNvSpPr>
          <p:nvPr/>
        </p:nvSpPr>
        <p:spPr bwMode="auto">
          <a:xfrm>
            <a:off x="1066800" y="3657600"/>
            <a:ext cx="5334000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6731" name="Rectangle 11"/>
          <p:cNvSpPr>
            <a:spLocks noChangeArrowheads="1"/>
          </p:cNvSpPr>
          <p:nvPr/>
        </p:nvSpPr>
        <p:spPr bwMode="auto">
          <a:xfrm>
            <a:off x="5216525" y="1163638"/>
            <a:ext cx="221169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από Ην. Βασίλειο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6732" name="Rectangle 12"/>
          <p:cNvSpPr>
            <a:spLocks noChangeArrowheads="1"/>
          </p:cNvSpPr>
          <p:nvPr/>
        </p:nvSpPr>
        <p:spPr bwMode="auto">
          <a:xfrm>
            <a:off x="6469063" y="5394325"/>
            <a:ext cx="19509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από εξωτερικό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6733" name="Rectangle 13"/>
          <p:cNvSpPr>
            <a:spLocks noChangeArrowheads="1"/>
          </p:cNvSpPr>
          <p:nvPr/>
        </p:nvSpPr>
        <p:spPr bwMode="auto">
          <a:xfrm>
            <a:off x="6537325" y="3197073"/>
            <a:ext cx="1203856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solidFill>
                  <a:schemeClr val="hlink"/>
                </a:solidFill>
                <a:latin typeface="Arial" charset="0"/>
              </a:rPr>
              <a:t>Σταθερό</a:t>
            </a:r>
            <a:br>
              <a:rPr lang="el-GR" dirty="0">
                <a:solidFill>
                  <a:schemeClr val="hlink"/>
                </a:solidFill>
                <a:latin typeface="Arial" charset="0"/>
              </a:rPr>
            </a:br>
            <a:r>
              <a:rPr lang="el-GR" dirty="0">
                <a:solidFill>
                  <a:schemeClr val="hlink"/>
                </a:solidFill>
                <a:latin typeface="Arial" charset="0"/>
              </a:rPr>
              <a:t>επίπεδο</a:t>
            </a:r>
            <a:br>
              <a:rPr lang="el-GR" dirty="0">
                <a:solidFill>
                  <a:schemeClr val="hlink"/>
                </a:solidFill>
                <a:latin typeface="Arial" charset="0"/>
              </a:rPr>
            </a:br>
            <a:r>
              <a:rPr lang="el-GR" dirty="0">
                <a:solidFill>
                  <a:schemeClr val="hlink"/>
                </a:solidFill>
                <a:latin typeface="Arial" charset="0"/>
              </a:rPr>
              <a:t>ισοτιμίας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>
            <a:off x="3475038" y="3659188"/>
            <a:ext cx="14906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6735" name="Group 15"/>
          <p:cNvGrpSpPr>
            <a:grpSpLocks/>
          </p:cNvGrpSpPr>
          <p:nvPr/>
        </p:nvGrpSpPr>
        <p:grpSpPr bwMode="auto">
          <a:xfrm>
            <a:off x="3255963" y="3273425"/>
            <a:ext cx="325437" cy="431800"/>
            <a:chOff x="2051" y="2062"/>
            <a:chExt cx="205" cy="272"/>
          </a:xfrm>
        </p:grpSpPr>
        <p:sp>
          <p:nvSpPr>
            <p:cNvPr id="926736" name="Rectangle 16"/>
            <p:cNvSpPr>
              <a:spLocks noChangeArrowheads="1"/>
            </p:cNvSpPr>
            <p:nvPr/>
          </p:nvSpPr>
          <p:spPr bwMode="auto">
            <a:xfrm>
              <a:off x="2051" y="206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926737" name="Oval 17"/>
            <p:cNvSpPr>
              <a:spLocks noChangeArrowheads="1"/>
            </p:cNvSpPr>
            <p:nvPr/>
          </p:nvSpPr>
          <p:spPr bwMode="auto">
            <a:xfrm>
              <a:off x="2128" y="2275"/>
              <a:ext cx="59" cy="59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26738" name="Group 18"/>
          <p:cNvGrpSpPr>
            <a:grpSpLocks/>
          </p:cNvGrpSpPr>
          <p:nvPr/>
        </p:nvGrpSpPr>
        <p:grpSpPr bwMode="auto">
          <a:xfrm>
            <a:off x="4870450" y="3255963"/>
            <a:ext cx="311150" cy="449262"/>
            <a:chOff x="3068" y="2051"/>
            <a:chExt cx="196" cy="283"/>
          </a:xfrm>
        </p:grpSpPr>
        <p:sp>
          <p:nvSpPr>
            <p:cNvPr id="926739" name="Rectangle 19"/>
            <p:cNvSpPr>
              <a:spLocks noChangeArrowheads="1"/>
            </p:cNvSpPr>
            <p:nvPr/>
          </p:nvSpPr>
          <p:spPr bwMode="auto">
            <a:xfrm>
              <a:off x="3068" y="205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26740" name="Oval 20"/>
            <p:cNvSpPr>
              <a:spLocks noChangeArrowheads="1"/>
            </p:cNvSpPr>
            <p:nvPr/>
          </p:nvSpPr>
          <p:spPr bwMode="auto">
            <a:xfrm>
              <a:off x="3135" y="2275"/>
              <a:ext cx="59" cy="59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26741" name="Text Box 21"/>
          <p:cNvSpPr txBox="1">
            <a:spLocks noChangeArrowheads="1"/>
          </p:cNvSpPr>
          <p:nvPr/>
        </p:nvSpPr>
        <p:spPr bwMode="auto">
          <a:xfrm>
            <a:off x="0" y="206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(β) Πλεόνασμα συνολικών συναλλαγματικών ροών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16200000">
            <a:off x="-1147244" y="3076224"/>
            <a:ext cx="30183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641725" y="6354763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Ισοζύγιο Πληρωμών και Συναλλαγματικές Ισοτιμίες</a:t>
            </a:r>
            <a:endParaRPr lang="en-GB" dirty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Διαφορετικά Συστήματα Συναλλαγματικών Ισοτιμιών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8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8772" name="Rectangle 4"/>
          <p:cNvSpPr>
            <a:spLocks noGrp="1"/>
          </p:cNvSpPr>
          <p:nvPr>
            <p:ph type="body" idx="1"/>
          </p:nvPr>
        </p:nvSpPr>
        <p:spPr>
          <a:xfrm>
            <a:off x="301625" y="1393372"/>
            <a:ext cx="8534400" cy="1712686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Εναλλακτικά καθεστώτα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200000"/>
              </a:lnSpc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α</a:t>
            </a:r>
            <a:r>
              <a:rPr lang="el-GR" dirty="0" smtClean="0">
                <a:solidFill>
                  <a:srgbClr val="646B86"/>
                </a:solidFill>
              </a:rPr>
              <a:t>πόλυτα σταθερές ισοτιμίες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92877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 anchor="b"/>
          <a:lstStyle/>
          <a:p>
            <a:r>
              <a:rPr lang="el-GR" sz="3500" dirty="0" smtClean="0"/>
              <a:t>Διαφορετικά συστήματα συναλλαγματικών ισοτιμιών</a:t>
            </a:r>
            <a:endParaRPr lang="en-GB" sz="3500" dirty="0"/>
          </a:p>
        </p:txBody>
      </p:sp>
      <p:sp>
        <p:nvSpPr>
          <p:cNvPr id="928774" name="Rectangle 6"/>
          <p:cNvSpPr>
            <a:spLocks/>
          </p:cNvSpPr>
          <p:nvPr/>
        </p:nvSpPr>
        <p:spPr bwMode="auto">
          <a:xfrm>
            <a:off x="301625" y="4049486"/>
            <a:ext cx="8534400" cy="23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ε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λεύθερα κυμαινόμενες ισοτιμίες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20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ε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νδιάμεσα καθεστώτα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4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0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082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Σταθερή συναλλαγματική ισοτιμία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/>
              <a:t>π</a:t>
            </a:r>
            <a:r>
              <a:rPr lang="el-GR" dirty="0" smtClean="0"/>
              <a:t>αρέμβαση στην αγορά συναλλάγματος</a:t>
            </a:r>
            <a:endParaRPr lang="en-GB" dirty="0"/>
          </a:p>
          <a:p>
            <a:pPr lvl="2">
              <a:lnSpc>
                <a:spcPct val="140000"/>
              </a:lnSpc>
            </a:pPr>
            <a:r>
              <a:rPr lang="el-GR" dirty="0" smtClean="0"/>
              <a:t>επιπτώσεις στην προσφορά χρήματος</a:t>
            </a:r>
            <a:endParaRPr lang="en-GB" dirty="0"/>
          </a:p>
          <a:p>
            <a:pPr lvl="2">
              <a:lnSpc>
                <a:spcPct val="140000"/>
              </a:lnSpc>
            </a:pPr>
            <a:r>
              <a:rPr lang="el-GR" dirty="0" smtClean="0"/>
              <a:t>αποστείρωση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/>
              <a:t>δ</a:t>
            </a:r>
            <a:r>
              <a:rPr lang="el-GR" dirty="0" smtClean="0"/>
              <a:t>ιορθώνοντας την ανισορροπία</a:t>
            </a:r>
            <a:endParaRPr lang="en-GB" dirty="0"/>
          </a:p>
          <a:p>
            <a:pPr lvl="2">
              <a:lnSpc>
                <a:spcPct val="140000"/>
              </a:lnSpc>
            </a:pPr>
            <a:r>
              <a:rPr lang="el-GR" dirty="0"/>
              <a:t>μ</a:t>
            </a:r>
            <a:r>
              <a:rPr lang="el-GR" dirty="0" smtClean="0"/>
              <a:t>είωση δαπανών</a:t>
            </a:r>
            <a:endParaRPr lang="en-GB" dirty="0"/>
          </a:p>
          <a:p>
            <a:pPr lvl="2">
              <a:lnSpc>
                <a:spcPct val="140000"/>
              </a:lnSpc>
            </a:pPr>
            <a:r>
              <a:rPr lang="el-GR" dirty="0"/>
              <a:t>μ</a:t>
            </a:r>
            <a:r>
              <a:rPr lang="el-GR" dirty="0" smtClean="0"/>
              <a:t>εταστροφή δαπανών</a:t>
            </a:r>
            <a:endParaRPr lang="en-GB" dirty="0"/>
          </a:p>
        </p:txBody>
      </p:sp>
      <p:sp>
        <p:nvSpPr>
          <p:cNvPr id="93082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b"/>
          <a:lstStyle/>
          <a:p>
            <a:r>
              <a:rPr lang="el-GR" sz="3500" dirty="0" smtClean="0"/>
              <a:t>Διαφορετικά συστήματα συναλλαγματικών ισοτιμιών</a:t>
            </a:r>
            <a:endParaRPr lang="en-GB" sz="35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3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30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30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30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30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0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286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Ελεύθερη κυμαινόμενη συναλλαγματική ισοτιμία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αυτόματη διόρθωση</a:t>
            </a:r>
            <a:endParaRPr lang="en-GB" dirty="0"/>
          </a:p>
        </p:txBody>
      </p:sp>
      <p:sp>
        <p:nvSpPr>
          <p:cNvPr id="93286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b"/>
          <a:lstStyle/>
          <a:p>
            <a:r>
              <a:rPr lang="el-GR" sz="3500" dirty="0" smtClean="0"/>
              <a:t>Διαφορετικά συστήματα συναλλαγματικών ισοτιμιών</a:t>
            </a:r>
            <a:endParaRPr lang="en-GB" sz="35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8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/>
        </p:nvSpPr>
        <p:spPr bwMode="auto">
          <a:xfrm>
            <a:off x="1066800" y="808891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15" name="Line 3"/>
          <p:cNvSpPr>
            <a:spLocks noChangeShapeType="1"/>
          </p:cNvSpPr>
          <p:nvPr/>
        </p:nvSpPr>
        <p:spPr bwMode="auto">
          <a:xfrm>
            <a:off x="1066800" y="808891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16" name="Line 4"/>
          <p:cNvSpPr>
            <a:spLocks noChangeShapeType="1"/>
          </p:cNvSpPr>
          <p:nvPr/>
        </p:nvSpPr>
        <p:spPr bwMode="auto">
          <a:xfrm>
            <a:off x="1066800" y="6142891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746125" y="6096854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34918" name="Rectangle 6"/>
          <p:cNvSpPr>
            <a:spLocks noChangeArrowheads="1"/>
          </p:cNvSpPr>
          <p:nvPr/>
        </p:nvSpPr>
        <p:spPr bwMode="auto">
          <a:xfrm rot="16200000">
            <a:off x="-1192434" y="3183440"/>
            <a:ext cx="30071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34919" name="Rectangle 7"/>
          <p:cNvSpPr>
            <a:spLocks noChangeArrowheads="1"/>
          </p:cNvSpPr>
          <p:nvPr/>
        </p:nvSpPr>
        <p:spPr bwMode="auto">
          <a:xfrm>
            <a:off x="3615319" y="6312508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</a:t>
            </a:r>
            <a:r>
              <a:rPr lang="en-GB" dirty="0">
                <a:latin typeface="Arial" charset="0"/>
              </a:rPr>
              <a:t> £</a:t>
            </a:r>
            <a:endParaRPr lang="en-GB" dirty="0">
              <a:latin typeface="Arial" charset="0"/>
            </a:endParaRPr>
          </a:p>
        </p:txBody>
      </p:sp>
      <p:sp>
        <p:nvSpPr>
          <p:cNvPr id="934920" name="Line 8"/>
          <p:cNvSpPr>
            <a:spLocks noChangeShapeType="1"/>
          </p:cNvSpPr>
          <p:nvPr/>
        </p:nvSpPr>
        <p:spPr bwMode="auto">
          <a:xfrm>
            <a:off x="2174875" y="1350229"/>
            <a:ext cx="4471988" cy="4471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21" name="Line 9"/>
          <p:cNvSpPr>
            <a:spLocks noChangeShapeType="1"/>
          </p:cNvSpPr>
          <p:nvPr/>
        </p:nvSpPr>
        <p:spPr bwMode="auto">
          <a:xfrm flipV="1">
            <a:off x="1681163" y="1315304"/>
            <a:ext cx="4489450" cy="4489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22" name="Rectangle 10"/>
          <p:cNvSpPr>
            <a:spLocks noChangeArrowheads="1"/>
          </p:cNvSpPr>
          <p:nvPr/>
        </p:nvSpPr>
        <p:spPr bwMode="auto">
          <a:xfrm>
            <a:off x="6070600" y="972404"/>
            <a:ext cx="476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4923" name="Rectangle 11"/>
          <p:cNvSpPr>
            <a:spLocks noChangeArrowheads="1"/>
          </p:cNvSpPr>
          <p:nvPr/>
        </p:nvSpPr>
        <p:spPr bwMode="auto">
          <a:xfrm>
            <a:off x="6605588" y="5631716"/>
            <a:ext cx="492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4924" name="Line 12"/>
          <p:cNvSpPr>
            <a:spLocks noChangeShapeType="1"/>
          </p:cNvSpPr>
          <p:nvPr/>
        </p:nvSpPr>
        <p:spPr bwMode="auto">
          <a:xfrm flipH="1">
            <a:off x="1085850" y="3339366"/>
            <a:ext cx="3060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25" name="Rectangle 13"/>
          <p:cNvSpPr>
            <a:spLocks noChangeArrowheads="1"/>
          </p:cNvSpPr>
          <p:nvPr/>
        </p:nvSpPr>
        <p:spPr bwMode="auto">
          <a:xfrm>
            <a:off x="590550" y="3082191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934926" name="Group 14"/>
          <p:cNvGrpSpPr>
            <a:grpSpLocks/>
          </p:cNvGrpSpPr>
          <p:nvPr/>
        </p:nvGrpSpPr>
        <p:grpSpPr bwMode="auto">
          <a:xfrm>
            <a:off x="608013" y="4101366"/>
            <a:ext cx="3571875" cy="396875"/>
            <a:chOff x="383" y="2458"/>
            <a:chExt cx="2250" cy="250"/>
          </a:xfrm>
        </p:grpSpPr>
        <p:sp>
          <p:nvSpPr>
            <p:cNvPr id="934927" name="Line 15"/>
            <p:cNvSpPr>
              <a:spLocks noChangeShapeType="1"/>
            </p:cNvSpPr>
            <p:nvPr/>
          </p:nvSpPr>
          <p:spPr bwMode="auto">
            <a:xfrm flipH="1">
              <a:off x="695" y="2641"/>
              <a:ext cx="193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4928" name="Rectangle 16"/>
            <p:cNvSpPr>
              <a:spLocks noChangeArrowheads="1"/>
            </p:cNvSpPr>
            <p:nvPr/>
          </p:nvSpPr>
          <p:spPr bwMode="auto">
            <a:xfrm>
              <a:off x="383" y="2458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34929" name="Group 17"/>
          <p:cNvGrpSpPr>
            <a:grpSpLocks/>
          </p:cNvGrpSpPr>
          <p:nvPr/>
        </p:nvGrpSpPr>
        <p:grpSpPr bwMode="auto">
          <a:xfrm>
            <a:off x="2647950" y="1142266"/>
            <a:ext cx="4833938" cy="4781550"/>
            <a:chOff x="1668" y="594"/>
            <a:chExt cx="3045" cy="3012"/>
          </a:xfrm>
        </p:grpSpPr>
        <p:sp>
          <p:nvSpPr>
            <p:cNvPr id="934930" name="Line 18"/>
            <p:cNvSpPr>
              <a:spLocks noChangeShapeType="1"/>
            </p:cNvSpPr>
            <p:nvPr/>
          </p:nvSpPr>
          <p:spPr bwMode="auto">
            <a:xfrm flipV="1">
              <a:off x="1668" y="821"/>
              <a:ext cx="2785" cy="27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4931" name="Rectangle 19"/>
            <p:cNvSpPr>
              <a:spLocks noChangeArrowheads="1"/>
            </p:cNvSpPr>
            <p:nvPr/>
          </p:nvSpPr>
          <p:spPr bwMode="auto">
            <a:xfrm>
              <a:off x="4413" y="594"/>
              <a:ext cx="3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34932" name="Group 20"/>
          <p:cNvGrpSpPr>
            <a:grpSpLocks/>
          </p:cNvGrpSpPr>
          <p:nvPr/>
        </p:nvGrpSpPr>
        <p:grpSpPr bwMode="auto">
          <a:xfrm>
            <a:off x="1527175" y="1723291"/>
            <a:ext cx="4668838" cy="4386263"/>
            <a:chOff x="962" y="960"/>
            <a:chExt cx="2941" cy="2763"/>
          </a:xfrm>
        </p:grpSpPr>
        <p:sp>
          <p:nvSpPr>
            <p:cNvPr id="934933" name="Line 21"/>
            <p:cNvSpPr>
              <a:spLocks noChangeShapeType="1"/>
            </p:cNvSpPr>
            <p:nvPr/>
          </p:nvSpPr>
          <p:spPr bwMode="auto">
            <a:xfrm>
              <a:off x="962" y="960"/>
              <a:ext cx="2625" cy="26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4934" name="Rectangle 22"/>
            <p:cNvSpPr>
              <a:spLocks noChangeArrowheads="1"/>
            </p:cNvSpPr>
            <p:nvPr/>
          </p:nvSpPr>
          <p:spPr bwMode="auto">
            <a:xfrm>
              <a:off x="3593" y="3454"/>
              <a:ext cx="3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D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934935" name="Oval 23"/>
          <p:cNvSpPr>
            <a:spLocks noChangeArrowheads="1"/>
          </p:cNvSpPr>
          <p:nvPr/>
        </p:nvSpPr>
        <p:spPr bwMode="auto">
          <a:xfrm>
            <a:off x="4110038" y="3299679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4936" name="Oval 24"/>
          <p:cNvSpPr>
            <a:spLocks noChangeArrowheads="1"/>
          </p:cNvSpPr>
          <p:nvPr/>
        </p:nvSpPr>
        <p:spPr bwMode="auto">
          <a:xfrm>
            <a:off x="4143375" y="4336316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34937" name="Group 25"/>
          <p:cNvGrpSpPr>
            <a:grpSpLocks/>
          </p:cNvGrpSpPr>
          <p:nvPr/>
        </p:nvGrpSpPr>
        <p:grpSpPr bwMode="auto">
          <a:xfrm>
            <a:off x="1289050" y="3407629"/>
            <a:ext cx="1682750" cy="900112"/>
            <a:chOff x="812" y="2021"/>
            <a:chExt cx="1060" cy="567"/>
          </a:xfrm>
        </p:grpSpPr>
        <p:sp>
          <p:nvSpPr>
            <p:cNvPr id="934938" name="Line 26" descr="Parchment"/>
            <p:cNvSpPr>
              <a:spLocks noChangeShapeType="1"/>
            </p:cNvSpPr>
            <p:nvPr/>
          </p:nvSpPr>
          <p:spPr bwMode="auto">
            <a:xfrm>
              <a:off x="812" y="2021"/>
              <a:ext cx="0" cy="56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4939" name="AutoShape 27" descr="Parchment"/>
            <p:cNvSpPr>
              <a:spLocks noChangeArrowheads="1"/>
            </p:cNvSpPr>
            <p:nvPr/>
          </p:nvSpPr>
          <p:spPr bwMode="auto">
            <a:xfrm>
              <a:off x="878" y="2135"/>
              <a:ext cx="994" cy="314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4940" name="Rectangle 28" descr="Parchment"/>
            <p:cNvSpPr>
              <a:spLocks noChangeArrowheads="1"/>
            </p:cNvSpPr>
            <p:nvPr/>
          </p:nvSpPr>
          <p:spPr bwMode="auto">
            <a:xfrm>
              <a:off x="962" y="2158"/>
              <a:ext cx="8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dirty="0">
                  <a:solidFill>
                    <a:schemeClr val="accent1"/>
                  </a:solidFill>
                  <a:latin typeface="Arial" charset="0"/>
                </a:rPr>
                <a:t>Υποτίμηση</a:t>
              </a:r>
              <a:endParaRPr lang="en-GB" dirty="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934941" name="Text Box 29"/>
          <p:cNvSpPr txBox="1">
            <a:spLocks noChangeArrowheads="1"/>
          </p:cNvSpPr>
          <p:nvPr/>
        </p:nvSpPr>
        <p:spPr bwMode="auto">
          <a:xfrm>
            <a:off x="0" y="-268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>
                <a:solidFill>
                  <a:schemeClr val="folHlink"/>
                </a:solidFill>
                <a:latin typeface="Arial" charset="0"/>
              </a:rPr>
              <a:t>Προσαρμογή της συναλλαγματικής </a:t>
            </a: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ισοτιμίας</a:t>
            </a:r>
            <a:br>
              <a:rPr lang="el-GR" sz="22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στη </a:t>
            </a:r>
            <a:r>
              <a:rPr lang="el-GR" sz="2200" b="1" dirty="0">
                <a:solidFill>
                  <a:schemeClr val="folHlink"/>
                </a:solidFill>
                <a:latin typeface="Arial" charset="0"/>
              </a:rPr>
              <a:t>μετατόπιση της προσφοράς και της </a:t>
            </a: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ζήτησης</a:t>
            </a:r>
            <a:endParaRPr lang="en-GB" sz="22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3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1066800" y="773722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63" name="Line 3"/>
          <p:cNvSpPr>
            <a:spLocks noChangeShapeType="1"/>
          </p:cNvSpPr>
          <p:nvPr/>
        </p:nvSpPr>
        <p:spPr bwMode="auto">
          <a:xfrm>
            <a:off x="1066800" y="773722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64" name="Line 4"/>
          <p:cNvSpPr>
            <a:spLocks noChangeShapeType="1"/>
          </p:cNvSpPr>
          <p:nvPr/>
        </p:nvSpPr>
        <p:spPr bwMode="auto">
          <a:xfrm>
            <a:off x="1066800" y="6107722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746125" y="606168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36966" name="Rectangle 6"/>
          <p:cNvSpPr>
            <a:spLocks noChangeArrowheads="1"/>
          </p:cNvSpPr>
          <p:nvPr/>
        </p:nvSpPr>
        <p:spPr bwMode="auto">
          <a:xfrm rot="16200000">
            <a:off x="-1167842" y="3148271"/>
            <a:ext cx="29579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 smtClean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36967" name="Rectangle 7"/>
          <p:cNvSpPr>
            <a:spLocks noChangeArrowheads="1"/>
          </p:cNvSpPr>
          <p:nvPr/>
        </p:nvSpPr>
        <p:spPr bwMode="auto">
          <a:xfrm>
            <a:off x="3667584" y="6258184"/>
            <a:ext cx="15155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 smtClean="0">
                <a:latin typeface="Arial" charset="0"/>
              </a:rPr>
              <a:t>Ποσότητα</a:t>
            </a:r>
            <a:r>
              <a:rPr lang="en-GB" dirty="0" smtClean="0">
                <a:latin typeface="Arial" charset="0"/>
              </a:rPr>
              <a:t> £</a:t>
            </a:r>
            <a:endParaRPr lang="en-GB" dirty="0">
              <a:latin typeface="Arial" charset="0"/>
            </a:endParaRPr>
          </a:p>
        </p:txBody>
      </p:sp>
      <p:sp>
        <p:nvSpPr>
          <p:cNvPr id="936968" name="Line 8"/>
          <p:cNvSpPr>
            <a:spLocks noChangeShapeType="1"/>
          </p:cNvSpPr>
          <p:nvPr/>
        </p:nvSpPr>
        <p:spPr bwMode="auto">
          <a:xfrm>
            <a:off x="2174875" y="1315060"/>
            <a:ext cx="4471988" cy="4471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69" name="Line 9"/>
          <p:cNvSpPr>
            <a:spLocks noChangeShapeType="1"/>
          </p:cNvSpPr>
          <p:nvPr/>
        </p:nvSpPr>
        <p:spPr bwMode="auto">
          <a:xfrm flipV="1">
            <a:off x="1681163" y="1280135"/>
            <a:ext cx="4489450" cy="4489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70" name="Rectangle 10"/>
          <p:cNvSpPr>
            <a:spLocks noChangeArrowheads="1"/>
          </p:cNvSpPr>
          <p:nvPr/>
        </p:nvSpPr>
        <p:spPr bwMode="auto">
          <a:xfrm>
            <a:off x="6070600" y="937235"/>
            <a:ext cx="476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6971" name="Rectangle 11"/>
          <p:cNvSpPr>
            <a:spLocks noChangeArrowheads="1"/>
          </p:cNvSpPr>
          <p:nvPr/>
        </p:nvSpPr>
        <p:spPr bwMode="auto">
          <a:xfrm>
            <a:off x="6605588" y="5596547"/>
            <a:ext cx="492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36972" name="Line 12"/>
          <p:cNvSpPr>
            <a:spLocks noChangeShapeType="1"/>
          </p:cNvSpPr>
          <p:nvPr/>
        </p:nvSpPr>
        <p:spPr bwMode="auto">
          <a:xfrm flipH="1">
            <a:off x="1085850" y="3304197"/>
            <a:ext cx="3060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73" name="Rectangle 13"/>
          <p:cNvSpPr>
            <a:spLocks noChangeArrowheads="1"/>
          </p:cNvSpPr>
          <p:nvPr/>
        </p:nvSpPr>
        <p:spPr bwMode="auto">
          <a:xfrm>
            <a:off x="590550" y="3047022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936974" name="Group 14"/>
          <p:cNvGrpSpPr>
            <a:grpSpLocks/>
          </p:cNvGrpSpPr>
          <p:nvPr/>
        </p:nvGrpSpPr>
        <p:grpSpPr bwMode="auto">
          <a:xfrm>
            <a:off x="1341438" y="884847"/>
            <a:ext cx="4286250" cy="4221163"/>
            <a:chOff x="845" y="454"/>
            <a:chExt cx="2700" cy="2659"/>
          </a:xfrm>
        </p:grpSpPr>
        <p:sp>
          <p:nvSpPr>
            <p:cNvPr id="936975" name="Line 15"/>
            <p:cNvSpPr>
              <a:spLocks noChangeShapeType="1"/>
            </p:cNvSpPr>
            <p:nvPr/>
          </p:nvSpPr>
          <p:spPr bwMode="auto">
            <a:xfrm flipV="1">
              <a:off x="845" y="660"/>
              <a:ext cx="2453" cy="245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6976" name="Rectangle 16"/>
            <p:cNvSpPr>
              <a:spLocks noChangeArrowheads="1"/>
            </p:cNvSpPr>
            <p:nvPr/>
          </p:nvSpPr>
          <p:spPr bwMode="auto">
            <a:xfrm>
              <a:off x="3245" y="454"/>
              <a:ext cx="3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 sz="22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36977" name="Group 17"/>
          <p:cNvGrpSpPr>
            <a:grpSpLocks/>
          </p:cNvGrpSpPr>
          <p:nvPr/>
        </p:nvGrpSpPr>
        <p:grpSpPr bwMode="auto">
          <a:xfrm>
            <a:off x="2719388" y="889610"/>
            <a:ext cx="4903787" cy="4708525"/>
            <a:chOff x="1713" y="457"/>
            <a:chExt cx="3089" cy="2966"/>
          </a:xfrm>
        </p:grpSpPr>
        <p:sp>
          <p:nvSpPr>
            <p:cNvPr id="936978" name="Line 18"/>
            <p:cNvSpPr>
              <a:spLocks noChangeShapeType="1"/>
            </p:cNvSpPr>
            <p:nvPr/>
          </p:nvSpPr>
          <p:spPr bwMode="auto">
            <a:xfrm>
              <a:off x="1713" y="457"/>
              <a:ext cx="2817" cy="281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6979" name="Rectangle 19"/>
            <p:cNvSpPr>
              <a:spLocks noChangeArrowheads="1"/>
            </p:cNvSpPr>
            <p:nvPr/>
          </p:nvSpPr>
          <p:spPr bwMode="auto">
            <a:xfrm>
              <a:off x="4492" y="3154"/>
              <a:ext cx="3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en-GB" sz="22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936980" name="Group 20"/>
          <p:cNvGrpSpPr>
            <a:grpSpLocks/>
          </p:cNvGrpSpPr>
          <p:nvPr/>
        </p:nvGrpSpPr>
        <p:grpSpPr bwMode="auto">
          <a:xfrm>
            <a:off x="590550" y="2110397"/>
            <a:ext cx="3521075" cy="396875"/>
            <a:chOff x="372" y="1226"/>
            <a:chExt cx="2218" cy="250"/>
          </a:xfrm>
        </p:grpSpPr>
        <p:sp>
          <p:nvSpPr>
            <p:cNvPr id="936981" name="Line 21"/>
            <p:cNvSpPr>
              <a:spLocks noChangeShapeType="1"/>
            </p:cNvSpPr>
            <p:nvPr/>
          </p:nvSpPr>
          <p:spPr bwMode="auto">
            <a:xfrm flipH="1">
              <a:off x="662" y="1356"/>
              <a:ext cx="192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6982" name="Rectangle 22"/>
            <p:cNvSpPr>
              <a:spLocks noChangeArrowheads="1"/>
            </p:cNvSpPr>
            <p:nvPr/>
          </p:nvSpPr>
          <p:spPr bwMode="auto">
            <a:xfrm>
              <a:off x="372" y="1226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936983" name="Oval 23"/>
          <p:cNvSpPr>
            <a:spLocks noChangeArrowheads="1"/>
          </p:cNvSpPr>
          <p:nvPr/>
        </p:nvSpPr>
        <p:spPr bwMode="auto">
          <a:xfrm>
            <a:off x="4110038" y="3264510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6984" name="Oval 24"/>
          <p:cNvSpPr>
            <a:spLocks noChangeArrowheads="1"/>
          </p:cNvSpPr>
          <p:nvPr/>
        </p:nvSpPr>
        <p:spPr bwMode="auto">
          <a:xfrm>
            <a:off x="4092575" y="2261210"/>
            <a:ext cx="93663" cy="93662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36985" name="Group 25"/>
          <p:cNvGrpSpPr>
            <a:grpSpLocks/>
          </p:cNvGrpSpPr>
          <p:nvPr/>
        </p:nvGrpSpPr>
        <p:grpSpPr bwMode="auto">
          <a:xfrm>
            <a:off x="1289050" y="2404085"/>
            <a:ext cx="1835150" cy="900112"/>
            <a:chOff x="812" y="1411"/>
            <a:chExt cx="1156" cy="567"/>
          </a:xfrm>
        </p:grpSpPr>
        <p:sp>
          <p:nvSpPr>
            <p:cNvPr id="936986" name="Line 26"/>
            <p:cNvSpPr>
              <a:spLocks noChangeShapeType="1"/>
            </p:cNvSpPr>
            <p:nvPr/>
          </p:nvSpPr>
          <p:spPr bwMode="auto">
            <a:xfrm>
              <a:off x="812" y="1411"/>
              <a:ext cx="0" cy="56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6987" name="AutoShape 27" descr="Parchment"/>
            <p:cNvSpPr>
              <a:spLocks noChangeArrowheads="1"/>
            </p:cNvSpPr>
            <p:nvPr/>
          </p:nvSpPr>
          <p:spPr bwMode="auto">
            <a:xfrm>
              <a:off x="881" y="1511"/>
              <a:ext cx="1087" cy="347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6988" name="Rectangle 28"/>
            <p:cNvSpPr>
              <a:spLocks noChangeArrowheads="1"/>
            </p:cNvSpPr>
            <p:nvPr/>
          </p:nvSpPr>
          <p:spPr bwMode="auto">
            <a:xfrm>
              <a:off x="989" y="1548"/>
              <a:ext cx="8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dirty="0" smtClean="0">
                  <a:solidFill>
                    <a:schemeClr val="hlink"/>
                  </a:solidFill>
                  <a:latin typeface="Arial" charset="0"/>
                </a:rPr>
                <a:t>Ανατίμηση</a:t>
              </a:r>
              <a:endParaRPr lang="en-GB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0" y="-268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200" b="1" dirty="0">
                <a:solidFill>
                  <a:schemeClr val="folHlink"/>
                </a:solidFill>
                <a:latin typeface="Arial" charset="0"/>
              </a:rPr>
              <a:t>Προσαρμογή της συναλλαγματικής </a:t>
            </a: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ισοτιμίας</a:t>
            </a:r>
            <a:br>
              <a:rPr lang="el-GR" sz="22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στη </a:t>
            </a:r>
            <a:r>
              <a:rPr lang="el-GR" sz="2200" b="1" dirty="0">
                <a:solidFill>
                  <a:schemeClr val="folHlink"/>
                </a:solidFill>
                <a:latin typeface="Arial" charset="0"/>
              </a:rPr>
              <a:t>μετατόπιση της προσφοράς και της </a:t>
            </a:r>
            <a:r>
              <a:rPr lang="el-GR" sz="2200" b="1" dirty="0" smtClean="0">
                <a:solidFill>
                  <a:schemeClr val="folHlink"/>
                </a:solidFill>
                <a:latin typeface="Arial" charset="0"/>
              </a:rPr>
              <a:t>ζήτησης</a:t>
            </a:r>
            <a:endParaRPr lang="en-GB" sz="22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3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39012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27635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Ελεύθερη κυμαινόμενη συναλλαγματική ισοτιμία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αυτόματη διόρθωση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93901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b"/>
          <a:lstStyle/>
          <a:p>
            <a:r>
              <a:rPr lang="el-GR" sz="3400" dirty="0" smtClean="0"/>
              <a:t>Τα διαφορετικά συστήματα συναλλαγματικών ισοτιμιών</a:t>
            </a:r>
            <a:endParaRPr lang="en-GB" sz="3400" dirty="0"/>
          </a:p>
        </p:txBody>
      </p:sp>
      <p:sp>
        <p:nvSpPr>
          <p:cNvPr id="939014" name="Rectangle 6"/>
          <p:cNvSpPr>
            <a:spLocks/>
          </p:cNvSpPr>
          <p:nvPr/>
        </p:nvSpPr>
        <p:spPr bwMode="auto">
          <a:xfrm>
            <a:off x="301625" y="3309258"/>
            <a:ext cx="8534400" cy="31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μεταστροφή δαπανών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(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το αποτέλεσμα υποκατάστασης)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1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η διαδικασία της προσαρμογής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11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ελαστικότητα καμπυλών ζήτησης και προσφοράς συναλλάγματος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4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105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106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106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41062" name="Rectangle 6"/>
          <p:cNvSpPr>
            <a:spLocks noChangeArrowheads="1"/>
          </p:cNvSpPr>
          <p:nvPr/>
        </p:nvSpPr>
        <p:spPr bwMode="auto">
          <a:xfrm rot="16200000">
            <a:off x="-1117044" y="3076224"/>
            <a:ext cx="29579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41063" name="Rectangle 7"/>
          <p:cNvSpPr>
            <a:spLocks noChangeArrowheads="1"/>
          </p:cNvSpPr>
          <p:nvPr/>
        </p:nvSpPr>
        <p:spPr bwMode="auto">
          <a:xfrm>
            <a:off x="3641725" y="6354763"/>
            <a:ext cx="15155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Ποσότητα</a:t>
            </a:r>
            <a:r>
              <a:rPr lang="en-GB" dirty="0" smtClean="0">
                <a:latin typeface="Arial" charset="0"/>
              </a:rPr>
              <a:t> £</a:t>
            </a:r>
            <a:endParaRPr lang="en-GB" dirty="0">
              <a:latin typeface="Arial" charset="0"/>
            </a:endParaRPr>
          </a:p>
        </p:txBody>
      </p:sp>
      <p:grpSp>
        <p:nvGrpSpPr>
          <p:cNvPr id="941064" name="Group 8"/>
          <p:cNvGrpSpPr>
            <a:grpSpLocks/>
          </p:cNvGrpSpPr>
          <p:nvPr/>
        </p:nvGrpSpPr>
        <p:grpSpPr bwMode="auto">
          <a:xfrm>
            <a:off x="1917700" y="1181100"/>
            <a:ext cx="4570413" cy="4533900"/>
            <a:chOff x="1208" y="744"/>
            <a:chExt cx="2879" cy="2856"/>
          </a:xfrm>
        </p:grpSpPr>
        <p:sp>
          <p:nvSpPr>
            <p:cNvPr id="941065" name="Line 9"/>
            <p:cNvSpPr>
              <a:spLocks noChangeShapeType="1"/>
            </p:cNvSpPr>
            <p:nvPr/>
          </p:nvSpPr>
          <p:spPr bwMode="auto">
            <a:xfrm flipV="1">
              <a:off x="1208" y="960"/>
              <a:ext cx="2640" cy="264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1066" name="Rectangle 10"/>
            <p:cNvSpPr>
              <a:spLocks noChangeArrowheads="1"/>
            </p:cNvSpPr>
            <p:nvPr/>
          </p:nvSpPr>
          <p:spPr bwMode="auto">
            <a:xfrm>
              <a:off x="3843" y="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941067" name="AutoShape 11" descr="Parchment"/>
          <p:cNvSpPr>
            <a:spLocks noChangeArrowheads="1"/>
          </p:cNvSpPr>
          <p:nvPr/>
        </p:nvSpPr>
        <p:spPr bwMode="auto">
          <a:xfrm>
            <a:off x="4987925" y="3554413"/>
            <a:ext cx="2049463" cy="7334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folHlink"/>
                </a:solidFill>
                <a:latin typeface="Arial" charset="0"/>
              </a:rPr>
              <a:t>Ελαστική ζήτηση</a:t>
            </a:r>
          </a:p>
          <a:p>
            <a:pPr algn="ctr"/>
            <a:r>
              <a:rPr lang="el-GR" dirty="0" smtClean="0">
                <a:solidFill>
                  <a:schemeClr val="folHlink"/>
                </a:solidFill>
                <a:latin typeface="Arial" charset="0"/>
              </a:rPr>
              <a:t> για εισαγωγές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4106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467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200" b="1" dirty="0" smtClean="0">
                <a:solidFill>
                  <a:schemeClr val="accent1"/>
                </a:solidFill>
              </a:rPr>
              <a:t>Προσφορά  χρήματος και ελαστικότητα ζήτησης για εισαγωγές</a:t>
            </a:r>
            <a:endParaRPr lang="en-GB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310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310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310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43110" name="Rectangle 6"/>
          <p:cNvSpPr>
            <a:spLocks noChangeArrowheads="1"/>
          </p:cNvSpPr>
          <p:nvPr/>
        </p:nvSpPr>
        <p:spPr bwMode="auto">
          <a:xfrm rot="16200000">
            <a:off x="-1117044" y="3076224"/>
            <a:ext cx="29579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43111" name="Rectangle 7"/>
          <p:cNvSpPr>
            <a:spLocks noChangeArrowheads="1"/>
          </p:cNvSpPr>
          <p:nvPr/>
        </p:nvSpPr>
        <p:spPr bwMode="auto">
          <a:xfrm>
            <a:off x="3641725" y="6354763"/>
            <a:ext cx="15155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Ποσότητα </a:t>
            </a:r>
            <a:r>
              <a:rPr lang="en-GB" dirty="0" smtClean="0">
                <a:latin typeface="Arial" charset="0"/>
              </a:rPr>
              <a:t>£</a:t>
            </a:r>
            <a:endParaRPr lang="en-GB" dirty="0">
              <a:latin typeface="Arial" charset="0"/>
            </a:endParaRPr>
          </a:p>
        </p:txBody>
      </p:sp>
      <p:grpSp>
        <p:nvGrpSpPr>
          <p:cNvPr id="943112" name="Group 8"/>
          <p:cNvGrpSpPr>
            <a:grpSpLocks/>
          </p:cNvGrpSpPr>
          <p:nvPr/>
        </p:nvGrpSpPr>
        <p:grpSpPr bwMode="auto">
          <a:xfrm>
            <a:off x="2139950" y="1285875"/>
            <a:ext cx="4629150" cy="4606925"/>
            <a:chOff x="1348" y="810"/>
            <a:chExt cx="2916" cy="2902"/>
          </a:xfrm>
        </p:grpSpPr>
        <p:sp>
          <p:nvSpPr>
            <p:cNvPr id="943113" name="Line 9"/>
            <p:cNvSpPr>
              <a:spLocks noChangeShapeType="1"/>
            </p:cNvSpPr>
            <p:nvPr/>
          </p:nvSpPr>
          <p:spPr bwMode="auto">
            <a:xfrm flipH="1" flipV="1">
              <a:off x="1348" y="810"/>
              <a:ext cx="2689" cy="26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3114" name="Rectangle 10"/>
            <p:cNvSpPr>
              <a:spLocks noChangeArrowheads="1"/>
            </p:cNvSpPr>
            <p:nvPr/>
          </p:nvSpPr>
          <p:spPr bwMode="auto">
            <a:xfrm>
              <a:off x="4020" y="34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943115" name="AutoShape 11" descr="Parchment"/>
          <p:cNvSpPr>
            <a:spLocks noChangeArrowheads="1"/>
          </p:cNvSpPr>
          <p:nvPr/>
        </p:nvSpPr>
        <p:spPr bwMode="auto">
          <a:xfrm>
            <a:off x="1704975" y="4192588"/>
            <a:ext cx="2308225" cy="82550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  <a:latin typeface="Arial" charset="0"/>
              </a:rPr>
              <a:t>Ανελαστική ζήτηση</a:t>
            </a:r>
          </a:p>
          <a:p>
            <a:pPr algn="ctr"/>
            <a:r>
              <a:rPr lang="el-GR" dirty="0" smtClean="0">
                <a:solidFill>
                  <a:schemeClr val="accent2"/>
                </a:solidFill>
                <a:latin typeface="Arial" charset="0"/>
              </a:rPr>
              <a:t> για εισαγωγές</a:t>
            </a:r>
            <a:endParaRPr lang="en-GB" dirty="0"/>
          </a:p>
        </p:txBody>
      </p:sp>
      <p:sp>
        <p:nvSpPr>
          <p:cNvPr id="943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467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200" b="1" dirty="0" smtClean="0">
                <a:solidFill>
                  <a:schemeClr val="accent1"/>
                </a:solidFill>
              </a:rPr>
              <a:t>Προσφορά  χρήματος και ελαστικότητα ζήτησης για εισαγωγές</a:t>
            </a:r>
            <a:endParaRPr lang="en-GB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1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515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515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515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45158" name="Line 6"/>
          <p:cNvSpPr>
            <a:spLocks noChangeShapeType="1"/>
          </p:cNvSpPr>
          <p:nvPr/>
        </p:nvSpPr>
        <p:spPr bwMode="auto">
          <a:xfrm flipH="1" flipV="1">
            <a:off x="2139950" y="1285875"/>
            <a:ext cx="4268788" cy="4268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5159" name="Rectangle 7"/>
          <p:cNvSpPr>
            <a:spLocks noChangeArrowheads="1"/>
          </p:cNvSpPr>
          <p:nvPr/>
        </p:nvSpPr>
        <p:spPr bwMode="auto">
          <a:xfrm rot="16200000">
            <a:off x="-1117044" y="3076224"/>
            <a:ext cx="29579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3641725" y="6354763"/>
            <a:ext cx="158607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dirty="0" smtClean="0">
                <a:latin typeface="Arial" charset="0"/>
              </a:rPr>
              <a:t>Ποσότητα </a:t>
            </a:r>
            <a:r>
              <a:rPr lang="en-GB" dirty="0" smtClean="0">
                <a:latin typeface="Arial" charset="0"/>
              </a:rPr>
              <a:t> £</a:t>
            </a:r>
            <a:endParaRPr lang="en-GB" dirty="0">
              <a:latin typeface="Arial" charset="0"/>
            </a:endParaRPr>
          </a:p>
        </p:txBody>
      </p:sp>
      <p:sp>
        <p:nvSpPr>
          <p:cNvPr id="945161" name="Rectangle 9"/>
          <p:cNvSpPr>
            <a:spLocks noChangeArrowheads="1"/>
          </p:cNvSpPr>
          <p:nvPr/>
        </p:nvSpPr>
        <p:spPr bwMode="auto">
          <a:xfrm>
            <a:off x="6508750" y="53641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S</a:t>
            </a:r>
          </a:p>
        </p:txBody>
      </p:sp>
      <p:sp>
        <p:nvSpPr>
          <p:cNvPr id="945162" name="Line 10"/>
          <p:cNvSpPr>
            <a:spLocks noChangeShapeType="1"/>
          </p:cNvSpPr>
          <p:nvPr/>
        </p:nvSpPr>
        <p:spPr bwMode="auto">
          <a:xfrm>
            <a:off x="3586163" y="1150938"/>
            <a:ext cx="1206500" cy="4540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5163" name="Rectangle 11"/>
          <p:cNvSpPr>
            <a:spLocks noChangeArrowheads="1"/>
          </p:cNvSpPr>
          <p:nvPr/>
        </p:nvSpPr>
        <p:spPr bwMode="auto">
          <a:xfrm>
            <a:off x="4837113" y="55006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945164" name="Oval 12"/>
          <p:cNvSpPr>
            <a:spLocks noChangeArrowheads="1"/>
          </p:cNvSpPr>
          <p:nvPr/>
        </p:nvSpPr>
        <p:spPr bwMode="auto">
          <a:xfrm>
            <a:off x="4108450" y="3271838"/>
            <a:ext cx="93663" cy="93662"/>
          </a:xfrm>
          <a:prstGeom prst="ellipse">
            <a:avLst/>
          </a:prstGeom>
          <a:solidFill>
            <a:srgbClr val="FF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5165" name="Group 13"/>
          <p:cNvGrpSpPr>
            <a:grpSpLocks/>
          </p:cNvGrpSpPr>
          <p:nvPr/>
        </p:nvGrpSpPr>
        <p:grpSpPr bwMode="auto">
          <a:xfrm>
            <a:off x="790575" y="3086100"/>
            <a:ext cx="3355975" cy="457200"/>
            <a:chOff x="498" y="1944"/>
            <a:chExt cx="2114" cy="288"/>
          </a:xfrm>
        </p:grpSpPr>
        <p:sp>
          <p:nvSpPr>
            <p:cNvPr id="945166" name="Line 14"/>
            <p:cNvSpPr>
              <a:spLocks noChangeShapeType="1"/>
            </p:cNvSpPr>
            <p:nvPr/>
          </p:nvSpPr>
          <p:spPr bwMode="auto">
            <a:xfrm flipH="1">
              <a:off x="673" y="2085"/>
              <a:ext cx="193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5167" name="Rectangle 15"/>
            <p:cNvSpPr>
              <a:spLocks noChangeArrowheads="1"/>
            </p:cNvSpPr>
            <p:nvPr/>
          </p:nvSpPr>
          <p:spPr bwMode="auto">
            <a:xfrm>
              <a:off x="498" y="194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945168" name="Group 16"/>
          <p:cNvGrpSpPr>
            <a:grpSpLocks/>
          </p:cNvGrpSpPr>
          <p:nvPr/>
        </p:nvGrpSpPr>
        <p:grpSpPr bwMode="auto">
          <a:xfrm>
            <a:off x="931863" y="2079625"/>
            <a:ext cx="0" cy="2436813"/>
            <a:chOff x="587" y="1310"/>
            <a:chExt cx="0" cy="1535"/>
          </a:xfrm>
        </p:grpSpPr>
        <p:sp>
          <p:nvSpPr>
            <p:cNvPr id="945169" name="Line 17"/>
            <p:cNvSpPr>
              <a:spLocks noChangeShapeType="1"/>
            </p:cNvSpPr>
            <p:nvPr/>
          </p:nvSpPr>
          <p:spPr bwMode="auto">
            <a:xfrm flipV="1">
              <a:off x="587" y="1310"/>
              <a:ext cx="0" cy="65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5170" name="Line 18"/>
            <p:cNvSpPr>
              <a:spLocks noChangeShapeType="1"/>
            </p:cNvSpPr>
            <p:nvPr/>
          </p:nvSpPr>
          <p:spPr bwMode="auto">
            <a:xfrm>
              <a:off x="587" y="2224"/>
              <a:ext cx="0" cy="62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45171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1338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500" b="1" dirty="0" smtClean="0">
                <a:solidFill>
                  <a:schemeClr val="hlink"/>
                </a:solidFill>
              </a:rPr>
              <a:t>Ασταθής ισορροπία</a:t>
            </a:r>
            <a:endParaRPr lang="en-GB" sz="25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4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7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7204" name="Rectangle 4"/>
          <p:cNvSpPr>
            <a:spLocks noGrp="1"/>
          </p:cNvSpPr>
          <p:nvPr>
            <p:ph type="body" idx="1"/>
          </p:nvPr>
        </p:nvSpPr>
        <p:spPr>
          <a:xfrm>
            <a:off x="188685" y="1465942"/>
            <a:ext cx="8534400" cy="2540001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646B86"/>
                </a:solidFill>
              </a:rPr>
              <a:t>Ελεύθερη κυμαινόμενη συναλλαγματική ισοτιμία</a:t>
            </a:r>
            <a:endParaRPr lang="en-GB" sz="2800" dirty="0" smtClean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αυτόματη διόρθωση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μεταστροφή δαπανών </a:t>
            </a:r>
            <a:r>
              <a:rPr lang="en-GB" dirty="0" smtClean="0">
                <a:solidFill>
                  <a:srgbClr val="646B86"/>
                </a:solidFill>
              </a:rPr>
              <a:t>(</a:t>
            </a:r>
            <a:r>
              <a:rPr lang="el-GR" dirty="0" smtClean="0">
                <a:solidFill>
                  <a:srgbClr val="646B86"/>
                </a:solidFill>
              </a:rPr>
              <a:t>το αποτέλεσμα υποκατάστασης</a:t>
            </a:r>
            <a:r>
              <a:rPr lang="en-GB" dirty="0" smtClean="0">
                <a:solidFill>
                  <a:srgbClr val="646B86"/>
                </a:solidFill>
              </a:rPr>
              <a:t>)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διαδικασία της προσαρμογής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ελαστικότητα καμπυλών ζήτησης και προσφοράς συναλλάγματος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947205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b"/>
          <a:lstStyle/>
          <a:p>
            <a:r>
              <a:rPr lang="el-GR" sz="3400" dirty="0" smtClean="0"/>
              <a:t>Τα διαφορετικά συστήματα συναλλαγματικών ισοτιμιών</a:t>
            </a:r>
            <a:endParaRPr lang="en-GB" sz="3400" dirty="0"/>
          </a:p>
        </p:txBody>
      </p:sp>
      <p:sp>
        <p:nvSpPr>
          <p:cNvPr id="947206" name="Rectangle 6"/>
          <p:cNvSpPr>
            <a:spLocks/>
          </p:cNvSpPr>
          <p:nvPr/>
        </p:nvSpPr>
        <p:spPr bwMode="auto">
          <a:xfrm>
            <a:off x="301625" y="4891314"/>
            <a:ext cx="8534400" cy="153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11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646B86"/>
                </a:solidFill>
                <a:latin typeface="Arial" charset="0"/>
              </a:rPr>
              <a:t>η συνθήκη</a:t>
            </a:r>
            <a:r>
              <a:rPr lang="en-GB" sz="2300" dirty="0" smtClean="0">
                <a:solidFill>
                  <a:srgbClr val="646B86"/>
                </a:solidFill>
                <a:latin typeface="Arial" charset="0"/>
              </a:rPr>
              <a:t> Marshall–Lerner</a:t>
            </a:r>
            <a:endParaRPr lang="en-GB" sz="23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500" dirty="0" smtClean="0">
                <a:solidFill>
                  <a:srgbClr val="19323F"/>
                </a:solidFill>
                <a:latin typeface="Arial" charset="0"/>
              </a:rPr>
              <a:t>μεταβολή δαπανών</a:t>
            </a:r>
            <a:r>
              <a:rPr lang="en-GB" sz="2500" dirty="0" smtClean="0">
                <a:solidFill>
                  <a:srgbClr val="19323F"/>
                </a:solidFill>
                <a:latin typeface="Arial" charset="0"/>
              </a:rPr>
              <a:t> (</a:t>
            </a:r>
            <a:r>
              <a:rPr lang="el-GR" sz="2500" dirty="0" smtClean="0">
                <a:solidFill>
                  <a:srgbClr val="19323F"/>
                </a:solidFill>
                <a:latin typeface="Arial" charset="0"/>
              </a:rPr>
              <a:t>το αποτέλεσμα εισοδήματος</a:t>
            </a:r>
            <a:r>
              <a:rPr lang="en-GB" sz="2500" dirty="0" smtClean="0">
                <a:solidFill>
                  <a:srgbClr val="19323F"/>
                </a:solidFill>
                <a:latin typeface="Arial" charset="0"/>
              </a:rPr>
              <a:t>)</a:t>
            </a:r>
            <a:endParaRPr lang="en-GB" sz="25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1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μία αύξηση του εισοδήματος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7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7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6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6004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16305"/>
          </a:xfrm>
        </p:spPr>
        <p:txBody>
          <a:bodyPr/>
          <a:lstStyle/>
          <a:p>
            <a:r>
              <a:rPr lang="el-GR" sz="3600" dirty="0" smtClean="0"/>
              <a:t>Τα Διαφορετικά Συστήματα Συναλλαγματικών Ισοτιμιών</a:t>
            </a:r>
            <a:endParaRPr lang="en-GB" sz="3600" dirty="0"/>
          </a:p>
        </p:txBody>
      </p:sp>
      <p:sp>
        <p:nvSpPr>
          <p:cNvPr id="896005" name="Rectangle 5"/>
          <p:cNvSpPr>
            <a:spLocks noGrp="1"/>
          </p:cNvSpPr>
          <p:nvPr>
            <p:ph type="body" idx="1"/>
          </p:nvPr>
        </p:nvSpPr>
        <p:spPr>
          <a:xfrm>
            <a:off x="301625" y="1619250"/>
            <a:ext cx="8534400" cy="4794250"/>
          </a:xfrm>
        </p:spPr>
        <p:txBody>
          <a:bodyPr/>
          <a:lstStyle/>
          <a:p>
            <a:r>
              <a:rPr lang="el-GR" dirty="0" smtClean="0"/>
              <a:t>Στόχοι πολιτικών: εσωτερικοί και εξωτερικοί</a:t>
            </a:r>
            <a:endParaRPr lang="en-GB" dirty="0"/>
          </a:p>
          <a:p>
            <a:pPr lvl="1"/>
            <a:r>
              <a:rPr lang="el-GR" dirty="0"/>
              <a:t>ε</a:t>
            </a:r>
            <a:r>
              <a:rPr lang="el-GR" dirty="0" smtClean="0"/>
              <a:t>σωτερική ισορροπία</a:t>
            </a:r>
            <a:endParaRPr lang="en-GB" dirty="0"/>
          </a:p>
          <a:p>
            <a:pPr lvl="1"/>
            <a:r>
              <a:rPr lang="el-GR" dirty="0"/>
              <a:t>ε</a:t>
            </a:r>
            <a:r>
              <a:rPr lang="el-GR" dirty="0" smtClean="0"/>
              <a:t>ξωτερική ισορροπία</a:t>
            </a:r>
            <a:endParaRPr lang="en-GB" dirty="0"/>
          </a:p>
          <a:p>
            <a:pPr lvl="2"/>
            <a:r>
              <a:rPr lang="el-GR" dirty="0" smtClean="0"/>
              <a:t>στενή έννοια: ισοζύγιο τρεχουσών συναλλαγών</a:t>
            </a:r>
            <a:endParaRPr lang="en-GB" dirty="0"/>
          </a:p>
          <a:p>
            <a:pPr lvl="2"/>
            <a:r>
              <a:rPr lang="el-GR" dirty="0" smtClean="0"/>
              <a:t>ευρεία έννοια: συνολική ισορροπία συναλλαγματικών ροών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9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9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9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9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51" name="Rectangle 3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49252" name="Group 4"/>
          <p:cNvGrpSpPr>
            <a:grpSpLocks/>
          </p:cNvGrpSpPr>
          <p:nvPr/>
        </p:nvGrpSpPr>
        <p:grpSpPr bwMode="auto">
          <a:xfrm>
            <a:off x="3511550" y="2698750"/>
            <a:ext cx="446088" cy="2449513"/>
            <a:chOff x="2212" y="1700"/>
            <a:chExt cx="281" cy="1543"/>
          </a:xfrm>
        </p:grpSpPr>
        <p:sp>
          <p:nvSpPr>
            <p:cNvPr id="949253" name="Line 5"/>
            <p:cNvSpPr>
              <a:spLocks noChangeShapeType="1"/>
            </p:cNvSpPr>
            <p:nvPr/>
          </p:nvSpPr>
          <p:spPr bwMode="auto">
            <a:xfrm>
              <a:off x="2260" y="1700"/>
              <a:ext cx="0" cy="129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9254" name="Rectangle 6"/>
            <p:cNvSpPr>
              <a:spLocks noChangeArrowheads="1"/>
            </p:cNvSpPr>
            <p:nvPr/>
          </p:nvSpPr>
          <p:spPr bwMode="auto">
            <a:xfrm>
              <a:off x="2212" y="299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949255" name="Line 7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56" name="Line 8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57" name="Rectangle 9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49258" name="Line 10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59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60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949261" name="Rectangle 13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49262" name="Rectangle 14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949263" name="Group 15"/>
          <p:cNvGrpSpPr>
            <a:grpSpLocks/>
          </p:cNvGrpSpPr>
          <p:nvPr/>
        </p:nvGrpSpPr>
        <p:grpSpPr bwMode="auto">
          <a:xfrm>
            <a:off x="1136650" y="4348163"/>
            <a:ext cx="6099175" cy="1771650"/>
            <a:chOff x="716" y="2739"/>
            <a:chExt cx="3842" cy="1116"/>
          </a:xfrm>
        </p:grpSpPr>
        <p:sp>
          <p:nvSpPr>
            <p:cNvPr id="949264" name="Line 16"/>
            <p:cNvSpPr>
              <a:spLocks noChangeShapeType="1"/>
            </p:cNvSpPr>
            <p:nvPr/>
          </p:nvSpPr>
          <p:spPr bwMode="auto">
            <a:xfrm>
              <a:off x="716" y="2739"/>
              <a:ext cx="3042" cy="9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9265" name="Rectangle 17"/>
            <p:cNvSpPr>
              <a:spLocks noChangeArrowheads="1"/>
            </p:cNvSpPr>
            <p:nvPr/>
          </p:nvSpPr>
          <p:spPr bwMode="auto">
            <a:xfrm>
              <a:off x="3797" y="3586"/>
              <a:ext cx="7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>
                  <a:solidFill>
                    <a:schemeClr val="tx2"/>
                  </a:solidFill>
                  <a:latin typeface="Arial" charset="0"/>
                </a:rPr>
                <a:t>(</a:t>
              </a:r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X </a:t>
              </a:r>
              <a:r>
                <a:rPr lang="en-GB" sz="2200" i="1">
                  <a:solidFill>
                    <a:schemeClr val="tx2"/>
                  </a:solidFill>
                  <a:latin typeface="Arial" charset="0"/>
                  <a:cs typeface="Arial" charset="0"/>
                </a:rPr>
                <a:t>– </a:t>
              </a:r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M</a:t>
              </a:r>
              <a:r>
                <a:rPr lang="en-GB" sz="2200">
                  <a:solidFill>
                    <a:schemeClr val="tx2"/>
                  </a:solidFill>
                  <a:latin typeface="Arial" charset="0"/>
                </a:rPr>
                <a:t>)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949266" name="Rectangle 18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949267" name="Group 19"/>
          <p:cNvGrpSpPr>
            <a:grpSpLocks/>
          </p:cNvGrpSpPr>
          <p:nvPr/>
        </p:nvGrpSpPr>
        <p:grpSpPr bwMode="auto">
          <a:xfrm>
            <a:off x="3254375" y="4394200"/>
            <a:ext cx="369888" cy="1049338"/>
            <a:chOff x="2050" y="2768"/>
            <a:chExt cx="233" cy="661"/>
          </a:xfrm>
        </p:grpSpPr>
        <p:grpSp>
          <p:nvGrpSpPr>
            <p:cNvPr id="949268" name="Group 20"/>
            <p:cNvGrpSpPr>
              <a:grpSpLocks/>
            </p:cNvGrpSpPr>
            <p:nvPr/>
          </p:nvGrpSpPr>
          <p:grpSpPr bwMode="auto">
            <a:xfrm>
              <a:off x="2050" y="2768"/>
              <a:ext cx="233" cy="661"/>
              <a:chOff x="2050" y="2768"/>
              <a:chExt cx="233" cy="661"/>
            </a:xfrm>
          </p:grpSpPr>
          <p:sp>
            <p:nvSpPr>
              <p:cNvPr id="949269" name="Rectangle 21"/>
              <p:cNvSpPr>
                <a:spLocks noChangeArrowheads="1"/>
              </p:cNvSpPr>
              <p:nvPr/>
            </p:nvSpPr>
            <p:spPr bwMode="auto">
              <a:xfrm>
                <a:off x="2050" y="317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GB" i="1">
                    <a:solidFill>
                      <a:schemeClr val="accent2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949270" name="Line 22"/>
              <p:cNvSpPr>
                <a:spLocks noChangeShapeType="1"/>
              </p:cNvSpPr>
              <p:nvPr/>
            </p:nvSpPr>
            <p:spPr bwMode="auto">
              <a:xfrm>
                <a:off x="2259" y="3006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49271" name="Rectangle 23"/>
              <p:cNvSpPr>
                <a:spLocks noChangeArrowheads="1"/>
              </p:cNvSpPr>
              <p:nvPr/>
            </p:nvSpPr>
            <p:spPr bwMode="auto">
              <a:xfrm>
                <a:off x="2072" y="2768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GB" i="1">
                    <a:solidFill>
                      <a:schemeClr val="accent2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949272" name="Oval 24"/>
              <p:cNvSpPr>
                <a:spLocks noChangeArrowheads="1"/>
              </p:cNvSpPr>
              <p:nvPr/>
            </p:nvSpPr>
            <p:spPr bwMode="auto">
              <a:xfrm>
                <a:off x="2224" y="3206"/>
                <a:ext cx="59" cy="59"/>
              </a:xfrm>
              <a:prstGeom prst="ellipse">
                <a:avLst/>
              </a:prstGeom>
              <a:solidFill>
                <a:srgbClr val="FFCCCC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49273" name="Oval 25"/>
            <p:cNvSpPr>
              <a:spLocks noChangeArrowheads="1"/>
            </p:cNvSpPr>
            <p:nvPr/>
          </p:nvSpPr>
          <p:spPr bwMode="auto">
            <a:xfrm>
              <a:off x="2224" y="2982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49274" name="Oval 26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76" name="AutoShape 28" descr="Parchment"/>
          <p:cNvSpPr>
            <a:spLocks noChangeArrowheads="1"/>
          </p:cNvSpPr>
          <p:nvPr/>
        </p:nvSpPr>
        <p:spPr bwMode="auto">
          <a:xfrm>
            <a:off x="5368479" y="2755900"/>
            <a:ext cx="2812354" cy="88423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49277" name="Rectangle 29" descr="Parchment"/>
          <p:cNvSpPr>
            <a:spLocks noChangeArrowheads="1"/>
          </p:cNvSpPr>
          <p:nvPr/>
        </p:nvSpPr>
        <p:spPr bwMode="auto">
          <a:xfrm>
            <a:off x="5426128" y="2853676"/>
            <a:ext cx="2681182" cy="67775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Το έλλειμμα </a:t>
            </a: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τρεχουσών</a:t>
            </a:r>
          </a:p>
          <a:p>
            <a:pPr algn="ctr" defTabSz="762000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συναλλαγών </a:t>
            </a:r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του α - β</a:t>
            </a:r>
            <a:endParaRPr lang="en-GB" sz="1900" i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49278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299" name="Line 3"/>
          <p:cNvSpPr>
            <a:spLocks noChangeShapeType="1"/>
          </p:cNvSpPr>
          <p:nvPr/>
        </p:nvSpPr>
        <p:spPr bwMode="auto">
          <a:xfrm>
            <a:off x="3587750" y="2698750"/>
            <a:ext cx="0" cy="20605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0" name="Rectangle 4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1" name="Rectangle 5"/>
          <p:cNvSpPr>
            <a:spLocks noChangeArrowheads="1"/>
          </p:cNvSpPr>
          <p:nvPr/>
        </p:nvSpPr>
        <p:spPr bwMode="auto">
          <a:xfrm>
            <a:off x="3511550" y="47513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1302" name="Line 6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3" name="Line 7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4" name="Rectangle 8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51305" name="Line 9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6" name="Line 10"/>
          <p:cNvSpPr>
            <a:spLocks noChangeShapeType="1"/>
          </p:cNvSpPr>
          <p:nvPr/>
        </p:nvSpPr>
        <p:spPr bwMode="auto">
          <a:xfrm>
            <a:off x="1136650" y="4348163"/>
            <a:ext cx="4829175" cy="1581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7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09" name="Rectangle 13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51310" name="Rectangle 14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1311" name="Rectangle 15"/>
          <p:cNvSpPr>
            <a:spLocks noChangeArrowheads="1"/>
          </p:cNvSpPr>
          <p:nvPr/>
        </p:nvSpPr>
        <p:spPr bwMode="auto">
          <a:xfrm>
            <a:off x="6027738" y="5692775"/>
            <a:ext cx="1208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sz="2200" i="1">
                <a:solidFill>
                  <a:schemeClr val="tx2"/>
                </a:solidFill>
                <a:latin typeface="Arial" charset="0"/>
                <a:cs typeface="Arial" charset="0"/>
              </a:rPr>
              <a:t>– 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2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1312" name="Rectangle 16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951313" name="Line 17"/>
          <p:cNvSpPr>
            <a:spLocks noChangeShapeType="1"/>
          </p:cNvSpPr>
          <p:nvPr/>
        </p:nvSpPr>
        <p:spPr bwMode="auto">
          <a:xfrm>
            <a:off x="3586163" y="4772025"/>
            <a:ext cx="0" cy="374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14" name="Oval 18"/>
          <p:cNvSpPr>
            <a:spLocks noChangeArrowheads="1"/>
          </p:cNvSpPr>
          <p:nvPr/>
        </p:nvSpPr>
        <p:spPr bwMode="auto">
          <a:xfrm>
            <a:off x="3530600" y="47339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15" name="Oval 19"/>
          <p:cNvSpPr>
            <a:spLocks noChangeArrowheads="1"/>
          </p:cNvSpPr>
          <p:nvPr/>
        </p:nvSpPr>
        <p:spPr bwMode="auto">
          <a:xfrm>
            <a:off x="3530600" y="50895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16" name="Oval 20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18" name="AutoShape 22" descr="Parchment"/>
          <p:cNvSpPr>
            <a:spLocks noChangeArrowheads="1"/>
          </p:cNvSpPr>
          <p:nvPr/>
        </p:nvSpPr>
        <p:spPr bwMode="auto">
          <a:xfrm>
            <a:off x="5496314" y="2755900"/>
            <a:ext cx="2556685" cy="89376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1319" name="Rectangle 23" descr="Parchment"/>
          <p:cNvSpPr>
            <a:spLocks noChangeArrowheads="1"/>
          </p:cNvSpPr>
          <p:nvPr/>
        </p:nvSpPr>
        <p:spPr bwMode="auto">
          <a:xfrm>
            <a:off x="5604604" y="2854730"/>
            <a:ext cx="2311530" cy="67775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Η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συναλλαγματική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ισοτιμία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υποτιμάται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51320" name="Rectangle 24"/>
          <p:cNvSpPr>
            <a:spLocks noChangeArrowheads="1"/>
          </p:cNvSpPr>
          <p:nvPr/>
        </p:nvSpPr>
        <p:spPr bwMode="auto">
          <a:xfrm>
            <a:off x="3254375" y="5046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51321" name="Rectangle 25"/>
          <p:cNvSpPr>
            <a:spLocks noChangeArrowheads="1"/>
          </p:cNvSpPr>
          <p:nvPr/>
        </p:nvSpPr>
        <p:spPr bwMode="auto">
          <a:xfrm>
            <a:off x="3289300" y="439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47" name="Line 3"/>
          <p:cNvSpPr>
            <a:spLocks noChangeShapeType="1"/>
          </p:cNvSpPr>
          <p:nvPr/>
        </p:nvSpPr>
        <p:spPr bwMode="auto">
          <a:xfrm>
            <a:off x="3587750" y="2698750"/>
            <a:ext cx="0" cy="20605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49" name="Rectangle 5"/>
          <p:cNvSpPr>
            <a:spLocks noChangeArrowheads="1"/>
          </p:cNvSpPr>
          <p:nvPr/>
        </p:nvSpPr>
        <p:spPr bwMode="auto">
          <a:xfrm>
            <a:off x="3511550" y="47513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3350" name="Line 6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51" name="Line 7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52" name="Rectangle 8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53353" name="Line 9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54" name="Line 10"/>
          <p:cNvSpPr>
            <a:spLocks noChangeShapeType="1"/>
          </p:cNvSpPr>
          <p:nvPr/>
        </p:nvSpPr>
        <p:spPr bwMode="auto">
          <a:xfrm>
            <a:off x="1136650" y="4348163"/>
            <a:ext cx="4829175" cy="1581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55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57" name="Rectangle 13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53358" name="Rectangle 14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3359" name="Rectangle 15"/>
          <p:cNvSpPr>
            <a:spLocks noChangeArrowheads="1"/>
          </p:cNvSpPr>
          <p:nvPr/>
        </p:nvSpPr>
        <p:spPr bwMode="auto">
          <a:xfrm>
            <a:off x="6027738" y="5692775"/>
            <a:ext cx="1208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sz="2200" i="1">
                <a:solidFill>
                  <a:schemeClr val="tx2"/>
                </a:solidFill>
                <a:latin typeface="Arial" charset="0"/>
                <a:cs typeface="Arial" charset="0"/>
              </a:rPr>
              <a:t>– 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2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3360" name="Rectangle 16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953361" name="Line 17"/>
          <p:cNvSpPr>
            <a:spLocks noChangeShapeType="1"/>
          </p:cNvSpPr>
          <p:nvPr/>
        </p:nvSpPr>
        <p:spPr bwMode="auto">
          <a:xfrm>
            <a:off x="3586163" y="4772025"/>
            <a:ext cx="0" cy="374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62" name="Oval 18"/>
          <p:cNvSpPr>
            <a:spLocks noChangeArrowheads="1"/>
          </p:cNvSpPr>
          <p:nvPr/>
        </p:nvSpPr>
        <p:spPr bwMode="auto">
          <a:xfrm>
            <a:off x="3530600" y="47339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63" name="Oval 19"/>
          <p:cNvSpPr>
            <a:spLocks noChangeArrowheads="1"/>
          </p:cNvSpPr>
          <p:nvPr/>
        </p:nvSpPr>
        <p:spPr bwMode="auto">
          <a:xfrm>
            <a:off x="3530600" y="50895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64" name="Oval 20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66" name="AutoShape 22" descr="Parchment"/>
          <p:cNvSpPr>
            <a:spLocks noChangeArrowheads="1"/>
          </p:cNvSpPr>
          <p:nvPr/>
        </p:nvSpPr>
        <p:spPr bwMode="auto">
          <a:xfrm>
            <a:off x="5126002" y="2755900"/>
            <a:ext cx="3124270" cy="90328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3367" name="Rectangle 23" descr="Parchment"/>
          <p:cNvSpPr>
            <a:spLocks noChangeArrowheads="1"/>
          </p:cNvSpPr>
          <p:nvPr/>
        </p:nvSpPr>
        <p:spPr bwMode="auto">
          <a:xfrm>
            <a:off x="5271968" y="2855783"/>
            <a:ext cx="2807563" cy="67775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Οι εξαγωγές αυξάνονται.</a:t>
            </a:r>
          </a:p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οι εισαγωγές μειώνονται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953368" name="Group 24"/>
          <p:cNvGrpSpPr>
            <a:grpSpLocks/>
          </p:cNvGrpSpPr>
          <p:nvPr/>
        </p:nvGrpSpPr>
        <p:grpSpPr bwMode="auto">
          <a:xfrm>
            <a:off x="2190750" y="4006850"/>
            <a:ext cx="2840038" cy="1598613"/>
            <a:chOff x="1380" y="2524"/>
            <a:chExt cx="1789" cy="1007"/>
          </a:xfrm>
        </p:grpSpPr>
        <p:sp>
          <p:nvSpPr>
            <p:cNvPr id="953369" name="Line 25"/>
            <p:cNvSpPr>
              <a:spLocks noChangeShapeType="1"/>
            </p:cNvSpPr>
            <p:nvPr/>
          </p:nvSpPr>
          <p:spPr bwMode="auto">
            <a:xfrm flipV="1">
              <a:off x="1380" y="2524"/>
              <a:ext cx="0" cy="4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3370" name="Line 26"/>
            <p:cNvSpPr>
              <a:spLocks noChangeShapeType="1"/>
            </p:cNvSpPr>
            <p:nvPr/>
          </p:nvSpPr>
          <p:spPr bwMode="auto">
            <a:xfrm flipV="1">
              <a:off x="3169" y="3135"/>
              <a:ext cx="0" cy="3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53371" name="Rectangle 27"/>
          <p:cNvSpPr>
            <a:spLocks noChangeArrowheads="1"/>
          </p:cNvSpPr>
          <p:nvPr/>
        </p:nvSpPr>
        <p:spPr bwMode="auto">
          <a:xfrm>
            <a:off x="3254375" y="5046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53372" name="Rectangle 28"/>
          <p:cNvSpPr>
            <a:spLocks noChangeArrowheads="1"/>
          </p:cNvSpPr>
          <p:nvPr/>
        </p:nvSpPr>
        <p:spPr bwMode="auto">
          <a:xfrm>
            <a:off x="3289300" y="439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395" name="Line 3"/>
          <p:cNvSpPr>
            <a:spLocks noChangeShapeType="1"/>
          </p:cNvSpPr>
          <p:nvPr/>
        </p:nvSpPr>
        <p:spPr bwMode="auto">
          <a:xfrm>
            <a:off x="3587750" y="2698750"/>
            <a:ext cx="0" cy="20605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397" name="Rectangle 5"/>
          <p:cNvSpPr>
            <a:spLocks noChangeArrowheads="1"/>
          </p:cNvSpPr>
          <p:nvPr/>
        </p:nvSpPr>
        <p:spPr bwMode="auto">
          <a:xfrm>
            <a:off x="3511550" y="47513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5398" name="Line 6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399" name="Line 7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00" name="Rectangle 8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55401" name="Line 9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02" name="Line 10"/>
          <p:cNvSpPr>
            <a:spLocks noChangeShapeType="1"/>
          </p:cNvSpPr>
          <p:nvPr/>
        </p:nvSpPr>
        <p:spPr bwMode="auto">
          <a:xfrm>
            <a:off x="1136650" y="4348163"/>
            <a:ext cx="4829175" cy="1581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03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05" name="Rectangle 13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55406" name="Rectangle 14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5407" name="Rectangle 15"/>
          <p:cNvSpPr>
            <a:spLocks noChangeArrowheads="1"/>
          </p:cNvSpPr>
          <p:nvPr/>
        </p:nvSpPr>
        <p:spPr bwMode="auto">
          <a:xfrm>
            <a:off x="6027738" y="5692775"/>
            <a:ext cx="1208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sz="2200" i="1">
                <a:solidFill>
                  <a:schemeClr val="tx2"/>
                </a:solidFill>
                <a:latin typeface="Arial" charset="0"/>
                <a:cs typeface="Arial" charset="0"/>
              </a:rPr>
              <a:t>– 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2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5408" name="Rectangle 16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955409" name="Line 17"/>
          <p:cNvSpPr>
            <a:spLocks noChangeShapeType="1"/>
          </p:cNvSpPr>
          <p:nvPr/>
        </p:nvSpPr>
        <p:spPr bwMode="auto">
          <a:xfrm>
            <a:off x="3586163" y="4772025"/>
            <a:ext cx="0" cy="374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10" name="Oval 18"/>
          <p:cNvSpPr>
            <a:spLocks noChangeArrowheads="1"/>
          </p:cNvSpPr>
          <p:nvPr/>
        </p:nvSpPr>
        <p:spPr bwMode="auto">
          <a:xfrm>
            <a:off x="3530600" y="47339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11" name="Oval 19"/>
          <p:cNvSpPr>
            <a:spLocks noChangeArrowheads="1"/>
          </p:cNvSpPr>
          <p:nvPr/>
        </p:nvSpPr>
        <p:spPr bwMode="auto">
          <a:xfrm>
            <a:off x="3530600" y="50895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12" name="Oval 20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14" name="AutoShape 22" descr="Parchment"/>
          <p:cNvSpPr>
            <a:spLocks noChangeArrowheads="1"/>
          </p:cNvSpPr>
          <p:nvPr/>
        </p:nvSpPr>
        <p:spPr bwMode="auto">
          <a:xfrm>
            <a:off x="5853113" y="2755900"/>
            <a:ext cx="1695450" cy="887413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15" name="Rectangle 23" descr="Parchment"/>
          <p:cNvSpPr>
            <a:spLocks noChangeArrowheads="1"/>
          </p:cNvSpPr>
          <p:nvPr/>
        </p:nvSpPr>
        <p:spPr bwMode="auto">
          <a:xfrm>
            <a:off x="5999745" y="2854027"/>
            <a:ext cx="1388905" cy="67775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Οι </a:t>
            </a: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δαπάνες</a:t>
            </a:r>
            <a:br>
              <a:rPr lang="el-GR" sz="19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αυξάνονται</a:t>
            </a:r>
            <a:endParaRPr lang="en-GB" sz="19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955416" name="Group 24"/>
          <p:cNvGrpSpPr>
            <a:grpSpLocks/>
          </p:cNvGrpSpPr>
          <p:nvPr/>
        </p:nvGrpSpPr>
        <p:grpSpPr bwMode="auto">
          <a:xfrm>
            <a:off x="1987550" y="1270000"/>
            <a:ext cx="3706813" cy="2074863"/>
            <a:chOff x="1252" y="800"/>
            <a:chExt cx="2335" cy="1307"/>
          </a:xfrm>
        </p:grpSpPr>
        <p:sp>
          <p:nvSpPr>
            <p:cNvPr id="955417" name="Line 25"/>
            <p:cNvSpPr>
              <a:spLocks noChangeShapeType="1"/>
            </p:cNvSpPr>
            <p:nvPr/>
          </p:nvSpPr>
          <p:spPr bwMode="auto">
            <a:xfrm>
              <a:off x="3587" y="800"/>
              <a:ext cx="0" cy="24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5418" name="Line 26"/>
            <p:cNvSpPr>
              <a:spLocks noChangeShapeType="1"/>
            </p:cNvSpPr>
            <p:nvPr/>
          </p:nvSpPr>
          <p:spPr bwMode="auto">
            <a:xfrm>
              <a:off x="1252" y="1882"/>
              <a:ext cx="0" cy="2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55419" name="Line 27"/>
          <p:cNvSpPr>
            <a:spLocks noChangeShapeType="1"/>
          </p:cNvSpPr>
          <p:nvPr/>
        </p:nvSpPr>
        <p:spPr bwMode="auto">
          <a:xfrm flipV="1">
            <a:off x="2190750" y="4006850"/>
            <a:ext cx="0" cy="663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20" name="Line 28"/>
          <p:cNvSpPr>
            <a:spLocks noChangeShapeType="1"/>
          </p:cNvSpPr>
          <p:nvPr/>
        </p:nvSpPr>
        <p:spPr bwMode="auto">
          <a:xfrm flipV="1">
            <a:off x="5030788" y="4976813"/>
            <a:ext cx="0" cy="628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5421" name="Rectangle 29"/>
          <p:cNvSpPr>
            <a:spLocks noChangeArrowheads="1"/>
          </p:cNvSpPr>
          <p:nvPr/>
        </p:nvSpPr>
        <p:spPr bwMode="auto">
          <a:xfrm>
            <a:off x="3254375" y="5046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55422" name="Rectangle 30"/>
          <p:cNvSpPr>
            <a:spLocks noChangeArrowheads="1"/>
          </p:cNvSpPr>
          <p:nvPr/>
        </p:nvSpPr>
        <p:spPr bwMode="auto">
          <a:xfrm>
            <a:off x="3289300" y="439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43" name="Line 3"/>
          <p:cNvSpPr>
            <a:spLocks noChangeShapeType="1"/>
          </p:cNvSpPr>
          <p:nvPr/>
        </p:nvSpPr>
        <p:spPr bwMode="auto">
          <a:xfrm>
            <a:off x="3587750" y="2698750"/>
            <a:ext cx="0" cy="20605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44" name="Rectangle 4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45" name="Rectangle 5"/>
          <p:cNvSpPr>
            <a:spLocks noChangeArrowheads="1"/>
          </p:cNvSpPr>
          <p:nvPr/>
        </p:nvSpPr>
        <p:spPr bwMode="auto">
          <a:xfrm>
            <a:off x="3511550" y="47513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7446" name="Line 6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47" name="Line 7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48" name="Rectangle 8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57449" name="Line 9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50" name="Line 10"/>
          <p:cNvSpPr>
            <a:spLocks noChangeShapeType="1"/>
          </p:cNvSpPr>
          <p:nvPr/>
        </p:nvSpPr>
        <p:spPr bwMode="auto">
          <a:xfrm>
            <a:off x="1136650" y="4348163"/>
            <a:ext cx="4829175" cy="1581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51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53" name="Rectangle 13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57454" name="Rectangle 14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7455" name="Rectangle 15"/>
          <p:cNvSpPr>
            <a:spLocks noChangeArrowheads="1"/>
          </p:cNvSpPr>
          <p:nvPr/>
        </p:nvSpPr>
        <p:spPr bwMode="auto">
          <a:xfrm>
            <a:off x="6027738" y="5692775"/>
            <a:ext cx="1208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sz="2200" i="1">
                <a:solidFill>
                  <a:schemeClr val="tx2"/>
                </a:solidFill>
                <a:latin typeface="Arial" charset="0"/>
                <a:cs typeface="Arial" charset="0"/>
              </a:rPr>
              <a:t>– 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2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7456" name="Rectangle 16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957457" name="Line 17"/>
          <p:cNvSpPr>
            <a:spLocks noChangeShapeType="1"/>
          </p:cNvSpPr>
          <p:nvPr/>
        </p:nvSpPr>
        <p:spPr bwMode="auto">
          <a:xfrm>
            <a:off x="3586163" y="4772025"/>
            <a:ext cx="0" cy="374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58" name="Oval 18"/>
          <p:cNvSpPr>
            <a:spLocks noChangeArrowheads="1"/>
          </p:cNvSpPr>
          <p:nvPr/>
        </p:nvSpPr>
        <p:spPr bwMode="auto">
          <a:xfrm>
            <a:off x="3530600" y="47339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59" name="Oval 19"/>
          <p:cNvSpPr>
            <a:spLocks noChangeArrowheads="1"/>
          </p:cNvSpPr>
          <p:nvPr/>
        </p:nvSpPr>
        <p:spPr bwMode="auto">
          <a:xfrm>
            <a:off x="3530600" y="50895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0" name="Oval 20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2" name="AutoShape 22" descr="Parchment"/>
          <p:cNvSpPr>
            <a:spLocks noChangeArrowheads="1"/>
          </p:cNvSpPr>
          <p:nvPr/>
        </p:nvSpPr>
        <p:spPr bwMode="auto">
          <a:xfrm>
            <a:off x="4385469" y="2628271"/>
            <a:ext cx="3859213" cy="120712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3" name="Rectangle 23"/>
          <p:cNvSpPr>
            <a:spLocks noChangeArrowheads="1"/>
          </p:cNvSpPr>
          <p:nvPr/>
        </p:nvSpPr>
        <p:spPr bwMode="auto">
          <a:xfrm>
            <a:off x="4446831" y="2696588"/>
            <a:ext cx="3735022" cy="9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900" b="1" dirty="0">
                <a:solidFill>
                  <a:schemeClr val="accent2"/>
                </a:solidFill>
                <a:latin typeface="Arial" charset="0"/>
              </a:rPr>
              <a:t>Εφέ εισοδήματος</a:t>
            </a:r>
          </a:p>
          <a:p>
            <a:pPr algn="ctr" defTabSz="762000"/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Οι εξαγωγές μειώνονται κάπως</a:t>
            </a: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ctr" defTabSz="762000"/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Οι </a:t>
            </a:r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εισαγωγές ανακάμπτουν κάπως</a:t>
            </a: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57464" name="Line 24"/>
          <p:cNvSpPr>
            <a:spLocks noChangeShapeType="1"/>
          </p:cNvSpPr>
          <p:nvPr/>
        </p:nvSpPr>
        <p:spPr bwMode="auto">
          <a:xfrm>
            <a:off x="5694363" y="1270000"/>
            <a:ext cx="0" cy="3921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5" name="Line 25"/>
          <p:cNvSpPr>
            <a:spLocks noChangeShapeType="1"/>
          </p:cNvSpPr>
          <p:nvPr/>
        </p:nvSpPr>
        <p:spPr bwMode="auto">
          <a:xfrm>
            <a:off x="1987550" y="2987675"/>
            <a:ext cx="0" cy="357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6" name="Line 26"/>
          <p:cNvSpPr>
            <a:spLocks noChangeShapeType="1"/>
          </p:cNvSpPr>
          <p:nvPr/>
        </p:nvSpPr>
        <p:spPr bwMode="auto">
          <a:xfrm flipV="1">
            <a:off x="2190750" y="4006850"/>
            <a:ext cx="0" cy="663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7467" name="Line 27"/>
          <p:cNvSpPr>
            <a:spLocks noChangeShapeType="1"/>
          </p:cNvSpPr>
          <p:nvPr/>
        </p:nvSpPr>
        <p:spPr bwMode="auto">
          <a:xfrm flipV="1">
            <a:off x="5030788" y="4976813"/>
            <a:ext cx="0" cy="628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57468" name="Group 28"/>
          <p:cNvGrpSpPr>
            <a:grpSpLocks/>
          </p:cNvGrpSpPr>
          <p:nvPr/>
        </p:nvGrpSpPr>
        <p:grpSpPr bwMode="auto">
          <a:xfrm>
            <a:off x="2327275" y="4057650"/>
            <a:ext cx="2890838" cy="1309688"/>
            <a:chOff x="1466" y="2556"/>
            <a:chExt cx="1821" cy="825"/>
          </a:xfrm>
        </p:grpSpPr>
        <p:sp>
          <p:nvSpPr>
            <p:cNvPr id="957469" name="Line 29"/>
            <p:cNvSpPr>
              <a:spLocks noChangeShapeType="1"/>
            </p:cNvSpPr>
            <p:nvPr/>
          </p:nvSpPr>
          <p:spPr bwMode="auto">
            <a:xfrm>
              <a:off x="1466" y="2556"/>
              <a:ext cx="0" cy="2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7470" name="Line 30"/>
            <p:cNvSpPr>
              <a:spLocks noChangeShapeType="1"/>
            </p:cNvSpPr>
            <p:nvPr/>
          </p:nvSpPr>
          <p:spPr bwMode="auto">
            <a:xfrm>
              <a:off x="3287" y="3167"/>
              <a:ext cx="0" cy="2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57471" name="Rectangle 31"/>
          <p:cNvSpPr>
            <a:spLocks noChangeArrowheads="1"/>
          </p:cNvSpPr>
          <p:nvPr/>
        </p:nvSpPr>
        <p:spPr bwMode="auto">
          <a:xfrm>
            <a:off x="3254375" y="5046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57472" name="Rectangle 32"/>
          <p:cNvSpPr>
            <a:spLocks noChangeArrowheads="1"/>
          </p:cNvSpPr>
          <p:nvPr/>
        </p:nvSpPr>
        <p:spPr bwMode="auto">
          <a:xfrm>
            <a:off x="3289300" y="439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416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1" name="Rectangle 3"/>
          <p:cNvSpPr>
            <a:spLocks noChangeArrowheads="1"/>
          </p:cNvSpPr>
          <p:nvPr/>
        </p:nvSpPr>
        <p:spPr bwMode="auto">
          <a:xfrm>
            <a:off x="3289300" y="4394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959492" name="Rectangle 4"/>
          <p:cNvSpPr>
            <a:spLocks noChangeArrowheads="1"/>
          </p:cNvSpPr>
          <p:nvPr/>
        </p:nvSpPr>
        <p:spPr bwMode="auto">
          <a:xfrm>
            <a:off x="1085850" y="4772025"/>
            <a:ext cx="6954838" cy="136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3511550" y="47513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9494" name="Line 6"/>
          <p:cNvSpPr>
            <a:spLocks noChangeShapeType="1"/>
          </p:cNvSpPr>
          <p:nvPr/>
        </p:nvSpPr>
        <p:spPr bwMode="auto">
          <a:xfrm>
            <a:off x="1066800" y="609600"/>
            <a:ext cx="0" cy="554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5" name="Line 7"/>
          <p:cNvSpPr>
            <a:spLocks noChangeShapeType="1"/>
          </p:cNvSpPr>
          <p:nvPr/>
        </p:nvSpPr>
        <p:spPr bwMode="auto">
          <a:xfrm>
            <a:off x="1066800" y="4770438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6" name="Rectangle 8"/>
          <p:cNvSpPr>
            <a:spLocks noChangeArrowheads="1"/>
          </p:cNvSpPr>
          <p:nvPr/>
        </p:nvSpPr>
        <p:spPr bwMode="auto">
          <a:xfrm>
            <a:off x="727075" y="4605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59497" name="Line 9"/>
          <p:cNvSpPr>
            <a:spLocks noChangeShapeType="1"/>
          </p:cNvSpPr>
          <p:nvPr/>
        </p:nvSpPr>
        <p:spPr bwMode="auto">
          <a:xfrm flipV="1">
            <a:off x="1068388" y="793750"/>
            <a:ext cx="4789487" cy="3960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8" name="Line 10"/>
          <p:cNvSpPr>
            <a:spLocks noChangeShapeType="1"/>
          </p:cNvSpPr>
          <p:nvPr/>
        </p:nvSpPr>
        <p:spPr bwMode="auto">
          <a:xfrm>
            <a:off x="1136650" y="4348163"/>
            <a:ext cx="4829175" cy="1581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9" name="Line 11"/>
          <p:cNvSpPr>
            <a:spLocks noChangeShapeType="1"/>
          </p:cNvSpPr>
          <p:nvPr/>
        </p:nvSpPr>
        <p:spPr bwMode="auto">
          <a:xfrm flipV="1">
            <a:off x="1255713" y="1320800"/>
            <a:ext cx="5221287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00" name="Line 12"/>
          <p:cNvSpPr>
            <a:spLocks noChangeShapeType="1"/>
          </p:cNvSpPr>
          <p:nvPr/>
        </p:nvSpPr>
        <p:spPr bwMode="auto">
          <a:xfrm>
            <a:off x="3587750" y="2698750"/>
            <a:ext cx="0" cy="246538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02" name="Rectangle 14"/>
          <p:cNvSpPr>
            <a:spLocks noChangeArrowheads="1"/>
          </p:cNvSpPr>
          <p:nvPr/>
        </p:nvSpPr>
        <p:spPr bwMode="auto">
          <a:xfrm>
            <a:off x="5807075" y="52070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959503" name="Rectangle 15"/>
          <p:cNvSpPr>
            <a:spLocks noChangeArrowheads="1"/>
          </p:cNvSpPr>
          <p:nvPr/>
        </p:nvSpPr>
        <p:spPr bwMode="auto">
          <a:xfrm>
            <a:off x="6521450" y="1130300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9504" name="Rectangle 16"/>
          <p:cNvSpPr>
            <a:spLocks noChangeArrowheads="1"/>
          </p:cNvSpPr>
          <p:nvPr/>
        </p:nvSpPr>
        <p:spPr bwMode="auto">
          <a:xfrm>
            <a:off x="6027738" y="5692775"/>
            <a:ext cx="1208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X </a:t>
            </a:r>
            <a:r>
              <a:rPr lang="en-GB" sz="2200" i="1">
                <a:solidFill>
                  <a:schemeClr val="tx2"/>
                </a:solidFill>
                <a:latin typeface="Arial" charset="0"/>
                <a:cs typeface="Arial" charset="0"/>
              </a:rPr>
              <a:t>– </a:t>
            </a:r>
            <a:r>
              <a:rPr lang="en-GB" sz="2200" i="1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GB" sz="220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59505" name="Rectangle 17"/>
          <p:cNvSpPr>
            <a:spLocks noChangeArrowheads="1"/>
          </p:cNvSpPr>
          <p:nvPr/>
        </p:nvSpPr>
        <p:spPr bwMode="auto">
          <a:xfrm>
            <a:off x="7829550" y="4832350"/>
            <a:ext cx="369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959506" name="Oval 18"/>
          <p:cNvSpPr>
            <a:spLocks noChangeArrowheads="1"/>
          </p:cNvSpPr>
          <p:nvPr/>
        </p:nvSpPr>
        <p:spPr bwMode="auto">
          <a:xfrm>
            <a:off x="3529013" y="2624138"/>
            <a:ext cx="93662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59507" name="Group 19"/>
          <p:cNvGrpSpPr>
            <a:grpSpLocks/>
          </p:cNvGrpSpPr>
          <p:nvPr/>
        </p:nvGrpSpPr>
        <p:grpSpPr bwMode="auto">
          <a:xfrm>
            <a:off x="4449821" y="2441944"/>
            <a:ext cx="4667925" cy="1556968"/>
            <a:chOff x="2774" y="1543"/>
            <a:chExt cx="3000" cy="1159"/>
          </a:xfrm>
        </p:grpSpPr>
        <p:sp>
          <p:nvSpPr>
            <p:cNvPr id="959508" name="AutoShape 20" descr="Parchment"/>
            <p:cNvSpPr>
              <a:spLocks noChangeArrowheads="1"/>
            </p:cNvSpPr>
            <p:nvPr/>
          </p:nvSpPr>
          <p:spPr bwMode="auto">
            <a:xfrm>
              <a:off x="2847" y="1543"/>
              <a:ext cx="2900" cy="1159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9509" name="Rectangle 21"/>
            <p:cNvSpPr>
              <a:spLocks noChangeArrowheads="1"/>
            </p:cNvSpPr>
            <p:nvPr/>
          </p:nvSpPr>
          <p:spPr bwMode="auto">
            <a:xfrm>
              <a:off x="2774" y="1644"/>
              <a:ext cx="3000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600" b="1" dirty="0">
                  <a:solidFill>
                    <a:schemeClr val="hlink"/>
                  </a:solidFill>
                  <a:latin typeface="Arial" charset="0"/>
                </a:rPr>
                <a:t>Τελική </a:t>
              </a:r>
              <a:r>
                <a:rPr lang="el-GR" sz="1600" b="1" dirty="0" smtClean="0">
                  <a:solidFill>
                    <a:schemeClr val="hlink"/>
                  </a:solidFill>
                  <a:latin typeface="Arial" charset="0"/>
                </a:rPr>
                <a:t>ισορροπία </a:t>
              </a:r>
              <a:r>
                <a:rPr lang="en-GB" sz="1600" b="1" dirty="0" smtClean="0">
                  <a:solidFill>
                    <a:schemeClr val="hlink"/>
                  </a:solidFill>
                  <a:latin typeface="Arial" charset="0"/>
                </a:rPr>
                <a:t>(</a:t>
              </a:r>
              <a:r>
                <a:rPr lang="en-GB" sz="1600" b="1" i="1" dirty="0" smtClean="0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1600" b="1" baseline="-25000" dirty="0" smtClean="0">
                  <a:solidFill>
                    <a:schemeClr val="hlink"/>
                  </a:solidFill>
                  <a:latin typeface="Arial" charset="0"/>
                </a:rPr>
                <a:t>2</a:t>
              </a:r>
              <a:r>
                <a:rPr lang="en-GB" sz="1600" b="1" dirty="0" smtClean="0">
                  <a:solidFill>
                    <a:schemeClr val="hlink"/>
                  </a:solidFill>
                  <a:latin typeface="Arial" charset="0"/>
                </a:rPr>
                <a:t>)</a:t>
              </a:r>
              <a:endParaRPr lang="en-GB" sz="1600" dirty="0" smtClean="0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/>
              <a:r>
                <a:rPr lang="el-GR" sz="1600" dirty="0">
                  <a:solidFill>
                    <a:schemeClr val="hlink"/>
                  </a:solidFill>
                  <a:latin typeface="Arial" charset="0"/>
                </a:rPr>
                <a:t>Θετικό αποτέλεσμα υποκατάστασης</a:t>
              </a:r>
              <a:r>
                <a:rPr lang="el-GR" sz="1600" dirty="0" smtClean="0">
                  <a:solidFill>
                    <a:schemeClr val="hlink"/>
                  </a:solidFill>
                  <a:latin typeface="Arial" charset="0"/>
                </a:rPr>
                <a:t>: </a:t>
              </a:r>
              <a:r>
                <a:rPr lang="en-GB" sz="1600" i="1" dirty="0" smtClean="0">
                  <a:solidFill>
                    <a:schemeClr val="hlink"/>
                  </a:solidFill>
                  <a:latin typeface="Arial" charset="0"/>
                </a:rPr>
                <a:t>c </a:t>
              </a:r>
              <a:r>
                <a:rPr lang="en-GB" sz="1600" i="1" dirty="0" smtClean="0">
                  <a:solidFill>
                    <a:schemeClr val="hlink"/>
                  </a:solidFill>
                  <a:latin typeface="Arial" charset="0"/>
                  <a:cs typeface="Arial" charset="0"/>
                </a:rPr>
                <a:t>–</a:t>
              </a:r>
              <a:r>
                <a:rPr lang="en-GB" sz="1600" i="1" dirty="0" smtClean="0">
                  <a:solidFill>
                    <a:schemeClr val="accent1"/>
                  </a:solidFill>
                  <a:latin typeface="Arial" charset="0"/>
                  <a:cs typeface="Arial" charset="0"/>
                </a:rPr>
                <a:t> </a:t>
              </a:r>
              <a:r>
                <a:rPr lang="en-GB" sz="1600" i="1" dirty="0" smtClean="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en-GB" sz="1600" dirty="0" smtClean="0">
                <a:solidFill>
                  <a:schemeClr val="hlink"/>
                </a:solidFill>
                <a:latin typeface="Arial" charset="0"/>
              </a:endParaRPr>
            </a:p>
            <a:p>
              <a:pPr algn="ctr" defTabSz="762000"/>
              <a:r>
                <a:rPr lang="el-GR" sz="1600" dirty="0">
                  <a:solidFill>
                    <a:schemeClr val="hlink"/>
                  </a:solidFill>
                  <a:latin typeface="Arial" charset="0"/>
                </a:rPr>
                <a:t>Αρνητικό αποτέλεσμα υποκατάσταση</a:t>
              </a:r>
              <a:r>
                <a:rPr lang="el-GR" sz="1600" dirty="0" smtClean="0">
                  <a:solidFill>
                    <a:schemeClr val="hlink"/>
                  </a:solidFill>
                  <a:latin typeface="Arial" charset="0"/>
                </a:rPr>
                <a:t>: </a:t>
              </a:r>
              <a:r>
                <a:rPr lang="en-GB" sz="1600" i="1" dirty="0" smtClean="0">
                  <a:solidFill>
                    <a:schemeClr val="hlink"/>
                  </a:solidFill>
                  <a:latin typeface="Arial" charset="0"/>
                </a:rPr>
                <a:t>c </a:t>
              </a:r>
              <a:r>
                <a:rPr lang="en-GB" sz="1600" i="1" dirty="0">
                  <a:solidFill>
                    <a:schemeClr val="hlink"/>
                  </a:solidFill>
                  <a:latin typeface="Arial" charset="0"/>
                  <a:cs typeface="Arial" charset="0"/>
                </a:rPr>
                <a:t>– </a:t>
              </a:r>
              <a:r>
                <a:rPr lang="en-GB" sz="1600" i="1" dirty="0">
                  <a:solidFill>
                    <a:schemeClr val="hlink"/>
                  </a:solidFill>
                  <a:latin typeface="Arial" charset="0"/>
                </a:rPr>
                <a:t>a</a:t>
              </a:r>
            </a:p>
            <a:p>
              <a:pPr algn="ctr" defTabSz="762000"/>
              <a:r>
                <a:rPr lang="el-GR" sz="1600" dirty="0">
                  <a:solidFill>
                    <a:schemeClr val="accent2"/>
                  </a:solidFill>
                  <a:latin typeface="Arial" charset="0"/>
                </a:rPr>
                <a:t>Καθαρό αποτέλεσμα του ισοζυγίου πληρωμών</a:t>
              </a:r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:</a:t>
              </a:r>
              <a:b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1600" i="1" dirty="0" smtClean="0">
                  <a:solidFill>
                    <a:schemeClr val="accent2"/>
                  </a:solidFill>
                  <a:latin typeface="Arial" charset="0"/>
                </a:rPr>
                <a:t>a </a:t>
              </a:r>
              <a:r>
                <a:rPr lang="en-GB" sz="1600" i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– </a:t>
              </a:r>
              <a:r>
                <a:rPr lang="en-GB" sz="1600" i="1" dirty="0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959510" name="Line 22"/>
          <p:cNvSpPr>
            <a:spLocks noChangeShapeType="1"/>
          </p:cNvSpPr>
          <p:nvPr/>
        </p:nvSpPr>
        <p:spPr bwMode="auto">
          <a:xfrm flipV="1">
            <a:off x="1238250" y="1084263"/>
            <a:ext cx="5051425" cy="24145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11" name="Rectangle 23"/>
          <p:cNvSpPr>
            <a:spLocks noChangeArrowheads="1"/>
          </p:cNvSpPr>
          <p:nvPr/>
        </p:nvSpPr>
        <p:spPr bwMode="auto">
          <a:xfrm>
            <a:off x="6265863" y="790575"/>
            <a:ext cx="476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sz="22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959512" name="Group 24"/>
          <p:cNvGrpSpPr>
            <a:grpSpLocks/>
          </p:cNvGrpSpPr>
          <p:nvPr/>
        </p:nvGrpSpPr>
        <p:grpSpPr bwMode="auto">
          <a:xfrm>
            <a:off x="1289050" y="3735388"/>
            <a:ext cx="5997575" cy="1804987"/>
            <a:chOff x="812" y="2353"/>
            <a:chExt cx="3778" cy="1137"/>
          </a:xfrm>
        </p:grpSpPr>
        <p:sp>
          <p:nvSpPr>
            <p:cNvPr id="959513" name="Line 25"/>
            <p:cNvSpPr>
              <a:spLocks noChangeShapeType="1"/>
            </p:cNvSpPr>
            <p:nvPr/>
          </p:nvSpPr>
          <p:spPr bwMode="auto">
            <a:xfrm>
              <a:off x="812" y="2353"/>
              <a:ext cx="3042" cy="9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9514" name="Rectangle 26"/>
            <p:cNvSpPr>
              <a:spLocks noChangeArrowheads="1"/>
            </p:cNvSpPr>
            <p:nvPr/>
          </p:nvSpPr>
          <p:spPr bwMode="auto">
            <a:xfrm>
              <a:off x="3829" y="3221"/>
              <a:ext cx="7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>
                  <a:solidFill>
                    <a:schemeClr val="folHlink"/>
                  </a:solidFill>
                  <a:latin typeface="Arial" charset="0"/>
                </a:rPr>
                <a:t>(</a:t>
              </a:r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X</a:t>
              </a:r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GB" sz="2200" i="1">
                  <a:solidFill>
                    <a:schemeClr val="folHlink"/>
                  </a:solidFill>
                  <a:latin typeface="Arial" charset="0"/>
                  <a:cs typeface="Arial" charset="0"/>
                </a:rPr>
                <a:t>–</a:t>
              </a:r>
              <a:r>
                <a:rPr lang="en-GB" sz="2200" i="1">
                  <a:solidFill>
                    <a:schemeClr val="tx2"/>
                  </a:solidFill>
                  <a:latin typeface="Arial" charset="0"/>
                  <a:cs typeface="Arial" charset="0"/>
                </a:rPr>
                <a:t> </a:t>
              </a:r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M</a:t>
              </a:r>
              <a:r>
                <a:rPr lang="en-GB" sz="2200">
                  <a:solidFill>
                    <a:schemeClr val="folHlink"/>
                  </a:solidFill>
                  <a:latin typeface="Arial" charset="0"/>
                </a:rPr>
                <a:t>)</a:t>
              </a:r>
              <a:r>
                <a:rPr lang="en-GB" sz="22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59515" name="Group 27"/>
          <p:cNvGrpSpPr>
            <a:grpSpLocks/>
          </p:cNvGrpSpPr>
          <p:nvPr/>
        </p:nvGrpSpPr>
        <p:grpSpPr bwMode="auto">
          <a:xfrm>
            <a:off x="4224338" y="1949450"/>
            <a:ext cx="446087" cy="3214688"/>
            <a:chOff x="2661" y="1228"/>
            <a:chExt cx="281" cy="2025"/>
          </a:xfrm>
        </p:grpSpPr>
        <p:sp>
          <p:nvSpPr>
            <p:cNvPr id="959516" name="Line 28"/>
            <p:cNvSpPr>
              <a:spLocks noChangeShapeType="1"/>
            </p:cNvSpPr>
            <p:nvPr/>
          </p:nvSpPr>
          <p:spPr bwMode="auto">
            <a:xfrm>
              <a:off x="2794" y="1228"/>
              <a:ext cx="0" cy="1767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9517" name="Rectangle 29"/>
            <p:cNvSpPr>
              <a:spLocks noChangeArrowheads="1"/>
            </p:cNvSpPr>
            <p:nvPr/>
          </p:nvSpPr>
          <p:spPr bwMode="auto">
            <a:xfrm>
              <a:off x="2661" y="300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59518" name="Oval 30"/>
            <p:cNvSpPr>
              <a:spLocks noChangeArrowheads="1"/>
            </p:cNvSpPr>
            <p:nvPr/>
          </p:nvSpPr>
          <p:spPr bwMode="auto">
            <a:xfrm>
              <a:off x="2760" y="2972"/>
              <a:ext cx="59" cy="59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59519" name="Oval 31"/>
          <p:cNvSpPr>
            <a:spLocks noChangeArrowheads="1"/>
          </p:cNvSpPr>
          <p:nvPr/>
        </p:nvSpPr>
        <p:spPr bwMode="auto">
          <a:xfrm>
            <a:off x="4386263" y="1912938"/>
            <a:ext cx="93662" cy="93662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20" name="Line 32"/>
          <p:cNvSpPr>
            <a:spLocks noChangeShapeType="1"/>
          </p:cNvSpPr>
          <p:nvPr/>
        </p:nvSpPr>
        <p:spPr bwMode="auto">
          <a:xfrm>
            <a:off x="3586163" y="4772025"/>
            <a:ext cx="0" cy="374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21" name="Oval 33"/>
          <p:cNvSpPr>
            <a:spLocks noChangeArrowheads="1"/>
          </p:cNvSpPr>
          <p:nvPr/>
        </p:nvSpPr>
        <p:spPr bwMode="auto">
          <a:xfrm>
            <a:off x="3530600" y="50895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22" name="Oval 34"/>
          <p:cNvSpPr>
            <a:spLocks noChangeArrowheads="1"/>
          </p:cNvSpPr>
          <p:nvPr/>
        </p:nvSpPr>
        <p:spPr bwMode="auto">
          <a:xfrm>
            <a:off x="3530600" y="47339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59523" name="Group 35"/>
          <p:cNvGrpSpPr>
            <a:grpSpLocks/>
          </p:cNvGrpSpPr>
          <p:nvPr/>
        </p:nvGrpSpPr>
        <p:grpSpPr bwMode="auto">
          <a:xfrm>
            <a:off x="3322638" y="4105275"/>
            <a:ext cx="311150" cy="649288"/>
            <a:chOff x="2093" y="2586"/>
            <a:chExt cx="196" cy="409"/>
          </a:xfrm>
        </p:grpSpPr>
        <p:sp>
          <p:nvSpPr>
            <p:cNvPr id="959524" name="Line 36"/>
            <p:cNvSpPr>
              <a:spLocks noChangeShapeType="1"/>
            </p:cNvSpPr>
            <p:nvPr/>
          </p:nvSpPr>
          <p:spPr bwMode="auto">
            <a:xfrm>
              <a:off x="2259" y="2835"/>
              <a:ext cx="0" cy="16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59525" name="Group 37"/>
            <p:cNvGrpSpPr>
              <a:grpSpLocks/>
            </p:cNvGrpSpPr>
            <p:nvPr/>
          </p:nvGrpSpPr>
          <p:grpSpPr bwMode="auto">
            <a:xfrm>
              <a:off x="2093" y="2586"/>
              <a:ext cx="196" cy="261"/>
              <a:chOff x="2093" y="2586"/>
              <a:chExt cx="196" cy="261"/>
            </a:xfrm>
          </p:grpSpPr>
          <p:sp>
            <p:nvSpPr>
              <p:cNvPr id="959526" name="Rectangle 38"/>
              <p:cNvSpPr>
                <a:spLocks noChangeArrowheads="1"/>
              </p:cNvSpPr>
              <p:nvPr/>
            </p:nvSpPr>
            <p:spPr bwMode="auto">
              <a:xfrm>
                <a:off x="2093" y="2586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en-GB" i="1">
                    <a:solidFill>
                      <a:schemeClr val="hlink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959527" name="Oval 39"/>
              <p:cNvSpPr>
                <a:spLocks noChangeArrowheads="1"/>
              </p:cNvSpPr>
              <p:nvPr/>
            </p:nvSpPr>
            <p:spPr bwMode="auto">
              <a:xfrm>
                <a:off x="2223" y="2788"/>
                <a:ext cx="59" cy="5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959528" name="Rectangle 40"/>
          <p:cNvSpPr>
            <a:spLocks noChangeArrowheads="1"/>
          </p:cNvSpPr>
          <p:nvPr/>
        </p:nvSpPr>
        <p:spPr bwMode="auto">
          <a:xfrm>
            <a:off x="3254375" y="50466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 rot="16200000">
            <a:off x="-2147468" y="3064318"/>
            <a:ext cx="483786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Δαπάνες (Ε), εξαγωγές (Χ), εισαγωγές (Μ)</a:t>
            </a:r>
            <a:endParaRPr lang="en-GB" dirty="0"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του εισοδήματος (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σταθερές τιμές)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40" name="Rectangle 4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4310743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Ελεύθερη κυμαινόμενη συναλλαγματική ισοτιμία</a:t>
            </a:r>
            <a:endParaRPr lang="en-GB" sz="2400" dirty="0" smtClean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αυτόματη διόρθωση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μεταστροφή δαπανών </a:t>
            </a:r>
            <a:r>
              <a:rPr lang="en-GB" sz="2400" dirty="0" smtClean="0">
                <a:solidFill>
                  <a:srgbClr val="646B86"/>
                </a:solidFill>
              </a:rPr>
              <a:t>(</a:t>
            </a:r>
            <a:r>
              <a:rPr lang="el-GR" sz="2400" dirty="0" smtClean="0">
                <a:solidFill>
                  <a:srgbClr val="646B86"/>
                </a:solidFill>
              </a:rPr>
              <a:t>το αποτέλεσμα υποκατάστασης</a:t>
            </a:r>
            <a:r>
              <a:rPr lang="en-GB" sz="2400" dirty="0" smtClean="0">
                <a:solidFill>
                  <a:srgbClr val="646B86"/>
                </a:solidFill>
              </a:rPr>
              <a:t>)</a:t>
            </a:r>
            <a:endParaRPr lang="en-GB" sz="2400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η διαδικασία της προσαρμογής</a:t>
            </a:r>
            <a:endParaRPr lang="en-GB" sz="2000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ελαστικότητα καμπυλών ζήτησης και προσφοράς συναλλάγματος</a:t>
            </a:r>
            <a:endParaRPr lang="en-GB" sz="2000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η συνθήκη</a:t>
            </a:r>
            <a:r>
              <a:rPr lang="en-GB" sz="2000" dirty="0" smtClean="0">
                <a:solidFill>
                  <a:srgbClr val="646B86"/>
                </a:solidFill>
              </a:rPr>
              <a:t> Marshall–Lerner</a:t>
            </a:r>
            <a:endParaRPr lang="en-GB" sz="2000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μεταβολή δαπανών </a:t>
            </a:r>
            <a:r>
              <a:rPr lang="en-GB" sz="2400" dirty="0" smtClean="0">
                <a:solidFill>
                  <a:srgbClr val="646B86"/>
                </a:solidFill>
              </a:rPr>
              <a:t>(</a:t>
            </a:r>
            <a:r>
              <a:rPr lang="el-GR" sz="2400" dirty="0" smtClean="0">
                <a:solidFill>
                  <a:srgbClr val="646B86"/>
                </a:solidFill>
              </a:rPr>
              <a:t>το αποτέλεσμα εισοδήματος)</a:t>
            </a:r>
            <a:endParaRPr lang="en-GB" sz="2400" dirty="0">
              <a:solidFill>
                <a:srgbClr val="646B86"/>
              </a:solidFill>
            </a:endParaRPr>
          </a:p>
          <a:p>
            <a:pPr lvl="2">
              <a:lnSpc>
                <a:spcPct val="110000"/>
              </a:lnSpc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μία αύξηση του εισοδήματος</a:t>
            </a:r>
            <a:endParaRPr lang="en-GB" sz="2000" dirty="0">
              <a:solidFill>
                <a:srgbClr val="646B86"/>
              </a:solidFill>
            </a:endParaRPr>
          </a:p>
        </p:txBody>
      </p:sp>
      <p:sp>
        <p:nvSpPr>
          <p:cNvPr id="96154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Τα διαφορετικά συστήματα συναλλαγματικών ισοτιμιών</a:t>
            </a:r>
            <a:endParaRPr lang="en-GB" sz="3300" dirty="0"/>
          </a:p>
        </p:txBody>
      </p:sp>
      <p:sp>
        <p:nvSpPr>
          <p:cNvPr id="961542" name="Rectangle 6"/>
          <p:cNvSpPr>
            <a:spLocks/>
          </p:cNvSpPr>
          <p:nvPr/>
        </p:nvSpPr>
        <p:spPr bwMode="auto">
          <a:xfrm>
            <a:off x="301625" y="5414387"/>
            <a:ext cx="8534400" cy="5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11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μία αύξηση των τιμών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2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8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Ενδιάμεσα καθεστώτα συναλλαγματικών ισοτιμιών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σύστημα σταθερών αλλά προσαρμόσιμων συναλλαγματικών ισοτιμιών 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σύστημα διαχειριζόμενα κυμαινόμενων συναλλαγματικών ισοτιμιών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σύστημα σταδιακής προσαρμογής της συναλλαγματικής ισοτιμίας</a:t>
            </a:r>
            <a:endParaRPr lang="en-GB" dirty="0"/>
          </a:p>
        </p:txBody>
      </p:sp>
      <p:sp>
        <p:nvSpPr>
          <p:cNvPr id="96358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7596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Τα διαφορετικά συστήματα συναλλαγματικών ισοτιμιών</a:t>
            </a:r>
            <a:endParaRPr lang="en-GB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6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6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8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Σταδιακή προσαρμογή συναλλαγματικής ισοτιμίας μέσα σε όρια.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" y="525753"/>
            <a:ext cx="8710246" cy="61347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84" name="Rectangle 4"/>
          <p:cNvSpPr>
            <a:spLocks noGrp="1"/>
          </p:cNvSpPr>
          <p:nvPr>
            <p:ph type="body" idx="1"/>
          </p:nvPr>
        </p:nvSpPr>
        <p:spPr>
          <a:xfrm>
            <a:off x="285750" y="1378858"/>
            <a:ext cx="8534400" cy="23222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Ενδιάμεσα καθεστώτα συναλλαγματικών ισοτιμιών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σταθερές αλλά προσαρμόσιμες συναλλαγματικές ισοτιμίες</a:t>
            </a:r>
            <a:endParaRPr lang="en-GB" sz="25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σύστημα διαχειριζόμενα κυμαινόμενων συναλλαγματικών ισοτιμιών</a:t>
            </a:r>
            <a:endParaRPr lang="en-GB" sz="25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σύστημα σταδιακής προσαρμογής της συναλλαγματικής ισοτιμίας</a:t>
            </a:r>
            <a:endParaRPr lang="en-GB" sz="2500" dirty="0">
              <a:solidFill>
                <a:srgbClr val="646B86"/>
              </a:solidFill>
            </a:endParaRPr>
          </a:p>
        </p:txBody>
      </p:sp>
      <p:sp>
        <p:nvSpPr>
          <p:cNvPr id="967685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b"/>
          <a:lstStyle/>
          <a:p>
            <a:r>
              <a:rPr lang="el-GR" sz="3400" dirty="0" smtClean="0"/>
              <a:t>Τα διαφορετικά συστήματα συναλλαγματικών ισοτιμιών</a:t>
            </a:r>
            <a:endParaRPr lang="en-GB" sz="3400" dirty="0"/>
          </a:p>
        </p:txBody>
      </p:sp>
      <p:sp>
        <p:nvSpPr>
          <p:cNvPr id="967686" name="Rectangle 6"/>
          <p:cNvSpPr>
            <a:spLocks/>
          </p:cNvSpPr>
          <p:nvPr/>
        </p:nvSpPr>
        <p:spPr bwMode="auto">
          <a:xfrm>
            <a:off x="301625" y="4406447"/>
            <a:ext cx="8534400" cy="18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6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500" dirty="0" smtClean="0">
                <a:solidFill>
                  <a:srgbClr val="19323F"/>
                </a:solidFill>
                <a:latin typeface="Arial" charset="0"/>
              </a:rPr>
              <a:t>κοινή διακύμανση </a:t>
            </a:r>
            <a:endParaRPr lang="en-GB" sz="25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altLang="en-US" sz="2500" dirty="0" smtClean="0">
                <a:solidFill>
                  <a:srgbClr val="19323F"/>
                </a:solidFill>
                <a:latin typeface="Arial" charset="0"/>
              </a:rPr>
              <a:t>ανώτατα όρια διακύμανσης</a:t>
            </a:r>
            <a:endParaRPr lang="en-GB" altLang="en-US" sz="25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ts val="6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dirty="0" smtClean="0">
                <a:solidFill>
                  <a:srgbClr val="1E495C"/>
                </a:solidFill>
                <a:latin typeface="Arial" charset="0"/>
              </a:rPr>
              <a:t>όρια κάτω από το παλιό μηχανισμό συναλλαγματικής ισοτιμίας </a:t>
            </a:r>
            <a:r>
              <a:rPr lang="en-GB" altLang="en-US" dirty="0" smtClean="0">
                <a:solidFill>
                  <a:srgbClr val="1E495C"/>
                </a:solidFill>
                <a:latin typeface="Arial" charset="0"/>
              </a:rPr>
              <a:t>ERM</a:t>
            </a:r>
            <a:endParaRPr lang="en-GB" altLang="en-US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spcBef>
                <a:spcPts val="6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dirty="0" smtClean="0">
                <a:solidFill>
                  <a:srgbClr val="1E495C"/>
                </a:solidFill>
                <a:latin typeface="Arial" charset="0"/>
              </a:rPr>
              <a:t>σύστημα  </a:t>
            </a:r>
            <a:r>
              <a:rPr lang="en-GB" altLang="en-US" dirty="0" smtClean="0">
                <a:solidFill>
                  <a:srgbClr val="1E495C"/>
                </a:solidFill>
                <a:latin typeface="Arial" charset="0"/>
              </a:rPr>
              <a:t>ERM2 </a:t>
            </a:r>
            <a:endParaRPr lang="en-GB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67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67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6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/>
        </p:nvSpPr>
        <p:spPr bwMode="auto">
          <a:xfrm>
            <a:off x="1066800" y="536575"/>
            <a:ext cx="70104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98051" name="Group 3"/>
          <p:cNvGrpSpPr>
            <a:grpSpLocks/>
          </p:cNvGrpSpPr>
          <p:nvPr/>
        </p:nvGrpSpPr>
        <p:grpSpPr bwMode="auto">
          <a:xfrm>
            <a:off x="1066800" y="3748088"/>
            <a:ext cx="6807200" cy="2125662"/>
            <a:chOff x="672" y="2361"/>
            <a:chExt cx="4288" cy="1339"/>
          </a:xfrm>
        </p:grpSpPr>
        <p:sp>
          <p:nvSpPr>
            <p:cNvPr id="898052" name="Line 4"/>
            <p:cNvSpPr>
              <a:spLocks noChangeShapeType="1"/>
            </p:cNvSpPr>
            <p:nvPr/>
          </p:nvSpPr>
          <p:spPr bwMode="auto">
            <a:xfrm flipV="1">
              <a:off x="1056" y="2500"/>
              <a:ext cx="3552" cy="12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8053" name="Line 5"/>
            <p:cNvSpPr>
              <a:spLocks noChangeShapeType="1"/>
            </p:cNvSpPr>
            <p:nvPr/>
          </p:nvSpPr>
          <p:spPr bwMode="auto">
            <a:xfrm flipH="1">
              <a:off x="672" y="3039"/>
              <a:ext cx="393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8054" name="Rectangle 6"/>
            <p:cNvSpPr>
              <a:spLocks noChangeArrowheads="1"/>
            </p:cNvSpPr>
            <p:nvPr/>
          </p:nvSpPr>
          <p:spPr bwMode="auto">
            <a:xfrm>
              <a:off x="4611" y="2361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98055" name="Rectangle 7"/>
            <p:cNvSpPr>
              <a:spLocks noChangeArrowheads="1"/>
            </p:cNvSpPr>
            <p:nvPr/>
          </p:nvSpPr>
          <p:spPr bwMode="auto">
            <a:xfrm>
              <a:off x="4643" y="2887"/>
              <a:ext cx="2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J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898056" name="Line 8"/>
          <p:cNvSpPr>
            <a:spLocks noChangeShapeType="1"/>
          </p:cNvSpPr>
          <p:nvPr/>
        </p:nvSpPr>
        <p:spPr bwMode="auto">
          <a:xfrm>
            <a:off x="1066800" y="536575"/>
            <a:ext cx="0" cy="518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8057" name="Rectangle 9"/>
          <p:cNvSpPr>
            <a:spLocks noChangeArrowheads="1"/>
          </p:cNvSpPr>
          <p:nvPr/>
        </p:nvSpPr>
        <p:spPr bwMode="auto">
          <a:xfrm>
            <a:off x="746125" y="56753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898058" name="Rectangle 10"/>
          <p:cNvSpPr>
            <a:spLocks noChangeArrowheads="1"/>
          </p:cNvSpPr>
          <p:nvPr/>
        </p:nvSpPr>
        <p:spPr bwMode="auto">
          <a:xfrm>
            <a:off x="187325" y="438150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898059" name="Rectangle 11"/>
          <p:cNvSpPr>
            <a:spLocks noChangeArrowheads="1"/>
          </p:cNvSpPr>
          <p:nvPr/>
        </p:nvSpPr>
        <p:spPr bwMode="auto">
          <a:xfrm>
            <a:off x="3588520" y="6442075"/>
            <a:ext cx="20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898060" name="Rectangle 12"/>
          <p:cNvSpPr>
            <a:spLocks noChangeArrowheads="1"/>
          </p:cNvSpPr>
          <p:nvPr/>
        </p:nvSpPr>
        <p:spPr bwMode="auto">
          <a:xfrm>
            <a:off x="4702609" y="623888"/>
            <a:ext cx="323806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b="1" dirty="0" smtClean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l-GR" sz="2200" b="1" dirty="0" smtClean="0">
                <a:solidFill>
                  <a:schemeClr val="accent1"/>
                </a:solidFill>
                <a:latin typeface="Arial" charset="0"/>
              </a:rPr>
              <a:t>α</a:t>
            </a:r>
            <a:r>
              <a:rPr lang="en-GB" sz="2200" b="1" dirty="0" smtClean="0">
                <a:solidFill>
                  <a:schemeClr val="accent1"/>
                </a:solidFill>
                <a:latin typeface="Arial" charset="0"/>
              </a:rPr>
              <a:t>) </a:t>
            </a:r>
            <a:r>
              <a:rPr lang="el-GR" sz="2200" b="1" dirty="0">
                <a:solidFill>
                  <a:schemeClr val="accent1"/>
                </a:solidFill>
                <a:latin typeface="Arial" charset="0"/>
              </a:rPr>
              <a:t>Εσωτερική Ισορροπία</a:t>
            </a:r>
            <a:endParaRPr lang="en-GB" sz="22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98061" name="Line 13"/>
          <p:cNvSpPr>
            <a:spLocks noChangeShapeType="1"/>
          </p:cNvSpPr>
          <p:nvPr/>
        </p:nvSpPr>
        <p:spPr bwMode="auto">
          <a:xfrm>
            <a:off x="4794250" y="1436688"/>
            <a:ext cx="0" cy="4267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8062" name="Oval 14"/>
          <p:cNvSpPr>
            <a:spLocks noChangeArrowheads="1"/>
          </p:cNvSpPr>
          <p:nvPr/>
        </p:nvSpPr>
        <p:spPr bwMode="auto">
          <a:xfrm>
            <a:off x="4746625" y="4765675"/>
            <a:ext cx="93663" cy="936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8063" name="Rectangle 15"/>
          <p:cNvSpPr>
            <a:spLocks noChangeArrowheads="1"/>
          </p:cNvSpPr>
          <p:nvPr/>
        </p:nvSpPr>
        <p:spPr bwMode="auto">
          <a:xfrm>
            <a:off x="4581525" y="5719763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b="1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b="1" baseline="-25000">
                <a:solidFill>
                  <a:schemeClr val="folHlink"/>
                </a:solidFill>
                <a:latin typeface="Arial" charset="0"/>
              </a:rPr>
              <a:t>F</a:t>
            </a:r>
          </a:p>
        </p:txBody>
      </p:sp>
      <p:sp>
        <p:nvSpPr>
          <p:cNvPr id="898064" name="Rectangle 16"/>
          <p:cNvSpPr>
            <a:spLocks noChangeArrowheads="1"/>
          </p:cNvSpPr>
          <p:nvPr/>
        </p:nvSpPr>
        <p:spPr bwMode="auto">
          <a:xfrm>
            <a:off x="4548188" y="600868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baseline="-50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898065" name="Line 17"/>
          <p:cNvSpPr>
            <a:spLocks noChangeShapeType="1"/>
          </p:cNvSpPr>
          <p:nvPr/>
        </p:nvSpPr>
        <p:spPr bwMode="auto">
          <a:xfrm>
            <a:off x="1066800" y="572135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98066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</a:t>
            </a:r>
            <a:r>
              <a:rPr lang="el-GR" sz="2800" b="1" dirty="0" smtClean="0">
                <a:solidFill>
                  <a:srgbClr val="005452"/>
                </a:solidFill>
                <a:latin typeface="Arial" charset="0"/>
              </a:rPr>
              <a:t>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8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8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8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8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62" grpId="0" animBg="1"/>
      <p:bldP spid="89806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Σταθερές Συναλλαγματικές Ισοτιμίες</a:t>
            </a:r>
            <a:endParaRPr lang="en-GB" dirty="0"/>
          </a:p>
        </p:txBody>
      </p:sp>
      <p:sp>
        <p:nvSpPr>
          <p:cNvPr id="969733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Ισοζύγιο Πληρωμών και Συναλλαγματικές Ισοτιμίες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700" dirty="0" smtClean="0"/>
              <a:t>Αντίδραση σε ένα εσωτερικό σοκ</a:t>
            </a:r>
            <a:endParaRPr lang="en-GB" sz="2700" dirty="0"/>
          </a:p>
          <a:p>
            <a:pPr lvl="1">
              <a:spcBef>
                <a:spcPts val="600"/>
              </a:spcBef>
            </a:pPr>
            <a:r>
              <a:rPr lang="el-GR" sz="2400" dirty="0" smtClean="0"/>
              <a:t>βραχυχρόνιο αποτέλεσμα</a:t>
            </a:r>
            <a:endParaRPr lang="en-GB" sz="2400" dirty="0"/>
          </a:p>
          <a:p>
            <a:pPr lvl="2">
              <a:spcBef>
                <a:spcPts val="600"/>
              </a:spcBef>
            </a:pPr>
            <a:r>
              <a:rPr lang="el-GR" sz="2100" dirty="0" smtClean="0"/>
              <a:t>υπόθεση</a:t>
            </a:r>
            <a:r>
              <a:rPr lang="en-GB" sz="2100" dirty="0" smtClean="0"/>
              <a:t>: </a:t>
            </a:r>
            <a:r>
              <a:rPr lang="el-GR" sz="2100" dirty="0" smtClean="0"/>
              <a:t>σχετικά ανελαστικοί μισθοί και τιμές</a:t>
            </a:r>
            <a:endParaRPr lang="en-GB" sz="2100" dirty="0"/>
          </a:p>
          <a:p>
            <a:pPr lvl="2">
              <a:spcBef>
                <a:spcPts val="600"/>
              </a:spcBef>
            </a:pPr>
            <a:r>
              <a:rPr lang="el-GR" sz="2100" dirty="0" smtClean="0"/>
              <a:t>επιπτώσεις της μείωσης της συναθροιστικής ζήτησης</a:t>
            </a:r>
            <a:endParaRPr lang="en-GB" sz="2100" dirty="0"/>
          </a:p>
          <a:p>
            <a:pPr lvl="3">
              <a:spcBef>
                <a:spcPts val="600"/>
              </a:spcBef>
            </a:pPr>
            <a:r>
              <a:rPr lang="el-GR" sz="1800" b="1" dirty="0" smtClean="0"/>
              <a:t>πλεόνασμα στο ισοζύγιο τρεχουσών συναλλαγών</a:t>
            </a:r>
            <a:endParaRPr lang="en-GB" sz="1800" b="1" dirty="0"/>
          </a:p>
          <a:p>
            <a:pPr lvl="3">
              <a:spcBef>
                <a:spcPts val="600"/>
              </a:spcBef>
            </a:pPr>
            <a:r>
              <a:rPr lang="el-GR" sz="1800" b="1" dirty="0" smtClean="0"/>
              <a:t>πτώση των επιτοκίων </a:t>
            </a:r>
            <a:r>
              <a:rPr lang="en-GB" sz="1800" b="1" dirty="0" smtClean="0"/>
              <a:t> </a:t>
            </a:r>
            <a:r>
              <a:rPr lang="en-GB" sz="1800" b="1" dirty="0">
                <a:sym typeface="Symbol" pitchFamily="18" charset="2"/>
              </a:rPr>
              <a:t></a:t>
            </a:r>
            <a:r>
              <a:rPr lang="en-GB" sz="1800" b="1" dirty="0"/>
              <a:t> </a:t>
            </a:r>
            <a:r>
              <a:rPr lang="el-GR" sz="1800" b="1" dirty="0" smtClean="0"/>
              <a:t>έλλειμμα στο ισοζύγιο χρηματοοικονομικών συναλλαγών</a:t>
            </a:r>
            <a:endParaRPr lang="en-GB" sz="1800" b="1" dirty="0"/>
          </a:p>
          <a:p>
            <a:pPr lvl="2">
              <a:spcBef>
                <a:spcPts val="600"/>
              </a:spcBef>
            </a:pPr>
            <a:r>
              <a:rPr lang="el-GR" sz="2100" dirty="0" smtClean="0"/>
              <a:t>το αποτέλεσμα στο ισοζύγιο χρηματοοικονομικών συναλλαγών ενδέχεται να είναι  το μεγαλύτερο</a:t>
            </a:r>
            <a:endParaRPr lang="en-GB" sz="2100" dirty="0"/>
          </a:p>
          <a:p>
            <a:pPr lvl="2">
              <a:spcBef>
                <a:spcPts val="600"/>
              </a:spcBef>
            </a:pPr>
            <a:r>
              <a:rPr lang="el-GR" sz="2100" dirty="0" smtClean="0"/>
              <a:t>για να αποφευχθεί η πτώση της συναλλαγματικής ισοτιμίας, το επιτόκιο δεν πρέπει ως εκ τούτου να επιτρέπεται να πέσει μέχρι στιγμής</a:t>
            </a:r>
            <a:endParaRPr lang="en-GB" sz="2100" dirty="0"/>
          </a:p>
          <a:p>
            <a:pPr lvl="3">
              <a:spcBef>
                <a:spcPts val="600"/>
              </a:spcBef>
            </a:pPr>
            <a:r>
              <a:rPr lang="el-GR" sz="1800" b="1" dirty="0" smtClean="0"/>
              <a:t>η προσφορά χρήματος πρέπει να επιτρέπεται να συνάπτεται για να ταιριάζει με τη μείωση της ζήτησης χρήματος</a:t>
            </a:r>
            <a:endParaRPr lang="en-GB" sz="1800" b="1" dirty="0">
              <a:solidFill>
                <a:srgbClr val="FF0000"/>
              </a:solidFill>
            </a:endParaRPr>
          </a:p>
          <a:p>
            <a:pPr lvl="3">
              <a:spcBef>
                <a:spcPts val="600"/>
              </a:spcBef>
            </a:pPr>
            <a:r>
              <a:rPr lang="el-GR" sz="1800" b="1" dirty="0" smtClean="0"/>
              <a:t>εσωτερική ανισορροπία θα εξακολουθήσει να υφίσταται</a:t>
            </a:r>
            <a:endParaRPr lang="en-GB" sz="1800" b="1" dirty="0"/>
          </a:p>
        </p:txBody>
      </p:sp>
      <p:sp>
        <p:nvSpPr>
          <p:cNvPr id="971783" name="Rectangle 7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 bldLvl="4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3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3828" name="Rectangle 4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sz="2600" dirty="0" smtClean="0"/>
              <a:t>Αντίδραση σε ένα εσωτερικό σοκ</a:t>
            </a:r>
            <a:endParaRPr lang="en-GB" sz="2600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sz="2400" dirty="0" smtClean="0"/>
              <a:t>μακροχρόνιο αποτέλεσμα</a:t>
            </a:r>
            <a:endParaRPr lang="en-GB" sz="2400" dirty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sz="2200" dirty="0" smtClean="0"/>
              <a:t>υπόθεση</a:t>
            </a:r>
            <a:r>
              <a:rPr lang="en-GB" sz="2200" dirty="0" smtClean="0"/>
              <a:t>: </a:t>
            </a:r>
            <a:r>
              <a:rPr lang="el-GR" sz="2200" dirty="0" smtClean="0"/>
              <a:t>μεγαλύτερη ευελιξία μισθών και τιμών</a:t>
            </a:r>
            <a:endParaRPr lang="en-GB" sz="2200" dirty="0"/>
          </a:p>
          <a:p>
            <a:pPr lvl="3">
              <a:lnSpc>
                <a:spcPct val="100000"/>
              </a:lnSpc>
              <a:spcBef>
                <a:spcPct val="40000"/>
              </a:spcBef>
            </a:pPr>
            <a:r>
              <a:rPr lang="el-GR" sz="1800" b="1" dirty="0" smtClean="0"/>
              <a:t>αυτό εξασφαλίζει ότι η εσωτερική ισορροπία θα αποκατασταθεί</a:t>
            </a:r>
            <a:endParaRPr lang="en-GB" sz="1800" b="1" dirty="0" smtClean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sz="2200" dirty="0" smtClean="0"/>
              <a:t>εξωτερικές επιπτώσεις της μειωμένης AD</a:t>
            </a:r>
            <a:endParaRPr lang="en-GB" sz="2200" i="1" dirty="0" smtClean="0"/>
          </a:p>
          <a:p>
            <a:pPr lvl="3">
              <a:lnSpc>
                <a:spcPct val="100000"/>
              </a:lnSpc>
              <a:spcBef>
                <a:spcPct val="40000"/>
              </a:spcBef>
            </a:pPr>
            <a:r>
              <a:rPr lang="el-GR" sz="1800" b="1" dirty="0" smtClean="0"/>
              <a:t>μεγάλο πλεόνασμα του ισοζυγίου τρεχουσών συναλλαγών από την πτώση της πραγματικής συναλλαγματικής ισοτιμίας</a:t>
            </a:r>
            <a:endParaRPr lang="en-GB" sz="1800" b="1" dirty="0">
              <a:solidFill>
                <a:srgbClr val="FF0000"/>
              </a:solidFill>
            </a:endParaRPr>
          </a:p>
          <a:p>
            <a:pPr lvl="3">
              <a:lnSpc>
                <a:spcPct val="100000"/>
              </a:lnSpc>
              <a:spcBef>
                <a:spcPct val="40000"/>
              </a:spcBef>
            </a:pPr>
            <a:r>
              <a:rPr lang="el-GR" sz="1800" b="1" dirty="0" smtClean="0"/>
              <a:t>μειώθηκε κάπως από την άνοδο της συνολικής ζήτησης από τις υψηλότερες εξαγωγές και τις χαμηλότερες εισαγωγές</a:t>
            </a:r>
            <a:endParaRPr lang="en-GB" sz="1800" b="1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sz="2200" dirty="0" smtClean="0"/>
              <a:t>συνολική εξωτερική ισορροπία αποκαταστάθηκε</a:t>
            </a:r>
            <a:endParaRPr lang="en-GB" sz="2200" dirty="0"/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l-GR" sz="2200" dirty="0" smtClean="0"/>
              <a:t>το πλεόνασμα στο ισοζύγιο τρεχουσών συναλλαγών μπορεί να παραμείνει</a:t>
            </a:r>
            <a:endParaRPr lang="en-GB" sz="2200" dirty="0"/>
          </a:p>
        </p:txBody>
      </p:sp>
      <p:sp>
        <p:nvSpPr>
          <p:cNvPr id="973831" name="Rectangle 7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73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73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73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8" grpId="0" build="p" bldLvl="4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5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5876" name="Rectangle 4"/>
          <p:cNvSpPr>
            <a:spLocks noGrp="1"/>
          </p:cNvSpPr>
          <p:nvPr>
            <p:ph type="body" idx="1"/>
          </p:nvPr>
        </p:nvSpPr>
        <p:spPr>
          <a:xfrm>
            <a:off x="301625" y="1436914"/>
            <a:ext cx="8534400" cy="4976586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sz="2700" dirty="0" smtClean="0"/>
              <a:t>Αντίδραση σε ένα εξωγενές σοκ</a:t>
            </a:r>
            <a:endParaRPr lang="en-GB" sz="2700" dirty="0" smtClean="0"/>
          </a:p>
          <a:p>
            <a:pPr lvl="1">
              <a:spcBef>
                <a:spcPct val="40000"/>
              </a:spcBef>
            </a:pPr>
            <a:r>
              <a:rPr lang="el-GR" sz="2400" dirty="0" smtClean="0"/>
              <a:t>βραχυχρόνιο αποτέλεσμα</a:t>
            </a:r>
            <a:endParaRPr lang="en-GB" sz="2400" dirty="0" smtClean="0"/>
          </a:p>
          <a:p>
            <a:pPr lvl="2">
              <a:spcBef>
                <a:spcPct val="40000"/>
              </a:spcBef>
            </a:pPr>
            <a:r>
              <a:rPr lang="el-GR" sz="2100" dirty="0" smtClean="0"/>
              <a:t>υπόθεση</a:t>
            </a:r>
            <a:r>
              <a:rPr lang="en-GB" sz="2100" dirty="0" smtClean="0"/>
              <a:t>:</a:t>
            </a:r>
            <a:r>
              <a:rPr lang="el-GR" sz="2100" dirty="0" smtClean="0"/>
              <a:t>μείωση των εξαγωγών</a:t>
            </a:r>
            <a:endParaRPr lang="en-GB" sz="2100" dirty="0" smtClean="0"/>
          </a:p>
          <a:p>
            <a:pPr lvl="2">
              <a:spcBef>
                <a:spcPct val="40000"/>
              </a:spcBef>
            </a:pPr>
            <a:r>
              <a:rPr lang="el-GR" sz="2100" dirty="0" smtClean="0"/>
              <a:t>έλλειμμα στο ισοζύγιο τρεχουσών συναλλαγών</a:t>
            </a:r>
            <a:endParaRPr lang="en-GB" sz="2100" dirty="0"/>
          </a:p>
          <a:p>
            <a:pPr lvl="3">
              <a:spcBef>
                <a:spcPct val="40000"/>
              </a:spcBef>
            </a:pPr>
            <a:r>
              <a:rPr lang="el-GR" sz="1800" b="1" dirty="0" smtClean="0"/>
              <a:t>μείωση στις εξαγωγές </a:t>
            </a:r>
            <a:r>
              <a:rPr lang="en-GB" sz="1800" b="1" dirty="0" smtClean="0"/>
              <a:t> </a:t>
            </a:r>
            <a:r>
              <a:rPr lang="el-GR" sz="1800" b="1" dirty="0" smtClean="0"/>
              <a:t>(</a:t>
            </a:r>
            <a:r>
              <a:rPr lang="en-GB" sz="1800" b="1" i="1" dirty="0" smtClean="0"/>
              <a:t>X</a:t>
            </a:r>
            <a:r>
              <a:rPr lang="en-GB" sz="1800" b="1" dirty="0" smtClean="0"/>
              <a:t> </a:t>
            </a:r>
            <a:r>
              <a:rPr lang="el-GR" sz="1800" b="1" dirty="0" smtClean="0"/>
              <a:t>)</a:t>
            </a:r>
            <a:r>
              <a:rPr lang="en-GB" sz="1800" b="1" dirty="0" smtClean="0">
                <a:sym typeface="Symbol" pitchFamily="18" charset="2"/>
              </a:rPr>
              <a:t> </a:t>
            </a:r>
            <a:r>
              <a:rPr lang="el-GR" sz="1800" b="1" dirty="0" smtClean="0">
                <a:sym typeface="Symbol" pitchFamily="18" charset="2"/>
              </a:rPr>
              <a:t>μείωση στη συναθροιστική ζήτηση (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n-GB" sz="1800" b="1" i="1" dirty="0" smtClean="0">
                <a:sym typeface="Symbol" pitchFamily="18" charset="2"/>
              </a:rPr>
              <a:t>AD</a:t>
            </a:r>
            <a:r>
              <a:rPr lang="el-GR" sz="1800" b="1" i="1" dirty="0" smtClean="0">
                <a:sym typeface="Symbol" pitchFamily="18" charset="2"/>
              </a:rPr>
              <a:t>)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n-GB" sz="1800" b="1" dirty="0">
                <a:sym typeface="Symbol" pitchFamily="18" charset="2"/>
              </a:rPr>
              <a:t> </a:t>
            </a:r>
            <a:r>
              <a:rPr lang="el-GR" sz="1800" b="1" dirty="0" smtClean="0">
                <a:sym typeface="Symbol" pitchFamily="18" charset="2"/>
              </a:rPr>
              <a:t>μείωση στις εισαγωγές 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l-GR" sz="1800" b="1" dirty="0" smtClean="0">
                <a:sym typeface="Symbol" pitchFamily="18" charset="2"/>
              </a:rPr>
              <a:t>(</a:t>
            </a:r>
            <a:r>
              <a:rPr lang="en-GB" sz="1800" b="1" i="1" dirty="0" smtClean="0">
                <a:sym typeface="Symbol" pitchFamily="18" charset="2"/>
              </a:rPr>
              <a:t>M</a:t>
            </a:r>
            <a:r>
              <a:rPr lang="el-GR" sz="1800" b="1" i="1" dirty="0" smtClean="0">
                <a:sym typeface="Symbol" pitchFamily="18" charset="2"/>
              </a:rPr>
              <a:t>)</a:t>
            </a:r>
            <a:endParaRPr lang="en-GB" sz="1800" b="1" i="1" dirty="0"/>
          </a:p>
          <a:p>
            <a:pPr lvl="2">
              <a:spcBef>
                <a:spcPct val="40000"/>
              </a:spcBef>
            </a:pPr>
            <a:r>
              <a:rPr lang="el-GR" sz="2100" dirty="0" smtClean="0"/>
              <a:t>χρηματοοικονομικές συναλλαγές</a:t>
            </a:r>
            <a:endParaRPr lang="en-GB" sz="2100" dirty="0"/>
          </a:p>
          <a:p>
            <a:pPr lvl="3">
              <a:spcBef>
                <a:spcPct val="40000"/>
              </a:spcBef>
            </a:pPr>
            <a:r>
              <a:rPr lang="el-GR" sz="1800" b="1" dirty="0" smtClean="0">
                <a:sym typeface="Symbol" pitchFamily="18" charset="2"/>
              </a:rPr>
              <a:t>μείωση της συναθροιστικής ζήτησης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l-GR" sz="1800" b="1" dirty="0" smtClean="0">
                <a:sym typeface="Symbol" pitchFamily="18" charset="2"/>
              </a:rPr>
              <a:t>(</a:t>
            </a:r>
            <a:r>
              <a:rPr lang="en-GB" sz="1800" b="1" i="1" dirty="0" smtClean="0">
                <a:sym typeface="Symbol" pitchFamily="18" charset="2"/>
              </a:rPr>
              <a:t>AD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l-GR" sz="1800" b="1" dirty="0" smtClean="0">
                <a:sym typeface="Symbol" pitchFamily="18" charset="2"/>
              </a:rPr>
              <a:t>)</a:t>
            </a:r>
            <a:r>
              <a:rPr lang="en-GB" sz="1800" b="1" dirty="0" smtClean="0">
                <a:sym typeface="Symbol" pitchFamily="18" charset="2"/>
              </a:rPr>
              <a:t> </a:t>
            </a:r>
            <a:r>
              <a:rPr lang="el-GR" sz="1800" b="1" dirty="0" smtClean="0">
                <a:sym typeface="Symbol" pitchFamily="18" charset="2"/>
              </a:rPr>
              <a:t>μείωση στα επιτόκια (</a:t>
            </a:r>
            <a:r>
              <a:rPr lang="en-GB" sz="1800" b="1" i="1" dirty="0" smtClean="0">
                <a:sym typeface="Symbol" pitchFamily="18" charset="2"/>
              </a:rPr>
              <a:t>r</a:t>
            </a:r>
            <a:r>
              <a:rPr lang="el-GR" sz="1800" b="1" i="1" dirty="0" smtClean="0">
                <a:sym typeface="Symbol" pitchFamily="18" charset="2"/>
              </a:rPr>
              <a:t>)</a:t>
            </a:r>
            <a:endParaRPr lang="en-GB" sz="1800" b="1" i="1" dirty="0">
              <a:sym typeface="Symbol" pitchFamily="18" charset="2"/>
            </a:endParaRPr>
          </a:p>
          <a:p>
            <a:pPr lvl="3">
              <a:spcBef>
                <a:spcPct val="40000"/>
              </a:spcBef>
            </a:pPr>
            <a:r>
              <a:rPr lang="el-GR" sz="1800" b="1" dirty="0" smtClean="0">
                <a:sym typeface="Symbol" pitchFamily="18" charset="2"/>
              </a:rPr>
              <a:t>αν το επιτόκιο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GB" sz="1800" b="1" dirty="0" smtClean="0">
                <a:sym typeface="Symbol" pitchFamily="18" charset="2"/>
              </a:rPr>
              <a:t> </a:t>
            </a:r>
            <a:r>
              <a:rPr lang="en-GB" sz="1800" b="1" i="1" dirty="0" smtClean="0">
                <a:sym typeface="Symbol" pitchFamily="18" charset="2"/>
              </a:rPr>
              <a:t>r</a:t>
            </a:r>
            <a:r>
              <a:rPr lang="en-GB" sz="1800" b="1" dirty="0" smtClean="0">
                <a:sym typeface="Symbol" pitchFamily="18" charset="2"/>
              </a:rPr>
              <a:t> )</a:t>
            </a:r>
            <a:r>
              <a:rPr lang="el-GR" sz="1800" b="1" dirty="0" smtClean="0">
                <a:sym typeface="Symbol" pitchFamily="18" charset="2"/>
              </a:rPr>
              <a:t> μπορεί να μειωθεί </a:t>
            </a:r>
            <a:r>
              <a:rPr lang="en-GB" sz="1800" b="1" dirty="0" smtClean="0">
                <a:sym typeface="Symbol" pitchFamily="18" charset="2"/>
              </a:rPr>
              <a:t></a:t>
            </a:r>
            <a:r>
              <a:rPr lang="el-GR" sz="1800" b="1" dirty="0" smtClean="0">
                <a:sym typeface="Symbol" pitchFamily="18" charset="2"/>
              </a:rPr>
              <a:t>έλλειμμα στο ισοζύγιο χρηματοοικονομικών συναλλαγών</a:t>
            </a:r>
            <a:endParaRPr lang="en-GB" sz="1800" b="1" dirty="0">
              <a:sym typeface="Symbol" pitchFamily="18" charset="2"/>
            </a:endParaRPr>
          </a:p>
          <a:p>
            <a:pPr lvl="3">
              <a:spcBef>
                <a:spcPct val="40000"/>
              </a:spcBef>
            </a:pPr>
            <a:r>
              <a:rPr lang="el-GR" sz="1800" b="1" dirty="0" smtClean="0"/>
              <a:t>η προσφορά χρήματος πρέπει να μειωθεί για να αποφευχθεί αυτό το γεγονός </a:t>
            </a:r>
            <a:r>
              <a:rPr lang="en-GB" sz="1800" b="1" dirty="0" smtClean="0">
                <a:sym typeface="Symbol" pitchFamily="18" charset="2"/>
              </a:rPr>
              <a:t></a:t>
            </a:r>
            <a:r>
              <a:rPr lang="en-GB" sz="1800" b="1" dirty="0" smtClean="0"/>
              <a:t> </a:t>
            </a:r>
            <a:r>
              <a:rPr lang="el-GR" sz="1800" b="1" dirty="0" smtClean="0"/>
              <a:t>αυτό επιτρέπει το επιτόκιο </a:t>
            </a:r>
            <a:r>
              <a:rPr lang="en-GB" sz="1800" b="1" dirty="0" smtClean="0"/>
              <a:t> </a:t>
            </a:r>
            <a:r>
              <a:rPr lang="el-GR" sz="1800" b="1" dirty="0" smtClean="0"/>
              <a:t>(</a:t>
            </a:r>
            <a:r>
              <a:rPr lang="en-GB" sz="1800" b="1" i="1" dirty="0" smtClean="0"/>
              <a:t>r</a:t>
            </a:r>
            <a:r>
              <a:rPr lang="en-GB" sz="1800" b="1" dirty="0" smtClean="0"/>
              <a:t> </a:t>
            </a:r>
            <a:r>
              <a:rPr lang="el-GR" sz="1800" b="1" dirty="0" smtClean="0"/>
              <a:t>) να αυξηθεί </a:t>
            </a:r>
            <a:endParaRPr lang="en-GB" sz="1800" b="1" dirty="0"/>
          </a:p>
          <a:p>
            <a:pPr lvl="2">
              <a:spcBef>
                <a:spcPct val="40000"/>
              </a:spcBef>
            </a:pPr>
            <a:r>
              <a:rPr lang="el-GR" sz="2100" dirty="0" smtClean="0"/>
              <a:t>η άνοδος του επιτοκίου (</a:t>
            </a:r>
            <a:r>
              <a:rPr lang="en-GB" sz="2100" i="1" dirty="0" smtClean="0"/>
              <a:t>r</a:t>
            </a:r>
            <a:r>
              <a:rPr lang="en-GB" sz="2100" dirty="0" smtClean="0"/>
              <a:t> </a:t>
            </a:r>
            <a:r>
              <a:rPr lang="el-GR" sz="2100" dirty="0" smtClean="0"/>
              <a:t>) κάνει την ύφεση χειρότερη</a:t>
            </a:r>
            <a:endParaRPr lang="en-GB" sz="2100" dirty="0"/>
          </a:p>
        </p:txBody>
      </p:sp>
      <p:sp>
        <p:nvSpPr>
          <p:cNvPr id="975877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7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7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7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75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75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75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7924" name="Rectangle 4"/>
          <p:cNvSpPr>
            <a:spLocks noGrp="1"/>
          </p:cNvSpPr>
          <p:nvPr>
            <p:ph type="body" idx="1"/>
          </p:nvPr>
        </p:nvSpPr>
        <p:spPr>
          <a:xfrm>
            <a:off x="217714" y="1378857"/>
            <a:ext cx="8926285" cy="503464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600" dirty="0" smtClean="0"/>
              <a:t>Αντίδραση σε ένα εξωγενές σοκ</a:t>
            </a:r>
            <a:endParaRPr lang="en-GB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μακροχρόνιο αποτέλεσμα</a:t>
            </a:r>
            <a:endParaRPr lang="en-GB" sz="24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υπόθεση</a:t>
            </a:r>
            <a:r>
              <a:rPr lang="en-GB" sz="2100" dirty="0" smtClean="0"/>
              <a:t>: </a:t>
            </a:r>
            <a:r>
              <a:rPr lang="el-GR" sz="2100" dirty="0" smtClean="0"/>
              <a:t>μείωση των εξαγωγών</a:t>
            </a:r>
            <a:endParaRPr lang="en-GB" sz="2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μείωση της συναθροιστικής ζήτησης (</a:t>
            </a:r>
            <a:r>
              <a:rPr lang="en-GB" sz="2100" i="1" dirty="0" smtClean="0"/>
              <a:t>AD</a:t>
            </a:r>
            <a:r>
              <a:rPr lang="el-GR" sz="2100" dirty="0" smtClean="0"/>
              <a:t>)μειώνει τον πληθωρισμό</a:t>
            </a:r>
            <a:endParaRPr lang="en-GB" sz="2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αυτό μειώνει την πραγματική συναλλαγματική ισοτιμία</a:t>
            </a:r>
            <a:endParaRPr lang="en-GB" sz="2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έλλειμμα του ισοζυγίου τρεχουσών συναλλαγών εξαλείφεται </a:t>
            </a:r>
            <a:endParaRPr lang="en-GB" sz="2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οι ευέλικτες τιμές  επίσης αποκαθιστούν την εσωτερική ισορροπία</a:t>
            </a:r>
            <a:endParaRPr lang="en-GB" sz="2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l-GR" sz="2100" dirty="0" smtClean="0"/>
              <a:t>αλλά το «μακροπρόθεσμο» μπορεί να είναι πολύ μεγάλο χρονικό διάστημα!</a:t>
            </a:r>
            <a:endParaRPr lang="en-GB" sz="2100" dirty="0"/>
          </a:p>
        </p:txBody>
      </p:sp>
      <p:sp>
        <p:nvSpPr>
          <p:cNvPr id="97792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77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77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7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7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7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7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4" grpId="0" build="p" bldLvl="3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9972" name="Rectangle 4"/>
          <p:cNvSpPr>
            <a:spLocks noGrp="1"/>
          </p:cNvSpPr>
          <p:nvPr>
            <p:ph type="body" idx="1"/>
          </p:nvPr>
        </p:nvSpPr>
        <p:spPr>
          <a:xfrm>
            <a:off x="214313" y="1585913"/>
            <a:ext cx="8759825" cy="4835525"/>
          </a:xfrm>
        </p:spPr>
        <p:txBody>
          <a:bodyPr/>
          <a:lstStyle/>
          <a:p>
            <a:pPr>
              <a:lnSpc>
                <a:spcPct val="170000"/>
              </a:lnSpc>
              <a:spcBef>
                <a:spcPct val="40000"/>
              </a:spcBef>
            </a:pPr>
            <a:r>
              <a:rPr lang="el-GR" dirty="0" smtClean="0"/>
              <a:t>Αποτελεσματικότητα των κυβερνητικών πολιτικών</a:t>
            </a:r>
            <a:endParaRPr lang="en-GB" dirty="0"/>
          </a:p>
          <a:p>
            <a:pPr lvl="1">
              <a:lnSpc>
                <a:spcPct val="170000"/>
              </a:lnSpc>
              <a:spcBef>
                <a:spcPct val="40000"/>
              </a:spcBef>
            </a:pPr>
            <a:r>
              <a:rPr lang="el-GR" dirty="0" smtClean="0"/>
              <a:t>νομισματική πολιτική</a:t>
            </a:r>
            <a:endParaRPr lang="en-GB" dirty="0"/>
          </a:p>
          <a:p>
            <a:pPr lvl="2">
              <a:lnSpc>
                <a:spcPct val="170000"/>
              </a:lnSpc>
              <a:spcBef>
                <a:spcPct val="40000"/>
              </a:spcBef>
            </a:pPr>
            <a:r>
              <a:rPr lang="el-GR" dirty="0" smtClean="0"/>
              <a:t>σχετικά αναποτελεσματική</a:t>
            </a:r>
            <a:endParaRPr lang="en-GB" dirty="0"/>
          </a:p>
          <a:p>
            <a:pPr lvl="1">
              <a:lnSpc>
                <a:spcPct val="170000"/>
              </a:lnSpc>
              <a:spcBef>
                <a:spcPct val="40000"/>
              </a:spcBef>
            </a:pPr>
            <a:r>
              <a:rPr lang="el-GR" dirty="0" smtClean="0"/>
              <a:t>δημοσιονομική πολιτική</a:t>
            </a:r>
            <a:endParaRPr lang="en-GB" dirty="0"/>
          </a:p>
          <a:p>
            <a:pPr lvl="2">
              <a:lnSpc>
                <a:spcPct val="170000"/>
              </a:lnSpc>
              <a:spcBef>
                <a:spcPct val="40000"/>
              </a:spcBef>
            </a:pPr>
            <a:r>
              <a:rPr lang="el-GR" dirty="0" smtClean="0"/>
              <a:t>σχετικά αποτελεσματική</a:t>
            </a:r>
            <a:endParaRPr lang="en-GB" dirty="0"/>
          </a:p>
        </p:txBody>
      </p:sp>
      <p:sp>
        <p:nvSpPr>
          <p:cNvPr id="97997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7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7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2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2020" name="Rectangle 4"/>
          <p:cNvSpPr>
            <a:spLocks noGrp="1"/>
          </p:cNvSpPr>
          <p:nvPr>
            <p:ph type="body" idx="1"/>
          </p:nvPr>
        </p:nvSpPr>
        <p:spPr>
          <a:xfrm>
            <a:off x="214313" y="1436915"/>
            <a:ext cx="8759825" cy="49845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Αιτίες προβλημάτων του ισοζυγίου πληρωμών 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l-GR" dirty="0" smtClean="0"/>
              <a:t>υπό το καθεστώς σταθερών συναλλαγματικών ισοτιμιών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διαφορετικοί ρυθμοί πληθωρισμού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διαφορετικοί ρυθμοί μεγέθυνσης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εισοδηματική ελαστικότητα ζήτησης για εισαγωγές υψηλότερη από αυτήν για εξαγωγές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μακροχρόνιες διαθρωτικές μεταβολές</a:t>
            </a:r>
            <a:endParaRPr lang="en-GB" dirty="0"/>
          </a:p>
        </p:txBody>
      </p:sp>
      <p:sp>
        <p:nvSpPr>
          <p:cNvPr id="98202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8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8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8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0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4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4068" name="Rectangle 4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ts val="200"/>
              </a:spcBef>
            </a:pPr>
            <a:r>
              <a:rPr lang="el-GR" sz="2700" dirty="0" smtClean="0"/>
              <a:t>Πλεονεκτήματα των σταθερών συναλλαγματικών ισοτιμιών</a:t>
            </a:r>
            <a:endParaRPr lang="en-GB" sz="2700" dirty="0"/>
          </a:p>
          <a:p>
            <a:pPr lvl="1">
              <a:lnSpc>
                <a:spcPct val="180000"/>
              </a:lnSpc>
              <a:spcBef>
                <a:spcPts val="200"/>
              </a:spcBef>
            </a:pPr>
            <a:r>
              <a:rPr lang="el-GR" sz="2400" dirty="0" smtClean="0"/>
              <a:t>βεβαιότητα</a:t>
            </a:r>
            <a:endParaRPr lang="en-GB" sz="2400" dirty="0"/>
          </a:p>
          <a:p>
            <a:pPr lvl="1">
              <a:lnSpc>
                <a:spcPct val="180000"/>
              </a:lnSpc>
              <a:spcBef>
                <a:spcPts val="200"/>
              </a:spcBef>
            </a:pPr>
            <a:r>
              <a:rPr lang="el-GR" sz="2400" dirty="0" smtClean="0"/>
              <a:t>καθόλου κερδοσκοπία </a:t>
            </a:r>
            <a:r>
              <a:rPr lang="en-GB" sz="2400" dirty="0" smtClean="0"/>
              <a:t>(</a:t>
            </a:r>
            <a:r>
              <a:rPr lang="el-GR" sz="2400" dirty="0" smtClean="0"/>
              <a:t>αν το ποσοστό είναι απολύτως σταθερό</a:t>
            </a:r>
            <a:r>
              <a:rPr lang="en-GB" sz="2400" dirty="0" smtClean="0"/>
              <a:t>)</a:t>
            </a:r>
            <a:endParaRPr lang="en-GB" sz="2400" dirty="0"/>
          </a:p>
          <a:p>
            <a:pPr lvl="1">
              <a:lnSpc>
                <a:spcPct val="180000"/>
              </a:lnSpc>
              <a:spcBef>
                <a:spcPts val="200"/>
              </a:spcBef>
            </a:pPr>
            <a:r>
              <a:rPr lang="el-GR" sz="2400" dirty="0" smtClean="0"/>
              <a:t>αυτόματη διόρθωση των νομισματικών προβλημάτων </a:t>
            </a:r>
            <a:endParaRPr lang="en-GB" sz="2400" dirty="0"/>
          </a:p>
          <a:p>
            <a:pPr lvl="1">
              <a:lnSpc>
                <a:spcPct val="180000"/>
              </a:lnSpc>
              <a:spcBef>
                <a:spcPts val="200"/>
              </a:spcBef>
            </a:pPr>
            <a:r>
              <a:rPr lang="el-GR" sz="2400" dirty="0" smtClean="0"/>
              <a:t>αποτροπή </a:t>
            </a:r>
            <a:r>
              <a:rPr lang="en-GB" sz="2400" dirty="0" smtClean="0"/>
              <a:t> ‘</a:t>
            </a:r>
            <a:r>
              <a:rPr lang="el-GR" sz="2400" dirty="0" smtClean="0"/>
              <a:t>ανεύθυνων</a:t>
            </a:r>
            <a:r>
              <a:rPr lang="en-GB" sz="2400" dirty="0" smtClean="0"/>
              <a:t>’ </a:t>
            </a:r>
            <a:r>
              <a:rPr lang="el-GR" sz="2400" dirty="0" smtClean="0"/>
              <a:t>κυβερνητικών πολιτικών</a:t>
            </a:r>
            <a:endParaRPr lang="en-GB" sz="2400" dirty="0"/>
          </a:p>
        </p:txBody>
      </p:sp>
      <p:sp>
        <p:nvSpPr>
          <p:cNvPr id="984069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8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8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8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86116" name="Rectangle 4"/>
          <p:cNvSpPr>
            <a:spLocks noGrp="1"/>
          </p:cNvSpPr>
          <p:nvPr>
            <p:ph type="body" idx="1"/>
          </p:nvPr>
        </p:nvSpPr>
        <p:spPr>
          <a:xfrm>
            <a:off x="301625" y="1576388"/>
            <a:ext cx="8534400" cy="4837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700" dirty="0" smtClean="0"/>
              <a:t>Μειονεκτήματα των σταθερών συναλλαγματικών ισοτιμιών</a:t>
            </a:r>
            <a:endParaRPr lang="en-GB" sz="2700" dirty="0"/>
          </a:p>
          <a:p>
            <a:pPr lvl="1">
              <a:spcBef>
                <a:spcPts val="600"/>
              </a:spcBef>
            </a:pPr>
            <a:r>
              <a:rPr lang="el-GR" noProof="1" smtClean="0"/>
              <a:t>η νεοκλασική άποψη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καθιστούν αναποτελεσματική τη νομισματική πολιτική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αντι ελεύθερη αγορά</a:t>
            </a:r>
            <a:endParaRPr lang="en-GB" noProof="1"/>
          </a:p>
          <a:p>
            <a:pPr lvl="1">
              <a:spcBef>
                <a:spcPts val="600"/>
              </a:spcBef>
            </a:pPr>
            <a:r>
              <a:rPr lang="el-GR" noProof="1" smtClean="0"/>
              <a:t>η Κευνσιανή άποψη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τα έλλλείμματα του ισοζυγίου πληρωμών μπορεί να οδηγήσουν σε ύφεση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δυνατότητα ανταγωνιστικού αποπληθωρισμού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προβλήματα διεθνούς ρευστότητας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αδυναμία προσαρμογής σε σοκ</a:t>
            </a:r>
            <a:endParaRPr lang="en-GB" noProof="1"/>
          </a:p>
          <a:p>
            <a:pPr lvl="2">
              <a:spcBef>
                <a:spcPts val="600"/>
              </a:spcBef>
            </a:pPr>
            <a:r>
              <a:rPr lang="el-GR" noProof="1" smtClean="0"/>
              <a:t>κερδοσκοπία</a:t>
            </a:r>
            <a:endParaRPr lang="en-GB" dirty="0"/>
          </a:p>
        </p:txBody>
      </p:sp>
      <p:sp>
        <p:nvSpPr>
          <p:cNvPr id="986117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l-GR" sz="3900" dirty="0" smtClean="0"/>
              <a:t>Σταθερές Συναλλαγματικές Ισοτιμίες</a:t>
            </a:r>
            <a:endParaRPr lang="en-GB" sz="39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8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8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8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8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86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86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6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Ελεύθερα Κυμαινόμενες Συναλλαγματικές Ισοτιμίες</a:t>
            </a:r>
            <a:endParaRPr lang="en-GB" dirty="0"/>
          </a:p>
        </p:txBody>
      </p:sp>
      <p:sp>
        <p:nvSpPr>
          <p:cNvPr id="988165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Ισοζύγιο Πληρωμών και Συναλλαγματικές Ισοτιμίες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/>
        </p:nvSpPr>
        <p:spPr bwMode="auto">
          <a:xfrm>
            <a:off x="1066800" y="642938"/>
            <a:ext cx="7010400" cy="530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009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010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00102" name="Rectangle 6"/>
          <p:cNvSpPr>
            <a:spLocks noChangeArrowheads="1"/>
          </p:cNvSpPr>
          <p:nvPr/>
        </p:nvSpPr>
        <p:spPr bwMode="auto">
          <a:xfrm rot="16200000">
            <a:off x="-1063107" y="2998437"/>
            <a:ext cx="30183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00103" name="Rectangle 7"/>
          <p:cNvSpPr>
            <a:spLocks noChangeArrowheads="1"/>
          </p:cNvSpPr>
          <p:nvPr/>
        </p:nvSpPr>
        <p:spPr bwMode="auto">
          <a:xfrm>
            <a:off x="3681994" y="6299200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grpSp>
        <p:nvGrpSpPr>
          <p:cNvPr id="900104" name="Group 8"/>
          <p:cNvGrpSpPr>
            <a:grpSpLocks/>
          </p:cNvGrpSpPr>
          <p:nvPr/>
        </p:nvGrpSpPr>
        <p:grpSpPr bwMode="auto">
          <a:xfrm>
            <a:off x="1663700" y="808038"/>
            <a:ext cx="6350000" cy="5041901"/>
            <a:chOff x="1048" y="509"/>
            <a:chExt cx="4000" cy="3176"/>
          </a:xfrm>
        </p:grpSpPr>
        <p:sp>
          <p:nvSpPr>
            <p:cNvPr id="900105" name="Line 9"/>
            <p:cNvSpPr>
              <a:spLocks noChangeShapeType="1"/>
            </p:cNvSpPr>
            <p:nvPr/>
          </p:nvSpPr>
          <p:spPr bwMode="auto">
            <a:xfrm flipV="1">
              <a:off x="1048" y="714"/>
              <a:ext cx="2657" cy="26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0106" name="Line 10"/>
            <p:cNvSpPr>
              <a:spLocks noChangeShapeType="1"/>
            </p:cNvSpPr>
            <p:nvPr/>
          </p:nvSpPr>
          <p:spPr bwMode="auto">
            <a:xfrm>
              <a:off x="1048" y="714"/>
              <a:ext cx="2796" cy="27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0107" name="Rectangle 11"/>
            <p:cNvSpPr>
              <a:spLocks noChangeArrowheads="1"/>
            </p:cNvSpPr>
            <p:nvPr/>
          </p:nvSpPr>
          <p:spPr bwMode="auto">
            <a:xfrm>
              <a:off x="3733" y="509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 dirty="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200" baseline="-25000" dirty="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GB" sz="18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l-GR" sz="1600" dirty="0">
                  <a:solidFill>
                    <a:schemeClr val="tx2"/>
                  </a:solidFill>
                  <a:latin typeface="Arial" charset="0"/>
                </a:rPr>
                <a:t>από Ην. Βασίλειο</a:t>
              </a:r>
              <a:endParaRPr lang="en-GB" sz="16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900108" name="Rectangle 12"/>
            <p:cNvSpPr>
              <a:spLocks noChangeArrowheads="1"/>
            </p:cNvSpPr>
            <p:nvPr/>
          </p:nvSpPr>
          <p:spPr bwMode="auto">
            <a:xfrm>
              <a:off x="3745" y="3258"/>
              <a:ext cx="111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 dirty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l-GR" sz="1600" dirty="0">
                  <a:solidFill>
                    <a:schemeClr val="tx2"/>
                  </a:solidFill>
                  <a:latin typeface="Arial" charset="0"/>
                </a:rPr>
                <a:t>από </a:t>
              </a:r>
              <a:r>
                <a:rPr lang="el-GR" sz="1600" dirty="0" smtClean="0">
                  <a:solidFill>
                    <a:schemeClr val="tx2"/>
                  </a:solidFill>
                  <a:latin typeface="Arial" charset="0"/>
                </a:rPr>
                <a:t>κατοίκους</a:t>
              </a:r>
              <a:br>
                <a:rPr lang="el-GR" sz="16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sz="1600" dirty="0" smtClean="0">
                  <a:solidFill>
                    <a:schemeClr val="tx2"/>
                  </a:solidFill>
                  <a:latin typeface="Arial" charset="0"/>
                </a:rPr>
                <a:t>εξωτερικού</a:t>
              </a:r>
              <a:endParaRPr lang="en-GB" sz="16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900109" name="Line 13"/>
          <p:cNvSpPr>
            <a:spLocks noChangeShapeType="1"/>
          </p:cNvSpPr>
          <p:nvPr/>
        </p:nvSpPr>
        <p:spPr bwMode="auto">
          <a:xfrm flipH="1">
            <a:off x="1068388" y="3241675"/>
            <a:ext cx="56467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0110" name="Rectangle 14"/>
          <p:cNvSpPr>
            <a:spLocks noChangeArrowheads="1"/>
          </p:cNvSpPr>
          <p:nvPr/>
        </p:nvSpPr>
        <p:spPr bwMode="auto">
          <a:xfrm>
            <a:off x="630238" y="29845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0111" name="Rectangle 15"/>
          <p:cNvSpPr>
            <a:spLocks noChangeArrowheads="1"/>
          </p:cNvSpPr>
          <p:nvPr/>
        </p:nvSpPr>
        <p:spPr bwMode="auto">
          <a:xfrm>
            <a:off x="2136118" y="846138"/>
            <a:ext cx="318677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1" dirty="0">
                <a:solidFill>
                  <a:schemeClr val="folHlink"/>
                </a:solidFill>
                <a:latin typeface="Arial" charset="0"/>
              </a:rPr>
              <a:t>(β) Εξωτερική Ισορροπία</a:t>
            </a:r>
            <a:endParaRPr lang="en-GB" sz="2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00112" name="Rectangle 16"/>
          <p:cNvSpPr>
            <a:spLocks noChangeArrowheads="1"/>
          </p:cNvSpPr>
          <p:nvPr/>
        </p:nvSpPr>
        <p:spPr bwMode="auto">
          <a:xfrm>
            <a:off x="6331143" y="3030171"/>
            <a:ext cx="1851982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Σταθερή</a:t>
            </a:r>
            <a:br>
              <a:rPr lang="el-GR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συναλλαγματική</a:t>
            </a:r>
            <a:br>
              <a:rPr lang="el-GR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tx2"/>
                </a:solidFill>
                <a:latin typeface="Arial" charset="0"/>
              </a:rPr>
              <a:t>ισοτιμία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00113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0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0212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7596"/>
          </a:xfrm>
        </p:spPr>
        <p:txBody>
          <a:bodyPr/>
          <a:lstStyle/>
          <a:p>
            <a:r>
              <a:rPr lang="el-GR" sz="3400" dirty="0" smtClean="0"/>
              <a:t>Ελεύθερα κυμαινόμενες συναλλαγματικές ισοτιμίες</a:t>
            </a:r>
            <a:endParaRPr lang="en-GB" sz="3400" dirty="0"/>
          </a:p>
        </p:txBody>
      </p:sp>
      <p:sp>
        <p:nvSpPr>
          <p:cNvPr id="990213" name="Rectangle 5"/>
          <p:cNvSpPr>
            <a:spLocks noGrp="1"/>
          </p:cNvSpPr>
          <p:nvPr>
            <p:ph type="body" idx="1"/>
          </p:nvPr>
        </p:nvSpPr>
        <p:spPr>
          <a:xfrm>
            <a:off x="301625" y="1471613"/>
            <a:ext cx="8534400" cy="494982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l-GR" dirty="0" smtClean="0"/>
              <a:t>Αντιδράσεις σε σοκ</a:t>
            </a:r>
            <a:endParaRPr lang="en-GB" dirty="0"/>
          </a:p>
          <a:p>
            <a:pPr lvl="1">
              <a:spcBef>
                <a:spcPct val="25000"/>
              </a:spcBef>
            </a:pPr>
            <a:r>
              <a:rPr lang="el-GR" dirty="0" smtClean="0"/>
              <a:t>εσωτερικό σοκ</a:t>
            </a:r>
            <a:endParaRPr lang="en-GB" dirty="0"/>
          </a:p>
          <a:p>
            <a:pPr lvl="2">
              <a:spcBef>
                <a:spcPct val="25000"/>
              </a:spcBef>
            </a:pPr>
            <a:r>
              <a:rPr lang="el-GR" dirty="0" smtClean="0"/>
              <a:t>θεωρία ισοδυναμίας αγοραστικής δύναμης</a:t>
            </a:r>
            <a:endParaRPr lang="en-GB" dirty="0"/>
          </a:p>
          <a:p>
            <a:pPr lvl="2">
              <a:spcBef>
                <a:spcPct val="25000"/>
              </a:spcBef>
            </a:pPr>
            <a:r>
              <a:rPr lang="el-GR" dirty="0" smtClean="0"/>
              <a:t>ένας δείκτης </a:t>
            </a:r>
            <a:r>
              <a:rPr lang="en-GB" dirty="0" smtClean="0"/>
              <a:t> </a:t>
            </a:r>
            <a:r>
              <a:rPr lang="en-GB" dirty="0"/>
              <a:t>Big Mac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0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0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90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3" grpId="0" build="p" bldLvl="3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6092"/>
              </p:ext>
            </p:extLst>
          </p:nvPr>
        </p:nvGraphicFramePr>
        <p:xfrm>
          <a:off x="398584" y="564934"/>
          <a:ext cx="4173416" cy="5877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77128"/>
              </p:ext>
            </p:extLst>
          </p:nvPr>
        </p:nvGraphicFramePr>
        <p:xfrm>
          <a:off x="4630615" y="576656"/>
          <a:ext cx="4173416" cy="545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7178"/>
              </p:ext>
            </p:extLst>
          </p:nvPr>
        </p:nvGraphicFramePr>
        <p:xfrm>
          <a:off x="398584" y="564934"/>
          <a:ext cx="4173416" cy="5877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1,54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2,16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2,62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2,74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3,60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66224"/>
              </p:ext>
            </p:extLst>
          </p:nvPr>
        </p:nvGraphicFramePr>
        <p:xfrm>
          <a:off x="4630615" y="576656"/>
          <a:ext cx="4173416" cy="545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3,76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28707"/>
              </p:ext>
            </p:extLst>
          </p:nvPr>
        </p:nvGraphicFramePr>
        <p:xfrm>
          <a:off x="398584" y="564934"/>
          <a:ext cx="4173416" cy="5877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1,54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2,16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2,62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2,74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3,60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36949"/>
              </p:ext>
            </p:extLst>
          </p:nvPr>
        </p:nvGraphicFramePr>
        <p:xfrm>
          <a:off x="4630615" y="576656"/>
          <a:ext cx="4173416" cy="545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3,76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4,63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5,01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5,18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6,29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7,80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85158"/>
              </p:ext>
            </p:extLst>
          </p:nvPr>
        </p:nvGraphicFramePr>
        <p:xfrm>
          <a:off x="398584" y="564934"/>
          <a:ext cx="4173416" cy="5877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1,54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2,16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2,62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2,74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3,60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56087"/>
              </p:ext>
            </p:extLst>
          </p:nvPr>
        </p:nvGraphicFramePr>
        <p:xfrm>
          <a:off x="4630615" y="576656"/>
          <a:ext cx="4173416" cy="545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3,76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4,63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5,01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5,18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6,29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7,80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32595"/>
              </p:ext>
            </p:extLst>
          </p:nvPr>
        </p:nvGraphicFramePr>
        <p:xfrm>
          <a:off x="398584" y="564934"/>
          <a:ext cx="4173416" cy="5877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1,54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–67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2,16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2,62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–43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2,74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–41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3,60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–22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58018"/>
              </p:ext>
            </p:extLst>
          </p:nvPr>
        </p:nvGraphicFramePr>
        <p:xfrm>
          <a:off x="4630615" y="576656"/>
          <a:ext cx="4173416" cy="545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3,76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–19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4,63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5,01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5,18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6,29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7,80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Ο κανόνας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</a:rPr>
              <a:t>χάμπουργκερ </a:t>
            </a:r>
            <a:r>
              <a:rPr lang="en-GB" sz="2500" b="1" dirty="0" smtClean="0">
                <a:solidFill>
                  <a:srgbClr val="800080"/>
                </a:solidFill>
                <a:latin typeface="Arial" charset="0"/>
              </a:rPr>
              <a:t>(January </a:t>
            </a:r>
            <a:r>
              <a:rPr lang="en-GB" sz="2500" b="1" dirty="0">
                <a:solidFill>
                  <a:srgbClr val="800080"/>
                </a:solidFill>
                <a:latin typeface="Arial" charset="0"/>
              </a:rPr>
              <a:t>2014)</a:t>
            </a:r>
          </a:p>
        </p:txBody>
      </p:sp>
      <p:sp>
        <p:nvSpPr>
          <p:cNvPr id="1219588" name="Text Box 4"/>
          <p:cNvSpPr txBox="1">
            <a:spLocks noChangeArrowheads="1"/>
          </p:cNvSpPr>
          <p:nvPr/>
        </p:nvSpPr>
        <p:spPr bwMode="auto">
          <a:xfrm>
            <a:off x="0" y="6608763"/>
            <a:ext cx="197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dirty="0" smtClean="0">
                <a:solidFill>
                  <a:srgbClr val="C0C0C0"/>
                </a:solidFill>
                <a:latin typeface="Arial" charset="0"/>
              </a:rPr>
              <a:t>Πηγή</a:t>
            </a:r>
            <a:r>
              <a:rPr lang="en-GB" sz="1000" dirty="0" smtClean="0">
                <a:solidFill>
                  <a:srgbClr val="C0C0C0"/>
                </a:solidFill>
                <a:latin typeface="Arial" charset="0"/>
              </a:rPr>
              <a:t>: </a:t>
            </a:r>
            <a:r>
              <a:rPr lang="en-GB" sz="1000" i="1" dirty="0">
                <a:solidFill>
                  <a:srgbClr val="C0C0C0"/>
                </a:solidFill>
                <a:latin typeface="Arial" charset="0"/>
              </a:rPr>
              <a:t>The Economist</a:t>
            </a:r>
            <a:r>
              <a:rPr lang="en-GB" sz="1000" dirty="0">
                <a:solidFill>
                  <a:srgbClr val="C0C0C0"/>
                </a:solidFill>
                <a:latin typeface="Arial" charset="0"/>
              </a:rPr>
              <a:t> (23 /1/14)</a:t>
            </a: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94334"/>
              </p:ext>
            </p:extLst>
          </p:nvPr>
        </p:nvGraphicFramePr>
        <p:xfrm>
          <a:off x="398584" y="564934"/>
          <a:ext cx="4173416" cy="586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1,54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–67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Αφρική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2,16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–53</a:t>
                      </a:r>
                      <a:endParaRPr sz="12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Ινδονησία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Χόνγκ Κόνγκ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2,32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–50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2,62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–43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2,74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–41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Ταϊλάνδη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2,97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Πολωνία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Αργεντινή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Πακιστάν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3,04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Νότια Κορέα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3,60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–22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0861"/>
              </p:ext>
            </p:extLst>
          </p:nvPr>
        </p:nvGraphicFramePr>
        <p:xfrm>
          <a:off x="4630615" y="576656"/>
          <a:ext cx="4173416" cy="5437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33"/>
                <a:gridCol w="1719855"/>
                <a:gridCol w="1531528"/>
              </a:tblGrid>
              <a:tr h="5635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Χώρα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87630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Τιμή Big Mac σε δολάρια στην τρέχουσα συναλλαγματική ισοτιμία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111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Υποτίμηση (–) ή ανατίμηση (+) σε σχέση </a:t>
                      </a:r>
                      <a:r>
                        <a:rPr sz="10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</a:t>
                      </a:r>
                      <a:r>
                        <a:rPr lang="el-GR" sz="1000" b="1" baseline="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δολάριο</a:t>
                      </a:r>
                      <a:r>
                        <a:rPr sz="10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(%)</a:t>
                      </a:r>
                      <a:endParaRPr sz="10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Τουρκία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3,76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–19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4,47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–3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100" b="1" baseline="33333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4,62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4,63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Ουρουγουάη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Ευρωζώνη</a:t>
                      </a:r>
                      <a:endParaRPr sz="1100" b="1" baseline="33333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4,96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5,01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Δανία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5,18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12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5,25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13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Σουηδία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6,29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36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Ελβετία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54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Βενεζουέλα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7,15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55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2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Νορβηγία</a:t>
                      </a:r>
                      <a:endParaRPr sz="11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7,80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69</a:t>
                      </a:r>
                      <a:endParaRPr sz="12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45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Ελεύθερα </a:t>
            </a:r>
            <a:r>
              <a:rPr lang="el-GR" sz="3200" dirty="0" smtClean="0"/>
              <a:t>κυμαινόμενες</a:t>
            </a:r>
            <a:br>
              <a:rPr lang="el-GR" sz="3200" dirty="0" smtClean="0"/>
            </a:br>
            <a:r>
              <a:rPr lang="el-GR" sz="3200" dirty="0" smtClean="0"/>
              <a:t>συναλλαγματικές </a:t>
            </a:r>
            <a:r>
              <a:rPr lang="el-GR" sz="3200" dirty="0" smtClean="0"/>
              <a:t>ισοτιμίες</a:t>
            </a:r>
            <a:endParaRPr lang="en-GB" sz="3200" dirty="0"/>
          </a:p>
        </p:txBody>
      </p:sp>
      <p:sp>
        <p:nvSpPr>
          <p:cNvPr id="1004549" name="Rectangle 5"/>
          <p:cNvSpPr>
            <a:spLocks noGrp="1"/>
          </p:cNvSpPr>
          <p:nvPr>
            <p:ph type="body" idx="1"/>
          </p:nvPr>
        </p:nvSpPr>
        <p:spPr>
          <a:xfrm>
            <a:off x="301625" y="1416050"/>
            <a:ext cx="8534400" cy="14716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646B86"/>
                </a:solidFill>
              </a:rPr>
              <a:t>Αντιδράσεις σε σοκ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spcBef>
                <a:spcPts val="0"/>
              </a:spcBef>
            </a:pPr>
            <a:r>
              <a:rPr lang="el-GR" sz="2000" dirty="0" smtClean="0">
                <a:solidFill>
                  <a:srgbClr val="646B86"/>
                </a:solidFill>
              </a:rPr>
              <a:t>εσωτερικό σοκ</a:t>
            </a:r>
            <a:endParaRPr lang="en-GB" sz="2000" dirty="0">
              <a:solidFill>
                <a:srgbClr val="646B86"/>
              </a:solidFill>
            </a:endParaRPr>
          </a:p>
          <a:p>
            <a:pPr lvl="2">
              <a:spcBef>
                <a:spcPts val="0"/>
              </a:spcBef>
            </a:pPr>
            <a:r>
              <a:rPr lang="el-GR" sz="2000" dirty="0" smtClean="0">
                <a:solidFill>
                  <a:srgbClr val="646B86"/>
                </a:solidFill>
              </a:rPr>
              <a:t>θεωρία ισοδυναμίας αγοραστικής δύναμης</a:t>
            </a:r>
            <a:endParaRPr lang="en-GB" sz="2000" dirty="0">
              <a:solidFill>
                <a:srgbClr val="646B86"/>
              </a:solidFill>
            </a:endParaRPr>
          </a:p>
        </p:txBody>
      </p:sp>
      <p:sp>
        <p:nvSpPr>
          <p:cNvPr id="1004550" name="Rectangle 6"/>
          <p:cNvSpPr>
            <a:spLocks/>
          </p:cNvSpPr>
          <p:nvPr/>
        </p:nvSpPr>
        <p:spPr bwMode="auto">
          <a:xfrm>
            <a:off x="301625" y="2341876"/>
            <a:ext cx="8534400" cy="37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dirty="0" smtClean="0">
                <a:solidFill>
                  <a:srgbClr val="1E495C"/>
                </a:solidFill>
                <a:latin typeface="Arial" charset="0"/>
              </a:rPr>
              <a:t>περιορισμοί της θεωρίας σε σύντομο χρονικό διάστημα</a:t>
            </a:r>
            <a:endParaRPr lang="en-GB" dirty="0">
              <a:solidFill>
                <a:srgbClr val="1E495C"/>
              </a:solidFill>
              <a:latin typeface="Arial" charset="0"/>
            </a:endParaRPr>
          </a:p>
          <a:p>
            <a:pPr marL="1600200" lvl="3" indent="-228600">
              <a:spcBef>
                <a:spcPct val="25000"/>
              </a:spcBef>
              <a:buClr>
                <a:srgbClr val="7E0000"/>
              </a:buClr>
              <a:buSzPct val="65000"/>
              <a:buFont typeface="Wingdings 2" pitchFamily="18" charset="2"/>
              <a:buChar char=""/>
            </a:pPr>
            <a:r>
              <a:rPr lang="el-GR" sz="1600" b="1" dirty="0" smtClean="0">
                <a:solidFill>
                  <a:srgbClr val="646B86"/>
                </a:solidFill>
                <a:latin typeface="Arial" charset="0"/>
              </a:rPr>
              <a:t>μεταβολές των επιτοκίων επηρεάζουν τις χρηματοοικονομικές συναλλαγές</a:t>
            </a:r>
            <a:endParaRPr lang="en-GB" sz="1600" b="1" dirty="0">
              <a:solidFill>
                <a:srgbClr val="646B86"/>
              </a:solidFill>
              <a:latin typeface="Arial" charset="0"/>
            </a:endParaRPr>
          </a:p>
          <a:p>
            <a:pPr marL="1600200" lvl="3" indent="-228600">
              <a:spcBef>
                <a:spcPct val="25000"/>
              </a:spcBef>
              <a:buClr>
                <a:srgbClr val="7E0000"/>
              </a:buClr>
              <a:buSzPct val="65000"/>
              <a:buFont typeface="Wingdings 2" pitchFamily="18" charset="2"/>
              <a:buChar char=""/>
            </a:pPr>
            <a:r>
              <a:rPr lang="el-GR" sz="1600" b="1" dirty="0" smtClean="0">
                <a:solidFill>
                  <a:srgbClr val="646B86"/>
                </a:solidFill>
                <a:latin typeface="Arial" charset="0"/>
              </a:rPr>
              <a:t>αυτό επηρεάζει τις τρέχουσες συναλλαγές προς την αντίθετη</a:t>
            </a:r>
            <a:endParaRPr lang="en-GB" sz="1600" b="1" dirty="0">
              <a:solidFill>
                <a:srgbClr val="646B86"/>
              </a:solidFill>
              <a:latin typeface="Arial" charset="0"/>
            </a:endParaRP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dirty="0" smtClean="0">
                <a:solidFill>
                  <a:srgbClr val="1E495C"/>
                </a:solidFill>
                <a:latin typeface="Arial" charset="0"/>
              </a:rPr>
              <a:t>Το κερδοσκοπικό αρμπιτράζ επιτοκίων </a:t>
            </a:r>
            <a:r>
              <a:rPr lang="en-GB" dirty="0" smtClean="0">
                <a:solidFill>
                  <a:srgbClr val="1E495C"/>
                </a:solidFill>
                <a:latin typeface="Arial" charset="0"/>
              </a:rPr>
              <a:t>the </a:t>
            </a:r>
            <a:r>
              <a:rPr lang="en-GB" dirty="0">
                <a:solidFill>
                  <a:srgbClr val="1E495C"/>
                </a:solidFill>
                <a:latin typeface="Arial" charset="0"/>
              </a:rPr>
              <a:t>carry trade</a:t>
            </a:r>
          </a:p>
          <a:p>
            <a:pPr marL="1600200" lvl="3" indent="-228600">
              <a:spcBef>
                <a:spcPct val="25000"/>
              </a:spcBef>
              <a:buClr>
                <a:srgbClr val="7E0000"/>
              </a:buClr>
              <a:buSzPct val="65000"/>
              <a:buFont typeface="Wingdings 2" pitchFamily="18" charset="2"/>
              <a:buChar char=""/>
            </a:pPr>
            <a:r>
              <a:rPr lang="el-GR" sz="1600" b="1" dirty="0" smtClean="0">
                <a:solidFill>
                  <a:srgbClr val="646B86"/>
                </a:solidFill>
                <a:latin typeface="Arial" charset="0"/>
              </a:rPr>
              <a:t>η φύση του κερδοσκοπικού αρμπιτράζ επιτοκίων </a:t>
            </a:r>
            <a:r>
              <a:rPr lang="en-GB" sz="1600" b="1" dirty="0" smtClean="0">
                <a:solidFill>
                  <a:srgbClr val="646B86"/>
                </a:solidFill>
                <a:latin typeface="Arial" charset="0"/>
              </a:rPr>
              <a:t>nature </a:t>
            </a:r>
            <a:r>
              <a:rPr lang="en-GB" sz="1600" b="1" dirty="0">
                <a:solidFill>
                  <a:srgbClr val="646B86"/>
                </a:solidFill>
                <a:latin typeface="Arial" charset="0"/>
              </a:rPr>
              <a:t>of the carry trade</a:t>
            </a:r>
          </a:p>
          <a:p>
            <a:pPr marL="1600200" lvl="3" indent="-228600">
              <a:spcBef>
                <a:spcPts val="0"/>
              </a:spcBef>
              <a:buClr>
                <a:srgbClr val="7E0000"/>
              </a:buClr>
              <a:buSzPct val="65000"/>
              <a:buFont typeface="Wingdings 2" pitchFamily="18" charset="2"/>
              <a:buChar char=""/>
            </a:pPr>
            <a:r>
              <a:rPr lang="el-GR" sz="1600" b="1" dirty="0" smtClean="0">
                <a:solidFill>
                  <a:srgbClr val="646B86"/>
                </a:solidFill>
                <a:latin typeface="Arial" charset="0"/>
              </a:rPr>
              <a:t>επιπτώσεις στα  εγχώρια ελλείμματα και πλεονάσματα των συναλλαγματικών ισοτιμιών</a:t>
            </a:r>
            <a:endParaRPr lang="en-GB" sz="1600" b="1" dirty="0">
              <a:solidFill>
                <a:srgbClr val="646B86"/>
              </a:solidFill>
              <a:latin typeface="Arial" charset="0"/>
            </a:endParaRPr>
          </a:p>
          <a:p>
            <a:pPr marL="742950" lvl="1" indent="-285750">
              <a:spcBef>
                <a:spcPct val="2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dirty="0" smtClean="0">
                <a:solidFill>
                  <a:srgbClr val="19323F"/>
                </a:solidFill>
                <a:latin typeface="Arial" charset="0"/>
              </a:rPr>
              <a:t>εξωτερικό σοκ</a:t>
            </a:r>
            <a:endParaRPr lang="en-GB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dirty="0" smtClean="0">
                <a:solidFill>
                  <a:srgbClr val="1E495C"/>
                </a:solidFill>
                <a:latin typeface="Arial" charset="0"/>
              </a:rPr>
              <a:t>οι μεταβολές στη συναλλαγματική ισοτιμία συμβάλλουν στην απομόνωση της εγχώριας οικονομίας από τέτοιες κρίσεις</a:t>
            </a:r>
            <a:endParaRPr lang="en-GB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spcBef>
                <a:spcPct val="2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dirty="0" smtClean="0">
                <a:solidFill>
                  <a:srgbClr val="19323F"/>
                </a:solidFill>
                <a:latin typeface="Arial" charset="0"/>
              </a:rPr>
              <a:t>η πορεία προς την μακροχρόνια ισορροπία</a:t>
            </a:r>
            <a:endParaRPr lang="en-GB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04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04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0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04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04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04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04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04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50" grpId="0" build="p" bldLvl="3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ChangeArrowheads="1"/>
          </p:cNvSpPr>
          <p:nvPr/>
        </p:nvSpPr>
        <p:spPr bwMode="auto">
          <a:xfrm>
            <a:off x="1230313" y="1117600"/>
            <a:ext cx="7043737" cy="481012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6595" name="Line 3"/>
          <p:cNvSpPr>
            <a:spLocks noChangeShapeType="1"/>
          </p:cNvSpPr>
          <p:nvPr/>
        </p:nvSpPr>
        <p:spPr bwMode="auto">
          <a:xfrm>
            <a:off x="1233488" y="1114425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6596" name="Line 4"/>
          <p:cNvSpPr>
            <a:spLocks noChangeShapeType="1"/>
          </p:cNvSpPr>
          <p:nvPr/>
        </p:nvSpPr>
        <p:spPr bwMode="auto">
          <a:xfrm>
            <a:off x="1233488" y="5915025"/>
            <a:ext cx="7043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6597" name="Rectangle 5"/>
          <p:cNvSpPr>
            <a:spLocks noChangeArrowheads="1"/>
          </p:cNvSpPr>
          <p:nvPr/>
        </p:nvSpPr>
        <p:spPr bwMode="auto">
          <a:xfrm>
            <a:off x="912813" y="58689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006598" name="Rectangle 6"/>
          <p:cNvSpPr>
            <a:spLocks noChangeArrowheads="1"/>
          </p:cNvSpPr>
          <p:nvPr/>
        </p:nvSpPr>
        <p:spPr bwMode="auto">
          <a:xfrm rot="16200000">
            <a:off x="-1056757" y="2965893"/>
            <a:ext cx="30183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1006599" name="Rectangle 7"/>
          <p:cNvSpPr>
            <a:spLocks noChangeArrowheads="1"/>
          </p:cNvSpPr>
          <p:nvPr/>
        </p:nvSpPr>
        <p:spPr bwMode="auto">
          <a:xfrm>
            <a:off x="7282621" y="5986463"/>
            <a:ext cx="9787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dirty="0">
                <a:latin typeface="Arial" charset="0"/>
              </a:rPr>
              <a:t>Χρόνος</a:t>
            </a:r>
            <a:endParaRPr lang="en-GB" dirty="0">
              <a:latin typeface="Arial" charset="0"/>
            </a:endParaRPr>
          </a:p>
        </p:txBody>
      </p:sp>
      <p:sp>
        <p:nvSpPr>
          <p:cNvPr id="1006600" name="Rectangle 8"/>
          <p:cNvSpPr>
            <a:spLocks noChangeArrowheads="1"/>
          </p:cNvSpPr>
          <p:nvPr/>
        </p:nvSpPr>
        <p:spPr bwMode="auto">
          <a:xfrm>
            <a:off x="776288" y="3859213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US" i="1" noProof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US" baseline="-25000" noProof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1006601" name="Line 9"/>
          <p:cNvSpPr>
            <a:spLocks noChangeShapeType="1"/>
          </p:cNvSpPr>
          <p:nvPr/>
        </p:nvSpPr>
        <p:spPr bwMode="auto">
          <a:xfrm>
            <a:off x="1225550" y="4081463"/>
            <a:ext cx="145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06602" name="Group 10"/>
          <p:cNvGrpSpPr>
            <a:grpSpLocks/>
          </p:cNvGrpSpPr>
          <p:nvPr/>
        </p:nvGrpSpPr>
        <p:grpSpPr bwMode="auto">
          <a:xfrm>
            <a:off x="2484438" y="4056063"/>
            <a:ext cx="346075" cy="2251075"/>
            <a:chOff x="1565" y="2555"/>
            <a:chExt cx="218" cy="1418"/>
          </a:xfrm>
        </p:grpSpPr>
        <p:sp>
          <p:nvSpPr>
            <p:cNvPr id="1006603" name="Rectangle 11"/>
            <p:cNvSpPr>
              <a:spLocks noChangeArrowheads="1"/>
            </p:cNvSpPr>
            <p:nvPr/>
          </p:nvSpPr>
          <p:spPr bwMode="auto">
            <a:xfrm>
              <a:off x="1565" y="3723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latin typeface="Arial" charset="0"/>
                </a:rPr>
                <a:t>t</a:t>
              </a:r>
              <a:r>
                <a:rPr lang="en-GB" baseline="-25000">
                  <a:latin typeface="Arial" charset="0"/>
                </a:rPr>
                <a:t>1</a:t>
              </a:r>
            </a:p>
          </p:txBody>
        </p:sp>
        <p:sp>
          <p:nvSpPr>
            <p:cNvPr id="1006604" name="Line 12"/>
            <p:cNvSpPr>
              <a:spLocks noChangeShapeType="1"/>
            </p:cNvSpPr>
            <p:nvPr/>
          </p:nvSpPr>
          <p:spPr bwMode="auto">
            <a:xfrm>
              <a:off x="1675" y="2555"/>
              <a:ext cx="0" cy="1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06605" name="Group 13"/>
          <p:cNvGrpSpPr>
            <a:grpSpLocks/>
          </p:cNvGrpSpPr>
          <p:nvPr/>
        </p:nvGrpSpPr>
        <p:grpSpPr bwMode="auto">
          <a:xfrm>
            <a:off x="723900" y="1847850"/>
            <a:ext cx="1944688" cy="396875"/>
            <a:chOff x="456" y="1164"/>
            <a:chExt cx="1225" cy="250"/>
          </a:xfrm>
        </p:grpSpPr>
        <p:sp>
          <p:nvSpPr>
            <p:cNvPr id="1006606" name="Line 14"/>
            <p:cNvSpPr>
              <a:spLocks noChangeShapeType="1"/>
            </p:cNvSpPr>
            <p:nvPr/>
          </p:nvSpPr>
          <p:spPr bwMode="auto">
            <a:xfrm flipH="1">
              <a:off x="778" y="1285"/>
              <a:ext cx="90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6607" name="Rectangle 15"/>
            <p:cNvSpPr>
              <a:spLocks noChangeArrowheads="1"/>
            </p:cNvSpPr>
            <p:nvPr/>
          </p:nvSpPr>
          <p:spPr bwMode="auto">
            <a:xfrm>
              <a:off x="456" y="1164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006609" name="Line 17"/>
          <p:cNvSpPr>
            <a:spLocks noChangeShapeType="1"/>
          </p:cNvSpPr>
          <p:nvPr/>
        </p:nvSpPr>
        <p:spPr bwMode="auto">
          <a:xfrm>
            <a:off x="2660649" y="2039938"/>
            <a:ext cx="0" cy="2039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2805906" y="3052762"/>
            <a:ext cx="1949450" cy="9239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Διαδρομή </a:t>
            </a: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της</a:t>
            </a:r>
            <a:br>
              <a:rPr lang="el-GR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συναλλαγματικής</a:t>
            </a:r>
            <a:br>
              <a:rPr lang="el-GR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ισοτιμίας</a:t>
            </a: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0" y="4750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5452"/>
                </a:solidFill>
                <a:latin typeface="Arial" charset="0"/>
              </a:rPr>
              <a:t>Η διαδρομή της συναλλαγματικής </a:t>
            </a:r>
            <a:r>
              <a:rPr lang="el-GR" b="1" dirty="0" smtClean="0">
                <a:solidFill>
                  <a:srgbClr val="005452"/>
                </a:solidFill>
                <a:latin typeface="Arial" charset="0"/>
              </a:rPr>
              <a:t>ισοτιμίας προς 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το μακροχρόνιο επίπεδο ισορροπίας μετά από ένα </a:t>
            </a:r>
            <a:r>
              <a:rPr lang="el-GR" b="1" dirty="0" smtClean="0">
                <a:solidFill>
                  <a:srgbClr val="005452"/>
                </a:solidFill>
                <a:latin typeface="Arial" charset="0"/>
              </a:rPr>
              <a:t>εξωγενές σοκ 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τη χρονική στιγμή </a:t>
            </a:r>
            <a:r>
              <a:rPr lang="el-GR" b="1" i="1" dirty="0">
                <a:solidFill>
                  <a:srgbClr val="005452"/>
                </a:solidFill>
                <a:latin typeface="Arial" charset="0"/>
              </a:rPr>
              <a:t>t</a:t>
            </a:r>
            <a:r>
              <a:rPr lang="el-GR" b="1" baseline="-25000" dirty="0">
                <a:solidFill>
                  <a:srgbClr val="005452"/>
                </a:solidFill>
                <a:latin typeface="Arial" charset="0"/>
              </a:rPr>
              <a:t>1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.</a:t>
            </a:r>
            <a:endParaRPr lang="en-GB" dirty="0">
              <a:solidFill>
                <a:srgbClr val="005452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00" grpId="0" autoUpdateAnimBg="0"/>
      <p:bldP spid="100660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ChangeArrowheads="1"/>
          </p:cNvSpPr>
          <p:nvPr/>
        </p:nvSpPr>
        <p:spPr bwMode="auto">
          <a:xfrm>
            <a:off x="1230313" y="1117600"/>
            <a:ext cx="7043737" cy="4810125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43" name="Line 3"/>
          <p:cNvSpPr>
            <a:spLocks noChangeShapeType="1"/>
          </p:cNvSpPr>
          <p:nvPr/>
        </p:nvSpPr>
        <p:spPr bwMode="auto">
          <a:xfrm>
            <a:off x="1233488" y="1114425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44" name="Line 4"/>
          <p:cNvSpPr>
            <a:spLocks noChangeShapeType="1"/>
          </p:cNvSpPr>
          <p:nvPr/>
        </p:nvSpPr>
        <p:spPr bwMode="auto">
          <a:xfrm>
            <a:off x="1233488" y="5915025"/>
            <a:ext cx="7043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45" name="Rectangle 5"/>
          <p:cNvSpPr>
            <a:spLocks noChangeArrowheads="1"/>
          </p:cNvSpPr>
          <p:nvPr/>
        </p:nvSpPr>
        <p:spPr bwMode="auto">
          <a:xfrm>
            <a:off x="912813" y="58689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008646" name="Rectangle 6"/>
          <p:cNvSpPr>
            <a:spLocks noChangeArrowheads="1"/>
          </p:cNvSpPr>
          <p:nvPr/>
        </p:nvSpPr>
        <p:spPr bwMode="auto">
          <a:xfrm rot="16200000">
            <a:off x="-1056757" y="2965893"/>
            <a:ext cx="301839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1008647" name="Rectangle 7"/>
          <p:cNvSpPr>
            <a:spLocks noChangeArrowheads="1"/>
          </p:cNvSpPr>
          <p:nvPr/>
        </p:nvSpPr>
        <p:spPr bwMode="auto">
          <a:xfrm>
            <a:off x="7282621" y="5986463"/>
            <a:ext cx="9787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dirty="0">
                <a:latin typeface="Arial" charset="0"/>
              </a:rPr>
              <a:t>Χρόνος</a:t>
            </a:r>
            <a:endParaRPr lang="en-GB" dirty="0">
              <a:latin typeface="Arial" charset="0"/>
            </a:endParaRPr>
          </a:p>
        </p:txBody>
      </p:sp>
      <p:sp>
        <p:nvSpPr>
          <p:cNvPr id="1008648" name="Rectangle 8"/>
          <p:cNvSpPr>
            <a:spLocks noChangeArrowheads="1"/>
          </p:cNvSpPr>
          <p:nvPr/>
        </p:nvSpPr>
        <p:spPr bwMode="auto">
          <a:xfrm>
            <a:off x="776288" y="3859213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US" i="1" noProof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US" baseline="-25000" noProof="1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1008649" name="Rectangle 9"/>
          <p:cNvSpPr>
            <a:spLocks noChangeArrowheads="1"/>
          </p:cNvSpPr>
          <p:nvPr/>
        </p:nvSpPr>
        <p:spPr bwMode="auto">
          <a:xfrm>
            <a:off x="2484438" y="591026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latin typeface="Arial" charset="0"/>
              </a:rPr>
              <a:t>t</a:t>
            </a:r>
            <a:r>
              <a:rPr lang="en-GB" baseline="-25000">
                <a:latin typeface="Arial" charset="0"/>
              </a:rPr>
              <a:t>1</a:t>
            </a:r>
          </a:p>
        </p:txBody>
      </p:sp>
      <p:sp>
        <p:nvSpPr>
          <p:cNvPr id="1008650" name="Line 10"/>
          <p:cNvSpPr>
            <a:spLocks noChangeShapeType="1"/>
          </p:cNvSpPr>
          <p:nvPr/>
        </p:nvSpPr>
        <p:spPr bwMode="auto">
          <a:xfrm>
            <a:off x="1225550" y="4081463"/>
            <a:ext cx="145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51" name="Line 11"/>
          <p:cNvSpPr>
            <a:spLocks noChangeShapeType="1"/>
          </p:cNvSpPr>
          <p:nvPr/>
        </p:nvSpPr>
        <p:spPr bwMode="auto">
          <a:xfrm>
            <a:off x="2659063" y="4056063"/>
            <a:ext cx="0" cy="18526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52" name="Line 12"/>
          <p:cNvSpPr>
            <a:spLocks noChangeShapeType="1"/>
          </p:cNvSpPr>
          <p:nvPr/>
        </p:nvSpPr>
        <p:spPr bwMode="auto">
          <a:xfrm>
            <a:off x="2660650" y="2039938"/>
            <a:ext cx="0" cy="2039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53" name="Line 13"/>
          <p:cNvSpPr>
            <a:spLocks noChangeShapeType="1"/>
          </p:cNvSpPr>
          <p:nvPr/>
        </p:nvSpPr>
        <p:spPr bwMode="auto">
          <a:xfrm flipH="1">
            <a:off x="1235075" y="2039938"/>
            <a:ext cx="143351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54" name="Rectangle 14"/>
          <p:cNvSpPr>
            <a:spLocks noChangeArrowheads="1"/>
          </p:cNvSpPr>
          <p:nvPr/>
        </p:nvSpPr>
        <p:spPr bwMode="auto">
          <a:xfrm>
            <a:off x="723900" y="1847850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er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1008655" name="Line 15"/>
          <p:cNvSpPr>
            <a:spLocks noChangeShapeType="1"/>
          </p:cNvSpPr>
          <p:nvPr/>
        </p:nvSpPr>
        <p:spPr bwMode="auto">
          <a:xfrm>
            <a:off x="6638925" y="40767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08656" name="Line 16"/>
          <p:cNvSpPr>
            <a:spLocks noChangeShapeType="1"/>
          </p:cNvSpPr>
          <p:nvPr/>
        </p:nvSpPr>
        <p:spPr bwMode="auto">
          <a:xfrm>
            <a:off x="2660650" y="4079875"/>
            <a:ext cx="3984625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08657" name="Group 17"/>
          <p:cNvGrpSpPr>
            <a:grpSpLocks/>
          </p:cNvGrpSpPr>
          <p:nvPr/>
        </p:nvGrpSpPr>
        <p:grpSpPr bwMode="auto">
          <a:xfrm>
            <a:off x="6435725" y="4075113"/>
            <a:ext cx="346075" cy="2230437"/>
            <a:chOff x="4018" y="2567"/>
            <a:chExt cx="218" cy="1405"/>
          </a:xfrm>
        </p:grpSpPr>
        <p:sp>
          <p:nvSpPr>
            <p:cNvPr id="1008658" name="Rectangle 18"/>
            <p:cNvSpPr>
              <a:spLocks noChangeArrowheads="1"/>
            </p:cNvSpPr>
            <p:nvPr/>
          </p:nvSpPr>
          <p:spPr bwMode="auto">
            <a:xfrm>
              <a:off x="4018" y="3722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latin typeface="Arial" charset="0"/>
                </a:rPr>
                <a:t>t</a:t>
              </a:r>
              <a:r>
                <a:rPr lang="en-GB" baseline="-25000">
                  <a:latin typeface="Arial" charset="0"/>
                </a:rPr>
                <a:t>2</a:t>
              </a:r>
            </a:p>
          </p:txBody>
        </p:sp>
        <p:sp>
          <p:nvSpPr>
            <p:cNvPr id="1008659" name="Line 19"/>
            <p:cNvSpPr>
              <a:spLocks noChangeShapeType="1"/>
            </p:cNvSpPr>
            <p:nvPr/>
          </p:nvSpPr>
          <p:spPr bwMode="auto">
            <a:xfrm>
              <a:off x="4135" y="2567"/>
              <a:ext cx="0" cy="11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08661" name="Arc 21"/>
          <p:cNvSpPr>
            <a:spLocks/>
          </p:cNvSpPr>
          <p:nvPr/>
        </p:nvSpPr>
        <p:spPr bwMode="auto">
          <a:xfrm rot="960000">
            <a:off x="2479675" y="2298700"/>
            <a:ext cx="4381500" cy="1266825"/>
          </a:xfrm>
          <a:custGeom>
            <a:avLst/>
            <a:gdLst>
              <a:gd name="G0" fmla="+- 20926 0 0"/>
              <a:gd name="G1" fmla="+- 0 0 0"/>
              <a:gd name="G2" fmla="+- 21600 0 0"/>
              <a:gd name="T0" fmla="*/ 28108 w 28108"/>
              <a:gd name="T1" fmla="*/ 20371 h 21600"/>
              <a:gd name="T2" fmla="*/ 0 w 28108"/>
              <a:gd name="T3" fmla="*/ 5354 h 21600"/>
              <a:gd name="T4" fmla="*/ 20926 w 2810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08" h="21600" fill="none" extrusionOk="0">
                <a:moveTo>
                  <a:pt x="28108" y="20371"/>
                </a:moveTo>
                <a:cubicBezTo>
                  <a:pt x="25800" y="21184"/>
                  <a:pt x="23372" y="21599"/>
                  <a:pt x="20926" y="21600"/>
                </a:cubicBezTo>
                <a:cubicBezTo>
                  <a:pt x="11058" y="21600"/>
                  <a:pt x="2445" y="14913"/>
                  <a:pt x="0" y="5353"/>
                </a:cubicBezTo>
              </a:path>
              <a:path w="28108" h="21600" stroke="0" extrusionOk="0">
                <a:moveTo>
                  <a:pt x="28108" y="20371"/>
                </a:moveTo>
                <a:cubicBezTo>
                  <a:pt x="25800" y="21184"/>
                  <a:pt x="23372" y="21599"/>
                  <a:pt x="20926" y="21600"/>
                </a:cubicBezTo>
                <a:cubicBezTo>
                  <a:pt x="11058" y="21600"/>
                  <a:pt x="2445" y="14913"/>
                  <a:pt x="0" y="5353"/>
                </a:cubicBezTo>
                <a:lnTo>
                  <a:pt x="20926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0" y="4750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5452"/>
                </a:solidFill>
                <a:latin typeface="Arial" charset="0"/>
              </a:rPr>
              <a:t>Η διαδρομή της συναλλαγματικής </a:t>
            </a:r>
            <a:r>
              <a:rPr lang="el-GR" b="1" dirty="0" smtClean="0">
                <a:solidFill>
                  <a:srgbClr val="005452"/>
                </a:solidFill>
                <a:latin typeface="Arial" charset="0"/>
              </a:rPr>
              <a:t>ισοτιμίας προς 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το μακροχρόνιο επίπεδο ισορροπίας μετά από ένα </a:t>
            </a:r>
            <a:r>
              <a:rPr lang="el-GR" b="1" dirty="0" smtClean="0">
                <a:solidFill>
                  <a:srgbClr val="005452"/>
                </a:solidFill>
                <a:latin typeface="Arial" charset="0"/>
              </a:rPr>
              <a:t>εξωγενές σοκ 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τη χρονική στιγμή </a:t>
            </a:r>
            <a:r>
              <a:rPr lang="el-GR" b="1" i="1" dirty="0">
                <a:solidFill>
                  <a:srgbClr val="005452"/>
                </a:solidFill>
                <a:latin typeface="Arial" charset="0"/>
              </a:rPr>
              <a:t>t</a:t>
            </a:r>
            <a:r>
              <a:rPr lang="el-GR" b="1" baseline="-25000" dirty="0">
                <a:solidFill>
                  <a:srgbClr val="005452"/>
                </a:solidFill>
                <a:latin typeface="Arial" charset="0"/>
              </a:rPr>
              <a:t>1</a:t>
            </a:r>
            <a:r>
              <a:rPr lang="el-GR" b="1" dirty="0">
                <a:solidFill>
                  <a:srgbClr val="005452"/>
                </a:solidFill>
                <a:latin typeface="Arial" charset="0"/>
              </a:rPr>
              <a:t>.</a:t>
            </a:r>
            <a:endParaRPr lang="en-GB" dirty="0">
              <a:solidFill>
                <a:srgbClr val="005452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177506" y="2470149"/>
            <a:ext cx="1949450" cy="9239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800" dirty="0">
                <a:solidFill>
                  <a:schemeClr val="accent2"/>
                </a:solidFill>
                <a:latin typeface="Arial" charset="0"/>
              </a:rPr>
              <a:t>Διαδρομή </a:t>
            </a: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της</a:t>
            </a:r>
            <a:br>
              <a:rPr lang="el-GR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συναλλαγματικής</a:t>
            </a:r>
            <a:br>
              <a:rPr lang="el-GR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800" dirty="0" smtClean="0">
                <a:solidFill>
                  <a:schemeClr val="accent2"/>
                </a:solidFill>
                <a:latin typeface="Arial" charset="0"/>
              </a:rPr>
              <a:t>ισοτιμίας</a:t>
            </a: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55" grpId="0" animBg="1"/>
      <p:bldP spid="10086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4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4246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Στόχοι πολιτικών : εσωτερικοί και εξωτερικοί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ε</a:t>
            </a:r>
            <a:r>
              <a:rPr lang="el-GR" dirty="0" smtClean="0">
                <a:solidFill>
                  <a:srgbClr val="646B86"/>
                </a:solidFill>
              </a:rPr>
              <a:t>σωτερική ισορροπία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ε</a:t>
            </a:r>
            <a:r>
              <a:rPr lang="el-GR" dirty="0" smtClean="0">
                <a:solidFill>
                  <a:srgbClr val="646B86"/>
                </a:solidFill>
              </a:rPr>
              <a:t>ξωτερική ισορροπία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σ</a:t>
            </a:r>
            <a:r>
              <a:rPr lang="el-GR" dirty="0" smtClean="0">
                <a:solidFill>
                  <a:srgbClr val="646B86"/>
                </a:solidFill>
              </a:rPr>
              <a:t>τενή έννοια : ισοζύγιο τρεχουσών συναλλαγών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ευρεία έννοια: συνολική ισορροπία συναλλαγματικών ροών</a:t>
            </a:r>
            <a:endParaRPr lang="en-GB" dirty="0" smtClean="0">
              <a:solidFill>
                <a:srgbClr val="646B86"/>
              </a:solidFill>
            </a:endParaRPr>
          </a:p>
          <a:p>
            <a:pPr lvl="1"/>
            <a:r>
              <a:rPr lang="el-GR" dirty="0"/>
              <a:t>σ</a:t>
            </a:r>
            <a:r>
              <a:rPr lang="el-GR" dirty="0" smtClean="0"/>
              <a:t>υγκρούσεις μεταξύ εσωτερικής και εξωτερικής ισορροπίας</a:t>
            </a:r>
            <a:endParaRPr lang="en-GB" dirty="0"/>
          </a:p>
        </p:txBody>
      </p:sp>
      <p:sp>
        <p:nvSpPr>
          <p:cNvPr id="1342469" name="Rectangle 5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132114"/>
          </a:xfrm>
          <a:noFill/>
          <a:ln/>
        </p:spPr>
        <p:txBody>
          <a:bodyPr anchor="b"/>
          <a:lstStyle/>
          <a:p>
            <a:r>
              <a:rPr lang="el-GR" sz="3500" dirty="0" smtClean="0"/>
              <a:t>Τα Διαφορετικά Συστήματα Συναλλαγματικών Ισοτιμιών</a:t>
            </a:r>
            <a:endParaRPr lang="en-GB" sz="3500" dirty="0"/>
          </a:p>
        </p:txBody>
      </p:sp>
    </p:spTree>
  </p:cSld>
  <p:clrMapOvr>
    <a:masterClrMapping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0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069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Κερδοσκοπία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σταθεροποιητική κερδοσκοπία</a:t>
            </a:r>
            <a:endParaRPr lang="en-GB" dirty="0"/>
          </a:p>
        </p:txBody>
      </p:sp>
      <p:sp>
        <p:nvSpPr>
          <p:cNvPr id="101069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Ελεύθερα κυμαινόμενες συναλλαγματικές ισοτιμίες</a:t>
            </a:r>
            <a:endParaRPr lang="en-GB" sz="33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1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2" grpId="0" build="p" bldLvl="3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/>
        </p:nvSpPr>
        <p:spPr bwMode="auto">
          <a:xfrm>
            <a:off x="1084263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3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4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4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012742" name="Rectangle 6"/>
          <p:cNvSpPr>
            <a:spLocks noChangeArrowheads="1"/>
          </p:cNvSpPr>
          <p:nvPr/>
        </p:nvSpPr>
        <p:spPr bwMode="auto">
          <a:xfrm rot="16200000">
            <a:off x="-1192434" y="2984149"/>
            <a:ext cx="30071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1012743" name="Rectangle 7"/>
          <p:cNvSpPr>
            <a:spLocks noChangeArrowheads="1"/>
          </p:cNvSpPr>
          <p:nvPr/>
        </p:nvSpPr>
        <p:spPr bwMode="auto">
          <a:xfrm>
            <a:off x="3615319" y="6300788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grpSp>
        <p:nvGrpSpPr>
          <p:cNvPr id="1012744" name="Group 8"/>
          <p:cNvGrpSpPr>
            <a:grpSpLocks/>
          </p:cNvGrpSpPr>
          <p:nvPr/>
        </p:nvGrpSpPr>
        <p:grpSpPr bwMode="auto">
          <a:xfrm>
            <a:off x="1681163" y="773113"/>
            <a:ext cx="4876800" cy="4832350"/>
            <a:chOff x="1059" y="487"/>
            <a:chExt cx="3072" cy="3044"/>
          </a:xfrm>
        </p:grpSpPr>
        <p:sp>
          <p:nvSpPr>
            <p:cNvPr id="1012745" name="Line 9"/>
            <p:cNvSpPr>
              <a:spLocks noChangeShapeType="1"/>
            </p:cNvSpPr>
            <p:nvPr/>
          </p:nvSpPr>
          <p:spPr bwMode="auto">
            <a:xfrm flipV="1">
              <a:off x="1059" y="703"/>
              <a:ext cx="2828" cy="282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46" name="Rectangle 10"/>
            <p:cNvSpPr>
              <a:spLocks noChangeArrowheads="1"/>
            </p:cNvSpPr>
            <p:nvPr/>
          </p:nvSpPr>
          <p:spPr bwMode="auto">
            <a:xfrm>
              <a:off x="3816" y="487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12747" name="Group 11"/>
          <p:cNvGrpSpPr>
            <a:grpSpLocks/>
          </p:cNvGrpSpPr>
          <p:nvPr/>
        </p:nvGrpSpPr>
        <p:grpSpPr bwMode="auto">
          <a:xfrm>
            <a:off x="2174875" y="1150938"/>
            <a:ext cx="4935538" cy="4738687"/>
            <a:chOff x="1370" y="725"/>
            <a:chExt cx="3109" cy="2985"/>
          </a:xfrm>
        </p:grpSpPr>
        <p:sp>
          <p:nvSpPr>
            <p:cNvPr id="1012748" name="Line 12"/>
            <p:cNvSpPr>
              <a:spLocks noChangeShapeType="1"/>
            </p:cNvSpPr>
            <p:nvPr/>
          </p:nvSpPr>
          <p:spPr bwMode="auto">
            <a:xfrm>
              <a:off x="1370" y="725"/>
              <a:ext cx="2817" cy="281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49" name="Rectangle 13"/>
            <p:cNvSpPr>
              <a:spLocks noChangeArrowheads="1"/>
            </p:cNvSpPr>
            <p:nvPr/>
          </p:nvSpPr>
          <p:spPr bwMode="auto">
            <a:xfrm>
              <a:off x="4153" y="3422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12750" name="Group 14"/>
          <p:cNvGrpSpPr>
            <a:grpSpLocks/>
          </p:cNvGrpSpPr>
          <p:nvPr/>
        </p:nvGrpSpPr>
        <p:grpSpPr bwMode="auto">
          <a:xfrm>
            <a:off x="590550" y="2882900"/>
            <a:ext cx="3556000" cy="396875"/>
            <a:chOff x="372" y="1816"/>
            <a:chExt cx="2240" cy="250"/>
          </a:xfrm>
        </p:grpSpPr>
        <p:sp>
          <p:nvSpPr>
            <p:cNvPr id="1012751" name="Line 15"/>
            <p:cNvSpPr>
              <a:spLocks noChangeShapeType="1"/>
            </p:cNvSpPr>
            <p:nvPr/>
          </p:nvSpPr>
          <p:spPr bwMode="auto">
            <a:xfrm flipH="1">
              <a:off x="684" y="1978"/>
              <a:ext cx="192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52" name="Rectangle 16"/>
            <p:cNvSpPr>
              <a:spLocks noChangeArrowheads="1"/>
            </p:cNvSpPr>
            <p:nvPr/>
          </p:nvSpPr>
          <p:spPr bwMode="auto">
            <a:xfrm>
              <a:off x="372" y="1816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12753" name="Group 17"/>
          <p:cNvGrpSpPr>
            <a:grpSpLocks/>
          </p:cNvGrpSpPr>
          <p:nvPr/>
        </p:nvGrpSpPr>
        <p:grpSpPr bwMode="auto">
          <a:xfrm>
            <a:off x="608013" y="3902075"/>
            <a:ext cx="3571875" cy="396875"/>
            <a:chOff x="383" y="2458"/>
            <a:chExt cx="2250" cy="250"/>
          </a:xfrm>
        </p:grpSpPr>
        <p:sp>
          <p:nvSpPr>
            <p:cNvPr id="1012754" name="Line 18"/>
            <p:cNvSpPr>
              <a:spLocks noChangeShapeType="1"/>
            </p:cNvSpPr>
            <p:nvPr/>
          </p:nvSpPr>
          <p:spPr bwMode="auto">
            <a:xfrm flipH="1">
              <a:off x="695" y="2641"/>
              <a:ext cx="193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55" name="Rectangle 19"/>
            <p:cNvSpPr>
              <a:spLocks noChangeArrowheads="1"/>
            </p:cNvSpPr>
            <p:nvPr/>
          </p:nvSpPr>
          <p:spPr bwMode="auto">
            <a:xfrm>
              <a:off x="383" y="2458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12756" name="Group 20"/>
          <p:cNvGrpSpPr>
            <a:grpSpLocks/>
          </p:cNvGrpSpPr>
          <p:nvPr/>
        </p:nvGrpSpPr>
        <p:grpSpPr bwMode="auto">
          <a:xfrm>
            <a:off x="2647950" y="942975"/>
            <a:ext cx="4845050" cy="4781550"/>
            <a:chOff x="1668" y="594"/>
            <a:chExt cx="3052" cy="3012"/>
          </a:xfrm>
        </p:grpSpPr>
        <p:sp>
          <p:nvSpPr>
            <p:cNvPr id="1012757" name="Line 21"/>
            <p:cNvSpPr>
              <a:spLocks noChangeShapeType="1"/>
            </p:cNvSpPr>
            <p:nvPr/>
          </p:nvSpPr>
          <p:spPr bwMode="auto">
            <a:xfrm flipV="1">
              <a:off x="1668" y="821"/>
              <a:ext cx="2785" cy="27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58" name="Rectangle 22"/>
            <p:cNvSpPr>
              <a:spLocks noChangeArrowheads="1"/>
            </p:cNvSpPr>
            <p:nvPr/>
          </p:nvSpPr>
          <p:spPr bwMode="auto">
            <a:xfrm>
              <a:off x="4405" y="594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12759" name="Group 23"/>
          <p:cNvGrpSpPr>
            <a:grpSpLocks/>
          </p:cNvGrpSpPr>
          <p:nvPr/>
        </p:nvGrpSpPr>
        <p:grpSpPr bwMode="auto">
          <a:xfrm>
            <a:off x="1527175" y="1524000"/>
            <a:ext cx="4681538" cy="4416425"/>
            <a:chOff x="962" y="960"/>
            <a:chExt cx="2949" cy="2782"/>
          </a:xfrm>
        </p:grpSpPr>
        <p:sp>
          <p:nvSpPr>
            <p:cNvPr id="1012760" name="Line 24"/>
            <p:cNvSpPr>
              <a:spLocks noChangeShapeType="1"/>
            </p:cNvSpPr>
            <p:nvPr/>
          </p:nvSpPr>
          <p:spPr bwMode="auto">
            <a:xfrm>
              <a:off x="962" y="960"/>
              <a:ext cx="2625" cy="26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2761" name="Rectangle 25"/>
            <p:cNvSpPr>
              <a:spLocks noChangeArrowheads="1"/>
            </p:cNvSpPr>
            <p:nvPr/>
          </p:nvSpPr>
          <p:spPr bwMode="auto">
            <a:xfrm>
              <a:off x="3585" y="345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D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012762" name="Oval 26"/>
          <p:cNvSpPr>
            <a:spLocks noChangeArrowheads="1"/>
          </p:cNvSpPr>
          <p:nvPr/>
        </p:nvSpPr>
        <p:spPr bwMode="auto">
          <a:xfrm>
            <a:off x="4110038" y="3100388"/>
            <a:ext cx="93662" cy="93662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3" name="Oval 27"/>
          <p:cNvSpPr>
            <a:spLocks noChangeArrowheads="1"/>
          </p:cNvSpPr>
          <p:nvPr/>
        </p:nvSpPr>
        <p:spPr bwMode="auto">
          <a:xfrm>
            <a:off x="4143375" y="413702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4" name="Line 28"/>
          <p:cNvSpPr>
            <a:spLocks noChangeShapeType="1"/>
          </p:cNvSpPr>
          <p:nvPr/>
        </p:nvSpPr>
        <p:spPr bwMode="auto">
          <a:xfrm>
            <a:off x="2719388" y="725488"/>
            <a:ext cx="4471987" cy="4471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5" name="Line 29"/>
          <p:cNvSpPr>
            <a:spLocks noChangeShapeType="1"/>
          </p:cNvSpPr>
          <p:nvPr/>
        </p:nvSpPr>
        <p:spPr bwMode="auto">
          <a:xfrm flipV="1">
            <a:off x="1341438" y="1047750"/>
            <a:ext cx="3894137" cy="38941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6" name="Line 30"/>
          <p:cNvSpPr>
            <a:spLocks noChangeShapeType="1"/>
          </p:cNvSpPr>
          <p:nvPr/>
        </p:nvSpPr>
        <p:spPr bwMode="auto">
          <a:xfrm flipH="1">
            <a:off x="1050925" y="2152650"/>
            <a:ext cx="3060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7" name="Rectangle 31"/>
          <p:cNvSpPr>
            <a:spLocks noChangeArrowheads="1"/>
          </p:cNvSpPr>
          <p:nvPr/>
        </p:nvSpPr>
        <p:spPr bwMode="auto">
          <a:xfrm>
            <a:off x="590550" y="194627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2768" name="Oval 32"/>
          <p:cNvSpPr>
            <a:spLocks noChangeArrowheads="1"/>
          </p:cNvSpPr>
          <p:nvPr/>
        </p:nvSpPr>
        <p:spPr bwMode="auto">
          <a:xfrm>
            <a:off x="4092575" y="2097088"/>
            <a:ext cx="93663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69" name="Arc 33"/>
          <p:cNvSpPr>
            <a:spLocks/>
          </p:cNvSpPr>
          <p:nvPr/>
        </p:nvSpPr>
        <p:spPr bwMode="auto">
          <a:xfrm>
            <a:off x="4895850" y="4584700"/>
            <a:ext cx="1677988" cy="3905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9586 w 32743"/>
              <a:gd name="T1" fmla="*/ 39550 h 39550"/>
              <a:gd name="T2" fmla="*/ 32743 w 32743"/>
              <a:gd name="T3" fmla="*/ 3096 h 39550"/>
              <a:gd name="T4" fmla="*/ 21600 w 32743"/>
              <a:gd name="T5" fmla="*/ 21600 h 3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43" h="39550" fill="none" extrusionOk="0">
                <a:moveTo>
                  <a:pt x="9585" y="39550"/>
                </a:moveTo>
                <a:cubicBezTo>
                  <a:pt x="3595" y="35541"/>
                  <a:pt x="0" y="288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5526" y="-1"/>
                  <a:pt x="29379" y="1070"/>
                  <a:pt x="32742" y="3096"/>
                </a:cubicBezTo>
              </a:path>
              <a:path w="32743" h="39550" stroke="0" extrusionOk="0">
                <a:moveTo>
                  <a:pt x="9585" y="39550"/>
                </a:moveTo>
                <a:cubicBezTo>
                  <a:pt x="3595" y="35541"/>
                  <a:pt x="0" y="288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5526" y="-1"/>
                  <a:pt x="29379" y="1070"/>
                  <a:pt x="32742" y="3096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ap="rnd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70" name="Arc 34"/>
          <p:cNvSpPr>
            <a:spLocks/>
          </p:cNvSpPr>
          <p:nvPr/>
        </p:nvSpPr>
        <p:spPr bwMode="auto">
          <a:xfrm rot="10800000">
            <a:off x="4424363" y="1633538"/>
            <a:ext cx="2051050" cy="406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7101 w 26889"/>
              <a:gd name="T1" fmla="*/ 37611 h 37611"/>
              <a:gd name="T2" fmla="*/ 26889 w 26889"/>
              <a:gd name="T3" fmla="*/ 657 h 37611"/>
              <a:gd name="T4" fmla="*/ 21600 w 26889"/>
              <a:gd name="T5" fmla="*/ 21600 h 37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89" h="37611" fill="none" extrusionOk="0">
                <a:moveTo>
                  <a:pt x="7101" y="37610"/>
                </a:moveTo>
                <a:cubicBezTo>
                  <a:pt x="2579" y="33516"/>
                  <a:pt x="0" y="277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83" y="-1"/>
                  <a:pt x="25159" y="220"/>
                  <a:pt x="26888" y="657"/>
                </a:cubicBezTo>
              </a:path>
              <a:path w="26889" h="37611" stroke="0" extrusionOk="0">
                <a:moveTo>
                  <a:pt x="7101" y="37610"/>
                </a:moveTo>
                <a:cubicBezTo>
                  <a:pt x="2579" y="33516"/>
                  <a:pt x="0" y="277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83" y="-1"/>
                  <a:pt x="25159" y="220"/>
                  <a:pt x="26888" y="65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ap="rnd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71" name="Arc 35"/>
          <p:cNvSpPr>
            <a:spLocks/>
          </p:cNvSpPr>
          <p:nvPr/>
        </p:nvSpPr>
        <p:spPr bwMode="auto">
          <a:xfrm rot="10800000">
            <a:off x="609600" y="2308225"/>
            <a:ext cx="238125" cy="1687513"/>
          </a:xfrm>
          <a:custGeom>
            <a:avLst/>
            <a:gdLst>
              <a:gd name="G0" fmla="+- 19795 0 0"/>
              <a:gd name="G1" fmla="+- 21600 0 0"/>
              <a:gd name="G2" fmla="+- 21600 0 0"/>
              <a:gd name="T0" fmla="*/ 0 w 41395"/>
              <a:gd name="T1" fmla="*/ 12957 h 32952"/>
              <a:gd name="T2" fmla="*/ 38172 w 41395"/>
              <a:gd name="T3" fmla="*/ 32952 h 32952"/>
              <a:gd name="T4" fmla="*/ 19795 w 41395"/>
              <a:gd name="T5" fmla="*/ 21600 h 3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395" h="32952" fill="none" extrusionOk="0">
                <a:moveTo>
                  <a:pt x="-1" y="12956"/>
                </a:moveTo>
                <a:cubicBezTo>
                  <a:pt x="3435" y="5086"/>
                  <a:pt x="11207" y="-1"/>
                  <a:pt x="19795" y="0"/>
                </a:cubicBezTo>
                <a:cubicBezTo>
                  <a:pt x="31724" y="0"/>
                  <a:pt x="41395" y="9670"/>
                  <a:pt x="41395" y="21600"/>
                </a:cubicBezTo>
                <a:cubicBezTo>
                  <a:pt x="41395" y="25609"/>
                  <a:pt x="40278" y="29540"/>
                  <a:pt x="38171" y="32951"/>
                </a:cubicBezTo>
              </a:path>
              <a:path w="41395" h="32952" stroke="0" extrusionOk="0">
                <a:moveTo>
                  <a:pt x="-1" y="12956"/>
                </a:moveTo>
                <a:cubicBezTo>
                  <a:pt x="3435" y="5086"/>
                  <a:pt x="11207" y="-1"/>
                  <a:pt x="19795" y="0"/>
                </a:cubicBezTo>
                <a:cubicBezTo>
                  <a:pt x="31724" y="0"/>
                  <a:pt x="41395" y="9670"/>
                  <a:pt x="41395" y="21600"/>
                </a:cubicBezTo>
                <a:cubicBezTo>
                  <a:pt x="41395" y="25609"/>
                  <a:pt x="40278" y="29540"/>
                  <a:pt x="38171" y="32951"/>
                </a:cubicBezTo>
                <a:lnTo>
                  <a:pt x="19795" y="21600"/>
                </a:lnTo>
                <a:close/>
              </a:path>
            </a:pathLst>
          </a:custGeom>
          <a:noFill/>
          <a:ln w="28575" cap="rnd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2772" name="Rectangle 36"/>
          <p:cNvSpPr>
            <a:spLocks noChangeArrowheads="1"/>
          </p:cNvSpPr>
          <p:nvPr/>
        </p:nvSpPr>
        <p:spPr bwMode="auto">
          <a:xfrm>
            <a:off x="5210175" y="6318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2773" name="Rectangle 37"/>
          <p:cNvSpPr>
            <a:spLocks noChangeArrowheads="1"/>
          </p:cNvSpPr>
          <p:nvPr/>
        </p:nvSpPr>
        <p:spPr bwMode="auto">
          <a:xfrm>
            <a:off x="7188200" y="50244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2774" name="AutoShape 38"/>
          <p:cNvSpPr>
            <a:spLocks noChangeArrowheads="1"/>
          </p:cNvSpPr>
          <p:nvPr/>
        </p:nvSpPr>
        <p:spPr bwMode="auto">
          <a:xfrm>
            <a:off x="6080125" y="2234609"/>
            <a:ext cx="2806700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Τα άτομα θεωρούν ότι η μεταβολή της συναλλαγματικής ισοτιμίας είναι μόνο προσωρινή.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12775" name="Text Box 39"/>
          <p:cNvSpPr txBox="1">
            <a:spLocks noChangeArrowheads="1"/>
          </p:cNvSpPr>
          <p:nvPr/>
        </p:nvSpPr>
        <p:spPr bwMode="auto">
          <a:xfrm>
            <a:off x="0" y="174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Σταθεροποιητική </a:t>
            </a:r>
            <a:r>
              <a:rPr lang="el-GR" sz="2800" b="1" dirty="0" smtClean="0">
                <a:solidFill>
                  <a:srgbClr val="005452"/>
                </a:solidFill>
                <a:latin typeface="Arial" charset="0"/>
              </a:rPr>
              <a:t>κερδοσκοπία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1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2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2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1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62" grpId="0" animBg="1"/>
      <p:bldP spid="1012763" grpId="0" animBg="1"/>
      <p:bldP spid="1012769" grpId="0" animBg="1"/>
      <p:bldP spid="1012770" grpId="0" animBg="1"/>
      <p:bldP spid="1012771" grpId="0" animBg="1"/>
      <p:bldP spid="101277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4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4788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5367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Κερδοσκοπία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σταθεροποιητική κερδοσκοπία</a:t>
            </a:r>
            <a:endParaRPr lang="en-GB" dirty="0"/>
          </a:p>
        </p:txBody>
      </p:sp>
      <p:sp>
        <p:nvSpPr>
          <p:cNvPr id="101478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Ελεύθερα κυμαινόμενες συναλλαγματικές ισοτιμίες</a:t>
            </a:r>
            <a:endParaRPr lang="en-GB" sz="3300" dirty="0"/>
          </a:p>
        </p:txBody>
      </p:sp>
      <p:sp>
        <p:nvSpPr>
          <p:cNvPr id="1014790" name="Rectangle 6"/>
          <p:cNvSpPr>
            <a:spLocks/>
          </p:cNvSpPr>
          <p:nvPr/>
        </p:nvSpPr>
        <p:spPr bwMode="auto">
          <a:xfrm>
            <a:off x="301625" y="3067050"/>
            <a:ext cx="8534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αποσταθεροποιητική κερδοσκοπία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0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ChangeArrowheads="1"/>
          </p:cNvSpPr>
          <p:nvPr/>
        </p:nvSpPr>
        <p:spPr bwMode="auto">
          <a:xfrm>
            <a:off x="1084263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3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3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3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016838" name="Rectangle 6"/>
          <p:cNvSpPr>
            <a:spLocks noChangeArrowheads="1"/>
          </p:cNvSpPr>
          <p:nvPr/>
        </p:nvSpPr>
        <p:spPr bwMode="auto">
          <a:xfrm rot="16200000">
            <a:off x="-1192434" y="2984149"/>
            <a:ext cx="30071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1016839" name="Rectangle 7"/>
          <p:cNvSpPr>
            <a:spLocks noChangeArrowheads="1"/>
          </p:cNvSpPr>
          <p:nvPr/>
        </p:nvSpPr>
        <p:spPr bwMode="auto">
          <a:xfrm>
            <a:off x="3615319" y="6300788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grpSp>
        <p:nvGrpSpPr>
          <p:cNvPr id="1016840" name="Group 8"/>
          <p:cNvGrpSpPr>
            <a:grpSpLocks/>
          </p:cNvGrpSpPr>
          <p:nvPr/>
        </p:nvGrpSpPr>
        <p:grpSpPr bwMode="auto">
          <a:xfrm>
            <a:off x="1681163" y="773113"/>
            <a:ext cx="4876800" cy="4832350"/>
            <a:chOff x="1059" y="487"/>
            <a:chExt cx="3072" cy="3044"/>
          </a:xfrm>
        </p:grpSpPr>
        <p:sp>
          <p:nvSpPr>
            <p:cNvPr id="1016841" name="Line 9"/>
            <p:cNvSpPr>
              <a:spLocks noChangeShapeType="1"/>
            </p:cNvSpPr>
            <p:nvPr/>
          </p:nvSpPr>
          <p:spPr bwMode="auto">
            <a:xfrm flipV="1">
              <a:off x="1059" y="703"/>
              <a:ext cx="2828" cy="28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42" name="Rectangle 10"/>
            <p:cNvSpPr>
              <a:spLocks noChangeArrowheads="1"/>
            </p:cNvSpPr>
            <p:nvPr/>
          </p:nvSpPr>
          <p:spPr bwMode="auto">
            <a:xfrm>
              <a:off x="3816" y="487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16843" name="Group 11"/>
          <p:cNvGrpSpPr>
            <a:grpSpLocks/>
          </p:cNvGrpSpPr>
          <p:nvPr/>
        </p:nvGrpSpPr>
        <p:grpSpPr bwMode="auto">
          <a:xfrm>
            <a:off x="2174875" y="1150938"/>
            <a:ext cx="4935538" cy="4738687"/>
            <a:chOff x="1370" y="725"/>
            <a:chExt cx="3109" cy="2985"/>
          </a:xfrm>
        </p:grpSpPr>
        <p:sp>
          <p:nvSpPr>
            <p:cNvPr id="1016844" name="Line 12"/>
            <p:cNvSpPr>
              <a:spLocks noChangeShapeType="1"/>
            </p:cNvSpPr>
            <p:nvPr/>
          </p:nvSpPr>
          <p:spPr bwMode="auto">
            <a:xfrm>
              <a:off x="1370" y="725"/>
              <a:ext cx="2817" cy="28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45" name="Rectangle 13"/>
            <p:cNvSpPr>
              <a:spLocks noChangeArrowheads="1"/>
            </p:cNvSpPr>
            <p:nvPr/>
          </p:nvSpPr>
          <p:spPr bwMode="auto">
            <a:xfrm>
              <a:off x="4153" y="3422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D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16846" name="Group 14"/>
          <p:cNvGrpSpPr>
            <a:grpSpLocks/>
          </p:cNvGrpSpPr>
          <p:nvPr/>
        </p:nvGrpSpPr>
        <p:grpSpPr bwMode="auto">
          <a:xfrm>
            <a:off x="590550" y="2882900"/>
            <a:ext cx="3556000" cy="396875"/>
            <a:chOff x="372" y="1816"/>
            <a:chExt cx="2240" cy="250"/>
          </a:xfrm>
        </p:grpSpPr>
        <p:sp>
          <p:nvSpPr>
            <p:cNvPr id="1016847" name="Line 15"/>
            <p:cNvSpPr>
              <a:spLocks noChangeShapeType="1"/>
            </p:cNvSpPr>
            <p:nvPr/>
          </p:nvSpPr>
          <p:spPr bwMode="auto">
            <a:xfrm flipH="1">
              <a:off x="684" y="1978"/>
              <a:ext cx="19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48" name="Rectangle 16"/>
            <p:cNvSpPr>
              <a:spLocks noChangeArrowheads="1"/>
            </p:cNvSpPr>
            <p:nvPr/>
          </p:nvSpPr>
          <p:spPr bwMode="auto">
            <a:xfrm>
              <a:off x="372" y="1816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016849" name="Group 17"/>
          <p:cNvGrpSpPr>
            <a:grpSpLocks/>
          </p:cNvGrpSpPr>
          <p:nvPr/>
        </p:nvGrpSpPr>
        <p:grpSpPr bwMode="auto">
          <a:xfrm>
            <a:off x="608013" y="3902075"/>
            <a:ext cx="3571875" cy="396875"/>
            <a:chOff x="383" y="2458"/>
            <a:chExt cx="2250" cy="250"/>
          </a:xfrm>
        </p:grpSpPr>
        <p:sp>
          <p:nvSpPr>
            <p:cNvPr id="1016850" name="Line 18"/>
            <p:cNvSpPr>
              <a:spLocks noChangeShapeType="1"/>
            </p:cNvSpPr>
            <p:nvPr/>
          </p:nvSpPr>
          <p:spPr bwMode="auto">
            <a:xfrm flipH="1">
              <a:off x="695" y="2641"/>
              <a:ext cx="193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51" name="Rectangle 19"/>
            <p:cNvSpPr>
              <a:spLocks noChangeArrowheads="1"/>
            </p:cNvSpPr>
            <p:nvPr/>
          </p:nvSpPr>
          <p:spPr bwMode="auto">
            <a:xfrm>
              <a:off x="383" y="2458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folHlink"/>
                  </a:solidFill>
                  <a:latin typeface="Arial" charset="0"/>
                </a:rPr>
                <a:t>er</a:t>
              </a:r>
              <a:r>
                <a:rPr lang="en-GB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16852" name="Group 20"/>
          <p:cNvGrpSpPr>
            <a:grpSpLocks/>
          </p:cNvGrpSpPr>
          <p:nvPr/>
        </p:nvGrpSpPr>
        <p:grpSpPr bwMode="auto">
          <a:xfrm>
            <a:off x="2647950" y="942975"/>
            <a:ext cx="4845050" cy="4781550"/>
            <a:chOff x="1668" y="594"/>
            <a:chExt cx="3052" cy="3012"/>
          </a:xfrm>
        </p:grpSpPr>
        <p:sp>
          <p:nvSpPr>
            <p:cNvPr id="1016853" name="Line 21"/>
            <p:cNvSpPr>
              <a:spLocks noChangeShapeType="1"/>
            </p:cNvSpPr>
            <p:nvPr/>
          </p:nvSpPr>
          <p:spPr bwMode="auto">
            <a:xfrm flipV="1">
              <a:off x="1668" y="821"/>
              <a:ext cx="2785" cy="278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54" name="Rectangle 22"/>
            <p:cNvSpPr>
              <a:spLocks noChangeArrowheads="1"/>
            </p:cNvSpPr>
            <p:nvPr/>
          </p:nvSpPr>
          <p:spPr bwMode="auto">
            <a:xfrm>
              <a:off x="4405" y="594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S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016855" name="Group 23"/>
          <p:cNvGrpSpPr>
            <a:grpSpLocks/>
          </p:cNvGrpSpPr>
          <p:nvPr/>
        </p:nvGrpSpPr>
        <p:grpSpPr bwMode="auto">
          <a:xfrm>
            <a:off x="1527175" y="1524000"/>
            <a:ext cx="4681538" cy="4416425"/>
            <a:chOff x="962" y="960"/>
            <a:chExt cx="2949" cy="2782"/>
          </a:xfrm>
        </p:grpSpPr>
        <p:sp>
          <p:nvSpPr>
            <p:cNvPr id="1016856" name="Line 24"/>
            <p:cNvSpPr>
              <a:spLocks noChangeShapeType="1"/>
            </p:cNvSpPr>
            <p:nvPr/>
          </p:nvSpPr>
          <p:spPr bwMode="auto">
            <a:xfrm>
              <a:off x="962" y="960"/>
              <a:ext cx="2625" cy="26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6857" name="Rectangle 25"/>
            <p:cNvSpPr>
              <a:spLocks noChangeArrowheads="1"/>
            </p:cNvSpPr>
            <p:nvPr/>
          </p:nvSpPr>
          <p:spPr bwMode="auto">
            <a:xfrm>
              <a:off x="3585" y="345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016858" name="Oval 26"/>
          <p:cNvSpPr>
            <a:spLocks noChangeArrowheads="1"/>
          </p:cNvSpPr>
          <p:nvPr/>
        </p:nvSpPr>
        <p:spPr bwMode="auto">
          <a:xfrm>
            <a:off x="4110038" y="3100388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59" name="Oval 27"/>
          <p:cNvSpPr>
            <a:spLocks noChangeArrowheads="1"/>
          </p:cNvSpPr>
          <p:nvPr/>
        </p:nvSpPr>
        <p:spPr bwMode="auto">
          <a:xfrm>
            <a:off x="4143375" y="4137025"/>
            <a:ext cx="93663" cy="93663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0" name="Line 28"/>
          <p:cNvSpPr>
            <a:spLocks noChangeShapeType="1"/>
          </p:cNvSpPr>
          <p:nvPr/>
        </p:nvSpPr>
        <p:spPr bwMode="auto">
          <a:xfrm>
            <a:off x="2719388" y="725488"/>
            <a:ext cx="4471987" cy="4471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1" name="Line 29"/>
          <p:cNvSpPr>
            <a:spLocks noChangeShapeType="1"/>
          </p:cNvSpPr>
          <p:nvPr/>
        </p:nvSpPr>
        <p:spPr bwMode="auto">
          <a:xfrm flipV="1">
            <a:off x="1341438" y="1047750"/>
            <a:ext cx="3894137" cy="38941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2" name="Line 30"/>
          <p:cNvSpPr>
            <a:spLocks noChangeShapeType="1"/>
          </p:cNvSpPr>
          <p:nvPr/>
        </p:nvSpPr>
        <p:spPr bwMode="auto">
          <a:xfrm flipH="1">
            <a:off x="1050925" y="2152650"/>
            <a:ext cx="30607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3" name="Rectangle 31"/>
          <p:cNvSpPr>
            <a:spLocks noChangeArrowheads="1"/>
          </p:cNvSpPr>
          <p:nvPr/>
        </p:nvSpPr>
        <p:spPr bwMode="auto">
          <a:xfrm>
            <a:off x="590550" y="194627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er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6864" name="Oval 32"/>
          <p:cNvSpPr>
            <a:spLocks noChangeArrowheads="1"/>
          </p:cNvSpPr>
          <p:nvPr/>
        </p:nvSpPr>
        <p:spPr bwMode="auto">
          <a:xfrm>
            <a:off x="4092575" y="2097088"/>
            <a:ext cx="93663" cy="93662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5" name="Line 33"/>
          <p:cNvSpPr>
            <a:spLocks noChangeShapeType="1"/>
          </p:cNvSpPr>
          <p:nvPr/>
        </p:nvSpPr>
        <p:spPr bwMode="auto">
          <a:xfrm>
            <a:off x="796925" y="2324100"/>
            <a:ext cx="0" cy="5953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6" name="Line 34"/>
          <p:cNvSpPr>
            <a:spLocks noChangeShapeType="1"/>
          </p:cNvSpPr>
          <p:nvPr/>
        </p:nvSpPr>
        <p:spPr bwMode="auto">
          <a:xfrm>
            <a:off x="796925" y="3327400"/>
            <a:ext cx="0" cy="628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7" name="Line 35"/>
          <p:cNvSpPr>
            <a:spLocks noChangeShapeType="1"/>
          </p:cNvSpPr>
          <p:nvPr/>
        </p:nvSpPr>
        <p:spPr bwMode="auto">
          <a:xfrm flipH="1">
            <a:off x="6069013" y="4891088"/>
            <a:ext cx="6794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8" name="Line 36"/>
          <p:cNvSpPr>
            <a:spLocks noChangeShapeType="1"/>
          </p:cNvSpPr>
          <p:nvPr/>
        </p:nvSpPr>
        <p:spPr bwMode="auto">
          <a:xfrm flipH="1">
            <a:off x="5030788" y="4908550"/>
            <a:ext cx="7493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69" name="Line 37"/>
          <p:cNvSpPr>
            <a:spLocks noChangeShapeType="1"/>
          </p:cNvSpPr>
          <p:nvPr/>
        </p:nvSpPr>
        <p:spPr bwMode="auto">
          <a:xfrm>
            <a:off x="4776788" y="1608138"/>
            <a:ext cx="8318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70" name="Line 38"/>
          <p:cNvSpPr>
            <a:spLocks noChangeShapeType="1"/>
          </p:cNvSpPr>
          <p:nvPr/>
        </p:nvSpPr>
        <p:spPr bwMode="auto">
          <a:xfrm>
            <a:off x="5846763" y="1609725"/>
            <a:ext cx="8334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6871" name="Rectangle 39"/>
          <p:cNvSpPr>
            <a:spLocks noChangeArrowheads="1"/>
          </p:cNvSpPr>
          <p:nvPr/>
        </p:nvSpPr>
        <p:spPr bwMode="auto">
          <a:xfrm>
            <a:off x="5210175" y="6318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6872" name="Rectangle 40"/>
          <p:cNvSpPr>
            <a:spLocks noChangeArrowheads="1"/>
          </p:cNvSpPr>
          <p:nvPr/>
        </p:nvSpPr>
        <p:spPr bwMode="auto">
          <a:xfrm>
            <a:off x="7188200" y="50244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016873" name="AutoShape 41"/>
          <p:cNvSpPr>
            <a:spLocks noChangeArrowheads="1"/>
          </p:cNvSpPr>
          <p:nvPr/>
        </p:nvSpPr>
        <p:spPr bwMode="auto">
          <a:xfrm>
            <a:off x="6030913" y="2353671"/>
            <a:ext cx="2806700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Τα άτομα θεωρούν ότι η μεταβολή της συναλλαγματικής ισοτιμίας δηλώνει μία τάση.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16874" name="Text Box 42"/>
          <p:cNvSpPr txBox="1">
            <a:spLocks noChangeArrowheads="1"/>
          </p:cNvSpPr>
          <p:nvPr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6A006A"/>
                </a:solidFill>
                <a:latin typeface="Arial" charset="0"/>
              </a:rPr>
              <a:t>Αποσταθεροποιητική </a:t>
            </a:r>
            <a:r>
              <a:rPr lang="el-GR" sz="2800" b="1" dirty="0" smtClean="0">
                <a:solidFill>
                  <a:srgbClr val="6A006A"/>
                </a:solidFill>
                <a:latin typeface="Arial" charset="0"/>
              </a:rPr>
              <a:t>κερδοσκοπία</a:t>
            </a:r>
            <a:endParaRPr lang="en-GB" sz="2800" b="1" dirty="0">
              <a:solidFill>
                <a:srgbClr val="6A006A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1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1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1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6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6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58" grpId="0" animBg="1"/>
      <p:bldP spid="1016859" grpId="0" animBg="1"/>
      <p:bldP spid="1016865" grpId="0" animBg="1"/>
      <p:bldP spid="1016866" grpId="0" animBg="1"/>
      <p:bldP spid="1016867" grpId="0" animBg="1"/>
      <p:bldP spid="1016868" grpId="0" animBg="1"/>
      <p:bldP spid="1016869" grpId="0" animBg="1"/>
      <p:bldP spid="1016870" grpId="0" animBg="1"/>
      <p:bldP spid="1016873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8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18884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22885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Κερδοσκοπία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σταθεροποιητική κερδοσκοπία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</a:pPr>
            <a:r>
              <a:rPr lang="el-GR" dirty="0" smtClean="0"/>
              <a:t>αποσταθεροποιητική κερδοσκοπία</a:t>
            </a:r>
            <a:endParaRPr lang="en-GB" dirty="0"/>
          </a:p>
        </p:txBody>
      </p:sp>
      <p:sp>
        <p:nvSpPr>
          <p:cNvPr id="1018885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 anchor="b"/>
          <a:lstStyle/>
          <a:p>
            <a:r>
              <a:rPr lang="el-GR" sz="3200" dirty="0" smtClean="0"/>
              <a:t>Ελεύθερα </a:t>
            </a:r>
            <a:r>
              <a:rPr lang="el-GR" sz="3200" dirty="0" smtClean="0"/>
              <a:t>κυμαινόμενες</a:t>
            </a:r>
            <a:br>
              <a:rPr lang="el-GR" sz="3200" dirty="0" smtClean="0"/>
            </a:br>
            <a:r>
              <a:rPr lang="el-GR" sz="3200" dirty="0" smtClean="0"/>
              <a:t>συναλλαγματικές </a:t>
            </a:r>
            <a:r>
              <a:rPr lang="el-GR" sz="3200" dirty="0" smtClean="0"/>
              <a:t>ισοτιμίες</a:t>
            </a:r>
            <a:endParaRPr lang="en-GB" sz="3200" dirty="0"/>
          </a:p>
        </p:txBody>
      </p:sp>
      <p:sp>
        <p:nvSpPr>
          <p:cNvPr id="1018886" name="Rectangle 6"/>
          <p:cNvSpPr>
            <a:spLocks/>
          </p:cNvSpPr>
          <p:nvPr/>
        </p:nvSpPr>
        <p:spPr bwMode="auto">
          <a:xfrm>
            <a:off x="301625" y="3603625"/>
            <a:ext cx="85344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14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υπέρβαση συναλλαγματικής ισοτιμίας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8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6" grpId="0" build="p" bldLvl="3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0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0932" name="Rectangle 4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800" dirty="0" smtClean="0"/>
              <a:t>Αποτελεσματικότητα της κυβερνητικής πολιτικής</a:t>
            </a:r>
            <a:endParaRPr lang="en-GB" sz="2800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νομισματική πολιτική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σχετικά αποτελεσματική</a:t>
            </a:r>
            <a:endParaRPr lang="en-GB" dirty="0"/>
          </a:p>
          <a:p>
            <a:pPr lvl="3">
              <a:lnSpc>
                <a:spcPct val="100000"/>
              </a:lnSpc>
            </a:pPr>
            <a:r>
              <a:rPr lang="el-GR" dirty="0" smtClean="0"/>
              <a:t>άμεση επίδραση στη συναθροιστική  ζήτηση</a:t>
            </a:r>
            <a:endParaRPr lang="en-GB" dirty="0"/>
          </a:p>
          <a:p>
            <a:pPr lvl="3">
              <a:lnSpc>
                <a:spcPct val="100000"/>
              </a:lnSpc>
            </a:pPr>
            <a:r>
              <a:rPr lang="el-GR" dirty="0" smtClean="0"/>
              <a:t>ενισχύεται από τη μεταβολή της συναλλαγματικής ισοτιμίας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αποτέλεσμα της κερδοσκοπίας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δημοσιονομική πολιτική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σχετικά αναποτελεσματική</a:t>
            </a:r>
            <a:endParaRPr lang="en-GB" dirty="0"/>
          </a:p>
          <a:p>
            <a:pPr lvl="3">
              <a:lnSpc>
                <a:spcPct val="100000"/>
              </a:lnSpc>
            </a:pPr>
            <a:r>
              <a:rPr lang="el-GR" dirty="0" smtClean="0"/>
              <a:t>άμεση επίδραση στη συναθροιστική ζήτηση</a:t>
            </a:r>
            <a:endParaRPr lang="en-GB" dirty="0"/>
          </a:p>
          <a:p>
            <a:pPr lvl="3">
              <a:lnSpc>
                <a:spcPct val="100000"/>
              </a:lnSpc>
            </a:pPr>
            <a:r>
              <a:rPr lang="el-GR" dirty="0" smtClean="0"/>
              <a:t>αντισταθμίζεται από την επίδραση στα επιτόκια και τη συναλλαγματική ισοτιμία</a:t>
            </a:r>
            <a:endParaRPr lang="en-GB" dirty="0"/>
          </a:p>
        </p:txBody>
      </p:sp>
      <p:sp>
        <p:nvSpPr>
          <p:cNvPr id="102093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 anchor="b"/>
          <a:lstStyle/>
          <a:p>
            <a:r>
              <a:rPr lang="el-GR" sz="3200" dirty="0" smtClean="0"/>
              <a:t>Ελεύθερα </a:t>
            </a:r>
            <a:r>
              <a:rPr lang="el-GR" sz="3200" dirty="0" smtClean="0"/>
              <a:t>κυμαινόμενες</a:t>
            </a:r>
            <a:br>
              <a:rPr lang="el-GR" sz="3200" dirty="0" smtClean="0"/>
            </a:br>
            <a:r>
              <a:rPr lang="el-GR" sz="3200" dirty="0" smtClean="0"/>
              <a:t>συναλλαγματικές </a:t>
            </a:r>
            <a:r>
              <a:rPr lang="el-GR" sz="3200" dirty="0" smtClean="0"/>
              <a:t>ισοτιμίες</a:t>
            </a:r>
            <a:endParaRPr lang="en-GB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0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2" grpId="0" build="p" bldLvl="4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2980" name="Rectangle 4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50201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800" dirty="0" smtClean="0"/>
              <a:t>Πλεονεκτήματα του συστήματος ελεύθερα κυμαινόμενων ισοτιμιών</a:t>
            </a:r>
            <a:endParaRPr lang="en-GB" sz="2800" dirty="0"/>
          </a:p>
          <a:p>
            <a:pPr lvl="1">
              <a:lnSpc>
                <a:spcPct val="100000"/>
              </a:lnSpc>
            </a:pPr>
            <a:r>
              <a:rPr lang="el-GR" sz="2400" dirty="0" smtClean="0"/>
              <a:t>αυτόματη διόρθωση</a:t>
            </a:r>
            <a:endParaRPr lang="en-GB" sz="2400" dirty="0"/>
          </a:p>
          <a:p>
            <a:pPr lvl="2">
              <a:lnSpc>
                <a:spcPct val="100000"/>
              </a:lnSpc>
            </a:pPr>
            <a:r>
              <a:rPr lang="el-GR" sz="2000" dirty="0" smtClean="0"/>
              <a:t>απουσία προβλήματος διεθνούς ρευστότητας και συναλλαγματικών διαθεσίμων</a:t>
            </a: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l-GR" sz="2400" dirty="0" smtClean="0"/>
              <a:t>απομόνωση από εξωτερικά οικονομικά γεγονότα</a:t>
            </a:r>
            <a:endParaRPr lang="en-GB" sz="2400" dirty="0"/>
          </a:p>
          <a:p>
            <a:pPr lvl="1">
              <a:lnSpc>
                <a:spcPct val="100000"/>
              </a:lnSpc>
            </a:pPr>
            <a:r>
              <a:rPr lang="el-GR" sz="2400" dirty="0" smtClean="0"/>
              <a:t>οι κυβερνήσεις είναι ελεύθερες να εφαρμόσουν την εγχώρια πολιτική που επιθυμούν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l-GR" sz="2800" dirty="0" smtClean="0"/>
              <a:t>μειονεκτήματα του συστήματος κυμαινόμενων ισοτιμιών</a:t>
            </a:r>
            <a:endParaRPr lang="en-GB" sz="2800" dirty="0"/>
          </a:p>
          <a:p>
            <a:pPr lvl="1">
              <a:lnSpc>
                <a:spcPct val="100000"/>
              </a:lnSpc>
            </a:pPr>
            <a:r>
              <a:rPr lang="el-GR" sz="2400" dirty="0" smtClean="0"/>
              <a:t>ασταθείς συναλλαγματικές ισοτιμίες</a:t>
            </a:r>
            <a:endParaRPr lang="en-GB" sz="2400" dirty="0"/>
          </a:p>
        </p:txBody>
      </p:sp>
      <p:sp>
        <p:nvSpPr>
          <p:cNvPr id="102298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7596"/>
          </a:xfrm>
          <a:noFill/>
          <a:ln/>
        </p:spPr>
        <p:txBody>
          <a:bodyPr anchor="b"/>
          <a:lstStyle/>
          <a:p>
            <a:r>
              <a:rPr lang="el-GR" sz="2800" dirty="0" smtClean="0"/>
              <a:t>Ελεύθερα </a:t>
            </a:r>
            <a:r>
              <a:rPr lang="el-GR" sz="2800" dirty="0" smtClean="0"/>
              <a:t>κυμαινόμενες</a:t>
            </a:r>
            <a:br>
              <a:rPr lang="el-GR" sz="2800" dirty="0" smtClean="0"/>
            </a:br>
            <a:r>
              <a:rPr lang="el-GR" sz="2800" dirty="0" smtClean="0"/>
              <a:t>συναλλαγματικές </a:t>
            </a:r>
            <a:r>
              <a:rPr lang="el-GR" sz="2800" dirty="0" smtClean="0"/>
              <a:t>ισοτιμίες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0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74" name="Picture 52" descr="map"/>
          <p:cNvPicPr>
            <a:picLocks noChangeAspect="1" noChangeArrowheads="1"/>
          </p:cNvPicPr>
          <p:nvPr/>
        </p:nvPicPr>
        <p:blipFill>
          <a:blip r:embed="rId4" cstate="print">
            <a:lum bright="-56000" contrast="74000"/>
          </a:blip>
          <a:srcRect t="2330" b="3087"/>
          <a:stretch>
            <a:fillRect/>
          </a:stretch>
        </p:blipFill>
        <p:spPr bwMode="auto">
          <a:xfrm>
            <a:off x="1238250" y="847725"/>
            <a:ext cx="71501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75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Οι διακυμάνσεις μεταξύ του δολαρίου και του ευρώ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4276" name="TextBox 4"/>
          <p:cNvSpPr txBox="1"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Federal reserve rate is the federal funds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effective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rate.</a:t>
            </a:r>
          </a:p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Federal Reserve Bank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,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European Central Bank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and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Monthly Review of External Trade Statistics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(National Statistics)</a:t>
            </a:r>
          </a:p>
        </p:txBody>
      </p:sp>
      <p:graphicFrame>
        <p:nvGraphicFramePr>
          <p:cNvPr id="133427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77806"/>
              </p:ext>
            </p:extLst>
          </p:nvPr>
        </p:nvGraphicFramePr>
        <p:xfrm>
          <a:off x="0" y="693738"/>
          <a:ext cx="9144000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91" name="Chart" r:id="rId5" imgW="6886499" imgH="4476885" progId="MSGraph.Chart.8">
                  <p:embed followColorScheme="full"/>
                </p:oleObj>
              </mc:Choice>
              <mc:Fallback>
                <p:oleObj name="Chart" r:id="rId5" imgW="6886499" imgH="4476885" progId="MSGraph.Chart.8">
                  <p:embed followColorScheme="full"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793" r="578" b="1331"/>
                      <a:stretch>
                        <a:fillRect/>
                      </a:stretch>
                    </p:blipFill>
                    <p:spPr bwMode="auto">
                      <a:xfrm>
                        <a:off x="0" y="693738"/>
                        <a:ext cx="9144000" cy="579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610" name="Picture 52" descr="map"/>
          <p:cNvPicPr>
            <a:picLocks noChangeAspect="1" noChangeArrowheads="1"/>
          </p:cNvPicPr>
          <p:nvPr/>
        </p:nvPicPr>
        <p:blipFill>
          <a:blip r:embed="rId4" cstate="print">
            <a:lum bright="-56000" contrast="74000"/>
          </a:blip>
          <a:srcRect t="2330" b="3087"/>
          <a:stretch>
            <a:fillRect/>
          </a:stretch>
        </p:blipFill>
        <p:spPr bwMode="auto">
          <a:xfrm>
            <a:off x="1238250" y="847725"/>
            <a:ext cx="71501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8611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Οι διακυμάνσεις μεταξύ του δολαρίου και του ευρώ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48612" name="TextBox 4"/>
          <p:cNvSpPr txBox="1"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Federal reserve rate is the federal funds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effective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rate.</a:t>
            </a:r>
          </a:p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Federal Reserve Bank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,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European Central Bank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and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Monthly Review of External Trade Statistics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(National Statistics)</a:t>
            </a:r>
          </a:p>
        </p:txBody>
      </p:sp>
      <p:graphicFrame>
        <p:nvGraphicFramePr>
          <p:cNvPr id="13486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74694"/>
              </p:ext>
            </p:extLst>
          </p:nvPr>
        </p:nvGraphicFramePr>
        <p:xfrm>
          <a:off x="0" y="685800"/>
          <a:ext cx="91440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27" name="Chart" r:id="rId5" imgW="6886499" imgH="4476885" progId="MSGraph.Chart.8">
                  <p:embed followColorScheme="full"/>
                </p:oleObj>
              </mc:Choice>
              <mc:Fallback>
                <p:oleObj name="Chart" r:id="rId5" imgW="6886499" imgH="4476885" progId="MSGraph.Chart.8">
                  <p:embed followColorScheme="full"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793" r="578" b="1331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79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4" name="Text Box 49"/>
          <p:cNvSpPr txBox="1">
            <a:spLocks noChangeArrowheads="1"/>
          </p:cNvSpPr>
          <p:nvPr/>
        </p:nvSpPr>
        <p:spPr bwMode="auto">
          <a:xfrm>
            <a:off x="5638800" y="1092200"/>
            <a:ext cx="642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$</a:t>
            </a:r>
            <a:r>
              <a:rPr lang="en-US" altLang="en-US" sz="10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/</a:t>
            </a:r>
            <a:r>
              <a:rPr lang="en-GB" altLang="en-US" sz="10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€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658" name="Picture 52" descr="map"/>
          <p:cNvPicPr>
            <a:picLocks noChangeAspect="1" noChangeArrowheads="1"/>
          </p:cNvPicPr>
          <p:nvPr/>
        </p:nvPicPr>
        <p:blipFill>
          <a:blip r:embed="rId4" cstate="print">
            <a:lum bright="-56000" contrast="74000"/>
          </a:blip>
          <a:srcRect t="2330" b="3087"/>
          <a:stretch>
            <a:fillRect/>
          </a:stretch>
        </p:blipFill>
        <p:spPr bwMode="auto">
          <a:xfrm>
            <a:off x="1238250" y="847725"/>
            <a:ext cx="71501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066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158813"/>
              </p:ext>
            </p:extLst>
          </p:nvPr>
        </p:nvGraphicFramePr>
        <p:xfrm>
          <a:off x="0" y="685800"/>
          <a:ext cx="91440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77" name="Chart" r:id="rId5" imgW="6886499" imgH="4476885" progId="MSGraph.Chart.8">
                  <p:embed followColorScheme="full"/>
                </p:oleObj>
              </mc:Choice>
              <mc:Fallback>
                <p:oleObj name="Chart" r:id="rId5" imgW="6886499" imgH="4476885" progId="MSGraph.Chart.8">
                  <p:embed followColorScheme="full"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793" r="578" b="1331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79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0664" name="Text Box 49"/>
          <p:cNvSpPr txBox="1">
            <a:spLocks noChangeArrowheads="1"/>
          </p:cNvSpPr>
          <p:nvPr/>
        </p:nvSpPr>
        <p:spPr bwMode="auto">
          <a:xfrm>
            <a:off x="5638800" y="1092200"/>
            <a:ext cx="642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$</a:t>
            </a:r>
            <a:r>
              <a:rPr lang="en-US" altLang="en-US" sz="10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/</a:t>
            </a:r>
            <a:r>
              <a:rPr lang="en-GB" altLang="en-US" sz="10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GB" altLang="en-US" sz="2200">
                <a:solidFill>
                  <a:srgbClr val="CC0000"/>
                </a:solidFill>
                <a:latin typeface="Arial" charset="0"/>
              </a:rPr>
              <a:t>€</a:t>
            </a:r>
          </a:p>
        </p:txBody>
      </p:sp>
      <p:sp>
        <p:nvSpPr>
          <p:cNvPr id="1350659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Οι διακυμάνσεις μεταξύ του δολαρίου και του ευρώ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50660" name="Text Box 47"/>
          <p:cNvSpPr txBox="1">
            <a:spLocks noChangeArrowheads="1"/>
          </p:cNvSpPr>
          <p:nvPr/>
        </p:nvSpPr>
        <p:spPr bwMode="auto">
          <a:xfrm>
            <a:off x="3972967" y="4724400"/>
            <a:ext cx="10647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n-US" sz="1800" dirty="0" smtClean="0">
                <a:solidFill>
                  <a:srgbClr val="000099"/>
                </a:solidFill>
                <a:latin typeface="Arial" charset="0"/>
              </a:rPr>
              <a:t>Επιτόκιο</a:t>
            </a:r>
            <a:br>
              <a:rPr lang="el-GR" altLang="en-US" sz="1800" dirty="0" smtClean="0">
                <a:solidFill>
                  <a:srgbClr val="000099"/>
                </a:solidFill>
                <a:latin typeface="Arial" charset="0"/>
              </a:rPr>
            </a:br>
            <a:r>
              <a:rPr lang="el-GR" altLang="en-US" sz="1800" dirty="0" smtClean="0">
                <a:solidFill>
                  <a:srgbClr val="000099"/>
                </a:solidFill>
                <a:latin typeface="Arial" charset="0"/>
              </a:rPr>
              <a:t>της </a:t>
            </a:r>
            <a:r>
              <a:rPr lang="en-GB" altLang="en-US" sz="1800" dirty="0">
                <a:solidFill>
                  <a:srgbClr val="000099"/>
                </a:solidFill>
                <a:latin typeface="Arial" charset="0"/>
              </a:rPr>
              <a:t>FED</a:t>
            </a:r>
            <a:endParaRPr lang="en-GB" altLang="en-US" sz="1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350661" name="Text Box 48"/>
          <p:cNvSpPr txBox="1">
            <a:spLocks noChangeArrowheads="1"/>
          </p:cNvSpPr>
          <p:nvPr/>
        </p:nvSpPr>
        <p:spPr bwMode="auto">
          <a:xfrm>
            <a:off x="5954167" y="3733800"/>
            <a:ext cx="10647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n-US" sz="1800" dirty="0" smtClean="0">
                <a:solidFill>
                  <a:srgbClr val="006600"/>
                </a:solidFill>
                <a:latin typeface="Arial" charset="0"/>
              </a:rPr>
              <a:t>Επιτόκιο</a:t>
            </a:r>
            <a:br>
              <a:rPr lang="el-GR" altLang="en-US" sz="1800" dirty="0" smtClean="0">
                <a:solidFill>
                  <a:srgbClr val="006600"/>
                </a:solidFill>
                <a:latin typeface="Arial" charset="0"/>
              </a:rPr>
            </a:br>
            <a:r>
              <a:rPr lang="el-GR" altLang="en-US" sz="1800" dirty="0" smtClean="0">
                <a:solidFill>
                  <a:srgbClr val="006600"/>
                </a:solidFill>
                <a:latin typeface="Arial" charset="0"/>
              </a:rPr>
              <a:t>της </a:t>
            </a:r>
            <a:r>
              <a:rPr lang="en-GB" altLang="en-US" sz="1800" dirty="0">
                <a:solidFill>
                  <a:srgbClr val="006600"/>
                </a:solidFill>
                <a:latin typeface="Arial" charset="0"/>
              </a:rPr>
              <a:t>EKT</a:t>
            </a:r>
            <a:endParaRPr lang="en-GB" altLang="en-US" sz="180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350662" name="TextBox 4"/>
          <p:cNvSpPr txBox="1"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Federal reserve rate is the federal funds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effective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rate.</a:t>
            </a:r>
          </a:p>
          <a:p>
            <a:pPr eaLnBrk="1" hangingPunct="1"/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Federal Reserve Bank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,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European Central Bank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and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Monthly Review of External Trade Statistics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(National Statistics)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/>
        </p:nvSpPr>
        <p:spPr bwMode="auto">
          <a:xfrm>
            <a:off x="1066800" y="536575"/>
            <a:ext cx="70104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195" name="Line 3"/>
          <p:cNvSpPr>
            <a:spLocks noChangeShapeType="1"/>
          </p:cNvSpPr>
          <p:nvPr/>
        </p:nvSpPr>
        <p:spPr bwMode="auto">
          <a:xfrm>
            <a:off x="4786313" y="2136775"/>
            <a:ext cx="0" cy="3584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196" name="Line 4"/>
          <p:cNvSpPr>
            <a:spLocks noChangeShapeType="1"/>
          </p:cNvSpPr>
          <p:nvPr/>
        </p:nvSpPr>
        <p:spPr bwMode="auto">
          <a:xfrm>
            <a:off x="1066800" y="536575"/>
            <a:ext cx="0" cy="518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197" name="Rectangle 5"/>
          <p:cNvSpPr>
            <a:spLocks noChangeArrowheads="1"/>
          </p:cNvSpPr>
          <p:nvPr/>
        </p:nvSpPr>
        <p:spPr bwMode="auto">
          <a:xfrm>
            <a:off x="746125" y="56753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04198" name="Rectangle 6"/>
          <p:cNvSpPr>
            <a:spLocks noChangeArrowheads="1"/>
          </p:cNvSpPr>
          <p:nvPr/>
        </p:nvSpPr>
        <p:spPr bwMode="auto">
          <a:xfrm>
            <a:off x="187325" y="438150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904199" name="Rectangle 7"/>
          <p:cNvSpPr>
            <a:spLocks noChangeArrowheads="1"/>
          </p:cNvSpPr>
          <p:nvPr/>
        </p:nvSpPr>
        <p:spPr bwMode="auto">
          <a:xfrm>
            <a:off x="3588520" y="6442075"/>
            <a:ext cx="20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904200" name="Line 8"/>
          <p:cNvSpPr>
            <a:spLocks noChangeShapeType="1"/>
          </p:cNvSpPr>
          <p:nvPr/>
        </p:nvSpPr>
        <p:spPr bwMode="auto">
          <a:xfrm flipV="1">
            <a:off x="1676400" y="3968750"/>
            <a:ext cx="563880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01" name="Line 9"/>
          <p:cNvSpPr>
            <a:spLocks noChangeShapeType="1"/>
          </p:cNvSpPr>
          <p:nvPr/>
        </p:nvSpPr>
        <p:spPr bwMode="auto">
          <a:xfrm flipH="1">
            <a:off x="1066800" y="4824413"/>
            <a:ext cx="6243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02" name="Oval 10"/>
          <p:cNvSpPr>
            <a:spLocks noChangeArrowheads="1"/>
          </p:cNvSpPr>
          <p:nvPr/>
        </p:nvSpPr>
        <p:spPr bwMode="auto">
          <a:xfrm>
            <a:off x="4741863" y="4765675"/>
            <a:ext cx="93662" cy="936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03" name="Rectangle 11"/>
          <p:cNvSpPr>
            <a:spLocks noChangeArrowheads="1"/>
          </p:cNvSpPr>
          <p:nvPr/>
        </p:nvSpPr>
        <p:spPr bwMode="auto">
          <a:xfrm>
            <a:off x="7319963" y="37480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4204" name="Rectangle 12"/>
          <p:cNvSpPr>
            <a:spLocks noChangeArrowheads="1"/>
          </p:cNvSpPr>
          <p:nvPr/>
        </p:nvSpPr>
        <p:spPr bwMode="auto">
          <a:xfrm>
            <a:off x="7370763" y="4583113"/>
            <a:ext cx="430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4205" name="Rectangle 13"/>
          <p:cNvSpPr>
            <a:spLocks noChangeArrowheads="1"/>
          </p:cNvSpPr>
          <p:nvPr/>
        </p:nvSpPr>
        <p:spPr bwMode="auto">
          <a:xfrm>
            <a:off x="4581525" y="5719763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F</a:t>
            </a:r>
          </a:p>
        </p:txBody>
      </p:sp>
      <p:sp>
        <p:nvSpPr>
          <p:cNvPr id="904206" name="Rectangle 14"/>
          <p:cNvSpPr>
            <a:spLocks noChangeArrowheads="1"/>
          </p:cNvSpPr>
          <p:nvPr/>
        </p:nvSpPr>
        <p:spPr bwMode="auto">
          <a:xfrm>
            <a:off x="4548188" y="600868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baseline="-50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4207" name="Line 15"/>
          <p:cNvSpPr>
            <a:spLocks noChangeShapeType="1"/>
          </p:cNvSpPr>
          <p:nvPr/>
        </p:nvSpPr>
        <p:spPr bwMode="auto">
          <a:xfrm>
            <a:off x="1066800" y="572135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08" name="AutoShape 16" descr="Parchment"/>
          <p:cNvSpPr>
            <a:spLocks noChangeArrowheads="1"/>
          </p:cNvSpPr>
          <p:nvPr/>
        </p:nvSpPr>
        <p:spPr bwMode="auto">
          <a:xfrm>
            <a:off x="2508495" y="662176"/>
            <a:ext cx="3891817" cy="946516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09" name="Rectangle 17"/>
          <p:cNvSpPr>
            <a:spLocks noChangeArrowheads="1"/>
          </p:cNvSpPr>
          <p:nvPr/>
        </p:nvSpPr>
        <p:spPr bwMode="auto">
          <a:xfrm>
            <a:off x="2556001" y="773113"/>
            <a:ext cx="3703385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Υποθέστε ότι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αρχικά υπάρχει</a:t>
            </a:r>
            <a:br>
              <a:rPr lang="el-GR" sz="19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εσωτερική 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ανισορροπία: στο </a:t>
            </a:r>
            <a:r>
              <a:rPr lang="el-GR" sz="1900" i="1" dirty="0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l-GR" sz="1900" baseline="-25000" dirty="0">
                <a:solidFill>
                  <a:schemeClr val="accent2"/>
                </a:solidFill>
                <a:latin typeface="Arial" charset="0"/>
              </a:rPr>
              <a:t>e2</a:t>
            </a:r>
            <a:endParaRPr lang="en-GB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4210" name="Line 18"/>
          <p:cNvSpPr>
            <a:spLocks noChangeShapeType="1"/>
          </p:cNvSpPr>
          <p:nvPr/>
        </p:nvSpPr>
        <p:spPr bwMode="auto">
          <a:xfrm flipV="1">
            <a:off x="1692275" y="3576638"/>
            <a:ext cx="56388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11" name="Line 19"/>
          <p:cNvSpPr>
            <a:spLocks noChangeShapeType="1"/>
          </p:cNvSpPr>
          <p:nvPr/>
        </p:nvSpPr>
        <p:spPr bwMode="auto">
          <a:xfrm flipH="1">
            <a:off x="1082675" y="5111750"/>
            <a:ext cx="62436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12" name="Rectangle 20"/>
          <p:cNvSpPr>
            <a:spLocks noChangeArrowheads="1"/>
          </p:cNvSpPr>
          <p:nvPr/>
        </p:nvSpPr>
        <p:spPr bwMode="auto">
          <a:xfrm>
            <a:off x="7302500" y="328771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4213" name="Rectangle 21"/>
          <p:cNvSpPr>
            <a:spLocks noChangeArrowheads="1"/>
          </p:cNvSpPr>
          <p:nvPr/>
        </p:nvSpPr>
        <p:spPr bwMode="auto">
          <a:xfrm>
            <a:off x="7372350" y="4884738"/>
            <a:ext cx="430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4214" name="Line 22"/>
          <p:cNvSpPr>
            <a:spLocks noChangeShapeType="1"/>
          </p:cNvSpPr>
          <p:nvPr/>
        </p:nvSpPr>
        <p:spPr bwMode="auto">
          <a:xfrm>
            <a:off x="2770188" y="5162550"/>
            <a:ext cx="0" cy="5445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15" name="Rectangle 23"/>
          <p:cNvSpPr>
            <a:spLocks noChangeArrowheads="1"/>
          </p:cNvSpPr>
          <p:nvPr/>
        </p:nvSpPr>
        <p:spPr bwMode="auto">
          <a:xfrm>
            <a:off x="2490788" y="57023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baseline="-50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4216" name="Oval 24"/>
          <p:cNvSpPr>
            <a:spLocks noChangeArrowheads="1"/>
          </p:cNvSpPr>
          <p:nvPr/>
        </p:nvSpPr>
        <p:spPr bwMode="auto">
          <a:xfrm>
            <a:off x="2730500" y="507047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421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14" grpId="0" animBg="1"/>
      <p:bldP spid="904215" grpId="0" autoUpdateAnimBg="0"/>
      <p:bldP spid="9042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Text Box 10"/>
          <p:cNvSpPr txBox="1">
            <a:spLocks noChangeArrowheads="1"/>
          </p:cNvSpPr>
          <p:nvPr/>
        </p:nvSpPr>
        <p:spPr bwMode="auto">
          <a:xfrm>
            <a:off x="0" y="6396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US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US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Exchange rate index is BIS broad nominal index comprising 61 countries</a:t>
            </a:r>
            <a:r>
              <a:rPr lang="en-US" altLang="en-US" sz="1100">
                <a:solidFill>
                  <a:srgbClr val="B2B2B2"/>
                </a:solidFill>
                <a:latin typeface="Arial" charset="0"/>
                <a:cs typeface="Arial" charset="0"/>
              </a:rPr>
              <a:t>.</a:t>
            </a:r>
            <a:endParaRPr lang="en-GB" altLang="en-US" sz="1100">
              <a:solidFill>
                <a:srgbClr val="B2B2B2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n-GB" altLang="en-US" sz="1100" i="1">
                <a:solidFill>
                  <a:srgbClr val="B2B2B2"/>
                </a:solidFill>
                <a:latin typeface="Arial" charset="0"/>
              </a:rPr>
              <a:t>Source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</a:rPr>
              <a:t>: Based on data in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</a:rPr>
              <a:t>Monthly Review of External Statistics</a:t>
            </a:r>
            <a:r>
              <a:rPr lang="en-GB" altLang="en-US" sz="1100">
                <a:solidFill>
                  <a:srgbClr val="B2B2B2"/>
                </a:solidFill>
                <a:latin typeface="Arial" charset="0"/>
              </a:rPr>
              <a:t> (National Statistics) and </a:t>
            </a:r>
            <a:r>
              <a:rPr lang="en-GB" altLang="en-US" sz="1100" i="1">
                <a:solidFill>
                  <a:srgbClr val="B2B2B2"/>
                </a:solidFill>
                <a:latin typeface="Arial" charset="0"/>
                <a:cs typeface="Arial" charset="0"/>
              </a:rPr>
              <a:t>Bank for International Settlements</a:t>
            </a:r>
            <a:endParaRPr lang="en-GB" altLang="en-US" sz="110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360899" name="Rectangle 13"/>
          <p:cNvSpPr>
            <a:spLocks noChangeArrowheads="1"/>
          </p:cNvSpPr>
          <p:nvPr/>
        </p:nvSpPr>
        <p:spPr bwMode="auto">
          <a:xfrm>
            <a:off x="1588" y="0"/>
            <a:ext cx="9142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11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Υποτίμηση και ανατίμηση της στερλίνας από το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2008</a:t>
            </a:r>
            <a:endParaRPr lang="en-GB" altLang="en-US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89980"/>
            <a:ext cx="8312727" cy="487803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7" name="Text Box 4"/>
          <p:cNvSpPr txBox="1">
            <a:spLocks noChangeArrowheads="1"/>
          </p:cNvSpPr>
          <p:nvPr/>
        </p:nvSpPr>
        <p:spPr bwMode="auto">
          <a:xfrm>
            <a:off x="0" y="6581775"/>
            <a:ext cx="8334333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CE6312"/>
              </a:buClr>
              <a:buSzPct val="85000"/>
            </a:pP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Βασισμένο σε δεδομένα από τα </a:t>
            </a:r>
            <a:r>
              <a:rPr lang="en-GB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Monthly Review of External Statistics (National Statistics) </a:t>
            </a:r>
            <a:r>
              <a:rPr lang="el-GR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και </a:t>
            </a:r>
            <a:r>
              <a:rPr lang="en-GB" altLang="en-US" sz="11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World Economic Outlook (IMF).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1352711" name="Text Box 5"/>
          <p:cNvSpPr txBox="1">
            <a:spLocks noChangeArrowheads="1"/>
          </p:cNvSpPr>
          <p:nvPr/>
        </p:nvSpPr>
        <p:spPr bwMode="auto">
          <a:xfrm>
            <a:off x="0" y="3079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CE6312"/>
              </a:buClr>
              <a:buSzPct val="85000"/>
            </a:pPr>
            <a:r>
              <a:rPr lang="el-GR" altLang="en-US" b="1" dirty="0">
                <a:solidFill>
                  <a:srgbClr val="660066"/>
                </a:solidFill>
                <a:latin typeface="Arial" charset="0"/>
                <a:cs typeface="Arial" charset="0"/>
              </a:rPr>
              <a:t>Διαφορές στον πληθωρισμό και ανατίμηση της στερλίνας, 1981-2013</a:t>
            </a:r>
            <a:endParaRPr lang="en-GB" alt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/>
          <a:stretch/>
        </p:blipFill>
        <p:spPr>
          <a:xfrm>
            <a:off x="208417" y="1160586"/>
            <a:ext cx="8727165" cy="509953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1172" name="Rectangle 4"/>
          <p:cNvSpPr>
            <a:spLocks noGrp="1"/>
          </p:cNvSpPr>
          <p:nvPr>
            <p:ph type="body" idx="1"/>
          </p:nvPr>
        </p:nvSpPr>
        <p:spPr>
          <a:xfrm>
            <a:off x="301625" y="1393372"/>
            <a:ext cx="8534400" cy="3338286"/>
          </a:xfrm>
        </p:spPr>
        <p:txBody>
          <a:bodyPr/>
          <a:lstStyle/>
          <a:p>
            <a:pPr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Πλεονεκτήματα  του συστήματος ελεύθερα κυμαινόμενων ισοτιμιών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αυτόματη διόρθωση</a:t>
            </a:r>
            <a:endParaRPr lang="en-GB" sz="2000" dirty="0">
              <a:solidFill>
                <a:srgbClr val="646B86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sz="1800" dirty="0" smtClean="0">
                <a:solidFill>
                  <a:srgbClr val="646B86"/>
                </a:solidFill>
              </a:rPr>
              <a:t>απουσία προβλήματος διεθνούς ρευστότητας και συναλλαγματικών διαθεσίμων</a:t>
            </a:r>
            <a:endParaRPr lang="en-GB" sz="1800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απομόνωση από εξωτερικά οικονομικά γεγονότα</a:t>
            </a:r>
            <a:endParaRPr lang="en-GB" sz="2000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οι κυβερνήσεις είναι ελεύθερες να εφαρμόσουν την εγχώρια πολιτική που επιθυμούν</a:t>
            </a:r>
            <a:endParaRPr lang="en-GB" sz="2000" dirty="0">
              <a:solidFill>
                <a:srgbClr val="646B86"/>
              </a:solidFill>
            </a:endParaRPr>
          </a:p>
          <a:p>
            <a:pPr>
              <a:buClr>
                <a:srgbClr val="646B86"/>
              </a:buClr>
            </a:pPr>
            <a:r>
              <a:rPr lang="el-GR" sz="2400" dirty="0" smtClean="0">
                <a:solidFill>
                  <a:srgbClr val="646B86"/>
                </a:solidFill>
              </a:rPr>
              <a:t>Μειονεκτήματα του συστήματος κυμαινόμενων ισοτιμιών</a:t>
            </a:r>
            <a:endParaRPr lang="en-GB" sz="2400" dirty="0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sz="2000" dirty="0" smtClean="0">
                <a:solidFill>
                  <a:srgbClr val="646B86"/>
                </a:solidFill>
              </a:rPr>
              <a:t>ασταθείς συναλλαγματικές ισοτιμίες</a:t>
            </a:r>
            <a:endParaRPr lang="en-GB" sz="2000" dirty="0">
              <a:solidFill>
                <a:srgbClr val="646B86"/>
              </a:solidFill>
            </a:endParaRPr>
          </a:p>
        </p:txBody>
      </p:sp>
      <p:sp>
        <p:nvSpPr>
          <p:cNvPr id="103117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Ελεύθερα κυμαινόμενες συναλλαγματικές ισοτιμίες</a:t>
            </a:r>
            <a:endParaRPr lang="en-GB" sz="2800" dirty="0"/>
          </a:p>
        </p:txBody>
      </p:sp>
      <p:sp>
        <p:nvSpPr>
          <p:cNvPr id="1031174" name="Rectangle 6"/>
          <p:cNvSpPr>
            <a:spLocks/>
          </p:cNvSpPr>
          <p:nvPr/>
        </p:nvSpPr>
        <p:spPr bwMode="auto">
          <a:xfrm>
            <a:off x="301625" y="4998360"/>
            <a:ext cx="8534400" cy="72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300" dirty="0" smtClean="0">
                <a:solidFill>
                  <a:srgbClr val="19323F"/>
                </a:solidFill>
                <a:latin typeface="Arial" charset="0"/>
              </a:rPr>
              <a:t>κερδοσκοπία</a:t>
            </a:r>
            <a:endParaRPr lang="en-GB" sz="23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300" dirty="0" smtClean="0">
                <a:solidFill>
                  <a:srgbClr val="19323F"/>
                </a:solidFill>
                <a:latin typeface="Arial" charset="0"/>
              </a:rPr>
              <a:t>αβεβαιότητα για τις επιχειρήσεις</a:t>
            </a:r>
            <a:endParaRPr lang="en-GB" sz="23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300" dirty="0" smtClean="0">
                <a:solidFill>
                  <a:srgbClr val="19323F"/>
                </a:solidFill>
                <a:latin typeface="Arial" charset="0"/>
              </a:rPr>
              <a:t>έλλειψη πειθαρχίας στην εγχώρια οικονομία</a:t>
            </a:r>
            <a:endParaRPr lang="en-GB" sz="23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1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4" grpId="0" build="p" bldLvl="2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Σύστημα Συναλλαγματικών Ισοτιμιών στην Πράξη</a:t>
            </a:r>
            <a:endParaRPr lang="en-GB" dirty="0"/>
          </a:p>
        </p:txBody>
      </p:sp>
      <p:sp>
        <p:nvSpPr>
          <p:cNvPr id="1033221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Ισοζύγιο Πληρωμών και Συναλλαγματικές Ισοτιμίες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5268" name="Rectangle 4"/>
          <p:cNvSpPr>
            <a:spLocks noGrp="1"/>
          </p:cNvSpPr>
          <p:nvPr>
            <p:ph type="title"/>
          </p:nvPr>
        </p:nvSpPr>
        <p:spPr>
          <a:xfrm>
            <a:off x="301625" y="653143"/>
            <a:ext cx="8534400" cy="478971"/>
          </a:xfrm>
        </p:spPr>
        <p:txBody>
          <a:bodyPr/>
          <a:lstStyle/>
          <a:p>
            <a:r>
              <a:rPr lang="el-GR" sz="2800" dirty="0" smtClean="0"/>
              <a:t>Σύστημα Συναλλαγματικών Ισοτιμιών στην Πράξη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103526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Το σύστημα </a:t>
            </a:r>
            <a:r>
              <a:rPr lang="en-GB" dirty="0" smtClean="0"/>
              <a:t>Bretton </a:t>
            </a:r>
            <a:r>
              <a:rPr lang="en-GB" dirty="0"/>
              <a:t>Woods </a:t>
            </a:r>
            <a:r>
              <a:rPr lang="en-GB" dirty="0" smtClean="0"/>
              <a:t>(</a:t>
            </a:r>
            <a:r>
              <a:rPr lang="en-GB" dirty="0"/>
              <a:t>1943–73)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το σύστημα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επίβλεψη του ΔΝΤ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διόρθωση μέσω αποπληθωρισμού ή υποτίμησης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/>
              <a:t>διόρθωση μέσω υποτίμησης ή επανεκτίμησης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προβλήματα προσαρμογής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διακοπή των υποτιμήσεων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αποτέλεσμα υποτίμησης καμπύλης</a:t>
            </a:r>
            <a:r>
              <a:rPr lang="en-US" dirty="0" smtClean="0"/>
              <a:t> -</a:t>
            </a:r>
            <a:r>
              <a:rPr lang="el-GR" dirty="0" smtClean="0"/>
              <a:t> </a:t>
            </a:r>
            <a:r>
              <a:rPr lang="en-US" dirty="0" smtClean="0"/>
              <a:t>J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3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35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3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35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35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9" grpId="0" build="p" bldLvl="3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38" name="Text Box 26"/>
          <p:cNvSpPr txBox="1">
            <a:spLocks noChangeArrowheads="1"/>
          </p:cNvSpPr>
          <p:nvPr/>
        </p:nvSpPr>
        <p:spPr bwMode="auto">
          <a:xfrm>
            <a:off x="0" y="12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folHlink"/>
                </a:solidFill>
                <a:latin typeface="Arial" charset="0"/>
              </a:rPr>
              <a:t>Το αποτέλεσμα της J </a:t>
            </a:r>
            <a:r>
              <a:rPr lang="el-GR" sz="2800" b="1" dirty="0" smtClean="0">
                <a:solidFill>
                  <a:schemeClr val="folHlink"/>
                </a:solidFill>
                <a:latin typeface="Arial" charset="0"/>
              </a:rPr>
              <a:t>καμπύλης</a:t>
            </a:r>
            <a:endParaRPr lang="en-GB" sz="28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7" y="1661648"/>
            <a:ext cx="6667500" cy="410913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9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9364" name="Rectangle 4"/>
          <p:cNvSpPr>
            <a:spLocks noGrp="1"/>
          </p:cNvSpPr>
          <p:nvPr>
            <p:ph type="body" idx="1"/>
          </p:nvPr>
        </p:nvSpPr>
        <p:spPr>
          <a:xfrm>
            <a:off x="301625" y="1571625"/>
            <a:ext cx="8534400" cy="3862388"/>
          </a:xfrm>
        </p:spPr>
        <p:txBody>
          <a:bodyPr/>
          <a:lstStyle/>
          <a:p>
            <a:pPr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σύστημα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Bretton </a:t>
            </a:r>
            <a:r>
              <a:rPr lang="en-GB" dirty="0" smtClean="0">
                <a:solidFill>
                  <a:srgbClr val="646B86"/>
                </a:solidFill>
              </a:rPr>
              <a:t>Woods </a:t>
            </a:r>
            <a:r>
              <a:rPr lang="en-GB" dirty="0">
                <a:solidFill>
                  <a:srgbClr val="646B86"/>
                </a:solidFill>
              </a:rPr>
              <a:t>(1943–73)</a:t>
            </a:r>
          </a:p>
          <a:p>
            <a:pPr lvl="1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σύστημα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επίβλεψη του ΔΝΤ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διόρθωση μέσω αποπληθωρισμού ή υποτίμησης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διόρθωση μέσω υποτίμησης ή επανεκτίμησης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προβλήματα προσαρμογής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διακοπή των υποτιμήσεων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dirty="0" smtClean="0"/>
              <a:t>αποτέλεσμα υποτίμησης καμπύλης</a:t>
            </a:r>
            <a:r>
              <a:rPr lang="en-US" dirty="0" smtClean="0"/>
              <a:t> -</a:t>
            </a:r>
            <a:r>
              <a:rPr lang="el-GR" dirty="0" smtClean="0"/>
              <a:t> </a:t>
            </a:r>
            <a:r>
              <a:rPr lang="en-US" dirty="0" smtClean="0"/>
              <a:t>J</a:t>
            </a:r>
            <a:endParaRPr lang="en-GB" dirty="0" smtClean="0"/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1039365" name="Rectangle 5"/>
          <p:cNvSpPr>
            <a:spLocks noGrp="1"/>
          </p:cNvSpPr>
          <p:nvPr>
            <p:ph type="title"/>
          </p:nvPr>
        </p:nvSpPr>
        <p:spPr>
          <a:xfrm>
            <a:off x="301625" y="972457"/>
            <a:ext cx="8534400" cy="145142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</a:t>
            </a:r>
            <a:r>
              <a:rPr lang="el-GR" sz="3300" dirty="0" smtClean="0"/>
              <a:t>Συναλλαγματικών</a:t>
            </a:r>
            <a:br>
              <a:rPr lang="el-GR" sz="3300" dirty="0" smtClean="0"/>
            </a:br>
            <a:r>
              <a:rPr lang="el-GR" sz="3300" dirty="0" smtClean="0"/>
              <a:t>Ισοτιμιών στην </a:t>
            </a:r>
            <a:r>
              <a:rPr lang="el-GR" sz="3300" dirty="0" smtClean="0"/>
              <a:t>Πράξη</a:t>
            </a:r>
            <a:endParaRPr lang="en-GB" sz="3300" dirty="0"/>
          </a:p>
        </p:txBody>
      </p:sp>
      <p:sp>
        <p:nvSpPr>
          <p:cNvPr id="1039366" name="Rectangle 6"/>
          <p:cNvSpPr>
            <a:spLocks/>
          </p:cNvSpPr>
          <p:nvPr/>
        </p:nvSpPr>
        <p:spPr bwMode="auto">
          <a:xfrm>
            <a:off x="301625" y="5316538"/>
            <a:ext cx="853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90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πολιτικές «σταμάτα – ξεκίνα» 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κερδοσκοπία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9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6" grpId="0" build="p" bldLvl="3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141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sz="2800" dirty="0" smtClean="0"/>
              <a:t>Το σύστημα</a:t>
            </a:r>
            <a:r>
              <a:rPr lang="en-GB" sz="2800" dirty="0" smtClean="0"/>
              <a:t> </a:t>
            </a:r>
            <a:r>
              <a:rPr lang="en-GB" sz="2800" dirty="0"/>
              <a:t>Bretton </a:t>
            </a:r>
            <a:r>
              <a:rPr lang="en-GB" sz="2800" dirty="0" smtClean="0"/>
              <a:t>Woods (</a:t>
            </a:r>
            <a:r>
              <a:rPr lang="el-GR" sz="2800" dirty="0" smtClean="0"/>
              <a:t>συνέχ</a:t>
            </a:r>
            <a:r>
              <a:rPr lang="en-GB" sz="2800" dirty="0" smtClean="0"/>
              <a:t>.)</a:t>
            </a:r>
            <a:endParaRPr lang="en-GB" sz="2800" dirty="0"/>
          </a:p>
          <a:p>
            <a:pPr lvl="1">
              <a:lnSpc>
                <a:spcPct val="160000"/>
              </a:lnSpc>
            </a:pPr>
            <a:r>
              <a:rPr lang="el-GR" sz="2400" dirty="0" smtClean="0"/>
              <a:t>προβλήματα διεθνούς ρευστότητας</a:t>
            </a:r>
            <a:endParaRPr lang="en-GB" sz="2400" dirty="0"/>
          </a:p>
          <a:p>
            <a:pPr lvl="2">
              <a:lnSpc>
                <a:spcPct val="160000"/>
              </a:lnSpc>
            </a:pPr>
            <a:r>
              <a:rPr lang="el-GR" sz="2000" dirty="0" smtClean="0"/>
              <a:t>υπερβολική εξάρτηση από το δολάριο των ΗΠΑ</a:t>
            </a:r>
            <a:endParaRPr lang="en-GB" sz="2000" dirty="0"/>
          </a:p>
          <a:p>
            <a:pPr lvl="2">
              <a:lnSpc>
                <a:spcPct val="160000"/>
              </a:lnSpc>
            </a:pPr>
            <a:r>
              <a:rPr lang="el-GR" sz="2000" dirty="0" smtClean="0"/>
              <a:t>πρόβλημα των αμερικανικών ελλειμμάτων και της πλεονάζουσας ρευστότητας</a:t>
            </a:r>
            <a:endParaRPr lang="en-GB" sz="2000" dirty="0"/>
          </a:p>
          <a:p>
            <a:pPr lvl="1">
              <a:lnSpc>
                <a:spcPct val="160000"/>
              </a:lnSpc>
            </a:pPr>
            <a:r>
              <a:rPr lang="el-GR" sz="2400" dirty="0" smtClean="0"/>
              <a:t>μείωση της εμπιστοσύνης στο σύστημα</a:t>
            </a:r>
            <a:endParaRPr lang="en-GB" sz="2400" dirty="0"/>
          </a:p>
          <a:p>
            <a:pPr lvl="1">
              <a:lnSpc>
                <a:spcPct val="160000"/>
              </a:lnSpc>
            </a:pPr>
            <a:r>
              <a:rPr lang="el-GR" sz="2400" dirty="0" smtClean="0"/>
              <a:t>η κατάρρευση του συστήματος</a:t>
            </a:r>
            <a:endParaRPr lang="en-GB" sz="2400" dirty="0"/>
          </a:p>
        </p:txBody>
      </p:sp>
      <p:sp>
        <p:nvSpPr>
          <p:cNvPr id="104141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65073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</a:t>
            </a:r>
            <a:r>
              <a:rPr lang="el-GR" sz="3300" dirty="0" smtClean="0"/>
              <a:t>Συναλλαγματικών</a:t>
            </a:r>
            <a:br>
              <a:rPr lang="el-GR" sz="3300" dirty="0" smtClean="0"/>
            </a:br>
            <a:r>
              <a:rPr lang="el-GR" sz="3300" dirty="0" smtClean="0"/>
              <a:t>Ισοτιμιών στην </a:t>
            </a:r>
            <a:r>
              <a:rPr lang="el-GR" sz="3300" dirty="0" smtClean="0"/>
              <a:t>Πράξη</a:t>
            </a:r>
            <a:endParaRPr lang="en-GB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41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41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41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2" grpId="0" build="p" bldLvl="3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3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346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sz="2800" dirty="0" smtClean="0"/>
              <a:t>Συστήματα ελεγχόμενης διακύμανσης</a:t>
            </a:r>
            <a:r>
              <a:rPr lang="en-GB" sz="2800" dirty="0" smtClean="0"/>
              <a:t>: </a:t>
            </a:r>
            <a:r>
              <a:rPr lang="el-GR" sz="2800" dirty="0" smtClean="0"/>
              <a:t>από το </a:t>
            </a:r>
            <a:r>
              <a:rPr lang="en-GB" sz="2800" dirty="0" smtClean="0"/>
              <a:t>1972</a:t>
            </a:r>
            <a:endParaRPr lang="en-GB" sz="28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μορφές ελεγχόμενης ευελιξίας</a:t>
            </a:r>
            <a:endParaRPr lang="en-GB" sz="2400" dirty="0"/>
          </a:p>
          <a:p>
            <a:pPr lvl="2">
              <a:lnSpc>
                <a:spcPct val="130000"/>
              </a:lnSpc>
            </a:pPr>
            <a:r>
              <a:rPr lang="el-GR" sz="2000" dirty="0" smtClean="0"/>
              <a:t>έκταση της παρέμβασης</a:t>
            </a:r>
            <a:endParaRPr lang="en-GB" sz="2000" dirty="0"/>
          </a:p>
          <a:p>
            <a:pPr lvl="2">
              <a:lnSpc>
                <a:spcPct val="130000"/>
              </a:lnSpc>
            </a:pPr>
            <a:r>
              <a:rPr lang="el-GR" sz="2000" dirty="0" smtClean="0"/>
              <a:t>μορφές παρέμβασης</a:t>
            </a:r>
            <a:endParaRPr lang="en-GB" sz="2000" dirty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αιτιολόγηση της ελεγχόμενης διακύμανσης</a:t>
            </a:r>
            <a:endParaRPr lang="en-GB" sz="2400" dirty="0"/>
          </a:p>
          <a:p>
            <a:pPr lvl="2">
              <a:lnSpc>
                <a:spcPct val="130000"/>
              </a:lnSpc>
            </a:pPr>
            <a:r>
              <a:rPr lang="el-GR" sz="2000" dirty="0" smtClean="0"/>
              <a:t>εστίαση στο μακροχρόνιο επίπεδο συναλλαγματικής ισοτιμίας</a:t>
            </a:r>
            <a:endParaRPr lang="en-GB" sz="2000" dirty="0"/>
          </a:p>
          <a:p>
            <a:pPr lvl="2">
              <a:lnSpc>
                <a:spcPct val="130000"/>
              </a:lnSpc>
            </a:pPr>
            <a:r>
              <a:rPr lang="el-GR" sz="2000" dirty="0" smtClean="0"/>
              <a:t>η προσαρμογή είναι λιγότερο διασπαστική</a:t>
            </a:r>
            <a:endParaRPr lang="en-GB" sz="2000" dirty="0"/>
          </a:p>
        </p:txBody>
      </p:sp>
      <p:sp>
        <p:nvSpPr>
          <p:cNvPr id="104346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8497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</a:t>
            </a:r>
            <a:r>
              <a:rPr lang="el-GR" sz="3300" dirty="0" smtClean="0"/>
              <a:t>Συναλλαγματικών</a:t>
            </a:r>
            <a:br>
              <a:rPr lang="el-GR" sz="3300" dirty="0" smtClean="0"/>
            </a:br>
            <a:r>
              <a:rPr lang="el-GR" sz="3300" dirty="0" smtClean="0"/>
              <a:t>Ισοτιμιών στην </a:t>
            </a:r>
            <a:r>
              <a:rPr lang="el-GR" sz="3300" dirty="0" smtClean="0"/>
              <a:t>Πράξη</a:t>
            </a:r>
            <a:endParaRPr lang="en-GB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4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4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4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4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60" grpId="0" build="p" bldLvl="3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5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5508" name="Rectangle 4"/>
          <p:cNvSpPr>
            <a:spLocks noGrp="1"/>
          </p:cNvSpPr>
          <p:nvPr>
            <p:ph type="body" idx="1"/>
          </p:nvPr>
        </p:nvSpPr>
        <p:spPr>
          <a:xfrm>
            <a:off x="301625" y="1402080"/>
            <a:ext cx="8534400" cy="5011420"/>
          </a:xfrm>
        </p:spPr>
        <p:txBody>
          <a:bodyPr/>
          <a:lstStyle/>
          <a:p>
            <a:pPr>
              <a:lnSpc>
                <a:spcPct val="210000"/>
              </a:lnSpc>
            </a:pPr>
            <a:r>
              <a:rPr lang="el-GR" sz="2400" dirty="0" smtClean="0"/>
              <a:t>Προβλήματα με τα συστήματα ελεγχόμενης διακύμανσης</a:t>
            </a:r>
            <a:endParaRPr lang="en-GB" sz="2400" dirty="0"/>
          </a:p>
          <a:p>
            <a:pPr lvl="1">
              <a:lnSpc>
                <a:spcPct val="210000"/>
              </a:lnSpc>
            </a:pPr>
            <a:r>
              <a:rPr lang="el-GR" sz="2000" dirty="0" smtClean="0"/>
              <a:t>πρόβλεψη του μακροχρόνιου επιπέδου της συναλλαγματικής ισοτιμίας</a:t>
            </a:r>
            <a:endParaRPr lang="en-GB" sz="2000" dirty="0"/>
          </a:p>
          <a:p>
            <a:pPr lvl="1">
              <a:lnSpc>
                <a:spcPct val="210000"/>
              </a:lnSpc>
            </a:pPr>
            <a:r>
              <a:rPr lang="el-GR" sz="2000" dirty="0" smtClean="0"/>
              <a:t>κερδοσκοπικές χρηματοοικονομικές ροές</a:t>
            </a:r>
            <a:endParaRPr lang="en-GB" sz="2000" dirty="0"/>
          </a:p>
          <a:p>
            <a:pPr lvl="1">
              <a:lnSpc>
                <a:spcPct val="210000"/>
              </a:lnSpc>
            </a:pPr>
            <a:r>
              <a:rPr lang="el-GR" sz="2000" dirty="0" smtClean="0"/>
              <a:t>συγκρούσεις με την εσωτερική πολιτική</a:t>
            </a:r>
            <a:endParaRPr lang="en-GB" sz="2000" dirty="0"/>
          </a:p>
        </p:txBody>
      </p:sp>
      <p:sp>
        <p:nvSpPr>
          <p:cNvPr id="104550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8497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</a:t>
            </a:r>
            <a:r>
              <a:rPr lang="el-GR" sz="3300" dirty="0" smtClean="0"/>
              <a:t>Συναλλαγματικών</a:t>
            </a:r>
            <a:br>
              <a:rPr lang="el-GR" sz="3300" dirty="0" smtClean="0"/>
            </a:br>
            <a:r>
              <a:rPr lang="el-GR" sz="3300" dirty="0" smtClean="0"/>
              <a:t>Ισοτιμιών στην </a:t>
            </a:r>
            <a:r>
              <a:rPr lang="el-GR" sz="3300" dirty="0" smtClean="0"/>
              <a:t>Πράξη</a:t>
            </a:r>
            <a:endParaRPr lang="en-GB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4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8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/>
        </p:nvSpPr>
        <p:spPr bwMode="auto">
          <a:xfrm>
            <a:off x="1066800" y="536575"/>
            <a:ext cx="70104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43" name="Line 3"/>
          <p:cNvSpPr>
            <a:spLocks noChangeShapeType="1"/>
          </p:cNvSpPr>
          <p:nvPr/>
        </p:nvSpPr>
        <p:spPr bwMode="auto">
          <a:xfrm>
            <a:off x="1066800" y="536575"/>
            <a:ext cx="0" cy="518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44" name="Rectangle 4"/>
          <p:cNvSpPr>
            <a:spLocks noChangeArrowheads="1"/>
          </p:cNvSpPr>
          <p:nvPr/>
        </p:nvSpPr>
        <p:spPr bwMode="auto">
          <a:xfrm>
            <a:off x="746125" y="56753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06245" name="Rectangle 5"/>
          <p:cNvSpPr>
            <a:spLocks noChangeArrowheads="1"/>
          </p:cNvSpPr>
          <p:nvPr/>
        </p:nvSpPr>
        <p:spPr bwMode="auto">
          <a:xfrm>
            <a:off x="187325" y="438150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906247" name="Line 7"/>
          <p:cNvSpPr>
            <a:spLocks noChangeShapeType="1"/>
          </p:cNvSpPr>
          <p:nvPr/>
        </p:nvSpPr>
        <p:spPr bwMode="auto">
          <a:xfrm>
            <a:off x="4786313" y="2136775"/>
            <a:ext cx="0" cy="3584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48" name="Line 8"/>
          <p:cNvSpPr>
            <a:spLocks noChangeShapeType="1"/>
          </p:cNvSpPr>
          <p:nvPr/>
        </p:nvSpPr>
        <p:spPr bwMode="auto">
          <a:xfrm flipV="1">
            <a:off x="1676400" y="3968750"/>
            <a:ext cx="5638800" cy="1905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49" name="Line 9"/>
          <p:cNvSpPr>
            <a:spLocks noChangeShapeType="1"/>
          </p:cNvSpPr>
          <p:nvPr/>
        </p:nvSpPr>
        <p:spPr bwMode="auto">
          <a:xfrm flipH="1">
            <a:off x="1066800" y="4824413"/>
            <a:ext cx="62436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50" name="Rectangle 10"/>
          <p:cNvSpPr>
            <a:spLocks noChangeArrowheads="1"/>
          </p:cNvSpPr>
          <p:nvPr/>
        </p:nvSpPr>
        <p:spPr bwMode="auto">
          <a:xfrm>
            <a:off x="7319963" y="3748088"/>
            <a:ext cx="554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6251" name="Rectangle 11"/>
          <p:cNvSpPr>
            <a:spLocks noChangeArrowheads="1"/>
          </p:cNvSpPr>
          <p:nvPr/>
        </p:nvSpPr>
        <p:spPr bwMode="auto">
          <a:xfrm>
            <a:off x="7370763" y="4583113"/>
            <a:ext cx="430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6252" name="Rectangle 12"/>
          <p:cNvSpPr>
            <a:spLocks noChangeArrowheads="1"/>
          </p:cNvSpPr>
          <p:nvPr/>
        </p:nvSpPr>
        <p:spPr bwMode="auto">
          <a:xfrm>
            <a:off x="4581525" y="5719763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F</a:t>
            </a:r>
          </a:p>
        </p:txBody>
      </p:sp>
      <p:sp>
        <p:nvSpPr>
          <p:cNvPr id="906253" name="Rectangle 13"/>
          <p:cNvSpPr>
            <a:spLocks noChangeArrowheads="1"/>
          </p:cNvSpPr>
          <p:nvPr/>
        </p:nvSpPr>
        <p:spPr bwMode="auto">
          <a:xfrm>
            <a:off x="4548188" y="600868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baseline="-50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6254" name="Line 14"/>
          <p:cNvSpPr>
            <a:spLocks noChangeShapeType="1"/>
          </p:cNvSpPr>
          <p:nvPr/>
        </p:nvSpPr>
        <p:spPr bwMode="auto">
          <a:xfrm>
            <a:off x="1066800" y="572135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55" name="Line 15"/>
          <p:cNvSpPr>
            <a:spLocks noChangeShapeType="1"/>
          </p:cNvSpPr>
          <p:nvPr/>
        </p:nvSpPr>
        <p:spPr bwMode="auto">
          <a:xfrm flipV="1">
            <a:off x="1692275" y="3576638"/>
            <a:ext cx="56388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56" name="Line 16"/>
          <p:cNvSpPr>
            <a:spLocks noChangeShapeType="1"/>
          </p:cNvSpPr>
          <p:nvPr/>
        </p:nvSpPr>
        <p:spPr bwMode="auto">
          <a:xfrm flipH="1">
            <a:off x="1082675" y="5111750"/>
            <a:ext cx="62436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57" name="Rectangle 17"/>
          <p:cNvSpPr>
            <a:spLocks noChangeArrowheads="1"/>
          </p:cNvSpPr>
          <p:nvPr/>
        </p:nvSpPr>
        <p:spPr bwMode="auto">
          <a:xfrm>
            <a:off x="7302500" y="328771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6258" name="Rectangle 18"/>
          <p:cNvSpPr>
            <a:spLocks noChangeArrowheads="1"/>
          </p:cNvSpPr>
          <p:nvPr/>
        </p:nvSpPr>
        <p:spPr bwMode="auto">
          <a:xfrm>
            <a:off x="7372350" y="4884738"/>
            <a:ext cx="430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J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6259" name="Oval 19"/>
          <p:cNvSpPr>
            <a:spLocks noChangeArrowheads="1"/>
          </p:cNvSpPr>
          <p:nvPr/>
        </p:nvSpPr>
        <p:spPr bwMode="auto">
          <a:xfrm>
            <a:off x="2730500" y="5070475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0" name="Line 20"/>
          <p:cNvSpPr>
            <a:spLocks noChangeShapeType="1"/>
          </p:cNvSpPr>
          <p:nvPr/>
        </p:nvSpPr>
        <p:spPr bwMode="auto">
          <a:xfrm>
            <a:off x="2770188" y="5162550"/>
            <a:ext cx="0" cy="5445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1" name="Rectangle 21"/>
          <p:cNvSpPr>
            <a:spLocks noChangeArrowheads="1"/>
          </p:cNvSpPr>
          <p:nvPr/>
        </p:nvSpPr>
        <p:spPr bwMode="auto">
          <a:xfrm>
            <a:off x="2490788" y="57023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baseline="-50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06263" name="AutoShape 23" descr="Parchment"/>
          <p:cNvSpPr>
            <a:spLocks noChangeArrowheads="1"/>
          </p:cNvSpPr>
          <p:nvPr/>
        </p:nvSpPr>
        <p:spPr bwMode="auto">
          <a:xfrm>
            <a:off x="2690813" y="763588"/>
            <a:ext cx="3576637" cy="1373187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5" name="Line 25"/>
          <p:cNvSpPr>
            <a:spLocks noChangeShapeType="1"/>
          </p:cNvSpPr>
          <p:nvPr/>
        </p:nvSpPr>
        <p:spPr bwMode="auto">
          <a:xfrm>
            <a:off x="3006725" y="5962650"/>
            <a:ext cx="149701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6" name="Line 26"/>
          <p:cNvSpPr>
            <a:spLocks noChangeShapeType="1"/>
          </p:cNvSpPr>
          <p:nvPr/>
        </p:nvSpPr>
        <p:spPr bwMode="auto">
          <a:xfrm>
            <a:off x="6596063" y="3854450"/>
            <a:ext cx="0" cy="3222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7" name="Line 27"/>
          <p:cNvSpPr>
            <a:spLocks noChangeShapeType="1"/>
          </p:cNvSpPr>
          <p:nvPr/>
        </p:nvSpPr>
        <p:spPr bwMode="auto">
          <a:xfrm flipV="1">
            <a:off x="6613525" y="4857750"/>
            <a:ext cx="0" cy="2540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6268" name="Oval 28"/>
          <p:cNvSpPr>
            <a:spLocks noChangeArrowheads="1"/>
          </p:cNvSpPr>
          <p:nvPr/>
        </p:nvSpPr>
        <p:spPr bwMode="auto">
          <a:xfrm>
            <a:off x="4741863" y="4765675"/>
            <a:ext cx="93662" cy="93663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770188" y="865188"/>
            <a:ext cx="3384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solidFill>
                  <a:srgbClr val="00B050"/>
                </a:solidFill>
                <a:latin typeface="+mn-lt"/>
              </a:rPr>
              <a:t>Υποθέστε ότι η κυβέρνηση αυξάνει τη </a:t>
            </a:r>
            <a:r>
              <a:rPr lang="el-GR" sz="1800" dirty="0" err="1">
                <a:solidFill>
                  <a:srgbClr val="00B050"/>
                </a:solidFill>
                <a:latin typeface="+mn-lt"/>
              </a:rPr>
              <a:t>συναθροιστική</a:t>
            </a:r>
            <a:r>
              <a:rPr lang="el-GR" sz="1800" dirty="0">
                <a:solidFill>
                  <a:srgbClr val="00B050"/>
                </a:solidFill>
                <a:latin typeface="+mn-lt"/>
              </a:rPr>
              <a:t> ζήτηση για να πετύχει εσωτερική ισορροπία.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588520" y="6442075"/>
            <a:ext cx="20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Εθνικό Εισόδημα</a:t>
            </a:r>
            <a:endParaRPr lang="en-GB" dirty="0">
              <a:latin typeface="Arial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65" grpId="0" animBg="1"/>
      <p:bldP spid="906266" grpId="0" animBg="1"/>
      <p:bldP spid="90626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80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80676" name="Rectangle 4"/>
          <p:cNvSpPr>
            <a:spLocks noGrp="1"/>
          </p:cNvSpPr>
          <p:nvPr>
            <p:ph type="body" idx="1"/>
          </p:nvPr>
        </p:nvSpPr>
        <p:spPr>
          <a:xfrm>
            <a:off x="301625" y="1549400"/>
            <a:ext cx="8534400" cy="48641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l-GR" noProof="1" smtClean="0"/>
              <a:t>Η μεταβλητότητα των συναλλαγματικών ισοτιμιών</a:t>
            </a:r>
            <a:endParaRPr lang="en-US" noProof="1"/>
          </a:p>
          <a:p>
            <a:pPr lvl="1">
              <a:lnSpc>
                <a:spcPct val="95000"/>
              </a:lnSpc>
              <a:spcBef>
                <a:spcPct val="50000"/>
              </a:spcBef>
            </a:pPr>
            <a:r>
              <a:rPr lang="el-GR" dirty="0" smtClean="0"/>
              <a:t>σημαντική μεταβλητότητα τόσο των ονομαστικών όσο και των πραγματικών επιτοκίων</a:t>
            </a:r>
            <a:endParaRPr lang="en-GB" dirty="0"/>
          </a:p>
        </p:txBody>
      </p:sp>
      <p:sp>
        <p:nvSpPr>
          <p:cNvPr id="118067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8497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Συναλλαγματικών Ισοτιμιών </a:t>
            </a:r>
            <a:br>
              <a:rPr lang="el-GR" sz="3300" dirty="0" smtClean="0"/>
            </a:br>
            <a:r>
              <a:rPr lang="el-GR" sz="3300" dirty="0" smtClean="0"/>
              <a:t>στην Πράξη</a:t>
            </a:r>
            <a:endParaRPr lang="en-GB" sz="33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8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8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6" grpId="0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Text Box 4"/>
          <p:cNvSpPr txBox="1">
            <a:spLocks noChangeArrowheads="1"/>
          </p:cNvSpPr>
          <p:nvPr/>
        </p:nvSpPr>
        <p:spPr bwMode="auto">
          <a:xfrm>
            <a:off x="0" y="6400800"/>
            <a:ext cx="9144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Οι δείκτες συναλλαγματικής ισοτιμίας είναι BIS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broad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και περιλαμβάνουν 61 χώρες.</a:t>
            </a:r>
          </a:p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Βασισμένο σε δεδομένα από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Bank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for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International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Settlements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.</a:t>
            </a:r>
            <a:endParaRPr lang="en-GB" altLang="en-US" sz="1100" i="1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1362947" name="Rectangle 5"/>
          <p:cNvSpPr>
            <a:spLocks noChangeArrowheads="1"/>
          </p:cNvSpPr>
          <p:nvPr/>
        </p:nvSpPr>
        <p:spPr bwMode="auto">
          <a:xfrm>
            <a:off x="0" y="0"/>
            <a:ext cx="91440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800" b="1" dirty="0">
                <a:solidFill>
                  <a:srgbClr val="660066"/>
                </a:solidFill>
                <a:latin typeface="Arial" charset="0"/>
              </a:rPr>
              <a:t>Δείκτες συναλλαγματικής ισοτιμίας (2010 = 100) </a:t>
            </a:r>
            <a:endParaRPr lang="en-GB" altLang="en-US" sz="28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/>
          <a:stretch/>
        </p:blipFill>
        <p:spPr>
          <a:xfrm>
            <a:off x="415637" y="879231"/>
            <a:ext cx="8312727" cy="528632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4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4420" name="Rectangle 4"/>
          <p:cNvSpPr>
            <a:spLocks noGrp="1"/>
          </p:cNvSpPr>
          <p:nvPr>
            <p:ph type="body" idx="1"/>
          </p:nvPr>
        </p:nvSpPr>
        <p:spPr>
          <a:xfrm>
            <a:off x="301625" y="1417320"/>
            <a:ext cx="8534400" cy="135604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l-GR" sz="2800" noProof="1" smtClean="0">
                <a:solidFill>
                  <a:srgbClr val="646B86"/>
                </a:solidFill>
              </a:rPr>
              <a:t>Η μεταβλητότητα των συναλλαγματικών ισοτιμιών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l-GR" sz="2500" dirty="0" smtClean="0">
                <a:solidFill>
                  <a:srgbClr val="646B86"/>
                </a:solidFill>
              </a:rPr>
              <a:t>σημαντική μεταβλητότητα τόσο των ονομαστικών όσο και των πραγματικών επιτοκίων</a:t>
            </a:r>
            <a:endParaRPr lang="en-GB" sz="2500" dirty="0" smtClean="0">
              <a:solidFill>
                <a:srgbClr val="646B86"/>
              </a:solidFill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endParaRPr lang="en-GB" noProof="1">
              <a:solidFill>
                <a:srgbClr val="646B86"/>
              </a:solidFill>
            </a:endParaRPr>
          </a:p>
        </p:txBody>
      </p:sp>
      <p:sp>
        <p:nvSpPr>
          <p:cNvPr id="108442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8497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Σύστημα Συναλλαγματικών Ισοτιμιών </a:t>
            </a:r>
            <a:br>
              <a:rPr lang="el-GR" sz="3300" dirty="0" smtClean="0"/>
            </a:br>
            <a:r>
              <a:rPr lang="el-GR" sz="3300" dirty="0" smtClean="0"/>
              <a:t>στην Πράξη</a:t>
            </a:r>
            <a:endParaRPr lang="en-GB" sz="3300" dirty="0"/>
          </a:p>
        </p:txBody>
      </p:sp>
      <p:sp>
        <p:nvSpPr>
          <p:cNvPr id="1084422" name="Rectangle 6"/>
          <p:cNvSpPr>
            <a:spLocks/>
          </p:cNvSpPr>
          <p:nvPr/>
        </p:nvSpPr>
        <p:spPr bwMode="auto">
          <a:xfrm>
            <a:off x="301625" y="2819400"/>
            <a:ext cx="8534400" cy="35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5000"/>
              </a:lnSpc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λόγοι της μεταβλητότητας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Στόχοι για την προσφορά χρήματος και τον πληθωρισμό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αύξηση στις χρηματαγορές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κατάργηση των περιορισμών συναλλάγματος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ανάπτυξη στον τομέα της τεχνολογίας και πληροφοριών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αυξανόμενες κερδοσκοπικές δραστηριότητες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αυξανόμενη πεποίθεση λοτι οι κυβερνήσεις είναι ανίκανες  να αποτρέψουν την κερδοσκοπία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8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84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8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8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8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84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2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Ανοιχτή Οικονομία </a:t>
            </a:r>
          </a:p>
          <a:p>
            <a:r>
              <a:rPr lang="el-GR" dirty="0" smtClean="0"/>
              <a:t>και το Υπόδειγμα </a:t>
            </a:r>
            <a:r>
              <a:rPr lang="en-GB" i="1" dirty="0" smtClean="0"/>
              <a:t>IS/LM</a:t>
            </a:r>
            <a:endParaRPr lang="en-GB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Ισοζύγιο Πληρωμών και Συναλλαγματικές Ισοτιμίες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4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3684" name="Rectangle 4"/>
          <p:cNvSpPr>
            <a:spLocks noGrp="1"/>
          </p:cNvSpPr>
          <p:nvPr>
            <p:ph type="title"/>
          </p:nvPr>
        </p:nvSpPr>
        <p:spPr>
          <a:xfrm>
            <a:off x="138113" y="563880"/>
            <a:ext cx="8851900" cy="579120"/>
          </a:xfrm>
        </p:spPr>
        <p:txBody>
          <a:bodyPr/>
          <a:lstStyle/>
          <a:p>
            <a:r>
              <a:rPr lang="el-GR" sz="3300" dirty="0" smtClean="0"/>
              <a:t>Η Ανοιχτή Οικονομία </a:t>
            </a:r>
            <a:br>
              <a:rPr lang="el-GR" sz="3300" dirty="0" smtClean="0"/>
            </a:br>
            <a:r>
              <a:rPr lang="el-GR" sz="3300" dirty="0" smtClean="0"/>
              <a:t>και το Υπόδειγμα </a:t>
            </a:r>
            <a:r>
              <a:rPr lang="en-GB" sz="3300" i="1" dirty="0" smtClean="0"/>
              <a:t>IS/LM</a:t>
            </a:r>
            <a:r>
              <a:rPr lang="en-GB" sz="3300" dirty="0" smtClean="0"/>
              <a:t/>
            </a:r>
            <a:br>
              <a:rPr lang="en-GB" sz="3300" dirty="0" smtClean="0"/>
            </a:br>
            <a:endParaRPr lang="en-GB" sz="3300" dirty="0"/>
          </a:p>
        </p:txBody>
      </p:sp>
      <p:sp>
        <p:nvSpPr>
          <p:cNvPr id="12236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Η καμπύλη</a:t>
            </a:r>
            <a:r>
              <a:rPr lang="en-GB" dirty="0" smtClean="0"/>
              <a:t> </a:t>
            </a:r>
            <a:r>
              <a:rPr lang="en-GB" i="1" dirty="0"/>
              <a:t>BP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3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5" grpId="0" build="p" bldLvl="2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5731" name="Line 3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573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573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25734" name="Rectangle 6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25735" name="Rectangle 7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1225736" name="Group 8"/>
          <p:cNvGrpSpPr>
            <a:grpSpLocks/>
          </p:cNvGrpSpPr>
          <p:nvPr/>
        </p:nvGrpSpPr>
        <p:grpSpPr bwMode="auto">
          <a:xfrm>
            <a:off x="692150" y="2919413"/>
            <a:ext cx="7416800" cy="457200"/>
            <a:chOff x="436" y="1679"/>
            <a:chExt cx="4672" cy="288"/>
          </a:xfrm>
        </p:grpSpPr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684" y="1871"/>
              <a:ext cx="442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5738" name="Rectangle 10"/>
            <p:cNvSpPr>
              <a:spLocks noChangeArrowheads="1"/>
            </p:cNvSpPr>
            <p:nvPr/>
          </p:nvSpPr>
          <p:spPr bwMode="auto">
            <a:xfrm>
              <a:off x="436" y="1679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25739" name="Group 11"/>
          <p:cNvGrpSpPr>
            <a:grpSpLocks/>
          </p:cNvGrpSpPr>
          <p:nvPr/>
        </p:nvGrpSpPr>
        <p:grpSpPr bwMode="auto">
          <a:xfrm>
            <a:off x="1204913" y="2773360"/>
            <a:ext cx="2890837" cy="431799"/>
            <a:chOff x="759" y="1587"/>
            <a:chExt cx="1821" cy="272"/>
          </a:xfrm>
        </p:grpSpPr>
        <p:sp>
          <p:nvSpPr>
            <p:cNvPr id="1225740" name="Rectangle 12"/>
            <p:cNvSpPr>
              <a:spLocks noChangeArrowheads="1"/>
            </p:cNvSpPr>
            <p:nvPr/>
          </p:nvSpPr>
          <p:spPr bwMode="auto">
            <a:xfrm>
              <a:off x="1029" y="1587"/>
              <a:ext cx="124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200" dirty="0" smtClean="0">
                  <a:solidFill>
                    <a:schemeClr val="tx2"/>
                  </a:solidFill>
                  <a:latin typeface="Arial" charset="0"/>
                </a:rPr>
                <a:t>ΠΛΕΟΝΑΣΜΑ</a:t>
              </a:r>
              <a:endParaRPr lang="en-GB" sz="22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>
              <a:off x="2109" y="1710"/>
              <a:ext cx="47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 flipH="1">
              <a:off x="759" y="1699"/>
              <a:ext cx="3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25743" name="Group 15"/>
          <p:cNvGrpSpPr>
            <a:grpSpLocks/>
          </p:cNvGrpSpPr>
          <p:nvPr/>
        </p:nvGrpSpPr>
        <p:grpSpPr bwMode="auto">
          <a:xfrm>
            <a:off x="4265613" y="3316284"/>
            <a:ext cx="3505200" cy="431799"/>
            <a:chOff x="2687" y="1929"/>
            <a:chExt cx="2208" cy="272"/>
          </a:xfrm>
        </p:grpSpPr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3297" y="1929"/>
              <a:ext cx="105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200" dirty="0" smtClean="0">
                  <a:solidFill>
                    <a:schemeClr val="accent2"/>
                  </a:solidFill>
                  <a:latin typeface="Arial" charset="0"/>
                </a:rPr>
                <a:t>ΕΛΛΕΙΜΜΑ</a:t>
              </a:r>
              <a:endParaRPr lang="en-GB" sz="22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4251" y="2064"/>
              <a:ext cx="6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 flipH="1">
              <a:off x="2687" y="2051"/>
              <a:ext cx="67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25747" name="Line 19"/>
          <p:cNvSpPr>
            <a:spLocks noChangeShapeType="1"/>
          </p:cNvSpPr>
          <p:nvPr/>
        </p:nvSpPr>
        <p:spPr bwMode="auto">
          <a:xfrm>
            <a:off x="4146550" y="1184275"/>
            <a:ext cx="0" cy="4725988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25748" name="Group 20"/>
          <p:cNvGrpSpPr>
            <a:grpSpLocks/>
          </p:cNvGrpSpPr>
          <p:nvPr/>
        </p:nvGrpSpPr>
        <p:grpSpPr bwMode="auto">
          <a:xfrm>
            <a:off x="1374775" y="2063750"/>
            <a:ext cx="6145213" cy="2011363"/>
            <a:chOff x="866" y="1140"/>
            <a:chExt cx="3871" cy="1267"/>
          </a:xfrm>
        </p:grpSpPr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 flipV="1">
              <a:off x="866" y="1357"/>
              <a:ext cx="3439" cy="10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4365" y="114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BP</a:t>
              </a:r>
            </a:p>
          </p:txBody>
        </p:sp>
      </p:grpSp>
      <p:sp>
        <p:nvSpPr>
          <p:cNvPr id="1225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 </a:t>
            </a:r>
            <a:r>
              <a:rPr lang="en-GB" sz="2700" b="1" i="1" dirty="0" smtClean="0">
                <a:solidFill>
                  <a:srgbClr val="003399"/>
                </a:solidFill>
              </a:rPr>
              <a:t>BP</a:t>
            </a:r>
            <a:endParaRPr lang="en-GB" sz="27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4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7779" name="Line 3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778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778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27782" name="Rectangle 6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27783" name="Rectangle 7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27784" name="Line 8"/>
          <p:cNvSpPr>
            <a:spLocks noChangeShapeType="1"/>
          </p:cNvSpPr>
          <p:nvPr/>
        </p:nvSpPr>
        <p:spPr bwMode="auto">
          <a:xfrm>
            <a:off x="1136650" y="3089275"/>
            <a:ext cx="7023100" cy="0"/>
          </a:xfrm>
          <a:prstGeom prst="line">
            <a:avLst/>
          </a:prstGeom>
          <a:noFill/>
          <a:ln w="19050">
            <a:solidFill>
              <a:srgbClr val="B2B2B2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27785" name="Group 9"/>
          <p:cNvGrpSpPr>
            <a:grpSpLocks/>
          </p:cNvGrpSpPr>
          <p:nvPr/>
        </p:nvGrpSpPr>
        <p:grpSpPr bwMode="auto">
          <a:xfrm>
            <a:off x="3570306" y="1301750"/>
            <a:ext cx="1974860" cy="1698625"/>
            <a:chOff x="2249" y="660"/>
            <a:chExt cx="1244" cy="1070"/>
          </a:xfrm>
        </p:grpSpPr>
        <p:sp>
          <p:nvSpPr>
            <p:cNvPr id="1227786" name="Rectangle 10"/>
            <p:cNvSpPr>
              <a:spLocks noChangeArrowheads="1"/>
            </p:cNvSpPr>
            <p:nvPr/>
          </p:nvSpPr>
          <p:spPr bwMode="auto">
            <a:xfrm>
              <a:off x="2249" y="1126"/>
              <a:ext cx="124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200" dirty="0" smtClean="0">
                  <a:solidFill>
                    <a:schemeClr val="tx2"/>
                  </a:solidFill>
                  <a:latin typeface="Arial" charset="0"/>
                </a:rPr>
                <a:t>ΠΛΕΟΝΑΣΜΑ</a:t>
              </a:r>
              <a:endParaRPr lang="en-GB" sz="22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227787" name="Line 11"/>
            <p:cNvSpPr>
              <a:spLocks noChangeShapeType="1"/>
            </p:cNvSpPr>
            <p:nvPr/>
          </p:nvSpPr>
          <p:spPr bwMode="auto">
            <a:xfrm>
              <a:off x="2880" y="1441"/>
              <a:ext cx="0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7788" name="Line 12"/>
            <p:cNvSpPr>
              <a:spLocks noChangeShapeType="1"/>
            </p:cNvSpPr>
            <p:nvPr/>
          </p:nvSpPr>
          <p:spPr bwMode="auto">
            <a:xfrm flipV="1">
              <a:off x="2880" y="660"/>
              <a:ext cx="0" cy="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27789" name="Group 13"/>
          <p:cNvGrpSpPr>
            <a:grpSpLocks/>
          </p:cNvGrpSpPr>
          <p:nvPr/>
        </p:nvGrpSpPr>
        <p:grpSpPr bwMode="auto">
          <a:xfrm>
            <a:off x="3805258" y="3173413"/>
            <a:ext cx="1676408" cy="2379662"/>
            <a:chOff x="2397" y="1839"/>
            <a:chExt cx="1056" cy="1499"/>
          </a:xfrm>
        </p:grpSpPr>
        <p:sp>
          <p:nvSpPr>
            <p:cNvPr id="1227790" name="Rectangle 14"/>
            <p:cNvSpPr>
              <a:spLocks noChangeArrowheads="1"/>
            </p:cNvSpPr>
            <p:nvPr/>
          </p:nvSpPr>
          <p:spPr bwMode="auto">
            <a:xfrm>
              <a:off x="2397" y="2379"/>
              <a:ext cx="105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200" dirty="0" smtClean="0">
                  <a:solidFill>
                    <a:schemeClr val="accent2"/>
                  </a:solidFill>
                  <a:latin typeface="Arial" charset="0"/>
                </a:rPr>
                <a:t>ΕΛΛΕΙΜΜΑ</a:t>
              </a:r>
              <a:endParaRPr lang="en-GB" sz="22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27791" name="Line 15"/>
            <p:cNvSpPr>
              <a:spLocks noChangeShapeType="1"/>
            </p:cNvSpPr>
            <p:nvPr/>
          </p:nvSpPr>
          <p:spPr bwMode="auto">
            <a:xfrm>
              <a:off x="2869" y="2632"/>
              <a:ext cx="0" cy="70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7792" name="Line 16"/>
            <p:cNvSpPr>
              <a:spLocks noChangeShapeType="1"/>
            </p:cNvSpPr>
            <p:nvPr/>
          </p:nvSpPr>
          <p:spPr bwMode="auto">
            <a:xfrm flipV="1">
              <a:off x="2869" y="1839"/>
              <a:ext cx="0" cy="4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27793" name="Group 17"/>
          <p:cNvGrpSpPr>
            <a:grpSpLocks/>
          </p:cNvGrpSpPr>
          <p:nvPr/>
        </p:nvGrpSpPr>
        <p:grpSpPr bwMode="auto">
          <a:xfrm>
            <a:off x="4433888" y="1184275"/>
            <a:ext cx="446087" cy="5154613"/>
            <a:chOff x="2793" y="586"/>
            <a:chExt cx="281" cy="3247"/>
          </a:xfrm>
        </p:grpSpPr>
        <p:sp>
          <p:nvSpPr>
            <p:cNvPr id="1227794" name="Rectangle 18"/>
            <p:cNvSpPr>
              <a:spLocks noChangeArrowheads="1"/>
            </p:cNvSpPr>
            <p:nvPr/>
          </p:nvSpPr>
          <p:spPr bwMode="auto">
            <a:xfrm>
              <a:off x="2793" y="358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7795" name="Line 19"/>
            <p:cNvSpPr>
              <a:spLocks noChangeShapeType="1"/>
            </p:cNvSpPr>
            <p:nvPr/>
          </p:nvSpPr>
          <p:spPr bwMode="auto">
            <a:xfrm>
              <a:off x="2912" y="586"/>
              <a:ext cx="0" cy="297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27796" name="Line 20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7797" name="Rectangle 21"/>
          <p:cNvSpPr>
            <a:spLocks noChangeArrowheads="1"/>
          </p:cNvSpPr>
          <p:nvPr/>
        </p:nvSpPr>
        <p:spPr bwMode="auto">
          <a:xfrm>
            <a:off x="6929438" y="2063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27798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</a:t>
            </a:r>
            <a:r>
              <a:rPr lang="en-GB" sz="2700" b="1" dirty="0" smtClean="0">
                <a:solidFill>
                  <a:srgbClr val="003399"/>
                </a:solidFill>
              </a:rPr>
              <a:t> </a:t>
            </a:r>
            <a:r>
              <a:rPr lang="en-GB" sz="2700" b="1" i="1" dirty="0">
                <a:solidFill>
                  <a:srgbClr val="003399"/>
                </a:solidFill>
              </a:rPr>
              <a:t>BP</a:t>
            </a:r>
            <a:r>
              <a:rPr lang="en-GB" sz="2700" b="1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827" name="Line 3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828" name="Line 4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829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830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29831" name="Rectangle 7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29832" name="Rectangle 8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1229833" name="Group 9"/>
          <p:cNvGrpSpPr>
            <a:grpSpLocks/>
          </p:cNvGrpSpPr>
          <p:nvPr/>
        </p:nvGrpSpPr>
        <p:grpSpPr bwMode="auto">
          <a:xfrm>
            <a:off x="708025" y="3328988"/>
            <a:ext cx="2095500" cy="457200"/>
            <a:chOff x="446" y="1937"/>
            <a:chExt cx="1320" cy="288"/>
          </a:xfrm>
        </p:grpSpPr>
        <p:sp>
          <p:nvSpPr>
            <p:cNvPr id="1229834" name="Line 10"/>
            <p:cNvSpPr>
              <a:spLocks noChangeShapeType="1"/>
            </p:cNvSpPr>
            <p:nvPr/>
          </p:nvSpPr>
          <p:spPr bwMode="auto">
            <a:xfrm flipH="1">
              <a:off x="679" y="2139"/>
              <a:ext cx="108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835" name="Rectangle 11"/>
            <p:cNvSpPr>
              <a:spLocks noChangeArrowheads="1"/>
            </p:cNvSpPr>
            <p:nvPr/>
          </p:nvSpPr>
          <p:spPr bwMode="auto">
            <a:xfrm>
              <a:off x="446" y="1937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29836" name="Group 12"/>
          <p:cNvGrpSpPr>
            <a:grpSpLocks/>
          </p:cNvGrpSpPr>
          <p:nvPr/>
        </p:nvGrpSpPr>
        <p:grpSpPr bwMode="auto">
          <a:xfrm>
            <a:off x="2598738" y="3683000"/>
            <a:ext cx="446087" cy="2673350"/>
            <a:chOff x="1637" y="2160"/>
            <a:chExt cx="281" cy="1684"/>
          </a:xfrm>
        </p:grpSpPr>
        <p:sp>
          <p:nvSpPr>
            <p:cNvPr id="1229837" name="Line 13"/>
            <p:cNvSpPr>
              <a:spLocks noChangeShapeType="1"/>
            </p:cNvSpPr>
            <p:nvPr/>
          </p:nvSpPr>
          <p:spPr bwMode="auto">
            <a:xfrm>
              <a:off x="1777" y="2160"/>
              <a:ext cx="0" cy="141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838" name="Rectangle 14"/>
            <p:cNvSpPr>
              <a:spLocks noChangeArrowheads="1"/>
            </p:cNvSpPr>
            <p:nvPr/>
          </p:nvSpPr>
          <p:spPr bwMode="auto">
            <a:xfrm>
              <a:off x="1637" y="359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29839" name="Group 15"/>
          <p:cNvGrpSpPr>
            <a:grpSpLocks/>
          </p:cNvGrpSpPr>
          <p:nvPr/>
        </p:nvGrpSpPr>
        <p:grpSpPr bwMode="auto">
          <a:xfrm>
            <a:off x="2693988" y="3221038"/>
            <a:ext cx="325437" cy="466725"/>
            <a:chOff x="1697" y="1869"/>
            <a:chExt cx="205" cy="294"/>
          </a:xfrm>
        </p:grpSpPr>
        <p:sp>
          <p:nvSpPr>
            <p:cNvPr id="1229840" name="Oval 16"/>
            <p:cNvSpPr>
              <a:spLocks noChangeArrowheads="1"/>
            </p:cNvSpPr>
            <p:nvPr/>
          </p:nvSpPr>
          <p:spPr bwMode="auto">
            <a:xfrm>
              <a:off x="1752" y="2104"/>
              <a:ext cx="59" cy="5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841" name="Rectangle 17"/>
            <p:cNvSpPr>
              <a:spLocks noChangeArrowheads="1"/>
            </p:cNvSpPr>
            <p:nvPr/>
          </p:nvSpPr>
          <p:spPr bwMode="auto">
            <a:xfrm>
              <a:off x="1697" y="186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1229842" name="Rectangle 18"/>
          <p:cNvSpPr>
            <a:spLocks noChangeArrowheads="1"/>
          </p:cNvSpPr>
          <p:nvPr/>
        </p:nvSpPr>
        <p:spPr bwMode="auto">
          <a:xfrm>
            <a:off x="6929438" y="2063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29843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</a:t>
            </a:r>
            <a:r>
              <a:rPr lang="en-GB" sz="2700" b="1" dirty="0" smtClean="0">
                <a:solidFill>
                  <a:srgbClr val="003399"/>
                </a:solidFill>
              </a:rPr>
              <a:t> </a:t>
            </a:r>
            <a:r>
              <a:rPr lang="en-GB" sz="2700" b="1" i="1" dirty="0">
                <a:solidFill>
                  <a:srgbClr val="003399"/>
                </a:solidFill>
              </a:rPr>
              <a:t>BP</a:t>
            </a:r>
            <a:r>
              <a:rPr lang="en-GB" sz="2700" b="1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2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75" name="Line 3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76" name="Line 4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77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31880" name="Rectangle 8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31881" name="Line 9"/>
          <p:cNvSpPr>
            <a:spLocks noChangeShapeType="1"/>
          </p:cNvSpPr>
          <p:nvPr/>
        </p:nvSpPr>
        <p:spPr bwMode="auto">
          <a:xfrm flipH="1">
            <a:off x="1103313" y="3649663"/>
            <a:ext cx="1700212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82" name="Line 10"/>
          <p:cNvSpPr>
            <a:spLocks noChangeShapeType="1"/>
          </p:cNvSpPr>
          <p:nvPr/>
        </p:nvSpPr>
        <p:spPr bwMode="auto">
          <a:xfrm>
            <a:off x="2820988" y="3683000"/>
            <a:ext cx="0" cy="2244725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883" name="Rectangle 11"/>
          <p:cNvSpPr>
            <a:spLocks noChangeArrowheads="1"/>
          </p:cNvSpPr>
          <p:nvPr/>
        </p:nvSpPr>
        <p:spPr bwMode="auto">
          <a:xfrm>
            <a:off x="708025" y="332898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1884" name="Rectangle 12"/>
          <p:cNvSpPr>
            <a:spLocks noChangeArrowheads="1"/>
          </p:cNvSpPr>
          <p:nvPr/>
        </p:nvSpPr>
        <p:spPr bwMode="auto">
          <a:xfrm>
            <a:off x="2598738" y="5959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1885" name="Rectangle 13"/>
          <p:cNvSpPr>
            <a:spLocks noChangeArrowheads="1"/>
          </p:cNvSpPr>
          <p:nvPr/>
        </p:nvSpPr>
        <p:spPr bwMode="auto">
          <a:xfrm>
            <a:off x="2693988" y="32210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31886" name="AutoShape 14" descr="Parchment"/>
          <p:cNvSpPr>
            <a:spLocks noChangeArrowheads="1"/>
          </p:cNvSpPr>
          <p:nvPr/>
        </p:nvSpPr>
        <p:spPr bwMode="auto">
          <a:xfrm>
            <a:off x="1857375" y="1036321"/>
            <a:ext cx="2607945" cy="97186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Υποθέστε ότι 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αυξάνεται το εθνικό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εισόδημα</a:t>
            </a:r>
            <a:endParaRPr lang="en-GB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231887" name="Oval 15"/>
          <p:cNvSpPr>
            <a:spLocks noChangeArrowheads="1"/>
          </p:cNvSpPr>
          <p:nvPr/>
        </p:nvSpPr>
        <p:spPr bwMode="auto">
          <a:xfrm>
            <a:off x="2781300" y="3594100"/>
            <a:ext cx="93663" cy="93663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31888" name="Group 16"/>
          <p:cNvGrpSpPr>
            <a:grpSpLocks/>
          </p:cNvGrpSpPr>
          <p:nvPr/>
        </p:nvGrpSpPr>
        <p:grpSpPr bwMode="auto">
          <a:xfrm>
            <a:off x="3024188" y="5942013"/>
            <a:ext cx="1381125" cy="396875"/>
            <a:chOff x="1905" y="3583"/>
            <a:chExt cx="870" cy="250"/>
          </a:xfrm>
        </p:grpSpPr>
        <p:sp>
          <p:nvSpPr>
            <p:cNvPr id="1231889" name="Rectangle 17"/>
            <p:cNvSpPr>
              <a:spLocks noChangeArrowheads="1"/>
            </p:cNvSpPr>
            <p:nvPr/>
          </p:nvSpPr>
          <p:spPr bwMode="auto">
            <a:xfrm>
              <a:off x="2494" y="358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31890" name="Line 18"/>
            <p:cNvSpPr>
              <a:spLocks noChangeShapeType="1"/>
            </p:cNvSpPr>
            <p:nvPr/>
          </p:nvSpPr>
          <p:spPr bwMode="auto">
            <a:xfrm>
              <a:off x="1905" y="3745"/>
              <a:ext cx="579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31891" name="Rectangle 19"/>
          <p:cNvSpPr>
            <a:spLocks noChangeArrowheads="1"/>
          </p:cNvSpPr>
          <p:nvPr/>
        </p:nvSpPr>
        <p:spPr bwMode="auto">
          <a:xfrm>
            <a:off x="6929438" y="2063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31892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</a:t>
            </a:r>
            <a:r>
              <a:rPr lang="en-GB" sz="2700" b="1" dirty="0" smtClean="0">
                <a:solidFill>
                  <a:srgbClr val="003399"/>
                </a:solidFill>
              </a:rPr>
              <a:t> </a:t>
            </a:r>
            <a:r>
              <a:rPr lang="en-GB" sz="2700" b="1" i="1" dirty="0">
                <a:solidFill>
                  <a:srgbClr val="003399"/>
                </a:solidFill>
              </a:rPr>
              <a:t>BP</a:t>
            </a:r>
            <a:r>
              <a:rPr lang="en-GB" sz="2700" b="1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23" name="Line 3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24" name="Line 4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25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33929" name="Line 9"/>
          <p:cNvSpPr>
            <a:spLocks noChangeShapeType="1"/>
          </p:cNvSpPr>
          <p:nvPr/>
        </p:nvSpPr>
        <p:spPr bwMode="auto">
          <a:xfrm flipH="1">
            <a:off x="1103313" y="3649663"/>
            <a:ext cx="1700212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30" name="Line 10"/>
          <p:cNvSpPr>
            <a:spLocks noChangeShapeType="1"/>
          </p:cNvSpPr>
          <p:nvPr/>
        </p:nvSpPr>
        <p:spPr bwMode="auto">
          <a:xfrm>
            <a:off x="2820988" y="3683000"/>
            <a:ext cx="0" cy="2244725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31" name="Rectangle 11"/>
          <p:cNvSpPr>
            <a:spLocks noChangeArrowheads="1"/>
          </p:cNvSpPr>
          <p:nvPr/>
        </p:nvSpPr>
        <p:spPr bwMode="auto">
          <a:xfrm>
            <a:off x="708025" y="332898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3932" name="Rectangle 12"/>
          <p:cNvSpPr>
            <a:spLocks noChangeArrowheads="1"/>
          </p:cNvSpPr>
          <p:nvPr/>
        </p:nvSpPr>
        <p:spPr bwMode="auto">
          <a:xfrm>
            <a:off x="2598738" y="5959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3933" name="Rectangle 13"/>
          <p:cNvSpPr>
            <a:spLocks noChangeArrowheads="1"/>
          </p:cNvSpPr>
          <p:nvPr/>
        </p:nvSpPr>
        <p:spPr bwMode="auto">
          <a:xfrm>
            <a:off x="2693988" y="32210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33934" name="Rectangle 14"/>
          <p:cNvSpPr>
            <a:spLocks noChangeArrowheads="1"/>
          </p:cNvSpPr>
          <p:nvPr/>
        </p:nvSpPr>
        <p:spPr bwMode="auto">
          <a:xfrm>
            <a:off x="3959225" y="59420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1"/>
                </a:solidFill>
                <a:latin typeface="Arial" charset="0"/>
              </a:rPr>
              <a:t>1</a:t>
            </a:r>
          </a:p>
        </p:txBody>
      </p:sp>
      <p:grpSp>
        <p:nvGrpSpPr>
          <p:cNvPr id="1233935" name="Group 15"/>
          <p:cNvGrpSpPr>
            <a:grpSpLocks/>
          </p:cNvGrpSpPr>
          <p:nvPr/>
        </p:nvGrpSpPr>
        <p:grpSpPr bwMode="auto">
          <a:xfrm>
            <a:off x="2854325" y="3665538"/>
            <a:ext cx="1327150" cy="2244725"/>
            <a:chOff x="1798" y="2149"/>
            <a:chExt cx="836" cy="1414"/>
          </a:xfrm>
        </p:grpSpPr>
        <p:sp>
          <p:nvSpPr>
            <p:cNvPr id="1233936" name="Line 16"/>
            <p:cNvSpPr>
              <a:spLocks noChangeShapeType="1"/>
            </p:cNvSpPr>
            <p:nvPr/>
          </p:nvSpPr>
          <p:spPr bwMode="auto">
            <a:xfrm>
              <a:off x="2634" y="2149"/>
              <a:ext cx="0" cy="141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3937" name="Line 17"/>
            <p:cNvSpPr>
              <a:spLocks noChangeShapeType="1"/>
            </p:cNvSpPr>
            <p:nvPr/>
          </p:nvSpPr>
          <p:spPr bwMode="auto">
            <a:xfrm flipH="1">
              <a:off x="1798" y="2149"/>
              <a:ext cx="8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33938" name="Oval 18"/>
          <p:cNvSpPr>
            <a:spLocks noChangeArrowheads="1"/>
          </p:cNvSpPr>
          <p:nvPr/>
        </p:nvSpPr>
        <p:spPr bwMode="auto">
          <a:xfrm>
            <a:off x="2781300" y="3594100"/>
            <a:ext cx="93663" cy="93663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939" name="AutoShape 19" descr="Parchment"/>
          <p:cNvSpPr>
            <a:spLocks noChangeArrowheads="1"/>
          </p:cNvSpPr>
          <p:nvPr/>
        </p:nvSpPr>
        <p:spPr bwMode="auto">
          <a:xfrm>
            <a:off x="4913313" y="3608388"/>
            <a:ext cx="2867025" cy="83502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  <a:latin typeface="Arial" charset="0"/>
              </a:rPr>
              <a:t>Έλλειμμα αν το επιτόκιο</a:t>
            </a:r>
          </a:p>
          <a:p>
            <a:pPr algn="ctr"/>
            <a:r>
              <a:rPr lang="el-GR" dirty="0" smtClean="0">
                <a:solidFill>
                  <a:schemeClr val="accent2"/>
                </a:solidFill>
                <a:latin typeface="Arial" charset="0"/>
              </a:rPr>
              <a:t>παραμένει στο i1</a:t>
            </a:r>
            <a:endParaRPr lang="en-GB" dirty="0"/>
          </a:p>
        </p:txBody>
      </p:sp>
      <p:grpSp>
        <p:nvGrpSpPr>
          <p:cNvPr id="1233940" name="Group 20"/>
          <p:cNvGrpSpPr>
            <a:grpSpLocks/>
          </p:cNvGrpSpPr>
          <p:nvPr/>
        </p:nvGrpSpPr>
        <p:grpSpPr bwMode="auto">
          <a:xfrm>
            <a:off x="4087813" y="3254375"/>
            <a:ext cx="325437" cy="466725"/>
            <a:chOff x="2575" y="1890"/>
            <a:chExt cx="205" cy="294"/>
          </a:xfrm>
        </p:grpSpPr>
        <p:sp>
          <p:nvSpPr>
            <p:cNvPr id="1233941" name="Oval 21"/>
            <p:cNvSpPr>
              <a:spLocks noChangeArrowheads="1"/>
            </p:cNvSpPr>
            <p:nvPr/>
          </p:nvSpPr>
          <p:spPr bwMode="auto">
            <a:xfrm>
              <a:off x="2609" y="2125"/>
              <a:ext cx="59" cy="59"/>
            </a:xfrm>
            <a:prstGeom prst="ellipse">
              <a:avLst/>
            </a:prstGeom>
            <a:solidFill>
              <a:srgbClr val="E2C5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3942" name="Rectangle 22"/>
            <p:cNvSpPr>
              <a:spLocks noChangeArrowheads="1"/>
            </p:cNvSpPr>
            <p:nvPr/>
          </p:nvSpPr>
          <p:spPr bwMode="auto">
            <a:xfrm>
              <a:off x="2575" y="189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1233943" name="Rectangle 23"/>
          <p:cNvSpPr>
            <a:spLocks noChangeArrowheads="1"/>
          </p:cNvSpPr>
          <p:nvPr/>
        </p:nvSpPr>
        <p:spPr bwMode="auto">
          <a:xfrm>
            <a:off x="6929438" y="2063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3394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</a:t>
            </a:r>
            <a:r>
              <a:rPr lang="en-GB" sz="2700" b="1" dirty="0" smtClean="0">
                <a:solidFill>
                  <a:srgbClr val="003399"/>
                </a:solidFill>
              </a:rPr>
              <a:t> </a:t>
            </a:r>
            <a:r>
              <a:rPr lang="en-GB" sz="2700" b="1" i="1" dirty="0" smtClean="0">
                <a:solidFill>
                  <a:srgbClr val="003399"/>
                </a:solidFill>
              </a:rPr>
              <a:t>BP</a:t>
            </a:r>
            <a:endParaRPr lang="en-GB" sz="2700" b="1" dirty="0">
              <a:solidFill>
                <a:srgbClr val="003399"/>
              </a:solidFill>
            </a:endParaRPr>
          </a:p>
        </p:txBody>
      </p:sp>
      <p:sp>
        <p:nvSpPr>
          <p:cNvPr id="1233945" name="AutoShape 25" descr="Parchment"/>
          <p:cNvSpPr>
            <a:spLocks noChangeArrowheads="1"/>
          </p:cNvSpPr>
          <p:nvPr/>
        </p:nvSpPr>
        <p:spPr bwMode="auto">
          <a:xfrm>
            <a:off x="1857374" y="1127760"/>
            <a:ext cx="2714625" cy="97535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   Υποθέστε ότι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 αυξάνεται το εθνικό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εισόδημα</a:t>
            </a:r>
            <a:endParaRPr lang="en-GB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1066800" y="590550"/>
            <a:ext cx="7010400" cy="535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29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29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908294" name="Rectangle 6"/>
          <p:cNvSpPr>
            <a:spLocks noChangeArrowheads="1"/>
          </p:cNvSpPr>
          <p:nvPr/>
        </p:nvSpPr>
        <p:spPr bwMode="auto">
          <a:xfrm rot="16200000">
            <a:off x="-1063107" y="2998437"/>
            <a:ext cx="30183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Συναλλαγματική Ισοτιμία</a:t>
            </a:r>
            <a:endParaRPr lang="en-GB" dirty="0">
              <a:latin typeface="Arial" charset="0"/>
            </a:endParaRPr>
          </a:p>
        </p:txBody>
      </p:sp>
      <p:sp>
        <p:nvSpPr>
          <p:cNvPr id="908295" name="Rectangle 7"/>
          <p:cNvSpPr>
            <a:spLocks noChangeArrowheads="1"/>
          </p:cNvSpPr>
          <p:nvPr/>
        </p:nvSpPr>
        <p:spPr bwMode="auto">
          <a:xfrm>
            <a:off x="3681994" y="6299200"/>
            <a:ext cx="15212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dirty="0">
                <a:latin typeface="Arial" charset="0"/>
              </a:rPr>
              <a:t>Ποσότητα £</a:t>
            </a:r>
            <a:endParaRPr lang="en-GB" dirty="0">
              <a:latin typeface="Arial" charset="0"/>
            </a:endParaRPr>
          </a:p>
        </p:txBody>
      </p:sp>
      <p:sp>
        <p:nvSpPr>
          <p:cNvPr id="908296" name="Line 8"/>
          <p:cNvSpPr>
            <a:spLocks noChangeShapeType="1"/>
          </p:cNvSpPr>
          <p:nvPr/>
        </p:nvSpPr>
        <p:spPr bwMode="auto">
          <a:xfrm flipV="1">
            <a:off x="1663700" y="1133475"/>
            <a:ext cx="4217988" cy="421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297" name="Line 9"/>
          <p:cNvSpPr>
            <a:spLocks noChangeShapeType="1"/>
          </p:cNvSpPr>
          <p:nvPr/>
        </p:nvSpPr>
        <p:spPr bwMode="auto">
          <a:xfrm>
            <a:off x="1663700" y="1133475"/>
            <a:ext cx="4438650" cy="44386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298" name="Rectangle 10"/>
          <p:cNvSpPr>
            <a:spLocks noChangeArrowheads="1"/>
          </p:cNvSpPr>
          <p:nvPr/>
        </p:nvSpPr>
        <p:spPr bwMode="auto">
          <a:xfrm>
            <a:off x="5926138" y="808038"/>
            <a:ext cx="208762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200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GB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από Ην. Βασίλειο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08299" name="Rectangle 11"/>
          <p:cNvSpPr>
            <a:spLocks noChangeArrowheads="1"/>
          </p:cNvSpPr>
          <p:nvPr/>
        </p:nvSpPr>
        <p:spPr bwMode="auto">
          <a:xfrm>
            <a:off x="6033924" y="5224463"/>
            <a:ext cx="1767215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Arial" charset="0"/>
              </a:rPr>
              <a:t>από κατοίκους</a:t>
            </a:r>
            <a:br>
              <a:rPr lang="el-GR" sz="1600" dirty="0">
                <a:solidFill>
                  <a:schemeClr val="tx2"/>
                </a:solidFill>
                <a:latin typeface="Arial" charset="0"/>
              </a:rPr>
            </a:br>
            <a:r>
              <a:rPr lang="el-GR" sz="1600" dirty="0">
                <a:solidFill>
                  <a:schemeClr val="tx2"/>
                </a:solidFill>
                <a:latin typeface="Arial" charset="0"/>
              </a:rPr>
              <a:t>εξωτερικού</a:t>
            </a:r>
            <a:endParaRPr lang="en-GB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08300" name="Line 12"/>
          <p:cNvSpPr>
            <a:spLocks noChangeShapeType="1"/>
          </p:cNvSpPr>
          <p:nvPr/>
        </p:nvSpPr>
        <p:spPr bwMode="auto">
          <a:xfrm flipH="1">
            <a:off x="1068388" y="3241675"/>
            <a:ext cx="56467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301" name="Rectangle 13"/>
          <p:cNvSpPr>
            <a:spLocks noChangeArrowheads="1"/>
          </p:cNvSpPr>
          <p:nvPr/>
        </p:nvSpPr>
        <p:spPr bwMode="auto">
          <a:xfrm>
            <a:off x="630238" y="29845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GB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908302" name="Rectangle 14"/>
          <p:cNvSpPr>
            <a:spLocks noChangeArrowheads="1"/>
          </p:cNvSpPr>
          <p:nvPr/>
        </p:nvSpPr>
        <p:spPr bwMode="auto">
          <a:xfrm>
            <a:off x="6272528" y="3006725"/>
            <a:ext cx="1851982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800" dirty="0">
                <a:solidFill>
                  <a:schemeClr val="tx2"/>
                </a:solidFill>
                <a:latin typeface="Arial" charset="0"/>
              </a:rPr>
              <a:t>Σταθερή</a:t>
            </a:r>
            <a:br>
              <a:rPr lang="el-GR" sz="1800" dirty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>
                <a:solidFill>
                  <a:schemeClr val="tx2"/>
                </a:solidFill>
                <a:latin typeface="Arial" charset="0"/>
              </a:rPr>
              <a:t>συναλλαγματική</a:t>
            </a:r>
            <a:br>
              <a:rPr lang="el-GR" sz="1800" dirty="0">
                <a:solidFill>
                  <a:schemeClr val="tx2"/>
                </a:solidFill>
                <a:latin typeface="Arial" charset="0"/>
              </a:rPr>
            </a:br>
            <a:r>
              <a:rPr lang="el-GR" sz="1800" dirty="0">
                <a:solidFill>
                  <a:schemeClr val="tx2"/>
                </a:solidFill>
                <a:latin typeface="Arial" charset="0"/>
              </a:rPr>
              <a:t>ισοτιμία</a:t>
            </a:r>
            <a:endParaRPr lang="en-GB" sz="18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908303" name="Group 15"/>
          <p:cNvGrpSpPr>
            <a:grpSpLocks/>
          </p:cNvGrpSpPr>
          <p:nvPr/>
        </p:nvGrpSpPr>
        <p:grpSpPr bwMode="auto">
          <a:xfrm>
            <a:off x="2546350" y="1282700"/>
            <a:ext cx="5859463" cy="4289425"/>
            <a:chOff x="1604" y="808"/>
            <a:chExt cx="3691" cy="2702"/>
          </a:xfrm>
        </p:grpSpPr>
        <p:sp>
          <p:nvSpPr>
            <p:cNvPr id="908304" name="Line 16"/>
            <p:cNvSpPr>
              <a:spLocks noChangeShapeType="1"/>
            </p:cNvSpPr>
            <p:nvPr/>
          </p:nvSpPr>
          <p:spPr bwMode="auto">
            <a:xfrm flipV="1">
              <a:off x="1604" y="1046"/>
              <a:ext cx="2464" cy="24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8305" name="Rectangle 17"/>
            <p:cNvSpPr>
              <a:spLocks noChangeArrowheads="1"/>
            </p:cNvSpPr>
            <p:nvPr/>
          </p:nvSpPr>
          <p:spPr bwMode="auto">
            <a:xfrm>
              <a:off x="3936" y="808"/>
              <a:ext cx="135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n-GB" sz="2200" i="1" dirty="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GB" sz="2200" baseline="-25000" dirty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GB" sz="1800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l-GR" sz="1600" dirty="0">
                  <a:solidFill>
                    <a:schemeClr val="accent2"/>
                  </a:solidFill>
                  <a:latin typeface="Arial" charset="0"/>
                </a:rPr>
                <a:t>από </a:t>
              </a:r>
              <a:r>
                <a:rPr lang="el-GR" sz="1600" dirty="0" smtClean="0">
                  <a:solidFill>
                    <a:schemeClr val="accent2"/>
                  </a:solidFill>
                  <a:latin typeface="Arial" charset="0"/>
                </a:rPr>
                <a:t>Ην. Βασίλειο</a:t>
              </a:r>
              <a:endParaRPr lang="en-GB" sz="16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908306" name="Line 18"/>
          <p:cNvSpPr>
            <a:spLocks noChangeShapeType="1"/>
          </p:cNvSpPr>
          <p:nvPr/>
        </p:nvSpPr>
        <p:spPr bwMode="auto">
          <a:xfrm>
            <a:off x="3890963" y="3240088"/>
            <a:ext cx="9366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308" name="Line 20" descr="Parchment"/>
          <p:cNvSpPr>
            <a:spLocks noChangeShapeType="1"/>
          </p:cNvSpPr>
          <p:nvPr/>
        </p:nvSpPr>
        <p:spPr bwMode="auto">
          <a:xfrm>
            <a:off x="3994150" y="1657092"/>
            <a:ext cx="312737" cy="148298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309" name="AutoShape 21" descr="Parchment"/>
          <p:cNvSpPr>
            <a:spLocks noChangeArrowheads="1"/>
          </p:cNvSpPr>
          <p:nvPr/>
        </p:nvSpPr>
        <p:spPr bwMode="auto">
          <a:xfrm>
            <a:off x="1319703" y="748366"/>
            <a:ext cx="3967405" cy="1159749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08311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5452"/>
                </a:solidFill>
                <a:latin typeface="Arial" charset="0"/>
              </a:rPr>
              <a:t>Εσωτερική και εξωτερική ισορροπία</a:t>
            </a:r>
            <a:endParaRPr lang="en-GB" sz="2800" b="1" dirty="0">
              <a:solidFill>
                <a:srgbClr val="005452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6254" y="820408"/>
            <a:ext cx="377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000"/>
            <a:r>
              <a:rPr lang="el-GR" dirty="0">
                <a:solidFill>
                  <a:schemeClr val="folHlink"/>
                </a:solidFill>
                <a:latin typeface="Arial" charset="0"/>
              </a:rPr>
              <a:t>Αυτό δημιουργεί μια εξωτερική ανισορροπία </a:t>
            </a:r>
            <a:r>
              <a:rPr lang="el-GR" dirty="0" smtClean="0">
                <a:solidFill>
                  <a:schemeClr val="folHlink"/>
                </a:solidFill>
                <a:latin typeface="Arial" charset="0"/>
              </a:rPr>
              <a:t>: δηλαδή </a:t>
            </a:r>
            <a:r>
              <a:rPr lang="el-GR" dirty="0">
                <a:solidFill>
                  <a:schemeClr val="folHlink"/>
                </a:solidFill>
                <a:latin typeface="Arial" charset="0"/>
              </a:rPr>
              <a:t>το έλλειμμα ροής νομισμάτων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0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ChangeArrowheads="1"/>
          </p:cNvSpPr>
          <p:nvPr/>
        </p:nvSpPr>
        <p:spPr bwMode="auto">
          <a:xfrm>
            <a:off x="1066800" y="827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1" name="Line 3"/>
          <p:cNvSpPr>
            <a:spLocks noChangeShapeType="1"/>
          </p:cNvSpPr>
          <p:nvPr/>
        </p:nvSpPr>
        <p:spPr bwMode="auto">
          <a:xfrm flipV="1">
            <a:off x="1374775" y="2408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2" name="Line 4"/>
          <p:cNvSpPr>
            <a:spLocks noChangeShapeType="1"/>
          </p:cNvSpPr>
          <p:nvPr/>
        </p:nvSpPr>
        <p:spPr bwMode="auto">
          <a:xfrm>
            <a:off x="1066800" y="827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3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4" name="Rectangle 6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35975" name="Rectangle 7"/>
          <p:cNvSpPr>
            <a:spLocks noChangeArrowheads="1"/>
          </p:cNvSpPr>
          <p:nvPr/>
        </p:nvSpPr>
        <p:spPr bwMode="auto">
          <a:xfrm>
            <a:off x="669925" y="728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35976" name="Rectangle 8"/>
          <p:cNvSpPr>
            <a:spLocks noChangeArrowheads="1"/>
          </p:cNvSpPr>
          <p:nvPr/>
        </p:nvSpPr>
        <p:spPr bwMode="auto">
          <a:xfrm>
            <a:off x="7754938" y="6022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35977" name="Line 9"/>
          <p:cNvSpPr>
            <a:spLocks noChangeShapeType="1"/>
          </p:cNvSpPr>
          <p:nvPr/>
        </p:nvSpPr>
        <p:spPr bwMode="auto">
          <a:xfrm flipH="1">
            <a:off x="1103313" y="3649663"/>
            <a:ext cx="1700212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8" name="Line 10"/>
          <p:cNvSpPr>
            <a:spLocks noChangeShapeType="1"/>
          </p:cNvSpPr>
          <p:nvPr/>
        </p:nvSpPr>
        <p:spPr bwMode="auto">
          <a:xfrm>
            <a:off x="2820988" y="3683000"/>
            <a:ext cx="0" cy="2244725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79" name="Rectangle 11"/>
          <p:cNvSpPr>
            <a:spLocks noChangeArrowheads="1"/>
          </p:cNvSpPr>
          <p:nvPr/>
        </p:nvSpPr>
        <p:spPr bwMode="auto">
          <a:xfrm>
            <a:off x="708025" y="3328988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5980" name="Rectangle 12"/>
          <p:cNvSpPr>
            <a:spLocks noChangeArrowheads="1"/>
          </p:cNvSpPr>
          <p:nvPr/>
        </p:nvSpPr>
        <p:spPr bwMode="auto">
          <a:xfrm>
            <a:off x="2598738" y="595947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35981" name="Rectangle 13"/>
          <p:cNvSpPr>
            <a:spLocks noChangeArrowheads="1"/>
          </p:cNvSpPr>
          <p:nvPr/>
        </p:nvSpPr>
        <p:spPr bwMode="auto">
          <a:xfrm>
            <a:off x="2693988" y="32210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35982" name="Line 14"/>
          <p:cNvSpPr>
            <a:spLocks noChangeShapeType="1"/>
          </p:cNvSpPr>
          <p:nvPr/>
        </p:nvSpPr>
        <p:spPr bwMode="auto">
          <a:xfrm>
            <a:off x="4181475" y="3206750"/>
            <a:ext cx="0" cy="2703513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83" name="Rectangle 15"/>
          <p:cNvSpPr>
            <a:spLocks noChangeArrowheads="1"/>
          </p:cNvSpPr>
          <p:nvPr/>
        </p:nvSpPr>
        <p:spPr bwMode="auto">
          <a:xfrm>
            <a:off x="3959225" y="59420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1"/>
                </a:solidFill>
                <a:latin typeface="Arial" charset="0"/>
              </a:rPr>
              <a:t>1</a:t>
            </a:r>
          </a:p>
        </p:txBody>
      </p:sp>
      <p:sp>
        <p:nvSpPr>
          <p:cNvPr id="1235984" name="Oval 16"/>
          <p:cNvSpPr>
            <a:spLocks noChangeArrowheads="1"/>
          </p:cNvSpPr>
          <p:nvPr/>
        </p:nvSpPr>
        <p:spPr bwMode="auto">
          <a:xfrm>
            <a:off x="2781300" y="3594100"/>
            <a:ext cx="93663" cy="93663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5985" name="AutoShape 17" descr="Parchment"/>
          <p:cNvSpPr>
            <a:spLocks noChangeArrowheads="1"/>
          </p:cNvSpPr>
          <p:nvPr/>
        </p:nvSpPr>
        <p:spPr bwMode="auto">
          <a:xfrm>
            <a:off x="4560887" y="3332163"/>
            <a:ext cx="3575723" cy="117475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Το επιτόκιο πρέπει να αυξηθεί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  στο </a:t>
            </a:r>
            <a:r>
              <a:rPr lang="en-GB" i="1" dirty="0" smtClean="0">
                <a:solidFill>
                  <a:schemeClr val="accent1"/>
                </a:solidFill>
                <a:latin typeface="Arial" charset="0"/>
              </a:rPr>
              <a:t>i</a:t>
            </a:r>
            <a:r>
              <a:rPr lang="en-GB" baseline="-25000" dirty="0" smtClean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GB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 για την αποκατάσταση </a:t>
            </a:r>
          </a:p>
          <a:p>
            <a:pPr algn="ctr"/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του ισοζυγίου πληρωμών</a:t>
            </a:r>
            <a:endParaRPr lang="en-GB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1235986" name="Group 18"/>
          <p:cNvGrpSpPr>
            <a:grpSpLocks/>
          </p:cNvGrpSpPr>
          <p:nvPr/>
        </p:nvGrpSpPr>
        <p:grpSpPr bwMode="auto">
          <a:xfrm>
            <a:off x="4094163" y="2709863"/>
            <a:ext cx="311150" cy="552450"/>
            <a:chOff x="2579" y="1547"/>
            <a:chExt cx="196" cy="348"/>
          </a:xfrm>
        </p:grpSpPr>
        <p:sp>
          <p:nvSpPr>
            <p:cNvPr id="1235987" name="Oval 19"/>
            <p:cNvSpPr>
              <a:spLocks noChangeArrowheads="1"/>
            </p:cNvSpPr>
            <p:nvPr/>
          </p:nvSpPr>
          <p:spPr bwMode="auto">
            <a:xfrm>
              <a:off x="2609" y="1836"/>
              <a:ext cx="59" cy="59"/>
            </a:xfrm>
            <a:prstGeom prst="ellipse">
              <a:avLst/>
            </a:prstGeom>
            <a:solidFill>
              <a:srgbClr val="E2C5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5988" name="Rectangle 20"/>
            <p:cNvSpPr>
              <a:spLocks noChangeArrowheads="1"/>
            </p:cNvSpPr>
            <p:nvPr/>
          </p:nvSpPr>
          <p:spPr bwMode="auto">
            <a:xfrm>
              <a:off x="2579" y="15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1235989" name="Group 21"/>
          <p:cNvGrpSpPr>
            <a:grpSpLocks/>
          </p:cNvGrpSpPr>
          <p:nvPr/>
        </p:nvGrpSpPr>
        <p:grpSpPr bwMode="auto">
          <a:xfrm>
            <a:off x="708025" y="2887663"/>
            <a:ext cx="3438525" cy="457200"/>
            <a:chOff x="446" y="1659"/>
            <a:chExt cx="2166" cy="288"/>
          </a:xfrm>
        </p:grpSpPr>
        <p:sp>
          <p:nvSpPr>
            <p:cNvPr id="1235990" name="Line 22"/>
            <p:cNvSpPr>
              <a:spLocks noChangeShapeType="1"/>
            </p:cNvSpPr>
            <p:nvPr/>
          </p:nvSpPr>
          <p:spPr bwMode="auto">
            <a:xfrm flipH="1">
              <a:off x="684" y="1860"/>
              <a:ext cx="192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5991" name="Rectangle 23"/>
            <p:cNvSpPr>
              <a:spLocks noChangeArrowheads="1"/>
            </p:cNvSpPr>
            <p:nvPr/>
          </p:nvSpPr>
          <p:spPr bwMode="auto">
            <a:xfrm>
              <a:off x="446" y="1659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1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35992" name="Rectangle 24"/>
          <p:cNvSpPr>
            <a:spLocks noChangeArrowheads="1"/>
          </p:cNvSpPr>
          <p:nvPr/>
        </p:nvSpPr>
        <p:spPr bwMode="auto">
          <a:xfrm>
            <a:off x="6929438" y="2063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3599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700" b="1" dirty="0" smtClean="0">
                <a:solidFill>
                  <a:srgbClr val="003399"/>
                </a:solidFill>
              </a:rPr>
              <a:t>Η καμπύλη</a:t>
            </a:r>
            <a:r>
              <a:rPr lang="en-GB" sz="2700" b="1" dirty="0" smtClean="0">
                <a:solidFill>
                  <a:srgbClr val="003399"/>
                </a:solidFill>
              </a:rPr>
              <a:t> </a:t>
            </a:r>
            <a:r>
              <a:rPr lang="en-GB" sz="2700" b="1" i="1" dirty="0">
                <a:solidFill>
                  <a:srgbClr val="003399"/>
                </a:solidFill>
              </a:rPr>
              <a:t>BP</a:t>
            </a:r>
            <a:r>
              <a:rPr lang="en-GB" sz="2700" b="1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85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8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8020" name="Rectangle 4"/>
          <p:cNvSpPr>
            <a:spLocks noGrp="1"/>
          </p:cNvSpPr>
          <p:nvPr>
            <p:ph type="body" idx="1"/>
          </p:nvPr>
        </p:nvSpPr>
        <p:spPr>
          <a:xfrm>
            <a:off x="301625" y="1563688"/>
            <a:ext cx="8534400" cy="731837"/>
          </a:xfrm>
        </p:spPr>
        <p:txBody>
          <a:bodyPr/>
          <a:lstStyle/>
          <a:p>
            <a:pPr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 smtClean="0">
                <a:solidFill>
                  <a:srgbClr val="646B86"/>
                </a:solidFill>
              </a:rPr>
              <a:t>BP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1238021" name="Rectangle 5"/>
          <p:cNvSpPr>
            <a:spLocks noGrp="1"/>
          </p:cNvSpPr>
          <p:nvPr>
            <p:ph type="title"/>
          </p:nvPr>
        </p:nvSpPr>
        <p:spPr>
          <a:xfrm>
            <a:off x="138113" y="243840"/>
            <a:ext cx="8851900" cy="594360"/>
          </a:xfrm>
          <a:noFill/>
          <a:ln/>
        </p:spPr>
        <p:txBody>
          <a:bodyPr anchor="b"/>
          <a:lstStyle/>
          <a:p>
            <a:r>
              <a:rPr lang="el-GR" sz="3300" dirty="0" smtClean="0"/>
              <a:t>Η ανοιχτή οικονομία και το υπόδειγμα </a:t>
            </a:r>
            <a:r>
              <a:rPr lang="en-GB" sz="3300" i="1" dirty="0" smtClean="0"/>
              <a:t>IS/LM</a:t>
            </a:r>
            <a:endParaRPr lang="en-GB" sz="3300" dirty="0"/>
          </a:p>
        </p:txBody>
      </p:sp>
      <p:sp>
        <p:nvSpPr>
          <p:cNvPr id="1238022" name="Rectangle 6"/>
          <p:cNvSpPr>
            <a:spLocks/>
          </p:cNvSpPr>
          <p:nvPr/>
        </p:nvSpPr>
        <p:spPr bwMode="auto">
          <a:xfrm>
            <a:off x="301625" y="2136775"/>
            <a:ext cx="85344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Ανάλυση υπό το καθεστώς σταθερών συναλλαγματικών ισοτιμιών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Ισορροπία υποδείγματος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2" grpId="0" build="p" bldLvl="2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0067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7525"/>
          </a:xfrm>
          <a:ln/>
          <a:effectLst>
            <a:outerShdw dist="17961" dir="2700000" algn="ctr" rotWithShape="0">
              <a:srgbClr val="000000"/>
            </a:outerShdw>
          </a:effectLst>
        </p:spPr>
        <p:txBody>
          <a:bodyPr lIns="92075" tIns="46038" rIns="92075" bIns="46038"/>
          <a:lstStyle/>
          <a:p>
            <a:r>
              <a:rPr lang="el-GR" sz="2500" b="1" dirty="0" smtClean="0">
                <a:solidFill>
                  <a:srgbClr val="003399"/>
                </a:solidFill>
              </a:rPr>
              <a:t>Ανάλυση  </a:t>
            </a:r>
            <a:r>
              <a:rPr lang="en-GB" sz="2500" b="1" i="1" dirty="0" smtClean="0">
                <a:solidFill>
                  <a:srgbClr val="003399"/>
                </a:solidFill>
              </a:rPr>
              <a:t>IS/LM/BP</a:t>
            </a:r>
            <a:r>
              <a:rPr lang="en-GB" sz="2500" b="1" dirty="0" smtClean="0">
                <a:solidFill>
                  <a:srgbClr val="003399"/>
                </a:solidFill>
              </a:rPr>
              <a:t>: </a:t>
            </a:r>
            <a:r>
              <a:rPr lang="el-GR" sz="25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500" b="1" dirty="0">
              <a:solidFill>
                <a:srgbClr val="003399"/>
              </a:solidFill>
            </a:endParaRPr>
          </a:p>
        </p:txBody>
      </p:sp>
      <p:sp>
        <p:nvSpPr>
          <p:cNvPr id="1240068" name="Line 4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0069" name="Line 5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0070" name="Rectangle 6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40071" name="Rectangle 7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40072" name="Rectangle 8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40073" name="Line 9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0074" name="Rectangle 10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grpSp>
        <p:nvGrpSpPr>
          <p:cNvPr id="1240075" name="Group 11"/>
          <p:cNvGrpSpPr>
            <a:grpSpLocks/>
          </p:cNvGrpSpPr>
          <p:nvPr/>
        </p:nvGrpSpPr>
        <p:grpSpPr bwMode="auto">
          <a:xfrm>
            <a:off x="2616200" y="571500"/>
            <a:ext cx="2789238" cy="4779963"/>
            <a:chOff x="1648" y="360"/>
            <a:chExt cx="1757" cy="3011"/>
          </a:xfrm>
        </p:grpSpPr>
        <p:sp>
          <p:nvSpPr>
            <p:cNvPr id="1240076" name="Line 12"/>
            <p:cNvSpPr>
              <a:spLocks noChangeShapeType="1"/>
            </p:cNvSpPr>
            <p:nvPr/>
          </p:nvSpPr>
          <p:spPr bwMode="auto">
            <a:xfrm flipV="1">
              <a:off x="1648" y="597"/>
              <a:ext cx="1564" cy="277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0077" name="Rectangle 13"/>
            <p:cNvSpPr>
              <a:spLocks noChangeArrowheads="1"/>
            </p:cNvSpPr>
            <p:nvPr/>
          </p:nvSpPr>
          <p:spPr bwMode="auto">
            <a:xfrm>
              <a:off x="3044" y="360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LM</a:t>
              </a:r>
            </a:p>
          </p:txBody>
        </p:sp>
      </p:grpSp>
      <p:grpSp>
        <p:nvGrpSpPr>
          <p:cNvPr id="1240078" name="Group 14"/>
          <p:cNvGrpSpPr>
            <a:grpSpLocks/>
          </p:cNvGrpSpPr>
          <p:nvPr/>
        </p:nvGrpSpPr>
        <p:grpSpPr bwMode="auto">
          <a:xfrm>
            <a:off x="1817688" y="1287463"/>
            <a:ext cx="5116512" cy="4097337"/>
            <a:chOff x="1145" y="811"/>
            <a:chExt cx="3223" cy="2581"/>
          </a:xfrm>
        </p:grpSpPr>
        <p:sp>
          <p:nvSpPr>
            <p:cNvPr id="1240079" name="Line 15"/>
            <p:cNvSpPr>
              <a:spLocks noChangeShapeType="1"/>
            </p:cNvSpPr>
            <p:nvPr/>
          </p:nvSpPr>
          <p:spPr bwMode="auto">
            <a:xfrm>
              <a:off x="1145" y="811"/>
              <a:ext cx="2903" cy="242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0080" name="Rectangle 16"/>
            <p:cNvSpPr>
              <a:spLocks noChangeArrowheads="1"/>
            </p:cNvSpPr>
            <p:nvPr/>
          </p:nvSpPr>
          <p:spPr bwMode="auto">
            <a:xfrm>
              <a:off x="4086" y="3123"/>
              <a:ext cx="28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IS</a:t>
              </a:r>
            </a:p>
          </p:txBody>
        </p:sp>
      </p:grpSp>
      <p:grpSp>
        <p:nvGrpSpPr>
          <p:cNvPr id="1240081" name="Group 17"/>
          <p:cNvGrpSpPr>
            <a:grpSpLocks/>
          </p:cNvGrpSpPr>
          <p:nvPr/>
        </p:nvGrpSpPr>
        <p:grpSpPr bwMode="auto">
          <a:xfrm>
            <a:off x="674688" y="2849563"/>
            <a:ext cx="3216275" cy="396875"/>
            <a:chOff x="425" y="1795"/>
            <a:chExt cx="2026" cy="250"/>
          </a:xfrm>
        </p:grpSpPr>
        <p:sp>
          <p:nvSpPr>
            <p:cNvPr id="1240082" name="Line 18"/>
            <p:cNvSpPr>
              <a:spLocks noChangeShapeType="1"/>
            </p:cNvSpPr>
            <p:nvPr/>
          </p:nvSpPr>
          <p:spPr bwMode="auto">
            <a:xfrm flipH="1">
              <a:off x="684" y="1914"/>
              <a:ext cx="17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0083" name="Rectangle 19"/>
            <p:cNvSpPr>
              <a:spLocks noChangeArrowheads="1"/>
            </p:cNvSpPr>
            <p:nvPr/>
          </p:nvSpPr>
          <p:spPr bwMode="auto">
            <a:xfrm>
              <a:off x="425" y="1795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40084" name="Group 20"/>
          <p:cNvGrpSpPr>
            <a:grpSpLocks/>
          </p:cNvGrpSpPr>
          <p:nvPr/>
        </p:nvGrpSpPr>
        <p:grpSpPr bwMode="auto">
          <a:xfrm>
            <a:off x="3686175" y="3073400"/>
            <a:ext cx="446088" cy="2978150"/>
            <a:chOff x="2322" y="1936"/>
            <a:chExt cx="281" cy="1876"/>
          </a:xfrm>
        </p:grpSpPr>
        <p:sp>
          <p:nvSpPr>
            <p:cNvPr id="1240085" name="Line 21"/>
            <p:cNvSpPr>
              <a:spLocks noChangeShapeType="1"/>
            </p:cNvSpPr>
            <p:nvPr/>
          </p:nvSpPr>
          <p:spPr bwMode="auto">
            <a:xfrm>
              <a:off x="2462" y="1936"/>
              <a:ext cx="0" cy="16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0086" name="Rectangle 22"/>
            <p:cNvSpPr>
              <a:spLocks noChangeArrowheads="1"/>
            </p:cNvSpPr>
            <p:nvPr/>
          </p:nvSpPr>
          <p:spPr bwMode="auto">
            <a:xfrm>
              <a:off x="2322" y="356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40087" name="Rectangle 23"/>
          <p:cNvSpPr>
            <a:spLocks noChangeArrowheads="1"/>
          </p:cNvSpPr>
          <p:nvPr/>
        </p:nvSpPr>
        <p:spPr bwMode="auto">
          <a:xfrm>
            <a:off x="1952556" y="6084400"/>
            <a:ext cx="503727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Ταυτόχρονη ισορροπία στην αγορά αγαθών,</a:t>
            </a:r>
          </a:p>
          <a:p>
            <a:pPr algn="ctr" defTabSz="762000"/>
            <a:r>
              <a:rPr lang="el-G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χρήματος και συναλλάγματος.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40088" name="Group 24"/>
          <p:cNvGrpSpPr>
            <a:grpSpLocks/>
          </p:cNvGrpSpPr>
          <p:nvPr/>
        </p:nvGrpSpPr>
        <p:grpSpPr bwMode="auto">
          <a:xfrm>
            <a:off x="3767138" y="2644775"/>
            <a:ext cx="325437" cy="431800"/>
            <a:chOff x="2373" y="1666"/>
            <a:chExt cx="205" cy="272"/>
          </a:xfrm>
        </p:grpSpPr>
        <p:sp>
          <p:nvSpPr>
            <p:cNvPr id="1240089" name="Oval 25"/>
            <p:cNvSpPr>
              <a:spLocks noChangeArrowheads="1"/>
            </p:cNvSpPr>
            <p:nvPr/>
          </p:nvSpPr>
          <p:spPr bwMode="auto">
            <a:xfrm>
              <a:off x="2438" y="1879"/>
              <a:ext cx="59" cy="59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0090" name="Rectangle 26"/>
            <p:cNvSpPr>
              <a:spLocks noChangeArrowheads="1"/>
            </p:cNvSpPr>
            <p:nvPr/>
          </p:nvSpPr>
          <p:spPr bwMode="auto">
            <a:xfrm>
              <a:off x="2373" y="166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4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4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2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2116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3749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i="1" dirty="0" smtClean="0">
                <a:solidFill>
                  <a:srgbClr val="646B86"/>
                </a:solidFill>
              </a:rPr>
              <a:t>BP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Ανάλυση υπό το καθεστώς σταθερών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ισορροπία του υποδείγματος</a:t>
            </a:r>
            <a:endParaRPr lang="en-GB" dirty="0"/>
          </a:p>
        </p:txBody>
      </p:sp>
      <p:sp>
        <p:nvSpPr>
          <p:cNvPr id="1242117" name="Rectangle 5"/>
          <p:cNvSpPr>
            <a:spLocks noGrp="1"/>
          </p:cNvSpPr>
          <p:nvPr>
            <p:ph type="title"/>
          </p:nvPr>
        </p:nvSpPr>
        <p:spPr>
          <a:xfrm>
            <a:off x="138113" y="228600"/>
            <a:ext cx="8851900" cy="640080"/>
          </a:xfrm>
          <a:noFill/>
          <a:ln/>
        </p:spPr>
        <p:txBody>
          <a:bodyPr anchor="b"/>
          <a:lstStyle/>
          <a:p>
            <a:r>
              <a:rPr lang="el-GR" sz="3400" dirty="0" smtClean="0"/>
              <a:t>Η ανοιχτή οικονομία και το υπόδειγμα </a:t>
            </a:r>
            <a:r>
              <a:rPr lang="en-GB" sz="3400" i="1" dirty="0" smtClean="0"/>
              <a:t>IS/LM</a:t>
            </a:r>
            <a:endParaRPr lang="en-GB" sz="3400" dirty="0"/>
          </a:p>
        </p:txBody>
      </p:sp>
      <p:sp>
        <p:nvSpPr>
          <p:cNvPr id="1242118" name="Rectangle 6"/>
          <p:cNvSpPr>
            <a:spLocks/>
          </p:cNvSpPr>
          <p:nvPr/>
        </p:nvSpPr>
        <p:spPr bwMode="auto">
          <a:xfrm>
            <a:off x="301625" y="4434840"/>
            <a:ext cx="8534400" cy="198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μετακίνηση σε νέο σημείο ισορροπίας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επιπτώσεις της δημοσιονομικής πολιτικής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4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8" grpId="0" build="p" bldLvl="2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4163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4164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4165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44167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1244168" name="Group 8"/>
          <p:cNvGrpSpPr>
            <a:grpSpLocks/>
          </p:cNvGrpSpPr>
          <p:nvPr/>
        </p:nvGrpSpPr>
        <p:grpSpPr bwMode="auto">
          <a:xfrm>
            <a:off x="1374775" y="1879600"/>
            <a:ext cx="6110288" cy="1941513"/>
            <a:chOff x="866" y="1184"/>
            <a:chExt cx="3849" cy="1223"/>
          </a:xfrm>
        </p:grpSpPr>
        <p:sp>
          <p:nvSpPr>
            <p:cNvPr id="1244169" name="Line 9"/>
            <p:cNvSpPr>
              <a:spLocks noChangeShapeType="1"/>
            </p:cNvSpPr>
            <p:nvPr/>
          </p:nvSpPr>
          <p:spPr bwMode="auto">
            <a:xfrm flipV="1">
              <a:off x="866" y="1357"/>
              <a:ext cx="3439" cy="10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70" name="Rectangle 10"/>
            <p:cNvSpPr>
              <a:spLocks noChangeArrowheads="1"/>
            </p:cNvSpPr>
            <p:nvPr/>
          </p:nvSpPr>
          <p:spPr bwMode="auto">
            <a:xfrm>
              <a:off x="4365" y="1184"/>
              <a:ext cx="3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BP</a:t>
              </a:r>
            </a:p>
          </p:txBody>
        </p:sp>
      </p:grpSp>
      <p:grpSp>
        <p:nvGrpSpPr>
          <p:cNvPr id="1244171" name="Group 11"/>
          <p:cNvGrpSpPr>
            <a:grpSpLocks/>
          </p:cNvGrpSpPr>
          <p:nvPr/>
        </p:nvGrpSpPr>
        <p:grpSpPr bwMode="auto">
          <a:xfrm>
            <a:off x="2616200" y="571500"/>
            <a:ext cx="2841625" cy="4779963"/>
            <a:chOff x="1648" y="360"/>
            <a:chExt cx="1790" cy="3011"/>
          </a:xfrm>
        </p:grpSpPr>
        <p:sp>
          <p:nvSpPr>
            <p:cNvPr id="1244172" name="Line 12"/>
            <p:cNvSpPr>
              <a:spLocks noChangeShapeType="1"/>
            </p:cNvSpPr>
            <p:nvPr/>
          </p:nvSpPr>
          <p:spPr bwMode="auto">
            <a:xfrm flipV="1">
              <a:off x="1648" y="597"/>
              <a:ext cx="1564" cy="277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73" name="Rectangle 13"/>
            <p:cNvSpPr>
              <a:spLocks noChangeArrowheads="1"/>
            </p:cNvSpPr>
            <p:nvPr/>
          </p:nvSpPr>
          <p:spPr bwMode="auto">
            <a:xfrm>
              <a:off x="3010" y="360"/>
              <a:ext cx="4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LM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44174" name="Group 14"/>
          <p:cNvGrpSpPr>
            <a:grpSpLocks/>
          </p:cNvGrpSpPr>
          <p:nvPr/>
        </p:nvGrpSpPr>
        <p:grpSpPr bwMode="auto">
          <a:xfrm>
            <a:off x="1817688" y="1287463"/>
            <a:ext cx="5222875" cy="4097337"/>
            <a:chOff x="1145" y="811"/>
            <a:chExt cx="3290" cy="2581"/>
          </a:xfrm>
        </p:grpSpPr>
        <p:sp>
          <p:nvSpPr>
            <p:cNvPr id="1244175" name="Line 15"/>
            <p:cNvSpPr>
              <a:spLocks noChangeShapeType="1"/>
            </p:cNvSpPr>
            <p:nvPr/>
          </p:nvSpPr>
          <p:spPr bwMode="auto">
            <a:xfrm>
              <a:off x="1145" y="811"/>
              <a:ext cx="2903" cy="242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76" name="Rectangle 16"/>
            <p:cNvSpPr>
              <a:spLocks noChangeArrowheads="1"/>
            </p:cNvSpPr>
            <p:nvPr/>
          </p:nvSpPr>
          <p:spPr bwMode="auto">
            <a:xfrm>
              <a:off x="4086" y="3123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44177" name="Group 17"/>
          <p:cNvGrpSpPr>
            <a:grpSpLocks/>
          </p:cNvGrpSpPr>
          <p:nvPr/>
        </p:nvGrpSpPr>
        <p:grpSpPr bwMode="auto">
          <a:xfrm>
            <a:off x="674688" y="2849563"/>
            <a:ext cx="3216275" cy="396875"/>
            <a:chOff x="425" y="1795"/>
            <a:chExt cx="2026" cy="250"/>
          </a:xfrm>
        </p:grpSpPr>
        <p:sp>
          <p:nvSpPr>
            <p:cNvPr id="1244178" name="Line 18"/>
            <p:cNvSpPr>
              <a:spLocks noChangeShapeType="1"/>
            </p:cNvSpPr>
            <p:nvPr/>
          </p:nvSpPr>
          <p:spPr bwMode="auto">
            <a:xfrm flipH="1">
              <a:off x="684" y="1914"/>
              <a:ext cx="176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79" name="Rectangle 19"/>
            <p:cNvSpPr>
              <a:spLocks noChangeArrowheads="1"/>
            </p:cNvSpPr>
            <p:nvPr/>
          </p:nvSpPr>
          <p:spPr bwMode="auto">
            <a:xfrm>
              <a:off x="425" y="1795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44180" name="Group 20"/>
          <p:cNvGrpSpPr>
            <a:grpSpLocks/>
          </p:cNvGrpSpPr>
          <p:nvPr/>
        </p:nvGrpSpPr>
        <p:grpSpPr bwMode="auto">
          <a:xfrm>
            <a:off x="3686175" y="3073400"/>
            <a:ext cx="446088" cy="2978150"/>
            <a:chOff x="2322" y="1936"/>
            <a:chExt cx="281" cy="1876"/>
          </a:xfrm>
        </p:grpSpPr>
        <p:sp>
          <p:nvSpPr>
            <p:cNvPr id="1244181" name="Line 21"/>
            <p:cNvSpPr>
              <a:spLocks noChangeShapeType="1"/>
            </p:cNvSpPr>
            <p:nvPr/>
          </p:nvSpPr>
          <p:spPr bwMode="auto">
            <a:xfrm>
              <a:off x="2462" y="1936"/>
              <a:ext cx="0" cy="16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82" name="Rectangle 22"/>
            <p:cNvSpPr>
              <a:spLocks noChangeArrowheads="1"/>
            </p:cNvSpPr>
            <p:nvPr/>
          </p:nvSpPr>
          <p:spPr bwMode="auto">
            <a:xfrm>
              <a:off x="2322" y="356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244183" name="Rectangle 23"/>
          <p:cNvSpPr>
            <a:spLocks noChangeArrowheads="1"/>
          </p:cNvSpPr>
          <p:nvPr/>
        </p:nvSpPr>
        <p:spPr bwMode="auto">
          <a:xfrm>
            <a:off x="2064333" y="6261100"/>
            <a:ext cx="49550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44184" name="Group 24"/>
          <p:cNvGrpSpPr>
            <a:grpSpLocks/>
          </p:cNvGrpSpPr>
          <p:nvPr/>
        </p:nvGrpSpPr>
        <p:grpSpPr bwMode="auto">
          <a:xfrm>
            <a:off x="2973388" y="844550"/>
            <a:ext cx="4814887" cy="3757613"/>
            <a:chOff x="1873" y="532"/>
            <a:chExt cx="3033" cy="2367"/>
          </a:xfrm>
        </p:grpSpPr>
        <p:sp>
          <p:nvSpPr>
            <p:cNvPr id="1244185" name="Line 25"/>
            <p:cNvSpPr>
              <a:spLocks noChangeShapeType="1"/>
            </p:cNvSpPr>
            <p:nvPr/>
          </p:nvSpPr>
          <p:spPr bwMode="auto">
            <a:xfrm>
              <a:off x="1873" y="532"/>
              <a:ext cx="2646" cy="22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86" name="Rectangle 26"/>
            <p:cNvSpPr>
              <a:spLocks noChangeArrowheads="1"/>
            </p:cNvSpPr>
            <p:nvPr/>
          </p:nvSpPr>
          <p:spPr bwMode="auto">
            <a:xfrm>
              <a:off x="4557" y="2630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44187" name="Line 27"/>
          <p:cNvSpPr>
            <a:spLocks noChangeShapeType="1"/>
          </p:cNvSpPr>
          <p:nvPr/>
        </p:nvSpPr>
        <p:spPr bwMode="auto">
          <a:xfrm>
            <a:off x="4776788" y="3633788"/>
            <a:ext cx="1376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44188" name="Group 28"/>
          <p:cNvGrpSpPr>
            <a:grpSpLocks/>
          </p:cNvGrpSpPr>
          <p:nvPr/>
        </p:nvGrpSpPr>
        <p:grpSpPr bwMode="auto">
          <a:xfrm>
            <a:off x="3767138" y="2644775"/>
            <a:ext cx="325437" cy="431800"/>
            <a:chOff x="2373" y="1666"/>
            <a:chExt cx="205" cy="272"/>
          </a:xfrm>
        </p:grpSpPr>
        <p:sp>
          <p:nvSpPr>
            <p:cNvPr id="1244189" name="Rectangle 29"/>
            <p:cNvSpPr>
              <a:spLocks noChangeArrowheads="1"/>
            </p:cNvSpPr>
            <p:nvPr/>
          </p:nvSpPr>
          <p:spPr bwMode="auto">
            <a:xfrm>
              <a:off x="2373" y="166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44190" name="Oval 30"/>
            <p:cNvSpPr>
              <a:spLocks noChangeArrowheads="1"/>
            </p:cNvSpPr>
            <p:nvPr/>
          </p:nvSpPr>
          <p:spPr bwMode="auto">
            <a:xfrm>
              <a:off x="2438" y="1879"/>
              <a:ext cx="59" cy="5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44191" name="Group 31"/>
          <p:cNvGrpSpPr>
            <a:grpSpLocks/>
          </p:cNvGrpSpPr>
          <p:nvPr/>
        </p:nvGrpSpPr>
        <p:grpSpPr bwMode="auto">
          <a:xfrm>
            <a:off x="692150" y="1863725"/>
            <a:ext cx="3760788" cy="396875"/>
            <a:chOff x="436" y="1174"/>
            <a:chExt cx="2369" cy="250"/>
          </a:xfrm>
        </p:grpSpPr>
        <p:sp>
          <p:nvSpPr>
            <p:cNvPr id="1244192" name="Line 32"/>
            <p:cNvSpPr>
              <a:spLocks noChangeShapeType="1"/>
            </p:cNvSpPr>
            <p:nvPr/>
          </p:nvSpPr>
          <p:spPr bwMode="auto">
            <a:xfrm flipH="1">
              <a:off x="684" y="1325"/>
              <a:ext cx="212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93" name="Rectangle 33"/>
            <p:cNvSpPr>
              <a:spLocks noChangeArrowheads="1"/>
            </p:cNvSpPr>
            <p:nvPr/>
          </p:nvSpPr>
          <p:spPr bwMode="auto">
            <a:xfrm>
              <a:off x="436" y="1174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44194" name="Group 34"/>
          <p:cNvGrpSpPr>
            <a:grpSpLocks/>
          </p:cNvGrpSpPr>
          <p:nvPr/>
        </p:nvGrpSpPr>
        <p:grpSpPr bwMode="auto">
          <a:xfrm>
            <a:off x="4230688" y="2103438"/>
            <a:ext cx="446087" cy="3963987"/>
            <a:chOff x="2665" y="1325"/>
            <a:chExt cx="281" cy="2497"/>
          </a:xfrm>
        </p:grpSpPr>
        <p:sp>
          <p:nvSpPr>
            <p:cNvPr id="1244195" name="Line 35"/>
            <p:cNvSpPr>
              <a:spLocks noChangeShapeType="1"/>
            </p:cNvSpPr>
            <p:nvPr/>
          </p:nvSpPr>
          <p:spPr bwMode="auto">
            <a:xfrm>
              <a:off x="2805" y="1325"/>
              <a:ext cx="0" cy="224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96" name="Rectangle 36"/>
            <p:cNvSpPr>
              <a:spLocks noChangeArrowheads="1"/>
            </p:cNvSpPr>
            <p:nvPr/>
          </p:nvSpPr>
          <p:spPr bwMode="auto">
            <a:xfrm>
              <a:off x="2665" y="357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244197" name="Group 37"/>
          <p:cNvGrpSpPr>
            <a:grpSpLocks/>
          </p:cNvGrpSpPr>
          <p:nvPr/>
        </p:nvGrpSpPr>
        <p:grpSpPr bwMode="auto">
          <a:xfrm>
            <a:off x="4273550" y="1590675"/>
            <a:ext cx="325438" cy="533400"/>
            <a:chOff x="2692" y="1002"/>
            <a:chExt cx="205" cy="336"/>
          </a:xfrm>
        </p:grpSpPr>
        <p:sp>
          <p:nvSpPr>
            <p:cNvPr id="1244198" name="Oval 38"/>
            <p:cNvSpPr>
              <a:spLocks noChangeArrowheads="1"/>
            </p:cNvSpPr>
            <p:nvPr/>
          </p:nvSpPr>
          <p:spPr bwMode="auto">
            <a:xfrm>
              <a:off x="2781" y="1279"/>
              <a:ext cx="59" cy="59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4199" name="Rectangle 39"/>
            <p:cNvSpPr>
              <a:spLocks noChangeArrowheads="1"/>
            </p:cNvSpPr>
            <p:nvPr/>
          </p:nvSpPr>
          <p:spPr bwMode="auto">
            <a:xfrm>
              <a:off x="2692" y="100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1244200" name="Text Box 40"/>
          <p:cNvSpPr txBox="1">
            <a:spLocks noChangeArrowheads="1"/>
          </p:cNvSpPr>
          <p:nvPr/>
        </p:nvSpPr>
        <p:spPr bwMode="auto">
          <a:xfrm>
            <a:off x="0" y="-63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4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4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4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83" grpId="0" autoUpdateAnimBg="0"/>
      <p:bldP spid="124418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2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3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46214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46216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7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8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19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46220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46221" name="Rectangle 13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46222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46223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24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25" name="Rectangle 17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46226" name="Rectangle 18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46228" name="Line 20"/>
          <p:cNvSpPr>
            <a:spLocks noChangeShapeType="1"/>
          </p:cNvSpPr>
          <p:nvPr/>
        </p:nvSpPr>
        <p:spPr bwMode="auto">
          <a:xfrm>
            <a:off x="2973388" y="8445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29" name="Rectangle 21"/>
          <p:cNvSpPr>
            <a:spLocks noChangeArrowheads="1"/>
          </p:cNvSpPr>
          <p:nvPr/>
        </p:nvSpPr>
        <p:spPr bwMode="auto">
          <a:xfrm>
            <a:off x="7234238" y="4175125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6230" name="Line 22"/>
          <p:cNvSpPr>
            <a:spLocks noChangeShapeType="1"/>
          </p:cNvSpPr>
          <p:nvPr/>
        </p:nvSpPr>
        <p:spPr bwMode="auto">
          <a:xfrm flipH="1">
            <a:off x="1085850" y="2103438"/>
            <a:ext cx="336708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31" name="Line 23"/>
          <p:cNvSpPr>
            <a:spLocks noChangeShapeType="1"/>
          </p:cNvSpPr>
          <p:nvPr/>
        </p:nvSpPr>
        <p:spPr bwMode="auto">
          <a:xfrm>
            <a:off x="4452938" y="2103438"/>
            <a:ext cx="0" cy="35702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32" name="Oval 24"/>
          <p:cNvSpPr>
            <a:spLocks noChangeArrowheads="1"/>
          </p:cNvSpPr>
          <p:nvPr/>
        </p:nvSpPr>
        <p:spPr bwMode="auto">
          <a:xfrm>
            <a:off x="4414838" y="2030413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6233" name="Rectangle 25"/>
          <p:cNvSpPr>
            <a:spLocks noChangeArrowheads="1"/>
          </p:cNvSpPr>
          <p:nvPr/>
        </p:nvSpPr>
        <p:spPr bwMode="auto">
          <a:xfrm>
            <a:off x="692150" y="186372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6234" name="Rectangle 26"/>
          <p:cNvSpPr>
            <a:spLocks noChangeArrowheads="1"/>
          </p:cNvSpPr>
          <p:nvPr/>
        </p:nvSpPr>
        <p:spPr bwMode="auto">
          <a:xfrm>
            <a:off x="4273550" y="15906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46235" name="Rectangle 27"/>
          <p:cNvSpPr>
            <a:spLocks noChangeArrowheads="1"/>
          </p:cNvSpPr>
          <p:nvPr/>
        </p:nvSpPr>
        <p:spPr bwMode="auto">
          <a:xfrm>
            <a:off x="4230688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6236" name="AutoShape 28" descr="Parchment"/>
          <p:cNvSpPr>
            <a:spLocks noChangeArrowheads="1"/>
          </p:cNvSpPr>
          <p:nvPr/>
        </p:nvSpPr>
        <p:spPr bwMode="auto">
          <a:xfrm>
            <a:off x="6386513" y="2333992"/>
            <a:ext cx="2674937" cy="1631216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46238" name="Group 30"/>
          <p:cNvGrpSpPr>
            <a:grpSpLocks/>
          </p:cNvGrpSpPr>
          <p:nvPr/>
        </p:nvGrpSpPr>
        <p:grpSpPr bwMode="auto">
          <a:xfrm>
            <a:off x="2854325" y="1576388"/>
            <a:ext cx="2840038" cy="3486150"/>
            <a:chOff x="1798" y="993"/>
            <a:chExt cx="1789" cy="2196"/>
          </a:xfrm>
        </p:grpSpPr>
        <p:sp>
          <p:nvSpPr>
            <p:cNvPr id="1246239" name="Line 31"/>
            <p:cNvSpPr>
              <a:spLocks noChangeShapeType="1"/>
            </p:cNvSpPr>
            <p:nvPr/>
          </p:nvSpPr>
          <p:spPr bwMode="auto">
            <a:xfrm>
              <a:off x="3041" y="993"/>
              <a:ext cx="546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6240" name="Line 32"/>
            <p:cNvSpPr>
              <a:spLocks noChangeShapeType="1"/>
            </p:cNvSpPr>
            <p:nvPr/>
          </p:nvSpPr>
          <p:spPr bwMode="auto">
            <a:xfrm>
              <a:off x="1798" y="3189"/>
              <a:ext cx="546" cy="0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46241" name="Oval 3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2064333" y="6261100"/>
            <a:ext cx="49550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0" y="-63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7475" y="2333992"/>
            <a:ext cx="2574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  <a:latin typeface="Arial" charset="0"/>
              </a:rPr>
              <a:t>Το πλεόνασμα του ισοζυγίου πληρωμών στο b προκαλεί την αύξηση της προσφοράς </a:t>
            </a:r>
            <a:r>
              <a:rPr lang="el-GR" dirty="0" smtClean="0">
                <a:solidFill>
                  <a:schemeClr val="accent1"/>
                </a:solidFill>
                <a:latin typeface="Arial" charset="0"/>
              </a:rPr>
              <a:t>χρήματος</a:t>
            </a:r>
            <a:endParaRPr lang="en-GB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59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60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48264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65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66" name="Line 10"/>
          <p:cNvSpPr>
            <a:spLocks noChangeShapeType="1"/>
          </p:cNvSpPr>
          <p:nvPr/>
        </p:nvSpPr>
        <p:spPr bwMode="auto">
          <a:xfrm flipV="1">
            <a:off x="1374775" y="2154238"/>
            <a:ext cx="5459413" cy="1666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6929438" y="18796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4778375" y="571500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48271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72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73" name="Rectangle 17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48274" name="Rectangle 18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48276" name="Line 20"/>
          <p:cNvSpPr>
            <a:spLocks noChangeShapeType="1"/>
          </p:cNvSpPr>
          <p:nvPr/>
        </p:nvSpPr>
        <p:spPr bwMode="auto">
          <a:xfrm>
            <a:off x="2973388" y="8445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77" name="Rectangle 21"/>
          <p:cNvSpPr>
            <a:spLocks noChangeArrowheads="1"/>
          </p:cNvSpPr>
          <p:nvPr/>
        </p:nvSpPr>
        <p:spPr bwMode="auto">
          <a:xfrm>
            <a:off x="7234238" y="4175125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8278" name="Line 22"/>
          <p:cNvSpPr>
            <a:spLocks noChangeShapeType="1"/>
          </p:cNvSpPr>
          <p:nvPr/>
        </p:nvSpPr>
        <p:spPr bwMode="auto">
          <a:xfrm flipH="1">
            <a:off x="1085850" y="2103438"/>
            <a:ext cx="336708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79" name="Line 23"/>
          <p:cNvSpPr>
            <a:spLocks noChangeShapeType="1"/>
          </p:cNvSpPr>
          <p:nvPr/>
        </p:nvSpPr>
        <p:spPr bwMode="auto">
          <a:xfrm>
            <a:off x="4452938" y="2103438"/>
            <a:ext cx="0" cy="35702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80" name="Oval 24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81" name="Rectangle 25"/>
          <p:cNvSpPr>
            <a:spLocks noChangeArrowheads="1"/>
          </p:cNvSpPr>
          <p:nvPr/>
        </p:nvSpPr>
        <p:spPr bwMode="auto">
          <a:xfrm>
            <a:off x="692150" y="186372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8282" name="Rectangle 26"/>
          <p:cNvSpPr>
            <a:spLocks noChangeArrowheads="1"/>
          </p:cNvSpPr>
          <p:nvPr/>
        </p:nvSpPr>
        <p:spPr bwMode="auto">
          <a:xfrm>
            <a:off x="4273550" y="15906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48283" name="Rectangle 27"/>
          <p:cNvSpPr>
            <a:spLocks noChangeArrowheads="1"/>
          </p:cNvSpPr>
          <p:nvPr/>
        </p:nvSpPr>
        <p:spPr bwMode="auto">
          <a:xfrm>
            <a:off x="4230688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48285" name="AutoShape 29" descr="Parchment"/>
          <p:cNvSpPr>
            <a:spLocks noChangeArrowheads="1"/>
          </p:cNvSpPr>
          <p:nvPr/>
        </p:nvSpPr>
        <p:spPr bwMode="auto">
          <a:xfrm>
            <a:off x="6124573" y="2551113"/>
            <a:ext cx="2527057" cy="838200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8286" name="Rectangle 30" descr="Parchment"/>
          <p:cNvSpPr>
            <a:spLocks noChangeArrowheads="1"/>
          </p:cNvSpPr>
          <p:nvPr/>
        </p:nvSpPr>
        <p:spPr bwMode="auto">
          <a:xfrm>
            <a:off x="6230714" y="2627070"/>
            <a:ext cx="2338219" cy="6778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rgbClr val="A45200"/>
                </a:solidFill>
                <a:latin typeface="Arial" charset="0"/>
              </a:rPr>
              <a:t>Αποκατάσταση </a:t>
            </a:r>
            <a:r>
              <a:rPr lang="el-GR" sz="1900" dirty="0" smtClean="0">
                <a:solidFill>
                  <a:srgbClr val="A45200"/>
                </a:solidFill>
                <a:latin typeface="Arial" charset="0"/>
              </a:rPr>
              <a:t>της</a:t>
            </a:r>
            <a:br>
              <a:rPr lang="el-GR" sz="1900" dirty="0" smtClean="0">
                <a:solidFill>
                  <a:srgbClr val="A45200"/>
                </a:solidFill>
                <a:latin typeface="Arial" charset="0"/>
              </a:rPr>
            </a:br>
            <a:r>
              <a:rPr lang="el-GR" sz="1900" dirty="0" smtClean="0">
                <a:solidFill>
                  <a:srgbClr val="A45200"/>
                </a:solidFill>
                <a:latin typeface="Arial" charset="0"/>
              </a:rPr>
              <a:t>πλήρους </a:t>
            </a:r>
            <a:r>
              <a:rPr lang="el-GR" sz="1900" dirty="0">
                <a:solidFill>
                  <a:srgbClr val="A45200"/>
                </a:solidFill>
                <a:latin typeface="Arial" charset="0"/>
              </a:rPr>
              <a:t>ισορροπίας</a:t>
            </a:r>
            <a:endParaRPr lang="en-GB" dirty="0">
              <a:solidFill>
                <a:srgbClr val="FF8000"/>
              </a:solidFill>
              <a:latin typeface="Arial" charset="0"/>
            </a:endParaRPr>
          </a:p>
        </p:txBody>
      </p:sp>
      <p:grpSp>
        <p:nvGrpSpPr>
          <p:cNvPr id="1248287" name="Group 31"/>
          <p:cNvGrpSpPr>
            <a:grpSpLocks/>
          </p:cNvGrpSpPr>
          <p:nvPr/>
        </p:nvGrpSpPr>
        <p:grpSpPr bwMode="auto">
          <a:xfrm>
            <a:off x="3567113" y="723900"/>
            <a:ext cx="2841625" cy="4779963"/>
            <a:chOff x="2247" y="456"/>
            <a:chExt cx="1790" cy="3011"/>
          </a:xfrm>
        </p:grpSpPr>
        <p:sp>
          <p:nvSpPr>
            <p:cNvPr id="1248288" name="Line 32"/>
            <p:cNvSpPr>
              <a:spLocks noChangeShapeType="1"/>
            </p:cNvSpPr>
            <p:nvPr/>
          </p:nvSpPr>
          <p:spPr bwMode="auto">
            <a:xfrm flipV="1">
              <a:off x="2247" y="693"/>
              <a:ext cx="1564" cy="2774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8289" name="Rectangle 33"/>
            <p:cNvSpPr>
              <a:spLocks noChangeArrowheads="1"/>
            </p:cNvSpPr>
            <p:nvPr/>
          </p:nvSpPr>
          <p:spPr bwMode="auto">
            <a:xfrm>
              <a:off x="3609" y="456"/>
              <a:ext cx="4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rgbClr val="A45200"/>
                  </a:solidFill>
                  <a:latin typeface="Arial" charset="0"/>
                </a:rPr>
                <a:t>LM</a:t>
              </a:r>
              <a:r>
                <a:rPr lang="en-GB" sz="2200" baseline="-25000">
                  <a:solidFill>
                    <a:srgbClr val="A45200"/>
                  </a:solidFill>
                  <a:latin typeface="Arial" charset="0"/>
                </a:rPr>
                <a:t>2</a:t>
              </a:r>
              <a:endParaRPr lang="en-GB" sz="2200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48290" name="Group 34"/>
          <p:cNvGrpSpPr>
            <a:grpSpLocks/>
          </p:cNvGrpSpPr>
          <p:nvPr/>
        </p:nvGrpSpPr>
        <p:grpSpPr bwMode="auto">
          <a:xfrm>
            <a:off x="690563" y="2406650"/>
            <a:ext cx="4408487" cy="396875"/>
            <a:chOff x="435" y="1516"/>
            <a:chExt cx="2777" cy="250"/>
          </a:xfrm>
        </p:grpSpPr>
        <p:sp>
          <p:nvSpPr>
            <p:cNvPr id="1248291" name="Line 35"/>
            <p:cNvSpPr>
              <a:spLocks noChangeShapeType="1"/>
            </p:cNvSpPr>
            <p:nvPr/>
          </p:nvSpPr>
          <p:spPr bwMode="auto">
            <a:xfrm flipH="1">
              <a:off x="684" y="1689"/>
              <a:ext cx="2528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8292" name="Rectangle 36"/>
            <p:cNvSpPr>
              <a:spLocks noChangeArrowheads="1"/>
            </p:cNvSpPr>
            <p:nvPr/>
          </p:nvSpPr>
          <p:spPr bwMode="auto">
            <a:xfrm>
              <a:off x="435" y="1516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i</a:t>
              </a:r>
              <a:r>
                <a:rPr lang="en-GB" baseline="-25000">
                  <a:solidFill>
                    <a:srgbClr val="A452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48293" name="Group 37"/>
          <p:cNvGrpSpPr>
            <a:grpSpLocks/>
          </p:cNvGrpSpPr>
          <p:nvPr/>
        </p:nvGrpSpPr>
        <p:grpSpPr bwMode="auto">
          <a:xfrm>
            <a:off x="4960938" y="2714625"/>
            <a:ext cx="446087" cy="3352800"/>
            <a:chOff x="3125" y="1710"/>
            <a:chExt cx="281" cy="2112"/>
          </a:xfrm>
        </p:grpSpPr>
        <p:sp>
          <p:nvSpPr>
            <p:cNvPr id="1248294" name="Line 38"/>
            <p:cNvSpPr>
              <a:spLocks noChangeShapeType="1"/>
            </p:cNvSpPr>
            <p:nvPr/>
          </p:nvSpPr>
          <p:spPr bwMode="auto">
            <a:xfrm>
              <a:off x="3244" y="1710"/>
              <a:ext cx="0" cy="185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8295" name="Rectangle 39"/>
            <p:cNvSpPr>
              <a:spLocks noChangeArrowheads="1"/>
            </p:cNvSpPr>
            <p:nvPr/>
          </p:nvSpPr>
          <p:spPr bwMode="auto">
            <a:xfrm>
              <a:off x="3125" y="357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rgbClr val="A45200"/>
                  </a:solidFill>
                  <a:latin typeface="Arial" charset="0"/>
                </a:rPr>
                <a:t>3</a:t>
              </a:r>
              <a:endParaRPr lang="en-GB" baseline="-25000">
                <a:solidFill>
                  <a:srgbClr val="FF8000"/>
                </a:solidFill>
                <a:latin typeface="Arial" charset="0"/>
              </a:endParaRPr>
            </a:p>
          </p:txBody>
        </p:sp>
      </p:grpSp>
      <p:grpSp>
        <p:nvGrpSpPr>
          <p:cNvPr id="1248296" name="Group 40"/>
          <p:cNvGrpSpPr>
            <a:grpSpLocks/>
          </p:cNvGrpSpPr>
          <p:nvPr/>
        </p:nvGrpSpPr>
        <p:grpSpPr bwMode="auto">
          <a:xfrm>
            <a:off x="4978400" y="2219325"/>
            <a:ext cx="311150" cy="498475"/>
            <a:chOff x="3136" y="1398"/>
            <a:chExt cx="196" cy="314"/>
          </a:xfrm>
        </p:grpSpPr>
        <p:sp>
          <p:nvSpPr>
            <p:cNvPr id="1248297" name="Oval 41"/>
            <p:cNvSpPr>
              <a:spLocks noChangeArrowheads="1"/>
            </p:cNvSpPr>
            <p:nvPr/>
          </p:nvSpPr>
          <p:spPr bwMode="auto">
            <a:xfrm>
              <a:off x="3220" y="1653"/>
              <a:ext cx="59" cy="59"/>
            </a:xfrm>
            <a:prstGeom prst="ellipse">
              <a:avLst/>
            </a:prstGeom>
            <a:solidFill>
              <a:srgbClr val="FFB06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8298" name="Rectangle 42"/>
            <p:cNvSpPr>
              <a:spLocks noChangeArrowheads="1"/>
            </p:cNvSpPr>
            <p:nvPr/>
          </p:nvSpPr>
          <p:spPr bwMode="auto">
            <a:xfrm>
              <a:off x="3136" y="13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rgbClr val="A45200"/>
                  </a:solidFill>
                  <a:latin typeface="Arial" charset="0"/>
                </a:rPr>
                <a:t>c</a:t>
              </a:r>
              <a:endParaRPr lang="en-GB" i="1">
                <a:solidFill>
                  <a:srgbClr val="FF8000"/>
                </a:solidFill>
                <a:latin typeface="Arial" charset="0"/>
              </a:endParaRPr>
            </a:p>
          </p:txBody>
        </p:sp>
      </p:grpSp>
      <p:sp>
        <p:nvSpPr>
          <p:cNvPr id="1248299" name="Oval 43"/>
          <p:cNvSpPr>
            <a:spLocks noChangeArrowheads="1"/>
          </p:cNvSpPr>
          <p:nvPr/>
        </p:nvSpPr>
        <p:spPr bwMode="auto">
          <a:xfrm>
            <a:off x="4414838" y="2030413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2064333" y="6261100"/>
            <a:ext cx="495501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0" y="-63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4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55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56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57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52358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52359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52360" name="Line 8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61" name="Line 9"/>
          <p:cNvSpPr>
            <a:spLocks noChangeShapeType="1"/>
          </p:cNvSpPr>
          <p:nvPr/>
        </p:nvSpPr>
        <p:spPr bwMode="auto">
          <a:xfrm flipV="1">
            <a:off x="1443038" y="1779588"/>
            <a:ext cx="5441950" cy="2312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52362" name="Group 10"/>
          <p:cNvGrpSpPr>
            <a:grpSpLocks/>
          </p:cNvGrpSpPr>
          <p:nvPr/>
        </p:nvGrpSpPr>
        <p:grpSpPr bwMode="auto">
          <a:xfrm>
            <a:off x="2616200" y="604838"/>
            <a:ext cx="2844800" cy="4746625"/>
            <a:chOff x="1648" y="381"/>
            <a:chExt cx="1792" cy="2990"/>
          </a:xfrm>
        </p:grpSpPr>
        <p:sp>
          <p:nvSpPr>
            <p:cNvPr id="1252363" name="Line 11"/>
            <p:cNvSpPr>
              <a:spLocks noChangeShapeType="1"/>
            </p:cNvSpPr>
            <p:nvPr/>
          </p:nvSpPr>
          <p:spPr bwMode="auto">
            <a:xfrm flipV="1">
              <a:off x="1648" y="597"/>
              <a:ext cx="1564" cy="277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2364" name="Rectangle 12"/>
            <p:cNvSpPr>
              <a:spLocks noChangeArrowheads="1"/>
            </p:cNvSpPr>
            <p:nvPr/>
          </p:nvSpPr>
          <p:spPr bwMode="auto">
            <a:xfrm>
              <a:off x="3090" y="381"/>
              <a:ext cx="3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BP</a:t>
              </a:r>
            </a:p>
          </p:txBody>
        </p:sp>
      </p:grpSp>
      <p:sp>
        <p:nvSpPr>
          <p:cNvPr id="1252365" name="Rectangle 13"/>
          <p:cNvSpPr>
            <a:spLocks noChangeArrowheads="1"/>
          </p:cNvSpPr>
          <p:nvPr/>
        </p:nvSpPr>
        <p:spPr bwMode="auto">
          <a:xfrm>
            <a:off x="6853238" y="1508125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2366" name="Rectangle 14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2367" name="Line 15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68" name="Line 16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69" name="Rectangle 17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2370" name="Rectangle 18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2371" name="Rectangle 19"/>
          <p:cNvSpPr>
            <a:spLocks noChangeArrowheads="1"/>
          </p:cNvSpPr>
          <p:nvPr/>
        </p:nvSpPr>
        <p:spPr bwMode="auto">
          <a:xfrm>
            <a:off x="2310892" y="6094413"/>
            <a:ext cx="456349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b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252372" name="Group 20"/>
          <p:cNvGrpSpPr>
            <a:grpSpLocks/>
          </p:cNvGrpSpPr>
          <p:nvPr/>
        </p:nvGrpSpPr>
        <p:grpSpPr bwMode="auto">
          <a:xfrm>
            <a:off x="2973388" y="844550"/>
            <a:ext cx="4814887" cy="3757613"/>
            <a:chOff x="1873" y="532"/>
            <a:chExt cx="3033" cy="2367"/>
          </a:xfrm>
        </p:grpSpPr>
        <p:sp>
          <p:nvSpPr>
            <p:cNvPr id="1252373" name="Line 21"/>
            <p:cNvSpPr>
              <a:spLocks noChangeShapeType="1"/>
            </p:cNvSpPr>
            <p:nvPr/>
          </p:nvSpPr>
          <p:spPr bwMode="auto">
            <a:xfrm>
              <a:off x="1873" y="532"/>
              <a:ext cx="2646" cy="22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2374" name="Rectangle 22"/>
            <p:cNvSpPr>
              <a:spLocks noChangeArrowheads="1"/>
            </p:cNvSpPr>
            <p:nvPr/>
          </p:nvSpPr>
          <p:spPr bwMode="auto">
            <a:xfrm>
              <a:off x="4557" y="2630"/>
              <a:ext cx="3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IS</a:t>
              </a:r>
              <a:r>
                <a:rPr lang="en-GB" sz="22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52375" name="Line 23"/>
          <p:cNvSpPr>
            <a:spLocks noChangeShapeType="1"/>
          </p:cNvSpPr>
          <p:nvPr/>
        </p:nvSpPr>
        <p:spPr bwMode="auto">
          <a:xfrm>
            <a:off x="4776788" y="3633788"/>
            <a:ext cx="1376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76" name="Rectangle 24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52377" name="Oval 25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2378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5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71" grpId="0" autoUpdateAnimBg="0"/>
      <p:bldP spid="125237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03" name="Rectangle 3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54404" name="Line 4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05" name="Line 5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06" name="Rectangle 6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54407" name="Rectangle 7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54408" name="Rectangle 8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54409" name="Line 9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0" name="Line 10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1" name="Line 11"/>
          <p:cNvSpPr>
            <a:spLocks noChangeShapeType="1"/>
          </p:cNvSpPr>
          <p:nvPr/>
        </p:nvSpPr>
        <p:spPr bwMode="auto">
          <a:xfrm flipV="1">
            <a:off x="1443038" y="1779588"/>
            <a:ext cx="5441950" cy="2312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2" name="Rectangle 12"/>
          <p:cNvSpPr>
            <a:spLocks noChangeArrowheads="1"/>
          </p:cNvSpPr>
          <p:nvPr/>
        </p:nvSpPr>
        <p:spPr bwMode="auto">
          <a:xfrm>
            <a:off x="4905375" y="604838"/>
            <a:ext cx="555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54413" name="Rectangle 13"/>
          <p:cNvSpPr>
            <a:spLocks noChangeArrowheads="1"/>
          </p:cNvSpPr>
          <p:nvPr/>
        </p:nvSpPr>
        <p:spPr bwMode="auto">
          <a:xfrm>
            <a:off x="6853238" y="1508125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4414" name="Rectangle 14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4415" name="Oval 15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6" name="Line 16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7" name="Line 17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18" name="Rectangle 18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4419" name="Rectangle 19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4420" name="Rectangle 20"/>
          <p:cNvSpPr>
            <a:spLocks noChangeArrowheads="1"/>
          </p:cNvSpPr>
          <p:nvPr/>
        </p:nvSpPr>
        <p:spPr bwMode="auto">
          <a:xfrm>
            <a:off x="2310892" y="6094413"/>
            <a:ext cx="456349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b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54421" name="Line 21"/>
          <p:cNvSpPr>
            <a:spLocks noChangeShapeType="1"/>
          </p:cNvSpPr>
          <p:nvPr/>
        </p:nvSpPr>
        <p:spPr bwMode="auto">
          <a:xfrm>
            <a:off x="2973388" y="8445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22" name="Rectangle 22"/>
          <p:cNvSpPr>
            <a:spLocks noChangeArrowheads="1"/>
          </p:cNvSpPr>
          <p:nvPr/>
        </p:nvSpPr>
        <p:spPr bwMode="auto">
          <a:xfrm>
            <a:off x="7234238" y="4175125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4423" name="Line 23"/>
          <p:cNvSpPr>
            <a:spLocks noChangeShapeType="1"/>
          </p:cNvSpPr>
          <p:nvPr/>
        </p:nvSpPr>
        <p:spPr bwMode="auto">
          <a:xfrm flipH="1">
            <a:off x="1068388" y="2562225"/>
            <a:ext cx="39624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24" name="Rectangle 24"/>
          <p:cNvSpPr>
            <a:spLocks noChangeArrowheads="1"/>
          </p:cNvSpPr>
          <p:nvPr/>
        </p:nvSpPr>
        <p:spPr bwMode="auto">
          <a:xfrm>
            <a:off x="674688" y="2289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4425" name="Rectangle 25"/>
          <p:cNvSpPr>
            <a:spLocks noChangeArrowheads="1"/>
          </p:cNvSpPr>
          <p:nvPr/>
        </p:nvSpPr>
        <p:spPr bwMode="auto">
          <a:xfrm>
            <a:off x="4903788" y="2117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grpSp>
        <p:nvGrpSpPr>
          <p:cNvPr id="1254426" name="Group 26"/>
          <p:cNvGrpSpPr>
            <a:grpSpLocks/>
          </p:cNvGrpSpPr>
          <p:nvPr/>
        </p:nvGrpSpPr>
        <p:grpSpPr bwMode="auto">
          <a:xfrm>
            <a:off x="4843463" y="2578100"/>
            <a:ext cx="446087" cy="3489325"/>
            <a:chOff x="3051" y="1624"/>
            <a:chExt cx="281" cy="2198"/>
          </a:xfrm>
        </p:grpSpPr>
        <p:sp>
          <p:nvSpPr>
            <p:cNvPr id="1254427" name="Line 27"/>
            <p:cNvSpPr>
              <a:spLocks noChangeShapeType="1"/>
            </p:cNvSpPr>
            <p:nvPr/>
          </p:nvSpPr>
          <p:spPr bwMode="auto">
            <a:xfrm>
              <a:off x="3180" y="1624"/>
              <a:ext cx="0" cy="19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4428" name="Rectangle 28"/>
            <p:cNvSpPr>
              <a:spLocks noChangeArrowheads="1"/>
            </p:cNvSpPr>
            <p:nvPr/>
          </p:nvSpPr>
          <p:spPr bwMode="auto">
            <a:xfrm>
              <a:off x="3051" y="357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54429" name="Oval 29"/>
          <p:cNvSpPr>
            <a:spLocks noChangeArrowheads="1"/>
          </p:cNvSpPr>
          <p:nvPr/>
        </p:nvSpPr>
        <p:spPr bwMode="auto">
          <a:xfrm>
            <a:off x="4992688" y="2522538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1066800" y="573088"/>
            <a:ext cx="7010400" cy="511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1" name="Line 3"/>
          <p:cNvSpPr>
            <a:spLocks noChangeShapeType="1"/>
          </p:cNvSpPr>
          <p:nvPr/>
        </p:nvSpPr>
        <p:spPr bwMode="auto">
          <a:xfrm>
            <a:off x="1066800" y="573088"/>
            <a:ext cx="0" cy="511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2" name="Line 4"/>
          <p:cNvSpPr>
            <a:spLocks noChangeShapeType="1"/>
          </p:cNvSpPr>
          <p:nvPr/>
        </p:nvSpPr>
        <p:spPr bwMode="auto">
          <a:xfrm>
            <a:off x="1066800" y="5689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3" name="Rectangle 5"/>
          <p:cNvSpPr>
            <a:spLocks noChangeArrowheads="1"/>
          </p:cNvSpPr>
          <p:nvPr/>
        </p:nvSpPr>
        <p:spPr bwMode="auto">
          <a:xfrm>
            <a:off x="746125" y="5643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>
                <a:latin typeface="Arial" charset="0"/>
              </a:rPr>
              <a:t>O</a:t>
            </a:r>
          </a:p>
        </p:txBody>
      </p:sp>
      <p:sp>
        <p:nvSpPr>
          <p:cNvPr id="1256454" name="Rectangle 6"/>
          <p:cNvSpPr>
            <a:spLocks noChangeArrowheads="1"/>
          </p:cNvSpPr>
          <p:nvPr/>
        </p:nvSpPr>
        <p:spPr bwMode="auto">
          <a:xfrm>
            <a:off x="669925" y="47466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latin typeface="Arial" charset="0"/>
              </a:rPr>
              <a:t>i</a:t>
            </a:r>
          </a:p>
        </p:txBody>
      </p:sp>
      <p:sp>
        <p:nvSpPr>
          <p:cNvPr id="1256455" name="Rectangle 7"/>
          <p:cNvSpPr>
            <a:spLocks noChangeArrowheads="1"/>
          </p:cNvSpPr>
          <p:nvPr/>
        </p:nvSpPr>
        <p:spPr bwMode="auto">
          <a:xfrm>
            <a:off x="7754938" y="5768975"/>
            <a:ext cx="369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1256456" name="Line 8"/>
          <p:cNvSpPr>
            <a:spLocks noChangeShapeType="1"/>
          </p:cNvSpPr>
          <p:nvPr/>
        </p:nvSpPr>
        <p:spPr bwMode="auto">
          <a:xfrm flipV="1">
            <a:off x="2616200" y="947738"/>
            <a:ext cx="2482850" cy="4403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7" name="Line 9"/>
          <p:cNvSpPr>
            <a:spLocks noChangeShapeType="1"/>
          </p:cNvSpPr>
          <p:nvPr/>
        </p:nvSpPr>
        <p:spPr bwMode="auto">
          <a:xfrm>
            <a:off x="1817688" y="1287463"/>
            <a:ext cx="4608512" cy="3843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8" name="Line 10"/>
          <p:cNvSpPr>
            <a:spLocks noChangeShapeType="1"/>
          </p:cNvSpPr>
          <p:nvPr/>
        </p:nvSpPr>
        <p:spPr bwMode="auto">
          <a:xfrm flipV="1">
            <a:off x="1443038" y="1779588"/>
            <a:ext cx="5441950" cy="2312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59" name="Rectangle 11"/>
          <p:cNvSpPr>
            <a:spLocks noChangeArrowheads="1"/>
          </p:cNvSpPr>
          <p:nvPr/>
        </p:nvSpPr>
        <p:spPr bwMode="auto">
          <a:xfrm>
            <a:off x="4905375" y="604838"/>
            <a:ext cx="555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folHlink"/>
                </a:solidFill>
                <a:latin typeface="Arial" charset="0"/>
              </a:rPr>
              <a:t>BP</a:t>
            </a:r>
          </a:p>
        </p:txBody>
      </p:sp>
      <p:sp>
        <p:nvSpPr>
          <p:cNvPr id="1256460" name="Rectangle 12"/>
          <p:cNvSpPr>
            <a:spLocks noChangeArrowheads="1"/>
          </p:cNvSpPr>
          <p:nvPr/>
        </p:nvSpPr>
        <p:spPr bwMode="auto">
          <a:xfrm>
            <a:off x="6853238" y="1508125"/>
            <a:ext cx="679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LM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6461" name="Rectangle 13"/>
          <p:cNvSpPr>
            <a:spLocks noChangeArrowheads="1"/>
          </p:cNvSpPr>
          <p:nvPr/>
        </p:nvSpPr>
        <p:spPr bwMode="auto">
          <a:xfrm>
            <a:off x="6486525" y="4957763"/>
            <a:ext cx="55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tx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1256462" name="Line 14"/>
          <p:cNvSpPr>
            <a:spLocks noChangeShapeType="1"/>
          </p:cNvSpPr>
          <p:nvPr/>
        </p:nvSpPr>
        <p:spPr bwMode="auto">
          <a:xfrm flipH="1">
            <a:off x="1085850" y="3038475"/>
            <a:ext cx="280511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63" name="Line 15"/>
          <p:cNvSpPr>
            <a:spLocks noChangeShapeType="1"/>
          </p:cNvSpPr>
          <p:nvPr/>
        </p:nvSpPr>
        <p:spPr bwMode="auto">
          <a:xfrm>
            <a:off x="3908425" y="3073400"/>
            <a:ext cx="0" cy="25844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64" name="Rectangle 16"/>
          <p:cNvSpPr>
            <a:spLocks noChangeArrowheads="1"/>
          </p:cNvSpPr>
          <p:nvPr/>
        </p:nvSpPr>
        <p:spPr bwMode="auto">
          <a:xfrm>
            <a:off x="674688" y="2849563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6465" name="Rectangle 17"/>
          <p:cNvSpPr>
            <a:spLocks noChangeArrowheads="1"/>
          </p:cNvSpPr>
          <p:nvPr/>
        </p:nvSpPr>
        <p:spPr bwMode="auto">
          <a:xfrm>
            <a:off x="3686175" y="565467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256466" name="Rectangle 18"/>
          <p:cNvSpPr>
            <a:spLocks noChangeArrowheads="1"/>
          </p:cNvSpPr>
          <p:nvPr/>
        </p:nvSpPr>
        <p:spPr bwMode="auto">
          <a:xfrm>
            <a:off x="2310891" y="6094413"/>
            <a:ext cx="456349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Επεκτατική δημοσιονομική πολιτική</a:t>
            </a:r>
            <a:b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l-GR" sz="22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μία απότομη καμπύλη ΒΡ.</a:t>
            </a:r>
            <a:endParaRPr lang="en-GB" sz="2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56467" name="Line 19"/>
          <p:cNvSpPr>
            <a:spLocks noChangeShapeType="1"/>
          </p:cNvSpPr>
          <p:nvPr/>
        </p:nvSpPr>
        <p:spPr bwMode="auto">
          <a:xfrm>
            <a:off x="2973388" y="844550"/>
            <a:ext cx="4200525" cy="35036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68" name="Rectangle 20"/>
          <p:cNvSpPr>
            <a:spLocks noChangeArrowheads="1"/>
          </p:cNvSpPr>
          <p:nvPr/>
        </p:nvSpPr>
        <p:spPr bwMode="auto">
          <a:xfrm>
            <a:off x="7234238" y="4175125"/>
            <a:ext cx="554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solidFill>
                  <a:schemeClr val="accent2"/>
                </a:solidFill>
                <a:latin typeface="Arial" charset="0"/>
              </a:rPr>
              <a:t>IS</a:t>
            </a:r>
            <a:r>
              <a:rPr lang="en-GB" sz="22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6469" name="Rectangle 21"/>
          <p:cNvSpPr>
            <a:spLocks noChangeArrowheads="1"/>
          </p:cNvSpPr>
          <p:nvPr/>
        </p:nvSpPr>
        <p:spPr bwMode="auto">
          <a:xfrm>
            <a:off x="3767138" y="2644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1256470" name="Line 22"/>
          <p:cNvSpPr>
            <a:spLocks noChangeShapeType="1"/>
          </p:cNvSpPr>
          <p:nvPr/>
        </p:nvSpPr>
        <p:spPr bwMode="auto">
          <a:xfrm flipH="1">
            <a:off x="1068388" y="2562225"/>
            <a:ext cx="39624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71" name="Line 23"/>
          <p:cNvSpPr>
            <a:spLocks noChangeShapeType="1"/>
          </p:cNvSpPr>
          <p:nvPr/>
        </p:nvSpPr>
        <p:spPr bwMode="auto">
          <a:xfrm>
            <a:off x="5048250" y="2578100"/>
            <a:ext cx="0" cy="31130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72" name="Rectangle 24"/>
          <p:cNvSpPr>
            <a:spLocks noChangeArrowheads="1"/>
          </p:cNvSpPr>
          <p:nvPr/>
        </p:nvSpPr>
        <p:spPr bwMode="auto">
          <a:xfrm>
            <a:off x="674688" y="22891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6473" name="Rectangle 25"/>
          <p:cNvSpPr>
            <a:spLocks noChangeArrowheads="1"/>
          </p:cNvSpPr>
          <p:nvPr/>
        </p:nvSpPr>
        <p:spPr bwMode="auto">
          <a:xfrm>
            <a:off x="4903788" y="2117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1256474" name="Rectangle 26"/>
          <p:cNvSpPr>
            <a:spLocks noChangeArrowheads="1"/>
          </p:cNvSpPr>
          <p:nvPr/>
        </p:nvSpPr>
        <p:spPr bwMode="auto">
          <a:xfrm>
            <a:off x="4843463" y="56705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256475" name="Oval 27"/>
          <p:cNvSpPr>
            <a:spLocks noChangeArrowheads="1"/>
          </p:cNvSpPr>
          <p:nvPr/>
        </p:nvSpPr>
        <p:spPr bwMode="auto">
          <a:xfrm>
            <a:off x="4992688" y="2522538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76" name="AutoShape 28" descr="Parchment"/>
          <p:cNvSpPr>
            <a:spLocks noChangeArrowheads="1"/>
          </p:cNvSpPr>
          <p:nvPr/>
        </p:nvSpPr>
        <p:spPr bwMode="auto">
          <a:xfrm>
            <a:off x="5779295" y="2278063"/>
            <a:ext cx="3282156" cy="1357936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56478" name="Group 30"/>
          <p:cNvGrpSpPr>
            <a:grpSpLocks/>
          </p:cNvGrpSpPr>
          <p:nvPr/>
        </p:nvGrpSpPr>
        <p:grpSpPr bwMode="auto">
          <a:xfrm>
            <a:off x="1323975" y="1898650"/>
            <a:ext cx="5135563" cy="1700213"/>
            <a:chOff x="834" y="1196"/>
            <a:chExt cx="3235" cy="1071"/>
          </a:xfrm>
        </p:grpSpPr>
        <p:sp>
          <p:nvSpPr>
            <p:cNvPr id="1256479" name="Line 31"/>
            <p:cNvSpPr>
              <a:spLocks noChangeShapeType="1"/>
            </p:cNvSpPr>
            <p:nvPr/>
          </p:nvSpPr>
          <p:spPr bwMode="auto">
            <a:xfrm flipH="1">
              <a:off x="3212" y="1196"/>
              <a:ext cx="857" cy="0"/>
            </a:xfrm>
            <a:prstGeom prst="line">
              <a:avLst/>
            </a:prstGeom>
            <a:noFill/>
            <a:ln w="28575">
              <a:solidFill>
                <a:srgbClr val="A452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6480" name="Line 32"/>
            <p:cNvSpPr>
              <a:spLocks noChangeShapeType="1"/>
            </p:cNvSpPr>
            <p:nvPr/>
          </p:nvSpPr>
          <p:spPr bwMode="auto">
            <a:xfrm flipH="1">
              <a:off x="834" y="2267"/>
              <a:ext cx="739" cy="0"/>
            </a:xfrm>
            <a:prstGeom prst="line">
              <a:avLst/>
            </a:prstGeom>
            <a:noFill/>
            <a:ln w="28575">
              <a:solidFill>
                <a:srgbClr val="A452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56481" name="Oval 33"/>
          <p:cNvSpPr>
            <a:spLocks noChangeArrowheads="1"/>
          </p:cNvSpPr>
          <p:nvPr/>
        </p:nvSpPr>
        <p:spPr bwMode="auto">
          <a:xfrm>
            <a:off x="3870325" y="2982913"/>
            <a:ext cx="93663" cy="93662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56482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99"/>
                </a:solidFill>
              </a:rPr>
              <a:t>Ανάλυση  </a:t>
            </a:r>
            <a:r>
              <a:rPr lang="en-GB" sz="2800" b="1" i="1" dirty="0">
                <a:solidFill>
                  <a:srgbClr val="003399"/>
                </a:solidFill>
              </a:rPr>
              <a:t>IS/LM/BP</a:t>
            </a:r>
            <a:r>
              <a:rPr lang="en-GB" sz="2800" b="1" dirty="0">
                <a:solidFill>
                  <a:srgbClr val="003399"/>
                </a:solidFill>
              </a:rPr>
              <a:t>: </a:t>
            </a:r>
            <a:r>
              <a:rPr lang="el-GR" sz="2800" b="1" dirty="0">
                <a:solidFill>
                  <a:srgbClr val="003399"/>
                </a:solidFill>
              </a:rPr>
              <a:t>σταθερές συναλλαγματικές ισοτιμίες</a:t>
            </a:r>
            <a:endParaRPr lang="en-GB" sz="28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1539" y="2312560"/>
            <a:ext cx="319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  <a:latin typeface="Arial" charset="0"/>
              </a:rPr>
              <a:t>Το έλλειμμα του ισοζυγίου πληρωμών στο σημείο b προκαλεί τη μείωση της προσφοράς χρήματος</a:t>
            </a:r>
            <a:endParaRPr lang="en-GB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5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2402</TotalTime>
  <Words>4947</Words>
  <Application>Microsoft Office PowerPoint</Application>
  <PresentationFormat>On-screen Show (4:3)</PresentationFormat>
  <Paragraphs>1678</Paragraphs>
  <Slides>122</Slides>
  <Notes>122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4" baseType="lpstr">
      <vt:lpstr>Default Design</vt:lpstr>
      <vt:lpstr>Microsoft Graph Chart</vt:lpstr>
      <vt:lpstr>PowerPoint Presentation</vt:lpstr>
      <vt:lpstr>Ισοζύγιο Πληρωμών και Συναλλαγματικές Ισοτιμίες</vt:lpstr>
      <vt:lpstr>Τα Διαφορετικά Συστήματα Συναλλαγματικών Ισοτιμιών</vt:lpstr>
      <vt:lpstr>PowerPoint Presentation</vt:lpstr>
      <vt:lpstr>PowerPoint Presentation</vt:lpstr>
      <vt:lpstr>Τα Διαφορετικά Συστήματα Συναλλαγματικών Ισοτιμιών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Διαφορετικά συστήματα συναλλαγματικών ισοτιμιών</vt:lpstr>
      <vt:lpstr>PowerPoint Presentation</vt:lpstr>
      <vt:lpstr>PowerPoint Presentation</vt:lpstr>
      <vt:lpstr>Τα Διαφορετικά συστήματα συναλλαγματικών ισοτιμιών</vt:lpstr>
      <vt:lpstr>PowerPoint Presentation</vt:lpstr>
      <vt:lpstr>PowerPoint Presentation</vt:lpstr>
      <vt:lpstr>Διαφορετικά συστήματα συναλλαγματικών ισοτιμιών</vt:lpstr>
      <vt:lpstr>Διαφορετικά συστήματα συναλλαγματικών ισοτιμιών</vt:lpstr>
      <vt:lpstr>Διαφορετικά συστήματα συναλλαγματικών ισοτιμιών</vt:lpstr>
      <vt:lpstr>PowerPoint Presentation</vt:lpstr>
      <vt:lpstr>PowerPoint Presentation</vt:lpstr>
      <vt:lpstr>Τα διαφορετικά συστήματα συναλλαγματικών ισοτιμιών</vt:lpstr>
      <vt:lpstr>Προσφορά  χρήματος και ελαστικότητα ζήτησης για εισαγωγές</vt:lpstr>
      <vt:lpstr>Προσφορά  χρήματος και ελαστικότητα ζήτησης για εισαγωγές</vt:lpstr>
      <vt:lpstr>Ασταθής ισορροπία</vt:lpstr>
      <vt:lpstr>Τα διαφορετικά συστήματα συναλλαγματικών ισοτιμιών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διαφορετικά συστήματα συναλλαγματικών ισοτιμιών</vt:lpstr>
      <vt:lpstr>Τα διαφορετικά συστήματα συναλλαγματικών ισοτιμιών</vt:lpstr>
      <vt:lpstr>PowerPoint Presentation</vt:lpstr>
      <vt:lpstr>Τα διαφορετικά συστήματα συναλλαγματικών ισοτιμιών</vt:lpstr>
      <vt:lpstr>Ισοζύγιο Πληρωμών και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Σταθερές Συναλλαγματικές Ισοτιμίες</vt:lpstr>
      <vt:lpstr>Ισοζύγιο Πληρωμών και Συναλλαγματικές Ισοτιμίες</vt:lpstr>
      <vt:lpstr>Ελεύθερα κυμαινόμενες συναλλαγματικές ισοτιμίες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Ελεύθερα κυμαινόμενες συναλλαγματικές ισοτιμίες</vt:lpstr>
      <vt:lpstr>PowerPoint Presentation</vt:lpstr>
      <vt:lpstr>PowerPoint Presentation</vt:lpstr>
      <vt:lpstr>Ελεύθερα κυμαινόμενες συναλλαγματικές ισοτιμίες</vt:lpstr>
      <vt:lpstr>PowerPoint Presentation</vt:lpstr>
      <vt:lpstr>Ελεύθερα κυμαινόμενες συναλλαγματικές ισοτιμίες</vt:lpstr>
      <vt:lpstr>PowerPoint Presentation</vt:lpstr>
      <vt:lpstr>Ελεύθερα κυμαινόμενες συναλλαγματικές ισοτιμίες</vt:lpstr>
      <vt:lpstr>Ελεύθερα κυμαινόμενες συναλλαγματικές ισοτιμίες</vt:lpstr>
      <vt:lpstr>Ελεύθερα κυμαινόμενες συναλλαγματικές ισοτιμίες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Ελεύθερα κυμαινόμενες συναλλαγματικές ισοτιμίες</vt:lpstr>
      <vt:lpstr>Ισοζύγιο Πληρωμών και Συναλλαγματικές Ισοτιμίες</vt:lpstr>
      <vt:lpstr>Σύστημα Συναλλαγματικών Ισοτιμιών στην Πράξη </vt:lpstr>
      <vt:lpstr>PowerPoint Presentation</vt:lpstr>
      <vt:lpstr>Σύστημα Συναλλαγματικών Ισοτιμιών στην Πράξη</vt:lpstr>
      <vt:lpstr>Σύστημα Συναλλαγματικών Ισοτιμιών στην Πράξη</vt:lpstr>
      <vt:lpstr>Σύστημα Συναλλαγματικών Ισοτιμιών στην Πράξη</vt:lpstr>
      <vt:lpstr>Σύστημα Συναλλαγματικών Ισοτιμιών στην Πράξη</vt:lpstr>
      <vt:lpstr>Σύστημα Συναλλαγματικών Ισοτιμιών  στην Πράξη</vt:lpstr>
      <vt:lpstr>PowerPoint Presentation</vt:lpstr>
      <vt:lpstr>Σύστημα Συναλλαγματικών Ισοτιμιών  στην Πράξη</vt:lpstr>
      <vt:lpstr>Ισοζύγιο Πληρωμών και Συναλλαγματικές Ισοτιμίες</vt:lpstr>
      <vt:lpstr>Η Ανοιχτή Οικονομία  και το Υπόδειγμα IS/LM </vt:lpstr>
      <vt:lpstr>Η καμπύλη BP</vt:lpstr>
      <vt:lpstr>Η καμπύλη BP </vt:lpstr>
      <vt:lpstr>Η καμπύλη BP </vt:lpstr>
      <vt:lpstr>Η καμπύλη BP </vt:lpstr>
      <vt:lpstr>Η καμπύλη BP</vt:lpstr>
      <vt:lpstr>Η καμπύλη BP </vt:lpstr>
      <vt:lpstr>Η ανοιχτή οικονομία και το υπόδειγμα IS/LM</vt:lpstr>
      <vt:lpstr>Ανάλυση  IS/LM/BP: σταθερές συναλλαγματικές ισοτιμίες</vt:lpstr>
      <vt:lpstr>Η ανοιχτή οικονομία και το υπόδειγμα IS/LM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ανοιχτή οικονομία και το υπόδειγμα IS/LM</vt:lpstr>
      <vt:lpstr>PowerPoint Presentation</vt:lpstr>
      <vt:lpstr>PowerPoint Presentation</vt:lpstr>
      <vt:lpstr>PowerPoint Presentation</vt:lpstr>
      <vt:lpstr>PowerPoint Presentation</vt:lpstr>
      <vt:lpstr>Η ανοιχτή οικονομία και το υπόδειγμα IS/LM</vt:lpstr>
      <vt:lpstr>Μετατοπίσεις της καμπύλης ΒΡ σε καθεστώς κυμαινόμενων συναλλαγματικών ισοτιμιών.</vt:lpstr>
      <vt:lpstr>PowerPoint Presentation</vt:lpstr>
      <vt:lpstr>Η ανοιχτή οικονομία και το υπόδειγμα IS/LM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ανοιχτή οικονομία και το υπόδειγμα IS/LM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261</cp:revision>
  <dcterms:created xsi:type="dcterms:W3CDTF">2002-11-17T23:04:00Z</dcterms:created>
  <dcterms:modified xsi:type="dcterms:W3CDTF">2018-04-10T11:20:50Z</dcterms:modified>
</cp:coreProperties>
</file>