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7"/>
  </p:notesMasterIdLst>
  <p:sldIdLst>
    <p:sldId id="538" r:id="rId2"/>
    <p:sldId id="502" r:id="rId3"/>
    <p:sldId id="501" r:id="rId4"/>
    <p:sldId id="544" r:id="rId5"/>
    <p:sldId id="503" r:id="rId6"/>
    <p:sldId id="521" r:id="rId7"/>
    <p:sldId id="522" r:id="rId8"/>
    <p:sldId id="523" r:id="rId9"/>
    <p:sldId id="524" r:id="rId10"/>
    <p:sldId id="525" r:id="rId11"/>
    <p:sldId id="561" r:id="rId12"/>
    <p:sldId id="535" r:id="rId13"/>
    <p:sldId id="536" r:id="rId14"/>
    <p:sldId id="537" r:id="rId15"/>
    <p:sldId id="506" r:id="rId16"/>
    <p:sldId id="508" r:id="rId17"/>
    <p:sldId id="505" r:id="rId18"/>
    <p:sldId id="513" r:id="rId19"/>
    <p:sldId id="507" r:id="rId20"/>
    <p:sldId id="529" r:id="rId21"/>
    <p:sldId id="530" r:id="rId22"/>
    <p:sldId id="531" r:id="rId23"/>
    <p:sldId id="532" r:id="rId24"/>
    <p:sldId id="533" r:id="rId25"/>
    <p:sldId id="534" r:id="rId26"/>
    <p:sldId id="392" r:id="rId27"/>
    <p:sldId id="401" r:id="rId28"/>
    <p:sldId id="402" r:id="rId29"/>
    <p:sldId id="403" r:id="rId30"/>
    <p:sldId id="404" r:id="rId31"/>
    <p:sldId id="405" r:id="rId32"/>
    <p:sldId id="406" r:id="rId33"/>
    <p:sldId id="483" r:id="rId34"/>
    <p:sldId id="484" r:id="rId35"/>
    <p:sldId id="408" r:id="rId36"/>
    <p:sldId id="409" r:id="rId37"/>
    <p:sldId id="410" r:id="rId38"/>
    <p:sldId id="411" r:id="rId39"/>
    <p:sldId id="485" r:id="rId40"/>
    <p:sldId id="486" r:id="rId41"/>
    <p:sldId id="487" r:id="rId42"/>
    <p:sldId id="488" r:id="rId43"/>
    <p:sldId id="412" r:id="rId44"/>
    <p:sldId id="558" r:id="rId45"/>
    <p:sldId id="559" r:id="rId46"/>
    <p:sldId id="560" r:id="rId47"/>
    <p:sldId id="548" r:id="rId48"/>
    <p:sldId id="549" r:id="rId49"/>
    <p:sldId id="550" r:id="rId50"/>
    <p:sldId id="551" r:id="rId51"/>
    <p:sldId id="552" r:id="rId52"/>
    <p:sldId id="421" r:id="rId53"/>
    <p:sldId id="422" r:id="rId54"/>
    <p:sldId id="423" r:id="rId55"/>
    <p:sldId id="424" r:id="rId56"/>
    <p:sldId id="425" r:id="rId57"/>
    <p:sldId id="514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555" r:id="rId67"/>
    <p:sldId id="556" r:id="rId68"/>
    <p:sldId id="440" r:id="rId69"/>
    <p:sldId id="553" r:id="rId70"/>
    <p:sldId id="554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60" r:id="rId89"/>
    <p:sldId id="461" r:id="rId90"/>
    <p:sldId id="462" r:id="rId91"/>
    <p:sldId id="463" r:id="rId92"/>
    <p:sldId id="464" r:id="rId93"/>
    <p:sldId id="465" r:id="rId94"/>
    <p:sldId id="466" r:id="rId95"/>
    <p:sldId id="467" r:id="rId96"/>
    <p:sldId id="471" r:id="rId97"/>
    <p:sldId id="472" r:id="rId98"/>
    <p:sldId id="473" r:id="rId99"/>
    <p:sldId id="510" r:id="rId100"/>
    <p:sldId id="539" r:id="rId101"/>
    <p:sldId id="540" r:id="rId102"/>
    <p:sldId id="541" r:id="rId103"/>
    <p:sldId id="542" r:id="rId104"/>
    <p:sldId id="543" r:id="rId105"/>
    <p:sldId id="511" r:id="rId10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E8246"/>
    <a:srgbClr val="D3CAB5"/>
    <a:srgbClr val="DBE3CB"/>
    <a:srgbClr val="000000"/>
    <a:srgbClr val="988576"/>
    <a:srgbClr val="F2EEF2"/>
    <a:srgbClr val="A92323"/>
    <a:srgbClr val="BFCDA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60" autoAdjust="0"/>
  </p:normalViewPr>
  <p:slideViewPr>
    <p:cSldViewPr snapToGrid="0">
      <p:cViewPr varScale="1">
        <p:scale>
          <a:sx n="79" d="100"/>
          <a:sy n="79" d="100"/>
        </p:scale>
        <p:origin x="-102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38.xml"/><Relationship Id="rId18" Type="http://schemas.openxmlformats.org/officeDocument/2006/relationships/slide" Target="slides/slide44.xml"/><Relationship Id="rId26" Type="http://schemas.openxmlformats.org/officeDocument/2006/relationships/slide" Target="slides/slide53.xml"/><Relationship Id="rId39" Type="http://schemas.openxmlformats.org/officeDocument/2006/relationships/slide" Target="slides/slide75.xml"/><Relationship Id="rId3" Type="http://schemas.openxmlformats.org/officeDocument/2006/relationships/slide" Target="slides/slide17.xml"/><Relationship Id="rId21" Type="http://schemas.openxmlformats.org/officeDocument/2006/relationships/slide" Target="slides/slide47.xml"/><Relationship Id="rId34" Type="http://schemas.openxmlformats.org/officeDocument/2006/relationships/slide" Target="slides/slide68.xml"/><Relationship Id="rId42" Type="http://schemas.openxmlformats.org/officeDocument/2006/relationships/slide" Target="slides/slide78.xml"/><Relationship Id="rId47" Type="http://schemas.openxmlformats.org/officeDocument/2006/relationships/slide" Target="slides/slide86.xml"/><Relationship Id="rId50" Type="http://schemas.openxmlformats.org/officeDocument/2006/relationships/slide" Target="slides/slide89.xml"/><Relationship Id="rId7" Type="http://schemas.openxmlformats.org/officeDocument/2006/relationships/slide" Target="slides/slide31.xml"/><Relationship Id="rId12" Type="http://schemas.openxmlformats.org/officeDocument/2006/relationships/slide" Target="slides/slide37.xml"/><Relationship Id="rId17" Type="http://schemas.openxmlformats.org/officeDocument/2006/relationships/slide" Target="slides/slide43.xml"/><Relationship Id="rId25" Type="http://schemas.openxmlformats.org/officeDocument/2006/relationships/slide" Target="slides/slide51.xml"/><Relationship Id="rId33" Type="http://schemas.openxmlformats.org/officeDocument/2006/relationships/slide" Target="slides/slide67.xml"/><Relationship Id="rId38" Type="http://schemas.openxmlformats.org/officeDocument/2006/relationships/slide" Target="slides/slide74.xml"/><Relationship Id="rId46" Type="http://schemas.openxmlformats.org/officeDocument/2006/relationships/slide" Target="slides/slide85.xml"/><Relationship Id="rId2" Type="http://schemas.openxmlformats.org/officeDocument/2006/relationships/slide" Target="slides/slide15.xml"/><Relationship Id="rId16" Type="http://schemas.openxmlformats.org/officeDocument/2006/relationships/slide" Target="slides/slide42.xml"/><Relationship Id="rId20" Type="http://schemas.openxmlformats.org/officeDocument/2006/relationships/slide" Target="slides/slide46.xml"/><Relationship Id="rId29" Type="http://schemas.openxmlformats.org/officeDocument/2006/relationships/slide" Target="slides/slide56.xml"/><Relationship Id="rId41" Type="http://schemas.openxmlformats.org/officeDocument/2006/relationships/slide" Target="slides/slide77.xml"/><Relationship Id="rId1" Type="http://schemas.openxmlformats.org/officeDocument/2006/relationships/slide" Target="slides/slide5.xml"/><Relationship Id="rId6" Type="http://schemas.openxmlformats.org/officeDocument/2006/relationships/slide" Target="slides/slide30.xml"/><Relationship Id="rId11" Type="http://schemas.openxmlformats.org/officeDocument/2006/relationships/slide" Target="slides/slide36.xml"/><Relationship Id="rId24" Type="http://schemas.openxmlformats.org/officeDocument/2006/relationships/slide" Target="slides/slide50.xml"/><Relationship Id="rId32" Type="http://schemas.openxmlformats.org/officeDocument/2006/relationships/slide" Target="slides/slide66.xml"/><Relationship Id="rId37" Type="http://schemas.openxmlformats.org/officeDocument/2006/relationships/slide" Target="slides/slide71.xml"/><Relationship Id="rId40" Type="http://schemas.openxmlformats.org/officeDocument/2006/relationships/slide" Target="slides/slide76.xml"/><Relationship Id="rId45" Type="http://schemas.openxmlformats.org/officeDocument/2006/relationships/slide" Target="slides/slide84.xml"/><Relationship Id="rId5" Type="http://schemas.openxmlformats.org/officeDocument/2006/relationships/slide" Target="slides/slide29.xml"/><Relationship Id="rId15" Type="http://schemas.openxmlformats.org/officeDocument/2006/relationships/slide" Target="slides/slide41.xml"/><Relationship Id="rId23" Type="http://schemas.openxmlformats.org/officeDocument/2006/relationships/slide" Target="slides/slide49.xml"/><Relationship Id="rId28" Type="http://schemas.openxmlformats.org/officeDocument/2006/relationships/slide" Target="slides/slide55.xml"/><Relationship Id="rId36" Type="http://schemas.openxmlformats.org/officeDocument/2006/relationships/slide" Target="slides/slide70.xml"/><Relationship Id="rId49" Type="http://schemas.openxmlformats.org/officeDocument/2006/relationships/slide" Target="slides/slide88.xml"/><Relationship Id="rId10" Type="http://schemas.openxmlformats.org/officeDocument/2006/relationships/slide" Target="slides/slide35.xml"/><Relationship Id="rId19" Type="http://schemas.openxmlformats.org/officeDocument/2006/relationships/slide" Target="slides/slide45.xml"/><Relationship Id="rId31" Type="http://schemas.openxmlformats.org/officeDocument/2006/relationships/slide" Target="slides/slide61.xml"/><Relationship Id="rId44" Type="http://schemas.openxmlformats.org/officeDocument/2006/relationships/slide" Target="slides/slide81.xml"/><Relationship Id="rId4" Type="http://schemas.openxmlformats.org/officeDocument/2006/relationships/slide" Target="slides/slide19.xml"/><Relationship Id="rId9" Type="http://schemas.openxmlformats.org/officeDocument/2006/relationships/slide" Target="slides/slide34.xml"/><Relationship Id="rId14" Type="http://schemas.openxmlformats.org/officeDocument/2006/relationships/slide" Target="slides/slide40.xml"/><Relationship Id="rId22" Type="http://schemas.openxmlformats.org/officeDocument/2006/relationships/slide" Target="slides/slide48.xml"/><Relationship Id="rId27" Type="http://schemas.openxmlformats.org/officeDocument/2006/relationships/slide" Target="slides/slide54.xml"/><Relationship Id="rId30" Type="http://schemas.openxmlformats.org/officeDocument/2006/relationships/slide" Target="slides/slide58.xml"/><Relationship Id="rId35" Type="http://schemas.openxmlformats.org/officeDocument/2006/relationships/slide" Target="slides/slide69.xml"/><Relationship Id="rId43" Type="http://schemas.openxmlformats.org/officeDocument/2006/relationships/slide" Target="slides/slide80.xml"/><Relationship Id="rId48" Type="http://schemas.openxmlformats.org/officeDocument/2006/relationships/slide" Target="slides/slide87.xml"/><Relationship Id="rId8" Type="http://schemas.openxmlformats.org/officeDocument/2006/relationships/slide" Target="slides/slide32.xml"/><Relationship Id="rId51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557A3C-F6F9-4939-8DC3-E580D09228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47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AE25B-90E1-4943-8741-AA2010EC45E2}" type="slidenum">
              <a:rPr lang="en-GB"/>
              <a:pPr/>
              <a:t>1</a:t>
            </a:fld>
            <a:endParaRPr lang="en-GB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7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E0AE5-D7D2-4F03-8FEF-EC762664DD3E}" type="slidenum">
              <a:rPr lang="en-GB"/>
              <a:pPr/>
              <a:t>10</a:t>
            </a:fld>
            <a:endParaRPr lang="en-GB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11.1 ΕΙΝΑΙ ΜΕΤΑΦΡΑΣΜΕΝΟΣ ΣΤΗ ΣΕΛΙΔΑ 529.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64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9BDF0-105A-4A1D-AC59-EC3C114B00DE}" type="slidenum">
              <a:rPr lang="en-GB"/>
              <a:pPr/>
              <a:t>100</a:t>
            </a:fld>
            <a:endParaRPr lang="en-GB"/>
          </a:p>
        </p:txBody>
      </p:sp>
      <p:sp>
        <p:nvSpPr>
          <p:cNvPr id="67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0DC48F-F8DC-439D-9093-1FF2AA7F89D4}" type="slidenum">
              <a:rPr lang="en-GB" altLang="en-US" sz="1200"/>
              <a:pPr algn="r"/>
              <a:t>100</a:t>
            </a:fld>
            <a:endParaRPr lang="en-GB" altLang="en-US" sz="1200"/>
          </a:p>
        </p:txBody>
      </p:sp>
      <p:sp>
        <p:nvSpPr>
          <p:cNvPr id="67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578.</a:t>
            </a:r>
            <a:endParaRPr lang="en-US" altLang="en-US" b="1" dirty="0" smtClean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C4CDD-6BEF-44D0-9004-9E4B8DF691AD}" type="slidenum">
              <a:rPr lang="en-GB"/>
              <a:pPr/>
              <a:t>101</a:t>
            </a:fld>
            <a:endParaRPr lang="en-GB"/>
          </a:p>
        </p:txBody>
      </p:sp>
      <p:sp>
        <p:nvSpPr>
          <p:cNvPr id="67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14833C-2216-4CA8-8D3D-88D803281206}" type="slidenum">
              <a:rPr lang="en-GB" altLang="en-US" sz="1200"/>
              <a:pPr algn="r"/>
              <a:t>101</a:t>
            </a:fld>
            <a:endParaRPr lang="en-GB" altLang="en-US" sz="1200"/>
          </a:p>
        </p:txBody>
      </p:sp>
      <p:sp>
        <p:nvSpPr>
          <p:cNvPr id="67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578.</a:t>
            </a:r>
            <a:endParaRPr lang="en-US" altLang="en-US" b="1" dirty="0" smtClean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8990A-E3F7-4FDF-A5A8-DBB48414120B}" type="slidenum">
              <a:rPr lang="en-GB"/>
              <a:pPr/>
              <a:t>102</a:t>
            </a:fld>
            <a:endParaRPr lang="en-GB"/>
          </a:p>
        </p:txBody>
      </p:sp>
      <p:sp>
        <p:nvSpPr>
          <p:cNvPr id="67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854D87-ECA6-41E1-B08B-2B4DF29BAFCF}" type="slidenum">
              <a:rPr lang="en-GB" altLang="en-US" sz="1200"/>
              <a:pPr algn="r"/>
              <a:t>102</a:t>
            </a:fld>
            <a:endParaRPr lang="en-GB" altLang="en-US" sz="1200"/>
          </a:p>
        </p:txBody>
      </p:sp>
      <p:sp>
        <p:nvSpPr>
          <p:cNvPr id="67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578.</a:t>
            </a:r>
            <a:endParaRPr lang="en-US" altLang="en-US" b="1" dirty="0" smtClean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4C530-B0CA-483E-9139-B5264F0DCA7D}" type="slidenum">
              <a:rPr lang="en-GB"/>
              <a:pPr/>
              <a:t>103</a:t>
            </a:fld>
            <a:endParaRPr lang="en-GB"/>
          </a:p>
        </p:txBody>
      </p:sp>
      <p:sp>
        <p:nvSpPr>
          <p:cNvPr id="67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B1CA6D-999E-483E-9D89-F56E12BBBAA7}" type="slidenum">
              <a:rPr lang="en-GB" altLang="en-US" sz="1200"/>
              <a:pPr algn="r"/>
              <a:t>103</a:t>
            </a:fld>
            <a:endParaRPr lang="en-GB" altLang="en-US" sz="1200"/>
          </a:p>
        </p:txBody>
      </p:sp>
      <p:sp>
        <p:nvSpPr>
          <p:cNvPr id="67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578.</a:t>
            </a:r>
            <a:endParaRPr lang="en-US" altLang="en-US" b="1" dirty="0" smtClean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21206-37AF-4E91-B164-392DBBD1BBD4}" type="slidenum">
              <a:rPr lang="en-GB"/>
              <a:pPr/>
              <a:t>104</a:t>
            </a:fld>
            <a:endParaRPr lang="en-GB"/>
          </a:p>
        </p:txBody>
      </p:sp>
      <p:sp>
        <p:nvSpPr>
          <p:cNvPr id="68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891949-623A-4FDB-A956-84C46561FEE5}" type="slidenum">
              <a:rPr lang="en-GB" altLang="en-US" sz="1200"/>
              <a:pPr algn="r"/>
              <a:t>104</a:t>
            </a:fld>
            <a:endParaRPr lang="en-GB" altLang="en-US" sz="1200"/>
          </a:p>
        </p:txBody>
      </p:sp>
      <p:sp>
        <p:nvSpPr>
          <p:cNvPr id="68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578.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8033-C282-492A-B2F3-2608C36078AD}" type="slidenum">
              <a:rPr lang="en-GB"/>
              <a:pPr/>
              <a:t>105</a:t>
            </a:fld>
            <a:endParaRPr lang="en-GB"/>
          </a:p>
        </p:txBody>
      </p:sp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15</a:t>
            </a:r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3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154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9779B-6E72-4BFB-92AC-D3F1E81D832D}" type="slidenum">
              <a:rPr lang="en-GB"/>
              <a:pPr/>
              <a:t>11</a:t>
            </a:fld>
            <a:endParaRPr lang="en-GB"/>
          </a:p>
        </p:txBody>
      </p:sp>
      <p:sp>
        <p:nvSpPr>
          <p:cNvPr id="71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21A7FBB-A260-4C8E-8456-753C86DF4FE3}" type="slidenum">
              <a:rPr lang="en-GB" altLang="en-US" sz="1200">
                <a:cs typeface="Arial" charset="0"/>
              </a:rPr>
              <a:pPr algn="r" eaLnBrk="1" hangingPunct="1"/>
              <a:t>11</a:t>
            </a:fld>
            <a:endParaRPr lang="en-GB" altLang="en-US" sz="1200">
              <a:cs typeface="Arial" charset="0"/>
            </a:endParaRPr>
          </a:p>
        </p:txBody>
      </p:sp>
      <p:sp>
        <p:nvSpPr>
          <p:cNvPr id="71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n-US" b="1" dirty="0" smtClean="0"/>
              <a:t>ΤΟ ΔΙΑΓΡΑΜΜΑ ΕΙΝΑΙ</a:t>
            </a:r>
            <a:r>
              <a:rPr lang="el-GR" altLang="en-US" b="1" baseline="0" dirty="0" smtClean="0"/>
              <a:t> ΜΕΤΑΦΡΑΣΜΕΝΟ ΣΤΗ ΣΕΛΙΔΑ 530.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0722D-B01D-4BD1-94B0-6740B5C9949A}" type="slidenum">
              <a:rPr lang="en-GB"/>
              <a:pPr/>
              <a:t>12</a:t>
            </a:fld>
            <a:endParaRPr lang="en-GB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531.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39425-7826-4BD4-94FB-E5CCBD52BA50}" type="slidenum">
              <a:rPr lang="en-GB"/>
              <a:pPr/>
              <a:t>13</a:t>
            </a:fld>
            <a:endParaRPr lang="en-GB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531.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FC222-2956-445B-B47C-A9399203F791}" type="slidenum">
              <a:rPr lang="en-GB"/>
              <a:pPr/>
              <a:t>14</a:t>
            </a:fld>
            <a:endParaRPr lang="en-GB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531.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9E159-26E0-4E38-AF86-0D947BDFA3C0}" type="slidenum">
              <a:rPr lang="en-GB"/>
              <a:pPr/>
              <a:t>15</a:t>
            </a:fld>
            <a:endParaRPr lang="en-GB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BD5EE-D6BB-4A78-9ACF-E3990DF4A7EA}" type="slidenum">
              <a:rPr lang="en-GB"/>
              <a:pPr/>
              <a:t>16</a:t>
            </a:fld>
            <a:endParaRPr lang="en-GB"/>
          </a:p>
        </p:txBody>
      </p:sp>
      <p:sp>
        <p:nvSpPr>
          <p:cNvPr id="604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1808F-8BBA-4EC7-B585-30FA49F5F88E}" type="slidenum">
              <a:rPr lang="en-GB" sz="1200"/>
              <a:pPr algn="r"/>
              <a:t>16</a:t>
            </a:fld>
            <a:endParaRPr lang="en-GB" sz="1200"/>
          </a:p>
        </p:txBody>
      </p:sp>
      <p:sp>
        <p:nvSpPr>
          <p:cNvPr id="6041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E2BB4B3-680F-436D-868C-3ED4018A02E8}" type="slidenum">
              <a:rPr lang="en-GB" sz="1200"/>
              <a:pPr algn="r" eaLnBrk="1" hangingPunct="1"/>
              <a:t>16</a:t>
            </a:fld>
            <a:endParaRPr lang="en-GB" sz="1200"/>
          </a:p>
        </p:txBody>
      </p:sp>
      <p:sp>
        <p:nvSpPr>
          <p:cNvPr id="604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3E3F7-B9CE-460A-85CB-A2AB6C05D836}" type="slidenum">
              <a:rPr lang="en-GB"/>
              <a:pPr/>
              <a:t>17</a:t>
            </a:fld>
            <a:endParaRPr lang="en-GB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4EC8A-B591-49FA-A8E7-959447F0498E}" type="slidenum">
              <a:rPr lang="en-GB"/>
              <a:pPr/>
              <a:t>18</a:t>
            </a:fld>
            <a:endParaRPr lang="en-GB"/>
          </a:p>
        </p:txBody>
      </p:sp>
      <p:sp>
        <p:nvSpPr>
          <p:cNvPr id="619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AE01421-EA12-448D-90A7-26F3E5859DF1}" type="slidenum">
              <a:rPr lang="en-GB" altLang="en-US" sz="1200">
                <a:cs typeface="Arial" charset="0"/>
              </a:rPr>
              <a:pPr algn="r" eaLnBrk="1" hangingPunct="1"/>
              <a:t>18</a:t>
            </a:fld>
            <a:endParaRPr lang="en-GB" altLang="en-US" sz="1200">
              <a:cs typeface="Arial" charset="0"/>
            </a:endParaRPr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11.2 ΕΙΝΑΙ ΜΕΤΑΦΡΑΣΜΕΝΟ ΣΤΗ ΣΕΛΙΔΑ 532.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B5827-7016-467E-89E7-CAA630FFB559}" type="slidenum">
              <a:rPr lang="en-GB"/>
              <a:pPr/>
              <a:t>19</a:t>
            </a:fld>
            <a:endParaRPr lang="en-GB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D6C94-A355-4B43-A9AE-D11AA8336DFC}" type="slidenum">
              <a:rPr lang="en-GB"/>
              <a:pPr/>
              <a:t>2</a:t>
            </a:fld>
            <a:endParaRPr lang="en-GB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552E5-354A-4270-9123-09415EB478C2}" type="slidenum">
              <a:rPr lang="en-GB"/>
              <a:pPr/>
              <a:t>20</a:t>
            </a:fld>
            <a:endParaRPr lang="en-GB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531.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716BD-3799-4008-9063-3A0DC1A3528D}" type="slidenum">
              <a:rPr lang="en-GB"/>
              <a:pPr/>
              <a:t>21</a:t>
            </a:fld>
            <a:endParaRPr lang="en-GB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531.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F4475-FCA0-48B8-A697-A1C2AEF8B640}" type="slidenum">
              <a:rPr lang="en-GB"/>
              <a:pPr/>
              <a:t>22</a:t>
            </a:fld>
            <a:endParaRPr lang="en-GB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531.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6C6C-E8EB-4D11-A90D-DF3D86D0EFD6}" type="slidenum">
              <a:rPr lang="en-GB"/>
              <a:pPr/>
              <a:t>23</a:t>
            </a:fld>
            <a:endParaRPr lang="en-GB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531.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D34A6-35F2-43E4-AB1A-2ADD01FF9A92}" type="slidenum">
              <a:rPr lang="en-GB"/>
              <a:pPr/>
              <a:t>24</a:t>
            </a:fld>
            <a:endParaRPr lang="en-GB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531.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575CB-D1D4-473F-B677-B876B5AE3C19}" type="slidenum">
              <a:rPr lang="en-GB"/>
              <a:pPr/>
              <a:t>25</a:t>
            </a:fld>
            <a:endParaRPr lang="en-GB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531.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C5484-7D79-4F69-81B4-ABBB2577EB11}" type="slidenum">
              <a:rPr lang="en-GB"/>
              <a:pPr/>
              <a:t>26</a:t>
            </a:fld>
            <a:endParaRPr lang="en-GB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1801A-C50D-4309-87F8-3BDE0B796743}" type="slidenum">
              <a:rPr lang="en-GB"/>
              <a:pPr/>
              <a:t>27</a:t>
            </a:fld>
            <a:endParaRPr lang="en-GB"/>
          </a:p>
        </p:txBody>
      </p:sp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01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132E0-B823-420A-B4A0-6303AD552DB9}" type="slidenum">
              <a:rPr lang="en-GB"/>
              <a:pPr/>
              <a:t>28</a:t>
            </a:fld>
            <a:endParaRPr lang="en-GB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11.2 ΕΙΝΑΙ ΜΕΤΑΦΡΑΣΜΕΝΟΣ ΣΤΗ ΣΕΛΙΔΑ 533.</a:t>
            </a:r>
            <a:endParaRPr lang="el-GR" b="1" noProof="1"/>
          </a:p>
        </p:txBody>
      </p:sp>
      <p:sp>
        <p:nvSpPr>
          <p:cNvPr id="392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9C87F-CD7C-4A1C-B804-2B5F9F22984B}" type="slidenum">
              <a:rPr lang="en-GB"/>
              <a:pPr/>
              <a:t>29</a:t>
            </a:fld>
            <a:endParaRPr lang="en-GB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11.2 ΕΙΝΑΙ ΜΕΤΑΦΡΑΣΜΕΝΟΣ ΣΤΗ ΣΕΛΙΔΑ 533.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394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EA96A-E990-43D6-9EFD-44AAEF92E9A9}" type="slidenum">
              <a:rPr lang="en-GB"/>
              <a:pPr/>
              <a:t>3</a:t>
            </a:fld>
            <a:endParaRPr lang="en-GB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D6B0A-F9A6-4840-9BF2-B4ADA9E1F536}" type="slidenum">
              <a:rPr lang="en-GB"/>
              <a:pPr/>
              <a:t>30</a:t>
            </a:fld>
            <a:endParaRPr lang="en-GB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11.2 ΕΙΝΑΙ ΜΕΤΑΦΡΑΣΜΕΝΟΣ ΣΤΗ ΣΕΛΙΔΑ 533.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396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39257-6ABE-4FC3-B55C-0F3E34977783}" type="slidenum">
              <a:rPr lang="en-GB"/>
              <a:pPr/>
              <a:t>31</a:t>
            </a:fld>
            <a:endParaRPr lang="en-GB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11.2 ΕΙΝΑΙ ΜΕΤΑΦΡΑΣΜΕΝΟΣ ΣΤΗ ΣΕΛΙΔΑ 533.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398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F82DA-6D8C-4972-B648-97A13353285D}" type="slidenum">
              <a:rPr lang="en-GB"/>
              <a:pPr/>
              <a:t>32</a:t>
            </a:fld>
            <a:endParaRPr lang="en-GB"/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03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0A873-A954-428E-8E06-CEF8F3367455}" type="slidenum">
              <a:rPr lang="en-GB"/>
              <a:pPr/>
              <a:t>33</a:t>
            </a:fld>
            <a:endParaRPr lang="en-GB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11.3 ΕΙΝΑΙ ΜΕΤΑΦΡΑΣΜΕΝΟΣ ΣΤΗ ΣΕΛΙΔΑ 535.</a:t>
            </a:r>
            <a:endParaRPr lang="el-GR" b="1" noProof="1"/>
          </a:p>
        </p:txBody>
      </p:sp>
      <p:sp>
        <p:nvSpPr>
          <p:cNvPr id="558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DB4E3-A531-48A6-BE49-A4AFA9A5D124}" type="slidenum">
              <a:rPr lang="en-GB"/>
              <a:pPr/>
              <a:t>34</a:t>
            </a:fld>
            <a:endParaRPr lang="en-GB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11.3 ΕΙΝΑΙ ΜΕΤΑΦΡΑΣΜΕΝΟΣ ΣΤΗ ΣΕΛΙΔΑ 535.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60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E865F-076C-4A6C-8E88-AC54B57C8982}" type="slidenum">
              <a:rPr lang="en-GB"/>
              <a:pPr/>
              <a:t>35</a:t>
            </a:fld>
            <a:endParaRPr lang="en-GB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11.3 ΕΙΝΑΙ</a:t>
            </a:r>
            <a:r>
              <a:rPr lang="el-GR" b="1" baseline="0" noProof="1" smtClean="0"/>
              <a:t> ΜΕΤΑΦΡΑΣΜΕΝΟΣ ΣΤΗ ΣΕΛΙΔΑ 536.</a:t>
            </a:r>
            <a:endParaRPr lang="el-GR" b="1" noProof="1"/>
          </a:p>
        </p:txBody>
      </p:sp>
      <p:sp>
        <p:nvSpPr>
          <p:cNvPr id="404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811C3-60F6-4DDB-A678-FE9B76D9F0D3}" type="slidenum">
              <a:rPr lang="en-GB"/>
              <a:pPr/>
              <a:t>36</a:t>
            </a:fld>
            <a:endParaRPr lang="en-GB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 11.3 ΕΙΝΑΙ</a:t>
            </a:r>
            <a:r>
              <a:rPr lang="el-GR" b="1" baseline="0" noProof="1" smtClean="0"/>
              <a:t> ΜΕΤΑΦΡΑΣΜΕΝΟΣ ΣΤΗ ΣΕΛΙΔΑ 536.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06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E25A2-A25C-414F-9DB8-F191E39494A1}" type="slidenum">
              <a:rPr lang="en-GB"/>
              <a:pPr/>
              <a:t>37</a:t>
            </a:fld>
            <a:endParaRPr lang="en-GB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 11.3 ΕΙΝΑΙ</a:t>
            </a:r>
            <a:r>
              <a:rPr lang="el-GR" b="1" baseline="0" noProof="1" smtClean="0"/>
              <a:t> ΜΕΤΑΦΡΑΣΜΕΝΟΣ ΣΤΗ ΣΕΛΙΔΑ 536.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08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6D71F-E5D5-460F-81AE-2AF04910A301}" type="slidenum">
              <a:rPr lang="en-GB"/>
              <a:pPr/>
              <a:t>38</a:t>
            </a:fld>
            <a:endParaRPr lang="en-GB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 11.3 ΕΙΝΑΙ</a:t>
            </a:r>
            <a:r>
              <a:rPr lang="el-GR" b="1" baseline="0" noProof="1" smtClean="0"/>
              <a:t> ΜΕΤΑΦΡΑΣΜΕΝΟΣ ΣΤΗ ΣΕΛΙΔΑ 536.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10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29FC8-4E5B-49BA-BAB1-58C1D32EB0F0}" type="slidenum">
              <a:rPr lang="en-GB"/>
              <a:pPr/>
              <a:t>39</a:t>
            </a:fld>
            <a:endParaRPr lang="en-GB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 ΠΙΝΑΚΑΣ 11.4 ΕΙΝΑΙ</a:t>
            </a:r>
            <a:r>
              <a:rPr lang="el-GR" b="1" baseline="0" noProof="1" smtClean="0"/>
              <a:t> ΜΕΤΑΦΡΑΣΜΕΝΟΣ ΣΤΗ ΣΕΛΙΔΑ 537.</a:t>
            </a:r>
            <a:endParaRPr lang="el-GR" b="1" noProof="1"/>
          </a:p>
        </p:txBody>
      </p:sp>
      <p:sp>
        <p:nvSpPr>
          <p:cNvPr id="562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1BACB-2383-4F63-B8CA-174216A5251A}" type="slidenum">
              <a:rPr lang="en-GB"/>
              <a:pPr/>
              <a:t>4</a:t>
            </a:fld>
            <a:endParaRPr lang="en-GB"/>
          </a:p>
        </p:txBody>
      </p:sp>
      <p:sp>
        <p:nvSpPr>
          <p:cNvPr id="68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CE5CF6-1F2A-414B-80CB-7CDB69AE87E2}" type="slidenum">
              <a:rPr lang="en-GB" altLang="en-US" sz="1200">
                <a:cs typeface="Arial" charset="0"/>
              </a:rPr>
              <a:pPr algn="r"/>
              <a:t>4</a:t>
            </a:fld>
            <a:endParaRPr lang="en-GB" altLang="en-US" sz="1200">
              <a:cs typeface="Arial" charset="0"/>
            </a:endParaRPr>
          </a:p>
        </p:txBody>
      </p:sp>
      <p:sp>
        <p:nvSpPr>
          <p:cNvPr id="68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11.1 ΕΙΝΑΙ ΜΕΤΑΦΡΑΣΜΕΝΟ ΣΤΗ ΣΕΛΙΔΑ 529.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05C92-F31C-45B5-A032-377F0A6DA95B}" type="slidenum">
              <a:rPr lang="en-GB"/>
              <a:pPr/>
              <a:t>40</a:t>
            </a:fld>
            <a:endParaRPr lang="en-GB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11.4 ΕΙΝΑΙ</a:t>
            </a:r>
            <a:r>
              <a:rPr lang="el-GR" b="1" baseline="0" noProof="1" smtClean="0"/>
              <a:t> ΜΕΤΑΦΡΑΣΜΕΝΟΣ ΣΤΗ ΣΕΛΙΔΑ 537.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64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4392D-CE8A-4DF2-B83F-60CE4E5FCA23}" type="slidenum">
              <a:rPr lang="en-GB"/>
              <a:pPr/>
              <a:t>41</a:t>
            </a:fld>
            <a:endParaRPr lang="en-GB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11.4 ΕΙΝΑΙ</a:t>
            </a:r>
            <a:r>
              <a:rPr lang="el-GR" b="1" baseline="0" noProof="1" smtClean="0"/>
              <a:t> ΜΕΤΑΦΡΑΣΜΕΝΟΣ ΣΤΗ ΣΕΛΙΔΑ 537.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66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FA69D-D2C0-458E-AA3D-A0A98404AE41}" type="slidenum">
              <a:rPr lang="en-GB"/>
              <a:pPr/>
              <a:t>42</a:t>
            </a:fld>
            <a:endParaRPr lang="en-GB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11.4 ΕΙΝΑΙ</a:t>
            </a:r>
            <a:r>
              <a:rPr lang="el-GR" b="1" baseline="0" noProof="1" smtClean="0"/>
              <a:t> ΜΕΤΑΦΡΑΣΜΕΝΟΣ ΣΤΗ ΣΕΛΙΔΑ 537.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68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3AB7C-8FF0-4465-808C-0D08F1322D47}" type="slidenum">
              <a:rPr lang="en-GB"/>
              <a:pPr/>
              <a:t>43</a:t>
            </a:fld>
            <a:endParaRPr lang="en-GB"/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26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EB126-4EBD-4B2A-90A8-2B1A7607B3B3}" type="slidenum">
              <a:rPr lang="en-GB"/>
              <a:pPr/>
              <a:t>44</a:t>
            </a:fld>
            <a:endParaRPr lang="en-GB"/>
          </a:p>
        </p:txBody>
      </p:sp>
      <p:sp>
        <p:nvSpPr>
          <p:cNvPr id="711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1A67DE4A-C9B8-4A8F-9EBD-F3C27C70A306}" type="slidenum">
              <a:rPr lang="en-GB" altLang="en-US" sz="1200"/>
              <a:pPr algn="r"/>
              <a:t>44</a:t>
            </a:fld>
            <a:endParaRPr lang="en-GB" altLang="en-US" sz="1200"/>
          </a:p>
        </p:txBody>
      </p:sp>
      <p:sp>
        <p:nvSpPr>
          <p:cNvPr id="7116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l-GR" altLang="en-US" b="1" dirty="0" smtClean="0"/>
              <a:t>Ο ΠΙΝΑΚΑΣ</a:t>
            </a:r>
            <a:r>
              <a:rPr lang="el-GR" altLang="en-US" b="1" baseline="0" dirty="0" smtClean="0"/>
              <a:t> 11.6 ΕΙΝΑΙ ΜΕΤΑΦΡΑΣΜΕΝΟΣ ΣΤΗ ΣΕΛΙΔΑ 542.</a:t>
            </a:r>
            <a:endParaRPr lang="en-GB" altLang="en-US" b="1" dirty="0"/>
          </a:p>
        </p:txBody>
      </p:sp>
      <p:sp>
        <p:nvSpPr>
          <p:cNvPr id="7116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AA02-48BE-47C3-ACC3-EB17F245A5B3}" type="slidenum">
              <a:rPr lang="en-GB"/>
              <a:pPr/>
              <a:t>45</a:t>
            </a:fld>
            <a:endParaRPr lang="en-GB"/>
          </a:p>
        </p:txBody>
      </p:sp>
      <p:sp>
        <p:nvSpPr>
          <p:cNvPr id="71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6A8D051C-8910-41CE-81E9-1075998742E6}" type="slidenum">
              <a:rPr lang="en-GB" altLang="en-US" sz="1200"/>
              <a:pPr algn="r"/>
              <a:t>45</a:t>
            </a:fld>
            <a:endParaRPr lang="en-GB" altLang="en-US" sz="1200"/>
          </a:p>
        </p:txBody>
      </p:sp>
      <p:sp>
        <p:nvSpPr>
          <p:cNvPr id="7137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Ο ΠΙΝΑΚΑΣ</a:t>
            </a:r>
            <a:r>
              <a:rPr lang="el-GR" altLang="en-US" b="1" baseline="0" dirty="0" smtClean="0"/>
              <a:t> 11.6 ΕΙΝΑΙ ΜΕΤΑΦΡΑΣΜΕΝΟΣ ΣΤΗ ΣΕΛΙΔΑ 542.</a:t>
            </a:r>
            <a:endParaRPr lang="en-GB" altLang="en-US" b="1" dirty="0" smtClean="0"/>
          </a:p>
          <a:p>
            <a:endParaRPr lang="en-GB" altLang="en-US" dirty="0"/>
          </a:p>
        </p:txBody>
      </p:sp>
      <p:sp>
        <p:nvSpPr>
          <p:cNvPr id="7137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A9724-9DBD-452E-89C9-75B4F42B44CC}" type="slidenum">
              <a:rPr lang="en-GB"/>
              <a:pPr/>
              <a:t>46</a:t>
            </a:fld>
            <a:endParaRPr lang="en-GB"/>
          </a:p>
        </p:txBody>
      </p:sp>
      <p:sp>
        <p:nvSpPr>
          <p:cNvPr id="71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01278C54-99DE-4D81-99D2-B37FCC52A5B8}" type="slidenum">
              <a:rPr lang="en-GB" altLang="en-US" sz="1200"/>
              <a:pPr algn="r"/>
              <a:t>46</a:t>
            </a:fld>
            <a:endParaRPr lang="en-GB" altLang="en-US" sz="1200"/>
          </a:p>
        </p:txBody>
      </p:sp>
      <p:sp>
        <p:nvSpPr>
          <p:cNvPr id="7157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l-GR" altLang="en-US" b="1" dirty="0" smtClean="0"/>
              <a:t>Ο ΠΙΝΑΚΑΣ</a:t>
            </a:r>
            <a:r>
              <a:rPr lang="el-GR" altLang="en-US" b="1" baseline="0" dirty="0" smtClean="0"/>
              <a:t> 11.6 ΕΙΝΑΙ ΜΕΤΑΦΡΑΣΜΕΝΟΣ ΣΤΗ ΣΕΛΙΔΑ 542.</a:t>
            </a:r>
            <a:endParaRPr lang="en-GB" altLang="en-US" b="1" dirty="0"/>
          </a:p>
        </p:txBody>
      </p:sp>
      <p:sp>
        <p:nvSpPr>
          <p:cNvPr id="7157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513DA-78D8-4316-A7ED-187ECA7FAD3F}" type="slidenum">
              <a:rPr lang="en-GB"/>
              <a:pPr/>
              <a:t>47</a:t>
            </a:fld>
            <a:endParaRPr lang="en-GB"/>
          </a:p>
        </p:txBody>
      </p:sp>
      <p:sp>
        <p:nvSpPr>
          <p:cNvPr id="69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D60C9791-EFBF-4078-948E-C6C64B27D660}" type="slidenum">
              <a:rPr lang="en-GB" altLang="en-US" sz="1200"/>
              <a:pPr algn="r"/>
              <a:t>47</a:t>
            </a:fld>
            <a:endParaRPr lang="en-GB" altLang="en-US" sz="1200"/>
          </a:p>
        </p:txBody>
      </p:sp>
      <p:sp>
        <p:nvSpPr>
          <p:cNvPr id="6912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Ο ΠΙΝΑΚΑΣ</a:t>
            </a:r>
            <a:r>
              <a:rPr lang="el-GR" altLang="en-US" b="1" baseline="0" dirty="0" smtClean="0"/>
              <a:t> 11.6 ΕΙΝΑΙ ΜΕΤΑΦΡΑΣΜΕΝΟΣ ΣΤΗ ΣΕΛΙΔΑ 542.</a:t>
            </a:r>
            <a:endParaRPr lang="en-GB" altLang="en-US" b="1" dirty="0" smtClean="0"/>
          </a:p>
          <a:p>
            <a:endParaRPr lang="en-GB" altLang="en-US" dirty="0"/>
          </a:p>
        </p:txBody>
      </p:sp>
      <p:sp>
        <p:nvSpPr>
          <p:cNvPr id="6912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D1036-3E59-4329-A0C5-02192405013E}" type="slidenum">
              <a:rPr lang="en-GB"/>
              <a:pPr/>
              <a:t>48</a:t>
            </a:fld>
            <a:endParaRPr lang="en-GB"/>
          </a:p>
        </p:txBody>
      </p:sp>
      <p:sp>
        <p:nvSpPr>
          <p:cNvPr id="69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A226D400-6609-4247-8E3F-5649F01EDA74}" type="slidenum">
              <a:rPr lang="en-GB" altLang="en-US" sz="1200"/>
              <a:pPr algn="r"/>
              <a:t>48</a:t>
            </a:fld>
            <a:endParaRPr lang="en-GB" altLang="en-US" sz="1200"/>
          </a:p>
        </p:txBody>
      </p:sp>
      <p:sp>
        <p:nvSpPr>
          <p:cNvPr id="6932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Ο ΠΙΝΑΚΑΣ</a:t>
            </a:r>
            <a:r>
              <a:rPr lang="el-GR" altLang="en-US" b="1" baseline="0" dirty="0" smtClean="0"/>
              <a:t> 11.7 ΕΙΝΑΙ ΜΕΤΑΦΡΑΣΜΕΝΟΣ ΣΤΗ ΣΕΛΙΔΑ 543.</a:t>
            </a:r>
            <a:endParaRPr lang="en-GB" altLang="en-US" b="1" dirty="0" smtClean="0"/>
          </a:p>
          <a:p>
            <a:endParaRPr lang="en-GB" altLang="en-US" dirty="0"/>
          </a:p>
        </p:txBody>
      </p:sp>
      <p:sp>
        <p:nvSpPr>
          <p:cNvPr id="6932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E20E2-A8EE-458F-9556-910E763A9587}" type="slidenum">
              <a:rPr lang="en-GB"/>
              <a:pPr/>
              <a:t>49</a:t>
            </a:fld>
            <a:endParaRPr lang="en-GB"/>
          </a:p>
        </p:txBody>
      </p:sp>
      <p:sp>
        <p:nvSpPr>
          <p:cNvPr id="69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B46A1A90-CD90-433B-B609-936C8B887412}" type="slidenum">
              <a:rPr lang="en-GB" altLang="en-US" sz="1200"/>
              <a:pPr algn="r"/>
              <a:t>49</a:t>
            </a:fld>
            <a:endParaRPr lang="en-GB" altLang="en-US" sz="1200"/>
          </a:p>
        </p:txBody>
      </p:sp>
      <p:sp>
        <p:nvSpPr>
          <p:cNvPr id="6952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Ο ΠΙΝΑΚΑΣ</a:t>
            </a:r>
            <a:r>
              <a:rPr lang="el-GR" altLang="en-US" b="1" baseline="0" dirty="0" smtClean="0"/>
              <a:t> 11.7 ΕΙΝΑΙ ΜΕΤΑΦΡΑΣΜΕΝΟΣ ΣΤΗ ΣΕΛΙΔΑ 543.</a:t>
            </a:r>
            <a:endParaRPr lang="en-GB" altLang="en-US" b="1" dirty="0" smtClean="0"/>
          </a:p>
          <a:p>
            <a:endParaRPr lang="en-GB" altLang="en-US" dirty="0"/>
          </a:p>
        </p:txBody>
      </p:sp>
      <p:sp>
        <p:nvSpPr>
          <p:cNvPr id="6953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5A6FA-BAEA-4AA0-BEFB-F5354C06B45F}" type="slidenum">
              <a:rPr lang="en-GB"/>
              <a:pPr/>
              <a:t>5</a:t>
            </a:fld>
            <a:endParaRPr lang="en-GB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D28AC-99E3-4E7D-82A7-4B4836C20A78}" type="slidenum">
              <a:rPr lang="en-GB"/>
              <a:pPr/>
              <a:t>50</a:t>
            </a:fld>
            <a:endParaRPr lang="en-GB"/>
          </a:p>
        </p:txBody>
      </p:sp>
      <p:sp>
        <p:nvSpPr>
          <p:cNvPr id="69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55EC986C-78A8-4912-B817-0485D8576E20}" type="slidenum">
              <a:rPr lang="en-GB" altLang="en-US" sz="1200"/>
              <a:pPr algn="r"/>
              <a:t>50</a:t>
            </a:fld>
            <a:endParaRPr lang="en-GB" altLang="en-US" sz="1200"/>
          </a:p>
        </p:txBody>
      </p:sp>
      <p:sp>
        <p:nvSpPr>
          <p:cNvPr id="6973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Ο ΠΙΝΑΚΑΣ</a:t>
            </a:r>
            <a:r>
              <a:rPr lang="el-GR" altLang="en-US" b="1" baseline="0" dirty="0" smtClean="0"/>
              <a:t> 11.7 ΕΙΝΑΙ ΜΕΤΑΦΡΑΣΜΕΝΟΣ ΣΤΗ ΣΕΛΙΔΑ 543.</a:t>
            </a:r>
            <a:endParaRPr lang="en-GB" altLang="en-US" b="1" dirty="0" smtClean="0"/>
          </a:p>
          <a:p>
            <a:endParaRPr lang="en-GB" altLang="en-US" dirty="0"/>
          </a:p>
        </p:txBody>
      </p:sp>
      <p:sp>
        <p:nvSpPr>
          <p:cNvPr id="6973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F61A4-59B7-409D-8383-B87F580E0405}" type="slidenum">
              <a:rPr lang="en-GB"/>
              <a:pPr/>
              <a:t>51</a:t>
            </a:fld>
            <a:endParaRPr lang="en-GB"/>
          </a:p>
        </p:txBody>
      </p:sp>
      <p:sp>
        <p:nvSpPr>
          <p:cNvPr id="699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F6AE1A3D-C85C-490F-A124-DC42E807C500}" type="slidenum">
              <a:rPr lang="en-GB" altLang="en-US" sz="1200"/>
              <a:pPr algn="r"/>
              <a:t>51</a:t>
            </a:fld>
            <a:endParaRPr lang="en-GB" altLang="en-US" sz="1200"/>
          </a:p>
        </p:txBody>
      </p:sp>
      <p:sp>
        <p:nvSpPr>
          <p:cNvPr id="6993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Ο ΠΙΝΑΚΑΣ</a:t>
            </a:r>
            <a:r>
              <a:rPr lang="el-GR" altLang="en-US" b="1" baseline="0" dirty="0" smtClean="0"/>
              <a:t> 11.7 ΕΙΝΑΙ ΜΕΤΑΦΡΑΣΜΕΝΟΣ ΣΤΗ ΣΕΛΙΔΑ 543.</a:t>
            </a:r>
            <a:endParaRPr lang="en-GB" altLang="en-US" b="1" dirty="0" smtClean="0"/>
          </a:p>
          <a:p>
            <a:endParaRPr lang="en-GB" altLang="en-US" dirty="0"/>
          </a:p>
        </p:txBody>
      </p:sp>
      <p:sp>
        <p:nvSpPr>
          <p:cNvPr id="6993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7F152-BCF0-4408-8AE5-B0F171DEA470}" type="slidenum">
              <a:rPr lang="en-GB"/>
              <a:pPr/>
              <a:t>52</a:t>
            </a:fld>
            <a:endParaRPr lang="en-GB"/>
          </a:p>
        </p:txBody>
      </p:sp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11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42B78-4BB9-473F-A9D9-1867BA691160}" type="slidenum">
              <a:rPr lang="en-GB"/>
              <a:pPr/>
              <a:t>53</a:t>
            </a:fld>
            <a:endParaRPr lang="en-GB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11.5 ΕΙΝΑΙ ΜΕΤΑΦΡΑΣΜΕΝΟ ΣΤΗ ΣΕΛΙΔΑ 541.</a:t>
            </a:r>
            <a:endParaRPr lang="el-GR" b="1" noProof="1"/>
          </a:p>
        </p:txBody>
      </p:sp>
      <p:sp>
        <p:nvSpPr>
          <p:cNvPr id="433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C7D75-A0B0-484D-B3BA-B9F2A3060543}" type="slidenum">
              <a:rPr lang="en-GB"/>
              <a:pPr/>
              <a:t>54</a:t>
            </a:fld>
            <a:endParaRPr lang="en-GB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11.5 ΕΙΝΑΙ ΜΕΤΑΦΡΑΣΜΕΝΟ ΣΤΗ ΣΕΛΙΔΑ 541.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35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D7F10-EFC9-4378-AB4F-42293D802851}" type="slidenum">
              <a:rPr lang="en-GB"/>
              <a:pPr/>
              <a:t>55</a:t>
            </a:fld>
            <a:endParaRPr lang="en-GB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11.5 ΕΙΝΑΙ ΜΕΤΑΦΡΑΣΜΕΝΟ ΣΤΗ ΣΕΛΙΔΑ 541.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37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8F18A-174E-45E1-B990-A80F72DF38A4}" type="slidenum">
              <a:rPr lang="en-GB"/>
              <a:pPr/>
              <a:t>56</a:t>
            </a:fld>
            <a:endParaRPr lang="en-GB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11.5 ΕΙΝΑΙ ΜΕΤΑΦΡΑΣΜΕΝΟ ΣΤΗ ΣΕΛΙΔΑ 541.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39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2EC1C-55E5-4C5F-BA8B-011BBC130C7C}" type="slidenum">
              <a:rPr lang="en-GB"/>
              <a:pPr/>
              <a:t>57</a:t>
            </a:fld>
            <a:endParaRPr lang="en-GB"/>
          </a:p>
        </p:txBody>
      </p:sp>
      <p:sp>
        <p:nvSpPr>
          <p:cNvPr id="621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55872A7C-C108-48F6-8D63-C709891D7B98}" type="slidenum">
              <a:rPr lang="en-GB" altLang="en-US" sz="1200"/>
              <a:pPr algn="r"/>
              <a:t>57</a:t>
            </a:fld>
            <a:endParaRPr lang="en-GB" altLang="en-US" sz="1200"/>
          </a:p>
        </p:txBody>
      </p:sp>
      <p:sp>
        <p:nvSpPr>
          <p:cNvPr id="621571" name="Rectangle 2050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l-GR" altLang="en-US" b="1" dirty="0" smtClean="0"/>
              <a:t>ΤΟ ΔΙΑΓΡΑΜΜΑ 11.4 ΕΙΝΑΙ</a:t>
            </a:r>
            <a:r>
              <a:rPr lang="el-GR" altLang="en-US" b="1" baseline="0" dirty="0" smtClean="0"/>
              <a:t> ΜΕΤΑΦΡΑΣΜΕΝΟ ΣΤΗ ΣΕΛΙΔΑ 540.</a:t>
            </a:r>
            <a:endParaRPr lang="en-US" altLang="en-US" b="1" dirty="0"/>
          </a:p>
        </p:txBody>
      </p:sp>
      <p:sp>
        <p:nvSpPr>
          <p:cNvPr id="621572" name="Rectangle 205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7AEE0-D8B6-47EA-A339-7EC45979A8CC}" type="slidenum">
              <a:rPr lang="en-GB"/>
              <a:pPr/>
              <a:t>58</a:t>
            </a:fld>
            <a:endParaRPr lang="en-GB"/>
          </a:p>
        </p:txBody>
      </p:sp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95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95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88DC9-015E-40E4-B3AB-18EA822FF0B2}" type="slidenum">
              <a:rPr lang="en-GB"/>
              <a:pPr/>
              <a:t>59</a:t>
            </a:fld>
            <a:endParaRPr lang="en-GB"/>
          </a:p>
        </p:txBody>
      </p:sp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F7695E-0CAB-4857-87ED-A8803DB07BDC}" type="slidenum">
              <a:rPr lang="en-GB" sz="1200"/>
              <a:pPr algn="r"/>
              <a:t>59</a:t>
            </a:fld>
            <a:endParaRPr lang="en-GB" sz="1200"/>
          </a:p>
        </p:txBody>
      </p:sp>
      <p:sp>
        <p:nvSpPr>
          <p:cNvPr id="4515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15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515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15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159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5159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154F6-2D04-4786-806F-A74A2F06F1EB}" type="slidenum">
              <a:rPr lang="en-GB"/>
              <a:pPr/>
              <a:t>6</a:t>
            </a:fld>
            <a:endParaRPr lang="en-GB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11.1 ΕΙΝΑΙ ΜΕΤΑΦΡΑΣΜΕΝΟΣ ΣΤΗ ΣΕΛΙΔΑ 529.</a:t>
            </a:r>
            <a:endParaRPr lang="el-GR" b="1" noProof="1"/>
          </a:p>
        </p:txBody>
      </p:sp>
      <p:sp>
        <p:nvSpPr>
          <p:cNvPr id="635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9C428-E251-4C24-B67C-E30CEC45E0BB}" type="slidenum">
              <a:rPr lang="en-GB"/>
              <a:pPr/>
              <a:t>60</a:t>
            </a:fld>
            <a:endParaRPr lang="en-GB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11.8 ΕΙΝΑΙ ΜΕΤΑΦΡΑΣΜΕΝΟ ΣΤΗ ΣΕΛΙΔΑ 545.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CCA6E-9C73-4DC2-B730-A94D802C0B19}" type="slidenum">
              <a:rPr lang="en-GB"/>
              <a:pPr/>
              <a:t>61</a:t>
            </a:fld>
            <a:endParaRPr lang="en-GB"/>
          </a:p>
        </p:txBody>
      </p:sp>
      <p:sp>
        <p:nvSpPr>
          <p:cNvPr id="455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9729B6-D2F2-4233-9089-FF4513F4C2EF}" type="slidenum">
              <a:rPr lang="en-GB" sz="1200"/>
              <a:pPr algn="r"/>
              <a:t>61</a:t>
            </a:fld>
            <a:endParaRPr lang="en-GB" sz="1200"/>
          </a:p>
        </p:txBody>
      </p:sp>
      <p:sp>
        <p:nvSpPr>
          <p:cNvPr id="4556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56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556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56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56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556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56126-032E-45AD-933E-23345246E36E}" type="slidenum">
              <a:rPr lang="en-GB"/>
              <a:pPr/>
              <a:t>62</a:t>
            </a:fld>
            <a:endParaRPr lang="en-GB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AE733-641B-45A6-B140-4BDDDFFE6BF2}" type="slidenum">
              <a:rPr lang="en-GB"/>
              <a:pPr/>
              <a:t>63</a:t>
            </a:fld>
            <a:endParaRPr lang="en-GB"/>
          </a:p>
        </p:txBody>
      </p:sp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597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03A1E-757A-46B6-BCB6-6D65F43F5797}" type="slidenum">
              <a:rPr lang="en-GB"/>
              <a:pPr/>
              <a:t>64</a:t>
            </a:fld>
            <a:endParaRPr lang="en-GB"/>
          </a:p>
        </p:txBody>
      </p:sp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18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AAA37-35EF-412B-A241-04623D548BA5}" type="slidenum">
              <a:rPr lang="en-GB"/>
              <a:pPr/>
              <a:t>65</a:t>
            </a:fld>
            <a:endParaRPr lang="en-GB"/>
          </a:p>
        </p:txBody>
      </p:sp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7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38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952F8-555D-4A31-8A6B-0C65FAA63970}" type="slidenum">
              <a:rPr lang="en-GB"/>
              <a:pPr/>
              <a:t>66</a:t>
            </a:fld>
            <a:endParaRPr lang="en-GB"/>
          </a:p>
        </p:txBody>
      </p:sp>
      <p:sp>
        <p:nvSpPr>
          <p:cNvPr id="70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EA635D6F-6272-49EE-A160-A4BF245C2593}" type="slidenum">
              <a:rPr lang="en-GB" altLang="en-US" sz="1200"/>
              <a:pPr algn="r"/>
              <a:t>66</a:t>
            </a:fld>
            <a:endParaRPr lang="en-GB" altLang="en-US" sz="1200"/>
          </a:p>
        </p:txBody>
      </p:sp>
      <p:sp>
        <p:nvSpPr>
          <p:cNvPr id="7055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11.10 ΕΙΝΑΙ ΜΕΤΑΦΡΑΣΜΕΝΟ ΣΤΗ ΣΕΛΙΔΑ 553.</a:t>
            </a:r>
            <a:endParaRPr lang="en-GB" altLang="en-US" b="1" dirty="0"/>
          </a:p>
        </p:txBody>
      </p:sp>
      <p:sp>
        <p:nvSpPr>
          <p:cNvPr id="7055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AF90-6B21-4F81-86EE-F641D6AC0F3B}" type="slidenum">
              <a:rPr lang="en-GB"/>
              <a:pPr/>
              <a:t>67</a:t>
            </a:fld>
            <a:endParaRPr lang="en-GB"/>
          </a:p>
        </p:txBody>
      </p:sp>
      <p:sp>
        <p:nvSpPr>
          <p:cNvPr id="70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7659EF7C-EED2-413E-B445-8CED0CC4EF65}" type="slidenum">
              <a:rPr lang="en-GB" altLang="en-US" sz="1200"/>
              <a:pPr algn="r"/>
              <a:t>67</a:t>
            </a:fld>
            <a:endParaRPr lang="en-GB" altLang="en-US" sz="1200"/>
          </a:p>
        </p:txBody>
      </p:sp>
      <p:sp>
        <p:nvSpPr>
          <p:cNvPr id="7075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11.10 ΕΙΝΑΙ ΜΕΤΑΦΡΑΣΜΕΝΟ ΣΤΗ ΣΕΛΙΔΑ 553.</a:t>
            </a:r>
            <a:endParaRPr lang="en-GB" altLang="en-US" b="1" dirty="0" smtClean="0"/>
          </a:p>
          <a:p>
            <a:endParaRPr lang="en-GB" altLang="en-US" dirty="0"/>
          </a:p>
        </p:txBody>
      </p:sp>
      <p:sp>
        <p:nvSpPr>
          <p:cNvPr id="7075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75D2-49C7-467F-883C-3598EB158BAA}" type="slidenum">
              <a:rPr lang="en-GB"/>
              <a:pPr/>
              <a:t>68</a:t>
            </a:fld>
            <a:endParaRPr lang="en-GB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00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886FB-FA93-4265-84EC-51E2F3E1C197}" type="slidenum">
              <a:rPr lang="en-GB"/>
              <a:pPr/>
              <a:t>69</a:t>
            </a:fld>
            <a:endParaRPr lang="en-GB"/>
          </a:p>
        </p:txBody>
      </p:sp>
      <p:sp>
        <p:nvSpPr>
          <p:cNvPr id="70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23EC7EF6-4ADE-4DF3-906F-2374748887FB}" type="slidenum">
              <a:rPr lang="en-GB" altLang="en-US" sz="1200"/>
              <a:pPr algn="r"/>
              <a:t>69</a:t>
            </a:fld>
            <a:endParaRPr lang="en-GB" altLang="en-US" sz="1200"/>
          </a:p>
        </p:txBody>
      </p:sp>
      <p:sp>
        <p:nvSpPr>
          <p:cNvPr id="7014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11.9 ΕΙΝΑΙ ΜΕΤΑΦΡΑΣΜΕΝΟΣ ΣΤΗ ΣΕΛΙΔΑ 553.</a:t>
            </a:r>
            <a:endParaRPr lang="en-GB" altLang="en-US" b="1" dirty="0"/>
          </a:p>
        </p:txBody>
      </p:sp>
      <p:sp>
        <p:nvSpPr>
          <p:cNvPr id="7014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A5876-1FB7-4FEC-998B-1EF9582F936C}" type="slidenum">
              <a:rPr lang="en-GB"/>
              <a:pPr/>
              <a:t>7</a:t>
            </a:fld>
            <a:endParaRPr lang="en-GB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11.1 ΕΙΝΑΙ ΜΕΤΑΦΡΑΣΜΕΝΟΣ ΣΤΗ ΣΕΛΙΔΑ 529.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637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63C1F-3769-47C1-9ADF-7F7C01DD94D6}" type="slidenum">
              <a:rPr lang="en-GB"/>
              <a:pPr/>
              <a:t>70</a:t>
            </a:fld>
            <a:endParaRPr lang="en-GB"/>
          </a:p>
        </p:txBody>
      </p:sp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9D40E9B0-6EC9-4F61-875F-EE74AC974855}" type="slidenum">
              <a:rPr lang="en-GB" altLang="en-US" sz="1200"/>
              <a:pPr algn="r"/>
              <a:t>70</a:t>
            </a:fld>
            <a:endParaRPr lang="en-GB" altLang="en-US" sz="1200"/>
          </a:p>
        </p:txBody>
      </p:sp>
      <p:sp>
        <p:nvSpPr>
          <p:cNvPr id="7034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11.9 ΕΙΝΑΙ ΜΕΤΑΦΡΑΣΜΕΝΟΣ ΣΤΗ ΣΕΛΙΔΑ 553.</a:t>
            </a:r>
            <a:endParaRPr lang="en-GB" altLang="en-US" b="1" dirty="0" smtClean="0"/>
          </a:p>
          <a:p>
            <a:endParaRPr lang="en-GB" altLang="en-US" dirty="0"/>
          </a:p>
        </p:txBody>
      </p:sp>
      <p:sp>
        <p:nvSpPr>
          <p:cNvPr id="7034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59A7E-4E2F-4BD8-A7FE-67EB2DE0CB26}" type="slidenum">
              <a:rPr lang="en-GB"/>
              <a:pPr/>
              <a:t>71</a:t>
            </a:fld>
            <a:endParaRPr lang="en-GB"/>
          </a:p>
        </p:txBody>
      </p:sp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61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61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ABB79-9CD6-45F8-B886-D5403B449FF0}" type="slidenum">
              <a:rPr lang="en-GB"/>
              <a:pPr/>
              <a:t>72</a:t>
            </a:fld>
            <a:endParaRPr lang="en-GB"/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821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82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BC1A2-A2F5-428F-9F3C-BBE8ED85C2D9}" type="slidenum">
              <a:rPr lang="en-GB"/>
              <a:pPr/>
              <a:t>73</a:t>
            </a:fld>
            <a:endParaRPr lang="en-GB"/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026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026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52972-AF6A-4C83-91F8-509FBCE56597}" type="slidenum">
              <a:rPr lang="en-GB"/>
              <a:pPr/>
              <a:t>74</a:t>
            </a:fld>
            <a:endParaRPr lang="en-GB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11.11 ΕΙΝΑΙ ΜΕΤΑΦΡΑΣΜΕΝΟ ΣΤΗ ΣΕΛΙΔΑ 554.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82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AFC57-E38C-439F-91CA-02681F623721}" type="slidenum">
              <a:rPr lang="en-GB"/>
              <a:pPr/>
              <a:t>75</a:t>
            </a:fld>
            <a:endParaRPr lang="en-GB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4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D27E6-2334-4A7B-84A1-D3A9D59BFC26}" type="slidenum">
              <a:rPr lang="en-GB"/>
              <a:pPr/>
              <a:t>76</a:t>
            </a:fld>
            <a:endParaRPr lang="en-GB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11.11 ΕΙΝΑΙ ΜΕΤΑΦΡΑΣΜΕΝΟ ΣΤΗ ΣΕΛΙΔΑ 554.</a:t>
            </a:r>
            <a:endParaRPr lang="el-GR" b="1" noProof="1"/>
          </a:p>
        </p:txBody>
      </p:sp>
      <p:sp>
        <p:nvSpPr>
          <p:cNvPr id="486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D852-8F0F-4B89-B01E-F1BBC9AEA7AF}" type="slidenum">
              <a:rPr lang="en-GB"/>
              <a:pPr/>
              <a:t>77</a:t>
            </a:fld>
            <a:endParaRPr lang="en-GB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11.11 ΕΊΝΑΙ ΜΕΤΑΦΡΑΣΜΕΝΟ ΣΤΗ ΣΕΛΙΔΑ 556.</a:t>
            </a:r>
            <a:endParaRPr lang="el-GR" b="1" noProof="1"/>
          </a:p>
        </p:txBody>
      </p:sp>
      <p:sp>
        <p:nvSpPr>
          <p:cNvPr id="488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3B25A-E22B-44A0-BDA2-2C33F71DFBDC}" type="slidenum">
              <a:rPr lang="en-GB"/>
              <a:pPr/>
              <a:t>78</a:t>
            </a:fld>
            <a:endParaRPr lang="en-GB"/>
          </a:p>
        </p:txBody>
      </p:sp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05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244C9-12F5-4C3D-A5F2-C40807CAEDF4}" type="slidenum">
              <a:rPr lang="en-GB"/>
              <a:pPr/>
              <a:t>79</a:t>
            </a:fld>
            <a:endParaRPr lang="en-GB"/>
          </a:p>
        </p:txBody>
      </p:sp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25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D585F-F933-46B7-8769-F6891F19098A}" type="slidenum">
              <a:rPr lang="en-GB"/>
              <a:pPr/>
              <a:t>8</a:t>
            </a:fld>
            <a:endParaRPr lang="en-GB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11.1 ΕΙΝΑΙ ΜΕΤΑΦΡΑΣΜΕΝΟΣ ΣΤΗ ΣΕΛΙΔΑ 529.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6400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ADEEA-0E10-44B7-ADE1-DC712EA1A42A}" type="slidenum">
              <a:rPr lang="en-GB"/>
              <a:pPr/>
              <a:t>80</a:t>
            </a:fld>
            <a:endParaRPr lang="en-GB"/>
          </a:p>
        </p:txBody>
      </p:sp>
      <p:sp>
        <p:nvSpPr>
          <p:cNvPr id="494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5DC927-BEA9-4A5D-BFAB-AA4908D76E93}" type="slidenum">
              <a:rPr lang="en-GB" sz="1200"/>
              <a:pPr algn="r"/>
              <a:t>80</a:t>
            </a:fld>
            <a:endParaRPr lang="en-GB" sz="1200"/>
          </a:p>
        </p:txBody>
      </p:sp>
      <p:sp>
        <p:nvSpPr>
          <p:cNvPr id="4945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45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4945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45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45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46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E7A0E-EA8E-46EC-A5DC-3D6FC313D89B}" type="slidenum">
              <a:rPr lang="en-GB"/>
              <a:pPr/>
              <a:t>81</a:t>
            </a:fld>
            <a:endParaRPr lang="en-GB"/>
          </a:p>
        </p:txBody>
      </p:sp>
      <p:sp>
        <p:nvSpPr>
          <p:cNvPr id="496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27320B-95B5-485E-9F47-BAFB56C6D262}" type="slidenum">
              <a:rPr lang="en-GB" sz="1200"/>
              <a:pPr algn="r"/>
              <a:t>81</a:t>
            </a:fld>
            <a:endParaRPr lang="en-GB" sz="1200"/>
          </a:p>
        </p:txBody>
      </p:sp>
      <p:sp>
        <p:nvSpPr>
          <p:cNvPr id="4966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66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4966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66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66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66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D9359-86CB-44D5-946B-DED12CBE6F08}" type="slidenum">
              <a:rPr lang="en-GB"/>
              <a:pPr/>
              <a:t>82</a:t>
            </a:fld>
            <a:endParaRPr lang="en-GB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CFDE9-B6B5-4BEB-A11E-30907548702C}" type="slidenum">
              <a:rPr lang="en-GB"/>
              <a:pPr/>
              <a:t>83</a:t>
            </a:fld>
            <a:endParaRPr lang="en-GB"/>
          </a:p>
        </p:txBody>
      </p:sp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07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08071-AD6D-4735-8778-8563CDB77AB6}" type="slidenum">
              <a:rPr lang="en-GB"/>
              <a:pPr/>
              <a:t>84</a:t>
            </a:fld>
            <a:endParaRPr lang="en-GB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11.12 ΕΙΝΑΙ ΜΕΤΑΦΡΑΣΜΕΝΟ ΣΤΗ ΣΕΛΙΔΑ 566.</a:t>
            </a:r>
            <a:endParaRPr lang="el-GR" b="1" noProof="1"/>
          </a:p>
        </p:txBody>
      </p:sp>
      <p:sp>
        <p:nvSpPr>
          <p:cNvPr id="502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7EAFF-8F9F-424E-9EAC-C700A733B9EC}" type="slidenum">
              <a:rPr lang="en-GB"/>
              <a:pPr/>
              <a:t>85</a:t>
            </a:fld>
            <a:endParaRPr lang="en-GB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11.12 ΕΙΝΑΙ ΜΕΤΑΦΡΑΣΜΕΝΟ ΣΤΗ ΣΕΛΙΔΑ 566.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04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1A3AB-9800-43C6-A200-CA3B6448F104}" type="slidenum">
              <a:rPr lang="en-GB"/>
              <a:pPr/>
              <a:t>86</a:t>
            </a:fld>
            <a:endParaRPr lang="en-GB"/>
          </a:p>
        </p:txBody>
      </p:sp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8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68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F8590-8481-4082-8F35-D030127E28CF}" type="slidenum">
              <a:rPr lang="en-GB"/>
              <a:pPr/>
              <a:t>87</a:t>
            </a:fld>
            <a:endParaRPr lang="en-GB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11.13 ΕΙΝΑΙ ΜΕΤΑΦΡΑΣΜΕΝΟ ΣΤΗ ΣΕΛΙΔΑ 566.</a:t>
            </a:r>
            <a:endParaRPr lang="el-GR" b="1" noProof="1"/>
          </a:p>
        </p:txBody>
      </p:sp>
      <p:sp>
        <p:nvSpPr>
          <p:cNvPr id="508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458EC-7D15-4D34-8EC4-6817D917521F}" type="slidenum">
              <a:rPr lang="en-GB"/>
              <a:pPr/>
              <a:t>88</a:t>
            </a:fld>
            <a:endParaRPr lang="en-GB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11.13 ΕΙΝΑΙ ΜΕΤΑΦΡΑΣΜΕΝΟ ΣΤΗ ΣΕΛΙΔΑ 566.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10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5F368-61AF-45CD-B4AC-3C5D978C4C2C}" type="slidenum">
              <a:rPr lang="en-GB"/>
              <a:pPr/>
              <a:t>89</a:t>
            </a:fld>
            <a:endParaRPr lang="en-GB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11.13 ΕΙΝΑΙ ΜΕΤΑΦΡΑΣΜΕΝΟ ΣΤΗ ΣΕΛΙΔΑ 566.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130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9A9B1-A87D-4856-B40C-FB8D40BADF01}" type="slidenum">
              <a:rPr lang="en-GB"/>
              <a:pPr/>
              <a:t>9</a:t>
            </a:fld>
            <a:endParaRPr lang="en-GB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11.1 ΕΙΝΑΙ ΜΕΤΑΦΡΑΣΜΕΝΟΣ ΣΤΗ ΣΕΛΙΔΑ 529.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642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75167-EC43-418C-B4DB-DABC4726E773}" type="slidenum">
              <a:rPr lang="en-GB"/>
              <a:pPr/>
              <a:t>90</a:t>
            </a:fld>
            <a:endParaRPr lang="en-GB"/>
          </a:p>
        </p:txBody>
      </p:sp>
      <p:sp>
        <p:nvSpPr>
          <p:cNvPr id="515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BD28B9-E257-431C-AA98-11EB7F4AC459}" type="slidenum">
              <a:rPr lang="en-GB" sz="1200"/>
              <a:pPr algn="r"/>
              <a:t>90</a:t>
            </a:fld>
            <a:endParaRPr lang="en-GB" sz="1200"/>
          </a:p>
        </p:txBody>
      </p:sp>
      <p:sp>
        <p:nvSpPr>
          <p:cNvPr id="5150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50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5150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50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507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508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D174B-D42F-4D4C-A678-5FB40850ED08}" type="slidenum">
              <a:rPr lang="en-GB"/>
              <a:pPr/>
              <a:t>91</a:t>
            </a:fld>
            <a:endParaRPr lang="en-GB"/>
          </a:p>
        </p:txBody>
      </p:sp>
      <p:sp>
        <p:nvSpPr>
          <p:cNvPr id="517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242B84-17A6-4690-ABAE-6DF95A839BD8}" type="slidenum">
              <a:rPr lang="en-GB" sz="1200"/>
              <a:pPr algn="r"/>
              <a:t>91</a:t>
            </a:fld>
            <a:endParaRPr lang="en-GB" sz="1200"/>
          </a:p>
        </p:txBody>
      </p:sp>
      <p:sp>
        <p:nvSpPr>
          <p:cNvPr id="5171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71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5171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71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712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712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B9C2B-148B-4DE2-A4DD-387C50FA451F}" type="slidenum">
              <a:rPr lang="en-GB"/>
              <a:pPr/>
              <a:t>92</a:t>
            </a:fld>
            <a:endParaRPr lang="en-GB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79FCF-74FA-4769-839F-8983F1923BCD}" type="slidenum">
              <a:rPr lang="en-GB"/>
              <a:pPr/>
              <a:t>93</a:t>
            </a:fld>
            <a:endParaRPr lang="en-GB"/>
          </a:p>
        </p:txBody>
      </p:sp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12</a:t>
            </a: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12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38E23-63C6-412D-AB66-A77C1941EF6C}" type="slidenum">
              <a:rPr lang="en-GB"/>
              <a:pPr/>
              <a:t>94</a:t>
            </a:fld>
            <a:endParaRPr lang="en-GB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3E226-58D4-499E-B45E-A3D83892F522}" type="slidenum">
              <a:rPr lang="en-GB"/>
              <a:pPr/>
              <a:t>95</a:t>
            </a:fld>
            <a:endParaRPr lang="en-GB"/>
          </a:p>
        </p:txBody>
      </p:sp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14</a:t>
            </a:r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53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E7CEA-8A5A-4410-A2AC-A51E7A6357D9}" type="slidenum">
              <a:rPr lang="en-GB"/>
              <a:pPr/>
              <a:t>96</a:t>
            </a:fld>
            <a:endParaRPr lang="en-GB"/>
          </a:p>
        </p:txBody>
      </p:sp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15</a:t>
            </a:r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35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82BCF-BBA6-4C3B-9327-356DE0F526C8}" type="slidenum">
              <a:rPr lang="en-GB"/>
              <a:pPr/>
              <a:t>97</a:t>
            </a:fld>
            <a:endParaRPr lang="en-GB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11.5 ΕΙΝΑΙ ΜΕΤΑΦΡΑΣΜΕΝΟΣ ΣΤΗ ΣΕΛΙΔΑ 574.</a:t>
            </a:r>
            <a:endParaRPr lang="el-GR" b="1" noProof="1"/>
          </a:p>
        </p:txBody>
      </p:sp>
      <p:sp>
        <p:nvSpPr>
          <p:cNvPr id="535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46FC6-0842-4A2C-B54E-504A0F113720}" type="slidenum">
              <a:rPr lang="en-GB"/>
              <a:pPr/>
              <a:t>98</a:t>
            </a:fld>
            <a:endParaRPr lang="en-GB"/>
          </a:p>
        </p:txBody>
      </p:sp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15</a:t>
            </a:r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760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76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0173C-EBE9-4944-A5E6-1C0F388865F7}" type="slidenum">
              <a:rPr lang="en-GB"/>
              <a:pPr/>
              <a:t>99</a:t>
            </a:fld>
            <a:endParaRPr lang="en-GB"/>
          </a:p>
        </p:txBody>
      </p:sp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15</a:t>
            </a:r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133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3C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AE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93775"/>
            <a:ext cx="9144000" cy="796925"/>
          </a:xfrm>
        </p:spPr>
        <p:txBody>
          <a:bodyPr anchor="ctr"/>
          <a:lstStyle>
            <a:lvl1pPr>
              <a:defRPr sz="42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76041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600">
                <a:solidFill>
                  <a:srgbClr val="4623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A07F5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824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758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301625" y="1524000"/>
            <a:ext cx="8534400" cy="48895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6E824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ED7C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6E824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A07F5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824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9900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9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Microsoft_Word_97_-_2003_Document1.doc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2.doc"/><Relationship Id="rId4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698" name="Picture 2" descr="C:\Econ9MEL\Images\Chapter 24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969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970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9701" name="Rectangle 5"/>
          <p:cNvSpPr>
            <a:spLocks noChangeArrowheads="1"/>
          </p:cNvSpPr>
          <p:nvPr/>
        </p:nvSpPr>
        <p:spPr bwMode="auto">
          <a:xfrm>
            <a:off x="0" y="5141913"/>
            <a:ext cx="9144000" cy="171608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l-GR" sz="7000" b="1" dirty="0" smtClean="0">
                <a:solidFill>
                  <a:srgbClr val="901E1E"/>
                </a:solidFill>
                <a:latin typeface="Arial" charset="0"/>
              </a:rPr>
              <a:t>Διεθνές Εμπόριο</a:t>
            </a:r>
            <a:endParaRPr lang="en-GB" sz="7000" dirty="0">
              <a:solidFill>
                <a:srgbClr val="901E1E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8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8838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spcAft>
                <a:spcPct val="15000"/>
              </a:spcAft>
            </a:pPr>
            <a:r>
              <a:rPr lang="el-GR" sz="2800" b="1" dirty="0">
                <a:solidFill>
                  <a:srgbClr val="006666"/>
                </a:solidFill>
              </a:rPr>
              <a:t>Εξαγωγές αγαθών και υπηρεσιών ως ποσοστό του ΑΕΠ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33487"/>
              </p:ext>
            </p:extLst>
          </p:nvPr>
        </p:nvGraphicFramePr>
        <p:xfrm>
          <a:off x="177129" y="1018228"/>
          <a:ext cx="8690145" cy="520209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79909"/>
                <a:gridCol w="1532844"/>
                <a:gridCol w="1210546"/>
                <a:gridCol w="1037860"/>
                <a:gridCol w="1006087"/>
                <a:gridCol w="913930"/>
                <a:gridCol w="1108969"/>
              </a:tblGrid>
              <a:tr h="757871">
                <a:tc>
                  <a:txBody>
                    <a:bodyPr/>
                    <a:lstStyle/>
                    <a:p>
                      <a:pPr algn="ctr"/>
                      <a:endParaRPr sz="4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4946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1960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53060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1970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6479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1980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9654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1990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43204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2000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644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2010-15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46847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Αυστραλία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12,9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13,9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14,7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18,1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21,6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Καναδάς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19,1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23,3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27,0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34,2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38,0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31,1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Γαλλία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13,7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18,8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22,0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23,3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26,7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27,2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Γερμανία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19,3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23,5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29,7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26,9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40,3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50,8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Ιρλανδία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32,0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38,7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50,9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71,5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87,2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106,0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Ιαπωνία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9,7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11,7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12,6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37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9,8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13,6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15,7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Λουξεμβούργο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83,3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91,9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98,5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110,8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157,2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175,6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Ολλανδία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43,6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47,7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56,0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58,8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69,2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86,6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Ηνωμένο Βασίλειο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25,6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26,2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26,2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27,1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31,0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ΗΠΑ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7,2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8,2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10,1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10,4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13,4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50225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ΕΕ-15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24,4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28,3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28,9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36,4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42,9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7344" y="6583363"/>
            <a:ext cx="61788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l-GR" sz="12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την βάση AMECO (Ευρωπαϊκή Επιτροπή, DGECFIN).</a:t>
            </a:r>
            <a:endParaRPr lang="en-GB" sz="1200" dirty="0">
              <a:solidFill>
                <a:srgbClr val="B2B2B2"/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1746" name="Object 3"/>
          <p:cNvGraphicFramePr>
            <a:graphicFrameLocks noChangeAspect="1"/>
          </p:cNvGraphicFramePr>
          <p:nvPr/>
        </p:nvGraphicFramePr>
        <p:xfrm>
          <a:off x="0" y="457200"/>
          <a:ext cx="9144000" cy="619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66" name="Chart" r:id="rId4" imgW="11809800" imgH="7817760" progId="MSGraph.Chart.8">
                  <p:embed followColorScheme="full"/>
                </p:oleObj>
              </mc:Choice>
              <mc:Fallback>
                <p:oleObj name="Chart" r:id="rId4" imgW="11809800" imgH="781776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7773" b="14943"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0" cy="619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Πίνακας Αποτελεσμάτων Εσωτερικής Αγοράς: μέσο έλλειμμα εφαρμογής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Διεθνής Πίνακας Αποτελεσμάτων Αγοράς (EC, DG, MARKT, διάφοροι εκδότες).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37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14576"/>
              </p:ext>
            </p:extLst>
          </p:nvPr>
        </p:nvGraphicFramePr>
        <p:xfrm>
          <a:off x="0" y="457200"/>
          <a:ext cx="9144000" cy="619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14" name="Chart" r:id="rId4" imgW="8848745" imgH="5867400" progId="MSGraph.Chart.8">
                  <p:embed followColorScheme="full"/>
                </p:oleObj>
              </mc:Choice>
              <mc:Fallback>
                <p:oleObj name="Chart" r:id="rId4" imgW="8848745" imgH="58674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7773" b="14943"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0" cy="619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3797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rgbClr val="CC0000"/>
                </a:solidFill>
                <a:latin typeface="Arial" charset="0"/>
              </a:rPr>
              <a:t>EU15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Πίνακας Αποτελεσμάτων Εσωτερικής Αγοράς: μέσο έλλειμμα εφαρμογής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Διεθνής Πίνακας Αποτελεσμάτων Αγοράς (EC, DG, MARKT, διάφοροι εκδότες).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291117"/>
              </p:ext>
            </p:extLst>
          </p:nvPr>
        </p:nvGraphicFramePr>
        <p:xfrm>
          <a:off x="0" y="457200"/>
          <a:ext cx="9144000" cy="619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2" name="Chart" r:id="rId4" imgW="8848745" imgH="5867400" progId="MSGraph.Chart.8">
                  <p:embed followColorScheme="full"/>
                </p:oleObj>
              </mc:Choice>
              <mc:Fallback>
                <p:oleObj name="Chart" r:id="rId4" imgW="8848745" imgH="58674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7773" b="14943"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0" cy="619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5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rgbClr val="CC0000"/>
                </a:solidFill>
                <a:latin typeface="Arial" charset="0"/>
              </a:rPr>
              <a:t>EU15</a:t>
            </a:r>
          </a:p>
        </p:txBody>
      </p:sp>
      <p:sp>
        <p:nvSpPr>
          <p:cNvPr id="675846" name="Text Box 5"/>
          <p:cNvSpPr txBox="1">
            <a:spLocks noChangeArrowheads="1"/>
          </p:cNvSpPr>
          <p:nvPr/>
        </p:nvSpPr>
        <p:spPr bwMode="auto">
          <a:xfrm>
            <a:off x="3962400" y="1600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EU25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Πίνακας Αποτελεσμάτων Εσωτερικής Αγοράς: μέσο έλλειμμα εφαρμογής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Διεθνής Πίνακας Αποτελεσμάτων Αγοράς (EC, DG, MARKT, διάφοροι εκδότες).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8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60639"/>
              </p:ext>
            </p:extLst>
          </p:nvPr>
        </p:nvGraphicFramePr>
        <p:xfrm>
          <a:off x="0" y="457200"/>
          <a:ext cx="9144000" cy="619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10" name="Chart" r:id="rId4" imgW="8848745" imgH="5867400" progId="MSGraph.Chart.8">
                  <p:embed followColorScheme="full"/>
                </p:oleObj>
              </mc:Choice>
              <mc:Fallback>
                <p:oleObj name="Chart" r:id="rId4" imgW="8848745" imgH="58674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7773" b="14943"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0" cy="619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93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rgbClr val="CC0000"/>
                </a:solidFill>
                <a:latin typeface="Arial" charset="0"/>
              </a:rPr>
              <a:t>EU15</a:t>
            </a:r>
          </a:p>
        </p:txBody>
      </p:sp>
      <p:sp>
        <p:nvSpPr>
          <p:cNvPr id="677894" name="Text Box 5"/>
          <p:cNvSpPr txBox="1">
            <a:spLocks noChangeArrowheads="1"/>
          </p:cNvSpPr>
          <p:nvPr/>
        </p:nvSpPr>
        <p:spPr bwMode="auto">
          <a:xfrm>
            <a:off x="3962400" y="1600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EU25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5562600" y="4648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rgbClr val="006666"/>
                </a:solidFill>
                <a:latin typeface="Arial" charset="0"/>
              </a:rPr>
              <a:t>EU27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Πίνακας Αποτελεσμάτων Εσωτερικής Αγοράς: μέσο έλλειμμα εφαρμογής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Διεθνής Πίνακας Αποτελεσμάτων Αγοράς (EC, DG, MARKT, διάφοροι εκδότες).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99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38631"/>
              </p:ext>
            </p:extLst>
          </p:nvPr>
        </p:nvGraphicFramePr>
        <p:xfrm>
          <a:off x="0" y="457200"/>
          <a:ext cx="9144000" cy="619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58" name="Chart" r:id="rId4" imgW="8848745" imgH="5867400" progId="MSGraph.Chart.8">
                  <p:embed followColorScheme="full"/>
                </p:oleObj>
              </mc:Choice>
              <mc:Fallback>
                <p:oleObj name="Chart" r:id="rId4" imgW="8848745" imgH="58674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7773" b="14943"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0" cy="619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939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Πίνακας Αποτελεσμάτων Εσωτερικής Αγοράς: μέσο έλλειμμα εφαρμογής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79940" name="Text Box 9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Διεθνής Πίνακας Αποτελεσμάτων Αγοράς (EC, DG, MARKT, διάφοροι εκδότες).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679941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rgbClr val="CC0000"/>
                </a:solidFill>
                <a:latin typeface="Arial" charset="0"/>
              </a:rPr>
              <a:t>EU15</a:t>
            </a:r>
          </a:p>
        </p:txBody>
      </p:sp>
      <p:sp>
        <p:nvSpPr>
          <p:cNvPr id="679942" name="Text Box 5"/>
          <p:cNvSpPr txBox="1">
            <a:spLocks noChangeArrowheads="1"/>
          </p:cNvSpPr>
          <p:nvPr/>
        </p:nvSpPr>
        <p:spPr bwMode="auto">
          <a:xfrm>
            <a:off x="3962400" y="1600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EU25</a:t>
            </a:r>
          </a:p>
        </p:txBody>
      </p:sp>
      <p:sp>
        <p:nvSpPr>
          <p:cNvPr id="679943" name="Text Box 7"/>
          <p:cNvSpPr txBox="1">
            <a:spLocks noChangeArrowheads="1"/>
          </p:cNvSpPr>
          <p:nvPr/>
        </p:nvSpPr>
        <p:spPr bwMode="auto">
          <a:xfrm>
            <a:off x="5562600" y="4648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rgbClr val="006666"/>
                </a:solidFill>
                <a:latin typeface="Arial" charset="0"/>
              </a:rPr>
              <a:t>EU27</a:t>
            </a:r>
          </a:p>
        </p:txBody>
      </p:sp>
      <p:sp>
        <p:nvSpPr>
          <p:cNvPr id="679944" name="Text Box 7"/>
          <p:cNvSpPr txBox="1">
            <a:spLocks noChangeArrowheads="1"/>
          </p:cNvSpPr>
          <p:nvPr/>
        </p:nvSpPr>
        <p:spPr bwMode="auto">
          <a:xfrm>
            <a:off x="8153400" y="4800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800">
                <a:solidFill>
                  <a:srgbClr val="660066"/>
                </a:solidFill>
                <a:latin typeface="Arial" charset="0"/>
              </a:rPr>
              <a:t>EU28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4404" name="Rectangle 4"/>
          <p:cNvSpPr>
            <a:spLocks noGrp="1"/>
          </p:cNvSpPr>
          <p:nvPr>
            <p:ph type="body" idx="1"/>
          </p:nvPr>
        </p:nvSpPr>
        <p:spPr>
          <a:xfrm>
            <a:off x="301625" y="1711325"/>
            <a:ext cx="8534400" cy="19415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altLang="en-US" dirty="0" smtClean="0">
                <a:solidFill>
                  <a:srgbClr val="988576"/>
                </a:solidFill>
              </a:rPr>
              <a:t>Ολοκληρώνοντας την εσωτερική αγορά</a:t>
            </a:r>
            <a:endParaRPr lang="en-GB" altLang="en-US" dirty="0" smtClean="0">
              <a:solidFill>
                <a:srgbClr val="988576"/>
              </a:solidFill>
            </a:endParaRP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altLang="en-US" dirty="0" smtClean="0">
                <a:solidFill>
                  <a:srgbClr val="988576"/>
                </a:solidFill>
              </a:rPr>
              <a:t>Πίνακας Αποτελεσμάτων Εσωτερικής Αγοράς</a:t>
            </a:r>
            <a:endParaRPr lang="en-GB" altLang="en-US" dirty="0" smtClean="0">
              <a:solidFill>
                <a:srgbClr val="988576"/>
              </a:solidFill>
            </a:endParaRPr>
          </a:p>
          <a:p>
            <a:pPr lvl="2">
              <a:lnSpc>
                <a:spcPct val="100000"/>
              </a:lnSpc>
              <a:spcBef>
                <a:spcPct val="60000"/>
              </a:spcBef>
            </a:pPr>
            <a:r>
              <a:rPr lang="el-GR" altLang="en-US" dirty="0" smtClean="0">
                <a:solidFill>
                  <a:srgbClr val="988576"/>
                </a:solidFill>
              </a:rPr>
              <a:t>Έλλειμμα εφαρμογής</a:t>
            </a:r>
            <a:endParaRPr lang="en-GB" altLang="en-US" dirty="0">
              <a:solidFill>
                <a:srgbClr val="988576"/>
              </a:solidFill>
            </a:endParaRPr>
          </a:p>
        </p:txBody>
      </p:sp>
      <p:sp>
        <p:nvSpPr>
          <p:cNvPr id="614405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3900" dirty="0" smtClean="0"/>
              <a:t>Η Ευρωπαϊκή Ένωση</a:t>
            </a:r>
            <a:endParaRPr lang="en-GB" sz="3900" dirty="0"/>
          </a:p>
        </p:txBody>
      </p:sp>
      <p:sp>
        <p:nvSpPr>
          <p:cNvPr id="614406" name="Rectangle 6"/>
          <p:cNvSpPr>
            <a:spLocks/>
          </p:cNvSpPr>
          <p:nvPr/>
        </p:nvSpPr>
        <p:spPr bwMode="auto">
          <a:xfrm>
            <a:off x="301625" y="3575050"/>
            <a:ext cx="8534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6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altLang="en-US" sz="2300" dirty="0" smtClean="0">
                <a:solidFill>
                  <a:srgbClr val="1E495C"/>
                </a:solidFill>
                <a:latin typeface="Arial" charset="0"/>
              </a:rPr>
              <a:t>Έλλειμμα συμμόρφωσης</a:t>
            </a:r>
            <a:endParaRPr lang="en-GB" altLang="en-US" sz="2300" dirty="0">
              <a:solidFill>
                <a:srgbClr val="1E495C"/>
              </a:solidFill>
              <a:latin typeface="Arial" charset="0"/>
            </a:endParaRPr>
          </a:p>
          <a:p>
            <a:pPr marL="342900" indent="-342900">
              <a:spcBef>
                <a:spcPct val="60000"/>
              </a:spcBef>
              <a:buClr>
                <a:srgbClr val="669900"/>
              </a:buClr>
              <a:buSzPct val="85000"/>
              <a:buFont typeface="Wingdings 2" pitchFamily="18" charset="2"/>
              <a:buChar char=""/>
            </a:pPr>
            <a:r>
              <a:rPr lang="el-GR" altLang="en-US" sz="3000" dirty="0" smtClean="0">
                <a:latin typeface="Arial" charset="0"/>
              </a:rPr>
              <a:t>Η επίδραση της ένταξης νέων κρατών– μελών</a:t>
            </a:r>
            <a:endParaRPr lang="en-GB" altLang="en-US" sz="3000" dirty="0">
              <a:latin typeface="Arial" charset="0"/>
            </a:endParaRPr>
          </a:p>
          <a:p>
            <a:pPr marL="742950" lvl="1" indent="-285750">
              <a:spcBef>
                <a:spcPct val="6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επιπτώσεις στο εμπόριο και στο ΑΕΠ</a:t>
            </a:r>
            <a:endParaRPr lang="en-GB" altLang="en-US" sz="12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6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πιθανή μελλοντική διεύρυνση</a:t>
            </a:r>
            <a:endParaRPr lang="en-GB" altLang="en-US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6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ChangeArrowheads="1"/>
          </p:cNvSpPr>
          <p:nvPr/>
        </p:nvSpPr>
        <p:spPr bwMode="auto">
          <a:xfrm>
            <a:off x="1134403" y="1230979"/>
            <a:ext cx="7041278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680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669900"/>
              </a:buClr>
              <a:buSzPct val="85000"/>
            </a:pPr>
            <a:r>
              <a:rPr lang="el-GR" altLang="en-US" sz="2700" b="1" dirty="0">
                <a:solidFill>
                  <a:schemeClr val="tx2"/>
                </a:solidFill>
                <a:latin typeface="Arial" charset="0"/>
                <a:cs typeface="Arial" charset="0"/>
              </a:rPr>
              <a:t>Ο όγκος των εξαγωγών παγκοσμίως και το ΑΕΠ</a:t>
            </a:r>
            <a:endParaRPr lang="en-GB" altLang="en-US" sz="27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716806" name="TextBox 4"/>
          <p:cNvSpPr txBox="1">
            <a:spLocks noChangeArrowheads="1"/>
          </p:cNvSpPr>
          <p:nvPr/>
        </p:nvSpPr>
        <p:spPr bwMode="auto">
          <a:xfrm>
            <a:off x="0" y="6583363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669900"/>
              </a:buClr>
              <a:buSzPct val="85000"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Βασισμένο σε δεδομένα από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International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Trade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Statistics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, Παράρτημα Πίνακας Α1α(ΠΟΕ).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/>
          <a:stretch/>
        </p:blipFill>
        <p:spPr>
          <a:xfrm>
            <a:off x="349537" y="1082842"/>
            <a:ext cx="7826143" cy="535538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3363"/>
            <a:ext cx="34243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dirty="0" err="1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</a:t>
            </a:r>
            <a:r>
              <a:rPr lang="en-US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: International trade Statistics, 2013 (ΠΟΕ).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Κυρίαρχες χώρες στον τομέα του εμπορίου σε όρους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αξίας</a:t>
            </a:r>
            <a:r>
              <a:rPr lang="en-US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και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παγκόσμιου μεριδίου,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03874"/>
              </p:ext>
            </p:extLst>
          </p:nvPr>
        </p:nvGraphicFramePr>
        <p:xfrm>
          <a:off x="204537" y="1274359"/>
          <a:ext cx="8746958" cy="511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08"/>
                <a:gridCol w="1484231"/>
                <a:gridCol w="813426"/>
                <a:gridCol w="925196"/>
                <a:gridCol w="599021"/>
                <a:gridCol w="455270"/>
                <a:gridCol w="1733983"/>
                <a:gridCol w="1088014"/>
                <a:gridCol w="1167609"/>
              </a:tblGrid>
              <a:tr h="96596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Κατάταξη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vert="vert27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Εξαγωγείς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$δισ.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Μερίδιο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Κατάταξη</a:t>
                      </a:r>
                    </a:p>
                  </a:txBody>
                  <a:tcPr marL="0" marR="0" marT="0" marB="0" vert="vert27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Εξαγωγείς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$δισ.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Μερίδιο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</a:tr>
              <a:tr h="773936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829673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583363"/>
            <a:ext cx="34243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dirty="0" err="1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</a:t>
            </a:r>
            <a:r>
              <a:rPr lang="en-US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: International trade Statistics, 2013 (ΠΟΕ).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Κυρίαρχες χώρες στον τομέα του εμπορίου σε όρους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αξίας</a:t>
            </a:r>
            <a:r>
              <a:rPr lang="en-US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και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παγκόσμιου μεριδίου,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5410"/>
              </p:ext>
            </p:extLst>
          </p:nvPr>
        </p:nvGraphicFramePr>
        <p:xfrm>
          <a:off x="204537" y="1274359"/>
          <a:ext cx="8746958" cy="511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08"/>
                <a:gridCol w="1484231"/>
                <a:gridCol w="813426"/>
                <a:gridCol w="925196"/>
                <a:gridCol w="599021"/>
                <a:gridCol w="455270"/>
                <a:gridCol w="1733983"/>
                <a:gridCol w="1088014"/>
                <a:gridCol w="1167609"/>
              </a:tblGrid>
              <a:tr h="96596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Κατάταξη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vert="vert27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Εξαγωγείς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$δισ.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Μερίδιο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Κατάταξη</a:t>
                      </a:r>
                    </a:p>
                  </a:txBody>
                  <a:tcPr marL="0" marR="0" marT="0" marB="0" vert="vert27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Εξαγωγείς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$δισ.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Μερίδιο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</a:tr>
              <a:tr h="773936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2049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11,1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1546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8,4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1407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7,6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92D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A92323"/>
                          </a:solidFill>
                          <a:latin typeface="+mn-lt"/>
                          <a:cs typeface="UB-HelveticaCond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A92323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A92323"/>
                          </a:solidFill>
                          <a:latin typeface="+mn-lt"/>
                          <a:cs typeface="UB-HelveticaCond"/>
                        </a:rPr>
                        <a:t>799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A92323"/>
                          </a:solidFill>
                          <a:latin typeface="+mn-lt"/>
                          <a:cs typeface="UB-HelveticaCond"/>
                        </a:rPr>
                        <a:t>4,3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656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829673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11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474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2,6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0" y="6583363"/>
            <a:ext cx="34243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dirty="0" err="1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</a:t>
            </a:r>
            <a:r>
              <a:rPr lang="en-US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: International trade Statistics, 2013 (ΠΟΕ).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Κυρίαρχες χώρες στον τομέα του εμπορίου σε όρους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αξίας</a:t>
            </a:r>
            <a:r>
              <a:rPr lang="en-US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και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παγκόσμιου μεριδίου,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44306"/>
              </p:ext>
            </p:extLst>
          </p:nvPr>
        </p:nvGraphicFramePr>
        <p:xfrm>
          <a:off x="204537" y="1274359"/>
          <a:ext cx="8746958" cy="511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08"/>
                <a:gridCol w="1484231"/>
                <a:gridCol w="813426"/>
                <a:gridCol w="925196"/>
                <a:gridCol w="599021"/>
                <a:gridCol w="455270"/>
                <a:gridCol w="1733983"/>
                <a:gridCol w="1088014"/>
                <a:gridCol w="1167609"/>
              </a:tblGrid>
              <a:tr h="96596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Κατάταξη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vert="vert27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Εξαγωγείς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$δισ.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Μερίδιο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Κατάταξη</a:t>
                      </a:r>
                    </a:p>
                  </a:txBody>
                  <a:tcPr marL="0" marR="0" marT="0" marB="0" vert="vert27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Εξαγωγείς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$δισ.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Μερίδιο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DBE3CB"/>
                    </a:solidFill>
                  </a:tcPr>
                </a:tc>
              </a:tr>
              <a:tr h="773936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2049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11,1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2336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12,6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1546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8,4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1818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1407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7,6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1167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UB-HelveticaCond"/>
                        </a:rPr>
                        <a:t>6,3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A92323"/>
                          </a:solidFill>
                          <a:latin typeface="+mn-lt"/>
                          <a:cs typeface="UB-HelveticaCond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A92323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A92323"/>
                          </a:solidFill>
                          <a:latin typeface="+mn-lt"/>
                          <a:cs typeface="UB-HelveticaCond"/>
                        </a:rPr>
                        <a:t>799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A92323"/>
                          </a:solidFill>
                          <a:latin typeface="+mn-lt"/>
                          <a:cs typeface="UB-HelveticaCond"/>
                        </a:rPr>
                        <a:t>4,3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886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6375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656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690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829673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11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474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cs typeface="UB-HelveticaCond"/>
                        </a:rPr>
                        <a:t>2,6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F2EEF2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7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591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ανάπτυξη του παγκόσμιου εμπορίου</a:t>
            </a:r>
            <a:endParaRPr lang="en-GB" dirty="0"/>
          </a:p>
        </p:txBody>
      </p:sp>
      <p:sp>
        <p:nvSpPr>
          <p:cNvPr id="601091" name="Rectangle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106613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l-GR" dirty="0" smtClean="0">
                <a:solidFill>
                  <a:srgbClr val="988576"/>
                </a:solidFill>
              </a:rPr>
              <a:t>Το μερίδιο του παγκόσμιου εμπορίου ανά χώρα και περιοχή</a:t>
            </a:r>
            <a:endParaRPr lang="en-GB" dirty="0">
              <a:solidFill>
                <a:srgbClr val="988576"/>
              </a:solidFill>
            </a:endParaRPr>
          </a:p>
          <a:p>
            <a:pPr>
              <a:spcBef>
                <a:spcPct val="80000"/>
              </a:spcBef>
            </a:pPr>
            <a:r>
              <a:rPr lang="el-GR" dirty="0" smtClean="0">
                <a:solidFill>
                  <a:srgbClr val="988576"/>
                </a:solidFill>
              </a:rPr>
              <a:t>Ραγδαία ανάπτυξη του παγκόσμιου εμπορίου τα τελευταία 60 χρόνια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spcBef>
                <a:spcPct val="80000"/>
              </a:spcBef>
            </a:pPr>
            <a:r>
              <a:rPr lang="el-GR" dirty="0">
                <a:solidFill>
                  <a:srgbClr val="988576"/>
                </a:solidFill>
                <a:latin typeface="Arial" charset="0"/>
              </a:rPr>
              <a:t>αύξηση του μεριδίου των εξαγωγών στο ΑΕΠ (μεγαλύτερη </a:t>
            </a:r>
            <a:r>
              <a:rPr lang="el-GR" dirty="0" smtClean="0">
                <a:solidFill>
                  <a:srgbClr val="988576"/>
                </a:solidFill>
                <a:latin typeface="Arial" charset="0"/>
              </a:rPr>
              <a:t>διαφάνεια)</a:t>
            </a:r>
            <a:endParaRPr lang="en-GB" dirty="0" smtClean="0"/>
          </a:p>
        </p:txBody>
      </p:sp>
      <p:sp>
        <p:nvSpPr>
          <p:cNvPr id="601092" name="Rectangle 4"/>
          <p:cNvSpPr>
            <a:spLocks/>
          </p:cNvSpPr>
          <p:nvPr/>
        </p:nvSpPr>
        <p:spPr bwMode="auto">
          <a:xfrm>
            <a:off x="301625" y="5138058"/>
            <a:ext cx="8534400" cy="12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8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αύξηση των εξαγωγών πιο ευμετάβλητη από την αύξηση του ΑΕΠ</a:t>
            </a:r>
            <a:endParaRPr lang="en-GB" sz="2600" dirty="0" smtClean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8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889000" y="889000"/>
            <a:ext cx="7843838" cy="500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03139" name="Object 0"/>
          <p:cNvGraphicFramePr>
            <a:graphicFrameLocks noChangeAspect="1"/>
          </p:cNvGraphicFramePr>
          <p:nvPr/>
        </p:nvGraphicFramePr>
        <p:xfrm>
          <a:off x="1042988" y="1085850"/>
          <a:ext cx="7645400" cy="476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85" name="Clip" r:id="rId4" imgW="3520800" imgH="3497040" progId="">
                  <p:embed/>
                </p:oleObj>
              </mc:Choice>
              <mc:Fallback>
                <p:oleObj name="Clip" r:id="rId4" imgW="3520800" imgH="349704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84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809" b="14783"/>
                      <a:stretch>
                        <a:fillRect/>
                      </a:stretch>
                    </p:blipFill>
                    <p:spPr bwMode="auto">
                      <a:xfrm>
                        <a:off x="1042988" y="1085850"/>
                        <a:ext cx="7645400" cy="476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0" name="TextBox 4"/>
          <p:cNvSpPr txBox="1">
            <a:spLocks noChangeArrowheads="1"/>
          </p:cNvSpPr>
          <p:nvPr/>
        </p:nvSpPr>
        <p:spPr bwMode="auto">
          <a:xfrm>
            <a:off x="0" y="6396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GB" sz="12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GB" sz="1200" dirty="0">
                <a:solidFill>
                  <a:srgbClr val="B2B2B2"/>
                </a:solidFill>
                <a:latin typeface="Arial" charset="0"/>
                <a:cs typeface="Arial" charset="0"/>
              </a:rPr>
              <a:t>Based on data in </a:t>
            </a:r>
            <a:r>
              <a:rPr lang="en-GB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International Trade Statistics, 2010 </a:t>
            </a:r>
            <a:r>
              <a:rPr lang="en-GB" sz="1200" dirty="0">
                <a:solidFill>
                  <a:srgbClr val="B2B2B2"/>
                </a:solidFill>
                <a:latin typeface="Arial" charset="0"/>
                <a:cs typeface="Arial" charset="0"/>
              </a:rPr>
              <a:t>(WTO) and </a:t>
            </a:r>
            <a:r>
              <a:rPr lang="en-GB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World Economic Outlook</a:t>
            </a:r>
            <a:r>
              <a:rPr lang="en-GB" sz="1200" dirty="0">
                <a:solidFill>
                  <a:srgbClr val="B2B2B2"/>
                </a:solidFill>
                <a:latin typeface="Arial" charset="0"/>
                <a:cs typeface="Arial" charset="0"/>
              </a:rPr>
              <a:t>, various editions (IMF)</a:t>
            </a:r>
          </a:p>
          <a:p>
            <a:pPr eaLnBrk="1" hangingPunct="1"/>
            <a:r>
              <a:rPr lang="en-GB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GB" sz="1200" dirty="0">
                <a:solidFill>
                  <a:srgbClr val="B2B2B2"/>
                </a:solidFill>
                <a:latin typeface="Arial" charset="0"/>
                <a:cs typeface="Arial" charset="0"/>
              </a:rPr>
              <a:t>: 2014 to 2016 based on forecasts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b="1" dirty="0">
                <a:solidFill>
                  <a:srgbClr val="660066"/>
                </a:solidFill>
                <a:latin typeface="Arial" charset="0"/>
                <a:cs typeface="Arial" charset="0"/>
              </a:rPr>
              <a:t>Ετήσια αύξηση του παγκόσμιου πραγματικού ΑΕΠ και του όγκου των παγκόσμιων εξαγωγών εμπορευμάτων: 1951-2016</a:t>
            </a:r>
            <a:endParaRPr lang="en-GB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53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783910"/>
              </p:ext>
            </p:extLst>
          </p:nvPr>
        </p:nvGraphicFramePr>
        <p:xfrm>
          <a:off x="-20638" y="506413"/>
          <a:ext cx="9164638" cy="59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86" name="Chart" r:id="rId6" imgW="7534278" imgH="5057843" progId="MSGraph.Chart.8">
                  <p:embed followColorScheme="full"/>
                </p:oleObj>
              </mc:Choice>
              <mc:Fallback>
                <p:oleObj name="Chart" r:id="rId6" imgW="7534278" imgH="505784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506413"/>
                        <a:ext cx="9164638" cy="599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oleChartEl type="series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1">
                                            <p:oleChartEl type="series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oleChartEl type="series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1">
                                            <p:oleChartEl type="series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361" grpId="0" bld="series" 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ανάπτυξη του παγκόσμιου εμπορίου</a:t>
            </a:r>
            <a:endParaRPr lang="en-GB" dirty="0"/>
          </a:p>
        </p:txBody>
      </p:sp>
      <p:sp>
        <p:nvSpPr>
          <p:cNvPr id="599043" name="Rectangle 3"/>
          <p:cNvSpPr>
            <a:spLocks noGrp="1"/>
          </p:cNvSpPr>
          <p:nvPr>
            <p:ph type="body" idx="1"/>
          </p:nvPr>
        </p:nvSpPr>
        <p:spPr>
          <a:xfrm>
            <a:off x="301625" y="1407887"/>
            <a:ext cx="8534400" cy="202111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800" dirty="0" smtClean="0">
                <a:solidFill>
                  <a:srgbClr val="988576"/>
                </a:solidFill>
              </a:rPr>
              <a:t>Το μερίδιο του παγκόσμιου εμπορίου ανά χώρα και περιοχή</a:t>
            </a:r>
            <a:endParaRPr lang="en-GB" sz="2800" dirty="0" smtClean="0">
              <a:solidFill>
                <a:srgbClr val="988576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800" dirty="0" smtClean="0">
                <a:solidFill>
                  <a:srgbClr val="988576"/>
                </a:solidFill>
              </a:rPr>
              <a:t>Ραγδαία ανάπτυξη του παγκόσμιου εμπορίου τα τελευταία 60 χρόνια</a:t>
            </a:r>
            <a:endParaRPr lang="en-GB" sz="2800" dirty="0" smtClean="0">
              <a:solidFill>
                <a:srgbClr val="988576"/>
              </a:solidFill>
            </a:endParaRPr>
          </a:p>
          <a:p>
            <a:pPr lvl="1">
              <a:spcBef>
                <a:spcPts val="1800"/>
              </a:spcBef>
            </a:pPr>
            <a:r>
              <a:rPr lang="el-GR" sz="2500" dirty="0" smtClean="0">
                <a:solidFill>
                  <a:srgbClr val="988576"/>
                </a:solidFill>
                <a:latin typeface="Arial" charset="0"/>
              </a:rPr>
              <a:t>αύξηση του μεριδίου των εξαγωγών στο ΑΕΠ (μεγαλύτερη διαφάνεια)</a:t>
            </a:r>
            <a:endParaRPr lang="en-GB" sz="2500" dirty="0">
              <a:solidFill>
                <a:srgbClr val="988576"/>
              </a:solidFill>
            </a:endParaRPr>
          </a:p>
          <a:p>
            <a:pPr lvl="1">
              <a:spcBef>
                <a:spcPts val="1800"/>
              </a:spcBef>
            </a:pPr>
            <a:r>
              <a:rPr lang="el-GR" sz="2500" dirty="0">
                <a:latin typeface="Arial" charset="0"/>
              </a:rPr>
              <a:t>αύξηση των εξαγωγών πιο ευμετάβλητη από την αύξηση του ΑΕΠ</a:t>
            </a:r>
            <a:endParaRPr lang="en-GB" sz="2500" dirty="0">
              <a:latin typeface="Arial" charset="0"/>
            </a:endParaRPr>
          </a:p>
          <a:p>
            <a:pPr lvl="1">
              <a:spcBef>
                <a:spcPts val="1800"/>
              </a:spcBef>
            </a:pPr>
            <a:endParaRPr lang="en-GB" sz="2500" dirty="0"/>
          </a:p>
        </p:txBody>
      </p:sp>
      <p:sp>
        <p:nvSpPr>
          <p:cNvPr id="599044" name="Rectangle 4"/>
          <p:cNvSpPr>
            <a:spLocks/>
          </p:cNvSpPr>
          <p:nvPr/>
        </p:nvSpPr>
        <p:spPr bwMode="auto">
          <a:xfrm>
            <a:off x="301625" y="5179291"/>
            <a:ext cx="8534400" cy="7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8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ραγδαία αύξηση των εξαγωγών των χωρών BRICS (Βραζιλία, Ρωσία, Ινδία, Κίνα και Νότια Αφρική)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8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669900"/>
              </a:buClr>
              <a:buSzPct val="85000"/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  <a:cs typeface="Arial" charset="0"/>
              </a:rPr>
              <a:t>Το μερίδιο των εξαγωγών εμπορευμάτων από τις χώρες που ανήκουν στο BRICS, σε όρους αξίας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(%)</a:t>
            </a:r>
            <a:endParaRPr lang="en-GB" altLang="en-US" sz="26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618502" name="TextBox 4"/>
          <p:cNvSpPr txBox="1">
            <a:spLocks noChangeArrowheads="1"/>
          </p:cNvSpPr>
          <p:nvPr/>
        </p:nvSpPr>
        <p:spPr bwMode="auto">
          <a:xfrm>
            <a:off x="0" y="6581775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669900"/>
              </a:buClr>
              <a:buSzPct val="85000"/>
            </a:pPr>
            <a:r>
              <a:rPr lang="el-GR" altLang="en-US" sz="1100" i="1" dirty="0">
                <a:solidFill>
                  <a:srgbClr val="988576"/>
                </a:solidFill>
                <a:latin typeface="Arial" charset="0"/>
                <a:cs typeface="Arial" charset="0"/>
              </a:rPr>
              <a:t>Πηγή: </a:t>
            </a:r>
            <a:r>
              <a:rPr lang="el-GR" altLang="en-US" sz="1100" i="1" dirty="0" smtClean="0">
                <a:solidFill>
                  <a:srgbClr val="988576"/>
                </a:solidFill>
                <a:latin typeface="Arial" charset="0"/>
                <a:cs typeface="Arial" charset="0"/>
              </a:rPr>
              <a:t>Βασισμένο σε </a:t>
            </a:r>
            <a:r>
              <a:rPr lang="el-GR" altLang="en-US" sz="1100" i="1" dirty="0">
                <a:solidFill>
                  <a:srgbClr val="988576"/>
                </a:solidFill>
                <a:latin typeface="Arial" charset="0"/>
                <a:cs typeface="Arial" charset="0"/>
              </a:rPr>
              <a:t>δεδομένα από τη Βάση Δεδομένων του Παγκόσμιου Οργανισμού Εμπορίου.</a:t>
            </a:r>
            <a:endParaRPr lang="en-GB" altLang="en-US" sz="1100" dirty="0">
              <a:solidFill>
                <a:srgbClr val="988576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480" y="1122948"/>
            <a:ext cx="8763040" cy="5163644"/>
            <a:chOff x="190480" y="1086852"/>
            <a:chExt cx="8763040" cy="5163644"/>
          </a:xfrm>
        </p:grpSpPr>
        <p:sp>
          <p:nvSpPr>
            <p:cNvPr id="618498" name="Rectangle 2"/>
            <p:cNvSpPr>
              <a:spLocks noChangeArrowheads="1"/>
            </p:cNvSpPr>
            <p:nvPr/>
          </p:nvSpPr>
          <p:spPr bwMode="auto">
            <a:xfrm>
              <a:off x="774031" y="1086852"/>
              <a:ext cx="8179489" cy="49180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80" y="1319378"/>
              <a:ext cx="8763040" cy="493111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ανάπτυξη του παγκόσμιου εμπορίου</a:t>
            </a:r>
            <a:endParaRPr lang="en-GB" dirty="0"/>
          </a:p>
        </p:txBody>
      </p:sp>
      <p:sp>
        <p:nvSpPr>
          <p:cNvPr id="602115" name="Rectangle 3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37156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600" dirty="0" smtClean="0">
                <a:solidFill>
                  <a:srgbClr val="988576"/>
                </a:solidFill>
              </a:rPr>
              <a:t>Το μερίδιο του παγκόσμιου εμπορίου ανά χώρα και περιοχή</a:t>
            </a:r>
            <a:endParaRPr lang="en-GB" sz="2600" dirty="0" smtClean="0">
              <a:solidFill>
                <a:srgbClr val="988576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600" dirty="0" smtClean="0">
                <a:solidFill>
                  <a:srgbClr val="988576"/>
                </a:solidFill>
              </a:rPr>
              <a:t>Ραγδαία ανάπτυξη του παγκόσμιου εμπορίου τα τελευταία 60 χρόνια</a:t>
            </a:r>
            <a:endParaRPr lang="en-GB" sz="2600" dirty="0" smtClean="0">
              <a:solidFill>
                <a:srgbClr val="988576"/>
              </a:solidFill>
            </a:endParaRPr>
          </a:p>
          <a:p>
            <a:pPr lvl="1">
              <a:spcBef>
                <a:spcPts val="1200"/>
              </a:spcBef>
            </a:pPr>
            <a:r>
              <a:rPr lang="el-GR" sz="2400" dirty="0" smtClean="0">
                <a:solidFill>
                  <a:srgbClr val="988576"/>
                </a:solidFill>
                <a:latin typeface="Arial" charset="0"/>
              </a:rPr>
              <a:t>αύξηση του μεριδίου των εξαγωγών στο ΑΕΠ (μεγαλύτερη διαφάνεια)</a:t>
            </a:r>
            <a:endParaRPr lang="en-GB" sz="2400" dirty="0" smtClean="0">
              <a:solidFill>
                <a:srgbClr val="988576"/>
              </a:solidFill>
            </a:endParaRPr>
          </a:p>
          <a:p>
            <a:pPr lvl="1">
              <a:spcBef>
                <a:spcPts val="1200"/>
              </a:spcBef>
            </a:pPr>
            <a:r>
              <a:rPr lang="el-GR" sz="2400" dirty="0" smtClean="0">
                <a:solidFill>
                  <a:srgbClr val="988576"/>
                </a:solidFill>
                <a:latin typeface="Arial" charset="0"/>
              </a:rPr>
              <a:t>αύξηση των εξαγωγών πιο ευμετάβλητη από την αύξηση του ΑΕΠ</a:t>
            </a:r>
            <a:endParaRPr lang="en-GB" sz="2400" dirty="0" smtClean="0">
              <a:solidFill>
                <a:srgbClr val="988576"/>
              </a:solidFill>
            </a:endParaRPr>
          </a:p>
          <a:p>
            <a:pPr lvl="1">
              <a:spcBef>
                <a:spcPts val="1200"/>
              </a:spcBef>
            </a:pPr>
            <a:r>
              <a:rPr lang="el-GR" sz="2400" dirty="0">
                <a:latin typeface="Arial" charset="0"/>
              </a:rPr>
              <a:t>η ραγδαία αύξηση των εξαγωγών των χωρών BRICS (Βραζιλία, Ρωσία, Ινδία, Κίνα και Νότια Αφρική)</a:t>
            </a:r>
            <a:endParaRPr lang="en-GB" sz="2400" dirty="0">
              <a:latin typeface="Arial" charset="0"/>
            </a:endParaRPr>
          </a:p>
          <a:p>
            <a:pPr lvl="1">
              <a:spcBef>
                <a:spcPts val="1200"/>
              </a:spcBef>
              <a:buNone/>
            </a:pPr>
            <a:endParaRPr lang="en-GB" dirty="0"/>
          </a:p>
        </p:txBody>
      </p:sp>
      <p:sp>
        <p:nvSpPr>
          <p:cNvPr id="602116" name="Rectangle 4"/>
          <p:cNvSpPr>
            <a:spLocks/>
          </p:cNvSpPr>
          <p:nvPr/>
        </p:nvSpPr>
        <p:spPr bwMode="auto">
          <a:xfrm>
            <a:off x="301625" y="5683465"/>
            <a:ext cx="8534400" cy="5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80000"/>
              </a:spcBef>
              <a:buClr>
                <a:srgbClr val="669900"/>
              </a:buClr>
              <a:buSzPct val="85000"/>
              <a:buFont typeface="Wingdings 2" pitchFamily="18" charset="2"/>
              <a:buChar char=""/>
            </a:pPr>
            <a:r>
              <a:rPr lang="el-GR" sz="2500" dirty="0" smtClean="0">
                <a:latin typeface="Arial" charset="0"/>
              </a:rPr>
              <a:t>Εμπόριο εμπορευμάτων ανά προορισμό και προέλευση</a:t>
            </a:r>
            <a:endParaRPr lang="en-GB" sz="25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Διεθνές Εμπόριο</a:t>
            </a:r>
            <a:endParaRPr lang="en-GB" dirty="0"/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Ανάπτυξη του </a:t>
            </a:r>
            <a:r>
              <a:rPr lang="el-GR" dirty="0"/>
              <a:t>Π</a:t>
            </a:r>
            <a:r>
              <a:rPr lang="el-GR" dirty="0" smtClean="0"/>
              <a:t>αγκόσμιου Εμπορίου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83363"/>
            <a:ext cx="23363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Πηγή: </a:t>
            </a:r>
            <a:r>
              <a:rPr lang="en-GB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WTO Statistics Database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Εμπόριο αγαθών κατά προορισμό και προέλευση, 2012</a:t>
            </a:r>
            <a:endParaRPr lang="en-GB" sz="2600" b="1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5832"/>
              </p:ext>
            </p:extLst>
          </p:nvPr>
        </p:nvGraphicFramePr>
        <p:xfrm>
          <a:off x="204536" y="782050"/>
          <a:ext cx="8650706" cy="57685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8588"/>
                <a:gridCol w="1004713"/>
                <a:gridCol w="226266"/>
                <a:gridCol w="293912"/>
                <a:gridCol w="1077001"/>
                <a:gridCol w="492509"/>
                <a:gridCol w="935820"/>
                <a:gridCol w="166325"/>
                <a:gridCol w="347393"/>
                <a:gridCol w="1357178"/>
                <a:gridCol w="545787"/>
                <a:gridCol w="1484185"/>
                <a:gridCol w="451029"/>
              </a:tblGrid>
              <a:tr h="509382"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Ην. Βασίλειο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Γερμανία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2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(i) </a:t>
                      </a:r>
                      <a:r>
                        <a:rPr sz="1200" b="1" dirty="0" err="1" smtClean="0">
                          <a:solidFill>
                            <a:schemeClr val="bg1"/>
                          </a:solidFill>
                        </a:rPr>
                        <a:t>Εξ</a:t>
                      </a: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9049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64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52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971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</a:rPr>
                        <a:t>(ii) Εισαγωγές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3997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Προέλευση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6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39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83363"/>
            <a:ext cx="23363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Πηγή: </a:t>
            </a:r>
            <a:r>
              <a:rPr lang="en-GB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WTO Statistics Database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Εμπόριο αγαθών κατά προορισμό και προέλευση, 2012</a:t>
            </a:r>
            <a:endParaRPr lang="en-GB" sz="2600" b="1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47895"/>
              </p:ext>
            </p:extLst>
          </p:nvPr>
        </p:nvGraphicFramePr>
        <p:xfrm>
          <a:off x="204536" y="782050"/>
          <a:ext cx="8650706" cy="57685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8588"/>
                <a:gridCol w="1004713"/>
                <a:gridCol w="226266"/>
                <a:gridCol w="293912"/>
                <a:gridCol w="1077001"/>
                <a:gridCol w="492509"/>
                <a:gridCol w="935820"/>
                <a:gridCol w="166325"/>
                <a:gridCol w="347393"/>
                <a:gridCol w="1357178"/>
                <a:gridCol w="545787"/>
                <a:gridCol w="1484185"/>
                <a:gridCol w="451029"/>
              </a:tblGrid>
              <a:tr h="509382"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Ην. Βασίλειο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Γερμανία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2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(i) </a:t>
                      </a:r>
                      <a:r>
                        <a:rPr sz="1200" b="1" dirty="0" err="1" smtClean="0">
                          <a:solidFill>
                            <a:schemeClr val="bg1"/>
                          </a:solidFill>
                        </a:rPr>
                        <a:t>Εξ</a:t>
                      </a: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9049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64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48,5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13,3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3,4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3,3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52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1,9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971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</a:rPr>
                        <a:t>(ii) Εισαγωγές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3997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Προέλευση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6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/>
                        <a:t>47,4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Νορβηγία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4,8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39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Ελβετία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83363"/>
            <a:ext cx="23363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Πηγή: </a:t>
            </a:r>
            <a:r>
              <a:rPr lang="en-GB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WTO Statistics Database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Εμπόριο αγαθών κατά προορισμό και προέλευση, 2012</a:t>
            </a:r>
            <a:endParaRPr lang="en-GB" sz="2600" b="1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57676"/>
              </p:ext>
            </p:extLst>
          </p:nvPr>
        </p:nvGraphicFramePr>
        <p:xfrm>
          <a:off x="204536" y="782050"/>
          <a:ext cx="8650706" cy="57685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8588"/>
                <a:gridCol w="1004713"/>
                <a:gridCol w="226266"/>
                <a:gridCol w="293912"/>
                <a:gridCol w="1077001"/>
                <a:gridCol w="492509"/>
                <a:gridCol w="935820"/>
                <a:gridCol w="166325"/>
                <a:gridCol w="347393"/>
                <a:gridCol w="1357178"/>
                <a:gridCol w="545787"/>
                <a:gridCol w="1484185"/>
                <a:gridCol w="451029"/>
              </a:tblGrid>
              <a:tr h="509382"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Ην. Βασίλειο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Γερμανία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2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(i) </a:t>
                      </a:r>
                      <a:r>
                        <a:rPr sz="1200" b="1" dirty="0" err="1" smtClean="0">
                          <a:solidFill>
                            <a:schemeClr val="bg1"/>
                          </a:solidFill>
                        </a:rPr>
                        <a:t>Εξ</a:t>
                      </a: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9049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64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48,5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17,2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13,3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16,3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3,4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15,8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3,3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7,4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52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1,9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Νότιος Κορέα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971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</a:rPr>
                        <a:t>(ii) Εισαγωγές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3997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Προέλευση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6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/>
                        <a:t>47,4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/>
                        <a:t>11,7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9,8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Νότιος Κορέα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9,3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Νορβηγία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4,8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Χονγκ Κονγκ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7,9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39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Ελβετία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7,4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83363"/>
            <a:ext cx="23363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Πηγή: </a:t>
            </a:r>
            <a:r>
              <a:rPr lang="en-GB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WTO Statistics Database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Εμπόριο αγαθών κατά προορισμό και προέλευση, 2012</a:t>
            </a:r>
            <a:endParaRPr lang="en-GB" sz="2600" b="1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42135"/>
              </p:ext>
            </p:extLst>
          </p:nvPr>
        </p:nvGraphicFramePr>
        <p:xfrm>
          <a:off x="204536" y="782050"/>
          <a:ext cx="8650706" cy="57685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8588"/>
                <a:gridCol w="1004713"/>
                <a:gridCol w="226266"/>
                <a:gridCol w="293912"/>
                <a:gridCol w="1077001"/>
                <a:gridCol w="492509"/>
                <a:gridCol w="935820"/>
                <a:gridCol w="166325"/>
                <a:gridCol w="347393"/>
                <a:gridCol w="1357178"/>
                <a:gridCol w="545787"/>
                <a:gridCol w="1484185"/>
                <a:gridCol w="451029"/>
              </a:tblGrid>
              <a:tr h="509382"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Ην. Βασίλειο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Γερμανία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2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(i) </a:t>
                      </a:r>
                      <a:r>
                        <a:rPr sz="1200" b="1" dirty="0" err="1" smtClean="0">
                          <a:solidFill>
                            <a:schemeClr val="bg1"/>
                          </a:solidFill>
                        </a:rPr>
                        <a:t>Εξ</a:t>
                      </a: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9049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64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48,5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17,2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Καναδάς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18,8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13,3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16,3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17,1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3,4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15,8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Μεξικό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3,3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7,4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52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1,9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Νότιος Κορέα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971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</a:rPr>
                        <a:t>(ii) Εισαγωγές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3997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Προέλευση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6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/>
                        <a:t>47,4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/>
                        <a:t>11,7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19,1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9,8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16,7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Νότιος Κορέα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9,3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Καναδάς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14,0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Νορβηγία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4,8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Χονγκ Κονγκ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7,9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Μεξικό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12,0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39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Ελβετία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7,4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/>
                        <a:t>6,4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83363"/>
            <a:ext cx="23363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Πηγή: </a:t>
            </a:r>
            <a:r>
              <a:rPr lang="en-GB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WTO Statistics Database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Εμπόριο αγαθών κατά προορισμό και προέλευση, 2012</a:t>
            </a:r>
            <a:endParaRPr lang="en-GB" sz="2600" b="1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3931"/>
              </p:ext>
            </p:extLst>
          </p:nvPr>
        </p:nvGraphicFramePr>
        <p:xfrm>
          <a:off x="204536" y="782050"/>
          <a:ext cx="8650706" cy="57685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8588"/>
                <a:gridCol w="1004713"/>
                <a:gridCol w="226266"/>
                <a:gridCol w="293912"/>
                <a:gridCol w="1077001"/>
                <a:gridCol w="492509"/>
                <a:gridCol w="935820"/>
                <a:gridCol w="166325"/>
                <a:gridCol w="347393"/>
                <a:gridCol w="1357178"/>
                <a:gridCol w="545787"/>
                <a:gridCol w="1484185"/>
                <a:gridCol w="451029"/>
              </a:tblGrid>
              <a:tr h="509382"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Ην. Βασίλειο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Γερμανία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2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(i) </a:t>
                      </a:r>
                      <a:r>
                        <a:rPr sz="1200" b="1" dirty="0" err="1" smtClean="0">
                          <a:solidFill>
                            <a:schemeClr val="bg1"/>
                          </a:solidFill>
                        </a:rPr>
                        <a:t>Εξ</a:t>
                      </a: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9049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64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48,5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17,2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Καναδάς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18,8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56,2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13,3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16,3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17,1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7,9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3,4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15,8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Μεξικό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6,1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3,3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7,4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52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1,9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Νότιος Κορέα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Ρωσία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971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</a:rPr>
                        <a:t>(ii) Εισαγωγές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3997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Προέλευση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6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/>
                        <a:t>47,4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/>
                        <a:t>11,7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19,1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200" b="1" dirty="0"/>
                        <a:t>56,0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9,8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16,7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/>
                        <a:t>8,6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Νότιος Κορέα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9,3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Καναδάς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14,0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/>
                        <a:t>5,7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Νορβηγία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4,8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Χονγκ Κονγκ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7,9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Μεξικό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12,0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Ρωσία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/>
                        <a:t>4,7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39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Ελβετία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7,4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/>
                        <a:t>6,4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Ελβετία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/>
                        <a:t>4,2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0" y="6583363"/>
            <a:ext cx="23363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Πηγή: </a:t>
            </a:r>
            <a:r>
              <a:rPr lang="en-GB" altLang="zh-CN" sz="1200" dirty="0">
                <a:solidFill>
                  <a:srgbClr val="C0C0C0"/>
                </a:solidFill>
                <a:latin typeface="Arial" charset="0"/>
                <a:ea typeface="SimSun" pitchFamily="2" charset="-122"/>
              </a:rPr>
              <a:t>WTO Statistics Database</a:t>
            </a:r>
            <a:endParaRPr lang="en-GB" sz="1200" dirty="0">
              <a:solidFill>
                <a:srgbClr val="C0C0C0"/>
              </a:solidFill>
            </a:endParaRP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Εμπόριο αγαθών κατά προορισμό και προέλευση, 2012</a:t>
            </a:r>
            <a:endParaRPr lang="en-GB" sz="2600" b="1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39441"/>
              </p:ext>
            </p:extLst>
          </p:nvPr>
        </p:nvGraphicFramePr>
        <p:xfrm>
          <a:off x="204536" y="782050"/>
          <a:ext cx="8650706" cy="57685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8588"/>
                <a:gridCol w="1004713"/>
                <a:gridCol w="226266"/>
                <a:gridCol w="293912"/>
                <a:gridCol w="1077001"/>
                <a:gridCol w="492509"/>
                <a:gridCol w="935820"/>
                <a:gridCol w="166325"/>
                <a:gridCol w="347393"/>
                <a:gridCol w="1357178"/>
                <a:gridCol w="545787"/>
                <a:gridCol w="1484185"/>
                <a:gridCol w="451029"/>
              </a:tblGrid>
              <a:tr h="509382"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Ην. Βασίλειο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Γερμανία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2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(i) </a:t>
                      </a:r>
                      <a:r>
                        <a:rPr sz="1200" b="1" dirty="0" err="1" smtClean="0">
                          <a:solidFill>
                            <a:schemeClr val="bg1"/>
                          </a:solidFill>
                        </a:rPr>
                        <a:t>Εξ</a:t>
                      </a:r>
                      <a:r>
                        <a:rPr sz="1200" b="1" dirty="0" smtClean="0">
                          <a:solidFill>
                            <a:schemeClr val="bg1"/>
                          </a:solidFill>
                        </a:rPr>
                        <a:t>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9049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Προορισμός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64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48,5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17,2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Καναδάς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18,8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56,2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18,0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13,3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16,3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17,1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7,9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17,8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3,4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15,8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Μεξικό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6,1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ΕΕ των 27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10,2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3,3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7,4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Ελβετία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Νότιος Κορέα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7,7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52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Χονγκ Κονγκ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1,9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Νότιος Κορέα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200" b="1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Ρωσία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Ταϊβάν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5,8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971">
                <a:tc gridSpan="1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</a:rPr>
                        <a:t>(ii) Εισαγωγές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3997">
                <a:tc>
                  <a:txBody>
                    <a:bodyPr/>
                    <a:lstStyle/>
                    <a:p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Προέλευση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/>
                        <a:t>%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Προέλευση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6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1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b="1" dirty="0"/>
                        <a:t>47,4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b="1" dirty="0"/>
                        <a:t>11,7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19,1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200" b="1" dirty="0"/>
                        <a:t>56,0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Κίνα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21,2</a:t>
                      </a: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9,8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ΕΕ των 27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16,7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/>
                        <a:t>8,6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ΕΕ των 27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9,4</a:t>
                      </a: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Κίνα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8,2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Νότιος Κορέα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9,3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Καναδάς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14,0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/>
                        <a:t>5,7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ΗΠΑ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8,8</a:t>
                      </a: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Νορβηγία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4,8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Χονγκ Κονγκ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7,9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Μεξικό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b="1" dirty="0"/>
                        <a:t>12,0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Ρωσία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/>
                        <a:t>4,7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Αυστραλία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6,4</a:t>
                      </a: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39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/>
                        <a:t>5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/>
                        <a:t>Ελβετία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200" b="1" dirty="0"/>
                        <a:t>4,0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dirty="0"/>
                        <a:t>ΗΠΑ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/>
                        <a:t>7,4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/>
                        <a:t>Ιαπωνία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dirty="0"/>
                        <a:t>6,4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200" b="1" dirty="0"/>
                        <a:t>Ελβετία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/>
                        <a:t>4,2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Σαουδική Αραβία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6,2</a:t>
                      </a:r>
                      <a:endParaRPr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Διεθνές Εμπόριο</a:t>
            </a:r>
            <a:endParaRPr lang="en-GB" dirty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Τα πλεονεκτήματα του εμπορίου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91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πλεονεκτήματα του εμπορίου</a:t>
            </a:r>
            <a:endParaRPr lang="en-GB" dirty="0"/>
          </a:p>
        </p:txBody>
      </p:sp>
      <p:sp>
        <p:nvSpPr>
          <p:cNvPr id="38912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/>
              <a:t>Ο νόμος του συγκριτικού πλεονεκτήματος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εξειδίκευση ως βάση για το εμπόριο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απόλυτο πλεονέκτημα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συγκριτικό πλεονέκτημα</a:t>
            </a:r>
            <a:endParaRPr lang="en-GB" dirty="0"/>
          </a:p>
          <a:p>
            <a:pPr lvl="2">
              <a:lnSpc>
                <a:spcPct val="130000"/>
              </a:lnSpc>
            </a:pPr>
            <a:r>
              <a:rPr lang="el-GR" dirty="0" smtClean="0"/>
              <a:t>τα κέρδη από το εμπόριο βάσει συγκριτικού πλεονεκτήματος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9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89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5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005452"/>
                </a:solidFill>
                <a:latin typeface="Arial" charset="0"/>
              </a:rPr>
              <a:t>Οι παραγωγικές δυνατότητες των δύο χωρών</a:t>
            </a:r>
            <a:endParaRPr lang="en-GB" sz="2500" b="1" dirty="0">
              <a:solidFill>
                <a:srgbClr val="005452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54921"/>
              </p:ext>
            </p:extLst>
          </p:nvPr>
        </p:nvGraphicFramePr>
        <p:xfrm>
          <a:off x="260683" y="743426"/>
          <a:ext cx="8582527" cy="2134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3546"/>
                <a:gridCol w="789464"/>
                <a:gridCol w="1716505"/>
                <a:gridCol w="769469"/>
                <a:gridCol w="2663543"/>
              </a:tblGrid>
              <a:tr h="790634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Κιλά σιταριού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Μέτρα υφάσματος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</a:tr>
              <a:tr h="790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Λιγότερο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είτε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ή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</a:tr>
              <a:tr h="553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είτε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Ή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005452"/>
                </a:solidFill>
                <a:latin typeface="Arial" charset="0"/>
              </a:rPr>
              <a:t>Οι παραγωγικές δυνατότητες των δύο χωρών</a:t>
            </a:r>
            <a:endParaRPr lang="en-GB" sz="2500" b="1" dirty="0">
              <a:solidFill>
                <a:srgbClr val="005452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878138"/>
            <a:ext cx="91440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Προηγούμενες συναλλαγματικές ισοτιμίες</a:t>
            </a:r>
            <a:endParaRPr lang="en-GB" sz="25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06025"/>
              </p:ext>
            </p:extLst>
          </p:nvPr>
        </p:nvGraphicFramePr>
        <p:xfrm>
          <a:off x="260683" y="743426"/>
          <a:ext cx="8582527" cy="2134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3546"/>
                <a:gridCol w="789464"/>
                <a:gridCol w="1716505"/>
                <a:gridCol w="769469"/>
                <a:gridCol w="2663543"/>
              </a:tblGrid>
              <a:tr h="790634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Κιλά σιταριού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Μέτρα υφάσματος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</a:tr>
              <a:tr h="790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Λιγότερο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είτε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ή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</a:tr>
              <a:tr h="553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είτε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Ή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22282"/>
              </p:ext>
            </p:extLst>
          </p:nvPr>
        </p:nvGraphicFramePr>
        <p:xfrm>
          <a:off x="251367" y="3645568"/>
          <a:ext cx="8579812" cy="9943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3742"/>
                <a:gridCol w="4306070"/>
              </a:tblGrid>
              <a:tr h="525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Λιγότερο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2 μονάδες σιτάρι για 1 μονάδα ύφασμα</a:t>
                      </a:r>
                      <a:endParaRPr lang="el-GR" b="0" dirty="0">
                        <a:latin typeface="+mn-lt"/>
                      </a:endParaRPr>
                    </a:p>
                  </a:txBody>
                  <a:tcPr anchor="ctr"/>
                </a:tc>
              </a:tr>
              <a:tr h="468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 μονάδα σιτάρι για 2 μονάδες ύφασμα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ανάπτυξη του παγκόσμιου εμπορίου</a:t>
            </a:r>
            <a:endParaRPr lang="en-GB" dirty="0"/>
          </a:p>
        </p:txBody>
      </p:sp>
      <p:sp>
        <p:nvSpPr>
          <p:cNvPr id="593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μερίδιο του παγκόσμιου εμπορίου ανά χώρα και περιοχή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93583" y="5168397"/>
            <a:ext cx="7388561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500" b="1" dirty="0">
                <a:solidFill>
                  <a:srgbClr val="003300"/>
                </a:solidFill>
                <a:latin typeface="Arial" charset="0"/>
              </a:rPr>
              <a:t>(LDC εξαγωγές σιταριού: DC εξαγωγές </a:t>
            </a:r>
            <a:r>
              <a:rPr lang="el-GR" sz="2500" b="1" dirty="0" smtClean="0">
                <a:solidFill>
                  <a:srgbClr val="003300"/>
                </a:solidFill>
                <a:latin typeface="Arial" charset="0"/>
              </a:rPr>
              <a:t>υφάσματος)</a:t>
            </a:r>
            <a:endParaRPr lang="en-GB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005452"/>
                </a:solidFill>
                <a:latin typeface="Arial" charset="0"/>
              </a:rPr>
              <a:t>Οι παραγωγικές δυνατότητες των δύο χωρών</a:t>
            </a:r>
            <a:endParaRPr lang="en-GB" sz="2500" b="1" dirty="0">
              <a:solidFill>
                <a:srgbClr val="005452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878138"/>
            <a:ext cx="91440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Προηγούμενες συναλλαγματικές ισοτιμίες</a:t>
            </a:r>
            <a:endParaRPr lang="en-GB" sz="25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4788568"/>
            <a:ext cx="9085263" cy="45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663300"/>
                </a:solidFill>
                <a:latin typeface="Arial" charset="0"/>
              </a:rPr>
              <a:t>Διεθνείς δείκτες ανταλλαγής εμπορίου</a:t>
            </a:r>
            <a:endParaRPr lang="en-GB" sz="2500" b="1" dirty="0">
              <a:solidFill>
                <a:srgbClr val="663300"/>
              </a:solidFill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81534"/>
              </p:ext>
            </p:extLst>
          </p:nvPr>
        </p:nvGraphicFramePr>
        <p:xfrm>
          <a:off x="260683" y="743426"/>
          <a:ext cx="8582527" cy="2134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3546"/>
                <a:gridCol w="789464"/>
                <a:gridCol w="1716505"/>
                <a:gridCol w="769469"/>
                <a:gridCol w="2663543"/>
              </a:tblGrid>
              <a:tr h="790634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Κιλά σιταριού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Μέτρα υφάσματος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</a:tr>
              <a:tr h="790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Λιγότερο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είτε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ή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</a:tr>
              <a:tr h="553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είτε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Ή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76432"/>
              </p:ext>
            </p:extLst>
          </p:nvPr>
        </p:nvGraphicFramePr>
        <p:xfrm>
          <a:off x="251367" y="3645568"/>
          <a:ext cx="8579812" cy="9943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3742"/>
                <a:gridCol w="4306070"/>
              </a:tblGrid>
              <a:tr h="525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Λιγότερο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2 μονάδες σιτάρι για 1 μονάδα ύφασμα</a:t>
                      </a:r>
                      <a:endParaRPr lang="el-GR" b="0" dirty="0">
                        <a:latin typeface="+mn-lt"/>
                      </a:endParaRPr>
                    </a:p>
                  </a:txBody>
                  <a:tcPr anchor="ctr"/>
                </a:tc>
              </a:tr>
              <a:tr h="468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 μονάδα σιτάρι για 2 μονάδες ύφασμα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793583" y="5168397"/>
            <a:ext cx="7388561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500" b="1" dirty="0">
                <a:solidFill>
                  <a:srgbClr val="003300"/>
                </a:solidFill>
                <a:latin typeface="Arial" charset="0"/>
              </a:rPr>
              <a:t>(LDC εξαγωγές σιταριού: DC εξαγωγές </a:t>
            </a:r>
            <a:r>
              <a:rPr lang="el-GR" sz="2500" b="1" dirty="0" smtClean="0">
                <a:solidFill>
                  <a:srgbClr val="003300"/>
                </a:solidFill>
                <a:latin typeface="Arial" charset="0"/>
              </a:rPr>
              <a:t>υφάσματος)</a:t>
            </a:r>
            <a:endParaRPr lang="en-GB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397318" name="Rectangle 6"/>
          <p:cNvSpPr>
            <a:spLocks/>
          </p:cNvSpPr>
          <p:nvPr/>
        </p:nvSpPr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005452"/>
                </a:solidFill>
                <a:latin typeface="Arial" charset="0"/>
              </a:rPr>
              <a:t>Οι παραγωγικές δυνατότητες των δύο χωρών</a:t>
            </a:r>
            <a:endParaRPr lang="en-GB" sz="2500" b="1" dirty="0">
              <a:solidFill>
                <a:srgbClr val="005452"/>
              </a:solidFill>
              <a:latin typeface="Arial" charset="0"/>
            </a:endParaRPr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0" y="2878138"/>
            <a:ext cx="91440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Προηγούμενες συναλλαγματικές ισοτιμίες</a:t>
            </a:r>
            <a:endParaRPr lang="en-GB" sz="25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0" y="4788568"/>
            <a:ext cx="9085263" cy="45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b="1" dirty="0">
                <a:solidFill>
                  <a:srgbClr val="663300"/>
                </a:solidFill>
                <a:latin typeface="Arial" charset="0"/>
              </a:rPr>
              <a:t>Διεθνείς δείκτες ανταλλαγής εμπορίου</a:t>
            </a:r>
            <a:endParaRPr lang="en-GB" sz="2500" b="1" dirty="0">
              <a:solidFill>
                <a:srgbClr val="663300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33349"/>
              </p:ext>
            </p:extLst>
          </p:nvPr>
        </p:nvGraphicFramePr>
        <p:xfrm>
          <a:off x="260683" y="743426"/>
          <a:ext cx="8582527" cy="2134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3546"/>
                <a:gridCol w="789464"/>
                <a:gridCol w="1716505"/>
                <a:gridCol w="769469"/>
                <a:gridCol w="2663543"/>
              </a:tblGrid>
              <a:tr h="790634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Κιλά σιταριού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Μέτρα υφάσματος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</a:tr>
              <a:tr h="790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Λιγότερο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είτε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ή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</a:tr>
              <a:tr h="553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είτε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Ή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l-GR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01504"/>
              </p:ext>
            </p:extLst>
          </p:nvPr>
        </p:nvGraphicFramePr>
        <p:xfrm>
          <a:off x="251367" y="3645568"/>
          <a:ext cx="8579812" cy="9943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3742"/>
                <a:gridCol w="4306070"/>
              </a:tblGrid>
              <a:tr h="525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Λιγότερο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2 μονάδες σιτάρι για 1 μονάδα ύφασμα</a:t>
                      </a:r>
                      <a:endParaRPr lang="el-GR" b="0" dirty="0">
                        <a:latin typeface="+mn-lt"/>
                      </a:endParaRPr>
                    </a:p>
                  </a:txBody>
                  <a:tcPr anchor="ctr"/>
                </a:tc>
              </a:tr>
              <a:tr h="468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 μονάδα σιτάρι για 2 μονάδες ύφασμα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939820"/>
              </p:ext>
            </p:extLst>
          </p:nvPr>
        </p:nvGraphicFramePr>
        <p:xfrm>
          <a:off x="282094" y="5693579"/>
          <a:ext cx="8579812" cy="9943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3742"/>
                <a:gridCol w="4306070"/>
              </a:tblGrid>
              <a:tr h="525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Λιγότερο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 </a:t>
                      </a:r>
                      <a:r>
                        <a:rPr lang="el-GR" b="0" dirty="0" smtClean="0"/>
                        <a:t>μονάδες σιτάρι για 1 μονάδα ύφασμα</a:t>
                      </a:r>
                      <a:endParaRPr lang="el-GR" b="0" dirty="0">
                        <a:latin typeface="+mn-lt"/>
                      </a:endParaRPr>
                    </a:p>
                  </a:txBody>
                  <a:tcPr anchor="ctr"/>
                </a:tc>
              </a:tr>
              <a:tr h="468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Ανεπτυγμένη χώρα</a:t>
                      </a:r>
                      <a:endParaRPr lang="el-GR" sz="1800" dirty="0" smtClean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 μονάδα σιτάρι για </a:t>
                      </a:r>
                      <a:r>
                        <a:rPr lang="el-GR" dirty="0" smtClean="0"/>
                        <a:t>1 </a:t>
                      </a:r>
                      <a:r>
                        <a:rPr lang="el-GR" dirty="0" smtClean="0"/>
                        <a:t>μονάδες ύφασμα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4" name="Rectangle 4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3425372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Ο νόμος του συγκριτικού πλεονεκτήματος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lnSpc>
                <a:spcPct val="14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εξειδίκευση ως βάση για το εμπόριο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lnSpc>
                <a:spcPct val="14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απόλυτο πλεονέκτημα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lnSpc>
                <a:spcPct val="14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συγκριτικό πλεονέκτημα</a:t>
            </a:r>
            <a:endParaRPr lang="en-GB" dirty="0">
              <a:solidFill>
                <a:srgbClr val="988576"/>
              </a:solidFill>
            </a:endParaRPr>
          </a:p>
          <a:p>
            <a:pPr lvl="2">
              <a:lnSpc>
                <a:spcPct val="140000"/>
              </a:lnSpc>
              <a:buClr>
                <a:srgbClr val="626D86"/>
              </a:buClr>
            </a:pPr>
            <a:r>
              <a:rPr lang="el-GR" dirty="0" smtClean="0"/>
              <a:t>τα κέρδη από το εμπόριο βάσει συγκριτικού πλεονεκτήματος</a:t>
            </a:r>
            <a:endParaRPr lang="en-GB" dirty="0" smtClean="0"/>
          </a:p>
          <a:p>
            <a:pPr lvl="2">
              <a:lnSpc>
                <a:spcPct val="140000"/>
              </a:lnSpc>
              <a:buClr>
                <a:srgbClr val="626D86"/>
              </a:buClr>
              <a:buNone/>
            </a:pPr>
            <a:endParaRPr lang="en-GB" dirty="0"/>
          </a:p>
        </p:txBody>
      </p:sp>
      <p:sp>
        <p:nvSpPr>
          <p:cNvPr id="399365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Τα πλεονεκτήματα του εμπορίου</a:t>
            </a:r>
            <a:endParaRPr lang="en-GB" dirty="0"/>
          </a:p>
        </p:txBody>
      </p:sp>
      <p:sp>
        <p:nvSpPr>
          <p:cNvPr id="399366" name="Rectangle 6"/>
          <p:cNvSpPr>
            <a:spLocks/>
          </p:cNvSpPr>
          <p:nvPr/>
        </p:nvSpPr>
        <p:spPr bwMode="auto">
          <a:xfrm>
            <a:off x="301625" y="4994275"/>
            <a:ext cx="8534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4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γραφική ανάλυση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6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/>
          </p:cNvSpPr>
          <p:nvPr/>
        </p:nvSpPr>
        <p:spPr bwMode="auto">
          <a:xfrm>
            <a:off x="0" y="103188"/>
            <a:ext cx="9142413" cy="846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b="1" dirty="0">
                <a:solidFill>
                  <a:schemeClr val="folHlink"/>
                </a:solidFill>
                <a:latin typeface="Arial" charset="0"/>
              </a:rPr>
              <a:t>Παραγωγικές δυνατότητες προ-εμπορίου</a:t>
            </a:r>
            <a:endParaRPr lang="en-GB" b="1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96578"/>
              </p:ext>
            </p:extLst>
          </p:nvPr>
        </p:nvGraphicFramePr>
        <p:xfrm>
          <a:off x="285413" y="1034718"/>
          <a:ext cx="4250492" cy="5496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092"/>
                <a:gridCol w="1708378"/>
                <a:gridCol w="1788022"/>
              </a:tblGrid>
              <a:tr h="72819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600" dirty="0" smtClean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72819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6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6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6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819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a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989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b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989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989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d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989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e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1804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f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/>
          </p:cNvSpPr>
          <p:nvPr/>
        </p:nvSpPr>
        <p:spPr bwMode="auto">
          <a:xfrm>
            <a:off x="0" y="103188"/>
            <a:ext cx="9142413" cy="846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b="1" dirty="0">
                <a:solidFill>
                  <a:schemeClr val="folHlink"/>
                </a:solidFill>
                <a:latin typeface="Arial" charset="0"/>
              </a:rPr>
              <a:t>Παραγωγικές δυνατότητες προ-εμπορίου</a:t>
            </a:r>
            <a:endParaRPr lang="en-GB" b="1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01766"/>
              </p:ext>
            </p:extLst>
          </p:nvPr>
        </p:nvGraphicFramePr>
        <p:xfrm>
          <a:off x="285413" y="1034718"/>
          <a:ext cx="8425449" cy="5496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092"/>
                <a:gridCol w="1708378"/>
                <a:gridCol w="1788022"/>
                <a:gridCol w="880420"/>
                <a:gridCol w="1505195"/>
                <a:gridCol w="1789342"/>
              </a:tblGrid>
              <a:tr h="72819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600" dirty="0" smtClean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600" b="1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6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72819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6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6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6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6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6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6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2819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a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g</a:t>
                      </a:r>
                      <a:endParaRPr sz="16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9989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b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h</a:t>
                      </a:r>
                      <a:endParaRPr sz="16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9989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i</a:t>
                      </a:r>
                      <a:endParaRPr sz="16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9989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d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j</a:t>
                      </a:r>
                      <a:endParaRPr sz="16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9989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e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k</a:t>
                      </a:r>
                      <a:endParaRPr sz="16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81804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6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f</a:t>
                      </a:r>
                      <a:endParaRPr sz="16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l</a:t>
                      </a:r>
                      <a:endParaRPr sz="16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0" y="3538538"/>
            <a:ext cx="3411538" cy="27098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31519"/>
              </p:ext>
            </p:extLst>
          </p:nvPr>
        </p:nvGraphicFramePr>
        <p:xfrm>
          <a:off x="0" y="3184525"/>
          <a:ext cx="4595813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9" name="Chart" r:id="rId5" imgW="3171901" imgH="2619443" progId="MSGraph.Chart.8">
                  <p:embed followColorScheme="full"/>
                </p:oleObj>
              </mc:Choice>
              <mc:Fallback>
                <p:oleObj name="Chart" r:id="rId5" imgW="3171901" imgH="26194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84525"/>
                        <a:ext cx="4595813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02148" y="3657600"/>
            <a:ext cx="1491754" cy="92397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Λιγότερο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ανεπτυγμένη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χώρα</a:t>
            </a:r>
            <a:endParaRPr lang="el-GR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0" y="6933"/>
            <a:ext cx="9142413" cy="4230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b="1" dirty="0">
                <a:solidFill>
                  <a:schemeClr val="folHlink"/>
                </a:solidFill>
                <a:latin typeface="Arial" charset="0"/>
              </a:rPr>
              <a:t>Παραγωγικές δυνατότητες προ-εμπορίου</a:t>
            </a:r>
            <a:endParaRPr lang="en-GB" b="1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1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89932"/>
              </p:ext>
            </p:extLst>
          </p:nvPr>
        </p:nvGraphicFramePr>
        <p:xfrm>
          <a:off x="7003" y="587174"/>
          <a:ext cx="9088872" cy="2342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136"/>
                <a:gridCol w="2230230"/>
                <a:gridCol w="2221454"/>
                <a:gridCol w="312821"/>
                <a:gridCol w="1967996"/>
                <a:gridCol w="1930235"/>
              </a:tblGrid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200" dirty="0" smtClean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42230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2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2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2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2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a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g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b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h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i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d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j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e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k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f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l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16525" y="3563938"/>
            <a:ext cx="3479800" cy="27098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62000" y="3538538"/>
            <a:ext cx="3411538" cy="27098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48061"/>
              </p:ext>
            </p:extLst>
          </p:nvPr>
        </p:nvGraphicFramePr>
        <p:xfrm>
          <a:off x="0" y="3184525"/>
          <a:ext cx="4595813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61" name="Chart" r:id="rId5" imgW="3171901" imgH="2619443" progId="MSGraph.Chart.8">
                  <p:embed followColorScheme="full"/>
                </p:oleObj>
              </mc:Choice>
              <mc:Fallback>
                <p:oleObj name="Chart" r:id="rId5" imgW="3171901" imgH="26194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84525"/>
                        <a:ext cx="4595813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95542"/>
              </p:ext>
            </p:extLst>
          </p:nvPr>
        </p:nvGraphicFramePr>
        <p:xfrm>
          <a:off x="4406900" y="3219450"/>
          <a:ext cx="47371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62" name="Chart" r:id="rId7" imgW="3076544" imgH="2514600" progId="MSGraph.Chart.8">
                  <p:embed followColorScheme="full"/>
                </p:oleObj>
              </mc:Choice>
              <mc:Fallback>
                <p:oleObj name="Chart" r:id="rId7" imgW="3076544" imgH="2514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219450"/>
                        <a:ext cx="4737100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210995" y="3657600"/>
            <a:ext cx="1497461" cy="64697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folHlink"/>
                </a:solidFill>
                <a:latin typeface="Arial" charset="0"/>
              </a:rPr>
              <a:t>Ανεπτυγμένη</a:t>
            </a:r>
            <a:r>
              <a:rPr lang="en-US" sz="1800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folHlink"/>
                </a:solidFill>
                <a:latin typeface="Arial" charset="0"/>
              </a:rPr>
              <a:t>χώρα</a:t>
            </a:r>
            <a:endParaRPr lang="el-GR" sz="1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02148" y="3657600"/>
            <a:ext cx="1491754" cy="92397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Λιγότερο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ανεπτυγμένη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χώρα</a:t>
            </a:r>
            <a:endParaRPr lang="el-GR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0" y="6933"/>
            <a:ext cx="9142413" cy="4230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b="1" dirty="0">
                <a:solidFill>
                  <a:schemeClr val="folHlink"/>
                </a:solidFill>
                <a:latin typeface="Arial" charset="0"/>
              </a:rPr>
              <a:t>Παραγωγικές δυνατότητες προ-εμπορίου</a:t>
            </a:r>
            <a:endParaRPr lang="en-GB" b="1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18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68322"/>
              </p:ext>
            </p:extLst>
          </p:nvPr>
        </p:nvGraphicFramePr>
        <p:xfrm>
          <a:off x="7003" y="587174"/>
          <a:ext cx="9088872" cy="2342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136"/>
                <a:gridCol w="2230230"/>
                <a:gridCol w="2221454"/>
                <a:gridCol w="312821"/>
                <a:gridCol w="1967996"/>
                <a:gridCol w="1930235"/>
              </a:tblGrid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200" dirty="0" smtClean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42230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2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2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2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2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a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g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b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h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i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d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j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e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k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f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l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16525" y="3563938"/>
            <a:ext cx="3479800" cy="27098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2000" y="3538538"/>
            <a:ext cx="3411538" cy="27098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01846"/>
              </p:ext>
            </p:extLst>
          </p:nvPr>
        </p:nvGraphicFramePr>
        <p:xfrm>
          <a:off x="0" y="3184525"/>
          <a:ext cx="4595813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09" name="Chart" r:id="rId5" imgW="3171901" imgH="2619443" progId="MSGraph.Chart.8">
                  <p:embed followColorScheme="full"/>
                </p:oleObj>
              </mc:Choice>
              <mc:Fallback>
                <p:oleObj name="Chart" r:id="rId5" imgW="3171901" imgH="26194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84525"/>
                        <a:ext cx="4595813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940451"/>
              </p:ext>
            </p:extLst>
          </p:nvPr>
        </p:nvGraphicFramePr>
        <p:xfrm>
          <a:off x="4406900" y="3219450"/>
          <a:ext cx="47371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10" name="Chart" r:id="rId7" imgW="3076544" imgH="2514600" progId="MSGraph.Chart.8">
                  <p:embed followColorScheme="full"/>
                </p:oleObj>
              </mc:Choice>
              <mc:Fallback>
                <p:oleObj name="Chart" r:id="rId7" imgW="3076544" imgH="2514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219450"/>
                        <a:ext cx="4737100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210995" y="3657600"/>
            <a:ext cx="1497461" cy="64697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folHlink"/>
                </a:solidFill>
                <a:latin typeface="Arial" charset="0"/>
              </a:rPr>
              <a:t>Ανεπτυγμένη</a:t>
            </a:r>
            <a:r>
              <a:rPr lang="en-US" sz="1800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folHlink"/>
                </a:solidFill>
                <a:latin typeface="Arial" charset="0"/>
              </a:rPr>
              <a:t>χώρα</a:t>
            </a:r>
            <a:endParaRPr lang="el-GR" sz="1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02148" y="3657600"/>
            <a:ext cx="1491754" cy="92397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Λιγότερο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ανεπτυγμένη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χώρα</a:t>
            </a:r>
            <a:endParaRPr lang="el-GR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0" y="6933"/>
            <a:ext cx="9142413" cy="4230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b="1" dirty="0">
                <a:solidFill>
                  <a:schemeClr val="folHlink"/>
                </a:solidFill>
                <a:latin typeface="Arial" charset="0"/>
              </a:rPr>
              <a:t>Παραγωγικές δυνατότητες προ-εμπορίου</a:t>
            </a:r>
            <a:endParaRPr lang="en-GB" b="1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74891"/>
              </p:ext>
            </p:extLst>
          </p:nvPr>
        </p:nvGraphicFramePr>
        <p:xfrm>
          <a:off x="7003" y="587174"/>
          <a:ext cx="9088872" cy="2342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136"/>
                <a:gridCol w="2230230"/>
                <a:gridCol w="2221454"/>
                <a:gridCol w="312821"/>
                <a:gridCol w="1967996"/>
                <a:gridCol w="1930235"/>
              </a:tblGrid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200" dirty="0" smtClean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42230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2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2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2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2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a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g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b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h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i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d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j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e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k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f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l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5216525" y="3563938"/>
            <a:ext cx="3479800" cy="27098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762000" y="3538538"/>
            <a:ext cx="3411538" cy="27098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64814"/>
              </p:ext>
            </p:extLst>
          </p:nvPr>
        </p:nvGraphicFramePr>
        <p:xfrm>
          <a:off x="0" y="3184525"/>
          <a:ext cx="4595813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7" name="Chart" r:id="rId5" imgW="3171901" imgH="2619443" progId="MSGraph.Chart.8">
                  <p:embed followColorScheme="full"/>
                </p:oleObj>
              </mc:Choice>
              <mc:Fallback>
                <p:oleObj name="Chart" r:id="rId5" imgW="3171901" imgH="2619443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84525"/>
                        <a:ext cx="4595813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59678"/>
              </p:ext>
            </p:extLst>
          </p:nvPr>
        </p:nvGraphicFramePr>
        <p:xfrm>
          <a:off x="4406900" y="3219450"/>
          <a:ext cx="47371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8" name="Chart" r:id="rId7" imgW="3076544" imgH="2514600" progId="MSGraph.Chart.8">
                  <p:embed followColorScheme="full"/>
                </p:oleObj>
              </mc:Choice>
              <mc:Fallback>
                <p:oleObj name="Chart" r:id="rId7" imgW="3076544" imgH="2514600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219450"/>
                        <a:ext cx="4737100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7" name="Rectangle 7"/>
          <p:cNvSpPr>
            <a:spLocks noChangeArrowheads="1"/>
          </p:cNvSpPr>
          <p:nvPr/>
        </p:nvSpPr>
        <p:spPr bwMode="auto">
          <a:xfrm>
            <a:off x="7210995" y="3657600"/>
            <a:ext cx="1497461" cy="64697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folHlink"/>
                </a:solidFill>
                <a:latin typeface="Arial" charset="0"/>
              </a:rPr>
              <a:t>Ανεπτυγμένη</a:t>
            </a:r>
            <a:r>
              <a:rPr lang="en-US" sz="1800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folHlink"/>
                </a:solidFill>
                <a:latin typeface="Arial" charset="0"/>
              </a:rPr>
              <a:t>χώρα</a:t>
            </a:r>
            <a:endParaRPr lang="el-GR" sz="1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09608" name="Rectangle 8"/>
          <p:cNvSpPr>
            <a:spLocks noChangeArrowheads="1"/>
          </p:cNvSpPr>
          <p:nvPr/>
        </p:nvSpPr>
        <p:spPr bwMode="auto">
          <a:xfrm>
            <a:off x="2502148" y="3657600"/>
            <a:ext cx="1491754" cy="92397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Λιγότερο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ανεπτυγμένη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χώρα</a:t>
            </a:r>
            <a:endParaRPr lang="el-GR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0" y="6933"/>
            <a:ext cx="9142413" cy="4230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b="1" dirty="0">
                <a:solidFill>
                  <a:schemeClr val="folHlink"/>
                </a:solidFill>
                <a:latin typeface="Arial" charset="0"/>
              </a:rPr>
              <a:t>Παραγωγικές δυνατότητες προ-εμπορίου</a:t>
            </a:r>
            <a:endParaRPr lang="en-GB" b="1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12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49591"/>
              </p:ext>
            </p:extLst>
          </p:nvPr>
        </p:nvGraphicFramePr>
        <p:xfrm>
          <a:off x="7003" y="587174"/>
          <a:ext cx="9088872" cy="2342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136"/>
                <a:gridCol w="2230230"/>
                <a:gridCol w="2221454"/>
                <a:gridCol w="312821"/>
                <a:gridCol w="1967996"/>
                <a:gridCol w="1930235"/>
              </a:tblGrid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200" dirty="0" smtClean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9781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42230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2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2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Σιτάρι (εκατομμύρια κιλά)</a:t>
                      </a: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Ύφασμα (εκατομμύρια 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200" b="1" spc="-15" baseline="30303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200" b="1" spc="-1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a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g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b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h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i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d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j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e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k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800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7204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n-US" sz="1200" i="1" cap="none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f</a:t>
                      </a:r>
                      <a:endParaRPr sz="1200" i="1" cap="none" baseline="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l</a:t>
                      </a:r>
                      <a:endParaRPr sz="1200" i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 bwMode="auto">
          <a:xfrm>
            <a:off x="301625" y="132847"/>
            <a:ext cx="8534400" cy="3722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400" b="1" dirty="0">
                <a:solidFill>
                  <a:schemeClr val="tx2"/>
                </a:solidFill>
                <a:latin typeface="Arial" charset="0"/>
              </a:rPr>
              <a:t>Τα οφέλη του εμπορίου στην παραγωγή και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την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κατανάλωση</a:t>
            </a:r>
            <a:endParaRPr lang="en-GB" sz="2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9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34849"/>
              </p:ext>
            </p:extLst>
          </p:nvPr>
        </p:nvGraphicFramePr>
        <p:xfrm>
          <a:off x="138027" y="733926"/>
          <a:ext cx="8885656" cy="589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570"/>
                <a:gridCol w="834362"/>
                <a:gridCol w="1001291"/>
                <a:gridCol w="1056037"/>
                <a:gridCol w="208280"/>
                <a:gridCol w="739787"/>
                <a:gridCol w="949685"/>
                <a:gridCol w="965624"/>
                <a:gridCol w="208280"/>
                <a:gridCol w="766278"/>
                <a:gridCol w="938462"/>
              </a:tblGrid>
              <a:tr h="6159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lang="el-GR" sz="1100" b="1" dirty="0" smtClean="0">
                          <a:solidFill>
                            <a:srgbClr val="6E8246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100" b="1" dirty="0">
                        <a:solidFill>
                          <a:srgbClr val="6E8246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lang="el-GR" sz="11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lang="el-GR" sz="11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  <a:endParaRPr lang="el-GR" sz="1100" b="1" dirty="0">
                        <a:solidFill>
                          <a:srgbClr val="3366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80188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Εισαγωγές (–)/ </a:t>
                      </a:r>
                      <a:r>
                        <a:rPr lang="el-G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Εξαγωγές (+)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Εισαγωγές (–)/ </a:t>
                      </a:r>
                      <a:r>
                        <a:rPr lang="el-G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Εξαγωγές (+)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74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Πριν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εμ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πόριο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74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Σιτάρι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(εκατομμύρια κιλά)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3422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Ύφ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εκατομ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μύρια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100" b="1" baseline="30303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100" b="1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066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Μετά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εμ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πόριο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4376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Σιτάρι (εκατομμύρια</a:t>
                      </a:r>
                      <a:r>
                        <a:rPr lang="en-US" sz="11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κιλά)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tabLst/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4376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Ύφ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εκατομ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μύρια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100" b="1" spc="-15" baseline="30303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100" b="1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982419" y="866272"/>
            <a:ext cx="7250509" cy="5680994"/>
          </a:xfrm>
          <a:prstGeom prst="rect">
            <a:avLst/>
          </a:prstGeom>
          <a:solidFill>
            <a:schemeClr val="bg1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8198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669900"/>
              </a:buClr>
              <a:buSzPct val="85000"/>
              <a:buFont typeface="Wingdings 2" pitchFamily="18" charset="2"/>
              <a:buNone/>
            </a:pPr>
            <a:r>
              <a:rPr lang="el-GR" altLang="en-US" sz="2300" b="1" dirty="0">
                <a:solidFill>
                  <a:srgbClr val="660066"/>
                </a:solidFill>
                <a:latin typeface="Arial" charset="0"/>
                <a:cs typeface="Arial" charset="0"/>
              </a:rPr>
              <a:t>Το μερίδιο των παγκόσμιων εξαγωγών </a:t>
            </a:r>
            <a:r>
              <a:rPr lang="el-GR" altLang="en-US" sz="23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εμπορευμάτων </a:t>
            </a:r>
            <a:r>
              <a:rPr lang="el-GR" altLang="en-US" sz="2300" b="1" dirty="0">
                <a:solidFill>
                  <a:srgbClr val="660066"/>
                </a:solidFill>
                <a:latin typeface="Arial" charset="0"/>
                <a:cs typeface="Arial" charset="0"/>
              </a:rPr>
              <a:t>σε όρους αξίας (2013</a:t>
            </a:r>
            <a:r>
              <a:rPr lang="el-GR" altLang="en-US" sz="23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)</a:t>
            </a:r>
            <a:endParaRPr lang="en-GB" altLang="en-US" sz="2300" b="1" i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681988" name="Text Box 5"/>
          <p:cNvSpPr txBox="1">
            <a:spLocks noChangeArrowheads="1"/>
          </p:cNvSpPr>
          <p:nvPr/>
        </p:nvSpPr>
        <p:spPr bwMode="auto">
          <a:xfrm>
            <a:off x="0" y="6583363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669900"/>
              </a:buClr>
              <a:buSzPct val="85000"/>
              <a:buFont typeface="Wingdings 2" pitchFamily="18" charset="2"/>
              <a:buNone/>
            </a:pP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Βασισμένο σε </a:t>
            </a:r>
            <a:r>
              <a:rPr lang="el-GR" altLang="en-US" sz="11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δεδομένα</a:t>
            </a:r>
            <a:r>
              <a:rPr lang="en-US" altLang="en-US" sz="11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από </a:t>
            </a: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τη βάση </a:t>
            </a:r>
            <a:r>
              <a:rPr lang="el-GR" altLang="en-US" sz="1100" dirty="0" err="1">
                <a:solidFill>
                  <a:srgbClr val="B2B2B2"/>
                </a:solidFill>
                <a:latin typeface="Arial" charset="0"/>
                <a:cs typeface="Arial" charset="0"/>
              </a:rPr>
              <a:t>International</a:t>
            </a: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dirty="0" err="1">
                <a:solidFill>
                  <a:srgbClr val="B2B2B2"/>
                </a:solidFill>
                <a:latin typeface="Arial" charset="0"/>
                <a:cs typeface="Arial" charset="0"/>
              </a:rPr>
              <a:t>Trade</a:t>
            </a: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dirty="0" err="1">
                <a:solidFill>
                  <a:srgbClr val="B2B2B2"/>
                </a:solidFill>
                <a:latin typeface="Arial" charset="0"/>
                <a:cs typeface="Arial" charset="0"/>
              </a:rPr>
              <a:t>and</a:t>
            </a: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dirty="0" err="1">
                <a:solidFill>
                  <a:srgbClr val="B2B2B2"/>
                </a:solidFill>
                <a:latin typeface="Arial" charset="0"/>
                <a:cs typeface="Arial" charset="0"/>
              </a:rPr>
              <a:t>Tariff</a:t>
            </a: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dirty="0" err="1">
                <a:solidFill>
                  <a:srgbClr val="B2B2B2"/>
                </a:solidFill>
                <a:latin typeface="Arial" charset="0"/>
                <a:cs typeface="Arial" charset="0"/>
              </a:rPr>
              <a:t>Data</a:t>
            </a: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, 2014 (</a:t>
            </a:r>
            <a:r>
              <a:rPr lang="el-GR" altLang="en-US" sz="11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Παγκόσμιος</a:t>
            </a:r>
            <a:r>
              <a:rPr lang="en-US" altLang="en-US" sz="11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Οργανισμός </a:t>
            </a: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Arial" charset="0"/>
              </a:rPr>
              <a:t>Εμπορίου</a:t>
            </a:r>
            <a:r>
              <a:rPr lang="el-GR" altLang="en-US" sz="110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)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64" y="1082840"/>
            <a:ext cx="5690872" cy="537255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301625" y="132847"/>
            <a:ext cx="8534400" cy="3722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400" b="1" dirty="0">
                <a:solidFill>
                  <a:schemeClr val="tx2"/>
                </a:solidFill>
                <a:latin typeface="Arial" charset="0"/>
              </a:rPr>
              <a:t>Τα οφέλη του εμπορίου στην παραγωγή και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την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κατανάλωση</a:t>
            </a:r>
            <a:endParaRPr lang="en-GB" sz="2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10215"/>
              </p:ext>
            </p:extLst>
          </p:nvPr>
        </p:nvGraphicFramePr>
        <p:xfrm>
          <a:off x="138027" y="733926"/>
          <a:ext cx="8885656" cy="589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570"/>
                <a:gridCol w="834362"/>
                <a:gridCol w="1001291"/>
                <a:gridCol w="1056037"/>
                <a:gridCol w="208280"/>
                <a:gridCol w="739787"/>
                <a:gridCol w="949685"/>
                <a:gridCol w="965624"/>
                <a:gridCol w="208280"/>
                <a:gridCol w="766278"/>
                <a:gridCol w="938462"/>
              </a:tblGrid>
              <a:tr h="6159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lang="el-GR" sz="1100" b="1" dirty="0" smtClean="0">
                          <a:solidFill>
                            <a:srgbClr val="6E8246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100" b="1" dirty="0">
                        <a:solidFill>
                          <a:srgbClr val="6E8246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lang="el-GR" sz="11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lang="el-GR" sz="11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  <a:endParaRPr lang="el-GR" sz="1100" b="1" dirty="0">
                        <a:solidFill>
                          <a:srgbClr val="3366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80188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Εισαγωγές (–)/ </a:t>
                      </a:r>
                      <a:r>
                        <a:rPr lang="el-G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Εξαγωγές (+)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Εισαγωγές (–)/ </a:t>
                      </a:r>
                      <a:r>
                        <a:rPr lang="el-G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Εξαγωγές (+)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74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Πριν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εμ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πόριο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74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Σιτάρι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(εκατομμύρια κιλά)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3422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Ύφ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εκατομ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μύρια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100" b="1" baseline="30303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100" b="1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066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Μετά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εμ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πόριο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4376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Σιτάρι (εκατομμύρια</a:t>
                      </a:r>
                      <a:r>
                        <a:rPr lang="en-US" sz="11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κιλά)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tabLst/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4376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Ύφ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εκατομ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μύρια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100" b="1" spc="-15" baseline="30303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100" b="1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301625" y="132847"/>
            <a:ext cx="8534400" cy="3722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400" b="1" dirty="0">
                <a:solidFill>
                  <a:schemeClr val="tx2"/>
                </a:solidFill>
                <a:latin typeface="Arial" charset="0"/>
              </a:rPr>
              <a:t>Τα οφέλη του εμπορίου στην παραγωγή και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την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κατανάλωση</a:t>
            </a:r>
            <a:endParaRPr lang="en-GB" sz="2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503471"/>
              </p:ext>
            </p:extLst>
          </p:nvPr>
        </p:nvGraphicFramePr>
        <p:xfrm>
          <a:off x="138027" y="733926"/>
          <a:ext cx="8885656" cy="589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570"/>
                <a:gridCol w="834362"/>
                <a:gridCol w="1001291"/>
                <a:gridCol w="1056037"/>
                <a:gridCol w="208280"/>
                <a:gridCol w="739787"/>
                <a:gridCol w="949685"/>
                <a:gridCol w="965624"/>
                <a:gridCol w="208280"/>
                <a:gridCol w="766278"/>
                <a:gridCol w="938462"/>
              </a:tblGrid>
              <a:tr h="6159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lang="el-GR" sz="1100" b="1" dirty="0" smtClean="0">
                          <a:solidFill>
                            <a:srgbClr val="6E8246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100" b="1" dirty="0">
                        <a:solidFill>
                          <a:srgbClr val="6E8246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lang="el-GR" sz="11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lang="el-GR" sz="11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  <a:endParaRPr lang="el-GR" sz="1100" b="1" dirty="0">
                        <a:solidFill>
                          <a:srgbClr val="3366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80188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Εισαγωγές (–)/ </a:t>
                      </a:r>
                      <a:r>
                        <a:rPr lang="el-G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Εξαγωγές (+)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Εισαγωγές (–)/ </a:t>
                      </a:r>
                      <a:r>
                        <a:rPr lang="el-G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Εξαγωγές (+)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74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Πριν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εμ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πόριο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74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Σιτάρι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(εκατομμύρια κιλά)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3422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Ύφ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εκατομ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μύρια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100" b="1" baseline="30303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100" b="1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066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Μετά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εμ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πόριο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4376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Σιτάρι (εκατομμύρια</a:t>
                      </a:r>
                      <a:r>
                        <a:rPr lang="en-US" sz="11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κιλά)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+400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–400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4376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Ύφ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εκατομ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μύρια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100" b="1" spc="-15" baseline="30303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100" b="1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–400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+400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5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0" name="Rectangle 4"/>
          <p:cNvSpPr>
            <a:spLocks/>
          </p:cNvSpPr>
          <p:nvPr/>
        </p:nvSpPr>
        <p:spPr bwMode="auto">
          <a:xfrm>
            <a:off x="301625" y="132847"/>
            <a:ext cx="8534400" cy="3722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400" b="1" dirty="0">
                <a:solidFill>
                  <a:schemeClr val="tx2"/>
                </a:solidFill>
                <a:latin typeface="Arial" charset="0"/>
              </a:rPr>
              <a:t>Τα οφέλη του εμπορίου στην παραγωγή και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την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κατανάλωση</a:t>
            </a:r>
            <a:endParaRPr lang="en-GB" sz="2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17400"/>
              </p:ext>
            </p:extLst>
          </p:nvPr>
        </p:nvGraphicFramePr>
        <p:xfrm>
          <a:off x="138027" y="733926"/>
          <a:ext cx="8885656" cy="589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570"/>
                <a:gridCol w="834362"/>
                <a:gridCol w="1001291"/>
                <a:gridCol w="1056037"/>
                <a:gridCol w="208280"/>
                <a:gridCol w="739787"/>
                <a:gridCol w="949685"/>
                <a:gridCol w="965624"/>
                <a:gridCol w="208280"/>
                <a:gridCol w="766278"/>
                <a:gridCol w="938462"/>
              </a:tblGrid>
              <a:tr h="6159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lang="el-GR" sz="1100" b="1" dirty="0" smtClean="0">
                          <a:solidFill>
                            <a:srgbClr val="6E8246"/>
                          </a:solidFill>
                          <a:latin typeface="+mn-lt"/>
                          <a:cs typeface="UB-HelveticaCond"/>
                        </a:rPr>
                        <a:t>Λιγότερο ανεπτυγμένη χώρα</a:t>
                      </a:r>
                      <a:endParaRPr lang="el-GR" sz="1100" b="1" dirty="0">
                        <a:solidFill>
                          <a:srgbClr val="6E8246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lang="el-GR" sz="11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Ανεπτυγμένη χώρα</a:t>
                      </a:r>
                      <a:endParaRPr lang="el-G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endParaRPr lang="el-GR" sz="11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Σύνολο</a:t>
                      </a:r>
                      <a:endParaRPr lang="el-GR" sz="1100" b="1" dirty="0">
                        <a:solidFill>
                          <a:srgbClr val="3366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80188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Εισαγωγές (–)/ </a:t>
                      </a:r>
                      <a:r>
                        <a:rPr lang="el-G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Εξαγωγές (+)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Εισαγωγές (–)/ </a:t>
                      </a:r>
                      <a:r>
                        <a:rPr lang="el-G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Εξαγωγές (+)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Παραγωγή</a:t>
                      </a:r>
                      <a:endParaRPr lang="el-GR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Κατανάλωση</a:t>
                      </a:r>
                      <a:endParaRPr lang="el-GR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74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Πριν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εμ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πόριο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74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Σιτάρι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(εκατομμύρια κιλά)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3422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Ύφ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εκατομ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μύρια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100" b="1" baseline="30303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100" b="1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066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Μετά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εμ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πόριο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4376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Σιτάρι (εκατομμύρια</a:t>
                      </a:r>
                      <a:r>
                        <a:rPr lang="en-US" sz="11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κιλά)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+400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–400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4376">
                <a:tc>
                  <a:txBody>
                    <a:bodyPr/>
                    <a:lstStyle/>
                    <a:p>
                      <a:pPr marL="34925" marR="153670" indent="114300" algn="l" defTabSz="914400" rtl="0" eaLnBrk="1" fontAlgn="auto" latinLnBrk="0" hangingPunct="1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Ύφ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εκατομ</a:t>
                      </a:r>
                      <a:r>
                        <a:rPr lang="el-GR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μύρια </a:t>
                      </a: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m</a:t>
                      </a:r>
                      <a:r>
                        <a:rPr lang="en-US" sz="1100" b="1" spc="-15" baseline="30303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lang="en-US" sz="1100" b="1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–400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AB5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+400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1652" name="Rectangle 4"/>
          <p:cNvSpPr>
            <a:spLocks noGrp="1"/>
          </p:cNvSpPr>
          <p:nvPr>
            <p:ph type="body" idx="1"/>
          </p:nvPr>
        </p:nvSpPr>
        <p:spPr>
          <a:xfrm>
            <a:off x="301625" y="1378858"/>
            <a:ext cx="8534400" cy="402975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>
                <a:solidFill>
                  <a:srgbClr val="988576"/>
                </a:solidFill>
              </a:rPr>
              <a:t>Ο νόμος του συγκριτικού πλεονεκτήματος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lnSpc>
                <a:spcPct val="130000"/>
              </a:lnSpc>
            </a:pPr>
            <a:r>
              <a:rPr lang="el-GR" dirty="0" smtClean="0">
                <a:solidFill>
                  <a:srgbClr val="988576"/>
                </a:solidFill>
              </a:rPr>
              <a:t>εξειδίκευση ως βάση για το εμπόριο</a:t>
            </a:r>
            <a:endParaRPr lang="en-GB" dirty="0" smtClean="0">
              <a:solidFill>
                <a:srgbClr val="988576"/>
              </a:solidFill>
            </a:endParaRPr>
          </a:p>
          <a:p>
            <a:pPr lvl="1">
              <a:lnSpc>
                <a:spcPct val="130000"/>
              </a:lnSpc>
            </a:pPr>
            <a:r>
              <a:rPr lang="el-GR" dirty="0" smtClean="0">
                <a:solidFill>
                  <a:srgbClr val="988576"/>
                </a:solidFill>
              </a:rPr>
              <a:t>απόλυτο πλεονέκτημα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lnSpc>
                <a:spcPct val="130000"/>
              </a:lnSpc>
            </a:pPr>
            <a:r>
              <a:rPr lang="el-GR" dirty="0" smtClean="0">
                <a:solidFill>
                  <a:srgbClr val="988576"/>
                </a:solidFill>
              </a:rPr>
              <a:t>συγκριτικό πλεονέκτημα</a:t>
            </a:r>
            <a:endParaRPr lang="en-GB" dirty="0">
              <a:solidFill>
                <a:srgbClr val="988576"/>
              </a:solidFill>
            </a:endParaRPr>
          </a:p>
          <a:p>
            <a:pPr lvl="2">
              <a:lnSpc>
                <a:spcPct val="130000"/>
              </a:lnSpc>
            </a:pPr>
            <a:r>
              <a:rPr lang="el-GR" dirty="0" smtClean="0">
                <a:solidFill>
                  <a:srgbClr val="988576"/>
                </a:solidFill>
              </a:rPr>
              <a:t>τα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988576"/>
                </a:solidFill>
              </a:rPr>
              <a:t>οφέλη από το εμπόριο βάσει συγκριτικού πλεονεκτήματος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lnSpc>
                <a:spcPct val="130000"/>
              </a:lnSpc>
            </a:pPr>
            <a:r>
              <a:rPr lang="el-GR" dirty="0" smtClean="0">
                <a:solidFill>
                  <a:srgbClr val="988576"/>
                </a:solidFill>
              </a:rPr>
              <a:t>γραφική ανάλυση</a:t>
            </a:r>
            <a:endParaRPr lang="en-GB" dirty="0"/>
          </a:p>
        </p:txBody>
      </p:sp>
      <p:sp>
        <p:nvSpPr>
          <p:cNvPr id="411653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Τα πλεονεκτήματα του εμπορίου</a:t>
            </a:r>
            <a:endParaRPr lang="en-GB" dirty="0"/>
          </a:p>
        </p:txBody>
      </p:sp>
      <p:sp>
        <p:nvSpPr>
          <p:cNvPr id="411654" name="Rectangle 6"/>
          <p:cNvSpPr>
            <a:spLocks/>
          </p:cNvSpPr>
          <p:nvPr/>
        </p:nvSpPr>
        <p:spPr bwMode="auto">
          <a:xfrm>
            <a:off x="301625" y="5544457"/>
            <a:ext cx="8534400" cy="86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lnSpc>
                <a:spcPct val="130000"/>
              </a:lnSpc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γενική ισορροπία γραφικής ανάλυσης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1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4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710659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0660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0661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710662" name="Rectangle 7"/>
          <p:cNvSpPr>
            <a:spLocks noChangeArrowheads="1"/>
          </p:cNvSpPr>
          <p:nvPr/>
        </p:nvSpPr>
        <p:spPr bwMode="auto">
          <a:xfrm rot="-5400000">
            <a:off x="-137771" y="3073843"/>
            <a:ext cx="117724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m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710663" name="Rectangle 8"/>
          <p:cNvSpPr>
            <a:spLocks noChangeArrowheads="1"/>
          </p:cNvSpPr>
          <p:nvPr/>
        </p:nvSpPr>
        <p:spPr bwMode="auto">
          <a:xfrm>
            <a:off x="4098925" y="6278563"/>
            <a:ext cx="10922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x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22537" name="Arc 9"/>
          <p:cNvSpPr>
            <a:spLocks/>
          </p:cNvSpPr>
          <p:nvPr/>
        </p:nvSpPr>
        <p:spPr bwMode="auto">
          <a:xfrm>
            <a:off x="76200" y="2290763"/>
            <a:ext cx="5457825" cy="4492625"/>
          </a:xfrm>
          <a:custGeom>
            <a:avLst/>
            <a:gdLst>
              <a:gd name="T0" fmla="*/ 1030070 w 21194"/>
              <a:gd name="T1" fmla="*/ 0 h 21226"/>
              <a:gd name="T2" fmla="*/ 5457825 w 21194"/>
              <a:gd name="T3" fmla="*/ 3610017 h 21226"/>
              <a:gd name="T4" fmla="*/ 0 w 21194"/>
              <a:gd name="T5" fmla="*/ 4492625 h 21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4" h="21226" fill="none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</a:path>
              <a:path w="21194" h="21226" stroke="0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  <a:lnTo>
                  <a:pt x="0" y="21226"/>
                </a:lnTo>
                <a:lnTo>
                  <a:pt x="4000" y="-1"/>
                </a:lnTo>
                <a:close/>
              </a:path>
            </a:pathLst>
          </a:custGeom>
          <a:noFill/>
          <a:ln w="38100" cap="rnd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1585913" y="4114800"/>
            <a:ext cx="3348037" cy="890588"/>
            <a:chOff x="999" y="2592"/>
            <a:chExt cx="2109" cy="561"/>
          </a:xfrm>
        </p:grpSpPr>
        <p:sp>
          <p:nvSpPr>
            <p:cNvPr id="710666" name="Rectangle 11"/>
            <p:cNvSpPr>
              <a:spLocks noChangeArrowheads="1"/>
            </p:cNvSpPr>
            <p:nvPr/>
          </p:nvSpPr>
          <p:spPr bwMode="auto">
            <a:xfrm>
              <a:off x="999" y="2707"/>
              <a:ext cx="210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altLang="en-US" sz="2000" b="1" dirty="0" smtClean="0">
                  <a:solidFill>
                    <a:srgbClr val="D06800"/>
                  </a:solidFill>
                  <a:latin typeface="Arial" charset="0"/>
                </a:rPr>
                <a:t>Καμπύλη</a:t>
              </a:r>
              <a:r>
                <a:rPr lang="en-US" altLang="en-US" sz="2000" b="1" dirty="0" smtClean="0">
                  <a:solidFill>
                    <a:srgbClr val="D06800"/>
                  </a:solidFill>
                  <a:latin typeface="Arial" charset="0"/>
                </a:rPr>
                <a:t/>
              </a:r>
              <a:br>
                <a:rPr lang="en-US" altLang="en-US" sz="2000" b="1" dirty="0" smtClean="0">
                  <a:solidFill>
                    <a:srgbClr val="D06800"/>
                  </a:solidFill>
                  <a:latin typeface="Arial" charset="0"/>
                </a:rPr>
              </a:br>
              <a:r>
                <a:rPr lang="el-GR" altLang="en-US" sz="2000" b="1" dirty="0" smtClean="0">
                  <a:solidFill>
                    <a:srgbClr val="D06800"/>
                  </a:solidFill>
                  <a:latin typeface="Arial" charset="0"/>
                </a:rPr>
                <a:t>παραγωγικών </a:t>
              </a:r>
              <a:r>
                <a:rPr lang="el-GR" altLang="en-US" sz="2000" b="1" dirty="0">
                  <a:solidFill>
                    <a:srgbClr val="D06800"/>
                  </a:solidFill>
                  <a:latin typeface="Arial" charset="0"/>
                </a:rPr>
                <a:t>δυνατοτήτων </a:t>
              </a:r>
              <a:endParaRPr lang="en-GB" altLang="en-US" sz="2000" dirty="0">
                <a:solidFill>
                  <a:srgbClr val="FF8000"/>
                </a:solidFill>
                <a:latin typeface="Arial" charset="0"/>
              </a:endParaRPr>
            </a:p>
          </p:txBody>
        </p:sp>
        <p:sp>
          <p:nvSpPr>
            <p:cNvPr id="710667" name="Line 12"/>
            <p:cNvSpPr>
              <a:spLocks noChangeShapeType="1"/>
            </p:cNvSpPr>
            <p:nvPr/>
          </p:nvSpPr>
          <p:spPr bwMode="auto">
            <a:xfrm flipV="1">
              <a:off x="2496" y="2592"/>
              <a:ext cx="336" cy="288"/>
            </a:xfrm>
            <a:prstGeom prst="line">
              <a:avLst/>
            </a:prstGeom>
            <a:noFill/>
            <a:ln w="12700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2649538" y="2135188"/>
            <a:ext cx="4557712" cy="577850"/>
            <a:chOff x="1669" y="1345"/>
            <a:chExt cx="2822" cy="364"/>
          </a:xfrm>
        </p:grpSpPr>
        <p:sp>
          <p:nvSpPr>
            <p:cNvPr id="710669" name="Line 14" descr="Parchment"/>
            <p:cNvSpPr>
              <a:spLocks noChangeShapeType="1"/>
            </p:cNvSpPr>
            <p:nvPr/>
          </p:nvSpPr>
          <p:spPr bwMode="auto">
            <a:xfrm flipV="1">
              <a:off x="1669" y="1511"/>
              <a:ext cx="738" cy="19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0670" name="AutoShape 15" descr="Parchment"/>
            <p:cNvSpPr>
              <a:spLocks noChangeArrowheads="1"/>
            </p:cNvSpPr>
            <p:nvPr/>
          </p:nvSpPr>
          <p:spPr bwMode="auto">
            <a:xfrm>
              <a:off x="2353" y="1345"/>
              <a:ext cx="2138" cy="361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710671" name="Rectangle 16" descr="Parchment"/>
            <p:cNvSpPr>
              <a:spLocks noChangeArrowheads="1"/>
            </p:cNvSpPr>
            <p:nvPr/>
          </p:nvSpPr>
          <p:spPr bwMode="auto">
            <a:xfrm>
              <a:off x="2372" y="1398"/>
              <a:ext cx="1961" cy="25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altLang="en-US" sz="2000" dirty="0" smtClean="0">
                  <a:solidFill>
                    <a:schemeClr val="hlink"/>
                  </a:solidFill>
                  <a:latin typeface="Arial" charset="0"/>
                </a:rPr>
                <a:t>Κλίση </a:t>
              </a:r>
              <a:r>
                <a:rPr lang="en-GB" altLang="en-US" sz="2000" dirty="0" smtClean="0">
                  <a:solidFill>
                    <a:schemeClr val="hlink"/>
                  </a:solidFill>
                  <a:latin typeface="Arial" charset="0"/>
                </a:rPr>
                <a:t>= </a:t>
              </a:r>
              <a:r>
                <a:rPr lang="en-GB" altLang="en-US" sz="2000" i="1" dirty="0" err="1">
                  <a:solidFill>
                    <a:schemeClr val="hlink"/>
                  </a:solidFill>
                  <a:latin typeface="Arial" charset="0"/>
                </a:rPr>
                <a:t>MC</a:t>
              </a:r>
              <a:r>
                <a:rPr lang="en-GB" altLang="en-US" sz="2400" baseline="-25000" dirty="0" err="1">
                  <a:solidFill>
                    <a:schemeClr val="hlink"/>
                  </a:solidFill>
                  <a:latin typeface="Arial" charset="0"/>
                </a:rPr>
                <a:t>x</a:t>
              </a:r>
              <a:r>
                <a:rPr lang="en-GB" altLang="en-US" sz="800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altLang="en-US" sz="2000" dirty="0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en-GB" altLang="en-US" sz="800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altLang="en-US" sz="2000" i="1" dirty="0" err="1">
                  <a:solidFill>
                    <a:schemeClr val="hlink"/>
                  </a:solidFill>
                  <a:latin typeface="Arial" charset="0"/>
                </a:rPr>
                <a:t>MC</a:t>
              </a:r>
              <a:r>
                <a:rPr lang="en-GB" altLang="en-US" sz="2400" baseline="-25000" dirty="0" err="1">
                  <a:solidFill>
                    <a:schemeClr val="hlink"/>
                  </a:solidFill>
                  <a:latin typeface="Arial" charset="0"/>
                </a:rPr>
                <a:t>m</a:t>
              </a:r>
              <a:r>
                <a:rPr lang="en-GB" altLang="en-US" sz="2000" i="1" dirty="0">
                  <a:solidFill>
                    <a:schemeClr val="hlink"/>
                  </a:solidFill>
                  <a:latin typeface="Arial" charset="0"/>
                </a:rPr>
                <a:t> = MRT</a:t>
              </a:r>
            </a:p>
          </p:txBody>
        </p:sp>
      </p:grpSp>
      <p:sp>
        <p:nvSpPr>
          <p:cNvPr id="710672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Ισορροπία πριν την έναρξη του </a:t>
            </a:r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εμπορίου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712707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2708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2709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712710" name="Rectangle 7"/>
          <p:cNvSpPr>
            <a:spLocks noChangeArrowheads="1"/>
          </p:cNvSpPr>
          <p:nvPr/>
        </p:nvSpPr>
        <p:spPr bwMode="auto">
          <a:xfrm rot="-5400000">
            <a:off x="-137771" y="3073843"/>
            <a:ext cx="117724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m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712711" name="Rectangle 8"/>
          <p:cNvSpPr>
            <a:spLocks noChangeArrowheads="1"/>
          </p:cNvSpPr>
          <p:nvPr/>
        </p:nvSpPr>
        <p:spPr bwMode="auto">
          <a:xfrm>
            <a:off x="4098925" y="6278563"/>
            <a:ext cx="10922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x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712712" name="Arc 9"/>
          <p:cNvSpPr>
            <a:spLocks/>
          </p:cNvSpPr>
          <p:nvPr/>
        </p:nvSpPr>
        <p:spPr bwMode="auto">
          <a:xfrm>
            <a:off x="76200" y="2290763"/>
            <a:ext cx="5457825" cy="4492625"/>
          </a:xfrm>
          <a:custGeom>
            <a:avLst/>
            <a:gdLst>
              <a:gd name="T0" fmla="*/ 1030070 w 21194"/>
              <a:gd name="T1" fmla="*/ 0 h 21226"/>
              <a:gd name="T2" fmla="*/ 5457825 w 21194"/>
              <a:gd name="T3" fmla="*/ 3610017 h 21226"/>
              <a:gd name="T4" fmla="*/ 0 w 21194"/>
              <a:gd name="T5" fmla="*/ 4492625 h 21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4" h="21226" fill="none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</a:path>
              <a:path w="21194" h="21226" stroke="0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  <a:lnTo>
                  <a:pt x="0" y="21226"/>
                </a:lnTo>
                <a:lnTo>
                  <a:pt x="4000" y="-1"/>
                </a:lnTo>
                <a:close/>
              </a:path>
            </a:pathLst>
          </a:custGeom>
          <a:noFill/>
          <a:ln w="38100" cap="rnd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2338388" y="1543050"/>
            <a:ext cx="3981450" cy="1390650"/>
            <a:chOff x="1473" y="972"/>
            <a:chExt cx="2508" cy="876"/>
          </a:xfrm>
        </p:grpSpPr>
        <p:sp>
          <p:nvSpPr>
            <p:cNvPr id="712714" name="Rectangle 11"/>
            <p:cNvSpPr>
              <a:spLocks noChangeArrowheads="1"/>
            </p:cNvSpPr>
            <p:nvPr/>
          </p:nvSpPr>
          <p:spPr bwMode="auto">
            <a:xfrm>
              <a:off x="3053" y="972"/>
              <a:ext cx="92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altLang="en-US" sz="2000" dirty="0" smtClean="0">
                  <a:solidFill>
                    <a:schemeClr val="tx2"/>
                  </a:solidFill>
                  <a:latin typeface="Arial" charset="0"/>
                </a:rPr>
                <a:t>Καμπύλες</a:t>
              </a:r>
              <a:br>
                <a:rPr lang="el-GR" altLang="en-US" sz="20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l-GR" altLang="en-US" sz="2000" dirty="0" smtClean="0">
                  <a:solidFill>
                    <a:schemeClr val="tx2"/>
                  </a:solidFill>
                  <a:latin typeface="Arial" charset="0"/>
                </a:rPr>
                <a:t>κοινωνικής</a:t>
              </a:r>
              <a:br>
                <a:rPr lang="el-GR" altLang="en-US" sz="20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l-GR" altLang="en-US" sz="2000" dirty="0" smtClean="0">
                  <a:solidFill>
                    <a:schemeClr val="tx2"/>
                  </a:solidFill>
                  <a:latin typeface="Arial" charset="0"/>
                </a:rPr>
                <a:t>αδιαφορίας</a:t>
              </a:r>
              <a:endParaRPr lang="en-GB" altLang="en-US" sz="2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712715" name="Line 12"/>
            <p:cNvSpPr>
              <a:spLocks noChangeShapeType="1"/>
            </p:cNvSpPr>
            <p:nvPr/>
          </p:nvSpPr>
          <p:spPr bwMode="auto">
            <a:xfrm flipH="1">
              <a:off x="1473" y="1248"/>
              <a:ext cx="14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2716" name="Line 13"/>
            <p:cNvSpPr>
              <a:spLocks noChangeShapeType="1"/>
            </p:cNvSpPr>
            <p:nvPr/>
          </p:nvSpPr>
          <p:spPr bwMode="auto">
            <a:xfrm flipH="1">
              <a:off x="2165" y="1352"/>
              <a:ext cx="784" cy="4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2717" name="Line 14"/>
            <p:cNvSpPr>
              <a:spLocks noChangeShapeType="1"/>
            </p:cNvSpPr>
            <p:nvPr/>
          </p:nvSpPr>
          <p:spPr bwMode="auto">
            <a:xfrm flipH="1">
              <a:off x="2649" y="1468"/>
              <a:ext cx="346" cy="38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1898650" y="76200"/>
            <a:ext cx="6215063" cy="5510213"/>
            <a:chOff x="1196" y="48"/>
            <a:chExt cx="3915" cy="3471"/>
          </a:xfrm>
        </p:grpSpPr>
        <p:grpSp>
          <p:nvGrpSpPr>
            <p:cNvPr id="712719" name="Group 16"/>
            <p:cNvGrpSpPr>
              <a:grpSpLocks/>
            </p:cNvGrpSpPr>
            <p:nvPr/>
          </p:nvGrpSpPr>
          <p:grpSpPr bwMode="auto">
            <a:xfrm>
              <a:off x="1196" y="48"/>
              <a:ext cx="3915" cy="3331"/>
              <a:chOff x="1196" y="48"/>
              <a:chExt cx="3915" cy="3331"/>
            </a:xfrm>
          </p:grpSpPr>
          <p:sp>
            <p:nvSpPr>
              <p:cNvPr id="712720" name="Arc 17"/>
              <p:cNvSpPr>
                <a:spLocks/>
              </p:cNvSpPr>
              <p:nvPr/>
            </p:nvSpPr>
            <p:spPr bwMode="auto">
              <a:xfrm>
                <a:off x="1196" y="134"/>
                <a:ext cx="3915" cy="3245"/>
              </a:xfrm>
              <a:custGeom>
                <a:avLst/>
                <a:gdLst>
                  <a:gd name="T0" fmla="*/ 3443 w 21454"/>
                  <a:gd name="T1" fmla="*/ 3245 h 21445"/>
                  <a:gd name="T2" fmla="*/ 0 w 21454"/>
                  <a:gd name="T3" fmla="*/ 380 h 21445"/>
                  <a:gd name="T4" fmla="*/ 3915 w 21454"/>
                  <a:gd name="T5" fmla="*/ 0 h 214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54" h="21445" fill="none" extrusionOk="0">
                    <a:moveTo>
                      <a:pt x="18867" y="21444"/>
                    </a:moveTo>
                    <a:cubicBezTo>
                      <a:pt x="8959" y="20249"/>
                      <a:pt x="1160" y="12422"/>
                      <a:pt x="0" y="2510"/>
                    </a:cubicBezTo>
                  </a:path>
                  <a:path w="21454" h="21445" stroke="0" extrusionOk="0">
                    <a:moveTo>
                      <a:pt x="18867" y="21444"/>
                    </a:moveTo>
                    <a:cubicBezTo>
                      <a:pt x="8959" y="20249"/>
                      <a:pt x="1160" y="12422"/>
                      <a:pt x="0" y="2510"/>
                    </a:cubicBezTo>
                    <a:lnTo>
                      <a:pt x="21454" y="0"/>
                    </a:lnTo>
                    <a:lnTo>
                      <a:pt x="18867" y="21444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2721" name="Arc 18"/>
              <p:cNvSpPr>
                <a:spLocks/>
              </p:cNvSpPr>
              <p:nvPr/>
            </p:nvSpPr>
            <p:spPr bwMode="auto">
              <a:xfrm>
                <a:off x="1507" y="48"/>
                <a:ext cx="3602" cy="3070"/>
              </a:xfrm>
              <a:custGeom>
                <a:avLst/>
                <a:gdLst>
                  <a:gd name="T0" fmla="*/ 3165 w 21327"/>
                  <a:gd name="T1" fmla="*/ 3070 h 21444"/>
                  <a:gd name="T2" fmla="*/ 0 w 21327"/>
                  <a:gd name="T3" fmla="*/ 490 h 21444"/>
                  <a:gd name="T4" fmla="*/ 3602 w 21327"/>
                  <a:gd name="T5" fmla="*/ 0 h 214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327" h="21444" fill="none" extrusionOk="0">
                    <a:moveTo>
                      <a:pt x="18738" y="21444"/>
                    </a:moveTo>
                    <a:cubicBezTo>
                      <a:pt x="9171" y="20289"/>
                      <a:pt x="1527" y="12937"/>
                      <a:pt x="-1" y="3423"/>
                    </a:cubicBezTo>
                  </a:path>
                  <a:path w="21327" h="21444" stroke="0" extrusionOk="0">
                    <a:moveTo>
                      <a:pt x="18738" y="21444"/>
                    </a:moveTo>
                    <a:cubicBezTo>
                      <a:pt x="9171" y="20289"/>
                      <a:pt x="1527" y="12937"/>
                      <a:pt x="-1" y="3423"/>
                    </a:cubicBezTo>
                    <a:lnTo>
                      <a:pt x="21327" y="0"/>
                    </a:lnTo>
                    <a:lnTo>
                      <a:pt x="18738" y="21444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2722" name="Arc 19"/>
              <p:cNvSpPr>
                <a:spLocks/>
              </p:cNvSpPr>
              <p:nvPr/>
            </p:nvSpPr>
            <p:spPr bwMode="auto">
              <a:xfrm>
                <a:off x="1848" y="58"/>
                <a:ext cx="3214" cy="2758"/>
              </a:xfrm>
              <a:custGeom>
                <a:avLst/>
                <a:gdLst>
                  <a:gd name="T0" fmla="*/ 2822 w 21226"/>
                  <a:gd name="T1" fmla="*/ 2758 h 21444"/>
                  <a:gd name="T2" fmla="*/ 0 w 21226"/>
                  <a:gd name="T3" fmla="*/ 515 h 21444"/>
                  <a:gd name="T4" fmla="*/ 3214 w 21226"/>
                  <a:gd name="T5" fmla="*/ 0 h 214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6" h="21444" fill="none" extrusionOk="0">
                    <a:moveTo>
                      <a:pt x="18636" y="21444"/>
                    </a:moveTo>
                    <a:cubicBezTo>
                      <a:pt x="9286" y="20315"/>
                      <a:pt x="1745" y="13258"/>
                      <a:pt x="0" y="4002"/>
                    </a:cubicBezTo>
                  </a:path>
                  <a:path w="21226" h="21444" stroke="0" extrusionOk="0">
                    <a:moveTo>
                      <a:pt x="18636" y="21444"/>
                    </a:moveTo>
                    <a:cubicBezTo>
                      <a:pt x="9286" y="20315"/>
                      <a:pt x="1745" y="13258"/>
                      <a:pt x="0" y="4002"/>
                    </a:cubicBezTo>
                    <a:lnTo>
                      <a:pt x="21226" y="0"/>
                    </a:lnTo>
                    <a:lnTo>
                      <a:pt x="18636" y="21444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12723" name="Rectangle 20"/>
            <p:cNvSpPr>
              <a:spLocks noChangeArrowheads="1"/>
            </p:cNvSpPr>
            <p:nvPr/>
          </p:nvSpPr>
          <p:spPr bwMode="auto">
            <a:xfrm>
              <a:off x="4673" y="2680"/>
              <a:ext cx="2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</a:rPr>
                <a:t>I</a:t>
              </a:r>
              <a:r>
                <a:rPr lang="en-GB" altLang="en-US" sz="2000" baseline="-250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712724" name="Rectangle 21"/>
            <p:cNvSpPr>
              <a:spLocks noChangeArrowheads="1"/>
            </p:cNvSpPr>
            <p:nvPr/>
          </p:nvSpPr>
          <p:spPr bwMode="auto">
            <a:xfrm>
              <a:off x="4651" y="2992"/>
              <a:ext cx="2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</a:rPr>
                <a:t>I</a:t>
              </a:r>
              <a:r>
                <a:rPr lang="en-GB" altLang="en-US" sz="2000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712725" name="Rectangle 22"/>
            <p:cNvSpPr>
              <a:spLocks noChangeArrowheads="1"/>
            </p:cNvSpPr>
            <p:nvPr/>
          </p:nvSpPr>
          <p:spPr bwMode="auto">
            <a:xfrm>
              <a:off x="4627" y="3269"/>
              <a:ext cx="2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</a:rPr>
                <a:t>I</a:t>
              </a:r>
              <a:r>
                <a:rPr lang="en-GB" altLang="en-US" sz="2000" baseline="-2500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1377950" y="4070350"/>
            <a:ext cx="4238625" cy="1495425"/>
            <a:chOff x="957" y="2564"/>
            <a:chExt cx="2581" cy="942"/>
          </a:xfrm>
        </p:grpSpPr>
        <p:sp>
          <p:nvSpPr>
            <p:cNvPr id="712727" name="Line 24" descr="Parchment"/>
            <p:cNvSpPr>
              <a:spLocks noChangeShapeType="1"/>
            </p:cNvSpPr>
            <p:nvPr/>
          </p:nvSpPr>
          <p:spPr bwMode="auto">
            <a:xfrm flipH="1">
              <a:off x="3053" y="2876"/>
              <a:ext cx="485" cy="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2728" name="Line 25" descr="Parchment"/>
            <p:cNvSpPr>
              <a:spLocks noChangeShapeType="1"/>
            </p:cNvSpPr>
            <p:nvPr/>
          </p:nvSpPr>
          <p:spPr bwMode="auto">
            <a:xfrm flipH="1">
              <a:off x="3076" y="2564"/>
              <a:ext cx="450" cy="65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2729" name="Line 26" descr="Parchment"/>
            <p:cNvSpPr>
              <a:spLocks noChangeShapeType="1"/>
            </p:cNvSpPr>
            <p:nvPr/>
          </p:nvSpPr>
          <p:spPr bwMode="auto">
            <a:xfrm flipH="1">
              <a:off x="3076" y="3141"/>
              <a:ext cx="404" cy="21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2730" name="AutoShape 27" descr="Parchment"/>
            <p:cNvSpPr>
              <a:spLocks noChangeArrowheads="1"/>
            </p:cNvSpPr>
            <p:nvPr/>
          </p:nvSpPr>
          <p:spPr bwMode="auto">
            <a:xfrm>
              <a:off x="957" y="3145"/>
              <a:ext cx="2138" cy="361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712731" name="Rectangle 28" descr="Parchment"/>
            <p:cNvSpPr>
              <a:spLocks noChangeArrowheads="1"/>
            </p:cNvSpPr>
            <p:nvPr/>
          </p:nvSpPr>
          <p:spPr bwMode="auto">
            <a:xfrm>
              <a:off x="976" y="3198"/>
              <a:ext cx="1940" cy="25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altLang="en-US" sz="2000" dirty="0">
                  <a:solidFill>
                    <a:schemeClr val="hlink"/>
                  </a:solidFill>
                  <a:latin typeface="Arial" charset="0"/>
                </a:rPr>
                <a:t>Κλίση </a:t>
              </a:r>
              <a:r>
                <a:rPr lang="en-GB" altLang="en-US" sz="2000" dirty="0" smtClean="0">
                  <a:solidFill>
                    <a:schemeClr val="hlink"/>
                  </a:solidFill>
                  <a:latin typeface="Arial" charset="0"/>
                </a:rPr>
                <a:t>= </a:t>
              </a:r>
              <a:r>
                <a:rPr lang="en-GB" altLang="en-US" sz="2000" i="1" dirty="0" err="1">
                  <a:solidFill>
                    <a:schemeClr val="hlink"/>
                  </a:solidFill>
                  <a:latin typeface="Arial" charset="0"/>
                </a:rPr>
                <a:t>MU</a:t>
              </a:r>
              <a:r>
                <a:rPr lang="en-GB" altLang="en-US" sz="2400" baseline="-25000" dirty="0" err="1">
                  <a:solidFill>
                    <a:schemeClr val="hlink"/>
                  </a:solidFill>
                  <a:latin typeface="Arial" charset="0"/>
                </a:rPr>
                <a:t>x</a:t>
              </a:r>
              <a:r>
                <a:rPr lang="en-GB" altLang="en-US" sz="800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altLang="en-US" sz="2000" dirty="0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en-GB" altLang="en-US" sz="800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altLang="en-US" sz="2000" i="1" dirty="0" err="1">
                  <a:solidFill>
                    <a:schemeClr val="hlink"/>
                  </a:solidFill>
                  <a:latin typeface="Arial" charset="0"/>
                </a:rPr>
                <a:t>MU</a:t>
              </a:r>
              <a:r>
                <a:rPr lang="en-GB" altLang="en-US" sz="2400" baseline="-25000" dirty="0" err="1">
                  <a:solidFill>
                    <a:schemeClr val="hlink"/>
                  </a:solidFill>
                  <a:latin typeface="Arial" charset="0"/>
                </a:rPr>
                <a:t>m</a:t>
              </a:r>
              <a:r>
                <a:rPr lang="en-GB" altLang="en-US" sz="2000" i="1" dirty="0">
                  <a:solidFill>
                    <a:schemeClr val="hlink"/>
                  </a:solidFill>
                  <a:latin typeface="Arial" charset="0"/>
                </a:rPr>
                <a:t> = MRS</a:t>
              </a:r>
            </a:p>
          </p:txBody>
        </p:sp>
      </p:grpSp>
      <p:sp>
        <p:nvSpPr>
          <p:cNvPr id="712732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Ισορροπία πριν την έναρξη του εμπορίου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714755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4756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4757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714758" name="Rectangle 7"/>
          <p:cNvSpPr>
            <a:spLocks noChangeArrowheads="1"/>
          </p:cNvSpPr>
          <p:nvPr/>
        </p:nvSpPr>
        <p:spPr bwMode="auto">
          <a:xfrm rot="-5400000">
            <a:off x="-137771" y="3073843"/>
            <a:ext cx="117724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m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714759" name="Rectangle 8"/>
          <p:cNvSpPr>
            <a:spLocks noChangeArrowheads="1"/>
          </p:cNvSpPr>
          <p:nvPr/>
        </p:nvSpPr>
        <p:spPr bwMode="auto">
          <a:xfrm>
            <a:off x="4098925" y="6278563"/>
            <a:ext cx="10922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x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714760" name="Arc 9"/>
          <p:cNvSpPr>
            <a:spLocks/>
          </p:cNvSpPr>
          <p:nvPr/>
        </p:nvSpPr>
        <p:spPr bwMode="auto">
          <a:xfrm>
            <a:off x="76200" y="2290763"/>
            <a:ext cx="5457825" cy="4492625"/>
          </a:xfrm>
          <a:custGeom>
            <a:avLst/>
            <a:gdLst>
              <a:gd name="T0" fmla="*/ 1030070 w 21194"/>
              <a:gd name="T1" fmla="*/ 0 h 21226"/>
              <a:gd name="T2" fmla="*/ 5457825 w 21194"/>
              <a:gd name="T3" fmla="*/ 3610017 h 21226"/>
              <a:gd name="T4" fmla="*/ 0 w 21194"/>
              <a:gd name="T5" fmla="*/ 4492625 h 21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4" h="21226" fill="none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</a:path>
              <a:path w="21194" h="21226" stroke="0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  <a:lnTo>
                  <a:pt x="0" y="21226"/>
                </a:lnTo>
                <a:lnTo>
                  <a:pt x="4000" y="-1"/>
                </a:lnTo>
                <a:close/>
              </a:path>
            </a:pathLst>
          </a:custGeom>
          <a:noFill/>
          <a:ln w="38100" cap="rnd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4761" name="Arc 10"/>
          <p:cNvSpPr>
            <a:spLocks/>
          </p:cNvSpPr>
          <p:nvPr/>
        </p:nvSpPr>
        <p:spPr bwMode="auto">
          <a:xfrm>
            <a:off x="1898650" y="212725"/>
            <a:ext cx="6215063" cy="5151438"/>
          </a:xfrm>
          <a:custGeom>
            <a:avLst/>
            <a:gdLst>
              <a:gd name="T0" fmla="*/ 5465628 w 21454"/>
              <a:gd name="T1" fmla="*/ 5151438 h 21445"/>
              <a:gd name="T2" fmla="*/ 0 w 21454"/>
              <a:gd name="T3" fmla="*/ 603183 h 21445"/>
              <a:gd name="T4" fmla="*/ 6215063 w 21454"/>
              <a:gd name="T5" fmla="*/ 0 h 214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54" h="21445" fill="none" extrusionOk="0">
                <a:moveTo>
                  <a:pt x="18867" y="21444"/>
                </a:moveTo>
                <a:cubicBezTo>
                  <a:pt x="8959" y="20249"/>
                  <a:pt x="1160" y="12422"/>
                  <a:pt x="0" y="2510"/>
                </a:cubicBezTo>
              </a:path>
              <a:path w="21454" h="21445" stroke="0" extrusionOk="0">
                <a:moveTo>
                  <a:pt x="18867" y="21444"/>
                </a:moveTo>
                <a:cubicBezTo>
                  <a:pt x="8959" y="20249"/>
                  <a:pt x="1160" y="12422"/>
                  <a:pt x="0" y="2510"/>
                </a:cubicBezTo>
                <a:lnTo>
                  <a:pt x="21454" y="0"/>
                </a:lnTo>
                <a:lnTo>
                  <a:pt x="18867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4762" name="Arc 11"/>
          <p:cNvSpPr>
            <a:spLocks/>
          </p:cNvSpPr>
          <p:nvPr/>
        </p:nvSpPr>
        <p:spPr bwMode="auto">
          <a:xfrm>
            <a:off x="2392363" y="76200"/>
            <a:ext cx="5718175" cy="4873625"/>
          </a:xfrm>
          <a:custGeom>
            <a:avLst/>
            <a:gdLst>
              <a:gd name="T0" fmla="*/ 5024283 w 21327"/>
              <a:gd name="T1" fmla="*/ 4873625 h 21444"/>
              <a:gd name="T2" fmla="*/ 0 w 21327"/>
              <a:gd name="T3" fmla="*/ 777953 h 21444"/>
              <a:gd name="T4" fmla="*/ 5718175 w 21327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7" h="21444" fill="none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</a:path>
              <a:path w="21327" h="21444" stroke="0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  <a:lnTo>
                  <a:pt x="21327" y="0"/>
                </a:lnTo>
                <a:lnTo>
                  <a:pt x="18738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4763" name="Arc 12"/>
          <p:cNvSpPr>
            <a:spLocks/>
          </p:cNvSpPr>
          <p:nvPr/>
        </p:nvSpPr>
        <p:spPr bwMode="auto">
          <a:xfrm>
            <a:off x="2933700" y="92075"/>
            <a:ext cx="5102225" cy="4378325"/>
          </a:xfrm>
          <a:custGeom>
            <a:avLst/>
            <a:gdLst>
              <a:gd name="T0" fmla="*/ 4479891 w 21226"/>
              <a:gd name="T1" fmla="*/ 4378325 h 21444"/>
              <a:gd name="T2" fmla="*/ 0 w 21226"/>
              <a:gd name="T3" fmla="*/ 817312 h 21444"/>
              <a:gd name="T4" fmla="*/ 5102225 w 21226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26" h="21444" fill="none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</a:path>
              <a:path w="21226" h="21444" stroke="0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  <a:lnTo>
                  <a:pt x="21226" y="0"/>
                </a:lnTo>
                <a:lnTo>
                  <a:pt x="18636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4764" name="Rectangle 13"/>
          <p:cNvSpPr>
            <a:spLocks noChangeArrowheads="1"/>
          </p:cNvSpPr>
          <p:nvPr/>
        </p:nvSpPr>
        <p:spPr bwMode="auto">
          <a:xfrm>
            <a:off x="7418388" y="42545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714765" name="Rectangle 14"/>
          <p:cNvSpPr>
            <a:spLocks noChangeArrowheads="1"/>
          </p:cNvSpPr>
          <p:nvPr/>
        </p:nvSpPr>
        <p:spPr bwMode="auto">
          <a:xfrm>
            <a:off x="7383463" y="47498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14766" name="Rectangle 15"/>
          <p:cNvSpPr>
            <a:spLocks noChangeArrowheads="1"/>
          </p:cNvSpPr>
          <p:nvPr/>
        </p:nvSpPr>
        <p:spPr bwMode="auto">
          <a:xfrm>
            <a:off x="7345363" y="5189538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1</a:t>
            </a:r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1368425" y="1376363"/>
            <a:ext cx="6573838" cy="4560887"/>
            <a:chOff x="862" y="867"/>
            <a:chExt cx="4141" cy="2873"/>
          </a:xfrm>
        </p:grpSpPr>
        <p:sp>
          <p:nvSpPr>
            <p:cNvPr id="714768" name="Line 17"/>
            <p:cNvSpPr>
              <a:spLocks noChangeShapeType="1"/>
            </p:cNvSpPr>
            <p:nvPr/>
          </p:nvSpPr>
          <p:spPr bwMode="auto">
            <a:xfrm flipH="1" flipV="1">
              <a:off x="862" y="867"/>
              <a:ext cx="3183" cy="262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4769" name="Rectangle 18"/>
            <p:cNvSpPr>
              <a:spLocks noChangeArrowheads="1"/>
            </p:cNvSpPr>
            <p:nvPr/>
          </p:nvSpPr>
          <p:spPr bwMode="auto">
            <a:xfrm>
              <a:off x="3696" y="3488"/>
              <a:ext cx="13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altLang="en-US" sz="2000" dirty="0">
                  <a:solidFill>
                    <a:schemeClr val="folHlink"/>
                  </a:solidFill>
                  <a:latin typeface="Arial" charset="0"/>
                </a:rPr>
                <a:t>Λόγος των τιμών</a:t>
              </a:r>
              <a:endParaRPr lang="en-GB" altLang="en-US" sz="20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2454275" y="4589463"/>
            <a:ext cx="2832100" cy="573087"/>
            <a:chOff x="1546" y="2891"/>
            <a:chExt cx="1784" cy="361"/>
          </a:xfrm>
        </p:grpSpPr>
        <p:sp>
          <p:nvSpPr>
            <p:cNvPr id="714771" name="Line 20" descr="Parchment"/>
            <p:cNvSpPr>
              <a:spLocks noChangeShapeType="1"/>
            </p:cNvSpPr>
            <p:nvPr/>
          </p:nvSpPr>
          <p:spPr bwMode="auto">
            <a:xfrm flipH="1">
              <a:off x="2811" y="2933"/>
              <a:ext cx="519" cy="13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14772" name="Group 21" descr="Parchment"/>
            <p:cNvGrpSpPr>
              <a:grpSpLocks/>
            </p:cNvGrpSpPr>
            <p:nvPr/>
          </p:nvGrpSpPr>
          <p:grpSpPr bwMode="auto">
            <a:xfrm>
              <a:off x="1546" y="2891"/>
              <a:ext cx="1342" cy="361"/>
              <a:chOff x="1546" y="2891"/>
              <a:chExt cx="1342" cy="361"/>
            </a:xfrm>
          </p:grpSpPr>
          <p:sp>
            <p:nvSpPr>
              <p:cNvPr id="714773" name="AutoShape 22" descr="Parchment"/>
              <p:cNvSpPr>
                <a:spLocks noChangeArrowheads="1"/>
              </p:cNvSpPr>
              <p:nvPr/>
            </p:nvSpPr>
            <p:spPr bwMode="auto">
              <a:xfrm>
                <a:off x="1546" y="2891"/>
                <a:ext cx="1342" cy="361"/>
              </a:xfrm>
              <a:prstGeom prst="roundRect">
                <a:avLst>
                  <a:gd name="adj" fmla="val 12495"/>
                </a:avLst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 sz="2400" noProof="1"/>
              </a:p>
            </p:txBody>
          </p:sp>
          <p:sp>
            <p:nvSpPr>
              <p:cNvPr id="714774" name="Rectangle 23" descr="Parchment"/>
              <p:cNvSpPr>
                <a:spLocks noChangeArrowheads="1"/>
              </p:cNvSpPr>
              <p:nvPr/>
            </p:nvSpPr>
            <p:spPr bwMode="auto">
              <a:xfrm>
                <a:off x="1622" y="2944"/>
                <a:ext cx="1178" cy="252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l-GR" altLang="en-US" sz="2000" dirty="0">
                    <a:solidFill>
                      <a:schemeClr val="hlink"/>
                    </a:solidFill>
                    <a:latin typeface="Arial" charset="0"/>
                  </a:rPr>
                  <a:t>Κλίση </a:t>
                </a:r>
                <a:r>
                  <a:rPr lang="en-GB" altLang="en-US" sz="2000" dirty="0" smtClean="0">
                    <a:solidFill>
                      <a:schemeClr val="hlink"/>
                    </a:solidFill>
                    <a:latin typeface="Arial" charset="0"/>
                  </a:rPr>
                  <a:t>= </a:t>
                </a:r>
                <a:r>
                  <a:rPr lang="en-GB" altLang="en-US" sz="2000" i="1" dirty="0" err="1">
                    <a:solidFill>
                      <a:schemeClr val="hlink"/>
                    </a:solidFill>
                    <a:latin typeface="Arial" charset="0"/>
                  </a:rPr>
                  <a:t>P</a:t>
                </a:r>
                <a:r>
                  <a:rPr lang="en-GB" altLang="en-US" sz="2400" baseline="-25000" dirty="0" err="1">
                    <a:solidFill>
                      <a:schemeClr val="hlink"/>
                    </a:solidFill>
                    <a:latin typeface="Arial" charset="0"/>
                  </a:rPr>
                  <a:t>x</a:t>
                </a:r>
                <a:r>
                  <a:rPr lang="en-GB" altLang="en-US" sz="800" dirty="0">
                    <a:solidFill>
                      <a:schemeClr val="hlink"/>
                    </a:solidFill>
                    <a:latin typeface="Arial" charset="0"/>
                  </a:rPr>
                  <a:t> </a:t>
                </a:r>
                <a:r>
                  <a:rPr lang="en-GB" altLang="en-US" sz="2000" dirty="0">
                    <a:solidFill>
                      <a:schemeClr val="hlink"/>
                    </a:solidFill>
                    <a:latin typeface="Arial" charset="0"/>
                  </a:rPr>
                  <a:t>/</a:t>
                </a:r>
                <a:r>
                  <a:rPr lang="en-GB" altLang="en-US" sz="800" dirty="0">
                    <a:solidFill>
                      <a:schemeClr val="hlink"/>
                    </a:solidFill>
                    <a:latin typeface="Arial" charset="0"/>
                  </a:rPr>
                  <a:t> </a:t>
                </a:r>
                <a:r>
                  <a:rPr lang="en-GB" altLang="en-US" sz="2000" i="1" dirty="0">
                    <a:solidFill>
                      <a:schemeClr val="hlink"/>
                    </a:solidFill>
                    <a:latin typeface="Arial" charset="0"/>
                  </a:rPr>
                  <a:t>P</a:t>
                </a:r>
                <a:r>
                  <a:rPr lang="en-GB" altLang="en-US" sz="2400" baseline="-25000" dirty="0">
                    <a:solidFill>
                      <a:schemeClr val="hlink"/>
                    </a:solidFill>
                    <a:latin typeface="Arial" charset="0"/>
                  </a:rPr>
                  <a:t>m</a:t>
                </a:r>
              </a:p>
            </p:txBody>
          </p:sp>
        </p:grpSp>
      </p:grpSp>
      <p:sp>
        <p:nvSpPr>
          <p:cNvPr id="714775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Ισορροπία πριν την έναρξη του εμπορίου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0179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80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81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90182" name="Rectangle 7"/>
          <p:cNvSpPr>
            <a:spLocks noChangeArrowheads="1"/>
          </p:cNvSpPr>
          <p:nvPr/>
        </p:nvSpPr>
        <p:spPr bwMode="auto">
          <a:xfrm rot="-5400000">
            <a:off x="-137771" y="3073843"/>
            <a:ext cx="117724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m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0183" name="Rectangle 8"/>
          <p:cNvSpPr>
            <a:spLocks noChangeArrowheads="1"/>
          </p:cNvSpPr>
          <p:nvPr/>
        </p:nvSpPr>
        <p:spPr bwMode="auto">
          <a:xfrm>
            <a:off x="4098925" y="6278563"/>
            <a:ext cx="10922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x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0184" name="Arc 9"/>
          <p:cNvSpPr>
            <a:spLocks/>
          </p:cNvSpPr>
          <p:nvPr/>
        </p:nvSpPr>
        <p:spPr bwMode="auto">
          <a:xfrm>
            <a:off x="76200" y="2290763"/>
            <a:ext cx="5457825" cy="4492625"/>
          </a:xfrm>
          <a:custGeom>
            <a:avLst/>
            <a:gdLst>
              <a:gd name="T0" fmla="*/ 1030070 w 21194"/>
              <a:gd name="T1" fmla="*/ 0 h 21226"/>
              <a:gd name="T2" fmla="*/ 5457825 w 21194"/>
              <a:gd name="T3" fmla="*/ 3610017 h 21226"/>
              <a:gd name="T4" fmla="*/ 0 w 21194"/>
              <a:gd name="T5" fmla="*/ 4492625 h 21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4" h="21226" fill="none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</a:path>
              <a:path w="21194" h="21226" stroke="0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  <a:lnTo>
                  <a:pt x="0" y="21226"/>
                </a:lnTo>
                <a:lnTo>
                  <a:pt x="4000" y="-1"/>
                </a:lnTo>
                <a:close/>
              </a:path>
            </a:pathLst>
          </a:custGeom>
          <a:noFill/>
          <a:ln w="38100" cap="rnd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85" name="Arc 10"/>
          <p:cNvSpPr>
            <a:spLocks/>
          </p:cNvSpPr>
          <p:nvPr/>
        </p:nvSpPr>
        <p:spPr bwMode="auto">
          <a:xfrm>
            <a:off x="1898650" y="212725"/>
            <a:ext cx="6215063" cy="5151438"/>
          </a:xfrm>
          <a:custGeom>
            <a:avLst/>
            <a:gdLst>
              <a:gd name="T0" fmla="*/ 5465628 w 21454"/>
              <a:gd name="T1" fmla="*/ 5151438 h 21445"/>
              <a:gd name="T2" fmla="*/ 0 w 21454"/>
              <a:gd name="T3" fmla="*/ 603183 h 21445"/>
              <a:gd name="T4" fmla="*/ 6215063 w 21454"/>
              <a:gd name="T5" fmla="*/ 0 h 214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54" h="21445" fill="none" extrusionOk="0">
                <a:moveTo>
                  <a:pt x="18867" y="21444"/>
                </a:moveTo>
                <a:cubicBezTo>
                  <a:pt x="8959" y="20249"/>
                  <a:pt x="1160" y="12422"/>
                  <a:pt x="0" y="2510"/>
                </a:cubicBezTo>
              </a:path>
              <a:path w="21454" h="21445" stroke="0" extrusionOk="0">
                <a:moveTo>
                  <a:pt x="18867" y="21444"/>
                </a:moveTo>
                <a:cubicBezTo>
                  <a:pt x="8959" y="20249"/>
                  <a:pt x="1160" y="12422"/>
                  <a:pt x="0" y="2510"/>
                </a:cubicBezTo>
                <a:lnTo>
                  <a:pt x="21454" y="0"/>
                </a:lnTo>
                <a:lnTo>
                  <a:pt x="18867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86" name="Arc 11"/>
          <p:cNvSpPr>
            <a:spLocks/>
          </p:cNvSpPr>
          <p:nvPr/>
        </p:nvSpPr>
        <p:spPr bwMode="auto">
          <a:xfrm>
            <a:off x="2392363" y="76200"/>
            <a:ext cx="5718175" cy="4873625"/>
          </a:xfrm>
          <a:custGeom>
            <a:avLst/>
            <a:gdLst>
              <a:gd name="T0" fmla="*/ 5024283 w 21327"/>
              <a:gd name="T1" fmla="*/ 4873625 h 21444"/>
              <a:gd name="T2" fmla="*/ 0 w 21327"/>
              <a:gd name="T3" fmla="*/ 777953 h 21444"/>
              <a:gd name="T4" fmla="*/ 5718175 w 21327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7" h="21444" fill="none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</a:path>
              <a:path w="21327" h="21444" stroke="0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  <a:lnTo>
                  <a:pt x="21327" y="0"/>
                </a:lnTo>
                <a:lnTo>
                  <a:pt x="18738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87" name="Arc 12"/>
          <p:cNvSpPr>
            <a:spLocks/>
          </p:cNvSpPr>
          <p:nvPr/>
        </p:nvSpPr>
        <p:spPr bwMode="auto">
          <a:xfrm>
            <a:off x="2933700" y="92075"/>
            <a:ext cx="5102225" cy="4378325"/>
          </a:xfrm>
          <a:custGeom>
            <a:avLst/>
            <a:gdLst>
              <a:gd name="T0" fmla="*/ 4479891 w 21226"/>
              <a:gd name="T1" fmla="*/ 4378325 h 21444"/>
              <a:gd name="T2" fmla="*/ 0 w 21226"/>
              <a:gd name="T3" fmla="*/ 817312 h 21444"/>
              <a:gd name="T4" fmla="*/ 5102225 w 21226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26" h="21444" fill="none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</a:path>
              <a:path w="21226" h="21444" stroke="0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  <a:lnTo>
                  <a:pt x="21226" y="0"/>
                </a:lnTo>
                <a:lnTo>
                  <a:pt x="18636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88" name="Rectangle 13"/>
          <p:cNvSpPr>
            <a:spLocks noChangeArrowheads="1"/>
          </p:cNvSpPr>
          <p:nvPr/>
        </p:nvSpPr>
        <p:spPr bwMode="auto">
          <a:xfrm>
            <a:off x="7418388" y="42545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90189" name="Rectangle 14"/>
          <p:cNvSpPr>
            <a:spLocks noChangeArrowheads="1"/>
          </p:cNvSpPr>
          <p:nvPr/>
        </p:nvSpPr>
        <p:spPr bwMode="auto">
          <a:xfrm>
            <a:off x="7383463" y="47498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90190" name="Rectangle 15"/>
          <p:cNvSpPr>
            <a:spLocks noChangeArrowheads="1"/>
          </p:cNvSpPr>
          <p:nvPr/>
        </p:nvSpPr>
        <p:spPr bwMode="auto">
          <a:xfrm>
            <a:off x="7345363" y="5189538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90191" name="Line 16"/>
          <p:cNvSpPr>
            <a:spLocks noChangeShapeType="1"/>
          </p:cNvSpPr>
          <p:nvPr/>
        </p:nvSpPr>
        <p:spPr bwMode="auto">
          <a:xfrm flipH="1" flipV="1">
            <a:off x="1368425" y="1376363"/>
            <a:ext cx="5053013" cy="41687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4035425" y="3394075"/>
            <a:ext cx="825500" cy="396875"/>
            <a:chOff x="2542" y="2138"/>
            <a:chExt cx="520" cy="250"/>
          </a:xfrm>
        </p:grpSpPr>
        <p:sp>
          <p:nvSpPr>
            <p:cNvPr id="690193" name="Oval 18"/>
            <p:cNvSpPr>
              <a:spLocks noChangeArrowheads="1"/>
            </p:cNvSpPr>
            <p:nvPr/>
          </p:nvSpPr>
          <p:spPr bwMode="auto">
            <a:xfrm>
              <a:off x="2542" y="2237"/>
              <a:ext cx="77" cy="77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690194" name="Rectangle 19"/>
            <p:cNvSpPr>
              <a:spLocks noChangeArrowheads="1"/>
            </p:cNvSpPr>
            <p:nvPr/>
          </p:nvSpPr>
          <p:spPr bwMode="auto">
            <a:xfrm>
              <a:off x="2607" y="2138"/>
              <a:ext cx="4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hlink"/>
                  </a:solidFill>
                  <a:latin typeface="Arial" charset="0"/>
                </a:rPr>
                <a:t>1</a:t>
              </a:r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C</a:t>
              </a:r>
              <a:r>
                <a:rPr lang="en-GB" altLang="en-US" sz="2000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4168775" y="1182688"/>
            <a:ext cx="3327400" cy="2282825"/>
            <a:chOff x="2626" y="745"/>
            <a:chExt cx="2096" cy="1438"/>
          </a:xfrm>
        </p:grpSpPr>
        <p:grpSp>
          <p:nvGrpSpPr>
            <p:cNvPr id="690196" name="Group 21" descr="Parchment"/>
            <p:cNvGrpSpPr>
              <a:grpSpLocks/>
            </p:cNvGrpSpPr>
            <p:nvPr/>
          </p:nvGrpSpPr>
          <p:grpSpPr bwMode="auto">
            <a:xfrm>
              <a:off x="2626" y="745"/>
              <a:ext cx="2096" cy="1438"/>
              <a:chOff x="2626" y="745"/>
              <a:chExt cx="2096" cy="1438"/>
            </a:xfrm>
          </p:grpSpPr>
          <p:sp>
            <p:nvSpPr>
              <p:cNvPr id="690197" name="Line 22" descr="Parchment"/>
              <p:cNvSpPr>
                <a:spLocks noChangeShapeType="1"/>
              </p:cNvSpPr>
              <p:nvPr/>
            </p:nvSpPr>
            <p:spPr bwMode="auto">
              <a:xfrm flipH="1">
                <a:off x="2626" y="1595"/>
                <a:ext cx="450" cy="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0198" name="AutoShape 23" descr="Parchment"/>
              <p:cNvSpPr>
                <a:spLocks noChangeArrowheads="1"/>
              </p:cNvSpPr>
              <p:nvPr/>
            </p:nvSpPr>
            <p:spPr bwMode="auto">
              <a:xfrm>
                <a:off x="2976" y="745"/>
                <a:ext cx="1746" cy="961"/>
              </a:xfrm>
              <a:prstGeom prst="roundRect">
                <a:avLst>
                  <a:gd name="adj" fmla="val 12495"/>
                </a:avLst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 sz="2400" noProof="1"/>
              </a:p>
            </p:txBody>
          </p:sp>
          <p:sp>
            <p:nvSpPr>
              <p:cNvPr id="690199" name="Rectangle 24" descr="Parchment"/>
              <p:cNvSpPr>
                <a:spLocks noChangeArrowheads="1"/>
              </p:cNvSpPr>
              <p:nvPr/>
            </p:nvSpPr>
            <p:spPr bwMode="auto">
              <a:xfrm>
                <a:off x="3075" y="766"/>
                <a:ext cx="1486" cy="875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>
                  <a:lnSpc>
                    <a:spcPct val="130000"/>
                  </a:lnSpc>
                </a:pPr>
                <a:r>
                  <a:rPr lang="en-GB" altLang="en-US" sz="2000">
                    <a:solidFill>
                      <a:schemeClr val="hlink"/>
                    </a:solidFill>
                    <a:latin typeface="Arial" charset="0"/>
                  </a:rPr>
                  <a:t>At </a:t>
                </a:r>
                <a:r>
                  <a:rPr lang="en-GB" altLang="en-US" sz="2000" i="1">
                    <a:solidFill>
                      <a:schemeClr val="hlink"/>
                    </a:solidFill>
                    <a:latin typeface="Arial" charset="0"/>
                  </a:rPr>
                  <a:t>P</a:t>
                </a:r>
                <a:r>
                  <a:rPr lang="en-GB" altLang="en-US" sz="2000" baseline="-25000">
                    <a:solidFill>
                      <a:schemeClr val="hlink"/>
                    </a:solidFill>
                    <a:latin typeface="Arial" charset="0"/>
                  </a:rPr>
                  <a:t>1</a:t>
                </a:r>
                <a:r>
                  <a:rPr lang="en-GB" altLang="en-US" sz="2000" i="1">
                    <a:solidFill>
                      <a:schemeClr val="hlink"/>
                    </a:solidFill>
                    <a:latin typeface="Arial" charset="0"/>
                  </a:rPr>
                  <a:t>C</a:t>
                </a:r>
                <a:r>
                  <a:rPr lang="en-GB" altLang="en-US" sz="2000" baseline="-25000">
                    <a:solidFill>
                      <a:schemeClr val="hlink"/>
                    </a:solidFill>
                    <a:latin typeface="Arial" charset="0"/>
                  </a:rPr>
                  <a:t>1</a:t>
                </a:r>
                <a:endParaRPr lang="en-GB" altLang="en-US" sz="2000">
                  <a:solidFill>
                    <a:schemeClr val="hlink"/>
                  </a:solidFill>
                  <a:latin typeface="Arial" charset="0"/>
                </a:endParaRPr>
              </a:p>
              <a:p>
                <a:pPr algn="ctr" defTabSz="762000">
                  <a:lnSpc>
                    <a:spcPct val="130000"/>
                  </a:lnSpc>
                </a:pPr>
                <a:r>
                  <a:rPr lang="en-GB" altLang="en-US" sz="2000" i="1">
                    <a:solidFill>
                      <a:srgbClr val="D06800"/>
                    </a:solidFill>
                    <a:latin typeface="Arial" charset="0"/>
                  </a:rPr>
                  <a:t>MC</a:t>
                </a:r>
                <a:r>
                  <a:rPr lang="en-GB" altLang="en-US" sz="2400" baseline="-25000">
                    <a:solidFill>
                      <a:srgbClr val="D06800"/>
                    </a:solidFill>
                    <a:latin typeface="Arial" charset="0"/>
                  </a:rPr>
                  <a:t>x</a:t>
                </a:r>
                <a:r>
                  <a:rPr lang="en-GB" altLang="en-US" sz="2000">
                    <a:solidFill>
                      <a:schemeClr val="hlink"/>
                    </a:solidFill>
                    <a:latin typeface="Arial" charset="0"/>
                  </a:rPr>
                  <a:t>     </a:t>
                </a:r>
                <a:r>
                  <a:rPr lang="en-GB" altLang="en-US" sz="2000" i="1">
                    <a:solidFill>
                      <a:schemeClr val="folHlink"/>
                    </a:solidFill>
                    <a:latin typeface="Arial" charset="0"/>
                  </a:rPr>
                  <a:t>P</a:t>
                </a:r>
                <a:r>
                  <a:rPr lang="en-GB" altLang="en-US" sz="2400" baseline="-25000">
                    <a:solidFill>
                      <a:schemeClr val="folHlink"/>
                    </a:solidFill>
                    <a:latin typeface="Arial" charset="0"/>
                  </a:rPr>
                  <a:t>x</a:t>
                </a:r>
                <a:r>
                  <a:rPr lang="en-GB" altLang="en-US" sz="2000" i="1">
                    <a:solidFill>
                      <a:schemeClr val="folHlink"/>
                    </a:solidFill>
                    <a:latin typeface="Arial" charset="0"/>
                  </a:rPr>
                  <a:t> </a:t>
                </a:r>
                <a:r>
                  <a:rPr lang="en-GB" altLang="en-US" sz="2000" i="1">
                    <a:solidFill>
                      <a:schemeClr val="hlink"/>
                    </a:solidFill>
                    <a:latin typeface="Arial" charset="0"/>
                  </a:rPr>
                  <a:t>     </a:t>
                </a:r>
                <a:r>
                  <a:rPr lang="en-GB" altLang="en-US" sz="2000" i="1">
                    <a:solidFill>
                      <a:schemeClr val="tx2"/>
                    </a:solidFill>
                    <a:latin typeface="Arial" charset="0"/>
                  </a:rPr>
                  <a:t>MU</a:t>
                </a:r>
                <a:r>
                  <a:rPr lang="en-GB" altLang="en-US" sz="2400" baseline="-25000">
                    <a:solidFill>
                      <a:schemeClr val="tx2"/>
                    </a:solidFill>
                    <a:latin typeface="Arial" charset="0"/>
                  </a:rPr>
                  <a:t>x</a:t>
                </a:r>
                <a:endParaRPr lang="en-GB" altLang="en-US" sz="2000" i="1">
                  <a:solidFill>
                    <a:schemeClr val="hlink"/>
                  </a:solidFill>
                  <a:latin typeface="Arial" charset="0"/>
                </a:endParaRPr>
              </a:p>
              <a:p>
                <a:pPr algn="ctr" defTabSz="762000">
                  <a:lnSpc>
                    <a:spcPct val="70000"/>
                  </a:lnSpc>
                </a:pPr>
                <a:r>
                  <a:rPr lang="en-GB" altLang="en-US" sz="2000" i="1">
                    <a:solidFill>
                      <a:schemeClr val="hlink"/>
                    </a:solidFill>
                    <a:latin typeface="Arial" charset="0"/>
                  </a:rPr>
                  <a:t>=       =</a:t>
                </a:r>
              </a:p>
              <a:p>
                <a:pPr algn="ctr" defTabSz="762000">
                  <a:lnSpc>
                    <a:spcPct val="70000"/>
                  </a:lnSpc>
                </a:pPr>
                <a:r>
                  <a:rPr lang="en-GB" altLang="en-US" sz="2000" i="1">
                    <a:solidFill>
                      <a:srgbClr val="D06800"/>
                    </a:solidFill>
                    <a:latin typeface="Arial" charset="0"/>
                  </a:rPr>
                  <a:t> MC</a:t>
                </a:r>
                <a:r>
                  <a:rPr lang="en-GB" altLang="en-US" sz="2400" baseline="-25000">
                    <a:solidFill>
                      <a:srgbClr val="D06800"/>
                    </a:solidFill>
                    <a:latin typeface="Arial" charset="0"/>
                  </a:rPr>
                  <a:t>m</a:t>
                </a:r>
                <a:r>
                  <a:rPr lang="en-GB" altLang="en-US" sz="2000" i="1">
                    <a:solidFill>
                      <a:schemeClr val="hlink"/>
                    </a:solidFill>
                    <a:latin typeface="Arial" charset="0"/>
                  </a:rPr>
                  <a:t>    </a:t>
                </a:r>
                <a:r>
                  <a:rPr lang="en-GB" altLang="en-US" sz="2000" i="1">
                    <a:solidFill>
                      <a:schemeClr val="folHlink"/>
                    </a:solidFill>
                    <a:latin typeface="Arial" charset="0"/>
                  </a:rPr>
                  <a:t>P</a:t>
                </a:r>
                <a:r>
                  <a:rPr lang="en-GB" altLang="en-US" sz="2400" baseline="-25000">
                    <a:solidFill>
                      <a:schemeClr val="folHlink"/>
                    </a:solidFill>
                    <a:latin typeface="Arial" charset="0"/>
                  </a:rPr>
                  <a:t>m</a:t>
                </a:r>
                <a:r>
                  <a:rPr lang="en-GB" altLang="en-US" sz="2000" i="1">
                    <a:solidFill>
                      <a:schemeClr val="hlink"/>
                    </a:solidFill>
                    <a:latin typeface="Arial" charset="0"/>
                  </a:rPr>
                  <a:t>     </a:t>
                </a:r>
                <a:r>
                  <a:rPr lang="en-GB" altLang="en-US" sz="2000" i="1">
                    <a:solidFill>
                      <a:schemeClr val="tx2"/>
                    </a:solidFill>
                    <a:latin typeface="Arial" charset="0"/>
                  </a:rPr>
                  <a:t>MU</a:t>
                </a:r>
                <a:r>
                  <a:rPr lang="en-GB" altLang="en-US" sz="2400" baseline="-25000">
                    <a:solidFill>
                      <a:schemeClr val="tx2"/>
                    </a:solidFill>
                    <a:latin typeface="Arial" charset="0"/>
                  </a:rPr>
                  <a:t>m</a:t>
                </a:r>
              </a:p>
            </p:txBody>
          </p:sp>
        </p:grpSp>
        <p:sp>
          <p:nvSpPr>
            <p:cNvPr id="690200" name="Line 25" descr="Parchment"/>
            <p:cNvSpPr>
              <a:spLocks noChangeShapeType="1"/>
            </p:cNvSpPr>
            <p:nvPr/>
          </p:nvSpPr>
          <p:spPr bwMode="auto">
            <a:xfrm>
              <a:off x="3169" y="1329"/>
              <a:ext cx="334" cy="0"/>
            </a:xfrm>
            <a:prstGeom prst="line">
              <a:avLst/>
            </a:prstGeom>
            <a:noFill/>
            <a:ln w="127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0201" name="Line 26" descr="Parchment"/>
            <p:cNvSpPr>
              <a:spLocks noChangeShapeType="1"/>
            </p:cNvSpPr>
            <p:nvPr/>
          </p:nvSpPr>
          <p:spPr bwMode="auto">
            <a:xfrm>
              <a:off x="3723" y="1329"/>
              <a:ext cx="17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0202" name="Line 27" descr="Parchment"/>
            <p:cNvSpPr>
              <a:spLocks noChangeShapeType="1"/>
            </p:cNvSpPr>
            <p:nvPr/>
          </p:nvSpPr>
          <p:spPr bwMode="auto">
            <a:xfrm>
              <a:off x="4149" y="1317"/>
              <a:ext cx="32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9020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Ισορροπία πριν την έναρξη του εμπορίου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2227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28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29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92230" name="Rectangle 7"/>
          <p:cNvSpPr>
            <a:spLocks noChangeArrowheads="1"/>
          </p:cNvSpPr>
          <p:nvPr/>
        </p:nvSpPr>
        <p:spPr bwMode="auto">
          <a:xfrm rot="-5400000">
            <a:off x="-137771" y="3073843"/>
            <a:ext cx="117724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m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2231" name="Rectangle 8"/>
          <p:cNvSpPr>
            <a:spLocks noChangeArrowheads="1"/>
          </p:cNvSpPr>
          <p:nvPr/>
        </p:nvSpPr>
        <p:spPr bwMode="auto">
          <a:xfrm>
            <a:off x="4098925" y="6278563"/>
            <a:ext cx="10922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x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2232" name="Arc 9"/>
          <p:cNvSpPr>
            <a:spLocks/>
          </p:cNvSpPr>
          <p:nvPr/>
        </p:nvSpPr>
        <p:spPr bwMode="auto">
          <a:xfrm>
            <a:off x="76200" y="2290763"/>
            <a:ext cx="5457825" cy="4492625"/>
          </a:xfrm>
          <a:custGeom>
            <a:avLst/>
            <a:gdLst>
              <a:gd name="T0" fmla="*/ 1030070 w 21194"/>
              <a:gd name="T1" fmla="*/ 0 h 21226"/>
              <a:gd name="T2" fmla="*/ 5457825 w 21194"/>
              <a:gd name="T3" fmla="*/ 3610017 h 21226"/>
              <a:gd name="T4" fmla="*/ 0 w 21194"/>
              <a:gd name="T5" fmla="*/ 4492625 h 21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4" h="21226" fill="none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</a:path>
              <a:path w="21194" h="21226" stroke="0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  <a:lnTo>
                  <a:pt x="0" y="21226"/>
                </a:lnTo>
                <a:lnTo>
                  <a:pt x="4000" y="-1"/>
                </a:lnTo>
                <a:close/>
              </a:path>
            </a:pathLst>
          </a:custGeom>
          <a:noFill/>
          <a:ln w="38100" cap="rnd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3" name="Arc 10"/>
          <p:cNvSpPr>
            <a:spLocks/>
          </p:cNvSpPr>
          <p:nvPr/>
        </p:nvSpPr>
        <p:spPr bwMode="auto">
          <a:xfrm>
            <a:off x="2392363" y="76200"/>
            <a:ext cx="5718175" cy="4873625"/>
          </a:xfrm>
          <a:custGeom>
            <a:avLst/>
            <a:gdLst>
              <a:gd name="T0" fmla="*/ 5024283 w 21327"/>
              <a:gd name="T1" fmla="*/ 4873625 h 21444"/>
              <a:gd name="T2" fmla="*/ 0 w 21327"/>
              <a:gd name="T3" fmla="*/ 777953 h 21444"/>
              <a:gd name="T4" fmla="*/ 5718175 w 21327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7" h="21444" fill="none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</a:path>
              <a:path w="21327" h="21444" stroke="0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  <a:lnTo>
                  <a:pt x="21327" y="0"/>
                </a:lnTo>
                <a:lnTo>
                  <a:pt x="18738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4" name="Arc 11"/>
          <p:cNvSpPr>
            <a:spLocks/>
          </p:cNvSpPr>
          <p:nvPr/>
        </p:nvSpPr>
        <p:spPr bwMode="auto">
          <a:xfrm>
            <a:off x="2933700" y="92075"/>
            <a:ext cx="5102225" cy="4378325"/>
          </a:xfrm>
          <a:custGeom>
            <a:avLst/>
            <a:gdLst>
              <a:gd name="T0" fmla="*/ 4479891 w 21226"/>
              <a:gd name="T1" fmla="*/ 4378325 h 21444"/>
              <a:gd name="T2" fmla="*/ 0 w 21226"/>
              <a:gd name="T3" fmla="*/ 817312 h 21444"/>
              <a:gd name="T4" fmla="*/ 5102225 w 21226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26" h="21444" fill="none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</a:path>
              <a:path w="21226" h="21444" stroke="0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  <a:lnTo>
                  <a:pt x="21226" y="0"/>
                </a:lnTo>
                <a:lnTo>
                  <a:pt x="18636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5" name="Rectangle 12"/>
          <p:cNvSpPr>
            <a:spLocks noChangeArrowheads="1"/>
          </p:cNvSpPr>
          <p:nvPr/>
        </p:nvSpPr>
        <p:spPr bwMode="auto">
          <a:xfrm>
            <a:off x="7418388" y="42545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92236" name="Rectangle 13"/>
          <p:cNvSpPr>
            <a:spLocks noChangeArrowheads="1"/>
          </p:cNvSpPr>
          <p:nvPr/>
        </p:nvSpPr>
        <p:spPr bwMode="auto">
          <a:xfrm>
            <a:off x="7383463" y="47498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92237" name="Line 14"/>
          <p:cNvSpPr>
            <a:spLocks noChangeShapeType="1"/>
          </p:cNvSpPr>
          <p:nvPr/>
        </p:nvSpPr>
        <p:spPr bwMode="auto">
          <a:xfrm flipH="1" flipV="1">
            <a:off x="1368425" y="1376363"/>
            <a:ext cx="4906963" cy="40481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8" name="Oval 15"/>
          <p:cNvSpPr>
            <a:spLocks noChangeArrowheads="1"/>
          </p:cNvSpPr>
          <p:nvPr/>
        </p:nvSpPr>
        <p:spPr bwMode="auto">
          <a:xfrm>
            <a:off x="4035425" y="3551238"/>
            <a:ext cx="122238" cy="122237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2240" name="Line 17"/>
          <p:cNvSpPr>
            <a:spLocks noChangeShapeType="1"/>
          </p:cNvSpPr>
          <p:nvPr/>
        </p:nvSpPr>
        <p:spPr bwMode="auto">
          <a:xfrm flipH="1" flipV="1">
            <a:off x="2613025" y="846138"/>
            <a:ext cx="3097213" cy="4946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41" name="Rectangle 18"/>
          <p:cNvSpPr>
            <a:spLocks noChangeArrowheads="1"/>
          </p:cNvSpPr>
          <p:nvPr/>
        </p:nvSpPr>
        <p:spPr bwMode="auto">
          <a:xfrm>
            <a:off x="6061076" y="5235575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dirty="0">
                <a:solidFill>
                  <a:schemeClr val="accent2"/>
                </a:solidFill>
                <a:latin typeface="Arial" charset="0"/>
              </a:rPr>
              <a:t>Λόγος </a:t>
            </a:r>
            <a: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  <a:t>των</a:t>
            </a:r>
            <a:b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  <a:t>παγκοσμίων </a:t>
            </a:r>
            <a:r>
              <a:rPr lang="el-GR" altLang="en-US" sz="2000" dirty="0">
                <a:solidFill>
                  <a:schemeClr val="accent2"/>
                </a:solidFill>
                <a:latin typeface="Arial" charset="0"/>
              </a:rPr>
              <a:t>τιμών</a:t>
            </a:r>
            <a:endParaRPr lang="en-GB" altLang="en-US" sz="20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4994275" y="4638675"/>
            <a:ext cx="566738" cy="396875"/>
            <a:chOff x="3146" y="2922"/>
            <a:chExt cx="357" cy="250"/>
          </a:xfrm>
        </p:grpSpPr>
        <p:sp>
          <p:nvSpPr>
            <p:cNvPr id="692243" name="Oval 20"/>
            <p:cNvSpPr>
              <a:spLocks noChangeArrowheads="1"/>
            </p:cNvSpPr>
            <p:nvPr/>
          </p:nvSpPr>
          <p:spPr bwMode="auto">
            <a:xfrm>
              <a:off x="3146" y="2944"/>
              <a:ext cx="77" cy="7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692244" name="Rectangle 21"/>
            <p:cNvSpPr>
              <a:spLocks noChangeArrowheads="1"/>
            </p:cNvSpPr>
            <p:nvPr/>
          </p:nvSpPr>
          <p:spPr bwMode="auto">
            <a:xfrm>
              <a:off x="3222" y="292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0750" name="Group 30"/>
          <p:cNvGrpSpPr>
            <a:grpSpLocks/>
          </p:cNvGrpSpPr>
          <p:nvPr/>
        </p:nvGrpSpPr>
        <p:grpSpPr bwMode="auto">
          <a:xfrm>
            <a:off x="4881563" y="1216025"/>
            <a:ext cx="2359025" cy="3459163"/>
            <a:chOff x="3075" y="766"/>
            <a:chExt cx="1486" cy="2179"/>
          </a:xfrm>
        </p:grpSpPr>
        <p:sp>
          <p:nvSpPr>
            <p:cNvPr id="692246" name="Line 23"/>
            <p:cNvSpPr>
              <a:spLocks noChangeShapeType="1"/>
            </p:cNvSpPr>
            <p:nvPr/>
          </p:nvSpPr>
          <p:spPr bwMode="auto">
            <a:xfrm flipH="1">
              <a:off x="3215" y="1652"/>
              <a:ext cx="738" cy="129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2247" name="AutoShape 24" descr="Parchment"/>
            <p:cNvSpPr>
              <a:spLocks noChangeArrowheads="1"/>
            </p:cNvSpPr>
            <p:nvPr/>
          </p:nvSpPr>
          <p:spPr bwMode="auto">
            <a:xfrm>
              <a:off x="3288" y="964"/>
              <a:ext cx="1088" cy="742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692248" name="Rectangle 25"/>
            <p:cNvSpPr>
              <a:spLocks noChangeArrowheads="1"/>
            </p:cNvSpPr>
            <p:nvPr/>
          </p:nvSpPr>
          <p:spPr bwMode="auto">
            <a:xfrm>
              <a:off x="3075" y="766"/>
              <a:ext cx="1486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>
                <a:lnSpc>
                  <a:spcPct val="130000"/>
                </a:lnSpc>
              </a:pPr>
              <a:endParaRPr lang="en-GB" altLang="en-US" sz="2000">
                <a:solidFill>
                  <a:schemeClr val="hlink"/>
                </a:solidFill>
                <a:latin typeface="Arial" charset="0"/>
              </a:endParaRPr>
            </a:p>
            <a:p>
              <a:pPr algn="ctr" defTabSz="762000">
                <a:lnSpc>
                  <a:spcPct val="130000"/>
                </a:lnSpc>
              </a:pPr>
              <a:r>
                <a:rPr lang="en-GB" altLang="en-US" sz="2000" i="1">
                  <a:solidFill>
                    <a:srgbClr val="D06800"/>
                  </a:solidFill>
                  <a:latin typeface="Arial" charset="0"/>
                </a:rPr>
                <a:t>MC</a:t>
              </a:r>
              <a:r>
                <a:rPr lang="en-GB" altLang="en-US" sz="2400" baseline="-25000">
                  <a:solidFill>
                    <a:srgbClr val="D06800"/>
                  </a:solidFill>
                  <a:latin typeface="Arial" charset="0"/>
                </a:rPr>
                <a:t>x</a:t>
              </a:r>
              <a:r>
                <a:rPr lang="en-GB" altLang="en-US" sz="2000">
                  <a:solidFill>
                    <a:schemeClr val="hlink"/>
                  </a:solidFill>
                  <a:latin typeface="Arial" charset="0"/>
                </a:rPr>
                <a:t>     </a:t>
              </a:r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400" baseline="-25000">
                  <a:solidFill>
                    <a:schemeClr val="accent2"/>
                  </a:solidFill>
                  <a:latin typeface="Arial" charset="0"/>
                </a:rPr>
                <a:t>x</a:t>
              </a:r>
              <a:endParaRPr lang="en-GB" altLang="en-US" sz="2000" i="1">
                <a:solidFill>
                  <a:schemeClr val="hlink"/>
                </a:solidFill>
                <a:latin typeface="Arial" charset="0"/>
              </a:endParaRPr>
            </a:p>
            <a:p>
              <a:pPr algn="ctr" defTabSz="762000">
                <a:lnSpc>
                  <a:spcPct val="70000"/>
                </a:lnSpc>
              </a:pPr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   =</a:t>
              </a:r>
            </a:p>
            <a:p>
              <a:pPr algn="ctr" defTabSz="762000">
                <a:lnSpc>
                  <a:spcPct val="70000"/>
                </a:lnSpc>
              </a:pPr>
              <a:r>
                <a:rPr lang="en-GB" altLang="en-US" sz="2000" i="1">
                  <a:solidFill>
                    <a:srgbClr val="D06800"/>
                  </a:solidFill>
                  <a:latin typeface="Arial" charset="0"/>
                </a:rPr>
                <a:t> MC</a:t>
              </a:r>
              <a:r>
                <a:rPr lang="en-GB" altLang="en-US" sz="2400" baseline="-25000">
                  <a:solidFill>
                    <a:srgbClr val="D06800"/>
                  </a:solidFill>
                  <a:latin typeface="Arial" charset="0"/>
                </a:rPr>
                <a:t>m</a:t>
              </a:r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    </a:t>
              </a:r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400" baseline="-25000">
                  <a:solidFill>
                    <a:schemeClr val="accent2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692249" name="Line 26"/>
            <p:cNvSpPr>
              <a:spLocks noChangeShapeType="1"/>
            </p:cNvSpPr>
            <p:nvPr/>
          </p:nvSpPr>
          <p:spPr bwMode="auto">
            <a:xfrm>
              <a:off x="3446" y="1329"/>
              <a:ext cx="334" cy="0"/>
            </a:xfrm>
            <a:prstGeom prst="line">
              <a:avLst/>
            </a:prstGeom>
            <a:noFill/>
            <a:ln w="127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2250" name="Line 27"/>
            <p:cNvSpPr>
              <a:spLocks noChangeShapeType="1"/>
            </p:cNvSpPr>
            <p:nvPr/>
          </p:nvSpPr>
          <p:spPr bwMode="auto">
            <a:xfrm>
              <a:off x="4000" y="1329"/>
              <a:ext cx="17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92251" name="Rectangle 28"/>
          <p:cNvSpPr>
            <a:spLocks noChangeArrowheads="1"/>
          </p:cNvSpPr>
          <p:nvPr/>
        </p:nvSpPr>
        <p:spPr bwMode="auto">
          <a:xfrm>
            <a:off x="3359150" y="3578225"/>
            <a:ext cx="820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C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692252" name="Text Box 31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rgbClr val="003399"/>
                </a:solidFill>
                <a:latin typeface="Arial" charset="0"/>
              </a:rPr>
              <a:t>Ισορροπία μετά την έναρξη του </a:t>
            </a:r>
            <a:r>
              <a:rPr lang="el-GR" altLang="en-US" b="1" dirty="0" smtClean="0">
                <a:solidFill>
                  <a:srgbClr val="003399"/>
                </a:solidFill>
                <a:latin typeface="Arial" charset="0"/>
              </a:rPr>
              <a:t>εμπορίου</a:t>
            </a:r>
            <a:endParaRPr lang="en-GB" altLang="en-US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H="1">
            <a:off x="5689597" y="5424489"/>
            <a:ext cx="935041" cy="16509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4275" name="Rectangle 29"/>
          <p:cNvSpPr>
            <a:spLocks noChangeArrowheads="1"/>
          </p:cNvSpPr>
          <p:nvPr/>
        </p:nvSpPr>
        <p:spPr bwMode="auto">
          <a:xfrm>
            <a:off x="3370263" y="3578225"/>
            <a:ext cx="79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C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694276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77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78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94279" name="Rectangle 7"/>
          <p:cNvSpPr>
            <a:spLocks noChangeArrowheads="1"/>
          </p:cNvSpPr>
          <p:nvPr/>
        </p:nvSpPr>
        <p:spPr bwMode="auto">
          <a:xfrm rot="-5400000">
            <a:off x="-137771" y="3073843"/>
            <a:ext cx="117724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m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4280" name="Rectangle 8"/>
          <p:cNvSpPr>
            <a:spLocks noChangeArrowheads="1"/>
          </p:cNvSpPr>
          <p:nvPr/>
        </p:nvSpPr>
        <p:spPr bwMode="auto">
          <a:xfrm>
            <a:off x="4098925" y="6278563"/>
            <a:ext cx="10922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x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4281" name="Arc 9"/>
          <p:cNvSpPr>
            <a:spLocks/>
          </p:cNvSpPr>
          <p:nvPr/>
        </p:nvSpPr>
        <p:spPr bwMode="auto">
          <a:xfrm>
            <a:off x="76200" y="2290763"/>
            <a:ext cx="5457825" cy="4492625"/>
          </a:xfrm>
          <a:custGeom>
            <a:avLst/>
            <a:gdLst>
              <a:gd name="T0" fmla="*/ 1030070 w 21194"/>
              <a:gd name="T1" fmla="*/ 0 h 21226"/>
              <a:gd name="T2" fmla="*/ 5457825 w 21194"/>
              <a:gd name="T3" fmla="*/ 3610017 h 21226"/>
              <a:gd name="T4" fmla="*/ 0 w 21194"/>
              <a:gd name="T5" fmla="*/ 4492625 h 21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4" h="21226" fill="none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</a:path>
              <a:path w="21194" h="21226" stroke="0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  <a:lnTo>
                  <a:pt x="0" y="21226"/>
                </a:lnTo>
                <a:lnTo>
                  <a:pt x="4000" y="-1"/>
                </a:lnTo>
                <a:close/>
              </a:path>
            </a:pathLst>
          </a:custGeom>
          <a:noFill/>
          <a:ln w="38100" cap="rnd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2" name="Arc 10"/>
          <p:cNvSpPr>
            <a:spLocks/>
          </p:cNvSpPr>
          <p:nvPr/>
        </p:nvSpPr>
        <p:spPr bwMode="auto">
          <a:xfrm>
            <a:off x="2392363" y="76200"/>
            <a:ext cx="5718175" cy="4873625"/>
          </a:xfrm>
          <a:custGeom>
            <a:avLst/>
            <a:gdLst>
              <a:gd name="T0" fmla="*/ 5024283 w 21327"/>
              <a:gd name="T1" fmla="*/ 4873625 h 21444"/>
              <a:gd name="T2" fmla="*/ 0 w 21327"/>
              <a:gd name="T3" fmla="*/ 777953 h 21444"/>
              <a:gd name="T4" fmla="*/ 5718175 w 21327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7" h="21444" fill="none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</a:path>
              <a:path w="21327" h="21444" stroke="0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  <a:lnTo>
                  <a:pt x="21327" y="0"/>
                </a:lnTo>
                <a:lnTo>
                  <a:pt x="18738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3" name="Arc 11"/>
          <p:cNvSpPr>
            <a:spLocks/>
          </p:cNvSpPr>
          <p:nvPr/>
        </p:nvSpPr>
        <p:spPr bwMode="auto">
          <a:xfrm>
            <a:off x="2933700" y="92075"/>
            <a:ext cx="5102225" cy="4378325"/>
          </a:xfrm>
          <a:custGeom>
            <a:avLst/>
            <a:gdLst>
              <a:gd name="T0" fmla="*/ 4479891 w 21226"/>
              <a:gd name="T1" fmla="*/ 4378325 h 21444"/>
              <a:gd name="T2" fmla="*/ 0 w 21226"/>
              <a:gd name="T3" fmla="*/ 817312 h 21444"/>
              <a:gd name="T4" fmla="*/ 5102225 w 21226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26" h="21444" fill="none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</a:path>
              <a:path w="21226" h="21444" stroke="0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  <a:lnTo>
                  <a:pt x="21226" y="0"/>
                </a:lnTo>
                <a:lnTo>
                  <a:pt x="18636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4" name="Rectangle 12"/>
          <p:cNvSpPr>
            <a:spLocks noChangeArrowheads="1"/>
          </p:cNvSpPr>
          <p:nvPr/>
        </p:nvSpPr>
        <p:spPr bwMode="auto">
          <a:xfrm>
            <a:off x="7418388" y="42545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94285" name="Rectangle 13"/>
          <p:cNvSpPr>
            <a:spLocks noChangeArrowheads="1"/>
          </p:cNvSpPr>
          <p:nvPr/>
        </p:nvSpPr>
        <p:spPr bwMode="auto">
          <a:xfrm>
            <a:off x="7383463" y="47498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94286" name="Line 14"/>
          <p:cNvSpPr>
            <a:spLocks noChangeShapeType="1"/>
          </p:cNvSpPr>
          <p:nvPr/>
        </p:nvSpPr>
        <p:spPr bwMode="auto">
          <a:xfrm flipH="1" flipV="1">
            <a:off x="1368425" y="1376363"/>
            <a:ext cx="4906963" cy="40481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7" name="Oval 15"/>
          <p:cNvSpPr>
            <a:spLocks noChangeArrowheads="1"/>
          </p:cNvSpPr>
          <p:nvPr/>
        </p:nvSpPr>
        <p:spPr bwMode="auto">
          <a:xfrm>
            <a:off x="4035425" y="3551238"/>
            <a:ext cx="122238" cy="122237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4288" name="Line 16"/>
          <p:cNvSpPr>
            <a:spLocks noChangeShapeType="1"/>
          </p:cNvSpPr>
          <p:nvPr/>
        </p:nvSpPr>
        <p:spPr bwMode="auto">
          <a:xfrm flipH="1" flipV="1">
            <a:off x="2613025" y="846138"/>
            <a:ext cx="3097213" cy="4946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90" name="Oval 18"/>
          <p:cNvSpPr>
            <a:spLocks noChangeArrowheads="1"/>
          </p:cNvSpPr>
          <p:nvPr/>
        </p:nvSpPr>
        <p:spPr bwMode="auto">
          <a:xfrm>
            <a:off x="4994275" y="4673600"/>
            <a:ext cx="122238" cy="1222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grpSp>
        <p:nvGrpSpPr>
          <p:cNvPr id="32800" name="Group 32"/>
          <p:cNvGrpSpPr>
            <a:grpSpLocks/>
          </p:cNvGrpSpPr>
          <p:nvPr/>
        </p:nvGrpSpPr>
        <p:grpSpPr bwMode="auto">
          <a:xfrm>
            <a:off x="3546475" y="1216025"/>
            <a:ext cx="3694113" cy="1492250"/>
            <a:chOff x="2234" y="766"/>
            <a:chExt cx="2327" cy="940"/>
          </a:xfrm>
        </p:grpSpPr>
        <p:sp>
          <p:nvSpPr>
            <p:cNvPr id="694292" name="Line 21"/>
            <p:cNvSpPr>
              <a:spLocks noChangeShapeType="1"/>
            </p:cNvSpPr>
            <p:nvPr/>
          </p:nvSpPr>
          <p:spPr bwMode="auto">
            <a:xfrm flipH="1">
              <a:off x="2234" y="1341"/>
              <a:ext cx="121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4293" name="AutoShape 22" descr="Parchment"/>
            <p:cNvSpPr>
              <a:spLocks noChangeArrowheads="1"/>
            </p:cNvSpPr>
            <p:nvPr/>
          </p:nvSpPr>
          <p:spPr bwMode="auto">
            <a:xfrm>
              <a:off x="3288" y="964"/>
              <a:ext cx="1088" cy="742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694294" name="Rectangle 23"/>
            <p:cNvSpPr>
              <a:spLocks noChangeArrowheads="1"/>
            </p:cNvSpPr>
            <p:nvPr/>
          </p:nvSpPr>
          <p:spPr bwMode="auto">
            <a:xfrm>
              <a:off x="3075" y="766"/>
              <a:ext cx="1486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>
                <a:lnSpc>
                  <a:spcPct val="130000"/>
                </a:lnSpc>
              </a:pPr>
              <a:endParaRPr lang="en-GB" altLang="en-US" sz="2000">
                <a:solidFill>
                  <a:schemeClr val="hlink"/>
                </a:solidFill>
                <a:latin typeface="Arial" charset="0"/>
              </a:endParaRPr>
            </a:p>
            <a:p>
              <a:pPr algn="ctr" defTabSz="762000">
                <a:lnSpc>
                  <a:spcPct val="130000"/>
                </a:lnSpc>
              </a:pPr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MU</a:t>
              </a:r>
              <a:r>
                <a:rPr lang="en-GB" altLang="en-US" sz="2400" baseline="-25000">
                  <a:solidFill>
                    <a:schemeClr val="tx2"/>
                  </a:solidFill>
                  <a:latin typeface="Arial" charset="0"/>
                </a:rPr>
                <a:t>x</a:t>
              </a:r>
              <a:r>
                <a:rPr lang="en-GB" altLang="en-US" sz="2000">
                  <a:solidFill>
                    <a:schemeClr val="hlink"/>
                  </a:solidFill>
                  <a:latin typeface="Arial" charset="0"/>
                </a:rPr>
                <a:t>     </a:t>
              </a:r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400" baseline="-25000">
                  <a:solidFill>
                    <a:schemeClr val="accent2"/>
                  </a:solidFill>
                  <a:latin typeface="Arial" charset="0"/>
                </a:rPr>
                <a:t>x</a:t>
              </a:r>
              <a:endParaRPr lang="en-GB" altLang="en-US" sz="2000" i="1">
                <a:solidFill>
                  <a:schemeClr val="hlink"/>
                </a:solidFill>
                <a:latin typeface="Arial" charset="0"/>
              </a:endParaRPr>
            </a:p>
            <a:p>
              <a:pPr algn="ctr" defTabSz="762000">
                <a:lnSpc>
                  <a:spcPct val="70000"/>
                </a:lnSpc>
              </a:pPr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   =</a:t>
              </a:r>
            </a:p>
            <a:p>
              <a:pPr algn="ctr" defTabSz="762000">
                <a:lnSpc>
                  <a:spcPct val="70000"/>
                </a:lnSpc>
              </a:pPr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MU</a:t>
              </a:r>
              <a:r>
                <a:rPr lang="en-GB" altLang="en-US" sz="2400" baseline="-25000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    </a:t>
              </a:r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400" baseline="-25000">
                  <a:solidFill>
                    <a:schemeClr val="accent2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694295" name="Line 24"/>
            <p:cNvSpPr>
              <a:spLocks noChangeShapeType="1"/>
            </p:cNvSpPr>
            <p:nvPr/>
          </p:nvSpPr>
          <p:spPr bwMode="auto">
            <a:xfrm>
              <a:off x="3446" y="1329"/>
              <a:ext cx="33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4296" name="Line 25"/>
            <p:cNvSpPr>
              <a:spLocks noChangeShapeType="1"/>
            </p:cNvSpPr>
            <p:nvPr/>
          </p:nvSpPr>
          <p:spPr bwMode="auto">
            <a:xfrm>
              <a:off x="4000" y="1329"/>
              <a:ext cx="17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3352800" y="1674813"/>
            <a:ext cx="477838" cy="488950"/>
            <a:chOff x="2112" y="1055"/>
            <a:chExt cx="301" cy="308"/>
          </a:xfrm>
        </p:grpSpPr>
        <p:sp>
          <p:nvSpPr>
            <p:cNvPr id="694298" name="Oval 27"/>
            <p:cNvSpPr>
              <a:spLocks noChangeArrowheads="1"/>
            </p:cNvSpPr>
            <p:nvPr/>
          </p:nvSpPr>
          <p:spPr bwMode="auto">
            <a:xfrm>
              <a:off x="2112" y="1286"/>
              <a:ext cx="77" cy="7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694299" name="Rectangle 28"/>
            <p:cNvSpPr>
              <a:spLocks noChangeArrowheads="1"/>
            </p:cNvSpPr>
            <p:nvPr/>
          </p:nvSpPr>
          <p:spPr bwMode="auto">
            <a:xfrm>
              <a:off x="2123" y="1055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C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94300" name="Rectangle 30"/>
          <p:cNvSpPr>
            <a:spLocks noChangeArrowheads="1"/>
          </p:cNvSpPr>
          <p:nvPr/>
        </p:nvSpPr>
        <p:spPr bwMode="auto">
          <a:xfrm>
            <a:off x="5114925" y="4638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94301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rgbClr val="003399"/>
                </a:solidFill>
                <a:latin typeface="Arial" charset="0"/>
              </a:rPr>
              <a:t>Ισορροπία μετά την έναρξη του εμπορίου</a:t>
            </a:r>
            <a:endParaRPr lang="en-GB" altLang="en-US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6061076" y="5235575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dirty="0">
                <a:solidFill>
                  <a:schemeClr val="accent2"/>
                </a:solidFill>
                <a:latin typeface="Arial" charset="0"/>
              </a:rPr>
              <a:t>Λόγος </a:t>
            </a:r>
            <a: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  <a:t>των</a:t>
            </a:r>
            <a:b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  <a:t>παγκοσμίων </a:t>
            </a:r>
            <a:r>
              <a:rPr lang="el-GR" altLang="en-US" sz="2000" dirty="0">
                <a:solidFill>
                  <a:schemeClr val="accent2"/>
                </a:solidFill>
                <a:latin typeface="Arial" charset="0"/>
              </a:rPr>
              <a:t>τιμών</a:t>
            </a:r>
            <a:endParaRPr lang="en-GB" altLang="en-US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5689597" y="5424489"/>
            <a:ext cx="935041" cy="16509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ανάπτυξη του παγκόσμιου εμπορίου</a:t>
            </a:r>
            <a:endParaRPr lang="en-GB" dirty="0"/>
          </a:p>
        </p:txBody>
      </p:sp>
      <p:sp>
        <p:nvSpPr>
          <p:cNvPr id="596995" name="Rectangle 3"/>
          <p:cNvSpPr>
            <a:spLocks noGrp="1"/>
          </p:cNvSpPr>
          <p:nvPr>
            <p:ph type="body" idx="1"/>
          </p:nvPr>
        </p:nvSpPr>
        <p:spPr>
          <a:xfrm>
            <a:off x="301625" y="1523999"/>
            <a:ext cx="8534400" cy="1045029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l-GR" dirty="0" smtClean="0">
                <a:solidFill>
                  <a:srgbClr val="988576"/>
                </a:solidFill>
              </a:rPr>
              <a:t>Το μερίδιο του παγκόσμιου εμπορίου ανά χώρα και περιοχή</a:t>
            </a:r>
            <a:endParaRPr lang="en-GB" dirty="0"/>
          </a:p>
          <a:p>
            <a:pPr lvl="1">
              <a:spcBef>
                <a:spcPct val="80000"/>
              </a:spcBef>
            </a:pPr>
            <a:endParaRPr lang="en-GB" dirty="0"/>
          </a:p>
        </p:txBody>
      </p:sp>
      <p:sp>
        <p:nvSpPr>
          <p:cNvPr id="596996" name="Rectangle 4"/>
          <p:cNvSpPr>
            <a:spLocks/>
          </p:cNvSpPr>
          <p:nvPr/>
        </p:nvSpPr>
        <p:spPr bwMode="auto">
          <a:xfrm>
            <a:off x="301625" y="2656114"/>
            <a:ext cx="8534400" cy="375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80000"/>
              </a:spcBef>
              <a:buClr>
                <a:srgbClr val="669900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Ραγδαία  ανάπτυξη του παγκόσμιου εμπορίου τα τελευταία 60 χρόνια</a:t>
            </a:r>
            <a:endParaRPr lang="en-GB" sz="3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8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αύξηση του μεριδίου των εξαγωγών στο ΑΕΠ (μεγαλύτερη διαφάνεια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6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6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6323" name="Rectangle 22"/>
          <p:cNvSpPr>
            <a:spLocks noChangeArrowheads="1"/>
          </p:cNvSpPr>
          <p:nvPr/>
        </p:nvSpPr>
        <p:spPr bwMode="auto">
          <a:xfrm>
            <a:off x="3381375" y="3578225"/>
            <a:ext cx="78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C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696324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25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96327" name="Rectangle 7"/>
          <p:cNvSpPr>
            <a:spLocks noChangeArrowheads="1"/>
          </p:cNvSpPr>
          <p:nvPr/>
        </p:nvSpPr>
        <p:spPr bwMode="auto">
          <a:xfrm rot="-5400000">
            <a:off x="-137771" y="3073843"/>
            <a:ext cx="117724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m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6328" name="Rectangle 8"/>
          <p:cNvSpPr>
            <a:spLocks noChangeArrowheads="1"/>
          </p:cNvSpPr>
          <p:nvPr/>
        </p:nvSpPr>
        <p:spPr bwMode="auto">
          <a:xfrm>
            <a:off x="4098925" y="6278563"/>
            <a:ext cx="10922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x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6329" name="Arc 9"/>
          <p:cNvSpPr>
            <a:spLocks/>
          </p:cNvSpPr>
          <p:nvPr/>
        </p:nvSpPr>
        <p:spPr bwMode="auto">
          <a:xfrm>
            <a:off x="76200" y="2290763"/>
            <a:ext cx="5457825" cy="4492625"/>
          </a:xfrm>
          <a:custGeom>
            <a:avLst/>
            <a:gdLst>
              <a:gd name="T0" fmla="*/ 1030070 w 21194"/>
              <a:gd name="T1" fmla="*/ 0 h 21226"/>
              <a:gd name="T2" fmla="*/ 5457825 w 21194"/>
              <a:gd name="T3" fmla="*/ 3610017 h 21226"/>
              <a:gd name="T4" fmla="*/ 0 w 21194"/>
              <a:gd name="T5" fmla="*/ 4492625 h 21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4" h="21226" fill="none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</a:path>
              <a:path w="21194" h="21226" stroke="0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  <a:lnTo>
                  <a:pt x="0" y="21226"/>
                </a:lnTo>
                <a:lnTo>
                  <a:pt x="4000" y="-1"/>
                </a:lnTo>
                <a:close/>
              </a:path>
            </a:pathLst>
          </a:custGeom>
          <a:noFill/>
          <a:ln w="38100" cap="rnd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0" name="Arc 10"/>
          <p:cNvSpPr>
            <a:spLocks/>
          </p:cNvSpPr>
          <p:nvPr/>
        </p:nvSpPr>
        <p:spPr bwMode="auto">
          <a:xfrm>
            <a:off x="2392363" y="76200"/>
            <a:ext cx="5718175" cy="4873625"/>
          </a:xfrm>
          <a:custGeom>
            <a:avLst/>
            <a:gdLst>
              <a:gd name="T0" fmla="*/ 5024283 w 21327"/>
              <a:gd name="T1" fmla="*/ 4873625 h 21444"/>
              <a:gd name="T2" fmla="*/ 0 w 21327"/>
              <a:gd name="T3" fmla="*/ 777953 h 21444"/>
              <a:gd name="T4" fmla="*/ 5718175 w 21327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7" h="21444" fill="none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</a:path>
              <a:path w="21327" h="21444" stroke="0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  <a:lnTo>
                  <a:pt x="21327" y="0"/>
                </a:lnTo>
                <a:lnTo>
                  <a:pt x="18738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1" name="Arc 11"/>
          <p:cNvSpPr>
            <a:spLocks/>
          </p:cNvSpPr>
          <p:nvPr/>
        </p:nvSpPr>
        <p:spPr bwMode="auto">
          <a:xfrm>
            <a:off x="2933700" y="92075"/>
            <a:ext cx="5102225" cy="4378325"/>
          </a:xfrm>
          <a:custGeom>
            <a:avLst/>
            <a:gdLst>
              <a:gd name="T0" fmla="*/ 4479891 w 21226"/>
              <a:gd name="T1" fmla="*/ 4378325 h 21444"/>
              <a:gd name="T2" fmla="*/ 0 w 21226"/>
              <a:gd name="T3" fmla="*/ 817312 h 21444"/>
              <a:gd name="T4" fmla="*/ 5102225 w 21226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26" h="21444" fill="none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</a:path>
              <a:path w="21226" h="21444" stroke="0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  <a:lnTo>
                  <a:pt x="21226" y="0"/>
                </a:lnTo>
                <a:lnTo>
                  <a:pt x="18636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2" name="Rectangle 12"/>
          <p:cNvSpPr>
            <a:spLocks noChangeArrowheads="1"/>
          </p:cNvSpPr>
          <p:nvPr/>
        </p:nvSpPr>
        <p:spPr bwMode="auto">
          <a:xfrm>
            <a:off x="7418388" y="42545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96333" name="Rectangle 13"/>
          <p:cNvSpPr>
            <a:spLocks noChangeArrowheads="1"/>
          </p:cNvSpPr>
          <p:nvPr/>
        </p:nvSpPr>
        <p:spPr bwMode="auto">
          <a:xfrm>
            <a:off x="7383463" y="47498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96334" name="Line 14"/>
          <p:cNvSpPr>
            <a:spLocks noChangeShapeType="1"/>
          </p:cNvSpPr>
          <p:nvPr/>
        </p:nvSpPr>
        <p:spPr bwMode="auto">
          <a:xfrm flipH="1" flipV="1">
            <a:off x="1368425" y="1376363"/>
            <a:ext cx="4906963" cy="40481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5" name="Line 15"/>
          <p:cNvSpPr>
            <a:spLocks noChangeShapeType="1"/>
          </p:cNvSpPr>
          <p:nvPr/>
        </p:nvSpPr>
        <p:spPr bwMode="auto">
          <a:xfrm flipH="1" flipV="1">
            <a:off x="2613025" y="846138"/>
            <a:ext cx="3097213" cy="4946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7" name="Oval 17"/>
          <p:cNvSpPr>
            <a:spLocks noChangeArrowheads="1"/>
          </p:cNvSpPr>
          <p:nvPr/>
        </p:nvSpPr>
        <p:spPr bwMode="auto">
          <a:xfrm>
            <a:off x="3352800" y="2041525"/>
            <a:ext cx="122238" cy="1222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2025656" y="2146300"/>
            <a:ext cx="1428754" cy="2528888"/>
            <a:chOff x="1276" y="1352"/>
            <a:chExt cx="900" cy="1593"/>
          </a:xfrm>
        </p:grpSpPr>
        <p:sp>
          <p:nvSpPr>
            <p:cNvPr id="696339" name="Line 19"/>
            <p:cNvSpPr>
              <a:spLocks noChangeShapeType="1"/>
            </p:cNvSpPr>
            <p:nvPr/>
          </p:nvSpPr>
          <p:spPr bwMode="auto">
            <a:xfrm>
              <a:off x="2153" y="1352"/>
              <a:ext cx="0" cy="159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lgDash"/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340" name="Rectangle 20"/>
            <p:cNvSpPr>
              <a:spLocks noChangeArrowheads="1"/>
            </p:cNvSpPr>
            <p:nvPr/>
          </p:nvSpPr>
          <p:spPr bwMode="auto">
            <a:xfrm>
              <a:off x="1276" y="2137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altLang="en-US" sz="2000" b="1" dirty="0" smtClean="0">
                  <a:solidFill>
                    <a:schemeClr val="accent1"/>
                  </a:solidFill>
                  <a:latin typeface="Arial" charset="0"/>
                </a:rPr>
                <a:t>Εισαγωγές </a:t>
              </a:r>
              <a:endParaRPr lang="en-GB" altLang="en-US" sz="2000" dirty="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sp>
        <p:nvSpPr>
          <p:cNvPr id="696341" name="Oval 21"/>
          <p:cNvSpPr>
            <a:spLocks noChangeArrowheads="1"/>
          </p:cNvSpPr>
          <p:nvPr/>
        </p:nvSpPr>
        <p:spPr bwMode="auto">
          <a:xfrm>
            <a:off x="4035425" y="3551238"/>
            <a:ext cx="122238" cy="122237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6342" name="Rectangle 23"/>
          <p:cNvSpPr>
            <a:spLocks noChangeArrowheads="1"/>
          </p:cNvSpPr>
          <p:nvPr/>
        </p:nvSpPr>
        <p:spPr bwMode="auto">
          <a:xfrm>
            <a:off x="5114925" y="4638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96343" name="Rectangle 24"/>
          <p:cNvSpPr>
            <a:spLocks noChangeArrowheads="1"/>
          </p:cNvSpPr>
          <p:nvPr/>
        </p:nvSpPr>
        <p:spPr bwMode="auto">
          <a:xfrm>
            <a:off x="3370263" y="1674813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514350" y="1854200"/>
            <a:ext cx="2867025" cy="396875"/>
            <a:chOff x="324" y="1168"/>
            <a:chExt cx="1806" cy="250"/>
          </a:xfrm>
        </p:grpSpPr>
        <p:sp>
          <p:nvSpPr>
            <p:cNvPr id="696345" name="Line 26"/>
            <p:cNvSpPr>
              <a:spLocks noChangeShapeType="1"/>
            </p:cNvSpPr>
            <p:nvPr/>
          </p:nvSpPr>
          <p:spPr bwMode="auto">
            <a:xfrm flipH="1">
              <a:off x="688" y="1329"/>
              <a:ext cx="144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346" name="Rectangle 27"/>
            <p:cNvSpPr>
              <a:spLocks noChangeArrowheads="1"/>
            </p:cNvSpPr>
            <p:nvPr/>
          </p:nvSpPr>
          <p:spPr bwMode="auto">
            <a:xfrm>
              <a:off x="324" y="1168"/>
              <a:ext cx="3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M</a:t>
              </a:r>
              <a:r>
                <a:rPr lang="en-GB" altLang="en-US" sz="2400" baseline="-25000">
                  <a:solidFill>
                    <a:schemeClr val="accent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531813" y="4479925"/>
            <a:ext cx="4497387" cy="396875"/>
            <a:chOff x="335" y="2822"/>
            <a:chExt cx="2833" cy="250"/>
          </a:xfrm>
        </p:grpSpPr>
        <p:sp>
          <p:nvSpPr>
            <p:cNvPr id="696348" name="Line 29"/>
            <p:cNvSpPr>
              <a:spLocks noChangeShapeType="1"/>
            </p:cNvSpPr>
            <p:nvPr/>
          </p:nvSpPr>
          <p:spPr bwMode="auto">
            <a:xfrm flipH="1">
              <a:off x="688" y="2991"/>
              <a:ext cx="248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349" name="Rectangle 30"/>
            <p:cNvSpPr>
              <a:spLocks noChangeArrowheads="1"/>
            </p:cNvSpPr>
            <p:nvPr/>
          </p:nvSpPr>
          <p:spPr bwMode="auto">
            <a:xfrm>
              <a:off x="335" y="2822"/>
              <a:ext cx="3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M</a:t>
              </a:r>
              <a:r>
                <a:rPr lang="en-GB" altLang="en-US" sz="2400" baseline="-25000">
                  <a:solidFill>
                    <a:schemeClr val="accent1"/>
                  </a:solidFill>
                  <a:latin typeface="Arial" charset="0"/>
                </a:rPr>
                <a:t>P</a:t>
              </a:r>
            </a:p>
          </p:txBody>
        </p:sp>
      </p:grpSp>
      <p:sp>
        <p:nvSpPr>
          <p:cNvPr id="696350" name="Oval 31"/>
          <p:cNvSpPr>
            <a:spLocks noChangeArrowheads="1"/>
          </p:cNvSpPr>
          <p:nvPr/>
        </p:nvSpPr>
        <p:spPr bwMode="auto">
          <a:xfrm>
            <a:off x="4994275" y="4673600"/>
            <a:ext cx="122238" cy="1222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grpSp>
        <p:nvGrpSpPr>
          <p:cNvPr id="34848" name="Group 32"/>
          <p:cNvGrpSpPr>
            <a:grpSpLocks/>
          </p:cNvGrpSpPr>
          <p:nvPr/>
        </p:nvGrpSpPr>
        <p:grpSpPr bwMode="auto">
          <a:xfrm>
            <a:off x="3068638" y="4686300"/>
            <a:ext cx="411162" cy="439738"/>
            <a:chOff x="1933" y="2952"/>
            <a:chExt cx="259" cy="277"/>
          </a:xfrm>
        </p:grpSpPr>
        <p:sp>
          <p:nvSpPr>
            <p:cNvPr id="696352" name="Rectangle 33"/>
            <p:cNvSpPr>
              <a:spLocks noChangeArrowheads="1"/>
            </p:cNvSpPr>
            <p:nvPr/>
          </p:nvSpPr>
          <p:spPr bwMode="auto">
            <a:xfrm>
              <a:off x="1933" y="297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696353" name="Oval 34"/>
            <p:cNvSpPr>
              <a:spLocks noChangeArrowheads="1"/>
            </p:cNvSpPr>
            <p:nvPr/>
          </p:nvSpPr>
          <p:spPr bwMode="auto">
            <a:xfrm>
              <a:off x="2115" y="2952"/>
              <a:ext cx="77" cy="7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</p:grpSp>
      <p:sp>
        <p:nvSpPr>
          <p:cNvPr id="696354" name="Text Box 3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rgbClr val="003399"/>
                </a:solidFill>
                <a:latin typeface="Arial" charset="0"/>
              </a:rPr>
              <a:t>Ισορροπία μετά την έναρξη του εμπορίου</a:t>
            </a:r>
            <a:endParaRPr lang="en-GB" altLang="en-US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061076" y="5235575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dirty="0">
                <a:solidFill>
                  <a:schemeClr val="accent2"/>
                </a:solidFill>
                <a:latin typeface="Arial" charset="0"/>
              </a:rPr>
              <a:t>Λόγος </a:t>
            </a:r>
            <a: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  <a:t>των</a:t>
            </a:r>
            <a:b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altLang="en-US" sz="2000" dirty="0" smtClean="0">
                <a:solidFill>
                  <a:schemeClr val="accent2"/>
                </a:solidFill>
                <a:latin typeface="Arial" charset="0"/>
              </a:rPr>
              <a:t>παγκοσμίων </a:t>
            </a:r>
            <a:r>
              <a:rPr lang="el-GR" altLang="en-US" sz="2000" dirty="0">
                <a:solidFill>
                  <a:schemeClr val="accent2"/>
                </a:solidFill>
                <a:latin typeface="Arial" charset="0"/>
              </a:rPr>
              <a:t>τιμών</a:t>
            </a:r>
            <a:endParaRPr lang="en-GB" altLang="en-US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>
            <a:off x="5689597" y="5424489"/>
            <a:ext cx="935041" cy="16509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8371" name="Rectangle 25"/>
          <p:cNvSpPr>
            <a:spLocks noChangeArrowheads="1"/>
          </p:cNvSpPr>
          <p:nvPr/>
        </p:nvSpPr>
        <p:spPr bwMode="auto">
          <a:xfrm>
            <a:off x="3381375" y="3578225"/>
            <a:ext cx="78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C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698372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3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 rot="-5400000">
            <a:off x="-137771" y="3073843"/>
            <a:ext cx="117724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m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4098925" y="6278563"/>
            <a:ext cx="10922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Αγαθό </a:t>
            </a:r>
            <a:r>
              <a:rPr lang="en-GB" altLang="en-US" sz="2000" dirty="0">
                <a:latin typeface="Arial" charset="0"/>
              </a:rPr>
              <a:t>x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98377" name="Arc 9"/>
          <p:cNvSpPr>
            <a:spLocks/>
          </p:cNvSpPr>
          <p:nvPr/>
        </p:nvSpPr>
        <p:spPr bwMode="auto">
          <a:xfrm>
            <a:off x="76200" y="2290763"/>
            <a:ext cx="5457825" cy="4492625"/>
          </a:xfrm>
          <a:custGeom>
            <a:avLst/>
            <a:gdLst>
              <a:gd name="T0" fmla="*/ 1030070 w 21194"/>
              <a:gd name="T1" fmla="*/ 0 h 21226"/>
              <a:gd name="T2" fmla="*/ 5457825 w 21194"/>
              <a:gd name="T3" fmla="*/ 3610017 h 21226"/>
              <a:gd name="T4" fmla="*/ 0 w 21194"/>
              <a:gd name="T5" fmla="*/ 4492625 h 21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94" h="21226" fill="none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</a:path>
              <a:path w="21194" h="21226" stroke="0" extrusionOk="0">
                <a:moveTo>
                  <a:pt x="4000" y="-1"/>
                </a:moveTo>
                <a:cubicBezTo>
                  <a:pt x="12679" y="1635"/>
                  <a:pt x="19488" y="8390"/>
                  <a:pt x="21193" y="17056"/>
                </a:cubicBezTo>
                <a:lnTo>
                  <a:pt x="0" y="21226"/>
                </a:lnTo>
                <a:lnTo>
                  <a:pt x="4000" y="-1"/>
                </a:lnTo>
                <a:close/>
              </a:path>
            </a:pathLst>
          </a:custGeom>
          <a:noFill/>
          <a:ln w="38100" cap="rnd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8" name="Arc 10"/>
          <p:cNvSpPr>
            <a:spLocks/>
          </p:cNvSpPr>
          <p:nvPr/>
        </p:nvSpPr>
        <p:spPr bwMode="auto">
          <a:xfrm>
            <a:off x="2392363" y="76200"/>
            <a:ext cx="5718175" cy="4873625"/>
          </a:xfrm>
          <a:custGeom>
            <a:avLst/>
            <a:gdLst>
              <a:gd name="T0" fmla="*/ 5024283 w 21327"/>
              <a:gd name="T1" fmla="*/ 4873625 h 21444"/>
              <a:gd name="T2" fmla="*/ 0 w 21327"/>
              <a:gd name="T3" fmla="*/ 777953 h 21444"/>
              <a:gd name="T4" fmla="*/ 5718175 w 21327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7" h="21444" fill="none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</a:path>
              <a:path w="21327" h="21444" stroke="0" extrusionOk="0">
                <a:moveTo>
                  <a:pt x="18738" y="21444"/>
                </a:moveTo>
                <a:cubicBezTo>
                  <a:pt x="9171" y="20289"/>
                  <a:pt x="1527" y="12937"/>
                  <a:pt x="-1" y="3423"/>
                </a:cubicBezTo>
                <a:lnTo>
                  <a:pt x="21327" y="0"/>
                </a:lnTo>
                <a:lnTo>
                  <a:pt x="18738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9" name="Arc 11"/>
          <p:cNvSpPr>
            <a:spLocks/>
          </p:cNvSpPr>
          <p:nvPr/>
        </p:nvSpPr>
        <p:spPr bwMode="auto">
          <a:xfrm>
            <a:off x="2933700" y="92075"/>
            <a:ext cx="5102225" cy="4378325"/>
          </a:xfrm>
          <a:custGeom>
            <a:avLst/>
            <a:gdLst>
              <a:gd name="T0" fmla="*/ 4479891 w 21226"/>
              <a:gd name="T1" fmla="*/ 4378325 h 21444"/>
              <a:gd name="T2" fmla="*/ 0 w 21226"/>
              <a:gd name="T3" fmla="*/ 817312 h 21444"/>
              <a:gd name="T4" fmla="*/ 5102225 w 21226"/>
              <a:gd name="T5" fmla="*/ 0 h 21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26" h="21444" fill="none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</a:path>
              <a:path w="21226" h="21444" stroke="0" extrusionOk="0">
                <a:moveTo>
                  <a:pt x="18636" y="21444"/>
                </a:moveTo>
                <a:cubicBezTo>
                  <a:pt x="9286" y="20315"/>
                  <a:pt x="1745" y="13258"/>
                  <a:pt x="0" y="4002"/>
                </a:cubicBezTo>
                <a:lnTo>
                  <a:pt x="21226" y="0"/>
                </a:lnTo>
                <a:lnTo>
                  <a:pt x="18636" y="2144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80" name="Rectangle 12"/>
          <p:cNvSpPr>
            <a:spLocks noChangeArrowheads="1"/>
          </p:cNvSpPr>
          <p:nvPr/>
        </p:nvSpPr>
        <p:spPr bwMode="auto">
          <a:xfrm>
            <a:off x="7418388" y="42545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98381" name="Rectangle 13"/>
          <p:cNvSpPr>
            <a:spLocks noChangeArrowheads="1"/>
          </p:cNvSpPr>
          <p:nvPr/>
        </p:nvSpPr>
        <p:spPr bwMode="auto">
          <a:xfrm>
            <a:off x="7383463" y="4749800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</a:rPr>
              <a:t>I</a:t>
            </a:r>
            <a:r>
              <a:rPr lang="en-GB" altLang="en-US" sz="20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98382" name="Line 14"/>
          <p:cNvSpPr>
            <a:spLocks noChangeShapeType="1"/>
          </p:cNvSpPr>
          <p:nvPr/>
        </p:nvSpPr>
        <p:spPr bwMode="auto">
          <a:xfrm flipH="1" flipV="1">
            <a:off x="1368425" y="1376363"/>
            <a:ext cx="4906963" cy="40481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83" name="Line 15"/>
          <p:cNvSpPr>
            <a:spLocks noChangeShapeType="1"/>
          </p:cNvSpPr>
          <p:nvPr/>
        </p:nvSpPr>
        <p:spPr bwMode="auto">
          <a:xfrm flipH="1" flipV="1">
            <a:off x="2613025" y="846138"/>
            <a:ext cx="3097213" cy="4946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84" name="Rectangle 16"/>
          <p:cNvSpPr>
            <a:spLocks noChangeArrowheads="1"/>
          </p:cNvSpPr>
          <p:nvPr/>
        </p:nvSpPr>
        <p:spPr bwMode="auto">
          <a:xfrm>
            <a:off x="5668963" y="5572125"/>
            <a:ext cx="203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World price ratio</a:t>
            </a:r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>
            <a:off x="3417888" y="2146300"/>
            <a:ext cx="0" cy="2528888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86" name="Oval 18"/>
          <p:cNvSpPr>
            <a:spLocks noChangeArrowheads="1"/>
          </p:cNvSpPr>
          <p:nvPr/>
        </p:nvSpPr>
        <p:spPr bwMode="auto">
          <a:xfrm>
            <a:off x="4994275" y="4673600"/>
            <a:ext cx="122238" cy="1222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8387" name="Oval 19"/>
          <p:cNvSpPr>
            <a:spLocks noChangeArrowheads="1"/>
          </p:cNvSpPr>
          <p:nvPr/>
        </p:nvSpPr>
        <p:spPr bwMode="auto">
          <a:xfrm>
            <a:off x="3352800" y="2041525"/>
            <a:ext cx="122238" cy="1222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8388" name="Rectangle 20"/>
          <p:cNvSpPr>
            <a:spLocks noChangeArrowheads="1"/>
          </p:cNvSpPr>
          <p:nvPr/>
        </p:nvSpPr>
        <p:spPr bwMode="auto">
          <a:xfrm>
            <a:off x="2096656" y="3392488"/>
            <a:ext cx="13577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000" b="1" dirty="0">
                <a:solidFill>
                  <a:schemeClr val="accent1"/>
                </a:solidFill>
                <a:latin typeface="Arial" charset="0"/>
              </a:rPr>
              <a:t>Εισαγωγές</a:t>
            </a:r>
            <a:endParaRPr lang="en-GB" altLang="en-US" sz="2000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36885" name="Group 21"/>
          <p:cNvGrpSpPr>
            <a:grpSpLocks/>
          </p:cNvGrpSpPr>
          <p:nvPr/>
        </p:nvGrpSpPr>
        <p:grpSpPr bwMode="auto">
          <a:xfrm>
            <a:off x="3546475" y="4748213"/>
            <a:ext cx="1465263" cy="417512"/>
            <a:chOff x="2234" y="2991"/>
            <a:chExt cx="923" cy="263"/>
          </a:xfrm>
        </p:grpSpPr>
        <p:sp>
          <p:nvSpPr>
            <p:cNvPr id="698390" name="Line 22"/>
            <p:cNvSpPr>
              <a:spLocks noChangeShapeType="1"/>
            </p:cNvSpPr>
            <p:nvPr/>
          </p:nvSpPr>
          <p:spPr bwMode="auto">
            <a:xfrm flipH="1">
              <a:off x="2234" y="2991"/>
              <a:ext cx="923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lgDash"/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8391" name="Rectangle 23"/>
            <p:cNvSpPr>
              <a:spLocks noChangeArrowheads="1"/>
            </p:cNvSpPr>
            <p:nvPr/>
          </p:nvSpPr>
          <p:spPr bwMode="auto">
            <a:xfrm>
              <a:off x="2295" y="3002"/>
              <a:ext cx="7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altLang="en-US" sz="2000" b="1" dirty="0" smtClean="0">
                  <a:solidFill>
                    <a:schemeClr val="hlink"/>
                  </a:solidFill>
                  <a:latin typeface="Arial" charset="0"/>
                </a:rPr>
                <a:t>Εξαγωγές</a:t>
              </a:r>
              <a:endParaRPr lang="en-GB" altLang="en-US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698392" name="Oval 24"/>
          <p:cNvSpPr>
            <a:spLocks noChangeArrowheads="1"/>
          </p:cNvSpPr>
          <p:nvPr/>
        </p:nvSpPr>
        <p:spPr bwMode="auto">
          <a:xfrm>
            <a:off x="4035425" y="3551238"/>
            <a:ext cx="122238" cy="122237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8393" name="Rectangle 26"/>
          <p:cNvSpPr>
            <a:spLocks noChangeArrowheads="1"/>
          </p:cNvSpPr>
          <p:nvPr/>
        </p:nvSpPr>
        <p:spPr bwMode="auto">
          <a:xfrm>
            <a:off x="5114925" y="4638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98394" name="Rectangle 27"/>
          <p:cNvSpPr>
            <a:spLocks noChangeArrowheads="1"/>
          </p:cNvSpPr>
          <p:nvPr/>
        </p:nvSpPr>
        <p:spPr bwMode="auto">
          <a:xfrm>
            <a:off x="3370263" y="1674813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98395" name="Line 28"/>
          <p:cNvSpPr>
            <a:spLocks noChangeShapeType="1"/>
          </p:cNvSpPr>
          <p:nvPr/>
        </p:nvSpPr>
        <p:spPr bwMode="auto">
          <a:xfrm flipH="1">
            <a:off x="1092200" y="2109788"/>
            <a:ext cx="2289175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96" name="Line 29"/>
          <p:cNvSpPr>
            <a:spLocks noChangeShapeType="1"/>
          </p:cNvSpPr>
          <p:nvPr/>
        </p:nvSpPr>
        <p:spPr bwMode="auto">
          <a:xfrm flipH="1">
            <a:off x="1092200" y="4748213"/>
            <a:ext cx="2325688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97" name="Rectangle 30"/>
          <p:cNvSpPr>
            <a:spLocks noChangeArrowheads="1"/>
          </p:cNvSpPr>
          <p:nvPr/>
        </p:nvSpPr>
        <p:spPr bwMode="auto">
          <a:xfrm>
            <a:off x="514350" y="1854200"/>
            <a:ext cx="541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M</a:t>
            </a:r>
            <a:r>
              <a:rPr lang="en-GB" altLang="en-US" sz="2400" baseline="-25000">
                <a:solidFill>
                  <a:schemeClr val="accent1"/>
                </a:solidFill>
                <a:latin typeface="Arial" charset="0"/>
              </a:rPr>
              <a:t>C</a:t>
            </a:r>
          </a:p>
        </p:txBody>
      </p:sp>
      <p:sp>
        <p:nvSpPr>
          <p:cNvPr id="698398" name="Rectangle 31"/>
          <p:cNvSpPr>
            <a:spLocks noChangeArrowheads="1"/>
          </p:cNvSpPr>
          <p:nvPr/>
        </p:nvSpPr>
        <p:spPr bwMode="auto">
          <a:xfrm>
            <a:off x="531813" y="4479925"/>
            <a:ext cx="53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M</a:t>
            </a:r>
            <a:r>
              <a:rPr lang="en-GB" altLang="en-US" sz="2400" baseline="-25000">
                <a:solidFill>
                  <a:schemeClr val="accent1"/>
                </a:solidFill>
                <a:latin typeface="Arial" charset="0"/>
              </a:rPr>
              <a:t>P</a:t>
            </a:r>
          </a:p>
        </p:txBody>
      </p:sp>
      <p:sp>
        <p:nvSpPr>
          <p:cNvPr id="698399" name="Line 32"/>
          <p:cNvSpPr>
            <a:spLocks noChangeShapeType="1"/>
          </p:cNvSpPr>
          <p:nvPr/>
        </p:nvSpPr>
        <p:spPr bwMode="auto">
          <a:xfrm>
            <a:off x="5048250" y="4803775"/>
            <a:ext cx="0" cy="11176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6897" name="Group 33"/>
          <p:cNvGrpSpPr>
            <a:grpSpLocks/>
          </p:cNvGrpSpPr>
          <p:nvPr/>
        </p:nvGrpSpPr>
        <p:grpSpPr bwMode="auto">
          <a:xfrm>
            <a:off x="3179763" y="4748213"/>
            <a:ext cx="500062" cy="1593850"/>
            <a:chOff x="2003" y="2991"/>
            <a:chExt cx="315" cy="1004"/>
          </a:xfrm>
        </p:grpSpPr>
        <p:sp>
          <p:nvSpPr>
            <p:cNvPr id="698401" name="Line 34"/>
            <p:cNvSpPr>
              <a:spLocks noChangeShapeType="1"/>
            </p:cNvSpPr>
            <p:nvPr/>
          </p:nvSpPr>
          <p:spPr bwMode="auto">
            <a:xfrm>
              <a:off x="2153" y="2991"/>
              <a:ext cx="0" cy="7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8402" name="Rectangle 35"/>
            <p:cNvSpPr>
              <a:spLocks noChangeArrowheads="1"/>
            </p:cNvSpPr>
            <p:nvPr/>
          </p:nvSpPr>
          <p:spPr bwMode="auto">
            <a:xfrm>
              <a:off x="2003" y="3745"/>
              <a:ext cx="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X</a:t>
              </a:r>
              <a:r>
                <a:rPr lang="en-GB" altLang="en-US" sz="2400" baseline="-25000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698403" name="Rectangle 36"/>
          <p:cNvSpPr>
            <a:spLocks noChangeArrowheads="1"/>
          </p:cNvSpPr>
          <p:nvPr/>
        </p:nvSpPr>
        <p:spPr bwMode="auto">
          <a:xfrm>
            <a:off x="4827588" y="5932488"/>
            <a:ext cx="48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X</a:t>
            </a:r>
            <a:r>
              <a:rPr lang="en-GB" altLang="en-US" sz="2400" baseline="-25000">
                <a:solidFill>
                  <a:schemeClr val="hlink"/>
                </a:solidFill>
                <a:latin typeface="Arial" charset="0"/>
              </a:rPr>
              <a:t>P</a:t>
            </a:r>
          </a:p>
        </p:txBody>
      </p:sp>
      <p:sp>
        <p:nvSpPr>
          <p:cNvPr id="698404" name="Rectangle 37"/>
          <p:cNvSpPr>
            <a:spLocks noChangeArrowheads="1"/>
          </p:cNvSpPr>
          <p:nvPr/>
        </p:nvSpPr>
        <p:spPr bwMode="auto">
          <a:xfrm>
            <a:off x="3068638" y="47291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D</a:t>
            </a:r>
          </a:p>
        </p:txBody>
      </p:sp>
      <p:sp>
        <p:nvSpPr>
          <p:cNvPr id="698405" name="Oval 38"/>
          <p:cNvSpPr>
            <a:spLocks noChangeArrowheads="1"/>
          </p:cNvSpPr>
          <p:nvPr/>
        </p:nvSpPr>
        <p:spPr bwMode="auto">
          <a:xfrm>
            <a:off x="3357563" y="4686300"/>
            <a:ext cx="122237" cy="1222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98406" name="Text Box 4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rgbClr val="003399"/>
                </a:solidFill>
                <a:latin typeface="Arial" charset="0"/>
              </a:rPr>
              <a:t>Ισορροπία μετά την έναρξη του εμπορίου</a:t>
            </a:r>
            <a:endParaRPr lang="en-GB" altLang="en-US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00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πλεονεκτήματα του εμπορίου</a:t>
            </a:r>
            <a:endParaRPr lang="en-GB" dirty="0"/>
          </a:p>
        </p:txBody>
      </p:sp>
      <p:sp>
        <p:nvSpPr>
          <p:cNvPr id="4300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Διεθνές εμπόριο και συντελεστές παραγωγής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l-GR" dirty="0" smtClean="0"/>
              <a:t>Περιορισμοί στην εξειδίκευση και το εμπόριο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αυξανόμενα κόστη ευκαιρίας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l-GR" dirty="0" smtClean="0"/>
              <a:t>Οι όροι του εμπορίου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ορίζονται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καθορισμός των όρων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30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30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30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5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762000" y="17526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5105400" y="17526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32" name="Line 4"/>
          <p:cNvSpPr>
            <a:spLocks noChangeShapeType="1"/>
          </p:cNvSpPr>
          <p:nvPr/>
        </p:nvSpPr>
        <p:spPr bwMode="auto">
          <a:xfrm>
            <a:off x="7620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33" name="Line 5"/>
          <p:cNvSpPr>
            <a:spLocks noChangeShapeType="1"/>
          </p:cNvSpPr>
          <p:nvPr/>
        </p:nvSpPr>
        <p:spPr bwMode="auto">
          <a:xfrm>
            <a:off x="7620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441325" y="49069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2135" name="Line 7"/>
          <p:cNvSpPr>
            <a:spLocks noChangeShapeType="1"/>
          </p:cNvSpPr>
          <p:nvPr/>
        </p:nvSpPr>
        <p:spPr bwMode="auto">
          <a:xfrm>
            <a:off x="51054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36" name="Line 8"/>
          <p:cNvSpPr>
            <a:spLocks noChangeShapeType="1"/>
          </p:cNvSpPr>
          <p:nvPr/>
        </p:nvSpPr>
        <p:spPr bwMode="auto">
          <a:xfrm>
            <a:off x="51054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4784725" y="49069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 rot="16200000">
            <a:off x="-939213" y="3152424"/>
            <a:ext cx="22753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Τιμή του αγαθού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432139" name="Rectangle 11"/>
          <p:cNvSpPr>
            <a:spLocks noChangeArrowheads="1"/>
          </p:cNvSpPr>
          <p:nvPr/>
        </p:nvSpPr>
        <p:spPr bwMode="auto">
          <a:xfrm rot="16200000">
            <a:off x="3480387" y="3152424"/>
            <a:ext cx="22753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Τιμή του αγαθού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432140" name="Line 12"/>
          <p:cNvSpPr>
            <a:spLocks noChangeShapeType="1"/>
          </p:cNvSpPr>
          <p:nvPr/>
        </p:nvSpPr>
        <p:spPr bwMode="auto">
          <a:xfrm flipV="1">
            <a:off x="2133600" y="2133600"/>
            <a:ext cx="1676400" cy="2590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41" name="Line 13"/>
          <p:cNvSpPr>
            <a:spLocks noChangeShapeType="1"/>
          </p:cNvSpPr>
          <p:nvPr/>
        </p:nvSpPr>
        <p:spPr bwMode="auto">
          <a:xfrm>
            <a:off x="1600200" y="2144713"/>
            <a:ext cx="1371600" cy="2579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42" name="Line 14"/>
          <p:cNvSpPr>
            <a:spLocks noChangeShapeType="1"/>
          </p:cNvSpPr>
          <p:nvPr/>
        </p:nvSpPr>
        <p:spPr bwMode="auto">
          <a:xfrm>
            <a:off x="6629400" y="2209800"/>
            <a:ext cx="1295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43" name="Line 15"/>
          <p:cNvSpPr>
            <a:spLocks noChangeShapeType="1"/>
          </p:cNvSpPr>
          <p:nvPr/>
        </p:nvSpPr>
        <p:spPr bwMode="auto">
          <a:xfrm flipV="1">
            <a:off x="5791200" y="2133600"/>
            <a:ext cx="1524000" cy="2514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44" name="Rectangle 16"/>
          <p:cNvSpPr>
            <a:spLocks noChangeArrowheads="1"/>
          </p:cNvSpPr>
          <p:nvPr/>
        </p:nvSpPr>
        <p:spPr bwMode="auto">
          <a:xfrm>
            <a:off x="3786188" y="18589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32145" name="Rectangle 17"/>
          <p:cNvSpPr>
            <a:spLocks noChangeArrowheads="1"/>
          </p:cNvSpPr>
          <p:nvPr/>
        </p:nvSpPr>
        <p:spPr bwMode="auto">
          <a:xfrm>
            <a:off x="2940050" y="4525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432146" name="Rectangle 18"/>
          <p:cNvSpPr>
            <a:spLocks noChangeArrowheads="1"/>
          </p:cNvSpPr>
          <p:nvPr/>
        </p:nvSpPr>
        <p:spPr bwMode="auto">
          <a:xfrm>
            <a:off x="7291388" y="1935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32147" name="Rectangle 19"/>
          <p:cNvSpPr>
            <a:spLocks noChangeArrowheads="1"/>
          </p:cNvSpPr>
          <p:nvPr/>
        </p:nvSpPr>
        <p:spPr bwMode="auto">
          <a:xfrm>
            <a:off x="7893050" y="4525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grpSp>
        <p:nvGrpSpPr>
          <p:cNvPr id="432148" name="Group 20"/>
          <p:cNvGrpSpPr>
            <a:grpSpLocks/>
          </p:cNvGrpSpPr>
          <p:nvPr/>
        </p:nvGrpSpPr>
        <p:grpSpPr bwMode="auto">
          <a:xfrm>
            <a:off x="354013" y="3776663"/>
            <a:ext cx="2236787" cy="396875"/>
            <a:chOff x="223" y="2379"/>
            <a:chExt cx="1409" cy="250"/>
          </a:xfrm>
        </p:grpSpPr>
        <p:sp>
          <p:nvSpPr>
            <p:cNvPr id="432149" name="Line 21"/>
            <p:cNvSpPr>
              <a:spLocks noChangeShapeType="1"/>
            </p:cNvSpPr>
            <p:nvPr/>
          </p:nvSpPr>
          <p:spPr bwMode="auto">
            <a:xfrm flipH="1">
              <a:off x="480" y="2533"/>
              <a:ext cx="115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2150" name="Rectangle 22"/>
            <p:cNvSpPr>
              <a:spLocks noChangeArrowheads="1"/>
            </p:cNvSpPr>
            <p:nvPr/>
          </p:nvSpPr>
          <p:spPr bwMode="auto">
            <a:xfrm>
              <a:off x="223" y="2379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32151" name="Group 23"/>
          <p:cNvGrpSpPr>
            <a:grpSpLocks/>
          </p:cNvGrpSpPr>
          <p:nvPr/>
        </p:nvGrpSpPr>
        <p:grpSpPr bwMode="auto">
          <a:xfrm>
            <a:off x="4692650" y="2549525"/>
            <a:ext cx="2241550" cy="396875"/>
            <a:chOff x="2956" y="1606"/>
            <a:chExt cx="1412" cy="250"/>
          </a:xfrm>
        </p:grpSpPr>
        <p:sp>
          <p:nvSpPr>
            <p:cNvPr id="432152" name="Line 24"/>
            <p:cNvSpPr>
              <a:spLocks noChangeShapeType="1"/>
            </p:cNvSpPr>
            <p:nvPr/>
          </p:nvSpPr>
          <p:spPr bwMode="auto">
            <a:xfrm flipH="1">
              <a:off x="3216" y="1764"/>
              <a:ext cx="115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2153" name="Rectangle 25"/>
            <p:cNvSpPr>
              <a:spLocks noChangeArrowheads="1"/>
            </p:cNvSpPr>
            <p:nvPr/>
          </p:nvSpPr>
          <p:spPr bwMode="auto">
            <a:xfrm>
              <a:off x="2956" y="160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32154" name="Rectangle 26"/>
          <p:cNvSpPr>
            <a:spLocks noChangeArrowheads="1"/>
          </p:cNvSpPr>
          <p:nvPr/>
        </p:nvSpPr>
        <p:spPr bwMode="auto">
          <a:xfrm>
            <a:off x="1912642" y="6030913"/>
            <a:ext cx="12102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chemeClr val="hlink"/>
                </a:solidFill>
                <a:latin typeface="Arial" charset="0"/>
              </a:rPr>
              <a:t>Χώρα Α</a:t>
            </a: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2155" name="Rectangle 27"/>
          <p:cNvSpPr>
            <a:spLocks noChangeArrowheads="1"/>
          </p:cNvSpPr>
          <p:nvPr/>
        </p:nvSpPr>
        <p:spPr bwMode="auto">
          <a:xfrm>
            <a:off x="1531050" y="5543550"/>
            <a:ext cx="198932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Ποσότητα του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432156" name="Rectangle 28"/>
          <p:cNvSpPr>
            <a:spLocks noChangeArrowheads="1"/>
          </p:cNvSpPr>
          <p:nvPr/>
        </p:nvSpPr>
        <p:spPr bwMode="auto">
          <a:xfrm>
            <a:off x="5950650" y="5543550"/>
            <a:ext cx="198932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Ποσότητα του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432157" name="Rectangle 29"/>
          <p:cNvSpPr>
            <a:spLocks noChangeArrowheads="1"/>
          </p:cNvSpPr>
          <p:nvPr/>
        </p:nvSpPr>
        <p:spPr bwMode="auto">
          <a:xfrm>
            <a:off x="5627129" y="6030913"/>
            <a:ext cx="266970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chemeClr val="hlink"/>
                </a:solidFill>
                <a:latin typeface="Arial" charset="0"/>
              </a:rPr>
              <a:t>Υπόλοιπος Κόσμος</a:t>
            </a: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2158" name="AutoShape 30" descr="Parchment"/>
          <p:cNvSpPr>
            <a:spLocks noChangeArrowheads="1"/>
          </p:cNvSpPr>
          <p:nvPr/>
        </p:nvSpPr>
        <p:spPr bwMode="auto">
          <a:xfrm>
            <a:off x="3190874" y="574675"/>
            <a:ext cx="2821285" cy="102552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Η χώρα Α έχει </a:t>
            </a:r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ένα</a:t>
            </a:r>
            <a:br>
              <a:rPr lang="el-GR" sz="19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συγκριτικό πλεονέκτημα</a:t>
            </a:r>
            <a:br>
              <a:rPr lang="el-GR" sz="19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στο αγαθό g</a:t>
            </a:r>
            <a:endParaRPr lang="en-GB" sz="1900" noProof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32159" name="Oval 31"/>
          <p:cNvSpPr>
            <a:spLocks noChangeArrowheads="1"/>
          </p:cNvSpPr>
          <p:nvPr/>
        </p:nvSpPr>
        <p:spPr bwMode="auto">
          <a:xfrm>
            <a:off x="2533650" y="3952875"/>
            <a:ext cx="103188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60" name="Oval 32"/>
          <p:cNvSpPr>
            <a:spLocks noChangeArrowheads="1"/>
          </p:cNvSpPr>
          <p:nvPr/>
        </p:nvSpPr>
        <p:spPr bwMode="auto">
          <a:xfrm>
            <a:off x="6878638" y="2749550"/>
            <a:ext cx="103187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2161" name="Text Box 33"/>
          <p:cNvSpPr txBox="1">
            <a:spLocks noChangeArrowheads="1"/>
          </p:cNvSpPr>
          <p:nvPr/>
        </p:nvSpPr>
        <p:spPr bwMode="auto">
          <a:xfrm>
            <a:off x="0" y="3492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folHlink"/>
                </a:solidFill>
                <a:latin typeface="Arial" charset="0"/>
              </a:rPr>
              <a:t>Ο καθορισμός της τιμής για ένα μεμονωμένο εμπορεύσιμο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αγαθό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59" grpId="0" animBg="1"/>
      <p:bldP spid="43216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762000" y="17526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5105400" y="17526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80" name="Line 4"/>
          <p:cNvSpPr>
            <a:spLocks noChangeShapeType="1"/>
          </p:cNvSpPr>
          <p:nvPr/>
        </p:nvSpPr>
        <p:spPr bwMode="auto">
          <a:xfrm>
            <a:off x="7620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441325" y="49069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51054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83" name="Line 7"/>
          <p:cNvSpPr>
            <a:spLocks noChangeShapeType="1"/>
          </p:cNvSpPr>
          <p:nvPr/>
        </p:nvSpPr>
        <p:spPr bwMode="auto">
          <a:xfrm>
            <a:off x="51054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84" name="Rectangle 8"/>
          <p:cNvSpPr>
            <a:spLocks noChangeArrowheads="1"/>
          </p:cNvSpPr>
          <p:nvPr/>
        </p:nvSpPr>
        <p:spPr bwMode="auto">
          <a:xfrm>
            <a:off x="4784725" y="49069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4187" name="Line 11"/>
          <p:cNvSpPr>
            <a:spLocks noChangeShapeType="1"/>
          </p:cNvSpPr>
          <p:nvPr/>
        </p:nvSpPr>
        <p:spPr bwMode="auto">
          <a:xfrm flipV="1">
            <a:off x="2133600" y="2133600"/>
            <a:ext cx="1676400" cy="2590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>
            <a:off x="1600200" y="2144713"/>
            <a:ext cx="1371600" cy="2579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6629400" y="2209800"/>
            <a:ext cx="1295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90" name="Line 14"/>
          <p:cNvSpPr>
            <a:spLocks noChangeShapeType="1"/>
          </p:cNvSpPr>
          <p:nvPr/>
        </p:nvSpPr>
        <p:spPr bwMode="auto">
          <a:xfrm flipV="1">
            <a:off x="5791200" y="2133600"/>
            <a:ext cx="1524000" cy="2514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3786188" y="18589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34192" name="Rectangle 16"/>
          <p:cNvSpPr>
            <a:spLocks noChangeArrowheads="1"/>
          </p:cNvSpPr>
          <p:nvPr/>
        </p:nvSpPr>
        <p:spPr bwMode="auto">
          <a:xfrm>
            <a:off x="2940050" y="4525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434193" name="Rectangle 17"/>
          <p:cNvSpPr>
            <a:spLocks noChangeArrowheads="1"/>
          </p:cNvSpPr>
          <p:nvPr/>
        </p:nvSpPr>
        <p:spPr bwMode="auto">
          <a:xfrm>
            <a:off x="7291388" y="1935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34194" name="Rectangle 18"/>
          <p:cNvSpPr>
            <a:spLocks noChangeArrowheads="1"/>
          </p:cNvSpPr>
          <p:nvPr/>
        </p:nvSpPr>
        <p:spPr bwMode="auto">
          <a:xfrm>
            <a:off x="7893050" y="4525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434195" name="Line 19"/>
          <p:cNvSpPr>
            <a:spLocks noChangeShapeType="1"/>
          </p:cNvSpPr>
          <p:nvPr/>
        </p:nvSpPr>
        <p:spPr bwMode="auto">
          <a:xfrm flipH="1">
            <a:off x="762000" y="4021138"/>
            <a:ext cx="18288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96" name="Line 20"/>
          <p:cNvSpPr>
            <a:spLocks noChangeShapeType="1"/>
          </p:cNvSpPr>
          <p:nvPr/>
        </p:nvSpPr>
        <p:spPr bwMode="auto">
          <a:xfrm flipH="1">
            <a:off x="5105400" y="2800350"/>
            <a:ext cx="18288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97" name="Oval 21"/>
          <p:cNvSpPr>
            <a:spLocks noChangeArrowheads="1"/>
          </p:cNvSpPr>
          <p:nvPr/>
        </p:nvSpPr>
        <p:spPr bwMode="auto">
          <a:xfrm>
            <a:off x="2533650" y="3952875"/>
            <a:ext cx="103188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98" name="Oval 22"/>
          <p:cNvSpPr>
            <a:spLocks noChangeArrowheads="1"/>
          </p:cNvSpPr>
          <p:nvPr/>
        </p:nvSpPr>
        <p:spPr bwMode="auto">
          <a:xfrm>
            <a:off x="6878638" y="2749550"/>
            <a:ext cx="103187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99" name="Rectangle 23"/>
          <p:cNvSpPr>
            <a:spLocks noChangeArrowheads="1"/>
          </p:cNvSpPr>
          <p:nvPr/>
        </p:nvSpPr>
        <p:spPr bwMode="auto">
          <a:xfrm>
            <a:off x="354013" y="37766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34200" name="Rectangle 24"/>
          <p:cNvSpPr>
            <a:spLocks noChangeArrowheads="1"/>
          </p:cNvSpPr>
          <p:nvPr/>
        </p:nvSpPr>
        <p:spPr bwMode="auto">
          <a:xfrm>
            <a:off x="4692650" y="25495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7620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4202" name="Group 26"/>
          <p:cNvGrpSpPr>
            <a:grpSpLocks/>
          </p:cNvGrpSpPr>
          <p:nvPr/>
        </p:nvGrpSpPr>
        <p:grpSpPr bwMode="auto">
          <a:xfrm>
            <a:off x="334963" y="3117850"/>
            <a:ext cx="7954962" cy="476250"/>
            <a:chOff x="211" y="1964"/>
            <a:chExt cx="5011" cy="300"/>
          </a:xfrm>
        </p:grpSpPr>
        <p:sp>
          <p:nvSpPr>
            <p:cNvPr id="434203" name="Line 27"/>
            <p:cNvSpPr>
              <a:spLocks noChangeShapeType="1"/>
            </p:cNvSpPr>
            <p:nvPr/>
          </p:nvSpPr>
          <p:spPr bwMode="auto">
            <a:xfrm>
              <a:off x="481" y="2125"/>
              <a:ext cx="233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4204" name="Rectangle 28"/>
            <p:cNvSpPr>
              <a:spLocks noChangeArrowheads="1"/>
            </p:cNvSpPr>
            <p:nvPr/>
          </p:nvSpPr>
          <p:spPr bwMode="auto">
            <a:xfrm>
              <a:off x="211" y="196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34205" name="Rectangle 29"/>
            <p:cNvSpPr>
              <a:spLocks noChangeArrowheads="1"/>
            </p:cNvSpPr>
            <p:nvPr/>
          </p:nvSpPr>
          <p:spPr bwMode="auto">
            <a:xfrm>
              <a:off x="2960" y="201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34206" name="Line 30"/>
            <p:cNvSpPr>
              <a:spLocks noChangeShapeType="1"/>
            </p:cNvSpPr>
            <p:nvPr/>
          </p:nvSpPr>
          <p:spPr bwMode="auto">
            <a:xfrm>
              <a:off x="3226" y="2137"/>
              <a:ext cx="19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34211" name="AutoShape 35" descr="Parchment"/>
          <p:cNvSpPr>
            <a:spLocks noChangeArrowheads="1"/>
          </p:cNvSpPr>
          <p:nvPr/>
        </p:nvSpPr>
        <p:spPr bwMode="auto">
          <a:xfrm>
            <a:off x="3520376" y="601576"/>
            <a:ext cx="2270823" cy="106680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Το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εμπόριο</a:t>
            </a:r>
            <a:br>
              <a:rPr lang="el-GR" sz="19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πραγματοποιείται</a:t>
            </a:r>
          </a:p>
          <a:p>
            <a:pPr algn="ctr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τώρα</a:t>
            </a:r>
            <a:endParaRPr lang="en-GB" sz="1900" noProof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4212" name="Text Box 36"/>
          <p:cNvSpPr txBox="1">
            <a:spLocks noChangeArrowheads="1"/>
          </p:cNvSpPr>
          <p:nvPr/>
        </p:nvSpPr>
        <p:spPr bwMode="auto">
          <a:xfrm>
            <a:off x="0" y="3492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folHlink"/>
                </a:solidFill>
                <a:latin typeface="Arial" charset="0"/>
              </a:rPr>
              <a:t>Ο καθορισμός της τιμής για ένα μεμονωμένο εμπορεύσιμο αγαθό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 rot="16200000">
            <a:off x="-905852" y="3152424"/>
            <a:ext cx="22753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Τιμή του αγαθού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 rot="16200000">
            <a:off x="3513748" y="3152424"/>
            <a:ext cx="22753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Τιμή του αγαθού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1946003" y="6030913"/>
            <a:ext cx="12102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chemeClr val="hlink"/>
                </a:solidFill>
                <a:latin typeface="Arial" charset="0"/>
              </a:rPr>
              <a:t>Χώρα Α</a:t>
            </a: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1564411" y="5543550"/>
            <a:ext cx="198932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Ποσότητα του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5950650" y="5543550"/>
            <a:ext cx="198932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Ποσότητα του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5627129" y="6030913"/>
            <a:ext cx="266970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chemeClr val="hlink"/>
                </a:solidFill>
                <a:latin typeface="Arial" charset="0"/>
              </a:rPr>
              <a:t>Υπόλοιπος Κόσμος</a:t>
            </a: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11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762000" y="17526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5105400" y="17526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28" name="Line 4"/>
          <p:cNvSpPr>
            <a:spLocks noChangeShapeType="1"/>
          </p:cNvSpPr>
          <p:nvPr/>
        </p:nvSpPr>
        <p:spPr bwMode="auto">
          <a:xfrm>
            <a:off x="7620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441325" y="49069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51054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31" name="Line 7"/>
          <p:cNvSpPr>
            <a:spLocks noChangeShapeType="1"/>
          </p:cNvSpPr>
          <p:nvPr/>
        </p:nvSpPr>
        <p:spPr bwMode="auto">
          <a:xfrm>
            <a:off x="51054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4784725" y="49069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 flipV="1">
            <a:off x="2133600" y="2133600"/>
            <a:ext cx="1676400" cy="2590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1600200" y="2144713"/>
            <a:ext cx="1371600" cy="2579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37" name="Line 13"/>
          <p:cNvSpPr>
            <a:spLocks noChangeShapeType="1"/>
          </p:cNvSpPr>
          <p:nvPr/>
        </p:nvSpPr>
        <p:spPr bwMode="auto">
          <a:xfrm>
            <a:off x="6629400" y="2209800"/>
            <a:ext cx="1295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V="1">
            <a:off x="5791200" y="2133600"/>
            <a:ext cx="1524000" cy="2514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39" name="Rectangle 15"/>
          <p:cNvSpPr>
            <a:spLocks noChangeArrowheads="1"/>
          </p:cNvSpPr>
          <p:nvPr/>
        </p:nvSpPr>
        <p:spPr bwMode="auto">
          <a:xfrm>
            <a:off x="3786188" y="18589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36240" name="Rectangle 16"/>
          <p:cNvSpPr>
            <a:spLocks noChangeArrowheads="1"/>
          </p:cNvSpPr>
          <p:nvPr/>
        </p:nvSpPr>
        <p:spPr bwMode="auto">
          <a:xfrm>
            <a:off x="2940050" y="4525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436241" name="Rectangle 17"/>
          <p:cNvSpPr>
            <a:spLocks noChangeArrowheads="1"/>
          </p:cNvSpPr>
          <p:nvPr/>
        </p:nvSpPr>
        <p:spPr bwMode="auto">
          <a:xfrm>
            <a:off x="7291388" y="1935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36242" name="Rectangle 18"/>
          <p:cNvSpPr>
            <a:spLocks noChangeArrowheads="1"/>
          </p:cNvSpPr>
          <p:nvPr/>
        </p:nvSpPr>
        <p:spPr bwMode="auto">
          <a:xfrm>
            <a:off x="7893050" y="4525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436243" name="Line 19"/>
          <p:cNvSpPr>
            <a:spLocks noChangeShapeType="1"/>
          </p:cNvSpPr>
          <p:nvPr/>
        </p:nvSpPr>
        <p:spPr bwMode="auto">
          <a:xfrm flipH="1">
            <a:off x="762000" y="4021138"/>
            <a:ext cx="18288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 flipH="1">
            <a:off x="5105400" y="2800350"/>
            <a:ext cx="18288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45" name="Oval 21"/>
          <p:cNvSpPr>
            <a:spLocks noChangeArrowheads="1"/>
          </p:cNvSpPr>
          <p:nvPr/>
        </p:nvSpPr>
        <p:spPr bwMode="auto">
          <a:xfrm>
            <a:off x="2533650" y="3952875"/>
            <a:ext cx="103188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46" name="Oval 22"/>
          <p:cNvSpPr>
            <a:spLocks noChangeArrowheads="1"/>
          </p:cNvSpPr>
          <p:nvPr/>
        </p:nvSpPr>
        <p:spPr bwMode="auto">
          <a:xfrm>
            <a:off x="6878638" y="2749550"/>
            <a:ext cx="103187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47" name="Rectangle 23"/>
          <p:cNvSpPr>
            <a:spLocks noChangeArrowheads="1"/>
          </p:cNvSpPr>
          <p:nvPr/>
        </p:nvSpPr>
        <p:spPr bwMode="auto">
          <a:xfrm>
            <a:off x="354013" y="37766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36248" name="Rectangle 24"/>
          <p:cNvSpPr>
            <a:spLocks noChangeArrowheads="1"/>
          </p:cNvSpPr>
          <p:nvPr/>
        </p:nvSpPr>
        <p:spPr bwMode="auto">
          <a:xfrm>
            <a:off x="4692650" y="25495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36249" name="Line 25"/>
          <p:cNvSpPr>
            <a:spLocks noChangeShapeType="1"/>
          </p:cNvSpPr>
          <p:nvPr/>
        </p:nvSpPr>
        <p:spPr bwMode="auto">
          <a:xfrm>
            <a:off x="763588" y="3373438"/>
            <a:ext cx="3698875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50" name="Rectangle 26"/>
          <p:cNvSpPr>
            <a:spLocks noChangeArrowheads="1"/>
          </p:cNvSpPr>
          <p:nvPr/>
        </p:nvSpPr>
        <p:spPr bwMode="auto">
          <a:xfrm>
            <a:off x="334963" y="31178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436251" name="Line 27"/>
          <p:cNvSpPr>
            <a:spLocks noChangeShapeType="1"/>
          </p:cNvSpPr>
          <p:nvPr/>
        </p:nvSpPr>
        <p:spPr bwMode="auto">
          <a:xfrm>
            <a:off x="7620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6252" name="Rectangle 28"/>
          <p:cNvSpPr>
            <a:spLocks noChangeArrowheads="1"/>
          </p:cNvSpPr>
          <p:nvPr/>
        </p:nvSpPr>
        <p:spPr bwMode="auto">
          <a:xfrm>
            <a:off x="4699000" y="31972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436253" name="Line 29"/>
          <p:cNvSpPr>
            <a:spLocks noChangeShapeType="1"/>
          </p:cNvSpPr>
          <p:nvPr/>
        </p:nvSpPr>
        <p:spPr bwMode="auto">
          <a:xfrm>
            <a:off x="5121275" y="3392488"/>
            <a:ext cx="316865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6254" name="Group 30"/>
          <p:cNvGrpSpPr>
            <a:grpSpLocks/>
          </p:cNvGrpSpPr>
          <p:nvPr/>
        </p:nvGrpSpPr>
        <p:grpSpPr bwMode="auto">
          <a:xfrm>
            <a:off x="2008188" y="3392488"/>
            <a:ext cx="515937" cy="1935162"/>
            <a:chOff x="1265" y="2137"/>
            <a:chExt cx="325" cy="1219"/>
          </a:xfrm>
        </p:grpSpPr>
        <p:sp>
          <p:nvSpPr>
            <p:cNvPr id="436255" name="Line 31"/>
            <p:cNvSpPr>
              <a:spLocks noChangeShapeType="1"/>
            </p:cNvSpPr>
            <p:nvPr/>
          </p:nvSpPr>
          <p:spPr bwMode="auto">
            <a:xfrm>
              <a:off x="1427" y="2137"/>
              <a:ext cx="0" cy="96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6256" name="Rectangle 32"/>
            <p:cNvSpPr>
              <a:spLocks noChangeArrowheads="1"/>
            </p:cNvSpPr>
            <p:nvPr/>
          </p:nvSpPr>
          <p:spPr bwMode="auto">
            <a:xfrm>
              <a:off x="1265" y="3106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436257" name="Group 33"/>
          <p:cNvGrpSpPr>
            <a:grpSpLocks/>
          </p:cNvGrpSpPr>
          <p:nvPr/>
        </p:nvGrpSpPr>
        <p:grpSpPr bwMode="auto">
          <a:xfrm>
            <a:off x="2746375" y="3409950"/>
            <a:ext cx="501650" cy="1917700"/>
            <a:chOff x="1730" y="2148"/>
            <a:chExt cx="316" cy="1208"/>
          </a:xfrm>
        </p:grpSpPr>
        <p:sp>
          <p:nvSpPr>
            <p:cNvPr id="436258" name="Line 34"/>
            <p:cNvSpPr>
              <a:spLocks noChangeShapeType="1"/>
            </p:cNvSpPr>
            <p:nvPr/>
          </p:nvSpPr>
          <p:spPr bwMode="auto">
            <a:xfrm>
              <a:off x="1888" y="2148"/>
              <a:ext cx="0" cy="947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6259" name="Rectangle 35"/>
            <p:cNvSpPr>
              <a:spLocks noChangeArrowheads="1"/>
            </p:cNvSpPr>
            <p:nvPr/>
          </p:nvSpPr>
          <p:spPr bwMode="auto">
            <a:xfrm>
              <a:off x="1730" y="3106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436264" name="AutoShape 40" descr="Parchment"/>
          <p:cNvSpPr>
            <a:spLocks noChangeArrowheads="1"/>
          </p:cNvSpPr>
          <p:nvPr/>
        </p:nvSpPr>
        <p:spPr bwMode="auto">
          <a:xfrm>
            <a:off x="3167062" y="687388"/>
            <a:ext cx="3235325" cy="912812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Η Χώρα Α εξαγάγει</a:t>
            </a:r>
            <a:br>
              <a:rPr lang="el-GR" sz="19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το αγαθό </a:t>
            </a:r>
            <a:r>
              <a:rPr lang="en-US" sz="1900" dirty="0" smtClean="0">
                <a:solidFill>
                  <a:schemeClr val="folHlink"/>
                </a:solidFill>
                <a:latin typeface="Arial" charset="0"/>
              </a:rPr>
              <a:t>g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για τον</a:t>
            </a:r>
            <a:br>
              <a:rPr lang="el-GR" sz="19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υπόλοιπο </a:t>
            </a: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κόσμο</a:t>
            </a:r>
            <a:endParaRPr lang="en-GB" sz="1900" noProof="1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436265" name="Group 41"/>
          <p:cNvGrpSpPr>
            <a:grpSpLocks/>
          </p:cNvGrpSpPr>
          <p:nvPr/>
        </p:nvGrpSpPr>
        <p:grpSpPr bwMode="auto">
          <a:xfrm>
            <a:off x="2157413" y="2935288"/>
            <a:ext cx="325437" cy="479425"/>
            <a:chOff x="1359" y="1849"/>
            <a:chExt cx="205" cy="302"/>
          </a:xfrm>
        </p:grpSpPr>
        <p:sp>
          <p:nvSpPr>
            <p:cNvPr id="436266" name="Rectangle 42"/>
            <p:cNvSpPr>
              <a:spLocks noChangeArrowheads="1"/>
            </p:cNvSpPr>
            <p:nvPr/>
          </p:nvSpPr>
          <p:spPr bwMode="auto">
            <a:xfrm>
              <a:off x="1359" y="184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36267" name="Oval 43"/>
            <p:cNvSpPr>
              <a:spLocks noChangeArrowheads="1"/>
            </p:cNvSpPr>
            <p:nvPr/>
          </p:nvSpPr>
          <p:spPr bwMode="auto">
            <a:xfrm>
              <a:off x="1389" y="2086"/>
              <a:ext cx="65" cy="6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6268" name="Group 44"/>
          <p:cNvGrpSpPr>
            <a:grpSpLocks/>
          </p:cNvGrpSpPr>
          <p:nvPr/>
        </p:nvGrpSpPr>
        <p:grpSpPr bwMode="auto">
          <a:xfrm>
            <a:off x="2817813" y="2935288"/>
            <a:ext cx="325437" cy="485775"/>
            <a:chOff x="1775" y="1849"/>
            <a:chExt cx="205" cy="306"/>
          </a:xfrm>
        </p:grpSpPr>
        <p:sp>
          <p:nvSpPr>
            <p:cNvPr id="436269" name="Rectangle 45"/>
            <p:cNvSpPr>
              <a:spLocks noChangeArrowheads="1"/>
            </p:cNvSpPr>
            <p:nvPr/>
          </p:nvSpPr>
          <p:spPr bwMode="auto">
            <a:xfrm>
              <a:off x="1775" y="184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36270" name="Oval 46"/>
            <p:cNvSpPr>
              <a:spLocks noChangeArrowheads="1"/>
            </p:cNvSpPr>
            <p:nvPr/>
          </p:nvSpPr>
          <p:spPr bwMode="auto">
            <a:xfrm>
              <a:off x="1866" y="2090"/>
              <a:ext cx="65" cy="6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36271" name="Text Box 47"/>
          <p:cNvSpPr txBox="1">
            <a:spLocks noChangeArrowheads="1"/>
          </p:cNvSpPr>
          <p:nvPr/>
        </p:nvSpPr>
        <p:spPr bwMode="auto">
          <a:xfrm>
            <a:off x="0" y="3492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folHlink"/>
                </a:solidFill>
                <a:latin typeface="Arial" charset="0"/>
              </a:rPr>
              <a:t>Ο καθορισμός της τιμής για ένα μεμονωμένο εμπορεύσιμο αγαθό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 rot="16200000">
            <a:off x="-905852" y="3152424"/>
            <a:ext cx="22753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Τιμή του αγαθού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 rot="16200000">
            <a:off x="3513748" y="3152424"/>
            <a:ext cx="22753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Τιμή του αγαθού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1946003" y="6030913"/>
            <a:ext cx="12102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chemeClr val="hlink"/>
                </a:solidFill>
                <a:latin typeface="Arial" charset="0"/>
              </a:rPr>
              <a:t>Χώρα Α</a:t>
            </a: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1564411" y="5543550"/>
            <a:ext cx="198932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Ποσότητα του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5950650" y="5543550"/>
            <a:ext cx="198932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Ποσότητα του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5627129" y="6030913"/>
            <a:ext cx="266970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chemeClr val="hlink"/>
                </a:solidFill>
                <a:latin typeface="Arial" charset="0"/>
              </a:rPr>
              <a:t>Υπόλοιπος Κόσμος</a:t>
            </a: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3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64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762000" y="17526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5105400" y="17526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76" name="Line 4"/>
          <p:cNvSpPr>
            <a:spLocks noChangeShapeType="1"/>
          </p:cNvSpPr>
          <p:nvPr/>
        </p:nvSpPr>
        <p:spPr bwMode="auto">
          <a:xfrm>
            <a:off x="7620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441325" y="49069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51054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79" name="Line 7"/>
          <p:cNvSpPr>
            <a:spLocks noChangeShapeType="1"/>
          </p:cNvSpPr>
          <p:nvPr/>
        </p:nvSpPr>
        <p:spPr bwMode="auto">
          <a:xfrm>
            <a:off x="51054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4784725" y="49069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 flipV="1">
            <a:off x="2133600" y="2133600"/>
            <a:ext cx="1676400" cy="2590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>
            <a:off x="1600200" y="2144713"/>
            <a:ext cx="1371600" cy="2579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6629400" y="2209800"/>
            <a:ext cx="1295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 flipV="1">
            <a:off x="5791200" y="2133600"/>
            <a:ext cx="1524000" cy="2514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3786188" y="18589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38288" name="Rectangle 16"/>
          <p:cNvSpPr>
            <a:spLocks noChangeArrowheads="1"/>
          </p:cNvSpPr>
          <p:nvPr/>
        </p:nvSpPr>
        <p:spPr bwMode="auto">
          <a:xfrm>
            <a:off x="2940050" y="4525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>
            <a:off x="7291388" y="1935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38290" name="Rectangle 18"/>
          <p:cNvSpPr>
            <a:spLocks noChangeArrowheads="1"/>
          </p:cNvSpPr>
          <p:nvPr/>
        </p:nvSpPr>
        <p:spPr bwMode="auto">
          <a:xfrm>
            <a:off x="7893050" y="4525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H="1">
            <a:off x="762000" y="4021138"/>
            <a:ext cx="18288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 flipH="1">
            <a:off x="5105400" y="2800350"/>
            <a:ext cx="18288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2533650" y="3952875"/>
            <a:ext cx="103188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94" name="Oval 22"/>
          <p:cNvSpPr>
            <a:spLocks noChangeArrowheads="1"/>
          </p:cNvSpPr>
          <p:nvPr/>
        </p:nvSpPr>
        <p:spPr bwMode="auto">
          <a:xfrm>
            <a:off x="6878638" y="2749550"/>
            <a:ext cx="103187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95" name="Rectangle 23"/>
          <p:cNvSpPr>
            <a:spLocks noChangeArrowheads="1"/>
          </p:cNvSpPr>
          <p:nvPr/>
        </p:nvSpPr>
        <p:spPr bwMode="auto">
          <a:xfrm>
            <a:off x="354013" y="37766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38296" name="Rectangle 24"/>
          <p:cNvSpPr>
            <a:spLocks noChangeArrowheads="1"/>
          </p:cNvSpPr>
          <p:nvPr/>
        </p:nvSpPr>
        <p:spPr bwMode="auto">
          <a:xfrm>
            <a:off x="4692650" y="25495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>
            <a:off x="763588" y="3373438"/>
            <a:ext cx="3698875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298" name="Rectangle 26"/>
          <p:cNvSpPr>
            <a:spLocks noChangeArrowheads="1"/>
          </p:cNvSpPr>
          <p:nvPr/>
        </p:nvSpPr>
        <p:spPr bwMode="auto">
          <a:xfrm>
            <a:off x="334963" y="31178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438299" name="Line 27"/>
          <p:cNvSpPr>
            <a:spLocks noChangeShapeType="1"/>
          </p:cNvSpPr>
          <p:nvPr/>
        </p:nvSpPr>
        <p:spPr bwMode="auto">
          <a:xfrm>
            <a:off x="7620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300" name="Rectangle 28"/>
          <p:cNvSpPr>
            <a:spLocks noChangeArrowheads="1"/>
          </p:cNvSpPr>
          <p:nvPr/>
        </p:nvSpPr>
        <p:spPr bwMode="auto">
          <a:xfrm>
            <a:off x="4699000" y="31972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438301" name="Line 29"/>
          <p:cNvSpPr>
            <a:spLocks noChangeShapeType="1"/>
          </p:cNvSpPr>
          <p:nvPr/>
        </p:nvSpPr>
        <p:spPr bwMode="auto">
          <a:xfrm>
            <a:off x="5121275" y="3392488"/>
            <a:ext cx="316865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2265363" y="3392488"/>
            <a:ext cx="0" cy="1538287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303" name="Line 31"/>
          <p:cNvSpPr>
            <a:spLocks noChangeShapeType="1"/>
          </p:cNvSpPr>
          <p:nvPr/>
        </p:nvSpPr>
        <p:spPr bwMode="auto">
          <a:xfrm>
            <a:off x="2997200" y="3409950"/>
            <a:ext cx="0" cy="1503363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304" name="Rectangle 32"/>
          <p:cNvSpPr>
            <a:spLocks noChangeArrowheads="1"/>
          </p:cNvSpPr>
          <p:nvPr/>
        </p:nvSpPr>
        <p:spPr bwMode="auto">
          <a:xfrm>
            <a:off x="2746375" y="4930775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438305" name="Rectangle 33"/>
          <p:cNvSpPr>
            <a:spLocks noChangeArrowheads="1"/>
          </p:cNvSpPr>
          <p:nvPr/>
        </p:nvSpPr>
        <p:spPr bwMode="auto">
          <a:xfrm>
            <a:off x="2008188" y="4930775"/>
            <a:ext cx="51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grpSp>
        <p:nvGrpSpPr>
          <p:cNvPr id="438309" name="Group 37"/>
          <p:cNvGrpSpPr>
            <a:grpSpLocks/>
          </p:cNvGrpSpPr>
          <p:nvPr/>
        </p:nvGrpSpPr>
        <p:grpSpPr bwMode="auto">
          <a:xfrm>
            <a:off x="6267450" y="3409950"/>
            <a:ext cx="501650" cy="1943100"/>
            <a:chOff x="3948" y="2148"/>
            <a:chExt cx="316" cy="1224"/>
          </a:xfrm>
        </p:grpSpPr>
        <p:sp>
          <p:nvSpPr>
            <p:cNvPr id="438310" name="Line 38"/>
            <p:cNvSpPr>
              <a:spLocks noChangeShapeType="1"/>
            </p:cNvSpPr>
            <p:nvPr/>
          </p:nvSpPr>
          <p:spPr bwMode="auto">
            <a:xfrm>
              <a:off x="4126" y="2148"/>
              <a:ext cx="0" cy="9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8311" name="Rectangle 39"/>
            <p:cNvSpPr>
              <a:spLocks noChangeArrowheads="1"/>
            </p:cNvSpPr>
            <p:nvPr/>
          </p:nvSpPr>
          <p:spPr bwMode="auto">
            <a:xfrm>
              <a:off x="3948" y="3122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38312" name="Group 40"/>
          <p:cNvGrpSpPr>
            <a:grpSpLocks/>
          </p:cNvGrpSpPr>
          <p:nvPr/>
        </p:nvGrpSpPr>
        <p:grpSpPr bwMode="auto">
          <a:xfrm>
            <a:off x="7085013" y="3448050"/>
            <a:ext cx="515937" cy="1903413"/>
            <a:chOff x="4463" y="2172"/>
            <a:chExt cx="325" cy="1199"/>
          </a:xfrm>
        </p:grpSpPr>
        <p:sp>
          <p:nvSpPr>
            <p:cNvPr id="438313" name="Line 41"/>
            <p:cNvSpPr>
              <a:spLocks noChangeShapeType="1"/>
            </p:cNvSpPr>
            <p:nvPr/>
          </p:nvSpPr>
          <p:spPr bwMode="auto">
            <a:xfrm>
              <a:off x="4576" y="2172"/>
              <a:ext cx="0" cy="93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8314" name="Rectangle 42"/>
            <p:cNvSpPr>
              <a:spLocks noChangeArrowheads="1"/>
            </p:cNvSpPr>
            <p:nvPr/>
          </p:nvSpPr>
          <p:spPr bwMode="auto">
            <a:xfrm>
              <a:off x="4463" y="3121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438316" name="Rectangle 44"/>
          <p:cNvSpPr>
            <a:spLocks noChangeArrowheads="1"/>
          </p:cNvSpPr>
          <p:nvPr/>
        </p:nvSpPr>
        <p:spPr bwMode="auto">
          <a:xfrm>
            <a:off x="2157413" y="29352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438317" name="Rectangle 45"/>
          <p:cNvSpPr>
            <a:spLocks noChangeArrowheads="1"/>
          </p:cNvSpPr>
          <p:nvPr/>
        </p:nvSpPr>
        <p:spPr bwMode="auto">
          <a:xfrm>
            <a:off x="2817813" y="29352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438318" name="Rectangle 46"/>
          <p:cNvSpPr>
            <a:spLocks noChangeArrowheads="1"/>
          </p:cNvSpPr>
          <p:nvPr/>
        </p:nvSpPr>
        <p:spPr bwMode="auto">
          <a:xfrm>
            <a:off x="2011699" y="5243513"/>
            <a:ext cx="124393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1" dirty="0" smtClean="0">
                <a:solidFill>
                  <a:schemeClr val="folHlink"/>
                </a:solidFill>
                <a:latin typeface="Arial" charset="0"/>
              </a:rPr>
              <a:t>Εξαγωγές</a:t>
            </a:r>
            <a:endParaRPr lang="en-GB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38319" name="Line 47"/>
          <p:cNvSpPr>
            <a:spLocks noChangeShapeType="1"/>
          </p:cNvSpPr>
          <p:nvPr/>
        </p:nvSpPr>
        <p:spPr bwMode="auto">
          <a:xfrm>
            <a:off x="2465388" y="5168900"/>
            <a:ext cx="330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8320" name="Group 48"/>
          <p:cNvGrpSpPr>
            <a:grpSpLocks/>
          </p:cNvGrpSpPr>
          <p:nvPr/>
        </p:nvGrpSpPr>
        <p:grpSpPr bwMode="auto">
          <a:xfrm>
            <a:off x="6256354" y="5205413"/>
            <a:ext cx="1357316" cy="457200"/>
            <a:chOff x="3941" y="3279"/>
            <a:chExt cx="855" cy="288"/>
          </a:xfrm>
        </p:grpSpPr>
        <p:sp>
          <p:nvSpPr>
            <p:cNvPr id="438321" name="Rectangle 49"/>
            <p:cNvSpPr>
              <a:spLocks noChangeArrowheads="1"/>
            </p:cNvSpPr>
            <p:nvPr/>
          </p:nvSpPr>
          <p:spPr bwMode="auto">
            <a:xfrm>
              <a:off x="3941" y="3315"/>
              <a:ext cx="8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2000" b="1" dirty="0" smtClean="0">
                  <a:solidFill>
                    <a:schemeClr val="accent2"/>
                  </a:solidFill>
                  <a:latin typeface="Arial" charset="0"/>
                </a:rPr>
                <a:t>Εισαγωγές</a:t>
              </a:r>
              <a:endParaRPr lang="en-GB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38322" name="Line 50"/>
            <p:cNvSpPr>
              <a:spLocks noChangeShapeType="1"/>
            </p:cNvSpPr>
            <p:nvPr/>
          </p:nvSpPr>
          <p:spPr bwMode="auto">
            <a:xfrm>
              <a:off x="4253" y="3279"/>
              <a:ext cx="23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38323" name="Oval 51"/>
          <p:cNvSpPr>
            <a:spLocks noChangeArrowheads="1"/>
          </p:cNvSpPr>
          <p:nvPr/>
        </p:nvSpPr>
        <p:spPr bwMode="auto">
          <a:xfrm>
            <a:off x="2205038" y="3311525"/>
            <a:ext cx="103187" cy="1031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8324" name="Oval 52"/>
          <p:cNvSpPr>
            <a:spLocks noChangeArrowheads="1"/>
          </p:cNvSpPr>
          <p:nvPr/>
        </p:nvSpPr>
        <p:spPr bwMode="auto">
          <a:xfrm>
            <a:off x="2962275" y="3317875"/>
            <a:ext cx="103188" cy="1031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8325" name="Group 53"/>
          <p:cNvGrpSpPr>
            <a:grpSpLocks/>
          </p:cNvGrpSpPr>
          <p:nvPr/>
        </p:nvGrpSpPr>
        <p:grpSpPr bwMode="auto">
          <a:xfrm>
            <a:off x="6338888" y="3006725"/>
            <a:ext cx="311150" cy="438150"/>
            <a:chOff x="3993" y="1894"/>
            <a:chExt cx="196" cy="276"/>
          </a:xfrm>
        </p:grpSpPr>
        <p:sp>
          <p:nvSpPr>
            <p:cNvPr id="438326" name="Rectangle 54"/>
            <p:cNvSpPr>
              <a:spLocks noChangeArrowheads="1"/>
            </p:cNvSpPr>
            <p:nvPr/>
          </p:nvSpPr>
          <p:spPr bwMode="auto">
            <a:xfrm>
              <a:off x="3993" y="189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38327" name="Oval 55"/>
            <p:cNvSpPr>
              <a:spLocks noChangeArrowheads="1"/>
            </p:cNvSpPr>
            <p:nvPr/>
          </p:nvSpPr>
          <p:spPr bwMode="auto">
            <a:xfrm>
              <a:off x="4096" y="2105"/>
              <a:ext cx="65" cy="6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8328" name="Group 56"/>
          <p:cNvGrpSpPr>
            <a:grpSpLocks/>
          </p:cNvGrpSpPr>
          <p:nvPr/>
        </p:nvGrpSpPr>
        <p:grpSpPr bwMode="auto">
          <a:xfrm>
            <a:off x="7137400" y="3008313"/>
            <a:ext cx="325438" cy="441325"/>
            <a:chOff x="4496" y="1895"/>
            <a:chExt cx="205" cy="278"/>
          </a:xfrm>
        </p:grpSpPr>
        <p:sp>
          <p:nvSpPr>
            <p:cNvPr id="438329" name="Rectangle 57"/>
            <p:cNvSpPr>
              <a:spLocks noChangeArrowheads="1"/>
            </p:cNvSpPr>
            <p:nvPr/>
          </p:nvSpPr>
          <p:spPr bwMode="auto">
            <a:xfrm>
              <a:off x="4496" y="189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438330" name="Oval 58"/>
            <p:cNvSpPr>
              <a:spLocks noChangeArrowheads="1"/>
            </p:cNvSpPr>
            <p:nvPr/>
          </p:nvSpPr>
          <p:spPr bwMode="auto">
            <a:xfrm>
              <a:off x="4537" y="2108"/>
              <a:ext cx="65" cy="6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38332" name="Text Box 60"/>
          <p:cNvSpPr txBox="1">
            <a:spLocks noChangeArrowheads="1"/>
          </p:cNvSpPr>
          <p:nvPr/>
        </p:nvSpPr>
        <p:spPr bwMode="auto">
          <a:xfrm>
            <a:off x="0" y="3492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folHlink"/>
                </a:solidFill>
                <a:latin typeface="Arial" charset="0"/>
              </a:rPr>
              <a:t>Ο καθορισμός της τιμής για ένα μεμονωμένο εμπορεύσιμο αγαθό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1" name="AutoShape 40" descr="Parchment"/>
          <p:cNvSpPr>
            <a:spLocks noChangeArrowheads="1"/>
          </p:cNvSpPr>
          <p:nvPr/>
        </p:nvSpPr>
        <p:spPr bwMode="auto">
          <a:xfrm>
            <a:off x="3167062" y="687388"/>
            <a:ext cx="3235325" cy="912812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Η Χώρα Α εξαγάγει</a:t>
            </a:r>
            <a:br>
              <a:rPr lang="el-GR" sz="19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το αγαθό </a:t>
            </a:r>
            <a:r>
              <a:rPr lang="en-US" sz="1900" dirty="0" smtClean="0">
                <a:solidFill>
                  <a:schemeClr val="folHlink"/>
                </a:solidFill>
                <a:latin typeface="Arial" charset="0"/>
              </a:rPr>
              <a:t>g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για τον</a:t>
            </a:r>
            <a:br>
              <a:rPr lang="el-GR" sz="19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υπόλοιπο </a:t>
            </a: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κόσμο</a:t>
            </a:r>
            <a:endParaRPr lang="en-GB" sz="1900" noProof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 rot="16200000">
            <a:off x="-905852" y="3152424"/>
            <a:ext cx="22753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Τιμή του αγαθού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 rot="16200000">
            <a:off x="3513748" y="3152424"/>
            <a:ext cx="22753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Τιμή του αγαθού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1946003" y="6030913"/>
            <a:ext cx="12102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chemeClr val="hlink"/>
                </a:solidFill>
                <a:latin typeface="Arial" charset="0"/>
              </a:rPr>
              <a:t>Χώρα Α</a:t>
            </a: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1564411" y="5543550"/>
            <a:ext cx="198932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Ποσότητα του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5950650" y="5543550"/>
            <a:ext cx="198932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Ποσότητα του </a:t>
            </a:r>
            <a:r>
              <a:rPr lang="en-GB" sz="2000" dirty="0">
                <a:latin typeface="Arial" charset="0"/>
              </a:rPr>
              <a:t>g</a:t>
            </a:r>
            <a:endParaRPr lang="en-GB" sz="2000" dirty="0">
              <a:latin typeface="Arial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627129" y="6030913"/>
            <a:ext cx="266970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chemeClr val="hlink"/>
                </a:solidFill>
                <a:latin typeface="Arial" charset="0"/>
              </a:rPr>
              <a:t>Υπόλοιπος Κόσμος</a:t>
            </a: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7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620548" name="Text Box 21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1200" i="1">
                <a:solidFill>
                  <a:srgbClr val="B2B2B2"/>
                </a:solidFill>
                <a:latin typeface="Arial" charset="0"/>
              </a:rPr>
              <a:t>Note: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</a:rPr>
              <a:t>2014 and 2015 are based on forecasts</a:t>
            </a:r>
          </a:p>
          <a:p>
            <a:r>
              <a:rPr lang="en-GB" altLang="en-US" sz="1200" i="1">
                <a:solidFill>
                  <a:srgbClr val="B2B2B2"/>
                </a:solidFill>
                <a:latin typeface="Arial" charset="0"/>
              </a:rPr>
              <a:t>Source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</a:rPr>
              <a:t>: </a:t>
            </a:r>
            <a:r>
              <a:rPr lang="en-US" altLang="en-US" sz="1200">
                <a:solidFill>
                  <a:srgbClr val="B2B2B2"/>
                </a:solidFill>
                <a:latin typeface="Arial" charset="0"/>
              </a:rPr>
              <a:t>Based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</a:rPr>
              <a:t> on data in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</a:rPr>
              <a:t>AMECO Database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</a:rPr>
              <a:t>, (European Commission, DGECFIN)</a:t>
            </a:r>
          </a:p>
        </p:txBody>
      </p:sp>
      <p:sp>
        <p:nvSpPr>
          <p:cNvPr id="620549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01675"/>
          </a:xfrm>
          <a:noFill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altLang="en-US" sz="2600" b="1" dirty="0">
                <a:solidFill>
                  <a:srgbClr val="660066"/>
                </a:solidFill>
              </a:rPr>
              <a:t>Οι όροι εμπορίου για επιλεγμένες χώρες (2000 = 100</a:t>
            </a:r>
            <a:r>
              <a:rPr lang="el-GR" altLang="en-US" sz="2600" b="1" dirty="0" smtClean="0">
                <a:solidFill>
                  <a:srgbClr val="660066"/>
                </a:solidFill>
              </a:rPr>
              <a:t>)</a:t>
            </a:r>
            <a:endParaRPr lang="en-GB" altLang="en-US" sz="2600" b="1" dirty="0">
              <a:solidFill>
                <a:srgbClr val="66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64434"/>
            <a:ext cx="8312727" cy="4929133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851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dirty="0" smtClean="0"/>
              <a:t>Επιπρόσθετα ωφέλη από το εμπόριο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dirty="0" smtClean="0"/>
              <a:t>φθίνοντα κόστη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dirty="0" smtClean="0"/>
              <a:t>διαφορές στη ζήτηση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dirty="0" smtClean="0"/>
              <a:t>αυξημένος ανταγωνισμός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dirty="0" smtClean="0"/>
              <a:t>το διεθνές εμπόριο ως </a:t>
            </a:r>
            <a:r>
              <a:rPr lang="en-GB" dirty="0" smtClean="0"/>
              <a:t>‘</a:t>
            </a:r>
            <a:r>
              <a:rPr lang="el-GR" dirty="0" smtClean="0"/>
              <a:t> μηχανή οικονομικής μεγέθυνσης</a:t>
            </a:r>
            <a:r>
              <a:rPr lang="en-GB" dirty="0" smtClean="0"/>
              <a:t>’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μη οικονομικά πλεονεκτήματα</a:t>
            </a:r>
            <a:endParaRPr lang="en-GB" dirty="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800" dirty="0" smtClean="0">
                <a:solidFill>
                  <a:srgbClr val="462300"/>
                </a:solidFill>
                <a:latin typeface="Arial" charset="0"/>
              </a:rPr>
              <a:t>Τα πλεονεκτήματα του εμπορίου</a:t>
            </a:r>
            <a:endParaRPr lang="en-GB" sz="3800" dirty="0">
              <a:solidFill>
                <a:srgbClr val="4623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8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8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8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48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48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build="p" bldLvl="2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180975"/>
            <a:ext cx="8534400" cy="922111"/>
          </a:xfrm>
        </p:spPr>
        <p:txBody>
          <a:bodyPr anchor="ctr"/>
          <a:lstStyle/>
          <a:p>
            <a:r>
              <a:rPr lang="el-GR" dirty="0" smtClean="0">
                <a:latin typeface="Arial" charset="0"/>
              </a:rPr>
              <a:t/>
            </a:r>
            <a:br>
              <a:rPr lang="el-GR" dirty="0" smtClean="0">
                <a:latin typeface="Arial" charset="0"/>
              </a:rPr>
            </a:br>
            <a:r>
              <a:rPr lang="el-GR" dirty="0" smtClean="0">
                <a:latin typeface="Arial" charset="0"/>
              </a:rPr>
              <a:t>Τα πλεονεκτήματα του εμπορίου</a:t>
            </a: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endParaRPr lang="en-GB" dirty="0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558925"/>
            <a:ext cx="8534400" cy="4854575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l-GR" dirty="0" smtClean="0"/>
              <a:t>Γιατί οι χώρες έχουν συγκριτικό πλεονέκτημα σε ορισμένα αγαθά;</a:t>
            </a:r>
            <a:endParaRPr lang="en-GB" dirty="0"/>
          </a:p>
          <a:p>
            <a:pPr>
              <a:spcBef>
                <a:spcPct val="60000"/>
              </a:spcBef>
            </a:pPr>
            <a:r>
              <a:rPr lang="el-GR" dirty="0" smtClean="0"/>
              <a:t>Το συγκριτικό πλεονέκτημα των εθνών</a:t>
            </a:r>
            <a:endParaRPr lang="en-GB" dirty="0"/>
          </a:p>
          <a:p>
            <a:pPr lvl="1">
              <a:spcBef>
                <a:spcPct val="60000"/>
              </a:spcBef>
            </a:pPr>
            <a:r>
              <a:rPr lang="el-GR" dirty="0" smtClean="0"/>
              <a:t>Το διαμάντι του </a:t>
            </a:r>
            <a:r>
              <a:rPr lang="en-US" dirty="0" smtClean="0"/>
              <a:t>Potter </a:t>
            </a:r>
            <a:r>
              <a:rPr lang="en-GB" dirty="0" smtClean="0"/>
              <a:t>: </a:t>
            </a:r>
            <a:r>
              <a:rPr lang="el-GR" dirty="0" smtClean="0"/>
              <a:t>οι τέσσερις προσδιοριστικοί παράγοντες</a:t>
            </a:r>
            <a:endParaRPr lang="en-GB" dirty="0"/>
          </a:p>
          <a:p>
            <a:pPr lvl="2">
              <a:spcBef>
                <a:spcPct val="60000"/>
              </a:spcBef>
            </a:pPr>
            <a:r>
              <a:rPr lang="el-GR" dirty="0" smtClean="0"/>
              <a:t>διαθέσιμοι παραγωγικοί πόροι</a:t>
            </a:r>
            <a:endParaRPr lang="en-GB" dirty="0"/>
          </a:p>
          <a:p>
            <a:pPr lvl="2">
              <a:spcBef>
                <a:spcPct val="60000"/>
              </a:spcBef>
            </a:pPr>
            <a:r>
              <a:rPr lang="el-GR" dirty="0" smtClean="0"/>
              <a:t>συνθήκες ζήτησης της εγχώριας αγοράς</a:t>
            </a:r>
            <a:endParaRPr lang="en-GB" dirty="0"/>
          </a:p>
          <a:p>
            <a:pPr lvl="2">
              <a:spcBef>
                <a:spcPct val="60000"/>
              </a:spcBef>
            </a:pPr>
            <a:r>
              <a:rPr lang="el-GR" dirty="0" smtClean="0"/>
              <a:t>στρατηγική, δομή και ανταγωνισμός των επιχειρήσεων</a:t>
            </a:r>
            <a:endParaRPr lang="en-GB" dirty="0"/>
          </a:p>
          <a:p>
            <a:pPr lvl="2">
              <a:spcBef>
                <a:spcPct val="60000"/>
              </a:spcBef>
            </a:pPr>
            <a:r>
              <a:rPr lang="el-GR" dirty="0" smtClean="0"/>
              <a:t>συγγενείς και υποστηρικτικές βιομηχανίες</a:t>
            </a:r>
            <a:endParaRPr lang="en-GB" dirty="0"/>
          </a:p>
          <a:p>
            <a:pPr lvl="1">
              <a:spcBef>
                <a:spcPct val="60000"/>
              </a:spcBef>
              <a:buFont typeface="Wingdings" pitchFamily="2" charset="2"/>
              <a:buNone/>
            </a:pP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8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8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8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7344" y="6583363"/>
            <a:ext cx="61788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l-GR" sz="12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την βάση AMECO (Ευρωπαϊκή Επιτροπή, DGECFIN).</a:t>
            </a:r>
            <a:endParaRPr lang="en-GB" sz="1200" dirty="0">
              <a:solidFill>
                <a:srgbClr val="B2B2B2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8838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spcAft>
                <a:spcPct val="15000"/>
              </a:spcAft>
            </a:pPr>
            <a:r>
              <a:rPr lang="el-GR" sz="2800" b="1" dirty="0">
                <a:solidFill>
                  <a:srgbClr val="006666"/>
                </a:solidFill>
              </a:rPr>
              <a:t>Εξαγωγές αγαθών και υπηρεσιών ως ποσοστό του ΑΕΠ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46782"/>
              </p:ext>
            </p:extLst>
          </p:nvPr>
        </p:nvGraphicFramePr>
        <p:xfrm>
          <a:off x="177129" y="1018228"/>
          <a:ext cx="8690145" cy="520209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79909"/>
                <a:gridCol w="1532844"/>
                <a:gridCol w="1210546"/>
                <a:gridCol w="1037860"/>
                <a:gridCol w="1006087"/>
                <a:gridCol w="913930"/>
                <a:gridCol w="1108969"/>
              </a:tblGrid>
              <a:tr h="757871">
                <a:tc>
                  <a:txBody>
                    <a:bodyPr/>
                    <a:lstStyle/>
                    <a:p>
                      <a:pPr algn="ctr"/>
                      <a:endParaRPr sz="4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4946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1960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53060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1970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6479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1980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9654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1990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43204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2000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644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2010-15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46847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Αυστραλία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Καναδάς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Γαλλία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Γερμανία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Ιρλανδία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Ιαπωνία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3782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Λουξεμβούργο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Ολλανδία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Ηνωμένο Βασίλειο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ΗΠΑ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50225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ΕΕ-15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20" name="Text Box 12"/>
          <p:cNvSpPr txBox="1">
            <a:spLocks noChangeArrowheads="1"/>
          </p:cNvSpPr>
          <p:nvPr/>
        </p:nvSpPr>
        <p:spPr bwMode="auto">
          <a:xfrm>
            <a:off x="0" y="0"/>
            <a:ext cx="90916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Το συγκριτικό πλεονέκτημα των κρατών</a:t>
            </a:r>
            <a:r>
              <a:rPr lang="el-GR" sz="2600" b="1" dirty="0" smtClean="0">
                <a:solidFill>
                  <a:srgbClr val="660066"/>
                </a:solidFill>
                <a:latin typeface="Arial" charset="0"/>
              </a:rPr>
              <a:t>:</a:t>
            </a:r>
            <a:br>
              <a:rPr lang="el-GR" sz="26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600" b="1" dirty="0" smtClean="0">
                <a:solidFill>
                  <a:srgbClr val="660066"/>
                </a:solidFill>
                <a:latin typeface="Arial" charset="0"/>
              </a:rPr>
              <a:t>το μοντέλο </a:t>
            </a:r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διαμάντι του </a:t>
            </a:r>
            <a:r>
              <a:rPr lang="el-GR" sz="2600" b="1" dirty="0" err="1" smtClean="0">
                <a:solidFill>
                  <a:srgbClr val="660066"/>
                </a:solidFill>
                <a:latin typeface="Arial" charset="0"/>
              </a:rPr>
              <a:t>Porter</a:t>
            </a:r>
            <a:endParaRPr lang="en-GB" sz="2600" b="1" i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452621" name="Text 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C0C0C0"/>
                </a:solidFill>
                <a:latin typeface="Arial" charset="0"/>
              </a:rPr>
              <a:t>Πηγή</a:t>
            </a:r>
            <a:r>
              <a:rPr lang="en-US" sz="1400" dirty="0">
                <a:solidFill>
                  <a:srgbClr val="C0C0C0"/>
                </a:solidFill>
                <a:latin typeface="Arial" charset="0"/>
              </a:rPr>
              <a:t>: M. E. Porter, The </a:t>
            </a:r>
            <a:r>
              <a:rPr lang="en-US" sz="1400" dirty="0" smtClean="0">
                <a:solidFill>
                  <a:srgbClr val="C0C0C0"/>
                </a:solidFill>
                <a:latin typeface="Arial" charset="0"/>
              </a:rPr>
              <a:t>Competitive</a:t>
            </a:r>
            <a:r>
              <a:rPr lang="el-GR" sz="1400" dirty="0" smtClean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C0C0C0"/>
                </a:solidFill>
                <a:latin typeface="Arial" charset="0"/>
              </a:rPr>
              <a:t>Advantage </a:t>
            </a:r>
            <a:r>
              <a:rPr lang="en-US" sz="1400" dirty="0">
                <a:solidFill>
                  <a:srgbClr val="C0C0C0"/>
                </a:solidFill>
                <a:latin typeface="Arial" charset="0"/>
              </a:rPr>
              <a:t>of Nations (The Free Press, 1998), σ. 127.</a:t>
            </a:r>
            <a:endParaRPr lang="en-GB" sz="1400" dirty="0">
              <a:solidFill>
                <a:srgbClr val="C0C0C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3" y="1110424"/>
            <a:ext cx="7316932" cy="523875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180975"/>
            <a:ext cx="8534400" cy="922111"/>
          </a:xfrm>
        </p:spPr>
        <p:txBody>
          <a:bodyPr anchor="ctr"/>
          <a:lstStyle/>
          <a:p>
            <a:r>
              <a:rPr lang="el-GR" dirty="0" smtClean="0">
                <a:latin typeface="Arial" charset="0"/>
              </a:rPr>
              <a:t/>
            </a:r>
            <a:br>
              <a:rPr lang="el-GR" dirty="0" smtClean="0">
                <a:latin typeface="Arial" charset="0"/>
              </a:rPr>
            </a:br>
            <a:r>
              <a:rPr lang="el-GR" dirty="0" smtClean="0">
                <a:latin typeface="Arial" charset="0"/>
              </a:rPr>
              <a:t>Τα πλεονεκτήματα του εμπορίου</a:t>
            </a: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endParaRPr lang="en-GB" dirty="0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36914"/>
            <a:ext cx="8534400" cy="428126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988576"/>
                </a:solidFill>
              </a:rPr>
              <a:t>Γιατί οι χώρες έχουν συγκριτικό πλεονέκτημα σε ορισμένα αγαθά;</a:t>
            </a:r>
            <a:endParaRPr lang="en-GB" dirty="0" smtClean="0">
              <a:solidFill>
                <a:srgbClr val="988576"/>
              </a:solidFill>
            </a:endParaRP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n-GB" dirty="0" smtClean="0">
                <a:solidFill>
                  <a:srgbClr val="988576"/>
                </a:solidFill>
              </a:rPr>
              <a:t>The </a:t>
            </a:r>
            <a:r>
              <a:rPr lang="en-GB" dirty="0">
                <a:solidFill>
                  <a:srgbClr val="988576"/>
                </a:solidFill>
              </a:rPr>
              <a:t>competitive advantage of nations</a:t>
            </a:r>
          </a:p>
          <a:p>
            <a:pPr lvl="1">
              <a:lnSpc>
                <a:spcPct val="8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988576"/>
                </a:solidFill>
              </a:rPr>
              <a:t>Το διαμάντι του </a:t>
            </a:r>
            <a:r>
              <a:rPr lang="en-US" dirty="0" smtClean="0">
                <a:solidFill>
                  <a:srgbClr val="988576"/>
                </a:solidFill>
              </a:rPr>
              <a:t>Potter </a:t>
            </a:r>
            <a:r>
              <a:rPr lang="en-GB" dirty="0" smtClean="0">
                <a:solidFill>
                  <a:srgbClr val="988576"/>
                </a:solidFill>
              </a:rPr>
              <a:t>: </a:t>
            </a:r>
            <a:r>
              <a:rPr lang="el-GR" dirty="0" smtClean="0">
                <a:solidFill>
                  <a:srgbClr val="988576"/>
                </a:solidFill>
              </a:rPr>
              <a:t>οι τέσσερις προσδιοριστικοί παράγοντες</a:t>
            </a:r>
            <a:endParaRPr lang="en-GB" dirty="0" smtClean="0">
              <a:solidFill>
                <a:srgbClr val="988576"/>
              </a:solidFill>
            </a:endParaRPr>
          </a:p>
          <a:p>
            <a:pPr lvl="2">
              <a:lnSpc>
                <a:spcPct val="8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988576"/>
                </a:solidFill>
              </a:rPr>
              <a:t>διαθέσιμοι παραγωγικοί πόροι</a:t>
            </a:r>
            <a:endParaRPr lang="en-GB" dirty="0">
              <a:solidFill>
                <a:srgbClr val="988576"/>
              </a:solidFill>
            </a:endParaRPr>
          </a:p>
          <a:p>
            <a:pPr lvl="2">
              <a:lnSpc>
                <a:spcPct val="8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988576"/>
                </a:solidFill>
              </a:rPr>
              <a:t>συνθήκες ζήτησης της εγχώριας αγοράς</a:t>
            </a:r>
            <a:endParaRPr lang="en-GB" dirty="0">
              <a:solidFill>
                <a:srgbClr val="988576"/>
              </a:solidFill>
            </a:endParaRPr>
          </a:p>
          <a:p>
            <a:pPr lvl="2">
              <a:lnSpc>
                <a:spcPct val="8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988576"/>
                </a:solidFill>
              </a:rPr>
              <a:t>στρατηγική, δομή και ανταγωνισμός των επιχειρήσεων</a:t>
            </a:r>
            <a:endParaRPr lang="en-GB" dirty="0">
              <a:solidFill>
                <a:srgbClr val="988576"/>
              </a:solidFill>
            </a:endParaRPr>
          </a:p>
          <a:p>
            <a:pPr lvl="2">
              <a:lnSpc>
                <a:spcPct val="8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988576"/>
                </a:solidFill>
              </a:rPr>
              <a:t>συγγενείς και υποστηρικτικές βιομηχανίες</a:t>
            </a:r>
            <a:endParaRPr lang="en-GB" dirty="0">
              <a:solidFill>
                <a:srgbClr val="988576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1625" y="5770563"/>
            <a:ext cx="8534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Ο ρόλος των πολιτικών σχετικά με την προσφορά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Διεθνές εμπόριο</a:t>
            </a:r>
            <a:endParaRPr lang="en-GB" dirty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Επιχειρήματα για τον περιορισμό του εμπορίου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8756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</p:spPr>
        <p:txBody>
          <a:bodyPr/>
          <a:lstStyle/>
          <a:p>
            <a:r>
              <a:rPr lang="el-GR" sz="3200" dirty="0" smtClean="0"/>
              <a:t>Επιχειρήματα για τον περιορισμό του εμπορίου</a:t>
            </a:r>
            <a:endParaRPr lang="en-GB" sz="3200" dirty="0"/>
          </a:p>
        </p:txBody>
      </p:sp>
      <p:sp>
        <p:nvSpPr>
          <p:cNvPr id="458757" name="Rectangle 5"/>
          <p:cNvSpPr>
            <a:spLocks noGrp="1"/>
          </p:cNvSpPr>
          <p:nvPr>
            <p:ph type="body" idx="1"/>
          </p:nvPr>
        </p:nvSpPr>
        <p:spPr>
          <a:xfrm>
            <a:off x="301625" y="1378857"/>
            <a:ext cx="8672513" cy="504258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800" dirty="0" smtClean="0"/>
              <a:t>Μέθοδοι περιορισμού του εμπορίου</a:t>
            </a:r>
            <a:endParaRPr lang="en-GB" sz="2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δασμοί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ποσοστώσεις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περιορισμοί συναλλάγματος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άδειες εισαγωγής 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εμπάργκο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γραφειοκρατικοί περιορισμοί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πολιτικές προμήθειας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ντάμπινγκ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8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8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58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8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58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58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58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58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58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7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0804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</p:spPr>
        <p:txBody>
          <a:bodyPr/>
          <a:lstStyle/>
          <a:p>
            <a:r>
              <a:rPr lang="el-GR" sz="3200" dirty="0" smtClean="0"/>
              <a:t>Επιχειρήματα για τον περιορισμό του εμπορίου</a:t>
            </a:r>
            <a:endParaRPr lang="en-GB" sz="3200" dirty="0"/>
          </a:p>
        </p:txBody>
      </p:sp>
      <p:sp>
        <p:nvSpPr>
          <p:cNvPr id="460805" name="Rectangle 5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672513" cy="497839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l-GR" sz="2800" dirty="0" smtClean="0"/>
              <a:t>Οικονομικά επιχειρήματα που έχουν γενική εγκυρότητα</a:t>
            </a:r>
            <a:endParaRPr lang="en-GB" sz="2800" dirty="0"/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το επιχείρημα της νηπιακής βιομηχανίας</a:t>
            </a:r>
            <a:endParaRPr lang="en-GB" sz="2400" dirty="0"/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αλλάζοντας το συγκριτικό πλεονέκτημα</a:t>
            </a:r>
            <a:endParaRPr lang="en-GB" sz="2400" dirty="0"/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για να αποτρέψουν το ντάμπινγκ</a:t>
            </a:r>
            <a:endParaRPr lang="en-GB" sz="2400" dirty="0"/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για την αποτροπή της ίδρυσης ενός ξένου μονοπωλίου</a:t>
            </a:r>
            <a:endParaRPr lang="en-GB" sz="2400" dirty="0"/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για να ληφθούν υπόψη οι εξωτερικότητες</a:t>
            </a:r>
            <a:endParaRPr lang="en-GB" sz="2400" dirty="0"/>
          </a:p>
          <a:p>
            <a:pPr>
              <a:lnSpc>
                <a:spcPct val="130000"/>
              </a:lnSpc>
            </a:pPr>
            <a:r>
              <a:rPr lang="el-GR" sz="2800" dirty="0" smtClean="0"/>
              <a:t>Θεωρία στρατηγικής πολιτικής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0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0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60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60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60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60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5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285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l-GR" dirty="0" smtClean="0"/>
              <a:t>Τα οικονομικά επιχειρήματα που ισχύουν για συγκεκριμένες χώρες</a:t>
            </a:r>
            <a:endParaRPr lang="en-GB" dirty="0"/>
          </a:p>
          <a:p>
            <a:pPr lvl="1">
              <a:spcBef>
                <a:spcPct val="60000"/>
              </a:spcBef>
            </a:pPr>
            <a:r>
              <a:rPr lang="el-GR" dirty="0" smtClean="0"/>
              <a:t>για να μπορέσει να εκμεταλλευτεί την μονοψωνιακή δύναμη</a:t>
            </a:r>
            <a:endParaRPr lang="en-GB" dirty="0"/>
          </a:p>
          <a:p>
            <a:pPr lvl="2">
              <a:spcBef>
                <a:spcPct val="60000"/>
              </a:spcBef>
            </a:pPr>
            <a:r>
              <a:rPr lang="el-GR" dirty="0" smtClean="0"/>
              <a:t>ο άριστος δασμολογικός συντελεστής</a:t>
            </a:r>
            <a:endParaRPr lang="en-GB" dirty="0"/>
          </a:p>
        </p:txBody>
      </p:sp>
      <p:sp>
        <p:nvSpPr>
          <p:cNvPr id="46285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65654"/>
          </a:xfrm>
          <a:noFill/>
          <a:ln/>
        </p:spPr>
        <p:txBody>
          <a:bodyPr/>
          <a:lstStyle/>
          <a:p>
            <a:r>
              <a:rPr lang="el-GR" sz="3200" dirty="0" smtClean="0"/>
              <a:t>Επιχειρήματα για τον περιορισμό του εμπορίου</a:t>
            </a:r>
            <a:endParaRPr lang="en-GB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2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2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2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build="p" bldLvl="3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704515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4516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4517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704518" name="Rectangle 7"/>
          <p:cNvSpPr>
            <a:spLocks noChangeArrowheads="1"/>
          </p:cNvSpPr>
          <p:nvPr/>
        </p:nvSpPr>
        <p:spPr bwMode="auto">
          <a:xfrm>
            <a:off x="593725" y="5175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>
                <a:latin typeface="Arial" charset="0"/>
              </a:rPr>
              <a:t>£</a:t>
            </a:r>
          </a:p>
        </p:txBody>
      </p:sp>
      <p:sp>
        <p:nvSpPr>
          <p:cNvPr id="704519" name="Rectangle 8"/>
          <p:cNvSpPr>
            <a:spLocks noChangeArrowheads="1"/>
          </p:cNvSpPr>
          <p:nvPr/>
        </p:nvSpPr>
        <p:spPr bwMode="auto">
          <a:xfrm>
            <a:off x="76803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Q</a:t>
            </a:r>
          </a:p>
        </p:txBody>
      </p:sp>
      <p:sp>
        <p:nvSpPr>
          <p:cNvPr id="704520" name="Line 9"/>
          <p:cNvSpPr>
            <a:spLocks noChangeShapeType="1"/>
          </p:cNvSpPr>
          <p:nvPr/>
        </p:nvSpPr>
        <p:spPr bwMode="auto">
          <a:xfrm>
            <a:off x="1531938" y="1138238"/>
            <a:ext cx="5108575" cy="40306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4521" name="Arc 10"/>
          <p:cNvSpPr>
            <a:spLocks/>
          </p:cNvSpPr>
          <p:nvPr/>
        </p:nvSpPr>
        <p:spPr bwMode="auto">
          <a:xfrm rot="660000">
            <a:off x="546100" y="1965325"/>
            <a:ext cx="6089650" cy="3524250"/>
          </a:xfrm>
          <a:custGeom>
            <a:avLst/>
            <a:gdLst>
              <a:gd name="T0" fmla="*/ 6089650 w 21503"/>
              <a:gd name="T1" fmla="*/ 352442 h 20469"/>
              <a:gd name="T2" fmla="*/ 1953231 w 21503"/>
              <a:gd name="T3" fmla="*/ 3524250 h 20469"/>
              <a:gd name="T4" fmla="*/ 0 w 21503"/>
              <a:gd name="T5" fmla="*/ 0 h 204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03" h="20469" fill="none" extrusionOk="0">
                <a:moveTo>
                  <a:pt x="21502" y="2046"/>
                </a:moveTo>
                <a:cubicBezTo>
                  <a:pt x="20695" y="10531"/>
                  <a:pt x="14973" y="17747"/>
                  <a:pt x="6897" y="20469"/>
                </a:cubicBezTo>
              </a:path>
              <a:path w="21503" h="20469" stroke="0" extrusionOk="0">
                <a:moveTo>
                  <a:pt x="21502" y="2046"/>
                </a:moveTo>
                <a:cubicBezTo>
                  <a:pt x="20695" y="10531"/>
                  <a:pt x="14973" y="17747"/>
                  <a:pt x="6897" y="20469"/>
                </a:cubicBezTo>
                <a:lnTo>
                  <a:pt x="0" y="0"/>
                </a:lnTo>
                <a:lnTo>
                  <a:pt x="21502" y="2046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4522" name="Rectangle 11"/>
          <p:cNvSpPr>
            <a:spLocks noChangeArrowheads="1"/>
          </p:cNvSpPr>
          <p:nvPr/>
        </p:nvSpPr>
        <p:spPr bwMode="auto">
          <a:xfrm>
            <a:off x="6659563" y="5081588"/>
            <a:ext cx="122424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1800" dirty="0" smtClean="0">
                <a:solidFill>
                  <a:schemeClr val="tx2"/>
                </a:solidFill>
                <a:latin typeface="Arial" charset="0"/>
              </a:rPr>
              <a:t>Ζήτηση</a:t>
            </a:r>
            <a:br>
              <a:rPr lang="el-GR" alt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altLang="en-US" sz="1800" dirty="0" smtClean="0">
                <a:solidFill>
                  <a:schemeClr val="tx2"/>
                </a:solidFill>
                <a:latin typeface="Arial" charset="0"/>
              </a:rPr>
              <a:t>της </a:t>
            </a:r>
            <a:r>
              <a:rPr lang="el-GR" altLang="en-US" sz="1800" dirty="0">
                <a:solidFill>
                  <a:schemeClr val="tx2"/>
                </a:solidFill>
                <a:latin typeface="Arial" charset="0"/>
              </a:rPr>
              <a:t>χώρας</a:t>
            </a:r>
            <a:endParaRPr lang="en-GB" altLang="en-US" sz="18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5356225" y="4341813"/>
            <a:ext cx="473075" cy="2014537"/>
            <a:chOff x="3374" y="2735"/>
            <a:chExt cx="298" cy="1269"/>
          </a:xfrm>
        </p:grpSpPr>
        <p:sp>
          <p:nvSpPr>
            <p:cNvPr id="704524" name="Line 13"/>
            <p:cNvSpPr>
              <a:spLocks noChangeShapeType="1"/>
            </p:cNvSpPr>
            <p:nvPr/>
          </p:nvSpPr>
          <p:spPr bwMode="auto">
            <a:xfrm>
              <a:off x="3538" y="2735"/>
              <a:ext cx="0" cy="99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4525" name="Rectangle 14"/>
            <p:cNvSpPr>
              <a:spLocks noChangeArrowheads="1"/>
            </p:cNvSpPr>
            <p:nvPr/>
          </p:nvSpPr>
          <p:spPr bwMode="auto">
            <a:xfrm>
              <a:off x="3374" y="375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639763" y="4100513"/>
            <a:ext cx="4945062" cy="400050"/>
            <a:chOff x="403" y="2583"/>
            <a:chExt cx="3115" cy="252"/>
          </a:xfrm>
        </p:grpSpPr>
        <p:sp>
          <p:nvSpPr>
            <p:cNvPr id="704527" name="Line 16"/>
            <p:cNvSpPr>
              <a:spLocks noChangeShapeType="1"/>
            </p:cNvSpPr>
            <p:nvPr/>
          </p:nvSpPr>
          <p:spPr bwMode="auto">
            <a:xfrm flipH="1">
              <a:off x="688" y="2751"/>
              <a:ext cx="283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4528" name="Rectangle 17"/>
            <p:cNvSpPr>
              <a:spLocks noChangeArrowheads="1"/>
            </p:cNvSpPr>
            <p:nvPr/>
          </p:nvSpPr>
          <p:spPr bwMode="auto">
            <a:xfrm>
              <a:off x="403" y="2583"/>
              <a:ext cx="29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5422900" y="3908425"/>
            <a:ext cx="325438" cy="501650"/>
            <a:chOff x="3416" y="2462"/>
            <a:chExt cx="205" cy="316"/>
          </a:xfrm>
        </p:grpSpPr>
        <p:sp>
          <p:nvSpPr>
            <p:cNvPr id="704530" name="Oval 19"/>
            <p:cNvSpPr>
              <a:spLocks noChangeArrowheads="1"/>
            </p:cNvSpPr>
            <p:nvPr/>
          </p:nvSpPr>
          <p:spPr bwMode="auto">
            <a:xfrm>
              <a:off x="3509" y="2713"/>
              <a:ext cx="65" cy="65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  <p:sp>
          <p:nvSpPr>
            <p:cNvPr id="704531" name="Rectangle 20"/>
            <p:cNvSpPr>
              <a:spLocks noChangeArrowheads="1"/>
            </p:cNvSpPr>
            <p:nvPr/>
          </p:nvSpPr>
          <p:spPr bwMode="auto">
            <a:xfrm>
              <a:off x="3416" y="246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704532" name="Rectangle 21"/>
          <p:cNvSpPr>
            <a:spLocks noChangeArrowheads="1"/>
          </p:cNvSpPr>
          <p:nvPr/>
        </p:nvSpPr>
        <p:spPr bwMode="auto">
          <a:xfrm>
            <a:off x="6227519" y="1888182"/>
            <a:ext cx="1573701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1800" dirty="0" smtClean="0">
                <a:solidFill>
                  <a:schemeClr val="tx2"/>
                </a:solidFill>
                <a:latin typeface="Arial" charset="0"/>
              </a:rPr>
              <a:t>Παγκόσμια</a:t>
            </a:r>
            <a:br>
              <a:rPr lang="el-GR" alt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altLang="en-US" sz="1800" dirty="0" smtClean="0">
                <a:solidFill>
                  <a:schemeClr val="tx2"/>
                </a:solidFill>
                <a:latin typeface="Arial" charset="0"/>
              </a:rPr>
              <a:t>προσφορά</a:t>
            </a:r>
            <a:br>
              <a:rPr lang="el-GR" alt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altLang="en-US" sz="1800" dirty="0" smtClean="0">
                <a:solidFill>
                  <a:schemeClr val="tx2"/>
                </a:solidFill>
                <a:latin typeface="Arial" charset="0"/>
              </a:rPr>
              <a:t>προς </a:t>
            </a:r>
            <a:r>
              <a:rPr lang="el-GR" altLang="en-US" sz="1800" dirty="0">
                <a:solidFill>
                  <a:schemeClr val="tx2"/>
                </a:solidFill>
                <a:latin typeface="Arial" charset="0"/>
              </a:rPr>
              <a:t>τη χώρα</a:t>
            </a:r>
            <a:endParaRPr lang="en-GB" altLang="en-US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1158457" y="2812154"/>
            <a:ext cx="3227805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 dirty="0">
                <a:solidFill>
                  <a:schemeClr val="hlink"/>
                </a:solidFill>
                <a:latin typeface="Arial" charset="0"/>
              </a:rPr>
              <a:t>Η χώρα ως σύνολο είναι </a:t>
            </a:r>
            <a:r>
              <a:rPr lang="el-GR" altLang="en-US" sz="1900" dirty="0" err="1" smtClean="0">
                <a:solidFill>
                  <a:schemeClr val="hlink"/>
                </a:solidFill>
                <a:latin typeface="Arial" charset="0"/>
              </a:rPr>
              <a:t>μονοψωνιακή</a:t>
            </a:r>
            <a:r>
              <a:rPr lang="el-GR" altLang="en-US" sz="1900" dirty="0">
                <a:solidFill>
                  <a:schemeClr val="hlink"/>
                </a:solidFill>
                <a:latin typeface="Arial" charset="0"/>
              </a:rPr>
              <a:t>, αλλά οι επιχειρήσεις είναι οι παραγωγοί τιμών.</a:t>
            </a:r>
            <a:endParaRPr lang="en-GB" altLang="en-US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04535" name="Line 23"/>
          <p:cNvSpPr>
            <a:spLocks noChangeShapeType="1"/>
          </p:cNvSpPr>
          <p:nvPr/>
        </p:nvSpPr>
        <p:spPr bwMode="auto">
          <a:xfrm flipV="1">
            <a:off x="4386263" y="6005513"/>
            <a:ext cx="1149350" cy="3222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704536" name="AutoShape 24"/>
          <p:cNvSpPr>
            <a:spLocks noChangeArrowheads="1"/>
          </p:cNvSpPr>
          <p:nvPr/>
        </p:nvSpPr>
        <p:spPr bwMode="auto">
          <a:xfrm>
            <a:off x="593725" y="6280023"/>
            <a:ext cx="4017963" cy="4280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 dirty="0">
                <a:solidFill>
                  <a:schemeClr val="accent1"/>
                </a:solidFill>
                <a:latin typeface="Arial" charset="0"/>
              </a:rPr>
              <a:t>Η ισορροπία της ελεύθερης αγοράς</a:t>
            </a:r>
            <a:endParaRPr lang="en-GB" altLang="en-US" sz="19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04537" name="Text Box 26"/>
          <p:cNvSpPr txBox="1">
            <a:spLocks noChangeArrowheads="1"/>
          </p:cNvSpPr>
          <p:nvPr/>
        </p:nvSpPr>
        <p:spPr bwMode="auto">
          <a:xfrm>
            <a:off x="0" y="127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Μια χώρα με </a:t>
            </a:r>
            <a:r>
              <a:rPr lang="el-GR" altLang="en-US" b="1" dirty="0" err="1">
                <a:solidFill>
                  <a:schemeClr val="folHlink"/>
                </a:solidFill>
                <a:latin typeface="Arial" charset="0"/>
              </a:rPr>
              <a:t>μονοψωνιακή</a:t>
            </a:r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 ζήτηση για </a:t>
            </a:r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εξαγωγές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706563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6564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6565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706566" name="Rectangle 7"/>
          <p:cNvSpPr>
            <a:spLocks noChangeArrowheads="1"/>
          </p:cNvSpPr>
          <p:nvPr/>
        </p:nvSpPr>
        <p:spPr bwMode="auto">
          <a:xfrm>
            <a:off x="593725" y="5175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>
                <a:latin typeface="Arial" charset="0"/>
              </a:rPr>
              <a:t>£</a:t>
            </a:r>
          </a:p>
        </p:txBody>
      </p:sp>
      <p:sp>
        <p:nvSpPr>
          <p:cNvPr id="706567" name="Rectangle 8"/>
          <p:cNvSpPr>
            <a:spLocks noChangeArrowheads="1"/>
          </p:cNvSpPr>
          <p:nvPr/>
        </p:nvSpPr>
        <p:spPr bwMode="auto">
          <a:xfrm>
            <a:off x="76803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Q</a:t>
            </a:r>
          </a:p>
        </p:txBody>
      </p:sp>
      <p:sp>
        <p:nvSpPr>
          <p:cNvPr id="706568" name="Line 9"/>
          <p:cNvSpPr>
            <a:spLocks noChangeShapeType="1"/>
          </p:cNvSpPr>
          <p:nvPr/>
        </p:nvSpPr>
        <p:spPr bwMode="auto">
          <a:xfrm>
            <a:off x="1531938" y="1138238"/>
            <a:ext cx="5108575" cy="40306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6569" name="Arc 10"/>
          <p:cNvSpPr>
            <a:spLocks/>
          </p:cNvSpPr>
          <p:nvPr/>
        </p:nvSpPr>
        <p:spPr bwMode="auto">
          <a:xfrm rot="660000">
            <a:off x="546100" y="1965325"/>
            <a:ext cx="6089650" cy="3524250"/>
          </a:xfrm>
          <a:custGeom>
            <a:avLst/>
            <a:gdLst>
              <a:gd name="T0" fmla="*/ 6089650 w 21503"/>
              <a:gd name="T1" fmla="*/ 352442 h 20469"/>
              <a:gd name="T2" fmla="*/ 1953231 w 21503"/>
              <a:gd name="T3" fmla="*/ 3524250 h 20469"/>
              <a:gd name="T4" fmla="*/ 0 w 21503"/>
              <a:gd name="T5" fmla="*/ 0 h 204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03" h="20469" fill="none" extrusionOk="0">
                <a:moveTo>
                  <a:pt x="21502" y="2046"/>
                </a:moveTo>
                <a:cubicBezTo>
                  <a:pt x="20695" y="10531"/>
                  <a:pt x="14973" y="17747"/>
                  <a:pt x="6897" y="20469"/>
                </a:cubicBezTo>
              </a:path>
              <a:path w="21503" h="20469" stroke="0" extrusionOk="0">
                <a:moveTo>
                  <a:pt x="21502" y="2046"/>
                </a:moveTo>
                <a:cubicBezTo>
                  <a:pt x="20695" y="10531"/>
                  <a:pt x="14973" y="17747"/>
                  <a:pt x="6897" y="20469"/>
                </a:cubicBezTo>
                <a:lnTo>
                  <a:pt x="0" y="0"/>
                </a:lnTo>
                <a:lnTo>
                  <a:pt x="21502" y="2046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6570" name="Line 11"/>
          <p:cNvSpPr>
            <a:spLocks noChangeShapeType="1"/>
          </p:cNvSpPr>
          <p:nvPr/>
        </p:nvSpPr>
        <p:spPr bwMode="auto">
          <a:xfrm flipH="1">
            <a:off x="1092200" y="4364038"/>
            <a:ext cx="449262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6571" name="Rectangle 12"/>
          <p:cNvSpPr>
            <a:spLocks noChangeArrowheads="1"/>
          </p:cNvSpPr>
          <p:nvPr/>
        </p:nvSpPr>
        <p:spPr bwMode="auto">
          <a:xfrm>
            <a:off x="6659563" y="5081588"/>
            <a:ext cx="122424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1800" dirty="0">
                <a:solidFill>
                  <a:schemeClr val="tx2"/>
                </a:solidFill>
                <a:latin typeface="Arial" charset="0"/>
              </a:rPr>
              <a:t>Ζήτηση</a:t>
            </a:r>
            <a:br>
              <a:rPr lang="el-GR" altLang="en-US" sz="1800" dirty="0">
                <a:solidFill>
                  <a:schemeClr val="tx2"/>
                </a:solidFill>
                <a:latin typeface="Arial" charset="0"/>
              </a:rPr>
            </a:br>
            <a:r>
              <a:rPr lang="el-GR" altLang="en-US" sz="1800" dirty="0">
                <a:solidFill>
                  <a:schemeClr val="tx2"/>
                </a:solidFill>
                <a:latin typeface="Arial" charset="0"/>
              </a:rPr>
              <a:t>της χώρας</a:t>
            </a:r>
            <a:endParaRPr lang="en-GB" altLang="en-US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06572" name="Rectangle 13"/>
          <p:cNvSpPr>
            <a:spLocks noChangeArrowheads="1"/>
          </p:cNvSpPr>
          <p:nvPr/>
        </p:nvSpPr>
        <p:spPr bwMode="auto">
          <a:xfrm>
            <a:off x="5356225" y="59594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06573" name="Rectangle 14"/>
          <p:cNvSpPr>
            <a:spLocks noChangeArrowheads="1"/>
          </p:cNvSpPr>
          <p:nvPr/>
        </p:nvSpPr>
        <p:spPr bwMode="auto">
          <a:xfrm>
            <a:off x="646113" y="4100513"/>
            <a:ext cx="461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06574" name="Rectangle 15"/>
          <p:cNvSpPr>
            <a:spLocks noChangeArrowheads="1"/>
          </p:cNvSpPr>
          <p:nvPr/>
        </p:nvSpPr>
        <p:spPr bwMode="auto">
          <a:xfrm>
            <a:off x="5422900" y="3908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706575" name="Rectangle 16"/>
          <p:cNvSpPr>
            <a:spLocks noChangeArrowheads="1"/>
          </p:cNvSpPr>
          <p:nvPr/>
        </p:nvSpPr>
        <p:spPr bwMode="auto">
          <a:xfrm>
            <a:off x="6227519" y="1900214"/>
            <a:ext cx="15737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1800" dirty="0">
                <a:solidFill>
                  <a:schemeClr val="tx2"/>
                </a:solidFill>
                <a:latin typeface="Arial" charset="0"/>
              </a:rPr>
              <a:t>Παγκόσμια</a:t>
            </a:r>
            <a:br>
              <a:rPr lang="el-GR" altLang="en-US" sz="1800" dirty="0">
                <a:solidFill>
                  <a:schemeClr val="tx2"/>
                </a:solidFill>
                <a:latin typeface="Arial" charset="0"/>
              </a:rPr>
            </a:br>
            <a:r>
              <a:rPr lang="el-GR" altLang="en-US" sz="1800" dirty="0">
                <a:solidFill>
                  <a:schemeClr val="tx2"/>
                </a:solidFill>
                <a:latin typeface="Arial" charset="0"/>
              </a:rPr>
              <a:t>προσφορά</a:t>
            </a:r>
            <a:br>
              <a:rPr lang="el-GR" altLang="en-US" sz="1800" dirty="0">
                <a:solidFill>
                  <a:schemeClr val="tx2"/>
                </a:solidFill>
                <a:latin typeface="Arial" charset="0"/>
              </a:rPr>
            </a:br>
            <a:r>
              <a:rPr lang="el-GR" altLang="en-US" sz="1800" dirty="0">
                <a:solidFill>
                  <a:schemeClr val="tx2"/>
                </a:solidFill>
                <a:latin typeface="Arial" charset="0"/>
              </a:rPr>
              <a:t>προς τη χώρα</a:t>
            </a:r>
            <a:endParaRPr lang="en-GB" altLang="en-US" sz="18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8714" name="Group 42"/>
          <p:cNvGrpSpPr>
            <a:grpSpLocks/>
          </p:cNvGrpSpPr>
          <p:nvPr/>
        </p:nvGrpSpPr>
        <p:grpSpPr bwMode="auto">
          <a:xfrm>
            <a:off x="1235075" y="123825"/>
            <a:ext cx="5983288" cy="4983163"/>
            <a:chOff x="778" y="78"/>
            <a:chExt cx="3769" cy="3139"/>
          </a:xfrm>
        </p:grpSpPr>
        <p:sp>
          <p:nvSpPr>
            <p:cNvPr id="706577" name="Arc 17"/>
            <p:cNvSpPr>
              <a:spLocks/>
            </p:cNvSpPr>
            <p:nvPr/>
          </p:nvSpPr>
          <p:spPr bwMode="auto">
            <a:xfrm rot="660000">
              <a:off x="778" y="78"/>
              <a:ext cx="2677" cy="3139"/>
            </a:xfrm>
            <a:custGeom>
              <a:avLst/>
              <a:gdLst>
                <a:gd name="T0" fmla="*/ 2677 w 21503"/>
                <a:gd name="T1" fmla="*/ 313 h 20470"/>
                <a:gd name="T2" fmla="*/ 858 w 21503"/>
                <a:gd name="T3" fmla="*/ 3139 h 20470"/>
                <a:gd name="T4" fmla="*/ 0 w 21503"/>
                <a:gd name="T5" fmla="*/ 0 h 20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03" h="20470" fill="none" extrusionOk="0">
                  <a:moveTo>
                    <a:pt x="21503" y="2042"/>
                  </a:moveTo>
                  <a:cubicBezTo>
                    <a:pt x="20697" y="10529"/>
                    <a:pt x="14973" y="17749"/>
                    <a:pt x="6894" y="20470"/>
                  </a:cubicBezTo>
                </a:path>
                <a:path w="21503" h="20470" stroke="0" extrusionOk="0">
                  <a:moveTo>
                    <a:pt x="21503" y="2042"/>
                  </a:moveTo>
                  <a:cubicBezTo>
                    <a:pt x="20697" y="10529"/>
                    <a:pt x="14973" y="17749"/>
                    <a:pt x="6894" y="20470"/>
                  </a:cubicBezTo>
                  <a:lnTo>
                    <a:pt x="0" y="0"/>
                  </a:lnTo>
                  <a:lnTo>
                    <a:pt x="21503" y="2042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578" name="Rectangle 18"/>
            <p:cNvSpPr>
              <a:spLocks noChangeArrowheads="1"/>
            </p:cNvSpPr>
            <p:nvPr/>
          </p:nvSpPr>
          <p:spPr bwMode="auto">
            <a:xfrm>
              <a:off x="3165" y="413"/>
              <a:ext cx="13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 dirty="0">
                  <a:solidFill>
                    <a:schemeClr val="accent2"/>
                  </a:solidFill>
                  <a:latin typeface="Arial" charset="0"/>
                </a:rPr>
                <a:t>MC </a:t>
              </a:r>
              <a:r>
                <a:rPr lang="el-GR" altLang="en-US" sz="2000" i="1" dirty="0">
                  <a:solidFill>
                    <a:schemeClr val="accent2"/>
                  </a:solidFill>
                  <a:latin typeface="Arial" charset="0"/>
                </a:rPr>
                <a:t>προς τη χώρα</a:t>
              </a:r>
              <a:endParaRPr lang="en-GB" altLang="en-US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4284663" y="3530600"/>
            <a:ext cx="473075" cy="2809875"/>
            <a:chOff x="2699" y="2224"/>
            <a:chExt cx="298" cy="1770"/>
          </a:xfrm>
        </p:grpSpPr>
        <p:sp>
          <p:nvSpPr>
            <p:cNvPr id="706580" name="Line 20"/>
            <p:cNvSpPr>
              <a:spLocks noChangeShapeType="1"/>
            </p:cNvSpPr>
            <p:nvPr/>
          </p:nvSpPr>
          <p:spPr bwMode="auto">
            <a:xfrm>
              <a:off x="2837" y="2224"/>
              <a:ext cx="0" cy="152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581" name="Rectangle 21"/>
            <p:cNvSpPr>
              <a:spLocks noChangeArrowheads="1"/>
            </p:cNvSpPr>
            <p:nvPr/>
          </p:nvSpPr>
          <p:spPr bwMode="auto">
            <a:xfrm>
              <a:off x="2699" y="374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647700" y="3290888"/>
            <a:ext cx="3805238" cy="396875"/>
            <a:chOff x="408" y="2073"/>
            <a:chExt cx="2397" cy="250"/>
          </a:xfrm>
        </p:grpSpPr>
        <p:sp>
          <p:nvSpPr>
            <p:cNvPr id="706583" name="Line 23"/>
            <p:cNvSpPr>
              <a:spLocks noChangeShapeType="1"/>
            </p:cNvSpPr>
            <p:nvPr/>
          </p:nvSpPr>
          <p:spPr bwMode="auto">
            <a:xfrm flipH="1">
              <a:off x="684" y="2203"/>
              <a:ext cx="212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584" name="Rectangle 24"/>
            <p:cNvSpPr>
              <a:spLocks noChangeArrowheads="1"/>
            </p:cNvSpPr>
            <p:nvPr/>
          </p:nvSpPr>
          <p:spPr bwMode="auto">
            <a:xfrm>
              <a:off x="408" y="207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646113" y="4633913"/>
            <a:ext cx="3857625" cy="396875"/>
            <a:chOff x="407" y="2919"/>
            <a:chExt cx="2430" cy="250"/>
          </a:xfrm>
        </p:grpSpPr>
        <p:sp>
          <p:nvSpPr>
            <p:cNvPr id="706586" name="Line 26"/>
            <p:cNvSpPr>
              <a:spLocks noChangeShapeType="1"/>
            </p:cNvSpPr>
            <p:nvPr/>
          </p:nvSpPr>
          <p:spPr bwMode="auto">
            <a:xfrm flipH="1">
              <a:off x="684" y="3071"/>
              <a:ext cx="215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587" name="Rectangle 27"/>
            <p:cNvSpPr>
              <a:spLocks noChangeArrowheads="1"/>
            </p:cNvSpPr>
            <p:nvPr/>
          </p:nvSpPr>
          <p:spPr bwMode="auto">
            <a:xfrm>
              <a:off x="407" y="2919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4398963" y="3074988"/>
            <a:ext cx="247650" cy="468312"/>
            <a:chOff x="2771" y="1937"/>
            <a:chExt cx="156" cy="295"/>
          </a:xfrm>
        </p:grpSpPr>
        <p:sp>
          <p:nvSpPr>
            <p:cNvPr id="706589" name="Oval 29"/>
            <p:cNvSpPr>
              <a:spLocks noChangeArrowheads="1"/>
            </p:cNvSpPr>
            <p:nvPr/>
          </p:nvSpPr>
          <p:spPr bwMode="auto">
            <a:xfrm>
              <a:off x="2804" y="2167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  <p:sp>
          <p:nvSpPr>
            <p:cNvPr id="706590" name="Rectangle 30"/>
            <p:cNvSpPr>
              <a:spLocks noChangeArrowheads="1"/>
            </p:cNvSpPr>
            <p:nvPr/>
          </p:nvSpPr>
          <p:spPr bwMode="auto">
            <a:xfrm>
              <a:off x="2771" y="1937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1800" i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</p:grpSp>
      <p:grpSp>
        <p:nvGrpSpPr>
          <p:cNvPr id="28703" name="Group 31"/>
          <p:cNvGrpSpPr>
            <a:grpSpLocks/>
          </p:cNvGrpSpPr>
          <p:nvPr/>
        </p:nvGrpSpPr>
        <p:grpSpPr bwMode="auto">
          <a:xfrm>
            <a:off x="4451350" y="4467225"/>
            <a:ext cx="315913" cy="454025"/>
            <a:chOff x="2804" y="2814"/>
            <a:chExt cx="199" cy="286"/>
          </a:xfrm>
        </p:grpSpPr>
        <p:sp>
          <p:nvSpPr>
            <p:cNvPr id="706592" name="Oval 32"/>
            <p:cNvSpPr>
              <a:spLocks noChangeArrowheads="1"/>
            </p:cNvSpPr>
            <p:nvPr/>
          </p:nvSpPr>
          <p:spPr bwMode="auto">
            <a:xfrm>
              <a:off x="2804" y="3035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  <p:sp>
          <p:nvSpPr>
            <p:cNvPr id="706593" name="Rectangle 33"/>
            <p:cNvSpPr>
              <a:spLocks noChangeArrowheads="1"/>
            </p:cNvSpPr>
            <p:nvPr/>
          </p:nvSpPr>
          <p:spPr bwMode="auto">
            <a:xfrm>
              <a:off x="2807" y="281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1800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</p:grpSp>
      <p:grpSp>
        <p:nvGrpSpPr>
          <p:cNvPr id="28706" name="Group 34"/>
          <p:cNvGrpSpPr>
            <a:grpSpLocks/>
          </p:cNvGrpSpPr>
          <p:nvPr/>
        </p:nvGrpSpPr>
        <p:grpSpPr bwMode="auto">
          <a:xfrm>
            <a:off x="33338" y="3479800"/>
            <a:ext cx="966788" cy="1360488"/>
            <a:chOff x="13" y="2192"/>
            <a:chExt cx="609" cy="857"/>
          </a:xfrm>
        </p:grpSpPr>
        <p:sp>
          <p:nvSpPr>
            <p:cNvPr id="706595" name="Rectangle 35"/>
            <p:cNvSpPr>
              <a:spLocks noChangeArrowheads="1"/>
            </p:cNvSpPr>
            <p:nvPr/>
          </p:nvSpPr>
          <p:spPr bwMode="auto">
            <a:xfrm>
              <a:off x="13" y="2300"/>
              <a:ext cx="60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altLang="en-US" sz="1800" b="1" dirty="0" smtClean="0">
                  <a:solidFill>
                    <a:schemeClr val="accent2"/>
                  </a:solidFill>
                  <a:latin typeface="Arial" charset="0"/>
                </a:rPr>
                <a:t>Άριστος</a:t>
              </a:r>
              <a:br>
                <a:rPr lang="el-GR" altLang="en-US" sz="1800" b="1" dirty="0" smtClean="0">
                  <a:solidFill>
                    <a:schemeClr val="accent2"/>
                  </a:solidFill>
                  <a:latin typeface="Arial" charset="0"/>
                </a:rPr>
              </a:br>
              <a:r>
                <a:rPr lang="el-GR" altLang="en-US" sz="1800" b="1" dirty="0" smtClean="0">
                  <a:solidFill>
                    <a:schemeClr val="accent2"/>
                  </a:solidFill>
                  <a:latin typeface="Arial" charset="0"/>
                </a:rPr>
                <a:t>δασμός</a:t>
              </a:r>
              <a:endParaRPr lang="en-GB" altLang="en-US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706596" name="Line 36"/>
            <p:cNvSpPr>
              <a:spLocks noChangeShapeType="1"/>
            </p:cNvSpPr>
            <p:nvPr/>
          </p:nvSpPr>
          <p:spPr bwMode="auto">
            <a:xfrm flipV="1">
              <a:off x="287" y="2192"/>
              <a:ext cx="0" cy="15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597" name="Line 37"/>
            <p:cNvSpPr>
              <a:spLocks noChangeShapeType="1"/>
            </p:cNvSpPr>
            <p:nvPr/>
          </p:nvSpPr>
          <p:spPr bwMode="auto">
            <a:xfrm>
              <a:off x="277" y="2674"/>
              <a:ext cx="0" cy="37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06598" name="Line 38"/>
          <p:cNvSpPr>
            <a:spLocks noChangeShapeType="1"/>
          </p:cNvSpPr>
          <p:nvPr/>
        </p:nvSpPr>
        <p:spPr bwMode="auto">
          <a:xfrm>
            <a:off x="5616575" y="4341813"/>
            <a:ext cx="0" cy="15795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6599" name="Oval 39"/>
          <p:cNvSpPr>
            <a:spLocks noChangeArrowheads="1"/>
          </p:cNvSpPr>
          <p:nvPr/>
        </p:nvSpPr>
        <p:spPr bwMode="auto">
          <a:xfrm>
            <a:off x="5570538" y="4306888"/>
            <a:ext cx="103187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706601" name="Line 40"/>
          <p:cNvSpPr>
            <a:spLocks noChangeShapeType="1"/>
          </p:cNvSpPr>
          <p:nvPr/>
        </p:nvSpPr>
        <p:spPr bwMode="auto">
          <a:xfrm flipV="1">
            <a:off x="3187700" y="5980113"/>
            <a:ext cx="1260475" cy="3841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stealth" w="med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706602" name="AutoShape 41"/>
          <p:cNvSpPr>
            <a:spLocks noChangeArrowheads="1"/>
          </p:cNvSpPr>
          <p:nvPr/>
        </p:nvSpPr>
        <p:spPr bwMode="auto">
          <a:xfrm>
            <a:off x="1112838" y="6038850"/>
            <a:ext cx="2617787" cy="755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 dirty="0">
                <a:solidFill>
                  <a:schemeClr val="accent2"/>
                </a:solidFill>
                <a:latin typeface="Arial" charset="0"/>
              </a:rPr>
              <a:t>Μέγιστο κέρδος για τη χώρα</a:t>
            </a:r>
            <a:endParaRPr lang="en-GB" altLang="en-US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06603" name="Text Box 44"/>
          <p:cNvSpPr txBox="1">
            <a:spLocks noChangeArrowheads="1"/>
          </p:cNvSpPr>
          <p:nvPr/>
        </p:nvSpPr>
        <p:spPr bwMode="auto">
          <a:xfrm>
            <a:off x="0" y="127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Μια χώρα με </a:t>
            </a:r>
            <a:r>
              <a:rPr lang="el-GR" altLang="en-US" b="1" dirty="0" err="1">
                <a:solidFill>
                  <a:schemeClr val="folHlink"/>
                </a:solidFill>
                <a:latin typeface="Arial" charset="0"/>
              </a:rPr>
              <a:t>μονοψωνιακή</a:t>
            </a:r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 ζήτηση για εξαγωγές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8996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166938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Τα οικονομικά επιχειρήματα που ισχύουν για συγκεκριμένες χώρες</a:t>
            </a:r>
            <a:endParaRPr lang="en-GB" dirty="0" smtClean="0">
              <a:solidFill>
                <a:srgbClr val="988576"/>
              </a:solidFill>
            </a:endParaRPr>
          </a:p>
          <a:p>
            <a:pPr lvl="1">
              <a:spcBef>
                <a:spcPct val="60000"/>
              </a:spcBef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για να μπορέσει να εκμεταλλευτεί την μονοψωνιακή δύναμη</a:t>
            </a:r>
            <a:endParaRPr lang="en-GB" dirty="0" smtClean="0">
              <a:solidFill>
                <a:srgbClr val="988576"/>
              </a:solidFill>
            </a:endParaRPr>
          </a:p>
          <a:p>
            <a:pPr lvl="2">
              <a:spcBef>
                <a:spcPct val="60000"/>
              </a:spcBef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ο άριστος δασμολογικός συντελεστής</a:t>
            </a:r>
            <a:endParaRPr lang="en-GB" dirty="0" smtClean="0">
              <a:solidFill>
                <a:srgbClr val="988576"/>
              </a:solidFill>
            </a:endParaRPr>
          </a:p>
        </p:txBody>
      </p:sp>
      <p:sp>
        <p:nvSpPr>
          <p:cNvPr id="468997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111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Επιχειρήματα για τον περιορισμό του εμπορίου</a:t>
            </a:r>
            <a:endParaRPr lang="en-GB" sz="2800" dirty="0"/>
          </a:p>
        </p:txBody>
      </p:sp>
      <p:sp>
        <p:nvSpPr>
          <p:cNvPr id="468998" name="Rectangle 6"/>
          <p:cNvSpPr>
            <a:spLocks/>
          </p:cNvSpPr>
          <p:nvPr/>
        </p:nvSpPr>
        <p:spPr bwMode="auto">
          <a:xfrm>
            <a:off x="301625" y="4093029"/>
            <a:ext cx="8534400" cy="232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για να μπορέσει να εκμεταλλευτεί τη μονοπωλιακή δύναμη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6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ο άριστος φόρος στις εξαγωγές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8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8" grpId="0" build="p" bldLvl="3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1531938" y="1138238"/>
            <a:ext cx="7019924" cy="4389437"/>
            <a:chOff x="965" y="717"/>
            <a:chExt cx="4422" cy="2765"/>
          </a:xfrm>
        </p:grpSpPr>
        <p:sp>
          <p:nvSpPr>
            <p:cNvPr id="700420" name="Line 13"/>
            <p:cNvSpPr>
              <a:spLocks noChangeShapeType="1"/>
            </p:cNvSpPr>
            <p:nvPr/>
          </p:nvSpPr>
          <p:spPr bwMode="auto">
            <a:xfrm>
              <a:off x="965" y="717"/>
              <a:ext cx="3218" cy="253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0421" name="Rectangle 24"/>
            <p:cNvSpPr>
              <a:spLocks noChangeArrowheads="1"/>
            </p:cNvSpPr>
            <p:nvPr/>
          </p:nvSpPr>
          <p:spPr bwMode="auto">
            <a:xfrm>
              <a:off x="4042" y="3249"/>
              <a:ext cx="13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altLang="en-US" sz="1800" dirty="0">
                  <a:solidFill>
                    <a:schemeClr val="tx2"/>
                  </a:solidFill>
                  <a:latin typeface="Arial" charset="0"/>
                </a:rPr>
                <a:t>Παγκόσμια </a:t>
              </a:r>
              <a:r>
                <a:rPr lang="el-GR" altLang="en-US" sz="1800" dirty="0" smtClean="0">
                  <a:solidFill>
                    <a:schemeClr val="tx2"/>
                  </a:solidFill>
                  <a:latin typeface="Arial" charset="0"/>
                </a:rPr>
                <a:t>ζήτηση</a:t>
              </a:r>
              <a:endParaRPr lang="en-GB" altLang="en-US" sz="18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700422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0423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0424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700425" name="Rectangle 7"/>
          <p:cNvSpPr>
            <a:spLocks noChangeArrowheads="1"/>
          </p:cNvSpPr>
          <p:nvPr/>
        </p:nvSpPr>
        <p:spPr bwMode="auto">
          <a:xfrm>
            <a:off x="593725" y="5175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>
                <a:latin typeface="Arial" charset="0"/>
              </a:rPr>
              <a:t>£</a:t>
            </a:r>
          </a:p>
        </p:txBody>
      </p:sp>
      <p:sp>
        <p:nvSpPr>
          <p:cNvPr id="700426" name="Rectangle 8"/>
          <p:cNvSpPr>
            <a:spLocks noChangeArrowheads="1"/>
          </p:cNvSpPr>
          <p:nvPr/>
        </p:nvSpPr>
        <p:spPr bwMode="auto">
          <a:xfrm>
            <a:off x="76803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Q</a:t>
            </a:r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885950" y="941388"/>
            <a:ext cx="6472238" cy="4006850"/>
            <a:chOff x="1188" y="593"/>
            <a:chExt cx="4077" cy="2524"/>
          </a:xfrm>
        </p:grpSpPr>
        <p:sp>
          <p:nvSpPr>
            <p:cNvPr id="700428" name="Arc 10"/>
            <p:cNvSpPr>
              <a:spLocks/>
            </p:cNvSpPr>
            <p:nvPr/>
          </p:nvSpPr>
          <p:spPr bwMode="auto">
            <a:xfrm rot="660000">
              <a:off x="1188" y="593"/>
              <a:ext cx="2289" cy="2524"/>
            </a:xfrm>
            <a:custGeom>
              <a:avLst/>
              <a:gdLst>
                <a:gd name="T0" fmla="*/ 2289 w 23444"/>
                <a:gd name="T1" fmla="*/ 0 h 21600"/>
                <a:gd name="T2" fmla="*/ 0 w 23444"/>
                <a:gd name="T3" fmla="*/ 2515 h 21600"/>
                <a:gd name="T4" fmla="*/ 180 w 2344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44" h="21600" fill="none" extrusionOk="0">
                  <a:moveTo>
                    <a:pt x="23444" y="0"/>
                  </a:moveTo>
                  <a:cubicBezTo>
                    <a:pt x="23444" y="11929"/>
                    <a:pt x="13773" y="21600"/>
                    <a:pt x="1844" y="21600"/>
                  </a:cubicBezTo>
                  <a:cubicBezTo>
                    <a:pt x="1228" y="21600"/>
                    <a:pt x="613" y="21573"/>
                    <a:pt x="-1" y="21521"/>
                  </a:cubicBezTo>
                </a:path>
                <a:path w="23444" h="21600" stroke="0" extrusionOk="0">
                  <a:moveTo>
                    <a:pt x="23444" y="0"/>
                  </a:moveTo>
                  <a:cubicBezTo>
                    <a:pt x="23444" y="11929"/>
                    <a:pt x="13773" y="21600"/>
                    <a:pt x="1844" y="21600"/>
                  </a:cubicBezTo>
                  <a:cubicBezTo>
                    <a:pt x="1228" y="21600"/>
                    <a:pt x="613" y="21573"/>
                    <a:pt x="-1" y="21521"/>
                  </a:cubicBezTo>
                  <a:lnTo>
                    <a:pt x="1844" y="0"/>
                  </a:lnTo>
                  <a:lnTo>
                    <a:pt x="23444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0429" name="Rectangle 11"/>
            <p:cNvSpPr>
              <a:spLocks noChangeArrowheads="1"/>
            </p:cNvSpPr>
            <p:nvPr/>
          </p:nvSpPr>
          <p:spPr bwMode="auto">
            <a:xfrm>
              <a:off x="3676" y="602"/>
              <a:ext cx="158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altLang="en-US" sz="2000" i="1" dirty="0">
                  <a:solidFill>
                    <a:schemeClr val="tx2"/>
                  </a:solidFill>
                  <a:latin typeface="Arial" charset="0"/>
                </a:rPr>
                <a:t>MC = </a:t>
              </a:r>
              <a:r>
                <a:rPr lang="el-GR" altLang="en-US" sz="2000" i="1" dirty="0" smtClean="0">
                  <a:solidFill>
                    <a:schemeClr val="tx2"/>
                  </a:solidFill>
                  <a:latin typeface="Arial" charset="0"/>
                </a:rPr>
                <a:t>συνολική</a:t>
              </a:r>
              <a:br>
                <a:rPr lang="el-GR" altLang="en-US" sz="2000" i="1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l-GR" altLang="en-US" sz="2000" i="1" dirty="0" smtClean="0">
                  <a:solidFill>
                    <a:schemeClr val="tx2"/>
                  </a:solidFill>
                  <a:latin typeface="Arial" charset="0"/>
                </a:rPr>
                <a:t>προσφορά </a:t>
              </a:r>
              <a:r>
                <a:rPr lang="el-GR" altLang="en-US" sz="2000" i="1" dirty="0">
                  <a:solidFill>
                    <a:schemeClr val="tx2"/>
                  </a:solidFill>
                  <a:latin typeface="Arial" charset="0"/>
                </a:rPr>
                <a:t>ανά χώρα</a:t>
              </a:r>
              <a:endParaRPr lang="en-GB" altLang="en-US" sz="16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4464050" y="3630613"/>
            <a:ext cx="473075" cy="2705100"/>
            <a:chOff x="2812" y="2287"/>
            <a:chExt cx="298" cy="1704"/>
          </a:xfrm>
        </p:grpSpPr>
        <p:sp>
          <p:nvSpPr>
            <p:cNvPr id="700431" name="Line 16"/>
            <p:cNvSpPr>
              <a:spLocks noChangeShapeType="1"/>
            </p:cNvSpPr>
            <p:nvPr/>
          </p:nvSpPr>
          <p:spPr bwMode="auto">
            <a:xfrm>
              <a:off x="2949" y="2287"/>
              <a:ext cx="0" cy="144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0432" name="Rectangle 17"/>
            <p:cNvSpPr>
              <a:spLocks noChangeArrowheads="1"/>
            </p:cNvSpPr>
            <p:nvPr/>
          </p:nvSpPr>
          <p:spPr bwMode="auto">
            <a:xfrm>
              <a:off x="2812" y="3741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593725" y="3386138"/>
            <a:ext cx="4070350" cy="400050"/>
            <a:chOff x="374" y="2133"/>
            <a:chExt cx="2564" cy="252"/>
          </a:xfrm>
        </p:grpSpPr>
        <p:sp>
          <p:nvSpPr>
            <p:cNvPr id="700434" name="Line 19"/>
            <p:cNvSpPr>
              <a:spLocks noChangeShapeType="1"/>
            </p:cNvSpPr>
            <p:nvPr/>
          </p:nvSpPr>
          <p:spPr bwMode="auto">
            <a:xfrm flipH="1">
              <a:off x="688" y="2287"/>
              <a:ext cx="22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0435" name="Rectangle 20"/>
            <p:cNvSpPr>
              <a:spLocks noChangeArrowheads="1"/>
            </p:cNvSpPr>
            <p:nvPr/>
          </p:nvSpPr>
          <p:spPr bwMode="auto">
            <a:xfrm>
              <a:off x="374" y="2133"/>
              <a:ext cx="3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4510088" y="3095625"/>
            <a:ext cx="325437" cy="582613"/>
            <a:chOff x="2841" y="1950"/>
            <a:chExt cx="205" cy="367"/>
          </a:xfrm>
        </p:grpSpPr>
        <p:sp>
          <p:nvSpPr>
            <p:cNvPr id="700437" name="Oval 22"/>
            <p:cNvSpPr>
              <a:spLocks noChangeArrowheads="1"/>
            </p:cNvSpPr>
            <p:nvPr/>
          </p:nvSpPr>
          <p:spPr bwMode="auto">
            <a:xfrm>
              <a:off x="2915" y="2252"/>
              <a:ext cx="65" cy="65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  <p:sp>
          <p:nvSpPr>
            <p:cNvPr id="700438" name="Rectangle 23"/>
            <p:cNvSpPr>
              <a:spLocks noChangeArrowheads="1"/>
            </p:cNvSpPr>
            <p:nvPr/>
          </p:nvSpPr>
          <p:spPr bwMode="auto">
            <a:xfrm>
              <a:off x="2841" y="195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5666874" y="2423343"/>
            <a:ext cx="3158039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 dirty="0">
                <a:solidFill>
                  <a:schemeClr val="hlink"/>
                </a:solidFill>
                <a:latin typeface="Arial" charset="0"/>
              </a:rPr>
              <a:t>Η χώρα ως σύνολο είναι </a:t>
            </a:r>
            <a:r>
              <a:rPr lang="el-GR" altLang="en-US" sz="1900" dirty="0" err="1">
                <a:solidFill>
                  <a:schemeClr val="hlink"/>
                </a:solidFill>
                <a:latin typeface="Arial" charset="0"/>
              </a:rPr>
              <a:t>μονοψωνιακή</a:t>
            </a:r>
            <a:r>
              <a:rPr lang="el-GR" altLang="en-US" sz="1900" dirty="0">
                <a:solidFill>
                  <a:schemeClr val="hlink"/>
                </a:solidFill>
                <a:latin typeface="Arial" charset="0"/>
              </a:rPr>
              <a:t>, αλλά οι επιχειρήσεις είναι οι παραγωγοί τιμών.</a:t>
            </a:r>
            <a:endParaRPr lang="en-GB" altLang="en-US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00441" name="Line 28"/>
          <p:cNvSpPr>
            <a:spLocks noChangeShapeType="1"/>
          </p:cNvSpPr>
          <p:nvPr/>
        </p:nvSpPr>
        <p:spPr bwMode="auto">
          <a:xfrm flipH="1" flipV="1">
            <a:off x="4856163" y="6018213"/>
            <a:ext cx="950913" cy="395287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700442" name="AutoShape 29"/>
          <p:cNvSpPr>
            <a:spLocks noChangeArrowheads="1"/>
          </p:cNvSpPr>
          <p:nvPr/>
        </p:nvSpPr>
        <p:spPr bwMode="auto">
          <a:xfrm>
            <a:off x="5065295" y="6040898"/>
            <a:ext cx="2276893" cy="75155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 dirty="0">
                <a:solidFill>
                  <a:schemeClr val="accent1"/>
                </a:solidFill>
                <a:latin typeface="Arial" charset="0"/>
              </a:rPr>
              <a:t>Η ισορροπία της ελεύθερης αγοράς</a:t>
            </a:r>
            <a:endParaRPr lang="en-GB" altLang="en-US" sz="19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00443" name="Text Box 30"/>
          <p:cNvSpPr txBox="1">
            <a:spLocks noChangeArrowheads="1"/>
          </p:cNvSpPr>
          <p:nvPr/>
        </p:nvSpPr>
        <p:spPr bwMode="auto">
          <a:xfrm>
            <a:off x="0" y="285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accent2"/>
                </a:solidFill>
                <a:latin typeface="Arial" charset="0"/>
              </a:rPr>
              <a:t>Μια χώρα με μονοπωλιακή προσφορά </a:t>
            </a:r>
            <a:r>
              <a:rPr lang="el-GR" altLang="en-US" b="1" dirty="0" smtClean="0">
                <a:solidFill>
                  <a:schemeClr val="accent2"/>
                </a:solidFill>
                <a:latin typeface="Arial" charset="0"/>
              </a:rPr>
              <a:t>για εξαγωγές</a:t>
            </a:r>
            <a:endParaRPr lang="en-GB" altLang="en-US" b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8838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spcAft>
                <a:spcPct val="15000"/>
              </a:spcAft>
            </a:pPr>
            <a:r>
              <a:rPr lang="el-GR" sz="2800" b="1" dirty="0">
                <a:solidFill>
                  <a:srgbClr val="006666"/>
                </a:solidFill>
              </a:rPr>
              <a:t>Εξαγωγές αγαθών και υπηρεσιών ως ποσοστό του ΑΕΠ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67173"/>
              </p:ext>
            </p:extLst>
          </p:nvPr>
        </p:nvGraphicFramePr>
        <p:xfrm>
          <a:off x="177129" y="1018228"/>
          <a:ext cx="8690145" cy="520209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79909"/>
                <a:gridCol w="1532844"/>
                <a:gridCol w="1210546"/>
                <a:gridCol w="1037860"/>
                <a:gridCol w="1006087"/>
                <a:gridCol w="913930"/>
                <a:gridCol w="1108969"/>
              </a:tblGrid>
              <a:tr h="757871">
                <a:tc>
                  <a:txBody>
                    <a:bodyPr/>
                    <a:lstStyle/>
                    <a:p>
                      <a:pPr algn="ctr"/>
                      <a:endParaRPr sz="4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4946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1960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53060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1970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6479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1980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9654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1990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43204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2000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644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2010-15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46847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Αυστραλία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12,9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13,9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Καναδάς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19,1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23,3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Γαλλία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13,7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18,8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Γερμανία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19,3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23,5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Ιρλανδία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32,0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38,7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Ιαπωνία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9,7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11,7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3782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Λουξεμβούργο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83,3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91,9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Ολλανδία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43,6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47,7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Ηνωμένο Βασίλειο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25,6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ΗΠΑ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7,2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50225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ΕΕ-15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24,4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7344" y="6583363"/>
            <a:ext cx="61788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l-GR" sz="12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την βάση AMECO (Ευρωπαϊκή Επιτροπή, DGECFIN).</a:t>
            </a:r>
            <a:endParaRPr lang="en-GB" sz="1200" dirty="0">
              <a:solidFill>
                <a:srgbClr val="B2B2B2"/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702467" name="Line 3"/>
          <p:cNvSpPr>
            <a:spLocks noChangeShapeType="1"/>
          </p:cNvSpPr>
          <p:nvPr/>
        </p:nvSpPr>
        <p:spPr bwMode="auto">
          <a:xfrm flipH="1">
            <a:off x="1092200" y="3630613"/>
            <a:ext cx="357187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2468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2469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2470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702471" name="Rectangle 8"/>
          <p:cNvSpPr>
            <a:spLocks noChangeArrowheads="1"/>
          </p:cNvSpPr>
          <p:nvPr/>
        </p:nvSpPr>
        <p:spPr bwMode="auto">
          <a:xfrm>
            <a:off x="593725" y="5175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>
                <a:latin typeface="Arial" charset="0"/>
              </a:rPr>
              <a:t>£</a:t>
            </a:r>
          </a:p>
        </p:txBody>
      </p:sp>
      <p:sp>
        <p:nvSpPr>
          <p:cNvPr id="702472" name="Rectangle 9"/>
          <p:cNvSpPr>
            <a:spLocks noChangeArrowheads="1"/>
          </p:cNvSpPr>
          <p:nvPr/>
        </p:nvSpPr>
        <p:spPr bwMode="auto">
          <a:xfrm>
            <a:off x="76803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Q</a:t>
            </a:r>
          </a:p>
        </p:txBody>
      </p:sp>
      <p:sp>
        <p:nvSpPr>
          <p:cNvPr id="702473" name="Line 10"/>
          <p:cNvSpPr>
            <a:spLocks noChangeShapeType="1"/>
          </p:cNvSpPr>
          <p:nvPr/>
        </p:nvSpPr>
        <p:spPr bwMode="auto">
          <a:xfrm>
            <a:off x="1531938" y="1138238"/>
            <a:ext cx="5108575" cy="40306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2474" name="Arc 12"/>
          <p:cNvSpPr>
            <a:spLocks/>
          </p:cNvSpPr>
          <p:nvPr/>
        </p:nvSpPr>
        <p:spPr bwMode="auto">
          <a:xfrm rot="660000">
            <a:off x="1885950" y="941388"/>
            <a:ext cx="3633788" cy="4006850"/>
          </a:xfrm>
          <a:custGeom>
            <a:avLst/>
            <a:gdLst>
              <a:gd name="T0" fmla="*/ 3633788 w 23444"/>
              <a:gd name="T1" fmla="*/ 0 h 21600"/>
              <a:gd name="T2" fmla="*/ 0 w 23444"/>
              <a:gd name="T3" fmla="*/ 3992195 h 21600"/>
              <a:gd name="T4" fmla="*/ 285817 w 2344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44" h="21600" fill="none" extrusionOk="0">
                <a:moveTo>
                  <a:pt x="23444" y="0"/>
                </a:moveTo>
                <a:cubicBezTo>
                  <a:pt x="23444" y="11929"/>
                  <a:pt x="13773" y="21600"/>
                  <a:pt x="1844" y="21600"/>
                </a:cubicBezTo>
                <a:cubicBezTo>
                  <a:pt x="1228" y="21600"/>
                  <a:pt x="613" y="21573"/>
                  <a:pt x="-1" y="21521"/>
                </a:cubicBezTo>
              </a:path>
              <a:path w="23444" h="21600" stroke="0" extrusionOk="0">
                <a:moveTo>
                  <a:pt x="23444" y="0"/>
                </a:moveTo>
                <a:cubicBezTo>
                  <a:pt x="23444" y="11929"/>
                  <a:pt x="13773" y="21600"/>
                  <a:pt x="1844" y="21600"/>
                </a:cubicBezTo>
                <a:cubicBezTo>
                  <a:pt x="1228" y="21600"/>
                  <a:pt x="613" y="21573"/>
                  <a:pt x="-1" y="21521"/>
                </a:cubicBezTo>
                <a:lnTo>
                  <a:pt x="1844" y="0"/>
                </a:lnTo>
                <a:lnTo>
                  <a:pt x="23444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290888" y="2513013"/>
            <a:ext cx="0" cy="3408362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2476" name="Line 14"/>
          <p:cNvSpPr>
            <a:spLocks noChangeShapeType="1"/>
          </p:cNvSpPr>
          <p:nvPr/>
        </p:nvSpPr>
        <p:spPr bwMode="auto">
          <a:xfrm>
            <a:off x="4681538" y="3630613"/>
            <a:ext cx="0" cy="22907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2477" name="Rectangle 15"/>
          <p:cNvSpPr>
            <a:spLocks noChangeArrowheads="1"/>
          </p:cNvSpPr>
          <p:nvPr/>
        </p:nvSpPr>
        <p:spPr bwMode="auto">
          <a:xfrm>
            <a:off x="5835650" y="955675"/>
            <a:ext cx="252216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i="1" dirty="0">
                <a:solidFill>
                  <a:schemeClr val="tx2"/>
                </a:solidFill>
                <a:latin typeface="Arial" charset="0"/>
              </a:rPr>
              <a:t>MC = συνολική</a:t>
            </a:r>
            <a:br>
              <a:rPr lang="el-GR" altLang="en-US" sz="2000" i="1" dirty="0">
                <a:solidFill>
                  <a:schemeClr val="tx2"/>
                </a:solidFill>
                <a:latin typeface="Arial" charset="0"/>
              </a:rPr>
            </a:br>
            <a:r>
              <a:rPr lang="el-GR" altLang="en-US" sz="2000" i="1" dirty="0">
                <a:solidFill>
                  <a:schemeClr val="tx2"/>
                </a:solidFill>
                <a:latin typeface="Arial" charset="0"/>
              </a:rPr>
              <a:t>προσφορά ανά χώρα</a:t>
            </a:r>
            <a:endParaRPr lang="en-GB" altLang="en-US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02478" name="Rectangle 16"/>
          <p:cNvSpPr>
            <a:spLocks noChangeArrowheads="1"/>
          </p:cNvSpPr>
          <p:nvPr/>
        </p:nvSpPr>
        <p:spPr bwMode="auto">
          <a:xfrm>
            <a:off x="6416675" y="5157788"/>
            <a:ext cx="207114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1800" dirty="0">
                <a:solidFill>
                  <a:schemeClr val="tx2"/>
                </a:solidFill>
                <a:latin typeface="Arial" charset="0"/>
              </a:rPr>
              <a:t>Παγκόσμια ζήτηση</a:t>
            </a:r>
            <a:endParaRPr lang="en-GB" altLang="en-US" sz="18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4618" name="Group 42"/>
          <p:cNvGrpSpPr>
            <a:grpSpLocks/>
          </p:cNvGrpSpPr>
          <p:nvPr/>
        </p:nvGrpSpPr>
        <p:grpSpPr bwMode="auto">
          <a:xfrm>
            <a:off x="1341438" y="1560513"/>
            <a:ext cx="3937000" cy="5295900"/>
            <a:chOff x="845" y="983"/>
            <a:chExt cx="2480" cy="3336"/>
          </a:xfrm>
        </p:grpSpPr>
        <p:sp>
          <p:nvSpPr>
            <p:cNvPr id="702480" name="Line 11"/>
            <p:cNvSpPr>
              <a:spLocks noChangeShapeType="1"/>
            </p:cNvSpPr>
            <p:nvPr/>
          </p:nvSpPr>
          <p:spPr bwMode="auto">
            <a:xfrm>
              <a:off x="845" y="983"/>
              <a:ext cx="2100" cy="316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2481" name="Rectangle 17"/>
            <p:cNvSpPr>
              <a:spLocks noChangeArrowheads="1"/>
            </p:cNvSpPr>
            <p:nvPr/>
          </p:nvSpPr>
          <p:spPr bwMode="auto">
            <a:xfrm>
              <a:off x="2960" y="4069"/>
              <a:ext cx="3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MR</a:t>
              </a:r>
            </a:p>
          </p:txBody>
        </p:sp>
      </p:grp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054350" y="59388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702483" name="Rectangle 19"/>
          <p:cNvSpPr>
            <a:spLocks noChangeArrowheads="1"/>
          </p:cNvSpPr>
          <p:nvPr/>
        </p:nvSpPr>
        <p:spPr bwMode="auto">
          <a:xfrm>
            <a:off x="4464050" y="59388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02484" name="Oval 20"/>
          <p:cNvSpPr>
            <a:spLocks noChangeArrowheads="1"/>
          </p:cNvSpPr>
          <p:nvPr/>
        </p:nvSpPr>
        <p:spPr bwMode="auto">
          <a:xfrm>
            <a:off x="4627563" y="3575050"/>
            <a:ext cx="103187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633413" y="2330450"/>
            <a:ext cx="2657475" cy="400050"/>
            <a:chOff x="399" y="1468"/>
            <a:chExt cx="1674" cy="252"/>
          </a:xfrm>
        </p:grpSpPr>
        <p:sp>
          <p:nvSpPr>
            <p:cNvPr id="702486" name="Line 22"/>
            <p:cNvSpPr>
              <a:spLocks noChangeShapeType="1"/>
            </p:cNvSpPr>
            <p:nvPr/>
          </p:nvSpPr>
          <p:spPr bwMode="auto">
            <a:xfrm flipH="1">
              <a:off x="677" y="1595"/>
              <a:ext cx="139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2487" name="Rectangle 23"/>
            <p:cNvSpPr>
              <a:spLocks noChangeArrowheads="1"/>
            </p:cNvSpPr>
            <p:nvPr/>
          </p:nvSpPr>
          <p:spPr bwMode="auto">
            <a:xfrm>
              <a:off x="399" y="1468"/>
              <a:ext cx="3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668338" y="4205288"/>
            <a:ext cx="2622550" cy="400050"/>
            <a:chOff x="421" y="2649"/>
            <a:chExt cx="1652" cy="252"/>
          </a:xfrm>
        </p:grpSpPr>
        <p:sp>
          <p:nvSpPr>
            <p:cNvPr id="702489" name="Line 25"/>
            <p:cNvSpPr>
              <a:spLocks noChangeShapeType="1"/>
            </p:cNvSpPr>
            <p:nvPr/>
          </p:nvSpPr>
          <p:spPr bwMode="auto">
            <a:xfrm flipH="1">
              <a:off x="688" y="2842"/>
              <a:ext cx="138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2490" name="Rectangle 26"/>
            <p:cNvSpPr>
              <a:spLocks noChangeArrowheads="1"/>
            </p:cNvSpPr>
            <p:nvPr/>
          </p:nvSpPr>
          <p:spPr bwMode="auto">
            <a:xfrm>
              <a:off x="421" y="2649"/>
              <a:ext cx="2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702491" name="Rectangle 27"/>
          <p:cNvSpPr>
            <a:spLocks noChangeArrowheads="1"/>
          </p:cNvSpPr>
          <p:nvPr/>
        </p:nvSpPr>
        <p:spPr bwMode="auto">
          <a:xfrm>
            <a:off x="633413" y="3386138"/>
            <a:ext cx="474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12700" y="2568575"/>
            <a:ext cx="966789" cy="1831975"/>
            <a:chOff x="-8" y="1618"/>
            <a:chExt cx="609" cy="1154"/>
          </a:xfrm>
        </p:grpSpPr>
        <p:sp>
          <p:nvSpPr>
            <p:cNvPr id="702493" name="Rectangle 29"/>
            <p:cNvSpPr>
              <a:spLocks noChangeArrowheads="1"/>
            </p:cNvSpPr>
            <p:nvPr/>
          </p:nvSpPr>
          <p:spPr bwMode="auto">
            <a:xfrm>
              <a:off x="-8" y="1798"/>
              <a:ext cx="609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altLang="en-US" sz="1800" b="1" dirty="0" smtClean="0">
                  <a:solidFill>
                    <a:schemeClr val="folHlink"/>
                  </a:solidFill>
                  <a:latin typeface="Arial" charset="0"/>
                </a:rPr>
                <a:t>Άριστος</a:t>
              </a:r>
              <a:br>
                <a:rPr lang="el-GR" altLang="en-US" sz="1800" b="1" dirty="0" smtClean="0">
                  <a:solidFill>
                    <a:schemeClr val="folHlink"/>
                  </a:solidFill>
                  <a:latin typeface="Arial" charset="0"/>
                </a:rPr>
              </a:br>
              <a:r>
                <a:rPr lang="el-GR" altLang="en-US" sz="1800" b="1" dirty="0" smtClean="0">
                  <a:solidFill>
                    <a:schemeClr val="folHlink"/>
                  </a:solidFill>
                  <a:latin typeface="Arial" charset="0"/>
                </a:rPr>
                <a:t>φόρος</a:t>
              </a:r>
              <a:r>
                <a:rPr lang="el-GR" altLang="en-US" sz="1800" b="1" dirty="0">
                  <a:solidFill>
                    <a:schemeClr val="folHlink"/>
                  </a:solidFill>
                  <a:latin typeface="Arial" charset="0"/>
                </a:rPr>
                <a:t/>
              </a:r>
              <a:br>
                <a:rPr lang="el-GR" altLang="en-US" sz="1800" b="1" dirty="0">
                  <a:solidFill>
                    <a:schemeClr val="folHlink"/>
                  </a:solidFill>
                  <a:latin typeface="Arial" charset="0"/>
                </a:rPr>
              </a:br>
              <a:r>
                <a:rPr lang="el-GR" altLang="en-US" sz="1800" b="1" dirty="0" err="1" smtClean="0">
                  <a:solidFill>
                    <a:schemeClr val="folHlink"/>
                  </a:solidFill>
                  <a:latin typeface="Arial" charset="0"/>
                </a:rPr>
                <a:t>εξα</a:t>
              </a:r>
              <a:r>
                <a:rPr lang="el-GR" altLang="en-US" sz="1800" b="1" dirty="0" smtClean="0">
                  <a:solidFill>
                    <a:schemeClr val="folHlink"/>
                  </a:solidFill>
                  <a:latin typeface="Arial" charset="0"/>
                </a:rPr>
                <a:t>-</a:t>
              </a:r>
              <a:br>
                <a:rPr lang="el-GR" altLang="en-US" sz="1800" b="1" dirty="0" smtClean="0">
                  <a:solidFill>
                    <a:schemeClr val="folHlink"/>
                  </a:solidFill>
                  <a:latin typeface="Arial" charset="0"/>
                </a:rPr>
              </a:br>
              <a:r>
                <a:rPr lang="el-GR" altLang="en-US" sz="1800" b="1" dirty="0" err="1" smtClean="0">
                  <a:solidFill>
                    <a:schemeClr val="folHlink"/>
                  </a:solidFill>
                  <a:latin typeface="Arial" charset="0"/>
                </a:rPr>
                <a:t>γωγών</a:t>
              </a:r>
              <a:r>
                <a:rPr lang="el-GR" altLang="en-US" sz="1800" b="1" dirty="0" smtClean="0">
                  <a:solidFill>
                    <a:schemeClr val="folHlink"/>
                  </a:solidFill>
                  <a:latin typeface="Arial" charset="0"/>
                </a:rPr>
                <a:t> </a:t>
              </a:r>
              <a:endParaRPr lang="en-GB" altLang="en-US" sz="1800" dirty="0">
                <a:solidFill>
                  <a:schemeClr val="folHlink"/>
                </a:solidFill>
                <a:latin typeface="Arial" charset="0"/>
              </a:endParaRPr>
            </a:p>
          </p:txBody>
        </p:sp>
        <p:sp>
          <p:nvSpPr>
            <p:cNvPr id="702494" name="Line 30"/>
            <p:cNvSpPr>
              <a:spLocks noChangeShapeType="1"/>
            </p:cNvSpPr>
            <p:nvPr/>
          </p:nvSpPr>
          <p:spPr bwMode="auto">
            <a:xfrm flipV="1">
              <a:off x="285" y="1618"/>
              <a:ext cx="0" cy="21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2495" name="Line 31"/>
            <p:cNvSpPr>
              <a:spLocks noChangeShapeType="1"/>
            </p:cNvSpPr>
            <p:nvPr/>
          </p:nvSpPr>
          <p:spPr bwMode="auto">
            <a:xfrm>
              <a:off x="285" y="2564"/>
              <a:ext cx="0" cy="20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02496" name="Rectangle 32"/>
          <p:cNvSpPr>
            <a:spLocks noChangeArrowheads="1"/>
          </p:cNvSpPr>
          <p:nvPr/>
        </p:nvSpPr>
        <p:spPr bwMode="auto">
          <a:xfrm>
            <a:off x="4510088" y="30956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3244850" y="4125913"/>
            <a:ext cx="338138" cy="433387"/>
            <a:chOff x="2044" y="2599"/>
            <a:chExt cx="213" cy="273"/>
          </a:xfrm>
        </p:grpSpPr>
        <p:sp>
          <p:nvSpPr>
            <p:cNvPr id="702498" name="Rectangle 34"/>
            <p:cNvSpPr>
              <a:spLocks noChangeArrowheads="1"/>
            </p:cNvSpPr>
            <p:nvPr/>
          </p:nvSpPr>
          <p:spPr bwMode="auto">
            <a:xfrm>
              <a:off x="2052" y="259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02499" name="Oval 35"/>
            <p:cNvSpPr>
              <a:spLocks noChangeArrowheads="1"/>
            </p:cNvSpPr>
            <p:nvPr/>
          </p:nvSpPr>
          <p:spPr bwMode="auto">
            <a:xfrm>
              <a:off x="2044" y="2807"/>
              <a:ext cx="65" cy="65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grpSp>
        <p:nvGrpSpPr>
          <p:cNvPr id="24612" name="Group 36"/>
          <p:cNvGrpSpPr>
            <a:grpSpLocks/>
          </p:cNvGrpSpPr>
          <p:nvPr/>
        </p:nvGrpSpPr>
        <p:grpSpPr bwMode="auto">
          <a:xfrm>
            <a:off x="3236913" y="2143125"/>
            <a:ext cx="338137" cy="436563"/>
            <a:chOff x="2039" y="1350"/>
            <a:chExt cx="213" cy="275"/>
          </a:xfrm>
        </p:grpSpPr>
        <p:sp>
          <p:nvSpPr>
            <p:cNvPr id="702501" name="Rectangle 37"/>
            <p:cNvSpPr>
              <a:spLocks noChangeArrowheads="1"/>
            </p:cNvSpPr>
            <p:nvPr/>
          </p:nvSpPr>
          <p:spPr bwMode="auto">
            <a:xfrm>
              <a:off x="2056" y="135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702502" name="Oval 38"/>
            <p:cNvSpPr>
              <a:spLocks noChangeArrowheads="1"/>
            </p:cNvSpPr>
            <p:nvPr/>
          </p:nvSpPr>
          <p:spPr bwMode="auto">
            <a:xfrm>
              <a:off x="2039" y="1560"/>
              <a:ext cx="65" cy="65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grpSp>
        <p:nvGrpSpPr>
          <p:cNvPr id="24617" name="Group 41"/>
          <p:cNvGrpSpPr>
            <a:grpSpLocks/>
          </p:cNvGrpSpPr>
          <p:nvPr/>
        </p:nvGrpSpPr>
        <p:grpSpPr bwMode="auto">
          <a:xfrm>
            <a:off x="3373438" y="3025775"/>
            <a:ext cx="4978400" cy="2843213"/>
            <a:chOff x="2125" y="1906"/>
            <a:chExt cx="3136" cy="1791"/>
          </a:xfrm>
        </p:grpSpPr>
        <p:sp>
          <p:nvSpPr>
            <p:cNvPr id="702504" name="Line 39"/>
            <p:cNvSpPr>
              <a:spLocks noChangeShapeType="1"/>
            </p:cNvSpPr>
            <p:nvPr/>
          </p:nvSpPr>
          <p:spPr bwMode="auto">
            <a:xfrm flipH="1">
              <a:off x="2125" y="2343"/>
              <a:ext cx="1954" cy="135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702505" name="AutoShape 40"/>
            <p:cNvSpPr>
              <a:spLocks noChangeArrowheads="1"/>
            </p:cNvSpPr>
            <p:nvPr/>
          </p:nvSpPr>
          <p:spPr bwMode="auto">
            <a:xfrm>
              <a:off x="3612" y="1906"/>
              <a:ext cx="1649" cy="47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222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defTabSz="762000"/>
              <a:r>
                <a:rPr lang="el-GR" altLang="en-US" sz="1900" dirty="0">
                  <a:solidFill>
                    <a:schemeClr val="accent2"/>
                  </a:solidFill>
                  <a:latin typeface="Arial" charset="0"/>
                </a:rPr>
                <a:t>Μέγιστο κέρδος για τη χώρα</a:t>
              </a:r>
              <a:endParaRPr lang="en-GB" altLang="en-US" sz="19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702506" name="Text Box 43"/>
          <p:cNvSpPr txBox="1">
            <a:spLocks noChangeArrowheads="1"/>
          </p:cNvSpPr>
          <p:nvPr/>
        </p:nvSpPr>
        <p:spPr bwMode="auto">
          <a:xfrm>
            <a:off x="0" y="285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accent2"/>
                </a:solidFill>
                <a:latin typeface="Arial" charset="0"/>
              </a:rPr>
              <a:t>Μια χώρα με μονοπωλιακή προσφορά για εξαγωγές</a:t>
            </a:r>
            <a:endParaRPr lang="en-GB" altLang="en-US" b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24594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5139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5140" name="Rectangle 1028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3481388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Τα οικονομικά επιχειρήματα που ισχύουν για συγκεκριμένες χώρες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spcBef>
                <a:spcPct val="60000"/>
              </a:spcBef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για να μπορέσει να εκμεταλλευτεί την μονοψωνιακή δύναμη</a:t>
            </a:r>
            <a:endParaRPr lang="en-GB" dirty="0">
              <a:solidFill>
                <a:srgbClr val="988576"/>
              </a:solidFill>
            </a:endParaRPr>
          </a:p>
          <a:p>
            <a:pPr lvl="2">
              <a:spcBef>
                <a:spcPct val="60000"/>
              </a:spcBef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ο άριστος δασμολογικός συντελεστής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spcBef>
                <a:spcPct val="60000"/>
              </a:spcBef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  <a:latin typeface="Arial" charset="0"/>
              </a:rPr>
              <a:t>για να μπορέσει να εκμεταλλευτεί τη μονοπωλιακή δύναμη </a:t>
            </a:r>
            <a:endParaRPr lang="en-GB" dirty="0">
              <a:solidFill>
                <a:srgbClr val="988576"/>
              </a:solidFill>
            </a:endParaRPr>
          </a:p>
          <a:p>
            <a:pPr lvl="2">
              <a:spcBef>
                <a:spcPct val="60000"/>
              </a:spcBef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  <a:latin typeface="Arial" charset="0"/>
              </a:rPr>
              <a:t>ο άριστος φόρος στις εξαγωγές</a:t>
            </a:r>
            <a:endParaRPr lang="en-GB" dirty="0" smtClean="0">
              <a:solidFill>
                <a:srgbClr val="988576"/>
              </a:solidFill>
              <a:latin typeface="Arial" charset="0"/>
            </a:endParaRPr>
          </a:p>
        </p:txBody>
      </p:sp>
      <p:sp>
        <p:nvSpPr>
          <p:cNvPr id="475141" name="Rectangle 1029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111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Επιχειρήματα για τον περιορισμό του εμπορίου</a:t>
            </a:r>
            <a:endParaRPr lang="en-GB" sz="2800" dirty="0"/>
          </a:p>
        </p:txBody>
      </p:sp>
      <p:sp>
        <p:nvSpPr>
          <p:cNvPr id="475142" name="Rectangle 1030"/>
          <p:cNvSpPr>
            <a:spLocks/>
          </p:cNvSpPr>
          <p:nvPr/>
        </p:nvSpPr>
        <p:spPr bwMode="auto">
          <a:xfrm>
            <a:off x="301625" y="5428343"/>
            <a:ext cx="8534400" cy="96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για να προστατέψει παρακμάζουσες βιομηχανίες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για να βελτιώσει το  ισοζύγιο πληρωμών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2" grpId="0" build="p" bldLvl="2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718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7188" name="Rectangle 102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Μη οικονομικά επιχειρήματα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l-GR" dirty="0" smtClean="0"/>
              <a:t>Παραπλανητικά επιχειρήματα</a:t>
            </a:r>
            <a:endParaRPr lang="en-GB" sz="1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dirty="0" smtClean="0"/>
              <a:t>‘</a:t>
            </a:r>
            <a:r>
              <a:rPr lang="el-GR" dirty="0" smtClean="0"/>
              <a:t>οι εισαγωγές μειώνουν το βιοτικό επίπεδο</a:t>
            </a:r>
            <a:r>
              <a:rPr lang="en-GB" dirty="0" smtClean="0"/>
              <a:t>’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‘</a:t>
            </a:r>
            <a:r>
              <a:rPr lang="el-GR" dirty="0" smtClean="0"/>
              <a:t> απαιτείται προστασία από τη φθηνή ξένη εργασία</a:t>
            </a:r>
            <a:r>
              <a:rPr lang="en-GB" dirty="0" smtClean="0"/>
              <a:t>’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‘</a:t>
            </a:r>
            <a:r>
              <a:rPr lang="el-GR" dirty="0" smtClean="0"/>
              <a:t>η προστασία μειώνει την ανεργία </a:t>
            </a:r>
            <a:r>
              <a:rPr lang="en-GB" dirty="0" smtClean="0"/>
              <a:t>’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‘</a:t>
            </a:r>
            <a:r>
              <a:rPr lang="el-GR" dirty="0" smtClean="0"/>
              <a:t>το ντάμπινγκ είναι πάντα κακό για τη χώρα εισαγωγής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477189" name="Rectangle 1029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111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Επιχειρήματα για τον περιορισμό του εμπορίου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build="p" bldLvl="2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923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Προβλήματα με την προστασία</a:t>
            </a:r>
            <a:endParaRPr lang="en-GB" dirty="0"/>
          </a:p>
          <a:p>
            <a:pPr lvl="1"/>
            <a:r>
              <a:rPr lang="el-GR" dirty="0" smtClean="0"/>
              <a:t>απώλεια ευημερίας από την προστασία</a:t>
            </a:r>
            <a:endParaRPr lang="en-GB" dirty="0"/>
          </a:p>
        </p:txBody>
      </p:sp>
      <p:sp>
        <p:nvSpPr>
          <p:cNvPr id="479237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Επιχειρήματα για τον περιορισμό του εμπορίου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9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build="p" bldLvl="2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1063625" y="627063"/>
            <a:ext cx="7145338" cy="53022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481286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81287" name="Group 7"/>
          <p:cNvGrpSpPr>
            <a:grpSpLocks/>
          </p:cNvGrpSpPr>
          <p:nvPr/>
        </p:nvGrpSpPr>
        <p:grpSpPr bwMode="auto">
          <a:xfrm>
            <a:off x="1066800" y="898525"/>
            <a:ext cx="6938963" cy="3825875"/>
            <a:chOff x="672" y="566"/>
            <a:chExt cx="4371" cy="2410"/>
          </a:xfrm>
        </p:grpSpPr>
        <p:sp>
          <p:nvSpPr>
            <p:cNvPr id="481288" name="Line 8"/>
            <p:cNvSpPr>
              <a:spLocks noChangeShapeType="1"/>
            </p:cNvSpPr>
            <p:nvPr/>
          </p:nvSpPr>
          <p:spPr bwMode="auto">
            <a:xfrm flipV="1">
              <a:off x="672" y="816"/>
              <a:ext cx="3456" cy="216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289" name="Rectangle 9"/>
            <p:cNvSpPr>
              <a:spLocks noChangeArrowheads="1"/>
            </p:cNvSpPr>
            <p:nvPr/>
          </p:nvSpPr>
          <p:spPr bwMode="auto">
            <a:xfrm>
              <a:off x="4070" y="566"/>
              <a:ext cx="9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dom</a:t>
              </a:r>
              <a:r>
                <a:rPr lang="en-GB" sz="24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(=</a:t>
              </a:r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MC</a:t>
              </a: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481290" name="Group 10"/>
          <p:cNvGrpSpPr>
            <a:grpSpLocks/>
          </p:cNvGrpSpPr>
          <p:nvPr/>
        </p:nvGrpSpPr>
        <p:grpSpPr bwMode="auto">
          <a:xfrm>
            <a:off x="1579563" y="4267200"/>
            <a:ext cx="473075" cy="2089150"/>
            <a:chOff x="995" y="2688"/>
            <a:chExt cx="298" cy="1316"/>
          </a:xfrm>
        </p:grpSpPr>
        <p:sp>
          <p:nvSpPr>
            <p:cNvPr id="481291" name="Line 11"/>
            <p:cNvSpPr>
              <a:spLocks noChangeShapeType="1"/>
            </p:cNvSpPr>
            <p:nvPr/>
          </p:nvSpPr>
          <p:spPr bwMode="auto">
            <a:xfrm>
              <a:off x="1126" y="2688"/>
              <a:ext cx="0" cy="105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292" name="Rectangle 12"/>
            <p:cNvSpPr>
              <a:spLocks noChangeArrowheads="1"/>
            </p:cNvSpPr>
            <p:nvPr/>
          </p:nvSpPr>
          <p:spPr bwMode="auto">
            <a:xfrm>
              <a:off x="995" y="375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81293" name="Group 13"/>
          <p:cNvGrpSpPr>
            <a:grpSpLocks/>
          </p:cNvGrpSpPr>
          <p:nvPr/>
        </p:nvGrpSpPr>
        <p:grpSpPr bwMode="auto">
          <a:xfrm>
            <a:off x="5048250" y="4262438"/>
            <a:ext cx="473075" cy="2076450"/>
            <a:chOff x="3180" y="2685"/>
            <a:chExt cx="298" cy="1308"/>
          </a:xfrm>
        </p:grpSpPr>
        <p:sp>
          <p:nvSpPr>
            <p:cNvPr id="481294" name="Line 14"/>
            <p:cNvSpPr>
              <a:spLocks noChangeShapeType="1"/>
            </p:cNvSpPr>
            <p:nvPr/>
          </p:nvSpPr>
          <p:spPr bwMode="auto">
            <a:xfrm>
              <a:off x="3335" y="2685"/>
              <a:ext cx="0" cy="104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295" name="Rectangle 15"/>
            <p:cNvSpPr>
              <a:spLocks noChangeArrowheads="1"/>
            </p:cNvSpPr>
            <p:nvPr/>
          </p:nvSpPr>
          <p:spPr bwMode="auto">
            <a:xfrm>
              <a:off x="3180" y="374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81296" name="Group 16"/>
          <p:cNvGrpSpPr>
            <a:grpSpLocks/>
          </p:cNvGrpSpPr>
          <p:nvPr/>
        </p:nvGrpSpPr>
        <p:grpSpPr bwMode="auto">
          <a:xfrm>
            <a:off x="498475" y="4068763"/>
            <a:ext cx="7024688" cy="415925"/>
            <a:chOff x="314" y="2563"/>
            <a:chExt cx="4425" cy="262"/>
          </a:xfrm>
        </p:grpSpPr>
        <p:grpSp>
          <p:nvGrpSpPr>
            <p:cNvPr id="481297" name="Group 17"/>
            <p:cNvGrpSpPr>
              <a:grpSpLocks/>
            </p:cNvGrpSpPr>
            <p:nvPr/>
          </p:nvGrpSpPr>
          <p:grpSpPr bwMode="auto">
            <a:xfrm>
              <a:off x="672" y="2563"/>
              <a:ext cx="4067" cy="250"/>
              <a:chOff x="672" y="2563"/>
              <a:chExt cx="4067" cy="250"/>
            </a:xfrm>
          </p:grpSpPr>
          <p:sp>
            <p:nvSpPr>
              <p:cNvPr id="481298" name="Line 18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3504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81299" name="Rectangle 19"/>
              <p:cNvSpPr>
                <a:spLocks noChangeArrowheads="1"/>
              </p:cNvSpPr>
              <p:nvPr/>
            </p:nvSpPr>
            <p:spPr bwMode="auto">
              <a:xfrm>
                <a:off x="4166" y="2563"/>
                <a:ext cx="57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GB" sz="2000" i="1">
                    <a:solidFill>
                      <a:schemeClr val="folHlink"/>
                    </a:solidFill>
                    <a:latin typeface="Arial" charset="0"/>
                  </a:rPr>
                  <a:t>S </a:t>
                </a:r>
                <a:r>
                  <a:rPr lang="en-GB" sz="2400" baseline="-25000">
                    <a:solidFill>
                      <a:schemeClr val="folHlink"/>
                    </a:solidFill>
                    <a:latin typeface="Arial" charset="0"/>
                  </a:rPr>
                  <a:t>world</a:t>
                </a:r>
              </a:p>
            </p:txBody>
          </p:sp>
        </p:grpSp>
        <p:sp>
          <p:nvSpPr>
            <p:cNvPr id="481300" name="Rectangle 20"/>
            <p:cNvSpPr>
              <a:spLocks noChangeArrowheads="1"/>
            </p:cNvSpPr>
            <p:nvPr/>
          </p:nvSpPr>
          <p:spPr bwMode="auto">
            <a:xfrm>
              <a:off x="314" y="2575"/>
              <a:ext cx="3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W</a:t>
              </a:r>
            </a:p>
          </p:txBody>
        </p:sp>
      </p:grpSp>
      <p:grpSp>
        <p:nvGrpSpPr>
          <p:cNvPr id="481301" name="Group 21"/>
          <p:cNvGrpSpPr>
            <a:grpSpLocks/>
          </p:cNvGrpSpPr>
          <p:nvPr/>
        </p:nvGrpSpPr>
        <p:grpSpPr bwMode="auto">
          <a:xfrm>
            <a:off x="1066800" y="1524000"/>
            <a:ext cx="7075488" cy="4340225"/>
            <a:chOff x="672" y="960"/>
            <a:chExt cx="4457" cy="2734"/>
          </a:xfrm>
        </p:grpSpPr>
        <p:sp>
          <p:nvSpPr>
            <p:cNvPr id="481302" name="Line 22"/>
            <p:cNvSpPr>
              <a:spLocks noChangeShapeType="1"/>
            </p:cNvSpPr>
            <p:nvPr/>
          </p:nvSpPr>
          <p:spPr bwMode="auto">
            <a:xfrm>
              <a:off x="672" y="960"/>
              <a:ext cx="3984" cy="25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303" name="Rectangle 23"/>
            <p:cNvSpPr>
              <a:spLocks noChangeArrowheads="1"/>
            </p:cNvSpPr>
            <p:nvPr/>
          </p:nvSpPr>
          <p:spPr bwMode="auto">
            <a:xfrm>
              <a:off x="4648" y="3444"/>
              <a:ext cx="4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dom</a:t>
              </a:r>
            </a:p>
          </p:txBody>
        </p:sp>
      </p:grpSp>
      <p:sp>
        <p:nvSpPr>
          <p:cNvPr id="481304" name="Line 24"/>
          <p:cNvSpPr>
            <a:spLocks noChangeShapeType="1"/>
          </p:cNvSpPr>
          <p:nvPr/>
        </p:nvSpPr>
        <p:spPr bwMode="auto">
          <a:xfrm>
            <a:off x="1066800" y="5943600"/>
            <a:ext cx="7126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305" name="AutoShape 25"/>
          <p:cNvSpPr>
            <a:spLocks noChangeArrowheads="1"/>
          </p:cNvSpPr>
          <p:nvPr/>
        </p:nvSpPr>
        <p:spPr bwMode="auto">
          <a:xfrm>
            <a:off x="5746750" y="2218377"/>
            <a:ext cx="1450975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Θέση ελεύθερου εμπορίου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81306" name="Text Box 26"/>
          <p:cNvSpPr txBox="1">
            <a:spLocks noChangeArrowheads="1"/>
          </p:cNvSpPr>
          <p:nvPr/>
        </p:nvSpPr>
        <p:spPr bwMode="auto">
          <a:xfrm>
            <a:off x="0" y="3810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Το κόστος της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προστασίας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5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1063625" y="627063"/>
            <a:ext cx="7145338" cy="53022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31" name="Freeform 3" descr="Pink tissue paper"/>
          <p:cNvSpPr>
            <a:spLocks/>
          </p:cNvSpPr>
          <p:nvPr/>
        </p:nvSpPr>
        <p:spPr bwMode="auto">
          <a:xfrm>
            <a:off x="1076325" y="3803650"/>
            <a:ext cx="4200525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02" y="0"/>
              </a:cxn>
              <a:cxn ang="0">
                <a:pos x="2646" y="282"/>
              </a:cxn>
              <a:cxn ang="0">
                <a:pos x="0" y="282"/>
              </a:cxn>
              <a:cxn ang="0">
                <a:pos x="0" y="0"/>
              </a:cxn>
            </a:cxnLst>
            <a:rect l="0" t="0" r="r" b="b"/>
            <a:pathLst>
              <a:path w="2646" h="282">
                <a:moveTo>
                  <a:pt x="0" y="0"/>
                </a:moveTo>
                <a:lnTo>
                  <a:pt x="2202" y="0"/>
                </a:lnTo>
                <a:lnTo>
                  <a:pt x="2646" y="282"/>
                </a:lnTo>
                <a:lnTo>
                  <a:pt x="0" y="28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32" name="Line 4"/>
          <p:cNvSpPr>
            <a:spLocks noChangeShapeType="1"/>
          </p:cNvSpPr>
          <p:nvPr/>
        </p:nvSpPr>
        <p:spPr bwMode="auto">
          <a:xfrm>
            <a:off x="1066800" y="5943600"/>
            <a:ext cx="7126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83334" name="Rectangle 6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483335" name="Rectangle 7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483336" name="Line 8"/>
          <p:cNvSpPr>
            <a:spLocks noChangeShapeType="1"/>
          </p:cNvSpPr>
          <p:nvPr/>
        </p:nvSpPr>
        <p:spPr bwMode="auto">
          <a:xfrm>
            <a:off x="1066800" y="1524000"/>
            <a:ext cx="6324600" cy="411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37" name="Line 9"/>
          <p:cNvSpPr>
            <a:spLocks noChangeShapeType="1"/>
          </p:cNvSpPr>
          <p:nvPr/>
        </p:nvSpPr>
        <p:spPr bwMode="auto">
          <a:xfrm flipV="1">
            <a:off x="1066800" y="1295400"/>
            <a:ext cx="5486400" cy="3429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38" name="Line 10"/>
          <p:cNvSpPr>
            <a:spLocks noChangeShapeType="1"/>
          </p:cNvSpPr>
          <p:nvPr/>
        </p:nvSpPr>
        <p:spPr bwMode="auto">
          <a:xfrm>
            <a:off x="1066800" y="4267200"/>
            <a:ext cx="5562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39" name="Line 11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40" name="Rectangle 12"/>
          <p:cNvSpPr>
            <a:spLocks noChangeArrowheads="1"/>
          </p:cNvSpPr>
          <p:nvPr/>
        </p:nvSpPr>
        <p:spPr bwMode="auto">
          <a:xfrm>
            <a:off x="6461125" y="898525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dom</a:t>
            </a:r>
            <a:r>
              <a:rPr lang="en-GB" sz="24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(=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MC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grpSp>
        <p:nvGrpSpPr>
          <p:cNvPr id="483341" name="Group 13"/>
          <p:cNvGrpSpPr>
            <a:grpSpLocks/>
          </p:cNvGrpSpPr>
          <p:nvPr/>
        </p:nvGrpSpPr>
        <p:grpSpPr bwMode="auto">
          <a:xfrm>
            <a:off x="1066800" y="3565525"/>
            <a:ext cx="7110413" cy="457200"/>
            <a:chOff x="672" y="2246"/>
            <a:chExt cx="4479" cy="288"/>
          </a:xfrm>
        </p:grpSpPr>
        <p:sp>
          <p:nvSpPr>
            <p:cNvPr id="483342" name="Line 14"/>
            <p:cNvSpPr>
              <a:spLocks noChangeShapeType="1"/>
            </p:cNvSpPr>
            <p:nvPr/>
          </p:nvSpPr>
          <p:spPr bwMode="auto">
            <a:xfrm flipH="1">
              <a:off x="672" y="2400"/>
              <a:ext cx="35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3343" name="Rectangle 15"/>
            <p:cNvSpPr>
              <a:spLocks noChangeArrowheads="1"/>
            </p:cNvSpPr>
            <p:nvPr/>
          </p:nvSpPr>
          <p:spPr bwMode="auto">
            <a:xfrm>
              <a:off x="4166" y="2246"/>
              <a:ext cx="9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S 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world</a:t>
              </a:r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+ tariff</a:t>
              </a:r>
            </a:p>
          </p:txBody>
        </p:sp>
      </p:grpSp>
      <p:sp>
        <p:nvSpPr>
          <p:cNvPr id="483344" name="Rectangle 16"/>
          <p:cNvSpPr>
            <a:spLocks noChangeArrowheads="1"/>
          </p:cNvSpPr>
          <p:nvPr/>
        </p:nvSpPr>
        <p:spPr bwMode="auto">
          <a:xfrm>
            <a:off x="6613525" y="4068763"/>
            <a:ext cx="90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S 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world</a:t>
            </a:r>
          </a:p>
        </p:txBody>
      </p:sp>
      <p:sp>
        <p:nvSpPr>
          <p:cNvPr id="483345" name="Rectangle 17"/>
          <p:cNvSpPr>
            <a:spLocks noChangeArrowheads="1"/>
          </p:cNvSpPr>
          <p:nvPr/>
        </p:nvSpPr>
        <p:spPr bwMode="auto">
          <a:xfrm>
            <a:off x="1050925" y="11731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grpSp>
        <p:nvGrpSpPr>
          <p:cNvPr id="483346" name="Group 18"/>
          <p:cNvGrpSpPr>
            <a:grpSpLocks/>
          </p:cNvGrpSpPr>
          <p:nvPr/>
        </p:nvGrpSpPr>
        <p:grpSpPr bwMode="auto">
          <a:xfrm>
            <a:off x="1050925" y="3382963"/>
            <a:ext cx="4530725" cy="930275"/>
            <a:chOff x="662" y="2131"/>
            <a:chExt cx="2854" cy="586"/>
          </a:xfrm>
        </p:grpSpPr>
        <p:sp>
          <p:nvSpPr>
            <p:cNvPr id="483347" name="Rectangle 19"/>
            <p:cNvSpPr>
              <a:spLocks noChangeArrowheads="1"/>
            </p:cNvSpPr>
            <p:nvPr/>
          </p:nvSpPr>
          <p:spPr bwMode="auto">
            <a:xfrm>
              <a:off x="2870" y="2179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483348" name="Rectangle 20"/>
            <p:cNvSpPr>
              <a:spLocks noChangeArrowheads="1"/>
            </p:cNvSpPr>
            <p:nvPr/>
          </p:nvSpPr>
          <p:spPr bwMode="auto">
            <a:xfrm>
              <a:off x="662" y="213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83349" name="Rectangle 21"/>
            <p:cNvSpPr>
              <a:spLocks noChangeArrowheads="1"/>
            </p:cNvSpPr>
            <p:nvPr/>
          </p:nvSpPr>
          <p:spPr bwMode="auto">
            <a:xfrm>
              <a:off x="662" y="246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83350" name="Rectangle 22"/>
            <p:cNvSpPr>
              <a:spLocks noChangeArrowheads="1"/>
            </p:cNvSpPr>
            <p:nvPr/>
          </p:nvSpPr>
          <p:spPr bwMode="auto">
            <a:xfrm>
              <a:off x="3302" y="2467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83351" name="Line 23"/>
          <p:cNvSpPr>
            <a:spLocks noChangeShapeType="1"/>
          </p:cNvSpPr>
          <p:nvPr/>
        </p:nvSpPr>
        <p:spPr bwMode="auto">
          <a:xfrm>
            <a:off x="1787525" y="4267200"/>
            <a:ext cx="0" cy="1676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52" name="Line 24"/>
          <p:cNvSpPr>
            <a:spLocks noChangeShapeType="1"/>
          </p:cNvSpPr>
          <p:nvPr/>
        </p:nvSpPr>
        <p:spPr bwMode="auto">
          <a:xfrm>
            <a:off x="5281613" y="4262438"/>
            <a:ext cx="0" cy="1665287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3353" name="Rectangle 25"/>
          <p:cNvSpPr>
            <a:spLocks noChangeArrowheads="1"/>
          </p:cNvSpPr>
          <p:nvPr/>
        </p:nvSpPr>
        <p:spPr bwMode="auto">
          <a:xfrm>
            <a:off x="1579563" y="59594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483354" name="Rectangle 26"/>
          <p:cNvSpPr>
            <a:spLocks noChangeArrowheads="1"/>
          </p:cNvSpPr>
          <p:nvPr/>
        </p:nvSpPr>
        <p:spPr bwMode="auto">
          <a:xfrm>
            <a:off x="5048250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grpSp>
        <p:nvGrpSpPr>
          <p:cNvPr id="483355" name="Group 27"/>
          <p:cNvGrpSpPr>
            <a:grpSpLocks/>
          </p:cNvGrpSpPr>
          <p:nvPr/>
        </p:nvGrpSpPr>
        <p:grpSpPr bwMode="auto">
          <a:xfrm>
            <a:off x="2311400" y="3819525"/>
            <a:ext cx="473075" cy="2520950"/>
            <a:chOff x="1456" y="2406"/>
            <a:chExt cx="298" cy="1588"/>
          </a:xfrm>
        </p:grpSpPr>
        <p:sp>
          <p:nvSpPr>
            <p:cNvPr id="483356" name="Line 28"/>
            <p:cNvSpPr>
              <a:spLocks noChangeShapeType="1"/>
            </p:cNvSpPr>
            <p:nvPr/>
          </p:nvSpPr>
          <p:spPr bwMode="auto">
            <a:xfrm>
              <a:off x="1594" y="2406"/>
              <a:ext cx="0" cy="131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3357" name="Rectangle 29"/>
            <p:cNvSpPr>
              <a:spLocks noChangeArrowheads="1"/>
            </p:cNvSpPr>
            <p:nvPr/>
          </p:nvSpPr>
          <p:spPr bwMode="auto">
            <a:xfrm>
              <a:off x="1456" y="374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83358" name="Group 30"/>
          <p:cNvGrpSpPr>
            <a:grpSpLocks/>
          </p:cNvGrpSpPr>
          <p:nvPr/>
        </p:nvGrpSpPr>
        <p:grpSpPr bwMode="auto">
          <a:xfrm>
            <a:off x="4335463" y="3819525"/>
            <a:ext cx="473075" cy="2519363"/>
            <a:chOff x="2731" y="2406"/>
            <a:chExt cx="298" cy="1587"/>
          </a:xfrm>
        </p:grpSpPr>
        <p:sp>
          <p:nvSpPr>
            <p:cNvPr id="483359" name="Line 31"/>
            <p:cNvSpPr>
              <a:spLocks noChangeShapeType="1"/>
            </p:cNvSpPr>
            <p:nvPr/>
          </p:nvSpPr>
          <p:spPr bwMode="auto">
            <a:xfrm>
              <a:off x="2869" y="2406"/>
              <a:ext cx="0" cy="132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3360" name="Rectangle 32"/>
            <p:cNvSpPr>
              <a:spLocks noChangeArrowheads="1"/>
            </p:cNvSpPr>
            <p:nvPr/>
          </p:nvSpPr>
          <p:spPr bwMode="auto">
            <a:xfrm>
              <a:off x="2731" y="374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483361" name="Group 33"/>
          <p:cNvGrpSpPr>
            <a:grpSpLocks/>
          </p:cNvGrpSpPr>
          <p:nvPr/>
        </p:nvGrpSpPr>
        <p:grpSpPr bwMode="auto">
          <a:xfrm>
            <a:off x="-44450" y="3800475"/>
            <a:ext cx="1027113" cy="461963"/>
            <a:chOff x="-28" y="2394"/>
            <a:chExt cx="647" cy="291"/>
          </a:xfrm>
        </p:grpSpPr>
        <p:sp>
          <p:nvSpPr>
            <p:cNvPr id="483362" name="Line 34"/>
            <p:cNvSpPr>
              <a:spLocks noChangeShapeType="1"/>
            </p:cNvSpPr>
            <p:nvPr/>
          </p:nvSpPr>
          <p:spPr bwMode="auto">
            <a:xfrm>
              <a:off x="619" y="2406"/>
              <a:ext cx="0" cy="27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3363" name="Rectangle 35"/>
            <p:cNvSpPr>
              <a:spLocks noChangeArrowheads="1"/>
            </p:cNvSpPr>
            <p:nvPr/>
          </p:nvSpPr>
          <p:spPr bwMode="auto">
            <a:xfrm>
              <a:off x="-28" y="2394"/>
              <a:ext cx="6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sz="2000" dirty="0">
                  <a:solidFill>
                    <a:schemeClr val="accent1"/>
                  </a:solidFill>
                  <a:latin typeface="Arial" charset="0"/>
                </a:rPr>
                <a:t>Δασμός</a:t>
              </a:r>
              <a:endParaRPr lang="en-GB" sz="2000" dirty="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sp>
        <p:nvSpPr>
          <p:cNvPr id="483364" name="Rectangle 36"/>
          <p:cNvSpPr>
            <a:spLocks noChangeArrowheads="1"/>
          </p:cNvSpPr>
          <p:nvPr/>
        </p:nvSpPr>
        <p:spPr bwMode="auto">
          <a:xfrm>
            <a:off x="239713" y="3460750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+ t</a:t>
            </a:r>
          </a:p>
        </p:txBody>
      </p:sp>
      <p:sp>
        <p:nvSpPr>
          <p:cNvPr id="483365" name="Rectangle 37"/>
          <p:cNvSpPr>
            <a:spLocks noChangeArrowheads="1"/>
          </p:cNvSpPr>
          <p:nvPr/>
        </p:nvSpPr>
        <p:spPr bwMode="auto">
          <a:xfrm>
            <a:off x="498475" y="4087813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483366" name="Rectangle 38"/>
          <p:cNvSpPr>
            <a:spLocks noChangeArrowheads="1"/>
          </p:cNvSpPr>
          <p:nvPr/>
        </p:nvSpPr>
        <p:spPr bwMode="auto">
          <a:xfrm>
            <a:off x="7378700" y="5467350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dom</a:t>
            </a:r>
          </a:p>
        </p:txBody>
      </p:sp>
      <p:sp>
        <p:nvSpPr>
          <p:cNvPr id="483367" name="AutoShape 39" descr="Parchment"/>
          <p:cNvSpPr>
            <a:spLocks noChangeArrowheads="1"/>
          </p:cNvSpPr>
          <p:nvPr/>
        </p:nvSpPr>
        <p:spPr bwMode="auto">
          <a:xfrm>
            <a:off x="2052638" y="746125"/>
            <a:ext cx="2913063" cy="1255378"/>
          </a:xfrm>
          <a:prstGeom prst="roundRect">
            <a:avLst>
              <a:gd name="adj" fmla="val 1666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Η περιοχή </a:t>
            </a:r>
            <a:r>
              <a:rPr lang="el-GR" sz="1900" i="1" dirty="0" err="1">
                <a:solidFill>
                  <a:schemeClr val="accent2"/>
                </a:solidFill>
                <a:latin typeface="Arial" charset="0"/>
              </a:rPr>
              <a:t>edbc</a:t>
            </a:r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ισούται</a:t>
            </a:r>
            <a:br>
              <a:rPr lang="el-GR" sz="19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με </a:t>
            </a:r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την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απώλεια</a:t>
            </a:r>
            <a:br>
              <a:rPr lang="el-GR" sz="19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του πλεονάσματος</a:t>
            </a:r>
            <a:br>
              <a:rPr lang="el-GR" sz="19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του </a:t>
            </a:r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καταναλωτή</a:t>
            </a:r>
            <a:endParaRPr lang="en-GB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83368" name="AutoShape 40"/>
          <p:cNvSpPr>
            <a:spLocks noChangeArrowheads="1"/>
          </p:cNvSpPr>
          <p:nvPr/>
        </p:nvSpPr>
        <p:spPr bwMode="auto">
          <a:xfrm>
            <a:off x="6172200" y="2361073"/>
            <a:ext cx="1665288" cy="75155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Επιβάλλεται τιμολόγιο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83369" name="Text Box 41"/>
          <p:cNvSpPr txBox="1">
            <a:spLocks noChangeArrowheads="1"/>
          </p:cNvSpPr>
          <p:nvPr/>
        </p:nvSpPr>
        <p:spPr bwMode="auto">
          <a:xfrm>
            <a:off x="0" y="3810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Το κόστος της προστασίας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animBg="1"/>
      <p:bldP spid="483364" grpId="0" autoUpdateAnimBg="0"/>
      <p:bldP spid="483367" grpId="0" animBg="1" autoUpdateAnimBg="0"/>
      <p:bldP spid="483368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1063625" y="627063"/>
            <a:ext cx="7145338" cy="53022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79" name="Rectangle 3" descr="Blue tissue paper"/>
          <p:cNvSpPr>
            <a:spLocks noChangeArrowheads="1"/>
          </p:cNvSpPr>
          <p:nvPr/>
        </p:nvSpPr>
        <p:spPr bwMode="auto">
          <a:xfrm>
            <a:off x="2535238" y="3841750"/>
            <a:ext cx="2024062" cy="4349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80" name="Freeform 4" descr="Blue tissue paper"/>
          <p:cNvSpPr>
            <a:spLocks/>
          </p:cNvSpPr>
          <p:nvPr/>
        </p:nvSpPr>
        <p:spPr bwMode="auto">
          <a:xfrm>
            <a:off x="1076325" y="3803650"/>
            <a:ext cx="1446213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" y="0"/>
              </a:cxn>
              <a:cxn ang="0">
                <a:pos x="484" y="282"/>
              </a:cxn>
              <a:cxn ang="0">
                <a:pos x="0" y="282"/>
              </a:cxn>
              <a:cxn ang="0">
                <a:pos x="0" y="0"/>
              </a:cxn>
            </a:cxnLst>
            <a:rect l="0" t="0" r="r" b="b"/>
            <a:pathLst>
              <a:path w="911" h="282">
                <a:moveTo>
                  <a:pt x="0" y="0"/>
                </a:moveTo>
                <a:lnTo>
                  <a:pt x="911" y="0"/>
                </a:lnTo>
                <a:lnTo>
                  <a:pt x="484" y="282"/>
                </a:lnTo>
                <a:lnTo>
                  <a:pt x="0" y="28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81" name="Line 5"/>
          <p:cNvSpPr>
            <a:spLocks noChangeShapeType="1"/>
          </p:cNvSpPr>
          <p:nvPr/>
        </p:nvSpPr>
        <p:spPr bwMode="auto">
          <a:xfrm>
            <a:off x="1066800" y="5943600"/>
            <a:ext cx="7126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82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485385" name="Line 9"/>
          <p:cNvSpPr>
            <a:spLocks noChangeShapeType="1"/>
          </p:cNvSpPr>
          <p:nvPr/>
        </p:nvSpPr>
        <p:spPr bwMode="auto">
          <a:xfrm>
            <a:off x="1066800" y="1524000"/>
            <a:ext cx="6324600" cy="411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86" name="Line 10"/>
          <p:cNvSpPr>
            <a:spLocks noChangeShapeType="1"/>
          </p:cNvSpPr>
          <p:nvPr/>
        </p:nvSpPr>
        <p:spPr bwMode="auto">
          <a:xfrm flipV="1">
            <a:off x="1066800" y="1295400"/>
            <a:ext cx="5486400" cy="3429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 flipH="1">
            <a:off x="1066800" y="3810000"/>
            <a:ext cx="5562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1066800" y="4267200"/>
            <a:ext cx="5562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390" name="Rectangle 14"/>
          <p:cNvSpPr>
            <a:spLocks noChangeArrowheads="1"/>
          </p:cNvSpPr>
          <p:nvPr/>
        </p:nvSpPr>
        <p:spPr bwMode="auto">
          <a:xfrm>
            <a:off x="6461125" y="898525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dom</a:t>
            </a:r>
            <a:r>
              <a:rPr lang="en-GB" sz="24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(=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MC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485391" name="Rectangle 15"/>
          <p:cNvSpPr>
            <a:spLocks noChangeArrowheads="1"/>
          </p:cNvSpPr>
          <p:nvPr/>
        </p:nvSpPr>
        <p:spPr bwMode="auto">
          <a:xfrm>
            <a:off x="6613525" y="3565525"/>
            <a:ext cx="156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S 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world</a:t>
            </a:r>
            <a:r>
              <a:rPr lang="en-GB" sz="2400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+ tariff</a:t>
            </a:r>
          </a:p>
        </p:txBody>
      </p:sp>
      <p:sp>
        <p:nvSpPr>
          <p:cNvPr id="485392" name="Rectangle 16"/>
          <p:cNvSpPr>
            <a:spLocks noChangeArrowheads="1"/>
          </p:cNvSpPr>
          <p:nvPr/>
        </p:nvSpPr>
        <p:spPr bwMode="auto">
          <a:xfrm>
            <a:off x="6613525" y="4068763"/>
            <a:ext cx="90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S 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world</a:t>
            </a:r>
          </a:p>
        </p:txBody>
      </p:sp>
      <p:sp>
        <p:nvSpPr>
          <p:cNvPr id="485393" name="Rectangle 17"/>
          <p:cNvSpPr>
            <a:spLocks noChangeArrowheads="1"/>
          </p:cNvSpPr>
          <p:nvPr/>
        </p:nvSpPr>
        <p:spPr bwMode="auto">
          <a:xfrm>
            <a:off x="1050925" y="11731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grpSp>
        <p:nvGrpSpPr>
          <p:cNvPr id="485394" name="Group 18"/>
          <p:cNvGrpSpPr>
            <a:grpSpLocks/>
          </p:cNvGrpSpPr>
          <p:nvPr/>
        </p:nvGrpSpPr>
        <p:grpSpPr bwMode="auto">
          <a:xfrm>
            <a:off x="1050925" y="3382963"/>
            <a:ext cx="4530725" cy="930275"/>
            <a:chOff x="662" y="2131"/>
            <a:chExt cx="2854" cy="586"/>
          </a:xfrm>
        </p:grpSpPr>
        <p:sp>
          <p:nvSpPr>
            <p:cNvPr id="485395" name="Rectangle 19"/>
            <p:cNvSpPr>
              <a:spLocks noChangeArrowheads="1"/>
            </p:cNvSpPr>
            <p:nvPr/>
          </p:nvSpPr>
          <p:spPr bwMode="auto">
            <a:xfrm>
              <a:off x="2870" y="2179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485396" name="Rectangle 20"/>
            <p:cNvSpPr>
              <a:spLocks noChangeArrowheads="1"/>
            </p:cNvSpPr>
            <p:nvPr/>
          </p:nvSpPr>
          <p:spPr bwMode="auto">
            <a:xfrm>
              <a:off x="662" y="213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85397" name="Rectangle 21"/>
            <p:cNvSpPr>
              <a:spLocks noChangeArrowheads="1"/>
            </p:cNvSpPr>
            <p:nvPr/>
          </p:nvSpPr>
          <p:spPr bwMode="auto">
            <a:xfrm>
              <a:off x="662" y="246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85398" name="Rectangle 22"/>
            <p:cNvSpPr>
              <a:spLocks noChangeArrowheads="1"/>
            </p:cNvSpPr>
            <p:nvPr/>
          </p:nvSpPr>
          <p:spPr bwMode="auto">
            <a:xfrm>
              <a:off x="3302" y="2467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85399" name="Line 23"/>
          <p:cNvSpPr>
            <a:spLocks noChangeShapeType="1"/>
          </p:cNvSpPr>
          <p:nvPr/>
        </p:nvSpPr>
        <p:spPr bwMode="auto">
          <a:xfrm>
            <a:off x="1787525" y="4267200"/>
            <a:ext cx="0" cy="1676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400" name="Line 24"/>
          <p:cNvSpPr>
            <a:spLocks noChangeShapeType="1"/>
          </p:cNvSpPr>
          <p:nvPr/>
        </p:nvSpPr>
        <p:spPr bwMode="auto">
          <a:xfrm>
            <a:off x="5281613" y="4262438"/>
            <a:ext cx="0" cy="1665287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401" name="Line 25"/>
          <p:cNvSpPr>
            <a:spLocks noChangeShapeType="1"/>
          </p:cNvSpPr>
          <p:nvPr/>
        </p:nvSpPr>
        <p:spPr bwMode="auto">
          <a:xfrm>
            <a:off x="2530475" y="3819525"/>
            <a:ext cx="0" cy="20923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5402" name="Line 26"/>
          <p:cNvSpPr>
            <a:spLocks noChangeShapeType="1"/>
          </p:cNvSpPr>
          <p:nvPr/>
        </p:nvSpPr>
        <p:spPr bwMode="auto">
          <a:xfrm>
            <a:off x="4554538" y="3819525"/>
            <a:ext cx="0" cy="21082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85403" name="Group 27"/>
          <p:cNvGrpSpPr>
            <a:grpSpLocks/>
          </p:cNvGrpSpPr>
          <p:nvPr/>
        </p:nvGrpSpPr>
        <p:grpSpPr bwMode="auto">
          <a:xfrm>
            <a:off x="1466850" y="3902075"/>
            <a:ext cx="3473450" cy="414338"/>
            <a:chOff x="924" y="2458"/>
            <a:chExt cx="2188" cy="261"/>
          </a:xfrm>
        </p:grpSpPr>
        <p:sp>
          <p:nvSpPr>
            <p:cNvPr id="485404" name="Rectangle 28"/>
            <p:cNvSpPr>
              <a:spLocks noChangeArrowheads="1"/>
            </p:cNvSpPr>
            <p:nvPr/>
          </p:nvSpPr>
          <p:spPr bwMode="auto">
            <a:xfrm>
              <a:off x="924" y="245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>
                  <a:latin typeface="Arial" charset="0"/>
                </a:rPr>
                <a:t>1</a:t>
              </a:r>
            </a:p>
          </p:txBody>
        </p:sp>
        <p:sp>
          <p:nvSpPr>
            <p:cNvPr id="485405" name="Rectangle 29"/>
            <p:cNvSpPr>
              <a:spLocks noChangeArrowheads="1"/>
            </p:cNvSpPr>
            <p:nvPr/>
          </p:nvSpPr>
          <p:spPr bwMode="auto">
            <a:xfrm>
              <a:off x="1386" y="246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>
                  <a:latin typeface="Arial" charset="0"/>
                </a:rPr>
                <a:t>2</a:t>
              </a:r>
            </a:p>
          </p:txBody>
        </p:sp>
        <p:sp>
          <p:nvSpPr>
            <p:cNvPr id="485406" name="Rectangle 30"/>
            <p:cNvSpPr>
              <a:spLocks noChangeArrowheads="1"/>
            </p:cNvSpPr>
            <p:nvPr/>
          </p:nvSpPr>
          <p:spPr bwMode="auto">
            <a:xfrm>
              <a:off x="2180" y="245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>
                  <a:latin typeface="Arial" charset="0"/>
                </a:rPr>
                <a:t>3</a:t>
              </a:r>
            </a:p>
          </p:txBody>
        </p:sp>
        <p:sp>
          <p:nvSpPr>
            <p:cNvPr id="485407" name="Rectangle 31"/>
            <p:cNvSpPr>
              <a:spLocks noChangeArrowheads="1"/>
            </p:cNvSpPr>
            <p:nvPr/>
          </p:nvSpPr>
          <p:spPr bwMode="auto">
            <a:xfrm>
              <a:off x="2907" y="245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>
                  <a:latin typeface="Arial" charset="0"/>
                </a:rPr>
                <a:t>4</a:t>
              </a:r>
            </a:p>
          </p:txBody>
        </p:sp>
      </p:grpSp>
      <p:sp>
        <p:nvSpPr>
          <p:cNvPr id="485408" name="Rectangle 32"/>
          <p:cNvSpPr>
            <a:spLocks noChangeArrowheads="1"/>
          </p:cNvSpPr>
          <p:nvPr/>
        </p:nvSpPr>
        <p:spPr bwMode="auto">
          <a:xfrm>
            <a:off x="1579563" y="59594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485409" name="Rectangle 33"/>
          <p:cNvSpPr>
            <a:spLocks noChangeArrowheads="1"/>
          </p:cNvSpPr>
          <p:nvPr/>
        </p:nvSpPr>
        <p:spPr bwMode="auto">
          <a:xfrm>
            <a:off x="5048250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485410" name="Rectangle 34"/>
          <p:cNvSpPr>
            <a:spLocks noChangeArrowheads="1"/>
          </p:cNvSpPr>
          <p:nvPr/>
        </p:nvSpPr>
        <p:spPr bwMode="auto">
          <a:xfrm>
            <a:off x="2311400" y="59436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485411" name="Rectangle 35"/>
          <p:cNvSpPr>
            <a:spLocks noChangeArrowheads="1"/>
          </p:cNvSpPr>
          <p:nvPr/>
        </p:nvSpPr>
        <p:spPr bwMode="auto">
          <a:xfrm>
            <a:off x="4335463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grpSp>
        <p:nvGrpSpPr>
          <p:cNvPr id="485412" name="Group 36"/>
          <p:cNvGrpSpPr>
            <a:grpSpLocks/>
          </p:cNvGrpSpPr>
          <p:nvPr/>
        </p:nvGrpSpPr>
        <p:grpSpPr bwMode="auto">
          <a:xfrm>
            <a:off x="-44450" y="3800475"/>
            <a:ext cx="1027113" cy="461963"/>
            <a:chOff x="-28" y="2394"/>
            <a:chExt cx="647" cy="291"/>
          </a:xfrm>
        </p:grpSpPr>
        <p:sp>
          <p:nvSpPr>
            <p:cNvPr id="485413" name="Line 37"/>
            <p:cNvSpPr>
              <a:spLocks noChangeShapeType="1"/>
            </p:cNvSpPr>
            <p:nvPr/>
          </p:nvSpPr>
          <p:spPr bwMode="auto">
            <a:xfrm>
              <a:off x="619" y="2406"/>
              <a:ext cx="0" cy="27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5414" name="Rectangle 38"/>
            <p:cNvSpPr>
              <a:spLocks noChangeArrowheads="1"/>
            </p:cNvSpPr>
            <p:nvPr/>
          </p:nvSpPr>
          <p:spPr bwMode="auto">
            <a:xfrm>
              <a:off x="-28" y="2394"/>
              <a:ext cx="6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sz="2000" dirty="0">
                  <a:solidFill>
                    <a:schemeClr val="accent1"/>
                  </a:solidFill>
                  <a:latin typeface="Arial" charset="0"/>
                </a:rPr>
                <a:t>Δασμός</a:t>
              </a:r>
              <a:endParaRPr lang="en-GB" sz="2000" dirty="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sp>
        <p:nvSpPr>
          <p:cNvPr id="485415" name="Rectangle 39"/>
          <p:cNvSpPr>
            <a:spLocks noChangeArrowheads="1"/>
          </p:cNvSpPr>
          <p:nvPr/>
        </p:nvSpPr>
        <p:spPr bwMode="auto">
          <a:xfrm>
            <a:off x="239713" y="3460750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+ t</a:t>
            </a:r>
          </a:p>
        </p:txBody>
      </p:sp>
      <p:sp>
        <p:nvSpPr>
          <p:cNvPr id="485416" name="Rectangle 40"/>
          <p:cNvSpPr>
            <a:spLocks noChangeArrowheads="1"/>
          </p:cNvSpPr>
          <p:nvPr/>
        </p:nvSpPr>
        <p:spPr bwMode="auto">
          <a:xfrm>
            <a:off x="498475" y="4087813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485417" name="Rectangle 41"/>
          <p:cNvSpPr>
            <a:spLocks noChangeArrowheads="1"/>
          </p:cNvSpPr>
          <p:nvPr/>
        </p:nvSpPr>
        <p:spPr bwMode="auto">
          <a:xfrm>
            <a:off x="7378700" y="5467350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dom</a:t>
            </a:r>
          </a:p>
        </p:txBody>
      </p:sp>
      <p:sp>
        <p:nvSpPr>
          <p:cNvPr id="485418" name="AutoShape 42" descr="Parchment"/>
          <p:cNvSpPr>
            <a:spLocks noChangeArrowheads="1"/>
          </p:cNvSpPr>
          <p:nvPr/>
        </p:nvSpPr>
        <p:spPr bwMode="auto">
          <a:xfrm>
            <a:off x="5162549" y="2536825"/>
            <a:ext cx="3427997" cy="857250"/>
          </a:xfrm>
          <a:prstGeom prst="roundRect">
            <a:avLst>
              <a:gd name="adj" fmla="val 1666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Η περιοχή 3 ισούται με 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κέρδος</a:t>
            </a:r>
            <a:br>
              <a:rPr lang="el-GR" sz="19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από </a:t>
            </a: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τα έσοδα από δασμούς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85419" name="AutoShape 43" descr="Parchment"/>
          <p:cNvSpPr>
            <a:spLocks noChangeArrowheads="1"/>
          </p:cNvSpPr>
          <p:nvPr/>
        </p:nvSpPr>
        <p:spPr bwMode="auto">
          <a:xfrm>
            <a:off x="1834147" y="927100"/>
            <a:ext cx="3784767" cy="857250"/>
          </a:xfrm>
          <a:prstGeom prst="roundRect">
            <a:avLst>
              <a:gd name="adj" fmla="val 1666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Η περιοχή 1 ισούται με 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κέρδος</a:t>
            </a:r>
            <a:br>
              <a:rPr lang="el-GR" sz="19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στο </a:t>
            </a: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πλεόνασμα του παραγωγού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85420" name="Text Box 44"/>
          <p:cNvSpPr txBox="1">
            <a:spLocks noChangeArrowheads="1"/>
          </p:cNvSpPr>
          <p:nvPr/>
        </p:nvSpPr>
        <p:spPr bwMode="auto">
          <a:xfrm>
            <a:off x="0" y="3810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Το κόστος της προστασίας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animBg="1"/>
      <p:bldP spid="485380" grpId="0" animBg="1"/>
      <p:bldP spid="485418" grpId="0" animBg="1" autoUpdateAnimBg="0"/>
      <p:bldP spid="485419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1063625" y="627063"/>
            <a:ext cx="7145338" cy="53022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87427" name="Group 3"/>
          <p:cNvGrpSpPr>
            <a:grpSpLocks/>
          </p:cNvGrpSpPr>
          <p:nvPr/>
        </p:nvGrpSpPr>
        <p:grpSpPr bwMode="auto">
          <a:xfrm>
            <a:off x="1800225" y="3803650"/>
            <a:ext cx="3505200" cy="461963"/>
            <a:chOff x="1134" y="2396"/>
            <a:chExt cx="2208" cy="291"/>
          </a:xfrm>
        </p:grpSpPr>
        <p:sp>
          <p:nvSpPr>
            <p:cNvPr id="487428" name="Freeform 4"/>
            <p:cNvSpPr>
              <a:spLocks/>
            </p:cNvSpPr>
            <p:nvPr/>
          </p:nvSpPr>
          <p:spPr bwMode="auto">
            <a:xfrm>
              <a:off x="2869" y="2396"/>
              <a:ext cx="473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78"/>
                </a:cxn>
                <a:cxn ang="0">
                  <a:pos x="472" y="278"/>
                </a:cxn>
                <a:cxn ang="0">
                  <a:pos x="0" y="0"/>
                </a:cxn>
              </a:cxnLst>
              <a:rect l="0" t="0" r="r" b="b"/>
              <a:pathLst>
                <a:path w="473" h="279">
                  <a:moveTo>
                    <a:pt x="0" y="0"/>
                  </a:moveTo>
                  <a:lnTo>
                    <a:pt x="11" y="278"/>
                  </a:lnTo>
                  <a:lnTo>
                    <a:pt x="472" y="278"/>
                  </a:lnTo>
                  <a:lnTo>
                    <a:pt x="0" y="0"/>
                  </a:lnTo>
                </a:path>
              </a:pathLst>
            </a:custGeom>
            <a:solidFill>
              <a:srgbClr val="FFCC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87429" name="Freeform 5"/>
            <p:cNvSpPr>
              <a:spLocks/>
            </p:cNvSpPr>
            <p:nvPr/>
          </p:nvSpPr>
          <p:spPr bwMode="auto">
            <a:xfrm>
              <a:off x="1134" y="2396"/>
              <a:ext cx="461" cy="290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460" y="289"/>
                </a:cxn>
                <a:cxn ang="0">
                  <a:pos x="0" y="289"/>
                </a:cxn>
                <a:cxn ang="0">
                  <a:pos x="460" y="0"/>
                </a:cxn>
              </a:cxnLst>
              <a:rect l="0" t="0" r="r" b="b"/>
              <a:pathLst>
                <a:path w="461" h="290">
                  <a:moveTo>
                    <a:pt x="460" y="0"/>
                  </a:moveTo>
                  <a:lnTo>
                    <a:pt x="460" y="289"/>
                  </a:lnTo>
                  <a:lnTo>
                    <a:pt x="0" y="289"/>
                  </a:lnTo>
                  <a:lnTo>
                    <a:pt x="460" y="0"/>
                  </a:lnTo>
                </a:path>
              </a:pathLst>
            </a:custGeom>
            <a:solidFill>
              <a:srgbClr val="FFCC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87430" name="Line 6"/>
          <p:cNvSpPr>
            <a:spLocks noChangeShapeType="1"/>
          </p:cNvSpPr>
          <p:nvPr/>
        </p:nvSpPr>
        <p:spPr bwMode="auto">
          <a:xfrm>
            <a:off x="1066800" y="5943600"/>
            <a:ext cx="7126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487434" name="Line 10"/>
          <p:cNvSpPr>
            <a:spLocks noChangeShapeType="1"/>
          </p:cNvSpPr>
          <p:nvPr/>
        </p:nvSpPr>
        <p:spPr bwMode="auto">
          <a:xfrm>
            <a:off x="1066800" y="1524000"/>
            <a:ext cx="6324600" cy="411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V="1">
            <a:off x="1066800" y="1295400"/>
            <a:ext cx="5486400" cy="3429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36" name="Line 12"/>
          <p:cNvSpPr>
            <a:spLocks noChangeShapeType="1"/>
          </p:cNvSpPr>
          <p:nvPr/>
        </p:nvSpPr>
        <p:spPr bwMode="auto">
          <a:xfrm flipH="1">
            <a:off x="1066800" y="3810000"/>
            <a:ext cx="5562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37" name="Line 13"/>
          <p:cNvSpPr>
            <a:spLocks noChangeShapeType="1"/>
          </p:cNvSpPr>
          <p:nvPr/>
        </p:nvSpPr>
        <p:spPr bwMode="auto">
          <a:xfrm>
            <a:off x="1066800" y="4267200"/>
            <a:ext cx="5562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38" name="Line 1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39" name="Rectangle 15"/>
          <p:cNvSpPr>
            <a:spLocks noChangeArrowheads="1"/>
          </p:cNvSpPr>
          <p:nvPr/>
        </p:nvSpPr>
        <p:spPr bwMode="auto">
          <a:xfrm>
            <a:off x="6461125" y="898525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dom</a:t>
            </a:r>
            <a:r>
              <a:rPr lang="en-GB" sz="24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(=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MC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487440" name="Rectangle 16"/>
          <p:cNvSpPr>
            <a:spLocks noChangeArrowheads="1"/>
          </p:cNvSpPr>
          <p:nvPr/>
        </p:nvSpPr>
        <p:spPr bwMode="auto">
          <a:xfrm>
            <a:off x="6613525" y="3565525"/>
            <a:ext cx="156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S 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world</a:t>
            </a:r>
            <a:r>
              <a:rPr lang="en-GB" sz="2400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+ tariff</a:t>
            </a:r>
          </a:p>
        </p:txBody>
      </p:sp>
      <p:sp>
        <p:nvSpPr>
          <p:cNvPr id="487441" name="Rectangle 17"/>
          <p:cNvSpPr>
            <a:spLocks noChangeArrowheads="1"/>
          </p:cNvSpPr>
          <p:nvPr/>
        </p:nvSpPr>
        <p:spPr bwMode="auto">
          <a:xfrm>
            <a:off x="6613525" y="4068763"/>
            <a:ext cx="90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S 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world</a:t>
            </a:r>
          </a:p>
        </p:txBody>
      </p:sp>
      <p:sp>
        <p:nvSpPr>
          <p:cNvPr id="487442" name="Rectangle 18"/>
          <p:cNvSpPr>
            <a:spLocks noChangeArrowheads="1"/>
          </p:cNvSpPr>
          <p:nvPr/>
        </p:nvSpPr>
        <p:spPr bwMode="auto">
          <a:xfrm>
            <a:off x="1050925" y="11731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grpSp>
        <p:nvGrpSpPr>
          <p:cNvPr id="487443" name="Group 19"/>
          <p:cNvGrpSpPr>
            <a:grpSpLocks/>
          </p:cNvGrpSpPr>
          <p:nvPr/>
        </p:nvGrpSpPr>
        <p:grpSpPr bwMode="auto">
          <a:xfrm>
            <a:off x="1050925" y="3382963"/>
            <a:ext cx="4530725" cy="930275"/>
            <a:chOff x="662" y="2131"/>
            <a:chExt cx="2854" cy="586"/>
          </a:xfrm>
        </p:grpSpPr>
        <p:sp>
          <p:nvSpPr>
            <p:cNvPr id="487444" name="Rectangle 20"/>
            <p:cNvSpPr>
              <a:spLocks noChangeArrowheads="1"/>
            </p:cNvSpPr>
            <p:nvPr/>
          </p:nvSpPr>
          <p:spPr bwMode="auto">
            <a:xfrm>
              <a:off x="2870" y="2179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487445" name="Rectangle 21"/>
            <p:cNvSpPr>
              <a:spLocks noChangeArrowheads="1"/>
            </p:cNvSpPr>
            <p:nvPr/>
          </p:nvSpPr>
          <p:spPr bwMode="auto">
            <a:xfrm>
              <a:off x="662" y="213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87446" name="Rectangle 22"/>
            <p:cNvSpPr>
              <a:spLocks noChangeArrowheads="1"/>
            </p:cNvSpPr>
            <p:nvPr/>
          </p:nvSpPr>
          <p:spPr bwMode="auto">
            <a:xfrm>
              <a:off x="662" y="246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87447" name="Rectangle 23"/>
            <p:cNvSpPr>
              <a:spLocks noChangeArrowheads="1"/>
            </p:cNvSpPr>
            <p:nvPr/>
          </p:nvSpPr>
          <p:spPr bwMode="auto">
            <a:xfrm>
              <a:off x="3302" y="2467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87448" name="Line 24"/>
          <p:cNvSpPr>
            <a:spLocks noChangeShapeType="1"/>
          </p:cNvSpPr>
          <p:nvPr/>
        </p:nvSpPr>
        <p:spPr bwMode="auto">
          <a:xfrm>
            <a:off x="1787525" y="4267200"/>
            <a:ext cx="0" cy="1676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49" name="Line 25"/>
          <p:cNvSpPr>
            <a:spLocks noChangeShapeType="1"/>
          </p:cNvSpPr>
          <p:nvPr/>
        </p:nvSpPr>
        <p:spPr bwMode="auto">
          <a:xfrm>
            <a:off x="5281613" y="4262438"/>
            <a:ext cx="0" cy="1665287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50" name="Line 26"/>
          <p:cNvSpPr>
            <a:spLocks noChangeShapeType="1"/>
          </p:cNvSpPr>
          <p:nvPr/>
        </p:nvSpPr>
        <p:spPr bwMode="auto">
          <a:xfrm>
            <a:off x="2530475" y="3819525"/>
            <a:ext cx="0" cy="20923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51" name="Line 27"/>
          <p:cNvSpPr>
            <a:spLocks noChangeShapeType="1"/>
          </p:cNvSpPr>
          <p:nvPr/>
        </p:nvSpPr>
        <p:spPr bwMode="auto">
          <a:xfrm>
            <a:off x="4554538" y="3819525"/>
            <a:ext cx="0" cy="21082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7452" name="Rectangle 28"/>
          <p:cNvSpPr>
            <a:spLocks noChangeArrowheads="1"/>
          </p:cNvSpPr>
          <p:nvPr/>
        </p:nvSpPr>
        <p:spPr bwMode="auto">
          <a:xfrm>
            <a:off x="1466850" y="39020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1</a:t>
            </a:r>
          </a:p>
        </p:txBody>
      </p:sp>
      <p:sp>
        <p:nvSpPr>
          <p:cNvPr id="487453" name="Rectangle 29"/>
          <p:cNvSpPr>
            <a:spLocks noChangeArrowheads="1"/>
          </p:cNvSpPr>
          <p:nvPr/>
        </p:nvSpPr>
        <p:spPr bwMode="auto">
          <a:xfrm>
            <a:off x="2200275" y="39195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2</a:t>
            </a:r>
          </a:p>
        </p:txBody>
      </p:sp>
      <p:sp>
        <p:nvSpPr>
          <p:cNvPr id="487454" name="Rectangle 30"/>
          <p:cNvSpPr>
            <a:spLocks noChangeArrowheads="1"/>
          </p:cNvSpPr>
          <p:nvPr/>
        </p:nvSpPr>
        <p:spPr bwMode="auto">
          <a:xfrm>
            <a:off x="3460750" y="39020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3</a:t>
            </a:r>
          </a:p>
        </p:txBody>
      </p:sp>
      <p:sp>
        <p:nvSpPr>
          <p:cNvPr id="487455" name="Rectangle 31"/>
          <p:cNvSpPr>
            <a:spLocks noChangeArrowheads="1"/>
          </p:cNvSpPr>
          <p:nvPr/>
        </p:nvSpPr>
        <p:spPr bwMode="auto">
          <a:xfrm>
            <a:off x="4614863" y="39036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4</a:t>
            </a:r>
          </a:p>
        </p:txBody>
      </p:sp>
      <p:sp>
        <p:nvSpPr>
          <p:cNvPr id="487456" name="Rectangle 32"/>
          <p:cNvSpPr>
            <a:spLocks noChangeArrowheads="1"/>
          </p:cNvSpPr>
          <p:nvPr/>
        </p:nvSpPr>
        <p:spPr bwMode="auto">
          <a:xfrm>
            <a:off x="1579563" y="59594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487457" name="Rectangle 33"/>
          <p:cNvSpPr>
            <a:spLocks noChangeArrowheads="1"/>
          </p:cNvSpPr>
          <p:nvPr/>
        </p:nvSpPr>
        <p:spPr bwMode="auto">
          <a:xfrm>
            <a:off x="5048250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487458" name="Rectangle 34"/>
          <p:cNvSpPr>
            <a:spLocks noChangeArrowheads="1"/>
          </p:cNvSpPr>
          <p:nvPr/>
        </p:nvSpPr>
        <p:spPr bwMode="auto">
          <a:xfrm>
            <a:off x="2311400" y="59436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487459" name="Rectangle 35"/>
          <p:cNvSpPr>
            <a:spLocks noChangeArrowheads="1"/>
          </p:cNvSpPr>
          <p:nvPr/>
        </p:nvSpPr>
        <p:spPr bwMode="auto">
          <a:xfrm>
            <a:off x="4335463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grpSp>
        <p:nvGrpSpPr>
          <p:cNvPr id="487460" name="Group 36"/>
          <p:cNvGrpSpPr>
            <a:grpSpLocks/>
          </p:cNvGrpSpPr>
          <p:nvPr/>
        </p:nvGrpSpPr>
        <p:grpSpPr bwMode="auto">
          <a:xfrm>
            <a:off x="-44450" y="3800475"/>
            <a:ext cx="1027113" cy="461963"/>
            <a:chOff x="-28" y="2394"/>
            <a:chExt cx="647" cy="291"/>
          </a:xfrm>
        </p:grpSpPr>
        <p:sp>
          <p:nvSpPr>
            <p:cNvPr id="487461" name="Line 37"/>
            <p:cNvSpPr>
              <a:spLocks noChangeShapeType="1"/>
            </p:cNvSpPr>
            <p:nvPr/>
          </p:nvSpPr>
          <p:spPr bwMode="auto">
            <a:xfrm>
              <a:off x="619" y="2406"/>
              <a:ext cx="0" cy="27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7462" name="Rectangle 38"/>
            <p:cNvSpPr>
              <a:spLocks noChangeArrowheads="1"/>
            </p:cNvSpPr>
            <p:nvPr/>
          </p:nvSpPr>
          <p:spPr bwMode="auto">
            <a:xfrm>
              <a:off x="-28" y="2394"/>
              <a:ext cx="6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sz="2000" dirty="0">
                  <a:solidFill>
                    <a:schemeClr val="accent1"/>
                  </a:solidFill>
                  <a:latin typeface="Arial" charset="0"/>
                </a:rPr>
                <a:t>Δασμός</a:t>
              </a:r>
              <a:endParaRPr lang="en-GB" sz="2000" dirty="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sp>
        <p:nvSpPr>
          <p:cNvPr id="487463" name="Rectangle 39"/>
          <p:cNvSpPr>
            <a:spLocks noChangeArrowheads="1"/>
          </p:cNvSpPr>
          <p:nvPr/>
        </p:nvSpPr>
        <p:spPr bwMode="auto">
          <a:xfrm>
            <a:off x="239713" y="3460750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+ t</a:t>
            </a:r>
          </a:p>
        </p:txBody>
      </p:sp>
      <p:sp>
        <p:nvSpPr>
          <p:cNvPr id="487464" name="Rectangle 40"/>
          <p:cNvSpPr>
            <a:spLocks noChangeArrowheads="1"/>
          </p:cNvSpPr>
          <p:nvPr/>
        </p:nvSpPr>
        <p:spPr bwMode="auto">
          <a:xfrm>
            <a:off x="498475" y="4087813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487465" name="Rectangle 41"/>
          <p:cNvSpPr>
            <a:spLocks noChangeArrowheads="1"/>
          </p:cNvSpPr>
          <p:nvPr/>
        </p:nvSpPr>
        <p:spPr bwMode="auto">
          <a:xfrm>
            <a:off x="7378700" y="5467350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dom</a:t>
            </a:r>
          </a:p>
        </p:txBody>
      </p:sp>
      <p:sp>
        <p:nvSpPr>
          <p:cNvPr id="487466" name="AutoShape 42" descr="Parchment"/>
          <p:cNvSpPr>
            <a:spLocks noChangeArrowheads="1"/>
          </p:cNvSpPr>
          <p:nvPr/>
        </p:nvSpPr>
        <p:spPr bwMode="auto">
          <a:xfrm>
            <a:off x="2630488" y="1038225"/>
            <a:ext cx="2309812" cy="1063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Οι περιοχές 2 +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4</a:t>
            </a:r>
            <a:br>
              <a:rPr lang="el-GR" sz="19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ισούνται με</a:t>
            </a:r>
            <a:br>
              <a:rPr lang="el-GR" sz="19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την </a:t>
            </a:r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καθαρή ζημία</a:t>
            </a:r>
            <a:endParaRPr lang="en-GB" sz="19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87467" name="Text Box 43"/>
          <p:cNvSpPr txBox="1">
            <a:spLocks noChangeArrowheads="1"/>
          </p:cNvSpPr>
          <p:nvPr/>
        </p:nvSpPr>
        <p:spPr bwMode="auto">
          <a:xfrm>
            <a:off x="0" y="3810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Το κόστος της προστασίας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66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9476" name="Rectangle 4"/>
          <p:cNvSpPr>
            <a:spLocks noGrp="1"/>
          </p:cNvSpPr>
          <p:nvPr>
            <p:ph type="body" idx="1"/>
          </p:nvPr>
        </p:nvSpPr>
        <p:spPr>
          <a:xfrm>
            <a:off x="301625" y="1460500"/>
            <a:ext cx="8534400" cy="1320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>
                <a:solidFill>
                  <a:srgbClr val="988576"/>
                </a:solidFill>
              </a:rPr>
              <a:t>Προβλήματα με την προστασία</a:t>
            </a:r>
            <a:endParaRPr lang="en-GB" dirty="0" smtClean="0">
              <a:solidFill>
                <a:srgbClr val="988576"/>
              </a:solidFill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απώλεια ευημερίας από την προστασία</a:t>
            </a:r>
            <a:endParaRPr lang="en-GB" dirty="0" smtClean="0"/>
          </a:p>
          <a:p>
            <a:pPr lvl="1">
              <a:lnSpc>
                <a:spcPct val="120000"/>
              </a:lnSpc>
            </a:pPr>
            <a:endParaRPr lang="en-GB" dirty="0">
              <a:solidFill>
                <a:srgbClr val="988576"/>
              </a:solidFill>
            </a:endParaRPr>
          </a:p>
        </p:txBody>
      </p:sp>
      <p:sp>
        <p:nvSpPr>
          <p:cNvPr id="489477" name="Rectangle 5"/>
          <p:cNvSpPr>
            <a:spLocks noGrp="1"/>
          </p:cNvSpPr>
          <p:nvPr>
            <p:ph type="title"/>
          </p:nvPr>
        </p:nvSpPr>
        <p:spPr>
          <a:xfrm>
            <a:off x="330654" y="195489"/>
            <a:ext cx="8534400" cy="980168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Επιχειρήματα για τον περιορισμό του εμπορίου</a:t>
            </a:r>
            <a:endParaRPr lang="en-GB" sz="2800" dirty="0"/>
          </a:p>
        </p:txBody>
      </p:sp>
      <p:sp>
        <p:nvSpPr>
          <p:cNvPr id="489478" name="Rectangle 6"/>
          <p:cNvSpPr>
            <a:spLocks/>
          </p:cNvSpPr>
          <p:nvPr/>
        </p:nvSpPr>
        <p:spPr bwMode="auto">
          <a:xfrm>
            <a:off x="301625" y="2740025"/>
            <a:ext cx="85344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προστασία ως η 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‘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δεύτερη καλύτερη επιλογή 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’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παγκοσμίως πολλαπλασιαστικές επιδράσεις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αντίποινα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latin typeface="Arial" charset="0"/>
              </a:rPr>
              <a:t>προστατευτισμός  αναποτελεσματικότητας </a:t>
            </a:r>
            <a:endParaRPr lang="en-GB" sz="2600" dirty="0"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γραφειοκρατία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διαφθορά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89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8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8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8" grpId="0" build="p" bldLvl="2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24" name="Rectangle 4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534400" cy="50201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sz="2700" dirty="0" smtClean="0"/>
              <a:t>Παγκόσμια στάση απέναντι στο εμπόριο και την προστασία</a:t>
            </a:r>
            <a:endParaRPr lang="en-GB" sz="15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sz="2300" dirty="0" smtClean="0"/>
              <a:t>αύξηση της προστασίας στη δεκαετία του 1930</a:t>
            </a:r>
            <a:endParaRPr lang="en-GB" sz="23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sz="2300" dirty="0" smtClean="0"/>
              <a:t>μετά το 1945 μείωση της προστασίας και του ρόλου της  Γενικής Συμφωνίας για τους Δασμούς και το Εμπόριο </a:t>
            </a:r>
            <a:r>
              <a:rPr lang="en-US" sz="2300" dirty="0" smtClean="0"/>
              <a:t>GATT</a:t>
            </a:r>
            <a:endParaRPr lang="en-GB" sz="2300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sz="2200" dirty="0" smtClean="0"/>
              <a:t>γύροι διαπραγματεύσεων</a:t>
            </a:r>
            <a:endParaRPr lang="en-GB" sz="16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sz="2300" dirty="0" smtClean="0"/>
              <a:t>επανεμφάνιση του προστατευτισμού τη δεκαετία του 1980</a:t>
            </a:r>
            <a:endParaRPr lang="en-GB" sz="2300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sz="2200" dirty="0" smtClean="0"/>
              <a:t>η χρήση μη δασμολογικών φραγμών</a:t>
            </a:r>
            <a:endParaRPr lang="en-GB" sz="14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sz="2300" dirty="0" smtClean="0"/>
              <a:t>η διευθέτηση του Κύκλου της Ουρουγουάης και η δημιουργία του ΠΟΕ</a:t>
            </a:r>
            <a:endParaRPr lang="en-GB" sz="2300" dirty="0"/>
          </a:p>
        </p:txBody>
      </p:sp>
      <p:sp>
        <p:nvSpPr>
          <p:cNvPr id="491525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111"/>
          </a:xfrm>
          <a:noFill/>
          <a:ln/>
        </p:spPr>
        <p:txBody>
          <a:bodyPr anchor="ctr"/>
          <a:lstStyle/>
          <a:p>
            <a:r>
              <a:rPr lang="el-GR" sz="2800" dirty="0"/>
              <a:t>Επιχειρήματα για τον περιορισμό του εμπορίου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91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1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1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91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8838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spcAft>
                <a:spcPct val="15000"/>
              </a:spcAft>
            </a:pPr>
            <a:r>
              <a:rPr lang="el-GR" sz="2800" b="1" dirty="0">
                <a:solidFill>
                  <a:srgbClr val="006666"/>
                </a:solidFill>
              </a:rPr>
              <a:t>Εξαγωγές αγαθών και υπηρεσιών ως ποσοστό του ΑΕΠ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8097"/>
              </p:ext>
            </p:extLst>
          </p:nvPr>
        </p:nvGraphicFramePr>
        <p:xfrm>
          <a:off x="177129" y="1018228"/>
          <a:ext cx="8690145" cy="520209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79909"/>
                <a:gridCol w="1532844"/>
                <a:gridCol w="1210546"/>
                <a:gridCol w="1037860"/>
                <a:gridCol w="1006087"/>
                <a:gridCol w="913930"/>
                <a:gridCol w="1108969"/>
              </a:tblGrid>
              <a:tr h="757871">
                <a:tc>
                  <a:txBody>
                    <a:bodyPr/>
                    <a:lstStyle/>
                    <a:p>
                      <a:pPr algn="ctr"/>
                      <a:endParaRPr sz="4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4946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1960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53060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1970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6479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1980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9654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1990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43204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2000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644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2010-15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46847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Αυστραλία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12,9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13,9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14,7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18,1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Καναδάς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19,1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23,3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27,0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34,2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Γαλλία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13,7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18,8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22,0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23,3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Γερμανία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19,3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23,5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29,7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26,9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Ιρλανδία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32,0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38,7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50,9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71,5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Ιαπωνία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9,7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11,7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12,6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37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9,8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Λουξεμβούργο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83,3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91,9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98,5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110,8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Ολλανδία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43,6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47,7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56,0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58,8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Ηνωμένο Βασίλειο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25,6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26,2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26,2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ΗΠΑ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7,2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8,2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10,1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50225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ΕΕ-15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24,4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28,3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28,9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7344" y="6583363"/>
            <a:ext cx="61788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l-GR" sz="12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την βάση AMECO (Ευρωπαϊκή Επιτροπή, DGECFIN).</a:t>
            </a:r>
            <a:endParaRPr lang="en-GB" sz="1200" dirty="0">
              <a:solidFill>
                <a:srgbClr val="B2B2B2"/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el-GR" noProof="1" smtClean="0"/>
              <a:t>Ο Παγκόσμιος Οργανισμός Εμπορίου ΠΟΕ</a:t>
            </a:r>
            <a:endParaRPr lang="en-US" noProof="1"/>
          </a:p>
          <a:p>
            <a:pPr lvl="1">
              <a:lnSpc>
                <a:spcPct val="110000"/>
              </a:lnSpc>
              <a:spcBef>
                <a:spcPct val="45000"/>
              </a:spcBef>
            </a:pPr>
            <a:r>
              <a:rPr lang="el-GR" noProof="1" smtClean="0"/>
              <a:t>φύση της οργάνωσης </a:t>
            </a:r>
            <a:r>
              <a:rPr lang="en-US" sz="1400" noProof="1" smtClean="0"/>
              <a:t>nature </a:t>
            </a:r>
            <a:r>
              <a:rPr lang="en-US" sz="1400" noProof="1"/>
              <a:t>of the organisation</a:t>
            </a:r>
          </a:p>
          <a:p>
            <a:pPr lvl="1">
              <a:lnSpc>
                <a:spcPct val="110000"/>
              </a:lnSpc>
              <a:spcBef>
                <a:spcPct val="45000"/>
              </a:spcBef>
            </a:pPr>
            <a:r>
              <a:rPr lang="el-GR" noProof="1" smtClean="0"/>
              <a:t>αρχές που διέπουν το εμπόριο </a:t>
            </a:r>
            <a:r>
              <a:rPr lang="en-US" sz="1400" noProof="1" smtClean="0"/>
              <a:t>principles </a:t>
            </a:r>
            <a:r>
              <a:rPr lang="en-US" sz="1400" noProof="1"/>
              <a:t>governing trade</a:t>
            </a:r>
          </a:p>
          <a:p>
            <a:pPr lvl="2">
              <a:lnSpc>
                <a:spcPct val="110000"/>
              </a:lnSpc>
              <a:spcBef>
                <a:spcPct val="45000"/>
              </a:spcBef>
            </a:pPr>
            <a:r>
              <a:rPr lang="el-GR" noProof="1" smtClean="0"/>
              <a:t>όχι διακρίσεις</a:t>
            </a:r>
            <a:endParaRPr lang="en-US" noProof="1"/>
          </a:p>
          <a:p>
            <a:pPr lvl="2">
              <a:lnSpc>
                <a:spcPct val="110000"/>
              </a:lnSpc>
              <a:spcBef>
                <a:spcPct val="45000"/>
              </a:spcBef>
            </a:pPr>
            <a:r>
              <a:rPr lang="el-GR" noProof="1" smtClean="0"/>
              <a:t>αμοιβαιότητα</a:t>
            </a:r>
            <a:endParaRPr lang="en-US" noProof="1"/>
          </a:p>
          <a:p>
            <a:pPr lvl="2">
              <a:lnSpc>
                <a:spcPct val="110000"/>
              </a:lnSpc>
              <a:spcBef>
                <a:spcPct val="45000"/>
              </a:spcBef>
            </a:pPr>
            <a:r>
              <a:rPr lang="el-GR" noProof="1" smtClean="0"/>
              <a:t>γενική απαγόρευση των ποσοστώσεων</a:t>
            </a:r>
            <a:endParaRPr lang="en-US" noProof="1"/>
          </a:p>
          <a:p>
            <a:pPr lvl="2">
              <a:lnSpc>
                <a:spcPct val="110000"/>
              </a:lnSpc>
              <a:spcBef>
                <a:spcPct val="45000"/>
              </a:spcBef>
            </a:pPr>
            <a:r>
              <a:rPr lang="el-GR" noProof="1" smtClean="0"/>
              <a:t>δίκαιος ανταγωνισμός</a:t>
            </a:r>
            <a:endParaRPr lang="en-US" noProof="1"/>
          </a:p>
          <a:p>
            <a:pPr lvl="2">
              <a:lnSpc>
                <a:spcPct val="110000"/>
              </a:lnSpc>
              <a:spcBef>
                <a:spcPct val="45000"/>
              </a:spcBef>
            </a:pPr>
            <a:r>
              <a:rPr lang="el-GR" noProof="1" smtClean="0"/>
              <a:t>προβλεψιμότητα μέσω της δέσμευσης</a:t>
            </a:r>
            <a:endParaRPr lang="en-US" noProof="1"/>
          </a:p>
        </p:txBody>
      </p:sp>
      <p:sp>
        <p:nvSpPr>
          <p:cNvPr id="493574" name="Rectangle 6"/>
          <p:cNvSpPr>
            <a:spLocks/>
          </p:cNvSpPr>
          <p:nvPr/>
        </p:nvSpPr>
        <p:spPr bwMode="auto">
          <a:xfrm>
            <a:off x="301625" y="180975"/>
            <a:ext cx="8534400" cy="92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dirty="0" smtClean="0">
                <a:latin typeface="+mj-lt"/>
              </a:rPr>
              <a:t>Επιχειρήματα για τον περιορισμό του εμπορίου</a:t>
            </a:r>
            <a:endParaRPr lang="en-GB" dirty="0">
              <a:solidFill>
                <a:srgbClr val="4623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5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5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5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5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85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 build="p" bldLvl="3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07886"/>
            <a:ext cx="8534400" cy="5005614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l-GR" noProof="1" smtClean="0"/>
              <a:t> Ο ΠΟΕ </a:t>
            </a:r>
            <a:r>
              <a:rPr lang="en-US" altLang="en-US" noProof="1" smtClean="0"/>
              <a:t> </a:t>
            </a:r>
            <a:r>
              <a:rPr lang="en-GB" altLang="en-US" dirty="0" smtClean="0"/>
              <a:t>(</a:t>
            </a:r>
            <a:r>
              <a:rPr lang="el-GR" altLang="en-US" dirty="0" smtClean="0"/>
              <a:t>συνέχεια</a:t>
            </a:r>
            <a:r>
              <a:rPr lang="en-GB" altLang="en-US" dirty="0" smtClean="0"/>
              <a:t>.)</a:t>
            </a:r>
            <a:endParaRPr lang="en-GB" altLang="en-US" noProof="1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noProof="1" smtClean="0"/>
              <a:t>η αναπτυξιακή αντέντα της Ντόχα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noProof="1" smtClean="0"/>
              <a:t>η κατάρρευση των διαπραγματέυσεων της Ντόχα </a:t>
            </a:r>
            <a:r>
              <a:rPr lang="en-GB" altLang="en-US" noProof="1" smtClean="0"/>
              <a:t>th</a:t>
            </a:r>
            <a:r>
              <a:rPr lang="en-GB" altLang="en-US" dirty="0" smtClean="0"/>
              <a:t>: </a:t>
            </a:r>
            <a:r>
              <a:rPr lang="el-GR" altLang="en-US" dirty="0" smtClean="0"/>
              <a:t>διαφωνίες όσον αφορά</a:t>
            </a:r>
            <a:endParaRPr lang="en-GB" altLang="en-US" dirty="0"/>
          </a:p>
          <a:p>
            <a:pPr lvl="2">
              <a:lnSpc>
                <a:spcPct val="95000"/>
              </a:lnSpc>
              <a:spcBef>
                <a:spcPts val="600"/>
              </a:spcBef>
            </a:pPr>
            <a:r>
              <a:rPr lang="el-GR" altLang="en-US" sz="2400" dirty="0" smtClean="0"/>
              <a:t>μείωση της γεωργικής προστασίας στην Ευρώπη και τις</a:t>
            </a:r>
            <a:endParaRPr lang="en-GB" altLang="en-US" sz="2400" dirty="0"/>
          </a:p>
          <a:p>
            <a:pPr lvl="2">
              <a:lnSpc>
                <a:spcPct val="95000"/>
              </a:lnSpc>
              <a:spcBef>
                <a:spcPts val="600"/>
              </a:spcBef>
            </a:pPr>
            <a:r>
              <a:rPr lang="el-GR" altLang="en-US" sz="2400" dirty="0" smtClean="0"/>
              <a:t>πρόσβαση στις αγορές αναπτυσσόμενων χωρών</a:t>
            </a:r>
            <a:endParaRPr lang="en-GB" altLang="en-US" sz="2400" noProof="1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noProof="1" smtClean="0"/>
              <a:t>φόβοι για αύξηση του προστατευτισμού</a:t>
            </a:r>
            <a:endParaRPr lang="en-GB" altLang="en-US" noProof="1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l-GR" altLang="en-US" noProof="1" smtClean="0"/>
              <a:t>το </a:t>
            </a:r>
            <a:r>
              <a:rPr lang="en-GB" altLang="en-US" noProof="1" smtClean="0"/>
              <a:t> ‘</a:t>
            </a:r>
            <a:r>
              <a:rPr lang="el-GR" altLang="en-US" noProof="1" smtClean="0"/>
              <a:t>πακέτο του Μπάλί</a:t>
            </a:r>
            <a:r>
              <a:rPr lang="en-GB" altLang="en-US" noProof="1" smtClean="0"/>
              <a:t>’ </a:t>
            </a:r>
            <a:r>
              <a:rPr lang="el-GR" altLang="en-US" noProof="1" smtClean="0"/>
              <a:t> του </a:t>
            </a:r>
            <a:r>
              <a:rPr lang="en-GB" altLang="en-US" noProof="1" smtClean="0"/>
              <a:t>2013</a:t>
            </a:r>
            <a:endParaRPr lang="en-GB" altLang="en-US" noProof="1"/>
          </a:p>
          <a:p>
            <a:pPr lvl="2">
              <a:lnSpc>
                <a:spcPct val="95000"/>
              </a:lnSpc>
              <a:spcBef>
                <a:spcPts val="600"/>
              </a:spcBef>
            </a:pPr>
            <a:r>
              <a:rPr lang="el-GR" altLang="en-US" noProof="1" smtClean="0"/>
              <a:t>εξορθολογισμός του εμπορίου</a:t>
            </a:r>
            <a:endParaRPr lang="en-GB" altLang="en-US" noProof="1"/>
          </a:p>
          <a:p>
            <a:pPr lvl="2">
              <a:lnSpc>
                <a:spcPct val="95000"/>
              </a:lnSpc>
              <a:spcBef>
                <a:spcPts val="600"/>
              </a:spcBef>
            </a:pPr>
            <a:r>
              <a:rPr lang="el-GR" altLang="en-US" noProof="1" smtClean="0"/>
              <a:t>ασφάλεια τροφίμων αναπτυσσόμενων χωρών</a:t>
            </a:r>
            <a:endParaRPr lang="en-GB" altLang="en-US" noProof="1"/>
          </a:p>
        </p:txBody>
      </p:sp>
      <p:sp>
        <p:nvSpPr>
          <p:cNvPr id="495622" name="Rectangle 6"/>
          <p:cNvSpPr>
            <a:spLocks/>
          </p:cNvSpPr>
          <p:nvPr/>
        </p:nvSpPr>
        <p:spPr bwMode="auto">
          <a:xfrm>
            <a:off x="301625" y="180975"/>
            <a:ext cx="8534400" cy="92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dirty="0" smtClean="0">
                <a:latin typeface="+mj-lt"/>
              </a:rPr>
              <a:t>Επιχειρήματα για τον περιορισμό του εμπορίου</a:t>
            </a:r>
            <a:endParaRPr lang="en-GB" dirty="0" smtClean="0">
              <a:solidFill>
                <a:srgbClr val="4623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5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5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5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5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85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85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 build="p" bldLvl="3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Διεθνές Εμπόριο</a:t>
            </a:r>
            <a:endParaRPr lang="en-GB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575808"/>
          </a:xfrm>
        </p:spPr>
        <p:txBody>
          <a:bodyPr/>
          <a:lstStyle/>
          <a:p>
            <a:r>
              <a:rPr lang="el-GR" dirty="0" smtClean="0"/>
              <a:t>Προτιμησιακές εμπορικές συμφωνίες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97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Προτιμησιακές εμπορικές συμφωνίες </a:t>
            </a:r>
            <a:endParaRPr lang="en-GB" dirty="0"/>
          </a:p>
        </p:txBody>
      </p:sp>
      <p:sp>
        <p:nvSpPr>
          <p:cNvPr id="49971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/>
              <a:t>Είδη προτιμησιακών εμπορικών συμφωνιών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περιοχή ελεύθερου εμπορίου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τελωνιακή ένωση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κοινή αγορά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l-GR" dirty="0" smtClean="0"/>
              <a:t>Στατικές επιπτώσεις μιας τελωνιακής ένωσης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δημιουργία εμπορίου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99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99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build="p" bldLvl="2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1063625" y="614363"/>
            <a:ext cx="6991350" cy="53276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1763" name="Line 3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1765" name="Rectangle 5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501767" name="Line 7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01768" name="Group 8"/>
          <p:cNvGrpSpPr>
            <a:grpSpLocks/>
          </p:cNvGrpSpPr>
          <p:nvPr/>
        </p:nvGrpSpPr>
        <p:grpSpPr bwMode="auto">
          <a:xfrm>
            <a:off x="1066800" y="944563"/>
            <a:ext cx="6040438" cy="3779837"/>
            <a:chOff x="672" y="595"/>
            <a:chExt cx="3805" cy="2381"/>
          </a:xfrm>
        </p:grpSpPr>
        <p:sp>
          <p:nvSpPr>
            <p:cNvPr id="501769" name="Line 9"/>
            <p:cNvSpPr>
              <a:spLocks noChangeShapeType="1"/>
            </p:cNvSpPr>
            <p:nvPr/>
          </p:nvSpPr>
          <p:spPr bwMode="auto">
            <a:xfrm flipV="1">
              <a:off x="672" y="816"/>
              <a:ext cx="3456" cy="216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770" name="Rectangle 10"/>
            <p:cNvSpPr>
              <a:spLocks noChangeArrowheads="1"/>
            </p:cNvSpPr>
            <p:nvPr/>
          </p:nvSpPr>
          <p:spPr bwMode="auto">
            <a:xfrm>
              <a:off x="4070" y="595"/>
              <a:ext cx="4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GB" sz="2200" baseline="-25000">
                  <a:solidFill>
                    <a:schemeClr val="tx2"/>
                  </a:solidFill>
                  <a:latin typeface="Arial" charset="0"/>
                </a:rPr>
                <a:t>Pol</a:t>
              </a:r>
            </a:p>
          </p:txBody>
        </p:sp>
      </p:grpSp>
      <p:grpSp>
        <p:nvGrpSpPr>
          <p:cNvPr id="501771" name="Group 11"/>
          <p:cNvGrpSpPr>
            <a:grpSpLocks/>
          </p:cNvGrpSpPr>
          <p:nvPr/>
        </p:nvGrpSpPr>
        <p:grpSpPr bwMode="auto">
          <a:xfrm>
            <a:off x="2311400" y="3819525"/>
            <a:ext cx="473075" cy="2520950"/>
            <a:chOff x="1456" y="2406"/>
            <a:chExt cx="298" cy="1588"/>
          </a:xfrm>
        </p:grpSpPr>
        <p:sp>
          <p:nvSpPr>
            <p:cNvPr id="501772" name="Line 12"/>
            <p:cNvSpPr>
              <a:spLocks noChangeShapeType="1"/>
            </p:cNvSpPr>
            <p:nvPr/>
          </p:nvSpPr>
          <p:spPr bwMode="auto">
            <a:xfrm>
              <a:off x="1594" y="2406"/>
              <a:ext cx="0" cy="13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773" name="Rectangle 13"/>
            <p:cNvSpPr>
              <a:spLocks noChangeArrowheads="1"/>
            </p:cNvSpPr>
            <p:nvPr/>
          </p:nvSpPr>
          <p:spPr bwMode="auto">
            <a:xfrm>
              <a:off x="1456" y="374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01774" name="Group 14"/>
          <p:cNvGrpSpPr>
            <a:grpSpLocks/>
          </p:cNvGrpSpPr>
          <p:nvPr/>
        </p:nvGrpSpPr>
        <p:grpSpPr bwMode="auto">
          <a:xfrm>
            <a:off x="4335463" y="3819525"/>
            <a:ext cx="473075" cy="2519363"/>
            <a:chOff x="2731" y="2406"/>
            <a:chExt cx="298" cy="1587"/>
          </a:xfrm>
        </p:grpSpPr>
        <p:sp>
          <p:nvSpPr>
            <p:cNvPr id="501775" name="Line 15"/>
            <p:cNvSpPr>
              <a:spLocks noChangeShapeType="1"/>
            </p:cNvSpPr>
            <p:nvPr/>
          </p:nvSpPr>
          <p:spPr bwMode="auto">
            <a:xfrm>
              <a:off x="2869" y="2406"/>
              <a:ext cx="0" cy="132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776" name="Rectangle 16"/>
            <p:cNvSpPr>
              <a:spLocks noChangeArrowheads="1"/>
            </p:cNvSpPr>
            <p:nvPr/>
          </p:nvSpPr>
          <p:spPr bwMode="auto">
            <a:xfrm>
              <a:off x="2731" y="374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01777" name="Group 17"/>
          <p:cNvGrpSpPr>
            <a:grpSpLocks/>
          </p:cNvGrpSpPr>
          <p:nvPr/>
        </p:nvGrpSpPr>
        <p:grpSpPr bwMode="auto">
          <a:xfrm>
            <a:off x="1066800" y="1524000"/>
            <a:ext cx="6918325" cy="4340225"/>
            <a:chOff x="672" y="960"/>
            <a:chExt cx="4358" cy="2734"/>
          </a:xfrm>
        </p:grpSpPr>
        <p:sp>
          <p:nvSpPr>
            <p:cNvPr id="501778" name="Line 18"/>
            <p:cNvSpPr>
              <a:spLocks noChangeShapeType="1"/>
            </p:cNvSpPr>
            <p:nvPr/>
          </p:nvSpPr>
          <p:spPr bwMode="auto">
            <a:xfrm>
              <a:off x="672" y="960"/>
              <a:ext cx="3984" cy="25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779" name="Rectangle 19"/>
            <p:cNvSpPr>
              <a:spLocks noChangeArrowheads="1"/>
            </p:cNvSpPr>
            <p:nvPr/>
          </p:nvSpPr>
          <p:spPr bwMode="auto">
            <a:xfrm>
              <a:off x="4648" y="3444"/>
              <a:ext cx="3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Pol</a:t>
              </a:r>
            </a:p>
          </p:txBody>
        </p:sp>
      </p:grpSp>
      <p:grpSp>
        <p:nvGrpSpPr>
          <p:cNvPr id="501780" name="Group 20"/>
          <p:cNvGrpSpPr>
            <a:grpSpLocks/>
          </p:cNvGrpSpPr>
          <p:nvPr/>
        </p:nvGrpSpPr>
        <p:grpSpPr bwMode="auto">
          <a:xfrm>
            <a:off x="611188" y="3562354"/>
            <a:ext cx="7775574" cy="465138"/>
            <a:chOff x="385" y="2244"/>
            <a:chExt cx="4898" cy="293"/>
          </a:xfrm>
        </p:grpSpPr>
        <p:sp>
          <p:nvSpPr>
            <p:cNvPr id="501781" name="Line 21"/>
            <p:cNvSpPr>
              <a:spLocks noChangeShapeType="1"/>
            </p:cNvSpPr>
            <p:nvPr/>
          </p:nvSpPr>
          <p:spPr bwMode="auto">
            <a:xfrm flipH="1">
              <a:off x="672" y="2400"/>
              <a:ext cx="3504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782" name="Rectangle 22"/>
            <p:cNvSpPr>
              <a:spLocks noChangeArrowheads="1"/>
            </p:cNvSpPr>
            <p:nvPr/>
          </p:nvSpPr>
          <p:spPr bwMode="auto">
            <a:xfrm>
              <a:off x="385" y="224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01783" name="Rectangle 23"/>
            <p:cNvSpPr>
              <a:spLocks noChangeArrowheads="1"/>
            </p:cNvSpPr>
            <p:nvPr/>
          </p:nvSpPr>
          <p:spPr bwMode="auto">
            <a:xfrm>
              <a:off x="3934" y="2265"/>
              <a:ext cx="134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r" defTabSz="762000"/>
              <a:r>
                <a:rPr lang="en-GB" sz="2200" i="1" dirty="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sz="2200" baseline="-25000" dirty="0">
                  <a:solidFill>
                    <a:schemeClr val="tx2"/>
                  </a:solidFill>
                  <a:latin typeface="Arial" charset="0"/>
                </a:rPr>
                <a:t>EU</a:t>
              </a:r>
              <a:r>
                <a:rPr lang="en-GB" sz="200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GB" sz="1800" dirty="0">
                  <a:solidFill>
                    <a:schemeClr val="tx2"/>
                  </a:solidFill>
                  <a:latin typeface="Arial" charset="0"/>
                </a:rPr>
                <a:t>+ </a:t>
              </a:r>
              <a:r>
                <a:rPr lang="el-GR" sz="1800" dirty="0" smtClean="0">
                  <a:solidFill>
                    <a:schemeClr val="tx2"/>
                  </a:solidFill>
                  <a:latin typeface="Arial" charset="0"/>
                </a:rPr>
                <a:t>δασμός</a:t>
              </a:r>
              <a:endParaRPr lang="en-GB" sz="18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501784" name="AutoShape 24"/>
          <p:cNvSpPr>
            <a:spLocks noChangeArrowheads="1"/>
          </p:cNvSpPr>
          <p:nvPr/>
        </p:nvSpPr>
        <p:spPr bwMode="auto">
          <a:xfrm>
            <a:off x="5678488" y="2137415"/>
            <a:ext cx="239395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Πριν την </a:t>
            </a:r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ένταξη στην τελωνειακή ένωση </a:t>
            </a:r>
          </a:p>
        </p:txBody>
      </p:sp>
      <p:sp>
        <p:nvSpPr>
          <p:cNvPr id="501785" name="Text Box 25"/>
          <p:cNvSpPr txBox="1">
            <a:spLocks noChangeArrowheads="1"/>
          </p:cNvSpPr>
          <p:nvPr/>
        </p:nvSpPr>
        <p:spPr bwMode="auto">
          <a:xfrm>
            <a:off x="0" y="28575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Δημιουργία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εμπορίου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4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1063625" y="614363"/>
            <a:ext cx="6991350" cy="53276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1800225" y="1028700"/>
            <a:ext cx="3505200" cy="3235325"/>
            <a:chOff x="1134" y="648"/>
            <a:chExt cx="2208" cy="2038"/>
          </a:xfrm>
        </p:grpSpPr>
        <p:sp>
          <p:nvSpPr>
            <p:cNvPr id="503812" name="Freeform 4"/>
            <p:cNvSpPr>
              <a:spLocks/>
            </p:cNvSpPr>
            <p:nvPr/>
          </p:nvSpPr>
          <p:spPr bwMode="auto">
            <a:xfrm>
              <a:off x="2861" y="2396"/>
              <a:ext cx="481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78"/>
                </a:cxn>
                <a:cxn ang="0">
                  <a:pos x="472" y="278"/>
                </a:cxn>
                <a:cxn ang="0">
                  <a:pos x="0" y="0"/>
                </a:cxn>
              </a:cxnLst>
              <a:rect l="0" t="0" r="r" b="b"/>
              <a:pathLst>
                <a:path w="473" h="279">
                  <a:moveTo>
                    <a:pt x="0" y="0"/>
                  </a:moveTo>
                  <a:lnTo>
                    <a:pt x="11" y="278"/>
                  </a:lnTo>
                  <a:lnTo>
                    <a:pt x="472" y="278"/>
                  </a:lnTo>
                  <a:lnTo>
                    <a:pt x="0" y="0"/>
                  </a:lnTo>
                </a:path>
              </a:pathLst>
            </a:custGeom>
            <a:solidFill>
              <a:srgbClr val="99FF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03813" name="Freeform 5"/>
            <p:cNvSpPr>
              <a:spLocks/>
            </p:cNvSpPr>
            <p:nvPr/>
          </p:nvSpPr>
          <p:spPr bwMode="auto">
            <a:xfrm>
              <a:off x="1134" y="2396"/>
              <a:ext cx="461" cy="290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460" y="289"/>
                </a:cxn>
                <a:cxn ang="0">
                  <a:pos x="0" y="289"/>
                </a:cxn>
                <a:cxn ang="0">
                  <a:pos x="460" y="0"/>
                </a:cxn>
              </a:cxnLst>
              <a:rect l="0" t="0" r="r" b="b"/>
              <a:pathLst>
                <a:path w="461" h="290">
                  <a:moveTo>
                    <a:pt x="460" y="0"/>
                  </a:moveTo>
                  <a:lnTo>
                    <a:pt x="460" y="289"/>
                  </a:lnTo>
                  <a:lnTo>
                    <a:pt x="0" y="289"/>
                  </a:lnTo>
                  <a:lnTo>
                    <a:pt x="460" y="0"/>
                  </a:lnTo>
                </a:path>
              </a:pathLst>
            </a:custGeom>
            <a:solidFill>
              <a:srgbClr val="99FF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03814" name="Rectangle 6"/>
            <p:cNvSpPr>
              <a:spLocks noChangeArrowheads="1"/>
            </p:cNvSpPr>
            <p:nvPr/>
          </p:nvSpPr>
          <p:spPr bwMode="auto">
            <a:xfrm>
              <a:off x="1781" y="707"/>
              <a:ext cx="431" cy="132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3815" name="Rectangle 7"/>
            <p:cNvSpPr>
              <a:spLocks noChangeArrowheads="1"/>
            </p:cNvSpPr>
            <p:nvPr/>
          </p:nvSpPr>
          <p:spPr bwMode="auto">
            <a:xfrm>
              <a:off x="2318" y="648"/>
              <a:ext cx="5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sz="2000" dirty="0">
                  <a:solidFill>
                    <a:schemeClr val="folHlink"/>
                  </a:solidFill>
                  <a:latin typeface="Arial" charset="0"/>
                </a:rPr>
                <a:t>Οφέλη</a:t>
              </a:r>
              <a:endParaRPr lang="en-GB" sz="20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503816" name="Line 8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3818" name="Rectangle 10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503819" name="Rectangle 11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503820" name="Line 12"/>
          <p:cNvSpPr>
            <a:spLocks noChangeShapeType="1"/>
          </p:cNvSpPr>
          <p:nvPr/>
        </p:nvSpPr>
        <p:spPr bwMode="auto">
          <a:xfrm>
            <a:off x="1066800" y="1524000"/>
            <a:ext cx="6324600" cy="411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3821" name="Line 13"/>
          <p:cNvSpPr>
            <a:spLocks noChangeShapeType="1"/>
          </p:cNvSpPr>
          <p:nvPr/>
        </p:nvSpPr>
        <p:spPr bwMode="auto">
          <a:xfrm flipV="1">
            <a:off x="1066800" y="1295400"/>
            <a:ext cx="5486400" cy="3429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3822" name="Line 14"/>
          <p:cNvSpPr>
            <a:spLocks noChangeShapeType="1"/>
          </p:cNvSpPr>
          <p:nvPr/>
        </p:nvSpPr>
        <p:spPr bwMode="auto">
          <a:xfrm flipH="1">
            <a:off x="1066800" y="3810000"/>
            <a:ext cx="5562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3823" name="Line 1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3824" name="Rectangle 16"/>
          <p:cNvSpPr>
            <a:spLocks noChangeArrowheads="1"/>
          </p:cNvSpPr>
          <p:nvPr/>
        </p:nvSpPr>
        <p:spPr bwMode="auto">
          <a:xfrm>
            <a:off x="6461125" y="944563"/>
            <a:ext cx="646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Pol</a:t>
            </a:r>
          </a:p>
        </p:txBody>
      </p:sp>
      <p:sp>
        <p:nvSpPr>
          <p:cNvPr id="503825" name="Line 17"/>
          <p:cNvSpPr>
            <a:spLocks noChangeShapeType="1"/>
          </p:cNvSpPr>
          <p:nvPr/>
        </p:nvSpPr>
        <p:spPr bwMode="auto">
          <a:xfrm>
            <a:off x="2530475" y="3819525"/>
            <a:ext cx="0" cy="20923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3826" name="Line 18"/>
          <p:cNvSpPr>
            <a:spLocks noChangeShapeType="1"/>
          </p:cNvSpPr>
          <p:nvPr/>
        </p:nvSpPr>
        <p:spPr bwMode="auto">
          <a:xfrm>
            <a:off x="4554538" y="3819525"/>
            <a:ext cx="0" cy="21082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03827" name="Group 19"/>
          <p:cNvGrpSpPr>
            <a:grpSpLocks/>
          </p:cNvGrpSpPr>
          <p:nvPr/>
        </p:nvGrpSpPr>
        <p:grpSpPr bwMode="auto">
          <a:xfrm>
            <a:off x="1466850" y="3902075"/>
            <a:ext cx="3473450" cy="414338"/>
            <a:chOff x="924" y="2458"/>
            <a:chExt cx="2188" cy="261"/>
          </a:xfrm>
        </p:grpSpPr>
        <p:sp>
          <p:nvSpPr>
            <p:cNvPr id="503828" name="Rectangle 20"/>
            <p:cNvSpPr>
              <a:spLocks noChangeArrowheads="1"/>
            </p:cNvSpPr>
            <p:nvPr/>
          </p:nvSpPr>
          <p:spPr bwMode="auto">
            <a:xfrm>
              <a:off x="924" y="245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>
                  <a:latin typeface="Arial" charset="0"/>
                </a:rPr>
                <a:t>1</a:t>
              </a:r>
            </a:p>
          </p:txBody>
        </p:sp>
        <p:sp>
          <p:nvSpPr>
            <p:cNvPr id="503829" name="Rectangle 21"/>
            <p:cNvSpPr>
              <a:spLocks noChangeArrowheads="1"/>
            </p:cNvSpPr>
            <p:nvPr/>
          </p:nvSpPr>
          <p:spPr bwMode="auto">
            <a:xfrm>
              <a:off x="1419" y="246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>
                  <a:latin typeface="Arial" charset="0"/>
                </a:rPr>
                <a:t>2</a:t>
              </a:r>
            </a:p>
          </p:txBody>
        </p:sp>
        <p:sp>
          <p:nvSpPr>
            <p:cNvPr id="503830" name="Rectangle 22"/>
            <p:cNvSpPr>
              <a:spLocks noChangeArrowheads="1"/>
            </p:cNvSpPr>
            <p:nvPr/>
          </p:nvSpPr>
          <p:spPr bwMode="auto">
            <a:xfrm>
              <a:off x="2180" y="245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>
                  <a:latin typeface="Arial" charset="0"/>
                </a:rPr>
                <a:t>3</a:t>
              </a:r>
            </a:p>
          </p:txBody>
        </p:sp>
        <p:sp>
          <p:nvSpPr>
            <p:cNvPr id="503831" name="Rectangle 23"/>
            <p:cNvSpPr>
              <a:spLocks noChangeArrowheads="1"/>
            </p:cNvSpPr>
            <p:nvPr/>
          </p:nvSpPr>
          <p:spPr bwMode="auto">
            <a:xfrm>
              <a:off x="2907" y="245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b="1">
                  <a:latin typeface="Arial" charset="0"/>
                </a:rPr>
                <a:t>4</a:t>
              </a:r>
            </a:p>
          </p:txBody>
        </p:sp>
      </p:grpSp>
      <p:grpSp>
        <p:nvGrpSpPr>
          <p:cNvPr id="503832" name="Group 24"/>
          <p:cNvGrpSpPr>
            <a:grpSpLocks/>
          </p:cNvGrpSpPr>
          <p:nvPr/>
        </p:nvGrpSpPr>
        <p:grpSpPr bwMode="auto">
          <a:xfrm>
            <a:off x="1579563" y="4267200"/>
            <a:ext cx="473075" cy="2089150"/>
            <a:chOff x="995" y="2688"/>
            <a:chExt cx="298" cy="1316"/>
          </a:xfrm>
        </p:grpSpPr>
        <p:sp>
          <p:nvSpPr>
            <p:cNvPr id="503833" name="Line 25"/>
            <p:cNvSpPr>
              <a:spLocks noChangeShapeType="1"/>
            </p:cNvSpPr>
            <p:nvPr/>
          </p:nvSpPr>
          <p:spPr bwMode="auto">
            <a:xfrm>
              <a:off x="1126" y="2688"/>
              <a:ext cx="0" cy="105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3834" name="Rectangle 26"/>
            <p:cNvSpPr>
              <a:spLocks noChangeArrowheads="1"/>
            </p:cNvSpPr>
            <p:nvPr/>
          </p:nvSpPr>
          <p:spPr bwMode="auto">
            <a:xfrm>
              <a:off x="995" y="375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503835" name="Group 27"/>
          <p:cNvGrpSpPr>
            <a:grpSpLocks/>
          </p:cNvGrpSpPr>
          <p:nvPr/>
        </p:nvGrpSpPr>
        <p:grpSpPr bwMode="auto">
          <a:xfrm>
            <a:off x="5048250" y="4262438"/>
            <a:ext cx="473075" cy="2076450"/>
            <a:chOff x="3180" y="2685"/>
            <a:chExt cx="298" cy="1308"/>
          </a:xfrm>
        </p:grpSpPr>
        <p:sp>
          <p:nvSpPr>
            <p:cNvPr id="503836" name="Line 28"/>
            <p:cNvSpPr>
              <a:spLocks noChangeShapeType="1"/>
            </p:cNvSpPr>
            <p:nvPr/>
          </p:nvSpPr>
          <p:spPr bwMode="auto">
            <a:xfrm>
              <a:off x="3319" y="2685"/>
              <a:ext cx="0" cy="104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3837" name="Rectangle 29"/>
            <p:cNvSpPr>
              <a:spLocks noChangeArrowheads="1"/>
            </p:cNvSpPr>
            <p:nvPr/>
          </p:nvSpPr>
          <p:spPr bwMode="auto">
            <a:xfrm>
              <a:off x="3180" y="374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503838" name="Rectangle 30"/>
          <p:cNvSpPr>
            <a:spLocks noChangeArrowheads="1"/>
          </p:cNvSpPr>
          <p:nvPr/>
        </p:nvSpPr>
        <p:spPr bwMode="auto">
          <a:xfrm>
            <a:off x="2311400" y="59436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503839" name="Rectangle 31"/>
          <p:cNvSpPr>
            <a:spLocks noChangeArrowheads="1"/>
          </p:cNvSpPr>
          <p:nvPr/>
        </p:nvSpPr>
        <p:spPr bwMode="auto">
          <a:xfrm>
            <a:off x="4335463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03840" name="Rectangle 32"/>
          <p:cNvSpPr>
            <a:spLocks noChangeArrowheads="1"/>
          </p:cNvSpPr>
          <p:nvPr/>
        </p:nvSpPr>
        <p:spPr bwMode="auto">
          <a:xfrm>
            <a:off x="7378700" y="5467350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Pol</a:t>
            </a:r>
          </a:p>
        </p:txBody>
      </p:sp>
      <p:sp>
        <p:nvSpPr>
          <p:cNvPr id="503841" name="Rectangle 33"/>
          <p:cNvSpPr>
            <a:spLocks noChangeArrowheads="1"/>
          </p:cNvSpPr>
          <p:nvPr/>
        </p:nvSpPr>
        <p:spPr bwMode="auto">
          <a:xfrm>
            <a:off x="611188" y="35623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503842" name="Group 34"/>
          <p:cNvGrpSpPr>
            <a:grpSpLocks/>
          </p:cNvGrpSpPr>
          <p:nvPr/>
        </p:nvGrpSpPr>
        <p:grpSpPr bwMode="auto">
          <a:xfrm>
            <a:off x="595313" y="4021138"/>
            <a:ext cx="6637337" cy="442912"/>
            <a:chOff x="375" y="2533"/>
            <a:chExt cx="4181" cy="279"/>
          </a:xfrm>
        </p:grpSpPr>
        <p:sp>
          <p:nvSpPr>
            <p:cNvPr id="503843" name="Line 35"/>
            <p:cNvSpPr>
              <a:spLocks noChangeShapeType="1"/>
            </p:cNvSpPr>
            <p:nvPr/>
          </p:nvSpPr>
          <p:spPr bwMode="auto">
            <a:xfrm>
              <a:off x="672" y="2688"/>
              <a:ext cx="350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3844" name="Rectangle 36"/>
            <p:cNvSpPr>
              <a:spLocks noChangeArrowheads="1"/>
            </p:cNvSpPr>
            <p:nvPr/>
          </p:nvSpPr>
          <p:spPr bwMode="auto">
            <a:xfrm>
              <a:off x="4156" y="2543"/>
              <a:ext cx="40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sz="2200" baseline="-25000">
                  <a:solidFill>
                    <a:schemeClr val="folHlink"/>
                  </a:solidFill>
                  <a:latin typeface="Arial" charset="0"/>
                </a:rPr>
                <a:t>EU</a:t>
              </a:r>
            </a:p>
          </p:txBody>
        </p:sp>
        <p:sp>
          <p:nvSpPr>
            <p:cNvPr id="503845" name="Rectangle 37"/>
            <p:cNvSpPr>
              <a:spLocks noChangeArrowheads="1"/>
            </p:cNvSpPr>
            <p:nvPr/>
          </p:nvSpPr>
          <p:spPr bwMode="auto">
            <a:xfrm>
              <a:off x="375" y="253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03846" name="Rectangle 38"/>
          <p:cNvSpPr>
            <a:spLocks noChangeArrowheads="1"/>
          </p:cNvSpPr>
          <p:nvPr/>
        </p:nvSpPr>
        <p:spPr bwMode="auto">
          <a:xfrm>
            <a:off x="6308756" y="3595688"/>
            <a:ext cx="1956939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n-GB" sz="2200" i="1" dirty="0" smtClean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200" baseline="-25000" dirty="0" smtClean="0">
                <a:solidFill>
                  <a:schemeClr val="tx2"/>
                </a:solidFill>
                <a:latin typeface="Arial" charset="0"/>
              </a:rPr>
              <a:t>EU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2"/>
                </a:solidFill>
                <a:latin typeface="Arial" charset="0"/>
              </a:rPr>
              <a:t>+ </a:t>
            </a:r>
            <a:r>
              <a:rPr lang="el-GR" sz="1800" dirty="0">
                <a:solidFill>
                  <a:schemeClr val="tx2"/>
                </a:solidFill>
                <a:latin typeface="Arial" charset="0"/>
              </a:rPr>
              <a:t>δασμός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03847" name="Group 39"/>
          <p:cNvGrpSpPr>
            <a:grpSpLocks/>
          </p:cNvGrpSpPr>
          <p:nvPr/>
        </p:nvGrpSpPr>
        <p:grpSpPr bwMode="auto">
          <a:xfrm>
            <a:off x="5678488" y="2136776"/>
            <a:ext cx="2393950" cy="2052638"/>
            <a:chOff x="3577" y="1346"/>
            <a:chExt cx="1508" cy="1293"/>
          </a:xfrm>
        </p:grpSpPr>
        <p:sp>
          <p:nvSpPr>
            <p:cNvPr id="503848" name="Line 40"/>
            <p:cNvSpPr>
              <a:spLocks noChangeShapeType="1"/>
            </p:cNvSpPr>
            <p:nvPr/>
          </p:nvSpPr>
          <p:spPr bwMode="auto">
            <a:xfrm flipH="1">
              <a:off x="3814" y="1860"/>
              <a:ext cx="117" cy="7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503849" name="AutoShape 41"/>
            <p:cNvSpPr>
              <a:spLocks noChangeArrowheads="1"/>
            </p:cNvSpPr>
            <p:nvPr/>
          </p:nvSpPr>
          <p:spPr bwMode="auto">
            <a:xfrm>
              <a:off x="3577" y="1346"/>
              <a:ext cx="1508" cy="67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222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defTabSz="762000"/>
              <a:r>
                <a:rPr lang="el-GR" sz="1900" dirty="0">
                  <a:solidFill>
                    <a:schemeClr val="folHlink"/>
                  </a:solidFill>
                  <a:latin typeface="Arial" charset="0"/>
                </a:rPr>
                <a:t>Μετά την </a:t>
              </a:r>
              <a:r>
                <a:rPr lang="el-GR" sz="1900" dirty="0" smtClean="0">
                  <a:solidFill>
                    <a:schemeClr val="folHlink"/>
                  </a:solidFill>
                  <a:latin typeface="Arial" charset="0"/>
                </a:rPr>
                <a:t>ένταξη στην </a:t>
              </a:r>
              <a:r>
                <a:rPr lang="el-GR" sz="1900" dirty="0">
                  <a:solidFill>
                    <a:schemeClr val="folHlink"/>
                  </a:solidFill>
                  <a:latin typeface="Arial" charset="0"/>
                </a:rPr>
                <a:t>τελωνειακή ένωση </a:t>
              </a:r>
              <a:endParaRPr lang="en-GB" sz="19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503850" name="Text Box 42"/>
          <p:cNvSpPr txBox="1">
            <a:spLocks noChangeArrowheads="1"/>
          </p:cNvSpPr>
          <p:nvPr/>
        </p:nvSpPr>
        <p:spPr bwMode="auto">
          <a:xfrm>
            <a:off x="0" y="28575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Δημιουργία εμπορίου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5860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3795713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Είδη προτιμησιακών εμπορικών συμφωνιών</a:t>
            </a:r>
            <a:endParaRPr lang="en-GB" dirty="0" smtClean="0">
              <a:solidFill>
                <a:srgbClr val="988576"/>
              </a:solidFill>
            </a:endParaRPr>
          </a:p>
          <a:p>
            <a:pPr lvl="1">
              <a:lnSpc>
                <a:spcPct val="12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περιοχή ελεύθερου εμπορίου</a:t>
            </a:r>
            <a:endParaRPr lang="en-GB" dirty="0" smtClean="0">
              <a:solidFill>
                <a:srgbClr val="988576"/>
              </a:solidFill>
            </a:endParaRPr>
          </a:p>
          <a:p>
            <a:pPr lvl="1">
              <a:lnSpc>
                <a:spcPct val="12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τελωνιακή ένωση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lnSpc>
                <a:spcPct val="12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κοινή αγορά</a:t>
            </a:r>
            <a:endParaRPr lang="en-GB" dirty="0">
              <a:solidFill>
                <a:srgbClr val="988576"/>
              </a:solidFill>
            </a:endParaRPr>
          </a:p>
          <a:p>
            <a:pPr>
              <a:lnSpc>
                <a:spcPct val="120000"/>
              </a:lnSpc>
              <a:buClr>
                <a:srgbClr val="626D86"/>
              </a:buClr>
            </a:pPr>
            <a:r>
              <a:rPr lang="el-GR" dirty="0" smtClean="0">
                <a:solidFill>
                  <a:srgbClr val="988576"/>
                </a:solidFill>
              </a:rPr>
              <a:t>Στατικές επιπτώσεις μιας τελωνιακής ένωσης</a:t>
            </a:r>
            <a:endParaRPr lang="en-GB" dirty="0">
              <a:solidFill>
                <a:srgbClr val="988576"/>
              </a:solidFill>
            </a:endParaRPr>
          </a:p>
          <a:p>
            <a:pPr lvl="1">
              <a:lnSpc>
                <a:spcPct val="120000"/>
              </a:lnSpc>
              <a:buClr>
                <a:srgbClr val="626D86"/>
              </a:buClr>
            </a:pPr>
            <a:r>
              <a:rPr lang="el-GR" dirty="0" smtClean="0"/>
              <a:t>δημιουργία εμπορίου</a:t>
            </a:r>
            <a:endParaRPr lang="en-GB" dirty="0" smtClean="0"/>
          </a:p>
          <a:p>
            <a:pPr lvl="1">
              <a:lnSpc>
                <a:spcPct val="120000"/>
              </a:lnSpc>
              <a:buClr>
                <a:srgbClr val="626D86"/>
              </a:buClr>
            </a:pPr>
            <a:endParaRPr lang="en-GB" dirty="0"/>
          </a:p>
        </p:txBody>
      </p:sp>
      <p:sp>
        <p:nvSpPr>
          <p:cNvPr id="505861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4000" dirty="0" smtClean="0"/>
              <a:t>Προτιμησιακές εμπορικές συμφωνίες</a:t>
            </a:r>
            <a:endParaRPr lang="en-GB" sz="4000" dirty="0"/>
          </a:p>
        </p:txBody>
      </p:sp>
      <p:sp>
        <p:nvSpPr>
          <p:cNvPr id="505862" name="Rectangle 6"/>
          <p:cNvSpPr>
            <a:spLocks/>
          </p:cNvSpPr>
          <p:nvPr/>
        </p:nvSpPr>
        <p:spPr bwMode="auto">
          <a:xfrm>
            <a:off x="301625" y="5321300"/>
            <a:ext cx="8534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εκτροπή εμπορίου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2" grpId="0" build="p" bldLvl="2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1063625" y="614363"/>
            <a:ext cx="6991350" cy="53276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7907" name="Line 3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507910" name="Rectangle 6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507911" name="Line 7"/>
          <p:cNvSpPr>
            <a:spLocks noChangeShapeType="1"/>
          </p:cNvSpPr>
          <p:nvPr/>
        </p:nvSpPr>
        <p:spPr bwMode="auto">
          <a:xfrm>
            <a:off x="1066800" y="1524000"/>
            <a:ext cx="6324600" cy="411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7912" name="Line 8"/>
          <p:cNvSpPr>
            <a:spLocks noChangeShapeType="1"/>
          </p:cNvSpPr>
          <p:nvPr/>
        </p:nvSpPr>
        <p:spPr bwMode="auto">
          <a:xfrm flipV="1">
            <a:off x="1066800" y="1295400"/>
            <a:ext cx="5486400" cy="3429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7913" name="Line 9"/>
          <p:cNvSpPr>
            <a:spLocks noChangeShapeType="1"/>
          </p:cNvSpPr>
          <p:nvPr/>
        </p:nvSpPr>
        <p:spPr bwMode="auto">
          <a:xfrm flipH="1">
            <a:off x="1066800" y="3810000"/>
            <a:ext cx="55975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7914" name="Line 10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7915" name="Rectangle 11"/>
          <p:cNvSpPr>
            <a:spLocks noChangeArrowheads="1"/>
          </p:cNvSpPr>
          <p:nvPr/>
        </p:nvSpPr>
        <p:spPr bwMode="auto">
          <a:xfrm>
            <a:off x="6461125" y="944563"/>
            <a:ext cx="646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Pol</a:t>
            </a:r>
          </a:p>
        </p:txBody>
      </p:sp>
      <p:sp>
        <p:nvSpPr>
          <p:cNvPr id="507916" name="Line 12"/>
          <p:cNvSpPr>
            <a:spLocks noChangeShapeType="1"/>
          </p:cNvSpPr>
          <p:nvPr/>
        </p:nvSpPr>
        <p:spPr bwMode="auto">
          <a:xfrm>
            <a:off x="2530475" y="3819525"/>
            <a:ext cx="0" cy="20923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7917" name="Line 13"/>
          <p:cNvSpPr>
            <a:spLocks noChangeShapeType="1"/>
          </p:cNvSpPr>
          <p:nvPr/>
        </p:nvSpPr>
        <p:spPr bwMode="auto">
          <a:xfrm>
            <a:off x="4554538" y="3819525"/>
            <a:ext cx="0" cy="21082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2311400" y="59436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507919" name="Rectangle 15"/>
          <p:cNvSpPr>
            <a:spLocks noChangeArrowheads="1"/>
          </p:cNvSpPr>
          <p:nvPr/>
        </p:nvSpPr>
        <p:spPr bwMode="auto">
          <a:xfrm>
            <a:off x="4335463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07920" name="Rectangle 16"/>
          <p:cNvSpPr>
            <a:spLocks noChangeArrowheads="1"/>
          </p:cNvSpPr>
          <p:nvPr/>
        </p:nvSpPr>
        <p:spPr bwMode="auto">
          <a:xfrm>
            <a:off x="7378700" y="5467350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Pol</a:t>
            </a:r>
          </a:p>
        </p:txBody>
      </p:sp>
      <p:sp>
        <p:nvSpPr>
          <p:cNvPr id="507921" name="Rectangle 17"/>
          <p:cNvSpPr>
            <a:spLocks noChangeArrowheads="1"/>
          </p:cNvSpPr>
          <p:nvPr/>
        </p:nvSpPr>
        <p:spPr bwMode="auto">
          <a:xfrm>
            <a:off x="6320805" y="3595688"/>
            <a:ext cx="199301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n-GB" sz="2200" i="1" dirty="0" err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200" baseline="-25000" dirty="0" err="1">
                <a:solidFill>
                  <a:schemeClr val="tx2"/>
                </a:solidFill>
                <a:latin typeface="Arial" charset="0"/>
              </a:rPr>
              <a:t>Rus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> +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δασμός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07922" name="Rectangle 18"/>
          <p:cNvSpPr>
            <a:spLocks noChangeArrowheads="1"/>
          </p:cNvSpPr>
          <p:nvPr/>
        </p:nvSpPr>
        <p:spPr bwMode="auto">
          <a:xfrm>
            <a:off x="611188" y="35623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507923" name="Group 19"/>
          <p:cNvGrpSpPr>
            <a:grpSpLocks/>
          </p:cNvGrpSpPr>
          <p:nvPr/>
        </p:nvGrpSpPr>
        <p:grpSpPr bwMode="auto">
          <a:xfrm>
            <a:off x="611188" y="4411663"/>
            <a:ext cx="6721475" cy="460375"/>
            <a:chOff x="385" y="2779"/>
            <a:chExt cx="4234" cy="290"/>
          </a:xfrm>
        </p:grpSpPr>
        <p:sp>
          <p:nvSpPr>
            <p:cNvPr id="507924" name="Line 20"/>
            <p:cNvSpPr>
              <a:spLocks noChangeShapeType="1"/>
            </p:cNvSpPr>
            <p:nvPr/>
          </p:nvSpPr>
          <p:spPr bwMode="auto">
            <a:xfrm>
              <a:off x="673" y="2920"/>
              <a:ext cx="3535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7925" name="Rectangle 21"/>
            <p:cNvSpPr>
              <a:spLocks noChangeArrowheads="1"/>
            </p:cNvSpPr>
            <p:nvPr/>
          </p:nvSpPr>
          <p:spPr bwMode="auto">
            <a:xfrm>
              <a:off x="385" y="2779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07926" name="Rectangle 22"/>
            <p:cNvSpPr>
              <a:spLocks noChangeArrowheads="1"/>
            </p:cNvSpPr>
            <p:nvPr/>
          </p:nvSpPr>
          <p:spPr bwMode="auto">
            <a:xfrm>
              <a:off x="4172" y="2800"/>
              <a:ext cx="44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200" i="1">
                  <a:solidFill>
                    <a:schemeClr val="hlink"/>
                  </a:solidFill>
                  <a:latin typeface="Arial" charset="0"/>
                </a:rPr>
                <a:t>P</a:t>
              </a:r>
              <a:r>
                <a:rPr lang="en-GB" sz="2200" baseline="-25000">
                  <a:solidFill>
                    <a:schemeClr val="hlink"/>
                  </a:solidFill>
                  <a:latin typeface="Arial" charset="0"/>
                </a:rPr>
                <a:t>Rus</a:t>
              </a:r>
            </a:p>
          </p:txBody>
        </p:sp>
      </p:grpSp>
      <p:sp>
        <p:nvSpPr>
          <p:cNvPr id="507927" name="AutoShape 23"/>
          <p:cNvSpPr>
            <a:spLocks noChangeArrowheads="1"/>
          </p:cNvSpPr>
          <p:nvPr/>
        </p:nvSpPr>
        <p:spPr bwMode="auto">
          <a:xfrm>
            <a:off x="5678488" y="2137415"/>
            <a:ext cx="239395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Πριν την ένταξη στην τελωνειακή ένωση </a:t>
            </a:r>
          </a:p>
        </p:txBody>
      </p:sp>
      <p:sp>
        <p:nvSpPr>
          <p:cNvPr id="507928" name="Text Box 24"/>
          <p:cNvSpPr txBox="1">
            <a:spLocks noChangeArrowheads="1"/>
          </p:cNvSpPr>
          <p:nvPr/>
        </p:nvSpPr>
        <p:spPr bwMode="auto">
          <a:xfrm>
            <a:off x="0" y="36513"/>
            <a:ext cx="9144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accent2"/>
                </a:solidFill>
                <a:latin typeface="Arial" charset="0"/>
              </a:rPr>
              <a:t>Έκτροπή </a:t>
            </a:r>
            <a:r>
              <a:rPr lang="el-GR" b="1" dirty="0" smtClean="0">
                <a:solidFill>
                  <a:schemeClr val="accent2"/>
                </a:solidFill>
                <a:latin typeface="Arial" charset="0"/>
              </a:rPr>
              <a:t>εμπορίου</a:t>
            </a:r>
            <a:endParaRPr lang="en-GB" b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27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1063625" y="614363"/>
            <a:ext cx="6991350" cy="53276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2530475" y="4262438"/>
            <a:ext cx="2024063" cy="37306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3452813" y="42545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1">
                <a:latin typeface="Arial" charset="0"/>
              </a:rPr>
              <a:t>5</a:t>
            </a:r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2825750" y="1614488"/>
            <a:ext cx="684213" cy="209550"/>
          </a:xfrm>
          <a:prstGeom prst="rect">
            <a:avLst/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3319463" y="1555750"/>
            <a:ext cx="154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l-GR" sz="2000" dirty="0">
                <a:solidFill>
                  <a:schemeClr val="accent2"/>
                </a:solidFill>
                <a:latin typeface="Arial" charset="0"/>
              </a:rPr>
              <a:t>Απώλειες </a:t>
            </a:r>
            <a:endParaRPr lang="en-GB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09961" name="Freeform 9"/>
          <p:cNvSpPr>
            <a:spLocks/>
          </p:cNvSpPr>
          <p:nvPr/>
        </p:nvSpPr>
        <p:spPr bwMode="auto">
          <a:xfrm>
            <a:off x="4554538" y="3803650"/>
            <a:ext cx="750888" cy="442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78"/>
              </a:cxn>
              <a:cxn ang="0">
                <a:pos x="472" y="278"/>
              </a:cxn>
              <a:cxn ang="0">
                <a:pos x="0" y="0"/>
              </a:cxn>
            </a:cxnLst>
            <a:rect l="0" t="0" r="r" b="b"/>
            <a:pathLst>
              <a:path w="473" h="279">
                <a:moveTo>
                  <a:pt x="0" y="0"/>
                </a:moveTo>
                <a:lnTo>
                  <a:pt x="11" y="278"/>
                </a:lnTo>
                <a:lnTo>
                  <a:pt x="472" y="278"/>
                </a:lnTo>
                <a:lnTo>
                  <a:pt x="0" y="0"/>
                </a:lnTo>
              </a:path>
            </a:pathLst>
          </a:custGeom>
          <a:solidFill>
            <a:srgbClr val="99FF99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09962" name="Freeform 10"/>
          <p:cNvSpPr>
            <a:spLocks/>
          </p:cNvSpPr>
          <p:nvPr/>
        </p:nvSpPr>
        <p:spPr bwMode="auto">
          <a:xfrm>
            <a:off x="1800225" y="3803650"/>
            <a:ext cx="731838" cy="460375"/>
          </a:xfrm>
          <a:custGeom>
            <a:avLst/>
            <a:gdLst/>
            <a:ahLst/>
            <a:cxnLst>
              <a:cxn ang="0">
                <a:pos x="460" y="0"/>
              </a:cxn>
              <a:cxn ang="0">
                <a:pos x="460" y="289"/>
              </a:cxn>
              <a:cxn ang="0">
                <a:pos x="0" y="289"/>
              </a:cxn>
              <a:cxn ang="0">
                <a:pos x="460" y="0"/>
              </a:cxn>
            </a:cxnLst>
            <a:rect l="0" t="0" r="r" b="b"/>
            <a:pathLst>
              <a:path w="461" h="290">
                <a:moveTo>
                  <a:pt x="460" y="0"/>
                </a:moveTo>
                <a:lnTo>
                  <a:pt x="460" y="289"/>
                </a:lnTo>
                <a:lnTo>
                  <a:pt x="0" y="289"/>
                </a:lnTo>
                <a:lnTo>
                  <a:pt x="460" y="0"/>
                </a:lnTo>
              </a:path>
            </a:pathLst>
          </a:custGeom>
          <a:solidFill>
            <a:srgbClr val="99FF99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1466850" y="39020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1</a:t>
            </a:r>
          </a:p>
        </p:txBody>
      </p:sp>
      <p:sp>
        <p:nvSpPr>
          <p:cNvPr id="509964" name="Rectangle 12"/>
          <p:cNvSpPr>
            <a:spLocks noChangeArrowheads="1"/>
          </p:cNvSpPr>
          <p:nvPr/>
        </p:nvSpPr>
        <p:spPr bwMode="auto">
          <a:xfrm>
            <a:off x="2252663" y="39195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2</a:t>
            </a:r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3460750" y="39020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3</a:t>
            </a:r>
          </a:p>
        </p:txBody>
      </p:sp>
      <p:sp>
        <p:nvSpPr>
          <p:cNvPr id="509966" name="Rectangle 14"/>
          <p:cNvSpPr>
            <a:spLocks noChangeArrowheads="1"/>
          </p:cNvSpPr>
          <p:nvPr/>
        </p:nvSpPr>
        <p:spPr bwMode="auto">
          <a:xfrm>
            <a:off x="4614863" y="3903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4</a:t>
            </a:r>
          </a:p>
        </p:txBody>
      </p:sp>
      <p:sp>
        <p:nvSpPr>
          <p:cNvPr id="509967" name="Rectangle 15"/>
          <p:cNvSpPr>
            <a:spLocks noChangeArrowheads="1"/>
          </p:cNvSpPr>
          <p:nvPr/>
        </p:nvSpPr>
        <p:spPr bwMode="auto">
          <a:xfrm>
            <a:off x="2827338" y="1122363"/>
            <a:ext cx="684213" cy="209550"/>
          </a:xfrm>
          <a:prstGeom prst="rect">
            <a:avLst/>
          </a:prstGeom>
          <a:solidFill>
            <a:srgbClr val="99FF99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68" name="Rectangle 16"/>
          <p:cNvSpPr>
            <a:spLocks noChangeArrowheads="1"/>
          </p:cNvSpPr>
          <p:nvPr/>
        </p:nvSpPr>
        <p:spPr bwMode="auto">
          <a:xfrm>
            <a:off x="3679825" y="1028700"/>
            <a:ext cx="91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solidFill>
                  <a:schemeClr val="folHlink"/>
                </a:solidFill>
                <a:latin typeface="Arial" charset="0"/>
              </a:rPr>
              <a:t>Οφέλη</a:t>
            </a:r>
            <a:endParaRPr lang="en-GB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09969" name="Line 1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70" name="Rectangle 1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9971" name="Rectangle 19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509972" name="Rectangle 20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509973" name="Line 21"/>
          <p:cNvSpPr>
            <a:spLocks noChangeShapeType="1"/>
          </p:cNvSpPr>
          <p:nvPr/>
        </p:nvSpPr>
        <p:spPr bwMode="auto">
          <a:xfrm>
            <a:off x="1066800" y="1524000"/>
            <a:ext cx="6324600" cy="411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74" name="Line 22"/>
          <p:cNvSpPr>
            <a:spLocks noChangeShapeType="1"/>
          </p:cNvSpPr>
          <p:nvPr/>
        </p:nvSpPr>
        <p:spPr bwMode="auto">
          <a:xfrm flipV="1">
            <a:off x="1066800" y="1295400"/>
            <a:ext cx="5486400" cy="3429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75" name="Line 23"/>
          <p:cNvSpPr>
            <a:spLocks noChangeShapeType="1"/>
          </p:cNvSpPr>
          <p:nvPr/>
        </p:nvSpPr>
        <p:spPr bwMode="auto">
          <a:xfrm flipH="1">
            <a:off x="1066800" y="3810000"/>
            <a:ext cx="55975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76" name="Line 24"/>
          <p:cNvSpPr>
            <a:spLocks noChangeShapeType="1"/>
          </p:cNvSpPr>
          <p:nvPr/>
        </p:nvSpPr>
        <p:spPr bwMode="auto">
          <a:xfrm>
            <a:off x="1066800" y="4267200"/>
            <a:ext cx="55975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77" name="Line 2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78" name="Rectangle 26"/>
          <p:cNvSpPr>
            <a:spLocks noChangeArrowheads="1"/>
          </p:cNvSpPr>
          <p:nvPr/>
        </p:nvSpPr>
        <p:spPr bwMode="auto">
          <a:xfrm>
            <a:off x="6461125" y="944563"/>
            <a:ext cx="646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Pol</a:t>
            </a:r>
          </a:p>
        </p:txBody>
      </p:sp>
      <p:sp>
        <p:nvSpPr>
          <p:cNvPr id="509979" name="Line 27"/>
          <p:cNvSpPr>
            <a:spLocks noChangeShapeType="1"/>
          </p:cNvSpPr>
          <p:nvPr/>
        </p:nvSpPr>
        <p:spPr bwMode="auto">
          <a:xfrm>
            <a:off x="2530475" y="3819525"/>
            <a:ext cx="0" cy="20923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80" name="Line 28"/>
          <p:cNvSpPr>
            <a:spLocks noChangeShapeType="1"/>
          </p:cNvSpPr>
          <p:nvPr/>
        </p:nvSpPr>
        <p:spPr bwMode="auto">
          <a:xfrm>
            <a:off x="4554538" y="3819525"/>
            <a:ext cx="0" cy="21082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09981" name="Group 29"/>
          <p:cNvGrpSpPr>
            <a:grpSpLocks/>
          </p:cNvGrpSpPr>
          <p:nvPr/>
        </p:nvGrpSpPr>
        <p:grpSpPr bwMode="auto">
          <a:xfrm>
            <a:off x="1579563" y="4267200"/>
            <a:ext cx="473075" cy="2089150"/>
            <a:chOff x="995" y="2688"/>
            <a:chExt cx="298" cy="1316"/>
          </a:xfrm>
        </p:grpSpPr>
        <p:sp>
          <p:nvSpPr>
            <p:cNvPr id="509982" name="Line 30"/>
            <p:cNvSpPr>
              <a:spLocks noChangeShapeType="1"/>
            </p:cNvSpPr>
            <p:nvPr/>
          </p:nvSpPr>
          <p:spPr bwMode="auto">
            <a:xfrm>
              <a:off x="1126" y="2688"/>
              <a:ext cx="0" cy="105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9983" name="Rectangle 31"/>
            <p:cNvSpPr>
              <a:spLocks noChangeArrowheads="1"/>
            </p:cNvSpPr>
            <p:nvPr/>
          </p:nvSpPr>
          <p:spPr bwMode="auto">
            <a:xfrm>
              <a:off x="995" y="375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509984" name="Group 32"/>
          <p:cNvGrpSpPr>
            <a:grpSpLocks/>
          </p:cNvGrpSpPr>
          <p:nvPr/>
        </p:nvGrpSpPr>
        <p:grpSpPr bwMode="auto">
          <a:xfrm>
            <a:off x="5048250" y="4262438"/>
            <a:ext cx="473075" cy="2076450"/>
            <a:chOff x="3180" y="2685"/>
            <a:chExt cx="298" cy="1308"/>
          </a:xfrm>
        </p:grpSpPr>
        <p:sp>
          <p:nvSpPr>
            <p:cNvPr id="509985" name="Line 33"/>
            <p:cNvSpPr>
              <a:spLocks noChangeShapeType="1"/>
            </p:cNvSpPr>
            <p:nvPr/>
          </p:nvSpPr>
          <p:spPr bwMode="auto">
            <a:xfrm>
              <a:off x="3319" y="2685"/>
              <a:ext cx="0" cy="104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9986" name="Rectangle 34"/>
            <p:cNvSpPr>
              <a:spLocks noChangeArrowheads="1"/>
            </p:cNvSpPr>
            <p:nvPr/>
          </p:nvSpPr>
          <p:spPr bwMode="auto">
            <a:xfrm>
              <a:off x="3180" y="374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509987" name="Rectangle 35"/>
          <p:cNvSpPr>
            <a:spLocks noChangeArrowheads="1"/>
          </p:cNvSpPr>
          <p:nvPr/>
        </p:nvSpPr>
        <p:spPr bwMode="auto">
          <a:xfrm>
            <a:off x="2311400" y="59436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509988" name="Rectangle 36"/>
          <p:cNvSpPr>
            <a:spLocks noChangeArrowheads="1"/>
          </p:cNvSpPr>
          <p:nvPr/>
        </p:nvSpPr>
        <p:spPr bwMode="auto">
          <a:xfrm>
            <a:off x="4335463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09989" name="Rectangle 37"/>
          <p:cNvSpPr>
            <a:spLocks noChangeArrowheads="1"/>
          </p:cNvSpPr>
          <p:nvPr/>
        </p:nvSpPr>
        <p:spPr bwMode="auto">
          <a:xfrm>
            <a:off x="7378700" y="5467350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Pol</a:t>
            </a:r>
          </a:p>
        </p:txBody>
      </p:sp>
      <p:sp>
        <p:nvSpPr>
          <p:cNvPr id="509990" name="Rectangle 38"/>
          <p:cNvSpPr>
            <a:spLocks noChangeArrowheads="1"/>
          </p:cNvSpPr>
          <p:nvPr/>
        </p:nvSpPr>
        <p:spPr bwMode="auto">
          <a:xfrm>
            <a:off x="6699250" y="4037013"/>
            <a:ext cx="635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EU</a:t>
            </a:r>
          </a:p>
        </p:txBody>
      </p:sp>
      <p:sp>
        <p:nvSpPr>
          <p:cNvPr id="509991" name="Rectangle 39"/>
          <p:cNvSpPr>
            <a:spLocks noChangeArrowheads="1"/>
          </p:cNvSpPr>
          <p:nvPr/>
        </p:nvSpPr>
        <p:spPr bwMode="auto">
          <a:xfrm>
            <a:off x="611188" y="35623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09992" name="Rectangle 40"/>
          <p:cNvSpPr>
            <a:spLocks noChangeArrowheads="1"/>
          </p:cNvSpPr>
          <p:nvPr/>
        </p:nvSpPr>
        <p:spPr bwMode="auto">
          <a:xfrm>
            <a:off x="595313" y="40211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509993" name="Line 41"/>
          <p:cNvSpPr>
            <a:spLocks noChangeShapeType="1"/>
          </p:cNvSpPr>
          <p:nvPr/>
        </p:nvSpPr>
        <p:spPr bwMode="auto">
          <a:xfrm>
            <a:off x="1068388" y="4635500"/>
            <a:ext cx="5611812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94" name="Rectangle 42"/>
          <p:cNvSpPr>
            <a:spLocks noChangeArrowheads="1"/>
          </p:cNvSpPr>
          <p:nvPr/>
        </p:nvSpPr>
        <p:spPr bwMode="auto">
          <a:xfrm>
            <a:off x="611188" y="44116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509995" name="Rectangle 43"/>
          <p:cNvSpPr>
            <a:spLocks noChangeArrowheads="1"/>
          </p:cNvSpPr>
          <p:nvPr/>
        </p:nvSpPr>
        <p:spPr bwMode="auto">
          <a:xfrm>
            <a:off x="6694488" y="4445000"/>
            <a:ext cx="7096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200" baseline="-25000">
                <a:solidFill>
                  <a:schemeClr val="hlink"/>
                </a:solidFill>
                <a:latin typeface="Arial" charset="0"/>
              </a:rPr>
              <a:t>Rus</a:t>
            </a:r>
          </a:p>
        </p:txBody>
      </p:sp>
      <p:sp>
        <p:nvSpPr>
          <p:cNvPr id="509996" name="Rectangle 44"/>
          <p:cNvSpPr>
            <a:spLocks noChangeArrowheads="1"/>
          </p:cNvSpPr>
          <p:nvPr/>
        </p:nvSpPr>
        <p:spPr bwMode="auto">
          <a:xfrm>
            <a:off x="6408118" y="3595688"/>
            <a:ext cx="200195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n-GB" sz="2200" i="1" dirty="0" err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200" baseline="-25000" dirty="0" err="1">
                <a:solidFill>
                  <a:schemeClr val="tx2"/>
                </a:solidFill>
                <a:latin typeface="Arial" charset="0"/>
              </a:rPr>
              <a:t>Rus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> +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δασμός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09997" name="AutoShape 45"/>
          <p:cNvSpPr>
            <a:spLocks noChangeArrowheads="1"/>
          </p:cNvSpPr>
          <p:nvPr/>
        </p:nvSpPr>
        <p:spPr bwMode="auto">
          <a:xfrm>
            <a:off x="4953000" y="2342202"/>
            <a:ext cx="4043363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Το καθαρό όφελος ή η απώλεια εξαρτάται από τη μορφή και τη θέση των καμπυλών D και S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09998" name="Text Box 46"/>
          <p:cNvSpPr txBox="1">
            <a:spLocks noChangeArrowheads="1"/>
          </p:cNvSpPr>
          <p:nvPr/>
        </p:nvSpPr>
        <p:spPr bwMode="auto">
          <a:xfrm>
            <a:off x="0" y="36513"/>
            <a:ext cx="9144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accent2"/>
                </a:solidFill>
                <a:latin typeface="Arial" charset="0"/>
              </a:rPr>
              <a:t>Έκτροπή εμπορίου</a:t>
            </a:r>
            <a:endParaRPr lang="en-GB" b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97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1063625" y="614363"/>
            <a:ext cx="6991350" cy="53276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4095750" y="4364038"/>
            <a:ext cx="458788" cy="27146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4168775" y="4302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1">
                <a:latin typeface="Arial" charset="0"/>
              </a:rPr>
              <a:t>5</a:t>
            </a:r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2825750" y="1614488"/>
            <a:ext cx="684213" cy="209550"/>
          </a:xfrm>
          <a:prstGeom prst="rect">
            <a:avLst/>
          </a:prstGeom>
          <a:solidFill>
            <a:srgbClr val="FF9999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09" name="Freeform 9"/>
          <p:cNvSpPr>
            <a:spLocks/>
          </p:cNvSpPr>
          <p:nvPr/>
        </p:nvSpPr>
        <p:spPr bwMode="auto">
          <a:xfrm>
            <a:off x="4548188" y="3803650"/>
            <a:ext cx="858837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353"/>
              </a:cxn>
              <a:cxn ang="0">
                <a:pos x="536" y="353"/>
              </a:cxn>
              <a:cxn ang="0">
                <a:pos x="0" y="0"/>
              </a:cxn>
            </a:cxnLst>
            <a:rect l="0" t="0" r="r" b="b"/>
            <a:pathLst>
              <a:path w="537" h="354">
                <a:moveTo>
                  <a:pt x="0" y="0"/>
                </a:moveTo>
                <a:lnTo>
                  <a:pt x="12" y="353"/>
                </a:lnTo>
                <a:lnTo>
                  <a:pt x="536" y="353"/>
                </a:lnTo>
                <a:lnTo>
                  <a:pt x="0" y="0"/>
                </a:lnTo>
              </a:path>
            </a:pathLst>
          </a:custGeom>
          <a:solidFill>
            <a:srgbClr val="99FF99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010" name="Freeform 10"/>
          <p:cNvSpPr>
            <a:spLocks/>
          </p:cNvSpPr>
          <p:nvPr/>
        </p:nvSpPr>
        <p:spPr bwMode="auto">
          <a:xfrm>
            <a:off x="3394075" y="3767138"/>
            <a:ext cx="703262" cy="611188"/>
          </a:xfrm>
          <a:custGeom>
            <a:avLst/>
            <a:gdLst/>
            <a:ahLst/>
            <a:cxnLst>
              <a:cxn ang="0">
                <a:pos x="396" y="0"/>
              </a:cxn>
              <a:cxn ang="0">
                <a:pos x="396" y="342"/>
              </a:cxn>
              <a:cxn ang="0">
                <a:pos x="0" y="342"/>
              </a:cxn>
              <a:cxn ang="0">
                <a:pos x="396" y="0"/>
              </a:cxn>
            </a:cxnLst>
            <a:rect l="0" t="0" r="r" b="b"/>
            <a:pathLst>
              <a:path w="397" h="343">
                <a:moveTo>
                  <a:pt x="396" y="0"/>
                </a:moveTo>
                <a:lnTo>
                  <a:pt x="396" y="342"/>
                </a:lnTo>
                <a:lnTo>
                  <a:pt x="0" y="342"/>
                </a:lnTo>
                <a:lnTo>
                  <a:pt x="396" y="0"/>
                </a:lnTo>
              </a:path>
            </a:pathLst>
          </a:custGeom>
          <a:solidFill>
            <a:srgbClr val="99FF99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011" name="Rectangle 11"/>
          <p:cNvSpPr>
            <a:spLocks noChangeArrowheads="1"/>
          </p:cNvSpPr>
          <p:nvPr/>
        </p:nvSpPr>
        <p:spPr bwMode="auto">
          <a:xfrm>
            <a:off x="2589213" y="39862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1</a:t>
            </a:r>
          </a:p>
        </p:txBody>
      </p:sp>
      <p:sp>
        <p:nvSpPr>
          <p:cNvPr id="512012" name="Rectangle 12"/>
          <p:cNvSpPr>
            <a:spLocks noChangeArrowheads="1"/>
          </p:cNvSpPr>
          <p:nvPr/>
        </p:nvSpPr>
        <p:spPr bwMode="auto">
          <a:xfrm>
            <a:off x="3749675" y="39878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2</a:t>
            </a:r>
          </a:p>
        </p:txBody>
      </p:sp>
      <p:sp>
        <p:nvSpPr>
          <p:cNvPr id="512013" name="Rectangle 13"/>
          <p:cNvSpPr>
            <a:spLocks noChangeArrowheads="1"/>
          </p:cNvSpPr>
          <p:nvPr/>
        </p:nvSpPr>
        <p:spPr bwMode="auto">
          <a:xfrm>
            <a:off x="4175125" y="39878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3</a:t>
            </a:r>
          </a:p>
        </p:txBody>
      </p:sp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4648200" y="39893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1">
                <a:latin typeface="Arial" charset="0"/>
              </a:rPr>
              <a:t>4</a:t>
            </a:r>
          </a:p>
        </p:txBody>
      </p:sp>
      <p:sp>
        <p:nvSpPr>
          <p:cNvPr id="512015" name="Rectangle 15"/>
          <p:cNvSpPr>
            <a:spLocks noChangeArrowheads="1"/>
          </p:cNvSpPr>
          <p:nvPr/>
        </p:nvSpPr>
        <p:spPr bwMode="auto">
          <a:xfrm>
            <a:off x="2827338" y="1122363"/>
            <a:ext cx="684212" cy="207963"/>
          </a:xfrm>
          <a:prstGeom prst="rect">
            <a:avLst/>
          </a:prstGeom>
          <a:solidFill>
            <a:srgbClr val="99FF99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17" name="Line 1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18" name="Rectangle 1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2019" name="Rectangle 19"/>
          <p:cNvSpPr>
            <a:spLocks noChangeArrowheads="1"/>
          </p:cNvSpPr>
          <p:nvPr/>
        </p:nvSpPr>
        <p:spPr bwMode="auto">
          <a:xfrm>
            <a:off x="593725" y="517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P</a:t>
            </a:r>
          </a:p>
        </p:txBody>
      </p:sp>
      <p:sp>
        <p:nvSpPr>
          <p:cNvPr id="512020" name="Rectangle 20"/>
          <p:cNvSpPr>
            <a:spLocks noChangeArrowheads="1"/>
          </p:cNvSpPr>
          <p:nvPr/>
        </p:nvSpPr>
        <p:spPr bwMode="auto">
          <a:xfrm>
            <a:off x="7756525" y="60039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512021" name="Line 21"/>
          <p:cNvSpPr>
            <a:spLocks noChangeShapeType="1"/>
          </p:cNvSpPr>
          <p:nvPr/>
        </p:nvSpPr>
        <p:spPr bwMode="auto">
          <a:xfrm>
            <a:off x="1066800" y="1524000"/>
            <a:ext cx="6324600" cy="411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22" name="Line 22"/>
          <p:cNvSpPr>
            <a:spLocks noChangeShapeType="1"/>
          </p:cNvSpPr>
          <p:nvPr/>
        </p:nvSpPr>
        <p:spPr bwMode="auto">
          <a:xfrm flipV="1">
            <a:off x="1935163" y="1746250"/>
            <a:ext cx="4625975" cy="3808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23" name="Line 23"/>
          <p:cNvSpPr>
            <a:spLocks noChangeShapeType="1"/>
          </p:cNvSpPr>
          <p:nvPr/>
        </p:nvSpPr>
        <p:spPr bwMode="auto">
          <a:xfrm flipH="1">
            <a:off x="1066800" y="3810000"/>
            <a:ext cx="55975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24" name="Line 24"/>
          <p:cNvSpPr>
            <a:spLocks noChangeShapeType="1"/>
          </p:cNvSpPr>
          <p:nvPr/>
        </p:nvSpPr>
        <p:spPr bwMode="auto">
          <a:xfrm>
            <a:off x="1066800" y="4368800"/>
            <a:ext cx="55975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25" name="Line 2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26" name="Rectangle 26"/>
          <p:cNvSpPr>
            <a:spLocks noChangeArrowheads="1"/>
          </p:cNvSpPr>
          <p:nvPr/>
        </p:nvSpPr>
        <p:spPr bwMode="auto">
          <a:xfrm>
            <a:off x="6597650" y="1403350"/>
            <a:ext cx="646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Pol</a:t>
            </a:r>
          </a:p>
        </p:txBody>
      </p:sp>
      <p:sp>
        <p:nvSpPr>
          <p:cNvPr id="512027" name="Line 27"/>
          <p:cNvSpPr>
            <a:spLocks noChangeShapeType="1"/>
          </p:cNvSpPr>
          <p:nvPr/>
        </p:nvSpPr>
        <p:spPr bwMode="auto">
          <a:xfrm>
            <a:off x="3382963" y="4370388"/>
            <a:ext cx="0" cy="1573212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28" name="Line 28"/>
          <p:cNvSpPr>
            <a:spLocks noChangeShapeType="1"/>
          </p:cNvSpPr>
          <p:nvPr/>
        </p:nvSpPr>
        <p:spPr bwMode="auto">
          <a:xfrm>
            <a:off x="5421313" y="4378325"/>
            <a:ext cx="0" cy="1549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29" name="Line 29"/>
          <p:cNvSpPr>
            <a:spLocks noChangeShapeType="1"/>
          </p:cNvSpPr>
          <p:nvPr/>
        </p:nvSpPr>
        <p:spPr bwMode="auto">
          <a:xfrm>
            <a:off x="4095750" y="3819525"/>
            <a:ext cx="0" cy="20923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30" name="Line 30"/>
          <p:cNvSpPr>
            <a:spLocks noChangeShapeType="1"/>
          </p:cNvSpPr>
          <p:nvPr/>
        </p:nvSpPr>
        <p:spPr bwMode="auto">
          <a:xfrm>
            <a:off x="4554538" y="3819525"/>
            <a:ext cx="0" cy="21082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31" name="Rectangle 31"/>
          <p:cNvSpPr>
            <a:spLocks noChangeArrowheads="1"/>
          </p:cNvSpPr>
          <p:nvPr/>
        </p:nvSpPr>
        <p:spPr bwMode="auto">
          <a:xfrm>
            <a:off x="3133725" y="59594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4</a:t>
            </a:r>
          </a:p>
        </p:txBody>
      </p:sp>
      <p:sp>
        <p:nvSpPr>
          <p:cNvPr id="512032" name="Rectangle 32"/>
          <p:cNvSpPr>
            <a:spLocks noChangeArrowheads="1"/>
          </p:cNvSpPr>
          <p:nvPr/>
        </p:nvSpPr>
        <p:spPr bwMode="auto">
          <a:xfrm>
            <a:off x="5187950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3</a:t>
            </a:r>
          </a:p>
        </p:txBody>
      </p:sp>
      <p:sp>
        <p:nvSpPr>
          <p:cNvPr id="512033" name="Rectangle 33"/>
          <p:cNvSpPr>
            <a:spLocks noChangeArrowheads="1"/>
          </p:cNvSpPr>
          <p:nvPr/>
        </p:nvSpPr>
        <p:spPr bwMode="auto">
          <a:xfrm>
            <a:off x="3876675" y="59436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512034" name="Rectangle 34"/>
          <p:cNvSpPr>
            <a:spLocks noChangeArrowheads="1"/>
          </p:cNvSpPr>
          <p:nvPr/>
        </p:nvSpPr>
        <p:spPr bwMode="auto">
          <a:xfrm>
            <a:off x="4335463" y="59420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12035" name="Rectangle 35"/>
          <p:cNvSpPr>
            <a:spLocks noChangeArrowheads="1"/>
          </p:cNvSpPr>
          <p:nvPr/>
        </p:nvSpPr>
        <p:spPr bwMode="auto">
          <a:xfrm>
            <a:off x="7378700" y="5467350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Pol</a:t>
            </a:r>
          </a:p>
        </p:txBody>
      </p:sp>
      <p:sp>
        <p:nvSpPr>
          <p:cNvPr id="512036" name="Rectangle 36"/>
          <p:cNvSpPr>
            <a:spLocks noChangeArrowheads="1"/>
          </p:cNvSpPr>
          <p:nvPr/>
        </p:nvSpPr>
        <p:spPr bwMode="auto">
          <a:xfrm>
            <a:off x="6699250" y="4037013"/>
            <a:ext cx="635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EU</a:t>
            </a:r>
          </a:p>
        </p:txBody>
      </p:sp>
      <p:sp>
        <p:nvSpPr>
          <p:cNvPr id="512037" name="Rectangle 37"/>
          <p:cNvSpPr>
            <a:spLocks noChangeArrowheads="1"/>
          </p:cNvSpPr>
          <p:nvPr/>
        </p:nvSpPr>
        <p:spPr bwMode="auto">
          <a:xfrm>
            <a:off x="611188" y="35623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12038" name="Rectangle 38"/>
          <p:cNvSpPr>
            <a:spLocks noChangeArrowheads="1"/>
          </p:cNvSpPr>
          <p:nvPr/>
        </p:nvSpPr>
        <p:spPr bwMode="auto">
          <a:xfrm>
            <a:off x="595313" y="40719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512039" name="Line 39"/>
          <p:cNvSpPr>
            <a:spLocks noChangeShapeType="1"/>
          </p:cNvSpPr>
          <p:nvPr/>
        </p:nvSpPr>
        <p:spPr bwMode="auto">
          <a:xfrm>
            <a:off x="1068388" y="4635500"/>
            <a:ext cx="5611812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40" name="Rectangle 40"/>
          <p:cNvSpPr>
            <a:spLocks noChangeArrowheads="1"/>
          </p:cNvSpPr>
          <p:nvPr/>
        </p:nvSpPr>
        <p:spPr bwMode="auto">
          <a:xfrm>
            <a:off x="611188" y="44116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512041" name="Rectangle 41"/>
          <p:cNvSpPr>
            <a:spLocks noChangeArrowheads="1"/>
          </p:cNvSpPr>
          <p:nvPr/>
        </p:nvSpPr>
        <p:spPr bwMode="auto">
          <a:xfrm>
            <a:off x="6694488" y="4445000"/>
            <a:ext cx="7096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200" baseline="-25000">
                <a:solidFill>
                  <a:schemeClr val="hlink"/>
                </a:solidFill>
                <a:latin typeface="Arial" charset="0"/>
              </a:rPr>
              <a:t>Rus</a:t>
            </a:r>
          </a:p>
        </p:txBody>
      </p:sp>
      <p:sp>
        <p:nvSpPr>
          <p:cNvPr id="512042" name="Rectangle 42"/>
          <p:cNvSpPr>
            <a:spLocks noChangeArrowheads="1"/>
          </p:cNvSpPr>
          <p:nvPr/>
        </p:nvSpPr>
        <p:spPr bwMode="auto">
          <a:xfrm>
            <a:off x="6408118" y="3595688"/>
            <a:ext cx="200195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n-GB" sz="2200" i="1" dirty="0" err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200" baseline="-25000" dirty="0" err="1">
                <a:solidFill>
                  <a:schemeClr val="tx2"/>
                </a:solidFill>
                <a:latin typeface="Arial" charset="0"/>
              </a:rPr>
              <a:t>Rus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> +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δασμός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043" name="AutoShape 43"/>
          <p:cNvSpPr>
            <a:spLocks noChangeArrowheads="1"/>
          </p:cNvSpPr>
          <p:nvPr/>
        </p:nvSpPr>
        <p:spPr bwMode="auto">
          <a:xfrm>
            <a:off x="5907088" y="2454275"/>
            <a:ext cx="3089275" cy="107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GB" sz="1900">
                <a:solidFill>
                  <a:schemeClr val="hlink"/>
                </a:solidFill>
                <a:latin typeface="Arial" charset="0"/>
              </a:rPr>
              <a:t>Net gain or loss depends on shape and position of </a:t>
            </a:r>
            <a:r>
              <a:rPr lang="en-GB" sz="1900" i="1">
                <a:solidFill>
                  <a:schemeClr val="hlink"/>
                </a:solidFill>
                <a:latin typeface="Arial" charset="0"/>
              </a:rPr>
              <a:t>D</a:t>
            </a:r>
            <a:r>
              <a:rPr lang="en-GB" sz="1900">
                <a:solidFill>
                  <a:schemeClr val="hlink"/>
                </a:solidFill>
                <a:latin typeface="Arial" charset="0"/>
              </a:rPr>
              <a:t> and </a:t>
            </a:r>
            <a:r>
              <a:rPr lang="en-GB" sz="1900" i="1">
                <a:solidFill>
                  <a:schemeClr val="hlink"/>
                </a:solidFill>
                <a:latin typeface="Arial" charset="0"/>
              </a:rPr>
              <a:t>S</a:t>
            </a:r>
            <a:r>
              <a:rPr lang="en-GB" sz="1900">
                <a:solidFill>
                  <a:schemeClr val="hlink"/>
                </a:solidFill>
                <a:latin typeface="Arial" charset="0"/>
              </a:rPr>
              <a:t> curves.</a:t>
            </a:r>
          </a:p>
        </p:txBody>
      </p:sp>
      <p:sp>
        <p:nvSpPr>
          <p:cNvPr id="512044" name="Text Box 44"/>
          <p:cNvSpPr txBox="1">
            <a:spLocks noChangeArrowheads="1"/>
          </p:cNvSpPr>
          <p:nvPr/>
        </p:nvSpPr>
        <p:spPr bwMode="auto">
          <a:xfrm>
            <a:off x="0" y="36513"/>
            <a:ext cx="9144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accent2"/>
                </a:solidFill>
                <a:latin typeface="Arial" charset="0"/>
              </a:rPr>
              <a:t>Έκτροπή εμπορίου</a:t>
            </a:r>
            <a:endParaRPr lang="en-GB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319463" y="1555750"/>
            <a:ext cx="154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l-GR" sz="2000" dirty="0">
                <a:solidFill>
                  <a:schemeClr val="accent2"/>
                </a:solidFill>
                <a:latin typeface="Arial" charset="0"/>
              </a:rPr>
              <a:t>Απώλειες </a:t>
            </a:r>
            <a:endParaRPr lang="en-GB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3679825" y="1028700"/>
            <a:ext cx="91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solidFill>
                  <a:schemeClr val="folHlink"/>
                </a:solidFill>
                <a:latin typeface="Arial" charset="0"/>
              </a:rPr>
              <a:t>Οφέλη</a:t>
            </a:r>
            <a:endParaRPr lang="en-GB" sz="2000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8838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spcAft>
                <a:spcPct val="15000"/>
              </a:spcAft>
            </a:pPr>
            <a:r>
              <a:rPr lang="el-GR" sz="2800" b="1" dirty="0">
                <a:solidFill>
                  <a:srgbClr val="006666"/>
                </a:solidFill>
              </a:rPr>
              <a:t>Εξαγωγές αγαθών και υπηρεσιών ως ποσοστό του ΑΕΠ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64139"/>
              </p:ext>
            </p:extLst>
          </p:nvPr>
        </p:nvGraphicFramePr>
        <p:xfrm>
          <a:off x="177129" y="1018228"/>
          <a:ext cx="8690145" cy="520209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79909"/>
                <a:gridCol w="1532844"/>
                <a:gridCol w="1210546"/>
                <a:gridCol w="1037860"/>
                <a:gridCol w="1006087"/>
                <a:gridCol w="913930"/>
                <a:gridCol w="1108969"/>
              </a:tblGrid>
              <a:tr h="757871">
                <a:tc>
                  <a:txBody>
                    <a:bodyPr/>
                    <a:lstStyle/>
                    <a:p>
                      <a:pPr algn="ctr"/>
                      <a:endParaRPr sz="4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4946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1960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53060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1970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6479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1980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9654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1990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43204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2000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64465" algn="l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6600"/>
                          </a:solidFill>
                          <a:latin typeface="+mn-lt"/>
                        </a:rPr>
                        <a:t>2010-15</a:t>
                      </a:r>
                      <a:endParaRPr sz="16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46847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Αυστραλία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12,9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13,9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14,7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18,1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Καναδάς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19,1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23,3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27,0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34,2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38,0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Γαλλία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13,7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18,8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22,0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23,3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26,7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Γερμανία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19,3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23,5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29,7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26,9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40,3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Ιρλανδία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32,0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38,7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50,9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71,5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87,2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Ιαπωνία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9,7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11,7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12,6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37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9,8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13,6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Λουξεμβούργο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83,3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91,9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98,5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110,8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157,2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Ολλανδία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43,6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47,7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56,0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58,8</a:t>
                      </a:r>
                      <a:endParaRPr sz="16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69,2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Ηνωμένο Βασίλειο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25,6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26,2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26,2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27,1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385944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ΗΠΑ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5,0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7,2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8,2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10,1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</a:rPr>
                        <a:t>10,4</a:t>
                      </a: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  <a:tr h="502255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ΕΕ-15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19,1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24,4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28,3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28,9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A92323"/>
                          </a:solidFill>
                          <a:latin typeface="+mn-lt"/>
                        </a:rPr>
                        <a:t>36,4</a:t>
                      </a: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DBE3CB"/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A92323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BFCDA3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7344" y="6583363"/>
            <a:ext cx="61788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l-GR" sz="12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την βάση AMECO (Ευρωπαϊκή Επιτροπή, DGECFIN).</a:t>
            </a:r>
            <a:endParaRPr lang="en-GB" sz="1200" dirty="0">
              <a:solidFill>
                <a:srgbClr val="B2B2B2"/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l-GR" dirty="0" smtClean="0"/>
              <a:t>Προτιμησιακές εμπορικές συμφωνίες</a:t>
            </a:r>
            <a:endParaRPr lang="en-GB" dirty="0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364343"/>
            <a:ext cx="8534400" cy="50491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800" dirty="0" smtClean="0"/>
              <a:t>Μακροχρόνιες επιπτώσεις των τελωνιακών ενώσεων</a:t>
            </a:r>
            <a:endParaRPr lang="en-GB" sz="2800" dirty="0"/>
          </a:p>
          <a:p>
            <a:pPr lvl="1">
              <a:spcBef>
                <a:spcPts val="0"/>
              </a:spcBef>
            </a:pPr>
            <a:r>
              <a:rPr lang="el-GR" dirty="0" smtClean="0"/>
              <a:t>μακροχρόνια πλεονεκτήματα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εσωτερικές και εξωτερικές οικονομίες κλίμακας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παγκόσμια διαπραγματευτική δύναμη της τελωνειακής ένωσης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αυξημένος ανταγωνισμός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ταχύτερη διάδοση της τεχνολογίας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l-GR" dirty="0" smtClean="0"/>
              <a:t>μακροχρόνια μειονεκτήματα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δυσμενείς περιφερειακές πολλαπλασιαστικές επιπτώσεις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κόστη διαχείρισης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Ολιγοπωλιακή αγορά 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l-GR" dirty="0" smtClean="0"/>
              <a:t>Αρνητικές οικονομίες κλίμακας 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2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2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02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02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02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02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02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02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build="p" bldLvl="3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l-GR" dirty="0" smtClean="0"/>
              <a:t>Προτιμησιακές εμπορικές συμφωνίες</a:t>
            </a:r>
            <a:endParaRPr lang="en-GB" dirty="0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393371"/>
            <a:ext cx="8534400" cy="5020129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</a:pPr>
            <a:r>
              <a:rPr lang="el-GR" sz="2800" dirty="0" smtClean="0"/>
              <a:t>Οι προτιμησιακές εμπορικές συμφωνίες στην πράξη</a:t>
            </a:r>
            <a:endParaRPr lang="en-GB" sz="2800" dirty="0"/>
          </a:p>
          <a:p>
            <a:pPr lvl="1">
              <a:lnSpc>
                <a:spcPct val="160000"/>
              </a:lnSpc>
              <a:spcBef>
                <a:spcPct val="20000"/>
              </a:spcBef>
            </a:pPr>
            <a:r>
              <a:rPr lang="el-GR" sz="2400" dirty="0" smtClean="0"/>
              <a:t>η ΕΕ</a:t>
            </a:r>
            <a:endParaRPr lang="en-GB" sz="2400" dirty="0"/>
          </a:p>
          <a:p>
            <a:pPr lvl="1">
              <a:lnSpc>
                <a:spcPct val="160000"/>
              </a:lnSpc>
              <a:spcBef>
                <a:spcPct val="20000"/>
              </a:spcBef>
            </a:pPr>
            <a:r>
              <a:rPr lang="el-GR" sz="2400" dirty="0" smtClean="0"/>
              <a:t>Συμφωνία Ελεύθερου Εμπορίου Βόρειας Αμερικής (</a:t>
            </a:r>
            <a:r>
              <a:rPr lang="en-GB" sz="2400" dirty="0" smtClean="0"/>
              <a:t>NAFTA</a:t>
            </a:r>
            <a:r>
              <a:rPr lang="el-GR" sz="2400" dirty="0" smtClean="0"/>
              <a:t>)</a:t>
            </a:r>
            <a:endParaRPr lang="en-GB" sz="2400" dirty="0"/>
          </a:p>
          <a:p>
            <a:pPr lvl="1">
              <a:lnSpc>
                <a:spcPct val="160000"/>
              </a:lnSpc>
              <a:spcBef>
                <a:spcPct val="20000"/>
              </a:spcBef>
            </a:pPr>
            <a:r>
              <a:rPr lang="el-GR" sz="2400" dirty="0" smtClean="0"/>
              <a:t>Οργανισμός Οικονομικής Συνεργασίας Ασίας –Ειρηνικού  (</a:t>
            </a:r>
            <a:r>
              <a:rPr lang="en-GB" sz="2400" dirty="0" smtClean="0"/>
              <a:t>APEC</a:t>
            </a:r>
            <a:r>
              <a:rPr lang="el-GR" sz="2400" dirty="0" smtClean="0"/>
              <a:t>)</a:t>
            </a:r>
            <a:endParaRPr lang="en-GB" sz="2400" dirty="0"/>
          </a:p>
          <a:p>
            <a:pPr lvl="1">
              <a:lnSpc>
                <a:spcPct val="160000"/>
              </a:lnSpc>
              <a:spcBef>
                <a:spcPct val="20000"/>
              </a:spcBef>
            </a:pPr>
            <a:r>
              <a:rPr lang="el-GR" sz="2400" dirty="0" smtClean="0"/>
              <a:t>άλλες ζώνες ελεύθερου εμπορίου/ τελωνειακές ενώσεις</a:t>
            </a:r>
            <a:endParaRPr lang="en-GB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2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2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build="p" bldLvl="3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Διεθνές Εμπόριο</a:t>
            </a:r>
            <a:endParaRPr lang="en-GB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Ευρωπαϊκή Ένωση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01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l-GR" sz="3600" dirty="0" smtClean="0"/>
              <a:t> Η Ευρωπαϊκή Ένωση</a:t>
            </a:r>
            <a:endParaRPr lang="en-GB" sz="3900" dirty="0"/>
          </a:p>
        </p:txBody>
      </p:sp>
      <p:sp>
        <p:nvSpPr>
          <p:cNvPr id="52019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Ιστορική αναδρομή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l-GR" dirty="0" smtClean="0"/>
              <a:t>Τα θεσμικά όργανα της Ευρωπαϊκής Ένωσης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l-GR" dirty="0" smtClean="0"/>
              <a:t>Η ανάπτυξη κοινών πολιτικών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Κοινή Αγροτική Πολιτική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περιφερειακή πολιτική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πολιτική ανταγωνισμού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κοινωνική πολιτική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εναρμονισμός φορολογικού συστήματος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20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20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0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20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20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7" grpId="0" build="p" bldLvl="2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44" name="Object 4"/>
          <p:cNvGraphicFramePr>
            <a:graphicFrameLocks noChangeAspect="1"/>
          </p:cNvGraphicFramePr>
          <p:nvPr/>
        </p:nvGraphicFramePr>
        <p:xfrm>
          <a:off x="1512888" y="555625"/>
          <a:ext cx="6215062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4" name="Document" r:id="rId4" imgW="5760720" imgH="5197680" progId="Word.Document.8">
                  <p:embed/>
                </p:oleObj>
              </mc:Choice>
              <mc:Fallback>
                <p:oleObj name="Document" r:id="rId4" imgW="5760720" imgH="519768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3116" b="2390"/>
                      <a:stretch>
                        <a:fillRect/>
                      </a:stretch>
                    </p:blipFill>
                    <p:spPr bwMode="auto">
                      <a:xfrm>
                        <a:off x="1512888" y="555625"/>
                        <a:ext cx="6215062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800080"/>
                </a:solidFill>
                <a:latin typeface="Arial" charset="0"/>
              </a:rPr>
              <a:t>Ποσοστά ΦΠΑ (%) στην ΕΕ: 1988 και 2014</a:t>
            </a:r>
            <a:endParaRPr lang="en-GB" sz="2600" b="1" dirty="0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429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l-GR" dirty="0" smtClean="0"/>
              <a:t>Περιορισμοί στο ελεύθερο εμπόριο πριν από το 1993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dirty="0" smtClean="0"/>
              <a:t>ποσοστώσεις  και άλλοι ποσοτικοί περιορισμοί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dirty="0" smtClean="0"/>
              <a:t>φραγμοί που αυξάνουν το κόστος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dirty="0" smtClean="0"/>
              <a:t>εμπόδια στην είσοδο</a:t>
            </a:r>
            <a:endParaRPr lang="en-GB" dirty="0"/>
          </a:p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l-GR" altLang="en-US" dirty="0" smtClean="0"/>
              <a:t>Βήματα προς την ενιαία αγορά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altLang="en-US" dirty="0" smtClean="0"/>
              <a:t>ιστορικό υπόβαθρο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altLang="en-US" dirty="0" smtClean="0"/>
              <a:t>Η Ενιαία Ευρωπαϊκή Πράξη</a:t>
            </a:r>
            <a:endParaRPr lang="en-GB" altLang="en-US" dirty="0"/>
          </a:p>
        </p:txBody>
      </p:sp>
      <p:sp>
        <p:nvSpPr>
          <p:cNvPr id="524293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4000" dirty="0" smtClean="0"/>
              <a:t>Η Ευρωπαϊκή Ένωση</a:t>
            </a:r>
            <a:endParaRPr lang="en-GB" sz="39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4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4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24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24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4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24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2" grpId="0" build="p" bldLvl="2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48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/>
              <a:t>Τα οφέλη της ενιαίας αγοράς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δημιουργία εμπορίου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μείωση του άμεσου κόστους των φραγμών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οικονομίες κλίμακας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αυξημένος ανταγωνισμός</a:t>
            </a:r>
            <a:endParaRPr lang="en-GB" dirty="0"/>
          </a:p>
          <a:p>
            <a:pPr lvl="2">
              <a:lnSpc>
                <a:spcPct val="130000"/>
              </a:lnSpc>
            </a:pPr>
            <a:r>
              <a:rPr lang="el-GR" dirty="0" smtClean="0"/>
              <a:t>βραχυπρόθεσμα</a:t>
            </a:r>
            <a:endParaRPr lang="en-GB" dirty="0"/>
          </a:p>
          <a:p>
            <a:pPr lvl="2">
              <a:lnSpc>
                <a:spcPct val="130000"/>
              </a:lnSpc>
            </a:pPr>
            <a:r>
              <a:rPr lang="el-GR" dirty="0" smtClean="0"/>
              <a:t>μακροπρόθεσμα</a:t>
            </a:r>
            <a:endParaRPr lang="en-GB" dirty="0"/>
          </a:p>
        </p:txBody>
      </p:sp>
      <p:sp>
        <p:nvSpPr>
          <p:cNvPr id="532485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3900" dirty="0" smtClean="0"/>
              <a:t>Η Ευρωπαϊκή Ένωση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3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32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4" grpId="0" build="p" bldLvl="2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277813" y="1144588"/>
            <a:ext cx="8566150" cy="5221287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4531" name="Rectangle 3"/>
          <p:cNvSpPr>
            <a:spLocks noGrp="1"/>
          </p:cNvSpPr>
          <p:nvPr>
            <p:ph type="title"/>
          </p:nvPr>
        </p:nvSpPr>
        <p:spPr>
          <a:xfrm>
            <a:off x="0" y="156410"/>
            <a:ext cx="9144000" cy="744538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noProof="1">
                <a:solidFill>
                  <a:srgbClr val="003366"/>
                </a:solidFill>
              </a:rPr>
              <a:t>Οφέλη από την ενιαία αγορά</a:t>
            </a:r>
            <a:endParaRPr lang="en-US" sz="2500" b="1" noProof="1">
              <a:solidFill>
                <a:srgbClr val="003366"/>
              </a:solidFill>
            </a:endParaRPr>
          </a:p>
        </p:txBody>
      </p:sp>
      <p:graphicFrame>
        <p:nvGraphicFramePr>
          <p:cNvPr id="534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02692"/>
              </p:ext>
            </p:extLst>
          </p:nvPr>
        </p:nvGraphicFramePr>
        <p:xfrm>
          <a:off x="276225" y="1130299"/>
          <a:ext cx="8567738" cy="526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2" name="Document" r:id="rId5" imgW="5621145" imgH="3102010" progId="Word.Document.8">
                  <p:embed/>
                </p:oleObj>
              </mc:Choice>
              <mc:Fallback>
                <p:oleObj name="Document" r:id="rId5" imgW="5621145" imgH="310201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23779" b="10350"/>
                      <a:stretch>
                        <a:fillRect/>
                      </a:stretch>
                    </p:blipFill>
                    <p:spPr bwMode="auto">
                      <a:xfrm>
                        <a:off x="276225" y="1130299"/>
                        <a:ext cx="8567738" cy="5265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49453" y="6583363"/>
            <a:ext cx="849899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noProof="1">
                <a:solidFill>
                  <a:srgbClr val="B2B2B2"/>
                </a:solidFill>
                <a:latin typeface="Arial" charset="0"/>
              </a:rPr>
              <a:t>Πηγή: C. Allen, M. Gasiorek and A. Smith, ‘The </a:t>
            </a:r>
            <a:r>
              <a:rPr lang="en-US" sz="1200" noProof="1">
                <a:solidFill>
                  <a:srgbClr val="B2B2B2"/>
                </a:solidFill>
                <a:latin typeface="Arial" charset="0"/>
              </a:rPr>
              <a:t>competition </a:t>
            </a:r>
            <a:r>
              <a:rPr lang="en-US" sz="1200" noProof="1" smtClean="0">
                <a:solidFill>
                  <a:srgbClr val="B2B2B2"/>
                </a:solidFill>
                <a:latin typeface="Arial" charset="0"/>
              </a:rPr>
              <a:t>effects</a:t>
            </a:r>
            <a:r>
              <a:rPr lang="el-GR" sz="1200" noProof="1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n-US" sz="1200" noProof="1" smtClean="0">
                <a:solidFill>
                  <a:srgbClr val="B2B2B2"/>
                </a:solidFill>
                <a:latin typeface="Arial" charset="0"/>
              </a:rPr>
              <a:t>of </a:t>
            </a:r>
            <a:r>
              <a:rPr lang="en-US" sz="1200" noProof="1">
                <a:solidFill>
                  <a:srgbClr val="B2B2B2"/>
                </a:solidFill>
                <a:latin typeface="Arial" charset="0"/>
              </a:rPr>
              <a:t>the single market in Europe’, Economic Policy (1998).</a:t>
            </a:r>
            <a:endParaRPr lang="en-US" sz="1200" noProof="1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658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75000"/>
              </a:spcBef>
            </a:pPr>
            <a:r>
              <a:rPr lang="el-GR" dirty="0" smtClean="0"/>
              <a:t>Κριτικές της ενιαίας αγοράς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75000"/>
              </a:spcBef>
            </a:pPr>
            <a:r>
              <a:rPr lang="el-GR" dirty="0" smtClean="0"/>
              <a:t>οι ριζικές οικονομικές αλλαγές έχουν κόστος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75000"/>
              </a:spcBef>
            </a:pPr>
            <a:r>
              <a:rPr lang="el-GR" dirty="0" smtClean="0"/>
              <a:t>δυσμενή γεωγραφικά πολλαπλασιαστικά φαινόμενα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75000"/>
              </a:spcBef>
            </a:pPr>
            <a:r>
              <a:rPr lang="el-GR" dirty="0" smtClean="0"/>
              <a:t>η ανάπτυξη μονοπωλιακής / ολιγοπωλιακής δύναμης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75000"/>
              </a:spcBef>
            </a:pPr>
            <a:r>
              <a:rPr lang="el-GR" dirty="0" smtClean="0"/>
              <a:t>εκτροπή εμπορίου</a:t>
            </a:r>
            <a:endParaRPr lang="en-GB" dirty="0"/>
          </a:p>
        </p:txBody>
      </p:sp>
      <p:sp>
        <p:nvSpPr>
          <p:cNvPr id="536581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3900" dirty="0" smtClean="0"/>
              <a:t>Η Ευρωπαϊκή Ένωση</a:t>
            </a:r>
            <a:endParaRPr lang="en-GB" sz="39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6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6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6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6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36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build="p" bldLvl="2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2356" name="Rectangle 4"/>
          <p:cNvSpPr>
            <a:spLocks noGrp="1"/>
          </p:cNvSpPr>
          <p:nvPr>
            <p:ph type="body" idx="1"/>
          </p:nvPr>
        </p:nvSpPr>
        <p:spPr>
          <a:xfrm>
            <a:off x="301625" y="1711325"/>
            <a:ext cx="8534400" cy="47021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altLang="en-US" dirty="0" smtClean="0"/>
              <a:t>Ολοκληρώνοντας την εσωτερική αγορά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altLang="en-US" dirty="0" smtClean="0"/>
              <a:t>Πίνακας Αποτελεσμάτων Εσωτερικής Αγοράς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ct val="60000"/>
              </a:spcBef>
            </a:pPr>
            <a:r>
              <a:rPr lang="el-GR" altLang="en-US" dirty="0" smtClean="0"/>
              <a:t>έλλειμμα εφαρμογής</a:t>
            </a:r>
            <a:endParaRPr lang="en-GB" altLang="en-US" dirty="0"/>
          </a:p>
        </p:txBody>
      </p:sp>
      <p:sp>
        <p:nvSpPr>
          <p:cNvPr id="612357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3900" dirty="0" smtClean="0"/>
              <a:t>Η Ευρωπαϊκή Ένωση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build="p" bldLvl="2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DADADA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2877</TotalTime>
  <Words>5248</Words>
  <Application>Microsoft Office PowerPoint</Application>
  <PresentationFormat>On-screen Show (4:3)</PresentationFormat>
  <Paragraphs>2315</Paragraphs>
  <Slides>105</Slides>
  <Notes>105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105</vt:i4>
      </vt:variant>
    </vt:vector>
  </HeadingPairs>
  <TitlesOfParts>
    <vt:vector size="111" baseType="lpstr">
      <vt:lpstr>Default Design</vt:lpstr>
      <vt:lpstr>Clip</vt:lpstr>
      <vt:lpstr>Microsoft Graph Chart</vt:lpstr>
      <vt:lpstr>Document</vt:lpstr>
      <vt:lpstr>Microsoft Word 97 - 2003 Document</vt:lpstr>
      <vt:lpstr>Chart</vt:lpstr>
      <vt:lpstr>PowerPoint Presentation</vt:lpstr>
      <vt:lpstr>Διεθνές Εμπόριο</vt:lpstr>
      <vt:lpstr>Η ανάπτυξη του παγκόσμιου εμπορίου</vt:lpstr>
      <vt:lpstr>PowerPoint Presentation</vt:lpstr>
      <vt:lpstr>Η ανάπτυξη του παγκόσμιου εμπορίου</vt:lpstr>
      <vt:lpstr>Εξαγωγές αγαθών και υπηρεσιών ως ποσοστό του ΑΕΠ</vt:lpstr>
      <vt:lpstr>Εξαγωγές αγαθών και υπηρεσιών ως ποσοστό του ΑΕΠ</vt:lpstr>
      <vt:lpstr>Εξαγωγές αγαθών και υπηρεσιών ως ποσοστό του ΑΕΠ</vt:lpstr>
      <vt:lpstr>Εξαγωγές αγαθών και υπηρεσιών ως ποσοστό του ΑΕΠ</vt:lpstr>
      <vt:lpstr>Εξαγωγές αγαθών και υπηρεσιών ως ποσοστό του ΑΕΠ</vt:lpstr>
      <vt:lpstr>PowerPoint Presentation</vt:lpstr>
      <vt:lpstr>PowerPoint Presentation</vt:lpstr>
      <vt:lpstr>PowerPoint Presentation</vt:lpstr>
      <vt:lpstr>PowerPoint Presentation</vt:lpstr>
      <vt:lpstr>Η ανάπτυξη του παγκόσμιου εμπορίου</vt:lpstr>
      <vt:lpstr>PowerPoint Presentation</vt:lpstr>
      <vt:lpstr>Η ανάπτυξη του παγκόσμιου εμπορίου</vt:lpstr>
      <vt:lpstr>PowerPoint Presentation</vt:lpstr>
      <vt:lpstr>Η ανάπτυξη του παγκόσμιου εμπορίου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Διεθνές Εμπόριο</vt:lpstr>
      <vt:lpstr>Τα πλεονεκτήματα του εμπορίου</vt:lpstr>
      <vt:lpstr>PowerPoint Presentation</vt:lpstr>
      <vt:lpstr>PowerPoint Presentation</vt:lpstr>
      <vt:lpstr>PowerPoint Presentation</vt:lpstr>
      <vt:lpstr>PowerPoint Presentation</vt:lpstr>
      <vt:lpstr>Τα πλεονεκτήματα του εμπορίου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πλεονεκτήματα του εμπορίου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πλεονεκτήματα του εμπορίου</vt:lpstr>
      <vt:lpstr>PowerPoint Presentation</vt:lpstr>
      <vt:lpstr>PowerPoint Presentation</vt:lpstr>
      <vt:lpstr>PowerPoint Presentation</vt:lpstr>
      <vt:lpstr>PowerPoint Presentation</vt:lpstr>
      <vt:lpstr>Οι όροι εμπορίου για επιλεγμένες χώρες (2000 = 100)</vt:lpstr>
      <vt:lpstr>PowerPoint Presentation</vt:lpstr>
      <vt:lpstr> Τα πλεονεκτήματα του εμπορίου </vt:lpstr>
      <vt:lpstr>PowerPoint Presentation</vt:lpstr>
      <vt:lpstr> Τα πλεονεκτήματα του εμπορίου </vt:lpstr>
      <vt:lpstr>Διεθνές εμπόριο</vt:lpstr>
      <vt:lpstr>Επιχειρήματα για τον περιορισμό του εμπορίου</vt:lpstr>
      <vt:lpstr>Επιχειρήματα για τον περιορισμό του εμπορίου</vt:lpstr>
      <vt:lpstr>Επιχειρήματα για τον περιορισμό του εμπορίου</vt:lpstr>
      <vt:lpstr>PowerPoint Presentation</vt:lpstr>
      <vt:lpstr>PowerPoint Presentation</vt:lpstr>
      <vt:lpstr>Επιχειρήματα για τον περιορισμό του εμπορίου</vt:lpstr>
      <vt:lpstr>PowerPoint Presentation</vt:lpstr>
      <vt:lpstr>PowerPoint Presentation</vt:lpstr>
      <vt:lpstr>Επιχειρήματα για τον περιορισμό του εμπορίου</vt:lpstr>
      <vt:lpstr>Επιχειρήματα για τον περιορισμό του εμπορίου</vt:lpstr>
      <vt:lpstr>Επιχειρήματα για τον περιορισμό του εμπορίου</vt:lpstr>
      <vt:lpstr>PowerPoint Presentation</vt:lpstr>
      <vt:lpstr>PowerPoint Presentation</vt:lpstr>
      <vt:lpstr>PowerPoint Presentation</vt:lpstr>
      <vt:lpstr>PowerPoint Presentation</vt:lpstr>
      <vt:lpstr>Επιχειρήματα για τον περιορισμό του εμπορίου</vt:lpstr>
      <vt:lpstr>Επιχειρήματα για τον περιορισμό του εμπορίου</vt:lpstr>
      <vt:lpstr>PowerPoint Presentation</vt:lpstr>
      <vt:lpstr>PowerPoint Presentation</vt:lpstr>
      <vt:lpstr>Διεθνές Εμπόριο</vt:lpstr>
      <vt:lpstr>Προτιμησιακές εμπορικές συμφωνίες </vt:lpstr>
      <vt:lpstr>PowerPoint Presentation</vt:lpstr>
      <vt:lpstr>PowerPoint Presentation</vt:lpstr>
      <vt:lpstr>Προτιμησιακές εμπορικές συμφωνίες</vt:lpstr>
      <vt:lpstr>PowerPoint Presentation</vt:lpstr>
      <vt:lpstr>PowerPoint Presentation</vt:lpstr>
      <vt:lpstr>PowerPoint Presentation</vt:lpstr>
      <vt:lpstr>Προτιμησιακές εμπορικές συμφωνίες</vt:lpstr>
      <vt:lpstr>Προτιμησιακές εμπορικές συμφωνίες</vt:lpstr>
      <vt:lpstr>Διεθνές Εμπόριο</vt:lpstr>
      <vt:lpstr>  Η Ευρωπαϊκή Ένωση</vt:lpstr>
      <vt:lpstr>PowerPoint Presentation</vt:lpstr>
      <vt:lpstr>Η Ευρωπαϊκή Ένωση</vt:lpstr>
      <vt:lpstr>Η Ευρωπαϊκή Ένωση</vt:lpstr>
      <vt:lpstr>Οφέλη από την ενιαία αγορά</vt:lpstr>
      <vt:lpstr>Η Ευρωπαϊκή Ένωση</vt:lpstr>
      <vt:lpstr>Η Ευρωπαϊκή Ένωση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Ευρωπαϊκή Ένωση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235</cp:revision>
  <dcterms:created xsi:type="dcterms:W3CDTF">2002-11-17T23:04:00Z</dcterms:created>
  <dcterms:modified xsi:type="dcterms:W3CDTF">2018-04-10T09:25:05Z</dcterms:modified>
</cp:coreProperties>
</file>