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3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44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3"/>
  </p:notesMasterIdLst>
  <p:sldIdLst>
    <p:sldId id="469" r:id="rId2"/>
    <p:sldId id="393" r:id="rId3"/>
    <p:sldId id="394" r:id="rId4"/>
    <p:sldId id="395" r:id="rId5"/>
    <p:sldId id="396" r:id="rId6"/>
    <p:sldId id="489" r:id="rId7"/>
    <p:sldId id="485" r:id="rId8"/>
    <p:sldId id="486" r:id="rId9"/>
    <p:sldId id="400" r:id="rId10"/>
    <p:sldId id="401" r:id="rId11"/>
    <p:sldId id="487" r:id="rId12"/>
    <p:sldId id="488" r:id="rId13"/>
    <p:sldId id="404" r:id="rId14"/>
    <p:sldId id="405" r:id="rId15"/>
    <p:sldId id="406" r:id="rId16"/>
    <p:sldId id="459" r:id="rId17"/>
    <p:sldId id="413" r:id="rId18"/>
    <p:sldId id="474" r:id="rId19"/>
    <p:sldId id="475" r:id="rId20"/>
    <p:sldId id="476" r:id="rId21"/>
    <p:sldId id="477" r:id="rId22"/>
    <p:sldId id="478" r:id="rId23"/>
    <p:sldId id="479" r:id="rId24"/>
    <p:sldId id="421" r:id="rId25"/>
    <p:sldId id="422" r:id="rId26"/>
    <p:sldId id="423" r:id="rId27"/>
    <p:sldId id="424" r:id="rId28"/>
    <p:sldId id="480" r:id="rId29"/>
    <p:sldId id="481" r:id="rId30"/>
    <p:sldId id="482" r:id="rId31"/>
    <p:sldId id="428" r:id="rId32"/>
    <p:sldId id="466" r:id="rId33"/>
    <p:sldId id="467" r:id="rId34"/>
    <p:sldId id="468" r:id="rId35"/>
    <p:sldId id="462" r:id="rId36"/>
    <p:sldId id="431" r:id="rId37"/>
    <p:sldId id="432" r:id="rId38"/>
    <p:sldId id="484" r:id="rId39"/>
    <p:sldId id="463" r:id="rId40"/>
    <p:sldId id="464" r:id="rId41"/>
    <p:sldId id="465" r:id="rId42"/>
    <p:sldId id="490" r:id="rId43"/>
    <p:sldId id="441" r:id="rId44"/>
    <p:sldId id="457" r:id="rId45"/>
    <p:sldId id="456" r:id="rId46"/>
    <p:sldId id="442" r:id="rId47"/>
    <p:sldId id="443" r:id="rId48"/>
    <p:sldId id="444" r:id="rId49"/>
    <p:sldId id="445" r:id="rId50"/>
    <p:sldId id="446" r:id="rId51"/>
    <p:sldId id="458" r:id="rId5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82BE"/>
    <a:srgbClr val="003399"/>
    <a:srgbClr val="6E6EA6"/>
    <a:srgbClr val="007A31"/>
    <a:srgbClr val="006666"/>
    <a:srgbClr val="CC3300"/>
    <a:srgbClr val="624800"/>
    <a:srgbClr val="3A3A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90860" autoAdjust="0"/>
  </p:normalViewPr>
  <p:slideViewPr>
    <p:cSldViewPr snapToGrid="0">
      <p:cViewPr varScale="1">
        <p:scale>
          <a:sx n="117" d="100"/>
          <a:sy n="117" d="100"/>
        </p:scale>
        <p:origin x="-13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9.xml"/><Relationship Id="rId13" Type="http://schemas.openxmlformats.org/officeDocument/2006/relationships/slide" Target="slides/slide25.xml"/><Relationship Id="rId18" Type="http://schemas.openxmlformats.org/officeDocument/2006/relationships/slide" Target="slides/slide30.xml"/><Relationship Id="rId3" Type="http://schemas.openxmlformats.org/officeDocument/2006/relationships/slide" Target="slides/slide7.xml"/><Relationship Id="rId21" Type="http://schemas.openxmlformats.org/officeDocument/2006/relationships/slide" Target="slides/slide47.xml"/><Relationship Id="rId7" Type="http://schemas.openxmlformats.org/officeDocument/2006/relationships/slide" Target="slides/slide18.xml"/><Relationship Id="rId12" Type="http://schemas.openxmlformats.org/officeDocument/2006/relationships/slide" Target="slides/slide23.xml"/><Relationship Id="rId17" Type="http://schemas.openxmlformats.org/officeDocument/2006/relationships/slide" Target="slides/slide29.xml"/><Relationship Id="rId25" Type="http://schemas.openxmlformats.org/officeDocument/2006/relationships/slide" Target="slides/slide51.xml"/><Relationship Id="rId2" Type="http://schemas.openxmlformats.org/officeDocument/2006/relationships/slide" Target="slides/slide4.xml"/><Relationship Id="rId16" Type="http://schemas.openxmlformats.org/officeDocument/2006/relationships/slide" Target="slides/slide28.xml"/><Relationship Id="rId20" Type="http://schemas.openxmlformats.org/officeDocument/2006/relationships/slide" Target="slides/slide46.xml"/><Relationship Id="rId1" Type="http://schemas.openxmlformats.org/officeDocument/2006/relationships/slide" Target="slides/slide3.xml"/><Relationship Id="rId6" Type="http://schemas.openxmlformats.org/officeDocument/2006/relationships/slide" Target="slides/slide12.xml"/><Relationship Id="rId11" Type="http://schemas.openxmlformats.org/officeDocument/2006/relationships/slide" Target="slides/slide22.xml"/><Relationship Id="rId24" Type="http://schemas.openxmlformats.org/officeDocument/2006/relationships/slide" Target="slides/slide50.xml"/><Relationship Id="rId5" Type="http://schemas.openxmlformats.org/officeDocument/2006/relationships/slide" Target="slides/slide11.xml"/><Relationship Id="rId15" Type="http://schemas.openxmlformats.org/officeDocument/2006/relationships/slide" Target="slides/slide27.xml"/><Relationship Id="rId23" Type="http://schemas.openxmlformats.org/officeDocument/2006/relationships/slide" Target="slides/slide49.xml"/><Relationship Id="rId10" Type="http://schemas.openxmlformats.org/officeDocument/2006/relationships/slide" Target="slides/slide21.xml"/><Relationship Id="rId19" Type="http://schemas.openxmlformats.org/officeDocument/2006/relationships/slide" Target="slides/slide42.xml"/><Relationship Id="rId4" Type="http://schemas.openxmlformats.org/officeDocument/2006/relationships/slide" Target="slides/slide8.xml"/><Relationship Id="rId9" Type="http://schemas.openxmlformats.org/officeDocument/2006/relationships/slide" Target="slides/slide20.xml"/><Relationship Id="rId14" Type="http://schemas.openxmlformats.org/officeDocument/2006/relationships/slide" Target="slides/slide26.xml"/><Relationship Id="rId22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8D4A41B-FC96-4BB1-829C-56F1CFF6A50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9205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B3920E-7140-4220-A9B8-B0059FEFFBB5}" type="slidenum">
              <a:rPr lang="en-GB"/>
              <a:pPr/>
              <a:t>1</a:t>
            </a:fld>
            <a:endParaRPr lang="en-GB"/>
          </a:p>
        </p:txBody>
      </p:sp>
      <p:sp>
        <p:nvSpPr>
          <p:cNvPr id="559106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6C3FECD-2177-4E40-90AF-8E6BBB3633D5}" type="slidenum">
              <a:rPr lang="en-GB" sz="1200"/>
              <a:pPr algn="r"/>
              <a:t>1</a:t>
            </a:fld>
            <a:endParaRPr lang="en-GB" sz="1200"/>
          </a:p>
        </p:txBody>
      </p:sp>
      <p:sp>
        <p:nvSpPr>
          <p:cNvPr id="55910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5910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2E1689-3325-4044-984D-71DD717C7E39}" type="slidenum">
              <a:rPr lang="en-GB"/>
              <a:pPr/>
              <a:t>10</a:t>
            </a:fld>
            <a:endParaRPr lang="en-GB"/>
          </a:p>
        </p:txBody>
      </p:sp>
      <p:sp>
        <p:nvSpPr>
          <p:cNvPr id="415746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8D15DB1-9864-4D53-8B13-25C59DA5F8B2}" type="slidenum">
              <a:rPr lang="en-GB" sz="1200"/>
              <a:pPr algn="r"/>
              <a:t>10</a:t>
            </a:fld>
            <a:endParaRPr lang="en-GB" sz="1200"/>
          </a:p>
        </p:txBody>
      </p:sp>
      <p:sp>
        <p:nvSpPr>
          <p:cNvPr id="41574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1574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2</a:t>
            </a:r>
          </a:p>
        </p:txBody>
      </p:sp>
      <p:sp>
        <p:nvSpPr>
          <p:cNvPr id="41574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1575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1575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1575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5062C9-5384-48E6-A42A-0F5FF33BCB4A}" type="slidenum">
              <a:rPr lang="en-GB"/>
              <a:pPr/>
              <a:t>11</a:t>
            </a:fld>
            <a:endParaRPr lang="en-GB"/>
          </a:p>
        </p:txBody>
      </p:sp>
      <p:sp>
        <p:nvSpPr>
          <p:cNvPr id="60006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1D8A8505-1442-4F5E-8E92-07A125A66E6A}" type="slidenum">
              <a:rPr lang="en-GB" altLang="en-US" sz="1200"/>
              <a:pPr algn="r"/>
              <a:t>11</a:t>
            </a:fld>
            <a:endParaRPr lang="en-GB" altLang="en-US" sz="1200"/>
          </a:p>
        </p:txBody>
      </p:sp>
      <p:sp>
        <p:nvSpPr>
          <p:cNvPr id="600067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10.2 ΕΙΝΑΙ ΜΕΤΑΦΡΑΣΜΕΝΟ ΣΤΗ ΣΕΛΙΔΑ 495.</a:t>
            </a:r>
            <a:endParaRPr lang="en-GB" altLang="en-US" b="1" dirty="0"/>
          </a:p>
        </p:txBody>
      </p:sp>
      <p:sp>
        <p:nvSpPr>
          <p:cNvPr id="60006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276E22-40CC-4152-A7F7-A36204F3E8BB}" type="slidenum">
              <a:rPr lang="en-GB"/>
              <a:pPr/>
              <a:t>12</a:t>
            </a:fld>
            <a:endParaRPr lang="en-GB"/>
          </a:p>
        </p:txBody>
      </p:sp>
      <p:sp>
        <p:nvSpPr>
          <p:cNvPr id="6021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7AE48FC3-3E82-4AF2-A311-59B2E03000D4}" type="slidenum">
              <a:rPr lang="en-GB" altLang="en-US" sz="1200"/>
              <a:pPr algn="r"/>
              <a:t>12</a:t>
            </a:fld>
            <a:endParaRPr lang="en-GB" altLang="en-US" sz="1200"/>
          </a:p>
        </p:txBody>
      </p:sp>
      <p:sp>
        <p:nvSpPr>
          <p:cNvPr id="60211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r>
              <a:rPr lang="el-GR" altLang="en-US" b="1" dirty="0" smtClean="0"/>
              <a:t>ΤΟ ΔΙΑΓΡΑΜΜΑ 10.3 ΕΙΝΑΙ</a:t>
            </a:r>
            <a:r>
              <a:rPr lang="el-GR" altLang="en-US" b="1" baseline="0" dirty="0" smtClean="0"/>
              <a:t> ΜΕΤΑΦΡΑΣΜΕΝΟ ΣΤΗ ΣΕΛΙΔΑ 495.</a:t>
            </a:r>
            <a:endParaRPr lang="en-GB" altLang="en-US" b="1" dirty="0"/>
          </a:p>
        </p:txBody>
      </p:sp>
      <p:sp>
        <p:nvSpPr>
          <p:cNvPr id="60211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77FBD4-8948-455B-9AE5-DA2E898D0550}" type="slidenum">
              <a:rPr lang="en-GB"/>
              <a:pPr/>
              <a:t>13</a:t>
            </a:fld>
            <a:endParaRPr lang="en-GB"/>
          </a:p>
        </p:txBody>
      </p:sp>
      <p:sp>
        <p:nvSpPr>
          <p:cNvPr id="421890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D2FC18C-9AF8-4CC1-902D-8B71E4541AA9}" type="slidenum">
              <a:rPr lang="en-GB" sz="1200"/>
              <a:pPr algn="r"/>
              <a:t>13</a:t>
            </a:fld>
            <a:endParaRPr lang="en-GB" sz="1200"/>
          </a:p>
        </p:txBody>
      </p:sp>
      <p:sp>
        <p:nvSpPr>
          <p:cNvPr id="42189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2189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2</a:t>
            </a:r>
          </a:p>
        </p:txBody>
      </p:sp>
      <p:sp>
        <p:nvSpPr>
          <p:cNvPr id="42189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2189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2189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2189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6FA967-BBAB-4FEE-ACA0-8BD1F849040B}" type="slidenum">
              <a:rPr lang="en-GB"/>
              <a:pPr/>
              <a:t>14</a:t>
            </a:fld>
            <a:endParaRPr lang="en-GB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l-GR" noProof="1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436EF-9E26-4F4E-B5A9-E11E5B9A723F}" type="slidenum">
              <a:rPr lang="en-GB"/>
              <a:pPr/>
              <a:t>15</a:t>
            </a:fld>
            <a:endParaRPr lang="en-GB"/>
          </a:p>
        </p:txBody>
      </p:sp>
      <p:sp>
        <p:nvSpPr>
          <p:cNvPr id="425986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0989216-435B-4EFF-9D13-465BB931089A}" type="slidenum">
              <a:rPr lang="en-GB" sz="1200"/>
              <a:pPr algn="r"/>
              <a:t>15</a:t>
            </a:fld>
            <a:endParaRPr lang="en-GB" sz="1200"/>
          </a:p>
        </p:txBody>
      </p:sp>
      <p:sp>
        <p:nvSpPr>
          <p:cNvPr id="42598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2598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4</a:t>
            </a:r>
          </a:p>
        </p:txBody>
      </p:sp>
      <p:sp>
        <p:nvSpPr>
          <p:cNvPr id="42598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2599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2599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2599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8C4E87-E9B3-4EC3-B97E-7B34696E8A3A}" type="slidenum">
              <a:rPr lang="en-GB"/>
              <a:pPr/>
              <a:t>16</a:t>
            </a:fld>
            <a:endParaRPr lang="en-GB"/>
          </a:p>
        </p:txBody>
      </p:sp>
      <p:sp>
        <p:nvSpPr>
          <p:cNvPr id="53862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5E63CD7F-00D4-49A9-8E6E-4AF11E76156C}" type="slidenum">
              <a:rPr lang="en-GB" altLang="en-US" sz="1200">
                <a:latin typeface="Calibri" pitchFamily="34" charset="0"/>
                <a:cs typeface="Arial" charset="0"/>
              </a:rPr>
              <a:pPr algn="r" eaLnBrk="1" hangingPunct="1"/>
              <a:t>16</a:t>
            </a:fld>
            <a:endParaRPr lang="en-GB" altLang="en-US" sz="1200">
              <a:latin typeface="Calibri" pitchFamily="34" charset="0"/>
              <a:cs typeface="Arial" charset="0"/>
            </a:endParaRPr>
          </a:p>
        </p:txBody>
      </p:sp>
      <p:sp>
        <p:nvSpPr>
          <p:cNvPr id="538627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1492D0A3-E45D-4396-86F5-066C2C893A51}" type="slidenum">
              <a:rPr lang="en-GB" altLang="en-US" sz="1200">
                <a:cs typeface="Arial" charset="0"/>
              </a:rPr>
              <a:pPr algn="r" eaLnBrk="1" hangingPunct="1"/>
              <a:t>16</a:t>
            </a:fld>
            <a:endParaRPr lang="en-GB" altLang="en-US" sz="1200">
              <a:cs typeface="Arial" charset="0"/>
            </a:endParaRPr>
          </a:p>
        </p:txBody>
      </p:sp>
      <p:sp>
        <p:nvSpPr>
          <p:cNvPr id="538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862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10.4 ΕΙΝΑΙ ΜΕΤΑΦΡΑΣΜΕΝΟ ΣΤΗ ΣΕΛΙΔΑ 498.</a:t>
            </a:r>
            <a:endParaRPr lang="en-US" altLang="en-US" b="1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85B618-7DC7-4705-A948-8AF386A78145}" type="slidenum">
              <a:rPr lang="en-GB"/>
              <a:pPr/>
              <a:t>17</a:t>
            </a:fld>
            <a:endParaRPr lang="en-GB"/>
          </a:p>
        </p:txBody>
      </p:sp>
      <p:sp>
        <p:nvSpPr>
          <p:cNvPr id="440322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D67BEE1-0120-4E90-A2D0-F23AC447EAFC}" type="slidenum">
              <a:rPr lang="en-GB" sz="1200"/>
              <a:pPr algn="r"/>
              <a:t>17</a:t>
            </a:fld>
            <a:endParaRPr lang="en-GB" sz="1200"/>
          </a:p>
        </p:txBody>
      </p:sp>
      <p:sp>
        <p:nvSpPr>
          <p:cNvPr id="44032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4032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4</a:t>
            </a:r>
          </a:p>
        </p:txBody>
      </p:sp>
      <p:sp>
        <p:nvSpPr>
          <p:cNvPr id="44032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4032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4032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4032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C9E8B-37E6-4B9E-B61B-BEEE76D7E4AD}" type="slidenum">
              <a:rPr lang="en-GB"/>
              <a:pPr/>
              <a:t>18</a:t>
            </a:fld>
            <a:endParaRPr lang="en-GB"/>
          </a:p>
        </p:txBody>
      </p:sp>
      <p:sp>
        <p:nvSpPr>
          <p:cNvPr id="5693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E310AE91-6B78-4124-9AAF-955603C92D57}" type="slidenum">
              <a:rPr lang="en-GB" altLang="en-US" sz="1200"/>
              <a:pPr algn="r"/>
              <a:t>18</a:t>
            </a:fld>
            <a:endParaRPr lang="en-GB" altLang="en-US" sz="1200"/>
          </a:p>
        </p:txBody>
      </p:sp>
      <p:sp>
        <p:nvSpPr>
          <p:cNvPr id="569347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10.5 ΕΙΝΑΙ ΜΕΤΑΦΡΑΣΜΕΝΟ ΣΤΗ ΣΕΛΙΔΑ 500.</a:t>
            </a:r>
            <a:endParaRPr lang="en-GB" altLang="en-US" b="1" dirty="0"/>
          </a:p>
        </p:txBody>
      </p:sp>
      <p:sp>
        <p:nvSpPr>
          <p:cNvPr id="56934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52F054-56BB-4EF6-8BE2-6B638B4FF14E}" type="slidenum">
              <a:rPr lang="en-GB"/>
              <a:pPr/>
              <a:t>19</a:t>
            </a:fld>
            <a:endParaRPr lang="en-GB"/>
          </a:p>
        </p:txBody>
      </p:sp>
      <p:sp>
        <p:nvSpPr>
          <p:cNvPr id="57139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CE6E39A3-0054-4AE6-936F-C6BB1BB5C371}" type="slidenum">
              <a:rPr lang="en-GB" altLang="en-US" sz="1200"/>
              <a:pPr algn="r"/>
              <a:t>19</a:t>
            </a:fld>
            <a:endParaRPr lang="en-GB" altLang="en-US" sz="1200"/>
          </a:p>
        </p:txBody>
      </p:sp>
      <p:sp>
        <p:nvSpPr>
          <p:cNvPr id="571395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10.5 ΕΙΝΑΙ ΜΕΤΑΦΡΑΣΜΕΝΟ ΣΤΗ ΣΕΛΙΔΑ 500.</a:t>
            </a:r>
            <a:endParaRPr lang="en-GB" altLang="en-US" b="1" dirty="0" smtClean="0"/>
          </a:p>
          <a:p>
            <a:endParaRPr lang="en-GB" altLang="en-US" dirty="0"/>
          </a:p>
        </p:txBody>
      </p:sp>
      <p:sp>
        <p:nvSpPr>
          <p:cNvPr id="57139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CADAAB-91E9-4316-AF66-0686793B364E}" type="slidenum">
              <a:rPr lang="en-GB"/>
              <a:pPr/>
              <a:t>2</a:t>
            </a:fld>
            <a:endParaRPr lang="en-GB"/>
          </a:p>
        </p:txBody>
      </p:sp>
      <p:sp>
        <p:nvSpPr>
          <p:cNvPr id="39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l-GR" noProof="1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447B3C-65F2-411D-AFA6-12B786FB073D}" type="slidenum">
              <a:rPr lang="en-GB"/>
              <a:pPr/>
              <a:t>20</a:t>
            </a:fld>
            <a:endParaRPr lang="en-GB"/>
          </a:p>
        </p:txBody>
      </p:sp>
      <p:sp>
        <p:nvSpPr>
          <p:cNvPr id="57344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FE25257D-73F9-4107-87BC-D09C563847AF}" type="slidenum">
              <a:rPr lang="en-GB" altLang="en-US" sz="1200"/>
              <a:pPr algn="r"/>
              <a:t>20</a:t>
            </a:fld>
            <a:endParaRPr lang="en-GB" altLang="en-US" sz="1200"/>
          </a:p>
        </p:txBody>
      </p:sp>
      <p:sp>
        <p:nvSpPr>
          <p:cNvPr id="573443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10.5 ΕΙΝΑΙ ΜΕΤΑΦΡΑΣΜΕΝΟ ΣΤΗ ΣΕΛΙΔΑ 500.</a:t>
            </a:r>
            <a:endParaRPr lang="en-GB" altLang="en-US" b="1" dirty="0" smtClean="0"/>
          </a:p>
          <a:p>
            <a:endParaRPr lang="en-GB" altLang="en-US" dirty="0"/>
          </a:p>
        </p:txBody>
      </p:sp>
      <p:sp>
        <p:nvSpPr>
          <p:cNvPr id="57344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A3919F-ADF5-4C9D-86A4-21061D8E968C}" type="slidenum">
              <a:rPr lang="en-GB"/>
              <a:pPr/>
              <a:t>21</a:t>
            </a:fld>
            <a:endParaRPr lang="en-GB"/>
          </a:p>
        </p:txBody>
      </p:sp>
      <p:sp>
        <p:nvSpPr>
          <p:cNvPr id="57549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3D531339-D4B0-48F4-83ED-C01CCBA76DDA}" type="slidenum">
              <a:rPr lang="en-GB" altLang="en-US" sz="1200"/>
              <a:pPr algn="r"/>
              <a:t>21</a:t>
            </a:fld>
            <a:endParaRPr lang="en-GB" altLang="en-US" sz="1200"/>
          </a:p>
        </p:txBody>
      </p:sp>
      <p:sp>
        <p:nvSpPr>
          <p:cNvPr id="575491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10.5 ΕΙΝΑΙ ΜΕΤΑΦΡΑΣΜΕΝΟ ΣΤΗ ΣΕΛΙΔΑ 500.</a:t>
            </a:r>
            <a:endParaRPr lang="en-GB" altLang="en-US" b="1" dirty="0" smtClean="0"/>
          </a:p>
          <a:p>
            <a:endParaRPr lang="en-GB" altLang="en-US" dirty="0"/>
          </a:p>
        </p:txBody>
      </p:sp>
      <p:sp>
        <p:nvSpPr>
          <p:cNvPr id="57549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B8ECD5-AF56-40C3-BF1C-D223B22D2E8E}" type="slidenum">
              <a:rPr lang="en-GB"/>
              <a:pPr/>
              <a:t>22</a:t>
            </a:fld>
            <a:endParaRPr lang="en-GB"/>
          </a:p>
        </p:txBody>
      </p:sp>
      <p:sp>
        <p:nvSpPr>
          <p:cNvPr id="57753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4257FD03-62AE-4B79-AAF3-8750F560CC6D}" type="slidenum">
              <a:rPr lang="en-GB" altLang="en-US" sz="1200"/>
              <a:pPr algn="r"/>
              <a:t>22</a:t>
            </a:fld>
            <a:endParaRPr lang="en-GB" altLang="en-US" sz="1200"/>
          </a:p>
        </p:txBody>
      </p:sp>
      <p:sp>
        <p:nvSpPr>
          <p:cNvPr id="577539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10.5 ΕΙΝΑΙ ΜΕΤΑΦΡΑΣΜΕΝΟ ΣΤΗ ΣΕΛΙΔΑ 500.</a:t>
            </a:r>
            <a:endParaRPr lang="en-GB" altLang="en-US" b="1" dirty="0" smtClean="0"/>
          </a:p>
          <a:p>
            <a:endParaRPr lang="en-GB" altLang="en-US" dirty="0"/>
          </a:p>
        </p:txBody>
      </p:sp>
      <p:sp>
        <p:nvSpPr>
          <p:cNvPr id="577540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6E3E6C-3767-4FFA-994C-99F3A0BB411E}" type="slidenum">
              <a:rPr lang="en-GB"/>
              <a:pPr/>
              <a:t>23</a:t>
            </a:fld>
            <a:endParaRPr lang="en-GB"/>
          </a:p>
        </p:txBody>
      </p:sp>
      <p:sp>
        <p:nvSpPr>
          <p:cNvPr id="57958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BEC99A5F-6F68-472F-9CBA-4250A6E44516}" type="slidenum">
              <a:rPr lang="en-GB" altLang="en-US" sz="1200"/>
              <a:pPr algn="r"/>
              <a:t>23</a:t>
            </a:fld>
            <a:endParaRPr lang="en-GB" altLang="en-US" sz="1200"/>
          </a:p>
        </p:txBody>
      </p:sp>
      <p:sp>
        <p:nvSpPr>
          <p:cNvPr id="579587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075" tIns="46038" rIns="92075" bIns="46038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10.5 ΕΙΝΑΙ ΜΕΤΑΦΡΑΣΜΕΝΟ ΣΤΗ ΣΕΛΙΔΑ 500.</a:t>
            </a:r>
            <a:endParaRPr lang="en-GB" altLang="en-US" b="1" dirty="0" smtClean="0"/>
          </a:p>
          <a:p>
            <a:endParaRPr lang="en-GB" altLang="en-US" dirty="0"/>
          </a:p>
        </p:txBody>
      </p:sp>
      <p:sp>
        <p:nvSpPr>
          <p:cNvPr id="57958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9055E8-47CF-41F4-8D70-5DF568B1E3DA}" type="slidenum">
              <a:rPr lang="en-GB"/>
              <a:pPr/>
              <a:t>24</a:t>
            </a:fld>
            <a:endParaRPr lang="en-GB"/>
          </a:p>
        </p:txBody>
      </p:sp>
      <p:sp>
        <p:nvSpPr>
          <p:cNvPr id="456706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AA4AE19-ABE9-4B7F-92C0-055F1A032EA9}" type="slidenum">
              <a:rPr lang="en-GB" sz="1200"/>
              <a:pPr algn="r"/>
              <a:t>24</a:t>
            </a:fld>
            <a:endParaRPr lang="en-GB" sz="1200"/>
          </a:p>
        </p:txBody>
      </p:sp>
      <p:sp>
        <p:nvSpPr>
          <p:cNvPr id="45670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5670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4</a:t>
            </a:r>
          </a:p>
        </p:txBody>
      </p:sp>
      <p:sp>
        <p:nvSpPr>
          <p:cNvPr id="45670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5671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5671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5671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ECD724-1CB4-467A-A72B-C0987957735C}" type="slidenum">
              <a:rPr lang="en-GB"/>
              <a:pPr/>
              <a:t>25</a:t>
            </a:fld>
            <a:endParaRPr lang="en-GB"/>
          </a:p>
        </p:txBody>
      </p:sp>
      <p:sp>
        <p:nvSpPr>
          <p:cNvPr id="45875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r>
              <a:rPr lang="el-GR" b="1" noProof="1" smtClean="0"/>
              <a:t>ΤΟ</a:t>
            </a:r>
            <a:r>
              <a:rPr lang="el-GR" b="1" baseline="0" noProof="1" smtClean="0"/>
              <a:t> ΔΙΑΓΡΑΜΜΑ 10.6 ΕΙΝΑΙ ΜΕΤΑΦΡΑΣΜΕΝΟ ΣΤΗ ΣΕΛΙΔΑ 501.</a:t>
            </a:r>
            <a:endParaRPr lang="el-GR" b="1" noProof="1"/>
          </a:p>
        </p:txBody>
      </p:sp>
      <p:sp>
        <p:nvSpPr>
          <p:cNvPr id="4587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91E2B5-53CE-4697-8537-2B7D4666BEFD}" type="slidenum">
              <a:rPr lang="en-GB"/>
              <a:pPr/>
              <a:t>26</a:t>
            </a:fld>
            <a:endParaRPr lang="en-GB"/>
          </a:p>
        </p:txBody>
      </p:sp>
      <p:sp>
        <p:nvSpPr>
          <p:cNvPr id="46080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b="1" noProof="1" smtClean="0"/>
              <a:t>ΤΟ</a:t>
            </a:r>
            <a:r>
              <a:rPr lang="el-GR" b="1" baseline="0" noProof="1" smtClean="0"/>
              <a:t> ΔΙΑΓΡΑΜΜΑ 10.6 ΕΙΝΑΙ ΜΕΤΑΦΡΑΣΜΕΝΟ ΣΤΗ ΣΕΛΙΔΑ 501.</a:t>
            </a:r>
            <a:endParaRPr lang="el-GR" b="1" noProof="1" smtClean="0"/>
          </a:p>
          <a:p>
            <a:endParaRPr lang="el-GR" noProof="1"/>
          </a:p>
        </p:txBody>
      </p:sp>
      <p:sp>
        <p:nvSpPr>
          <p:cNvPr id="46080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B71D07-A3E9-4F6D-BA68-773AC32C3C27}" type="slidenum">
              <a:rPr lang="en-GB"/>
              <a:pPr/>
              <a:t>27</a:t>
            </a:fld>
            <a:endParaRPr lang="en-GB"/>
          </a:p>
        </p:txBody>
      </p:sp>
      <p:sp>
        <p:nvSpPr>
          <p:cNvPr id="462850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3064E2C-BEF8-4132-979F-6BAF87960C5D}" type="slidenum">
              <a:rPr lang="en-GB" sz="1200"/>
              <a:pPr algn="r"/>
              <a:t>27</a:t>
            </a:fld>
            <a:endParaRPr lang="en-GB" sz="1200"/>
          </a:p>
        </p:txBody>
      </p:sp>
      <p:sp>
        <p:nvSpPr>
          <p:cNvPr id="4628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628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6</a:t>
            </a:r>
          </a:p>
        </p:txBody>
      </p:sp>
      <p:sp>
        <p:nvSpPr>
          <p:cNvPr id="4628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628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6285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6285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EEDAA0-A325-4359-8408-7E10999CD4D5}" type="slidenum">
              <a:rPr lang="en-GB"/>
              <a:pPr/>
              <a:t>28</a:t>
            </a:fld>
            <a:endParaRPr lang="en-GB"/>
          </a:p>
        </p:txBody>
      </p:sp>
      <p:sp>
        <p:nvSpPr>
          <p:cNvPr id="58163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700B196C-F89D-45AB-881F-2F4F98CC19EE}" type="slidenum">
              <a:rPr lang="en-GB" altLang="en-US" sz="1200"/>
              <a:pPr algn="r"/>
              <a:t>28</a:t>
            </a:fld>
            <a:endParaRPr lang="en-GB" altLang="en-US" sz="1200"/>
          </a:p>
        </p:txBody>
      </p:sp>
      <p:sp>
        <p:nvSpPr>
          <p:cNvPr id="58163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10.7 ΕΙΝΑΙ ΜΕΤΑΦΡΑΣΜΕΝΟ ΣΤΗ ΣΕΛΙΔΑ 502.</a:t>
            </a:r>
            <a:endParaRPr lang="en-GB" altLang="en-US" b="1" dirty="0"/>
          </a:p>
        </p:txBody>
      </p:sp>
      <p:sp>
        <p:nvSpPr>
          <p:cNvPr id="58163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A97FEF-8884-4266-BE59-285B42A6C44A}" type="slidenum">
              <a:rPr lang="en-GB"/>
              <a:pPr/>
              <a:t>29</a:t>
            </a:fld>
            <a:endParaRPr lang="en-GB"/>
          </a:p>
        </p:txBody>
      </p:sp>
      <p:sp>
        <p:nvSpPr>
          <p:cNvPr id="58368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86109E9E-F867-4770-8689-6C8AD50F69AD}" type="slidenum">
              <a:rPr lang="en-GB" altLang="en-US" sz="1200"/>
              <a:pPr algn="r"/>
              <a:t>29</a:t>
            </a:fld>
            <a:endParaRPr lang="en-GB" altLang="en-US" sz="1200"/>
          </a:p>
        </p:txBody>
      </p:sp>
      <p:sp>
        <p:nvSpPr>
          <p:cNvPr id="58368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10.7 ΕΙΝΑΙ ΜΕΤΑΦΡΑΣΜΕΝΟ ΣΤΗ ΣΕΛΙΔΑ 502.</a:t>
            </a:r>
            <a:endParaRPr lang="en-GB" altLang="en-US" b="1" dirty="0" smtClean="0"/>
          </a:p>
          <a:p>
            <a:endParaRPr lang="en-GB" altLang="en-US" dirty="0"/>
          </a:p>
        </p:txBody>
      </p:sp>
      <p:sp>
        <p:nvSpPr>
          <p:cNvPr id="58368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D9F5B-C9C8-4439-88C4-2A87EC96DBB2}" type="slidenum">
              <a:rPr lang="en-GB"/>
              <a:pPr/>
              <a:t>3</a:t>
            </a:fld>
            <a:endParaRPr lang="en-GB"/>
          </a:p>
        </p:txBody>
      </p:sp>
      <p:sp>
        <p:nvSpPr>
          <p:cNvPr id="401410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A47DD78-2DD2-4883-8487-583B67E8F588}" type="slidenum">
              <a:rPr lang="en-GB" sz="1200"/>
              <a:pPr algn="r"/>
              <a:t>3</a:t>
            </a:fld>
            <a:endParaRPr lang="en-GB" sz="1200"/>
          </a:p>
        </p:txBody>
      </p:sp>
      <p:sp>
        <p:nvSpPr>
          <p:cNvPr id="40141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0141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2</a:t>
            </a:r>
          </a:p>
        </p:txBody>
      </p:sp>
      <p:sp>
        <p:nvSpPr>
          <p:cNvPr id="40141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0141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0141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0141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CB4F39-E5DA-47EA-8A06-2DE81E54CAC8}" type="slidenum">
              <a:rPr lang="en-GB"/>
              <a:pPr/>
              <a:t>30</a:t>
            </a:fld>
            <a:endParaRPr lang="en-GB"/>
          </a:p>
        </p:txBody>
      </p:sp>
      <p:sp>
        <p:nvSpPr>
          <p:cNvPr id="58573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2DA2CC03-6851-4E85-B300-F619B2CB9519}" type="slidenum">
              <a:rPr lang="en-GB" altLang="en-US" sz="1200"/>
              <a:pPr algn="r"/>
              <a:t>30</a:t>
            </a:fld>
            <a:endParaRPr lang="en-GB" altLang="en-US" sz="1200"/>
          </a:p>
        </p:txBody>
      </p:sp>
      <p:sp>
        <p:nvSpPr>
          <p:cNvPr id="585731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r>
              <a:rPr lang="el-GR" altLang="en-US" b="1" dirty="0" smtClean="0"/>
              <a:t>ΤΟ ΔΙΑΓΡΑΜΜΑ 10.8 ΕΙΝΑΙ</a:t>
            </a:r>
            <a:r>
              <a:rPr lang="el-GR" altLang="en-US" b="1" baseline="0" dirty="0" smtClean="0"/>
              <a:t> ΜΕΤΑΦΡΑΣΜΕΝΟ ΣΤΗ ΣΕΛΙΔΑ 503.</a:t>
            </a:r>
            <a:endParaRPr lang="en-GB" altLang="en-US" b="1" dirty="0"/>
          </a:p>
        </p:txBody>
      </p:sp>
      <p:sp>
        <p:nvSpPr>
          <p:cNvPr id="58573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E3CD59-C20C-4E69-9342-1889461938AB}" type="slidenum">
              <a:rPr lang="en-GB"/>
              <a:pPr/>
              <a:t>31</a:t>
            </a:fld>
            <a:endParaRPr lang="en-GB"/>
          </a:p>
        </p:txBody>
      </p:sp>
      <p:sp>
        <p:nvSpPr>
          <p:cNvPr id="471042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B2CF033-EE01-449E-B360-4483E96ED89D}" type="slidenum">
              <a:rPr lang="en-GB" sz="1200"/>
              <a:pPr algn="r"/>
              <a:t>31</a:t>
            </a:fld>
            <a:endParaRPr lang="en-GB" sz="1200"/>
          </a:p>
        </p:txBody>
      </p:sp>
      <p:sp>
        <p:nvSpPr>
          <p:cNvPr id="47104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7104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6</a:t>
            </a:r>
          </a:p>
        </p:txBody>
      </p:sp>
      <p:sp>
        <p:nvSpPr>
          <p:cNvPr id="47104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7104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7104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7104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061A7F-823D-43D3-AB72-86A010AE5A2D}" type="slidenum">
              <a:rPr lang="en-GB"/>
              <a:pPr/>
              <a:t>32</a:t>
            </a:fld>
            <a:endParaRPr lang="en-GB"/>
          </a:p>
        </p:txBody>
      </p:sp>
      <p:sp>
        <p:nvSpPr>
          <p:cNvPr id="55296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r>
              <a:rPr lang="el-GR" b="1" noProof="1" smtClean="0"/>
              <a:t>Ο ΠΙΝΑΚΑΣ</a:t>
            </a:r>
            <a:r>
              <a:rPr lang="el-GR" b="1" baseline="0" noProof="1" smtClean="0"/>
              <a:t> 10.1 ΕΙΝΑΙ ΜΕΤΑΦΡΑΣΜΕΝΟΣ ΣΤΗ ΣΕΛΙΔΑ 510.</a:t>
            </a:r>
            <a:endParaRPr lang="el-GR" b="1" noProof="1"/>
          </a:p>
        </p:txBody>
      </p:sp>
      <p:sp>
        <p:nvSpPr>
          <p:cNvPr id="552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59C29E-E8A1-4A03-9F8F-E508FD0134AE}" type="slidenum">
              <a:rPr lang="en-GB"/>
              <a:pPr/>
              <a:t>33</a:t>
            </a:fld>
            <a:endParaRPr lang="en-GB"/>
          </a:p>
        </p:txBody>
      </p:sp>
      <p:sp>
        <p:nvSpPr>
          <p:cNvPr id="5550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b="1" noProof="1" smtClean="0"/>
              <a:t>Ο ΠΙΝΑΚΑΣ</a:t>
            </a:r>
            <a:r>
              <a:rPr lang="el-GR" b="1" baseline="0" noProof="1" smtClean="0"/>
              <a:t> 10.1 ΕΙΝΑΙ ΜΕΤΑΦΡΑΣΜΕΝΟΣ ΣΤΗ ΣΕΛΙΔΑ 510.</a:t>
            </a:r>
            <a:endParaRPr lang="el-GR" b="1" noProof="1" smtClean="0"/>
          </a:p>
          <a:p>
            <a:endParaRPr lang="el-GR" noProof="1"/>
          </a:p>
        </p:txBody>
      </p:sp>
      <p:sp>
        <p:nvSpPr>
          <p:cNvPr id="5550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999DA5-3052-4A08-B405-75079B5719FE}" type="slidenum">
              <a:rPr lang="en-GB"/>
              <a:pPr/>
              <a:t>34</a:t>
            </a:fld>
            <a:endParaRPr lang="en-GB"/>
          </a:p>
        </p:txBody>
      </p:sp>
      <p:sp>
        <p:nvSpPr>
          <p:cNvPr id="55705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b="1" noProof="1" smtClean="0"/>
              <a:t>Ο ΠΙΝΑΚΑΣ</a:t>
            </a:r>
            <a:r>
              <a:rPr lang="el-GR" b="1" baseline="0" noProof="1" smtClean="0"/>
              <a:t> 10.1 ΕΙΝΑΙ ΜΕΤΑΦΡΑΣΜΕΝΟΣ ΣΤΗ ΣΕΛΙΔΑ 510.</a:t>
            </a:r>
            <a:endParaRPr lang="el-GR" b="1" noProof="1" smtClean="0"/>
          </a:p>
          <a:p>
            <a:endParaRPr lang="el-GR" noProof="1"/>
          </a:p>
        </p:txBody>
      </p:sp>
      <p:sp>
        <p:nvSpPr>
          <p:cNvPr id="5570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71A19B-14D1-412B-ACC5-97001FA29294}" type="slidenum">
              <a:rPr lang="en-GB"/>
              <a:pPr/>
              <a:t>35</a:t>
            </a:fld>
            <a:endParaRPr lang="en-GB"/>
          </a:p>
        </p:txBody>
      </p:sp>
      <p:sp>
        <p:nvSpPr>
          <p:cNvPr id="54477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1AD9F5ED-CD46-45ED-9D29-6520BF0B2C80}" type="slidenum">
              <a:rPr lang="en-GB" altLang="en-US" sz="1200"/>
              <a:pPr algn="r"/>
              <a:t>35</a:t>
            </a:fld>
            <a:endParaRPr lang="en-GB" altLang="en-US" sz="1200"/>
          </a:p>
        </p:txBody>
      </p:sp>
      <p:sp>
        <p:nvSpPr>
          <p:cNvPr id="544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4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b="1" baseline="0" noProof="1" smtClean="0"/>
              <a:t>ΤΟ ΔΙΑΓΡΑΜΜΑ 10.9 ΕΙΝΑΙ ΜΕΤΑΦΡΑΣΜΕΝΟ ΣΤΗ ΣΕΛΙΔΑ 511.</a:t>
            </a:r>
            <a:endParaRPr lang="el-GR" b="1" noProof="1" smtClean="0"/>
          </a:p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1D7304-9343-4D64-839B-BE231032487B}" type="slidenum">
              <a:rPr lang="en-GB"/>
              <a:pPr/>
              <a:t>36</a:t>
            </a:fld>
            <a:endParaRPr lang="en-GB"/>
          </a:p>
        </p:txBody>
      </p:sp>
      <p:sp>
        <p:nvSpPr>
          <p:cNvPr id="47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l-GR" noProof="1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F08118-F6DD-4370-9F33-32A548221E41}" type="slidenum">
              <a:rPr lang="en-GB"/>
              <a:pPr/>
              <a:t>37</a:t>
            </a:fld>
            <a:endParaRPr lang="en-GB"/>
          </a:p>
        </p:txBody>
      </p:sp>
      <p:sp>
        <p:nvSpPr>
          <p:cNvPr id="479234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1F046C7-2CB5-43CE-A068-8887D7C1C1A3}" type="slidenum">
              <a:rPr lang="en-GB" sz="1200"/>
              <a:pPr algn="r"/>
              <a:t>37</a:t>
            </a:fld>
            <a:endParaRPr lang="en-GB" sz="1200"/>
          </a:p>
        </p:txBody>
      </p:sp>
      <p:sp>
        <p:nvSpPr>
          <p:cNvPr id="47923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7923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11</a:t>
            </a:r>
          </a:p>
        </p:txBody>
      </p:sp>
      <p:sp>
        <p:nvSpPr>
          <p:cNvPr id="47923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7923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7923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7924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86C6EA-BFD4-4E4D-902F-CA64AF2F125C}" type="slidenum">
              <a:rPr lang="en-GB"/>
              <a:pPr/>
              <a:t>38</a:t>
            </a:fld>
            <a:endParaRPr lang="en-GB"/>
          </a:p>
        </p:txBody>
      </p:sp>
      <p:sp>
        <p:nvSpPr>
          <p:cNvPr id="58982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A00D6AE-8A7A-4271-9344-6AABF0EA1F37}" type="slidenum">
              <a:rPr lang="en-GB" altLang="en-US" sz="1200"/>
              <a:pPr algn="r"/>
              <a:t>38</a:t>
            </a:fld>
            <a:endParaRPr lang="en-GB" altLang="en-US" sz="1200"/>
          </a:p>
        </p:txBody>
      </p:sp>
      <p:sp>
        <p:nvSpPr>
          <p:cNvPr id="589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10.10 ΕΙΝΑΙ ΜΕΤΑΦΡΑΣΜΕΝΟ ΣΤΗ ΣΕΛΙΔΑ 515.</a:t>
            </a:r>
            <a:endParaRPr lang="en-US" altLang="en-US" b="1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BF457A-7D6F-4598-BEBF-25E0B3A7A91E}" type="slidenum">
              <a:rPr lang="en-GB"/>
              <a:pPr/>
              <a:t>39</a:t>
            </a:fld>
            <a:endParaRPr lang="en-GB"/>
          </a:p>
        </p:txBody>
      </p:sp>
      <p:sp>
        <p:nvSpPr>
          <p:cNvPr id="54681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r>
              <a:rPr lang="el-GR" b="1" noProof="1" smtClean="0"/>
              <a:t>Ο ΠΙΝΑΚΑΣ 10.1 ΕΙΝΑΙ</a:t>
            </a:r>
            <a:r>
              <a:rPr lang="el-GR" b="1" baseline="0" noProof="1" smtClean="0"/>
              <a:t> ΜΕΤΑΦΡΑΣΜΕΝΟΣ ΣΤΗ ΣΕΛΙΔΑ 510.</a:t>
            </a:r>
            <a:endParaRPr lang="el-GR" b="1" noProof="1"/>
          </a:p>
        </p:txBody>
      </p:sp>
      <p:sp>
        <p:nvSpPr>
          <p:cNvPr id="5468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A8502A-6CCC-4B79-A3B4-3D7425B25A57}" type="slidenum">
              <a:rPr lang="en-GB"/>
              <a:pPr/>
              <a:t>4</a:t>
            </a:fld>
            <a:endParaRPr lang="en-GB"/>
          </a:p>
        </p:txBody>
      </p:sp>
      <p:sp>
        <p:nvSpPr>
          <p:cNvPr id="403458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30F8B4-D61C-47E2-AACE-81FE79C4E888}" type="slidenum">
              <a:rPr lang="en-GB" sz="1200"/>
              <a:pPr algn="r"/>
              <a:t>4</a:t>
            </a:fld>
            <a:endParaRPr lang="en-GB" sz="1200"/>
          </a:p>
        </p:txBody>
      </p:sp>
      <p:sp>
        <p:nvSpPr>
          <p:cNvPr id="40345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0346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2</a:t>
            </a:r>
          </a:p>
        </p:txBody>
      </p:sp>
      <p:sp>
        <p:nvSpPr>
          <p:cNvPr id="40346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0346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0346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0346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AFFB9D-CC80-475D-98F2-86417D995EF2}" type="slidenum">
              <a:rPr lang="en-GB"/>
              <a:pPr/>
              <a:t>40</a:t>
            </a:fld>
            <a:endParaRPr lang="en-GB"/>
          </a:p>
        </p:txBody>
      </p:sp>
      <p:sp>
        <p:nvSpPr>
          <p:cNvPr id="54886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b="1" noProof="1" smtClean="0"/>
              <a:t>Ο ΠΙΝΑΚΑΣ 10.1 ΕΙΝΑΙ</a:t>
            </a:r>
            <a:r>
              <a:rPr lang="el-GR" b="1" baseline="0" noProof="1" smtClean="0"/>
              <a:t> ΜΕΤΑΦΡΑΣΜΕΝΟΣ ΣΤΗ ΣΕΛΙΔΑ 510.</a:t>
            </a:r>
            <a:endParaRPr lang="el-GR" b="1" noProof="1" smtClean="0"/>
          </a:p>
          <a:p>
            <a:endParaRPr lang="el-GR" noProof="1"/>
          </a:p>
        </p:txBody>
      </p:sp>
      <p:sp>
        <p:nvSpPr>
          <p:cNvPr id="54886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10B802-8457-451A-AACC-BAABBD501008}" type="slidenum">
              <a:rPr lang="en-GB"/>
              <a:pPr/>
              <a:t>41</a:t>
            </a:fld>
            <a:endParaRPr lang="en-GB"/>
          </a:p>
        </p:txBody>
      </p:sp>
      <p:sp>
        <p:nvSpPr>
          <p:cNvPr id="5509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b="1" noProof="1" smtClean="0"/>
              <a:t>Ο ΠΙΝΑΚΑΣ 10.1 ΕΙΝΑΙ</a:t>
            </a:r>
            <a:r>
              <a:rPr lang="el-GR" b="1" baseline="0" noProof="1" smtClean="0"/>
              <a:t> ΜΕΤΑΦΡΑΣΜΕΝΟΣ ΣΤΗ ΣΕΛΙΔΑ 510.</a:t>
            </a:r>
            <a:endParaRPr lang="el-GR" b="1" noProof="1" smtClean="0"/>
          </a:p>
          <a:p>
            <a:endParaRPr lang="el-GR" noProof="1"/>
          </a:p>
        </p:txBody>
      </p:sp>
      <p:sp>
        <p:nvSpPr>
          <p:cNvPr id="5509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A4B232-C3AD-4203-BCD3-A47713299F77}" type="slidenum">
              <a:rPr lang="en-GB"/>
              <a:pPr/>
              <a:t>42</a:t>
            </a:fld>
            <a:endParaRPr lang="en-GB"/>
          </a:p>
        </p:txBody>
      </p:sp>
      <p:sp>
        <p:nvSpPr>
          <p:cNvPr id="60621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F9BABE5-26F5-46D9-9767-45A1AB2FC016}" type="slidenum">
              <a:rPr lang="en-GB" sz="1200"/>
              <a:pPr algn="r"/>
              <a:t>42</a:t>
            </a:fld>
            <a:endParaRPr lang="en-GB" sz="1200"/>
          </a:p>
        </p:txBody>
      </p:sp>
      <p:sp>
        <p:nvSpPr>
          <p:cNvPr id="606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62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l-GR" sz="2400" b="1" dirty="0" smtClean="0"/>
              <a:t>ΤΟ ΔΙΑΓΡΑΜΜΑ 10.9 ΕΙΝΑΙ</a:t>
            </a:r>
            <a:r>
              <a:rPr lang="el-GR" sz="2400" b="1" baseline="0" dirty="0" smtClean="0"/>
              <a:t> ΜΕΤΑΦΡΑΣΜΕΝΟ ΣΤΗ ΣΕΛΙΔΑ 511.</a:t>
            </a:r>
            <a:endParaRPr lang="en-US" sz="2400" b="1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5C0BB2-753A-4C0A-9CAC-BB1AA500C632}" type="slidenum">
              <a:rPr lang="en-GB"/>
              <a:pPr/>
              <a:t>43</a:t>
            </a:fld>
            <a:endParaRPr lang="en-GB"/>
          </a:p>
        </p:txBody>
      </p:sp>
      <p:sp>
        <p:nvSpPr>
          <p:cNvPr id="497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r>
              <a:rPr lang="el-GR" b="1" noProof="1" smtClean="0"/>
              <a:t>Ο ΠΙΝΑΚΑΣ ΕΙΝΑΙ</a:t>
            </a:r>
            <a:r>
              <a:rPr lang="el-GR" b="1" baseline="0" noProof="1" smtClean="0"/>
              <a:t> ΜΕΤΑΦΡΑΣΜΕΝΟΣ ΤΗ ΣΕΛΙΔΑ 504.</a:t>
            </a:r>
            <a:endParaRPr lang="el-GR" b="1" noProof="1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0DBC38-828B-492A-8524-F6C2B565AC6B}" type="slidenum">
              <a:rPr lang="en-GB"/>
              <a:pPr/>
              <a:t>44</a:t>
            </a:fld>
            <a:endParaRPr lang="en-GB"/>
          </a:p>
        </p:txBody>
      </p:sp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b="1" noProof="1" smtClean="0"/>
              <a:t>Ο ΠΙΝΑΚΑΣ ΕΙΝΑΙ</a:t>
            </a:r>
            <a:r>
              <a:rPr lang="el-GR" b="1" baseline="0" noProof="1" smtClean="0"/>
              <a:t> ΜΕΤΑΦΡΑΣΜΕΝΟΣ ΤΗ ΣΕΛΙΔΑ 504.</a:t>
            </a:r>
            <a:endParaRPr lang="el-GR" b="1" noProof="1" smtClean="0"/>
          </a:p>
          <a:p>
            <a:endParaRPr lang="el-GR" noProof="1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A9371B-CCE8-451D-8BC9-21ED6211E8E6}" type="slidenum">
              <a:rPr lang="en-GB"/>
              <a:pPr/>
              <a:t>45</a:t>
            </a:fld>
            <a:endParaRPr lang="en-GB"/>
          </a:p>
        </p:txBody>
      </p:sp>
      <p:sp>
        <p:nvSpPr>
          <p:cNvPr id="532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l-GR" b="1" noProof="1" smtClean="0"/>
              <a:t>Ο ΠΙΝΑΚΑΣ ΕΙΝΑΙ</a:t>
            </a:r>
            <a:r>
              <a:rPr lang="el-GR" b="1" baseline="0" noProof="1" smtClean="0"/>
              <a:t> ΜΕΤΑΦΡΑΣΜΕΝΟΣ ΤΗ ΣΕΛΙΔΑ 504.</a:t>
            </a:r>
            <a:endParaRPr lang="el-GR" b="1" noProof="1" smtClean="0"/>
          </a:p>
          <a:p>
            <a:endParaRPr lang="el-GR" noProof="1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1D27FE-B05E-4C55-B44B-4F45E08CF03D}" type="slidenum">
              <a:rPr lang="en-GB"/>
              <a:pPr/>
              <a:t>46</a:t>
            </a:fld>
            <a:endParaRPr lang="en-GB"/>
          </a:p>
        </p:txBody>
      </p:sp>
      <p:sp>
        <p:nvSpPr>
          <p:cNvPr id="499714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8A1B535-A16C-48BA-9E66-C595FD14A1B3}" type="slidenum">
              <a:rPr lang="en-GB" sz="1200"/>
              <a:pPr algn="r"/>
              <a:t>46</a:t>
            </a:fld>
            <a:endParaRPr lang="en-GB" sz="1200"/>
          </a:p>
        </p:txBody>
      </p:sp>
      <p:sp>
        <p:nvSpPr>
          <p:cNvPr id="49971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9971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11</a:t>
            </a:r>
          </a:p>
        </p:txBody>
      </p:sp>
      <p:sp>
        <p:nvSpPr>
          <p:cNvPr id="49971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9971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9971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9972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535272-2E16-46A4-8CF2-C607B53F69E7}" type="slidenum">
              <a:rPr lang="en-GB"/>
              <a:pPr/>
              <a:t>47</a:t>
            </a:fld>
            <a:endParaRPr lang="en-GB"/>
          </a:p>
        </p:txBody>
      </p:sp>
      <p:sp>
        <p:nvSpPr>
          <p:cNvPr id="501762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C082EAB-1807-4AD7-9152-978AC4D40EBE}" type="slidenum">
              <a:rPr lang="en-GB" sz="1200"/>
              <a:pPr algn="r"/>
              <a:t>47</a:t>
            </a:fld>
            <a:endParaRPr lang="en-GB" sz="1200"/>
          </a:p>
        </p:txBody>
      </p:sp>
      <p:sp>
        <p:nvSpPr>
          <p:cNvPr id="50176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176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12</a:t>
            </a:r>
          </a:p>
        </p:txBody>
      </p:sp>
      <p:sp>
        <p:nvSpPr>
          <p:cNvPr id="50176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176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176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0176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7E9AB3-60D1-4F99-BDB2-F97BC9979469}" type="slidenum">
              <a:rPr lang="en-GB"/>
              <a:pPr/>
              <a:t>48</a:t>
            </a:fld>
            <a:endParaRPr lang="en-GB"/>
          </a:p>
        </p:txBody>
      </p:sp>
      <p:sp>
        <p:nvSpPr>
          <p:cNvPr id="503810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6E73887-295A-426C-8896-890949E58D17}" type="slidenum">
              <a:rPr lang="en-GB" sz="1200"/>
              <a:pPr algn="r"/>
              <a:t>48</a:t>
            </a:fld>
            <a:endParaRPr lang="en-GB" sz="1200"/>
          </a:p>
        </p:txBody>
      </p:sp>
      <p:sp>
        <p:nvSpPr>
          <p:cNvPr id="50381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381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12</a:t>
            </a:r>
          </a:p>
        </p:txBody>
      </p:sp>
      <p:sp>
        <p:nvSpPr>
          <p:cNvPr id="50381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381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381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0381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62C325-4FC2-4FF9-BE65-55154D8613A2}" type="slidenum">
              <a:rPr lang="en-GB"/>
              <a:pPr/>
              <a:t>49</a:t>
            </a:fld>
            <a:endParaRPr lang="en-GB"/>
          </a:p>
        </p:txBody>
      </p:sp>
      <p:sp>
        <p:nvSpPr>
          <p:cNvPr id="505858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50E8D4A-3F74-4E50-890D-BD0CB76A99DA}" type="slidenum">
              <a:rPr lang="en-GB" sz="1200"/>
              <a:pPr algn="r"/>
              <a:t>49</a:t>
            </a:fld>
            <a:endParaRPr lang="en-GB" sz="1200"/>
          </a:p>
        </p:txBody>
      </p:sp>
      <p:sp>
        <p:nvSpPr>
          <p:cNvPr id="50585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586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12</a:t>
            </a:r>
          </a:p>
        </p:txBody>
      </p:sp>
      <p:sp>
        <p:nvSpPr>
          <p:cNvPr id="50586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586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586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0586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6D2849-B193-4CDE-93D2-5B3683BA41CC}" type="slidenum">
              <a:rPr lang="en-GB"/>
              <a:pPr/>
              <a:t>5</a:t>
            </a:fld>
            <a:endParaRPr lang="en-GB"/>
          </a:p>
        </p:txBody>
      </p:sp>
      <p:sp>
        <p:nvSpPr>
          <p:cNvPr id="40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l-GR" noProof="1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02D0B4-77E8-45A0-8613-ED0812ECCBC7}" type="slidenum">
              <a:rPr lang="en-GB"/>
              <a:pPr/>
              <a:t>50</a:t>
            </a:fld>
            <a:endParaRPr lang="en-GB"/>
          </a:p>
        </p:txBody>
      </p:sp>
      <p:sp>
        <p:nvSpPr>
          <p:cNvPr id="507906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DC90093-16EB-4230-87F3-1D51509A1A5D}" type="slidenum">
              <a:rPr lang="en-GB" sz="1200"/>
              <a:pPr algn="r"/>
              <a:t>50</a:t>
            </a:fld>
            <a:endParaRPr lang="en-GB" sz="1200"/>
          </a:p>
        </p:txBody>
      </p:sp>
      <p:sp>
        <p:nvSpPr>
          <p:cNvPr id="50790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790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12</a:t>
            </a:r>
          </a:p>
        </p:txBody>
      </p:sp>
      <p:sp>
        <p:nvSpPr>
          <p:cNvPr id="50790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791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791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0791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66D877-7A32-4CC9-BF70-154EA069CA32}" type="slidenum">
              <a:rPr lang="en-GB"/>
              <a:pPr/>
              <a:t>51</a:t>
            </a:fld>
            <a:endParaRPr lang="en-GB"/>
          </a:p>
        </p:txBody>
      </p:sp>
      <p:sp>
        <p:nvSpPr>
          <p:cNvPr id="53657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0E1BDA71-7A1C-4F24-99BE-EA611AAFB76D}" type="slidenum">
              <a:rPr lang="en-GB" altLang="en-US" sz="1200"/>
              <a:pPr algn="r"/>
              <a:t>51</a:t>
            </a:fld>
            <a:endParaRPr lang="en-GB" altLang="en-US" sz="1200"/>
          </a:p>
        </p:txBody>
      </p:sp>
      <p:sp>
        <p:nvSpPr>
          <p:cNvPr id="536579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5725284-EC8A-42A9-9664-31A5414699FD}" type="slidenum">
              <a:rPr lang="en-GB" altLang="en-US" sz="1200"/>
              <a:pPr algn="r"/>
              <a:t>51</a:t>
            </a:fld>
            <a:endParaRPr lang="en-GB" altLang="en-US" sz="1200"/>
          </a:p>
        </p:txBody>
      </p:sp>
      <p:sp>
        <p:nvSpPr>
          <p:cNvPr id="53658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3658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/>
              <a:t>12</a:t>
            </a:r>
          </a:p>
        </p:txBody>
      </p:sp>
      <p:sp>
        <p:nvSpPr>
          <p:cNvPr id="53658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3658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3658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536585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3740FD-7144-4AD3-AB17-B11B1EAE3BED}" type="slidenum">
              <a:rPr lang="en-GB"/>
              <a:pPr/>
              <a:t>6</a:t>
            </a:fld>
            <a:endParaRPr lang="en-GB"/>
          </a:p>
        </p:txBody>
      </p:sp>
      <p:sp>
        <p:nvSpPr>
          <p:cNvPr id="604162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EB5528F-F79A-4A95-B14B-853758511724}" type="slidenum">
              <a:rPr lang="en-GB" sz="1200"/>
              <a:pPr algn="r"/>
              <a:t>6</a:t>
            </a:fld>
            <a:endParaRPr lang="en-GB" sz="1200"/>
          </a:p>
        </p:txBody>
      </p:sp>
      <p:sp>
        <p:nvSpPr>
          <p:cNvPr id="60416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60416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2</a:t>
            </a:r>
          </a:p>
        </p:txBody>
      </p:sp>
      <p:sp>
        <p:nvSpPr>
          <p:cNvPr id="60416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60416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60416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60416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428D7D-8D64-44B3-8E2A-6D9898B5FEFB}" type="slidenum">
              <a:rPr lang="en-GB"/>
              <a:pPr/>
              <a:t>7</a:t>
            </a:fld>
            <a:endParaRPr lang="en-GB"/>
          </a:p>
        </p:txBody>
      </p:sp>
      <p:sp>
        <p:nvSpPr>
          <p:cNvPr id="59187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E9CF9D2B-3408-4D10-9810-FB2ED137BB89}" type="slidenum">
              <a:rPr lang="en-GB" altLang="en-US" sz="1200"/>
              <a:pPr algn="r"/>
              <a:t>7</a:t>
            </a:fld>
            <a:endParaRPr lang="en-GB" altLang="en-US" sz="1200"/>
          </a:p>
        </p:txBody>
      </p:sp>
      <p:sp>
        <p:nvSpPr>
          <p:cNvPr id="591875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r>
              <a:rPr lang="el-GR" altLang="en-US" b="1" dirty="0" smtClean="0"/>
              <a:t>ΤΟ</a:t>
            </a:r>
            <a:r>
              <a:rPr lang="el-GR" altLang="en-US" b="1" baseline="0" dirty="0" smtClean="0"/>
              <a:t> ΔΙΑΓΡΑΜΜΑ 10.1 ΕΙΝΑΙ ΜΕΤΑΦΡΑΣΜΕΝΟ ΣΤΗ ΣΕΛΙΔΑ 494.</a:t>
            </a:r>
            <a:endParaRPr lang="en-GB" altLang="en-US" b="1" dirty="0"/>
          </a:p>
        </p:txBody>
      </p:sp>
      <p:sp>
        <p:nvSpPr>
          <p:cNvPr id="591876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29DD5-292C-4CD1-9059-222A45C5F774}" type="slidenum">
              <a:rPr lang="en-GB"/>
              <a:pPr/>
              <a:t>8</a:t>
            </a:fld>
            <a:endParaRPr lang="en-GB"/>
          </a:p>
        </p:txBody>
      </p:sp>
      <p:sp>
        <p:nvSpPr>
          <p:cNvPr id="59392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0663EDEB-C4FE-4FAF-8D34-1D6B776F377E}" type="slidenum">
              <a:rPr lang="en-GB" altLang="en-US" sz="1200"/>
              <a:pPr algn="r"/>
              <a:t>8</a:t>
            </a:fld>
            <a:endParaRPr lang="en-GB" altLang="en-US" sz="1200"/>
          </a:p>
        </p:txBody>
      </p:sp>
      <p:sp>
        <p:nvSpPr>
          <p:cNvPr id="593923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n-GB" altLang="en-US"/>
          </a:p>
        </p:txBody>
      </p:sp>
      <p:sp>
        <p:nvSpPr>
          <p:cNvPr id="593924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7AC3C7-2239-4810-8E68-F905418FAA99}" type="slidenum">
              <a:rPr lang="en-GB"/>
              <a:pPr/>
              <a:t>9</a:t>
            </a:fld>
            <a:endParaRPr lang="en-GB"/>
          </a:p>
        </p:txBody>
      </p:sp>
      <p:sp>
        <p:nvSpPr>
          <p:cNvPr id="413698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2CD9466-7E44-4179-B3F3-1DF44BC2D652}" type="slidenum">
              <a:rPr lang="en-GB" sz="1200"/>
              <a:pPr algn="r"/>
              <a:t>9</a:t>
            </a:fld>
            <a:endParaRPr lang="en-GB" sz="1200"/>
          </a:p>
        </p:txBody>
      </p:sp>
      <p:sp>
        <p:nvSpPr>
          <p:cNvPr id="4136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137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2</a:t>
            </a:r>
          </a:p>
        </p:txBody>
      </p:sp>
      <p:sp>
        <p:nvSpPr>
          <p:cNvPr id="4137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137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1370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41370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rgbClr val="D0D0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5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25003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5316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4000" cy="2241550"/>
          </a:xfrm>
          <a:prstGeom prst="rect">
            <a:avLst/>
          </a:prstGeom>
          <a:solidFill>
            <a:srgbClr val="DFDFE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5900" y="760413"/>
            <a:ext cx="8704263" cy="1030287"/>
          </a:xfrm>
        </p:spPr>
        <p:txBody>
          <a:bodyPr/>
          <a:lstStyle>
            <a:lvl1pPr>
              <a:defRPr sz="4200">
                <a:solidFill>
                  <a:srgbClr val="660066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12750" y="2951163"/>
            <a:ext cx="8312150" cy="976312"/>
          </a:xfrm>
        </p:spPr>
        <p:txBody>
          <a:bodyPr/>
          <a:lstStyle>
            <a:lvl1pPr marL="0" indent="0" algn="ctr">
              <a:buFont typeface="Wingdings 2" pitchFamily="18" charset="2"/>
              <a:buNone/>
              <a:defRPr sz="3600">
                <a:solidFill>
                  <a:srgbClr val="000066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7" name="Rectangle 16"/>
          <p:cNvSpPr>
            <a:spLocks noChangeArrowheads="1"/>
          </p:cNvSpPr>
          <p:nvPr userDrawn="1"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rgbClr val="8282BE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 userDrawn="1"/>
        </p:nvSpPr>
        <p:spPr bwMode="auto">
          <a:xfrm>
            <a:off x="152400" y="2379663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2" name="Oval 11"/>
          <p:cNvSpPr/>
          <p:nvPr userDrawn="1"/>
        </p:nvSpPr>
        <p:spPr>
          <a:xfrm>
            <a:off x="4267200" y="2058988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/>
          </a:p>
        </p:txBody>
      </p:sp>
      <p:sp>
        <p:nvSpPr>
          <p:cNvPr id="15" name="Oval 14"/>
          <p:cNvSpPr>
            <a:spLocks noChangeArrowheads="1"/>
          </p:cNvSpPr>
          <p:nvPr userDrawn="1"/>
        </p:nvSpPr>
        <p:spPr bwMode="auto">
          <a:xfrm>
            <a:off x="4362450" y="2154238"/>
            <a:ext cx="419100" cy="420687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6E6EA6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24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5317" name="Rectangle 21"/>
          <p:cNvSpPr>
            <a:spLocks noChangeArrowheads="1"/>
          </p:cNvSpPr>
          <p:nvPr userDrawn="1"/>
        </p:nvSpPr>
        <p:spPr bwMode="auto">
          <a:xfrm>
            <a:off x="0" y="0"/>
            <a:ext cx="9144000" cy="1555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02425" y="180975"/>
            <a:ext cx="2133600" cy="6232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1625" y="180975"/>
            <a:ext cx="6248400" cy="6232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7588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301625" y="1524000"/>
            <a:ext cx="8534400" cy="488950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91000" cy="4889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5025" y="1524000"/>
            <a:ext cx="4191000" cy="4889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F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152400" y="1398588"/>
            <a:ext cx="8828088" cy="0"/>
          </a:xfrm>
          <a:prstGeom prst="line">
            <a:avLst/>
          </a:prstGeom>
          <a:noFill/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1101725"/>
          </a:xfrm>
          <a:prstGeom prst="rect">
            <a:avLst/>
          </a:prstGeom>
          <a:solidFill>
            <a:srgbClr val="D0D0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116013"/>
            <a:ext cx="9144000" cy="2778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153988" y="1116013"/>
            <a:ext cx="8828087" cy="0"/>
          </a:xfrm>
          <a:prstGeom prst="line">
            <a:avLst/>
          </a:prstGeom>
          <a:noFill/>
          <a:ln w="9525">
            <a:solidFill>
              <a:srgbClr val="333399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rgbClr val="8282BE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12700" algn="ctr">
            <a:solidFill>
              <a:srgbClr val="33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6E6EA6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24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4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180975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9144000" cy="1539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990033"/>
        </a:buClr>
        <a:buSzPct val="85000"/>
        <a:buFont typeface="Wingdings 2" pitchFamily="18" charset="2"/>
        <a:buChar char="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007A31"/>
        </a:buClr>
        <a:buSzPct val="70000"/>
        <a:buFont typeface="Wingdings" pitchFamily="2" charset="2"/>
        <a:buChar char="¡"/>
        <a:defRPr sz="2600">
          <a:solidFill>
            <a:srgbClr val="19323F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6E9798"/>
        </a:buClr>
        <a:buSzPct val="75000"/>
        <a:buFont typeface="Wingdings 2" pitchFamily="18" charset="2"/>
        <a:buChar char="÷"/>
        <a:defRPr sz="2300">
          <a:solidFill>
            <a:srgbClr val="1E495C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624800"/>
        </a:buClr>
        <a:buSzPct val="70000"/>
        <a:buFont typeface="Wingdings 2" pitchFamily="18" charset="2"/>
        <a:buChar char=""/>
        <a:defRPr sz="2000">
          <a:solidFill>
            <a:srgbClr val="5B6179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6pPr>
      <a:lvl7pPr marL="2971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7pPr>
      <a:lvl8pPr marL="3429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8pPr>
      <a:lvl9pPr marL="3886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8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Microsoft_Word_97_-_2003_Document1.doc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emf"/><Relationship Id="rId5" Type="http://schemas.openxmlformats.org/officeDocument/2006/relationships/oleObject" Target="../embeddings/Microsoft_Word_97_-_2003_Document2.doc"/><Relationship Id="rId4" Type="http://schemas.openxmlformats.org/officeDocument/2006/relationships/oleObject" Target="../embeddings/oleObject3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emf"/><Relationship Id="rId5" Type="http://schemas.openxmlformats.org/officeDocument/2006/relationships/oleObject" Target="../embeddings/Microsoft_Word_97_-_2003_Document3.doc"/><Relationship Id="rId4" Type="http://schemas.openxmlformats.org/officeDocument/2006/relationships/oleObject" Target="../embeddings/oleObject4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3.emf"/><Relationship Id="rId2" Type="http://schemas.openxmlformats.org/officeDocument/2006/relationships/vmlDrawing" Target="../drawings/vmlDrawing5.vml"/><Relationship Id="rId1" Type="http://schemas.openxmlformats.org/officeDocument/2006/relationships/themeOverride" Target="../theme/themeOverride3.xml"/><Relationship Id="rId6" Type="http://schemas.openxmlformats.org/officeDocument/2006/relationships/oleObject" Target="../embeddings/Microsoft_Word_97_-_2003_Document4.doc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4.emf"/><Relationship Id="rId2" Type="http://schemas.openxmlformats.org/officeDocument/2006/relationships/vmlDrawing" Target="../drawings/vmlDrawing6.vml"/><Relationship Id="rId1" Type="http://schemas.openxmlformats.org/officeDocument/2006/relationships/themeOverride" Target="../theme/themeOverride4.xml"/><Relationship Id="rId6" Type="http://schemas.openxmlformats.org/officeDocument/2006/relationships/oleObject" Target="../embeddings/Microsoft_Word_97_-_2003_Document5.doc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5.emf"/><Relationship Id="rId2" Type="http://schemas.openxmlformats.org/officeDocument/2006/relationships/vmlDrawing" Target="../drawings/vmlDrawing7.vml"/><Relationship Id="rId1" Type="http://schemas.openxmlformats.org/officeDocument/2006/relationships/themeOverride" Target="../theme/themeOverride5.xml"/><Relationship Id="rId6" Type="http://schemas.openxmlformats.org/officeDocument/2006/relationships/oleObject" Target="../embeddings/Microsoft_Word_97_-_2003_Document6.doc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4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E7EB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8082" name="Picture 2" descr="C:\Econ9MEL\Images\Chapter 23 for pp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58083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58084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460805" name="Rectangle 5"/>
          <p:cNvSpPr>
            <a:spLocks noChangeArrowheads="1"/>
          </p:cNvSpPr>
          <p:nvPr/>
        </p:nvSpPr>
        <p:spPr bwMode="auto">
          <a:xfrm>
            <a:off x="0" y="5018088"/>
            <a:ext cx="9144000" cy="1839912"/>
          </a:xfrm>
          <a:prstGeom prst="rect">
            <a:avLst/>
          </a:prstGeom>
          <a:noFill/>
          <a:ln w="4127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/>
            <a:r>
              <a:rPr lang="el-GR" sz="6000" b="1" dirty="0" smtClean="0">
                <a:solidFill>
                  <a:srgbClr val="696088"/>
                </a:solidFill>
                <a:latin typeface="Arial" charset="0"/>
              </a:rPr>
              <a:t>Πολιτικές που στοχεύουν</a:t>
            </a:r>
          </a:p>
          <a:p>
            <a:pPr algn="ctr"/>
            <a:r>
              <a:rPr lang="el-GR" sz="6000" b="1" dirty="0" smtClean="0">
                <a:solidFill>
                  <a:srgbClr val="696088"/>
                </a:solidFill>
                <a:latin typeface="Arial" charset="0"/>
              </a:rPr>
              <a:t> στην Προσφορά</a:t>
            </a:r>
            <a:endParaRPr lang="en-GB" sz="6000" dirty="0">
              <a:solidFill>
                <a:srgbClr val="696088"/>
              </a:solidFill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147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14724" name="Rectangle 4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22111"/>
          </a:xfrm>
        </p:spPr>
        <p:txBody>
          <a:bodyPr/>
          <a:lstStyle/>
          <a:p>
            <a:r>
              <a:rPr lang="el-GR" sz="3200" dirty="0" smtClean="0"/>
              <a:t>Οι προσεγγίσεις των πολιτικών που στοχεύουν στην προσφορά</a:t>
            </a:r>
            <a:endParaRPr lang="en-GB" sz="3200" dirty="0"/>
          </a:p>
        </p:txBody>
      </p:sp>
      <p:sp>
        <p:nvSpPr>
          <p:cNvPr id="414725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40000"/>
              </a:lnSpc>
            </a:pPr>
            <a:r>
              <a:rPr lang="el-GR" dirty="0" smtClean="0"/>
              <a:t>Κευνσιανή προσέγγιση πολιτικών που στοχεύουν στην προσφορά</a:t>
            </a:r>
            <a:endParaRPr lang="en-GB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14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725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56" name="AutoShape 32"/>
          <p:cNvSpPr>
            <a:spLocks noChangeArrowheads="1"/>
          </p:cNvSpPr>
          <p:nvPr/>
        </p:nvSpPr>
        <p:spPr bwMode="auto">
          <a:xfrm>
            <a:off x="6889750" y="2683871"/>
            <a:ext cx="2066925" cy="172203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l-GR" altLang="en-US" sz="1900" dirty="0">
                <a:solidFill>
                  <a:schemeClr val="folHlink"/>
                </a:solidFill>
                <a:latin typeface="Arial" charset="0"/>
              </a:rPr>
              <a:t>Επίδραση της πολιτικής προσφοράς στην εθνική παραγωγή</a:t>
            </a:r>
            <a:endParaRPr lang="en-GB" altLang="en-US" sz="1900" dirty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599072" name="Text Box 33"/>
          <p:cNvSpPr txBox="1">
            <a:spLocks noChangeArrowheads="1"/>
          </p:cNvSpPr>
          <p:nvPr/>
        </p:nvSpPr>
        <p:spPr bwMode="auto">
          <a:xfrm>
            <a:off x="0" y="39688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sz="2400" b="1" dirty="0" err="1">
                <a:solidFill>
                  <a:schemeClr val="accent1"/>
                </a:solidFill>
                <a:latin typeface="Arial" charset="0"/>
              </a:rPr>
              <a:t>Συναθροιστική</a:t>
            </a:r>
            <a:r>
              <a:rPr lang="el-GR" altLang="en-US" sz="2400" b="1" dirty="0">
                <a:solidFill>
                  <a:schemeClr val="accent1"/>
                </a:solidFill>
                <a:latin typeface="Arial" charset="0"/>
              </a:rPr>
              <a:t> ζήτηση και προσφορά: </a:t>
            </a:r>
            <a:r>
              <a:rPr lang="el-GR" altLang="en-US" sz="2400" b="1" dirty="0" err="1" smtClean="0">
                <a:solidFill>
                  <a:schemeClr val="accent1"/>
                </a:solidFill>
                <a:latin typeface="Arial" charset="0"/>
              </a:rPr>
              <a:t>κεϋνσιανή</a:t>
            </a:r>
            <a:r>
              <a:rPr lang="el-GR" altLang="en-US" sz="2400" b="1" dirty="0" smtClean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l-GR" altLang="en-US" sz="2400" b="1" dirty="0">
                <a:solidFill>
                  <a:schemeClr val="accent1"/>
                </a:solidFill>
                <a:latin typeface="Arial" charset="0"/>
              </a:rPr>
              <a:t>ανάλυση.</a:t>
            </a:r>
            <a:endParaRPr lang="en-GB" altLang="en-US" sz="2400" b="1" dirty="0">
              <a:solidFill>
                <a:schemeClr val="accent1"/>
              </a:solidFill>
              <a:latin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75" y="793139"/>
            <a:ext cx="7943850" cy="5857875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56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0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601091" name="Line 3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1092" name="Line 4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1093" name="Rectangle 5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>
                <a:latin typeface="Arial" charset="0"/>
              </a:rPr>
              <a:t>O</a:t>
            </a:r>
          </a:p>
        </p:txBody>
      </p:sp>
      <p:sp>
        <p:nvSpPr>
          <p:cNvPr id="601094" name="Rectangle 6"/>
          <p:cNvSpPr>
            <a:spLocks noChangeArrowheads="1"/>
          </p:cNvSpPr>
          <p:nvPr/>
        </p:nvSpPr>
        <p:spPr bwMode="auto">
          <a:xfrm>
            <a:off x="3923121" y="6378575"/>
            <a:ext cx="1531125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 smtClean="0">
                <a:latin typeface="Arial" charset="0"/>
              </a:rPr>
              <a:t>Ανεργία </a:t>
            </a:r>
            <a:r>
              <a:rPr lang="en-GB" altLang="en-US" sz="2000" dirty="0" smtClean="0">
                <a:latin typeface="Arial" charset="0"/>
              </a:rPr>
              <a:t>(%)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601095" name="Rectangle 7"/>
          <p:cNvSpPr>
            <a:spLocks noChangeArrowheads="1"/>
          </p:cNvSpPr>
          <p:nvPr/>
        </p:nvSpPr>
        <p:spPr bwMode="auto">
          <a:xfrm rot="-5400000">
            <a:off x="-714526" y="3061937"/>
            <a:ext cx="2165657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 smtClean="0">
                <a:latin typeface="Arial" charset="0"/>
              </a:rPr>
              <a:t>Πληθωρισμός </a:t>
            </a:r>
            <a:r>
              <a:rPr lang="en-GB" altLang="en-US" sz="2000" dirty="0" smtClean="0">
                <a:latin typeface="Arial" charset="0"/>
              </a:rPr>
              <a:t>(%)</a:t>
            </a:r>
            <a:endParaRPr lang="en-GB" altLang="en-US" sz="2000" dirty="0">
              <a:latin typeface="Arial" charset="0"/>
            </a:endParaRPr>
          </a:p>
        </p:txBody>
      </p:sp>
      <p:grpSp>
        <p:nvGrpSpPr>
          <p:cNvPr id="28680" name="Group 8"/>
          <p:cNvGrpSpPr>
            <a:grpSpLocks/>
          </p:cNvGrpSpPr>
          <p:nvPr/>
        </p:nvGrpSpPr>
        <p:grpSpPr bwMode="auto">
          <a:xfrm>
            <a:off x="2741613" y="20638"/>
            <a:ext cx="6402387" cy="5287962"/>
            <a:chOff x="1727" y="13"/>
            <a:chExt cx="4033" cy="3331"/>
          </a:xfrm>
        </p:grpSpPr>
        <p:sp>
          <p:nvSpPr>
            <p:cNvPr id="601097" name="Arc 9"/>
            <p:cNvSpPr>
              <a:spLocks/>
            </p:cNvSpPr>
            <p:nvPr/>
          </p:nvSpPr>
          <p:spPr bwMode="auto">
            <a:xfrm>
              <a:off x="1727" y="13"/>
              <a:ext cx="4033" cy="3208"/>
            </a:xfrm>
            <a:custGeom>
              <a:avLst/>
              <a:gdLst>
                <a:gd name="T0" fmla="*/ 2996 w 21312"/>
                <a:gd name="T1" fmla="*/ 3208 h 20893"/>
                <a:gd name="T2" fmla="*/ 0 w 21312"/>
                <a:gd name="T3" fmla="*/ 540 h 20893"/>
                <a:gd name="T4" fmla="*/ 4033 w 21312"/>
                <a:gd name="T5" fmla="*/ 0 h 208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312" h="20893" fill="none" extrusionOk="0">
                  <a:moveTo>
                    <a:pt x="15831" y="20893"/>
                  </a:moveTo>
                  <a:cubicBezTo>
                    <a:pt x="7588" y="18731"/>
                    <a:pt x="1387" y="11924"/>
                    <a:pt x="0" y="3515"/>
                  </a:cubicBezTo>
                </a:path>
                <a:path w="21312" h="20893" stroke="0" extrusionOk="0">
                  <a:moveTo>
                    <a:pt x="15831" y="20893"/>
                  </a:moveTo>
                  <a:cubicBezTo>
                    <a:pt x="7588" y="18731"/>
                    <a:pt x="1387" y="11924"/>
                    <a:pt x="0" y="3515"/>
                  </a:cubicBezTo>
                  <a:lnTo>
                    <a:pt x="21312" y="0"/>
                  </a:lnTo>
                  <a:lnTo>
                    <a:pt x="15831" y="20893"/>
                  </a:lnTo>
                  <a:close/>
                </a:path>
              </a:pathLst>
            </a:custGeom>
            <a:noFill/>
            <a:ln w="38100" cap="rnd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1098" name="Rectangle 10"/>
            <p:cNvSpPr>
              <a:spLocks noChangeArrowheads="1"/>
            </p:cNvSpPr>
            <p:nvPr/>
          </p:nvSpPr>
          <p:spPr bwMode="auto">
            <a:xfrm>
              <a:off x="4746" y="3094"/>
              <a:ext cx="16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>
                  <a:solidFill>
                    <a:schemeClr val="tx2"/>
                  </a:solidFill>
                </a:rPr>
                <a:t>I</a:t>
              </a:r>
            </a:p>
          </p:txBody>
        </p:sp>
      </p:grpSp>
      <p:grpSp>
        <p:nvGrpSpPr>
          <p:cNvPr id="28683" name="Group 11"/>
          <p:cNvGrpSpPr>
            <a:grpSpLocks/>
          </p:cNvGrpSpPr>
          <p:nvPr/>
        </p:nvGrpSpPr>
        <p:grpSpPr bwMode="auto">
          <a:xfrm>
            <a:off x="1660525" y="442913"/>
            <a:ext cx="6264275" cy="5526087"/>
            <a:chOff x="1046" y="279"/>
            <a:chExt cx="3946" cy="3481"/>
          </a:xfrm>
        </p:grpSpPr>
        <p:sp>
          <p:nvSpPr>
            <p:cNvPr id="601100" name="Arc 12"/>
            <p:cNvSpPr>
              <a:spLocks/>
            </p:cNvSpPr>
            <p:nvPr/>
          </p:nvSpPr>
          <p:spPr bwMode="auto">
            <a:xfrm>
              <a:off x="1046" y="279"/>
              <a:ext cx="3946" cy="3348"/>
            </a:xfrm>
            <a:custGeom>
              <a:avLst/>
              <a:gdLst>
                <a:gd name="T0" fmla="*/ 2877 w 21312"/>
                <a:gd name="T1" fmla="*/ 3348 h 20814"/>
                <a:gd name="T2" fmla="*/ 0 w 21312"/>
                <a:gd name="T3" fmla="*/ 565 h 20814"/>
                <a:gd name="T4" fmla="*/ 3946 w 21312"/>
                <a:gd name="T5" fmla="*/ 0 h 2081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312" h="20814" fill="none" extrusionOk="0">
                  <a:moveTo>
                    <a:pt x="15537" y="20813"/>
                  </a:moveTo>
                  <a:cubicBezTo>
                    <a:pt x="7430" y="18564"/>
                    <a:pt x="1367" y="11813"/>
                    <a:pt x="-1" y="3513"/>
                  </a:cubicBezTo>
                </a:path>
                <a:path w="21312" h="20814" stroke="0" extrusionOk="0">
                  <a:moveTo>
                    <a:pt x="15537" y="20813"/>
                  </a:moveTo>
                  <a:cubicBezTo>
                    <a:pt x="7430" y="18564"/>
                    <a:pt x="1367" y="11813"/>
                    <a:pt x="-1" y="3513"/>
                  </a:cubicBezTo>
                  <a:lnTo>
                    <a:pt x="21312" y="0"/>
                  </a:lnTo>
                  <a:lnTo>
                    <a:pt x="15537" y="20813"/>
                  </a:lnTo>
                  <a:close/>
                </a:path>
              </a:pathLst>
            </a:custGeom>
            <a:noFill/>
            <a:ln w="381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1101" name="Rectangle 13"/>
            <p:cNvSpPr>
              <a:spLocks noChangeArrowheads="1"/>
            </p:cNvSpPr>
            <p:nvPr/>
          </p:nvSpPr>
          <p:spPr bwMode="auto">
            <a:xfrm>
              <a:off x="3923" y="3510"/>
              <a:ext cx="2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>
                  <a:solidFill>
                    <a:schemeClr val="accent2"/>
                  </a:solidFill>
                </a:rPr>
                <a:t>II</a:t>
              </a:r>
            </a:p>
          </p:txBody>
        </p:sp>
      </p:grpSp>
      <p:grpSp>
        <p:nvGrpSpPr>
          <p:cNvPr id="28686" name="Group 14"/>
          <p:cNvGrpSpPr>
            <a:grpSpLocks/>
          </p:cNvGrpSpPr>
          <p:nvPr/>
        </p:nvGrpSpPr>
        <p:grpSpPr bwMode="auto">
          <a:xfrm>
            <a:off x="2044700" y="1798638"/>
            <a:ext cx="3754438" cy="3535362"/>
            <a:chOff x="1288" y="1133"/>
            <a:chExt cx="2365" cy="2227"/>
          </a:xfrm>
        </p:grpSpPr>
        <p:sp>
          <p:nvSpPr>
            <p:cNvPr id="601103" name="Line 15"/>
            <p:cNvSpPr>
              <a:spLocks noChangeShapeType="1"/>
            </p:cNvSpPr>
            <p:nvPr/>
          </p:nvSpPr>
          <p:spPr bwMode="auto">
            <a:xfrm flipH="1">
              <a:off x="1288" y="1133"/>
              <a:ext cx="577" cy="173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1104" name="Line 16"/>
            <p:cNvSpPr>
              <a:spLocks noChangeShapeType="1"/>
            </p:cNvSpPr>
            <p:nvPr/>
          </p:nvSpPr>
          <p:spPr bwMode="auto">
            <a:xfrm flipH="1">
              <a:off x="3353" y="2899"/>
              <a:ext cx="300" cy="461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28689" name="Group 17"/>
          <p:cNvGrpSpPr>
            <a:grpSpLocks/>
          </p:cNvGrpSpPr>
          <p:nvPr/>
        </p:nvGrpSpPr>
        <p:grpSpPr bwMode="auto">
          <a:xfrm>
            <a:off x="4217988" y="3117850"/>
            <a:ext cx="388937" cy="427038"/>
            <a:chOff x="2657" y="1964"/>
            <a:chExt cx="245" cy="269"/>
          </a:xfrm>
        </p:grpSpPr>
        <p:sp>
          <p:nvSpPr>
            <p:cNvPr id="601106" name="Oval 18"/>
            <p:cNvSpPr>
              <a:spLocks noChangeArrowheads="1"/>
            </p:cNvSpPr>
            <p:nvPr/>
          </p:nvSpPr>
          <p:spPr bwMode="auto">
            <a:xfrm>
              <a:off x="2657" y="2168"/>
              <a:ext cx="65" cy="65"/>
            </a:xfrm>
            <a:prstGeom prst="ellipse">
              <a:avLst/>
            </a:prstGeom>
            <a:solidFill>
              <a:srgbClr val="CCECFF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l-GR" sz="2400" noProof="1"/>
            </a:p>
          </p:txBody>
        </p:sp>
        <p:sp>
          <p:nvSpPr>
            <p:cNvPr id="601107" name="Rectangle 19"/>
            <p:cNvSpPr>
              <a:spLocks noChangeArrowheads="1"/>
            </p:cNvSpPr>
            <p:nvPr/>
          </p:nvSpPr>
          <p:spPr bwMode="auto">
            <a:xfrm>
              <a:off x="2697" y="1964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hlink"/>
                  </a:solidFill>
                  <a:latin typeface="Arial" charset="0"/>
                </a:rPr>
                <a:t>a</a:t>
              </a:r>
            </a:p>
          </p:txBody>
        </p:sp>
      </p:grpSp>
      <p:grpSp>
        <p:nvGrpSpPr>
          <p:cNvPr id="28692" name="Group 20"/>
          <p:cNvGrpSpPr>
            <a:grpSpLocks/>
          </p:cNvGrpSpPr>
          <p:nvPr/>
        </p:nvGrpSpPr>
        <p:grpSpPr bwMode="auto">
          <a:xfrm>
            <a:off x="3381375" y="3960813"/>
            <a:ext cx="401638" cy="431800"/>
            <a:chOff x="2130" y="2495"/>
            <a:chExt cx="253" cy="272"/>
          </a:xfrm>
        </p:grpSpPr>
        <p:sp>
          <p:nvSpPr>
            <p:cNvPr id="601109" name="Oval 21"/>
            <p:cNvSpPr>
              <a:spLocks noChangeArrowheads="1"/>
            </p:cNvSpPr>
            <p:nvPr/>
          </p:nvSpPr>
          <p:spPr bwMode="auto">
            <a:xfrm>
              <a:off x="2130" y="2702"/>
              <a:ext cx="65" cy="65"/>
            </a:xfrm>
            <a:prstGeom prst="ellipse">
              <a:avLst/>
            </a:prstGeom>
            <a:solidFill>
              <a:srgbClr val="FFCCCC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l-GR" sz="2400" noProof="1"/>
            </a:p>
          </p:txBody>
        </p:sp>
        <p:sp>
          <p:nvSpPr>
            <p:cNvPr id="601110" name="Rectangle 22"/>
            <p:cNvSpPr>
              <a:spLocks noChangeArrowheads="1"/>
            </p:cNvSpPr>
            <p:nvPr/>
          </p:nvSpPr>
          <p:spPr bwMode="auto">
            <a:xfrm>
              <a:off x="2178" y="2495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hlink"/>
                  </a:solidFill>
                  <a:latin typeface="Arial" charset="0"/>
                </a:rPr>
                <a:t>b</a:t>
              </a:r>
            </a:p>
          </p:txBody>
        </p:sp>
      </p:grpSp>
      <p:sp>
        <p:nvSpPr>
          <p:cNvPr id="28696" name="AutoShape 24"/>
          <p:cNvSpPr>
            <a:spLocks noChangeArrowheads="1"/>
          </p:cNvSpPr>
          <p:nvPr/>
        </p:nvSpPr>
        <p:spPr bwMode="auto">
          <a:xfrm>
            <a:off x="5776913" y="1342613"/>
            <a:ext cx="2095500" cy="2045526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l-GR" altLang="en-US" sz="1900" dirty="0">
                <a:solidFill>
                  <a:schemeClr val="accent2"/>
                </a:solidFill>
                <a:latin typeface="Arial" charset="0"/>
              </a:rPr>
              <a:t>Επίδραση της πολιτικής προσφοράς στον πληθωρισμό και στην ανεργία</a:t>
            </a:r>
            <a:endParaRPr lang="en-GB" altLang="en-US" sz="190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601112" name="Text Box 25"/>
          <p:cNvSpPr txBox="1">
            <a:spLocks noChangeArrowheads="1"/>
          </p:cNvSpPr>
          <p:nvPr/>
        </p:nvSpPr>
        <p:spPr bwMode="auto">
          <a:xfrm>
            <a:off x="0" y="34925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b="1" dirty="0" smtClean="0">
                <a:solidFill>
                  <a:schemeClr val="folHlink"/>
                </a:solidFill>
                <a:latin typeface="Arial" charset="0"/>
              </a:rPr>
              <a:t>Καμπύλες </a:t>
            </a:r>
            <a:r>
              <a:rPr lang="en-GB" altLang="en-US" b="1" dirty="0" smtClean="0">
                <a:solidFill>
                  <a:schemeClr val="folHlink"/>
                </a:solidFill>
                <a:latin typeface="Arial" charset="0"/>
              </a:rPr>
              <a:t>Phillips</a:t>
            </a:r>
            <a:r>
              <a:rPr lang="el-GR" altLang="en-US" b="1" dirty="0">
                <a:solidFill>
                  <a:schemeClr val="folHlink"/>
                </a:solidFill>
                <a:latin typeface="Arial" charset="0"/>
              </a:rPr>
              <a:t>: </a:t>
            </a:r>
            <a:r>
              <a:rPr lang="el-GR" altLang="en-US" b="1" dirty="0" err="1" smtClean="0">
                <a:solidFill>
                  <a:schemeClr val="folHlink"/>
                </a:solidFill>
                <a:latin typeface="Arial" charset="0"/>
              </a:rPr>
              <a:t>κεϋνσιανή</a:t>
            </a:r>
            <a:r>
              <a:rPr lang="el-GR" altLang="en-US" b="1" dirty="0" smtClean="0">
                <a:solidFill>
                  <a:schemeClr val="folHlink"/>
                </a:solidFill>
                <a:latin typeface="Arial" charset="0"/>
              </a:rPr>
              <a:t> ανάλυση</a:t>
            </a:r>
            <a:endParaRPr lang="en-GB" altLang="en-US" b="1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2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6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208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20868" name="Rectangle 4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22111"/>
          </a:xfrm>
        </p:spPr>
        <p:txBody>
          <a:bodyPr/>
          <a:lstStyle/>
          <a:p>
            <a:r>
              <a:rPr lang="el-GR" sz="3200" dirty="0" smtClean="0"/>
              <a:t>Οι προσεγγίσεις των πολιτικών που στοχεύουν στην προσφορά</a:t>
            </a:r>
            <a:endParaRPr lang="en-GB" sz="3200" dirty="0"/>
          </a:p>
        </p:txBody>
      </p:sp>
      <p:sp>
        <p:nvSpPr>
          <p:cNvPr id="420869" name="Rectangle 5"/>
          <p:cNvSpPr>
            <a:spLocks noGrp="1"/>
          </p:cNvSpPr>
          <p:nvPr>
            <p:ph type="body" idx="1"/>
          </p:nvPr>
        </p:nvSpPr>
        <p:spPr>
          <a:xfrm>
            <a:off x="301625" y="1644650"/>
            <a:ext cx="8534400" cy="476885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l-GR" dirty="0" smtClean="0"/>
              <a:t>Κευνσιανή προσέγγιση πολιτικών που στοχεύουν στην προσφορά</a:t>
            </a:r>
            <a:endParaRPr lang="en-GB" dirty="0"/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l-GR" dirty="0"/>
              <a:t>π</a:t>
            </a:r>
            <a:r>
              <a:rPr lang="el-GR" dirty="0" smtClean="0"/>
              <a:t>αρεμβατικές πολιτικές  από τη μεριά της</a:t>
            </a:r>
            <a:endParaRPr lang="en-GB" dirty="0"/>
          </a:p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n-GB" dirty="0" smtClean="0"/>
              <a:t>‘</a:t>
            </a:r>
            <a:r>
              <a:rPr lang="el-GR" dirty="0" smtClean="0"/>
              <a:t>Ο τρίτος δρόμος</a:t>
            </a:r>
            <a:r>
              <a:rPr lang="en-GB" dirty="0" smtClean="0"/>
              <a:t>’ </a:t>
            </a:r>
            <a:r>
              <a:rPr lang="el-GR" dirty="0" smtClean="0"/>
              <a:t>πολιτικών που στοχεύουν στην προσφορά</a:t>
            </a:r>
            <a:endParaRPr lang="en-GB" dirty="0"/>
          </a:p>
          <a:p>
            <a:pPr>
              <a:lnSpc>
                <a:spcPct val="100000"/>
              </a:lnSpc>
              <a:spcBef>
                <a:spcPct val="100000"/>
              </a:spcBef>
            </a:pPr>
            <a:r>
              <a:rPr lang="el-GR" dirty="0" smtClean="0"/>
              <a:t>Η σχέση μεταξύ των πολιτικών που στοχεύουν στη ζήτηση και αυτών που στοχεύουν στην προσφορά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20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208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20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208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69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Πολιτικές από την πλευρά της προσφοράς</a:t>
            </a:r>
            <a:endParaRPr lang="en-GB" dirty="0"/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2750" y="2951163"/>
            <a:ext cx="8312150" cy="1624012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l-GR" dirty="0" smtClean="0"/>
              <a:t>Πολιτικές από την πλευρά της Προσφοράς που είναι προσανατολισμένες στην Αγορά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22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91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249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24964" name="Rectangle 4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51139"/>
          </a:xfrm>
        </p:spPr>
        <p:txBody>
          <a:bodyPr/>
          <a:lstStyle/>
          <a:p>
            <a:r>
              <a:rPr lang="el-GR" sz="3200" dirty="0" smtClean="0"/>
              <a:t>Πολιτικές από την πλευρά της προσφοράς που είναι προσανατολισμένες στην αγορά</a:t>
            </a:r>
            <a:endParaRPr lang="en-GB" sz="3200" dirty="0"/>
          </a:p>
        </p:txBody>
      </p:sp>
      <p:sp>
        <p:nvSpPr>
          <p:cNvPr id="424965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  <a:spcBef>
                <a:spcPct val="100000"/>
              </a:spcBef>
            </a:pPr>
            <a:r>
              <a:rPr lang="el-GR" dirty="0" smtClean="0"/>
              <a:t>Ποικιλίες πολιτικών από την πλευρά της προσφοράς προσανατολισμένων στην αγορά</a:t>
            </a:r>
            <a:endParaRPr lang="en-GB" dirty="0"/>
          </a:p>
          <a:p>
            <a:pPr>
              <a:lnSpc>
                <a:spcPct val="110000"/>
              </a:lnSpc>
              <a:spcBef>
                <a:spcPct val="100000"/>
              </a:spcBef>
            </a:pPr>
            <a:r>
              <a:rPr lang="el-GR" dirty="0" smtClean="0"/>
              <a:t>Η μείωση των κρατικών δαπανών</a:t>
            </a:r>
            <a:endParaRPr lang="en-GB" dirty="0"/>
          </a:p>
          <a:p>
            <a:pPr lvl="1">
              <a:lnSpc>
                <a:spcPct val="110000"/>
              </a:lnSpc>
              <a:spcBef>
                <a:spcPct val="100000"/>
              </a:spcBef>
            </a:pPr>
            <a:r>
              <a:rPr lang="el-GR" dirty="0"/>
              <a:t>π</a:t>
            </a:r>
            <a:r>
              <a:rPr lang="el-GR" dirty="0" smtClean="0"/>
              <a:t>ιο αποδοτική χρήση των πόρων</a:t>
            </a:r>
            <a:endParaRPr lang="en-GB" dirty="0"/>
          </a:p>
          <a:p>
            <a:pPr lvl="1">
              <a:lnSpc>
                <a:spcPct val="110000"/>
              </a:lnSpc>
              <a:spcBef>
                <a:spcPct val="100000"/>
              </a:spcBef>
            </a:pPr>
            <a:r>
              <a:rPr lang="el-GR" dirty="0"/>
              <a:t>μ</a:t>
            </a:r>
            <a:r>
              <a:rPr lang="el-GR" dirty="0" smtClean="0"/>
              <a:t>είωση του μεγέθους του δημόσιου τομέα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24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249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24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249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4965" grpId="0" build="p" bldLvl="2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3" name="Text Box 5"/>
          <p:cNvSpPr txBox="1">
            <a:spLocks noChangeArrowheads="1"/>
          </p:cNvSpPr>
          <p:nvPr/>
        </p:nvSpPr>
        <p:spPr bwMode="auto">
          <a:xfrm>
            <a:off x="0" y="23813"/>
            <a:ext cx="9144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eaLnBrk="1" hangingPunct="1"/>
            <a:r>
              <a:rPr lang="el-GR" altLang="en-US" sz="2600" b="1" dirty="0">
                <a:solidFill>
                  <a:srgbClr val="660066"/>
                </a:solidFill>
                <a:latin typeface="Arial" charset="0"/>
                <a:cs typeface="Arial" charset="0"/>
              </a:rPr>
              <a:t>Δαπάνες της γενικής κυβέρνησης (ως % του ΑΕΠ</a:t>
            </a:r>
            <a:r>
              <a:rPr lang="el-GR" altLang="en-US" sz="2600" b="1" dirty="0" smtClean="0">
                <a:solidFill>
                  <a:srgbClr val="660066"/>
                </a:solidFill>
                <a:latin typeface="Arial" charset="0"/>
                <a:cs typeface="Arial" charset="0"/>
              </a:rPr>
              <a:t>)</a:t>
            </a:r>
            <a:endParaRPr lang="en-GB" altLang="en-US" sz="2600" b="1" dirty="0">
              <a:solidFill>
                <a:srgbClr val="660066"/>
              </a:solidFill>
              <a:latin typeface="Arial" charset="0"/>
              <a:cs typeface="Arial" charset="0"/>
            </a:endParaRPr>
          </a:p>
        </p:txBody>
      </p:sp>
      <p:sp>
        <p:nvSpPr>
          <p:cNvPr id="537604" name="Text Box 10"/>
          <p:cNvSpPr txBox="1">
            <a:spLocks noChangeArrowheads="1"/>
          </p:cNvSpPr>
          <p:nvPr/>
        </p:nvSpPr>
        <p:spPr bwMode="auto">
          <a:xfrm>
            <a:off x="0" y="640080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668338" algn="l"/>
              </a:tabLst>
            </a:pPr>
            <a:r>
              <a:rPr lang="el-GR" altLang="en-US" sz="1200" i="1" dirty="0">
                <a:solidFill>
                  <a:srgbClr val="B2B2B2"/>
                </a:solidFill>
                <a:latin typeface="Arial" charset="0"/>
              </a:rPr>
              <a:t>Σημειώσεις: Τα στοιχεία για τη Γερμανία βασίζονται στη Δυτική </a:t>
            </a:r>
            <a:r>
              <a:rPr lang="el-GR" altLang="en-US" sz="1200" i="1" dirty="0" smtClean="0">
                <a:solidFill>
                  <a:srgbClr val="B2B2B2"/>
                </a:solidFill>
                <a:latin typeface="Arial" charset="0"/>
              </a:rPr>
              <a:t>Γερμανία </a:t>
            </a:r>
            <a:r>
              <a:rPr lang="el-GR" altLang="en-US" sz="1200" i="1" dirty="0">
                <a:solidFill>
                  <a:srgbClr val="B2B2B2"/>
                </a:solidFill>
                <a:latin typeface="Arial" charset="0"/>
              </a:rPr>
              <a:t>μόνο μέχρι το 1991· Τα </a:t>
            </a:r>
            <a:r>
              <a:rPr lang="el-GR" altLang="en-US" sz="1200" i="1" dirty="0" err="1">
                <a:solidFill>
                  <a:srgbClr val="B2B2B2"/>
                </a:solidFill>
                <a:latin typeface="Arial" charset="0"/>
              </a:rPr>
              <a:t>δεδομέν</a:t>
            </a:r>
            <a:r>
              <a:rPr lang="el-GR" altLang="en-US" sz="1200" i="1" dirty="0">
                <a:solidFill>
                  <a:srgbClr val="B2B2B2"/>
                </a:solidFill>
                <a:latin typeface="Arial" charset="0"/>
              </a:rPr>
              <a:t> του 2014 και του 2015 βασίζονται σε προβλέψεις. Πηγή: Βασίζεται σε δεδομένα από τη βάση </a:t>
            </a:r>
            <a:r>
              <a:rPr lang="el-GR" altLang="en-US" sz="1200" i="1" dirty="0" smtClean="0">
                <a:solidFill>
                  <a:srgbClr val="B2B2B2"/>
                </a:solidFill>
                <a:latin typeface="Arial" charset="0"/>
              </a:rPr>
              <a:t>δεδομένων </a:t>
            </a:r>
            <a:r>
              <a:rPr lang="el-GR" altLang="en-US" sz="1200" i="1" dirty="0">
                <a:solidFill>
                  <a:srgbClr val="B2B2B2"/>
                </a:solidFill>
                <a:latin typeface="Arial" charset="0"/>
              </a:rPr>
              <a:t>AMECO (Ευρωπαϊκή Επιτροπή, DGECFIN).</a:t>
            </a:r>
            <a:endParaRPr lang="en-GB" altLang="en-US" sz="1200" dirty="0">
              <a:solidFill>
                <a:srgbClr val="B2B2B2"/>
              </a:solidFill>
              <a:latin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831" y="1033210"/>
            <a:ext cx="8452338" cy="5002596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392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39300" name="Rectangle 4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51139"/>
          </a:xfrm>
        </p:spPr>
        <p:txBody>
          <a:bodyPr/>
          <a:lstStyle/>
          <a:p>
            <a:r>
              <a:rPr lang="el-GR" sz="3200" dirty="0" smtClean="0"/>
              <a:t>Πολιτικές από την πλευρά της προσφοράς που είναι προσανατολισμένες στην αγορά</a:t>
            </a:r>
            <a:endParaRPr lang="en-GB" sz="3200" dirty="0"/>
          </a:p>
        </p:txBody>
      </p:sp>
      <p:sp>
        <p:nvSpPr>
          <p:cNvPr id="439301" name="Rectangle 5"/>
          <p:cNvSpPr>
            <a:spLocks noGrp="1"/>
          </p:cNvSpPr>
          <p:nvPr>
            <p:ph type="body" idx="1"/>
          </p:nvPr>
        </p:nvSpPr>
        <p:spPr>
          <a:xfrm>
            <a:off x="301625" y="1407886"/>
            <a:ext cx="8534400" cy="5005614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l-GR" sz="2400" dirty="0" smtClean="0"/>
              <a:t>Οι περικοπές των φόρων </a:t>
            </a:r>
            <a:r>
              <a:rPr lang="en-GB" sz="2400" dirty="0" smtClean="0"/>
              <a:t>Income </a:t>
            </a:r>
            <a:r>
              <a:rPr lang="en-GB" sz="2400" dirty="0"/>
              <a:t>tax cuts</a:t>
            </a:r>
          </a:p>
          <a:p>
            <a:pPr lvl="1">
              <a:lnSpc>
                <a:spcPct val="120000"/>
              </a:lnSpc>
            </a:pPr>
            <a:r>
              <a:rPr lang="el-GR" sz="2000" dirty="0"/>
              <a:t>ο</a:t>
            </a:r>
            <a:r>
              <a:rPr lang="el-GR" sz="2000" dirty="0" smtClean="0"/>
              <a:t>ι επιπτώσεις στην προσφορά εργασίας </a:t>
            </a:r>
            <a:r>
              <a:rPr lang="en-GB" sz="2000" dirty="0" smtClean="0"/>
              <a:t>effects </a:t>
            </a:r>
            <a:r>
              <a:rPr lang="en-GB" sz="2000" dirty="0"/>
              <a:t>on supply of labour</a:t>
            </a:r>
          </a:p>
          <a:p>
            <a:pPr lvl="2">
              <a:lnSpc>
                <a:spcPct val="120000"/>
              </a:lnSpc>
            </a:pPr>
            <a:r>
              <a:rPr lang="el-GR" sz="2000" dirty="0"/>
              <a:t>τ</a:t>
            </a:r>
            <a:r>
              <a:rPr lang="el-GR" sz="2000" dirty="0" smtClean="0"/>
              <a:t>α άτομα μπορεί να επιθυμούν να εργαστούν περισσότερες ώρες</a:t>
            </a:r>
            <a:endParaRPr lang="en-GB" sz="2000" dirty="0"/>
          </a:p>
          <a:p>
            <a:pPr lvl="3">
              <a:lnSpc>
                <a:spcPct val="120000"/>
              </a:lnSpc>
            </a:pPr>
            <a:r>
              <a:rPr lang="el-GR" sz="1800" dirty="0" smtClean="0"/>
              <a:t>το εισόδημα και τα αποτελέσματα υποκατάστασης</a:t>
            </a:r>
            <a:endParaRPr lang="en-GB" sz="1800" dirty="0"/>
          </a:p>
          <a:p>
            <a:pPr lvl="2">
              <a:lnSpc>
                <a:spcPct val="120000"/>
              </a:lnSpc>
            </a:pPr>
            <a:r>
              <a:rPr lang="el-GR" sz="2000" dirty="0"/>
              <a:t>π</a:t>
            </a:r>
            <a:r>
              <a:rPr lang="el-GR" sz="2000" dirty="0" smtClean="0"/>
              <a:t>ερισσότερα άτομα επιθυμούν να εργαστούν</a:t>
            </a:r>
            <a:endParaRPr lang="en-GB" sz="2000" dirty="0"/>
          </a:p>
          <a:p>
            <a:pPr lvl="2">
              <a:lnSpc>
                <a:spcPct val="120000"/>
              </a:lnSpc>
            </a:pPr>
            <a:r>
              <a:rPr lang="el-GR" sz="2000" dirty="0"/>
              <a:t>τ</a:t>
            </a:r>
            <a:r>
              <a:rPr lang="el-GR" sz="2000" dirty="0" smtClean="0"/>
              <a:t>α άτομα μπορούν να δουλεύουν με περισσότερο ενθουσιασμό</a:t>
            </a:r>
            <a:endParaRPr lang="en-GB" sz="2000" dirty="0"/>
          </a:p>
          <a:p>
            <a:pPr lvl="1">
              <a:lnSpc>
                <a:spcPct val="120000"/>
              </a:lnSpc>
            </a:pPr>
            <a:r>
              <a:rPr lang="el-GR" sz="2000" dirty="0"/>
              <a:t>ο</a:t>
            </a:r>
            <a:r>
              <a:rPr lang="el-GR" sz="2000" dirty="0" smtClean="0"/>
              <a:t>ι επιπτώσεις στην απασχόληση</a:t>
            </a:r>
            <a:endParaRPr lang="en-GB" sz="2000" dirty="0"/>
          </a:p>
          <a:p>
            <a:pPr lvl="1">
              <a:lnSpc>
                <a:spcPct val="120000"/>
              </a:lnSpc>
            </a:pPr>
            <a:r>
              <a:rPr lang="el-GR" sz="2000" dirty="0"/>
              <a:t>ο</a:t>
            </a:r>
            <a:r>
              <a:rPr lang="el-GR" sz="2000" dirty="0" smtClean="0"/>
              <a:t>ι επιπτώσεις στην ανεργία</a:t>
            </a:r>
            <a:endParaRPr lang="en-GB" sz="20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393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393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393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393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393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4393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/>
                                        <p:tgtEl>
                                          <p:spTgt spid="4393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4393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301" grpId="0" build="p" bldLvl="3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Rectangle 2"/>
          <p:cNvSpPr>
            <a:spLocks noChangeArrowheads="1"/>
          </p:cNvSpPr>
          <p:nvPr/>
        </p:nvSpPr>
        <p:spPr bwMode="auto">
          <a:xfrm>
            <a:off x="1214438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68323" name="Line 4"/>
          <p:cNvSpPr>
            <a:spLocks noChangeShapeType="1"/>
          </p:cNvSpPr>
          <p:nvPr/>
        </p:nvSpPr>
        <p:spPr bwMode="auto">
          <a:xfrm>
            <a:off x="1214438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8324" name="Line 5"/>
          <p:cNvSpPr>
            <a:spLocks noChangeShapeType="1"/>
          </p:cNvSpPr>
          <p:nvPr/>
        </p:nvSpPr>
        <p:spPr bwMode="auto">
          <a:xfrm>
            <a:off x="1214438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8325" name="Rectangle 6"/>
          <p:cNvSpPr>
            <a:spLocks noChangeArrowheads="1"/>
          </p:cNvSpPr>
          <p:nvPr/>
        </p:nvSpPr>
        <p:spPr bwMode="auto">
          <a:xfrm>
            <a:off x="893763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>
                <a:latin typeface="Arial" charset="0"/>
              </a:rPr>
              <a:t>O</a:t>
            </a:r>
          </a:p>
        </p:txBody>
      </p:sp>
      <p:sp>
        <p:nvSpPr>
          <p:cNvPr id="568326" name="Rectangle 7"/>
          <p:cNvSpPr>
            <a:spLocks noChangeArrowheads="1"/>
          </p:cNvSpPr>
          <p:nvPr/>
        </p:nvSpPr>
        <p:spPr bwMode="auto">
          <a:xfrm>
            <a:off x="3524250" y="6354763"/>
            <a:ext cx="261443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altLang="en-US" sz="2000" dirty="0">
                <a:latin typeface="Arial" charset="0"/>
              </a:rPr>
              <a:t>Αριθμός εργαζομένων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568327" name="Rectangle 8"/>
          <p:cNvSpPr>
            <a:spLocks noChangeArrowheads="1"/>
          </p:cNvSpPr>
          <p:nvPr/>
        </p:nvSpPr>
        <p:spPr bwMode="auto">
          <a:xfrm rot="-5400000">
            <a:off x="-1587994" y="2930273"/>
            <a:ext cx="3877664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>
                <a:latin typeface="Arial" charset="0"/>
              </a:rPr>
              <a:t>Εργατικά κόστη (lc</a:t>
            </a:r>
            <a:r>
              <a:rPr lang="el-GR" altLang="en-US" sz="2000" dirty="0" smtClean="0">
                <a:latin typeface="Arial" charset="0"/>
              </a:rPr>
              <a:t>),</a:t>
            </a:r>
            <a:br>
              <a:rPr lang="el-GR" altLang="en-US" sz="2000" dirty="0" smtClean="0">
                <a:latin typeface="Arial" charset="0"/>
              </a:rPr>
            </a:br>
            <a:r>
              <a:rPr lang="el-GR" altLang="en-US" sz="2000" dirty="0" smtClean="0">
                <a:latin typeface="Arial" charset="0"/>
              </a:rPr>
              <a:t>επίπεδα </a:t>
            </a:r>
            <a:r>
              <a:rPr lang="el-GR" altLang="en-US" sz="2000" dirty="0">
                <a:latin typeface="Arial" charset="0"/>
              </a:rPr>
              <a:t>μισθών μετά φόρων (W)</a:t>
            </a:r>
            <a:endParaRPr lang="en-GB" altLang="en-US" sz="2000" dirty="0">
              <a:latin typeface="Arial" charset="0"/>
            </a:endParaRPr>
          </a:p>
        </p:txBody>
      </p:sp>
      <p:grpSp>
        <p:nvGrpSpPr>
          <p:cNvPr id="22537" name="Group 9"/>
          <p:cNvGrpSpPr>
            <a:grpSpLocks/>
          </p:cNvGrpSpPr>
          <p:nvPr/>
        </p:nvGrpSpPr>
        <p:grpSpPr bwMode="auto">
          <a:xfrm>
            <a:off x="3638550" y="717550"/>
            <a:ext cx="2174875" cy="4725988"/>
            <a:chOff x="2292" y="452"/>
            <a:chExt cx="1370" cy="2977"/>
          </a:xfrm>
        </p:grpSpPr>
        <p:sp>
          <p:nvSpPr>
            <p:cNvPr id="568329" name="Line 10"/>
            <p:cNvSpPr>
              <a:spLocks noChangeShapeType="1"/>
            </p:cNvSpPr>
            <p:nvPr/>
          </p:nvSpPr>
          <p:spPr bwMode="auto">
            <a:xfrm flipV="1">
              <a:off x="2292" y="706"/>
              <a:ext cx="1165" cy="2723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68330" name="Rectangle 11"/>
            <p:cNvSpPr>
              <a:spLocks noChangeArrowheads="1"/>
            </p:cNvSpPr>
            <p:nvPr/>
          </p:nvSpPr>
          <p:spPr bwMode="auto">
            <a:xfrm>
              <a:off x="3275" y="452"/>
              <a:ext cx="38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tx2"/>
                  </a:solidFill>
                  <a:latin typeface="Arial" charset="0"/>
                </a:rPr>
                <a:t>AS</a:t>
              </a:r>
              <a:r>
                <a:rPr lang="en-GB" altLang="en-US" sz="2000" baseline="-25000">
                  <a:solidFill>
                    <a:schemeClr val="tx2"/>
                  </a:solidFill>
                  <a:latin typeface="Arial" charset="0"/>
                </a:rPr>
                <a:t>L</a:t>
              </a:r>
            </a:p>
          </p:txBody>
        </p:sp>
      </p:grpSp>
      <p:grpSp>
        <p:nvGrpSpPr>
          <p:cNvPr id="22540" name="Group 12"/>
          <p:cNvGrpSpPr>
            <a:grpSpLocks/>
          </p:cNvGrpSpPr>
          <p:nvPr/>
        </p:nvGrpSpPr>
        <p:grpSpPr bwMode="auto">
          <a:xfrm>
            <a:off x="3125788" y="1065213"/>
            <a:ext cx="4381500" cy="4665662"/>
            <a:chOff x="1969" y="671"/>
            <a:chExt cx="2760" cy="2939"/>
          </a:xfrm>
        </p:grpSpPr>
        <p:sp>
          <p:nvSpPr>
            <p:cNvPr id="568332" name="Line 13"/>
            <p:cNvSpPr>
              <a:spLocks noChangeShapeType="1"/>
            </p:cNvSpPr>
            <p:nvPr/>
          </p:nvSpPr>
          <p:spPr bwMode="auto">
            <a:xfrm>
              <a:off x="1969" y="671"/>
              <a:ext cx="2353" cy="2793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68333" name="Rectangle 14"/>
            <p:cNvSpPr>
              <a:spLocks noChangeArrowheads="1"/>
            </p:cNvSpPr>
            <p:nvPr/>
          </p:nvSpPr>
          <p:spPr bwMode="auto">
            <a:xfrm>
              <a:off x="4333" y="3360"/>
              <a:ext cx="3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tx2"/>
                  </a:solidFill>
                  <a:latin typeface="Arial" charset="0"/>
                </a:rPr>
                <a:t>AD</a:t>
              </a:r>
              <a:r>
                <a:rPr lang="en-GB" altLang="en-US" sz="2000" baseline="-25000">
                  <a:solidFill>
                    <a:schemeClr val="tx2"/>
                  </a:solidFill>
                  <a:latin typeface="Arial" charset="0"/>
                </a:rPr>
                <a:t>L</a:t>
              </a:r>
            </a:p>
          </p:txBody>
        </p:sp>
      </p:grpSp>
      <p:grpSp>
        <p:nvGrpSpPr>
          <p:cNvPr id="22543" name="Group 15"/>
          <p:cNvGrpSpPr>
            <a:grpSpLocks/>
          </p:cNvGrpSpPr>
          <p:nvPr/>
        </p:nvGrpSpPr>
        <p:grpSpPr bwMode="auto">
          <a:xfrm>
            <a:off x="725488" y="2733675"/>
            <a:ext cx="3975100" cy="396875"/>
            <a:chOff x="457" y="1722"/>
            <a:chExt cx="2504" cy="250"/>
          </a:xfrm>
        </p:grpSpPr>
        <p:sp>
          <p:nvSpPr>
            <p:cNvPr id="568335" name="Line 16"/>
            <p:cNvSpPr>
              <a:spLocks noChangeShapeType="1"/>
            </p:cNvSpPr>
            <p:nvPr/>
          </p:nvSpPr>
          <p:spPr bwMode="auto">
            <a:xfrm flipH="1">
              <a:off x="781" y="1860"/>
              <a:ext cx="2180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68336" name="Rectangle 17"/>
            <p:cNvSpPr>
              <a:spLocks noChangeArrowheads="1"/>
            </p:cNvSpPr>
            <p:nvPr/>
          </p:nvSpPr>
          <p:spPr bwMode="auto">
            <a:xfrm>
              <a:off x="457" y="1722"/>
              <a:ext cx="32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tx2"/>
                  </a:solidFill>
                  <a:latin typeface="Arial" charset="0"/>
                </a:rPr>
                <a:t>W</a:t>
              </a:r>
              <a:r>
                <a:rPr lang="en-GB" altLang="en-US" sz="2000" baseline="-25000">
                  <a:solidFill>
                    <a:schemeClr val="tx2"/>
                  </a:solidFill>
                  <a:latin typeface="Arial" charset="0"/>
                </a:rPr>
                <a:t>0</a:t>
              </a:r>
            </a:p>
          </p:txBody>
        </p:sp>
      </p:grpSp>
      <p:grpSp>
        <p:nvGrpSpPr>
          <p:cNvPr id="22546" name="Group 18"/>
          <p:cNvGrpSpPr>
            <a:grpSpLocks/>
          </p:cNvGrpSpPr>
          <p:nvPr/>
        </p:nvGrpSpPr>
        <p:grpSpPr bwMode="auto">
          <a:xfrm>
            <a:off x="4464050" y="2970213"/>
            <a:ext cx="473075" cy="3348037"/>
            <a:chOff x="2812" y="1871"/>
            <a:chExt cx="298" cy="2109"/>
          </a:xfrm>
        </p:grpSpPr>
        <p:sp>
          <p:nvSpPr>
            <p:cNvPr id="568338" name="Line 19"/>
            <p:cNvSpPr>
              <a:spLocks noChangeShapeType="1"/>
            </p:cNvSpPr>
            <p:nvPr/>
          </p:nvSpPr>
          <p:spPr bwMode="auto">
            <a:xfrm>
              <a:off x="2961" y="1871"/>
              <a:ext cx="0" cy="184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68339" name="Rectangle 20"/>
            <p:cNvSpPr>
              <a:spLocks noChangeArrowheads="1"/>
            </p:cNvSpPr>
            <p:nvPr/>
          </p:nvSpPr>
          <p:spPr bwMode="auto">
            <a:xfrm>
              <a:off x="2812" y="3730"/>
              <a:ext cx="2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tx2"/>
                  </a:solidFill>
                  <a:latin typeface="Arial" charset="0"/>
                </a:rPr>
                <a:t>Q</a:t>
              </a:r>
              <a:r>
                <a:rPr lang="en-GB" altLang="en-US" sz="2000" baseline="-25000">
                  <a:solidFill>
                    <a:schemeClr val="tx2"/>
                  </a:solidFill>
                  <a:latin typeface="Arial" charset="0"/>
                </a:rPr>
                <a:t>0</a:t>
              </a:r>
            </a:p>
          </p:txBody>
        </p:sp>
      </p:grpSp>
      <p:grpSp>
        <p:nvGrpSpPr>
          <p:cNvPr id="22549" name="Group 21"/>
          <p:cNvGrpSpPr>
            <a:grpSpLocks/>
          </p:cNvGrpSpPr>
          <p:nvPr/>
        </p:nvGrpSpPr>
        <p:grpSpPr bwMode="auto">
          <a:xfrm>
            <a:off x="4865688" y="939800"/>
            <a:ext cx="1227137" cy="4632325"/>
            <a:chOff x="3065" y="592"/>
            <a:chExt cx="773" cy="2918"/>
          </a:xfrm>
        </p:grpSpPr>
        <p:sp>
          <p:nvSpPr>
            <p:cNvPr id="568341" name="Line 22"/>
            <p:cNvSpPr>
              <a:spLocks noChangeShapeType="1"/>
            </p:cNvSpPr>
            <p:nvPr/>
          </p:nvSpPr>
          <p:spPr bwMode="auto">
            <a:xfrm flipV="1">
              <a:off x="3065" y="806"/>
              <a:ext cx="599" cy="2704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68342" name="Rectangle 23"/>
            <p:cNvSpPr>
              <a:spLocks noChangeArrowheads="1"/>
            </p:cNvSpPr>
            <p:nvPr/>
          </p:nvSpPr>
          <p:spPr bwMode="auto">
            <a:xfrm>
              <a:off x="3606" y="592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folHlink"/>
                  </a:solidFill>
                  <a:latin typeface="Arial" charset="0"/>
                </a:rPr>
                <a:t>N</a:t>
              </a:r>
            </a:p>
          </p:txBody>
        </p:sp>
      </p:grp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4773613" y="2947988"/>
            <a:ext cx="695325" cy="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8344" name="AutoShape 25" descr="Parchment"/>
          <p:cNvSpPr>
            <a:spLocks noChangeArrowheads="1"/>
          </p:cNvSpPr>
          <p:nvPr/>
        </p:nvSpPr>
        <p:spPr bwMode="auto">
          <a:xfrm>
            <a:off x="1520825" y="1822450"/>
            <a:ext cx="1636713" cy="695325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222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altLang="en-US" sz="1900" dirty="0" smtClean="0">
                <a:solidFill>
                  <a:schemeClr val="hlink"/>
                </a:solidFill>
                <a:latin typeface="Arial" charset="0"/>
              </a:rPr>
              <a:t>Θέση</a:t>
            </a:r>
          </a:p>
          <a:p>
            <a:pPr algn="ctr"/>
            <a:r>
              <a:rPr lang="el-GR" altLang="en-US" sz="1900" dirty="0" smtClean="0">
                <a:solidFill>
                  <a:schemeClr val="hlink"/>
                </a:solidFill>
                <a:latin typeface="Arial" charset="0"/>
              </a:rPr>
              <a:t>χωρίς </a:t>
            </a:r>
            <a:r>
              <a:rPr lang="el-GR" altLang="en-US" sz="1900" dirty="0">
                <a:solidFill>
                  <a:schemeClr val="hlink"/>
                </a:solidFill>
                <a:latin typeface="Arial" charset="0"/>
              </a:rPr>
              <a:t>φόρους</a:t>
            </a:r>
            <a:endParaRPr lang="en-GB" altLang="en-US" sz="1900" dirty="0"/>
          </a:p>
        </p:txBody>
      </p:sp>
      <p:grpSp>
        <p:nvGrpSpPr>
          <p:cNvPr id="22555" name="Group 27"/>
          <p:cNvGrpSpPr>
            <a:grpSpLocks/>
          </p:cNvGrpSpPr>
          <p:nvPr/>
        </p:nvGrpSpPr>
        <p:grpSpPr bwMode="auto">
          <a:xfrm>
            <a:off x="5221288" y="2439988"/>
            <a:ext cx="311150" cy="550862"/>
            <a:chOff x="3289" y="1537"/>
            <a:chExt cx="196" cy="347"/>
          </a:xfrm>
        </p:grpSpPr>
        <p:sp>
          <p:nvSpPr>
            <p:cNvPr id="568346" name="Oval 28"/>
            <p:cNvSpPr>
              <a:spLocks noChangeArrowheads="1"/>
            </p:cNvSpPr>
            <p:nvPr/>
          </p:nvSpPr>
          <p:spPr bwMode="auto">
            <a:xfrm>
              <a:off x="3395" y="1819"/>
              <a:ext cx="65" cy="65"/>
            </a:xfrm>
            <a:prstGeom prst="ellipse">
              <a:avLst/>
            </a:prstGeom>
            <a:solidFill>
              <a:srgbClr val="99FF99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 altLang="en-US" sz="2400"/>
            </a:p>
          </p:txBody>
        </p:sp>
        <p:sp>
          <p:nvSpPr>
            <p:cNvPr id="568347" name="Rectangle 29"/>
            <p:cNvSpPr>
              <a:spLocks noChangeArrowheads="1"/>
            </p:cNvSpPr>
            <p:nvPr/>
          </p:nvSpPr>
          <p:spPr bwMode="auto">
            <a:xfrm>
              <a:off x="3289" y="1537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hlink"/>
                  </a:solidFill>
                  <a:latin typeface="Arial" charset="0"/>
                </a:rPr>
                <a:t>y</a:t>
              </a:r>
            </a:p>
          </p:txBody>
        </p:sp>
      </p:grpSp>
      <p:grpSp>
        <p:nvGrpSpPr>
          <p:cNvPr id="22558" name="Group 30"/>
          <p:cNvGrpSpPr>
            <a:grpSpLocks/>
          </p:cNvGrpSpPr>
          <p:nvPr/>
        </p:nvGrpSpPr>
        <p:grpSpPr bwMode="auto">
          <a:xfrm>
            <a:off x="4525963" y="2457450"/>
            <a:ext cx="311150" cy="541338"/>
            <a:chOff x="2851" y="1548"/>
            <a:chExt cx="196" cy="341"/>
          </a:xfrm>
        </p:grpSpPr>
        <p:sp>
          <p:nvSpPr>
            <p:cNvPr id="568349" name="Rectangle 31"/>
            <p:cNvSpPr>
              <a:spLocks noChangeArrowheads="1"/>
            </p:cNvSpPr>
            <p:nvPr/>
          </p:nvSpPr>
          <p:spPr bwMode="auto">
            <a:xfrm>
              <a:off x="2851" y="1548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hlink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568350" name="Oval 32"/>
            <p:cNvSpPr>
              <a:spLocks noChangeArrowheads="1"/>
            </p:cNvSpPr>
            <p:nvPr/>
          </p:nvSpPr>
          <p:spPr bwMode="auto">
            <a:xfrm>
              <a:off x="2928" y="1824"/>
              <a:ext cx="65" cy="65"/>
            </a:xfrm>
            <a:prstGeom prst="ellipse">
              <a:avLst/>
            </a:prstGeom>
            <a:solidFill>
              <a:srgbClr val="CCECFF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 altLang="en-US" sz="2400"/>
            </a:p>
          </p:txBody>
        </p:sp>
      </p:grpSp>
      <p:sp>
        <p:nvSpPr>
          <p:cNvPr id="568351" name="Text Box 34"/>
          <p:cNvSpPr txBox="1">
            <a:spLocks noChangeArrowheads="1"/>
          </p:cNvSpPr>
          <p:nvPr/>
        </p:nvSpPr>
        <p:spPr bwMode="auto">
          <a:xfrm>
            <a:off x="0" y="381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b="1" dirty="0">
                <a:solidFill>
                  <a:schemeClr val="folHlink"/>
                </a:solidFill>
                <a:latin typeface="Arial" charset="0"/>
              </a:rPr>
              <a:t>Επίδραση μιας συνολικής περικοπής </a:t>
            </a:r>
            <a:r>
              <a:rPr lang="el-GR" altLang="en-US" b="1" dirty="0" smtClean="0">
                <a:solidFill>
                  <a:schemeClr val="folHlink"/>
                </a:solidFill>
                <a:latin typeface="Arial" charset="0"/>
              </a:rPr>
              <a:t>φόρου</a:t>
            </a:r>
            <a:endParaRPr lang="en-GB" altLang="en-US" b="1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ChangeArrowheads="1"/>
          </p:cNvSpPr>
          <p:nvPr/>
        </p:nvSpPr>
        <p:spPr bwMode="auto">
          <a:xfrm>
            <a:off x="1214438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0371" name="Line 4"/>
          <p:cNvSpPr>
            <a:spLocks noChangeShapeType="1"/>
          </p:cNvSpPr>
          <p:nvPr/>
        </p:nvSpPr>
        <p:spPr bwMode="auto">
          <a:xfrm>
            <a:off x="1214438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0372" name="Line 5"/>
          <p:cNvSpPr>
            <a:spLocks noChangeShapeType="1"/>
          </p:cNvSpPr>
          <p:nvPr/>
        </p:nvSpPr>
        <p:spPr bwMode="auto">
          <a:xfrm>
            <a:off x="1214438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0373" name="Rectangle 6"/>
          <p:cNvSpPr>
            <a:spLocks noChangeArrowheads="1"/>
          </p:cNvSpPr>
          <p:nvPr/>
        </p:nvSpPr>
        <p:spPr bwMode="auto">
          <a:xfrm>
            <a:off x="893763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>
                <a:latin typeface="Arial" charset="0"/>
              </a:rPr>
              <a:t>O</a:t>
            </a:r>
          </a:p>
        </p:txBody>
      </p:sp>
      <p:sp>
        <p:nvSpPr>
          <p:cNvPr id="570376" name="Line 9"/>
          <p:cNvSpPr>
            <a:spLocks noChangeShapeType="1"/>
          </p:cNvSpPr>
          <p:nvPr/>
        </p:nvSpPr>
        <p:spPr bwMode="auto">
          <a:xfrm>
            <a:off x="3125788" y="1065213"/>
            <a:ext cx="3735387" cy="44338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0377" name="Line 10"/>
          <p:cNvSpPr>
            <a:spLocks noChangeShapeType="1"/>
          </p:cNvSpPr>
          <p:nvPr/>
        </p:nvSpPr>
        <p:spPr bwMode="auto">
          <a:xfrm flipV="1">
            <a:off x="3638550" y="1120775"/>
            <a:ext cx="1849438" cy="43227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0378" name="Rectangle 11"/>
          <p:cNvSpPr>
            <a:spLocks noChangeArrowheads="1"/>
          </p:cNvSpPr>
          <p:nvPr/>
        </p:nvSpPr>
        <p:spPr bwMode="auto">
          <a:xfrm>
            <a:off x="5199063" y="717550"/>
            <a:ext cx="614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AS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70379" name="Rectangle 12"/>
          <p:cNvSpPr>
            <a:spLocks noChangeArrowheads="1"/>
          </p:cNvSpPr>
          <p:nvPr/>
        </p:nvSpPr>
        <p:spPr bwMode="auto">
          <a:xfrm>
            <a:off x="6878638" y="5334000"/>
            <a:ext cx="62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grpSp>
        <p:nvGrpSpPr>
          <p:cNvPr id="24589" name="Group 13"/>
          <p:cNvGrpSpPr>
            <a:grpSpLocks/>
          </p:cNvGrpSpPr>
          <p:nvPr/>
        </p:nvGrpSpPr>
        <p:grpSpPr bwMode="auto">
          <a:xfrm>
            <a:off x="4006850" y="3960813"/>
            <a:ext cx="473075" cy="2374900"/>
            <a:chOff x="2524" y="2495"/>
            <a:chExt cx="298" cy="1496"/>
          </a:xfrm>
        </p:grpSpPr>
        <p:sp>
          <p:nvSpPr>
            <p:cNvPr id="570381" name="Line 14"/>
            <p:cNvSpPr>
              <a:spLocks noChangeShapeType="1"/>
            </p:cNvSpPr>
            <p:nvPr/>
          </p:nvSpPr>
          <p:spPr bwMode="auto">
            <a:xfrm>
              <a:off x="2672" y="2495"/>
              <a:ext cx="0" cy="1234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70382" name="Rectangle 15"/>
            <p:cNvSpPr>
              <a:spLocks noChangeArrowheads="1"/>
            </p:cNvSpPr>
            <p:nvPr/>
          </p:nvSpPr>
          <p:spPr bwMode="auto">
            <a:xfrm>
              <a:off x="2524" y="3741"/>
              <a:ext cx="2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hlink"/>
                  </a:solidFill>
                  <a:latin typeface="Arial" charset="0"/>
                </a:rPr>
                <a:t>Q</a:t>
              </a:r>
              <a:r>
                <a:rPr lang="en-GB" altLang="en-US" sz="2000" baseline="-25000">
                  <a:solidFill>
                    <a:schemeClr val="hlink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570383" name="Line 16"/>
          <p:cNvSpPr>
            <a:spLocks noChangeShapeType="1"/>
          </p:cNvSpPr>
          <p:nvPr/>
        </p:nvSpPr>
        <p:spPr bwMode="auto">
          <a:xfrm flipV="1">
            <a:off x="4865688" y="1279525"/>
            <a:ext cx="950912" cy="4292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0384" name="Rectangle 17"/>
          <p:cNvSpPr>
            <a:spLocks noChangeArrowheads="1"/>
          </p:cNvSpPr>
          <p:nvPr/>
        </p:nvSpPr>
        <p:spPr bwMode="auto">
          <a:xfrm>
            <a:off x="5724525" y="9398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folHlink"/>
                </a:solidFill>
                <a:latin typeface="Arial" charset="0"/>
              </a:rPr>
              <a:t>N</a:t>
            </a:r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>
            <a:off x="4333875" y="3995738"/>
            <a:ext cx="80645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24598" name="Group 22"/>
          <p:cNvGrpSpPr>
            <a:grpSpLocks/>
          </p:cNvGrpSpPr>
          <p:nvPr/>
        </p:nvGrpSpPr>
        <p:grpSpPr bwMode="auto">
          <a:xfrm>
            <a:off x="725488" y="3757613"/>
            <a:ext cx="3516312" cy="396875"/>
            <a:chOff x="457" y="2367"/>
            <a:chExt cx="2215" cy="250"/>
          </a:xfrm>
        </p:grpSpPr>
        <p:sp>
          <p:nvSpPr>
            <p:cNvPr id="570388" name="Rectangle 23"/>
            <p:cNvSpPr>
              <a:spLocks noChangeArrowheads="1"/>
            </p:cNvSpPr>
            <p:nvPr/>
          </p:nvSpPr>
          <p:spPr bwMode="auto">
            <a:xfrm>
              <a:off x="457" y="2367"/>
              <a:ext cx="32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hlink"/>
                  </a:solidFill>
                  <a:latin typeface="Arial" charset="0"/>
                </a:rPr>
                <a:t>W</a:t>
              </a:r>
              <a:r>
                <a:rPr lang="en-GB" altLang="en-US" sz="2000" baseline="-25000">
                  <a:solidFill>
                    <a:schemeClr val="hlink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570389" name="Line 24"/>
            <p:cNvSpPr>
              <a:spLocks noChangeShapeType="1"/>
            </p:cNvSpPr>
            <p:nvPr/>
          </p:nvSpPr>
          <p:spPr bwMode="auto">
            <a:xfrm flipH="1">
              <a:off x="781" y="2523"/>
              <a:ext cx="1891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24601" name="Group 25"/>
          <p:cNvGrpSpPr>
            <a:grpSpLocks/>
          </p:cNvGrpSpPr>
          <p:nvPr/>
        </p:nvGrpSpPr>
        <p:grpSpPr bwMode="auto">
          <a:xfrm>
            <a:off x="792163" y="2155825"/>
            <a:ext cx="3449637" cy="461963"/>
            <a:chOff x="499" y="1358"/>
            <a:chExt cx="2173" cy="291"/>
          </a:xfrm>
        </p:grpSpPr>
        <p:sp>
          <p:nvSpPr>
            <p:cNvPr id="570391" name="Line 26"/>
            <p:cNvSpPr>
              <a:spLocks noChangeShapeType="1"/>
            </p:cNvSpPr>
            <p:nvPr/>
          </p:nvSpPr>
          <p:spPr bwMode="auto">
            <a:xfrm flipH="1">
              <a:off x="769" y="1514"/>
              <a:ext cx="1903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70392" name="Rectangle 27"/>
            <p:cNvSpPr>
              <a:spLocks noChangeArrowheads="1"/>
            </p:cNvSpPr>
            <p:nvPr/>
          </p:nvSpPr>
          <p:spPr bwMode="auto">
            <a:xfrm>
              <a:off x="499" y="1358"/>
              <a:ext cx="27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400" i="1">
                  <a:solidFill>
                    <a:schemeClr val="hlink"/>
                  </a:solidFill>
                  <a:latin typeface="Arial" charset="0"/>
                </a:rPr>
                <a:t>k</a:t>
              </a:r>
              <a:r>
                <a:rPr lang="en-GB" altLang="en-US" sz="2000" baseline="-25000">
                  <a:solidFill>
                    <a:schemeClr val="hlink"/>
                  </a:solidFill>
                  <a:latin typeface="Arial" charset="0"/>
                </a:rPr>
                <a:t>1</a:t>
              </a:r>
            </a:p>
          </p:txBody>
        </p:sp>
      </p:grpSp>
      <p:grpSp>
        <p:nvGrpSpPr>
          <p:cNvPr id="24604" name="Group 28"/>
          <p:cNvGrpSpPr>
            <a:grpSpLocks/>
          </p:cNvGrpSpPr>
          <p:nvPr/>
        </p:nvGrpSpPr>
        <p:grpSpPr bwMode="auto">
          <a:xfrm>
            <a:off x="3914775" y="3960813"/>
            <a:ext cx="377825" cy="396875"/>
            <a:chOff x="2466" y="2495"/>
            <a:chExt cx="238" cy="250"/>
          </a:xfrm>
        </p:grpSpPr>
        <p:sp>
          <p:nvSpPr>
            <p:cNvPr id="570394" name="Rectangle 29"/>
            <p:cNvSpPr>
              <a:spLocks noChangeArrowheads="1"/>
            </p:cNvSpPr>
            <p:nvPr/>
          </p:nvSpPr>
          <p:spPr bwMode="auto">
            <a:xfrm>
              <a:off x="2466" y="2495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hlink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570395" name="Oval 30"/>
            <p:cNvSpPr>
              <a:spLocks noChangeArrowheads="1"/>
            </p:cNvSpPr>
            <p:nvPr/>
          </p:nvSpPr>
          <p:spPr bwMode="auto">
            <a:xfrm>
              <a:off x="2639" y="2496"/>
              <a:ext cx="65" cy="65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 altLang="en-US" sz="2400"/>
            </a:p>
          </p:txBody>
        </p:sp>
      </p:grpSp>
      <p:grpSp>
        <p:nvGrpSpPr>
          <p:cNvPr id="24607" name="Group 31"/>
          <p:cNvGrpSpPr>
            <a:grpSpLocks/>
          </p:cNvGrpSpPr>
          <p:nvPr/>
        </p:nvGrpSpPr>
        <p:grpSpPr bwMode="auto">
          <a:xfrm>
            <a:off x="3908425" y="2439988"/>
            <a:ext cx="336550" cy="1520825"/>
            <a:chOff x="2462" y="1537"/>
            <a:chExt cx="212" cy="958"/>
          </a:xfrm>
        </p:grpSpPr>
        <p:sp>
          <p:nvSpPr>
            <p:cNvPr id="570397" name="Line 32"/>
            <p:cNvSpPr>
              <a:spLocks noChangeShapeType="1"/>
            </p:cNvSpPr>
            <p:nvPr/>
          </p:nvSpPr>
          <p:spPr bwMode="auto">
            <a:xfrm flipV="1">
              <a:off x="2672" y="1537"/>
              <a:ext cx="0" cy="95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70398" name="Rectangle 33"/>
            <p:cNvSpPr>
              <a:spLocks noChangeArrowheads="1"/>
            </p:cNvSpPr>
            <p:nvPr/>
          </p:nvSpPr>
          <p:spPr bwMode="auto">
            <a:xfrm>
              <a:off x="2462" y="1747"/>
              <a:ext cx="212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1800">
                  <a:solidFill>
                    <a:schemeClr val="accent1"/>
                  </a:solidFill>
                  <a:latin typeface="Arial" charset="0"/>
                </a:rPr>
                <a:t>T</a:t>
              </a:r>
            </a:p>
            <a:p>
              <a:pPr algn="ctr" defTabSz="762000"/>
              <a:r>
                <a:rPr lang="en-GB" altLang="en-US" sz="1800">
                  <a:solidFill>
                    <a:schemeClr val="accent1"/>
                  </a:solidFill>
                  <a:latin typeface="Arial" charset="0"/>
                </a:rPr>
                <a:t>A</a:t>
              </a:r>
            </a:p>
            <a:p>
              <a:pPr algn="ctr" defTabSz="762000"/>
              <a:r>
                <a:rPr lang="en-GB" altLang="en-US" sz="1800">
                  <a:solidFill>
                    <a:schemeClr val="accent1"/>
                  </a:solidFill>
                  <a:latin typeface="Arial" charset="0"/>
                </a:rPr>
                <a:t>X</a:t>
              </a:r>
            </a:p>
          </p:txBody>
        </p:sp>
        <p:sp>
          <p:nvSpPr>
            <p:cNvPr id="570399" name="Line 34"/>
            <p:cNvSpPr>
              <a:spLocks noChangeShapeType="1"/>
            </p:cNvSpPr>
            <p:nvPr/>
          </p:nvSpPr>
          <p:spPr bwMode="auto">
            <a:xfrm flipV="1">
              <a:off x="2557" y="1548"/>
              <a:ext cx="0" cy="173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70400" name="Line 35"/>
            <p:cNvSpPr>
              <a:spLocks noChangeShapeType="1"/>
            </p:cNvSpPr>
            <p:nvPr/>
          </p:nvSpPr>
          <p:spPr bwMode="auto">
            <a:xfrm>
              <a:off x="2557" y="2298"/>
              <a:ext cx="0" cy="174"/>
            </a:xfrm>
            <a:prstGeom prst="line">
              <a:avLst/>
            </a:prstGeom>
            <a:noFill/>
            <a:ln w="12700">
              <a:solidFill>
                <a:schemeClr val="accent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24612" name="Group 36"/>
          <p:cNvGrpSpPr>
            <a:grpSpLocks/>
          </p:cNvGrpSpPr>
          <p:nvPr/>
        </p:nvGrpSpPr>
        <p:grpSpPr bwMode="auto">
          <a:xfrm>
            <a:off x="4135438" y="1944688"/>
            <a:ext cx="325437" cy="519112"/>
            <a:chOff x="2605" y="1225"/>
            <a:chExt cx="205" cy="327"/>
          </a:xfrm>
        </p:grpSpPr>
        <p:sp>
          <p:nvSpPr>
            <p:cNvPr id="570402" name="Rectangle 37"/>
            <p:cNvSpPr>
              <a:spLocks noChangeArrowheads="1"/>
            </p:cNvSpPr>
            <p:nvPr/>
          </p:nvSpPr>
          <p:spPr bwMode="auto">
            <a:xfrm>
              <a:off x="2605" y="1225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hlink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570403" name="Oval 38"/>
            <p:cNvSpPr>
              <a:spLocks noChangeArrowheads="1"/>
            </p:cNvSpPr>
            <p:nvPr/>
          </p:nvSpPr>
          <p:spPr bwMode="auto">
            <a:xfrm>
              <a:off x="2646" y="1487"/>
              <a:ext cx="65" cy="65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 altLang="en-US" sz="2400"/>
            </a:p>
          </p:txBody>
        </p:sp>
      </p:grpSp>
      <p:grpSp>
        <p:nvGrpSpPr>
          <p:cNvPr id="24615" name="Group 39"/>
          <p:cNvGrpSpPr>
            <a:grpSpLocks/>
          </p:cNvGrpSpPr>
          <p:nvPr/>
        </p:nvGrpSpPr>
        <p:grpSpPr bwMode="auto">
          <a:xfrm>
            <a:off x="5165725" y="3949700"/>
            <a:ext cx="361950" cy="414338"/>
            <a:chOff x="3254" y="2488"/>
            <a:chExt cx="228" cy="261"/>
          </a:xfrm>
        </p:grpSpPr>
        <p:sp>
          <p:nvSpPr>
            <p:cNvPr id="570405" name="Oval 40"/>
            <p:cNvSpPr>
              <a:spLocks noChangeArrowheads="1"/>
            </p:cNvSpPr>
            <p:nvPr/>
          </p:nvSpPr>
          <p:spPr bwMode="auto">
            <a:xfrm>
              <a:off x="3254" y="2488"/>
              <a:ext cx="65" cy="65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 altLang="en-US" sz="2400"/>
            </a:p>
          </p:txBody>
        </p:sp>
        <p:sp>
          <p:nvSpPr>
            <p:cNvPr id="570406" name="Rectangle 41"/>
            <p:cNvSpPr>
              <a:spLocks noChangeArrowheads="1"/>
            </p:cNvSpPr>
            <p:nvPr/>
          </p:nvSpPr>
          <p:spPr bwMode="auto">
            <a:xfrm>
              <a:off x="3277" y="2499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hlink"/>
                  </a:solidFill>
                  <a:latin typeface="Arial" charset="0"/>
                </a:rPr>
                <a:t>e</a:t>
              </a:r>
            </a:p>
          </p:txBody>
        </p:sp>
      </p:grp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3524250" y="6354763"/>
            <a:ext cx="261443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altLang="en-US" sz="2000" dirty="0">
                <a:latin typeface="Arial" charset="0"/>
              </a:rPr>
              <a:t>Αριθμός εργαζομένων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41" name="Rectangle 8"/>
          <p:cNvSpPr>
            <a:spLocks noChangeArrowheads="1"/>
          </p:cNvSpPr>
          <p:nvPr/>
        </p:nvSpPr>
        <p:spPr bwMode="auto">
          <a:xfrm rot="-5400000">
            <a:off x="-1587994" y="2930273"/>
            <a:ext cx="3877664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>
                <a:latin typeface="Arial" charset="0"/>
              </a:rPr>
              <a:t>Εργατικά κόστη (lc</a:t>
            </a:r>
            <a:r>
              <a:rPr lang="el-GR" altLang="en-US" sz="2000" dirty="0" smtClean="0">
                <a:latin typeface="Arial" charset="0"/>
              </a:rPr>
              <a:t>),</a:t>
            </a:r>
            <a:br>
              <a:rPr lang="el-GR" altLang="en-US" sz="2000" dirty="0" smtClean="0">
                <a:latin typeface="Arial" charset="0"/>
              </a:rPr>
            </a:br>
            <a:r>
              <a:rPr lang="el-GR" altLang="en-US" sz="2000" dirty="0" smtClean="0">
                <a:latin typeface="Arial" charset="0"/>
              </a:rPr>
              <a:t>επίπεδα </a:t>
            </a:r>
            <a:r>
              <a:rPr lang="el-GR" altLang="en-US" sz="2000" dirty="0">
                <a:latin typeface="Arial" charset="0"/>
              </a:rPr>
              <a:t>μισθών μετά φόρων (W)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42" name="Text Box 34"/>
          <p:cNvSpPr txBox="1">
            <a:spLocks noChangeArrowheads="1"/>
          </p:cNvSpPr>
          <p:nvPr/>
        </p:nvSpPr>
        <p:spPr bwMode="auto">
          <a:xfrm>
            <a:off x="0" y="381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b="1" dirty="0">
                <a:solidFill>
                  <a:schemeClr val="folHlink"/>
                </a:solidFill>
                <a:latin typeface="Arial" charset="0"/>
              </a:rPr>
              <a:t>Επίδραση μιας συνολικής περικοπής </a:t>
            </a:r>
            <a:r>
              <a:rPr lang="el-GR" altLang="en-US" b="1" dirty="0" smtClean="0">
                <a:solidFill>
                  <a:schemeClr val="folHlink"/>
                </a:solidFill>
                <a:latin typeface="Arial" charset="0"/>
              </a:rPr>
              <a:t>φόρου</a:t>
            </a:r>
            <a:endParaRPr lang="en-GB" altLang="en-US" b="1" dirty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43" name="AutoShape 20" descr="Parchment"/>
          <p:cNvSpPr>
            <a:spLocks noChangeArrowheads="1"/>
          </p:cNvSpPr>
          <p:nvPr/>
        </p:nvSpPr>
        <p:spPr bwMode="auto">
          <a:xfrm>
            <a:off x="6245225" y="3105150"/>
            <a:ext cx="1654175" cy="720725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222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altLang="en-US" sz="2000" dirty="0">
                <a:solidFill>
                  <a:schemeClr val="folHlink"/>
                </a:solidFill>
                <a:latin typeface="Arial" charset="0"/>
              </a:rPr>
              <a:t>Ισορροπία </a:t>
            </a:r>
            <a:r>
              <a:rPr lang="el-GR" altLang="en-US" sz="2000" dirty="0" smtClean="0">
                <a:solidFill>
                  <a:schemeClr val="folHlink"/>
                </a:solidFill>
                <a:latin typeface="Arial" charset="0"/>
              </a:rPr>
              <a:t>με</a:t>
            </a:r>
            <a:br>
              <a:rPr lang="el-GR" altLang="en-US" sz="2000" dirty="0" smtClean="0">
                <a:solidFill>
                  <a:schemeClr val="folHlink"/>
                </a:solidFill>
                <a:latin typeface="Arial" charset="0"/>
              </a:rPr>
            </a:br>
            <a:r>
              <a:rPr lang="el-GR" altLang="en-US" sz="2000" dirty="0" smtClean="0">
                <a:solidFill>
                  <a:schemeClr val="folHlink"/>
                </a:solidFill>
                <a:latin typeface="Arial" charset="0"/>
              </a:rPr>
              <a:t>τους </a:t>
            </a:r>
            <a:r>
              <a:rPr lang="el-GR" altLang="en-US" sz="2000" dirty="0">
                <a:solidFill>
                  <a:schemeClr val="folHlink"/>
                </a:solidFill>
                <a:latin typeface="Arial" charset="0"/>
              </a:rPr>
              <a:t>φόρους</a:t>
            </a:r>
            <a:endParaRPr lang="en-GB" altLang="en-US" sz="2000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4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Πολιτικές που στοχεύουν στην Προσφορά</a:t>
            </a:r>
            <a:endParaRPr lang="en-GB" dirty="0"/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2750" y="2951163"/>
            <a:ext cx="8312150" cy="160655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dirty="0" smtClean="0"/>
              <a:t>Οι πολιτικές που στοχεύουν στην Προσφορά και η Μακροοικονομία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98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833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ChangeArrowheads="1"/>
          </p:cNvSpPr>
          <p:nvPr/>
        </p:nvSpPr>
        <p:spPr bwMode="auto">
          <a:xfrm>
            <a:off x="1214438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2419" name="Line 4"/>
          <p:cNvSpPr>
            <a:spLocks noChangeShapeType="1"/>
          </p:cNvSpPr>
          <p:nvPr/>
        </p:nvSpPr>
        <p:spPr bwMode="auto">
          <a:xfrm>
            <a:off x="1214438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20" name="Line 5"/>
          <p:cNvSpPr>
            <a:spLocks noChangeShapeType="1"/>
          </p:cNvSpPr>
          <p:nvPr/>
        </p:nvSpPr>
        <p:spPr bwMode="auto">
          <a:xfrm>
            <a:off x="1214438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21" name="Rectangle 6"/>
          <p:cNvSpPr>
            <a:spLocks noChangeArrowheads="1"/>
          </p:cNvSpPr>
          <p:nvPr/>
        </p:nvSpPr>
        <p:spPr bwMode="auto">
          <a:xfrm>
            <a:off x="893763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>
                <a:latin typeface="Arial" charset="0"/>
              </a:rPr>
              <a:t>O</a:t>
            </a:r>
          </a:p>
        </p:txBody>
      </p:sp>
      <p:sp>
        <p:nvSpPr>
          <p:cNvPr id="572424" name="Line 9"/>
          <p:cNvSpPr>
            <a:spLocks noChangeShapeType="1"/>
          </p:cNvSpPr>
          <p:nvPr/>
        </p:nvSpPr>
        <p:spPr bwMode="auto">
          <a:xfrm>
            <a:off x="3125788" y="1065213"/>
            <a:ext cx="3735387" cy="44338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25" name="Line 10"/>
          <p:cNvSpPr>
            <a:spLocks noChangeShapeType="1"/>
          </p:cNvSpPr>
          <p:nvPr/>
        </p:nvSpPr>
        <p:spPr bwMode="auto">
          <a:xfrm flipV="1">
            <a:off x="3638550" y="1120775"/>
            <a:ext cx="1849438" cy="43227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26" name="Rectangle 11"/>
          <p:cNvSpPr>
            <a:spLocks noChangeArrowheads="1"/>
          </p:cNvSpPr>
          <p:nvPr/>
        </p:nvSpPr>
        <p:spPr bwMode="auto">
          <a:xfrm>
            <a:off x="5199063" y="717550"/>
            <a:ext cx="614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AS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72427" name="Rectangle 12"/>
          <p:cNvSpPr>
            <a:spLocks noChangeArrowheads="1"/>
          </p:cNvSpPr>
          <p:nvPr/>
        </p:nvSpPr>
        <p:spPr bwMode="auto">
          <a:xfrm>
            <a:off x="6878638" y="5334000"/>
            <a:ext cx="62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72428" name="Line 13"/>
          <p:cNvSpPr>
            <a:spLocks noChangeShapeType="1"/>
          </p:cNvSpPr>
          <p:nvPr/>
        </p:nvSpPr>
        <p:spPr bwMode="auto">
          <a:xfrm flipH="1">
            <a:off x="1220788" y="2403475"/>
            <a:ext cx="3021012" cy="0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29" name="Rectangle 14"/>
          <p:cNvSpPr>
            <a:spLocks noChangeArrowheads="1"/>
          </p:cNvSpPr>
          <p:nvPr/>
        </p:nvSpPr>
        <p:spPr bwMode="auto">
          <a:xfrm>
            <a:off x="725488" y="3757613"/>
            <a:ext cx="515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W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2430" name="Line 15"/>
          <p:cNvSpPr>
            <a:spLocks noChangeShapeType="1"/>
          </p:cNvSpPr>
          <p:nvPr/>
        </p:nvSpPr>
        <p:spPr bwMode="auto">
          <a:xfrm>
            <a:off x="4241800" y="3960813"/>
            <a:ext cx="0" cy="1958975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31" name="Rectangle 16"/>
          <p:cNvSpPr>
            <a:spLocks noChangeArrowheads="1"/>
          </p:cNvSpPr>
          <p:nvPr/>
        </p:nvSpPr>
        <p:spPr bwMode="auto">
          <a:xfrm>
            <a:off x="4006850" y="5938838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Q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2432" name="Line 17"/>
          <p:cNvSpPr>
            <a:spLocks noChangeShapeType="1"/>
          </p:cNvSpPr>
          <p:nvPr/>
        </p:nvSpPr>
        <p:spPr bwMode="auto">
          <a:xfrm flipV="1">
            <a:off x="4865688" y="1279525"/>
            <a:ext cx="950912" cy="4292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33" name="Rectangle 18"/>
          <p:cNvSpPr>
            <a:spLocks noChangeArrowheads="1"/>
          </p:cNvSpPr>
          <p:nvPr/>
        </p:nvSpPr>
        <p:spPr bwMode="auto">
          <a:xfrm>
            <a:off x="5724525" y="9398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folHlink"/>
                </a:solidFill>
                <a:latin typeface="Arial" charset="0"/>
              </a:rPr>
              <a:t>N</a:t>
            </a:r>
          </a:p>
        </p:txBody>
      </p:sp>
      <p:sp>
        <p:nvSpPr>
          <p:cNvPr id="572434" name="Line 19"/>
          <p:cNvSpPr>
            <a:spLocks noChangeShapeType="1"/>
          </p:cNvSpPr>
          <p:nvPr/>
        </p:nvSpPr>
        <p:spPr bwMode="auto">
          <a:xfrm>
            <a:off x="4333875" y="3995738"/>
            <a:ext cx="80645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35" name="Rectangle 22"/>
          <p:cNvSpPr>
            <a:spLocks noChangeArrowheads="1"/>
          </p:cNvSpPr>
          <p:nvPr/>
        </p:nvSpPr>
        <p:spPr bwMode="auto">
          <a:xfrm>
            <a:off x="4135438" y="19446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a</a:t>
            </a:r>
          </a:p>
        </p:txBody>
      </p:sp>
      <p:sp>
        <p:nvSpPr>
          <p:cNvPr id="572436" name="Rectangle 23"/>
          <p:cNvSpPr>
            <a:spLocks noChangeArrowheads="1"/>
          </p:cNvSpPr>
          <p:nvPr/>
        </p:nvSpPr>
        <p:spPr bwMode="auto">
          <a:xfrm>
            <a:off x="3914775" y="396081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b</a:t>
            </a:r>
          </a:p>
        </p:txBody>
      </p:sp>
      <p:sp>
        <p:nvSpPr>
          <p:cNvPr id="572437" name="Line 24"/>
          <p:cNvSpPr>
            <a:spLocks noChangeShapeType="1"/>
          </p:cNvSpPr>
          <p:nvPr/>
        </p:nvSpPr>
        <p:spPr bwMode="auto">
          <a:xfrm flipH="1">
            <a:off x="1239838" y="4005263"/>
            <a:ext cx="3001962" cy="0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38" name="Line 25"/>
          <p:cNvSpPr>
            <a:spLocks noChangeShapeType="1"/>
          </p:cNvSpPr>
          <p:nvPr/>
        </p:nvSpPr>
        <p:spPr bwMode="auto">
          <a:xfrm flipV="1">
            <a:off x="4241800" y="2439988"/>
            <a:ext cx="0" cy="15208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39" name="Rectangle 26"/>
          <p:cNvSpPr>
            <a:spLocks noChangeArrowheads="1"/>
          </p:cNvSpPr>
          <p:nvPr/>
        </p:nvSpPr>
        <p:spPr bwMode="auto">
          <a:xfrm>
            <a:off x="800100" y="2155825"/>
            <a:ext cx="4333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defTabSz="762000"/>
            <a:r>
              <a:rPr lang="en-GB" altLang="en-US" sz="2400" i="1">
                <a:solidFill>
                  <a:schemeClr val="hlink"/>
                </a:solidFill>
                <a:latin typeface="Arial" charset="0"/>
              </a:rPr>
              <a:t>k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2440" name="Oval 27"/>
          <p:cNvSpPr>
            <a:spLocks noChangeArrowheads="1"/>
          </p:cNvSpPr>
          <p:nvPr/>
        </p:nvSpPr>
        <p:spPr bwMode="auto">
          <a:xfrm>
            <a:off x="4189413" y="3962400"/>
            <a:ext cx="103187" cy="10318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2441" name="Oval 28"/>
          <p:cNvSpPr>
            <a:spLocks noChangeArrowheads="1"/>
          </p:cNvSpPr>
          <p:nvPr/>
        </p:nvSpPr>
        <p:spPr bwMode="auto">
          <a:xfrm>
            <a:off x="5165725" y="3949700"/>
            <a:ext cx="103188" cy="10318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2442" name="Rectangle 29"/>
          <p:cNvSpPr>
            <a:spLocks noChangeArrowheads="1"/>
          </p:cNvSpPr>
          <p:nvPr/>
        </p:nvSpPr>
        <p:spPr bwMode="auto">
          <a:xfrm>
            <a:off x="5202238" y="39671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e</a:t>
            </a:r>
          </a:p>
        </p:txBody>
      </p:sp>
      <p:sp>
        <p:nvSpPr>
          <p:cNvPr id="572443" name="Line 32"/>
          <p:cNvSpPr>
            <a:spLocks noChangeShapeType="1"/>
          </p:cNvSpPr>
          <p:nvPr/>
        </p:nvSpPr>
        <p:spPr bwMode="auto">
          <a:xfrm flipH="1">
            <a:off x="1147763" y="1927225"/>
            <a:ext cx="512762" cy="365125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44" name="Rectangle 33"/>
          <p:cNvSpPr>
            <a:spLocks noChangeArrowheads="1"/>
          </p:cNvSpPr>
          <p:nvPr/>
        </p:nvSpPr>
        <p:spPr bwMode="auto">
          <a:xfrm>
            <a:off x="3908425" y="2773363"/>
            <a:ext cx="3365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1800">
                <a:solidFill>
                  <a:schemeClr val="accent1"/>
                </a:solidFill>
                <a:latin typeface="Arial" charset="0"/>
              </a:rPr>
              <a:t>T</a:t>
            </a:r>
          </a:p>
          <a:p>
            <a:pPr algn="ctr" defTabSz="762000"/>
            <a:r>
              <a:rPr lang="en-GB" altLang="en-US" sz="1800">
                <a:solidFill>
                  <a:schemeClr val="accent1"/>
                </a:solidFill>
                <a:latin typeface="Arial" charset="0"/>
              </a:rPr>
              <a:t>A</a:t>
            </a:r>
          </a:p>
          <a:p>
            <a:pPr algn="ctr" defTabSz="762000"/>
            <a:r>
              <a:rPr lang="en-GB" altLang="en-US" sz="1800">
                <a:solidFill>
                  <a:schemeClr val="accent1"/>
                </a:solidFill>
                <a:latin typeface="Arial" charset="0"/>
              </a:rPr>
              <a:t>X</a:t>
            </a:r>
          </a:p>
        </p:txBody>
      </p:sp>
      <p:sp>
        <p:nvSpPr>
          <p:cNvPr id="572445" name="Line 34"/>
          <p:cNvSpPr>
            <a:spLocks noChangeShapeType="1"/>
          </p:cNvSpPr>
          <p:nvPr/>
        </p:nvSpPr>
        <p:spPr bwMode="auto">
          <a:xfrm flipV="1">
            <a:off x="4059238" y="2457450"/>
            <a:ext cx="0" cy="274638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46" name="Line 35"/>
          <p:cNvSpPr>
            <a:spLocks noChangeShapeType="1"/>
          </p:cNvSpPr>
          <p:nvPr/>
        </p:nvSpPr>
        <p:spPr bwMode="auto">
          <a:xfrm>
            <a:off x="4059238" y="3648075"/>
            <a:ext cx="0" cy="276225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2447" name="Oval 36"/>
          <p:cNvSpPr>
            <a:spLocks noChangeArrowheads="1"/>
          </p:cNvSpPr>
          <p:nvPr/>
        </p:nvSpPr>
        <p:spPr bwMode="auto">
          <a:xfrm>
            <a:off x="4200525" y="2360613"/>
            <a:ext cx="103188" cy="103187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3524250" y="6354763"/>
            <a:ext cx="261443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altLang="en-US" sz="2000" dirty="0">
                <a:latin typeface="Arial" charset="0"/>
              </a:rPr>
              <a:t>Αριθμός εργαζομένων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36" name="Rectangle 8"/>
          <p:cNvSpPr>
            <a:spLocks noChangeArrowheads="1"/>
          </p:cNvSpPr>
          <p:nvPr/>
        </p:nvSpPr>
        <p:spPr bwMode="auto">
          <a:xfrm rot="-5400000">
            <a:off x="-1587994" y="2930273"/>
            <a:ext cx="3877664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>
                <a:latin typeface="Arial" charset="0"/>
              </a:rPr>
              <a:t>Εργατικά κόστη (lc</a:t>
            </a:r>
            <a:r>
              <a:rPr lang="el-GR" altLang="en-US" sz="2000" dirty="0" smtClean="0">
                <a:latin typeface="Arial" charset="0"/>
              </a:rPr>
              <a:t>),</a:t>
            </a:r>
            <a:br>
              <a:rPr lang="el-GR" altLang="en-US" sz="2000" dirty="0" smtClean="0">
                <a:latin typeface="Arial" charset="0"/>
              </a:rPr>
            </a:br>
            <a:r>
              <a:rPr lang="el-GR" altLang="en-US" sz="2000" dirty="0" smtClean="0">
                <a:latin typeface="Arial" charset="0"/>
              </a:rPr>
              <a:t>επίπεδα </a:t>
            </a:r>
            <a:r>
              <a:rPr lang="el-GR" altLang="en-US" sz="2000" dirty="0">
                <a:latin typeface="Arial" charset="0"/>
              </a:rPr>
              <a:t>μισθών μετά φόρων (W)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37" name="Text Box 34"/>
          <p:cNvSpPr txBox="1">
            <a:spLocks noChangeArrowheads="1"/>
          </p:cNvSpPr>
          <p:nvPr/>
        </p:nvSpPr>
        <p:spPr bwMode="auto">
          <a:xfrm>
            <a:off x="0" y="381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b="1" dirty="0">
                <a:solidFill>
                  <a:schemeClr val="folHlink"/>
                </a:solidFill>
                <a:latin typeface="Arial" charset="0"/>
              </a:rPr>
              <a:t>Επίδραση μιας συνολικής περικοπής </a:t>
            </a:r>
            <a:r>
              <a:rPr lang="el-GR" altLang="en-US" b="1" dirty="0" smtClean="0">
                <a:solidFill>
                  <a:schemeClr val="folHlink"/>
                </a:solidFill>
                <a:latin typeface="Arial" charset="0"/>
              </a:rPr>
              <a:t>φόρου</a:t>
            </a:r>
            <a:endParaRPr lang="en-GB" altLang="en-US" b="1" dirty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38" name="AutoShape 41" descr="Parchment"/>
          <p:cNvSpPr>
            <a:spLocks noChangeArrowheads="1"/>
          </p:cNvSpPr>
          <p:nvPr/>
        </p:nvSpPr>
        <p:spPr bwMode="auto">
          <a:xfrm>
            <a:off x="1390651" y="717550"/>
            <a:ext cx="1880088" cy="1597025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222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Μισθοί</a:t>
            </a:r>
            <a:b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προ φόρων</a:t>
            </a:r>
            <a:b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(</a:t>
            </a:r>
            <a:r>
              <a:rPr lang="el-GR" altLang="en-US" sz="1900" dirty="0">
                <a:solidFill>
                  <a:schemeClr val="accent1"/>
                </a:solidFill>
                <a:latin typeface="Arial" charset="0"/>
              </a:rPr>
              <a:t>κόστος </a:t>
            </a: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εργασίας</a:t>
            </a:r>
            <a:b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ανά</a:t>
            </a:r>
            <a:r>
              <a:rPr lang="el-GR" altLang="en-US" sz="1900" dirty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μονάδα</a:t>
            </a:r>
            <a:b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προϊόντος</a:t>
            </a:r>
            <a:r>
              <a:rPr lang="el-GR" altLang="en-US" sz="1900" dirty="0">
                <a:solidFill>
                  <a:schemeClr val="accent1"/>
                </a:solidFill>
                <a:latin typeface="Arial" charset="0"/>
              </a:rPr>
              <a:t>)</a:t>
            </a:r>
            <a:endParaRPr lang="en-GB" altLang="en-US" sz="1900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39" name="AutoShape 20" descr="Parchment"/>
          <p:cNvSpPr>
            <a:spLocks noChangeArrowheads="1"/>
          </p:cNvSpPr>
          <p:nvPr/>
        </p:nvSpPr>
        <p:spPr bwMode="auto">
          <a:xfrm>
            <a:off x="6245225" y="3105150"/>
            <a:ext cx="1654175" cy="720725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222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altLang="en-US" sz="2000" dirty="0">
                <a:solidFill>
                  <a:schemeClr val="folHlink"/>
                </a:solidFill>
                <a:latin typeface="Arial" charset="0"/>
              </a:rPr>
              <a:t>Ισορροπία </a:t>
            </a:r>
            <a:r>
              <a:rPr lang="el-GR" altLang="en-US" sz="2000" dirty="0" smtClean="0">
                <a:solidFill>
                  <a:schemeClr val="folHlink"/>
                </a:solidFill>
                <a:latin typeface="Arial" charset="0"/>
              </a:rPr>
              <a:t>με</a:t>
            </a:r>
            <a:br>
              <a:rPr lang="el-GR" altLang="en-US" sz="2000" dirty="0" smtClean="0">
                <a:solidFill>
                  <a:schemeClr val="folHlink"/>
                </a:solidFill>
                <a:latin typeface="Arial" charset="0"/>
              </a:rPr>
            </a:br>
            <a:r>
              <a:rPr lang="el-GR" altLang="en-US" sz="2000" dirty="0" smtClean="0">
                <a:solidFill>
                  <a:schemeClr val="folHlink"/>
                </a:solidFill>
                <a:latin typeface="Arial" charset="0"/>
              </a:rPr>
              <a:t>τους </a:t>
            </a:r>
            <a:r>
              <a:rPr lang="el-GR" altLang="en-US" sz="2000" dirty="0">
                <a:solidFill>
                  <a:schemeClr val="folHlink"/>
                </a:solidFill>
                <a:latin typeface="Arial" charset="0"/>
              </a:rPr>
              <a:t>φόρους</a:t>
            </a:r>
            <a:endParaRPr lang="en-GB" altLang="en-US" sz="2000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ChangeArrowheads="1"/>
          </p:cNvSpPr>
          <p:nvPr/>
        </p:nvSpPr>
        <p:spPr bwMode="auto">
          <a:xfrm>
            <a:off x="1214438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4467" name="Line 3"/>
          <p:cNvSpPr>
            <a:spLocks noChangeShapeType="1"/>
          </p:cNvSpPr>
          <p:nvPr/>
        </p:nvSpPr>
        <p:spPr bwMode="auto">
          <a:xfrm flipH="1" flipV="1">
            <a:off x="1092200" y="4179888"/>
            <a:ext cx="574675" cy="757237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68" name="Line 5"/>
          <p:cNvSpPr>
            <a:spLocks noChangeShapeType="1"/>
          </p:cNvSpPr>
          <p:nvPr/>
        </p:nvSpPr>
        <p:spPr bwMode="auto">
          <a:xfrm>
            <a:off x="1214438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69" name="Line 6"/>
          <p:cNvSpPr>
            <a:spLocks noChangeShapeType="1"/>
          </p:cNvSpPr>
          <p:nvPr/>
        </p:nvSpPr>
        <p:spPr bwMode="auto">
          <a:xfrm>
            <a:off x="1214438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70" name="Rectangle 7"/>
          <p:cNvSpPr>
            <a:spLocks noChangeArrowheads="1"/>
          </p:cNvSpPr>
          <p:nvPr/>
        </p:nvSpPr>
        <p:spPr bwMode="auto">
          <a:xfrm>
            <a:off x="893763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>
                <a:latin typeface="Arial" charset="0"/>
              </a:rPr>
              <a:t>O</a:t>
            </a:r>
          </a:p>
        </p:txBody>
      </p:sp>
      <p:sp>
        <p:nvSpPr>
          <p:cNvPr id="574473" name="Line 10"/>
          <p:cNvSpPr>
            <a:spLocks noChangeShapeType="1"/>
          </p:cNvSpPr>
          <p:nvPr/>
        </p:nvSpPr>
        <p:spPr bwMode="auto">
          <a:xfrm>
            <a:off x="3125788" y="1065213"/>
            <a:ext cx="3735387" cy="44338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74" name="Line 11"/>
          <p:cNvSpPr>
            <a:spLocks noChangeShapeType="1"/>
          </p:cNvSpPr>
          <p:nvPr/>
        </p:nvSpPr>
        <p:spPr bwMode="auto">
          <a:xfrm flipV="1">
            <a:off x="3638550" y="1120775"/>
            <a:ext cx="1849438" cy="43227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75" name="Rectangle 12"/>
          <p:cNvSpPr>
            <a:spLocks noChangeArrowheads="1"/>
          </p:cNvSpPr>
          <p:nvPr/>
        </p:nvSpPr>
        <p:spPr bwMode="auto">
          <a:xfrm>
            <a:off x="5199063" y="717550"/>
            <a:ext cx="614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AS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74476" name="Rectangle 13"/>
          <p:cNvSpPr>
            <a:spLocks noChangeArrowheads="1"/>
          </p:cNvSpPr>
          <p:nvPr/>
        </p:nvSpPr>
        <p:spPr bwMode="auto">
          <a:xfrm>
            <a:off x="6878638" y="5334000"/>
            <a:ext cx="62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74477" name="Line 14"/>
          <p:cNvSpPr>
            <a:spLocks noChangeShapeType="1"/>
          </p:cNvSpPr>
          <p:nvPr/>
        </p:nvSpPr>
        <p:spPr bwMode="auto">
          <a:xfrm flipH="1">
            <a:off x="1220788" y="2403475"/>
            <a:ext cx="3021012" cy="0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78" name="Rectangle 15"/>
          <p:cNvSpPr>
            <a:spLocks noChangeArrowheads="1"/>
          </p:cNvSpPr>
          <p:nvPr/>
        </p:nvSpPr>
        <p:spPr bwMode="auto">
          <a:xfrm>
            <a:off x="725488" y="3757613"/>
            <a:ext cx="515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W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4479" name="Line 16"/>
          <p:cNvSpPr>
            <a:spLocks noChangeShapeType="1"/>
          </p:cNvSpPr>
          <p:nvPr/>
        </p:nvSpPr>
        <p:spPr bwMode="auto">
          <a:xfrm>
            <a:off x="4241800" y="3960813"/>
            <a:ext cx="0" cy="1958975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80" name="Rectangle 17"/>
          <p:cNvSpPr>
            <a:spLocks noChangeArrowheads="1"/>
          </p:cNvSpPr>
          <p:nvPr/>
        </p:nvSpPr>
        <p:spPr bwMode="auto">
          <a:xfrm>
            <a:off x="4006850" y="5938838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Q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4481" name="Line 18"/>
          <p:cNvSpPr>
            <a:spLocks noChangeShapeType="1"/>
          </p:cNvSpPr>
          <p:nvPr/>
        </p:nvSpPr>
        <p:spPr bwMode="auto">
          <a:xfrm flipV="1">
            <a:off x="4865688" y="1279525"/>
            <a:ext cx="950912" cy="4292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82" name="Rectangle 19"/>
          <p:cNvSpPr>
            <a:spLocks noChangeArrowheads="1"/>
          </p:cNvSpPr>
          <p:nvPr/>
        </p:nvSpPr>
        <p:spPr bwMode="auto">
          <a:xfrm>
            <a:off x="5724525" y="9398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folHlink"/>
                </a:solidFill>
                <a:latin typeface="Arial" charset="0"/>
              </a:rPr>
              <a:t>N</a:t>
            </a:r>
          </a:p>
        </p:txBody>
      </p:sp>
      <p:sp>
        <p:nvSpPr>
          <p:cNvPr id="574483" name="Line 20"/>
          <p:cNvSpPr>
            <a:spLocks noChangeShapeType="1"/>
          </p:cNvSpPr>
          <p:nvPr/>
        </p:nvSpPr>
        <p:spPr bwMode="auto">
          <a:xfrm>
            <a:off x="4333875" y="3995738"/>
            <a:ext cx="80645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84" name="Rectangle 23"/>
          <p:cNvSpPr>
            <a:spLocks noChangeArrowheads="1"/>
          </p:cNvSpPr>
          <p:nvPr/>
        </p:nvSpPr>
        <p:spPr bwMode="auto">
          <a:xfrm>
            <a:off x="4135438" y="19446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a</a:t>
            </a:r>
          </a:p>
        </p:txBody>
      </p:sp>
      <p:sp>
        <p:nvSpPr>
          <p:cNvPr id="574485" name="Rectangle 24"/>
          <p:cNvSpPr>
            <a:spLocks noChangeArrowheads="1"/>
          </p:cNvSpPr>
          <p:nvPr/>
        </p:nvSpPr>
        <p:spPr bwMode="auto">
          <a:xfrm>
            <a:off x="3914775" y="396081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b</a:t>
            </a:r>
          </a:p>
        </p:txBody>
      </p:sp>
      <p:sp>
        <p:nvSpPr>
          <p:cNvPr id="574486" name="Line 25"/>
          <p:cNvSpPr>
            <a:spLocks noChangeShapeType="1"/>
          </p:cNvSpPr>
          <p:nvPr/>
        </p:nvSpPr>
        <p:spPr bwMode="auto">
          <a:xfrm flipH="1">
            <a:off x="1239838" y="4005263"/>
            <a:ext cx="3001962" cy="0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87" name="Line 26"/>
          <p:cNvSpPr>
            <a:spLocks noChangeShapeType="1"/>
          </p:cNvSpPr>
          <p:nvPr/>
        </p:nvSpPr>
        <p:spPr bwMode="auto">
          <a:xfrm flipV="1">
            <a:off x="4241800" y="2439988"/>
            <a:ext cx="0" cy="15208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88" name="Rectangle 27"/>
          <p:cNvSpPr>
            <a:spLocks noChangeArrowheads="1"/>
          </p:cNvSpPr>
          <p:nvPr/>
        </p:nvSpPr>
        <p:spPr bwMode="auto">
          <a:xfrm>
            <a:off x="792163" y="2155825"/>
            <a:ext cx="441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defTabSz="762000"/>
            <a:r>
              <a:rPr lang="en-GB" altLang="en-US" sz="2400" i="1">
                <a:solidFill>
                  <a:schemeClr val="hlink"/>
                </a:solidFill>
                <a:latin typeface="Arial" charset="0"/>
              </a:rPr>
              <a:t>k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4489" name="Oval 28"/>
          <p:cNvSpPr>
            <a:spLocks noChangeArrowheads="1"/>
          </p:cNvSpPr>
          <p:nvPr/>
        </p:nvSpPr>
        <p:spPr bwMode="auto">
          <a:xfrm>
            <a:off x="4189413" y="3962400"/>
            <a:ext cx="103187" cy="10318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4490" name="Oval 29"/>
          <p:cNvSpPr>
            <a:spLocks noChangeArrowheads="1"/>
          </p:cNvSpPr>
          <p:nvPr/>
        </p:nvSpPr>
        <p:spPr bwMode="auto">
          <a:xfrm>
            <a:off x="5165725" y="3949700"/>
            <a:ext cx="103188" cy="10318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4491" name="Rectangle 30"/>
          <p:cNvSpPr>
            <a:spLocks noChangeArrowheads="1"/>
          </p:cNvSpPr>
          <p:nvPr/>
        </p:nvSpPr>
        <p:spPr bwMode="auto">
          <a:xfrm>
            <a:off x="5202238" y="39671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e</a:t>
            </a:r>
          </a:p>
        </p:txBody>
      </p:sp>
      <p:sp>
        <p:nvSpPr>
          <p:cNvPr id="574492" name="Line 33"/>
          <p:cNvSpPr>
            <a:spLocks noChangeShapeType="1"/>
          </p:cNvSpPr>
          <p:nvPr/>
        </p:nvSpPr>
        <p:spPr bwMode="auto">
          <a:xfrm flipH="1">
            <a:off x="1147763" y="1927225"/>
            <a:ext cx="512762" cy="365125"/>
          </a:xfrm>
          <a:prstGeom prst="line">
            <a:avLst/>
          </a:prstGeom>
          <a:noFill/>
          <a:ln w="12700">
            <a:solidFill>
              <a:schemeClr val="hlink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93" name="AutoShape 34" descr="Parchment"/>
          <p:cNvSpPr>
            <a:spLocks noChangeArrowheads="1"/>
          </p:cNvSpPr>
          <p:nvPr/>
        </p:nvSpPr>
        <p:spPr bwMode="auto">
          <a:xfrm>
            <a:off x="1377950" y="4229100"/>
            <a:ext cx="2276475" cy="994269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222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altLang="en-US" sz="1900" dirty="0">
                <a:solidFill>
                  <a:schemeClr val="accent1"/>
                </a:solidFill>
                <a:latin typeface="Arial" charset="0"/>
              </a:rPr>
              <a:t>Ποσοστό </a:t>
            </a: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μισθού</a:t>
            </a:r>
            <a:b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μετά </a:t>
            </a:r>
            <a:r>
              <a:rPr lang="el-GR" altLang="en-US" sz="1900" dirty="0">
                <a:solidFill>
                  <a:schemeClr val="accent1"/>
                </a:solidFill>
                <a:latin typeface="Arial" charset="0"/>
              </a:rPr>
              <a:t>το </a:t>
            </a: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φόρο</a:t>
            </a:r>
            <a:b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en-GB" altLang="en-US" sz="1900" dirty="0" smtClean="0">
                <a:solidFill>
                  <a:schemeClr val="accent1"/>
                </a:solidFill>
                <a:latin typeface="Arial" charset="0"/>
              </a:rPr>
              <a:t>(`take-home’ wage)</a:t>
            </a:r>
            <a:endParaRPr lang="en-GB" altLang="en-US" sz="1900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574494" name="Rectangle 36"/>
          <p:cNvSpPr>
            <a:spLocks noChangeArrowheads="1"/>
          </p:cNvSpPr>
          <p:nvPr/>
        </p:nvSpPr>
        <p:spPr bwMode="auto">
          <a:xfrm>
            <a:off x="3908425" y="2773363"/>
            <a:ext cx="3365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1800">
                <a:solidFill>
                  <a:schemeClr val="accent1"/>
                </a:solidFill>
                <a:latin typeface="Arial" charset="0"/>
              </a:rPr>
              <a:t>T</a:t>
            </a:r>
          </a:p>
          <a:p>
            <a:pPr algn="ctr" defTabSz="762000"/>
            <a:r>
              <a:rPr lang="en-GB" altLang="en-US" sz="1800">
                <a:solidFill>
                  <a:schemeClr val="accent1"/>
                </a:solidFill>
                <a:latin typeface="Arial" charset="0"/>
              </a:rPr>
              <a:t>A</a:t>
            </a:r>
          </a:p>
          <a:p>
            <a:pPr algn="ctr" defTabSz="762000"/>
            <a:r>
              <a:rPr lang="en-GB" altLang="en-US" sz="1800">
                <a:solidFill>
                  <a:schemeClr val="accent1"/>
                </a:solidFill>
                <a:latin typeface="Arial" charset="0"/>
              </a:rPr>
              <a:t>X</a:t>
            </a:r>
          </a:p>
        </p:txBody>
      </p:sp>
      <p:sp>
        <p:nvSpPr>
          <p:cNvPr id="574495" name="Line 37"/>
          <p:cNvSpPr>
            <a:spLocks noChangeShapeType="1"/>
          </p:cNvSpPr>
          <p:nvPr/>
        </p:nvSpPr>
        <p:spPr bwMode="auto">
          <a:xfrm flipV="1">
            <a:off x="4059238" y="2457450"/>
            <a:ext cx="0" cy="274638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96" name="Line 38"/>
          <p:cNvSpPr>
            <a:spLocks noChangeShapeType="1"/>
          </p:cNvSpPr>
          <p:nvPr/>
        </p:nvSpPr>
        <p:spPr bwMode="auto">
          <a:xfrm>
            <a:off x="4059238" y="3648075"/>
            <a:ext cx="0" cy="276225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4497" name="Oval 39"/>
          <p:cNvSpPr>
            <a:spLocks noChangeArrowheads="1"/>
          </p:cNvSpPr>
          <p:nvPr/>
        </p:nvSpPr>
        <p:spPr bwMode="auto">
          <a:xfrm>
            <a:off x="4200525" y="2360613"/>
            <a:ext cx="103188" cy="103187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4498" name="AutoShape 41" descr="Parchment"/>
          <p:cNvSpPr>
            <a:spLocks noChangeArrowheads="1"/>
          </p:cNvSpPr>
          <p:nvPr/>
        </p:nvSpPr>
        <p:spPr bwMode="auto">
          <a:xfrm>
            <a:off x="1390651" y="717550"/>
            <a:ext cx="1880088" cy="1597025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22225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Μισθοί</a:t>
            </a:r>
            <a:b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προ φόρων</a:t>
            </a:r>
            <a:b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(</a:t>
            </a:r>
            <a:r>
              <a:rPr lang="el-GR" altLang="en-US" sz="1900" dirty="0">
                <a:solidFill>
                  <a:schemeClr val="accent1"/>
                </a:solidFill>
                <a:latin typeface="Arial" charset="0"/>
              </a:rPr>
              <a:t>κόστος </a:t>
            </a: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εργασίας</a:t>
            </a:r>
            <a:b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ανά</a:t>
            </a:r>
            <a:r>
              <a:rPr lang="el-GR" altLang="en-US" sz="1900" dirty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μονάδα</a:t>
            </a:r>
            <a:b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προϊόντος</a:t>
            </a:r>
            <a:r>
              <a:rPr lang="el-GR" altLang="en-US" sz="1900" dirty="0">
                <a:solidFill>
                  <a:schemeClr val="accent1"/>
                </a:solidFill>
                <a:latin typeface="Arial" charset="0"/>
              </a:rPr>
              <a:t>)</a:t>
            </a:r>
            <a:endParaRPr lang="en-GB" altLang="en-US" sz="1900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24596" name="AutoShape 20" descr="Parchment"/>
          <p:cNvSpPr>
            <a:spLocks noChangeArrowheads="1"/>
          </p:cNvSpPr>
          <p:nvPr/>
        </p:nvSpPr>
        <p:spPr bwMode="auto">
          <a:xfrm>
            <a:off x="6245225" y="3105150"/>
            <a:ext cx="1654175" cy="720725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222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altLang="en-US" sz="2000" dirty="0">
                <a:solidFill>
                  <a:schemeClr val="folHlink"/>
                </a:solidFill>
                <a:latin typeface="Arial" charset="0"/>
              </a:rPr>
              <a:t>Ισορροπία </a:t>
            </a:r>
            <a:r>
              <a:rPr lang="el-GR" altLang="en-US" sz="2000" dirty="0" smtClean="0">
                <a:solidFill>
                  <a:schemeClr val="folHlink"/>
                </a:solidFill>
                <a:latin typeface="Arial" charset="0"/>
              </a:rPr>
              <a:t>με</a:t>
            </a:r>
            <a:br>
              <a:rPr lang="el-GR" altLang="en-US" sz="2000" dirty="0" smtClean="0">
                <a:solidFill>
                  <a:schemeClr val="folHlink"/>
                </a:solidFill>
                <a:latin typeface="Arial" charset="0"/>
              </a:rPr>
            </a:br>
            <a:r>
              <a:rPr lang="el-GR" altLang="en-US" sz="2000" dirty="0" smtClean="0">
                <a:solidFill>
                  <a:schemeClr val="folHlink"/>
                </a:solidFill>
                <a:latin typeface="Arial" charset="0"/>
              </a:rPr>
              <a:t>τους </a:t>
            </a:r>
            <a:r>
              <a:rPr lang="el-GR" altLang="en-US" sz="2000" dirty="0">
                <a:solidFill>
                  <a:schemeClr val="folHlink"/>
                </a:solidFill>
                <a:latin typeface="Arial" charset="0"/>
              </a:rPr>
              <a:t>φόρους</a:t>
            </a:r>
            <a:endParaRPr lang="en-GB" altLang="en-US" sz="2000" dirty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auto">
          <a:xfrm>
            <a:off x="3524250" y="6354763"/>
            <a:ext cx="261443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altLang="en-US" sz="2000" dirty="0">
                <a:latin typeface="Arial" charset="0"/>
              </a:rPr>
              <a:t>Αριθμός εργαζομένων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 rot="-5400000">
            <a:off x="-1587994" y="2930273"/>
            <a:ext cx="3877664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>
                <a:latin typeface="Arial" charset="0"/>
              </a:rPr>
              <a:t>Εργατικά κόστη (lc</a:t>
            </a:r>
            <a:r>
              <a:rPr lang="el-GR" altLang="en-US" sz="2000" dirty="0" smtClean="0">
                <a:latin typeface="Arial" charset="0"/>
              </a:rPr>
              <a:t>),</a:t>
            </a:r>
            <a:br>
              <a:rPr lang="el-GR" altLang="en-US" sz="2000" dirty="0" smtClean="0">
                <a:latin typeface="Arial" charset="0"/>
              </a:rPr>
            </a:br>
            <a:r>
              <a:rPr lang="el-GR" altLang="en-US" sz="2000" dirty="0" smtClean="0">
                <a:latin typeface="Arial" charset="0"/>
              </a:rPr>
              <a:t>επίπεδα </a:t>
            </a:r>
            <a:r>
              <a:rPr lang="el-GR" altLang="en-US" sz="2000" dirty="0">
                <a:latin typeface="Arial" charset="0"/>
              </a:rPr>
              <a:t>μισθών μετά φόρων (W)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39" name="Text Box 34"/>
          <p:cNvSpPr txBox="1">
            <a:spLocks noChangeArrowheads="1"/>
          </p:cNvSpPr>
          <p:nvPr/>
        </p:nvSpPr>
        <p:spPr bwMode="auto">
          <a:xfrm>
            <a:off x="0" y="381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b="1" dirty="0">
                <a:solidFill>
                  <a:schemeClr val="folHlink"/>
                </a:solidFill>
                <a:latin typeface="Arial" charset="0"/>
              </a:rPr>
              <a:t>Επίδραση μιας συνολικής περικοπής </a:t>
            </a:r>
            <a:r>
              <a:rPr lang="el-GR" altLang="en-US" b="1" dirty="0" smtClean="0">
                <a:solidFill>
                  <a:schemeClr val="folHlink"/>
                </a:solidFill>
                <a:latin typeface="Arial" charset="0"/>
              </a:rPr>
              <a:t>φόρου</a:t>
            </a:r>
            <a:endParaRPr lang="en-GB" altLang="en-US" b="1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/>
          <p:cNvSpPr>
            <a:spLocks noChangeArrowheads="1"/>
          </p:cNvSpPr>
          <p:nvPr/>
        </p:nvSpPr>
        <p:spPr bwMode="auto">
          <a:xfrm>
            <a:off x="1214438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6515" name="Line 4"/>
          <p:cNvSpPr>
            <a:spLocks noChangeShapeType="1"/>
          </p:cNvSpPr>
          <p:nvPr/>
        </p:nvSpPr>
        <p:spPr bwMode="auto">
          <a:xfrm>
            <a:off x="1214438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6516" name="Line 5"/>
          <p:cNvSpPr>
            <a:spLocks noChangeShapeType="1"/>
          </p:cNvSpPr>
          <p:nvPr/>
        </p:nvSpPr>
        <p:spPr bwMode="auto">
          <a:xfrm>
            <a:off x="1214438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6517" name="Rectangle 6"/>
          <p:cNvSpPr>
            <a:spLocks noChangeArrowheads="1"/>
          </p:cNvSpPr>
          <p:nvPr/>
        </p:nvSpPr>
        <p:spPr bwMode="auto">
          <a:xfrm>
            <a:off x="893763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>
                <a:latin typeface="Arial" charset="0"/>
              </a:rPr>
              <a:t>O</a:t>
            </a:r>
          </a:p>
        </p:txBody>
      </p:sp>
      <p:sp>
        <p:nvSpPr>
          <p:cNvPr id="576520" name="Line 9"/>
          <p:cNvSpPr>
            <a:spLocks noChangeShapeType="1"/>
          </p:cNvSpPr>
          <p:nvPr/>
        </p:nvSpPr>
        <p:spPr bwMode="auto">
          <a:xfrm>
            <a:off x="3125788" y="1065213"/>
            <a:ext cx="3735387" cy="44338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6521" name="Line 10"/>
          <p:cNvSpPr>
            <a:spLocks noChangeShapeType="1"/>
          </p:cNvSpPr>
          <p:nvPr/>
        </p:nvSpPr>
        <p:spPr bwMode="auto">
          <a:xfrm flipV="1">
            <a:off x="3638550" y="1120775"/>
            <a:ext cx="1849438" cy="43227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6522" name="Rectangle 11"/>
          <p:cNvSpPr>
            <a:spLocks noChangeArrowheads="1"/>
          </p:cNvSpPr>
          <p:nvPr/>
        </p:nvSpPr>
        <p:spPr bwMode="auto">
          <a:xfrm>
            <a:off x="5199063" y="717550"/>
            <a:ext cx="614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AS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76523" name="Rectangle 12"/>
          <p:cNvSpPr>
            <a:spLocks noChangeArrowheads="1"/>
          </p:cNvSpPr>
          <p:nvPr/>
        </p:nvSpPr>
        <p:spPr bwMode="auto">
          <a:xfrm>
            <a:off x="6878638" y="5334000"/>
            <a:ext cx="62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76524" name="Line 13"/>
          <p:cNvSpPr>
            <a:spLocks noChangeShapeType="1"/>
          </p:cNvSpPr>
          <p:nvPr/>
        </p:nvSpPr>
        <p:spPr bwMode="auto">
          <a:xfrm flipH="1">
            <a:off x="1220788" y="2403475"/>
            <a:ext cx="3021012" cy="0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6525" name="Rectangle 14"/>
          <p:cNvSpPr>
            <a:spLocks noChangeArrowheads="1"/>
          </p:cNvSpPr>
          <p:nvPr/>
        </p:nvSpPr>
        <p:spPr bwMode="auto">
          <a:xfrm>
            <a:off x="725488" y="3757613"/>
            <a:ext cx="515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W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6526" name="Line 15"/>
          <p:cNvSpPr>
            <a:spLocks noChangeShapeType="1"/>
          </p:cNvSpPr>
          <p:nvPr/>
        </p:nvSpPr>
        <p:spPr bwMode="auto">
          <a:xfrm>
            <a:off x="4241800" y="3960813"/>
            <a:ext cx="0" cy="1958975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6527" name="Rectangle 16"/>
          <p:cNvSpPr>
            <a:spLocks noChangeArrowheads="1"/>
          </p:cNvSpPr>
          <p:nvPr/>
        </p:nvSpPr>
        <p:spPr bwMode="auto">
          <a:xfrm>
            <a:off x="4006850" y="5938838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Q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6528" name="Line 17"/>
          <p:cNvSpPr>
            <a:spLocks noChangeShapeType="1"/>
          </p:cNvSpPr>
          <p:nvPr/>
        </p:nvSpPr>
        <p:spPr bwMode="auto">
          <a:xfrm flipV="1">
            <a:off x="4865688" y="1279525"/>
            <a:ext cx="950912" cy="4292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6529" name="Rectangle 18"/>
          <p:cNvSpPr>
            <a:spLocks noChangeArrowheads="1"/>
          </p:cNvSpPr>
          <p:nvPr/>
        </p:nvSpPr>
        <p:spPr bwMode="auto">
          <a:xfrm>
            <a:off x="5724525" y="9398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folHlink"/>
                </a:solidFill>
                <a:latin typeface="Arial" charset="0"/>
              </a:rPr>
              <a:t>N</a:t>
            </a:r>
          </a:p>
        </p:txBody>
      </p:sp>
      <p:sp>
        <p:nvSpPr>
          <p:cNvPr id="576530" name="Line 19"/>
          <p:cNvSpPr>
            <a:spLocks noChangeShapeType="1"/>
          </p:cNvSpPr>
          <p:nvPr/>
        </p:nvSpPr>
        <p:spPr bwMode="auto">
          <a:xfrm>
            <a:off x="4333875" y="3995738"/>
            <a:ext cx="80645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30741" name="AutoShape 21" descr="Parchment"/>
          <p:cNvSpPr>
            <a:spLocks noChangeArrowheads="1"/>
          </p:cNvSpPr>
          <p:nvPr/>
        </p:nvSpPr>
        <p:spPr bwMode="auto">
          <a:xfrm>
            <a:off x="6245225" y="3105150"/>
            <a:ext cx="1663700" cy="1049338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22225">
            <a:solidFill>
              <a:srgbClr val="6600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altLang="en-US" sz="1900" dirty="0">
                <a:solidFill>
                  <a:schemeClr val="accent2"/>
                </a:solidFill>
                <a:latin typeface="Arial" charset="0"/>
              </a:rPr>
              <a:t>Ισορροπία </a:t>
            </a:r>
            <a:r>
              <a:rPr lang="el-GR" altLang="en-US" sz="1900" dirty="0" smtClean="0">
                <a:solidFill>
                  <a:schemeClr val="accent2"/>
                </a:solidFill>
                <a:latin typeface="Arial" charset="0"/>
              </a:rPr>
              <a:t>με</a:t>
            </a:r>
            <a:br>
              <a:rPr lang="el-GR" altLang="en-US" sz="1900" dirty="0" smtClean="0">
                <a:solidFill>
                  <a:schemeClr val="accent2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2"/>
                </a:solidFill>
                <a:latin typeface="Arial" charset="0"/>
              </a:rPr>
              <a:t>φορολογική</a:t>
            </a:r>
          </a:p>
          <a:p>
            <a:pPr algn="ctr"/>
            <a:r>
              <a:rPr lang="el-GR" altLang="en-US" sz="1900" dirty="0" smtClean="0">
                <a:solidFill>
                  <a:schemeClr val="accent2"/>
                </a:solidFill>
                <a:latin typeface="Arial" charset="0"/>
              </a:rPr>
              <a:t>περικοπή</a:t>
            </a:r>
            <a:endParaRPr lang="en-GB" altLang="en-US" sz="190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76532" name="Rectangle 23"/>
          <p:cNvSpPr>
            <a:spLocks noChangeArrowheads="1"/>
          </p:cNvSpPr>
          <p:nvPr/>
        </p:nvSpPr>
        <p:spPr bwMode="auto">
          <a:xfrm>
            <a:off x="4135438" y="19446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a</a:t>
            </a:r>
          </a:p>
        </p:txBody>
      </p:sp>
      <p:sp>
        <p:nvSpPr>
          <p:cNvPr id="576533" name="Rectangle 24"/>
          <p:cNvSpPr>
            <a:spLocks noChangeArrowheads="1"/>
          </p:cNvSpPr>
          <p:nvPr/>
        </p:nvSpPr>
        <p:spPr bwMode="auto">
          <a:xfrm>
            <a:off x="3914775" y="396081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b</a:t>
            </a:r>
          </a:p>
        </p:txBody>
      </p:sp>
      <p:sp>
        <p:nvSpPr>
          <p:cNvPr id="576534" name="Line 25"/>
          <p:cNvSpPr>
            <a:spLocks noChangeShapeType="1"/>
          </p:cNvSpPr>
          <p:nvPr/>
        </p:nvSpPr>
        <p:spPr bwMode="auto">
          <a:xfrm flipH="1">
            <a:off x="1239838" y="4005263"/>
            <a:ext cx="3001962" cy="0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6535" name="Line 26"/>
          <p:cNvSpPr>
            <a:spLocks noChangeShapeType="1"/>
          </p:cNvSpPr>
          <p:nvPr/>
        </p:nvSpPr>
        <p:spPr bwMode="auto">
          <a:xfrm flipV="1">
            <a:off x="4241800" y="2439988"/>
            <a:ext cx="0" cy="15208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6536" name="Rectangle 27"/>
          <p:cNvSpPr>
            <a:spLocks noChangeArrowheads="1"/>
          </p:cNvSpPr>
          <p:nvPr/>
        </p:nvSpPr>
        <p:spPr bwMode="auto">
          <a:xfrm>
            <a:off x="792163" y="2155825"/>
            <a:ext cx="441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defTabSz="762000"/>
            <a:r>
              <a:rPr lang="en-GB" altLang="en-US" sz="2400" i="1">
                <a:solidFill>
                  <a:schemeClr val="hlink"/>
                </a:solidFill>
                <a:latin typeface="Arial" charset="0"/>
              </a:rPr>
              <a:t>k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6537" name="Oval 28"/>
          <p:cNvSpPr>
            <a:spLocks noChangeArrowheads="1"/>
          </p:cNvSpPr>
          <p:nvPr/>
        </p:nvSpPr>
        <p:spPr bwMode="auto">
          <a:xfrm>
            <a:off x="4189413" y="3962400"/>
            <a:ext cx="103187" cy="10318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6538" name="Oval 29"/>
          <p:cNvSpPr>
            <a:spLocks noChangeArrowheads="1"/>
          </p:cNvSpPr>
          <p:nvPr/>
        </p:nvSpPr>
        <p:spPr bwMode="auto">
          <a:xfrm>
            <a:off x="5165725" y="3949700"/>
            <a:ext cx="103188" cy="10318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6539" name="Rectangle 30"/>
          <p:cNvSpPr>
            <a:spLocks noChangeArrowheads="1"/>
          </p:cNvSpPr>
          <p:nvPr/>
        </p:nvSpPr>
        <p:spPr bwMode="auto">
          <a:xfrm>
            <a:off x="5202238" y="39671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e</a:t>
            </a:r>
          </a:p>
        </p:txBody>
      </p:sp>
      <p:sp>
        <p:nvSpPr>
          <p:cNvPr id="30751" name="Line 31"/>
          <p:cNvSpPr>
            <a:spLocks noChangeShapeType="1"/>
          </p:cNvSpPr>
          <p:nvPr/>
        </p:nvSpPr>
        <p:spPr bwMode="auto">
          <a:xfrm>
            <a:off x="4443413" y="2659063"/>
            <a:ext cx="0" cy="8985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30752" name="Group 32"/>
          <p:cNvGrpSpPr>
            <a:grpSpLocks/>
          </p:cNvGrpSpPr>
          <p:nvPr/>
        </p:nvGrpSpPr>
        <p:grpSpPr bwMode="auto">
          <a:xfrm>
            <a:off x="4270375" y="3521075"/>
            <a:ext cx="577850" cy="2803525"/>
            <a:chOff x="2690" y="2218"/>
            <a:chExt cx="364" cy="1766"/>
          </a:xfrm>
        </p:grpSpPr>
        <p:sp>
          <p:nvSpPr>
            <p:cNvPr id="576542" name="Line 33"/>
            <p:cNvSpPr>
              <a:spLocks noChangeShapeType="1"/>
            </p:cNvSpPr>
            <p:nvPr/>
          </p:nvSpPr>
          <p:spPr bwMode="auto">
            <a:xfrm>
              <a:off x="2799" y="2218"/>
              <a:ext cx="0" cy="151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76543" name="Rectangle 34"/>
            <p:cNvSpPr>
              <a:spLocks noChangeArrowheads="1"/>
            </p:cNvSpPr>
            <p:nvPr/>
          </p:nvSpPr>
          <p:spPr bwMode="auto">
            <a:xfrm>
              <a:off x="2690" y="3734"/>
              <a:ext cx="3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accent2"/>
                  </a:solidFill>
                  <a:latin typeface="Arial" charset="0"/>
                </a:rPr>
                <a:t>Q</a:t>
              </a:r>
              <a:r>
                <a:rPr lang="en-GB" altLang="en-US" sz="2000" baseline="-25000">
                  <a:solidFill>
                    <a:schemeClr val="accent2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30755" name="Line 35"/>
          <p:cNvSpPr>
            <a:spLocks noChangeShapeType="1"/>
          </p:cNvSpPr>
          <p:nvPr/>
        </p:nvSpPr>
        <p:spPr bwMode="auto">
          <a:xfrm flipH="1">
            <a:off x="4518025" y="3519488"/>
            <a:ext cx="739775" cy="1587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30756" name="Group 36"/>
          <p:cNvGrpSpPr>
            <a:grpSpLocks/>
          </p:cNvGrpSpPr>
          <p:nvPr/>
        </p:nvGrpSpPr>
        <p:grpSpPr bwMode="auto">
          <a:xfrm>
            <a:off x="5262563" y="3208338"/>
            <a:ext cx="352425" cy="396875"/>
            <a:chOff x="3315" y="2021"/>
            <a:chExt cx="222" cy="250"/>
          </a:xfrm>
        </p:grpSpPr>
        <p:sp>
          <p:nvSpPr>
            <p:cNvPr id="576546" name="Oval 37"/>
            <p:cNvSpPr>
              <a:spLocks noChangeArrowheads="1"/>
            </p:cNvSpPr>
            <p:nvPr/>
          </p:nvSpPr>
          <p:spPr bwMode="auto">
            <a:xfrm>
              <a:off x="3315" y="2179"/>
              <a:ext cx="65" cy="65"/>
            </a:xfrm>
            <a:prstGeom prst="ellipse">
              <a:avLst/>
            </a:prstGeom>
            <a:solidFill>
              <a:srgbClr val="FFCCCC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 altLang="en-US" sz="2400"/>
            </a:p>
          </p:txBody>
        </p:sp>
        <p:sp>
          <p:nvSpPr>
            <p:cNvPr id="576547" name="Rectangle 38"/>
            <p:cNvSpPr>
              <a:spLocks noChangeArrowheads="1"/>
            </p:cNvSpPr>
            <p:nvPr/>
          </p:nvSpPr>
          <p:spPr bwMode="auto">
            <a:xfrm>
              <a:off x="3377" y="2021"/>
              <a:ext cx="1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accent2"/>
                  </a:solidFill>
                  <a:latin typeface="Arial" charset="0"/>
                </a:rPr>
                <a:t>f</a:t>
              </a:r>
            </a:p>
          </p:txBody>
        </p:sp>
      </p:grpSp>
      <p:grpSp>
        <p:nvGrpSpPr>
          <p:cNvPr id="30759" name="Group 39"/>
          <p:cNvGrpSpPr>
            <a:grpSpLocks/>
          </p:cNvGrpSpPr>
          <p:nvPr/>
        </p:nvGrpSpPr>
        <p:grpSpPr bwMode="auto">
          <a:xfrm>
            <a:off x="730250" y="3251200"/>
            <a:ext cx="3713163" cy="396875"/>
            <a:chOff x="460" y="2048"/>
            <a:chExt cx="2339" cy="250"/>
          </a:xfrm>
        </p:grpSpPr>
        <p:sp>
          <p:nvSpPr>
            <p:cNvPr id="576549" name="Line 40"/>
            <p:cNvSpPr>
              <a:spLocks noChangeShapeType="1"/>
            </p:cNvSpPr>
            <p:nvPr/>
          </p:nvSpPr>
          <p:spPr bwMode="auto">
            <a:xfrm flipH="1">
              <a:off x="781" y="2206"/>
              <a:ext cx="2018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76550" name="Rectangle 41"/>
            <p:cNvSpPr>
              <a:spLocks noChangeArrowheads="1"/>
            </p:cNvSpPr>
            <p:nvPr/>
          </p:nvSpPr>
          <p:spPr bwMode="auto">
            <a:xfrm>
              <a:off x="460" y="2048"/>
              <a:ext cx="32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accent2"/>
                  </a:solidFill>
                  <a:latin typeface="Arial" charset="0"/>
                </a:rPr>
                <a:t>W</a:t>
              </a:r>
              <a:r>
                <a:rPr lang="en-GB" altLang="en-US" sz="2000" baseline="-25000">
                  <a:solidFill>
                    <a:schemeClr val="accent2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30762" name="Group 42"/>
          <p:cNvGrpSpPr>
            <a:grpSpLocks/>
          </p:cNvGrpSpPr>
          <p:nvPr/>
        </p:nvGrpSpPr>
        <p:grpSpPr bwMode="auto">
          <a:xfrm>
            <a:off x="774700" y="2435225"/>
            <a:ext cx="3668713" cy="461963"/>
            <a:chOff x="488" y="1534"/>
            <a:chExt cx="2311" cy="291"/>
          </a:xfrm>
        </p:grpSpPr>
        <p:sp>
          <p:nvSpPr>
            <p:cNvPr id="576552" name="Line 43"/>
            <p:cNvSpPr>
              <a:spLocks noChangeShapeType="1"/>
            </p:cNvSpPr>
            <p:nvPr/>
          </p:nvSpPr>
          <p:spPr bwMode="auto">
            <a:xfrm flipH="1">
              <a:off x="792" y="1664"/>
              <a:ext cx="2007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76553" name="Rectangle 44"/>
            <p:cNvSpPr>
              <a:spLocks noChangeArrowheads="1"/>
            </p:cNvSpPr>
            <p:nvPr/>
          </p:nvSpPr>
          <p:spPr bwMode="auto">
            <a:xfrm>
              <a:off x="488" y="1534"/>
              <a:ext cx="28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400" i="1">
                  <a:solidFill>
                    <a:schemeClr val="accent2"/>
                  </a:solidFill>
                  <a:latin typeface="Arial" charset="0"/>
                </a:rPr>
                <a:t>k</a:t>
              </a:r>
              <a:r>
                <a:rPr lang="en-GB" altLang="en-US" sz="2000" baseline="-25000">
                  <a:solidFill>
                    <a:schemeClr val="accent2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576554" name="Oval 45"/>
          <p:cNvSpPr>
            <a:spLocks noChangeArrowheads="1"/>
          </p:cNvSpPr>
          <p:nvPr/>
        </p:nvSpPr>
        <p:spPr bwMode="auto">
          <a:xfrm>
            <a:off x="4200525" y="2360613"/>
            <a:ext cx="103188" cy="103187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grpSp>
        <p:nvGrpSpPr>
          <p:cNvPr id="30766" name="Group 46"/>
          <p:cNvGrpSpPr>
            <a:grpSpLocks/>
          </p:cNvGrpSpPr>
          <p:nvPr/>
        </p:nvGrpSpPr>
        <p:grpSpPr bwMode="auto">
          <a:xfrm>
            <a:off x="4395788" y="2257425"/>
            <a:ext cx="331787" cy="420688"/>
            <a:chOff x="2769" y="1422"/>
            <a:chExt cx="209" cy="265"/>
          </a:xfrm>
        </p:grpSpPr>
        <p:sp>
          <p:nvSpPr>
            <p:cNvPr id="576556" name="Rectangle 47"/>
            <p:cNvSpPr>
              <a:spLocks noChangeArrowheads="1"/>
            </p:cNvSpPr>
            <p:nvPr/>
          </p:nvSpPr>
          <p:spPr bwMode="auto">
            <a:xfrm>
              <a:off x="2782" y="1422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accent2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576557" name="Oval 48"/>
            <p:cNvSpPr>
              <a:spLocks noChangeArrowheads="1"/>
            </p:cNvSpPr>
            <p:nvPr/>
          </p:nvSpPr>
          <p:spPr bwMode="auto">
            <a:xfrm>
              <a:off x="2769" y="1622"/>
              <a:ext cx="65" cy="65"/>
            </a:xfrm>
            <a:prstGeom prst="ellipse">
              <a:avLst/>
            </a:prstGeom>
            <a:solidFill>
              <a:srgbClr val="FFCCCC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 altLang="en-US" sz="2400"/>
            </a:p>
          </p:txBody>
        </p:sp>
      </p:grpSp>
      <p:grpSp>
        <p:nvGrpSpPr>
          <p:cNvPr id="30769" name="Group 49"/>
          <p:cNvGrpSpPr>
            <a:grpSpLocks/>
          </p:cNvGrpSpPr>
          <p:nvPr/>
        </p:nvGrpSpPr>
        <p:grpSpPr bwMode="auto">
          <a:xfrm>
            <a:off x="4402138" y="3173413"/>
            <a:ext cx="406400" cy="396875"/>
            <a:chOff x="2773" y="1999"/>
            <a:chExt cx="256" cy="250"/>
          </a:xfrm>
        </p:grpSpPr>
        <p:sp>
          <p:nvSpPr>
            <p:cNvPr id="576559" name="Oval 50"/>
            <p:cNvSpPr>
              <a:spLocks noChangeArrowheads="1"/>
            </p:cNvSpPr>
            <p:nvPr/>
          </p:nvSpPr>
          <p:spPr bwMode="auto">
            <a:xfrm>
              <a:off x="2773" y="2169"/>
              <a:ext cx="65" cy="65"/>
            </a:xfrm>
            <a:prstGeom prst="ellipse">
              <a:avLst/>
            </a:prstGeom>
            <a:solidFill>
              <a:srgbClr val="FFCCCC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 altLang="en-US" sz="2400"/>
            </a:p>
          </p:txBody>
        </p:sp>
        <p:sp>
          <p:nvSpPr>
            <p:cNvPr id="576560" name="Rectangle 51"/>
            <p:cNvSpPr>
              <a:spLocks noChangeArrowheads="1"/>
            </p:cNvSpPr>
            <p:nvPr/>
          </p:nvSpPr>
          <p:spPr bwMode="auto">
            <a:xfrm>
              <a:off x="2824" y="1999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accent2"/>
                  </a:solidFill>
                  <a:latin typeface="Arial" charset="0"/>
                </a:rPr>
                <a:t>d</a:t>
              </a:r>
            </a:p>
          </p:txBody>
        </p:sp>
      </p:grp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3524250" y="6354763"/>
            <a:ext cx="261443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altLang="en-US" sz="2000" dirty="0">
                <a:latin typeface="Arial" charset="0"/>
              </a:rPr>
              <a:t>Αριθμός εργαζομένων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 rot="-5400000">
            <a:off x="-1587994" y="2930273"/>
            <a:ext cx="3877664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>
                <a:latin typeface="Arial" charset="0"/>
              </a:rPr>
              <a:t>Εργατικά κόστη (lc</a:t>
            </a:r>
            <a:r>
              <a:rPr lang="el-GR" altLang="en-US" sz="2000" dirty="0" smtClean="0">
                <a:latin typeface="Arial" charset="0"/>
              </a:rPr>
              <a:t>),</a:t>
            </a:r>
            <a:br>
              <a:rPr lang="el-GR" altLang="en-US" sz="2000" dirty="0" smtClean="0">
                <a:latin typeface="Arial" charset="0"/>
              </a:rPr>
            </a:br>
            <a:r>
              <a:rPr lang="el-GR" altLang="en-US" sz="2000" dirty="0" smtClean="0">
                <a:latin typeface="Arial" charset="0"/>
              </a:rPr>
              <a:t>επίπεδα </a:t>
            </a:r>
            <a:r>
              <a:rPr lang="el-GR" altLang="en-US" sz="2000" dirty="0">
                <a:latin typeface="Arial" charset="0"/>
              </a:rPr>
              <a:t>μισθών μετά φόρων (W)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52" name="Text Box 34"/>
          <p:cNvSpPr txBox="1">
            <a:spLocks noChangeArrowheads="1"/>
          </p:cNvSpPr>
          <p:nvPr/>
        </p:nvSpPr>
        <p:spPr bwMode="auto">
          <a:xfrm>
            <a:off x="0" y="381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b="1" dirty="0">
                <a:solidFill>
                  <a:schemeClr val="folHlink"/>
                </a:solidFill>
                <a:latin typeface="Arial" charset="0"/>
              </a:rPr>
              <a:t>Επίδραση μιας συνολικής περικοπής </a:t>
            </a:r>
            <a:r>
              <a:rPr lang="el-GR" altLang="en-US" b="1" dirty="0" smtClean="0">
                <a:solidFill>
                  <a:schemeClr val="folHlink"/>
                </a:solidFill>
                <a:latin typeface="Arial" charset="0"/>
              </a:rPr>
              <a:t>φόρου</a:t>
            </a:r>
            <a:endParaRPr lang="en-GB" altLang="en-US" b="1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0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1" grpId="0" animBg="1" autoUpdateAnimBg="0"/>
      <p:bldP spid="30751" grpId="0" animBg="1"/>
      <p:bldP spid="3075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/>
          <p:cNvSpPr>
            <a:spLocks noChangeArrowheads="1"/>
          </p:cNvSpPr>
          <p:nvPr/>
        </p:nvSpPr>
        <p:spPr bwMode="auto">
          <a:xfrm>
            <a:off x="1214438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8563" name="Line 4"/>
          <p:cNvSpPr>
            <a:spLocks noChangeShapeType="1"/>
          </p:cNvSpPr>
          <p:nvPr/>
        </p:nvSpPr>
        <p:spPr bwMode="auto">
          <a:xfrm>
            <a:off x="1214438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64" name="Line 5"/>
          <p:cNvSpPr>
            <a:spLocks noChangeShapeType="1"/>
          </p:cNvSpPr>
          <p:nvPr/>
        </p:nvSpPr>
        <p:spPr bwMode="auto">
          <a:xfrm>
            <a:off x="1214438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65" name="Rectangle 6"/>
          <p:cNvSpPr>
            <a:spLocks noChangeArrowheads="1"/>
          </p:cNvSpPr>
          <p:nvPr/>
        </p:nvSpPr>
        <p:spPr bwMode="auto">
          <a:xfrm>
            <a:off x="893763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>
                <a:latin typeface="Arial" charset="0"/>
              </a:rPr>
              <a:t>O</a:t>
            </a:r>
          </a:p>
        </p:txBody>
      </p:sp>
      <p:sp>
        <p:nvSpPr>
          <p:cNvPr id="578568" name="Line 9"/>
          <p:cNvSpPr>
            <a:spLocks noChangeShapeType="1"/>
          </p:cNvSpPr>
          <p:nvPr/>
        </p:nvSpPr>
        <p:spPr bwMode="auto">
          <a:xfrm>
            <a:off x="3125788" y="1065213"/>
            <a:ext cx="3735387" cy="44338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69" name="Line 10"/>
          <p:cNvSpPr>
            <a:spLocks noChangeShapeType="1"/>
          </p:cNvSpPr>
          <p:nvPr/>
        </p:nvSpPr>
        <p:spPr bwMode="auto">
          <a:xfrm flipV="1">
            <a:off x="3638550" y="1120775"/>
            <a:ext cx="1849438" cy="43227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70" name="Rectangle 11"/>
          <p:cNvSpPr>
            <a:spLocks noChangeArrowheads="1"/>
          </p:cNvSpPr>
          <p:nvPr/>
        </p:nvSpPr>
        <p:spPr bwMode="auto">
          <a:xfrm>
            <a:off x="5199063" y="717550"/>
            <a:ext cx="614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AS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78571" name="Rectangle 12"/>
          <p:cNvSpPr>
            <a:spLocks noChangeArrowheads="1"/>
          </p:cNvSpPr>
          <p:nvPr/>
        </p:nvSpPr>
        <p:spPr bwMode="auto">
          <a:xfrm>
            <a:off x="6878638" y="5334000"/>
            <a:ext cx="62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78572" name="Line 13"/>
          <p:cNvSpPr>
            <a:spLocks noChangeShapeType="1"/>
          </p:cNvSpPr>
          <p:nvPr/>
        </p:nvSpPr>
        <p:spPr bwMode="auto">
          <a:xfrm flipH="1">
            <a:off x="1220788" y="2403475"/>
            <a:ext cx="3021012" cy="0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73" name="Rectangle 14"/>
          <p:cNvSpPr>
            <a:spLocks noChangeArrowheads="1"/>
          </p:cNvSpPr>
          <p:nvPr/>
        </p:nvSpPr>
        <p:spPr bwMode="auto">
          <a:xfrm>
            <a:off x="725488" y="3757613"/>
            <a:ext cx="515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W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8574" name="Line 15"/>
          <p:cNvSpPr>
            <a:spLocks noChangeShapeType="1"/>
          </p:cNvSpPr>
          <p:nvPr/>
        </p:nvSpPr>
        <p:spPr bwMode="auto">
          <a:xfrm>
            <a:off x="4241800" y="3960813"/>
            <a:ext cx="0" cy="1958975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75" name="Rectangle 16"/>
          <p:cNvSpPr>
            <a:spLocks noChangeArrowheads="1"/>
          </p:cNvSpPr>
          <p:nvPr/>
        </p:nvSpPr>
        <p:spPr bwMode="auto">
          <a:xfrm>
            <a:off x="4006850" y="5938838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Q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8576" name="Line 17"/>
          <p:cNvSpPr>
            <a:spLocks noChangeShapeType="1"/>
          </p:cNvSpPr>
          <p:nvPr/>
        </p:nvSpPr>
        <p:spPr bwMode="auto">
          <a:xfrm flipV="1">
            <a:off x="4865688" y="1279525"/>
            <a:ext cx="950912" cy="4292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77" name="Rectangle 18"/>
          <p:cNvSpPr>
            <a:spLocks noChangeArrowheads="1"/>
          </p:cNvSpPr>
          <p:nvPr/>
        </p:nvSpPr>
        <p:spPr bwMode="auto">
          <a:xfrm>
            <a:off x="5724525" y="9398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folHlink"/>
                </a:solidFill>
                <a:latin typeface="Arial" charset="0"/>
              </a:rPr>
              <a:t>N</a:t>
            </a:r>
          </a:p>
        </p:txBody>
      </p:sp>
      <p:sp>
        <p:nvSpPr>
          <p:cNvPr id="578578" name="Line 19"/>
          <p:cNvSpPr>
            <a:spLocks noChangeShapeType="1"/>
          </p:cNvSpPr>
          <p:nvPr/>
        </p:nvSpPr>
        <p:spPr bwMode="auto">
          <a:xfrm>
            <a:off x="4333875" y="3995738"/>
            <a:ext cx="80645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79" name="Rectangle 22"/>
          <p:cNvSpPr>
            <a:spLocks noChangeArrowheads="1"/>
          </p:cNvSpPr>
          <p:nvPr/>
        </p:nvSpPr>
        <p:spPr bwMode="auto">
          <a:xfrm>
            <a:off x="4135438" y="194468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a</a:t>
            </a:r>
          </a:p>
        </p:txBody>
      </p:sp>
      <p:sp>
        <p:nvSpPr>
          <p:cNvPr id="578580" name="Rectangle 23"/>
          <p:cNvSpPr>
            <a:spLocks noChangeArrowheads="1"/>
          </p:cNvSpPr>
          <p:nvPr/>
        </p:nvSpPr>
        <p:spPr bwMode="auto">
          <a:xfrm>
            <a:off x="3914775" y="396081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b</a:t>
            </a:r>
          </a:p>
        </p:txBody>
      </p:sp>
      <p:sp>
        <p:nvSpPr>
          <p:cNvPr id="578581" name="Line 24"/>
          <p:cNvSpPr>
            <a:spLocks noChangeShapeType="1"/>
          </p:cNvSpPr>
          <p:nvPr/>
        </p:nvSpPr>
        <p:spPr bwMode="auto">
          <a:xfrm flipH="1">
            <a:off x="1239838" y="4005263"/>
            <a:ext cx="3001962" cy="0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82" name="Line 25"/>
          <p:cNvSpPr>
            <a:spLocks noChangeShapeType="1"/>
          </p:cNvSpPr>
          <p:nvPr/>
        </p:nvSpPr>
        <p:spPr bwMode="auto">
          <a:xfrm flipV="1">
            <a:off x="4241800" y="2439988"/>
            <a:ext cx="0" cy="1520825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83" name="Rectangle 26"/>
          <p:cNvSpPr>
            <a:spLocks noChangeArrowheads="1"/>
          </p:cNvSpPr>
          <p:nvPr/>
        </p:nvSpPr>
        <p:spPr bwMode="auto">
          <a:xfrm>
            <a:off x="793750" y="2155825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defTabSz="762000"/>
            <a:r>
              <a:rPr lang="en-GB" altLang="en-US" sz="2400" i="1">
                <a:solidFill>
                  <a:schemeClr val="hlink"/>
                </a:solidFill>
                <a:latin typeface="Arial" charset="0"/>
              </a:rPr>
              <a:t>k</a:t>
            </a:r>
            <a:r>
              <a:rPr lang="en-GB" altLang="en-US" sz="2000" baseline="-25000">
                <a:solidFill>
                  <a:schemeClr val="hlink"/>
                </a:solidFill>
                <a:latin typeface="Arial" charset="0"/>
              </a:rPr>
              <a:t>1</a:t>
            </a:r>
          </a:p>
        </p:txBody>
      </p:sp>
      <p:sp>
        <p:nvSpPr>
          <p:cNvPr id="578584" name="Oval 27"/>
          <p:cNvSpPr>
            <a:spLocks noChangeArrowheads="1"/>
          </p:cNvSpPr>
          <p:nvPr/>
        </p:nvSpPr>
        <p:spPr bwMode="auto">
          <a:xfrm>
            <a:off x="4189413" y="3962400"/>
            <a:ext cx="103187" cy="10318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8585" name="Oval 28"/>
          <p:cNvSpPr>
            <a:spLocks noChangeArrowheads="1"/>
          </p:cNvSpPr>
          <p:nvPr/>
        </p:nvSpPr>
        <p:spPr bwMode="auto">
          <a:xfrm>
            <a:off x="5165725" y="3949700"/>
            <a:ext cx="103188" cy="103188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8586" name="Rectangle 29"/>
          <p:cNvSpPr>
            <a:spLocks noChangeArrowheads="1"/>
          </p:cNvSpPr>
          <p:nvPr/>
        </p:nvSpPr>
        <p:spPr bwMode="auto">
          <a:xfrm>
            <a:off x="5202238" y="3967163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e</a:t>
            </a:r>
          </a:p>
        </p:txBody>
      </p:sp>
      <p:sp>
        <p:nvSpPr>
          <p:cNvPr id="578587" name="Line 30"/>
          <p:cNvSpPr>
            <a:spLocks noChangeShapeType="1"/>
          </p:cNvSpPr>
          <p:nvPr/>
        </p:nvSpPr>
        <p:spPr bwMode="auto">
          <a:xfrm>
            <a:off x="4443413" y="2659063"/>
            <a:ext cx="0" cy="8985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88" name="Line 31"/>
          <p:cNvSpPr>
            <a:spLocks noChangeShapeType="1"/>
          </p:cNvSpPr>
          <p:nvPr/>
        </p:nvSpPr>
        <p:spPr bwMode="auto">
          <a:xfrm flipH="1">
            <a:off x="1257300" y="2641600"/>
            <a:ext cx="3186113" cy="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89" name="Line 32"/>
          <p:cNvSpPr>
            <a:spLocks noChangeShapeType="1"/>
          </p:cNvSpPr>
          <p:nvPr/>
        </p:nvSpPr>
        <p:spPr bwMode="auto">
          <a:xfrm flipH="1">
            <a:off x="1239838" y="3502025"/>
            <a:ext cx="3203575" cy="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90" name="Line 33"/>
          <p:cNvSpPr>
            <a:spLocks noChangeShapeType="1"/>
          </p:cNvSpPr>
          <p:nvPr/>
        </p:nvSpPr>
        <p:spPr bwMode="auto">
          <a:xfrm>
            <a:off x="4443413" y="3521075"/>
            <a:ext cx="0" cy="240030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91" name="Oval 34"/>
          <p:cNvSpPr>
            <a:spLocks noChangeArrowheads="1"/>
          </p:cNvSpPr>
          <p:nvPr/>
        </p:nvSpPr>
        <p:spPr bwMode="auto">
          <a:xfrm>
            <a:off x="4402138" y="3443288"/>
            <a:ext cx="103187" cy="103187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8592" name="Rectangle 35"/>
          <p:cNvSpPr>
            <a:spLocks noChangeArrowheads="1"/>
          </p:cNvSpPr>
          <p:nvPr/>
        </p:nvSpPr>
        <p:spPr bwMode="auto">
          <a:xfrm>
            <a:off x="4270375" y="5927725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accent2"/>
                </a:solidFill>
                <a:latin typeface="Arial" charset="0"/>
              </a:rPr>
              <a:t>Q</a:t>
            </a:r>
            <a:r>
              <a:rPr lang="en-GB" altLang="en-US" sz="2000" baseline="-25000">
                <a:solidFill>
                  <a:schemeClr val="accent2"/>
                </a:solidFill>
                <a:latin typeface="Arial" charset="0"/>
              </a:rPr>
              <a:t>2</a:t>
            </a:r>
          </a:p>
        </p:txBody>
      </p:sp>
      <p:sp>
        <p:nvSpPr>
          <p:cNvPr id="578593" name="Oval 36"/>
          <p:cNvSpPr>
            <a:spLocks noChangeArrowheads="1"/>
          </p:cNvSpPr>
          <p:nvPr/>
        </p:nvSpPr>
        <p:spPr bwMode="auto">
          <a:xfrm>
            <a:off x="5262563" y="3459163"/>
            <a:ext cx="103187" cy="103187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8594" name="Line 37"/>
          <p:cNvSpPr>
            <a:spLocks noChangeShapeType="1"/>
          </p:cNvSpPr>
          <p:nvPr/>
        </p:nvSpPr>
        <p:spPr bwMode="auto">
          <a:xfrm flipH="1">
            <a:off x="4521200" y="3521075"/>
            <a:ext cx="728663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595" name="Rectangle 38"/>
          <p:cNvSpPr>
            <a:spLocks noChangeArrowheads="1"/>
          </p:cNvSpPr>
          <p:nvPr/>
        </p:nvSpPr>
        <p:spPr bwMode="auto">
          <a:xfrm>
            <a:off x="4416425" y="22574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accent2"/>
                </a:solidFill>
                <a:latin typeface="Arial" charset="0"/>
              </a:rPr>
              <a:t>c</a:t>
            </a:r>
          </a:p>
        </p:txBody>
      </p:sp>
      <p:sp>
        <p:nvSpPr>
          <p:cNvPr id="578596" name="Rectangle 39"/>
          <p:cNvSpPr>
            <a:spLocks noChangeArrowheads="1"/>
          </p:cNvSpPr>
          <p:nvPr/>
        </p:nvSpPr>
        <p:spPr bwMode="auto">
          <a:xfrm>
            <a:off x="4483100" y="3173413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accent2"/>
                </a:solidFill>
                <a:latin typeface="Arial" charset="0"/>
              </a:rPr>
              <a:t>d</a:t>
            </a:r>
          </a:p>
        </p:txBody>
      </p:sp>
      <p:sp>
        <p:nvSpPr>
          <p:cNvPr id="578597" name="Rectangle 40"/>
          <p:cNvSpPr>
            <a:spLocks noChangeArrowheads="1"/>
          </p:cNvSpPr>
          <p:nvPr/>
        </p:nvSpPr>
        <p:spPr bwMode="auto">
          <a:xfrm>
            <a:off x="5360988" y="3208338"/>
            <a:ext cx="25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accent2"/>
                </a:solidFill>
                <a:latin typeface="Arial" charset="0"/>
              </a:rPr>
              <a:t>f</a:t>
            </a:r>
          </a:p>
        </p:txBody>
      </p:sp>
      <p:sp>
        <p:nvSpPr>
          <p:cNvPr id="578598" name="Rectangle 41"/>
          <p:cNvSpPr>
            <a:spLocks noChangeArrowheads="1"/>
          </p:cNvSpPr>
          <p:nvPr/>
        </p:nvSpPr>
        <p:spPr bwMode="auto">
          <a:xfrm>
            <a:off x="730250" y="3251200"/>
            <a:ext cx="515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accent2"/>
                </a:solidFill>
                <a:latin typeface="Arial" charset="0"/>
              </a:rPr>
              <a:t>W</a:t>
            </a:r>
            <a:r>
              <a:rPr lang="en-GB" altLang="en-US" sz="2000" baseline="-25000">
                <a:solidFill>
                  <a:schemeClr val="accent2"/>
                </a:solidFill>
                <a:latin typeface="Arial" charset="0"/>
              </a:rPr>
              <a:t>2</a:t>
            </a:r>
          </a:p>
        </p:txBody>
      </p:sp>
      <p:sp>
        <p:nvSpPr>
          <p:cNvPr id="578599" name="Rectangle 42"/>
          <p:cNvSpPr>
            <a:spLocks noChangeArrowheads="1"/>
          </p:cNvSpPr>
          <p:nvPr/>
        </p:nvSpPr>
        <p:spPr bwMode="auto">
          <a:xfrm>
            <a:off x="779463" y="2435225"/>
            <a:ext cx="433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defTabSz="762000"/>
            <a:r>
              <a:rPr lang="en-GB" altLang="en-US" sz="2400" i="1">
                <a:solidFill>
                  <a:schemeClr val="accent2"/>
                </a:solidFill>
                <a:latin typeface="Arial" charset="0"/>
              </a:rPr>
              <a:t>k</a:t>
            </a:r>
            <a:r>
              <a:rPr lang="en-GB" altLang="en-US" sz="2000" baseline="-25000">
                <a:solidFill>
                  <a:schemeClr val="accent2"/>
                </a:solidFill>
                <a:latin typeface="Arial" charset="0"/>
              </a:rPr>
              <a:t>2</a:t>
            </a:r>
          </a:p>
        </p:txBody>
      </p:sp>
      <p:sp>
        <p:nvSpPr>
          <p:cNvPr id="578600" name="Line 43"/>
          <p:cNvSpPr>
            <a:spLocks noChangeShapeType="1"/>
          </p:cNvSpPr>
          <p:nvPr/>
        </p:nvSpPr>
        <p:spPr bwMode="auto">
          <a:xfrm flipV="1">
            <a:off x="4827588" y="2182813"/>
            <a:ext cx="1428750" cy="1335087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8601" name="AutoShape 44" descr="Parchment"/>
          <p:cNvSpPr>
            <a:spLocks noChangeArrowheads="1"/>
          </p:cNvSpPr>
          <p:nvPr/>
        </p:nvSpPr>
        <p:spPr bwMode="auto">
          <a:xfrm>
            <a:off x="6208713" y="1606550"/>
            <a:ext cx="1779587" cy="754063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222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Νέα μειωμένη</a:t>
            </a:r>
            <a:b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1"/>
                </a:solidFill>
                <a:latin typeface="Arial" charset="0"/>
              </a:rPr>
              <a:t>ανεργία</a:t>
            </a:r>
            <a:endParaRPr lang="en-GB" altLang="en-US" sz="1900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578602" name="Oval 46"/>
          <p:cNvSpPr>
            <a:spLocks noChangeArrowheads="1"/>
          </p:cNvSpPr>
          <p:nvPr/>
        </p:nvSpPr>
        <p:spPr bwMode="auto">
          <a:xfrm>
            <a:off x="4200525" y="2360613"/>
            <a:ext cx="103188" cy="103187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8603" name="Oval 47"/>
          <p:cNvSpPr>
            <a:spLocks noChangeArrowheads="1"/>
          </p:cNvSpPr>
          <p:nvPr/>
        </p:nvSpPr>
        <p:spPr bwMode="auto">
          <a:xfrm>
            <a:off x="4395788" y="2574925"/>
            <a:ext cx="103187" cy="103188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altLang="en-US" sz="2400"/>
          </a:p>
        </p:txBody>
      </p:sp>
      <p:sp>
        <p:nvSpPr>
          <p:cNvPr id="578605" name="AutoShape 21" descr="Parchment"/>
          <p:cNvSpPr>
            <a:spLocks noChangeArrowheads="1"/>
          </p:cNvSpPr>
          <p:nvPr/>
        </p:nvSpPr>
        <p:spPr bwMode="auto">
          <a:xfrm>
            <a:off x="6245225" y="3105150"/>
            <a:ext cx="1663700" cy="960438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22225">
            <a:solidFill>
              <a:srgbClr val="6600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altLang="en-US" sz="1900" dirty="0">
                <a:solidFill>
                  <a:schemeClr val="accent2"/>
                </a:solidFill>
                <a:latin typeface="Arial" charset="0"/>
              </a:rPr>
              <a:t>Ισορροπία </a:t>
            </a:r>
            <a:r>
              <a:rPr lang="el-GR" altLang="en-US" sz="1900" dirty="0" smtClean="0">
                <a:solidFill>
                  <a:schemeClr val="accent2"/>
                </a:solidFill>
                <a:latin typeface="Arial" charset="0"/>
              </a:rPr>
              <a:t>με</a:t>
            </a:r>
            <a:br>
              <a:rPr lang="el-GR" altLang="en-US" sz="1900" dirty="0" smtClean="0">
                <a:solidFill>
                  <a:schemeClr val="accent2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2"/>
                </a:solidFill>
                <a:latin typeface="Arial" charset="0"/>
              </a:rPr>
              <a:t>φορολογική</a:t>
            </a:r>
            <a:br>
              <a:rPr lang="el-GR" altLang="en-US" sz="1900" dirty="0" smtClean="0">
                <a:solidFill>
                  <a:schemeClr val="accent2"/>
                </a:solidFill>
                <a:latin typeface="Arial" charset="0"/>
              </a:rPr>
            </a:br>
            <a:r>
              <a:rPr lang="el-GR" altLang="en-US" sz="1900" dirty="0" smtClean="0">
                <a:solidFill>
                  <a:schemeClr val="accent2"/>
                </a:solidFill>
                <a:latin typeface="Arial" charset="0"/>
              </a:rPr>
              <a:t>περικοπή</a:t>
            </a:r>
            <a:endParaRPr lang="en-GB" altLang="en-US" sz="190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3524250" y="6354763"/>
            <a:ext cx="261443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altLang="en-US" sz="2000" dirty="0">
                <a:latin typeface="Arial" charset="0"/>
              </a:rPr>
              <a:t>Αριθμός εργαζομένων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 rot="-5400000">
            <a:off x="-1587994" y="2930273"/>
            <a:ext cx="3877664" cy="70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>
                <a:latin typeface="Arial" charset="0"/>
              </a:rPr>
              <a:t>Εργατικά κόστη (lc</a:t>
            </a:r>
            <a:r>
              <a:rPr lang="el-GR" altLang="en-US" sz="2000" dirty="0" smtClean="0">
                <a:latin typeface="Arial" charset="0"/>
              </a:rPr>
              <a:t>),</a:t>
            </a:r>
            <a:br>
              <a:rPr lang="el-GR" altLang="en-US" sz="2000" dirty="0" smtClean="0">
                <a:latin typeface="Arial" charset="0"/>
              </a:rPr>
            </a:br>
            <a:r>
              <a:rPr lang="el-GR" altLang="en-US" sz="2000" dirty="0" smtClean="0">
                <a:latin typeface="Arial" charset="0"/>
              </a:rPr>
              <a:t>επίπεδα </a:t>
            </a:r>
            <a:r>
              <a:rPr lang="el-GR" altLang="en-US" sz="2000" dirty="0">
                <a:latin typeface="Arial" charset="0"/>
              </a:rPr>
              <a:t>μισθών μετά φόρων (W)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48" name="Text Box 34"/>
          <p:cNvSpPr txBox="1">
            <a:spLocks noChangeArrowheads="1"/>
          </p:cNvSpPr>
          <p:nvPr/>
        </p:nvSpPr>
        <p:spPr bwMode="auto">
          <a:xfrm>
            <a:off x="0" y="381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b="1" dirty="0">
                <a:solidFill>
                  <a:schemeClr val="folHlink"/>
                </a:solidFill>
                <a:latin typeface="Arial" charset="0"/>
              </a:rPr>
              <a:t>Επίδραση μιας συνολικής περικοπής </a:t>
            </a:r>
            <a:r>
              <a:rPr lang="el-GR" altLang="en-US" b="1" dirty="0" smtClean="0">
                <a:solidFill>
                  <a:schemeClr val="folHlink"/>
                </a:solidFill>
                <a:latin typeface="Arial" charset="0"/>
              </a:rPr>
              <a:t>φόρου</a:t>
            </a:r>
            <a:endParaRPr lang="en-GB" altLang="en-US" b="1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556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55684" name="Rectangle 4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36625"/>
          </a:xfrm>
        </p:spPr>
        <p:txBody>
          <a:bodyPr/>
          <a:lstStyle/>
          <a:p>
            <a:r>
              <a:rPr lang="el-GR" sz="3200" dirty="0" smtClean="0"/>
              <a:t>Πολιτικές από την πλευρά της προσφοράς που είναι προσανατολισμένες στην αγορά</a:t>
            </a:r>
            <a:endParaRPr lang="en-GB" sz="3200" dirty="0"/>
          </a:p>
        </p:txBody>
      </p:sp>
      <p:sp>
        <p:nvSpPr>
          <p:cNvPr id="455685" name="Rectangle 5"/>
          <p:cNvSpPr>
            <a:spLocks noGrp="1"/>
          </p:cNvSpPr>
          <p:nvPr>
            <p:ph type="body" idx="1"/>
          </p:nvPr>
        </p:nvSpPr>
        <p:spPr>
          <a:xfrm>
            <a:off x="301625" y="1644650"/>
            <a:ext cx="8534400" cy="476885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100000"/>
              </a:spcBef>
            </a:pPr>
            <a:r>
              <a:rPr lang="el-GR" dirty="0" smtClean="0"/>
              <a:t>Φορολογικές ελαφρύνσεις για τις επιχειρήσεις και λοιπά κίνητρα</a:t>
            </a:r>
            <a:endParaRPr lang="en-GB" dirty="0"/>
          </a:p>
          <a:p>
            <a:pPr>
              <a:lnSpc>
                <a:spcPct val="100000"/>
              </a:lnSpc>
              <a:spcBef>
                <a:spcPct val="100000"/>
              </a:spcBef>
            </a:pPr>
            <a:r>
              <a:rPr lang="el-GR" dirty="0" smtClean="0"/>
              <a:t>Περιορίζοντας την ισχύ του εργατικού δυναμικού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ChangeArrowheads="1"/>
          </p:cNvSpPr>
          <p:nvPr/>
        </p:nvSpPr>
        <p:spPr bwMode="auto">
          <a:xfrm>
            <a:off x="995363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457731" name="Group 3"/>
          <p:cNvGrpSpPr>
            <a:grpSpLocks/>
          </p:cNvGrpSpPr>
          <p:nvPr/>
        </p:nvGrpSpPr>
        <p:grpSpPr bwMode="auto">
          <a:xfrm>
            <a:off x="506413" y="1963738"/>
            <a:ext cx="4921250" cy="396875"/>
            <a:chOff x="319" y="1237"/>
            <a:chExt cx="3100" cy="250"/>
          </a:xfrm>
        </p:grpSpPr>
        <p:sp>
          <p:nvSpPr>
            <p:cNvPr id="457732" name="Line 4"/>
            <p:cNvSpPr>
              <a:spLocks noChangeShapeType="1"/>
            </p:cNvSpPr>
            <p:nvPr/>
          </p:nvSpPr>
          <p:spPr bwMode="auto">
            <a:xfrm flipH="1">
              <a:off x="619" y="1375"/>
              <a:ext cx="2800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57733" name="Rectangle 5"/>
            <p:cNvSpPr>
              <a:spLocks noChangeArrowheads="1"/>
            </p:cNvSpPr>
            <p:nvPr/>
          </p:nvSpPr>
          <p:spPr bwMode="auto">
            <a:xfrm>
              <a:off x="319" y="1237"/>
              <a:ext cx="32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accent2"/>
                  </a:solidFill>
                  <a:latin typeface="Arial" charset="0"/>
                </a:rPr>
                <a:t>W</a:t>
              </a:r>
              <a:r>
                <a:rPr lang="en-GB" sz="2000" baseline="-25000">
                  <a:solidFill>
                    <a:schemeClr val="accent2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457734" name="Line 6"/>
          <p:cNvSpPr>
            <a:spLocks noChangeShapeType="1"/>
          </p:cNvSpPr>
          <p:nvPr/>
        </p:nvSpPr>
        <p:spPr bwMode="auto">
          <a:xfrm>
            <a:off x="995363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57735" name="Line 7"/>
          <p:cNvSpPr>
            <a:spLocks noChangeShapeType="1"/>
          </p:cNvSpPr>
          <p:nvPr/>
        </p:nvSpPr>
        <p:spPr bwMode="auto">
          <a:xfrm>
            <a:off x="995363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57736" name="Rectangle 8"/>
          <p:cNvSpPr>
            <a:spLocks noChangeArrowheads="1"/>
          </p:cNvSpPr>
          <p:nvPr/>
        </p:nvSpPr>
        <p:spPr bwMode="auto">
          <a:xfrm>
            <a:off x="674688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457737" name="Rectangle 9"/>
          <p:cNvSpPr>
            <a:spLocks noChangeArrowheads="1"/>
          </p:cNvSpPr>
          <p:nvPr/>
        </p:nvSpPr>
        <p:spPr bwMode="auto">
          <a:xfrm>
            <a:off x="3305175" y="6354763"/>
            <a:ext cx="1643335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>
                <a:latin typeface="Arial" charset="0"/>
              </a:rPr>
              <a:t>Εργαζόμενοι </a:t>
            </a:r>
            <a:endParaRPr lang="en-GB" sz="2000" dirty="0">
              <a:latin typeface="Arial" charset="0"/>
            </a:endParaRPr>
          </a:p>
        </p:txBody>
      </p:sp>
      <p:sp>
        <p:nvSpPr>
          <p:cNvPr id="457738" name="Rectangle 10"/>
          <p:cNvSpPr>
            <a:spLocks noChangeArrowheads="1"/>
          </p:cNvSpPr>
          <p:nvPr/>
        </p:nvSpPr>
        <p:spPr bwMode="auto">
          <a:xfrm rot="16200000">
            <a:off x="-793020" y="3095275"/>
            <a:ext cx="1982915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000" dirty="0">
                <a:latin typeface="Arial" charset="0"/>
              </a:rPr>
              <a:t>Επίπεδο μισθών</a:t>
            </a:r>
            <a:endParaRPr lang="en-GB" sz="2000" dirty="0">
              <a:latin typeface="Arial" charset="0"/>
            </a:endParaRPr>
          </a:p>
        </p:txBody>
      </p:sp>
      <p:sp>
        <p:nvSpPr>
          <p:cNvPr id="457739" name="Line 11"/>
          <p:cNvSpPr>
            <a:spLocks noChangeShapeType="1"/>
          </p:cNvSpPr>
          <p:nvPr/>
        </p:nvSpPr>
        <p:spPr bwMode="auto">
          <a:xfrm>
            <a:off x="2576513" y="1284288"/>
            <a:ext cx="3735387" cy="44338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57740" name="Line 12"/>
          <p:cNvSpPr>
            <a:spLocks noChangeShapeType="1"/>
          </p:cNvSpPr>
          <p:nvPr/>
        </p:nvSpPr>
        <p:spPr bwMode="auto">
          <a:xfrm flipV="1">
            <a:off x="3419475" y="1120775"/>
            <a:ext cx="1849438" cy="43227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57741" name="Rectangle 13"/>
          <p:cNvSpPr>
            <a:spLocks noChangeArrowheads="1"/>
          </p:cNvSpPr>
          <p:nvPr/>
        </p:nvSpPr>
        <p:spPr bwMode="auto">
          <a:xfrm>
            <a:off x="4979988" y="717550"/>
            <a:ext cx="614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>
                <a:solidFill>
                  <a:schemeClr val="tx2"/>
                </a:solidFill>
                <a:latin typeface="Arial" charset="0"/>
              </a:rPr>
              <a:t>AS</a:t>
            </a:r>
            <a:r>
              <a:rPr lang="en-GB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457742" name="Rectangle 14"/>
          <p:cNvSpPr>
            <a:spLocks noChangeArrowheads="1"/>
          </p:cNvSpPr>
          <p:nvPr/>
        </p:nvSpPr>
        <p:spPr bwMode="auto">
          <a:xfrm>
            <a:off x="6384925" y="5426075"/>
            <a:ext cx="62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grpSp>
        <p:nvGrpSpPr>
          <p:cNvPr id="457743" name="Group 15"/>
          <p:cNvGrpSpPr>
            <a:grpSpLocks/>
          </p:cNvGrpSpPr>
          <p:nvPr/>
        </p:nvGrpSpPr>
        <p:grpSpPr bwMode="auto">
          <a:xfrm>
            <a:off x="3092450" y="2219325"/>
            <a:ext cx="473075" cy="4135438"/>
            <a:chOff x="1948" y="1398"/>
            <a:chExt cx="298" cy="2605"/>
          </a:xfrm>
        </p:grpSpPr>
        <p:sp>
          <p:nvSpPr>
            <p:cNvPr id="457744" name="Line 16"/>
            <p:cNvSpPr>
              <a:spLocks noChangeShapeType="1"/>
            </p:cNvSpPr>
            <p:nvPr/>
          </p:nvSpPr>
          <p:spPr bwMode="auto">
            <a:xfrm>
              <a:off x="2100" y="1398"/>
              <a:ext cx="0" cy="233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57745" name="Rectangle 17"/>
            <p:cNvSpPr>
              <a:spLocks noChangeArrowheads="1"/>
            </p:cNvSpPr>
            <p:nvPr/>
          </p:nvSpPr>
          <p:spPr bwMode="auto">
            <a:xfrm>
              <a:off x="1948" y="3753"/>
              <a:ext cx="2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accent2"/>
                  </a:solidFill>
                  <a:latin typeface="Arial" charset="0"/>
                </a:rPr>
                <a:t>Q</a:t>
              </a:r>
              <a:r>
                <a:rPr lang="en-GB" sz="2000" baseline="-25000">
                  <a:solidFill>
                    <a:schemeClr val="accent2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457746" name="Line 18"/>
          <p:cNvSpPr>
            <a:spLocks noChangeShapeType="1"/>
          </p:cNvSpPr>
          <p:nvPr/>
        </p:nvSpPr>
        <p:spPr bwMode="auto">
          <a:xfrm flipV="1">
            <a:off x="4646613" y="1279525"/>
            <a:ext cx="950912" cy="4292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57747" name="Rectangle 19"/>
          <p:cNvSpPr>
            <a:spLocks noChangeArrowheads="1"/>
          </p:cNvSpPr>
          <p:nvPr/>
        </p:nvSpPr>
        <p:spPr bwMode="auto">
          <a:xfrm>
            <a:off x="5505450" y="9398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>
                <a:solidFill>
                  <a:schemeClr val="folHlink"/>
                </a:solidFill>
                <a:latin typeface="Arial" charset="0"/>
              </a:rPr>
              <a:t>N</a:t>
            </a:r>
          </a:p>
        </p:txBody>
      </p:sp>
      <p:sp>
        <p:nvSpPr>
          <p:cNvPr id="457748" name="AutoShape 20" descr="Parchment"/>
          <p:cNvSpPr>
            <a:spLocks noChangeArrowheads="1"/>
          </p:cNvSpPr>
          <p:nvPr/>
        </p:nvSpPr>
        <p:spPr bwMode="auto">
          <a:xfrm>
            <a:off x="1157288" y="3527425"/>
            <a:ext cx="1892300" cy="1595560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1905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1900" dirty="0">
                <a:solidFill>
                  <a:schemeClr val="accent2"/>
                </a:solidFill>
                <a:latin typeface="Arial" charset="0"/>
              </a:rPr>
              <a:t>Θέση </a:t>
            </a:r>
            <a:r>
              <a:rPr lang="el-GR" sz="1900" dirty="0" smtClean="0">
                <a:solidFill>
                  <a:schemeClr val="accent2"/>
                </a:solidFill>
                <a:latin typeface="Arial" charset="0"/>
              </a:rPr>
              <a:t>με</a:t>
            </a:r>
            <a:br>
              <a:rPr lang="el-GR" sz="1900" dirty="0" smtClean="0">
                <a:solidFill>
                  <a:schemeClr val="accent2"/>
                </a:solidFill>
                <a:latin typeface="Arial" charset="0"/>
              </a:rPr>
            </a:br>
            <a:r>
              <a:rPr lang="el-GR" sz="1900" dirty="0" smtClean="0">
                <a:solidFill>
                  <a:schemeClr val="accent2"/>
                </a:solidFill>
                <a:latin typeface="Arial" charset="0"/>
              </a:rPr>
              <a:t>συνδικάτα:</a:t>
            </a:r>
            <a:br>
              <a:rPr lang="el-GR" sz="1900" dirty="0" smtClean="0">
                <a:solidFill>
                  <a:schemeClr val="accent2"/>
                </a:solidFill>
                <a:latin typeface="Arial" charset="0"/>
              </a:rPr>
            </a:br>
            <a:r>
              <a:rPr lang="el-GR" sz="1900" dirty="0" smtClean="0">
                <a:solidFill>
                  <a:schemeClr val="accent2"/>
                </a:solidFill>
                <a:latin typeface="Arial" charset="0"/>
              </a:rPr>
              <a:t>μισθός πάνω</a:t>
            </a:r>
            <a:br>
              <a:rPr lang="el-GR" sz="1900" dirty="0" smtClean="0">
                <a:solidFill>
                  <a:schemeClr val="accent2"/>
                </a:solidFill>
                <a:latin typeface="Arial" charset="0"/>
              </a:rPr>
            </a:br>
            <a:r>
              <a:rPr lang="el-GR" sz="1900" dirty="0" smtClean="0">
                <a:solidFill>
                  <a:schemeClr val="accent2"/>
                </a:solidFill>
                <a:latin typeface="Arial" charset="0"/>
              </a:rPr>
              <a:t>από την</a:t>
            </a:r>
            <a:br>
              <a:rPr lang="el-GR" sz="1900" dirty="0" smtClean="0">
                <a:solidFill>
                  <a:schemeClr val="accent2"/>
                </a:solidFill>
                <a:latin typeface="Arial" charset="0"/>
              </a:rPr>
            </a:br>
            <a:r>
              <a:rPr lang="el-GR" sz="1900" dirty="0" smtClean="0">
                <a:solidFill>
                  <a:schemeClr val="accent2"/>
                </a:solidFill>
                <a:latin typeface="Arial" charset="0"/>
              </a:rPr>
              <a:t>ισορροπία</a:t>
            </a:r>
            <a:endParaRPr lang="en-GB" sz="1900" dirty="0">
              <a:solidFill>
                <a:schemeClr val="accent2"/>
              </a:solidFill>
              <a:latin typeface="Arial" charset="0"/>
            </a:endParaRPr>
          </a:p>
        </p:txBody>
      </p:sp>
      <p:grpSp>
        <p:nvGrpSpPr>
          <p:cNvPr id="457749" name="Group 21"/>
          <p:cNvGrpSpPr>
            <a:grpSpLocks/>
          </p:cNvGrpSpPr>
          <p:nvPr/>
        </p:nvGrpSpPr>
        <p:grpSpPr bwMode="auto">
          <a:xfrm>
            <a:off x="4545013" y="2224088"/>
            <a:ext cx="473075" cy="4137025"/>
            <a:chOff x="2863" y="1401"/>
            <a:chExt cx="298" cy="2606"/>
          </a:xfrm>
        </p:grpSpPr>
        <p:sp>
          <p:nvSpPr>
            <p:cNvPr id="457750" name="Line 22"/>
            <p:cNvSpPr>
              <a:spLocks noChangeShapeType="1"/>
            </p:cNvSpPr>
            <p:nvPr/>
          </p:nvSpPr>
          <p:spPr bwMode="auto">
            <a:xfrm>
              <a:off x="3023" y="1401"/>
              <a:ext cx="0" cy="2332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57751" name="Rectangle 23"/>
            <p:cNvSpPr>
              <a:spLocks noChangeArrowheads="1"/>
            </p:cNvSpPr>
            <p:nvPr/>
          </p:nvSpPr>
          <p:spPr bwMode="auto">
            <a:xfrm>
              <a:off x="2863" y="3757"/>
              <a:ext cx="2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accent2"/>
                  </a:solidFill>
                  <a:latin typeface="Arial" charset="0"/>
                </a:rPr>
                <a:t>Q</a:t>
              </a:r>
              <a:r>
                <a:rPr lang="en-GB" sz="2000" baseline="-25000">
                  <a:solidFill>
                    <a:schemeClr val="accent2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457752" name="Group 24"/>
          <p:cNvGrpSpPr>
            <a:grpSpLocks/>
          </p:cNvGrpSpPr>
          <p:nvPr/>
        </p:nvGrpSpPr>
        <p:grpSpPr bwMode="auto">
          <a:xfrm>
            <a:off x="3201988" y="1743075"/>
            <a:ext cx="325437" cy="482600"/>
            <a:chOff x="2017" y="1098"/>
            <a:chExt cx="205" cy="304"/>
          </a:xfrm>
        </p:grpSpPr>
        <p:sp>
          <p:nvSpPr>
            <p:cNvPr id="457753" name="Rectangle 25"/>
            <p:cNvSpPr>
              <a:spLocks noChangeArrowheads="1"/>
            </p:cNvSpPr>
            <p:nvPr/>
          </p:nvSpPr>
          <p:spPr bwMode="auto">
            <a:xfrm>
              <a:off x="2017" y="1098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accent2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457754" name="Oval 26"/>
            <p:cNvSpPr>
              <a:spLocks noChangeArrowheads="1"/>
            </p:cNvSpPr>
            <p:nvPr/>
          </p:nvSpPr>
          <p:spPr bwMode="auto">
            <a:xfrm>
              <a:off x="2069" y="1337"/>
              <a:ext cx="65" cy="65"/>
            </a:xfrm>
            <a:prstGeom prst="ellipse">
              <a:avLst/>
            </a:prstGeom>
            <a:solidFill>
              <a:srgbClr val="FFCCCC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57755" name="Group 27"/>
          <p:cNvGrpSpPr>
            <a:grpSpLocks/>
          </p:cNvGrpSpPr>
          <p:nvPr/>
        </p:nvGrpSpPr>
        <p:grpSpPr bwMode="auto">
          <a:xfrm>
            <a:off x="4629150" y="1725613"/>
            <a:ext cx="325438" cy="500062"/>
            <a:chOff x="2916" y="1087"/>
            <a:chExt cx="205" cy="315"/>
          </a:xfrm>
        </p:grpSpPr>
        <p:sp>
          <p:nvSpPr>
            <p:cNvPr id="457756" name="Rectangle 28"/>
            <p:cNvSpPr>
              <a:spLocks noChangeArrowheads="1"/>
            </p:cNvSpPr>
            <p:nvPr/>
          </p:nvSpPr>
          <p:spPr bwMode="auto">
            <a:xfrm>
              <a:off x="2916" y="1087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accent2"/>
                  </a:solidFill>
                  <a:latin typeface="Arial" charset="0"/>
                </a:rPr>
                <a:t>b</a:t>
              </a:r>
            </a:p>
          </p:txBody>
        </p:sp>
        <p:sp>
          <p:nvSpPr>
            <p:cNvPr id="457757" name="Oval 29"/>
            <p:cNvSpPr>
              <a:spLocks noChangeArrowheads="1"/>
            </p:cNvSpPr>
            <p:nvPr/>
          </p:nvSpPr>
          <p:spPr bwMode="auto">
            <a:xfrm>
              <a:off x="2992" y="1337"/>
              <a:ext cx="65" cy="65"/>
            </a:xfrm>
            <a:prstGeom prst="ellipse">
              <a:avLst/>
            </a:prstGeom>
            <a:solidFill>
              <a:srgbClr val="FFCCCC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57758" name="Group 30"/>
          <p:cNvGrpSpPr>
            <a:grpSpLocks/>
          </p:cNvGrpSpPr>
          <p:nvPr/>
        </p:nvGrpSpPr>
        <p:grpSpPr bwMode="auto">
          <a:xfrm>
            <a:off x="5360988" y="1787525"/>
            <a:ext cx="360362" cy="436563"/>
            <a:chOff x="3377" y="1126"/>
            <a:chExt cx="227" cy="275"/>
          </a:xfrm>
        </p:grpSpPr>
        <p:sp>
          <p:nvSpPr>
            <p:cNvPr id="457759" name="Rectangle 31"/>
            <p:cNvSpPr>
              <a:spLocks noChangeArrowheads="1"/>
            </p:cNvSpPr>
            <p:nvPr/>
          </p:nvSpPr>
          <p:spPr bwMode="auto">
            <a:xfrm>
              <a:off x="3408" y="1126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accent2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457760" name="Oval 32"/>
            <p:cNvSpPr>
              <a:spLocks noChangeArrowheads="1"/>
            </p:cNvSpPr>
            <p:nvPr/>
          </p:nvSpPr>
          <p:spPr bwMode="auto">
            <a:xfrm>
              <a:off x="3377" y="1336"/>
              <a:ext cx="65" cy="65"/>
            </a:xfrm>
            <a:prstGeom prst="ellipse">
              <a:avLst/>
            </a:prstGeom>
            <a:solidFill>
              <a:srgbClr val="FFCCCC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457761" name="Text Box 33"/>
          <p:cNvSpPr txBox="1">
            <a:spLocks noChangeArrowheads="1"/>
          </p:cNvSpPr>
          <p:nvPr/>
        </p:nvSpPr>
        <p:spPr bwMode="auto">
          <a:xfrm>
            <a:off x="0" y="1746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chemeClr val="folHlink"/>
                </a:solidFill>
                <a:latin typeface="Arial" charset="0"/>
              </a:rPr>
              <a:t>Το αποτέλεσμα της μείωση της δύναμης </a:t>
            </a:r>
            <a:r>
              <a:rPr lang="el-GR" b="1" dirty="0" smtClean="0">
                <a:solidFill>
                  <a:schemeClr val="folHlink"/>
                </a:solidFill>
                <a:latin typeface="Arial" charset="0"/>
              </a:rPr>
              <a:t>των συνδικάτων</a:t>
            </a:r>
            <a:endParaRPr lang="en-GB" b="1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7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7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7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7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57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57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57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57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7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57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7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7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57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57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ChangeArrowheads="1"/>
          </p:cNvSpPr>
          <p:nvPr/>
        </p:nvSpPr>
        <p:spPr bwMode="auto">
          <a:xfrm>
            <a:off x="995363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59779" name="Line 3"/>
          <p:cNvSpPr>
            <a:spLocks noChangeShapeType="1"/>
          </p:cNvSpPr>
          <p:nvPr/>
        </p:nvSpPr>
        <p:spPr bwMode="auto">
          <a:xfrm>
            <a:off x="995363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59780" name="Line 4"/>
          <p:cNvSpPr>
            <a:spLocks noChangeShapeType="1"/>
          </p:cNvSpPr>
          <p:nvPr/>
        </p:nvSpPr>
        <p:spPr bwMode="auto">
          <a:xfrm>
            <a:off x="995363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59781" name="Rectangle 5"/>
          <p:cNvSpPr>
            <a:spLocks noChangeArrowheads="1"/>
          </p:cNvSpPr>
          <p:nvPr/>
        </p:nvSpPr>
        <p:spPr bwMode="auto">
          <a:xfrm>
            <a:off x="674688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459784" name="Line 8"/>
          <p:cNvSpPr>
            <a:spLocks noChangeShapeType="1"/>
          </p:cNvSpPr>
          <p:nvPr/>
        </p:nvSpPr>
        <p:spPr bwMode="auto">
          <a:xfrm>
            <a:off x="2576513" y="1284288"/>
            <a:ext cx="3735387" cy="44338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59785" name="Line 9"/>
          <p:cNvSpPr>
            <a:spLocks noChangeShapeType="1"/>
          </p:cNvSpPr>
          <p:nvPr/>
        </p:nvSpPr>
        <p:spPr bwMode="auto">
          <a:xfrm flipV="1">
            <a:off x="3419475" y="1120775"/>
            <a:ext cx="1849438" cy="43227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59786" name="Rectangle 10"/>
          <p:cNvSpPr>
            <a:spLocks noChangeArrowheads="1"/>
          </p:cNvSpPr>
          <p:nvPr/>
        </p:nvSpPr>
        <p:spPr bwMode="auto">
          <a:xfrm>
            <a:off x="4979988" y="717550"/>
            <a:ext cx="614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>
                <a:solidFill>
                  <a:schemeClr val="tx2"/>
                </a:solidFill>
                <a:latin typeface="Arial" charset="0"/>
              </a:rPr>
              <a:t>AS</a:t>
            </a:r>
            <a:r>
              <a:rPr lang="en-GB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459787" name="Rectangle 11"/>
          <p:cNvSpPr>
            <a:spLocks noChangeArrowheads="1"/>
          </p:cNvSpPr>
          <p:nvPr/>
        </p:nvSpPr>
        <p:spPr bwMode="auto">
          <a:xfrm>
            <a:off x="6384925" y="5426075"/>
            <a:ext cx="62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grpSp>
        <p:nvGrpSpPr>
          <p:cNvPr id="459788" name="Group 12"/>
          <p:cNvGrpSpPr>
            <a:grpSpLocks/>
          </p:cNvGrpSpPr>
          <p:nvPr/>
        </p:nvGrpSpPr>
        <p:grpSpPr bwMode="auto">
          <a:xfrm>
            <a:off x="496888" y="3098800"/>
            <a:ext cx="4643437" cy="396875"/>
            <a:chOff x="313" y="1952"/>
            <a:chExt cx="2925" cy="250"/>
          </a:xfrm>
        </p:grpSpPr>
        <p:sp>
          <p:nvSpPr>
            <p:cNvPr id="459789" name="Line 13"/>
            <p:cNvSpPr>
              <a:spLocks noChangeShapeType="1"/>
            </p:cNvSpPr>
            <p:nvPr/>
          </p:nvSpPr>
          <p:spPr bwMode="auto">
            <a:xfrm flipH="1">
              <a:off x="643" y="2113"/>
              <a:ext cx="2595" cy="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59790" name="Rectangle 14"/>
            <p:cNvSpPr>
              <a:spLocks noChangeArrowheads="1"/>
            </p:cNvSpPr>
            <p:nvPr/>
          </p:nvSpPr>
          <p:spPr bwMode="auto">
            <a:xfrm>
              <a:off x="313" y="1952"/>
              <a:ext cx="33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hlink"/>
                  </a:solidFill>
                  <a:latin typeface="Arial" charset="0"/>
                </a:rPr>
                <a:t>W</a:t>
              </a:r>
              <a:r>
                <a:rPr lang="en-GB" sz="2400" baseline="-25000">
                  <a:solidFill>
                    <a:schemeClr val="hlink"/>
                  </a:solidFill>
                  <a:latin typeface="Arial" charset="0"/>
                </a:rPr>
                <a:t>e</a:t>
              </a:r>
            </a:p>
          </p:txBody>
        </p:sp>
      </p:grpSp>
      <p:grpSp>
        <p:nvGrpSpPr>
          <p:cNvPr id="459791" name="Group 15"/>
          <p:cNvGrpSpPr>
            <a:grpSpLocks/>
          </p:cNvGrpSpPr>
          <p:nvPr/>
        </p:nvGrpSpPr>
        <p:grpSpPr bwMode="auto">
          <a:xfrm>
            <a:off x="4073525" y="3355975"/>
            <a:ext cx="493713" cy="2998788"/>
            <a:chOff x="2576" y="2114"/>
            <a:chExt cx="311" cy="1889"/>
          </a:xfrm>
        </p:grpSpPr>
        <p:sp>
          <p:nvSpPr>
            <p:cNvPr id="459792" name="Line 16"/>
            <p:cNvSpPr>
              <a:spLocks noChangeShapeType="1"/>
            </p:cNvSpPr>
            <p:nvPr/>
          </p:nvSpPr>
          <p:spPr bwMode="auto">
            <a:xfrm>
              <a:off x="2719" y="2114"/>
              <a:ext cx="0" cy="16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59793" name="Rectangle 17"/>
            <p:cNvSpPr>
              <a:spLocks noChangeArrowheads="1"/>
            </p:cNvSpPr>
            <p:nvPr/>
          </p:nvSpPr>
          <p:spPr bwMode="auto">
            <a:xfrm>
              <a:off x="2576" y="3753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hlink"/>
                  </a:solidFill>
                  <a:latin typeface="Arial" charset="0"/>
                </a:rPr>
                <a:t>Q</a:t>
              </a:r>
              <a:r>
                <a:rPr lang="en-GB" sz="2400" baseline="-25000">
                  <a:solidFill>
                    <a:schemeClr val="hlink"/>
                  </a:solidFill>
                  <a:latin typeface="Arial" charset="0"/>
                </a:rPr>
                <a:t>e</a:t>
              </a:r>
            </a:p>
          </p:txBody>
        </p:sp>
      </p:grpSp>
      <p:sp>
        <p:nvSpPr>
          <p:cNvPr id="459794" name="Line 18"/>
          <p:cNvSpPr>
            <a:spLocks noChangeShapeType="1"/>
          </p:cNvSpPr>
          <p:nvPr/>
        </p:nvSpPr>
        <p:spPr bwMode="auto">
          <a:xfrm flipV="1">
            <a:off x="4646613" y="1279525"/>
            <a:ext cx="950912" cy="429260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59795" name="Rectangle 19"/>
          <p:cNvSpPr>
            <a:spLocks noChangeArrowheads="1"/>
          </p:cNvSpPr>
          <p:nvPr/>
        </p:nvSpPr>
        <p:spPr bwMode="auto">
          <a:xfrm>
            <a:off x="5505450" y="939800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>
                <a:solidFill>
                  <a:schemeClr val="folHlink"/>
                </a:solidFill>
                <a:latin typeface="Arial" charset="0"/>
              </a:rPr>
              <a:t>N</a:t>
            </a:r>
          </a:p>
        </p:txBody>
      </p:sp>
      <p:sp>
        <p:nvSpPr>
          <p:cNvPr id="459796" name="AutoShape 20" descr="Parchment"/>
          <p:cNvSpPr>
            <a:spLocks noChangeArrowheads="1"/>
          </p:cNvSpPr>
          <p:nvPr/>
        </p:nvSpPr>
        <p:spPr bwMode="auto">
          <a:xfrm>
            <a:off x="1117600" y="4167188"/>
            <a:ext cx="1892300" cy="1550987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l-GR" sz="1900" dirty="0" smtClean="0">
                <a:solidFill>
                  <a:schemeClr val="hlink"/>
                </a:solidFill>
                <a:latin typeface="Arial" charset="0"/>
              </a:rPr>
              <a:t>Η δύναμη</a:t>
            </a:r>
            <a:br>
              <a:rPr lang="el-GR" sz="1900" dirty="0" smtClean="0">
                <a:solidFill>
                  <a:schemeClr val="hlink"/>
                </a:solidFill>
                <a:latin typeface="Arial" charset="0"/>
              </a:rPr>
            </a:br>
            <a:r>
              <a:rPr lang="el-GR" sz="1900" dirty="0" smtClean="0">
                <a:solidFill>
                  <a:schemeClr val="hlink"/>
                </a:solidFill>
                <a:latin typeface="Arial" charset="0"/>
              </a:rPr>
              <a:t>συνδικάτων</a:t>
            </a:r>
            <a:br>
              <a:rPr lang="el-GR" sz="1900" dirty="0" smtClean="0">
                <a:solidFill>
                  <a:schemeClr val="hlink"/>
                </a:solidFill>
                <a:latin typeface="Arial" charset="0"/>
              </a:rPr>
            </a:br>
            <a:r>
              <a:rPr lang="el-GR" sz="1900" dirty="0" smtClean="0">
                <a:solidFill>
                  <a:schemeClr val="hlink"/>
                </a:solidFill>
                <a:latin typeface="Arial" charset="0"/>
              </a:rPr>
              <a:t>αποσύρεται</a:t>
            </a:r>
            <a:r>
              <a:rPr lang="en-GB" sz="1900" dirty="0" smtClean="0">
                <a:solidFill>
                  <a:schemeClr val="hlink"/>
                </a:solidFill>
                <a:latin typeface="Arial" charset="0"/>
              </a:rPr>
              <a:t>:</a:t>
            </a:r>
          </a:p>
          <a:p>
            <a:pPr algn="ctr"/>
            <a:r>
              <a:rPr lang="el-GR" sz="1900" dirty="0">
                <a:solidFill>
                  <a:schemeClr val="hlink"/>
                </a:solidFill>
                <a:latin typeface="Arial" charset="0"/>
              </a:rPr>
              <a:t>ο </a:t>
            </a:r>
            <a:r>
              <a:rPr lang="el-GR" sz="1900" dirty="0" smtClean="0">
                <a:solidFill>
                  <a:schemeClr val="hlink"/>
                </a:solidFill>
                <a:latin typeface="Arial" charset="0"/>
              </a:rPr>
              <a:t>μισθός στην</a:t>
            </a:r>
            <a:br>
              <a:rPr lang="el-GR" sz="1900" dirty="0" smtClean="0">
                <a:solidFill>
                  <a:schemeClr val="hlink"/>
                </a:solidFill>
                <a:latin typeface="Arial" charset="0"/>
              </a:rPr>
            </a:br>
            <a:r>
              <a:rPr lang="el-GR" sz="1900" dirty="0" smtClean="0">
                <a:solidFill>
                  <a:schemeClr val="hlink"/>
                </a:solidFill>
                <a:latin typeface="Arial" charset="0"/>
              </a:rPr>
              <a:t>ισορροπία</a:t>
            </a:r>
            <a:endParaRPr lang="en-GB" sz="1900" dirty="0">
              <a:solidFill>
                <a:schemeClr val="hlink"/>
              </a:solidFill>
              <a:latin typeface="Arial" charset="0"/>
            </a:endParaRPr>
          </a:p>
        </p:txBody>
      </p:sp>
      <p:grpSp>
        <p:nvGrpSpPr>
          <p:cNvPr id="459797" name="Group 21"/>
          <p:cNvGrpSpPr>
            <a:grpSpLocks/>
          </p:cNvGrpSpPr>
          <p:nvPr/>
        </p:nvGrpSpPr>
        <p:grpSpPr bwMode="auto">
          <a:xfrm>
            <a:off x="4137025" y="2843213"/>
            <a:ext cx="325438" cy="554037"/>
            <a:chOff x="2606" y="1791"/>
            <a:chExt cx="205" cy="349"/>
          </a:xfrm>
        </p:grpSpPr>
        <p:sp>
          <p:nvSpPr>
            <p:cNvPr id="459798" name="Rectangle 22"/>
            <p:cNvSpPr>
              <a:spLocks noChangeArrowheads="1"/>
            </p:cNvSpPr>
            <p:nvPr/>
          </p:nvSpPr>
          <p:spPr bwMode="auto">
            <a:xfrm>
              <a:off x="2606" y="1791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hlink"/>
                  </a:solidFill>
                  <a:latin typeface="Arial" charset="0"/>
                </a:rPr>
                <a:t>e</a:t>
              </a:r>
            </a:p>
          </p:txBody>
        </p:sp>
        <p:sp>
          <p:nvSpPr>
            <p:cNvPr id="459799" name="Oval 23"/>
            <p:cNvSpPr>
              <a:spLocks noChangeArrowheads="1"/>
            </p:cNvSpPr>
            <p:nvPr/>
          </p:nvSpPr>
          <p:spPr bwMode="auto">
            <a:xfrm>
              <a:off x="2680" y="2075"/>
              <a:ext cx="65" cy="65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grpSp>
        <p:nvGrpSpPr>
          <p:cNvPr id="459800" name="Group 24"/>
          <p:cNvGrpSpPr>
            <a:grpSpLocks/>
          </p:cNvGrpSpPr>
          <p:nvPr/>
        </p:nvGrpSpPr>
        <p:grpSpPr bwMode="auto">
          <a:xfrm>
            <a:off x="4957763" y="2862263"/>
            <a:ext cx="254000" cy="534987"/>
            <a:chOff x="3123" y="1803"/>
            <a:chExt cx="160" cy="337"/>
          </a:xfrm>
        </p:grpSpPr>
        <p:sp>
          <p:nvSpPr>
            <p:cNvPr id="459801" name="Rectangle 25"/>
            <p:cNvSpPr>
              <a:spLocks noChangeArrowheads="1"/>
            </p:cNvSpPr>
            <p:nvPr/>
          </p:nvSpPr>
          <p:spPr bwMode="auto">
            <a:xfrm>
              <a:off x="3123" y="1803"/>
              <a:ext cx="1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hlink"/>
                  </a:solidFill>
                  <a:latin typeface="Arial" charset="0"/>
                </a:rPr>
                <a:t>f</a:t>
              </a:r>
            </a:p>
          </p:txBody>
        </p:sp>
        <p:sp>
          <p:nvSpPr>
            <p:cNvPr id="459802" name="Oval 26"/>
            <p:cNvSpPr>
              <a:spLocks noChangeArrowheads="1"/>
            </p:cNvSpPr>
            <p:nvPr/>
          </p:nvSpPr>
          <p:spPr bwMode="auto">
            <a:xfrm>
              <a:off x="3200" y="2075"/>
              <a:ext cx="65" cy="65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3305175" y="6354763"/>
            <a:ext cx="1643335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>
                <a:latin typeface="Arial" charset="0"/>
              </a:rPr>
              <a:t>Εργαζόμενοι </a:t>
            </a:r>
            <a:endParaRPr lang="en-GB" sz="2000" dirty="0">
              <a:latin typeface="Arial" charset="0"/>
            </a:endParaRP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 rot="16200000">
            <a:off x="-793020" y="3095275"/>
            <a:ext cx="1982915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000" dirty="0">
                <a:latin typeface="Arial" charset="0"/>
              </a:rPr>
              <a:t>Επίπεδο μισθών</a:t>
            </a:r>
            <a:endParaRPr lang="en-GB" sz="2000" dirty="0">
              <a:latin typeface="Arial" charset="0"/>
            </a:endParaRPr>
          </a:p>
        </p:txBody>
      </p:sp>
      <p:sp>
        <p:nvSpPr>
          <p:cNvPr id="30" name="Text Box 33"/>
          <p:cNvSpPr txBox="1">
            <a:spLocks noChangeArrowheads="1"/>
          </p:cNvSpPr>
          <p:nvPr/>
        </p:nvSpPr>
        <p:spPr bwMode="auto">
          <a:xfrm>
            <a:off x="0" y="1746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chemeClr val="folHlink"/>
                </a:solidFill>
                <a:latin typeface="Arial" charset="0"/>
              </a:rPr>
              <a:t>Το αποτέλεσμα της μείωση της δύναμης </a:t>
            </a:r>
            <a:r>
              <a:rPr lang="el-GR" b="1" dirty="0" smtClean="0">
                <a:solidFill>
                  <a:schemeClr val="folHlink"/>
                </a:solidFill>
                <a:latin typeface="Arial" charset="0"/>
              </a:rPr>
              <a:t>των συνδικάτων</a:t>
            </a:r>
            <a:endParaRPr lang="en-GB" b="1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9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9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59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598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598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59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9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6182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61828" name="Rectangle 4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07596"/>
          </a:xfrm>
        </p:spPr>
        <p:txBody>
          <a:bodyPr/>
          <a:lstStyle/>
          <a:p>
            <a:r>
              <a:rPr lang="el-GR" sz="2800" dirty="0" smtClean="0"/>
              <a:t>Πολιτικές από την πλευρά της προσφοράς</a:t>
            </a:r>
            <a:br>
              <a:rPr lang="el-GR" sz="2800" dirty="0" smtClean="0"/>
            </a:br>
            <a:r>
              <a:rPr lang="el-GR" sz="2800" dirty="0" smtClean="0"/>
              <a:t>που είναι προσανατολισμένες στην αγορά</a:t>
            </a:r>
            <a:endParaRPr lang="en-GB" sz="2800" dirty="0"/>
          </a:p>
        </p:txBody>
      </p:sp>
      <p:sp>
        <p:nvSpPr>
          <p:cNvPr id="461829" name="Rectangle 5"/>
          <p:cNvSpPr>
            <a:spLocks noGrp="1"/>
          </p:cNvSpPr>
          <p:nvPr>
            <p:ph type="body" idx="1"/>
          </p:nvPr>
        </p:nvSpPr>
        <p:spPr>
          <a:xfrm>
            <a:off x="258082" y="1633085"/>
            <a:ext cx="8534400" cy="21082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100000"/>
              </a:spcBef>
              <a:buClr>
                <a:srgbClr val="646B86"/>
              </a:buClr>
            </a:pPr>
            <a:r>
              <a:rPr lang="el-GR" dirty="0" smtClean="0">
                <a:solidFill>
                  <a:srgbClr val="646B86"/>
                </a:solidFill>
              </a:rPr>
              <a:t>Φορολογικές ελαφρύνσεις για τις επιχειρήσεις και λοιπά κίνητρα</a:t>
            </a:r>
            <a:endParaRPr lang="en-GB" dirty="0" smtClean="0">
              <a:solidFill>
                <a:srgbClr val="646B86"/>
              </a:solidFill>
            </a:endParaRPr>
          </a:p>
          <a:p>
            <a:pPr>
              <a:lnSpc>
                <a:spcPct val="100000"/>
              </a:lnSpc>
              <a:spcBef>
                <a:spcPct val="100000"/>
              </a:spcBef>
              <a:buClr>
                <a:srgbClr val="646B86"/>
              </a:buClr>
            </a:pPr>
            <a:r>
              <a:rPr lang="el-GR" dirty="0" smtClean="0">
                <a:solidFill>
                  <a:srgbClr val="646B86"/>
                </a:solidFill>
              </a:rPr>
              <a:t>Περιορίζοντας την ισχύ του εργατικού δυναμικού</a:t>
            </a:r>
            <a:endParaRPr lang="en-GB" dirty="0"/>
          </a:p>
        </p:txBody>
      </p:sp>
      <p:sp>
        <p:nvSpPr>
          <p:cNvPr id="461830" name="Rectangle 6"/>
          <p:cNvSpPr>
            <a:spLocks/>
          </p:cNvSpPr>
          <p:nvPr/>
        </p:nvSpPr>
        <p:spPr bwMode="auto">
          <a:xfrm>
            <a:off x="301625" y="4025900"/>
            <a:ext cx="8534400" cy="239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100000"/>
              </a:spcBef>
              <a:buClr>
                <a:srgbClr val="990033"/>
              </a:buClr>
              <a:buSzPct val="85000"/>
              <a:buFont typeface="Wingdings 2" pitchFamily="18" charset="2"/>
              <a:buChar char=""/>
            </a:pPr>
            <a:r>
              <a:rPr lang="el-GR" sz="3000" dirty="0" smtClean="0">
                <a:latin typeface="Arial" charset="0"/>
              </a:rPr>
              <a:t>Μειώνοντας την πρόνοια</a:t>
            </a:r>
            <a:endParaRPr lang="en-GB" sz="3000" dirty="0">
              <a:latin typeface="Arial" charset="0"/>
            </a:endParaRPr>
          </a:p>
          <a:p>
            <a:pPr marL="742950" lvl="1" indent="-285750">
              <a:spcBef>
                <a:spcPct val="100000"/>
              </a:spcBef>
              <a:buClr>
                <a:srgbClr val="007A31"/>
              </a:buClr>
              <a:buSzPct val="70000"/>
              <a:buFont typeface="Wingdings" pitchFamily="2" charset="2"/>
              <a:buChar char="¡"/>
            </a:pPr>
            <a:r>
              <a:rPr lang="el-GR" sz="2600" dirty="0" smtClean="0">
                <a:solidFill>
                  <a:srgbClr val="19323F"/>
                </a:solidFill>
                <a:latin typeface="Arial" charset="0"/>
              </a:rPr>
              <a:t>επιπτώσεις στην ανεργία ισορροπίας</a:t>
            </a:r>
            <a:endParaRPr lang="en-GB" sz="2600" dirty="0">
              <a:solidFill>
                <a:srgbClr val="19323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61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61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30" grpId="0" build="p" bldLvl="2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ChangeArrowheads="1"/>
          </p:cNvSpPr>
          <p:nvPr/>
        </p:nvSpPr>
        <p:spPr bwMode="auto">
          <a:xfrm>
            <a:off x="995363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3887788" y="777875"/>
            <a:ext cx="2278062" cy="4672013"/>
            <a:chOff x="2457" y="490"/>
            <a:chExt cx="1435" cy="2943"/>
          </a:xfrm>
        </p:grpSpPr>
        <p:sp>
          <p:nvSpPr>
            <p:cNvPr id="580612" name="Line 4"/>
            <p:cNvSpPr>
              <a:spLocks noChangeShapeType="1"/>
            </p:cNvSpPr>
            <p:nvPr/>
          </p:nvSpPr>
          <p:spPr bwMode="auto">
            <a:xfrm flipV="1">
              <a:off x="2457" y="710"/>
              <a:ext cx="1165" cy="2723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80613" name="Rectangle 5"/>
            <p:cNvSpPr>
              <a:spLocks noChangeArrowheads="1"/>
            </p:cNvSpPr>
            <p:nvPr/>
          </p:nvSpPr>
          <p:spPr bwMode="auto">
            <a:xfrm>
              <a:off x="3446" y="490"/>
              <a:ext cx="44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accent2"/>
                  </a:solidFill>
                  <a:latin typeface="Arial" charset="0"/>
                </a:rPr>
                <a:t>AS</a:t>
              </a:r>
              <a:r>
                <a:rPr lang="en-GB" altLang="en-US" sz="2000" baseline="-25000">
                  <a:solidFill>
                    <a:schemeClr val="accent2"/>
                  </a:solidFill>
                  <a:latin typeface="Arial" charset="0"/>
                </a:rPr>
                <a:t>L</a:t>
              </a:r>
              <a:r>
                <a:rPr lang="en-GB" altLang="en-US" sz="2000" baseline="-48000">
                  <a:solidFill>
                    <a:schemeClr val="accent2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580614" name="Line 7"/>
          <p:cNvSpPr>
            <a:spLocks noChangeShapeType="1"/>
          </p:cNvSpPr>
          <p:nvPr/>
        </p:nvSpPr>
        <p:spPr bwMode="auto">
          <a:xfrm>
            <a:off x="995363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0615" name="Line 8"/>
          <p:cNvSpPr>
            <a:spLocks noChangeShapeType="1"/>
          </p:cNvSpPr>
          <p:nvPr/>
        </p:nvSpPr>
        <p:spPr bwMode="auto">
          <a:xfrm>
            <a:off x="995363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0616" name="Rectangle 9"/>
          <p:cNvSpPr>
            <a:spLocks noChangeArrowheads="1"/>
          </p:cNvSpPr>
          <p:nvPr/>
        </p:nvSpPr>
        <p:spPr bwMode="auto">
          <a:xfrm>
            <a:off x="674688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>
                <a:latin typeface="Arial" charset="0"/>
              </a:rPr>
              <a:t>O</a:t>
            </a:r>
          </a:p>
        </p:txBody>
      </p:sp>
      <p:sp>
        <p:nvSpPr>
          <p:cNvPr id="580617" name="Rectangle 10"/>
          <p:cNvSpPr>
            <a:spLocks noChangeArrowheads="1"/>
          </p:cNvSpPr>
          <p:nvPr/>
        </p:nvSpPr>
        <p:spPr bwMode="auto">
          <a:xfrm>
            <a:off x="3305175" y="6354763"/>
            <a:ext cx="1643335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altLang="en-US" sz="2000" dirty="0">
                <a:latin typeface="Arial" charset="0"/>
              </a:rPr>
              <a:t>Εργαζόμενοι 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580618" name="Line 11"/>
          <p:cNvSpPr>
            <a:spLocks noChangeShapeType="1"/>
          </p:cNvSpPr>
          <p:nvPr/>
        </p:nvSpPr>
        <p:spPr bwMode="auto">
          <a:xfrm>
            <a:off x="2576513" y="1284288"/>
            <a:ext cx="3735387" cy="44338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0619" name="Line 12"/>
          <p:cNvSpPr>
            <a:spLocks noChangeShapeType="1"/>
          </p:cNvSpPr>
          <p:nvPr/>
        </p:nvSpPr>
        <p:spPr bwMode="auto">
          <a:xfrm flipV="1">
            <a:off x="3419475" y="1120775"/>
            <a:ext cx="1849438" cy="43227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0620" name="Rectangle 13"/>
          <p:cNvSpPr>
            <a:spLocks noChangeArrowheads="1"/>
          </p:cNvSpPr>
          <p:nvPr/>
        </p:nvSpPr>
        <p:spPr bwMode="auto">
          <a:xfrm>
            <a:off x="6384925" y="5426075"/>
            <a:ext cx="62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80621" name="Line 14"/>
          <p:cNvSpPr>
            <a:spLocks noChangeShapeType="1"/>
          </p:cNvSpPr>
          <p:nvPr/>
        </p:nvSpPr>
        <p:spPr bwMode="auto">
          <a:xfrm flipH="1">
            <a:off x="1020763" y="3354388"/>
            <a:ext cx="4375150" cy="0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0622" name="Rectangle 15"/>
          <p:cNvSpPr>
            <a:spLocks noChangeArrowheads="1"/>
          </p:cNvSpPr>
          <p:nvPr/>
        </p:nvSpPr>
        <p:spPr bwMode="auto">
          <a:xfrm>
            <a:off x="433388" y="3098800"/>
            <a:ext cx="62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W</a:t>
            </a:r>
            <a:r>
              <a:rPr lang="en-GB" altLang="en-US" sz="2400" baseline="-25000">
                <a:solidFill>
                  <a:schemeClr val="tx2"/>
                </a:solidFill>
                <a:latin typeface="Arial" charset="0"/>
              </a:rPr>
              <a:t>e</a:t>
            </a:r>
            <a:r>
              <a:rPr lang="en-GB" altLang="en-US" sz="2000" baseline="-46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80623" name="Line 16"/>
          <p:cNvSpPr>
            <a:spLocks noChangeShapeType="1"/>
          </p:cNvSpPr>
          <p:nvPr/>
        </p:nvSpPr>
        <p:spPr bwMode="auto">
          <a:xfrm flipV="1">
            <a:off x="4957763" y="1358900"/>
            <a:ext cx="933450" cy="421322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0624" name="Rectangle 17"/>
          <p:cNvSpPr>
            <a:spLocks noChangeArrowheads="1"/>
          </p:cNvSpPr>
          <p:nvPr/>
        </p:nvSpPr>
        <p:spPr bwMode="auto">
          <a:xfrm>
            <a:off x="5872163" y="123348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folHlink"/>
                </a:solidFill>
                <a:latin typeface="Arial" charset="0"/>
              </a:rPr>
              <a:t>N</a:t>
            </a:r>
          </a:p>
        </p:txBody>
      </p:sp>
      <p:sp>
        <p:nvSpPr>
          <p:cNvPr id="580625" name="Rectangle 18"/>
          <p:cNvSpPr>
            <a:spLocks noChangeArrowheads="1"/>
          </p:cNvSpPr>
          <p:nvPr/>
        </p:nvSpPr>
        <p:spPr bwMode="auto">
          <a:xfrm>
            <a:off x="4137025" y="286067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  <p:sp>
        <p:nvSpPr>
          <p:cNvPr id="580626" name="Rectangle 19"/>
          <p:cNvSpPr>
            <a:spLocks noChangeArrowheads="1"/>
          </p:cNvSpPr>
          <p:nvPr/>
        </p:nvSpPr>
        <p:spPr bwMode="auto">
          <a:xfrm>
            <a:off x="5489575" y="29543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folHlink"/>
                </a:solidFill>
                <a:latin typeface="Arial" charset="0"/>
              </a:rPr>
              <a:t>a</a:t>
            </a:r>
          </a:p>
        </p:txBody>
      </p:sp>
      <p:sp>
        <p:nvSpPr>
          <p:cNvPr id="580627" name="Oval 20"/>
          <p:cNvSpPr>
            <a:spLocks noChangeArrowheads="1"/>
          </p:cNvSpPr>
          <p:nvPr/>
        </p:nvSpPr>
        <p:spPr bwMode="auto">
          <a:xfrm>
            <a:off x="4254500" y="3294063"/>
            <a:ext cx="103188" cy="103187"/>
          </a:xfrm>
          <a:prstGeom prst="ellipse">
            <a:avLst/>
          </a:prstGeom>
          <a:solidFill>
            <a:srgbClr val="CCEC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580628" name="Oval 21"/>
          <p:cNvSpPr>
            <a:spLocks noChangeArrowheads="1"/>
          </p:cNvSpPr>
          <p:nvPr/>
        </p:nvSpPr>
        <p:spPr bwMode="auto">
          <a:xfrm>
            <a:off x="5391150" y="3294063"/>
            <a:ext cx="103188" cy="103187"/>
          </a:xfrm>
          <a:prstGeom prst="ellipse">
            <a:avLst/>
          </a:prstGeom>
          <a:solidFill>
            <a:srgbClr val="99FF99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580629" name="Rectangle 22"/>
          <p:cNvSpPr>
            <a:spLocks noChangeArrowheads="1"/>
          </p:cNvSpPr>
          <p:nvPr/>
        </p:nvSpPr>
        <p:spPr bwMode="auto">
          <a:xfrm>
            <a:off x="4933950" y="717550"/>
            <a:ext cx="70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AS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  <a:r>
              <a:rPr lang="en-GB" altLang="en-US" sz="2000" baseline="-48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grpSp>
        <p:nvGrpSpPr>
          <p:cNvPr id="22551" name="Group 23"/>
          <p:cNvGrpSpPr>
            <a:grpSpLocks/>
          </p:cNvGrpSpPr>
          <p:nvPr/>
        </p:nvGrpSpPr>
        <p:grpSpPr bwMode="auto">
          <a:xfrm>
            <a:off x="4624388" y="2867025"/>
            <a:ext cx="311150" cy="536575"/>
            <a:chOff x="2913" y="1806"/>
            <a:chExt cx="196" cy="338"/>
          </a:xfrm>
        </p:grpSpPr>
        <p:sp>
          <p:nvSpPr>
            <p:cNvPr id="580631" name="Rectangle 24"/>
            <p:cNvSpPr>
              <a:spLocks noChangeArrowheads="1"/>
            </p:cNvSpPr>
            <p:nvPr/>
          </p:nvSpPr>
          <p:spPr bwMode="auto">
            <a:xfrm>
              <a:off x="2913" y="1806"/>
              <a:ext cx="1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accent2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580632" name="Oval 25"/>
            <p:cNvSpPr>
              <a:spLocks noChangeArrowheads="1"/>
            </p:cNvSpPr>
            <p:nvPr/>
          </p:nvSpPr>
          <p:spPr bwMode="auto">
            <a:xfrm>
              <a:off x="2983" y="2079"/>
              <a:ext cx="65" cy="65"/>
            </a:xfrm>
            <a:prstGeom prst="ellipse">
              <a:avLst/>
            </a:prstGeom>
            <a:solidFill>
              <a:srgbClr val="FFCCCC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l-GR" sz="2400" noProof="1"/>
            </a:p>
          </p:txBody>
        </p:sp>
      </p:grpSp>
      <p:sp>
        <p:nvSpPr>
          <p:cNvPr id="580633" name="AutoShape 26" descr="Blue tissue paper"/>
          <p:cNvSpPr>
            <a:spLocks noChangeArrowheads="1"/>
          </p:cNvSpPr>
          <p:nvPr/>
        </p:nvSpPr>
        <p:spPr bwMode="auto">
          <a:xfrm>
            <a:off x="1154113" y="3654425"/>
            <a:ext cx="2349500" cy="1035050"/>
          </a:xfrm>
          <a:prstGeom prst="roundRect">
            <a:avLst>
              <a:gd name="adj" fmla="val 12495"/>
            </a:avLst>
          </a:prstGeom>
          <a:blipFill dpi="0" rotWithShape="0">
            <a:blip r:embed="rId3" cstate="print"/>
            <a:srcRect/>
            <a:tile tx="0" ty="0" sx="100000" sy="100000" flip="none" algn="tl"/>
          </a:blipFill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580634" name="Rectangle 27"/>
          <p:cNvSpPr>
            <a:spLocks noChangeArrowheads="1"/>
          </p:cNvSpPr>
          <p:nvPr/>
        </p:nvSpPr>
        <p:spPr bwMode="auto">
          <a:xfrm>
            <a:off x="1214438" y="3686175"/>
            <a:ext cx="2230437" cy="95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1900" dirty="0">
                <a:solidFill>
                  <a:schemeClr val="accent1"/>
                </a:solidFill>
                <a:latin typeface="Arial" charset="0"/>
              </a:rPr>
              <a:t>Assumption:</a:t>
            </a:r>
          </a:p>
          <a:p>
            <a:pPr algn="ctr" defTabSz="762000"/>
            <a:r>
              <a:rPr lang="en-GB" altLang="en-US" sz="1900" dirty="0">
                <a:solidFill>
                  <a:schemeClr val="accent1"/>
                </a:solidFill>
                <a:latin typeface="Arial" charset="0"/>
              </a:rPr>
              <a:t>wage rates </a:t>
            </a:r>
            <a:r>
              <a:rPr lang="en-GB" altLang="en-US" sz="1900" i="1" dirty="0">
                <a:solidFill>
                  <a:schemeClr val="accent1"/>
                </a:solidFill>
                <a:latin typeface="Arial" charset="0"/>
              </a:rPr>
              <a:t>not</a:t>
            </a:r>
            <a:endParaRPr lang="en-GB" altLang="en-US" sz="1900" dirty="0">
              <a:solidFill>
                <a:schemeClr val="accent1"/>
              </a:solidFill>
              <a:latin typeface="Arial" charset="0"/>
            </a:endParaRPr>
          </a:p>
          <a:p>
            <a:pPr algn="ctr" defTabSz="762000"/>
            <a:r>
              <a:rPr lang="en-GB" altLang="en-US" sz="1900" dirty="0">
                <a:solidFill>
                  <a:schemeClr val="accent1"/>
                </a:solidFill>
                <a:latin typeface="Arial" charset="0"/>
              </a:rPr>
              <a:t>flexible downwards</a:t>
            </a:r>
            <a:endParaRPr lang="en-GB" altLang="en-US" sz="2000" dirty="0">
              <a:solidFill>
                <a:schemeClr val="accent1"/>
              </a:solidFill>
              <a:latin typeface="Arial" charset="0"/>
            </a:endParaRPr>
          </a:p>
        </p:txBody>
      </p:sp>
      <p:sp>
        <p:nvSpPr>
          <p:cNvPr id="580635" name="Rectangle 28"/>
          <p:cNvSpPr>
            <a:spLocks noChangeArrowheads="1"/>
          </p:cNvSpPr>
          <p:nvPr/>
        </p:nvSpPr>
        <p:spPr bwMode="auto">
          <a:xfrm rot="-5400000">
            <a:off x="-1618869" y="3092893"/>
            <a:ext cx="3637791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>
                <a:latin typeface="Arial" charset="0"/>
              </a:rPr>
              <a:t>(Πραγματικό) Επίπεδο μισθών 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22557" name="AutoShape 29"/>
          <p:cNvSpPr>
            <a:spLocks noChangeArrowheads="1"/>
          </p:cNvSpPr>
          <p:nvPr/>
        </p:nvSpPr>
        <p:spPr bwMode="auto">
          <a:xfrm>
            <a:off x="6810375" y="4173538"/>
            <a:ext cx="2127250" cy="10763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n-GB" altLang="en-US" sz="1900" i="1">
                <a:solidFill>
                  <a:schemeClr val="hlink"/>
                </a:solidFill>
                <a:latin typeface="Arial" charset="0"/>
              </a:rPr>
              <a:t>Total </a:t>
            </a:r>
            <a:r>
              <a:rPr lang="en-GB" altLang="en-US" sz="1900">
                <a:solidFill>
                  <a:schemeClr val="hlink"/>
                </a:solidFill>
                <a:latin typeface="Arial" charset="0"/>
              </a:rPr>
              <a:t>unemployment remains at </a:t>
            </a:r>
            <a:r>
              <a:rPr lang="en-GB" altLang="en-US" sz="1900" i="1">
                <a:solidFill>
                  <a:schemeClr val="hlink"/>
                </a:solidFill>
                <a:latin typeface="Arial" charset="0"/>
              </a:rPr>
              <a:t>a </a:t>
            </a:r>
            <a:r>
              <a:rPr lang="en-GB" altLang="en-US" sz="1900" i="1">
                <a:solidFill>
                  <a:schemeClr val="hlink"/>
                </a:solidFill>
                <a:latin typeface="Arial" charset="0"/>
                <a:cs typeface="Arial" charset="0"/>
              </a:rPr>
              <a:t>– b.</a:t>
            </a:r>
          </a:p>
        </p:txBody>
      </p:sp>
      <p:sp>
        <p:nvSpPr>
          <p:cNvPr id="22558" name="AutoShape 30"/>
          <p:cNvSpPr>
            <a:spLocks noChangeArrowheads="1"/>
          </p:cNvSpPr>
          <p:nvPr/>
        </p:nvSpPr>
        <p:spPr bwMode="auto">
          <a:xfrm>
            <a:off x="6354763" y="2563813"/>
            <a:ext cx="2513012" cy="10763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n-GB" altLang="en-US" sz="1900">
                <a:solidFill>
                  <a:schemeClr val="accent2"/>
                </a:solidFill>
                <a:latin typeface="Arial" charset="0"/>
              </a:rPr>
              <a:t>Equilibrium unemployment falls from </a:t>
            </a:r>
            <a:r>
              <a:rPr lang="en-GB" altLang="en-US" sz="1900" i="1">
                <a:solidFill>
                  <a:schemeClr val="accent2"/>
                </a:solidFill>
                <a:latin typeface="Arial" charset="0"/>
              </a:rPr>
              <a:t>a </a:t>
            </a:r>
            <a:r>
              <a:rPr lang="en-GB" altLang="en-US" sz="1900" i="1">
                <a:solidFill>
                  <a:schemeClr val="accent2"/>
                </a:solidFill>
                <a:latin typeface="Arial" charset="0"/>
                <a:cs typeface="Arial" charset="0"/>
              </a:rPr>
              <a:t>– b </a:t>
            </a:r>
            <a:r>
              <a:rPr lang="en-GB" altLang="en-US" sz="1900">
                <a:solidFill>
                  <a:schemeClr val="accent2"/>
                </a:solidFill>
                <a:latin typeface="Arial" charset="0"/>
                <a:cs typeface="Arial" charset="0"/>
              </a:rPr>
              <a:t>to</a:t>
            </a:r>
            <a:r>
              <a:rPr lang="en-GB" altLang="en-US" sz="1900" i="1">
                <a:solidFill>
                  <a:schemeClr val="accent2"/>
                </a:solidFill>
                <a:latin typeface="Arial" charset="0"/>
                <a:cs typeface="Arial" charset="0"/>
              </a:rPr>
              <a:t> </a:t>
            </a:r>
            <a:r>
              <a:rPr lang="en-GB" altLang="en-US" sz="1900" i="1">
                <a:solidFill>
                  <a:schemeClr val="accent2"/>
                </a:solidFill>
                <a:latin typeface="Arial" charset="0"/>
              </a:rPr>
              <a:t>a </a:t>
            </a:r>
            <a:r>
              <a:rPr lang="en-GB" altLang="en-US" sz="1900" i="1">
                <a:solidFill>
                  <a:schemeClr val="accent2"/>
                </a:solidFill>
                <a:latin typeface="Arial" charset="0"/>
                <a:cs typeface="Arial" charset="0"/>
              </a:rPr>
              <a:t>– c.</a:t>
            </a:r>
          </a:p>
        </p:txBody>
      </p:sp>
      <p:sp>
        <p:nvSpPr>
          <p:cNvPr id="580638" name="Text Box 31"/>
          <p:cNvSpPr txBox="1">
            <a:spLocks noChangeArrowheads="1"/>
          </p:cNvSpPr>
          <p:nvPr/>
        </p:nvSpPr>
        <p:spPr bwMode="auto">
          <a:xfrm>
            <a:off x="0" y="5556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sz="2000" b="1" dirty="0">
                <a:solidFill>
                  <a:schemeClr val="folHlink"/>
                </a:solidFill>
                <a:latin typeface="Arial" charset="0"/>
              </a:rPr>
              <a:t>Οι επιπτώσεις της μείωσης των </a:t>
            </a:r>
            <a:r>
              <a:rPr lang="el-GR" altLang="en-US" sz="2000" b="1" dirty="0" smtClean="0">
                <a:solidFill>
                  <a:schemeClr val="folHlink"/>
                </a:solidFill>
                <a:latin typeface="Arial" charset="0"/>
              </a:rPr>
              <a:t>επιδομάτων στον </a:t>
            </a:r>
            <a:r>
              <a:rPr lang="el-GR" altLang="en-US" sz="2000" b="1" dirty="0">
                <a:solidFill>
                  <a:schemeClr val="folHlink"/>
                </a:solidFill>
                <a:latin typeface="Arial" charset="0"/>
              </a:rPr>
              <a:t>αριθμό των </a:t>
            </a:r>
            <a:r>
              <a:rPr lang="el-GR" altLang="en-US" sz="2000" b="1" dirty="0" smtClean="0">
                <a:solidFill>
                  <a:schemeClr val="folHlink"/>
                </a:solidFill>
                <a:latin typeface="Arial" charset="0"/>
              </a:rPr>
              <a:t>ανέργων</a:t>
            </a:r>
            <a:endParaRPr lang="en-GB" altLang="en-US" sz="2000" b="1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7" grpId="0" animBg="1" autoUpdateAnimBg="0"/>
      <p:bldP spid="22558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ChangeArrowheads="1"/>
          </p:cNvSpPr>
          <p:nvPr/>
        </p:nvSpPr>
        <p:spPr bwMode="auto">
          <a:xfrm>
            <a:off x="995363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582659" name="Line 4"/>
          <p:cNvSpPr>
            <a:spLocks noChangeShapeType="1"/>
          </p:cNvSpPr>
          <p:nvPr/>
        </p:nvSpPr>
        <p:spPr bwMode="auto">
          <a:xfrm>
            <a:off x="995363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2660" name="Line 5"/>
          <p:cNvSpPr>
            <a:spLocks noChangeShapeType="1"/>
          </p:cNvSpPr>
          <p:nvPr/>
        </p:nvSpPr>
        <p:spPr bwMode="auto">
          <a:xfrm>
            <a:off x="995363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2661" name="Rectangle 6"/>
          <p:cNvSpPr>
            <a:spLocks noChangeArrowheads="1"/>
          </p:cNvSpPr>
          <p:nvPr/>
        </p:nvSpPr>
        <p:spPr bwMode="auto">
          <a:xfrm>
            <a:off x="674688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>
                <a:latin typeface="Arial" charset="0"/>
              </a:rPr>
              <a:t>O</a:t>
            </a:r>
          </a:p>
        </p:txBody>
      </p:sp>
      <p:sp>
        <p:nvSpPr>
          <p:cNvPr id="582664" name="Line 9"/>
          <p:cNvSpPr>
            <a:spLocks noChangeShapeType="1"/>
          </p:cNvSpPr>
          <p:nvPr/>
        </p:nvSpPr>
        <p:spPr bwMode="auto">
          <a:xfrm>
            <a:off x="2576513" y="1284288"/>
            <a:ext cx="3735387" cy="44338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2665" name="Line 10"/>
          <p:cNvSpPr>
            <a:spLocks noChangeShapeType="1"/>
          </p:cNvSpPr>
          <p:nvPr/>
        </p:nvSpPr>
        <p:spPr bwMode="auto">
          <a:xfrm flipV="1">
            <a:off x="3419475" y="1120775"/>
            <a:ext cx="1849438" cy="432276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2666" name="Rectangle 11"/>
          <p:cNvSpPr>
            <a:spLocks noChangeArrowheads="1"/>
          </p:cNvSpPr>
          <p:nvPr/>
        </p:nvSpPr>
        <p:spPr bwMode="auto">
          <a:xfrm>
            <a:off x="6384925" y="5426075"/>
            <a:ext cx="62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82667" name="Line 12"/>
          <p:cNvSpPr>
            <a:spLocks noChangeShapeType="1"/>
          </p:cNvSpPr>
          <p:nvPr/>
        </p:nvSpPr>
        <p:spPr bwMode="auto">
          <a:xfrm flipH="1">
            <a:off x="1020763" y="3354388"/>
            <a:ext cx="4375150" cy="0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2668" name="Rectangle 13"/>
          <p:cNvSpPr>
            <a:spLocks noChangeArrowheads="1"/>
          </p:cNvSpPr>
          <p:nvPr/>
        </p:nvSpPr>
        <p:spPr bwMode="auto">
          <a:xfrm>
            <a:off x="433388" y="3098800"/>
            <a:ext cx="62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W</a:t>
            </a:r>
            <a:r>
              <a:rPr lang="en-GB" altLang="en-US" sz="2400" baseline="-25000">
                <a:solidFill>
                  <a:schemeClr val="tx2"/>
                </a:solidFill>
                <a:latin typeface="Arial" charset="0"/>
              </a:rPr>
              <a:t>e</a:t>
            </a:r>
            <a:r>
              <a:rPr lang="en-GB" altLang="en-US" sz="2000" baseline="-46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82669" name="Line 14"/>
          <p:cNvSpPr>
            <a:spLocks noChangeShapeType="1"/>
          </p:cNvSpPr>
          <p:nvPr/>
        </p:nvSpPr>
        <p:spPr bwMode="auto">
          <a:xfrm flipV="1">
            <a:off x="4957763" y="1358900"/>
            <a:ext cx="933450" cy="4213225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2670" name="Rectangle 15"/>
          <p:cNvSpPr>
            <a:spLocks noChangeArrowheads="1"/>
          </p:cNvSpPr>
          <p:nvPr/>
        </p:nvSpPr>
        <p:spPr bwMode="auto">
          <a:xfrm>
            <a:off x="5872163" y="123348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folHlink"/>
                </a:solidFill>
                <a:latin typeface="Arial" charset="0"/>
              </a:rPr>
              <a:t>N</a:t>
            </a:r>
          </a:p>
        </p:txBody>
      </p:sp>
      <p:sp>
        <p:nvSpPr>
          <p:cNvPr id="582671" name="Rectangle 16"/>
          <p:cNvSpPr>
            <a:spLocks noChangeArrowheads="1"/>
          </p:cNvSpPr>
          <p:nvPr/>
        </p:nvSpPr>
        <p:spPr bwMode="auto">
          <a:xfrm>
            <a:off x="4137025" y="286067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b</a:t>
            </a:r>
          </a:p>
        </p:txBody>
      </p:sp>
      <p:sp>
        <p:nvSpPr>
          <p:cNvPr id="582672" name="Rectangle 17"/>
          <p:cNvSpPr>
            <a:spLocks noChangeArrowheads="1"/>
          </p:cNvSpPr>
          <p:nvPr/>
        </p:nvSpPr>
        <p:spPr bwMode="auto">
          <a:xfrm>
            <a:off x="5489575" y="2954338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folHlink"/>
                </a:solidFill>
                <a:latin typeface="Arial" charset="0"/>
              </a:rPr>
              <a:t>a</a:t>
            </a:r>
          </a:p>
        </p:txBody>
      </p:sp>
      <p:sp>
        <p:nvSpPr>
          <p:cNvPr id="582673" name="Oval 18"/>
          <p:cNvSpPr>
            <a:spLocks noChangeArrowheads="1"/>
          </p:cNvSpPr>
          <p:nvPr/>
        </p:nvSpPr>
        <p:spPr bwMode="auto">
          <a:xfrm>
            <a:off x="4254500" y="3294063"/>
            <a:ext cx="103188" cy="103187"/>
          </a:xfrm>
          <a:prstGeom prst="ellipse">
            <a:avLst/>
          </a:prstGeom>
          <a:solidFill>
            <a:srgbClr val="CCEC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582674" name="Oval 19"/>
          <p:cNvSpPr>
            <a:spLocks noChangeArrowheads="1"/>
          </p:cNvSpPr>
          <p:nvPr/>
        </p:nvSpPr>
        <p:spPr bwMode="auto">
          <a:xfrm>
            <a:off x="5391150" y="3294063"/>
            <a:ext cx="103188" cy="103187"/>
          </a:xfrm>
          <a:prstGeom prst="ellipse">
            <a:avLst/>
          </a:prstGeom>
          <a:solidFill>
            <a:srgbClr val="99FF99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582675" name="Rectangle 20"/>
          <p:cNvSpPr>
            <a:spLocks noChangeArrowheads="1"/>
          </p:cNvSpPr>
          <p:nvPr/>
        </p:nvSpPr>
        <p:spPr bwMode="auto">
          <a:xfrm>
            <a:off x="4933950" y="717550"/>
            <a:ext cx="706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tx2"/>
                </a:solidFill>
                <a:latin typeface="Arial" charset="0"/>
              </a:rPr>
              <a:t>AS</a:t>
            </a:r>
            <a:r>
              <a:rPr lang="en-GB" altLang="en-US" sz="2000" baseline="-25000">
                <a:solidFill>
                  <a:schemeClr val="tx2"/>
                </a:solidFill>
                <a:latin typeface="Arial" charset="0"/>
              </a:rPr>
              <a:t>L</a:t>
            </a:r>
            <a:r>
              <a:rPr lang="en-GB" altLang="en-US" sz="2000" baseline="-48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82676" name="Line 21"/>
          <p:cNvSpPr>
            <a:spLocks noChangeShapeType="1"/>
          </p:cNvSpPr>
          <p:nvPr/>
        </p:nvSpPr>
        <p:spPr bwMode="auto">
          <a:xfrm flipV="1">
            <a:off x="3887788" y="1127125"/>
            <a:ext cx="1849437" cy="43227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2677" name="Rectangle 22"/>
          <p:cNvSpPr>
            <a:spLocks noChangeArrowheads="1"/>
          </p:cNvSpPr>
          <p:nvPr/>
        </p:nvSpPr>
        <p:spPr bwMode="auto">
          <a:xfrm>
            <a:off x="4624388" y="28670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accent2"/>
                </a:solidFill>
                <a:latin typeface="Arial" charset="0"/>
              </a:rPr>
              <a:t>c</a:t>
            </a:r>
          </a:p>
        </p:txBody>
      </p:sp>
      <p:sp>
        <p:nvSpPr>
          <p:cNvPr id="582678" name="Oval 23"/>
          <p:cNvSpPr>
            <a:spLocks noChangeArrowheads="1"/>
          </p:cNvSpPr>
          <p:nvPr/>
        </p:nvSpPr>
        <p:spPr bwMode="auto">
          <a:xfrm>
            <a:off x="4735513" y="3300413"/>
            <a:ext cx="103187" cy="103187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582679" name="Rectangle 24"/>
          <p:cNvSpPr>
            <a:spLocks noChangeArrowheads="1"/>
          </p:cNvSpPr>
          <p:nvPr/>
        </p:nvSpPr>
        <p:spPr bwMode="auto">
          <a:xfrm>
            <a:off x="5457825" y="777875"/>
            <a:ext cx="708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accent2"/>
                </a:solidFill>
                <a:latin typeface="Arial" charset="0"/>
              </a:rPr>
              <a:t>AS</a:t>
            </a:r>
            <a:r>
              <a:rPr lang="en-GB" altLang="en-US" sz="2000" baseline="-25000">
                <a:solidFill>
                  <a:schemeClr val="accent2"/>
                </a:solidFill>
                <a:latin typeface="Arial" charset="0"/>
              </a:rPr>
              <a:t>L</a:t>
            </a:r>
            <a:r>
              <a:rPr lang="en-GB" altLang="en-US" sz="2000" baseline="-48000">
                <a:solidFill>
                  <a:schemeClr val="accent2"/>
                </a:solidFill>
                <a:latin typeface="Arial" charset="0"/>
              </a:rPr>
              <a:t>2</a:t>
            </a:r>
          </a:p>
        </p:txBody>
      </p:sp>
      <p:grpSp>
        <p:nvGrpSpPr>
          <p:cNvPr id="24612" name="Group 36"/>
          <p:cNvGrpSpPr>
            <a:grpSpLocks/>
          </p:cNvGrpSpPr>
          <p:nvPr/>
        </p:nvGrpSpPr>
        <p:grpSpPr bwMode="auto">
          <a:xfrm>
            <a:off x="1122363" y="3917950"/>
            <a:ext cx="2349500" cy="1044575"/>
            <a:chOff x="3576" y="2279"/>
            <a:chExt cx="1480" cy="685"/>
          </a:xfrm>
        </p:grpSpPr>
        <p:sp>
          <p:nvSpPr>
            <p:cNvPr id="582681" name="AutoShape 26" descr="Parchment"/>
            <p:cNvSpPr>
              <a:spLocks noChangeArrowheads="1"/>
            </p:cNvSpPr>
            <p:nvPr/>
          </p:nvSpPr>
          <p:spPr bwMode="auto">
            <a:xfrm>
              <a:off x="3576" y="2279"/>
              <a:ext cx="1480" cy="685"/>
            </a:xfrm>
            <a:prstGeom prst="roundRect">
              <a:avLst>
                <a:gd name="adj" fmla="val 12495"/>
              </a:avLst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28575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l-GR" sz="2400" noProof="1"/>
            </a:p>
          </p:txBody>
        </p:sp>
        <p:sp>
          <p:nvSpPr>
            <p:cNvPr id="582682" name="Rectangle 27" descr="Parchment"/>
            <p:cNvSpPr>
              <a:spLocks noChangeArrowheads="1"/>
            </p:cNvSpPr>
            <p:nvPr/>
          </p:nvSpPr>
          <p:spPr bwMode="auto">
            <a:xfrm>
              <a:off x="3614" y="2299"/>
              <a:ext cx="1405" cy="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1900">
                  <a:solidFill>
                    <a:schemeClr val="hlink"/>
                  </a:solidFill>
                  <a:latin typeface="Arial" charset="0"/>
                </a:rPr>
                <a:t>Assumption:</a:t>
              </a:r>
            </a:p>
            <a:p>
              <a:pPr algn="ctr" defTabSz="762000"/>
              <a:r>
                <a:rPr lang="en-GB" altLang="en-US" sz="1900">
                  <a:solidFill>
                    <a:schemeClr val="hlink"/>
                  </a:solidFill>
                  <a:latin typeface="Arial" charset="0"/>
                </a:rPr>
                <a:t>wage rates </a:t>
              </a:r>
              <a:r>
                <a:rPr lang="en-GB" altLang="en-US" sz="1900" i="1">
                  <a:solidFill>
                    <a:schemeClr val="hlink"/>
                  </a:solidFill>
                  <a:latin typeface="Arial" charset="0"/>
                </a:rPr>
                <a:t>are</a:t>
              </a:r>
              <a:endParaRPr lang="en-GB" altLang="en-US" sz="1900">
                <a:solidFill>
                  <a:schemeClr val="hlink"/>
                </a:solidFill>
                <a:latin typeface="Arial" charset="0"/>
              </a:endParaRPr>
            </a:p>
            <a:p>
              <a:pPr algn="ctr" defTabSz="762000"/>
              <a:r>
                <a:rPr lang="en-GB" altLang="en-US" sz="1900">
                  <a:solidFill>
                    <a:schemeClr val="hlink"/>
                  </a:solidFill>
                  <a:latin typeface="Arial" charset="0"/>
                </a:rPr>
                <a:t>flexible downwards</a:t>
              </a:r>
              <a:endParaRPr lang="en-GB" altLang="en-US" sz="2000">
                <a:solidFill>
                  <a:schemeClr val="hlink"/>
                </a:solidFill>
                <a:latin typeface="Arial" charset="0"/>
              </a:endParaRPr>
            </a:p>
          </p:txBody>
        </p:sp>
      </p:grpSp>
      <p:sp>
        <p:nvSpPr>
          <p:cNvPr id="24604" name="Line 28"/>
          <p:cNvSpPr>
            <a:spLocks noChangeShapeType="1"/>
          </p:cNvSpPr>
          <p:nvPr/>
        </p:nvSpPr>
        <p:spPr bwMode="auto">
          <a:xfrm flipH="1">
            <a:off x="1001713" y="3708400"/>
            <a:ext cx="4376737" cy="0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417513" y="3506788"/>
            <a:ext cx="647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defTabSz="762000"/>
            <a:r>
              <a:rPr lang="en-GB" altLang="en-US" sz="2000" i="1">
                <a:solidFill>
                  <a:schemeClr val="hlink"/>
                </a:solidFill>
                <a:latin typeface="Arial" charset="0"/>
              </a:rPr>
              <a:t>W</a:t>
            </a:r>
            <a:r>
              <a:rPr lang="en-GB" altLang="en-US" sz="2400" baseline="-25000">
                <a:solidFill>
                  <a:schemeClr val="hlink"/>
                </a:solidFill>
                <a:latin typeface="Arial" charset="0"/>
              </a:rPr>
              <a:t>e</a:t>
            </a:r>
            <a:r>
              <a:rPr lang="en-GB" altLang="en-US" sz="2000" baseline="-46000">
                <a:solidFill>
                  <a:schemeClr val="hlink"/>
                </a:solidFill>
                <a:latin typeface="Arial" charset="0"/>
              </a:rPr>
              <a:t>2</a:t>
            </a:r>
          </a:p>
        </p:txBody>
      </p:sp>
      <p:grpSp>
        <p:nvGrpSpPr>
          <p:cNvPr id="24606" name="Group 30"/>
          <p:cNvGrpSpPr>
            <a:grpSpLocks/>
          </p:cNvGrpSpPr>
          <p:nvPr/>
        </p:nvGrpSpPr>
        <p:grpSpPr bwMode="auto">
          <a:xfrm>
            <a:off x="5318125" y="3649663"/>
            <a:ext cx="325438" cy="477837"/>
            <a:chOff x="3358" y="2299"/>
            <a:chExt cx="205" cy="301"/>
          </a:xfrm>
        </p:grpSpPr>
        <p:sp>
          <p:nvSpPr>
            <p:cNvPr id="582686" name="Rectangle 31"/>
            <p:cNvSpPr>
              <a:spLocks noChangeArrowheads="1"/>
            </p:cNvSpPr>
            <p:nvPr/>
          </p:nvSpPr>
          <p:spPr bwMode="auto">
            <a:xfrm>
              <a:off x="3358" y="2350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folHlink"/>
                  </a:solidFill>
                  <a:latin typeface="Arial" charset="0"/>
                </a:rPr>
                <a:t>d</a:t>
              </a:r>
            </a:p>
          </p:txBody>
        </p:sp>
        <p:sp>
          <p:nvSpPr>
            <p:cNvPr id="582687" name="Oval 32"/>
            <p:cNvSpPr>
              <a:spLocks noChangeArrowheads="1"/>
            </p:cNvSpPr>
            <p:nvPr/>
          </p:nvSpPr>
          <p:spPr bwMode="auto">
            <a:xfrm>
              <a:off x="3365" y="2299"/>
              <a:ext cx="65" cy="65"/>
            </a:xfrm>
            <a:prstGeom prst="ellipse">
              <a:avLst/>
            </a:prstGeom>
            <a:solidFill>
              <a:srgbClr val="99FF99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l-GR" sz="2400" noProof="1"/>
            </a:p>
          </p:txBody>
        </p:sp>
      </p:grpSp>
      <p:grpSp>
        <p:nvGrpSpPr>
          <p:cNvPr id="24609" name="Group 33"/>
          <p:cNvGrpSpPr>
            <a:grpSpLocks/>
          </p:cNvGrpSpPr>
          <p:nvPr/>
        </p:nvGrpSpPr>
        <p:grpSpPr bwMode="auto">
          <a:xfrm>
            <a:off x="4479925" y="3656013"/>
            <a:ext cx="325438" cy="512762"/>
            <a:chOff x="2820" y="2302"/>
            <a:chExt cx="205" cy="323"/>
          </a:xfrm>
        </p:grpSpPr>
        <p:sp>
          <p:nvSpPr>
            <p:cNvPr id="582689" name="Rectangle 34"/>
            <p:cNvSpPr>
              <a:spLocks noChangeArrowheads="1"/>
            </p:cNvSpPr>
            <p:nvPr/>
          </p:nvSpPr>
          <p:spPr bwMode="auto">
            <a:xfrm>
              <a:off x="2820" y="2375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accent2"/>
                  </a:solidFill>
                  <a:latin typeface="Arial" charset="0"/>
                </a:rPr>
                <a:t>e</a:t>
              </a:r>
            </a:p>
          </p:txBody>
        </p:sp>
        <p:sp>
          <p:nvSpPr>
            <p:cNvPr id="582690" name="Oval 35"/>
            <p:cNvSpPr>
              <a:spLocks noChangeArrowheads="1"/>
            </p:cNvSpPr>
            <p:nvPr/>
          </p:nvSpPr>
          <p:spPr bwMode="auto">
            <a:xfrm>
              <a:off x="2883" y="2302"/>
              <a:ext cx="65" cy="65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l-GR" sz="2400" noProof="1"/>
            </a:p>
          </p:txBody>
        </p:sp>
      </p:grpSp>
      <p:sp>
        <p:nvSpPr>
          <p:cNvPr id="24613" name="AutoShape 37"/>
          <p:cNvSpPr>
            <a:spLocks noChangeArrowheads="1"/>
          </p:cNvSpPr>
          <p:nvPr/>
        </p:nvSpPr>
        <p:spPr bwMode="auto">
          <a:xfrm>
            <a:off x="6330950" y="2873375"/>
            <a:ext cx="2513013" cy="10763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n-GB" altLang="en-US" sz="1900">
                <a:solidFill>
                  <a:schemeClr val="accent2"/>
                </a:solidFill>
                <a:latin typeface="Arial" charset="0"/>
              </a:rPr>
              <a:t>(Equilibrium) unemployment falls from </a:t>
            </a:r>
            <a:r>
              <a:rPr lang="en-GB" altLang="en-US" sz="1900" i="1">
                <a:solidFill>
                  <a:schemeClr val="accent2"/>
                </a:solidFill>
                <a:latin typeface="Arial" charset="0"/>
              </a:rPr>
              <a:t>a </a:t>
            </a:r>
            <a:r>
              <a:rPr lang="en-GB" altLang="en-US" sz="1900" i="1">
                <a:solidFill>
                  <a:schemeClr val="accent2"/>
                </a:solidFill>
                <a:latin typeface="Arial" charset="0"/>
                <a:cs typeface="Arial" charset="0"/>
              </a:rPr>
              <a:t>– b </a:t>
            </a:r>
            <a:r>
              <a:rPr lang="en-GB" altLang="en-US" sz="1900">
                <a:solidFill>
                  <a:schemeClr val="accent2"/>
                </a:solidFill>
                <a:latin typeface="Arial" charset="0"/>
                <a:cs typeface="Arial" charset="0"/>
              </a:rPr>
              <a:t>to</a:t>
            </a:r>
            <a:r>
              <a:rPr lang="en-GB" altLang="en-US" sz="1900" i="1">
                <a:solidFill>
                  <a:schemeClr val="accent2"/>
                </a:solidFill>
                <a:latin typeface="Arial" charset="0"/>
                <a:cs typeface="Arial" charset="0"/>
              </a:rPr>
              <a:t> </a:t>
            </a:r>
            <a:r>
              <a:rPr lang="en-GB" altLang="en-US" sz="1900" i="1">
                <a:solidFill>
                  <a:schemeClr val="accent2"/>
                </a:solidFill>
                <a:latin typeface="Arial" charset="0"/>
              </a:rPr>
              <a:t>d </a:t>
            </a:r>
            <a:r>
              <a:rPr lang="en-GB" altLang="en-US" sz="1900" i="1">
                <a:solidFill>
                  <a:schemeClr val="accent2"/>
                </a:solidFill>
                <a:latin typeface="Arial" charset="0"/>
                <a:cs typeface="Arial" charset="0"/>
              </a:rPr>
              <a:t>– e</a:t>
            </a: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3305175" y="6354763"/>
            <a:ext cx="1643335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altLang="en-US" sz="2000" dirty="0">
                <a:latin typeface="Arial" charset="0"/>
              </a:rPr>
              <a:t>Εργαζόμενοι 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38" name="Rectangle 28"/>
          <p:cNvSpPr>
            <a:spLocks noChangeArrowheads="1"/>
          </p:cNvSpPr>
          <p:nvPr/>
        </p:nvSpPr>
        <p:spPr bwMode="auto">
          <a:xfrm rot="-5400000">
            <a:off x="-1618869" y="3092893"/>
            <a:ext cx="3637791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>
                <a:latin typeface="Arial" charset="0"/>
              </a:rPr>
              <a:t>(Πραγματικό) Επίπεδο μισθών 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0" y="5556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sz="2000" b="1" dirty="0">
                <a:solidFill>
                  <a:schemeClr val="folHlink"/>
                </a:solidFill>
                <a:latin typeface="Arial" charset="0"/>
              </a:rPr>
              <a:t>Οι επιπτώσεις της μείωσης των </a:t>
            </a:r>
            <a:r>
              <a:rPr lang="el-GR" altLang="en-US" sz="2000" b="1" dirty="0" smtClean="0">
                <a:solidFill>
                  <a:schemeClr val="folHlink"/>
                </a:solidFill>
                <a:latin typeface="Arial" charset="0"/>
              </a:rPr>
              <a:t>επιδομάτων στον </a:t>
            </a:r>
            <a:r>
              <a:rPr lang="el-GR" altLang="en-US" sz="2000" b="1" dirty="0">
                <a:solidFill>
                  <a:schemeClr val="folHlink"/>
                </a:solidFill>
                <a:latin typeface="Arial" charset="0"/>
              </a:rPr>
              <a:t>αριθμό των </a:t>
            </a:r>
            <a:r>
              <a:rPr lang="el-GR" altLang="en-US" sz="2000" b="1" dirty="0" smtClean="0">
                <a:solidFill>
                  <a:schemeClr val="folHlink"/>
                </a:solidFill>
                <a:latin typeface="Arial" charset="0"/>
              </a:rPr>
              <a:t>ανέργων</a:t>
            </a:r>
            <a:endParaRPr lang="en-GB" altLang="en-US" sz="2000" b="1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0" dur="5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4" grpId="0" animBg="1"/>
      <p:bldP spid="24605" grpId="0" autoUpdateAnimBg="0"/>
      <p:bldP spid="24613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003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00388" name="Rectangle 4"/>
          <p:cNvSpPr>
            <a:spLocks noGrp="1"/>
          </p:cNvSpPr>
          <p:nvPr>
            <p:ph type="body" idx="1"/>
          </p:nvPr>
        </p:nvSpPr>
        <p:spPr>
          <a:xfrm>
            <a:off x="301625" y="1358537"/>
            <a:ext cx="8534400" cy="5054963"/>
          </a:xfrm>
        </p:spPr>
        <p:txBody>
          <a:bodyPr/>
          <a:lstStyle/>
          <a:p>
            <a:pPr>
              <a:lnSpc>
                <a:spcPct val="140000"/>
              </a:lnSpc>
              <a:spcBef>
                <a:spcPts val="0"/>
              </a:spcBef>
            </a:pPr>
            <a:r>
              <a:rPr lang="el-GR" sz="2800" dirty="0" smtClean="0"/>
              <a:t>Οικονομική μεγέθυνση και πολιτικές που στοχεύουν στην προσφορά</a:t>
            </a:r>
            <a:endParaRPr lang="en-GB" sz="2800" dirty="0" smtClean="0"/>
          </a:p>
          <a:p>
            <a:pPr lvl="1">
              <a:lnSpc>
                <a:spcPct val="140000"/>
              </a:lnSpc>
              <a:spcBef>
                <a:spcPts val="0"/>
              </a:spcBef>
            </a:pPr>
            <a:r>
              <a:rPr lang="el-GR" dirty="0" smtClean="0"/>
              <a:t>τεχνολογική πρόοδο και καινοτομία</a:t>
            </a:r>
            <a:endParaRPr lang="en-GB" dirty="0" smtClean="0"/>
          </a:p>
          <a:p>
            <a:pPr lvl="2">
              <a:lnSpc>
                <a:spcPct val="140000"/>
              </a:lnSpc>
              <a:spcBef>
                <a:spcPts val="0"/>
              </a:spcBef>
            </a:pPr>
            <a:r>
              <a:rPr lang="el-GR" dirty="0" smtClean="0"/>
              <a:t>μέγεθος και σύνθεση του μετοχικού κεφαλαίου</a:t>
            </a:r>
            <a:endParaRPr lang="en-GB" dirty="0" smtClean="0"/>
          </a:p>
          <a:p>
            <a:pPr lvl="1">
              <a:lnSpc>
                <a:spcPct val="140000"/>
              </a:lnSpc>
              <a:spcBef>
                <a:spcPts val="0"/>
              </a:spcBef>
            </a:pPr>
            <a:r>
              <a:rPr lang="el-GR" dirty="0" smtClean="0"/>
              <a:t>έρευνα και ανάπτυξη</a:t>
            </a:r>
            <a:endParaRPr lang="en-GB" dirty="0" smtClean="0"/>
          </a:p>
          <a:p>
            <a:pPr lvl="2">
              <a:lnSpc>
                <a:spcPct val="140000"/>
              </a:lnSpc>
              <a:spcBef>
                <a:spcPts val="0"/>
              </a:spcBef>
            </a:pPr>
            <a:r>
              <a:rPr lang="el-GR" dirty="0" smtClean="0"/>
              <a:t>διπλώματα ευρεσιτεχνίας και πνευματικά δικαιώματα</a:t>
            </a:r>
            <a:endParaRPr lang="en-GB" dirty="0" smtClean="0"/>
          </a:p>
          <a:p>
            <a:pPr lvl="1">
              <a:lnSpc>
                <a:spcPct val="140000"/>
              </a:lnSpc>
              <a:spcBef>
                <a:spcPts val="0"/>
              </a:spcBef>
            </a:pPr>
            <a:r>
              <a:rPr lang="el-GR" dirty="0" smtClean="0"/>
              <a:t>κατάρτιση και εκπαίδευση</a:t>
            </a:r>
            <a:endParaRPr lang="en-GB" dirty="0" smtClean="0"/>
          </a:p>
          <a:p>
            <a:pPr lvl="2">
              <a:lnSpc>
                <a:spcPct val="140000"/>
              </a:lnSpc>
              <a:spcBef>
                <a:spcPts val="0"/>
              </a:spcBef>
            </a:pPr>
            <a:r>
              <a:rPr lang="el-GR" dirty="0" smtClean="0"/>
              <a:t>ανάπτυξη δεξιοτήτων και ευέλικτες εργασιακές πρακτικές </a:t>
            </a:r>
            <a:endParaRPr lang="en-GB" dirty="0"/>
          </a:p>
        </p:txBody>
      </p:sp>
      <p:sp>
        <p:nvSpPr>
          <p:cNvPr id="312327" name="Rectangle 7"/>
          <p:cNvSpPr>
            <a:spLocks noChangeArrowheads="1"/>
          </p:cNvSpPr>
          <p:nvPr/>
        </p:nvSpPr>
        <p:spPr bwMode="auto">
          <a:xfrm>
            <a:off x="0" y="228600"/>
            <a:ext cx="91440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l-GR" sz="3400" dirty="0" smtClean="0">
                <a:solidFill>
                  <a:srgbClr val="000066"/>
                </a:solidFill>
                <a:latin typeface="Arial" charset="0"/>
              </a:rPr>
              <a:t>Οι πολιτικές που στοχεύουν στην προσφορά και η μακροοικονομία</a:t>
            </a:r>
            <a:endParaRPr lang="en-GB" sz="3400" dirty="0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0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0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0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00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00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00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00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88" grpId="0" build="p" bldLvl="3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584707" name="Line 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4708" name="Line 5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4709" name="Rectangle 6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>
                <a:latin typeface="Arial" charset="0"/>
              </a:rPr>
              <a:t>O</a:t>
            </a:r>
          </a:p>
        </p:txBody>
      </p:sp>
      <p:grpSp>
        <p:nvGrpSpPr>
          <p:cNvPr id="22537" name="Group 9"/>
          <p:cNvGrpSpPr>
            <a:grpSpLocks/>
          </p:cNvGrpSpPr>
          <p:nvPr/>
        </p:nvGrpSpPr>
        <p:grpSpPr bwMode="auto">
          <a:xfrm>
            <a:off x="1092200" y="1630363"/>
            <a:ext cx="7138988" cy="5076825"/>
            <a:chOff x="688" y="1027"/>
            <a:chExt cx="4497" cy="3198"/>
          </a:xfrm>
        </p:grpSpPr>
        <p:sp>
          <p:nvSpPr>
            <p:cNvPr id="584713" name="Arc 10"/>
            <p:cNvSpPr>
              <a:spLocks/>
            </p:cNvSpPr>
            <p:nvPr/>
          </p:nvSpPr>
          <p:spPr bwMode="auto">
            <a:xfrm>
              <a:off x="688" y="1153"/>
              <a:ext cx="4497" cy="3072"/>
            </a:xfrm>
            <a:custGeom>
              <a:avLst/>
              <a:gdLst>
                <a:gd name="T0" fmla="*/ 0 w 20648"/>
                <a:gd name="T1" fmla="*/ 2156 h 21268"/>
                <a:gd name="T2" fmla="*/ 3675 w 20648"/>
                <a:gd name="T3" fmla="*/ 0 h 21268"/>
                <a:gd name="T4" fmla="*/ 4497 w 20648"/>
                <a:gd name="T5" fmla="*/ 3072 h 212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648" h="21268" fill="none" extrusionOk="0">
                  <a:moveTo>
                    <a:pt x="-1" y="14926"/>
                  </a:moveTo>
                  <a:cubicBezTo>
                    <a:pt x="2378" y="7179"/>
                    <a:pt x="8895" y="1415"/>
                    <a:pt x="16875" y="0"/>
                  </a:cubicBezTo>
                </a:path>
                <a:path w="20648" h="21268" stroke="0" extrusionOk="0">
                  <a:moveTo>
                    <a:pt x="-1" y="14926"/>
                  </a:moveTo>
                  <a:cubicBezTo>
                    <a:pt x="2378" y="7179"/>
                    <a:pt x="8895" y="1415"/>
                    <a:pt x="16875" y="0"/>
                  </a:cubicBezTo>
                  <a:lnTo>
                    <a:pt x="20648" y="21268"/>
                  </a:lnTo>
                  <a:lnTo>
                    <a:pt x="-1" y="14926"/>
                  </a:lnTo>
                  <a:close/>
                </a:path>
              </a:pathLst>
            </a:custGeom>
            <a:noFill/>
            <a:ln w="38100" cap="rnd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84714" name="Rectangle 11"/>
            <p:cNvSpPr>
              <a:spLocks noChangeArrowheads="1"/>
            </p:cNvSpPr>
            <p:nvPr/>
          </p:nvSpPr>
          <p:spPr bwMode="auto">
            <a:xfrm>
              <a:off x="4406" y="1027"/>
              <a:ext cx="33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altLang="en-US" sz="2000" i="1">
                  <a:solidFill>
                    <a:schemeClr val="folHlink"/>
                  </a:solidFill>
                  <a:latin typeface="Arial" charset="0"/>
                </a:rPr>
                <a:t>W</a:t>
              </a:r>
              <a:r>
                <a:rPr lang="en-GB" altLang="en-US" sz="2400" baseline="-25000">
                  <a:solidFill>
                    <a:schemeClr val="folHlink"/>
                  </a:solidFill>
                  <a:latin typeface="Arial" charset="0"/>
                </a:rPr>
                <a:t>o</a:t>
              </a:r>
            </a:p>
          </p:txBody>
        </p:sp>
      </p:grpSp>
      <p:grpSp>
        <p:nvGrpSpPr>
          <p:cNvPr id="22540" name="Group 12"/>
          <p:cNvGrpSpPr>
            <a:grpSpLocks/>
          </p:cNvGrpSpPr>
          <p:nvPr/>
        </p:nvGrpSpPr>
        <p:grpSpPr bwMode="auto">
          <a:xfrm>
            <a:off x="1103313" y="228600"/>
            <a:ext cx="6553200" cy="4240213"/>
            <a:chOff x="695" y="144"/>
            <a:chExt cx="4128" cy="2671"/>
          </a:xfrm>
        </p:grpSpPr>
        <p:sp>
          <p:nvSpPr>
            <p:cNvPr id="584716" name="Arc 13"/>
            <p:cNvSpPr>
              <a:spLocks/>
            </p:cNvSpPr>
            <p:nvPr/>
          </p:nvSpPr>
          <p:spPr bwMode="auto">
            <a:xfrm>
              <a:off x="695" y="144"/>
              <a:ext cx="4010" cy="2537"/>
            </a:xfrm>
            <a:custGeom>
              <a:avLst/>
              <a:gdLst>
                <a:gd name="T0" fmla="*/ 3692 w 20507"/>
                <a:gd name="T1" fmla="*/ 2537 h 21539"/>
                <a:gd name="T2" fmla="*/ 0 w 20507"/>
                <a:gd name="T3" fmla="*/ 799 h 21539"/>
                <a:gd name="T4" fmla="*/ 4010 w 20507"/>
                <a:gd name="T5" fmla="*/ 0 h 2153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507" h="21539" fill="none" extrusionOk="0">
                  <a:moveTo>
                    <a:pt x="18880" y="21538"/>
                  </a:moveTo>
                  <a:cubicBezTo>
                    <a:pt x="10185" y="20881"/>
                    <a:pt x="2737" y="15061"/>
                    <a:pt x="-1" y="6783"/>
                  </a:cubicBezTo>
                </a:path>
                <a:path w="20507" h="21539" stroke="0" extrusionOk="0">
                  <a:moveTo>
                    <a:pt x="18880" y="21538"/>
                  </a:moveTo>
                  <a:cubicBezTo>
                    <a:pt x="10185" y="20881"/>
                    <a:pt x="2737" y="15061"/>
                    <a:pt x="-1" y="6783"/>
                  </a:cubicBezTo>
                  <a:lnTo>
                    <a:pt x="20507" y="0"/>
                  </a:lnTo>
                  <a:lnTo>
                    <a:pt x="18880" y="21538"/>
                  </a:lnTo>
                  <a:close/>
                </a:path>
              </a:pathLst>
            </a:custGeom>
            <a:noFill/>
            <a:ln w="38100" cap="rnd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84717" name="Rectangle 14"/>
            <p:cNvSpPr>
              <a:spLocks noChangeArrowheads="1"/>
            </p:cNvSpPr>
            <p:nvPr/>
          </p:nvSpPr>
          <p:spPr bwMode="auto">
            <a:xfrm>
              <a:off x="4406" y="2563"/>
              <a:ext cx="41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defTabSz="762000"/>
              <a:r>
                <a:rPr lang="en-GB" altLang="en-US" sz="2000" i="1">
                  <a:solidFill>
                    <a:schemeClr val="tx2"/>
                  </a:solidFill>
                  <a:latin typeface="Arial" charset="0"/>
                </a:rPr>
                <a:t>W</a:t>
              </a:r>
              <a:r>
                <a:rPr lang="en-GB" altLang="en-US" sz="2400" baseline="-25000">
                  <a:solidFill>
                    <a:schemeClr val="tx2"/>
                  </a:solidFill>
                  <a:latin typeface="Arial" charset="0"/>
                </a:rPr>
                <a:t>a</a:t>
              </a:r>
              <a:r>
                <a:rPr lang="en-GB" altLang="en-US" sz="2000" baseline="-50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</p:grpSp>
      <p:grpSp>
        <p:nvGrpSpPr>
          <p:cNvPr id="22543" name="Group 15"/>
          <p:cNvGrpSpPr>
            <a:grpSpLocks/>
          </p:cNvGrpSpPr>
          <p:nvPr/>
        </p:nvGrpSpPr>
        <p:grpSpPr bwMode="auto">
          <a:xfrm>
            <a:off x="2720975" y="3200400"/>
            <a:ext cx="431800" cy="3154363"/>
            <a:chOff x="1714" y="2016"/>
            <a:chExt cx="272" cy="1987"/>
          </a:xfrm>
        </p:grpSpPr>
        <p:sp>
          <p:nvSpPr>
            <p:cNvPr id="584719" name="Line 16"/>
            <p:cNvSpPr>
              <a:spLocks noChangeShapeType="1"/>
            </p:cNvSpPr>
            <p:nvPr/>
          </p:nvSpPr>
          <p:spPr bwMode="auto">
            <a:xfrm>
              <a:off x="1848" y="2016"/>
              <a:ext cx="0" cy="172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84720" name="Rectangle 17"/>
            <p:cNvSpPr>
              <a:spLocks noChangeArrowheads="1"/>
            </p:cNvSpPr>
            <p:nvPr/>
          </p:nvSpPr>
          <p:spPr bwMode="auto">
            <a:xfrm>
              <a:off x="1714" y="3753"/>
              <a:ext cx="2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altLang="en-US" sz="2000" i="1">
                  <a:solidFill>
                    <a:schemeClr val="tx2"/>
                  </a:solidFill>
                  <a:latin typeface="Arial" charset="0"/>
                </a:rPr>
                <a:t>T</a:t>
              </a:r>
              <a:r>
                <a:rPr lang="en-GB" altLang="en-US" sz="20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</p:grpSp>
      <p:grpSp>
        <p:nvGrpSpPr>
          <p:cNvPr id="22546" name="Group 18"/>
          <p:cNvGrpSpPr>
            <a:grpSpLocks/>
          </p:cNvGrpSpPr>
          <p:nvPr/>
        </p:nvGrpSpPr>
        <p:grpSpPr bwMode="auto">
          <a:xfrm>
            <a:off x="1096963" y="730250"/>
            <a:ext cx="6610350" cy="4295775"/>
            <a:chOff x="691" y="460"/>
            <a:chExt cx="4164" cy="2706"/>
          </a:xfrm>
        </p:grpSpPr>
        <p:sp>
          <p:nvSpPr>
            <p:cNvPr id="584722" name="Arc 19"/>
            <p:cNvSpPr>
              <a:spLocks/>
            </p:cNvSpPr>
            <p:nvPr/>
          </p:nvSpPr>
          <p:spPr bwMode="auto">
            <a:xfrm>
              <a:off x="691" y="460"/>
              <a:ext cx="3857" cy="2542"/>
            </a:xfrm>
            <a:custGeom>
              <a:avLst/>
              <a:gdLst>
                <a:gd name="T0" fmla="*/ 3695 w 19724"/>
                <a:gd name="T1" fmla="*/ 2542 h 21584"/>
                <a:gd name="T2" fmla="*/ 0 w 19724"/>
                <a:gd name="T3" fmla="*/ 1037 h 21584"/>
                <a:gd name="T4" fmla="*/ 3857 w 19724"/>
                <a:gd name="T5" fmla="*/ 0 h 2158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724" h="21584" fill="none" extrusionOk="0">
                  <a:moveTo>
                    <a:pt x="18895" y="21584"/>
                  </a:moveTo>
                  <a:cubicBezTo>
                    <a:pt x="10678" y="21268"/>
                    <a:pt x="3352" y="16314"/>
                    <a:pt x="0" y="8804"/>
                  </a:cubicBezTo>
                </a:path>
                <a:path w="19724" h="21584" stroke="0" extrusionOk="0">
                  <a:moveTo>
                    <a:pt x="18895" y="21584"/>
                  </a:moveTo>
                  <a:cubicBezTo>
                    <a:pt x="10678" y="21268"/>
                    <a:pt x="3352" y="16314"/>
                    <a:pt x="0" y="8804"/>
                  </a:cubicBezTo>
                  <a:lnTo>
                    <a:pt x="19724" y="0"/>
                  </a:lnTo>
                  <a:lnTo>
                    <a:pt x="18895" y="21584"/>
                  </a:lnTo>
                  <a:close/>
                </a:path>
              </a:pathLst>
            </a:custGeom>
            <a:noFill/>
            <a:ln w="381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84723" name="Rectangle 20"/>
            <p:cNvSpPr>
              <a:spLocks noChangeArrowheads="1"/>
            </p:cNvSpPr>
            <p:nvPr/>
          </p:nvSpPr>
          <p:spPr bwMode="auto">
            <a:xfrm>
              <a:off x="4398" y="2914"/>
              <a:ext cx="45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defTabSz="762000"/>
              <a:r>
                <a:rPr lang="en-GB" altLang="en-US" sz="2000" i="1">
                  <a:solidFill>
                    <a:schemeClr val="accent2"/>
                  </a:solidFill>
                  <a:latin typeface="Arial" charset="0"/>
                </a:rPr>
                <a:t>W</a:t>
              </a:r>
              <a:r>
                <a:rPr lang="en-GB" altLang="en-US" sz="2400" baseline="-12000">
                  <a:solidFill>
                    <a:schemeClr val="accent2"/>
                  </a:solidFill>
                  <a:latin typeface="Arial" charset="0"/>
                </a:rPr>
                <a:t>a</a:t>
              </a:r>
              <a:r>
                <a:rPr lang="en-GB" altLang="en-US" sz="2000" baseline="-36000">
                  <a:solidFill>
                    <a:schemeClr val="accent2"/>
                  </a:solidFill>
                  <a:latin typeface="Arial" charset="0"/>
                </a:rPr>
                <a:t>2</a:t>
              </a:r>
              <a:endParaRPr lang="en-GB" altLang="en-US" sz="2000" baseline="-5000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22549" name="Line 21"/>
          <p:cNvSpPr>
            <a:spLocks noChangeShapeType="1"/>
          </p:cNvSpPr>
          <p:nvPr/>
        </p:nvSpPr>
        <p:spPr bwMode="auto">
          <a:xfrm>
            <a:off x="2446338" y="3590925"/>
            <a:ext cx="0" cy="2330450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2233613" y="5964238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 i="1">
                <a:solidFill>
                  <a:schemeClr val="accent2"/>
                </a:solidFill>
                <a:latin typeface="Arial" charset="0"/>
              </a:rPr>
              <a:t>T</a:t>
            </a:r>
            <a:r>
              <a:rPr lang="en-GB" altLang="en-US" sz="2000" baseline="-25000">
                <a:solidFill>
                  <a:schemeClr val="accent2"/>
                </a:solidFill>
                <a:latin typeface="Arial" charset="0"/>
              </a:rPr>
              <a:t>2</a:t>
            </a:r>
          </a:p>
        </p:txBody>
      </p:sp>
      <p:sp>
        <p:nvSpPr>
          <p:cNvPr id="22551" name="Oval 23"/>
          <p:cNvSpPr>
            <a:spLocks noChangeArrowheads="1"/>
          </p:cNvSpPr>
          <p:nvPr/>
        </p:nvSpPr>
        <p:spPr bwMode="auto">
          <a:xfrm>
            <a:off x="2882900" y="3149600"/>
            <a:ext cx="103188" cy="103188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2393950" y="3522663"/>
            <a:ext cx="103188" cy="103187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22553" name="AutoShape 25"/>
          <p:cNvSpPr>
            <a:spLocks noChangeArrowheads="1"/>
          </p:cNvSpPr>
          <p:nvPr/>
        </p:nvSpPr>
        <p:spPr bwMode="auto">
          <a:xfrm>
            <a:off x="5492750" y="2867025"/>
            <a:ext cx="3200400" cy="7556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n-GB" altLang="en-US" sz="1900">
                <a:solidFill>
                  <a:schemeClr val="hlink"/>
                </a:solidFill>
                <a:latin typeface="Arial" charset="0"/>
              </a:rPr>
              <a:t>People now prepared to accept lower wage offers</a:t>
            </a:r>
          </a:p>
        </p:txBody>
      </p:sp>
      <p:sp>
        <p:nvSpPr>
          <p:cNvPr id="22555" name="AutoShape 27"/>
          <p:cNvSpPr>
            <a:spLocks noChangeArrowheads="1"/>
          </p:cNvSpPr>
          <p:nvPr/>
        </p:nvSpPr>
        <p:spPr bwMode="auto">
          <a:xfrm>
            <a:off x="3949700" y="2941638"/>
            <a:ext cx="2244725" cy="43497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n-GB" altLang="en-US" sz="1900">
                <a:solidFill>
                  <a:schemeClr val="hlink"/>
                </a:solidFill>
                <a:latin typeface="Arial" charset="0"/>
              </a:rPr>
              <a:t>Initial equilibrium</a:t>
            </a:r>
          </a:p>
        </p:txBody>
      </p:sp>
      <p:grpSp>
        <p:nvGrpSpPr>
          <p:cNvPr id="22557" name="Group 29"/>
          <p:cNvGrpSpPr>
            <a:grpSpLocks/>
          </p:cNvGrpSpPr>
          <p:nvPr/>
        </p:nvGrpSpPr>
        <p:grpSpPr bwMode="auto">
          <a:xfrm>
            <a:off x="3001963" y="4800600"/>
            <a:ext cx="2568575" cy="1081088"/>
            <a:chOff x="1891" y="3024"/>
            <a:chExt cx="1618" cy="681"/>
          </a:xfrm>
        </p:grpSpPr>
        <p:sp>
          <p:nvSpPr>
            <p:cNvPr id="584731" name="Line 26"/>
            <p:cNvSpPr>
              <a:spLocks noChangeShapeType="1"/>
            </p:cNvSpPr>
            <p:nvPr/>
          </p:nvSpPr>
          <p:spPr bwMode="auto">
            <a:xfrm flipH="1">
              <a:off x="1891" y="3378"/>
              <a:ext cx="506" cy="327"/>
            </a:xfrm>
            <a:prstGeom prst="line">
              <a:avLst/>
            </a:prstGeom>
            <a:noFill/>
            <a:ln w="22225">
              <a:solidFill>
                <a:schemeClr val="accent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l-GR"/>
            </a:p>
          </p:txBody>
        </p:sp>
        <p:sp>
          <p:nvSpPr>
            <p:cNvPr id="584732" name="AutoShape 28"/>
            <p:cNvSpPr>
              <a:spLocks noChangeArrowheads="1"/>
            </p:cNvSpPr>
            <p:nvPr/>
          </p:nvSpPr>
          <p:spPr bwMode="auto">
            <a:xfrm>
              <a:off x="2055" y="3024"/>
              <a:ext cx="1454" cy="476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22225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 defTabSz="762000"/>
              <a:r>
                <a:rPr lang="en-GB" altLang="en-US" sz="1900">
                  <a:solidFill>
                    <a:schemeClr val="accent2"/>
                  </a:solidFill>
                  <a:latin typeface="Arial" charset="0"/>
                </a:rPr>
                <a:t>Average duration of unemployment</a:t>
              </a:r>
            </a:p>
          </p:txBody>
        </p:sp>
      </p:grp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3305175" y="6354763"/>
            <a:ext cx="978729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altLang="en-US" sz="2000" dirty="0" smtClean="0">
                <a:latin typeface="Arial" charset="0"/>
              </a:rPr>
              <a:t>Χρόνος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34" name="Rectangle 28"/>
          <p:cNvSpPr>
            <a:spLocks noChangeArrowheads="1"/>
          </p:cNvSpPr>
          <p:nvPr/>
        </p:nvSpPr>
        <p:spPr bwMode="auto">
          <a:xfrm rot="-5400000">
            <a:off x="-826697" y="3092893"/>
            <a:ext cx="205344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 smtClean="0">
                <a:latin typeface="Arial" charset="0"/>
              </a:rPr>
              <a:t>Επίπεδο </a:t>
            </a:r>
            <a:r>
              <a:rPr lang="el-GR" altLang="en-US" sz="2000" dirty="0">
                <a:latin typeface="Arial" charset="0"/>
              </a:rPr>
              <a:t>μισθών </a:t>
            </a:r>
            <a:endParaRPr lang="en-GB" altLang="en-US" sz="2000" dirty="0">
              <a:latin typeface="Arial" charset="0"/>
            </a:endParaRPr>
          </a:p>
        </p:txBody>
      </p: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0" y="55563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sz="2000" b="1" dirty="0">
                <a:solidFill>
                  <a:schemeClr val="folHlink"/>
                </a:solidFill>
                <a:latin typeface="Arial" charset="0"/>
              </a:rPr>
              <a:t>Οι επιπτώσεις της μείωσης των </a:t>
            </a:r>
            <a:r>
              <a:rPr lang="el-GR" altLang="en-US" sz="2000" b="1" dirty="0" smtClean="0">
                <a:solidFill>
                  <a:schemeClr val="folHlink"/>
                </a:solidFill>
                <a:latin typeface="Arial" charset="0"/>
              </a:rPr>
              <a:t>επιδομάτων στη </a:t>
            </a:r>
            <a:r>
              <a:rPr lang="el-GR" altLang="en-US" sz="2000" b="1" dirty="0">
                <a:solidFill>
                  <a:schemeClr val="folHlink"/>
                </a:solidFill>
                <a:latin typeface="Arial" charset="0"/>
              </a:rPr>
              <a:t>μέση διάρκεια της </a:t>
            </a:r>
            <a:r>
              <a:rPr lang="el-GR" altLang="en-US" sz="2000" b="1" dirty="0" smtClean="0">
                <a:solidFill>
                  <a:schemeClr val="folHlink"/>
                </a:solidFill>
                <a:latin typeface="Arial" charset="0"/>
              </a:rPr>
              <a:t>ανεργίας</a:t>
            </a:r>
            <a:endParaRPr lang="en-GB" altLang="en-US" sz="2000" b="1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9" grpId="0" animBg="1"/>
      <p:bldP spid="22550" grpId="0" autoUpdateAnimBg="0"/>
      <p:bldP spid="22551" grpId="0" animBg="1" autoUpdateAnimBg="0"/>
      <p:bldP spid="22552" grpId="0" animBg="1" autoUpdateAnimBg="0"/>
      <p:bldP spid="22553" grpId="0" animBg="1" autoUpdateAnimBg="0"/>
      <p:bldP spid="22555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700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70020" name="Rectangle 4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07596"/>
          </a:xfrm>
        </p:spPr>
        <p:txBody>
          <a:bodyPr/>
          <a:lstStyle/>
          <a:p>
            <a:r>
              <a:rPr lang="el-GR" sz="2800" dirty="0" smtClean="0"/>
              <a:t>Πολιτικές από την πλευρά της προσφοράς που είναι προσανατολισμένες στην αγορά</a:t>
            </a:r>
            <a:endParaRPr lang="en-GB" sz="2800" dirty="0"/>
          </a:p>
        </p:txBody>
      </p:sp>
      <p:sp>
        <p:nvSpPr>
          <p:cNvPr id="470021" name="Rectangle 5"/>
          <p:cNvSpPr>
            <a:spLocks noGrp="1"/>
          </p:cNvSpPr>
          <p:nvPr>
            <p:ph type="body" idx="1"/>
          </p:nvPr>
        </p:nvSpPr>
        <p:spPr>
          <a:xfrm>
            <a:off x="301625" y="1393371"/>
            <a:ext cx="8534400" cy="502012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sz="2800" dirty="0" smtClean="0"/>
              <a:t>Πολιτικές για την ενίσχυση του ανταγωνισμού</a:t>
            </a:r>
            <a:endParaRPr lang="en-GB" sz="2800" dirty="0"/>
          </a:p>
          <a:p>
            <a:pPr lvl="1">
              <a:lnSpc>
                <a:spcPct val="100000"/>
              </a:lnSpc>
            </a:pPr>
            <a:r>
              <a:rPr lang="el-GR" sz="2500" dirty="0" smtClean="0"/>
              <a:t>ιδιωτικοποίηση</a:t>
            </a:r>
            <a:endParaRPr lang="en-GB" sz="2500" dirty="0"/>
          </a:p>
          <a:p>
            <a:pPr lvl="1">
              <a:lnSpc>
                <a:spcPct val="100000"/>
              </a:lnSpc>
            </a:pPr>
            <a:r>
              <a:rPr lang="el-GR" sz="2500" dirty="0"/>
              <a:t>α</a:t>
            </a:r>
            <a:r>
              <a:rPr lang="el-GR" sz="2500" dirty="0" smtClean="0"/>
              <a:t>πελευθέρωση των αγορών</a:t>
            </a:r>
            <a:endParaRPr lang="en-GB" sz="2500" dirty="0"/>
          </a:p>
          <a:p>
            <a:pPr lvl="1">
              <a:lnSpc>
                <a:spcPct val="100000"/>
              </a:lnSpc>
              <a:spcBef>
                <a:spcPct val="70000"/>
              </a:spcBef>
            </a:pPr>
            <a:r>
              <a:rPr lang="el-GR" altLang="en-US" sz="2500" dirty="0"/>
              <a:t>η</a:t>
            </a:r>
            <a:r>
              <a:rPr lang="el-GR" altLang="en-US" sz="2500" dirty="0" smtClean="0"/>
              <a:t> εισαγωγή σχέσεων ιδιωτικής οικονομίας στο δημόσιο τομέα</a:t>
            </a:r>
            <a:endParaRPr lang="en-GB" altLang="en-US" sz="2500" dirty="0"/>
          </a:p>
          <a:p>
            <a:pPr lvl="1">
              <a:lnSpc>
                <a:spcPct val="100000"/>
              </a:lnSpc>
            </a:pPr>
            <a:r>
              <a:rPr lang="el-GR" sz="2500" dirty="0"/>
              <a:t>α</a:t>
            </a:r>
            <a:r>
              <a:rPr lang="el-GR" sz="2500" dirty="0" smtClean="0"/>
              <a:t>πελευθέρωση εμπορίου και ελεύθερη κίνηση του κεφαλαίου</a:t>
            </a:r>
            <a:endParaRPr lang="en-GB" sz="2500" dirty="0"/>
          </a:p>
          <a:p>
            <a:pPr lvl="1">
              <a:lnSpc>
                <a:spcPct val="100000"/>
              </a:lnSpc>
            </a:pPr>
            <a:r>
              <a:rPr lang="el-GR" sz="2500" dirty="0"/>
              <a:t>η</a:t>
            </a:r>
            <a:r>
              <a:rPr lang="el-GR" sz="2500" dirty="0" smtClean="0"/>
              <a:t> πρωτοβουλία για την ιδιωτική χρηματοδότηση </a:t>
            </a:r>
            <a:r>
              <a:rPr lang="en-GB" sz="2500" dirty="0" smtClean="0"/>
              <a:t>(PFI</a:t>
            </a:r>
            <a:r>
              <a:rPr lang="en-GB" sz="2500" dirty="0"/>
              <a:t>)</a:t>
            </a: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70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70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700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700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700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700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021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 descr="Green marble"/>
          <p:cNvSpPr>
            <a:spLocks noChangeArrowheads="1"/>
          </p:cNvSpPr>
          <p:nvPr/>
        </p:nvSpPr>
        <p:spPr bwMode="auto">
          <a:xfrm>
            <a:off x="0" y="0"/>
            <a:ext cx="9144000" cy="917575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defTabSz="762000"/>
            <a:endParaRPr lang="el-GR" sz="2000" noProof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10" name="Rectangle 6"/>
          <p:cNvSpPr>
            <a:spLocks noGrp="1"/>
          </p:cNvSpPr>
          <p:nvPr>
            <p:ph type="title"/>
          </p:nvPr>
        </p:nvSpPr>
        <p:spPr>
          <a:xfrm>
            <a:off x="0" y="180975"/>
            <a:ext cx="9144000" cy="736600"/>
          </a:xfrm>
          <a:noFill/>
          <a:ln/>
          <a:effectLst>
            <a:outerShdw dist="17961" dir="2700000" algn="ctr" rotWithShape="0">
              <a:schemeClr val="bg2"/>
            </a:outerShdw>
          </a:effectLst>
        </p:spPr>
        <p:txBody>
          <a:bodyPr lIns="92075" tIns="46038" rIns="92075" bIns="46038" anchor="ctr"/>
          <a:lstStyle/>
          <a:p>
            <a:r>
              <a:rPr lang="el-GR" sz="2400" b="1" dirty="0">
                <a:solidFill>
                  <a:srgbClr val="660066"/>
                </a:solidFill>
              </a:rPr>
              <a:t>Έργα PFI: Σύνολο έργων PFI σε όλη την κυβέρνηση</a:t>
            </a:r>
            <a:r>
              <a:rPr lang="el-GR" sz="2400" b="1" dirty="0" smtClean="0">
                <a:solidFill>
                  <a:srgbClr val="660066"/>
                </a:solidFill>
              </a:rPr>
              <a:t>,</a:t>
            </a:r>
            <a:br>
              <a:rPr lang="el-GR" sz="2400" b="1" dirty="0" smtClean="0">
                <a:solidFill>
                  <a:srgbClr val="660066"/>
                </a:solidFill>
              </a:rPr>
            </a:br>
            <a:r>
              <a:rPr lang="el-GR" sz="2400" b="1" dirty="0" smtClean="0">
                <a:solidFill>
                  <a:srgbClr val="660066"/>
                </a:solidFill>
              </a:rPr>
              <a:t>έως το Μάρτη </a:t>
            </a:r>
            <a:r>
              <a:rPr lang="el-GR" sz="2400" b="1" dirty="0">
                <a:solidFill>
                  <a:srgbClr val="660066"/>
                </a:solidFill>
              </a:rPr>
              <a:t>του 2013</a:t>
            </a:r>
            <a:endParaRPr lang="en-GB" sz="2400" b="1" dirty="0">
              <a:solidFill>
                <a:srgbClr val="660066"/>
              </a:solidFill>
            </a:endParaRPr>
          </a:p>
        </p:txBody>
      </p:sp>
      <p:graphicFrame>
        <p:nvGraphicFramePr>
          <p:cNvPr id="11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164053"/>
              </p:ext>
            </p:extLst>
          </p:nvPr>
        </p:nvGraphicFramePr>
        <p:xfrm>
          <a:off x="468000" y="1276807"/>
          <a:ext cx="8208000" cy="53308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3755657"/>
                <a:gridCol w="1716343"/>
                <a:gridCol w="2736000"/>
              </a:tblGrid>
              <a:tr h="275668">
                <a:tc>
                  <a:txBody>
                    <a:bodyPr/>
                    <a:lstStyle/>
                    <a:p>
                      <a:pPr marL="11938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sz="1000" b="0" dirty="0">
                        <a:latin typeface="+mn-lt"/>
                        <a:cs typeface="UB-HelveticaCond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dirty="0" smtClean="0">
                          <a:latin typeface="+mn-lt"/>
                        </a:rPr>
                        <a:t>Πλήθος έργων</a:t>
                      </a:r>
                      <a:endParaRPr lang="el-GR" sz="1100" b="1" dirty="0" smtClean="0">
                        <a:latin typeface="+mn-lt"/>
                        <a:cs typeface="UB-HelveticaCond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90805" indent="0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+mn-lt"/>
                        </a:rPr>
                        <a:t>Αξία κεφαλαίου </a:t>
                      </a:r>
                      <a:r>
                        <a:rPr lang="en-US" sz="1100" b="1" dirty="0" smtClean="0">
                          <a:latin typeface="+mn-lt"/>
                        </a:rPr>
                        <a:t> </a:t>
                      </a:r>
                      <a:r>
                        <a:rPr sz="1100" b="1" dirty="0" smtClean="0">
                          <a:latin typeface="+mn-lt"/>
                        </a:rPr>
                        <a:t>(</a:t>
                      </a:r>
                      <a:r>
                        <a:rPr sz="1100" b="1" dirty="0">
                          <a:latin typeface="+mn-lt"/>
                        </a:rPr>
                        <a:t>εκατ. £)</a:t>
                      </a:r>
                      <a:endParaRPr sz="1100" b="1" dirty="0">
                        <a:latin typeface="+mn-lt"/>
                        <a:cs typeface="UB-HelveticaCond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Υγεία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Άμυνα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Μεταφορές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Εκπαίδευση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Κυβέρνηση της Σκωτίας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Περιβάλλον, τρόφιμα και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γεωργία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Κοινότητες και τοπική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αυτοδιοίκηση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Κυβέρνηση της Βόρειας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Ιρλανδίας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Εργασία και συντάξεις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Υπ. Εσωτερικών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Δ/</a:t>
                      </a:r>
                      <a:r>
                        <a:rPr lang="el-GR" sz="10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νση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Εσόδων &amp; Τελωνεία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Δικαιοσύνη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Κυβέρνηση της Ουαλίας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Πολιτισμός, μέσα ενημέρωσης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και αθλητισμός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Λοιπά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Σύνολο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24510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</p:spTree>
  </p:cSld>
  <p:clrMapOvr>
    <a:masterClrMapping/>
  </p:clrMapOvr>
  <p:transition spd="slow">
    <p:pull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 descr="Green marble"/>
          <p:cNvSpPr>
            <a:spLocks noChangeArrowheads="1"/>
          </p:cNvSpPr>
          <p:nvPr/>
        </p:nvSpPr>
        <p:spPr bwMode="auto">
          <a:xfrm>
            <a:off x="0" y="0"/>
            <a:ext cx="9144000" cy="917575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defTabSz="762000"/>
            <a:endParaRPr lang="el-GR" sz="2000" noProof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title"/>
          </p:nvPr>
        </p:nvSpPr>
        <p:spPr>
          <a:xfrm>
            <a:off x="0" y="180975"/>
            <a:ext cx="9144000" cy="736600"/>
          </a:xfrm>
          <a:noFill/>
          <a:ln/>
          <a:effectLst>
            <a:outerShdw dist="17961" dir="2700000" algn="ctr" rotWithShape="0">
              <a:schemeClr val="bg2"/>
            </a:outerShdw>
          </a:effectLst>
        </p:spPr>
        <p:txBody>
          <a:bodyPr lIns="92075" tIns="46038" rIns="92075" bIns="46038" anchor="ctr"/>
          <a:lstStyle/>
          <a:p>
            <a:r>
              <a:rPr lang="el-GR" sz="2400" b="1" dirty="0">
                <a:solidFill>
                  <a:srgbClr val="660066"/>
                </a:solidFill>
              </a:rPr>
              <a:t>Έργα PFI: Σύνολο έργων PFI σε όλη την κυβέρνηση</a:t>
            </a:r>
            <a:r>
              <a:rPr lang="el-GR" sz="2400" b="1" dirty="0" smtClean="0">
                <a:solidFill>
                  <a:srgbClr val="660066"/>
                </a:solidFill>
              </a:rPr>
              <a:t>,</a:t>
            </a:r>
            <a:br>
              <a:rPr lang="el-GR" sz="2400" b="1" dirty="0" smtClean="0">
                <a:solidFill>
                  <a:srgbClr val="660066"/>
                </a:solidFill>
              </a:rPr>
            </a:br>
            <a:r>
              <a:rPr lang="el-GR" sz="2400" b="1" dirty="0" smtClean="0">
                <a:solidFill>
                  <a:srgbClr val="660066"/>
                </a:solidFill>
              </a:rPr>
              <a:t>έως το Μάρτη </a:t>
            </a:r>
            <a:r>
              <a:rPr lang="el-GR" sz="2400" b="1" dirty="0">
                <a:solidFill>
                  <a:srgbClr val="660066"/>
                </a:solidFill>
              </a:rPr>
              <a:t>του 2013</a:t>
            </a:r>
            <a:endParaRPr lang="en-GB" sz="2400" b="1" dirty="0">
              <a:solidFill>
                <a:srgbClr val="660066"/>
              </a:solidFill>
            </a:endParaRPr>
          </a:p>
        </p:txBody>
      </p:sp>
      <p:graphicFrame>
        <p:nvGraphicFramePr>
          <p:cNvPr id="8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664603"/>
              </p:ext>
            </p:extLst>
          </p:nvPr>
        </p:nvGraphicFramePr>
        <p:xfrm>
          <a:off x="468000" y="1276807"/>
          <a:ext cx="8208000" cy="53308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3755657"/>
                <a:gridCol w="1716343"/>
                <a:gridCol w="2736000"/>
              </a:tblGrid>
              <a:tr h="275668">
                <a:tc>
                  <a:txBody>
                    <a:bodyPr/>
                    <a:lstStyle/>
                    <a:p>
                      <a:pPr marL="11938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sz="1000" b="0" dirty="0">
                        <a:latin typeface="+mn-lt"/>
                        <a:cs typeface="UB-HelveticaCond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dirty="0" smtClean="0">
                          <a:latin typeface="+mn-lt"/>
                        </a:rPr>
                        <a:t>Πλήθος έργων</a:t>
                      </a:r>
                      <a:endParaRPr lang="el-GR" sz="1100" b="1" dirty="0" smtClean="0">
                        <a:latin typeface="+mn-lt"/>
                        <a:cs typeface="UB-HelveticaCond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90805" indent="0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+mn-lt"/>
                        </a:rPr>
                        <a:t>Αξία κεφαλαίου </a:t>
                      </a:r>
                      <a:r>
                        <a:rPr lang="en-US" sz="1100" b="1" dirty="0" smtClean="0">
                          <a:latin typeface="+mn-lt"/>
                        </a:rPr>
                        <a:t> </a:t>
                      </a:r>
                      <a:r>
                        <a:rPr sz="1100" b="1" dirty="0" smtClean="0">
                          <a:latin typeface="+mn-lt"/>
                        </a:rPr>
                        <a:t>(</a:t>
                      </a:r>
                      <a:r>
                        <a:rPr sz="1100" b="1" dirty="0">
                          <a:latin typeface="+mn-lt"/>
                        </a:rPr>
                        <a:t>εκατ. £)</a:t>
                      </a:r>
                      <a:endParaRPr sz="1100" b="1" dirty="0">
                        <a:latin typeface="+mn-lt"/>
                        <a:cs typeface="UB-HelveticaCond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Υγεία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121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Άμυνα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44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Μεταφορές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61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Εκπαίδευση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168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Κυβέρνηση της Σκωτίας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83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Περιβάλλον, τρόφιμα και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γεωργία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30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Κοινότητες και τοπική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αυτοδιοίκηση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68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Κυβέρνηση της Βόρειας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Ιρλανδίας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39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Εργασία και συντάξεις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3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Υπ. Εσωτερικών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28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Δ/</a:t>
                      </a:r>
                      <a:r>
                        <a:rPr lang="el-GR" sz="10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νση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Εσόδων &amp; Τελωνεία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8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Δικαιοσύνη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23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Κυβέρνηση της Ουαλίας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24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Πολιτισμός, μέσα ενημέρωσης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και αθλητισμός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17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Λοιπά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8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Σύνολο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725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24510" algn="dec"/>
                        </a:tabLst>
                      </a:pP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 descr="Green marble"/>
          <p:cNvSpPr>
            <a:spLocks noChangeArrowheads="1"/>
          </p:cNvSpPr>
          <p:nvPr/>
        </p:nvSpPr>
        <p:spPr bwMode="auto">
          <a:xfrm>
            <a:off x="0" y="0"/>
            <a:ext cx="9144000" cy="917575"/>
          </a:xfrm>
          <a:prstGeom prst="rect">
            <a:avLst/>
          </a:prstGeom>
          <a:noFill/>
          <a:ln w="349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defTabSz="762000"/>
            <a:endParaRPr lang="el-GR" sz="2000" noProof="1">
              <a:solidFill>
                <a:srgbClr val="006600"/>
              </a:solidFill>
              <a:latin typeface="Arial" charset="0"/>
            </a:endParaRPr>
          </a:p>
        </p:txBody>
      </p:sp>
      <p:sp>
        <p:nvSpPr>
          <p:cNvPr id="12" name="Rectangle 6"/>
          <p:cNvSpPr>
            <a:spLocks noGrp="1"/>
          </p:cNvSpPr>
          <p:nvPr>
            <p:ph type="title"/>
          </p:nvPr>
        </p:nvSpPr>
        <p:spPr>
          <a:xfrm>
            <a:off x="0" y="180975"/>
            <a:ext cx="9144000" cy="736600"/>
          </a:xfrm>
          <a:noFill/>
          <a:ln/>
          <a:effectLst>
            <a:outerShdw dist="17961" dir="2700000" algn="ctr" rotWithShape="0">
              <a:schemeClr val="bg2"/>
            </a:outerShdw>
          </a:effectLst>
        </p:spPr>
        <p:txBody>
          <a:bodyPr lIns="92075" tIns="46038" rIns="92075" bIns="46038" anchor="ctr"/>
          <a:lstStyle/>
          <a:p>
            <a:r>
              <a:rPr lang="el-GR" sz="2400" b="1" dirty="0">
                <a:solidFill>
                  <a:srgbClr val="660066"/>
                </a:solidFill>
              </a:rPr>
              <a:t>Έργα PFI: Σύνολο έργων PFI σε όλη την κυβέρνηση</a:t>
            </a:r>
            <a:r>
              <a:rPr lang="el-GR" sz="2400" b="1" dirty="0" smtClean="0">
                <a:solidFill>
                  <a:srgbClr val="660066"/>
                </a:solidFill>
              </a:rPr>
              <a:t>,</a:t>
            </a:r>
            <a:br>
              <a:rPr lang="el-GR" sz="2400" b="1" dirty="0" smtClean="0">
                <a:solidFill>
                  <a:srgbClr val="660066"/>
                </a:solidFill>
              </a:rPr>
            </a:br>
            <a:r>
              <a:rPr lang="el-GR" sz="2400" b="1" dirty="0" smtClean="0">
                <a:solidFill>
                  <a:srgbClr val="660066"/>
                </a:solidFill>
              </a:rPr>
              <a:t>έως το Μάρτη </a:t>
            </a:r>
            <a:r>
              <a:rPr lang="el-GR" sz="2400" b="1" dirty="0">
                <a:solidFill>
                  <a:srgbClr val="660066"/>
                </a:solidFill>
              </a:rPr>
              <a:t>του 2013</a:t>
            </a:r>
            <a:endParaRPr lang="en-GB" sz="2400" b="1" dirty="0">
              <a:solidFill>
                <a:srgbClr val="660066"/>
              </a:solidFill>
            </a:endParaRPr>
          </a:p>
        </p:txBody>
      </p:sp>
      <p:graphicFrame>
        <p:nvGraphicFramePr>
          <p:cNvPr id="13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502515"/>
              </p:ext>
            </p:extLst>
          </p:nvPr>
        </p:nvGraphicFramePr>
        <p:xfrm>
          <a:off x="468000" y="1276807"/>
          <a:ext cx="8208000" cy="533082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3755657"/>
                <a:gridCol w="1716343"/>
                <a:gridCol w="2736000"/>
              </a:tblGrid>
              <a:tr h="275668">
                <a:tc>
                  <a:txBody>
                    <a:bodyPr/>
                    <a:lstStyle/>
                    <a:p>
                      <a:pPr marL="119380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sz="1000" b="0" dirty="0">
                        <a:latin typeface="+mn-lt"/>
                        <a:cs typeface="UB-HelveticaCond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100" b="1" dirty="0" smtClean="0">
                          <a:latin typeface="+mn-lt"/>
                        </a:rPr>
                        <a:t>Πλήθος έργων</a:t>
                      </a:r>
                      <a:endParaRPr lang="el-GR" sz="1100" b="1" dirty="0" smtClean="0">
                        <a:latin typeface="+mn-lt"/>
                        <a:cs typeface="UB-HelveticaCond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90805" indent="0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latin typeface="+mn-lt"/>
                        </a:rPr>
                        <a:t>Αξία κεφαλαίου </a:t>
                      </a:r>
                      <a:r>
                        <a:rPr lang="en-US" sz="1100" b="1" dirty="0" smtClean="0">
                          <a:latin typeface="+mn-lt"/>
                        </a:rPr>
                        <a:t> </a:t>
                      </a:r>
                      <a:r>
                        <a:rPr sz="1100" b="1" dirty="0" smtClean="0">
                          <a:latin typeface="+mn-lt"/>
                        </a:rPr>
                        <a:t>(</a:t>
                      </a:r>
                      <a:r>
                        <a:rPr sz="1100" b="1" dirty="0">
                          <a:latin typeface="+mn-lt"/>
                        </a:rPr>
                        <a:t>εκατ. £)</a:t>
                      </a:r>
                      <a:endParaRPr sz="1100" b="1" dirty="0">
                        <a:latin typeface="+mn-lt"/>
                        <a:cs typeface="UB-HelveticaCond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Υγεία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121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11804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5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Άμυνα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44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9076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7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Μεταφορές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61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7278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0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Εκπαίδευση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168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6891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Κυβέρνηση της Σκωτίας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83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5690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0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Περιβάλλον, τρόφιμα και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γεωργία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30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4147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Κοινότητες και τοπική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αυτοδιοίκηση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68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2366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3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Κυβέρνηση της Βόρειας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Ιρλανδίας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39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1656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9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Εργασία και συντάξεις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3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1059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Υπ. Εσωτερικών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28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1047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9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Δ/</a:t>
                      </a:r>
                      <a:r>
                        <a:rPr lang="el-GR" sz="1000" b="1" i="0" u="none" strike="noStrike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νση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Εσόδων &amp; Τελωνεία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8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862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Δικαιοσύνη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23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798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6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Κυβέρνηση της Ουαλίας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24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568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6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Πολιτισμός, μέσα ενημέρωσης</a:t>
                      </a:r>
                      <a:r>
                        <a:rPr lang="en-US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και αθλητισμός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17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348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9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Λοιπά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8</a:t>
                      </a:r>
                      <a:endParaRPr lang="el-GR" sz="1400" b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615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  <a:tr h="315947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l-GR" sz="1000" b="1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Σύνολο</a:t>
                      </a:r>
                      <a:endParaRPr lang="el-GR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09905" algn="dec"/>
                        </a:tabLst>
                      </a:pPr>
                      <a:r>
                        <a:rPr lang="en-GB" sz="1400" b="0" dirty="0">
                          <a:solidFill>
                            <a:srgbClr val="8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725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524510" algn="dec"/>
                        </a:tabLst>
                      </a:pP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54211</a:t>
                      </a:r>
                      <a:r>
                        <a:rPr lang="el-GR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,</a:t>
                      </a:r>
                      <a:r>
                        <a:rPr lang="en-GB" sz="1400" b="0" dirty="0" smtClean="0">
                          <a:solidFill>
                            <a:srgbClr val="00008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2</a:t>
                      </a:r>
                      <a:endParaRPr lang="el-GR" sz="1400" b="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5720" marR="45720" anchor="ctr"/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7110239"/>
              </p:ext>
            </p:extLst>
          </p:nvPr>
        </p:nvGraphicFramePr>
        <p:xfrm>
          <a:off x="0" y="762000"/>
          <a:ext cx="9155113" cy="5637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61" name="Chart" r:id="rId4" imgW="6096090" imgH="3857557" progId="MSGraph.Chart.8">
                  <p:embed followColorScheme="full"/>
                </p:oleObj>
              </mc:Choice>
              <mc:Fallback>
                <p:oleObj name="Chart" r:id="rId4" imgW="6096090" imgH="385755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 b="1811"/>
                      <a:stretch>
                        <a:fillRect/>
                      </a:stretch>
                    </p:blipFill>
                    <p:spPr bwMode="auto">
                      <a:xfrm>
                        <a:off x="0" y="762000"/>
                        <a:ext cx="9155113" cy="5637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74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sz="2600" b="1" dirty="0">
                <a:solidFill>
                  <a:srgbClr val="660066"/>
                </a:solidFill>
                <a:latin typeface="Arial" charset="0"/>
              </a:rPr>
              <a:t>Καθαρός τραπεζικός </a:t>
            </a:r>
            <a:r>
              <a:rPr lang="el-GR" altLang="en-US" sz="2600" b="1" dirty="0" smtClean="0">
                <a:solidFill>
                  <a:srgbClr val="660066"/>
                </a:solidFill>
                <a:latin typeface="Arial" charset="0"/>
              </a:rPr>
              <a:t>δανεισμός</a:t>
            </a:r>
            <a:br>
              <a:rPr lang="el-GR" altLang="en-US" sz="2600" b="1" dirty="0" smtClean="0">
                <a:solidFill>
                  <a:srgbClr val="660066"/>
                </a:solidFill>
                <a:latin typeface="Arial" charset="0"/>
              </a:rPr>
            </a:br>
            <a:r>
              <a:rPr lang="el-GR" altLang="en-US" sz="2600" b="1" dirty="0" smtClean="0">
                <a:solidFill>
                  <a:srgbClr val="660066"/>
                </a:solidFill>
                <a:latin typeface="Arial" charset="0"/>
              </a:rPr>
              <a:t>και </a:t>
            </a:r>
            <a:r>
              <a:rPr lang="el-GR" altLang="en-US" sz="2600" b="1" dirty="0">
                <a:solidFill>
                  <a:srgbClr val="660066"/>
                </a:solidFill>
                <a:latin typeface="Arial" charset="0"/>
              </a:rPr>
              <a:t>οι καθαρές εκδόσεις κεφαλαίου.</a:t>
            </a:r>
            <a:endParaRPr lang="en-GB" altLang="en-US" sz="2600" b="1" dirty="0">
              <a:solidFill>
                <a:srgbClr val="660066"/>
              </a:solidFill>
              <a:latin typeface="Arial" charset="0"/>
            </a:endParaRPr>
          </a:p>
        </p:txBody>
      </p:sp>
      <p:sp>
        <p:nvSpPr>
          <p:cNvPr id="543748" name="Text Box 5"/>
          <p:cNvSpPr txBox="1">
            <a:spLocks noChangeArrowheads="1"/>
          </p:cNvSpPr>
          <p:nvPr/>
        </p:nvSpPr>
        <p:spPr bwMode="auto">
          <a:xfrm>
            <a:off x="0" y="6340475"/>
            <a:ext cx="79722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altLang="en-US" sz="1400" i="1" dirty="0">
                <a:solidFill>
                  <a:srgbClr val="B2B2B2"/>
                </a:solidFill>
                <a:latin typeface="Arial" charset="0"/>
              </a:rPr>
              <a:t>Πηγή: Βασίζεται σε δεδομένα από τη </a:t>
            </a:r>
            <a:r>
              <a:rPr lang="el-GR" altLang="en-US" sz="1400" i="1" dirty="0" err="1">
                <a:solidFill>
                  <a:srgbClr val="B2B2B2"/>
                </a:solidFill>
                <a:latin typeface="Arial" charset="0"/>
              </a:rPr>
              <a:t>Bankstats</a:t>
            </a:r>
            <a:r>
              <a:rPr lang="el-GR" altLang="en-US" sz="1400" i="1" dirty="0">
                <a:solidFill>
                  <a:srgbClr val="B2B2B2"/>
                </a:solidFill>
                <a:latin typeface="Arial" charset="0"/>
              </a:rPr>
              <a:t>,</a:t>
            </a:r>
          </a:p>
          <a:p>
            <a:r>
              <a:rPr lang="el-GR" altLang="en-US" sz="1400" i="1" dirty="0">
                <a:solidFill>
                  <a:srgbClr val="B2B2B2"/>
                </a:solidFill>
                <a:latin typeface="Arial" charset="0"/>
              </a:rPr>
              <a:t>σειρές LPQVWNQ και CPQB83I (</a:t>
            </a:r>
            <a:r>
              <a:rPr lang="el-GR" altLang="en-US" sz="1400" i="1" dirty="0" err="1">
                <a:solidFill>
                  <a:srgbClr val="B2B2B2"/>
                </a:solidFill>
                <a:latin typeface="Arial" charset="0"/>
              </a:rPr>
              <a:t>Bank</a:t>
            </a:r>
            <a:r>
              <a:rPr lang="el-GR" altLang="en-US" sz="1400" i="1" dirty="0">
                <a:solidFill>
                  <a:srgbClr val="B2B2B2"/>
                </a:solidFill>
                <a:latin typeface="Arial" charset="0"/>
              </a:rPr>
              <a:t> </a:t>
            </a:r>
            <a:r>
              <a:rPr lang="el-GR" altLang="en-US" sz="1400" i="1" dirty="0" err="1">
                <a:solidFill>
                  <a:srgbClr val="B2B2B2"/>
                </a:solidFill>
                <a:latin typeface="Arial" charset="0"/>
              </a:rPr>
              <a:t>of</a:t>
            </a:r>
            <a:r>
              <a:rPr lang="el-GR" altLang="en-US" sz="1400" i="1" dirty="0">
                <a:solidFill>
                  <a:srgbClr val="B2B2B2"/>
                </a:solidFill>
                <a:latin typeface="Arial" charset="0"/>
              </a:rPr>
              <a:t> </a:t>
            </a:r>
            <a:r>
              <a:rPr lang="el-GR" altLang="en-US" sz="1400" i="1" dirty="0" err="1">
                <a:solidFill>
                  <a:srgbClr val="B2B2B2"/>
                </a:solidFill>
                <a:latin typeface="Arial" charset="0"/>
              </a:rPr>
              <a:t>England</a:t>
            </a:r>
            <a:r>
              <a:rPr lang="el-GR" altLang="en-US" sz="1400" i="1" dirty="0">
                <a:solidFill>
                  <a:srgbClr val="B2B2B2"/>
                </a:solidFill>
                <a:latin typeface="Arial" charset="0"/>
              </a:rPr>
              <a:t>) (δημοσιευμένα στοιχεία 1η Σεπτεμβρίου 2014).</a:t>
            </a:r>
            <a:endParaRPr lang="en-GB" altLang="en-US" sz="1400" i="1" dirty="0">
              <a:solidFill>
                <a:srgbClr val="B2B2B2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oleChartEl type="series" lvl="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0">
                                            <p:oleChartEl type="series" lvl="1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>
                                            <p:oleChartEl type="series" lvl="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50">
                                            <p:oleChartEl type="series" lvl="2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2050" grpId="0" bld="series" 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Πολιτική που στοχεύει στην προσφορά</a:t>
            </a:r>
            <a:endParaRPr lang="en-GB" dirty="0"/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Παρεμβατική Πολιτική που στοχεύει στην προσφορά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7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3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7821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78212" name="Rectangle 4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07596"/>
          </a:xfrm>
        </p:spPr>
        <p:txBody>
          <a:bodyPr anchor="ctr"/>
          <a:lstStyle/>
          <a:p>
            <a:r>
              <a:rPr lang="el-GR" sz="2800" dirty="0" smtClean="0"/>
              <a:t>Παρεμβατική πολιτική που στοχεύει στην προσφορά</a:t>
            </a:r>
            <a:endParaRPr lang="en-GB" sz="2800" dirty="0"/>
          </a:p>
        </p:txBody>
      </p:sp>
      <p:sp>
        <p:nvSpPr>
          <p:cNvPr id="478213" name="Rectangle 5"/>
          <p:cNvSpPr>
            <a:spLocks noGrp="1"/>
          </p:cNvSpPr>
          <p:nvPr>
            <p:ph type="body" idx="1"/>
          </p:nvPr>
        </p:nvSpPr>
        <p:spPr>
          <a:xfrm>
            <a:off x="301625" y="1407887"/>
            <a:ext cx="8534400" cy="500561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l-GR" sz="2800" dirty="0" smtClean="0"/>
              <a:t>Τα επιχειρήματα κατά της αγοράς</a:t>
            </a:r>
            <a:endParaRPr lang="en-GB" sz="2800" dirty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l-GR" sz="2400" dirty="0" smtClean="0"/>
              <a:t>πολύ μικρή Ε &amp; Α και κατάρτιση</a:t>
            </a:r>
            <a:endParaRPr lang="en-GB" sz="2400" dirty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l-GR" sz="2400" dirty="0"/>
              <a:t>α</a:t>
            </a:r>
            <a:r>
              <a:rPr lang="el-GR" sz="2400" dirty="0" smtClean="0"/>
              <a:t>τέλειες στην αγορά κεφαλαίων</a:t>
            </a:r>
            <a:endParaRPr lang="en-GB" sz="2400" dirty="0"/>
          </a:p>
          <a:p>
            <a:pPr lvl="2">
              <a:lnSpc>
                <a:spcPct val="100000"/>
              </a:lnSpc>
              <a:spcBef>
                <a:spcPct val="50000"/>
              </a:spcBef>
            </a:pPr>
            <a:r>
              <a:rPr lang="el-GR" sz="2000" dirty="0" smtClean="0"/>
              <a:t>προβλήματα έλλειψης επενδύσεων </a:t>
            </a:r>
            <a:r>
              <a:rPr lang="en-GB" sz="2000" dirty="0" smtClean="0"/>
              <a:t>problems </a:t>
            </a:r>
            <a:r>
              <a:rPr lang="en-GB" sz="2000" dirty="0"/>
              <a:t>of lack of investment</a:t>
            </a:r>
          </a:p>
          <a:p>
            <a:pPr lvl="2">
              <a:lnSpc>
                <a:spcPct val="100000"/>
              </a:lnSpc>
              <a:spcBef>
                <a:spcPct val="50000"/>
              </a:spcBef>
            </a:pPr>
            <a:r>
              <a:rPr lang="el-GR" sz="2000" dirty="0" smtClean="0"/>
              <a:t>προβλήματα κυκλικής φύσης των επενδύσεων</a:t>
            </a:r>
            <a:endParaRPr lang="en-GB" sz="2000" dirty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l-GR" sz="2400" dirty="0" smtClean="0"/>
              <a:t>το πρόβλημα της αποβιομηχάνισης</a:t>
            </a:r>
            <a:endParaRPr lang="en-GB" sz="2400" dirty="0"/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l-GR" sz="2800" dirty="0" smtClean="0"/>
              <a:t>Εμπειρία του Ηνωμένου Βασιλείου από την έλλειψη επενδύσεων και την αποβιομηχανοποίηση</a:t>
            </a:r>
            <a:endParaRPr lang="en-GB" sz="28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78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78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78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782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782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782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782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13" grpId="0" build="p" bldLvl="3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3" name="Text Box 2060"/>
          <p:cNvSpPr txBox="1">
            <a:spLocks noChangeArrowheads="1"/>
          </p:cNvSpPr>
          <p:nvPr/>
        </p:nvSpPr>
        <p:spPr bwMode="auto">
          <a:xfrm>
            <a:off x="0" y="6340475"/>
            <a:ext cx="90598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altLang="en-US" sz="1400" i="1" dirty="0">
                <a:solidFill>
                  <a:srgbClr val="B2B2B2"/>
                </a:solidFill>
                <a:latin typeface="Arial" charset="0"/>
              </a:rPr>
              <a:t>Σημείωση: ΕΕ 28 = οι 28 χώρες μέλη της Ευρωπαϊκής </a:t>
            </a:r>
            <a:r>
              <a:rPr lang="el-GR" altLang="en-US" sz="1400" i="1" dirty="0" smtClean="0">
                <a:solidFill>
                  <a:srgbClr val="B2B2B2"/>
                </a:solidFill>
                <a:latin typeface="Arial" charset="0"/>
              </a:rPr>
              <a:t>Ένωσης από </a:t>
            </a:r>
            <a:r>
              <a:rPr lang="el-GR" altLang="en-US" sz="1400" i="1" dirty="0">
                <a:solidFill>
                  <a:srgbClr val="B2B2B2"/>
                </a:solidFill>
                <a:latin typeface="Arial" charset="0"/>
              </a:rPr>
              <a:t>τον Ιούλιο του 2013. Πηγή: Βασίζεται σε δεδομένα από τη βάση Βασικών Δεικτών Επιστήμης και Τεχνολογίας (ΟΟΣΑ, 2014).</a:t>
            </a:r>
            <a:endParaRPr lang="en-GB" altLang="en-US" sz="1400" dirty="0">
              <a:solidFill>
                <a:srgbClr val="B2B2B2"/>
              </a:solidFill>
              <a:latin typeface="Arial" charset="0"/>
            </a:endParaRPr>
          </a:p>
        </p:txBody>
      </p:sp>
      <p:sp>
        <p:nvSpPr>
          <p:cNvPr id="588804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eaLnBrk="1" hangingPunct="1"/>
            <a:r>
              <a:rPr lang="el-GR" altLang="en-US" sz="2600" b="1" dirty="0">
                <a:solidFill>
                  <a:srgbClr val="660066"/>
                </a:solidFill>
                <a:latin typeface="Arial" charset="0"/>
                <a:cs typeface="Arial" charset="0"/>
              </a:rPr>
              <a:t>Ακαθάριστες δαπάνες για Ε&amp;Α ως ποσοστό του </a:t>
            </a:r>
            <a:r>
              <a:rPr lang="el-GR" altLang="en-US" sz="2600" b="1" dirty="0" smtClean="0">
                <a:solidFill>
                  <a:srgbClr val="660066"/>
                </a:solidFill>
                <a:latin typeface="Arial" charset="0"/>
                <a:cs typeface="Arial" charset="0"/>
              </a:rPr>
              <a:t>ΑΕΠ</a:t>
            </a:r>
            <a:endParaRPr lang="en-GB" altLang="en-US" sz="2600" b="1" dirty="0">
              <a:solidFill>
                <a:srgbClr val="660066"/>
              </a:solidFill>
              <a:latin typeface="Arial" charset="0"/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7" y="756325"/>
            <a:ext cx="8312727" cy="534534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-193433" y="6583363"/>
            <a:ext cx="6141554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defTabSz="762000"/>
            <a:r>
              <a:rPr lang="el-GR" sz="1200" i="1" dirty="0">
                <a:solidFill>
                  <a:srgbClr val="808080"/>
                </a:solidFill>
                <a:latin typeface="Arial" charset="0"/>
                <a:cs typeface="Times New Roman" pitchFamily="18" charset="0"/>
              </a:rPr>
              <a:t>Πηγή: Βάση δεδομένων AMECO, Πίνακες 3.2 και 6.1 (Ευρωπαϊκή Επιτροπή, DGECFIN).</a:t>
            </a:r>
            <a:endParaRPr lang="en-GB" sz="1200" i="1" dirty="0">
              <a:solidFill>
                <a:srgbClr val="808080"/>
              </a:solidFill>
              <a:latin typeface="Arial" charset="0"/>
              <a:ea typeface="SimSun" pitchFamily="2" charset="-122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759634"/>
              </p:ext>
            </p:extLst>
          </p:nvPr>
        </p:nvGraphicFramePr>
        <p:xfrm>
          <a:off x="0" y="1273175"/>
          <a:ext cx="9121775" cy="517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5811" name="Document" r:id="rId5" imgW="5430068" imgH="3081491" progId="Word.Document.8">
                  <p:embed/>
                </p:oleObj>
              </mc:Choice>
              <mc:Fallback>
                <p:oleObj name="Document" r:id="rId5" imgW="5430068" imgH="308149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 r="4945" b="6859"/>
                      <a:stretch>
                        <a:fillRect/>
                      </a:stretch>
                    </p:blipFill>
                    <p:spPr bwMode="auto">
                      <a:xfrm>
                        <a:off x="0" y="1273175"/>
                        <a:ext cx="9121775" cy="5170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 txBox="1">
            <a:spLocks/>
          </p:cNvSpPr>
          <p:nvPr/>
        </p:nvSpPr>
        <p:spPr bwMode="auto">
          <a:xfrm>
            <a:off x="0" y="0"/>
            <a:ext cx="9140825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000066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000066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000066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000066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000066"/>
                </a:solidFill>
                <a:latin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000066"/>
                </a:solidFill>
                <a:latin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000066"/>
                </a:solidFill>
                <a:latin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000066"/>
                </a:solidFill>
                <a:latin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rgbClr val="000066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  <a:spcAft>
                <a:spcPct val="15000"/>
              </a:spcAft>
            </a:pPr>
            <a:r>
              <a:rPr lang="el-GR" sz="2400" b="1" smtClean="0">
                <a:solidFill>
                  <a:srgbClr val="660066"/>
                </a:solidFill>
                <a:cs typeface="Times New Roman" pitchFamily="18" charset="0"/>
              </a:rPr>
              <a:t>Ακαθάριστος σχηματισμός παγίου κεφαλαίου ως ποσοστό του ΑΕΠ</a:t>
            </a:r>
            <a:endParaRPr lang="en-GB" sz="24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0243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02436" name="Rectangl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dirty="0" smtClean="0"/>
              <a:t>Πολιτικές που στοχεύουν στην προσφορά και άλλοι μακροοικονομικοί στόχοι</a:t>
            </a:r>
            <a:endParaRPr lang="en-GB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 smtClean="0"/>
              <a:t>Ανεργία</a:t>
            </a:r>
            <a:endParaRPr lang="en-GB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l-GR" dirty="0" smtClean="0"/>
              <a:t>μείωση των ατελειών της αγοράς εργασίας</a:t>
            </a:r>
            <a:endParaRPr lang="en-GB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l-GR" dirty="0" smtClean="0"/>
              <a:t>αύξηση της κινητικότητας του εργατικού δυναμικού μεταξύ των επαγγελμάτων και των περιφερειών</a:t>
            </a:r>
            <a:endParaRPr lang="en-GB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l-GR" dirty="0"/>
              <a:t>μ</a:t>
            </a:r>
            <a:r>
              <a:rPr lang="el-GR" dirty="0" smtClean="0"/>
              <a:t>είωση της δύναμης των συνδικάτων</a:t>
            </a:r>
            <a:endParaRPr lang="en-GB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dirty="0" smtClean="0"/>
              <a:t>Πληθωρισμός και πολιτικές που στοχεύουν στην προσφορά</a:t>
            </a:r>
            <a:endParaRPr lang="en-GB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l-GR" dirty="0" smtClean="0"/>
              <a:t>μειώνοντας ή ελέγχοντας τη μονοπωλιακή ισχύ</a:t>
            </a:r>
            <a:endParaRPr lang="en-GB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l-GR" dirty="0" smtClean="0"/>
              <a:t>κίνητρα για αύξηση της παραγωγικότητας</a:t>
            </a:r>
            <a:endParaRPr lang="en-GB" dirty="0"/>
          </a:p>
        </p:txBody>
      </p:sp>
      <p:sp>
        <p:nvSpPr>
          <p:cNvPr id="312327" name="Rectangle 7"/>
          <p:cNvSpPr>
            <a:spLocks noChangeArrowheads="1"/>
          </p:cNvSpPr>
          <p:nvPr/>
        </p:nvSpPr>
        <p:spPr bwMode="auto">
          <a:xfrm>
            <a:off x="0" y="228600"/>
            <a:ext cx="91440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lang="el-GR" sz="3400" dirty="0" smtClean="0">
                <a:solidFill>
                  <a:srgbClr val="000066"/>
                </a:solidFill>
                <a:latin typeface="Arial" charset="0"/>
              </a:rPr>
              <a:t>Οι πολιτικές που στοχεύουν στην προσφορά και η μακροοικονομία</a:t>
            </a:r>
            <a:endParaRPr lang="en-GB" sz="3400" dirty="0" smtClean="0">
              <a:solidFill>
                <a:srgbClr val="000066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02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02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02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02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02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02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02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402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36" grpId="0" build="p" bldLvl="3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-193433" y="6583363"/>
            <a:ext cx="6141554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defTabSz="762000"/>
            <a:r>
              <a:rPr lang="el-GR" sz="1200" i="1" dirty="0">
                <a:solidFill>
                  <a:srgbClr val="808080"/>
                </a:solidFill>
                <a:latin typeface="Arial" charset="0"/>
                <a:cs typeface="Times New Roman" pitchFamily="18" charset="0"/>
              </a:rPr>
              <a:t>Πηγή: Βάση δεδομένων AMECO, Πίνακες 3.2 και 6.1 (Ευρωπαϊκή Επιτροπή, DGECFIN).</a:t>
            </a:r>
            <a:endParaRPr lang="en-GB" sz="1200" i="1" dirty="0">
              <a:solidFill>
                <a:srgbClr val="808080"/>
              </a:solidFill>
              <a:latin typeface="Arial" charset="0"/>
              <a:ea typeface="SimSun" pitchFamily="2" charset="-122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7805500"/>
              </p:ext>
            </p:extLst>
          </p:nvPr>
        </p:nvGraphicFramePr>
        <p:xfrm>
          <a:off x="0" y="1273175"/>
          <a:ext cx="9121775" cy="517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7859" name="Document" r:id="rId5" imgW="5430068" imgH="3081491" progId="Word.Document.8">
                  <p:embed/>
                </p:oleObj>
              </mc:Choice>
              <mc:Fallback>
                <p:oleObj name="Document" r:id="rId5" imgW="5430068" imgH="308149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 r="4945" b="6859"/>
                      <a:stretch>
                        <a:fillRect/>
                      </a:stretch>
                    </p:blipFill>
                    <p:spPr bwMode="auto">
                      <a:xfrm>
                        <a:off x="0" y="1273175"/>
                        <a:ext cx="9121775" cy="5170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Grp="1"/>
          </p:cNvSpPr>
          <p:nvPr>
            <p:ph type="title"/>
          </p:nvPr>
        </p:nvSpPr>
        <p:spPr>
          <a:xfrm>
            <a:off x="0" y="0"/>
            <a:ext cx="9140825" cy="862013"/>
          </a:xfrm>
          <a:noFill/>
          <a:ln/>
          <a:effectLst>
            <a:outerShdw dist="17961" dir="2700000" algn="ctr" rotWithShape="0">
              <a:schemeClr val="bg2"/>
            </a:outerShdw>
          </a:effectLst>
        </p:spPr>
        <p:txBody>
          <a:bodyPr lIns="92075" tIns="46038" rIns="92075" bIns="46038" anchor="ctr"/>
          <a:lstStyle/>
          <a:p>
            <a:pPr>
              <a:spcBef>
                <a:spcPct val="20000"/>
              </a:spcBef>
              <a:spcAft>
                <a:spcPct val="15000"/>
              </a:spcAft>
            </a:pPr>
            <a:r>
              <a:rPr lang="el-GR" sz="2400" b="1" dirty="0">
                <a:solidFill>
                  <a:srgbClr val="660066"/>
                </a:solidFill>
                <a:cs typeface="Times New Roman" pitchFamily="18" charset="0"/>
              </a:rPr>
              <a:t>Ακαθάριστος σχηματισμός παγίου κεφαλαίου ως ποσοστό του ΑΕΠ</a:t>
            </a:r>
            <a:endParaRPr lang="en-GB" sz="24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-193433" y="6583363"/>
            <a:ext cx="6141554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defTabSz="762000"/>
            <a:r>
              <a:rPr lang="el-GR" sz="1200" i="1" dirty="0">
                <a:solidFill>
                  <a:srgbClr val="808080"/>
                </a:solidFill>
                <a:latin typeface="Arial" charset="0"/>
                <a:cs typeface="Times New Roman" pitchFamily="18" charset="0"/>
              </a:rPr>
              <a:t>Πηγή: Βάση δεδομένων AMECO, Πίνακες 3.2 και 6.1 (Ευρωπαϊκή Επιτροπή, DGECFIN).</a:t>
            </a:r>
            <a:endParaRPr lang="en-GB" sz="1200" i="1" dirty="0">
              <a:solidFill>
                <a:srgbClr val="808080"/>
              </a:solidFill>
              <a:latin typeface="Arial" charset="0"/>
              <a:ea typeface="SimSun" pitchFamily="2" charset="-122"/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2660383"/>
              </p:ext>
            </p:extLst>
          </p:nvPr>
        </p:nvGraphicFramePr>
        <p:xfrm>
          <a:off x="0" y="1273175"/>
          <a:ext cx="9121775" cy="517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9907" name="Document" r:id="rId5" imgW="5430068" imgH="3081491" progId="Word.Document.8">
                  <p:embed/>
                </p:oleObj>
              </mc:Choice>
              <mc:Fallback>
                <p:oleObj name="Document" r:id="rId5" imgW="5430068" imgH="308149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 r="4945" b="6859"/>
                      <a:stretch>
                        <a:fillRect/>
                      </a:stretch>
                    </p:blipFill>
                    <p:spPr bwMode="auto">
                      <a:xfrm>
                        <a:off x="0" y="1273175"/>
                        <a:ext cx="9121775" cy="5170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6"/>
          <p:cNvSpPr>
            <a:spLocks noGrp="1"/>
          </p:cNvSpPr>
          <p:nvPr>
            <p:ph type="title"/>
          </p:nvPr>
        </p:nvSpPr>
        <p:spPr>
          <a:xfrm>
            <a:off x="0" y="0"/>
            <a:ext cx="9140825" cy="862013"/>
          </a:xfrm>
          <a:noFill/>
          <a:ln/>
          <a:effectLst>
            <a:outerShdw dist="17961" dir="2700000" algn="ctr" rotWithShape="0">
              <a:schemeClr val="bg2"/>
            </a:outerShdw>
          </a:effectLst>
        </p:spPr>
        <p:txBody>
          <a:bodyPr lIns="92075" tIns="46038" rIns="92075" bIns="46038" anchor="ctr"/>
          <a:lstStyle/>
          <a:p>
            <a:pPr>
              <a:spcBef>
                <a:spcPct val="20000"/>
              </a:spcBef>
              <a:spcAft>
                <a:spcPct val="15000"/>
              </a:spcAft>
            </a:pPr>
            <a:r>
              <a:rPr lang="el-GR" sz="2400" b="1" dirty="0">
                <a:solidFill>
                  <a:srgbClr val="660066"/>
                </a:solidFill>
                <a:cs typeface="Times New Roman" pitchFamily="18" charset="0"/>
              </a:rPr>
              <a:t>Ακαθάριστος σχηματισμός παγίου κεφαλαίου ως ποσοστό του ΑΕΠ</a:t>
            </a:r>
            <a:endParaRPr lang="en-GB" sz="2400" b="1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7" name="Text Box 5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sz="2400" b="1" dirty="0">
                <a:solidFill>
                  <a:srgbClr val="660066"/>
                </a:solidFill>
                <a:latin typeface="Arial" charset="0"/>
              </a:rPr>
              <a:t>Καθαρός τραπεζικός δανεισμός και οι καθαρές εκδόσεις </a:t>
            </a:r>
            <a:r>
              <a:rPr lang="el-GR" sz="2400" b="1" dirty="0" smtClean="0">
                <a:solidFill>
                  <a:srgbClr val="660066"/>
                </a:solidFill>
                <a:latin typeface="Arial" charset="0"/>
              </a:rPr>
              <a:t>κεφαλαίου</a:t>
            </a:r>
            <a:endParaRPr lang="en-GB" sz="2400" b="1" dirty="0">
              <a:solidFill>
                <a:srgbClr val="660066"/>
              </a:solidFill>
              <a:latin typeface="Arial" charset="0"/>
            </a:endParaRPr>
          </a:p>
        </p:txBody>
      </p:sp>
      <p:sp>
        <p:nvSpPr>
          <p:cNvPr id="605188" name="Text Box 10"/>
          <p:cNvSpPr txBox="1">
            <a:spLocks noChangeArrowheads="1"/>
          </p:cNvSpPr>
          <p:nvPr/>
        </p:nvSpPr>
        <p:spPr bwMode="auto">
          <a:xfrm>
            <a:off x="0" y="6546850"/>
            <a:ext cx="9144000" cy="268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tabLst>
                <a:tab pos="358775" algn="l"/>
                <a:tab pos="668338" algn="l"/>
              </a:tabLst>
            </a:pPr>
            <a:r>
              <a:rPr lang="el-GR" sz="1050" i="1" dirty="0">
                <a:solidFill>
                  <a:srgbClr val="B2B2B2"/>
                </a:solidFill>
                <a:latin typeface="Arial" charset="0"/>
              </a:rPr>
              <a:t>Πηγή: Βασίζεται σε δεδομένα από τη </a:t>
            </a:r>
            <a:r>
              <a:rPr lang="el-GR" sz="1050" i="1" dirty="0" err="1" smtClean="0">
                <a:solidFill>
                  <a:srgbClr val="B2B2B2"/>
                </a:solidFill>
                <a:latin typeface="Arial" charset="0"/>
              </a:rPr>
              <a:t>Bankstats</a:t>
            </a:r>
            <a:r>
              <a:rPr lang="el-GR" sz="1050" i="1" dirty="0" smtClean="0">
                <a:solidFill>
                  <a:srgbClr val="B2B2B2"/>
                </a:solidFill>
                <a:latin typeface="Arial" charset="0"/>
              </a:rPr>
              <a:t>, σειρές </a:t>
            </a:r>
            <a:r>
              <a:rPr lang="el-GR" sz="1050" i="1" dirty="0">
                <a:solidFill>
                  <a:srgbClr val="B2B2B2"/>
                </a:solidFill>
                <a:latin typeface="Arial" charset="0"/>
              </a:rPr>
              <a:t>LPQVWNQ και CPQB83I (</a:t>
            </a:r>
            <a:r>
              <a:rPr lang="el-GR" sz="1050" i="1" dirty="0" err="1">
                <a:solidFill>
                  <a:srgbClr val="B2B2B2"/>
                </a:solidFill>
                <a:latin typeface="Arial" charset="0"/>
              </a:rPr>
              <a:t>Bank</a:t>
            </a:r>
            <a:r>
              <a:rPr lang="el-GR" sz="1050" i="1" dirty="0">
                <a:solidFill>
                  <a:srgbClr val="B2B2B2"/>
                </a:solidFill>
                <a:latin typeface="Arial" charset="0"/>
              </a:rPr>
              <a:t> </a:t>
            </a:r>
            <a:r>
              <a:rPr lang="el-GR" sz="1050" i="1" dirty="0" err="1">
                <a:solidFill>
                  <a:srgbClr val="B2B2B2"/>
                </a:solidFill>
                <a:latin typeface="Arial" charset="0"/>
              </a:rPr>
              <a:t>of</a:t>
            </a:r>
            <a:r>
              <a:rPr lang="el-GR" sz="1050" i="1" dirty="0">
                <a:solidFill>
                  <a:srgbClr val="B2B2B2"/>
                </a:solidFill>
                <a:latin typeface="Arial" charset="0"/>
              </a:rPr>
              <a:t> </a:t>
            </a:r>
            <a:r>
              <a:rPr lang="el-GR" sz="1050" i="1" dirty="0" err="1">
                <a:solidFill>
                  <a:srgbClr val="B2B2B2"/>
                </a:solidFill>
                <a:latin typeface="Arial" charset="0"/>
              </a:rPr>
              <a:t>England</a:t>
            </a:r>
            <a:r>
              <a:rPr lang="el-GR" sz="1050" i="1" dirty="0">
                <a:solidFill>
                  <a:srgbClr val="B2B2B2"/>
                </a:solidFill>
                <a:latin typeface="Arial" charset="0"/>
              </a:rPr>
              <a:t>) (δημοσιευμένα στοιχεία 1η Σεπτεμβρίου 2014).</a:t>
            </a:r>
            <a:endParaRPr lang="en-GB" sz="1050" dirty="0">
              <a:solidFill>
                <a:srgbClr val="B2B2B2"/>
              </a:solidFill>
              <a:latin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7" y="1195355"/>
            <a:ext cx="8312727" cy="4467291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4244338"/>
              </p:ext>
            </p:extLst>
          </p:nvPr>
        </p:nvGraphicFramePr>
        <p:xfrm>
          <a:off x="220663" y="1971675"/>
          <a:ext cx="8680450" cy="319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657" name="Document" r:id="rId6" imgW="5645615" imgH="2077847" progId="Word.Document.8">
                  <p:embed/>
                </p:oleObj>
              </mc:Choice>
              <mc:Fallback>
                <p:oleObj name="Document" r:id="rId6" imgW="5645615" imgH="207784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3" y="1971675"/>
                        <a:ext cx="8680450" cy="319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592138"/>
            <a:ext cx="91440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sz="2600" b="1" dirty="0">
                <a:solidFill>
                  <a:srgbClr val="663300"/>
                </a:solidFill>
                <a:latin typeface="Arial" charset="0"/>
              </a:rPr>
              <a:t>Βρετανικό ισοζύγιο εμπορικών συναλλαγών</a:t>
            </a:r>
            <a:r>
              <a:rPr lang="el-GR" sz="2600" b="1" dirty="0" smtClean="0">
                <a:solidFill>
                  <a:srgbClr val="663300"/>
                </a:solidFill>
                <a:latin typeface="Arial" charset="0"/>
              </a:rPr>
              <a:t>:</a:t>
            </a:r>
            <a:br>
              <a:rPr lang="el-GR" sz="2600" b="1" dirty="0" smtClean="0">
                <a:solidFill>
                  <a:srgbClr val="663300"/>
                </a:solidFill>
                <a:latin typeface="Arial" charset="0"/>
              </a:rPr>
            </a:br>
            <a:r>
              <a:rPr lang="el-GR" sz="2600" b="1" dirty="0" smtClean="0">
                <a:solidFill>
                  <a:srgbClr val="663300"/>
                </a:solidFill>
                <a:latin typeface="Arial" charset="0"/>
              </a:rPr>
              <a:t>επιλεγμένα </a:t>
            </a:r>
            <a:r>
              <a:rPr lang="el-GR" sz="2600" b="1" dirty="0">
                <a:solidFill>
                  <a:srgbClr val="663300"/>
                </a:solidFill>
                <a:latin typeface="Arial" charset="0"/>
              </a:rPr>
              <a:t>έτη</a:t>
            </a:r>
            <a:r>
              <a:rPr lang="en-GB" sz="2600" b="1" dirty="0" smtClean="0">
                <a:solidFill>
                  <a:srgbClr val="663300"/>
                </a:solidFill>
                <a:latin typeface="Arial" charset="0"/>
              </a:rPr>
              <a:t>: 1978–2010</a:t>
            </a:r>
            <a:endParaRPr lang="en-GB" sz="2600" b="1" dirty="0">
              <a:solidFill>
                <a:srgbClr val="663300"/>
              </a:solidFill>
              <a:latin typeface="Arial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7482545"/>
              </p:ext>
            </p:extLst>
          </p:nvPr>
        </p:nvGraphicFramePr>
        <p:xfrm>
          <a:off x="220663" y="1971675"/>
          <a:ext cx="8680450" cy="319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21" name="Document" r:id="rId6" imgW="5645615" imgH="2077847" progId="Word.Document.8">
                  <p:embed/>
                </p:oleObj>
              </mc:Choice>
              <mc:Fallback>
                <p:oleObj name="Document" r:id="rId6" imgW="5645615" imgH="207784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3" y="1971675"/>
                        <a:ext cx="8680450" cy="319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0" y="592138"/>
            <a:ext cx="91440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sz="2600" b="1" dirty="0">
                <a:solidFill>
                  <a:srgbClr val="663300"/>
                </a:solidFill>
                <a:latin typeface="Arial" charset="0"/>
              </a:rPr>
              <a:t>Βρετανικό ισοζύγιο εμπορικών συναλλαγών</a:t>
            </a:r>
            <a:r>
              <a:rPr lang="el-GR" sz="2600" b="1" dirty="0" smtClean="0">
                <a:solidFill>
                  <a:srgbClr val="663300"/>
                </a:solidFill>
                <a:latin typeface="Arial" charset="0"/>
              </a:rPr>
              <a:t>:</a:t>
            </a:r>
            <a:br>
              <a:rPr lang="el-GR" sz="2600" b="1" dirty="0" smtClean="0">
                <a:solidFill>
                  <a:srgbClr val="663300"/>
                </a:solidFill>
                <a:latin typeface="Arial" charset="0"/>
              </a:rPr>
            </a:br>
            <a:r>
              <a:rPr lang="el-GR" sz="2600" b="1" dirty="0" smtClean="0">
                <a:solidFill>
                  <a:srgbClr val="663300"/>
                </a:solidFill>
                <a:latin typeface="Arial" charset="0"/>
              </a:rPr>
              <a:t>επιλεγμένα </a:t>
            </a:r>
            <a:r>
              <a:rPr lang="el-GR" sz="2600" b="1" dirty="0">
                <a:solidFill>
                  <a:srgbClr val="663300"/>
                </a:solidFill>
                <a:latin typeface="Arial" charset="0"/>
              </a:rPr>
              <a:t>έτη</a:t>
            </a:r>
            <a:r>
              <a:rPr lang="en-GB" sz="2600" b="1" dirty="0" smtClean="0">
                <a:solidFill>
                  <a:srgbClr val="663300"/>
                </a:solidFill>
                <a:latin typeface="Arial" charset="0"/>
              </a:rPr>
              <a:t>: 1978–2010</a:t>
            </a:r>
            <a:endParaRPr lang="en-GB" sz="2600" b="1" dirty="0">
              <a:solidFill>
                <a:srgbClr val="663300"/>
              </a:solidFill>
              <a:latin typeface="Arial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145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360039"/>
              </p:ext>
            </p:extLst>
          </p:nvPr>
        </p:nvGraphicFramePr>
        <p:xfrm>
          <a:off x="220663" y="1971675"/>
          <a:ext cx="8680450" cy="319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473" name="Document" r:id="rId6" imgW="5645615" imgH="2077847" progId="Word.Document.8">
                  <p:embed/>
                </p:oleObj>
              </mc:Choice>
              <mc:Fallback>
                <p:oleObj name="Document" r:id="rId6" imgW="5645615" imgH="2077847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3" y="1971675"/>
                        <a:ext cx="8680450" cy="3195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5668" name="Text Box 4"/>
          <p:cNvSpPr txBox="1">
            <a:spLocks noChangeArrowheads="1"/>
          </p:cNvSpPr>
          <p:nvPr/>
        </p:nvSpPr>
        <p:spPr bwMode="auto">
          <a:xfrm>
            <a:off x="0" y="592138"/>
            <a:ext cx="91440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sz="2600" b="1" dirty="0">
                <a:solidFill>
                  <a:srgbClr val="663300"/>
                </a:solidFill>
                <a:latin typeface="Arial" charset="0"/>
              </a:rPr>
              <a:t>Βρετανικό ισοζύγιο εμπορικών συναλλαγών</a:t>
            </a:r>
            <a:r>
              <a:rPr lang="el-GR" sz="2600" b="1" dirty="0" smtClean="0">
                <a:solidFill>
                  <a:srgbClr val="663300"/>
                </a:solidFill>
                <a:latin typeface="Arial" charset="0"/>
              </a:rPr>
              <a:t>:</a:t>
            </a:r>
            <a:br>
              <a:rPr lang="el-GR" sz="2600" b="1" dirty="0" smtClean="0">
                <a:solidFill>
                  <a:srgbClr val="663300"/>
                </a:solidFill>
                <a:latin typeface="Arial" charset="0"/>
              </a:rPr>
            </a:br>
            <a:r>
              <a:rPr lang="el-GR" sz="2600" b="1" dirty="0" smtClean="0">
                <a:solidFill>
                  <a:srgbClr val="663300"/>
                </a:solidFill>
                <a:latin typeface="Arial" charset="0"/>
              </a:rPr>
              <a:t>επιλεγμένα </a:t>
            </a:r>
            <a:r>
              <a:rPr lang="el-GR" sz="2600" b="1" dirty="0">
                <a:solidFill>
                  <a:srgbClr val="663300"/>
                </a:solidFill>
                <a:latin typeface="Arial" charset="0"/>
              </a:rPr>
              <a:t>έτη</a:t>
            </a:r>
            <a:r>
              <a:rPr lang="en-GB" sz="2600" b="1" dirty="0" smtClean="0">
                <a:solidFill>
                  <a:srgbClr val="663300"/>
                </a:solidFill>
                <a:latin typeface="Arial" charset="0"/>
              </a:rPr>
              <a:t>: 1978–2010</a:t>
            </a:r>
            <a:endParaRPr lang="en-GB" sz="2600" b="1" dirty="0">
              <a:solidFill>
                <a:srgbClr val="663300"/>
              </a:solidFill>
              <a:latin typeface="Arial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986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98693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el-GR" dirty="0" smtClean="0"/>
              <a:t>Οι μορφές της παρέμβασης</a:t>
            </a:r>
            <a:endParaRPr lang="en-GB" dirty="0"/>
          </a:p>
          <a:p>
            <a:pPr lvl="1">
              <a:lnSpc>
                <a:spcPct val="130000"/>
              </a:lnSpc>
            </a:pPr>
            <a:r>
              <a:rPr lang="el-GR" dirty="0"/>
              <a:t>ε</a:t>
            </a:r>
            <a:r>
              <a:rPr lang="el-GR" dirty="0" smtClean="0"/>
              <a:t>θνικοποίηση</a:t>
            </a:r>
            <a:endParaRPr lang="en-GB" dirty="0"/>
          </a:p>
          <a:p>
            <a:pPr lvl="1">
              <a:lnSpc>
                <a:spcPct val="130000"/>
              </a:lnSpc>
            </a:pPr>
            <a:r>
              <a:rPr lang="el-GR" dirty="0" smtClean="0"/>
              <a:t>άμεσες παροχές</a:t>
            </a:r>
            <a:endParaRPr lang="en-GB" dirty="0"/>
          </a:p>
          <a:p>
            <a:pPr lvl="1">
              <a:lnSpc>
                <a:spcPct val="130000"/>
              </a:lnSpc>
            </a:pPr>
            <a:r>
              <a:rPr lang="el-GR" dirty="0" smtClean="0"/>
              <a:t>επιχορηγήσεις</a:t>
            </a:r>
            <a:endParaRPr lang="en-GB" dirty="0"/>
          </a:p>
          <a:p>
            <a:pPr lvl="1">
              <a:lnSpc>
                <a:spcPct val="130000"/>
              </a:lnSpc>
            </a:pPr>
            <a:r>
              <a:rPr lang="el-GR" dirty="0" smtClean="0"/>
              <a:t>εξορθολογισμός</a:t>
            </a:r>
            <a:endParaRPr lang="en-GB" dirty="0"/>
          </a:p>
          <a:p>
            <a:pPr lvl="1">
              <a:lnSpc>
                <a:spcPct val="130000"/>
              </a:lnSpc>
            </a:pPr>
            <a:r>
              <a:rPr lang="el-GR" dirty="0"/>
              <a:t>σ</a:t>
            </a:r>
            <a:r>
              <a:rPr lang="el-GR" dirty="0" smtClean="0"/>
              <a:t>υμβουλευτική επιχειρήσεων</a:t>
            </a:r>
            <a:endParaRPr lang="en-GB" dirty="0"/>
          </a:p>
          <a:p>
            <a:pPr lvl="1">
              <a:lnSpc>
                <a:spcPct val="130000"/>
              </a:lnSpc>
            </a:pPr>
            <a:r>
              <a:rPr lang="el-GR" dirty="0"/>
              <a:t>π</a:t>
            </a:r>
            <a:r>
              <a:rPr lang="el-GR" dirty="0" smtClean="0"/>
              <a:t>ληροφόρηση</a:t>
            </a:r>
            <a:endParaRPr lang="en-GB" dirty="0"/>
          </a:p>
        </p:txBody>
      </p:sp>
      <p:sp>
        <p:nvSpPr>
          <p:cNvPr id="498695" name="Rectangle 7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07596"/>
          </a:xfrm>
          <a:noFill/>
          <a:ln/>
        </p:spPr>
        <p:txBody>
          <a:bodyPr anchor="ctr"/>
          <a:lstStyle/>
          <a:p>
            <a:r>
              <a:rPr lang="el-GR" sz="2800" dirty="0" smtClean="0"/>
              <a:t>Παρεμβατική πολιτική που στοχεύει στην προσφορά</a:t>
            </a:r>
            <a:endParaRPr lang="en-GB" sz="28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986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986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986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986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986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4986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4986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3" grpId="0" build="p" bldLvl="2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07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0741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l-GR" dirty="0" smtClean="0"/>
              <a:t>Ο σχεδιασμός</a:t>
            </a:r>
            <a:endParaRPr lang="en-GB" dirty="0"/>
          </a:p>
          <a:p>
            <a:pPr lvl="1">
              <a:lnSpc>
                <a:spcPct val="110000"/>
              </a:lnSpc>
            </a:pPr>
            <a:r>
              <a:rPr lang="el-GR" dirty="0" smtClean="0"/>
              <a:t>τύπους σχεδιασμού</a:t>
            </a:r>
            <a:endParaRPr lang="en-GB" dirty="0"/>
          </a:p>
          <a:p>
            <a:pPr lvl="1">
              <a:lnSpc>
                <a:spcPct val="110000"/>
              </a:lnSpc>
            </a:pPr>
            <a:r>
              <a:rPr lang="el-GR" dirty="0" smtClean="0"/>
              <a:t>Ευρωπαϊκή εμπειρία σχεδιασμού</a:t>
            </a:r>
            <a:endParaRPr lang="en-GB" dirty="0"/>
          </a:p>
          <a:p>
            <a:pPr>
              <a:lnSpc>
                <a:spcPct val="110000"/>
              </a:lnSpc>
            </a:pPr>
            <a:r>
              <a:rPr lang="el-GR" dirty="0" smtClean="0"/>
              <a:t>Επιλεκτική παρέμβαση</a:t>
            </a:r>
            <a:endParaRPr lang="en-GB" dirty="0"/>
          </a:p>
          <a:p>
            <a:pPr lvl="1">
              <a:lnSpc>
                <a:spcPct val="110000"/>
              </a:lnSpc>
            </a:pPr>
            <a:r>
              <a:rPr lang="el-GR" dirty="0" smtClean="0"/>
              <a:t>έρευνα και ανάπτυξη</a:t>
            </a:r>
            <a:endParaRPr lang="en-GB" dirty="0"/>
          </a:p>
          <a:p>
            <a:pPr lvl="1">
              <a:lnSpc>
                <a:spcPct val="110000"/>
              </a:lnSpc>
            </a:pPr>
            <a:r>
              <a:rPr lang="el-GR" dirty="0" smtClean="0"/>
              <a:t>βιομηχανική αναδιοργάνωση</a:t>
            </a:r>
            <a:endParaRPr lang="en-GB" dirty="0"/>
          </a:p>
          <a:p>
            <a:pPr lvl="1">
              <a:lnSpc>
                <a:spcPct val="110000"/>
              </a:lnSpc>
            </a:pPr>
            <a:r>
              <a:rPr lang="el-GR" dirty="0" smtClean="0"/>
              <a:t>βοήθεια σε μικρές επιχειρήσεις</a:t>
            </a:r>
            <a:endParaRPr lang="en-GB" dirty="0"/>
          </a:p>
          <a:p>
            <a:pPr lvl="1">
              <a:lnSpc>
                <a:spcPct val="110000"/>
              </a:lnSpc>
            </a:pPr>
            <a:r>
              <a:rPr lang="el-GR" dirty="0" smtClean="0"/>
              <a:t>εκπαίδευση</a:t>
            </a:r>
            <a:endParaRPr lang="en-GB" dirty="0"/>
          </a:p>
        </p:txBody>
      </p:sp>
      <p:sp>
        <p:nvSpPr>
          <p:cNvPr id="500743" name="Rectangle 7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893082"/>
          </a:xfrm>
          <a:noFill/>
          <a:ln/>
        </p:spPr>
        <p:txBody>
          <a:bodyPr anchor="ctr"/>
          <a:lstStyle/>
          <a:p>
            <a:r>
              <a:rPr lang="el-GR" sz="2800" dirty="0" smtClean="0"/>
              <a:t>Παρεμβατική πολιτική που στοχεύει στην προσφορά</a:t>
            </a:r>
            <a:endParaRPr lang="en-GB" sz="28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007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007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007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007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007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007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007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5007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41" grpId="0" build="p" bldLvl="2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7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27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2789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l-GR" dirty="0" smtClean="0"/>
              <a:t>Περιφερειακά και αστικά προβλήματα</a:t>
            </a:r>
            <a:endParaRPr lang="en-GB" dirty="0"/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l-GR" dirty="0" smtClean="0"/>
              <a:t>Αιτίες περιφερειακής ανισορροπίας</a:t>
            </a:r>
            <a:endParaRPr lang="en-GB" dirty="0"/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l-GR" dirty="0" smtClean="0"/>
              <a:t>μεταβαλλόμενα γεωγραφικά </a:t>
            </a:r>
            <a:r>
              <a:rPr lang="el-GR" dirty="0"/>
              <a:t>πρότυπα της ζήτησης και της αγοράς </a:t>
            </a:r>
            <a:endParaRPr lang="en-GB" dirty="0"/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l-GR" dirty="0" smtClean="0"/>
              <a:t>ανταπόκριση της αγοράς στην ανισορροπία</a:t>
            </a:r>
            <a:endParaRPr lang="en-GB" dirty="0"/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l-GR" dirty="0"/>
              <a:t>τ</a:t>
            </a:r>
            <a:r>
              <a:rPr lang="el-GR" dirty="0" smtClean="0"/>
              <a:t>οπικές πολλαπλασιαστικές</a:t>
            </a:r>
            <a:endParaRPr lang="en-GB" dirty="0"/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l-GR" dirty="0" smtClean="0"/>
              <a:t>ακινησία τόσο του υπάρχοντος κεφαλαίου όσο και της εργασίας</a:t>
            </a:r>
            <a:endParaRPr lang="en-GB" dirty="0"/>
          </a:p>
        </p:txBody>
      </p:sp>
      <p:sp>
        <p:nvSpPr>
          <p:cNvPr id="502791" name="Rectangle 7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80168"/>
          </a:xfrm>
          <a:noFill/>
          <a:ln/>
        </p:spPr>
        <p:txBody>
          <a:bodyPr anchor="ctr"/>
          <a:lstStyle/>
          <a:p>
            <a:r>
              <a:rPr lang="el-GR" sz="2800" dirty="0" smtClean="0"/>
              <a:t>Παρεμβατική πολιτική που στοχεύει στην προσφορά</a:t>
            </a:r>
            <a:endParaRPr lang="en-GB" sz="28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02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02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02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02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027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027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789" grpId="0" build="p" bldLvl="2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483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4837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l-GR" dirty="0" smtClean="0"/>
              <a:t>Κυβερνητική περιφερειακή και αστική πολιτική</a:t>
            </a:r>
            <a:endParaRPr lang="en-GB" dirty="0"/>
          </a:p>
          <a:p>
            <a:pPr lvl="1">
              <a:lnSpc>
                <a:spcPct val="170000"/>
              </a:lnSpc>
              <a:spcBef>
                <a:spcPts val="0"/>
              </a:spcBef>
            </a:pPr>
            <a:r>
              <a:rPr lang="el-GR" dirty="0" smtClean="0"/>
              <a:t>επιχορηγήσεις ή επιδοτήσεις για την απασχόληση</a:t>
            </a:r>
            <a:endParaRPr lang="en-GB" dirty="0"/>
          </a:p>
          <a:p>
            <a:pPr lvl="1">
              <a:lnSpc>
                <a:spcPct val="170000"/>
              </a:lnSpc>
              <a:spcBef>
                <a:spcPts val="0"/>
              </a:spcBef>
            </a:pPr>
            <a:r>
              <a:rPr lang="el-GR" dirty="0" smtClean="0"/>
              <a:t>ανάπτυξη της υποδομής</a:t>
            </a:r>
            <a:endParaRPr lang="en-GB" dirty="0"/>
          </a:p>
          <a:p>
            <a:pPr lvl="1">
              <a:lnSpc>
                <a:spcPct val="105000"/>
              </a:lnSpc>
              <a:spcBef>
                <a:spcPts val="0"/>
              </a:spcBef>
            </a:pPr>
            <a:r>
              <a:rPr lang="el-GR" altLang="en-US" dirty="0" smtClean="0"/>
              <a:t>τοποθετώντας κυβερνητικά γραφεία στις περιφέρειες</a:t>
            </a:r>
            <a:endParaRPr lang="en-GB" altLang="en-US" dirty="0"/>
          </a:p>
          <a:p>
            <a:pPr lvl="1">
              <a:lnSpc>
                <a:spcPct val="105000"/>
              </a:lnSpc>
              <a:spcBef>
                <a:spcPts val="0"/>
              </a:spcBef>
            </a:pPr>
            <a:r>
              <a:rPr lang="el-GR" altLang="en-US" dirty="0" smtClean="0"/>
              <a:t>δημιουργία κυβερνητικών υπηρεσιών για την παροχή τοπικής υποστήριξης</a:t>
            </a:r>
            <a:endParaRPr lang="en-GB" dirty="0"/>
          </a:p>
        </p:txBody>
      </p:sp>
      <p:sp>
        <p:nvSpPr>
          <p:cNvPr id="504839" name="Rectangle 7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36625"/>
          </a:xfrm>
          <a:noFill/>
          <a:ln/>
        </p:spPr>
        <p:txBody>
          <a:bodyPr anchor="ctr"/>
          <a:lstStyle/>
          <a:p>
            <a:r>
              <a:rPr lang="el-GR" sz="2800" dirty="0" smtClean="0"/>
              <a:t>Παρεμβατική πολιτική που στοχεύει στην προσφορά</a:t>
            </a:r>
            <a:endParaRPr lang="en-GB" sz="28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04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048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04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04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04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7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Οι Πολιτικές που στοχεύουν στην Προσφορά</a:t>
            </a:r>
            <a:endParaRPr lang="en-GB" dirty="0"/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Οι Προσεγγίσεις των Πολιτικών που στοχεύουν στην Προσφορά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68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506885" name="Rectangle 5"/>
          <p:cNvSpPr>
            <a:spLocks noGrp="1"/>
          </p:cNvSpPr>
          <p:nvPr>
            <p:ph type="body" idx="1"/>
          </p:nvPr>
        </p:nvSpPr>
        <p:spPr>
          <a:xfrm>
            <a:off x="301625" y="1422400"/>
            <a:ext cx="8534400" cy="4991100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</a:pPr>
            <a:r>
              <a:rPr lang="el-GR" dirty="0" smtClean="0"/>
              <a:t>Τα επιχειρήματα κατά των παρεμβάσεων</a:t>
            </a:r>
            <a:endParaRPr lang="en-GB" dirty="0"/>
          </a:p>
          <a:p>
            <a:pPr lvl="1">
              <a:lnSpc>
                <a:spcPct val="95000"/>
              </a:lnSpc>
              <a:spcBef>
                <a:spcPts val="0"/>
              </a:spcBef>
            </a:pPr>
            <a:r>
              <a:rPr lang="el-GR" dirty="0" smtClean="0"/>
              <a:t>οι κρατικές επιδοτήσεις ενδέχεται να υποστηρίξουν την αναποτελεσματική παραγωγή</a:t>
            </a:r>
            <a:endParaRPr lang="en-GB" dirty="0">
              <a:solidFill>
                <a:srgbClr val="FF0000"/>
              </a:solidFill>
            </a:endParaRPr>
          </a:p>
          <a:p>
            <a:pPr lvl="1">
              <a:lnSpc>
                <a:spcPct val="95000"/>
              </a:lnSpc>
              <a:spcBef>
                <a:spcPts val="0"/>
              </a:spcBef>
            </a:pPr>
            <a:r>
              <a:rPr lang="el-GR" dirty="0" smtClean="0"/>
              <a:t>οι επιχορηγήσεις επενδύσεων ενδέχεται να είναι πιο πιθανό να μεταβούν σε έργα υψηλού προφίλ από ό, τι στα πιο επωφελή</a:t>
            </a:r>
            <a:endParaRPr lang="en-GB" dirty="0">
              <a:solidFill>
                <a:srgbClr val="FF0000"/>
              </a:solidFill>
            </a:endParaRPr>
          </a:p>
          <a:p>
            <a:pPr lvl="1">
              <a:lnSpc>
                <a:spcPct val="95000"/>
              </a:lnSpc>
              <a:spcBef>
                <a:spcPts val="0"/>
              </a:spcBef>
            </a:pPr>
            <a:r>
              <a:rPr lang="el-GR" dirty="0" smtClean="0"/>
              <a:t>ενδέχεται να υπάρχει έλλειψη πραγματικών ευκαιριών αγοράς για τις υποστηριζόμενες βιομηχανίες</a:t>
            </a:r>
            <a:endParaRPr lang="en-GB" dirty="0">
              <a:solidFill>
                <a:srgbClr val="FF0000"/>
              </a:solidFill>
            </a:endParaRPr>
          </a:p>
          <a:p>
            <a:pPr lvl="1">
              <a:lnSpc>
                <a:spcPct val="95000"/>
              </a:lnSpc>
              <a:spcBef>
                <a:spcPts val="0"/>
              </a:spcBef>
            </a:pPr>
            <a:r>
              <a:rPr lang="el-GR" dirty="0" smtClean="0"/>
              <a:t>η μείωση της φορολογικής επιβάρυνσης μπορεί να οδηγήσει σε υψηλότερη απόδοση των επενδύσεων, ενώ οι αγορές εξασφαλίζουν αποδοτική κατανομή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06887" name="Rectangle 7"/>
          <p:cNvSpPr>
            <a:spLocks noGrp="1"/>
          </p:cNvSpPr>
          <p:nvPr>
            <p:ph type="title"/>
          </p:nvPr>
        </p:nvSpPr>
        <p:spPr>
          <a:xfrm>
            <a:off x="272596" y="210004"/>
            <a:ext cx="8534400" cy="922111"/>
          </a:xfrm>
          <a:noFill/>
          <a:ln/>
        </p:spPr>
        <p:txBody>
          <a:bodyPr anchor="ctr"/>
          <a:lstStyle/>
          <a:p>
            <a:r>
              <a:rPr lang="el-GR" sz="2800" dirty="0" smtClean="0"/>
              <a:t>Παρεμβατική πολιτική που στοχεύει στην προσφορά</a:t>
            </a:r>
            <a:endParaRPr lang="en-GB" sz="28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06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06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06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06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068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5" grpId="0" build="p" bldLvl="2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3555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396293" name="Rectangle 5"/>
          <p:cNvSpPr>
            <a:spLocks noGrp="1"/>
          </p:cNvSpPr>
          <p:nvPr>
            <p:ph type="body" idx="1"/>
          </p:nvPr>
        </p:nvSpPr>
        <p:spPr>
          <a:xfrm>
            <a:off x="301625" y="1611313"/>
            <a:ext cx="8534400" cy="4802187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l-GR" altLang="en-US" dirty="0" smtClean="0"/>
              <a:t>Μεταστροφή προς πολιτικές περισσότερο προσανατολισμένες στην αγορά στο Ηνωμένο Βασίλειο</a:t>
            </a:r>
            <a:endParaRPr lang="en-GB" altLang="en-US" dirty="0"/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l-GR" altLang="en-US" dirty="0" smtClean="0"/>
              <a:t>Πρόνοια για εργασία και το πρόγραμμα εργασίας</a:t>
            </a:r>
            <a:endParaRPr lang="en-GB" altLang="en-US" dirty="0"/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l-GR" altLang="en-US" dirty="0" smtClean="0"/>
              <a:t>Καθολική  πίστωση</a:t>
            </a:r>
            <a:endParaRPr lang="en-GB" altLang="en-US" dirty="0"/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l-GR" altLang="en-US" dirty="0" smtClean="0"/>
              <a:t>Τοπικές επιχειρηματικές συνεργασίες  (LEPs)</a:t>
            </a:r>
            <a:endParaRPr lang="en-GB" altLang="en-US" dirty="0"/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l-GR" altLang="en-US" dirty="0" smtClean="0"/>
              <a:t>Επιχειρηματικές ζώνες</a:t>
            </a:r>
            <a:endParaRPr lang="en-GB" altLang="en-US" dirty="0"/>
          </a:p>
        </p:txBody>
      </p:sp>
      <p:sp>
        <p:nvSpPr>
          <p:cNvPr id="535559" name="Rectangle 7"/>
          <p:cNvSpPr>
            <a:spLocks noGrp="1"/>
          </p:cNvSpPr>
          <p:nvPr>
            <p:ph type="title"/>
          </p:nvPr>
        </p:nvSpPr>
        <p:spPr>
          <a:xfrm>
            <a:off x="316140" y="180975"/>
            <a:ext cx="8534400" cy="951139"/>
          </a:xfrm>
          <a:noFill/>
          <a:ln/>
        </p:spPr>
        <p:txBody>
          <a:bodyPr anchor="ctr"/>
          <a:lstStyle/>
          <a:p>
            <a:r>
              <a:rPr lang="el-GR" sz="2800" dirty="0" smtClean="0"/>
              <a:t>Παρεμβατική πολιτική που στοχεύει στην προσφορά</a:t>
            </a:r>
            <a:endParaRPr lang="en-GB" sz="28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96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96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96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96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96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3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6031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603140" name="Rectangle 4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16305"/>
          </a:xfrm>
        </p:spPr>
        <p:txBody>
          <a:bodyPr/>
          <a:lstStyle/>
          <a:p>
            <a:r>
              <a:rPr lang="el-GR" sz="3200" dirty="0" smtClean="0"/>
              <a:t>Οι προσεγγίσεις των πολιτικών που στοχεύουν στην προσφορά</a:t>
            </a:r>
            <a:endParaRPr lang="en-GB" sz="3200" dirty="0"/>
          </a:p>
        </p:txBody>
      </p:sp>
      <p:sp>
        <p:nvSpPr>
          <p:cNvPr id="603141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40000"/>
              </a:lnSpc>
            </a:pPr>
            <a:r>
              <a:rPr lang="el-GR" dirty="0" smtClean="0"/>
              <a:t>Προσέγγιση με βάση την αγορά όσον αφορά την πολιτική προσφοράς</a:t>
            </a:r>
            <a:endParaRPr lang="en-GB" dirty="0"/>
          </a:p>
          <a:p>
            <a:pPr lvl="1">
              <a:lnSpc>
                <a:spcPct val="140000"/>
              </a:lnSpc>
            </a:pPr>
            <a:r>
              <a:rPr lang="el-GR" dirty="0" smtClean="0"/>
              <a:t>Πολιτικές από την πλευρά της προσφοράς που είναι προσανατολισμένες στην αγορά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03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03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3141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75" name="Text Box 28"/>
          <p:cNvSpPr txBox="1">
            <a:spLocks noChangeArrowheads="1"/>
          </p:cNvSpPr>
          <p:nvPr/>
        </p:nvSpPr>
        <p:spPr bwMode="auto">
          <a:xfrm>
            <a:off x="0" y="39688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sz="2600" b="1" dirty="0" err="1">
                <a:solidFill>
                  <a:schemeClr val="folHlink"/>
                </a:solidFill>
                <a:latin typeface="Arial" charset="0"/>
              </a:rPr>
              <a:t>Συναθροιστική</a:t>
            </a:r>
            <a:r>
              <a:rPr lang="el-GR" altLang="en-US" sz="2600" b="1" dirty="0">
                <a:solidFill>
                  <a:schemeClr val="folHlink"/>
                </a:solidFill>
                <a:latin typeface="Arial" charset="0"/>
              </a:rPr>
              <a:t> ζήτηση και προσφορά: </a:t>
            </a:r>
            <a:r>
              <a:rPr lang="el-GR" altLang="en-US" sz="2600" b="1" dirty="0" smtClean="0">
                <a:solidFill>
                  <a:schemeClr val="folHlink"/>
                </a:solidFill>
                <a:latin typeface="Arial" charset="0"/>
              </a:rPr>
              <a:t>μονεταριστική </a:t>
            </a:r>
            <a:r>
              <a:rPr lang="el-GR" altLang="en-US" sz="2600" b="1" dirty="0">
                <a:solidFill>
                  <a:schemeClr val="folHlink"/>
                </a:solidFill>
                <a:latin typeface="Arial" charset="0"/>
              </a:rPr>
              <a:t>ανάλυση.</a:t>
            </a:r>
            <a:endParaRPr lang="en-GB" altLang="en-US" sz="2600" b="1" dirty="0">
              <a:solidFill>
                <a:schemeClr val="folHlink"/>
              </a:solidFill>
              <a:latin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2050" y="844062"/>
            <a:ext cx="6819900" cy="5610591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592899" name="Line 3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2900" name="Line 4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2901" name="Rectangle 5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altLang="en-US" sz="2000">
                <a:latin typeface="Arial" charset="0"/>
              </a:rPr>
              <a:t>O</a:t>
            </a:r>
          </a:p>
        </p:txBody>
      </p:sp>
      <p:sp>
        <p:nvSpPr>
          <p:cNvPr id="592902" name="Rectangle 6"/>
          <p:cNvSpPr>
            <a:spLocks noChangeArrowheads="1"/>
          </p:cNvSpPr>
          <p:nvPr/>
        </p:nvSpPr>
        <p:spPr bwMode="auto">
          <a:xfrm>
            <a:off x="3916740" y="6378575"/>
            <a:ext cx="154388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 smtClean="0">
                <a:latin typeface="Arial" charset="0"/>
              </a:rPr>
              <a:t>Ανεργία</a:t>
            </a:r>
            <a:r>
              <a:rPr lang="en-GB" altLang="en-US" sz="2000" dirty="0" smtClean="0">
                <a:latin typeface="Arial" charset="0"/>
              </a:rPr>
              <a:t> </a:t>
            </a:r>
            <a:r>
              <a:rPr lang="en-GB" altLang="en-US" sz="2000" dirty="0">
                <a:latin typeface="Arial" charset="0"/>
              </a:rPr>
              <a:t>(%)</a:t>
            </a:r>
          </a:p>
        </p:txBody>
      </p:sp>
      <p:sp>
        <p:nvSpPr>
          <p:cNvPr id="592903" name="Rectangle 7"/>
          <p:cNvSpPr>
            <a:spLocks noChangeArrowheads="1"/>
          </p:cNvSpPr>
          <p:nvPr/>
        </p:nvSpPr>
        <p:spPr bwMode="auto">
          <a:xfrm rot="16200000">
            <a:off x="-781852" y="3061937"/>
            <a:ext cx="230031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altLang="en-US" sz="2000" dirty="0" smtClean="0">
                <a:latin typeface="Arial" charset="0"/>
              </a:rPr>
              <a:t>Πληθωρισμός </a:t>
            </a:r>
            <a:r>
              <a:rPr lang="en-GB" altLang="en-US" sz="2000" dirty="0" smtClean="0">
                <a:latin typeface="Arial" charset="0"/>
              </a:rPr>
              <a:t> </a:t>
            </a:r>
            <a:r>
              <a:rPr lang="en-GB" altLang="en-US" sz="2000" dirty="0">
                <a:latin typeface="Arial" charset="0"/>
              </a:rPr>
              <a:t>(%)</a:t>
            </a:r>
          </a:p>
        </p:txBody>
      </p:sp>
      <p:grpSp>
        <p:nvGrpSpPr>
          <p:cNvPr id="24584" name="Group 8"/>
          <p:cNvGrpSpPr>
            <a:grpSpLocks/>
          </p:cNvGrpSpPr>
          <p:nvPr/>
        </p:nvGrpSpPr>
        <p:grpSpPr bwMode="auto">
          <a:xfrm>
            <a:off x="4378325" y="1249363"/>
            <a:ext cx="573088" cy="5105400"/>
            <a:chOff x="2758" y="787"/>
            <a:chExt cx="361" cy="3216"/>
          </a:xfrm>
        </p:grpSpPr>
        <p:sp>
          <p:nvSpPr>
            <p:cNvPr id="592905" name="Line 9"/>
            <p:cNvSpPr>
              <a:spLocks noChangeShapeType="1"/>
            </p:cNvSpPr>
            <p:nvPr/>
          </p:nvSpPr>
          <p:spPr bwMode="auto">
            <a:xfrm>
              <a:off x="2938" y="787"/>
              <a:ext cx="0" cy="2943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92906" name="Rectangle 10"/>
            <p:cNvSpPr>
              <a:spLocks noChangeArrowheads="1"/>
            </p:cNvSpPr>
            <p:nvPr/>
          </p:nvSpPr>
          <p:spPr bwMode="auto">
            <a:xfrm>
              <a:off x="2758" y="3753"/>
              <a:ext cx="36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tx2"/>
                  </a:solidFill>
                  <a:latin typeface="Arial" charset="0"/>
                </a:rPr>
                <a:t>U</a:t>
              </a:r>
              <a:r>
                <a:rPr lang="en-GB" altLang="en-US" sz="2400" baseline="-25000">
                  <a:solidFill>
                    <a:schemeClr val="tx2"/>
                  </a:solidFill>
                  <a:latin typeface="Arial" charset="0"/>
                </a:rPr>
                <a:t>n</a:t>
              </a:r>
              <a:r>
                <a:rPr lang="en-GB" altLang="en-US" sz="2000" baseline="-50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</p:grpSp>
      <p:grpSp>
        <p:nvGrpSpPr>
          <p:cNvPr id="24587" name="Group 11"/>
          <p:cNvGrpSpPr>
            <a:grpSpLocks/>
          </p:cNvGrpSpPr>
          <p:nvPr/>
        </p:nvGrpSpPr>
        <p:grpSpPr bwMode="auto">
          <a:xfrm>
            <a:off x="2808288" y="1230313"/>
            <a:ext cx="573087" cy="5111750"/>
            <a:chOff x="1769" y="775"/>
            <a:chExt cx="361" cy="3220"/>
          </a:xfrm>
        </p:grpSpPr>
        <p:sp>
          <p:nvSpPr>
            <p:cNvPr id="592908" name="Line 12"/>
            <p:cNvSpPr>
              <a:spLocks noChangeShapeType="1"/>
            </p:cNvSpPr>
            <p:nvPr/>
          </p:nvSpPr>
          <p:spPr bwMode="auto">
            <a:xfrm>
              <a:off x="1946" y="775"/>
              <a:ext cx="0" cy="295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92909" name="Rectangle 13"/>
            <p:cNvSpPr>
              <a:spLocks noChangeArrowheads="1"/>
            </p:cNvSpPr>
            <p:nvPr/>
          </p:nvSpPr>
          <p:spPr bwMode="auto">
            <a:xfrm>
              <a:off x="1769" y="3745"/>
              <a:ext cx="36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altLang="en-US" sz="2000" i="1">
                  <a:solidFill>
                    <a:schemeClr val="accent2"/>
                  </a:solidFill>
                  <a:latin typeface="Arial" charset="0"/>
                </a:rPr>
                <a:t>U</a:t>
              </a:r>
              <a:r>
                <a:rPr lang="en-GB" altLang="en-US" sz="2400" baseline="-25000">
                  <a:solidFill>
                    <a:schemeClr val="accent2"/>
                  </a:solidFill>
                  <a:latin typeface="Arial" charset="0"/>
                </a:rPr>
                <a:t>n</a:t>
              </a:r>
              <a:r>
                <a:rPr lang="en-GB" altLang="en-US" sz="2000" baseline="-50000">
                  <a:solidFill>
                    <a:schemeClr val="accent2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24591" name="AutoShape 15"/>
          <p:cNvSpPr>
            <a:spLocks noChangeArrowheads="1"/>
          </p:cNvSpPr>
          <p:nvPr/>
        </p:nvSpPr>
        <p:spPr bwMode="auto">
          <a:xfrm>
            <a:off x="5783263" y="1504360"/>
            <a:ext cx="2066925" cy="172203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l-GR" altLang="en-US" sz="1900" dirty="0" smtClean="0">
                <a:solidFill>
                  <a:schemeClr val="accent2"/>
                </a:solidFill>
                <a:latin typeface="Arial" charset="0"/>
              </a:rPr>
              <a:t>Επίδραση της πολιτικής που στοχεύει στην προσφορά στην ανεργία</a:t>
            </a:r>
            <a:endParaRPr lang="en-GB" altLang="en-US" sz="190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92911" name="Text Box 16"/>
          <p:cNvSpPr txBox="1">
            <a:spLocks noChangeArrowheads="1"/>
          </p:cNvSpPr>
          <p:nvPr/>
        </p:nvSpPr>
        <p:spPr bwMode="auto">
          <a:xfrm>
            <a:off x="0" y="26988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altLang="en-US" b="1" dirty="0" smtClean="0">
                <a:solidFill>
                  <a:schemeClr val="hlink"/>
                </a:solidFill>
                <a:latin typeface="Arial" charset="0"/>
              </a:rPr>
              <a:t>Μακροχρόνια καμπύλη </a:t>
            </a:r>
            <a:r>
              <a:rPr lang="en-GB" altLang="en-US" b="1" dirty="0" smtClean="0">
                <a:solidFill>
                  <a:schemeClr val="hlink"/>
                </a:solidFill>
                <a:latin typeface="Arial" charset="0"/>
              </a:rPr>
              <a:t>Phillips: </a:t>
            </a:r>
            <a:r>
              <a:rPr lang="el-GR" altLang="en-US" b="1" dirty="0" smtClean="0">
                <a:solidFill>
                  <a:schemeClr val="hlink"/>
                </a:solidFill>
                <a:latin typeface="Arial" charset="0"/>
              </a:rPr>
              <a:t>νεοκλασική ανάλυση</a:t>
            </a:r>
            <a:endParaRPr lang="en-GB" altLang="en-US" b="1" dirty="0">
              <a:solidFill>
                <a:schemeClr val="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1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126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l-GR" sz="2400" noProof="1"/>
          </a:p>
        </p:txBody>
      </p:sp>
      <p:sp>
        <p:nvSpPr>
          <p:cNvPr id="412676" name="Rectangle 4"/>
          <p:cNvSpPr>
            <a:spLocks noGrp="1"/>
          </p:cNvSpPr>
          <p:nvPr>
            <p:ph type="title"/>
          </p:nvPr>
        </p:nvSpPr>
        <p:spPr>
          <a:xfrm>
            <a:off x="301625" y="180975"/>
            <a:ext cx="8534400" cy="936625"/>
          </a:xfrm>
        </p:spPr>
        <p:txBody>
          <a:bodyPr/>
          <a:lstStyle/>
          <a:p>
            <a:r>
              <a:rPr lang="el-GR" sz="3200" dirty="0" smtClean="0"/>
              <a:t>Οι προσεγγίσεις των πολιτικών που στοχεύουν στην προσφορά</a:t>
            </a:r>
            <a:endParaRPr lang="en-GB" sz="3200" dirty="0"/>
          </a:p>
        </p:txBody>
      </p:sp>
      <p:sp>
        <p:nvSpPr>
          <p:cNvPr id="412677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40000"/>
              </a:lnSpc>
              <a:buClr>
                <a:srgbClr val="646B86"/>
              </a:buClr>
            </a:pPr>
            <a:r>
              <a:rPr lang="el-GR" dirty="0" smtClean="0">
                <a:solidFill>
                  <a:srgbClr val="646B86"/>
                </a:solidFill>
              </a:rPr>
              <a:t>Προσέγγιση με βάση την αγορά όσον αφορά την πολιτική προσφοράς</a:t>
            </a:r>
            <a:endParaRPr lang="en-GB" dirty="0">
              <a:solidFill>
                <a:srgbClr val="646B86"/>
              </a:solidFill>
            </a:endParaRPr>
          </a:p>
          <a:p>
            <a:pPr lvl="1">
              <a:lnSpc>
                <a:spcPct val="140000"/>
              </a:lnSpc>
              <a:buClr>
                <a:srgbClr val="646B86"/>
              </a:buClr>
            </a:pPr>
            <a:r>
              <a:rPr lang="el-GR" dirty="0" smtClean="0">
                <a:solidFill>
                  <a:srgbClr val="646B86"/>
                </a:solidFill>
              </a:rPr>
              <a:t>πολιτικές  από την πλευρά της προσφοράς που είναι προσανατολισμένες στην αγορά</a:t>
            </a:r>
            <a:endParaRPr lang="en-GB" dirty="0">
              <a:solidFill>
                <a:srgbClr val="646B86"/>
              </a:solidFill>
            </a:endParaRPr>
          </a:p>
          <a:p>
            <a:pPr lvl="1">
              <a:lnSpc>
                <a:spcPct val="140000"/>
              </a:lnSpc>
            </a:pPr>
            <a:r>
              <a:rPr lang="el-GR" dirty="0" smtClean="0"/>
              <a:t>Νέο-αυστριακή </a:t>
            </a:r>
            <a:r>
              <a:rPr lang="en-GB" dirty="0" smtClean="0"/>
              <a:t>/</a:t>
            </a:r>
            <a:r>
              <a:rPr lang="el-GR" dirty="0" smtClean="0"/>
              <a:t>φιλελεύθερη σχολή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663300"/>
      </a:hlink>
      <a:folHlink>
        <a:srgbClr val="01791B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5AA"/>
    </a:dk2>
    <a:lt2>
      <a:srgbClr val="000000"/>
    </a:lt2>
    <a:accent1>
      <a:srgbClr val="800080"/>
    </a:accent1>
    <a:accent2>
      <a:srgbClr val="C40038"/>
    </a:accent2>
    <a:accent3>
      <a:srgbClr val="FFFFFF"/>
    </a:accent3>
    <a:accent4>
      <a:srgbClr val="000000"/>
    </a:accent4>
    <a:accent5>
      <a:srgbClr val="C0AAC0"/>
    </a:accent5>
    <a:accent6>
      <a:srgbClr val="B10032"/>
    </a:accent6>
    <a:hlink>
      <a:srgbClr val="663300"/>
    </a:hlink>
    <a:folHlink>
      <a:srgbClr val="0066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CC"/>
    </a:dk2>
    <a:lt2>
      <a:srgbClr val="000000"/>
    </a:lt2>
    <a:accent1>
      <a:srgbClr val="9900CC"/>
    </a:accent1>
    <a:accent2>
      <a:srgbClr val="CC0000"/>
    </a:accent2>
    <a:accent3>
      <a:srgbClr val="FFFFFF"/>
    </a:accent3>
    <a:accent4>
      <a:srgbClr val="000000"/>
    </a:accent4>
    <a:accent5>
      <a:srgbClr val="CAAAE2"/>
    </a:accent5>
    <a:accent6>
      <a:srgbClr val="B90000"/>
    </a:accent6>
    <a:hlink>
      <a:srgbClr val="FF9900"/>
    </a:hlink>
    <a:folHlink>
      <a:srgbClr val="0080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000000"/>
    </a:lt2>
    <a:accent1>
      <a:srgbClr val="800080"/>
    </a:accent1>
    <a:accent2>
      <a:srgbClr val="A50021"/>
    </a:accent2>
    <a:accent3>
      <a:srgbClr val="FFFFFF"/>
    </a:accent3>
    <a:accent4>
      <a:srgbClr val="000000"/>
    </a:accent4>
    <a:accent5>
      <a:srgbClr val="C0AAC0"/>
    </a:accent5>
    <a:accent6>
      <a:srgbClr val="95001D"/>
    </a:accent6>
    <a:hlink>
      <a:srgbClr val="663300"/>
    </a:hlink>
    <a:folHlink>
      <a:srgbClr val="00660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000000"/>
    </a:lt2>
    <a:accent1>
      <a:srgbClr val="800080"/>
    </a:accent1>
    <a:accent2>
      <a:srgbClr val="A50021"/>
    </a:accent2>
    <a:accent3>
      <a:srgbClr val="FFFFFF"/>
    </a:accent3>
    <a:accent4>
      <a:srgbClr val="000000"/>
    </a:accent4>
    <a:accent5>
      <a:srgbClr val="C0AAC0"/>
    </a:accent5>
    <a:accent6>
      <a:srgbClr val="95001D"/>
    </a:accent6>
    <a:hlink>
      <a:srgbClr val="663300"/>
    </a:hlink>
    <a:folHlink>
      <a:srgbClr val="00660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000000"/>
    </a:lt2>
    <a:accent1>
      <a:srgbClr val="800080"/>
    </a:accent1>
    <a:accent2>
      <a:srgbClr val="A50021"/>
    </a:accent2>
    <a:accent3>
      <a:srgbClr val="FFFFFF"/>
    </a:accent3>
    <a:accent4>
      <a:srgbClr val="000000"/>
    </a:accent4>
    <a:accent5>
      <a:srgbClr val="C0AAC0"/>
    </a:accent5>
    <a:accent6>
      <a:srgbClr val="95001D"/>
    </a:accent6>
    <a:hlink>
      <a:srgbClr val="663300"/>
    </a:hlink>
    <a:folHlink>
      <a:srgbClr val="00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Settings\ltsn-a\Application Data\Microsoft\Templates\Lecture plans.pot</Template>
  <TotalTime>1123</TotalTime>
  <Words>2010</Words>
  <Application>Microsoft Office PowerPoint</Application>
  <PresentationFormat>On-screen Show (4:3)</PresentationFormat>
  <Paragraphs>580</Paragraphs>
  <Slides>51</Slides>
  <Notes>51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51</vt:i4>
      </vt:variant>
    </vt:vector>
  </HeadingPairs>
  <TitlesOfParts>
    <vt:vector size="54" baseType="lpstr">
      <vt:lpstr>Default Design</vt:lpstr>
      <vt:lpstr>Microsoft Graph Chart</vt:lpstr>
      <vt:lpstr>Document</vt:lpstr>
      <vt:lpstr>PowerPoint Presentation</vt:lpstr>
      <vt:lpstr>Πολιτικές που στοχεύουν στην Προσφορά</vt:lpstr>
      <vt:lpstr>PowerPoint Presentation</vt:lpstr>
      <vt:lpstr>PowerPoint Presentation</vt:lpstr>
      <vt:lpstr>Οι Πολιτικές που στοχεύουν στην Προσφορά</vt:lpstr>
      <vt:lpstr>Οι προσεγγίσεις των πολιτικών που στοχεύουν στην προσφορά</vt:lpstr>
      <vt:lpstr>PowerPoint Presentation</vt:lpstr>
      <vt:lpstr>PowerPoint Presentation</vt:lpstr>
      <vt:lpstr>Οι προσεγγίσεις των πολιτικών που στοχεύουν στην προσφορά</vt:lpstr>
      <vt:lpstr>Οι προσεγγίσεις των πολιτικών που στοχεύουν στην προσφορά</vt:lpstr>
      <vt:lpstr>PowerPoint Presentation</vt:lpstr>
      <vt:lpstr>PowerPoint Presentation</vt:lpstr>
      <vt:lpstr>Οι προσεγγίσεις των πολιτικών που στοχεύουν στην προσφορά</vt:lpstr>
      <vt:lpstr>Πολιτικές από την πλευρά της προσφοράς</vt:lpstr>
      <vt:lpstr>Πολιτικές από την πλευρά της προσφοράς που είναι προσανατολισμένες στην αγορά</vt:lpstr>
      <vt:lpstr>PowerPoint Presentation</vt:lpstr>
      <vt:lpstr>Πολιτικές από την πλευρά της προσφοράς που είναι προσανατολισμένες στην αγορά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Πολιτικές από την πλευρά της προσφοράς που είναι προσανατολισμένες στην αγορά</vt:lpstr>
      <vt:lpstr>PowerPoint Presentation</vt:lpstr>
      <vt:lpstr>PowerPoint Presentation</vt:lpstr>
      <vt:lpstr>Πολιτικές από την πλευρά της προσφοράς που είναι προσανατολισμένες στην αγορά</vt:lpstr>
      <vt:lpstr>PowerPoint Presentation</vt:lpstr>
      <vt:lpstr>PowerPoint Presentation</vt:lpstr>
      <vt:lpstr>PowerPoint Presentation</vt:lpstr>
      <vt:lpstr>Πολιτικές από την πλευρά της προσφοράς που είναι προσανατολισμένες στην αγορά</vt:lpstr>
      <vt:lpstr>Έργα PFI: Σύνολο έργων PFI σε όλη την κυβέρνηση, έως το Μάρτη του 2013</vt:lpstr>
      <vt:lpstr>Έργα PFI: Σύνολο έργων PFI σε όλη την κυβέρνηση, έως το Μάρτη του 2013</vt:lpstr>
      <vt:lpstr>Έργα PFI: Σύνολο έργων PFI σε όλη την κυβέρνηση, έως το Μάρτη του 2013</vt:lpstr>
      <vt:lpstr>PowerPoint Presentation</vt:lpstr>
      <vt:lpstr>Πολιτική που στοχεύει στην προσφορά</vt:lpstr>
      <vt:lpstr>Παρεμβατική πολιτική που στοχεύει στην προσφορά</vt:lpstr>
      <vt:lpstr>PowerPoint Presentation</vt:lpstr>
      <vt:lpstr>PowerPoint Presentation</vt:lpstr>
      <vt:lpstr>Ακαθάριστος σχηματισμός παγίου κεφαλαίου ως ποσοστό του ΑΕΠ</vt:lpstr>
      <vt:lpstr>Ακαθάριστος σχηματισμός παγίου κεφαλαίου ως ποσοστό του ΑΕΠ</vt:lpstr>
      <vt:lpstr>PowerPoint Presentation</vt:lpstr>
      <vt:lpstr>PowerPoint Presentation</vt:lpstr>
      <vt:lpstr>PowerPoint Presentation</vt:lpstr>
      <vt:lpstr>PowerPoint Presentation</vt:lpstr>
      <vt:lpstr>Παρεμβατική πολιτική που στοχεύει στην προσφορά</vt:lpstr>
      <vt:lpstr>Παρεμβατική πολιτική που στοχεύει στην προσφορά</vt:lpstr>
      <vt:lpstr>Παρεμβατική πολιτική που στοχεύει στην προσφορά</vt:lpstr>
      <vt:lpstr>Παρεμβατική πολιτική που στοχεύει στην προσφορά</vt:lpstr>
      <vt:lpstr>Παρεμβατική πολιτική που στοχεύει στην προσφορά</vt:lpstr>
      <vt:lpstr>Παρεμβατική πολιτική που στοχεύει στην προσφορά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dtp16</cp:lastModifiedBy>
  <cp:revision>139</cp:revision>
  <dcterms:created xsi:type="dcterms:W3CDTF">2002-11-17T23:04:00Z</dcterms:created>
  <dcterms:modified xsi:type="dcterms:W3CDTF">2018-04-10T06:41:47Z</dcterms:modified>
</cp:coreProperties>
</file>