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49"/>
  </p:notesMasterIdLst>
  <p:sldIdLst>
    <p:sldId id="476" r:id="rId2"/>
    <p:sldId id="479" r:id="rId3"/>
    <p:sldId id="393" r:id="rId4"/>
    <p:sldId id="486" r:id="rId5"/>
    <p:sldId id="451" r:id="rId6"/>
    <p:sldId id="452" r:id="rId7"/>
    <p:sldId id="457" r:id="rId8"/>
    <p:sldId id="458" r:id="rId9"/>
    <p:sldId id="459" r:id="rId10"/>
    <p:sldId id="460" r:id="rId11"/>
    <p:sldId id="473" r:id="rId12"/>
    <p:sldId id="474" r:id="rId13"/>
    <p:sldId id="475" r:id="rId14"/>
    <p:sldId id="407" r:id="rId15"/>
    <p:sldId id="461" r:id="rId16"/>
    <p:sldId id="462" r:id="rId17"/>
    <p:sldId id="463" r:id="rId18"/>
    <p:sldId id="464" r:id="rId19"/>
    <p:sldId id="482" r:id="rId20"/>
    <p:sldId id="483" r:id="rId21"/>
    <p:sldId id="484" r:id="rId22"/>
    <p:sldId id="485" r:id="rId23"/>
    <p:sldId id="453" r:id="rId24"/>
    <p:sldId id="435" r:id="rId25"/>
    <p:sldId id="487" r:id="rId26"/>
    <p:sldId id="488" r:id="rId27"/>
    <p:sldId id="489" r:id="rId28"/>
    <p:sldId id="472" r:id="rId29"/>
    <p:sldId id="480" r:id="rId30"/>
    <p:sldId id="412" r:id="rId31"/>
    <p:sldId id="477" r:id="rId32"/>
    <p:sldId id="414" r:id="rId33"/>
    <p:sldId id="415" r:id="rId34"/>
    <p:sldId id="416" r:id="rId35"/>
    <p:sldId id="417" r:id="rId36"/>
    <p:sldId id="418" r:id="rId37"/>
    <p:sldId id="419" r:id="rId38"/>
    <p:sldId id="481" r:id="rId39"/>
    <p:sldId id="421" r:id="rId40"/>
    <p:sldId id="422" r:id="rId41"/>
    <p:sldId id="423" r:id="rId42"/>
    <p:sldId id="424" r:id="rId43"/>
    <p:sldId id="425" r:id="rId44"/>
    <p:sldId id="426" r:id="rId45"/>
    <p:sldId id="427" r:id="rId46"/>
    <p:sldId id="428" r:id="rId47"/>
    <p:sldId id="429" r:id="rId48"/>
  </p:sldIdLst>
  <p:sldSz cx="9144000" cy="6858000" type="screen4x3"/>
  <p:notesSz cx="6858000" cy="9144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A785E"/>
    <a:srgbClr val="99CC00"/>
    <a:srgbClr val="438600"/>
    <a:srgbClr val="336600"/>
    <a:srgbClr val="87AD27"/>
    <a:srgbClr val="000099"/>
    <a:srgbClr val="800080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2787"/>
    <p:restoredTop sz="90860" autoAdjust="0"/>
  </p:normalViewPr>
  <p:slideViewPr>
    <p:cSldViewPr snapToGrid="0">
      <p:cViewPr varScale="1">
        <p:scale>
          <a:sx n="68" d="100"/>
          <a:sy n="68" d="100"/>
        </p:scale>
        <p:origin x="-96" y="-11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  <p:sld r:id="rId19" collapse="1"/>
      <p:sld r:id="rId20" collapse="1"/>
      <p:sld r:id="rId21" collapse="1"/>
      <p:sld r:id="rId22" collapse="1"/>
      <p:sld r:id="rId23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31.xml"/><Relationship Id="rId13" Type="http://schemas.openxmlformats.org/officeDocument/2006/relationships/slide" Target="slides/slide36.xml"/><Relationship Id="rId18" Type="http://schemas.openxmlformats.org/officeDocument/2006/relationships/slide" Target="slides/slide42.xml"/><Relationship Id="rId3" Type="http://schemas.openxmlformats.org/officeDocument/2006/relationships/slide" Target="slides/slide24.xml"/><Relationship Id="rId21" Type="http://schemas.openxmlformats.org/officeDocument/2006/relationships/slide" Target="slides/slide45.xml"/><Relationship Id="rId7" Type="http://schemas.openxmlformats.org/officeDocument/2006/relationships/slide" Target="slides/slide30.xml"/><Relationship Id="rId12" Type="http://schemas.openxmlformats.org/officeDocument/2006/relationships/slide" Target="slides/slide35.xml"/><Relationship Id="rId17" Type="http://schemas.openxmlformats.org/officeDocument/2006/relationships/slide" Target="slides/slide41.xml"/><Relationship Id="rId2" Type="http://schemas.openxmlformats.org/officeDocument/2006/relationships/slide" Target="slides/slide14.xml"/><Relationship Id="rId16" Type="http://schemas.openxmlformats.org/officeDocument/2006/relationships/slide" Target="slides/slide39.xml"/><Relationship Id="rId20" Type="http://schemas.openxmlformats.org/officeDocument/2006/relationships/slide" Target="slides/slide44.xml"/><Relationship Id="rId1" Type="http://schemas.openxmlformats.org/officeDocument/2006/relationships/slide" Target="slides/slide5.xml"/><Relationship Id="rId6" Type="http://schemas.openxmlformats.org/officeDocument/2006/relationships/slide" Target="slides/slide29.xml"/><Relationship Id="rId11" Type="http://schemas.openxmlformats.org/officeDocument/2006/relationships/slide" Target="slides/slide34.xml"/><Relationship Id="rId5" Type="http://schemas.openxmlformats.org/officeDocument/2006/relationships/slide" Target="slides/slide26.xml"/><Relationship Id="rId15" Type="http://schemas.openxmlformats.org/officeDocument/2006/relationships/slide" Target="slides/slide38.xml"/><Relationship Id="rId23" Type="http://schemas.openxmlformats.org/officeDocument/2006/relationships/slide" Target="slides/slide47.xml"/><Relationship Id="rId10" Type="http://schemas.openxmlformats.org/officeDocument/2006/relationships/slide" Target="slides/slide33.xml"/><Relationship Id="rId19" Type="http://schemas.openxmlformats.org/officeDocument/2006/relationships/slide" Target="slides/slide43.xml"/><Relationship Id="rId4" Type="http://schemas.openxmlformats.org/officeDocument/2006/relationships/slide" Target="slides/slide25.xml"/><Relationship Id="rId9" Type="http://schemas.openxmlformats.org/officeDocument/2006/relationships/slide" Target="slides/slide32.xml"/><Relationship Id="rId14" Type="http://schemas.openxmlformats.org/officeDocument/2006/relationships/slide" Target="slides/slide37.xml"/><Relationship Id="rId22" Type="http://schemas.openxmlformats.org/officeDocument/2006/relationships/slide" Target="slides/slide4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768085C-073E-498F-B2D2-46F8CA921A49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10177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7AC9829-2315-4C8C-B57F-F934511A8157}" type="slidenum">
              <a:rPr lang="en-GB"/>
              <a:pPr/>
              <a:t>1</a:t>
            </a:fld>
            <a:endParaRPr lang="en-GB"/>
          </a:p>
        </p:txBody>
      </p:sp>
      <p:sp>
        <p:nvSpPr>
          <p:cNvPr id="534530" name="Rectangle 7"/>
          <p:cNvSpPr txBox="1">
            <a:spLocks noGrp="1" noChangeArrowheads="1"/>
          </p:cNvSpPr>
          <p:nvPr/>
        </p:nvSpPr>
        <p:spPr bwMode="auto">
          <a:xfrm>
            <a:off x="3886200" y="8696325"/>
            <a:ext cx="29718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7939F9A9-273D-4BE1-969D-D9370E95633C}" type="slidenum">
              <a:rPr lang="en-GB" sz="1200"/>
              <a:pPr algn="r"/>
              <a:t>1</a:t>
            </a:fld>
            <a:endParaRPr lang="en-GB" sz="1200"/>
          </a:p>
        </p:txBody>
      </p:sp>
      <p:sp>
        <p:nvSpPr>
          <p:cNvPr id="534531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 lIns="92075" tIns="46038" rIns="92075" bIns="46038"/>
          <a:lstStyle/>
          <a:p>
            <a:endParaRPr lang="el-GR" noProof="1"/>
          </a:p>
        </p:txBody>
      </p:sp>
      <p:sp>
        <p:nvSpPr>
          <p:cNvPr id="534532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F27448F-978A-4010-A6FD-54AC528B76D5}" type="slidenum">
              <a:rPr lang="en-GB"/>
              <a:pPr/>
              <a:t>10</a:t>
            </a:fld>
            <a:endParaRPr lang="en-GB"/>
          </a:p>
        </p:txBody>
      </p:sp>
      <p:sp>
        <p:nvSpPr>
          <p:cNvPr id="493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3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l-GR" b="1" noProof="1" smtClean="0"/>
              <a:t>Ο ΠΙΝΑΚΑΣ 9.1 ΕΙΝΑΙ</a:t>
            </a:r>
            <a:r>
              <a:rPr lang="el-GR" b="1" baseline="0" noProof="1" smtClean="0"/>
              <a:t> ΜΕΤΑΦΡΑΣΜΕΝΟΣ ΣΤΗ ΣΕΛΙΔΑ 472.</a:t>
            </a:r>
            <a:endParaRPr lang="el-GR" b="1" noProof="1" smtClean="0"/>
          </a:p>
          <a:p>
            <a:endParaRPr lang="el-GR" noProof="1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AC9FA83-A051-4C6F-B7DE-3F8DD68BD3AB}" type="slidenum">
              <a:rPr lang="en-GB"/>
              <a:pPr/>
              <a:t>11</a:t>
            </a:fld>
            <a:endParaRPr lang="en-GB"/>
          </a:p>
        </p:txBody>
      </p:sp>
      <p:sp>
        <p:nvSpPr>
          <p:cNvPr id="528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8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b="1" noProof="1" smtClean="0"/>
              <a:t>Ο ΠΙΝΑΚΑΣ 9.3 ΕΙΝΑΙ</a:t>
            </a:r>
            <a:r>
              <a:rPr lang="el-GR" b="1" baseline="0" noProof="1" smtClean="0"/>
              <a:t> ΜΕΤΑΦΡΑΣΜΕΝΟΣ ΣΤΗ ΣΕΛΙΔΑ 473.</a:t>
            </a:r>
            <a:endParaRPr lang="el-GR" b="1" noProof="1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6DD374-EA52-402D-ABE2-10D15B9F2685}" type="slidenum">
              <a:rPr lang="en-GB"/>
              <a:pPr/>
              <a:t>12</a:t>
            </a:fld>
            <a:endParaRPr lang="en-GB"/>
          </a:p>
        </p:txBody>
      </p:sp>
      <p:sp>
        <p:nvSpPr>
          <p:cNvPr id="530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0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l-GR" b="1" noProof="1" smtClean="0"/>
              <a:t>Ο ΠΙΝΑΚΑΣ 9.1 ΕΙΝΑΙ</a:t>
            </a:r>
            <a:r>
              <a:rPr lang="el-GR" b="1" baseline="0" noProof="1" smtClean="0"/>
              <a:t> ΜΕΤΑΦΡΑΣΜΕΝΟΣ ΣΤΗ ΣΕΛΙΔΑ 472.</a:t>
            </a:r>
            <a:endParaRPr lang="el-GR" b="1" noProof="1" smtClean="0"/>
          </a:p>
          <a:p>
            <a:endParaRPr lang="el-GR" noProof="1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6CC0B3-227E-4F5F-93C4-A4B7F8A43AF1}" type="slidenum">
              <a:rPr lang="en-GB"/>
              <a:pPr/>
              <a:t>13</a:t>
            </a:fld>
            <a:endParaRPr lang="en-GB"/>
          </a:p>
        </p:txBody>
      </p:sp>
      <p:sp>
        <p:nvSpPr>
          <p:cNvPr id="532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l-GR" b="1" noProof="1" smtClean="0"/>
              <a:t>Ο ΠΙΝΑΚΑΣ 9.1 ΕΙΝΑΙ</a:t>
            </a:r>
            <a:r>
              <a:rPr lang="el-GR" b="1" baseline="0" noProof="1" smtClean="0"/>
              <a:t> ΜΕΤΑΦΡΑΣΜΕΝΟΣ ΣΤΗ ΣΕΛΙΔΑ 472.</a:t>
            </a:r>
            <a:endParaRPr lang="el-GR" b="1" noProof="1" smtClean="0"/>
          </a:p>
          <a:p>
            <a:endParaRPr lang="el-GR" noProof="1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DC0173-7EBD-403F-9FBB-62AE3F3572BD}" type="slidenum">
              <a:rPr lang="en-GB"/>
              <a:pPr/>
              <a:t>14</a:t>
            </a:fld>
            <a:endParaRPr lang="en-GB"/>
          </a:p>
        </p:txBody>
      </p:sp>
      <p:sp>
        <p:nvSpPr>
          <p:cNvPr id="372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9350" y="712788"/>
            <a:ext cx="4560888" cy="3421062"/>
          </a:xfrm>
          <a:ln/>
        </p:spPr>
      </p:sp>
      <p:sp>
        <p:nvSpPr>
          <p:cNvPr id="372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8163"/>
            <a:ext cx="5029200" cy="4135437"/>
          </a:xfrm>
        </p:spPr>
        <p:txBody>
          <a:bodyPr/>
          <a:lstStyle/>
          <a:p>
            <a:endParaRPr lang="el-GR" noProof="1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064FDD-D948-4BA6-B5E5-B6F93159CE53}" type="slidenum">
              <a:rPr lang="en-GB"/>
              <a:pPr/>
              <a:t>15</a:t>
            </a:fld>
            <a:endParaRPr lang="en-GB"/>
          </a:p>
        </p:txBody>
      </p:sp>
      <p:sp>
        <p:nvSpPr>
          <p:cNvPr id="495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5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b="1" noProof="1" smtClean="0"/>
              <a:t>Ο ΠΙΝΑΚΑΣ</a:t>
            </a:r>
            <a:r>
              <a:rPr lang="el-GR" b="1" baseline="0" noProof="1" smtClean="0"/>
              <a:t> 9.2 ΕΙΝΑΙ ΜΕΤΑΦΡΑΣΜΕΝΟΣ ΣΤΗ ΣΕΛΙΔΑ 473.</a:t>
            </a:r>
            <a:endParaRPr lang="el-GR" b="1" noProof="1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EC0A0FD-694C-4083-939D-A58363F97B45}" type="slidenum">
              <a:rPr lang="en-GB"/>
              <a:pPr/>
              <a:t>16</a:t>
            </a:fld>
            <a:endParaRPr lang="en-GB"/>
          </a:p>
        </p:txBody>
      </p:sp>
      <p:sp>
        <p:nvSpPr>
          <p:cNvPr id="497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7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l-GR" b="1" noProof="1" smtClean="0"/>
              <a:t>Ο ΠΙΝΑΚΑΣ</a:t>
            </a:r>
            <a:r>
              <a:rPr lang="el-GR" b="1" baseline="0" noProof="1" smtClean="0"/>
              <a:t> 9.2 ΕΙΝΑΙ ΜΕΤΑΦΡΑΣΜΕΝΟΣ ΣΤΗ ΣΕΛΙΔΑ 473.</a:t>
            </a:r>
            <a:endParaRPr lang="el-GR" b="1" noProof="1" smtClean="0"/>
          </a:p>
          <a:p>
            <a:endParaRPr lang="el-GR" noProof="1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5910431-1753-4251-89DE-A3DA5F7114C0}" type="slidenum">
              <a:rPr lang="en-GB"/>
              <a:pPr/>
              <a:t>17</a:t>
            </a:fld>
            <a:endParaRPr lang="en-GB"/>
          </a:p>
        </p:txBody>
      </p:sp>
      <p:sp>
        <p:nvSpPr>
          <p:cNvPr id="499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9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l-GR" b="1" noProof="1" smtClean="0"/>
              <a:t>Ο ΠΙΝΑΚΑΣ</a:t>
            </a:r>
            <a:r>
              <a:rPr lang="el-GR" b="1" baseline="0" noProof="1" smtClean="0"/>
              <a:t> 9.2 ΕΙΝΑΙ ΜΕΤΑΦΡΑΣΜΕΝΟΣ ΣΤΗ ΣΕΛΙΔΑ 473.</a:t>
            </a:r>
            <a:endParaRPr lang="el-GR" b="1" noProof="1" smtClean="0"/>
          </a:p>
          <a:p>
            <a:endParaRPr lang="el-GR" noProof="1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216FB21-C00E-4DDB-BE24-3AC66A4410FD}" type="slidenum">
              <a:rPr lang="en-GB"/>
              <a:pPr/>
              <a:t>18</a:t>
            </a:fld>
            <a:endParaRPr lang="en-GB"/>
          </a:p>
        </p:txBody>
      </p:sp>
      <p:sp>
        <p:nvSpPr>
          <p:cNvPr id="501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l-GR" b="1" noProof="1" smtClean="0"/>
              <a:t>Ο ΠΙΝΑΚΑΣ</a:t>
            </a:r>
            <a:r>
              <a:rPr lang="el-GR" b="1" baseline="0" noProof="1" smtClean="0"/>
              <a:t> 9.2 ΕΙΝΑΙ ΜΕΤΑΦΡΑΣΜΕΝΟΣ ΣΤΗ ΣΕΛΙΔΑ 473.</a:t>
            </a:r>
            <a:endParaRPr lang="el-GR" b="1" noProof="1" smtClean="0"/>
          </a:p>
          <a:p>
            <a:endParaRPr lang="el-GR" noProof="1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EC688C-2769-4FAA-ABDF-65992D8A9262}" type="slidenum">
              <a:rPr lang="en-GB"/>
              <a:pPr/>
              <a:t>19</a:t>
            </a:fld>
            <a:endParaRPr lang="en-GB"/>
          </a:p>
        </p:txBody>
      </p:sp>
      <p:sp>
        <p:nvSpPr>
          <p:cNvPr id="546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6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b="1" noProof="1" smtClean="0"/>
              <a:t>Ο ΠΙΝΑΚΑΣ ΕΙΝΑΙ</a:t>
            </a:r>
            <a:r>
              <a:rPr lang="el-GR" b="1" baseline="0" noProof="1" smtClean="0"/>
              <a:t> ΜΕΤΑΦΡΑΣΜΕΝΟΣ ΣΤΗ ΣΕΛΙΔΑ 481.</a:t>
            </a:r>
            <a:endParaRPr lang="el-GR" b="1" noProof="1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FA8262D-A3B0-44D5-91EE-205F8D6FC909}" type="slidenum">
              <a:rPr lang="en-GB"/>
              <a:pPr/>
              <a:t>2</a:t>
            </a:fld>
            <a:endParaRPr lang="en-GB"/>
          </a:p>
        </p:txBody>
      </p:sp>
      <p:sp>
        <p:nvSpPr>
          <p:cNvPr id="540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9350" y="712788"/>
            <a:ext cx="4560888" cy="3421062"/>
          </a:xfrm>
          <a:ln/>
        </p:spPr>
      </p:sp>
      <p:sp>
        <p:nvSpPr>
          <p:cNvPr id="540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8163"/>
            <a:ext cx="5029200" cy="4135437"/>
          </a:xfrm>
        </p:spPr>
        <p:txBody>
          <a:bodyPr/>
          <a:lstStyle/>
          <a:p>
            <a:endParaRPr lang="el-GR" noProof="1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E697231-11D2-40AF-BDF2-CFC81614884E}" type="slidenum">
              <a:rPr lang="en-GB"/>
              <a:pPr/>
              <a:t>20</a:t>
            </a:fld>
            <a:endParaRPr lang="en-GB"/>
          </a:p>
        </p:txBody>
      </p:sp>
      <p:sp>
        <p:nvSpPr>
          <p:cNvPr id="548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8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l-GR" b="1" noProof="1" smtClean="0"/>
              <a:t>Ο ΠΙΝΑΚΑΣ ΕΙΝΑΙ</a:t>
            </a:r>
            <a:r>
              <a:rPr lang="el-GR" b="1" baseline="0" noProof="1" smtClean="0"/>
              <a:t> ΜΕΤΑΦΡΑΣΜΕΝΟΣ ΣΤΗ ΣΕΛΙΔΑ 481.</a:t>
            </a:r>
            <a:endParaRPr lang="el-GR" b="1" noProof="1" smtClean="0"/>
          </a:p>
          <a:p>
            <a:endParaRPr lang="el-GR" noProof="1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3C3F738-2BAE-4577-BBDE-A9BA814C5FCA}" type="slidenum">
              <a:rPr lang="en-GB"/>
              <a:pPr/>
              <a:t>21</a:t>
            </a:fld>
            <a:endParaRPr lang="en-GB"/>
          </a:p>
        </p:txBody>
      </p:sp>
      <p:sp>
        <p:nvSpPr>
          <p:cNvPr id="550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0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l-GR" b="1" noProof="1" smtClean="0"/>
              <a:t>Ο ΠΙΝΑΚΑΣ ΕΙΝΑΙ</a:t>
            </a:r>
            <a:r>
              <a:rPr lang="el-GR" b="1" baseline="0" noProof="1" smtClean="0"/>
              <a:t> ΜΕΤΑΦΡΑΣΜΕΝΟΣ ΣΤΗ ΣΕΛΙΔΑ 481.</a:t>
            </a:r>
            <a:endParaRPr lang="el-GR" b="1" noProof="1" smtClean="0"/>
          </a:p>
          <a:p>
            <a:endParaRPr lang="el-GR" noProof="1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3487C9-DC60-4A38-9F06-78011B69D33A}" type="slidenum">
              <a:rPr lang="en-GB"/>
              <a:pPr/>
              <a:t>22</a:t>
            </a:fld>
            <a:endParaRPr lang="en-GB"/>
          </a:p>
        </p:txBody>
      </p:sp>
      <p:sp>
        <p:nvSpPr>
          <p:cNvPr id="552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l-GR" b="1" noProof="1" smtClean="0"/>
              <a:t>Ο ΠΙΝΑΚΑΣ ΕΙΝΑΙ</a:t>
            </a:r>
            <a:r>
              <a:rPr lang="el-GR" b="1" baseline="0" noProof="1" smtClean="0"/>
              <a:t> ΜΕΤΑΦΡΑΣΜΕΝΟΣ ΣΤΗ ΣΕΛΙΔΑ 481.</a:t>
            </a:r>
            <a:endParaRPr lang="el-GR" b="1" noProof="1" smtClean="0"/>
          </a:p>
          <a:p>
            <a:endParaRPr lang="el-GR" noProof="1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49D4A95-469A-40D1-ACE8-18E8AB9414E3}" type="slidenum">
              <a:rPr lang="en-GB"/>
              <a:pPr/>
              <a:t>23</a:t>
            </a:fld>
            <a:endParaRPr lang="en-GB"/>
          </a:p>
        </p:txBody>
      </p:sp>
      <p:sp>
        <p:nvSpPr>
          <p:cNvPr id="47309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1" hangingPunct="1"/>
            <a:fld id="{512701BC-B3A3-4723-9764-BE016FAE3BA7}" type="slidenum">
              <a:rPr lang="en-GB" altLang="en-US" sz="1200">
                <a:solidFill>
                  <a:srgbClr val="000000"/>
                </a:solidFill>
                <a:latin typeface="Arial" charset="0"/>
                <a:cs typeface="Arial" charset="0"/>
              </a:rPr>
              <a:pPr algn="r" eaLnBrk="1" hangingPunct="1"/>
              <a:t>23</a:t>
            </a:fld>
            <a:endParaRPr lang="en-GB" altLang="en-US" sz="12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473091" name="Rectangle 1026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2075" tIns="46038" rIns="92075" bIns="46038"/>
          <a:lstStyle/>
          <a:p>
            <a:pPr defTabSz="762000"/>
            <a:r>
              <a:rPr lang="el-GR" altLang="en-US" b="1" dirty="0" smtClean="0"/>
              <a:t>ΤΟ ΔΙΑΓΡΑΜΜΑ ΕΙΝΑΙ</a:t>
            </a:r>
            <a:r>
              <a:rPr lang="el-GR" altLang="en-US" b="1" baseline="0" dirty="0" smtClean="0"/>
              <a:t> ΜΕΤΑΦΡΑΣΜΕΝΟ ΣΤΗ ΣΕΛΙΔΑ 480.</a:t>
            </a:r>
            <a:endParaRPr lang="en-US" altLang="en-US" b="1" dirty="0"/>
          </a:p>
        </p:txBody>
      </p:sp>
      <p:sp>
        <p:nvSpPr>
          <p:cNvPr id="473092" name="Rectangle 1027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EAC2BE-D249-48CB-912C-954C2EE04DDE}" type="slidenum">
              <a:rPr lang="en-GB"/>
              <a:pPr/>
              <a:t>24</a:t>
            </a:fld>
            <a:endParaRPr lang="en-GB"/>
          </a:p>
        </p:txBody>
      </p:sp>
      <p:sp>
        <p:nvSpPr>
          <p:cNvPr id="436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9350" y="712788"/>
            <a:ext cx="4560888" cy="3421062"/>
          </a:xfrm>
          <a:ln/>
        </p:spPr>
      </p:sp>
      <p:sp>
        <p:nvSpPr>
          <p:cNvPr id="436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8163"/>
            <a:ext cx="5029200" cy="4135437"/>
          </a:xfrm>
        </p:spPr>
        <p:txBody>
          <a:bodyPr/>
          <a:lstStyle/>
          <a:p>
            <a:endParaRPr lang="el-GR" noProof="1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8FB73A-757A-45DA-8FAF-D6AAFC411EEE}" type="slidenum">
              <a:rPr lang="en-GB"/>
              <a:pPr/>
              <a:t>25</a:t>
            </a:fld>
            <a:endParaRPr lang="en-GB"/>
          </a:p>
        </p:txBody>
      </p:sp>
      <p:sp>
        <p:nvSpPr>
          <p:cNvPr id="55705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1" hangingPunct="1"/>
            <a:fld id="{4D2C7288-60EF-4A79-A0D2-9F96E8FBC1A7}" type="slidenum">
              <a:rPr lang="en-GB" altLang="en-US" sz="1200">
                <a:solidFill>
                  <a:srgbClr val="000000"/>
                </a:solidFill>
                <a:cs typeface="Arial" charset="0"/>
              </a:rPr>
              <a:pPr algn="r" eaLnBrk="1" hangingPunct="1"/>
              <a:t>25</a:t>
            </a:fld>
            <a:endParaRPr lang="en-GB" altLang="en-US" sz="12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5705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ln/>
        </p:spPr>
        <p:txBody>
          <a:bodyPr lIns="92075" tIns="46038" rIns="92075" bIns="46038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l-GR" altLang="en-US" b="1" dirty="0" smtClean="0"/>
              <a:t>ΤΟ</a:t>
            </a:r>
            <a:r>
              <a:rPr lang="el-GR" altLang="en-US" b="1" baseline="0" dirty="0" smtClean="0"/>
              <a:t> ΔΙΑΓΡΑΜΜΑ ΕΙΝΑΙ ΜΕΤΑΦΡΑΣΜΕΝΟ ΣΤΗ ΣΕΛΙΔΑ 484.</a:t>
            </a:r>
            <a:endParaRPr lang="en-GB" altLang="en-US" b="1" dirty="0" smtClean="0"/>
          </a:p>
          <a:p>
            <a:pPr eaLnBrk="1" hangingPunct="1">
              <a:spcBef>
                <a:spcPct val="0"/>
              </a:spcBef>
            </a:pPr>
            <a:endParaRPr lang="en-GB" altLang="en-US" dirty="0"/>
          </a:p>
        </p:txBody>
      </p:sp>
      <p:sp>
        <p:nvSpPr>
          <p:cNvPr id="557060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0412470-3FA0-4881-9FB6-C0B013BE5519}" type="slidenum">
              <a:rPr lang="en-GB"/>
              <a:pPr/>
              <a:t>26</a:t>
            </a:fld>
            <a:endParaRPr lang="en-GB"/>
          </a:p>
        </p:txBody>
      </p:sp>
      <p:sp>
        <p:nvSpPr>
          <p:cNvPr id="559106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433549E0-6C1D-4F69-B92B-A075BB791318}" type="slidenum">
              <a:rPr lang="en-GB" altLang="en-US" sz="1200">
                <a:solidFill>
                  <a:srgbClr val="000000"/>
                </a:solidFill>
                <a:cs typeface="Arial" charset="0"/>
              </a:rPr>
              <a:pPr algn="r"/>
              <a:t>26</a:t>
            </a:fld>
            <a:endParaRPr lang="en-GB" altLang="en-US" sz="12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5910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ln/>
        </p:spPr>
        <p:txBody>
          <a:bodyPr lIns="92075" tIns="46038" rIns="92075" bIns="46038"/>
          <a:lstStyle/>
          <a:p>
            <a:pPr eaLnBrk="1" hangingPunct="1">
              <a:spcBef>
                <a:spcPct val="0"/>
              </a:spcBef>
            </a:pPr>
            <a:r>
              <a:rPr lang="el-GR" altLang="en-US" b="1" dirty="0" smtClean="0"/>
              <a:t>ΤΟ</a:t>
            </a:r>
            <a:r>
              <a:rPr lang="el-GR" altLang="en-US" b="1" baseline="0" dirty="0" smtClean="0"/>
              <a:t> ΔΙΑΓΡΑΜΜΑ ΕΙΝΑΙ ΜΕΤΑΦΡΑΣΜΕΝΟ ΣΤΗ ΣΕΛΙΔΑ 485.</a:t>
            </a:r>
            <a:endParaRPr lang="en-GB" altLang="en-US" b="1" dirty="0"/>
          </a:p>
        </p:txBody>
      </p:sp>
      <p:sp>
        <p:nvSpPr>
          <p:cNvPr id="559108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7B4B62-7B26-4DDA-9E86-C100E63148CC}" type="slidenum">
              <a:rPr lang="en-GB"/>
              <a:pPr/>
              <a:t>27</a:t>
            </a:fld>
            <a:endParaRPr lang="en-GB"/>
          </a:p>
        </p:txBody>
      </p:sp>
      <p:sp>
        <p:nvSpPr>
          <p:cNvPr id="56115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561155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ln/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l-GR" altLang="en-US" b="1" dirty="0" smtClean="0"/>
              <a:t>ΤΟ</a:t>
            </a:r>
            <a:r>
              <a:rPr lang="el-GR" altLang="en-US" b="1" baseline="0" dirty="0" smtClean="0"/>
              <a:t> ΔΙΑΓΡΑΜΜΑ ΕΙΝΑΙ ΜΕΤΑΦΡΑΣΜΕΝΟ ΣΤΗ ΣΕΛΙΔΑ 486.</a:t>
            </a:r>
            <a:endParaRPr lang="en-GB" altLang="en-US" b="1" dirty="0" smtClean="0"/>
          </a:p>
          <a:p>
            <a:pPr eaLnBrk="1" hangingPunct="1">
              <a:spcBef>
                <a:spcPct val="0"/>
              </a:spcBef>
            </a:pPr>
            <a:endParaRPr lang="en-GB" altLang="en-US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50FDCE6-C325-4CE7-9F0D-B1E481B2F0AA}" type="slidenum">
              <a:rPr lang="en-GB"/>
              <a:pPr/>
              <a:t>28</a:t>
            </a:fld>
            <a:endParaRPr lang="en-GB"/>
          </a:p>
        </p:txBody>
      </p:sp>
      <p:sp>
        <p:nvSpPr>
          <p:cNvPr id="526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526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 noProof="1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B7358D1-1053-43B3-AB82-3D14FF8547E6}" type="slidenum">
              <a:rPr lang="en-GB"/>
              <a:pPr/>
              <a:t>29</a:t>
            </a:fld>
            <a:endParaRPr lang="en-GB"/>
          </a:p>
        </p:txBody>
      </p:sp>
      <p:sp>
        <p:nvSpPr>
          <p:cNvPr id="542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9350" y="712788"/>
            <a:ext cx="4560888" cy="3421062"/>
          </a:xfrm>
          <a:ln/>
        </p:spPr>
      </p:sp>
      <p:sp>
        <p:nvSpPr>
          <p:cNvPr id="542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8163"/>
            <a:ext cx="5029200" cy="4135437"/>
          </a:xfrm>
        </p:spPr>
        <p:txBody>
          <a:bodyPr/>
          <a:lstStyle/>
          <a:p>
            <a:endParaRPr lang="el-GR" noProof="1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1120AD-EFB7-4A3F-A392-15DDB5C243C7}" type="slidenum">
              <a:rPr lang="en-GB"/>
              <a:pPr/>
              <a:t>3</a:t>
            </a:fld>
            <a:endParaRPr lang="en-GB"/>
          </a:p>
        </p:txBody>
      </p:sp>
      <p:sp>
        <p:nvSpPr>
          <p:cNvPr id="344066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9350" y="712788"/>
            <a:ext cx="4560888" cy="3421062"/>
          </a:xfrm>
          <a:ln/>
        </p:spPr>
      </p:sp>
      <p:sp>
        <p:nvSpPr>
          <p:cNvPr id="344067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914400" y="4348163"/>
            <a:ext cx="5029200" cy="4135437"/>
          </a:xfrm>
        </p:spPr>
        <p:txBody>
          <a:bodyPr/>
          <a:lstStyle/>
          <a:p>
            <a:endParaRPr lang="el-GR" noProof="1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7895952-1A03-474D-A9D0-F0F132F5FEE7}" type="slidenum">
              <a:rPr lang="en-GB"/>
              <a:pPr/>
              <a:t>30</a:t>
            </a:fld>
            <a:endParaRPr lang="en-GB"/>
          </a:p>
        </p:txBody>
      </p:sp>
      <p:sp>
        <p:nvSpPr>
          <p:cNvPr id="382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9350" y="712788"/>
            <a:ext cx="4560888" cy="3421062"/>
          </a:xfrm>
          <a:ln/>
        </p:spPr>
      </p:sp>
      <p:sp>
        <p:nvSpPr>
          <p:cNvPr id="382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8163"/>
            <a:ext cx="5029200" cy="4135437"/>
          </a:xfrm>
        </p:spPr>
        <p:txBody>
          <a:bodyPr/>
          <a:lstStyle/>
          <a:p>
            <a:endParaRPr lang="el-GR" noProof="1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86EA31-638C-47B5-A838-36141EE230BF}" type="slidenum">
              <a:rPr lang="en-GB"/>
              <a:pPr/>
              <a:t>31</a:t>
            </a:fld>
            <a:endParaRPr lang="en-GB"/>
          </a:p>
        </p:txBody>
      </p:sp>
      <p:sp>
        <p:nvSpPr>
          <p:cNvPr id="536578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r"/>
            <a:fld id="{F42E8849-D4C4-45B2-9903-33C7C8ED5522}" type="slidenum">
              <a:rPr lang="en-GB" altLang="en-US" sz="1200"/>
              <a:pPr algn="r"/>
              <a:t>31</a:t>
            </a:fld>
            <a:endParaRPr lang="en-GB" altLang="en-US" sz="1200"/>
          </a:p>
        </p:txBody>
      </p:sp>
      <p:sp>
        <p:nvSpPr>
          <p:cNvPr id="536579" name="Rectangle 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2075" tIns="46038" rIns="92075" bIns="46038"/>
          <a:lstStyle/>
          <a:p>
            <a:r>
              <a:rPr lang="el-GR" altLang="en-US" b="1" dirty="0" smtClean="0"/>
              <a:t>ΤΟ</a:t>
            </a:r>
            <a:r>
              <a:rPr lang="el-GR" altLang="en-US" b="1" baseline="0" dirty="0" smtClean="0"/>
              <a:t> ΔΙΑΓΡΑΜΜΑ 9.3 ΕΙΝΑΙ ΜΕΤΑΦΡΑΣΜΕΝΟ ΣΤΗ ΣΕΛΙΔΑ 476.</a:t>
            </a:r>
            <a:endParaRPr lang="en-GB" altLang="en-US" b="1" dirty="0"/>
          </a:p>
        </p:txBody>
      </p:sp>
      <p:sp>
        <p:nvSpPr>
          <p:cNvPr id="536580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2B55780-6340-4C99-BA52-92A58264F406}" type="slidenum">
              <a:rPr lang="en-GB"/>
              <a:pPr/>
              <a:t>32</a:t>
            </a:fld>
            <a:endParaRPr lang="en-GB"/>
          </a:p>
        </p:txBody>
      </p:sp>
      <p:sp>
        <p:nvSpPr>
          <p:cNvPr id="387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9350" y="712788"/>
            <a:ext cx="4560888" cy="3421062"/>
          </a:xfrm>
          <a:ln/>
        </p:spPr>
      </p:sp>
      <p:sp>
        <p:nvSpPr>
          <p:cNvPr id="387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8163"/>
            <a:ext cx="5029200" cy="4135437"/>
          </a:xfrm>
        </p:spPr>
        <p:txBody>
          <a:bodyPr/>
          <a:lstStyle/>
          <a:p>
            <a:endParaRPr lang="el-GR" noProof="1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35F6DD-5465-4718-A0E4-513CF4262895}" type="slidenum">
              <a:rPr lang="en-GB"/>
              <a:pPr/>
              <a:t>33</a:t>
            </a:fld>
            <a:endParaRPr lang="en-GB"/>
          </a:p>
        </p:txBody>
      </p:sp>
      <p:sp>
        <p:nvSpPr>
          <p:cNvPr id="389122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2075" tIns="46038" rIns="92075" bIns="46038"/>
          <a:lstStyle/>
          <a:p>
            <a:r>
              <a:rPr lang="el-GR" b="1" noProof="1" smtClean="0"/>
              <a:t>ΤΟ</a:t>
            </a:r>
            <a:r>
              <a:rPr lang="el-GR" b="1" baseline="0" noProof="1" smtClean="0"/>
              <a:t> ΔΙΑΓΡΑΜΜΑ 9.4 ΕΙΝΑΙ ΜΕΤΑΦΡΑΣΜΕΝΟ ΣΤΗ ΣΕΛΙΔΑ 478.</a:t>
            </a:r>
            <a:endParaRPr lang="el-GR" b="1" noProof="1"/>
          </a:p>
        </p:txBody>
      </p:sp>
      <p:sp>
        <p:nvSpPr>
          <p:cNvPr id="389123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3317608-0E25-4A4B-93E1-0BC31300E341}" type="slidenum">
              <a:rPr lang="en-GB"/>
              <a:pPr/>
              <a:t>34</a:t>
            </a:fld>
            <a:endParaRPr lang="en-GB"/>
          </a:p>
        </p:txBody>
      </p:sp>
      <p:sp>
        <p:nvSpPr>
          <p:cNvPr id="391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9350" y="712788"/>
            <a:ext cx="4560888" cy="3421062"/>
          </a:xfrm>
          <a:ln/>
        </p:spPr>
      </p:sp>
      <p:sp>
        <p:nvSpPr>
          <p:cNvPr id="391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8163"/>
            <a:ext cx="5029200" cy="4135437"/>
          </a:xfrm>
        </p:spPr>
        <p:txBody>
          <a:bodyPr/>
          <a:lstStyle/>
          <a:p>
            <a:endParaRPr lang="el-GR" noProof="1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3E311DB-AF5E-4A1F-88BC-D44FF5AA777A}" type="slidenum">
              <a:rPr lang="en-GB"/>
              <a:pPr/>
              <a:t>35</a:t>
            </a:fld>
            <a:endParaRPr lang="en-GB"/>
          </a:p>
        </p:txBody>
      </p:sp>
      <p:sp>
        <p:nvSpPr>
          <p:cNvPr id="393218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2075" tIns="46038" rIns="92075" bIns="46038"/>
          <a:lstStyle/>
          <a:p>
            <a:r>
              <a:rPr lang="el-GR" b="1" noProof="1" smtClean="0"/>
              <a:t>ΤΟ</a:t>
            </a:r>
            <a:r>
              <a:rPr lang="el-GR" b="1" baseline="0" noProof="1" smtClean="0"/>
              <a:t> ΔΙΑΓΡΑΜΜΑ 9.5 ΕΙΝΑΙ ΜΕΤΑΦΡΑΣΜΕΝΟ ΣΤΗ ΣΕΛΙΔΑ 479.</a:t>
            </a:r>
            <a:endParaRPr lang="el-GR" b="1" noProof="1"/>
          </a:p>
        </p:txBody>
      </p:sp>
      <p:sp>
        <p:nvSpPr>
          <p:cNvPr id="393219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3CAE8E-9A71-44A8-8036-E44F84880141}" type="slidenum">
              <a:rPr lang="en-GB"/>
              <a:pPr/>
              <a:t>36</a:t>
            </a:fld>
            <a:endParaRPr lang="en-GB"/>
          </a:p>
        </p:txBody>
      </p:sp>
      <p:sp>
        <p:nvSpPr>
          <p:cNvPr id="395266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2075" tIns="46038" rIns="92075" bIns="46038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l-GR" b="1" noProof="1" smtClean="0"/>
              <a:t>ΤΟ</a:t>
            </a:r>
            <a:r>
              <a:rPr lang="el-GR" b="1" baseline="0" noProof="1" smtClean="0"/>
              <a:t> ΔΙΑΓΡΑΜΜΑ 9.5 ΕΙΝΑΙ ΜΕΤΑΦΡΑΣΜΕΝΟ ΣΤΗ ΣΕΛΙΔΑ 479.</a:t>
            </a:r>
            <a:endParaRPr lang="el-GR" b="1" noProof="1" smtClean="0"/>
          </a:p>
          <a:p>
            <a:endParaRPr lang="el-GR" noProof="1"/>
          </a:p>
        </p:txBody>
      </p:sp>
      <p:sp>
        <p:nvSpPr>
          <p:cNvPr id="395267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BE9E1F-0C2B-44A2-8427-D456B1FD91BA}" type="slidenum">
              <a:rPr lang="en-GB"/>
              <a:pPr/>
              <a:t>37</a:t>
            </a:fld>
            <a:endParaRPr lang="en-GB"/>
          </a:p>
        </p:txBody>
      </p:sp>
      <p:sp>
        <p:nvSpPr>
          <p:cNvPr id="397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9350" y="712788"/>
            <a:ext cx="4560888" cy="3421062"/>
          </a:xfrm>
          <a:ln/>
        </p:spPr>
      </p:sp>
      <p:sp>
        <p:nvSpPr>
          <p:cNvPr id="397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8163"/>
            <a:ext cx="5029200" cy="4135437"/>
          </a:xfrm>
        </p:spPr>
        <p:txBody>
          <a:bodyPr/>
          <a:lstStyle/>
          <a:p>
            <a:endParaRPr lang="el-GR" noProof="1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25E3F1F-D3C7-400A-9BAD-C168EC5DE718}" type="slidenum">
              <a:rPr lang="en-GB"/>
              <a:pPr/>
              <a:t>38</a:t>
            </a:fld>
            <a:endParaRPr lang="en-GB"/>
          </a:p>
        </p:txBody>
      </p:sp>
      <p:sp>
        <p:nvSpPr>
          <p:cNvPr id="544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9350" y="712788"/>
            <a:ext cx="4560888" cy="3421062"/>
          </a:xfrm>
          <a:ln/>
        </p:spPr>
      </p:sp>
      <p:sp>
        <p:nvSpPr>
          <p:cNvPr id="544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8163"/>
            <a:ext cx="5029200" cy="4135437"/>
          </a:xfrm>
        </p:spPr>
        <p:txBody>
          <a:bodyPr/>
          <a:lstStyle/>
          <a:p>
            <a:endParaRPr lang="el-GR" noProof="1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EFE9EBE-31A8-49D0-8EEB-1825AF6A57D4}" type="slidenum">
              <a:rPr lang="en-GB"/>
              <a:pPr/>
              <a:t>39</a:t>
            </a:fld>
            <a:endParaRPr lang="en-GB"/>
          </a:p>
        </p:txBody>
      </p:sp>
      <p:sp>
        <p:nvSpPr>
          <p:cNvPr id="401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9350" y="712788"/>
            <a:ext cx="4560888" cy="3421062"/>
          </a:xfrm>
          <a:ln/>
        </p:spPr>
      </p:sp>
      <p:sp>
        <p:nvSpPr>
          <p:cNvPr id="401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8163"/>
            <a:ext cx="5029200" cy="4135437"/>
          </a:xfrm>
        </p:spPr>
        <p:txBody>
          <a:bodyPr/>
          <a:lstStyle/>
          <a:p>
            <a:endParaRPr lang="el-GR" noProof="1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6CEBFEB-5BC7-4E7A-9C7B-E64C75465444}" type="slidenum">
              <a:rPr lang="en-GB"/>
              <a:pPr/>
              <a:t>4</a:t>
            </a:fld>
            <a:endParaRPr lang="en-GB"/>
          </a:p>
        </p:txBody>
      </p:sp>
      <p:sp>
        <p:nvSpPr>
          <p:cNvPr id="555010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r" eaLnBrk="1" hangingPunct="1"/>
            <a:fld id="{5BB55BEF-8C35-4B60-9CF5-A561014717FF}" type="slidenum">
              <a:rPr lang="en-GB" altLang="en-US" sz="1200">
                <a:solidFill>
                  <a:srgbClr val="000000"/>
                </a:solidFill>
                <a:cs typeface="Arial" charset="0"/>
              </a:rPr>
              <a:pPr algn="r" eaLnBrk="1" hangingPunct="1"/>
              <a:t>4</a:t>
            </a:fld>
            <a:endParaRPr lang="en-GB" altLang="en-US" sz="12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55011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2075" tIns="46038" rIns="92075" bIns="46038"/>
          <a:lstStyle/>
          <a:p>
            <a:r>
              <a:rPr lang="el-GR" altLang="en-US" b="1" dirty="0" smtClean="0"/>
              <a:t>ΤΟ</a:t>
            </a:r>
            <a:r>
              <a:rPr lang="el-GR" altLang="en-US" b="1" baseline="0" dirty="0" smtClean="0"/>
              <a:t> ΔΙΑΓΡΑΜΜΑ 9.1 ΕΙΝΑΙ ΜΕΤΑΦΡΑΣΜΕΝΟ ΣΤΗ ΣΕΛΙΔΑ 471.</a:t>
            </a:r>
            <a:endParaRPr lang="en-US" altLang="en-US" b="1" dirty="0"/>
          </a:p>
        </p:txBody>
      </p:sp>
      <p:sp>
        <p:nvSpPr>
          <p:cNvPr id="555012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5312635-6F21-41B4-8153-46A1B2FACAD2}" type="slidenum">
              <a:rPr lang="en-GB"/>
              <a:pPr/>
              <a:t>40</a:t>
            </a:fld>
            <a:endParaRPr lang="en-GB"/>
          </a:p>
        </p:txBody>
      </p:sp>
      <p:sp>
        <p:nvSpPr>
          <p:cNvPr id="403458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2075" tIns="46038" rIns="92075" bIns="46038"/>
          <a:lstStyle/>
          <a:p>
            <a:r>
              <a:rPr lang="el-GR" b="1" noProof="1" smtClean="0"/>
              <a:t>ΤΟ</a:t>
            </a:r>
            <a:r>
              <a:rPr lang="el-GR" b="1" baseline="0" noProof="1" smtClean="0"/>
              <a:t> ΔΙΑΓΡΑΜΜΑ 9.6 ΕΙΝΑΙ ΜΕΤΑΦΡΑΣΜΕΝΟ ΣΤΗ ΣΕΛΙΔΑ 482.</a:t>
            </a:r>
            <a:endParaRPr lang="el-GR" b="1" noProof="1"/>
          </a:p>
        </p:txBody>
      </p:sp>
      <p:sp>
        <p:nvSpPr>
          <p:cNvPr id="403459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DA250F-FD79-4175-8855-14824ED671BA}" type="slidenum">
              <a:rPr lang="en-GB"/>
              <a:pPr/>
              <a:t>41</a:t>
            </a:fld>
            <a:endParaRPr lang="en-GB"/>
          </a:p>
        </p:txBody>
      </p:sp>
      <p:sp>
        <p:nvSpPr>
          <p:cNvPr id="405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9350" y="712788"/>
            <a:ext cx="4560888" cy="3421062"/>
          </a:xfrm>
          <a:ln/>
        </p:spPr>
      </p:sp>
      <p:sp>
        <p:nvSpPr>
          <p:cNvPr id="405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8163"/>
            <a:ext cx="5029200" cy="4135437"/>
          </a:xfrm>
        </p:spPr>
        <p:txBody>
          <a:bodyPr/>
          <a:lstStyle/>
          <a:p>
            <a:endParaRPr lang="el-GR" noProof="1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CC988C-9285-46D8-8CE2-0F783A8B263F}" type="slidenum">
              <a:rPr lang="en-GB"/>
              <a:pPr/>
              <a:t>42</a:t>
            </a:fld>
            <a:endParaRPr lang="en-GB"/>
          </a:p>
        </p:txBody>
      </p:sp>
      <p:sp>
        <p:nvSpPr>
          <p:cNvPr id="407554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2075" tIns="46038" rIns="92075" bIns="46038"/>
          <a:lstStyle/>
          <a:p>
            <a:r>
              <a:rPr lang="el-GR" b="1" noProof="1" smtClean="0"/>
              <a:t>ΤΟ</a:t>
            </a:r>
            <a:r>
              <a:rPr lang="el-GR" b="1" baseline="0" noProof="1" smtClean="0"/>
              <a:t> ΔΙΑΓΡΑΜΜΑ 9.7 ΕΙΝΑΙ ΜΕΤΑΦΡΑΣΜΕΝΟ ΣΤΗ ΣΕΛΙΔΑ 483.</a:t>
            </a:r>
            <a:endParaRPr lang="el-GR" b="1" noProof="1"/>
          </a:p>
        </p:txBody>
      </p:sp>
      <p:sp>
        <p:nvSpPr>
          <p:cNvPr id="407555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B20EA8-8B78-405B-9FBE-02239F2D6AA5}" type="slidenum">
              <a:rPr lang="en-GB"/>
              <a:pPr/>
              <a:t>43</a:t>
            </a:fld>
            <a:endParaRPr lang="en-GB"/>
          </a:p>
        </p:txBody>
      </p:sp>
      <p:sp>
        <p:nvSpPr>
          <p:cNvPr id="409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9350" y="712788"/>
            <a:ext cx="4560888" cy="3421062"/>
          </a:xfrm>
          <a:ln/>
        </p:spPr>
      </p:sp>
      <p:sp>
        <p:nvSpPr>
          <p:cNvPr id="409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8163"/>
            <a:ext cx="5029200" cy="4135437"/>
          </a:xfrm>
        </p:spPr>
        <p:txBody>
          <a:bodyPr/>
          <a:lstStyle/>
          <a:p>
            <a:endParaRPr lang="el-GR" noProof="1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38A240D-179A-4C72-A759-BA1BCFAFB5C7}" type="slidenum">
              <a:rPr lang="en-GB"/>
              <a:pPr/>
              <a:t>44</a:t>
            </a:fld>
            <a:endParaRPr lang="en-GB"/>
          </a:p>
        </p:txBody>
      </p:sp>
      <p:sp>
        <p:nvSpPr>
          <p:cNvPr id="411650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2075" tIns="46038" rIns="92075" bIns="46038"/>
          <a:lstStyle/>
          <a:p>
            <a:r>
              <a:rPr lang="el-GR" b="1" noProof="1" smtClean="0"/>
              <a:t>ΤΟ</a:t>
            </a:r>
            <a:r>
              <a:rPr lang="el-GR" b="1" baseline="0" noProof="1" smtClean="0"/>
              <a:t> ΔΙΑΓΡΑΜΜΑ 9.8 ΕΙΝΑΙ ΜΕΤΑΦΡΑΣΜΕΝΟ ΣΤΗ ΣΕΛΙΔΑ 483.</a:t>
            </a:r>
            <a:endParaRPr lang="el-GR" b="1" noProof="1"/>
          </a:p>
        </p:txBody>
      </p:sp>
      <p:sp>
        <p:nvSpPr>
          <p:cNvPr id="41165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20E655-7FFA-4642-9AD6-D63771F5F9B9}" type="slidenum">
              <a:rPr lang="en-GB"/>
              <a:pPr/>
              <a:t>45</a:t>
            </a:fld>
            <a:endParaRPr lang="en-GB"/>
          </a:p>
        </p:txBody>
      </p:sp>
      <p:sp>
        <p:nvSpPr>
          <p:cNvPr id="413698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2075" tIns="46038" rIns="92075" bIns="46038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l-GR" b="1" noProof="1" smtClean="0"/>
              <a:t>ΤΟ</a:t>
            </a:r>
            <a:r>
              <a:rPr lang="el-GR" b="1" baseline="0" noProof="1" smtClean="0"/>
              <a:t> ΔΙΑΓΡΑΜΜΑ 9.8 ΕΙΝΑΙ ΜΕΤΑΦΡΑΣΜΕΝΟ ΣΤΗ ΣΕΛΙΔΑ 483.</a:t>
            </a:r>
            <a:endParaRPr lang="el-GR" b="1" noProof="1" smtClean="0"/>
          </a:p>
          <a:p>
            <a:endParaRPr lang="el-GR" noProof="1"/>
          </a:p>
        </p:txBody>
      </p:sp>
      <p:sp>
        <p:nvSpPr>
          <p:cNvPr id="413699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E4014B-5521-4B64-93AA-220A03C0EAF8}" type="slidenum">
              <a:rPr lang="en-GB"/>
              <a:pPr/>
              <a:t>46</a:t>
            </a:fld>
            <a:endParaRPr lang="en-GB"/>
          </a:p>
        </p:txBody>
      </p:sp>
      <p:sp>
        <p:nvSpPr>
          <p:cNvPr id="415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9350" y="712788"/>
            <a:ext cx="4560888" cy="3421062"/>
          </a:xfrm>
          <a:ln/>
        </p:spPr>
      </p:sp>
      <p:sp>
        <p:nvSpPr>
          <p:cNvPr id="415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8163"/>
            <a:ext cx="5029200" cy="4135437"/>
          </a:xfrm>
        </p:spPr>
        <p:txBody>
          <a:bodyPr/>
          <a:lstStyle/>
          <a:p>
            <a:endParaRPr lang="el-GR" noProof="1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B8EFCE1-5D7B-49D8-A831-45984786288C}" type="slidenum">
              <a:rPr lang="en-GB"/>
              <a:pPr/>
              <a:t>47</a:t>
            </a:fld>
            <a:endParaRPr lang="en-GB"/>
          </a:p>
        </p:txBody>
      </p:sp>
      <p:sp>
        <p:nvSpPr>
          <p:cNvPr id="417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9350" y="712788"/>
            <a:ext cx="4560888" cy="3421062"/>
          </a:xfrm>
          <a:ln/>
        </p:spPr>
      </p:sp>
      <p:sp>
        <p:nvSpPr>
          <p:cNvPr id="417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8163"/>
            <a:ext cx="5029200" cy="4135437"/>
          </a:xfrm>
        </p:spPr>
        <p:txBody>
          <a:bodyPr/>
          <a:lstStyle/>
          <a:p>
            <a:endParaRPr lang="el-GR" noProof="1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BC049D-94CB-401F-ABB4-71C752D2181F}" type="slidenum">
              <a:rPr lang="en-GB"/>
              <a:pPr/>
              <a:t>5</a:t>
            </a:fld>
            <a:endParaRPr lang="en-GB"/>
          </a:p>
        </p:txBody>
      </p:sp>
      <p:sp>
        <p:nvSpPr>
          <p:cNvPr id="468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9350" y="712788"/>
            <a:ext cx="4560888" cy="3421062"/>
          </a:xfrm>
          <a:ln/>
        </p:spPr>
      </p:sp>
      <p:sp>
        <p:nvSpPr>
          <p:cNvPr id="468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8163"/>
            <a:ext cx="5029200" cy="4135437"/>
          </a:xfrm>
        </p:spPr>
        <p:txBody>
          <a:bodyPr/>
          <a:lstStyle/>
          <a:p>
            <a:endParaRPr lang="el-GR" noProof="1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AA3462-3590-4402-BF3E-343CDB0843D9}" type="slidenum">
              <a:rPr lang="en-GB"/>
              <a:pPr/>
              <a:t>6</a:t>
            </a:fld>
            <a:endParaRPr lang="en-GB"/>
          </a:p>
        </p:txBody>
      </p:sp>
      <p:sp>
        <p:nvSpPr>
          <p:cNvPr id="4710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1" hangingPunct="1"/>
            <a:fld id="{E0769367-69E5-4A70-9A5C-065FF11EE66A}" type="slidenum">
              <a:rPr lang="en-GB" altLang="en-US" sz="1200">
                <a:cs typeface="Arial" charset="0"/>
              </a:rPr>
              <a:pPr algn="r" eaLnBrk="1" hangingPunct="1"/>
              <a:t>6</a:t>
            </a:fld>
            <a:endParaRPr lang="en-GB" altLang="en-US" sz="1200">
              <a:cs typeface="Arial" charset="0"/>
            </a:endParaRPr>
          </a:p>
        </p:txBody>
      </p:sp>
      <p:sp>
        <p:nvSpPr>
          <p:cNvPr id="471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l-GR" altLang="en-US" b="1" dirty="0" smtClean="0"/>
              <a:t>ΤΟ</a:t>
            </a:r>
            <a:r>
              <a:rPr lang="el-GR" altLang="en-US" b="1" baseline="0" dirty="0" smtClean="0"/>
              <a:t> ΔΙΑΓΡΑΜΜΑ 9.2 ΕΙΝΑΙ ΜΕΤΑΦΡΑΣΜΕΝΟ ΣΤΗ ΣΕΛΙΔΑ 472.</a:t>
            </a:r>
            <a:endParaRPr lang="en-GB" altLang="en-US" b="1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35845E2-E17B-4C45-9562-159420DE89F5}" type="slidenum">
              <a:rPr lang="en-GB"/>
              <a:pPr/>
              <a:t>7</a:t>
            </a:fld>
            <a:endParaRPr lang="en-GB"/>
          </a:p>
        </p:txBody>
      </p:sp>
      <p:sp>
        <p:nvSpPr>
          <p:cNvPr id="487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7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b="1" noProof="1" smtClean="0"/>
              <a:t>Ο ΠΙΝΑΚΑΣ 9.1 ΕΙΝΑΙ</a:t>
            </a:r>
            <a:r>
              <a:rPr lang="el-GR" b="1" baseline="0" noProof="1" smtClean="0"/>
              <a:t> ΜΕΤΑΦΡΑΣΜΕΝΟΣ ΣΤΗ ΣΕΛΙΔΑ 472.</a:t>
            </a:r>
            <a:endParaRPr lang="el-GR" b="1" noProof="1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266A15-9193-427E-83EF-1C49D0101D8E}" type="slidenum">
              <a:rPr lang="en-GB"/>
              <a:pPr/>
              <a:t>8</a:t>
            </a:fld>
            <a:endParaRPr lang="en-GB"/>
          </a:p>
        </p:txBody>
      </p:sp>
      <p:sp>
        <p:nvSpPr>
          <p:cNvPr id="489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9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l-GR" b="1" noProof="1" smtClean="0"/>
              <a:t>Ο ΠΙΝΑΚΑΣ 9.1 ΕΙΝΑΙ</a:t>
            </a:r>
            <a:r>
              <a:rPr lang="el-GR" b="1" baseline="0" noProof="1" smtClean="0"/>
              <a:t> ΜΕΤΑΦΡΑΣΜΕΝΟΣ ΣΤΗ ΣΕΛΙΔΑ 472.</a:t>
            </a:r>
            <a:endParaRPr lang="el-GR" b="1" noProof="1" smtClean="0"/>
          </a:p>
          <a:p>
            <a:endParaRPr lang="el-GR" noProof="1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1FBA0C0-0B0A-4AD7-9D52-8618603227DB}" type="slidenum">
              <a:rPr lang="en-GB"/>
              <a:pPr/>
              <a:t>9</a:t>
            </a:fld>
            <a:endParaRPr lang="en-GB"/>
          </a:p>
        </p:txBody>
      </p:sp>
      <p:sp>
        <p:nvSpPr>
          <p:cNvPr id="491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l-GR" b="1" noProof="1" smtClean="0"/>
              <a:t>Ο ΠΙΝΑΚΑΣ 9.1 ΕΙΝΑΙ</a:t>
            </a:r>
            <a:r>
              <a:rPr lang="el-GR" b="1" baseline="0" noProof="1" smtClean="0"/>
              <a:t> ΜΕΤΑΦΡΑΣΜΕΝΟΣ ΣΤΗ ΣΕΛΙΔΑ 472.</a:t>
            </a:r>
            <a:endParaRPr lang="el-GR" b="1" noProof="1" smtClean="0"/>
          </a:p>
          <a:p>
            <a:endParaRPr lang="el-GR" noProof="1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bg>
      <p:bgPr>
        <a:solidFill>
          <a:srgbClr val="D5D2B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15" name="Rectangle 19"/>
          <p:cNvSpPr>
            <a:spLocks noChangeArrowheads="1"/>
          </p:cNvSpPr>
          <p:nvPr userDrawn="1"/>
        </p:nvSpPr>
        <p:spPr bwMode="auto">
          <a:xfrm>
            <a:off x="0" y="0"/>
            <a:ext cx="9144000" cy="25003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5316" name="Rectangle 20"/>
          <p:cNvSpPr>
            <a:spLocks noChangeArrowheads="1"/>
          </p:cNvSpPr>
          <p:nvPr userDrawn="1"/>
        </p:nvSpPr>
        <p:spPr bwMode="auto">
          <a:xfrm>
            <a:off x="0" y="0"/>
            <a:ext cx="9144000" cy="2241550"/>
          </a:xfrm>
          <a:prstGeom prst="rect">
            <a:avLst/>
          </a:prstGeom>
          <a:solidFill>
            <a:srgbClr val="EDECD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0" y="993775"/>
            <a:ext cx="9144000" cy="796925"/>
          </a:xfrm>
          <a:effectLst/>
        </p:spPr>
        <p:txBody>
          <a:bodyPr anchor="ctr"/>
          <a:lstStyle>
            <a:lvl1pPr>
              <a:defRPr sz="4200">
                <a:solidFill>
                  <a:srgbClr val="DB4F23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5530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412750" y="2951163"/>
            <a:ext cx="8312150" cy="760412"/>
          </a:xfrm>
        </p:spPr>
        <p:txBody>
          <a:bodyPr/>
          <a:lstStyle>
            <a:lvl1pPr marL="0" indent="0" algn="ctr">
              <a:lnSpc>
                <a:spcPct val="95000"/>
              </a:lnSpc>
              <a:buFont typeface="Wingdings 2" pitchFamily="18" charset="2"/>
              <a:buNone/>
              <a:defRPr sz="3600">
                <a:solidFill>
                  <a:srgbClr val="336600"/>
                </a:solidFill>
              </a:defRPr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17" name="Rectangle 16"/>
          <p:cNvSpPr>
            <a:spLocks noChangeArrowheads="1"/>
          </p:cNvSpPr>
          <p:nvPr userDrawn="1"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400"/>
          </a:p>
        </p:txBody>
      </p:sp>
      <p:sp>
        <p:nvSpPr>
          <p:cNvPr id="18" name="Rectangle 17"/>
          <p:cNvSpPr>
            <a:spLocks noChangeArrowheads="1"/>
          </p:cNvSpPr>
          <p:nvPr userDrawn="1"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400"/>
          </a:p>
        </p:txBody>
      </p:sp>
      <p:sp>
        <p:nvSpPr>
          <p:cNvPr id="19" name="Rectangle 18"/>
          <p:cNvSpPr>
            <a:spLocks noChangeArrowheads="1"/>
          </p:cNvSpPr>
          <p:nvPr userDrawn="1"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400"/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rgbClr val="A07F58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sz="2400"/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12700" algn="ctr">
            <a:solidFill>
              <a:srgbClr val="66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sz="2400" dirty="0"/>
          </a:p>
        </p:txBody>
      </p:sp>
      <p:sp>
        <p:nvSpPr>
          <p:cNvPr id="10" name="Straight Connector 9"/>
          <p:cNvSpPr>
            <a:spLocks noChangeShapeType="1"/>
          </p:cNvSpPr>
          <p:nvPr userDrawn="1"/>
        </p:nvSpPr>
        <p:spPr bwMode="auto">
          <a:xfrm>
            <a:off x="152400" y="2379663"/>
            <a:ext cx="8832850" cy="0"/>
          </a:xfrm>
          <a:prstGeom prst="line">
            <a:avLst/>
          </a:prstGeom>
          <a:noFill/>
          <a:ln w="9525" algn="ctr">
            <a:solidFill>
              <a:srgbClr val="663300"/>
            </a:solidFill>
            <a:prstDash val="sysDash"/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2" name="Oval 11"/>
          <p:cNvSpPr/>
          <p:nvPr userDrawn="1"/>
        </p:nvSpPr>
        <p:spPr>
          <a:xfrm>
            <a:off x="4267200" y="2058988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400"/>
          </a:p>
        </p:txBody>
      </p:sp>
      <p:sp>
        <p:nvSpPr>
          <p:cNvPr id="15" name="Oval 14"/>
          <p:cNvSpPr>
            <a:spLocks noChangeArrowheads="1"/>
          </p:cNvSpPr>
          <p:nvPr userDrawn="1"/>
        </p:nvSpPr>
        <p:spPr bwMode="auto">
          <a:xfrm>
            <a:off x="4362450" y="2154238"/>
            <a:ext cx="419100" cy="420687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rgbClr val="CB9C4F"/>
            </a:solidFill>
            <a:round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en-US" sz="24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55317" name="Rectangle 21"/>
          <p:cNvSpPr>
            <a:spLocks noChangeArrowheads="1"/>
          </p:cNvSpPr>
          <p:nvPr userDrawn="1"/>
        </p:nvSpPr>
        <p:spPr bwMode="auto">
          <a:xfrm>
            <a:off x="0" y="0"/>
            <a:ext cx="9144000" cy="1476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702425" y="180975"/>
            <a:ext cx="2133600" cy="6232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301625" y="180975"/>
            <a:ext cx="6248400" cy="6232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301625" y="1524000"/>
            <a:ext cx="4191000" cy="4889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5025" y="1524000"/>
            <a:ext cx="4191000" cy="4889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9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2" name="Line 28"/>
          <p:cNvSpPr>
            <a:spLocks noChangeShapeType="1"/>
          </p:cNvSpPr>
          <p:nvPr userDrawn="1"/>
        </p:nvSpPr>
        <p:spPr bwMode="auto">
          <a:xfrm>
            <a:off x="152400" y="1398588"/>
            <a:ext cx="8828088" cy="0"/>
          </a:xfrm>
          <a:prstGeom prst="line">
            <a:avLst/>
          </a:prstGeom>
          <a:noFill/>
          <a:ln w="9525">
            <a:solidFill>
              <a:srgbClr val="663300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l-GR"/>
          </a:p>
        </p:txBody>
      </p:sp>
      <p:sp>
        <p:nvSpPr>
          <p:cNvPr id="1050" name="Rectangle 26"/>
          <p:cNvSpPr>
            <a:spLocks noChangeArrowheads="1"/>
          </p:cNvSpPr>
          <p:nvPr userDrawn="1"/>
        </p:nvSpPr>
        <p:spPr bwMode="auto">
          <a:xfrm>
            <a:off x="0" y="0"/>
            <a:ext cx="9144000" cy="1101725"/>
          </a:xfrm>
          <a:prstGeom prst="rect">
            <a:avLst/>
          </a:prstGeom>
          <a:solidFill>
            <a:srgbClr val="DFDCC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7" name="Rectangle 16"/>
          <p:cNvSpPr>
            <a:spLocks noChangeArrowheads="1"/>
          </p:cNvSpPr>
          <p:nvPr userDrawn="1"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400"/>
          </a:p>
        </p:txBody>
      </p:sp>
      <p:sp>
        <p:nvSpPr>
          <p:cNvPr id="16" name="Rectangle 15"/>
          <p:cNvSpPr>
            <a:spLocks noChangeArrowheads="1"/>
          </p:cNvSpPr>
          <p:nvPr userDrawn="1"/>
        </p:nvSpPr>
        <p:spPr bwMode="white">
          <a:xfrm>
            <a:off x="0" y="1116013"/>
            <a:ext cx="9144000" cy="27781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400"/>
          </a:p>
        </p:txBody>
      </p:sp>
      <p:sp>
        <p:nvSpPr>
          <p:cNvPr id="1051" name="Line 27"/>
          <p:cNvSpPr>
            <a:spLocks noChangeShapeType="1"/>
          </p:cNvSpPr>
          <p:nvPr userDrawn="1"/>
        </p:nvSpPr>
        <p:spPr bwMode="auto">
          <a:xfrm>
            <a:off x="153988" y="1116013"/>
            <a:ext cx="8828087" cy="0"/>
          </a:xfrm>
          <a:prstGeom prst="line">
            <a:avLst/>
          </a:prstGeom>
          <a:noFill/>
          <a:ln w="9525">
            <a:solidFill>
              <a:srgbClr val="663300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l-GR"/>
          </a:p>
        </p:txBody>
      </p:sp>
      <p:sp>
        <p:nvSpPr>
          <p:cNvPr id="18" name="Rectangle 17"/>
          <p:cNvSpPr>
            <a:spLocks noChangeArrowheads="1"/>
          </p:cNvSpPr>
          <p:nvPr userDrawn="1"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400"/>
          </a:p>
        </p:txBody>
      </p:sp>
      <p:sp>
        <p:nvSpPr>
          <p:cNvPr id="19" name="Rectangle 18"/>
          <p:cNvSpPr>
            <a:spLocks noChangeArrowheads="1"/>
          </p:cNvSpPr>
          <p:nvPr userDrawn="1"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400"/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rgbClr val="94B74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sz="2400"/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12700" algn="ctr">
            <a:solidFill>
              <a:srgbClr val="66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sz="2400" dirty="0"/>
          </a:p>
        </p:txBody>
      </p:sp>
      <p:sp>
        <p:nvSpPr>
          <p:cNvPr id="10" name="Straight Connector 9"/>
          <p:cNvSpPr>
            <a:spLocks noChangeShapeType="1"/>
          </p:cNvSpPr>
          <p:nvPr userDrawn="1"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algn="ctr">
            <a:solidFill>
              <a:srgbClr val="663300"/>
            </a:solidFill>
            <a:prstDash val="sysDash"/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2" name="Oval 11"/>
          <p:cNvSpPr/>
          <p:nvPr userDrawn="1"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400"/>
          </a:p>
        </p:txBody>
      </p:sp>
      <p:sp>
        <p:nvSpPr>
          <p:cNvPr id="15" name="Oval 14"/>
          <p:cNvSpPr>
            <a:spLocks noChangeArrowheads="1"/>
          </p:cNvSpPr>
          <p:nvPr userDrawn="1"/>
        </p:nvSpPr>
        <p:spPr bwMode="auto"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rgbClr val="CB9C4F"/>
            </a:solidFill>
            <a:round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en-US" sz="24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044" name="Title Placeholder 21"/>
          <p:cNvSpPr>
            <a:spLocks noGrp="1"/>
          </p:cNvSpPr>
          <p:nvPr>
            <p:ph type="title"/>
          </p:nvPr>
        </p:nvSpPr>
        <p:spPr bwMode="auto">
          <a:xfrm>
            <a:off x="301625" y="180975"/>
            <a:ext cx="85344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45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88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049" name="Rectangle 25"/>
          <p:cNvSpPr>
            <a:spLocks noChangeArrowheads="1"/>
          </p:cNvSpPr>
          <p:nvPr userDrawn="1"/>
        </p:nvSpPr>
        <p:spPr bwMode="auto">
          <a:xfrm>
            <a:off x="0" y="0"/>
            <a:ext cx="9144000" cy="1381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800">
          <a:solidFill>
            <a:srgbClr val="4386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800">
          <a:solidFill>
            <a:srgbClr val="438600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800">
          <a:solidFill>
            <a:srgbClr val="438600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800">
          <a:solidFill>
            <a:srgbClr val="438600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800">
          <a:solidFill>
            <a:srgbClr val="438600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800">
          <a:solidFill>
            <a:srgbClr val="438600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800">
          <a:solidFill>
            <a:srgbClr val="438600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800">
          <a:solidFill>
            <a:srgbClr val="438600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800">
          <a:solidFill>
            <a:srgbClr val="4386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rgbClr val="CE6312"/>
        </a:buClr>
        <a:buSzPct val="85000"/>
        <a:buFont typeface="Wingdings 2" pitchFamily="18" charset="2"/>
        <a:buChar char="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rgbClr val="BC9400"/>
        </a:buClr>
        <a:buSzPct val="70000"/>
        <a:buFont typeface="Wingdings" pitchFamily="2" charset="2"/>
        <a:buChar char="¡"/>
        <a:defRPr sz="2600">
          <a:solidFill>
            <a:srgbClr val="19323F"/>
          </a:solidFill>
          <a:latin typeface="+mn-lt"/>
        </a:defRPr>
      </a:lvl2pPr>
      <a:lvl3pPr marL="11430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rgbClr val="660066"/>
        </a:buClr>
        <a:buSzPct val="75000"/>
        <a:buFont typeface="Wingdings 2" pitchFamily="18" charset="2"/>
        <a:buChar char="÷"/>
        <a:defRPr sz="2300">
          <a:solidFill>
            <a:srgbClr val="1E495C"/>
          </a:solidFill>
          <a:latin typeface="+mn-lt"/>
        </a:defRPr>
      </a:lvl3pPr>
      <a:lvl4pPr marL="16002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rgbClr val="8C7B70"/>
        </a:buClr>
        <a:buSzPct val="65000"/>
        <a:buFont typeface="Wingdings 2" pitchFamily="18" charset="2"/>
        <a:buChar char=""/>
        <a:defRPr sz="2000">
          <a:solidFill>
            <a:srgbClr val="646B86"/>
          </a:solidFill>
          <a:latin typeface="+mn-lt"/>
        </a:defRPr>
      </a:lvl4pPr>
      <a:lvl5pPr marL="20574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har char="»"/>
        <a:defRPr sz="1600">
          <a:solidFill>
            <a:schemeClr val="tx1"/>
          </a:solidFill>
          <a:latin typeface="Georgia" pitchFamily="18" charset="0"/>
        </a:defRPr>
      </a:lvl5pPr>
      <a:lvl6pPr marL="25146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har char="»"/>
        <a:defRPr sz="1600">
          <a:solidFill>
            <a:schemeClr val="tx1"/>
          </a:solidFill>
          <a:latin typeface="Georgia" pitchFamily="18" charset="0"/>
        </a:defRPr>
      </a:lvl6pPr>
      <a:lvl7pPr marL="29718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har char="»"/>
        <a:defRPr sz="1600">
          <a:solidFill>
            <a:schemeClr val="tx1"/>
          </a:solidFill>
          <a:latin typeface="Georgia" pitchFamily="18" charset="0"/>
        </a:defRPr>
      </a:lvl7pPr>
      <a:lvl8pPr marL="34290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har char="»"/>
        <a:defRPr sz="1600">
          <a:solidFill>
            <a:schemeClr val="tx1"/>
          </a:solidFill>
          <a:latin typeface="Georgia" pitchFamily="18" charset="0"/>
        </a:defRPr>
      </a:lvl8pPr>
      <a:lvl9pPr marL="38862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har char="»"/>
        <a:defRPr sz="1600">
          <a:solidFill>
            <a:schemeClr val="tx1"/>
          </a:solidFill>
          <a:latin typeface="Georgia" pitchFamily="18" charset="0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1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2.bin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E0F3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3506" name="Picture 2" descr="C:\Econ9MEL\Images\Chapter 22 for pp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33507" name="Rectangle 3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533508" name="Rectangle 4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460805" name="Rectangle 5"/>
          <p:cNvSpPr>
            <a:spLocks noChangeArrowheads="1"/>
          </p:cNvSpPr>
          <p:nvPr/>
        </p:nvSpPr>
        <p:spPr bwMode="auto">
          <a:xfrm>
            <a:off x="0" y="4886325"/>
            <a:ext cx="9144000" cy="1971675"/>
          </a:xfrm>
          <a:prstGeom prst="rect">
            <a:avLst/>
          </a:prstGeom>
          <a:noFill/>
          <a:ln w="4127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/>
          <a:lstStyle/>
          <a:p>
            <a:pPr algn="ctr">
              <a:lnSpc>
                <a:spcPct val="95000"/>
              </a:lnSpc>
            </a:pPr>
            <a:r>
              <a:rPr lang="el-GR" sz="5900" b="1" dirty="0" smtClean="0">
                <a:solidFill>
                  <a:srgbClr val="003399"/>
                </a:solidFill>
                <a:latin typeface="Arial" charset="0"/>
              </a:rPr>
              <a:t>Μακροχρόνια Οικονομική</a:t>
            </a:r>
          </a:p>
          <a:p>
            <a:pPr algn="ctr">
              <a:lnSpc>
                <a:spcPct val="95000"/>
              </a:lnSpc>
            </a:pPr>
            <a:r>
              <a:rPr lang="el-GR" sz="5900" b="1" dirty="0" smtClean="0">
                <a:solidFill>
                  <a:srgbClr val="003399"/>
                </a:solidFill>
                <a:latin typeface="Arial" charset="0"/>
              </a:rPr>
              <a:t> Μεγέθυνση</a:t>
            </a:r>
            <a:endParaRPr lang="en-GB" sz="5900" dirty="0">
              <a:solidFill>
                <a:srgbClr val="003399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0" y="201613"/>
            <a:ext cx="9144000" cy="513346"/>
          </a:xfrm>
          <a:prstGeom prst="rect">
            <a:avLst/>
          </a:prstGeom>
          <a:noFill/>
          <a:ln w="22225">
            <a:noFill/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</a:pPr>
            <a:r>
              <a:rPr lang="el-GR" sz="2600" b="1" dirty="0">
                <a:solidFill>
                  <a:srgbClr val="660066"/>
                </a:solidFill>
                <a:latin typeface="Arial" charset="0"/>
              </a:rPr>
              <a:t>Μέσοι ετήσιοι ρυθμοί μεγέθυνσης, 1961-2015</a:t>
            </a:r>
            <a:endParaRPr lang="en-GB" sz="2600" b="1" dirty="0">
              <a:solidFill>
                <a:srgbClr val="660066"/>
              </a:solidFill>
              <a:latin typeface="Arial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" y="6418263"/>
            <a:ext cx="896112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l-GR" sz="1100" dirty="0">
                <a:solidFill>
                  <a:srgbClr val="C0C0C0"/>
                </a:solidFill>
                <a:latin typeface="Arial" charset="0"/>
                <a:cs typeface="Times New Roman" pitchFamily="18" charset="0"/>
              </a:rPr>
              <a:t>Σημειώσεις: (i) Τα δεδομένα για το 2014 και το 2015 βασίζονται σε προβλέψεις (ii) Τα στοιχεία για τη Γερμανία αφορούν μόνο τη Δυτική</a:t>
            </a:r>
          </a:p>
          <a:p>
            <a:r>
              <a:rPr lang="el-GR" sz="1100" dirty="0">
                <a:solidFill>
                  <a:srgbClr val="C0C0C0"/>
                </a:solidFill>
                <a:latin typeface="Arial" charset="0"/>
                <a:cs typeface="Times New Roman" pitchFamily="18" charset="0"/>
              </a:rPr>
              <a:t>Γερμανία έως το </a:t>
            </a:r>
            <a:r>
              <a:rPr lang="el-GR" sz="1100" dirty="0" smtClean="0">
                <a:solidFill>
                  <a:srgbClr val="C0C0C0"/>
                </a:solidFill>
                <a:latin typeface="Arial" charset="0"/>
                <a:cs typeface="Times New Roman" pitchFamily="18" charset="0"/>
              </a:rPr>
              <a:t>1991. Πηγή</a:t>
            </a:r>
            <a:r>
              <a:rPr lang="el-GR" sz="1100" dirty="0">
                <a:solidFill>
                  <a:srgbClr val="C0C0C0"/>
                </a:solidFill>
                <a:latin typeface="Arial" charset="0"/>
                <a:cs typeface="Times New Roman" pitchFamily="18" charset="0"/>
              </a:rPr>
              <a:t>: Τα δεδομένα βασίζονται στη βάση δεδομένων AMECO (Ευρωπαϊκή Επιτροπή, DGECFIN).</a:t>
            </a:r>
            <a:endParaRPr lang="en-GB" sz="1100" dirty="0">
              <a:solidFill>
                <a:srgbClr val="C0C0C0"/>
              </a:solidFill>
              <a:latin typeface="Arial" charset="0"/>
            </a:endParaRPr>
          </a:p>
        </p:txBody>
      </p:sp>
      <p:graphicFrame>
        <p:nvGraphicFramePr>
          <p:cNvPr id="7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5377643"/>
              </p:ext>
            </p:extLst>
          </p:nvPr>
        </p:nvGraphicFramePr>
        <p:xfrm>
          <a:off x="211016" y="1308291"/>
          <a:ext cx="8750104" cy="4881495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2187526"/>
                <a:gridCol w="2187526"/>
                <a:gridCol w="2187526"/>
                <a:gridCol w="2187526"/>
              </a:tblGrid>
              <a:tr h="942345">
                <a:tc>
                  <a:txBody>
                    <a:bodyPr/>
                    <a:lstStyle/>
                    <a:p>
                      <a:endParaRPr sz="1400" dirty="0">
                        <a:latin typeface="+mn-lt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defTabSz="0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Πραγματικό ΑΕΠ</a:t>
                      </a:r>
                      <a:endParaRPr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340360" indent="0" algn="ctr" defTabSz="0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</a:rPr>
                        <a:t>Πραγματικό ΑΕΠ ανά εργαζόμενο</a:t>
                      </a:r>
                      <a:endParaRPr sz="14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657225" indent="0" algn="ctr" defTabSz="0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7030A0"/>
                          </a:solidFill>
                          <a:latin typeface="+mn-lt"/>
                        </a:rPr>
                        <a:t>Πραγματικό κατά κεφαλήν ΑΕΠ</a:t>
                      </a:r>
                      <a:endParaRPr sz="1400" dirty="0">
                        <a:solidFill>
                          <a:srgbClr val="7030A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93915">
                <a:tc>
                  <a:txBody>
                    <a:bodyPr/>
                    <a:lstStyle/>
                    <a:p>
                      <a:pPr marL="19050">
                        <a:lnSpc>
                          <a:spcPct val="100000"/>
                        </a:lnSpc>
                      </a:pPr>
                      <a:r>
                        <a:rPr sz="1400" b="1" dirty="0">
                          <a:latin typeface="+mn-lt"/>
                        </a:rPr>
                        <a:t>Καναδάς</a:t>
                      </a:r>
                      <a:endParaRPr sz="1400" b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2069" indent="0" algn="ctr" defTabSz="0">
                        <a:lnSpc>
                          <a:spcPct val="100000"/>
                        </a:lnSpc>
                      </a:pPr>
                      <a:r>
                        <a:rPr sz="16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3,3</a:t>
                      </a:r>
                      <a:endParaRPr sz="16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7314" indent="0" algn="ctr" defTabSz="0">
                        <a:lnSpc>
                          <a:spcPct val="100000"/>
                        </a:lnSpc>
                      </a:pPr>
                      <a:r>
                        <a:rPr sz="16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</a:rPr>
                        <a:t>1,3</a:t>
                      </a:r>
                      <a:endParaRPr sz="16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309880" indent="0" algn="ctr" defTabSz="0">
                        <a:lnSpc>
                          <a:spcPct val="100000"/>
                        </a:lnSpc>
                      </a:pPr>
                      <a:r>
                        <a:rPr sz="1600" dirty="0">
                          <a:solidFill>
                            <a:srgbClr val="7030A0"/>
                          </a:solidFill>
                          <a:latin typeface="+mn-lt"/>
                        </a:rPr>
                        <a:t>2,0</a:t>
                      </a:r>
                      <a:endParaRPr sz="1600" dirty="0">
                        <a:solidFill>
                          <a:srgbClr val="7030A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93915">
                <a:tc>
                  <a:txBody>
                    <a:bodyPr/>
                    <a:lstStyle/>
                    <a:p>
                      <a:pPr marL="19050">
                        <a:lnSpc>
                          <a:spcPct val="100000"/>
                        </a:lnSpc>
                      </a:pPr>
                      <a:r>
                        <a:rPr sz="1400" b="1" dirty="0">
                          <a:latin typeface="+mn-lt"/>
                        </a:rPr>
                        <a:t>Γαλλία</a:t>
                      </a:r>
                      <a:endParaRPr sz="1400" b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2069" indent="0" algn="ctr" defTabSz="0">
                        <a:lnSpc>
                          <a:spcPct val="100000"/>
                        </a:lnSpc>
                      </a:pPr>
                      <a:r>
                        <a:rPr sz="16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2,8</a:t>
                      </a:r>
                      <a:endParaRPr sz="16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7314" indent="0" algn="ctr" defTabSz="0">
                        <a:lnSpc>
                          <a:spcPct val="100000"/>
                        </a:lnSpc>
                      </a:pPr>
                      <a:r>
                        <a:rPr sz="16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</a:rPr>
                        <a:t>2,3</a:t>
                      </a:r>
                      <a:endParaRPr sz="16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309880" indent="0" algn="ctr" defTabSz="0">
                        <a:lnSpc>
                          <a:spcPct val="100000"/>
                        </a:lnSpc>
                      </a:pPr>
                      <a:r>
                        <a:rPr sz="1600" dirty="0">
                          <a:solidFill>
                            <a:srgbClr val="7030A0"/>
                          </a:solidFill>
                          <a:latin typeface="+mn-lt"/>
                        </a:rPr>
                        <a:t>2,1</a:t>
                      </a:r>
                      <a:endParaRPr sz="1600" dirty="0">
                        <a:solidFill>
                          <a:srgbClr val="7030A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93915">
                <a:tc>
                  <a:txBody>
                    <a:bodyPr/>
                    <a:lstStyle/>
                    <a:p>
                      <a:pPr marL="19050">
                        <a:lnSpc>
                          <a:spcPct val="100000"/>
                        </a:lnSpc>
                      </a:pPr>
                      <a:r>
                        <a:rPr sz="1400" b="1" dirty="0">
                          <a:latin typeface="+mn-lt"/>
                        </a:rPr>
                        <a:t>Γερμανία</a:t>
                      </a:r>
                      <a:endParaRPr sz="1400" b="1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2069" indent="0" algn="ctr" defTabSz="0">
                        <a:lnSpc>
                          <a:spcPct val="100000"/>
                        </a:lnSpc>
                      </a:pPr>
                      <a:r>
                        <a:rPr sz="16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2,4</a:t>
                      </a:r>
                      <a:endParaRPr sz="16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7314" indent="0" algn="ctr" defTabSz="0">
                        <a:lnSpc>
                          <a:spcPct val="100000"/>
                        </a:lnSpc>
                      </a:pPr>
                      <a:r>
                        <a:rPr sz="16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</a:rPr>
                        <a:t>1,9</a:t>
                      </a:r>
                      <a:endParaRPr sz="16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309880" indent="0" algn="ctr" defTabSz="0">
                        <a:lnSpc>
                          <a:spcPct val="100000"/>
                        </a:lnSpc>
                      </a:pPr>
                      <a:r>
                        <a:rPr sz="1600" dirty="0">
                          <a:solidFill>
                            <a:srgbClr val="7030A0"/>
                          </a:solidFill>
                          <a:latin typeface="+mn-lt"/>
                        </a:rPr>
                        <a:t>2,1</a:t>
                      </a:r>
                      <a:endParaRPr sz="1600" dirty="0">
                        <a:solidFill>
                          <a:srgbClr val="7030A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93915">
                <a:tc>
                  <a:txBody>
                    <a:bodyPr/>
                    <a:lstStyle/>
                    <a:p>
                      <a:pPr marL="19050">
                        <a:lnSpc>
                          <a:spcPct val="100000"/>
                        </a:lnSpc>
                      </a:pPr>
                      <a:r>
                        <a:rPr sz="1400" b="1" dirty="0">
                          <a:latin typeface="+mn-lt"/>
                        </a:rPr>
                        <a:t>Ιρλανδία</a:t>
                      </a:r>
                      <a:endParaRPr sz="1400" b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2069" indent="0" algn="ctr" defTabSz="0">
                        <a:lnSpc>
                          <a:spcPct val="100000"/>
                        </a:lnSpc>
                      </a:pPr>
                      <a:r>
                        <a:rPr sz="16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4,2</a:t>
                      </a:r>
                      <a:endParaRPr sz="16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7314" indent="0" algn="ctr" defTabSz="0">
                        <a:lnSpc>
                          <a:spcPct val="100000"/>
                        </a:lnSpc>
                      </a:pPr>
                      <a:r>
                        <a:rPr sz="16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</a:rPr>
                        <a:t>3,1</a:t>
                      </a:r>
                      <a:endParaRPr sz="16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309880" indent="0" algn="ctr" defTabSz="0">
                        <a:lnSpc>
                          <a:spcPct val="100000"/>
                        </a:lnSpc>
                      </a:pPr>
                      <a:r>
                        <a:rPr sz="1600" dirty="0">
                          <a:solidFill>
                            <a:srgbClr val="7030A0"/>
                          </a:solidFill>
                          <a:latin typeface="+mn-lt"/>
                        </a:rPr>
                        <a:t>3,3</a:t>
                      </a:r>
                      <a:endParaRPr sz="1600" dirty="0">
                        <a:solidFill>
                          <a:srgbClr val="7030A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93915">
                <a:tc>
                  <a:txBody>
                    <a:bodyPr/>
                    <a:lstStyle/>
                    <a:p>
                      <a:pPr marL="19050">
                        <a:lnSpc>
                          <a:spcPct val="100000"/>
                        </a:lnSpc>
                      </a:pPr>
                      <a:r>
                        <a:rPr sz="1400" b="1" dirty="0">
                          <a:latin typeface="+mn-lt"/>
                        </a:rPr>
                        <a:t>Ιταλία</a:t>
                      </a:r>
                      <a:endParaRPr sz="1400" b="1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2069" indent="0" algn="ctr" defTabSz="0">
                        <a:lnSpc>
                          <a:spcPct val="100000"/>
                        </a:lnSpc>
                      </a:pPr>
                      <a:r>
                        <a:rPr sz="16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2,5</a:t>
                      </a:r>
                      <a:endParaRPr sz="16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7314" indent="0" algn="ctr" defTabSz="0">
                        <a:lnSpc>
                          <a:spcPct val="100000"/>
                        </a:lnSpc>
                      </a:pPr>
                      <a:r>
                        <a:rPr sz="16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</a:rPr>
                        <a:t>2,3</a:t>
                      </a:r>
                      <a:endParaRPr sz="16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309880" indent="0" algn="ctr" defTabSz="0">
                        <a:lnSpc>
                          <a:spcPct val="100000"/>
                        </a:lnSpc>
                      </a:pPr>
                      <a:r>
                        <a:rPr sz="1600" dirty="0">
                          <a:solidFill>
                            <a:srgbClr val="7030A0"/>
                          </a:solidFill>
                          <a:latin typeface="+mn-lt"/>
                        </a:rPr>
                        <a:t>2,2</a:t>
                      </a:r>
                      <a:endParaRPr sz="1600" dirty="0">
                        <a:solidFill>
                          <a:srgbClr val="7030A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93915">
                <a:tc>
                  <a:txBody>
                    <a:bodyPr/>
                    <a:lstStyle/>
                    <a:p>
                      <a:pPr marL="19050">
                        <a:lnSpc>
                          <a:spcPct val="100000"/>
                        </a:lnSpc>
                      </a:pPr>
                      <a:r>
                        <a:rPr sz="1400" b="1" dirty="0">
                          <a:latin typeface="+mn-lt"/>
                        </a:rPr>
                        <a:t>Ιαπωνία</a:t>
                      </a:r>
                      <a:endParaRPr sz="1400" b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2069" indent="0" algn="ctr" defTabSz="0">
                        <a:lnSpc>
                          <a:spcPct val="100000"/>
                        </a:lnSpc>
                      </a:pPr>
                      <a:r>
                        <a:rPr sz="16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4,0</a:t>
                      </a:r>
                      <a:endParaRPr sz="16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7314" indent="0" algn="ctr" defTabSz="0">
                        <a:lnSpc>
                          <a:spcPct val="100000"/>
                        </a:lnSpc>
                      </a:pPr>
                      <a:r>
                        <a:rPr sz="16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</a:rPr>
                        <a:t>3,4</a:t>
                      </a:r>
                      <a:endParaRPr sz="16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309880" indent="0" algn="ctr" defTabSz="0">
                        <a:lnSpc>
                          <a:spcPct val="100000"/>
                        </a:lnSpc>
                      </a:pPr>
                      <a:r>
                        <a:rPr sz="1600" dirty="0">
                          <a:solidFill>
                            <a:srgbClr val="7030A0"/>
                          </a:solidFill>
                          <a:latin typeface="+mn-lt"/>
                        </a:rPr>
                        <a:t>3,4</a:t>
                      </a:r>
                      <a:endParaRPr sz="1600" dirty="0">
                        <a:solidFill>
                          <a:srgbClr val="7030A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93915">
                <a:tc>
                  <a:txBody>
                    <a:bodyPr/>
                    <a:lstStyle/>
                    <a:p>
                      <a:pPr marL="19050">
                        <a:lnSpc>
                          <a:spcPct val="100000"/>
                        </a:lnSpc>
                      </a:pPr>
                      <a:r>
                        <a:rPr sz="1400" b="1" dirty="0">
                          <a:latin typeface="+mn-lt"/>
                        </a:rPr>
                        <a:t>Ολλανδία</a:t>
                      </a:r>
                      <a:endParaRPr sz="1400" b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2069" indent="0" algn="ctr" defTabSz="0">
                        <a:lnSpc>
                          <a:spcPct val="100000"/>
                        </a:lnSpc>
                      </a:pPr>
                      <a:r>
                        <a:rPr sz="16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2,7</a:t>
                      </a:r>
                      <a:endParaRPr sz="16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7314" indent="0" algn="ctr" defTabSz="0">
                        <a:lnSpc>
                          <a:spcPct val="100000"/>
                        </a:lnSpc>
                      </a:pPr>
                      <a:r>
                        <a:rPr sz="16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</a:rPr>
                        <a:t>1,9</a:t>
                      </a:r>
                      <a:endParaRPr sz="16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309880" indent="0" algn="ctr" defTabSz="0">
                        <a:lnSpc>
                          <a:spcPct val="100000"/>
                        </a:lnSpc>
                      </a:pPr>
                      <a:r>
                        <a:rPr sz="1600" dirty="0">
                          <a:solidFill>
                            <a:srgbClr val="7030A0"/>
                          </a:solidFill>
                          <a:latin typeface="+mn-lt"/>
                        </a:rPr>
                        <a:t>2,0</a:t>
                      </a:r>
                      <a:endParaRPr sz="1600" dirty="0">
                        <a:solidFill>
                          <a:srgbClr val="7030A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93915">
                <a:tc>
                  <a:txBody>
                    <a:bodyPr/>
                    <a:lstStyle/>
                    <a:p>
                      <a:pPr marL="19050">
                        <a:lnSpc>
                          <a:spcPct val="100000"/>
                        </a:lnSpc>
                      </a:pPr>
                      <a:r>
                        <a:rPr sz="1400" b="1" dirty="0">
                          <a:latin typeface="+mn-lt"/>
                        </a:rPr>
                        <a:t>Ισπανία</a:t>
                      </a:r>
                      <a:endParaRPr sz="1400" b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2069" indent="0" algn="ctr" defTabSz="0">
                        <a:lnSpc>
                          <a:spcPct val="100000"/>
                        </a:lnSpc>
                      </a:pPr>
                      <a:r>
                        <a:rPr sz="16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3,4</a:t>
                      </a:r>
                      <a:endParaRPr sz="16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7314" indent="0" algn="ctr" defTabSz="0">
                        <a:lnSpc>
                          <a:spcPct val="100000"/>
                        </a:lnSpc>
                      </a:pPr>
                      <a:r>
                        <a:rPr sz="16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</a:rPr>
                        <a:t>2,9</a:t>
                      </a:r>
                      <a:endParaRPr sz="16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309880" indent="0" algn="ctr" defTabSz="0">
                        <a:lnSpc>
                          <a:spcPct val="100000"/>
                        </a:lnSpc>
                      </a:pPr>
                      <a:r>
                        <a:rPr sz="1600" dirty="0">
                          <a:solidFill>
                            <a:srgbClr val="7030A0"/>
                          </a:solidFill>
                          <a:latin typeface="+mn-lt"/>
                        </a:rPr>
                        <a:t>2,7</a:t>
                      </a:r>
                      <a:endParaRPr sz="1600" dirty="0">
                        <a:solidFill>
                          <a:srgbClr val="7030A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93915">
                <a:tc>
                  <a:txBody>
                    <a:bodyPr/>
                    <a:lstStyle/>
                    <a:p>
                      <a:pPr marL="19050">
                        <a:lnSpc>
                          <a:spcPct val="100000"/>
                        </a:lnSpc>
                      </a:pPr>
                      <a:r>
                        <a:rPr sz="1400" b="1" dirty="0">
                          <a:latin typeface="+mn-lt"/>
                        </a:rPr>
                        <a:t>Ην. Βασίλειο</a:t>
                      </a:r>
                      <a:endParaRPr sz="1400" b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2069" indent="0" algn="ctr" defTabSz="0">
                        <a:lnSpc>
                          <a:spcPct val="100000"/>
                        </a:lnSpc>
                      </a:pPr>
                      <a:r>
                        <a:rPr sz="16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2,4</a:t>
                      </a:r>
                      <a:endParaRPr sz="16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7314" indent="0" algn="ctr" defTabSz="0">
                        <a:lnSpc>
                          <a:spcPct val="100000"/>
                        </a:lnSpc>
                      </a:pPr>
                      <a:r>
                        <a:rPr sz="16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</a:rPr>
                        <a:t>1,9</a:t>
                      </a:r>
                      <a:endParaRPr sz="16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309880" indent="0" algn="ctr" defTabSz="0">
                        <a:lnSpc>
                          <a:spcPct val="100000"/>
                        </a:lnSpc>
                      </a:pPr>
                      <a:r>
                        <a:rPr sz="1600" dirty="0">
                          <a:solidFill>
                            <a:srgbClr val="7030A0"/>
                          </a:solidFill>
                          <a:latin typeface="+mn-lt"/>
                        </a:rPr>
                        <a:t>2,0</a:t>
                      </a:r>
                      <a:endParaRPr sz="1600" dirty="0">
                        <a:solidFill>
                          <a:srgbClr val="7030A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93915">
                <a:tc>
                  <a:txBody>
                    <a:bodyPr/>
                    <a:lstStyle/>
                    <a:p>
                      <a:pPr marL="19050">
                        <a:lnSpc>
                          <a:spcPct val="100000"/>
                        </a:lnSpc>
                      </a:pPr>
                      <a:r>
                        <a:rPr sz="1400" b="1" dirty="0">
                          <a:latin typeface="+mn-lt"/>
                        </a:rPr>
                        <a:t>ΗΠΑ</a:t>
                      </a:r>
                      <a:endParaRPr sz="1400" b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2069" indent="0" algn="ctr" defTabSz="0">
                        <a:lnSpc>
                          <a:spcPct val="100000"/>
                        </a:lnSpc>
                      </a:pPr>
                      <a:r>
                        <a:rPr sz="16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3,1</a:t>
                      </a:r>
                      <a:endParaRPr sz="16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7314" indent="0" algn="ctr" defTabSz="0">
                        <a:lnSpc>
                          <a:spcPct val="100000"/>
                        </a:lnSpc>
                      </a:pPr>
                      <a:r>
                        <a:rPr sz="16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</a:rPr>
                        <a:t>1,7</a:t>
                      </a:r>
                      <a:endParaRPr sz="16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309880" indent="0" algn="ctr" defTabSz="0">
                        <a:lnSpc>
                          <a:spcPct val="100000"/>
                        </a:lnSpc>
                      </a:pPr>
                      <a:r>
                        <a:rPr sz="1600" dirty="0">
                          <a:solidFill>
                            <a:srgbClr val="7030A0"/>
                          </a:solidFill>
                          <a:latin typeface="+mn-lt"/>
                        </a:rPr>
                        <a:t>2,1</a:t>
                      </a:r>
                      <a:endParaRPr sz="1600" dirty="0">
                        <a:solidFill>
                          <a:srgbClr val="7030A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0" y="39688"/>
            <a:ext cx="9144000" cy="847725"/>
          </a:xfrm>
          <a:prstGeom prst="rect">
            <a:avLst/>
          </a:prstGeom>
          <a:noFill/>
          <a:ln w="22225">
            <a:noFill/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>
            <a:spAutoFit/>
          </a:bodyPr>
          <a:lstStyle/>
          <a:p>
            <a:pPr algn="ctr">
              <a:lnSpc>
                <a:spcPct val="95000"/>
              </a:lnSpc>
            </a:pPr>
            <a:r>
              <a:rPr lang="el-GR" sz="2600" b="1" dirty="0">
                <a:solidFill>
                  <a:srgbClr val="660066"/>
                </a:solidFill>
                <a:latin typeface="Arial" charset="0"/>
                <a:cs typeface="Times New Roman" pitchFamily="18" charset="0"/>
              </a:rPr>
              <a:t>Μέσος ρυθμός οικονομικής μεγέθυνσης</a:t>
            </a:r>
          </a:p>
          <a:p>
            <a:pPr algn="ctr">
              <a:lnSpc>
                <a:spcPct val="95000"/>
              </a:lnSpc>
            </a:pPr>
            <a:r>
              <a:rPr lang="el-GR" sz="2600" b="1" dirty="0">
                <a:solidFill>
                  <a:srgbClr val="660066"/>
                </a:solidFill>
                <a:latin typeface="Arial" charset="0"/>
                <a:cs typeface="Times New Roman" pitchFamily="18" charset="0"/>
              </a:rPr>
              <a:t>1995-2015 σε σταθερές τιμές: συνολικά και κατά κεφαλήν</a:t>
            </a:r>
            <a:endParaRPr lang="en-GB" sz="2600" b="1" dirty="0">
              <a:solidFill>
                <a:srgbClr val="660066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0" y="6545263"/>
            <a:ext cx="855471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altLang="zh-CN" sz="1200" dirty="0">
                <a:solidFill>
                  <a:srgbClr val="B2B2B2"/>
                </a:solidFill>
                <a:latin typeface="Arial" charset="0"/>
                <a:ea typeface="SimSun" pitchFamily="2" charset="-122"/>
              </a:rPr>
              <a:t>Πηγή: Υπολογισμοί του συγγραφέα βάσει των στοιχείων της </a:t>
            </a:r>
            <a:r>
              <a:rPr lang="el-GR" altLang="zh-CN" sz="1200" dirty="0" smtClean="0">
                <a:solidFill>
                  <a:srgbClr val="B2B2B2"/>
                </a:solidFill>
                <a:latin typeface="Arial" charset="0"/>
                <a:ea typeface="SimSun" pitchFamily="2" charset="-122"/>
              </a:rPr>
              <a:t>Βάσης </a:t>
            </a:r>
            <a:r>
              <a:rPr lang="el-GR" altLang="zh-CN" sz="1200" dirty="0" err="1">
                <a:solidFill>
                  <a:srgbClr val="B2B2B2"/>
                </a:solidFill>
                <a:latin typeface="Arial" charset="0"/>
                <a:ea typeface="SimSun" pitchFamily="2" charset="-122"/>
              </a:rPr>
              <a:t>World</a:t>
            </a:r>
            <a:r>
              <a:rPr lang="el-GR" altLang="zh-CN" sz="1200" dirty="0">
                <a:solidFill>
                  <a:srgbClr val="B2B2B2"/>
                </a:solidFill>
                <a:latin typeface="Arial" charset="0"/>
                <a:ea typeface="SimSun" pitchFamily="2" charset="-122"/>
              </a:rPr>
              <a:t> </a:t>
            </a:r>
            <a:r>
              <a:rPr lang="el-GR" altLang="zh-CN" sz="1200" dirty="0" err="1">
                <a:solidFill>
                  <a:srgbClr val="B2B2B2"/>
                </a:solidFill>
                <a:latin typeface="Arial" charset="0"/>
                <a:ea typeface="SimSun" pitchFamily="2" charset="-122"/>
              </a:rPr>
              <a:t>Economic</a:t>
            </a:r>
            <a:r>
              <a:rPr lang="el-GR" altLang="zh-CN" sz="1200" dirty="0">
                <a:solidFill>
                  <a:srgbClr val="B2B2B2"/>
                </a:solidFill>
                <a:latin typeface="Arial" charset="0"/>
                <a:ea typeface="SimSun" pitchFamily="2" charset="-122"/>
              </a:rPr>
              <a:t> Outlook (Διεθνές Νομισματικό Ταμείο).</a:t>
            </a:r>
            <a:endParaRPr lang="en-GB" sz="1200" dirty="0">
              <a:solidFill>
                <a:srgbClr val="B2B2B2"/>
              </a:solidFill>
              <a:latin typeface="Arial" charset="0"/>
              <a:cs typeface="Times New Roman" pitchFamily="18" charset="0"/>
            </a:endParaRPr>
          </a:p>
        </p:txBody>
      </p:sp>
      <p:graphicFrame>
        <p:nvGraphicFramePr>
          <p:cNvPr id="7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2639493"/>
              </p:ext>
            </p:extLst>
          </p:nvPr>
        </p:nvGraphicFramePr>
        <p:xfrm>
          <a:off x="1667021" y="1111347"/>
          <a:ext cx="5809959" cy="545740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36653"/>
                <a:gridCol w="1936653"/>
                <a:gridCol w="1936653"/>
              </a:tblGrid>
              <a:tr h="295422">
                <a:tc>
                  <a:txBody>
                    <a:bodyPr/>
                    <a:lstStyle/>
                    <a:p>
                      <a:pPr algn="ctr"/>
                      <a:endParaRPr sz="1400" b="1" dirty="0">
                        <a:latin typeface="+mn-lt"/>
                      </a:endParaRPr>
                    </a:p>
                  </a:txBody>
                  <a:tcPr marL="0" marR="0" marT="0" marB="0" anchor="ctr">
                    <a:lnB w="6350">
                      <a:solidFill>
                        <a:srgbClr val="77787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2245" algn="ctr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Πραγματικό ΑΕΠ</a:t>
                      </a:r>
                    </a:p>
                  </a:txBody>
                  <a:tcPr marL="0" marR="0" marT="0" marB="0" anchor="ctr">
                    <a:lnB w="6350">
                      <a:solidFill>
                        <a:srgbClr val="77787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4310" marR="140970" indent="-76835" algn="ctr">
                        <a:lnSpc>
                          <a:spcPct val="101800"/>
                        </a:lnSpc>
                      </a:pPr>
                      <a:r>
                        <a:rPr sz="14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Πραγματικό κατά κεφαλήν ΑΕΠ</a:t>
                      </a:r>
                    </a:p>
                  </a:txBody>
                  <a:tcPr marL="0" marR="0" marT="0" marB="0" anchor="ctr">
                    <a:lnB w="6350">
                      <a:solidFill>
                        <a:srgbClr val="77787B"/>
                      </a:solidFill>
                      <a:prstDash val="solid"/>
                    </a:lnB>
                  </a:tcPr>
                </a:tc>
              </a:tr>
              <a:tr h="295422">
                <a:tc>
                  <a:txBody>
                    <a:bodyPr/>
                    <a:lstStyle/>
                    <a:p>
                      <a:pPr marL="34925" algn="ctr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Αυστραλία</a:t>
                      </a:r>
                      <a:endParaRPr sz="1400" b="1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T w="6350">
                      <a:solidFill>
                        <a:srgbClr val="77787B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64135" algn="ctr">
                        <a:lnSpc>
                          <a:spcPct val="100000"/>
                        </a:lnSpc>
                      </a:pPr>
                      <a:endParaRPr sz="14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T w="6350">
                      <a:solidFill>
                        <a:srgbClr val="77787B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22860" algn="ctr">
                        <a:lnSpc>
                          <a:spcPct val="100000"/>
                        </a:lnSpc>
                      </a:pPr>
                      <a:endParaRPr sz="1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T w="6350">
                      <a:solidFill>
                        <a:srgbClr val="77787B"/>
                      </a:solidFill>
                      <a:prstDash val="solid"/>
                    </a:lnT>
                  </a:tcPr>
                </a:tc>
              </a:tr>
              <a:tr h="295422">
                <a:tc>
                  <a:txBody>
                    <a:bodyPr/>
                    <a:lstStyle/>
                    <a:p>
                      <a:pPr marL="34925" algn="ctr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Βραζιλία</a:t>
                      </a:r>
                      <a:endParaRPr sz="1400" b="1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4135" algn="ctr">
                        <a:lnSpc>
                          <a:spcPct val="100000"/>
                        </a:lnSpc>
                      </a:pPr>
                      <a:endParaRPr sz="14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22860" algn="ctr">
                        <a:lnSpc>
                          <a:spcPct val="100000"/>
                        </a:lnSpc>
                      </a:pPr>
                      <a:endParaRPr sz="1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</a:tr>
              <a:tr h="295422">
                <a:tc>
                  <a:txBody>
                    <a:bodyPr/>
                    <a:lstStyle/>
                    <a:p>
                      <a:pPr marL="34925" algn="ctr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Καναδάς</a:t>
                      </a:r>
                      <a:endParaRPr sz="1400" b="1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4135" algn="ctr">
                        <a:lnSpc>
                          <a:spcPct val="100000"/>
                        </a:lnSpc>
                      </a:pPr>
                      <a:endParaRPr sz="14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22860" algn="ctr">
                        <a:lnSpc>
                          <a:spcPct val="100000"/>
                        </a:lnSpc>
                      </a:pPr>
                      <a:endParaRPr sz="1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</a:tr>
              <a:tr h="295422">
                <a:tc>
                  <a:txBody>
                    <a:bodyPr/>
                    <a:lstStyle/>
                    <a:p>
                      <a:pPr marL="34925" algn="ctr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Κίνα</a:t>
                      </a:r>
                      <a:endParaRPr sz="1400" b="1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4135" algn="ctr">
                        <a:lnSpc>
                          <a:spcPct val="100000"/>
                        </a:lnSpc>
                      </a:pPr>
                      <a:endParaRPr sz="14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22860" algn="ctr">
                        <a:lnSpc>
                          <a:spcPct val="100000"/>
                        </a:lnSpc>
                      </a:pPr>
                      <a:endParaRPr sz="1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</a:tr>
              <a:tr h="295422">
                <a:tc>
                  <a:txBody>
                    <a:bodyPr/>
                    <a:lstStyle/>
                    <a:p>
                      <a:pPr marL="34925" algn="ctr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Γαλλία</a:t>
                      </a:r>
                      <a:endParaRPr sz="1400" b="1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4135" algn="ctr">
                        <a:lnSpc>
                          <a:spcPct val="100000"/>
                        </a:lnSpc>
                      </a:pPr>
                      <a:endParaRPr sz="14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22860" algn="ctr">
                        <a:lnSpc>
                          <a:spcPct val="100000"/>
                        </a:lnSpc>
                      </a:pPr>
                      <a:endParaRPr sz="1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</a:tr>
              <a:tr h="295422">
                <a:tc>
                  <a:txBody>
                    <a:bodyPr/>
                    <a:lstStyle/>
                    <a:p>
                      <a:pPr marL="34925" algn="ctr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Γερμανία</a:t>
                      </a:r>
                      <a:endParaRPr sz="1400" b="1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4135" algn="ctr">
                        <a:lnSpc>
                          <a:spcPct val="100000"/>
                        </a:lnSpc>
                      </a:pPr>
                      <a:endParaRPr sz="14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22860" algn="ctr">
                        <a:lnSpc>
                          <a:spcPct val="100000"/>
                        </a:lnSpc>
                      </a:pPr>
                      <a:endParaRPr sz="1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</a:tr>
              <a:tr h="295422">
                <a:tc>
                  <a:txBody>
                    <a:bodyPr/>
                    <a:lstStyle/>
                    <a:p>
                      <a:pPr marL="34925" algn="ctr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Ινδία</a:t>
                      </a:r>
                      <a:endParaRPr sz="1400" b="1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4135" algn="ctr">
                        <a:lnSpc>
                          <a:spcPct val="100000"/>
                        </a:lnSpc>
                      </a:pPr>
                      <a:endParaRPr sz="14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22860" algn="ctr">
                        <a:lnSpc>
                          <a:spcPct val="100000"/>
                        </a:lnSpc>
                      </a:pPr>
                      <a:endParaRPr sz="1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</a:tr>
              <a:tr h="295422">
                <a:tc>
                  <a:txBody>
                    <a:bodyPr/>
                    <a:lstStyle/>
                    <a:p>
                      <a:pPr marL="34925" algn="ctr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Ιρλανδία</a:t>
                      </a:r>
                      <a:endParaRPr sz="1400" b="1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4135" algn="ctr">
                        <a:lnSpc>
                          <a:spcPct val="100000"/>
                        </a:lnSpc>
                      </a:pPr>
                      <a:endParaRPr sz="14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22860" algn="ctr">
                        <a:lnSpc>
                          <a:spcPct val="100000"/>
                        </a:lnSpc>
                      </a:pPr>
                      <a:endParaRPr sz="1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</a:tr>
              <a:tr h="295422">
                <a:tc>
                  <a:txBody>
                    <a:bodyPr/>
                    <a:lstStyle/>
                    <a:p>
                      <a:pPr marL="34925" algn="ctr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Ιταλία</a:t>
                      </a:r>
                      <a:endParaRPr sz="1400" b="1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4135" algn="ctr">
                        <a:lnSpc>
                          <a:spcPct val="100000"/>
                        </a:lnSpc>
                      </a:pPr>
                      <a:endParaRPr sz="14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22860" algn="ctr">
                        <a:lnSpc>
                          <a:spcPct val="100000"/>
                        </a:lnSpc>
                      </a:pPr>
                      <a:endParaRPr sz="1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</a:tr>
              <a:tr h="295422">
                <a:tc>
                  <a:txBody>
                    <a:bodyPr/>
                    <a:lstStyle/>
                    <a:p>
                      <a:pPr marL="34925" algn="ctr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Ιαπωνία</a:t>
                      </a:r>
                      <a:endParaRPr sz="1400" b="1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4135" algn="ctr">
                        <a:lnSpc>
                          <a:spcPct val="100000"/>
                        </a:lnSpc>
                      </a:pPr>
                      <a:endParaRPr sz="14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22860" algn="ctr">
                        <a:lnSpc>
                          <a:spcPct val="100000"/>
                        </a:lnSpc>
                      </a:pPr>
                      <a:endParaRPr sz="1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</a:tr>
              <a:tr h="295422">
                <a:tc>
                  <a:txBody>
                    <a:bodyPr/>
                    <a:lstStyle/>
                    <a:p>
                      <a:pPr marL="34925" algn="ctr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Μαλαισία</a:t>
                      </a:r>
                      <a:endParaRPr sz="1400" b="1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4135" algn="ctr">
                        <a:lnSpc>
                          <a:spcPct val="100000"/>
                        </a:lnSpc>
                      </a:pPr>
                      <a:endParaRPr sz="14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22860" algn="ctr">
                        <a:lnSpc>
                          <a:spcPct val="100000"/>
                        </a:lnSpc>
                      </a:pPr>
                      <a:endParaRPr sz="1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</a:tr>
              <a:tr h="295422">
                <a:tc>
                  <a:txBody>
                    <a:bodyPr/>
                    <a:lstStyle/>
                    <a:p>
                      <a:pPr marL="34925" algn="ctr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Ολλανδία</a:t>
                      </a:r>
                      <a:endParaRPr sz="1400" b="1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4135" algn="ctr">
                        <a:lnSpc>
                          <a:spcPct val="100000"/>
                        </a:lnSpc>
                      </a:pPr>
                      <a:endParaRPr sz="14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22860" algn="ctr">
                        <a:lnSpc>
                          <a:spcPct val="100000"/>
                        </a:lnSpc>
                      </a:pPr>
                      <a:endParaRPr sz="1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</a:tr>
              <a:tr h="295422">
                <a:tc>
                  <a:txBody>
                    <a:bodyPr/>
                    <a:lstStyle/>
                    <a:p>
                      <a:pPr marL="34925" algn="ctr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Ρωσία</a:t>
                      </a:r>
                      <a:endParaRPr sz="1400" b="1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4135" algn="ctr">
                        <a:lnSpc>
                          <a:spcPct val="100000"/>
                        </a:lnSpc>
                      </a:pPr>
                      <a:endParaRPr sz="14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22860" algn="ctr">
                        <a:lnSpc>
                          <a:spcPct val="100000"/>
                        </a:lnSpc>
                      </a:pPr>
                      <a:endParaRPr sz="1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</a:tr>
              <a:tr h="295422">
                <a:tc>
                  <a:txBody>
                    <a:bodyPr/>
                    <a:lstStyle/>
                    <a:p>
                      <a:pPr marL="34925" algn="ctr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Σιγκαπούρη</a:t>
                      </a:r>
                      <a:endParaRPr sz="1400" b="1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4135" algn="ctr">
                        <a:lnSpc>
                          <a:spcPct val="100000"/>
                        </a:lnSpc>
                      </a:pPr>
                      <a:endParaRPr sz="14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22860" algn="ctr">
                        <a:lnSpc>
                          <a:spcPct val="100000"/>
                        </a:lnSpc>
                      </a:pPr>
                      <a:endParaRPr sz="1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</a:tr>
              <a:tr h="295422">
                <a:tc>
                  <a:txBody>
                    <a:bodyPr/>
                    <a:lstStyle/>
                    <a:p>
                      <a:pPr marL="34925" algn="ctr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Ισπανία</a:t>
                      </a:r>
                      <a:endParaRPr sz="1400" b="1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4135" algn="ctr">
                        <a:lnSpc>
                          <a:spcPct val="100000"/>
                        </a:lnSpc>
                      </a:pPr>
                      <a:endParaRPr sz="14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22860" algn="ctr">
                        <a:lnSpc>
                          <a:spcPct val="100000"/>
                        </a:lnSpc>
                      </a:pPr>
                      <a:endParaRPr sz="1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</a:tr>
              <a:tr h="295422">
                <a:tc>
                  <a:txBody>
                    <a:bodyPr/>
                    <a:lstStyle/>
                    <a:p>
                      <a:pPr marL="34925" algn="ctr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Ην. Βασίλειο</a:t>
                      </a:r>
                      <a:endParaRPr sz="1400" b="1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4135" algn="ctr">
                        <a:lnSpc>
                          <a:spcPct val="100000"/>
                        </a:lnSpc>
                      </a:pPr>
                      <a:endParaRPr sz="14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22860" algn="ctr">
                        <a:lnSpc>
                          <a:spcPct val="100000"/>
                        </a:lnSpc>
                      </a:pPr>
                      <a:endParaRPr sz="1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</a:tr>
              <a:tr h="295422">
                <a:tc>
                  <a:txBody>
                    <a:bodyPr/>
                    <a:lstStyle/>
                    <a:p>
                      <a:pPr marL="34925" algn="ctr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Η.Π.Α.</a:t>
                      </a:r>
                      <a:endParaRPr sz="1400" b="1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4135" algn="ctr">
                        <a:lnSpc>
                          <a:spcPct val="100000"/>
                        </a:lnSpc>
                      </a:pPr>
                      <a:endParaRPr sz="14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22860" algn="ctr">
                        <a:lnSpc>
                          <a:spcPct val="100000"/>
                        </a:lnSpc>
                      </a:pPr>
                      <a:endParaRPr sz="1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0" y="39688"/>
            <a:ext cx="9144000" cy="847725"/>
          </a:xfrm>
          <a:prstGeom prst="rect">
            <a:avLst/>
          </a:prstGeom>
          <a:noFill/>
          <a:ln w="22225">
            <a:noFill/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>
            <a:spAutoFit/>
          </a:bodyPr>
          <a:lstStyle/>
          <a:p>
            <a:pPr algn="ctr">
              <a:lnSpc>
                <a:spcPct val="95000"/>
              </a:lnSpc>
            </a:pPr>
            <a:r>
              <a:rPr lang="el-GR" sz="2600" b="1" dirty="0">
                <a:solidFill>
                  <a:srgbClr val="660066"/>
                </a:solidFill>
                <a:latin typeface="Arial" charset="0"/>
                <a:cs typeface="Times New Roman" pitchFamily="18" charset="0"/>
              </a:rPr>
              <a:t>Μέσος ρυθμός οικονομικής μεγέθυνσης</a:t>
            </a:r>
          </a:p>
          <a:p>
            <a:pPr algn="ctr">
              <a:lnSpc>
                <a:spcPct val="95000"/>
              </a:lnSpc>
            </a:pPr>
            <a:r>
              <a:rPr lang="el-GR" sz="2600" b="1" dirty="0">
                <a:solidFill>
                  <a:srgbClr val="660066"/>
                </a:solidFill>
                <a:latin typeface="Arial" charset="0"/>
                <a:cs typeface="Times New Roman" pitchFamily="18" charset="0"/>
              </a:rPr>
              <a:t>1995-2015 σε σταθερές τιμές: συνολικά και κατά κεφαλήν</a:t>
            </a:r>
            <a:endParaRPr lang="en-GB" sz="2600" b="1" dirty="0">
              <a:solidFill>
                <a:srgbClr val="660066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0" y="6545263"/>
            <a:ext cx="855471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altLang="zh-CN" sz="1200" dirty="0">
                <a:solidFill>
                  <a:srgbClr val="B2B2B2"/>
                </a:solidFill>
                <a:latin typeface="Arial" charset="0"/>
                <a:ea typeface="SimSun" pitchFamily="2" charset="-122"/>
              </a:rPr>
              <a:t>Πηγή: Υπολογισμοί του συγγραφέα βάσει των στοιχείων της </a:t>
            </a:r>
            <a:r>
              <a:rPr lang="el-GR" altLang="zh-CN" sz="1200" dirty="0" smtClean="0">
                <a:solidFill>
                  <a:srgbClr val="B2B2B2"/>
                </a:solidFill>
                <a:latin typeface="Arial" charset="0"/>
                <a:ea typeface="SimSun" pitchFamily="2" charset="-122"/>
              </a:rPr>
              <a:t>Βάσης </a:t>
            </a:r>
            <a:r>
              <a:rPr lang="el-GR" altLang="zh-CN" sz="1200" dirty="0" err="1">
                <a:solidFill>
                  <a:srgbClr val="B2B2B2"/>
                </a:solidFill>
                <a:latin typeface="Arial" charset="0"/>
                <a:ea typeface="SimSun" pitchFamily="2" charset="-122"/>
              </a:rPr>
              <a:t>World</a:t>
            </a:r>
            <a:r>
              <a:rPr lang="el-GR" altLang="zh-CN" sz="1200" dirty="0">
                <a:solidFill>
                  <a:srgbClr val="B2B2B2"/>
                </a:solidFill>
                <a:latin typeface="Arial" charset="0"/>
                <a:ea typeface="SimSun" pitchFamily="2" charset="-122"/>
              </a:rPr>
              <a:t> </a:t>
            </a:r>
            <a:r>
              <a:rPr lang="el-GR" altLang="zh-CN" sz="1200" dirty="0" err="1">
                <a:solidFill>
                  <a:srgbClr val="B2B2B2"/>
                </a:solidFill>
                <a:latin typeface="Arial" charset="0"/>
                <a:ea typeface="SimSun" pitchFamily="2" charset="-122"/>
              </a:rPr>
              <a:t>Economic</a:t>
            </a:r>
            <a:r>
              <a:rPr lang="el-GR" altLang="zh-CN" sz="1200" dirty="0">
                <a:solidFill>
                  <a:srgbClr val="B2B2B2"/>
                </a:solidFill>
                <a:latin typeface="Arial" charset="0"/>
                <a:ea typeface="SimSun" pitchFamily="2" charset="-122"/>
              </a:rPr>
              <a:t> Outlook (Διεθνές Νομισματικό Ταμείο).</a:t>
            </a:r>
            <a:endParaRPr lang="en-GB" sz="1200" dirty="0">
              <a:solidFill>
                <a:srgbClr val="B2B2B2"/>
              </a:solidFill>
              <a:latin typeface="Arial" charset="0"/>
              <a:cs typeface="Times New Roman" pitchFamily="18" charset="0"/>
            </a:endParaRPr>
          </a:p>
        </p:txBody>
      </p:sp>
      <p:graphicFrame>
        <p:nvGraphicFramePr>
          <p:cNvPr id="7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5582301"/>
              </p:ext>
            </p:extLst>
          </p:nvPr>
        </p:nvGraphicFramePr>
        <p:xfrm>
          <a:off x="1667021" y="1111347"/>
          <a:ext cx="5809959" cy="545740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36653"/>
                <a:gridCol w="1936653"/>
                <a:gridCol w="1936653"/>
              </a:tblGrid>
              <a:tr h="295422">
                <a:tc>
                  <a:txBody>
                    <a:bodyPr/>
                    <a:lstStyle/>
                    <a:p>
                      <a:pPr algn="ctr"/>
                      <a:endParaRPr sz="1400" b="1" dirty="0">
                        <a:latin typeface="+mn-lt"/>
                      </a:endParaRPr>
                    </a:p>
                  </a:txBody>
                  <a:tcPr marL="0" marR="0" marT="0" marB="0" anchor="ctr">
                    <a:lnB w="6350">
                      <a:solidFill>
                        <a:srgbClr val="77787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2245" algn="ctr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Πραγματικό ΑΕΠ</a:t>
                      </a:r>
                    </a:p>
                  </a:txBody>
                  <a:tcPr marL="0" marR="0" marT="0" marB="0" anchor="ctr">
                    <a:lnB w="6350">
                      <a:solidFill>
                        <a:srgbClr val="77787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4310" marR="140970" indent="-76835" algn="ctr">
                        <a:lnSpc>
                          <a:spcPct val="101800"/>
                        </a:lnSpc>
                      </a:pPr>
                      <a:r>
                        <a:rPr sz="14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Πραγματικό κατά κεφαλήν ΑΕΠ</a:t>
                      </a:r>
                    </a:p>
                  </a:txBody>
                  <a:tcPr marL="0" marR="0" marT="0" marB="0" anchor="ctr">
                    <a:lnB w="6350">
                      <a:solidFill>
                        <a:srgbClr val="77787B"/>
                      </a:solidFill>
                      <a:prstDash val="solid"/>
                    </a:lnB>
                  </a:tcPr>
                </a:tc>
              </a:tr>
              <a:tr h="295422">
                <a:tc>
                  <a:txBody>
                    <a:bodyPr/>
                    <a:lstStyle/>
                    <a:p>
                      <a:pPr marL="34925" algn="ctr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Αυστραλία</a:t>
                      </a:r>
                      <a:endParaRPr sz="1400" b="1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T w="6350">
                      <a:solidFill>
                        <a:srgbClr val="77787B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64135" algn="ctr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3,3</a:t>
                      </a:r>
                    </a:p>
                  </a:txBody>
                  <a:tcPr marL="0" marR="0" marT="0" marB="0" anchor="ctr">
                    <a:lnT w="6350">
                      <a:solidFill>
                        <a:srgbClr val="77787B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22860" algn="ctr">
                        <a:lnSpc>
                          <a:spcPct val="100000"/>
                        </a:lnSpc>
                      </a:pPr>
                      <a:endParaRPr sz="1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T w="6350">
                      <a:solidFill>
                        <a:srgbClr val="77787B"/>
                      </a:solidFill>
                      <a:prstDash val="solid"/>
                    </a:lnT>
                  </a:tcPr>
                </a:tc>
              </a:tr>
              <a:tr h="295422">
                <a:tc>
                  <a:txBody>
                    <a:bodyPr/>
                    <a:lstStyle/>
                    <a:p>
                      <a:pPr marL="34925" algn="ctr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Βραζιλία</a:t>
                      </a:r>
                      <a:endParaRPr sz="1400" b="1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4135" algn="ctr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3,0</a:t>
                      </a:r>
                      <a:endParaRPr sz="1400" b="1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22860" algn="ctr">
                        <a:lnSpc>
                          <a:spcPct val="100000"/>
                        </a:lnSpc>
                      </a:pPr>
                      <a:endParaRPr sz="1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</a:tr>
              <a:tr h="295422">
                <a:tc>
                  <a:txBody>
                    <a:bodyPr/>
                    <a:lstStyle/>
                    <a:p>
                      <a:pPr marL="34925" algn="ctr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Καναδάς</a:t>
                      </a:r>
                      <a:endParaRPr sz="1400" b="1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4135" algn="ctr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2,5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22860" algn="ctr">
                        <a:lnSpc>
                          <a:spcPct val="100000"/>
                        </a:lnSpc>
                      </a:pPr>
                      <a:endParaRPr sz="1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</a:tr>
              <a:tr h="295422">
                <a:tc>
                  <a:txBody>
                    <a:bodyPr/>
                    <a:lstStyle/>
                    <a:p>
                      <a:pPr marL="34925" algn="ctr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Κίνα</a:t>
                      </a:r>
                      <a:endParaRPr sz="1400" b="1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4135" algn="ctr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9,4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22860" algn="ctr">
                        <a:lnSpc>
                          <a:spcPct val="100000"/>
                        </a:lnSpc>
                      </a:pPr>
                      <a:endParaRPr sz="1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</a:tr>
              <a:tr h="295422">
                <a:tc>
                  <a:txBody>
                    <a:bodyPr/>
                    <a:lstStyle/>
                    <a:p>
                      <a:pPr marL="34925" algn="ctr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Γαλλία</a:t>
                      </a:r>
                      <a:endParaRPr sz="1400" b="1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4135" algn="ctr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1,5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22860" algn="ctr">
                        <a:lnSpc>
                          <a:spcPct val="100000"/>
                        </a:lnSpc>
                      </a:pPr>
                      <a:endParaRPr sz="1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</a:tr>
              <a:tr h="295422">
                <a:tc>
                  <a:txBody>
                    <a:bodyPr/>
                    <a:lstStyle/>
                    <a:p>
                      <a:pPr marL="34925" algn="ctr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Γερμανία</a:t>
                      </a:r>
                      <a:endParaRPr sz="1400" b="1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4135" algn="ctr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1,3</a:t>
                      </a:r>
                      <a:endParaRPr sz="1400" b="1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22860" algn="ctr">
                        <a:lnSpc>
                          <a:spcPct val="100000"/>
                        </a:lnSpc>
                      </a:pPr>
                      <a:endParaRPr sz="1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</a:tr>
              <a:tr h="295422">
                <a:tc>
                  <a:txBody>
                    <a:bodyPr/>
                    <a:lstStyle/>
                    <a:p>
                      <a:pPr marL="34925" algn="ctr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Ινδία</a:t>
                      </a:r>
                      <a:endParaRPr sz="1400" b="1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4135" algn="ctr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6,6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22860" algn="ctr">
                        <a:lnSpc>
                          <a:spcPct val="100000"/>
                        </a:lnSpc>
                      </a:pPr>
                      <a:endParaRPr sz="1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</a:tr>
              <a:tr h="295422">
                <a:tc>
                  <a:txBody>
                    <a:bodyPr/>
                    <a:lstStyle/>
                    <a:p>
                      <a:pPr marL="34925" algn="ctr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Ιρλανδία</a:t>
                      </a:r>
                      <a:endParaRPr sz="1400" b="1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4135" algn="ctr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4,5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22860" algn="ctr">
                        <a:lnSpc>
                          <a:spcPct val="100000"/>
                        </a:lnSpc>
                      </a:pPr>
                      <a:endParaRPr sz="1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</a:tr>
              <a:tr h="295422">
                <a:tc>
                  <a:txBody>
                    <a:bodyPr/>
                    <a:lstStyle/>
                    <a:p>
                      <a:pPr marL="34925" algn="ctr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Ιταλία</a:t>
                      </a:r>
                      <a:endParaRPr sz="1400" b="1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4135" algn="ctr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0,7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22860" algn="ctr">
                        <a:lnSpc>
                          <a:spcPct val="100000"/>
                        </a:lnSpc>
                      </a:pPr>
                      <a:endParaRPr sz="1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</a:tr>
              <a:tr h="295422">
                <a:tc>
                  <a:txBody>
                    <a:bodyPr/>
                    <a:lstStyle/>
                    <a:p>
                      <a:pPr marL="34925" algn="ctr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Ιαπωνία</a:t>
                      </a:r>
                      <a:endParaRPr sz="1400" b="1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4135" algn="ctr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0,9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22860" algn="ctr">
                        <a:lnSpc>
                          <a:spcPct val="100000"/>
                        </a:lnSpc>
                      </a:pPr>
                      <a:endParaRPr sz="1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</a:tr>
              <a:tr h="295422">
                <a:tc>
                  <a:txBody>
                    <a:bodyPr/>
                    <a:lstStyle/>
                    <a:p>
                      <a:pPr marL="34925" algn="ctr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Μαλαισία</a:t>
                      </a:r>
                      <a:endParaRPr sz="1400" b="1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4135" algn="ctr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5,1</a:t>
                      </a:r>
                      <a:endParaRPr sz="1400" b="1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22860" algn="ctr">
                        <a:lnSpc>
                          <a:spcPct val="100000"/>
                        </a:lnSpc>
                      </a:pPr>
                      <a:endParaRPr sz="1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</a:tr>
              <a:tr h="295422">
                <a:tc>
                  <a:txBody>
                    <a:bodyPr/>
                    <a:lstStyle/>
                    <a:p>
                      <a:pPr marL="34925" algn="ctr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Ολλανδία</a:t>
                      </a:r>
                      <a:endParaRPr sz="1400" b="1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4135" algn="ctr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1,8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22860" algn="ctr">
                        <a:lnSpc>
                          <a:spcPct val="100000"/>
                        </a:lnSpc>
                      </a:pPr>
                      <a:endParaRPr sz="1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</a:tr>
              <a:tr h="295422">
                <a:tc>
                  <a:txBody>
                    <a:bodyPr/>
                    <a:lstStyle/>
                    <a:p>
                      <a:pPr marL="34925" algn="ctr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Ρωσία</a:t>
                      </a:r>
                      <a:endParaRPr sz="1400" b="1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4135" algn="ctr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3,3</a:t>
                      </a:r>
                      <a:endParaRPr sz="1400" b="1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22860" algn="ctr">
                        <a:lnSpc>
                          <a:spcPct val="100000"/>
                        </a:lnSpc>
                      </a:pPr>
                      <a:endParaRPr sz="1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</a:tr>
              <a:tr h="295422">
                <a:tc>
                  <a:txBody>
                    <a:bodyPr/>
                    <a:lstStyle/>
                    <a:p>
                      <a:pPr marL="34925" algn="ctr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Σιγκαπούρη</a:t>
                      </a:r>
                      <a:endParaRPr sz="1400" b="1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4135" algn="ctr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5,3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22860" algn="ctr">
                        <a:lnSpc>
                          <a:spcPct val="100000"/>
                        </a:lnSpc>
                      </a:pPr>
                      <a:endParaRPr sz="1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</a:tr>
              <a:tr h="295422">
                <a:tc>
                  <a:txBody>
                    <a:bodyPr/>
                    <a:lstStyle/>
                    <a:p>
                      <a:pPr marL="34925" algn="ctr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Ισπανία</a:t>
                      </a:r>
                      <a:endParaRPr sz="1400" b="1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4135" algn="ctr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2,1</a:t>
                      </a:r>
                      <a:endParaRPr sz="1400" b="1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22860" algn="ctr">
                        <a:lnSpc>
                          <a:spcPct val="100000"/>
                        </a:lnSpc>
                      </a:pPr>
                      <a:endParaRPr sz="1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</a:tr>
              <a:tr h="295422">
                <a:tc>
                  <a:txBody>
                    <a:bodyPr/>
                    <a:lstStyle/>
                    <a:p>
                      <a:pPr marL="34925" algn="ctr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Ην. Βασίλειο</a:t>
                      </a:r>
                      <a:endParaRPr sz="1400" b="1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4135" algn="ctr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2,2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22860" algn="ctr">
                        <a:lnSpc>
                          <a:spcPct val="100000"/>
                        </a:lnSpc>
                      </a:pPr>
                      <a:endParaRPr sz="1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</a:tr>
              <a:tr h="295422">
                <a:tc>
                  <a:txBody>
                    <a:bodyPr/>
                    <a:lstStyle/>
                    <a:p>
                      <a:pPr marL="34925" algn="ctr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Η.Π.Α.</a:t>
                      </a:r>
                      <a:endParaRPr sz="1400" b="1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4135" algn="ctr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2,5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22860" algn="ctr">
                        <a:lnSpc>
                          <a:spcPct val="100000"/>
                        </a:lnSpc>
                      </a:pPr>
                      <a:endParaRPr sz="1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458" name="Text Box 2"/>
          <p:cNvSpPr txBox="1">
            <a:spLocks noChangeArrowheads="1"/>
          </p:cNvSpPr>
          <p:nvPr/>
        </p:nvSpPr>
        <p:spPr bwMode="auto">
          <a:xfrm>
            <a:off x="0" y="39688"/>
            <a:ext cx="9144000" cy="847725"/>
          </a:xfrm>
          <a:prstGeom prst="rect">
            <a:avLst/>
          </a:prstGeom>
          <a:noFill/>
          <a:ln w="22225">
            <a:noFill/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>
            <a:spAutoFit/>
          </a:bodyPr>
          <a:lstStyle/>
          <a:p>
            <a:pPr algn="ctr">
              <a:lnSpc>
                <a:spcPct val="95000"/>
              </a:lnSpc>
            </a:pPr>
            <a:r>
              <a:rPr lang="el-GR" sz="2600" b="1" dirty="0">
                <a:solidFill>
                  <a:srgbClr val="660066"/>
                </a:solidFill>
                <a:latin typeface="Arial" charset="0"/>
                <a:cs typeface="Times New Roman" pitchFamily="18" charset="0"/>
              </a:rPr>
              <a:t>Μέσος ρυθμός οικονομικής μεγέθυνσης</a:t>
            </a:r>
          </a:p>
          <a:p>
            <a:pPr algn="ctr">
              <a:lnSpc>
                <a:spcPct val="95000"/>
              </a:lnSpc>
            </a:pPr>
            <a:r>
              <a:rPr lang="el-GR" sz="2600" b="1" dirty="0">
                <a:solidFill>
                  <a:srgbClr val="660066"/>
                </a:solidFill>
                <a:latin typeface="Arial" charset="0"/>
                <a:cs typeface="Times New Roman" pitchFamily="18" charset="0"/>
              </a:rPr>
              <a:t>1995-2015 σε σταθερές τιμές: συνολικά και κατά κεφαλήν</a:t>
            </a:r>
            <a:endParaRPr lang="en-GB" sz="2600" b="1" dirty="0">
              <a:solidFill>
                <a:srgbClr val="660066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531459" name="Text Box 3"/>
          <p:cNvSpPr txBox="1">
            <a:spLocks noChangeArrowheads="1"/>
          </p:cNvSpPr>
          <p:nvPr/>
        </p:nvSpPr>
        <p:spPr bwMode="auto">
          <a:xfrm>
            <a:off x="0" y="6545263"/>
            <a:ext cx="855471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altLang="zh-CN" sz="1200" dirty="0">
                <a:solidFill>
                  <a:srgbClr val="B2B2B2"/>
                </a:solidFill>
                <a:latin typeface="Arial" charset="0"/>
                <a:ea typeface="SimSun" pitchFamily="2" charset="-122"/>
              </a:rPr>
              <a:t>Πηγή: Υπολογισμοί του συγγραφέα βάσει των στοιχείων της </a:t>
            </a:r>
            <a:r>
              <a:rPr lang="el-GR" altLang="zh-CN" sz="1200" dirty="0" smtClean="0">
                <a:solidFill>
                  <a:srgbClr val="B2B2B2"/>
                </a:solidFill>
                <a:latin typeface="Arial" charset="0"/>
                <a:ea typeface="SimSun" pitchFamily="2" charset="-122"/>
              </a:rPr>
              <a:t>Βάσης </a:t>
            </a:r>
            <a:r>
              <a:rPr lang="el-GR" altLang="zh-CN" sz="1200" dirty="0" err="1">
                <a:solidFill>
                  <a:srgbClr val="B2B2B2"/>
                </a:solidFill>
                <a:latin typeface="Arial" charset="0"/>
                <a:ea typeface="SimSun" pitchFamily="2" charset="-122"/>
              </a:rPr>
              <a:t>World</a:t>
            </a:r>
            <a:r>
              <a:rPr lang="el-GR" altLang="zh-CN" sz="1200" dirty="0">
                <a:solidFill>
                  <a:srgbClr val="B2B2B2"/>
                </a:solidFill>
                <a:latin typeface="Arial" charset="0"/>
                <a:ea typeface="SimSun" pitchFamily="2" charset="-122"/>
              </a:rPr>
              <a:t> </a:t>
            </a:r>
            <a:r>
              <a:rPr lang="el-GR" altLang="zh-CN" sz="1200" dirty="0" err="1">
                <a:solidFill>
                  <a:srgbClr val="B2B2B2"/>
                </a:solidFill>
                <a:latin typeface="Arial" charset="0"/>
                <a:ea typeface="SimSun" pitchFamily="2" charset="-122"/>
              </a:rPr>
              <a:t>Economic</a:t>
            </a:r>
            <a:r>
              <a:rPr lang="el-GR" altLang="zh-CN" sz="1200" dirty="0">
                <a:solidFill>
                  <a:srgbClr val="B2B2B2"/>
                </a:solidFill>
                <a:latin typeface="Arial" charset="0"/>
                <a:ea typeface="SimSun" pitchFamily="2" charset="-122"/>
              </a:rPr>
              <a:t> Outlook (Διεθνές Νομισματικό Ταμείο).</a:t>
            </a:r>
            <a:endParaRPr lang="en-GB" sz="1200" dirty="0">
              <a:solidFill>
                <a:srgbClr val="B2B2B2"/>
              </a:solidFill>
              <a:latin typeface="Arial" charset="0"/>
              <a:cs typeface="Times New Roman" pitchFamily="18" charset="0"/>
            </a:endParaRPr>
          </a:p>
        </p:txBody>
      </p:sp>
      <p:graphicFrame>
        <p:nvGraphicFramePr>
          <p:cNvPr id="6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326845"/>
              </p:ext>
            </p:extLst>
          </p:nvPr>
        </p:nvGraphicFramePr>
        <p:xfrm>
          <a:off x="1667021" y="1111347"/>
          <a:ext cx="5809959" cy="544349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36653"/>
                <a:gridCol w="1936653"/>
                <a:gridCol w="1936653"/>
              </a:tblGrid>
              <a:tr h="295422">
                <a:tc>
                  <a:txBody>
                    <a:bodyPr/>
                    <a:lstStyle/>
                    <a:p>
                      <a:pPr algn="ctr"/>
                      <a:endParaRPr sz="1400" b="1" dirty="0">
                        <a:latin typeface="+mn-lt"/>
                      </a:endParaRPr>
                    </a:p>
                  </a:txBody>
                  <a:tcPr marL="0" marR="0" marT="0" marB="0" anchor="ctr">
                    <a:lnB w="6350">
                      <a:solidFill>
                        <a:srgbClr val="77787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2245" algn="ctr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Πραγματικό ΑΕΠ</a:t>
                      </a:r>
                    </a:p>
                  </a:txBody>
                  <a:tcPr marL="0" marR="0" marT="0" marB="0" anchor="ctr">
                    <a:lnB w="6350">
                      <a:solidFill>
                        <a:srgbClr val="77787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4310" marR="140970" indent="-76835" algn="ctr">
                        <a:lnSpc>
                          <a:spcPct val="101800"/>
                        </a:lnSpc>
                      </a:pPr>
                      <a:r>
                        <a:rPr sz="14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Πραγματικό κατά κεφαλήν ΑΕΠ</a:t>
                      </a:r>
                    </a:p>
                  </a:txBody>
                  <a:tcPr marL="0" marR="0" marT="0" marB="0" anchor="ctr">
                    <a:lnB w="6350">
                      <a:solidFill>
                        <a:srgbClr val="77787B"/>
                      </a:solidFill>
                      <a:prstDash val="solid"/>
                    </a:lnB>
                  </a:tcPr>
                </a:tc>
              </a:tr>
              <a:tr h="295422">
                <a:tc>
                  <a:txBody>
                    <a:bodyPr/>
                    <a:lstStyle/>
                    <a:p>
                      <a:pPr marL="34925" algn="ctr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Αυστραλία</a:t>
                      </a:r>
                      <a:endParaRPr sz="1400" b="1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T w="6350">
                      <a:solidFill>
                        <a:srgbClr val="77787B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64135" algn="ctr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3,3</a:t>
                      </a:r>
                    </a:p>
                  </a:txBody>
                  <a:tcPr marL="0" marR="0" marT="0" marB="0" anchor="ctr">
                    <a:lnT w="6350">
                      <a:solidFill>
                        <a:srgbClr val="77787B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22860" algn="ctr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1,9</a:t>
                      </a:r>
                    </a:p>
                  </a:txBody>
                  <a:tcPr marL="0" marR="0" marT="0" marB="0" anchor="ctr">
                    <a:lnT w="6350">
                      <a:solidFill>
                        <a:srgbClr val="77787B"/>
                      </a:solidFill>
                      <a:prstDash val="solid"/>
                    </a:lnT>
                  </a:tcPr>
                </a:tc>
              </a:tr>
              <a:tr h="295422">
                <a:tc>
                  <a:txBody>
                    <a:bodyPr/>
                    <a:lstStyle/>
                    <a:p>
                      <a:pPr marL="34925" algn="ctr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Βραζιλία</a:t>
                      </a:r>
                      <a:endParaRPr sz="1400" b="1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4135" algn="ctr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3,0</a:t>
                      </a:r>
                      <a:endParaRPr sz="1400" b="1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22860" algn="ctr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1,8</a:t>
                      </a:r>
                    </a:p>
                  </a:txBody>
                  <a:tcPr marL="0" marR="0" marT="0" marB="0" anchor="ctr"/>
                </a:tc>
              </a:tr>
              <a:tr h="295422">
                <a:tc>
                  <a:txBody>
                    <a:bodyPr/>
                    <a:lstStyle/>
                    <a:p>
                      <a:pPr marL="34925" algn="ctr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Καναδάς</a:t>
                      </a:r>
                      <a:endParaRPr sz="1400" b="1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4135" algn="ctr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2,5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22860" algn="ctr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1,5</a:t>
                      </a:r>
                    </a:p>
                  </a:txBody>
                  <a:tcPr marL="0" marR="0" marT="0" marB="0" anchor="ctr"/>
                </a:tc>
              </a:tr>
              <a:tr h="295422">
                <a:tc>
                  <a:txBody>
                    <a:bodyPr/>
                    <a:lstStyle/>
                    <a:p>
                      <a:pPr marL="34925" algn="ctr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Κίνα</a:t>
                      </a:r>
                      <a:endParaRPr sz="1400" b="1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4135" algn="ctr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9,4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22860" algn="ctr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8,7</a:t>
                      </a:r>
                    </a:p>
                  </a:txBody>
                  <a:tcPr marL="0" marR="0" marT="0" marB="0" anchor="ctr"/>
                </a:tc>
              </a:tr>
              <a:tr h="295422">
                <a:tc>
                  <a:txBody>
                    <a:bodyPr/>
                    <a:lstStyle/>
                    <a:p>
                      <a:pPr marL="34925" algn="ctr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Γαλλία</a:t>
                      </a:r>
                      <a:endParaRPr sz="1400" b="1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4135" algn="ctr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1,5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22860" algn="ctr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1,0</a:t>
                      </a:r>
                    </a:p>
                  </a:txBody>
                  <a:tcPr marL="0" marR="0" marT="0" marB="0" anchor="ctr"/>
                </a:tc>
              </a:tr>
              <a:tr h="295422">
                <a:tc>
                  <a:txBody>
                    <a:bodyPr/>
                    <a:lstStyle/>
                    <a:p>
                      <a:pPr marL="34925" algn="ctr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Γερμανία</a:t>
                      </a:r>
                      <a:endParaRPr sz="1400" b="1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4135" algn="ctr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1,3</a:t>
                      </a:r>
                      <a:endParaRPr sz="1400" b="1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22860" algn="ctr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1,3</a:t>
                      </a:r>
                    </a:p>
                  </a:txBody>
                  <a:tcPr marL="0" marR="0" marT="0" marB="0" anchor="ctr"/>
                </a:tc>
              </a:tr>
              <a:tr h="295422">
                <a:tc>
                  <a:txBody>
                    <a:bodyPr/>
                    <a:lstStyle/>
                    <a:p>
                      <a:pPr marL="34925" algn="ctr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Ινδία</a:t>
                      </a:r>
                      <a:endParaRPr sz="1400" b="1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4135" algn="ctr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6,6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22860" algn="ctr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4,9</a:t>
                      </a:r>
                    </a:p>
                  </a:txBody>
                  <a:tcPr marL="0" marR="0" marT="0" marB="0" anchor="ctr"/>
                </a:tc>
              </a:tr>
              <a:tr h="295422">
                <a:tc>
                  <a:txBody>
                    <a:bodyPr/>
                    <a:lstStyle/>
                    <a:p>
                      <a:pPr marL="34925" algn="ctr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Ιρλανδία</a:t>
                      </a:r>
                      <a:endParaRPr sz="1400" b="1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4135" algn="ctr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4,5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22860" algn="ctr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3,2</a:t>
                      </a:r>
                    </a:p>
                  </a:txBody>
                  <a:tcPr marL="0" marR="0" marT="0" marB="0" anchor="ctr"/>
                </a:tc>
              </a:tr>
              <a:tr h="295422">
                <a:tc>
                  <a:txBody>
                    <a:bodyPr/>
                    <a:lstStyle/>
                    <a:p>
                      <a:pPr marL="34925" algn="ctr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Ιταλία</a:t>
                      </a:r>
                      <a:endParaRPr sz="1400" b="1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4135" algn="ctr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0,7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22860" algn="ctr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0,3</a:t>
                      </a:r>
                    </a:p>
                  </a:txBody>
                  <a:tcPr marL="0" marR="0" marT="0" marB="0" anchor="ctr"/>
                </a:tc>
              </a:tr>
              <a:tr h="295422">
                <a:tc>
                  <a:txBody>
                    <a:bodyPr/>
                    <a:lstStyle/>
                    <a:p>
                      <a:pPr marL="34925" algn="ctr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Ιαπωνία</a:t>
                      </a:r>
                      <a:endParaRPr sz="1400" b="1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4135" algn="ctr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0,9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22860" algn="ctr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0,9</a:t>
                      </a:r>
                      <a:endParaRPr sz="1400" b="1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</a:tr>
              <a:tr h="295422">
                <a:tc>
                  <a:txBody>
                    <a:bodyPr/>
                    <a:lstStyle/>
                    <a:p>
                      <a:pPr marL="34925" algn="ctr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Μαλαισία</a:t>
                      </a:r>
                      <a:endParaRPr sz="1400" b="1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4135" algn="ctr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5,1</a:t>
                      </a:r>
                      <a:endParaRPr sz="1400" b="1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22860" algn="ctr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2,9</a:t>
                      </a:r>
                    </a:p>
                  </a:txBody>
                  <a:tcPr marL="0" marR="0" marT="0" marB="0" anchor="ctr"/>
                </a:tc>
              </a:tr>
              <a:tr h="295422">
                <a:tc>
                  <a:txBody>
                    <a:bodyPr/>
                    <a:lstStyle/>
                    <a:p>
                      <a:pPr marL="34925" algn="ctr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Ολλανδία</a:t>
                      </a:r>
                      <a:endParaRPr sz="1400" b="1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4135" algn="ctr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1,8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22860" algn="ctr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1,3</a:t>
                      </a:r>
                    </a:p>
                  </a:txBody>
                  <a:tcPr marL="0" marR="0" marT="0" marB="0" anchor="ctr"/>
                </a:tc>
              </a:tr>
              <a:tr h="295422">
                <a:tc>
                  <a:txBody>
                    <a:bodyPr/>
                    <a:lstStyle/>
                    <a:p>
                      <a:pPr marL="34925" algn="ctr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Ρωσία</a:t>
                      </a:r>
                      <a:endParaRPr sz="1400" b="1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4135" algn="ctr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3,3</a:t>
                      </a:r>
                      <a:endParaRPr sz="1400" b="1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22860" algn="ctr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3,6</a:t>
                      </a:r>
                    </a:p>
                  </a:txBody>
                  <a:tcPr marL="0" marR="0" marT="0" marB="0" anchor="ctr"/>
                </a:tc>
              </a:tr>
              <a:tr h="295422">
                <a:tc>
                  <a:txBody>
                    <a:bodyPr/>
                    <a:lstStyle/>
                    <a:p>
                      <a:pPr marL="34925" algn="ctr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Σιγκαπούρη</a:t>
                      </a:r>
                      <a:endParaRPr sz="1400" b="1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4135" algn="ctr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5,3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22860" algn="ctr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2,9</a:t>
                      </a:r>
                    </a:p>
                  </a:txBody>
                  <a:tcPr marL="0" marR="0" marT="0" marB="0" anchor="ctr"/>
                </a:tc>
              </a:tr>
              <a:tr h="295422">
                <a:tc>
                  <a:txBody>
                    <a:bodyPr/>
                    <a:lstStyle/>
                    <a:p>
                      <a:pPr marL="34925" algn="ctr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Ισπανία</a:t>
                      </a:r>
                      <a:endParaRPr sz="1400" b="1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4135" algn="ctr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2,1</a:t>
                      </a:r>
                      <a:endParaRPr sz="1400" b="1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22860" algn="ctr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1,3</a:t>
                      </a:r>
                    </a:p>
                  </a:txBody>
                  <a:tcPr marL="0" marR="0" marT="0" marB="0" anchor="ctr"/>
                </a:tc>
              </a:tr>
              <a:tr h="295422">
                <a:tc>
                  <a:txBody>
                    <a:bodyPr/>
                    <a:lstStyle/>
                    <a:p>
                      <a:pPr marL="34925" algn="ctr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Ην. Βασίλειο</a:t>
                      </a:r>
                      <a:endParaRPr sz="1400" b="1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4135" algn="ctr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2,2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22860" algn="ctr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1,6</a:t>
                      </a:r>
                    </a:p>
                  </a:txBody>
                  <a:tcPr marL="0" marR="0" marT="0" marB="0" anchor="ctr"/>
                </a:tc>
              </a:tr>
              <a:tr h="295422">
                <a:tc>
                  <a:txBody>
                    <a:bodyPr/>
                    <a:lstStyle/>
                    <a:p>
                      <a:pPr marL="34925" algn="ctr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Η.Π.Α.</a:t>
                      </a:r>
                      <a:endParaRPr sz="1400" b="1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4135" algn="ctr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2,5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22860" algn="ctr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1,5</a:t>
                      </a: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714" name="Rectangle 2"/>
          <p:cNvSpPr>
            <a:spLocks noGrp="1"/>
          </p:cNvSpPr>
          <p:nvPr>
            <p:ph type="title"/>
          </p:nvPr>
        </p:nvSpPr>
        <p:spPr>
          <a:xfrm>
            <a:off x="301625" y="180975"/>
            <a:ext cx="8534400" cy="951139"/>
          </a:xfrm>
        </p:spPr>
        <p:txBody>
          <a:bodyPr/>
          <a:lstStyle/>
          <a:p>
            <a:r>
              <a:rPr lang="el-GR" sz="3200" dirty="0" smtClean="0"/>
              <a:t>Μακροχρόνια οικονομική μεγέθυνση: </a:t>
            </a:r>
            <a:br>
              <a:rPr lang="el-GR" sz="3200" dirty="0" smtClean="0"/>
            </a:br>
            <a:r>
              <a:rPr lang="en-GB" sz="3200" dirty="0" smtClean="0"/>
              <a:t> </a:t>
            </a:r>
            <a:r>
              <a:rPr lang="el-GR" sz="3200" dirty="0" smtClean="0"/>
              <a:t>μερικά δεδομένα</a:t>
            </a:r>
            <a:endParaRPr lang="en-GB" sz="3200" dirty="0"/>
          </a:p>
        </p:txBody>
      </p:sp>
      <p:sp>
        <p:nvSpPr>
          <p:cNvPr id="371715" name="Rectangle 3"/>
          <p:cNvSpPr>
            <a:spLocks noGrp="1"/>
          </p:cNvSpPr>
          <p:nvPr>
            <p:ph type="body" idx="1"/>
          </p:nvPr>
        </p:nvSpPr>
        <p:spPr>
          <a:xfrm>
            <a:off x="301625" y="1449388"/>
            <a:ext cx="8534400" cy="2556555"/>
          </a:xfrm>
        </p:spPr>
        <p:txBody>
          <a:bodyPr/>
          <a:lstStyle/>
          <a:p>
            <a:pPr>
              <a:lnSpc>
                <a:spcPct val="95000"/>
              </a:lnSpc>
              <a:spcBef>
                <a:spcPts val="0"/>
              </a:spcBef>
            </a:pPr>
            <a:r>
              <a:rPr lang="el-GR" altLang="en-US" sz="2900" dirty="0" smtClean="0">
                <a:solidFill>
                  <a:srgbClr val="8A785E"/>
                </a:solidFill>
              </a:rPr>
              <a:t>Τα δίδυμα χαρακτηριστικά</a:t>
            </a:r>
            <a:endParaRPr lang="en-GB" altLang="en-US" sz="2900" dirty="0">
              <a:solidFill>
                <a:srgbClr val="8A785E"/>
              </a:solidFill>
            </a:endParaRPr>
          </a:p>
          <a:p>
            <a:pPr lvl="1">
              <a:lnSpc>
                <a:spcPct val="95000"/>
              </a:lnSpc>
              <a:spcBef>
                <a:spcPts val="0"/>
              </a:spcBef>
            </a:pPr>
            <a:r>
              <a:rPr lang="el-GR" altLang="en-US" dirty="0">
                <a:solidFill>
                  <a:srgbClr val="8A785E"/>
                </a:solidFill>
              </a:rPr>
              <a:t>ο</a:t>
            </a:r>
            <a:r>
              <a:rPr lang="el-GR" altLang="en-US" dirty="0" smtClean="0">
                <a:solidFill>
                  <a:srgbClr val="8A785E"/>
                </a:solidFill>
              </a:rPr>
              <a:t>ι οικονομίες είναι εγγενώς ασταθείς</a:t>
            </a:r>
            <a:endParaRPr lang="en-GB" altLang="en-US" dirty="0">
              <a:solidFill>
                <a:srgbClr val="8A785E"/>
              </a:solidFill>
            </a:endParaRPr>
          </a:p>
          <a:p>
            <a:pPr lvl="1">
              <a:lnSpc>
                <a:spcPct val="95000"/>
              </a:lnSpc>
              <a:spcBef>
                <a:spcPts val="0"/>
              </a:spcBef>
            </a:pPr>
            <a:r>
              <a:rPr lang="el-GR" altLang="en-US" dirty="0">
                <a:solidFill>
                  <a:srgbClr val="8A785E"/>
                </a:solidFill>
              </a:rPr>
              <a:t>μ</a:t>
            </a:r>
            <a:r>
              <a:rPr lang="el-GR" altLang="en-US" dirty="0" smtClean="0">
                <a:solidFill>
                  <a:srgbClr val="8A785E"/>
                </a:solidFill>
              </a:rPr>
              <a:t>ακροχρόνια οικονομική μεγέθυνση</a:t>
            </a:r>
            <a:endParaRPr lang="en-GB" altLang="en-US" dirty="0">
              <a:solidFill>
                <a:srgbClr val="8A785E"/>
              </a:solidFill>
            </a:endParaRPr>
          </a:p>
          <a:p>
            <a:pPr>
              <a:lnSpc>
                <a:spcPct val="95000"/>
              </a:lnSpc>
              <a:spcBef>
                <a:spcPts val="0"/>
              </a:spcBef>
            </a:pPr>
            <a:r>
              <a:rPr lang="el-GR" altLang="en-US" sz="2900" dirty="0" smtClean="0">
                <a:solidFill>
                  <a:srgbClr val="8A785E"/>
                </a:solidFill>
              </a:rPr>
              <a:t>Η Μεγέθυνση κατά τη διάρκεια των προηγούμενων δεκαετιών </a:t>
            </a:r>
            <a:endParaRPr lang="en-GB" altLang="en-US" sz="2900" dirty="0">
              <a:solidFill>
                <a:srgbClr val="8A785E"/>
              </a:solidFill>
            </a:endParaRPr>
          </a:p>
          <a:p>
            <a:pPr lvl="1">
              <a:lnSpc>
                <a:spcPct val="95000"/>
              </a:lnSpc>
              <a:spcBef>
                <a:spcPts val="0"/>
              </a:spcBef>
            </a:pPr>
            <a:r>
              <a:rPr lang="el-GR" altLang="en-US" dirty="0" smtClean="0">
                <a:solidFill>
                  <a:srgbClr val="8A785E"/>
                </a:solidFill>
              </a:rPr>
              <a:t>Η οικονομική δυναμικότητα αυξάνεται </a:t>
            </a:r>
            <a:endParaRPr lang="en-GB" dirty="0">
              <a:solidFill>
                <a:srgbClr val="8A785E"/>
              </a:solidFill>
            </a:endParaRPr>
          </a:p>
        </p:txBody>
      </p:sp>
      <p:sp>
        <p:nvSpPr>
          <p:cNvPr id="371716" name="Rectangle 4"/>
          <p:cNvSpPr>
            <a:spLocks/>
          </p:cNvSpPr>
          <p:nvPr/>
        </p:nvSpPr>
        <p:spPr bwMode="auto">
          <a:xfrm>
            <a:off x="301625" y="3887364"/>
            <a:ext cx="8534400" cy="233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lnSpc>
                <a:spcPct val="95000"/>
              </a:lnSpc>
              <a:spcBef>
                <a:spcPts val="600"/>
              </a:spcBef>
              <a:buClr>
                <a:srgbClr val="BC9400"/>
              </a:buClr>
              <a:buSzPct val="70000"/>
              <a:buFont typeface="Wingdings" pitchFamily="2" charset="2"/>
              <a:buChar char="¡"/>
            </a:pPr>
            <a:r>
              <a:rPr lang="el-GR" sz="2600" dirty="0" smtClean="0">
                <a:solidFill>
                  <a:srgbClr val="19323F"/>
                </a:solidFill>
                <a:latin typeface="Arial" charset="0"/>
              </a:rPr>
              <a:t>σύγκλιση των πλούσιων οικονομιών</a:t>
            </a:r>
            <a:endParaRPr lang="en-GB" sz="2600" dirty="0">
              <a:solidFill>
                <a:srgbClr val="19323F"/>
              </a:solidFill>
              <a:latin typeface="Arial" charset="0"/>
            </a:endParaRPr>
          </a:p>
          <a:p>
            <a:pPr marL="742950" lvl="1" indent="-285750">
              <a:lnSpc>
                <a:spcPct val="95000"/>
              </a:lnSpc>
              <a:spcBef>
                <a:spcPts val="600"/>
              </a:spcBef>
              <a:buClr>
                <a:srgbClr val="BC9400"/>
              </a:buClr>
              <a:buSzPct val="70000"/>
              <a:buFont typeface="Wingdings" pitchFamily="2" charset="2"/>
              <a:buChar char="¡"/>
            </a:pPr>
            <a:r>
              <a:rPr lang="el-GR" sz="2600" dirty="0" smtClean="0">
                <a:solidFill>
                  <a:srgbClr val="19323F"/>
                </a:solidFill>
                <a:latin typeface="Arial" charset="0"/>
              </a:rPr>
              <a:t>αυξανόμενο χάσμα μεταξύ των πλουσιότερων και φτωχότερων χωρών</a:t>
            </a:r>
            <a:endParaRPr lang="en-GB" sz="2600" dirty="0">
              <a:solidFill>
                <a:srgbClr val="19323F"/>
              </a:solidFill>
              <a:latin typeface="Arial" charset="0"/>
            </a:endParaRPr>
          </a:p>
          <a:p>
            <a:pPr marL="742950" lvl="1" indent="-285750">
              <a:lnSpc>
                <a:spcPct val="95000"/>
              </a:lnSpc>
              <a:spcBef>
                <a:spcPts val="600"/>
              </a:spcBef>
              <a:buClr>
                <a:srgbClr val="BC9400"/>
              </a:buClr>
              <a:buSzPct val="70000"/>
              <a:buFont typeface="Wingdings" pitchFamily="2" charset="2"/>
              <a:buChar char="¡"/>
            </a:pPr>
            <a:r>
              <a:rPr lang="el-GR" sz="2600" dirty="0" smtClean="0">
                <a:solidFill>
                  <a:srgbClr val="19323F"/>
                </a:solidFill>
                <a:latin typeface="Arial" charset="0"/>
              </a:rPr>
              <a:t>οι καθοριστικοί παράγοντες της οικονομικής ανάπτυξης</a:t>
            </a:r>
            <a:endParaRPr lang="en-GB" sz="2600" dirty="0">
              <a:solidFill>
                <a:srgbClr val="19323F"/>
              </a:solidFill>
              <a:latin typeface="Arial" charset="0"/>
            </a:endParaRPr>
          </a:p>
          <a:p>
            <a:pPr marL="1143000" lvl="2" indent="-228600">
              <a:lnSpc>
                <a:spcPct val="95000"/>
              </a:lnSpc>
              <a:spcBef>
                <a:spcPts val="600"/>
              </a:spcBef>
              <a:buClr>
                <a:srgbClr val="660066"/>
              </a:buClr>
              <a:buSzPct val="75000"/>
              <a:buFont typeface="Wingdings 2" pitchFamily="18" charset="2"/>
              <a:buChar char="÷"/>
            </a:pPr>
            <a:r>
              <a:rPr lang="el-GR" sz="2300" dirty="0" smtClean="0">
                <a:solidFill>
                  <a:srgbClr val="1E495C"/>
                </a:solidFill>
                <a:latin typeface="Arial" charset="0"/>
              </a:rPr>
              <a:t>αύξηση της ποσότητας των παραγωγικών συντελεστών </a:t>
            </a:r>
            <a:endParaRPr lang="en-GB" sz="2300" dirty="0">
              <a:solidFill>
                <a:srgbClr val="1E495C"/>
              </a:solidFill>
              <a:latin typeface="Arial" charset="0"/>
            </a:endParaRP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717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717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717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3717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1716" grpId="0" build="p" bldLvl="3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0" y="201613"/>
            <a:ext cx="9144000" cy="529504"/>
          </a:xfrm>
          <a:prstGeom prst="rect">
            <a:avLst/>
          </a:prstGeom>
          <a:noFill/>
          <a:ln w="22225">
            <a:noFill/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</a:pPr>
            <a:r>
              <a:rPr lang="el-GR" sz="2700" b="1" dirty="0">
                <a:solidFill>
                  <a:srgbClr val="660066"/>
                </a:solidFill>
                <a:latin typeface="Arial" charset="0"/>
                <a:cs typeface="Times New Roman" pitchFamily="18" charset="0"/>
              </a:rPr>
              <a:t>Δείκτες παραγωγής του 2015 σε σχέση με το 1960</a:t>
            </a:r>
            <a:endParaRPr lang="en-GB" sz="2700" b="1" dirty="0">
              <a:solidFill>
                <a:srgbClr val="660066"/>
              </a:solidFill>
              <a:latin typeface="Arial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0" y="6418263"/>
            <a:ext cx="668381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1200" dirty="0">
                <a:solidFill>
                  <a:srgbClr val="C0C0C0"/>
                </a:solidFill>
                <a:latin typeface="Arial" charset="0"/>
                <a:cs typeface="Times New Roman" pitchFamily="18" charset="0"/>
              </a:rPr>
              <a:t>Πηγή: Τα δεδομένα βασίζονται στη βάση δεδομένων AMECO (Ευρωπαϊκή Επιτροπή, DGECFIN).</a:t>
            </a:r>
            <a:endParaRPr lang="en-GB" sz="1200" dirty="0">
              <a:solidFill>
                <a:srgbClr val="C0C0C0"/>
              </a:solidFill>
              <a:latin typeface="Arial" charset="0"/>
            </a:endParaRPr>
          </a:p>
        </p:txBody>
      </p:sp>
      <p:graphicFrame>
        <p:nvGraphicFramePr>
          <p:cNvPr id="7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8803466"/>
              </p:ext>
            </p:extLst>
          </p:nvPr>
        </p:nvGraphicFramePr>
        <p:xfrm>
          <a:off x="405009" y="968207"/>
          <a:ext cx="8345096" cy="535380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5888"/>
                <a:gridCol w="1493541"/>
                <a:gridCol w="1562485"/>
                <a:gridCol w="2405575"/>
                <a:gridCol w="2827607"/>
              </a:tblGrid>
              <a:tr h="719916">
                <a:tc rowSpan="10">
                  <a:txBody>
                    <a:bodyPr/>
                    <a:lstStyle/>
                    <a:p>
                      <a:pPr algn="ctr"/>
                      <a:endParaRPr sz="3200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sz="3200">
                        <a:latin typeface="+mn-lt"/>
                      </a:endParaRPr>
                    </a:p>
                  </a:txBody>
                  <a:tcPr marL="0" marR="0" marT="0" marB="0" anchor="ctr">
                    <a:lnT w="12700">
                      <a:solidFill>
                        <a:srgbClr val="77787B"/>
                      </a:solidFill>
                      <a:prstDash val="soli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800" b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Πραγματικό ΑΕΠ</a:t>
                      </a:r>
                      <a:endParaRPr sz="18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T w="12700">
                      <a:solidFill>
                        <a:srgbClr val="77787B"/>
                      </a:solidFill>
                      <a:prstDash val="soli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66090" marR="340360" indent="-11430" algn="ctr">
                        <a:lnSpc>
                          <a:spcPct val="101899"/>
                        </a:lnSpc>
                      </a:pPr>
                      <a:r>
                        <a:rPr sz="1800" b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Πραγματικό ΑΕΠ ανά εργαζόμενο</a:t>
                      </a:r>
                      <a:endParaRPr sz="18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T w="12700">
                      <a:solidFill>
                        <a:srgbClr val="77787B"/>
                      </a:solidFill>
                      <a:prstDash val="soli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23545" marR="659130" indent="-76835" algn="ctr">
                        <a:lnSpc>
                          <a:spcPct val="101899"/>
                        </a:lnSpc>
                      </a:pPr>
                      <a:r>
                        <a:rPr sz="1800" b="1" smtClean="0">
                          <a:solidFill>
                            <a:srgbClr val="7030A0"/>
                          </a:solidFill>
                          <a:latin typeface="+mn-lt"/>
                          <a:cs typeface="UB-HelveticaCond"/>
                        </a:rPr>
                        <a:t>Πραγματικό κατά κεφαλήν ΑΕΠ</a:t>
                      </a:r>
                      <a:endParaRPr sz="1800" dirty="0">
                        <a:solidFill>
                          <a:srgbClr val="7030A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T w="12700">
                      <a:solidFill>
                        <a:srgbClr val="77787B"/>
                      </a:solidFill>
                      <a:prstDash val="soli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1427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4925" algn="ctr">
                        <a:lnSpc>
                          <a:spcPct val="100000"/>
                        </a:lnSpc>
                      </a:pPr>
                      <a:r>
                        <a:rPr sz="1600" b="1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Καναδάς</a:t>
                      </a:r>
                      <a:endParaRPr sz="1600" b="1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 w="12700">
                      <a:noFill/>
                      <a:prstDash val="solid"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52069" algn="ctr">
                        <a:lnSpc>
                          <a:spcPct val="100000"/>
                        </a:lnSpc>
                      </a:pPr>
                      <a:endParaRPr sz="18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107314" algn="ctr">
                        <a:lnSpc>
                          <a:spcPct val="100000"/>
                        </a:lnSpc>
                      </a:pPr>
                      <a:endParaRPr sz="18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R="311785" algn="ctr">
                        <a:lnSpc>
                          <a:spcPct val="100000"/>
                        </a:lnSpc>
                      </a:pPr>
                      <a:endParaRPr sz="1800" dirty="0">
                        <a:solidFill>
                          <a:srgbClr val="7030A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437814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4925" algn="ctr">
                        <a:lnSpc>
                          <a:spcPct val="100000"/>
                        </a:lnSpc>
                      </a:pPr>
                      <a:r>
                        <a:rPr sz="1600" b="1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Γαλλία</a:t>
                      </a:r>
                      <a:endParaRPr sz="1600" b="1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 w="12700">
                      <a:noFill/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52069" algn="ctr">
                        <a:lnSpc>
                          <a:spcPct val="100000"/>
                        </a:lnSpc>
                      </a:pPr>
                      <a:endParaRPr sz="18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marL="107314" algn="ctr">
                        <a:lnSpc>
                          <a:spcPct val="100000"/>
                        </a:lnSpc>
                      </a:pPr>
                      <a:endParaRPr sz="18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311785" algn="ctr">
                        <a:lnSpc>
                          <a:spcPct val="100000"/>
                        </a:lnSpc>
                      </a:pPr>
                      <a:endParaRPr sz="1800" dirty="0">
                        <a:solidFill>
                          <a:srgbClr val="7030A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</a:tr>
              <a:tr h="437814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4925" algn="ctr">
                        <a:lnSpc>
                          <a:spcPct val="100000"/>
                        </a:lnSpc>
                      </a:pPr>
                      <a:r>
                        <a:rPr sz="1600" b="1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Γερμανία</a:t>
                      </a:r>
                      <a:endParaRPr sz="1600" b="1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 w="12700">
                      <a:noFill/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52069" algn="ctr">
                        <a:lnSpc>
                          <a:spcPct val="100000"/>
                        </a:lnSpc>
                      </a:pPr>
                      <a:endParaRPr sz="18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marL="107314" algn="ctr">
                        <a:lnSpc>
                          <a:spcPct val="100000"/>
                        </a:lnSpc>
                      </a:pPr>
                      <a:endParaRPr sz="18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311785" algn="ctr">
                        <a:lnSpc>
                          <a:spcPct val="100000"/>
                        </a:lnSpc>
                      </a:pPr>
                      <a:endParaRPr sz="1800" dirty="0">
                        <a:solidFill>
                          <a:srgbClr val="7030A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</a:tr>
              <a:tr h="437814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4925" algn="ctr">
                        <a:lnSpc>
                          <a:spcPct val="100000"/>
                        </a:lnSpc>
                      </a:pPr>
                      <a:r>
                        <a:rPr sz="1600" b="1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Ιρλανδία</a:t>
                      </a:r>
                      <a:endParaRPr sz="1600" b="1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 w="12700">
                      <a:noFill/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52069" algn="ctr">
                        <a:lnSpc>
                          <a:spcPct val="100000"/>
                        </a:lnSpc>
                      </a:pPr>
                      <a:endParaRPr sz="18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marL="107314" algn="ctr">
                        <a:lnSpc>
                          <a:spcPct val="100000"/>
                        </a:lnSpc>
                      </a:pPr>
                      <a:endParaRPr sz="18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311785" algn="ctr">
                        <a:lnSpc>
                          <a:spcPct val="100000"/>
                        </a:lnSpc>
                      </a:pPr>
                      <a:endParaRPr sz="1800" dirty="0">
                        <a:solidFill>
                          <a:srgbClr val="7030A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</a:tr>
              <a:tr h="437814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4925" algn="ctr">
                        <a:lnSpc>
                          <a:spcPct val="100000"/>
                        </a:lnSpc>
                      </a:pPr>
                      <a:r>
                        <a:rPr sz="1600" b="1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Ιταλία</a:t>
                      </a:r>
                      <a:endParaRPr sz="1600" b="1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 w="12700">
                      <a:noFill/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52069" algn="ctr">
                        <a:lnSpc>
                          <a:spcPct val="100000"/>
                        </a:lnSpc>
                      </a:pPr>
                      <a:endParaRPr sz="18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marL="107314" algn="ctr">
                        <a:lnSpc>
                          <a:spcPct val="100000"/>
                        </a:lnSpc>
                      </a:pPr>
                      <a:endParaRPr sz="18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311785" algn="ctr">
                        <a:lnSpc>
                          <a:spcPct val="100000"/>
                        </a:lnSpc>
                      </a:pPr>
                      <a:endParaRPr sz="1800" dirty="0">
                        <a:solidFill>
                          <a:srgbClr val="7030A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</a:tr>
              <a:tr h="437814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4925" algn="ctr">
                        <a:lnSpc>
                          <a:spcPct val="100000"/>
                        </a:lnSpc>
                      </a:pPr>
                      <a:r>
                        <a:rPr sz="1600" b="1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Ιαπωνία</a:t>
                      </a:r>
                      <a:endParaRPr sz="1600" b="1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 w="12700">
                      <a:noFill/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52069" algn="ctr">
                        <a:lnSpc>
                          <a:spcPct val="100000"/>
                        </a:lnSpc>
                      </a:pPr>
                      <a:endParaRPr sz="18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marL="107314" algn="ctr">
                        <a:lnSpc>
                          <a:spcPct val="100000"/>
                        </a:lnSpc>
                      </a:pPr>
                      <a:endParaRPr sz="18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311785" algn="ctr">
                        <a:lnSpc>
                          <a:spcPct val="100000"/>
                        </a:lnSpc>
                      </a:pPr>
                      <a:endParaRPr sz="1800" dirty="0">
                        <a:solidFill>
                          <a:srgbClr val="7030A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</a:tr>
              <a:tr h="437814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4925" algn="ctr">
                        <a:lnSpc>
                          <a:spcPct val="100000"/>
                        </a:lnSpc>
                      </a:pPr>
                      <a:r>
                        <a:rPr sz="1600" b="1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Ολλανδία</a:t>
                      </a:r>
                      <a:endParaRPr sz="1600" b="1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 w="12700">
                      <a:noFill/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52069" algn="ctr">
                        <a:lnSpc>
                          <a:spcPct val="100000"/>
                        </a:lnSpc>
                      </a:pPr>
                      <a:endParaRPr sz="18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marL="107314" algn="ctr">
                        <a:lnSpc>
                          <a:spcPct val="100000"/>
                        </a:lnSpc>
                      </a:pPr>
                      <a:endParaRPr sz="18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311785" algn="ctr">
                        <a:lnSpc>
                          <a:spcPct val="100000"/>
                        </a:lnSpc>
                      </a:pPr>
                      <a:endParaRPr sz="1800" dirty="0">
                        <a:solidFill>
                          <a:srgbClr val="7030A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</a:tr>
              <a:tr h="437814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4925" algn="ctr">
                        <a:lnSpc>
                          <a:spcPct val="100000"/>
                        </a:lnSpc>
                      </a:pPr>
                      <a:r>
                        <a:rPr sz="1600" b="1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Ισπανία</a:t>
                      </a:r>
                      <a:endParaRPr sz="1600" b="1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 w="12700">
                      <a:noFill/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52069" algn="ctr">
                        <a:lnSpc>
                          <a:spcPct val="100000"/>
                        </a:lnSpc>
                      </a:pPr>
                      <a:endParaRPr sz="18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marL="107314" algn="ctr">
                        <a:lnSpc>
                          <a:spcPct val="100000"/>
                        </a:lnSpc>
                      </a:pPr>
                      <a:endParaRPr sz="18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311785" algn="ctr">
                        <a:lnSpc>
                          <a:spcPct val="100000"/>
                        </a:lnSpc>
                      </a:pPr>
                      <a:endParaRPr sz="1800" dirty="0">
                        <a:solidFill>
                          <a:srgbClr val="7030A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</a:tr>
              <a:tr h="437814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4925" algn="ctr">
                        <a:lnSpc>
                          <a:spcPct val="100000"/>
                        </a:lnSpc>
                      </a:pPr>
                      <a:r>
                        <a:rPr sz="1600" b="1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Ην. Βασίλειο</a:t>
                      </a:r>
                      <a:endParaRPr sz="1600" b="1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 w="12700">
                      <a:noFill/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52069" algn="ctr">
                        <a:lnSpc>
                          <a:spcPct val="100000"/>
                        </a:lnSpc>
                      </a:pPr>
                      <a:endParaRPr sz="18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marL="107314" algn="ctr">
                        <a:lnSpc>
                          <a:spcPct val="100000"/>
                        </a:lnSpc>
                      </a:pPr>
                      <a:endParaRPr sz="18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311785" algn="ctr">
                        <a:lnSpc>
                          <a:spcPct val="100000"/>
                        </a:lnSpc>
                      </a:pPr>
                      <a:endParaRPr sz="1800" dirty="0">
                        <a:solidFill>
                          <a:srgbClr val="7030A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</a:tr>
              <a:tr h="480524">
                <a:tc>
                  <a:txBody>
                    <a:bodyPr/>
                    <a:lstStyle/>
                    <a:p>
                      <a:pPr algn="ctr"/>
                      <a:endParaRPr sz="120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4925" algn="ctr">
                        <a:lnSpc>
                          <a:spcPct val="100000"/>
                        </a:lnSpc>
                      </a:pPr>
                      <a:r>
                        <a:rPr sz="1600" b="1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ΗΠΑ</a:t>
                      </a:r>
                      <a:endParaRPr sz="1600" b="1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T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marL="52069" algn="ctr">
                        <a:lnSpc>
                          <a:spcPct val="100000"/>
                        </a:lnSpc>
                      </a:pPr>
                      <a:endParaRPr sz="18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07314" algn="ctr">
                        <a:lnSpc>
                          <a:spcPct val="100000"/>
                        </a:lnSpc>
                      </a:pPr>
                      <a:endParaRPr sz="18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311785" algn="ctr">
                        <a:lnSpc>
                          <a:spcPct val="100000"/>
                        </a:lnSpc>
                      </a:pPr>
                      <a:endParaRPr sz="1800" dirty="0">
                        <a:solidFill>
                          <a:srgbClr val="7030A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0" y="201613"/>
            <a:ext cx="9144000" cy="529504"/>
          </a:xfrm>
          <a:prstGeom prst="rect">
            <a:avLst/>
          </a:prstGeom>
          <a:noFill/>
          <a:ln w="22225">
            <a:noFill/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</a:pPr>
            <a:r>
              <a:rPr lang="el-GR" sz="2700" b="1" dirty="0">
                <a:solidFill>
                  <a:srgbClr val="660066"/>
                </a:solidFill>
                <a:latin typeface="Arial" charset="0"/>
                <a:cs typeface="Times New Roman" pitchFamily="18" charset="0"/>
              </a:rPr>
              <a:t>Δείκτες παραγωγής του 2015 σε σχέση με το 1960</a:t>
            </a:r>
            <a:endParaRPr lang="en-GB" sz="2700" b="1" dirty="0">
              <a:solidFill>
                <a:srgbClr val="660066"/>
              </a:solidFill>
              <a:latin typeface="Arial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0" y="6418263"/>
            <a:ext cx="668381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1200" dirty="0">
                <a:solidFill>
                  <a:srgbClr val="C0C0C0"/>
                </a:solidFill>
                <a:latin typeface="Arial" charset="0"/>
                <a:cs typeface="Times New Roman" pitchFamily="18" charset="0"/>
              </a:rPr>
              <a:t>Πηγή: Τα δεδομένα βασίζονται στη βάση δεδομένων AMECO (Ευρωπαϊκή Επιτροπή, DGECFIN).</a:t>
            </a:r>
            <a:endParaRPr lang="en-GB" sz="1200" dirty="0">
              <a:solidFill>
                <a:srgbClr val="C0C0C0"/>
              </a:solidFill>
              <a:latin typeface="Arial" charset="0"/>
            </a:endParaRPr>
          </a:p>
        </p:txBody>
      </p:sp>
      <p:graphicFrame>
        <p:nvGraphicFramePr>
          <p:cNvPr id="7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5740684"/>
              </p:ext>
            </p:extLst>
          </p:nvPr>
        </p:nvGraphicFramePr>
        <p:xfrm>
          <a:off x="405009" y="968207"/>
          <a:ext cx="8345096" cy="535380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5888"/>
                <a:gridCol w="1493541"/>
                <a:gridCol w="1562485"/>
                <a:gridCol w="2405575"/>
                <a:gridCol w="2827607"/>
              </a:tblGrid>
              <a:tr h="719916">
                <a:tc rowSpan="10">
                  <a:txBody>
                    <a:bodyPr/>
                    <a:lstStyle/>
                    <a:p>
                      <a:pPr algn="ctr"/>
                      <a:endParaRPr sz="3200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sz="3200">
                        <a:latin typeface="+mn-lt"/>
                      </a:endParaRPr>
                    </a:p>
                  </a:txBody>
                  <a:tcPr marL="0" marR="0" marT="0" marB="0" anchor="ctr">
                    <a:lnT w="12700">
                      <a:solidFill>
                        <a:srgbClr val="77787B"/>
                      </a:solidFill>
                      <a:prstDash val="soli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800" b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Πραγματικό ΑΕΠ</a:t>
                      </a:r>
                      <a:endParaRPr sz="18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T w="12700">
                      <a:solidFill>
                        <a:srgbClr val="77787B"/>
                      </a:solidFill>
                      <a:prstDash val="soli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66090" marR="340360" indent="-11430" algn="ctr">
                        <a:lnSpc>
                          <a:spcPct val="101899"/>
                        </a:lnSpc>
                      </a:pPr>
                      <a:r>
                        <a:rPr sz="1800" b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Πραγματικό ΑΕΠ ανά εργαζόμενο</a:t>
                      </a:r>
                      <a:endParaRPr sz="18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T w="12700">
                      <a:solidFill>
                        <a:srgbClr val="77787B"/>
                      </a:solidFill>
                      <a:prstDash val="soli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23545" marR="659130" indent="-76835" algn="ctr">
                        <a:lnSpc>
                          <a:spcPct val="101899"/>
                        </a:lnSpc>
                      </a:pPr>
                      <a:r>
                        <a:rPr sz="1800" b="1" smtClean="0">
                          <a:solidFill>
                            <a:srgbClr val="7030A0"/>
                          </a:solidFill>
                          <a:latin typeface="+mn-lt"/>
                          <a:cs typeface="UB-HelveticaCond"/>
                        </a:rPr>
                        <a:t>Πραγματικό κατά κεφαλήν ΑΕΠ</a:t>
                      </a:r>
                      <a:endParaRPr sz="1800" dirty="0">
                        <a:solidFill>
                          <a:srgbClr val="7030A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T w="12700">
                      <a:solidFill>
                        <a:srgbClr val="77787B"/>
                      </a:solidFill>
                      <a:prstDash val="soli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1427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4925" algn="ctr">
                        <a:lnSpc>
                          <a:spcPct val="100000"/>
                        </a:lnSpc>
                      </a:pPr>
                      <a:r>
                        <a:rPr sz="1600" b="1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Καναδάς</a:t>
                      </a:r>
                      <a:endParaRPr sz="1600" b="1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 w="12700">
                      <a:noFill/>
                      <a:prstDash val="solid"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52069" algn="ctr">
                        <a:lnSpc>
                          <a:spcPct val="100000"/>
                        </a:lnSpc>
                      </a:pPr>
                      <a:r>
                        <a:rPr sz="180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5,7</a:t>
                      </a:r>
                      <a:endParaRPr sz="18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107314" algn="ctr">
                        <a:lnSpc>
                          <a:spcPct val="100000"/>
                        </a:lnSpc>
                      </a:pPr>
                      <a:endParaRPr sz="18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R="311785" algn="ctr">
                        <a:lnSpc>
                          <a:spcPct val="100000"/>
                        </a:lnSpc>
                      </a:pPr>
                      <a:endParaRPr sz="1800" dirty="0">
                        <a:solidFill>
                          <a:srgbClr val="7030A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437814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4925" algn="ctr">
                        <a:lnSpc>
                          <a:spcPct val="100000"/>
                        </a:lnSpc>
                      </a:pPr>
                      <a:r>
                        <a:rPr sz="1600" b="1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Γαλλία</a:t>
                      </a:r>
                      <a:endParaRPr sz="1600" b="1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 w="12700">
                      <a:noFill/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52069" algn="ctr">
                        <a:lnSpc>
                          <a:spcPct val="100000"/>
                        </a:lnSpc>
                      </a:pPr>
                      <a:r>
                        <a:rPr sz="180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4,5</a:t>
                      </a:r>
                      <a:endParaRPr sz="18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marL="107314" algn="ctr">
                        <a:lnSpc>
                          <a:spcPct val="100000"/>
                        </a:lnSpc>
                      </a:pPr>
                      <a:endParaRPr sz="18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311785" algn="ctr">
                        <a:lnSpc>
                          <a:spcPct val="100000"/>
                        </a:lnSpc>
                      </a:pPr>
                      <a:endParaRPr sz="1800" dirty="0">
                        <a:solidFill>
                          <a:srgbClr val="7030A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</a:tr>
              <a:tr h="437814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4925" algn="ctr">
                        <a:lnSpc>
                          <a:spcPct val="100000"/>
                        </a:lnSpc>
                      </a:pPr>
                      <a:r>
                        <a:rPr sz="1600" b="1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Γερμανία</a:t>
                      </a:r>
                      <a:endParaRPr sz="1600" b="1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 w="12700">
                      <a:noFill/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52069" algn="ctr">
                        <a:lnSpc>
                          <a:spcPct val="100000"/>
                        </a:lnSpc>
                      </a:pPr>
                      <a:r>
                        <a:rPr sz="180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4,1</a:t>
                      </a:r>
                      <a:endParaRPr sz="18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marL="107314" algn="ctr">
                        <a:lnSpc>
                          <a:spcPct val="100000"/>
                        </a:lnSpc>
                      </a:pPr>
                      <a:endParaRPr sz="18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311785" algn="ctr">
                        <a:lnSpc>
                          <a:spcPct val="100000"/>
                        </a:lnSpc>
                      </a:pPr>
                      <a:endParaRPr sz="1800" dirty="0">
                        <a:solidFill>
                          <a:srgbClr val="7030A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</a:tr>
              <a:tr h="437814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4925" algn="ctr">
                        <a:lnSpc>
                          <a:spcPct val="100000"/>
                        </a:lnSpc>
                      </a:pPr>
                      <a:r>
                        <a:rPr sz="1600" b="1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Ιρλανδία</a:t>
                      </a:r>
                      <a:endParaRPr sz="1600" b="1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 w="12700">
                      <a:noFill/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52069" algn="ctr">
                        <a:lnSpc>
                          <a:spcPct val="100000"/>
                        </a:lnSpc>
                      </a:pPr>
                      <a:r>
                        <a:rPr sz="180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9,5</a:t>
                      </a:r>
                      <a:endParaRPr sz="18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marL="107314" algn="ctr">
                        <a:lnSpc>
                          <a:spcPct val="100000"/>
                        </a:lnSpc>
                      </a:pPr>
                      <a:endParaRPr sz="18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311785" algn="ctr">
                        <a:lnSpc>
                          <a:spcPct val="100000"/>
                        </a:lnSpc>
                      </a:pPr>
                      <a:endParaRPr sz="1800" dirty="0">
                        <a:solidFill>
                          <a:srgbClr val="7030A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</a:tr>
              <a:tr h="437814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4925" algn="ctr">
                        <a:lnSpc>
                          <a:spcPct val="100000"/>
                        </a:lnSpc>
                      </a:pPr>
                      <a:r>
                        <a:rPr sz="1600" b="1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Ιταλία</a:t>
                      </a:r>
                      <a:endParaRPr sz="1600" b="1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 w="12700">
                      <a:noFill/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52069" algn="ctr">
                        <a:lnSpc>
                          <a:spcPct val="100000"/>
                        </a:lnSpc>
                      </a:pPr>
                      <a:r>
                        <a:rPr sz="180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3,8</a:t>
                      </a:r>
                      <a:endParaRPr sz="18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marL="107314" algn="ctr">
                        <a:lnSpc>
                          <a:spcPct val="100000"/>
                        </a:lnSpc>
                      </a:pPr>
                      <a:endParaRPr sz="18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311785" algn="ctr">
                        <a:lnSpc>
                          <a:spcPct val="100000"/>
                        </a:lnSpc>
                      </a:pPr>
                      <a:endParaRPr sz="1800" dirty="0">
                        <a:solidFill>
                          <a:srgbClr val="7030A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</a:tr>
              <a:tr h="437814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4925" algn="ctr">
                        <a:lnSpc>
                          <a:spcPct val="100000"/>
                        </a:lnSpc>
                      </a:pPr>
                      <a:r>
                        <a:rPr sz="1600" b="1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Ιαπωνία</a:t>
                      </a:r>
                      <a:endParaRPr sz="1600" b="1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 w="12700">
                      <a:noFill/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52069" algn="ctr">
                        <a:lnSpc>
                          <a:spcPct val="100000"/>
                        </a:lnSpc>
                      </a:pPr>
                      <a:r>
                        <a:rPr sz="180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8,1</a:t>
                      </a:r>
                      <a:endParaRPr sz="18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marL="107314" algn="ctr">
                        <a:lnSpc>
                          <a:spcPct val="100000"/>
                        </a:lnSpc>
                      </a:pPr>
                      <a:endParaRPr sz="18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311785" algn="ctr">
                        <a:lnSpc>
                          <a:spcPct val="100000"/>
                        </a:lnSpc>
                      </a:pPr>
                      <a:endParaRPr sz="1800" dirty="0">
                        <a:solidFill>
                          <a:srgbClr val="7030A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</a:tr>
              <a:tr h="437814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4925" algn="ctr">
                        <a:lnSpc>
                          <a:spcPct val="100000"/>
                        </a:lnSpc>
                      </a:pPr>
                      <a:r>
                        <a:rPr sz="1600" b="1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Ολλανδία</a:t>
                      </a:r>
                      <a:endParaRPr sz="1600" b="1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 w="12700">
                      <a:noFill/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52069" algn="ctr">
                        <a:lnSpc>
                          <a:spcPct val="100000"/>
                        </a:lnSpc>
                      </a:pPr>
                      <a:r>
                        <a:rPr sz="180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4,3</a:t>
                      </a:r>
                      <a:endParaRPr sz="18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marL="107314" algn="ctr">
                        <a:lnSpc>
                          <a:spcPct val="100000"/>
                        </a:lnSpc>
                      </a:pPr>
                      <a:endParaRPr sz="18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311785" algn="ctr">
                        <a:lnSpc>
                          <a:spcPct val="100000"/>
                        </a:lnSpc>
                      </a:pPr>
                      <a:endParaRPr sz="1800" dirty="0">
                        <a:solidFill>
                          <a:srgbClr val="7030A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</a:tr>
              <a:tr h="437814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4925" algn="ctr">
                        <a:lnSpc>
                          <a:spcPct val="100000"/>
                        </a:lnSpc>
                      </a:pPr>
                      <a:r>
                        <a:rPr sz="1600" b="1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Ισπανία</a:t>
                      </a:r>
                      <a:endParaRPr sz="1600" b="1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 w="12700">
                      <a:noFill/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52069" algn="ctr">
                        <a:lnSpc>
                          <a:spcPct val="100000"/>
                        </a:lnSpc>
                      </a:pPr>
                      <a:r>
                        <a:rPr sz="180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6,2</a:t>
                      </a:r>
                      <a:endParaRPr sz="18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marL="107314" algn="ctr">
                        <a:lnSpc>
                          <a:spcPct val="100000"/>
                        </a:lnSpc>
                      </a:pPr>
                      <a:endParaRPr sz="18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311785" algn="ctr">
                        <a:lnSpc>
                          <a:spcPct val="100000"/>
                        </a:lnSpc>
                      </a:pPr>
                      <a:endParaRPr sz="1800" dirty="0">
                        <a:solidFill>
                          <a:srgbClr val="7030A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</a:tr>
              <a:tr h="437814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4925" algn="ctr">
                        <a:lnSpc>
                          <a:spcPct val="100000"/>
                        </a:lnSpc>
                      </a:pPr>
                      <a:r>
                        <a:rPr sz="1600" b="1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Ην. Βασίλειο</a:t>
                      </a:r>
                      <a:endParaRPr sz="1600" b="1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 w="12700">
                      <a:noFill/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52069" algn="ctr">
                        <a:lnSpc>
                          <a:spcPct val="100000"/>
                        </a:lnSpc>
                      </a:pPr>
                      <a:r>
                        <a:rPr sz="180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3,6</a:t>
                      </a:r>
                      <a:endParaRPr sz="18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marL="107314" algn="ctr">
                        <a:lnSpc>
                          <a:spcPct val="100000"/>
                        </a:lnSpc>
                      </a:pPr>
                      <a:endParaRPr sz="18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311785" algn="ctr">
                        <a:lnSpc>
                          <a:spcPct val="100000"/>
                        </a:lnSpc>
                      </a:pPr>
                      <a:endParaRPr sz="1800" dirty="0">
                        <a:solidFill>
                          <a:srgbClr val="7030A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</a:tr>
              <a:tr h="480524">
                <a:tc>
                  <a:txBody>
                    <a:bodyPr/>
                    <a:lstStyle/>
                    <a:p>
                      <a:pPr algn="ctr"/>
                      <a:endParaRPr sz="120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4925" algn="ctr">
                        <a:lnSpc>
                          <a:spcPct val="100000"/>
                        </a:lnSpc>
                      </a:pPr>
                      <a:r>
                        <a:rPr sz="1600" b="1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ΗΠΑ</a:t>
                      </a:r>
                      <a:endParaRPr sz="1600" b="1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T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marL="52069" algn="ctr">
                        <a:lnSpc>
                          <a:spcPct val="100000"/>
                        </a:lnSpc>
                      </a:pPr>
                      <a:r>
                        <a:rPr sz="180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5,4</a:t>
                      </a:r>
                      <a:endParaRPr sz="18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07314" algn="ctr">
                        <a:lnSpc>
                          <a:spcPct val="100000"/>
                        </a:lnSpc>
                      </a:pPr>
                      <a:endParaRPr sz="18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311785" algn="ctr">
                        <a:lnSpc>
                          <a:spcPct val="100000"/>
                        </a:lnSpc>
                      </a:pPr>
                      <a:endParaRPr sz="1800" dirty="0">
                        <a:solidFill>
                          <a:srgbClr val="7030A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0" y="201613"/>
            <a:ext cx="9144000" cy="529504"/>
          </a:xfrm>
          <a:prstGeom prst="rect">
            <a:avLst/>
          </a:prstGeom>
          <a:noFill/>
          <a:ln w="22225">
            <a:noFill/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</a:pPr>
            <a:r>
              <a:rPr lang="el-GR" sz="2700" b="1" dirty="0">
                <a:solidFill>
                  <a:srgbClr val="660066"/>
                </a:solidFill>
                <a:latin typeface="Arial" charset="0"/>
                <a:cs typeface="Times New Roman" pitchFamily="18" charset="0"/>
              </a:rPr>
              <a:t>Δείκτες παραγωγής του 2015 σε σχέση με το 1960</a:t>
            </a:r>
            <a:endParaRPr lang="en-GB" sz="2700" b="1" dirty="0">
              <a:solidFill>
                <a:srgbClr val="660066"/>
              </a:solidFill>
              <a:latin typeface="Arial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0" y="6418263"/>
            <a:ext cx="668381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1200" dirty="0">
                <a:solidFill>
                  <a:srgbClr val="C0C0C0"/>
                </a:solidFill>
                <a:latin typeface="Arial" charset="0"/>
                <a:cs typeface="Times New Roman" pitchFamily="18" charset="0"/>
              </a:rPr>
              <a:t>Πηγή: Τα δεδομένα βασίζονται στη βάση δεδομένων AMECO (Ευρωπαϊκή Επιτροπή, DGECFIN).</a:t>
            </a:r>
            <a:endParaRPr lang="en-GB" sz="1200" dirty="0">
              <a:solidFill>
                <a:srgbClr val="C0C0C0"/>
              </a:solidFill>
              <a:latin typeface="Arial" charset="0"/>
            </a:endParaRPr>
          </a:p>
        </p:txBody>
      </p:sp>
      <p:graphicFrame>
        <p:nvGraphicFramePr>
          <p:cNvPr id="7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2205244"/>
              </p:ext>
            </p:extLst>
          </p:nvPr>
        </p:nvGraphicFramePr>
        <p:xfrm>
          <a:off x="405009" y="968207"/>
          <a:ext cx="8345096" cy="535380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5888"/>
                <a:gridCol w="1493541"/>
                <a:gridCol w="1562485"/>
                <a:gridCol w="2405575"/>
                <a:gridCol w="2827607"/>
              </a:tblGrid>
              <a:tr h="719916">
                <a:tc rowSpan="10">
                  <a:txBody>
                    <a:bodyPr/>
                    <a:lstStyle/>
                    <a:p>
                      <a:pPr algn="ctr"/>
                      <a:endParaRPr sz="3200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sz="3200">
                        <a:latin typeface="+mn-lt"/>
                      </a:endParaRPr>
                    </a:p>
                  </a:txBody>
                  <a:tcPr marL="0" marR="0" marT="0" marB="0" anchor="ctr">
                    <a:lnT w="12700">
                      <a:solidFill>
                        <a:srgbClr val="77787B"/>
                      </a:solidFill>
                      <a:prstDash val="soli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800" b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Πραγματικό ΑΕΠ</a:t>
                      </a:r>
                      <a:endParaRPr sz="18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T w="12700">
                      <a:solidFill>
                        <a:srgbClr val="77787B"/>
                      </a:solidFill>
                      <a:prstDash val="soli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66090" marR="340360" indent="-11430" algn="ctr">
                        <a:lnSpc>
                          <a:spcPct val="101899"/>
                        </a:lnSpc>
                      </a:pPr>
                      <a:r>
                        <a:rPr sz="1800" b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Πραγματικό ΑΕΠ ανά εργαζόμενο</a:t>
                      </a:r>
                      <a:endParaRPr sz="18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T w="12700">
                      <a:solidFill>
                        <a:srgbClr val="77787B"/>
                      </a:solidFill>
                      <a:prstDash val="soli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23545" marR="659130" indent="-76835" algn="ctr">
                        <a:lnSpc>
                          <a:spcPct val="101899"/>
                        </a:lnSpc>
                      </a:pPr>
                      <a:r>
                        <a:rPr sz="1800" b="1" smtClean="0">
                          <a:solidFill>
                            <a:srgbClr val="7030A0"/>
                          </a:solidFill>
                          <a:latin typeface="+mn-lt"/>
                          <a:cs typeface="UB-HelveticaCond"/>
                        </a:rPr>
                        <a:t>Πραγματικό κατά κεφαλήν ΑΕΠ</a:t>
                      </a:r>
                      <a:endParaRPr sz="1800" dirty="0">
                        <a:solidFill>
                          <a:srgbClr val="7030A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T w="12700">
                      <a:solidFill>
                        <a:srgbClr val="77787B"/>
                      </a:solidFill>
                      <a:prstDash val="soli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1427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4925" algn="ctr">
                        <a:lnSpc>
                          <a:spcPct val="100000"/>
                        </a:lnSpc>
                      </a:pPr>
                      <a:r>
                        <a:rPr sz="1600" b="1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Καναδάς</a:t>
                      </a:r>
                      <a:endParaRPr sz="1600" b="1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 w="12700">
                      <a:noFill/>
                      <a:prstDash val="solid"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52069" algn="ctr">
                        <a:lnSpc>
                          <a:spcPct val="100000"/>
                        </a:lnSpc>
                      </a:pPr>
                      <a:r>
                        <a:rPr sz="180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5,7</a:t>
                      </a:r>
                      <a:endParaRPr sz="18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107314" algn="ctr">
                        <a:lnSpc>
                          <a:spcPct val="100000"/>
                        </a:lnSpc>
                      </a:pPr>
                      <a:r>
                        <a:rPr sz="180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2,0</a:t>
                      </a:r>
                      <a:endParaRPr sz="18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R="311785" algn="ctr">
                        <a:lnSpc>
                          <a:spcPct val="100000"/>
                        </a:lnSpc>
                      </a:pPr>
                      <a:endParaRPr sz="1800" dirty="0">
                        <a:solidFill>
                          <a:srgbClr val="7030A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437814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4925" algn="ctr">
                        <a:lnSpc>
                          <a:spcPct val="100000"/>
                        </a:lnSpc>
                      </a:pPr>
                      <a:r>
                        <a:rPr sz="1600" b="1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Γαλλία</a:t>
                      </a:r>
                      <a:endParaRPr sz="1600" b="1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 w="12700">
                      <a:noFill/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52069" algn="ctr">
                        <a:lnSpc>
                          <a:spcPct val="100000"/>
                        </a:lnSpc>
                      </a:pPr>
                      <a:r>
                        <a:rPr sz="180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4,5</a:t>
                      </a:r>
                      <a:endParaRPr sz="18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marL="107314" algn="ctr">
                        <a:lnSpc>
                          <a:spcPct val="100000"/>
                        </a:lnSpc>
                      </a:pPr>
                      <a:r>
                        <a:rPr sz="180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3,5</a:t>
                      </a:r>
                      <a:endParaRPr sz="18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311785" algn="ctr">
                        <a:lnSpc>
                          <a:spcPct val="100000"/>
                        </a:lnSpc>
                      </a:pPr>
                      <a:endParaRPr sz="1800" dirty="0">
                        <a:solidFill>
                          <a:srgbClr val="7030A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</a:tr>
              <a:tr h="437814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4925" algn="ctr">
                        <a:lnSpc>
                          <a:spcPct val="100000"/>
                        </a:lnSpc>
                      </a:pPr>
                      <a:r>
                        <a:rPr sz="1600" b="1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Γερμανία</a:t>
                      </a:r>
                      <a:endParaRPr sz="1600" b="1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 w="12700">
                      <a:noFill/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52069" algn="ctr">
                        <a:lnSpc>
                          <a:spcPct val="100000"/>
                        </a:lnSpc>
                      </a:pPr>
                      <a:r>
                        <a:rPr sz="180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4,1</a:t>
                      </a:r>
                      <a:endParaRPr sz="18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marL="107314" algn="ctr">
                        <a:lnSpc>
                          <a:spcPct val="100000"/>
                        </a:lnSpc>
                      </a:pPr>
                      <a:r>
                        <a:rPr sz="180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2,5</a:t>
                      </a:r>
                      <a:endParaRPr sz="18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311785" algn="ctr">
                        <a:lnSpc>
                          <a:spcPct val="100000"/>
                        </a:lnSpc>
                      </a:pPr>
                      <a:endParaRPr sz="1800" dirty="0">
                        <a:solidFill>
                          <a:srgbClr val="7030A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</a:tr>
              <a:tr h="437814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4925" algn="ctr">
                        <a:lnSpc>
                          <a:spcPct val="100000"/>
                        </a:lnSpc>
                      </a:pPr>
                      <a:r>
                        <a:rPr sz="1600" b="1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Ιρλανδία</a:t>
                      </a:r>
                      <a:endParaRPr sz="1600" b="1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 w="12700">
                      <a:noFill/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52069" algn="ctr">
                        <a:lnSpc>
                          <a:spcPct val="100000"/>
                        </a:lnSpc>
                      </a:pPr>
                      <a:r>
                        <a:rPr sz="180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9,5</a:t>
                      </a:r>
                      <a:endParaRPr sz="18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marL="107314" algn="ctr">
                        <a:lnSpc>
                          <a:spcPct val="100000"/>
                        </a:lnSpc>
                      </a:pPr>
                      <a:r>
                        <a:rPr sz="180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5,4</a:t>
                      </a:r>
                      <a:endParaRPr sz="18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311785" algn="ctr">
                        <a:lnSpc>
                          <a:spcPct val="100000"/>
                        </a:lnSpc>
                      </a:pPr>
                      <a:endParaRPr sz="1800" dirty="0">
                        <a:solidFill>
                          <a:srgbClr val="7030A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</a:tr>
              <a:tr h="437814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4925" algn="ctr">
                        <a:lnSpc>
                          <a:spcPct val="100000"/>
                        </a:lnSpc>
                      </a:pPr>
                      <a:r>
                        <a:rPr sz="1600" b="1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Ιταλία</a:t>
                      </a:r>
                      <a:endParaRPr sz="1600" b="1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 w="12700">
                      <a:noFill/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52069" algn="ctr">
                        <a:lnSpc>
                          <a:spcPct val="100000"/>
                        </a:lnSpc>
                      </a:pPr>
                      <a:r>
                        <a:rPr sz="180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3,8</a:t>
                      </a:r>
                      <a:endParaRPr sz="18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marL="107314" algn="ctr">
                        <a:lnSpc>
                          <a:spcPct val="100000"/>
                        </a:lnSpc>
                      </a:pPr>
                      <a:r>
                        <a:rPr sz="180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3,4</a:t>
                      </a:r>
                      <a:endParaRPr sz="18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311785" algn="ctr">
                        <a:lnSpc>
                          <a:spcPct val="100000"/>
                        </a:lnSpc>
                      </a:pPr>
                      <a:endParaRPr sz="1800" dirty="0">
                        <a:solidFill>
                          <a:srgbClr val="7030A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</a:tr>
              <a:tr h="437814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4925" algn="ctr">
                        <a:lnSpc>
                          <a:spcPct val="100000"/>
                        </a:lnSpc>
                      </a:pPr>
                      <a:r>
                        <a:rPr sz="1600" b="1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Ιαπωνία</a:t>
                      </a:r>
                      <a:endParaRPr sz="1600" b="1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 w="12700">
                      <a:noFill/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52069" algn="ctr">
                        <a:lnSpc>
                          <a:spcPct val="100000"/>
                        </a:lnSpc>
                      </a:pPr>
                      <a:r>
                        <a:rPr sz="180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8,1</a:t>
                      </a:r>
                      <a:endParaRPr sz="18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marL="107314" algn="ctr">
                        <a:lnSpc>
                          <a:spcPct val="100000"/>
                        </a:lnSpc>
                      </a:pPr>
                      <a:r>
                        <a:rPr sz="180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6,0</a:t>
                      </a:r>
                      <a:endParaRPr sz="18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311785" algn="ctr">
                        <a:lnSpc>
                          <a:spcPct val="100000"/>
                        </a:lnSpc>
                      </a:pPr>
                      <a:endParaRPr sz="1800" dirty="0">
                        <a:solidFill>
                          <a:srgbClr val="7030A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</a:tr>
              <a:tr h="437814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4925" algn="ctr">
                        <a:lnSpc>
                          <a:spcPct val="100000"/>
                        </a:lnSpc>
                      </a:pPr>
                      <a:r>
                        <a:rPr sz="1600" b="1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Ολλανδία</a:t>
                      </a:r>
                      <a:endParaRPr sz="1600" b="1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 w="12700">
                      <a:noFill/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52069" algn="ctr">
                        <a:lnSpc>
                          <a:spcPct val="100000"/>
                        </a:lnSpc>
                      </a:pPr>
                      <a:r>
                        <a:rPr sz="180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4,3</a:t>
                      </a:r>
                      <a:endParaRPr sz="18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marL="107314" algn="ctr">
                        <a:lnSpc>
                          <a:spcPct val="100000"/>
                        </a:lnSpc>
                      </a:pPr>
                      <a:r>
                        <a:rPr sz="180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2,9</a:t>
                      </a:r>
                      <a:endParaRPr sz="18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311785" algn="ctr">
                        <a:lnSpc>
                          <a:spcPct val="100000"/>
                        </a:lnSpc>
                      </a:pPr>
                      <a:endParaRPr sz="1800" dirty="0">
                        <a:solidFill>
                          <a:srgbClr val="7030A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</a:tr>
              <a:tr h="437814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4925" algn="ctr">
                        <a:lnSpc>
                          <a:spcPct val="100000"/>
                        </a:lnSpc>
                      </a:pPr>
                      <a:r>
                        <a:rPr sz="1600" b="1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Ισπανία</a:t>
                      </a:r>
                      <a:endParaRPr sz="1600" b="1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 w="12700">
                      <a:noFill/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52069" algn="ctr">
                        <a:lnSpc>
                          <a:spcPct val="100000"/>
                        </a:lnSpc>
                      </a:pPr>
                      <a:r>
                        <a:rPr sz="180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6,2</a:t>
                      </a:r>
                      <a:endParaRPr sz="18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marL="107314" algn="ctr">
                        <a:lnSpc>
                          <a:spcPct val="100000"/>
                        </a:lnSpc>
                      </a:pPr>
                      <a:r>
                        <a:rPr sz="180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4,6</a:t>
                      </a:r>
                      <a:endParaRPr sz="18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311785" algn="ctr">
                        <a:lnSpc>
                          <a:spcPct val="100000"/>
                        </a:lnSpc>
                      </a:pPr>
                      <a:endParaRPr sz="1800" dirty="0">
                        <a:solidFill>
                          <a:srgbClr val="7030A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</a:tr>
              <a:tr h="437814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4925" algn="ctr">
                        <a:lnSpc>
                          <a:spcPct val="100000"/>
                        </a:lnSpc>
                      </a:pPr>
                      <a:r>
                        <a:rPr sz="1600" b="1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Ην. Βασίλειο</a:t>
                      </a:r>
                      <a:endParaRPr sz="1600" b="1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 w="12700">
                      <a:noFill/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52069" algn="ctr">
                        <a:lnSpc>
                          <a:spcPct val="100000"/>
                        </a:lnSpc>
                      </a:pPr>
                      <a:r>
                        <a:rPr sz="180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3,6</a:t>
                      </a:r>
                      <a:endParaRPr sz="18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marL="107314" algn="ctr">
                        <a:lnSpc>
                          <a:spcPct val="100000"/>
                        </a:lnSpc>
                      </a:pPr>
                      <a:r>
                        <a:rPr sz="180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2,8</a:t>
                      </a:r>
                      <a:endParaRPr sz="18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311785" algn="ctr">
                        <a:lnSpc>
                          <a:spcPct val="100000"/>
                        </a:lnSpc>
                      </a:pPr>
                      <a:endParaRPr sz="1800" dirty="0">
                        <a:solidFill>
                          <a:srgbClr val="7030A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</a:tr>
              <a:tr h="480524">
                <a:tc>
                  <a:txBody>
                    <a:bodyPr/>
                    <a:lstStyle/>
                    <a:p>
                      <a:pPr algn="ctr"/>
                      <a:endParaRPr sz="120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4925" algn="ctr">
                        <a:lnSpc>
                          <a:spcPct val="100000"/>
                        </a:lnSpc>
                      </a:pPr>
                      <a:r>
                        <a:rPr sz="1600" b="1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ΗΠΑ</a:t>
                      </a:r>
                      <a:endParaRPr sz="1600" b="1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T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marL="52069" algn="ctr">
                        <a:lnSpc>
                          <a:spcPct val="100000"/>
                        </a:lnSpc>
                      </a:pPr>
                      <a:r>
                        <a:rPr sz="180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5,4</a:t>
                      </a:r>
                      <a:endParaRPr sz="18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07314" algn="ctr">
                        <a:lnSpc>
                          <a:spcPct val="100000"/>
                        </a:lnSpc>
                      </a:pPr>
                      <a:r>
                        <a:rPr sz="180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2,5</a:t>
                      </a:r>
                      <a:endParaRPr sz="18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311785" algn="ctr">
                        <a:lnSpc>
                          <a:spcPct val="100000"/>
                        </a:lnSpc>
                      </a:pPr>
                      <a:endParaRPr sz="1800" dirty="0">
                        <a:solidFill>
                          <a:srgbClr val="7030A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738" name="Text Box 2"/>
          <p:cNvSpPr txBox="1">
            <a:spLocks noChangeArrowheads="1"/>
          </p:cNvSpPr>
          <p:nvPr/>
        </p:nvSpPr>
        <p:spPr bwMode="auto">
          <a:xfrm>
            <a:off x="0" y="201613"/>
            <a:ext cx="9144000" cy="529504"/>
          </a:xfrm>
          <a:prstGeom prst="rect">
            <a:avLst/>
          </a:prstGeom>
          <a:noFill/>
          <a:ln w="22225">
            <a:noFill/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</a:pPr>
            <a:r>
              <a:rPr lang="el-GR" sz="2700" b="1" dirty="0">
                <a:solidFill>
                  <a:srgbClr val="660066"/>
                </a:solidFill>
                <a:latin typeface="Arial" charset="0"/>
                <a:cs typeface="Times New Roman" pitchFamily="18" charset="0"/>
              </a:rPr>
              <a:t>Δείκτες παραγωγής του 2015 σε σχέση με το 1960</a:t>
            </a:r>
            <a:endParaRPr lang="en-GB" sz="2700" b="1" dirty="0">
              <a:solidFill>
                <a:srgbClr val="660066"/>
              </a:solidFill>
              <a:latin typeface="Arial" charset="0"/>
            </a:endParaRPr>
          </a:p>
        </p:txBody>
      </p:sp>
      <p:sp>
        <p:nvSpPr>
          <p:cNvPr id="500739" name="Text Box 3"/>
          <p:cNvSpPr txBox="1">
            <a:spLocks noChangeArrowheads="1"/>
          </p:cNvSpPr>
          <p:nvPr/>
        </p:nvSpPr>
        <p:spPr bwMode="auto">
          <a:xfrm>
            <a:off x="0" y="6418263"/>
            <a:ext cx="668381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1200" dirty="0">
                <a:solidFill>
                  <a:srgbClr val="C0C0C0"/>
                </a:solidFill>
                <a:latin typeface="Arial" charset="0"/>
                <a:cs typeface="Times New Roman" pitchFamily="18" charset="0"/>
              </a:rPr>
              <a:t>Πηγή: Τα δεδομένα βασίζονται στη βάση δεδομένων AMECO (Ευρωπαϊκή Επιτροπή, DGECFIN).</a:t>
            </a:r>
            <a:endParaRPr lang="en-GB" sz="1200" dirty="0">
              <a:solidFill>
                <a:srgbClr val="C0C0C0"/>
              </a:solidFill>
              <a:latin typeface="Arial" charset="0"/>
            </a:endParaRPr>
          </a:p>
        </p:txBody>
      </p:sp>
      <p:graphicFrame>
        <p:nvGraphicFramePr>
          <p:cNvPr id="5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1146782"/>
              </p:ext>
            </p:extLst>
          </p:nvPr>
        </p:nvGraphicFramePr>
        <p:xfrm>
          <a:off x="405009" y="968207"/>
          <a:ext cx="8345096" cy="533596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5888"/>
                <a:gridCol w="1493541"/>
                <a:gridCol w="1562485"/>
                <a:gridCol w="2405575"/>
                <a:gridCol w="2827607"/>
              </a:tblGrid>
              <a:tr h="719916">
                <a:tc rowSpan="10">
                  <a:txBody>
                    <a:bodyPr/>
                    <a:lstStyle/>
                    <a:p>
                      <a:pPr algn="ctr"/>
                      <a:endParaRPr sz="3200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sz="3200">
                        <a:latin typeface="+mn-lt"/>
                      </a:endParaRPr>
                    </a:p>
                  </a:txBody>
                  <a:tcPr marL="0" marR="0" marT="0" marB="0" anchor="ctr">
                    <a:lnT w="12700">
                      <a:solidFill>
                        <a:srgbClr val="77787B"/>
                      </a:solidFill>
                      <a:prstDash val="soli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Πραγματικό ΑΕΠ</a:t>
                      </a:r>
                      <a:endParaRPr sz="18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T w="12700">
                      <a:solidFill>
                        <a:srgbClr val="77787B"/>
                      </a:solidFill>
                      <a:prstDash val="soli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66090" marR="340360" indent="-11430" algn="ctr">
                        <a:lnSpc>
                          <a:spcPct val="101899"/>
                        </a:lnSpc>
                      </a:pPr>
                      <a:r>
                        <a:rPr sz="18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Πραγματικό ΑΕΠ ανά εργαζόμενο</a:t>
                      </a:r>
                      <a:endParaRPr sz="18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T w="12700">
                      <a:solidFill>
                        <a:srgbClr val="77787B"/>
                      </a:solidFill>
                      <a:prstDash val="soli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23545" marR="659130" indent="-76835" algn="ctr">
                        <a:lnSpc>
                          <a:spcPct val="101899"/>
                        </a:lnSpc>
                      </a:pPr>
                      <a:r>
                        <a:rPr sz="1800" b="1" dirty="0">
                          <a:solidFill>
                            <a:srgbClr val="7030A0"/>
                          </a:solidFill>
                          <a:latin typeface="+mn-lt"/>
                          <a:cs typeface="UB-HelveticaCond"/>
                        </a:rPr>
                        <a:t>Πραγματικό κατά κεφαλήν ΑΕΠ</a:t>
                      </a:r>
                      <a:endParaRPr sz="1800" dirty="0">
                        <a:solidFill>
                          <a:srgbClr val="7030A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T w="12700">
                      <a:solidFill>
                        <a:srgbClr val="77787B"/>
                      </a:solidFill>
                      <a:prstDash val="soli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1427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4925" algn="ctr">
                        <a:lnSpc>
                          <a:spcPct val="100000"/>
                        </a:lnSpc>
                      </a:pPr>
                      <a:r>
                        <a:rPr sz="160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Καναδάς</a:t>
                      </a:r>
                      <a:endParaRPr sz="1600" b="1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 w="12700">
                      <a:noFill/>
                      <a:prstDash val="solid"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52069" algn="ctr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5,7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107314" algn="ctr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2,0</a:t>
                      </a:r>
                    </a:p>
                  </a:txBody>
                  <a:tcPr marL="0" marR="0" marT="0" marB="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R="311785" algn="ctr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7030A0"/>
                          </a:solidFill>
                          <a:latin typeface="+mn-lt"/>
                          <a:cs typeface="UB-HelveticaCond"/>
                        </a:rPr>
                        <a:t>2,9</a:t>
                      </a:r>
                    </a:p>
                  </a:txBody>
                  <a:tcPr marL="0" marR="0" marT="0" marB="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437814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4925" algn="ctr">
                        <a:lnSpc>
                          <a:spcPct val="100000"/>
                        </a:lnSpc>
                      </a:pPr>
                      <a:r>
                        <a:rPr sz="160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Γαλλία</a:t>
                      </a:r>
                      <a:endParaRPr sz="1600" b="1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 w="12700">
                      <a:noFill/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52069" algn="ctr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4,5</a:t>
                      </a:r>
                    </a:p>
                  </a:txBody>
                  <a:tcPr marL="0" marR="0" marT="0" marB="0" anchor="ctr">
                    <a:lnL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marL="107314" algn="ctr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3,5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311785" algn="ctr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7030A0"/>
                          </a:solidFill>
                          <a:latin typeface="+mn-lt"/>
                          <a:cs typeface="UB-HelveticaCond"/>
                        </a:rPr>
                        <a:t>3,2</a:t>
                      </a:r>
                    </a:p>
                  </a:txBody>
                  <a:tcPr marL="0" marR="0" marT="0" marB="0" anchor="ctr"/>
                </a:tc>
              </a:tr>
              <a:tr h="437814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4925" algn="ctr">
                        <a:lnSpc>
                          <a:spcPct val="100000"/>
                        </a:lnSpc>
                      </a:pPr>
                      <a:r>
                        <a:rPr sz="160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Γερμανία</a:t>
                      </a:r>
                      <a:endParaRPr sz="1600" b="1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 w="12700">
                      <a:noFill/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52069" algn="ctr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4,1</a:t>
                      </a:r>
                    </a:p>
                  </a:txBody>
                  <a:tcPr marL="0" marR="0" marT="0" marB="0" anchor="ctr">
                    <a:lnL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marL="107314" algn="ctr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2,5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311785" algn="ctr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7030A0"/>
                          </a:solidFill>
                          <a:latin typeface="+mn-lt"/>
                          <a:cs typeface="UB-HelveticaCond"/>
                        </a:rPr>
                        <a:t>2,7</a:t>
                      </a:r>
                    </a:p>
                  </a:txBody>
                  <a:tcPr marL="0" marR="0" marT="0" marB="0" anchor="ctr"/>
                </a:tc>
              </a:tr>
              <a:tr h="437814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4925" algn="ctr">
                        <a:lnSpc>
                          <a:spcPct val="100000"/>
                        </a:lnSpc>
                      </a:pPr>
                      <a:r>
                        <a:rPr sz="160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Ιρλανδία</a:t>
                      </a:r>
                      <a:endParaRPr sz="1600" b="1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 w="12700">
                      <a:noFill/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52069" algn="ctr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9,5</a:t>
                      </a:r>
                    </a:p>
                  </a:txBody>
                  <a:tcPr marL="0" marR="0" marT="0" marB="0" anchor="ctr">
                    <a:lnL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marL="107314" algn="ctr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5,4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311785" algn="ctr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7030A0"/>
                          </a:solidFill>
                          <a:latin typeface="+mn-lt"/>
                          <a:cs typeface="UB-HelveticaCond"/>
                        </a:rPr>
                        <a:t>5,8</a:t>
                      </a:r>
                    </a:p>
                  </a:txBody>
                  <a:tcPr marL="0" marR="0" marT="0" marB="0" anchor="ctr"/>
                </a:tc>
              </a:tr>
              <a:tr h="437814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4925" algn="ctr">
                        <a:lnSpc>
                          <a:spcPct val="100000"/>
                        </a:lnSpc>
                      </a:pPr>
                      <a:r>
                        <a:rPr sz="160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Ιταλία</a:t>
                      </a:r>
                      <a:endParaRPr sz="1600" b="1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 w="12700">
                      <a:noFill/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52069" algn="ctr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3,8</a:t>
                      </a:r>
                    </a:p>
                  </a:txBody>
                  <a:tcPr marL="0" marR="0" marT="0" marB="0" anchor="ctr">
                    <a:lnL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marL="107314" algn="ctr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3,4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311785" algn="ctr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7030A0"/>
                          </a:solidFill>
                          <a:latin typeface="+mn-lt"/>
                          <a:cs typeface="UB-HelveticaCond"/>
                        </a:rPr>
                        <a:t>3,2</a:t>
                      </a:r>
                    </a:p>
                  </a:txBody>
                  <a:tcPr marL="0" marR="0" marT="0" marB="0" anchor="ctr"/>
                </a:tc>
              </a:tr>
              <a:tr h="437814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4925" algn="ctr">
                        <a:lnSpc>
                          <a:spcPct val="100000"/>
                        </a:lnSpc>
                      </a:pPr>
                      <a:r>
                        <a:rPr sz="160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Ιαπωνία</a:t>
                      </a:r>
                      <a:endParaRPr sz="1600" b="1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 w="12700">
                      <a:noFill/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52069" algn="ctr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8,1</a:t>
                      </a:r>
                    </a:p>
                  </a:txBody>
                  <a:tcPr marL="0" marR="0" marT="0" marB="0" anchor="ctr">
                    <a:lnL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marL="107314" algn="ctr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6,0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311785" algn="ctr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7030A0"/>
                          </a:solidFill>
                          <a:latin typeface="+mn-lt"/>
                          <a:cs typeface="UB-HelveticaCond"/>
                        </a:rPr>
                        <a:t>6,0</a:t>
                      </a:r>
                    </a:p>
                  </a:txBody>
                  <a:tcPr marL="0" marR="0" marT="0" marB="0" anchor="ctr"/>
                </a:tc>
              </a:tr>
              <a:tr h="437814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4925" algn="ctr">
                        <a:lnSpc>
                          <a:spcPct val="100000"/>
                        </a:lnSpc>
                      </a:pPr>
                      <a:r>
                        <a:rPr sz="160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Ολλανδία</a:t>
                      </a:r>
                      <a:endParaRPr sz="1600" b="1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 w="12700">
                      <a:noFill/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52069" algn="ctr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4,3</a:t>
                      </a:r>
                    </a:p>
                  </a:txBody>
                  <a:tcPr marL="0" marR="0" marT="0" marB="0" anchor="ctr">
                    <a:lnL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marL="107314" algn="ctr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2,9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311785" algn="ctr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7030A0"/>
                          </a:solidFill>
                          <a:latin typeface="+mn-lt"/>
                          <a:cs typeface="UB-HelveticaCond"/>
                        </a:rPr>
                        <a:t>3,0</a:t>
                      </a:r>
                    </a:p>
                  </a:txBody>
                  <a:tcPr marL="0" marR="0" marT="0" marB="0" anchor="ctr"/>
                </a:tc>
              </a:tr>
              <a:tr h="437814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4925" algn="ctr">
                        <a:lnSpc>
                          <a:spcPct val="100000"/>
                        </a:lnSpc>
                      </a:pPr>
                      <a:r>
                        <a:rPr sz="160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Ισπανία</a:t>
                      </a:r>
                      <a:endParaRPr sz="1600" b="1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 w="12700">
                      <a:noFill/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52069" algn="ctr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6,2</a:t>
                      </a:r>
                    </a:p>
                  </a:txBody>
                  <a:tcPr marL="0" marR="0" marT="0" marB="0" anchor="ctr">
                    <a:lnL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marL="107314" algn="ctr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4,6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311785" algn="ctr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7030A0"/>
                          </a:solidFill>
                          <a:latin typeface="+mn-lt"/>
                          <a:cs typeface="UB-HelveticaCond"/>
                        </a:rPr>
                        <a:t>4,1</a:t>
                      </a:r>
                    </a:p>
                  </a:txBody>
                  <a:tcPr marL="0" marR="0" marT="0" marB="0" anchor="ctr"/>
                </a:tc>
              </a:tr>
              <a:tr h="437814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4925" algn="ctr">
                        <a:lnSpc>
                          <a:spcPct val="100000"/>
                        </a:lnSpc>
                      </a:pPr>
                      <a:r>
                        <a:rPr sz="160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Ην. Βασίλειο</a:t>
                      </a:r>
                      <a:endParaRPr sz="1600" b="1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 w="12700">
                      <a:noFill/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52069" algn="ctr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3,6</a:t>
                      </a:r>
                    </a:p>
                  </a:txBody>
                  <a:tcPr marL="0" marR="0" marT="0" marB="0" anchor="ctr">
                    <a:lnL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marL="107314" algn="ctr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2,8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311785" algn="ctr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7030A0"/>
                          </a:solidFill>
                          <a:latin typeface="+mn-lt"/>
                          <a:cs typeface="UB-HelveticaCond"/>
                        </a:rPr>
                        <a:t>2,9</a:t>
                      </a:r>
                    </a:p>
                  </a:txBody>
                  <a:tcPr marL="0" marR="0" marT="0" marB="0" anchor="ctr"/>
                </a:tc>
              </a:tr>
              <a:tr h="480524">
                <a:tc>
                  <a:txBody>
                    <a:bodyPr/>
                    <a:lstStyle/>
                    <a:p>
                      <a:pPr algn="ctr"/>
                      <a:endParaRPr sz="120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4925" algn="ctr">
                        <a:lnSpc>
                          <a:spcPct val="100000"/>
                        </a:lnSpc>
                      </a:pPr>
                      <a:r>
                        <a:rPr sz="160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ΗΠΑ</a:t>
                      </a:r>
                      <a:endParaRPr sz="1600" b="1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T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marL="52069" algn="ctr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5,4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07314" algn="ctr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2,5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311785" algn="ctr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7030A0"/>
                          </a:solidFill>
                          <a:latin typeface="+mn-lt"/>
                          <a:cs typeface="UB-HelveticaCond"/>
                        </a:rPr>
                        <a:t>3,0</a:t>
                      </a: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533400" y="6389080"/>
            <a:ext cx="396839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l-GR" sz="1200" dirty="0">
                <a:solidFill>
                  <a:srgbClr val="C0C0C0"/>
                </a:solidFill>
                <a:latin typeface="Arial" charset="0"/>
                <a:cs typeface="Arial" charset="0"/>
              </a:rPr>
              <a:t>Πηγή: Βασίζεται σε στοιχεία από την Εθνική </a:t>
            </a:r>
            <a:r>
              <a:rPr lang="el-GR" sz="1200" dirty="0" smtClean="0">
                <a:solidFill>
                  <a:srgbClr val="C0C0C0"/>
                </a:solidFill>
                <a:latin typeface="Arial" charset="0"/>
                <a:cs typeface="Arial" charset="0"/>
              </a:rPr>
              <a:t>Στατιστική</a:t>
            </a:r>
            <a:endParaRPr lang="en-GB" sz="1200" dirty="0">
              <a:solidFill>
                <a:srgbClr val="C0C0C0"/>
              </a:solidFill>
              <a:latin typeface="Arial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0" y="228600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>
            <a:spAutoFit/>
          </a:bodyPr>
          <a:lstStyle/>
          <a:p>
            <a:pPr algn="ctr" eaLnBrk="1" hangingPunct="1"/>
            <a:r>
              <a:rPr lang="el-GR" b="1" dirty="0">
                <a:solidFill>
                  <a:srgbClr val="660066"/>
                </a:solidFill>
                <a:latin typeface="Arial" charset="0"/>
                <a:cs typeface="Arial" charset="0"/>
              </a:rPr>
              <a:t>Καθαρό συσσωρευμένο κεφάλαιο στο Ην. Βασίλειο, </a:t>
            </a:r>
            <a:r>
              <a:rPr lang="el-GR" b="1" dirty="0" smtClean="0">
                <a:solidFill>
                  <a:srgbClr val="660066"/>
                </a:solidFill>
                <a:latin typeface="Arial" charset="0"/>
                <a:cs typeface="Arial" charset="0"/>
              </a:rPr>
              <a:t>2010</a:t>
            </a:r>
            <a:endParaRPr lang="en-GB" dirty="0">
              <a:solidFill>
                <a:srgbClr val="660066"/>
              </a:solidFill>
            </a:endParaRPr>
          </a:p>
        </p:txBody>
      </p:sp>
      <p:graphicFrame>
        <p:nvGraphicFramePr>
          <p:cNvPr id="7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9845380"/>
              </p:ext>
            </p:extLst>
          </p:nvPr>
        </p:nvGraphicFramePr>
        <p:xfrm>
          <a:off x="405008" y="968207"/>
          <a:ext cx="8387299" cy="525684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10369"/>
                <a:gridCol w="1447631"/>
                <a:gridCol w="2470322"/>
                <a:gridCol w="1958977"/>
              </a:tblGrid>
              <a:tr h="1134873">
                <a:tc>
                  <a:txBody>
                    <a:bodyPr/>
                    <a:lstStyle/>
                    <a:p>
                      <a:pPr algn="ctr"/>
                      <a:endParaRPr sz="3200" dirty="0">
                        <a:latin typeface="+mn-lt"/>
                      </a:endParaRPr>
                    </a:p>
                  </a:txBody>
                  <a:tcPr marL="0" marR="0" marT="0" marB="0" anchor="ctr">
                    <a:lnT w="12700">
                      <a:solidFill>
                        <a:srgbClr val="77787B"/>
                      </a:solidFill>
                      <a:prstDash val="soli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el-GR" sz="18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£ δισ.</a:t>
                      </a:r>
                      <a:endParaRPr sz="18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T w="12700">
                      <a:solidFill>
                        <a:srgbClr val="77787B"/>
                      </a:solidFill>
                      <a:prstDash val="soli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66090" marR="340360" indent="-11430" algn="ctr">
                        <a:lnSpc>
                          <a:spcPct val="101899"/>
                        </a:lnSpc>
                      </a:pPr>
                      <a:r>
                        <a:rPr lang="el-GR" sz="18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% των πάγιων περιουσιακών στοιχείων</a:t>
                      </a:r>
                      <a:endParaRPr sz="18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T w="12700">
                      <a:solidFill>
                        <a:srgbClr val="77787B"/>
                      </a:solidFill>
                      <a:prstDash val="soli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23545" marR="659130" indent="-76835" algn="ctr">
                        <a:lnSpc>
                          <a:spcPct val="101899"/>
                        </a:lnSpc>
                      </a:pPr>
                      <a:r>
                        <a:rPr lang="el-GR" sz="1800" b="1" dirty="0" smtClean="0">
                          <a:solidFill>
                            <a:srgbClr val="7030A0"/>
                          </a:solidFill>
                          <a:latin typeface="+mn-lt"/>
                          <a:cs typeface="UB-HelveticaCond"/>
                        </a:rPr>
                        <a:t>% του</a:t>
                      </a:r>
                      <a:br>
                        <a:rPr lang="el-GR" sz="1800" b="1" dirty="0" smtClean="0">
                          <a:solidFill>
                            <a:srgbClr val="7030A0"/>
                          </a:solidFill>
                          <a:latin typeface="+mn-lt"/>
                          <a:cs typeface="UB-HelveticaCond"/>
                        </a:rPr>
                      </a:br>
                      <a:r>
                        <a:rPr sz="1800" b="1" dirty="0" smtClean="0">
                          <a:solidFill>
                            <a:srgbClr val="7030A0"/>
                          </a:solidFill>
                          <a:latin typeface="+mn-lt"/>
                          <a:cs typeface="UB-HelveticaCond"/>
                        </a:rPr>
                        <a:t>ΑΕΠ</a:t>
                      </a:r>
                      <a:endParaRPr sz="1800" dirty="0">
                        <a:solidFill>
                          <a:srgbClr val="7030A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T w="12700">
                      <a:solidFill>
                        <a:srgbClr val="77787B"/>
                      </a:solidFill>
                      <a:prstDash val="soli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8541">
                <a:tc>
                  <a:txBody>
                    <a:bodyPr/>
                    <a:lstStyle/>
                    <a:p>
                      <a:pPr marL="34925" algn="ctr">
                        <a:lnSpc>
                          <a:spcPct val="100000"/>
                        </a:lnSpc>
                      </a:pPr>
                      <a:r>
                        <a:rPr lang="el-GR" sz="1500" b="1" dirty="0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Κατοικίες</a:t>
                      </a:r>
                      <a:endParaRPr sz="1500" b="1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 w="12700">
                      <a:noFill/>
                      <a:prstDash val="solid"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  <a:tabLst>
                          <a:tab pos="331470" algn="dec"/>
                        </a:tabLst>
                      </a:pPr>
                      <a:endParaRPr lang="el-GR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  <a:tabLst>
                          <a:tab pos="331470" algn="dec"/>
                        </a:tabLst>
                      </a:pPr>
                      <a:endParaRPr lang="el-GR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  <a:tabLst>
                          <a:tab pos="331470" algn="dec"/>
                        </a:tabLst>
                      </a:pPr>
                      <a:endParaRPr lang="el-GR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591967">
                <a:tc>
                  <a:txBody>
                    <a:bodyPr/>
                    <a:lstStyle/>
                    <a:p>
                      <a:pPr marL="34925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500" b="1" dirty="0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Άλλα κτίρια και υποδομές</a:t>
                      </a:r>
                      <a:endParaRPr lang="el-GR" sz="1500" b="1" dirty="0" smtClean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 w="12700">
                      <a:noFill/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  <a:tabLst>
                          <a:tab pos="331470" algn="dec"/>
                        </a:tabLst>
                      </a:pPr>
                      <a:endParaRPr lang="el-GR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  <a:tabLst>
                          <a:tab pos="331470" algn="dec"/>
                        </a:tabLst>
                      </a:pPr>
                      <a:endParaRPr lang="el-GR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  <a:tabLst>
                          <a:tab pos="331470" algn="dec"/>
                        </a:tabLst>
                      </a:pPr>
                      <a:endParaRPr lang="el-GR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91967">
                <a:tc>
                  <a:txBody>
                    <a:bodyPr/>
                    <a:lstStyle/>
                    <a:p>
                      <a:pPr marL="34925" algn="ctr">
                        <a:lnSpc>
                          <a:spcPct val="100000"/>
                        </a:lnSpc>
                      </a:pPr>
                      <a:r>
                        <a:rPr lang="el-GR" sz="1500" b="1" dirty="0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Άλλες μηχανές, εξοπλισμός </a:t>
                      </a:r>
                      <a:endParaRPr sz="1500" b="1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 w="12700">
                      <a:noFill/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  <a:tabLst>
                          <a:tab pos="331470" algn="dec"/>
                        </a:tabLst>
                      </a:pPr>
                      <a:endParaRPr lang="el-GR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  <a:tabLst>
                          <a:tab pos="331470" algn="dec"/>
                        </a:tabLst>
                      </a:pPr>
                      <a:endParaRPr lang="el-GR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  <a:tabLst>
                          <a:tab pos="331470" algn="dec"/>
                        </a:tabLst>
                      </a:pPr>
                      <a:endParaRPr lang="el-GR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700602">
                <a:tc>
                  <a:txBody>
                    <a:bodyPr/>
                    <a:lstStyle/>
                    <a:p>
                      <a:pPr marL="34925" algn="ctr">
                        <a:lnSpc>
                          <a:spcPct val="100000"/>
                        </a:lnSpc>
                      </a:pPr>
                      <a:r>
                        <a:rPr lang="el-GR" sz="1500" b="1" dirty="0" smtClean="0">
                          <a:latin typeface="+mn-lt"/>
                          <a:cs typeface="UB-HelveticaCond"/>
                        </a:rPr>
                        <a:t>Άυλα περιουσιακά </a:t>
                      </a:r>
                      <a:r>
                        <a:rPr lang="el-GR" sz="15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στοιχεία</a:t>
                      </a:r>
                      <a:endParaRPr sz="1500" b="1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 w="12700">
                      <a:noFill/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  <a:tabLst>
                          <a:tab pos="331470" algn="dec"/>
                        </a:tabLst>
                      </a:pPr>
                      <a:endParaRPr lang="el-GR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  <a:tabLst>
                          <a:tab pos="331470" algn="dec"/>
                        </a:tabLst>
                      </a:pPr>
                      <a:endParaRPr lang="el-GR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  <a:tabLst>
                          <a:tab pos="331470" algn="dec"/>
                        </a:tabLst>
                      </a:pPr>
                      <a:endParaRPr lang="el-GR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741814">
                <a:tc>
                  <a:txBody>
                    <a:bodyPr/>
                    <a:lstStyle/>
                    <a:p>
                      <a:pPr marL="34925" algn="ctr">
                        <a:lnSpc>
                          <a:spcPct val="100000"/>
                        </a:lnSpc>
                      </a:pPr>
                      <a:r>
                        <a:rPr lang="el-GR" sz="15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Εξοπλισμός μεταφορών</a:t>
                      </a:r>
                      <a:endParaRPr sz="1500" b="1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 w="12700">
                      <a:noFill/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  <a:tabLst>
                          <a:tab pos="331470" algn="dec"/>
                        </a:tabLst>
                      </a:pPr>
                      <a:endParaRPr lang="el-GR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  <a:tabLst>
                          <a:tab pos="331470" algn="dec"/>
                        </a:tabLst>
                      </a:pPr>
                      <a:endParaRPr lang="el-GR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  <a:tabLst>
                          <a:tab pos="331470" algn="dec"/>
                        </a:tabLst>
                      </a:pPr>
                      <a:endParaRPr lang="el-GR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741814">
                <a:tc>
                  <a:txBody>
                    <a:bodyPr/>
                    <a:lstStyle/>
                    <a:p>
                      <a:pPr marL="34925" algn="ctr">
                        <a:lnSpc>
                          <a:spcPct val="100000"/>
                        </a:lnSpc>
                      </a:pPr>
                      <a:r>
                        <a:rPr lang="el-GR" sz="15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Όλα τα πάγια στοιχεία ενεργητικού</a:t>
                      </a:r>
                      <a:endParaRPr sz="1500" b="1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 w="12700">
                      <a:noFill/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  <a:tabLst>
                          <a:tab pos="331470" algn="dec"/>
                        </a:tabLst>
                      </a:pPr>
                      <a:endParaRPr lang="el-GR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  <a:tabLst>
                          <a:tab pos="331470" algn="dec"/>
                        </a:tabLst>
                      </a:pPr>
                      <a:endParaRPr lang="el-GR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  <a:tabLst>
                          <a:tab pos="331470" algn="dec"/>
                        </a:tabLst>
                      </a:pPr>
                      <a:endParaRPr lang="el-GR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6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Μακροχρόνια Οικονομική Μεγέθυνση</a:t>
            </a:r>
            <a:endParaRPr lang="en-GB" dirty="0"/>
          </a:p>
        </p:txBody>
      </p:sp>
      <p:sp>
        <p:nvSpPr>
          <p:cNvPr id="5396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12750" y="2951163"/>
            <a:ext cx="8312150" cy="1222375"/>
          </a:xfrm>
        </p:spPr>
        <p:txBody>
          <a:bodyPr/>
          <a:lstStyle/>
          <a:p>
            <a:r>
              <a:rPr lang="el-GR" dirty="0" smtClean="0"/>
              <a:t>Η Μακροχρόνια Οικονομική Μεγέθυνση στις Βιομηχανικές Χώρες</a:t>
            </a:r>
            <a:endParaRPr lang="en-GB" dirty="0"/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39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39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9651" grpId="0" build="p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533400" y="6389080"/>
            <a:ext cx="396839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l-GR" sz="1200" dirty="0">
                <a:solidFill>
                  <a:srgbClr val="C0C0C0"/>
                </a:solidFill>
                <a:latin typeface="Arial" charset="0"/>
                <a:cs typeface="Arial" charset="0"/>
              </a:rPr>
              <a:t>Πηγή: Βασίζεται σε στοιχεία από την Εθνική </a:t>
            </a:r>
            <a:r>
              <a:rPr lang="el-GR" sz="1200" dirty="0" smtClean="0">
                <a:solidFill>
                  <a:srgbClr val="C0C0C0"/>
                </a:solidFill>
                <a:latin typeface="Arial" charset="0"/>
                <a:cs typeface="Arial" charset="0"/>
              </a:rPr>
              <a:t>Στατιστική</a:t>
            </a:r>
            <a:endParaRPr lang="en-GB" sz="1200" dirty="0">
              <a:solidFill>
                <a:srgbClr val="C0C0C0"/>
              </a:solidFill>
              <a:latin typeface="Arial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0" y="228600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>
            <a:spAutoFit/>
          </a:bodyPr>
          <a:lstStyle/>
          <a:p>
            <a:pPr algn="ctr" eaLnBrk="1" hangingPunct="1"/>
            <a:r>
              <a:rPr lang="el-GR" b="1" dirty="0">
                <a:solidFill>
                  <a:srgbClr val="660066"/>
                </a:solidFill>
                <a:latin typeface="Arial" charset="0"/>
                <a:cs typeface="Arial" charset="0"/>
              </a:rPr>
              <a:t>Καθαρό συσσωρευμένο κεφάλαιο στο Ην. Βασίλειο, </a:t>
            </a:r>
            <a:r>
              <a:rPr lang="el-GR" b="1" dirty="0" smtClean="0">
                <a:solidFill>
                  <a:srgbClr val="660066"/>
                </a:solidFill>
                <a:latin typeface="Arial" charset="0"/>
                <a:cs typeface="Arial" charset="0"/>
              </a:rPr>
              <a:t>2010</a:t>
            </a:r>
            <a:endParaRPr lang="en-GB" dirty="0">
              <a:solidFill>
                <a:srgbClr val="660066"/>
              </a:solidFill>
            </a:endParaRPr>
          </a:p>
        </p:txBody>
      </p:sp>
      <p:graphicFrame>
        <p:nvGraphicFramePr>
          <p:cNvPr id="7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2727958"/>
              </p:ext>
            </p:extLst>
          </p:nvPr>
        </p:nvGraphicFramePr>
        <p:xfrm>
          <a:off x="405008" y="968207"/>
          <a:ext cx="8387299" cy="525684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10369"/>
                <a:gridCol w="1447631"/>
                <a:gridCol w="2470322"/>
                <a:gridCol w="1958977"/>
              </a:tblGrid>
              <a:tr h="1134873">
                <a:tc>
                  <a:txBody>
                    <a:bodyPr/>
                    <a:lstStyle/>
                    <a:p>
                      <a:pPr algn="ctr"/>
                      <a:endParaRPr sz="3200" dirty="0">
                        <a:latin typeface="+mn-lt"/>
                      </a:endParaRPr>
                    </a:p>
                  </a:txBody>
                  <a:tcPr marL="0" marR="0" marT="0" marB="0" anchor="ctr">
                    <a:lnT w="12700">
                      <a:solidFill>
                        <a:srgbClr val="77787B"/>
                      </a:solidFill>
                      <a:prstDash val="soli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el-GR" sz="18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£ δισ.</a:t>
                      </a:r>
                      <a:endParaRPr sz="18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T w="12700">
                      <a:solidFill>
                        <a:srgbClr val="77787B"/>
                      </a:solidFill>
                      <a:prstDash val="soli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66090" marR="340360" indent="-11430" algn="ctr">
                        <a:lnSpc>
                          <a:spcPct val="101899"/>
                        </a:lnSpc>
                      </a:pPr>
                      <a:r>
                        <a:rPr lang="el-GR" sz="18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% των πάγιων περιουσιακών στοιχείων</a:t>
                      </a:r>
                      <a:endParaRPr sz="18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T w="12700">
                      <a:solidFill>
                        <a:srgbClr val="77787B"/>
                      </a:solidFill>
                      <a:prstDash val="soli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23545" marR="659130" indent="-76835" algn="ctr">
                        <a:lnSpc>
                          <a:spcPct val="101899"/>
                        </a:lnSpc>
                      </a:pPr>
                      <a:r>
                        <a:rPr lang="el-GR" sz="1800" b="1" dirty="0" smtClean="0">
                          <a:solidFill>
                            <a:srgbClr val="7030A0"/>
                          </a:solidFill>
                          <a:latin typeface="+mn-lt"/>
                          <a:cs typeface="UB-HelveticaCond"/>
                        </a:rPr>
                        <a:t>% του</a:t>
                      </a:r>
                      <a:br>
                        <a:rPr lang="el-GR" sz="1800" b="1" dirty="0" smtClean="0">
                          <a:solidFill>
                            <a:srgbClr val="7030A0"/>
                          </a:solidFill>
                          <a:latin typeface="+mn-lt"/>
                          <a:cs typeface="UB-HelveticaCond"/>
                        </a:rPr>
                      </a:br>
                      <a:r>
                        <a:rPr sz="1800" b="1" dirty="0" smtClean="0">
                          <a:solidFill>
                            <a:srgbClr val="7030A0"/>
                          </a:solidFill>
                          <a:latin typeface="+mn-lt"/>
                          <a:cs typeface="UB-HelveticaCond"/>
                        </a:rPr>
                        <a:t>ΑΕΠ</a:t>
                      </a:r>
                      <a:endParaRPr sz="1800" dirty="0">
                        <a:solidFill>
                          <a:srgbClr val="7030A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T w="12700">
                      <a:solidFill>
                        <a:srgbClr val="77787B"/>
                      </a:solidFill>
                      <a:prstDash val="soli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8541">
                <a:tc>
                  <a:txBody>
                    <a:bodyPr/>
                    <a:lstStyle/>
                    <a:p>
                      <a:pPr marL="34925" algn="ctr">
                        <a:lnSpc>
                          <a:spcPct val="100000"/>
                        </a:lnSpc>
                      </a:pPr>
                      <a:r>
                        <a:rPr lang="el-GR" sz="1500" b="1" dirty="0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Κατοικίες</a:t>
                      </a:r>
                      <a:endParaRPr sz="1500" b="1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 w="12700">
                      <a:noFill/>
                      <a:prstDash val="solid"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  <a:tabLst>
                          <a:tab pos="331470" algn="dec"/>
                        </a:tabLst>
                      </a:pPr>
                      <a:r>
                        <a:rPr lang="en-GB" sz="1400" b="1" dirty="0" smtClean="0">
                          <a:solidFill>
                            <a:srgbClr val="00008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1274,2</a:t>
                      </a:r>
                      <a:endParaRPr lang="el-GR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  <a:tabLst>
                          <a:tab pos="331470" algn="dec"/>
                        </a:tabLst>
                      </a:pPr>
                      <a:endParaRPr lang="el-GR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  <a:tabLst>
                          <a:tab pos="331470" algn="dec"/>
                        </a:tabLst>
                      </a:pPr>
                      <a:endParaRPr lang="el-GR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591967">
                <a:tc>
                  <a:txBody>
                    <a:bodyPr/>
                    <a:lstStyle/>
                    <a:p>
                      <a:pPr marL="34925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500" b="1" dirty="0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Άλλα κτίρια και υποδομές</a:t>
                      </a:r>
                      <a:endParaRPr lang="el-GR" sz="1500" b="1" dirty="0" smtClean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 w="12700">
                      <a:noFill/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  <a:tabLst>
                          <a:tab pos="331470" algn="dec"/>
                        </a:tabLst>
                      </a:pPr>
                      <a:r>
                        <a:rPr lang="en-GB" sz="1400" b="1" dirty="0" smtClean="0">
                          <a:solidFill>
                            <a:srgbClr val="00008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1302,2</a:t>
                      </a:r>
                      <a:endParaRPr lang="el-GR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  <a:tabLst>
                          <a:tab pos="331470" algn="dec"/>
                        </a:tabLst>
                      </a:pPr>
                      <a:endParaRPr lang="el-GR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  <a:tabLst>
                          <a:tab pos="331470" algn="dec"/>
                        </a:tabLst>
                      </a:pPr>
                      <a:endParaRPr lang="el-GR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91967">
                <a:tc>
                  <a:txBody>
                    <a:bodyPr/>
                    <a:lstStyle/>
                    <a:p>
                      <a:pPr marL="34925" algn="ctr">
                        <a:lnSpc>
                          <a:spcPct val="100000"/>
                        </a:lnSpc>
                      </a:pPr>
                      <a:r>
                        <a:rPr lang="el-GR" sz="1500" b="1" dirty="0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Άλλες μηχανές, εξοπλισμός </a:t>
                      </a:r>
                      <a:endParaRPr sz="1500" b="1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 w="12700">
                      <a:noFill/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  <a:tabLst>
                          <a:tab pos="331470" algn="dec"/>
                        </a:tabLst>
                      </a:pPr>
                      <a:r>
                        <a:rPr lang="en-GB" sz="1400" b="1" dirty="0" smtClean="0">
                          <a:solidFill>
                            <a:srgbClr val="00008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557,0</a:t>
                      </a:r>
                      <a:endParaRPr lang="el-GR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  <a:tabLst>
                          <a:tab pos="331470" algn="dec"/>
                        </a:tabLst>
                      </a:pPr>
                      <a:endParaRPr lang="el-GR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  <a:tabLst>
                          <a:tab pos="331470" algn="dec"/>
                        </a:tabLst>
                      </a:pPr>
                      <a:endParaRPr lang="el-GR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700602">
                <a:tc>
                  <a:txBody>
                    <a:bodyPr/>
                    <a:lstStyle/>
                    <a:p>
                      <a:pPr marL="34925" algn="ctr">
                        <a:lnSpc>
                          <a:spcPct val="100000"/>
                        </a:lnSpc>
                      </a:pPr>
                      <a:r>
                        <a:rPr lang="el-GR" sz="1500" b="1" dirty="0" smtClean="0">
                          <a:latin typeface="+mn-lt"/>
                          <a:cs typeface="UB-HelveticaCond"/>
                        </a:rPr>
                        <a:t>Άυλα περιουσιακά </a:t>
                      </a:r>
                      <a:r>
                        <a:rPr lang="el-GR" sz="15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στοιχεία</a:t>
                      </a:r>
                      <a:endParaRPr sz="1500" b="1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 w="12700">
                      <a:noFill/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  <a:tabLst>
                          <a:tab pos="331470" algn="dec"/>
                        </a:tabLst>
                      </a:pPr>
                      <a:r>
                        <a:rPr lang="en-GB" sz="1400" b="1" dirty="0" smtClean="0">
                          <a:solidFill>
                            <a:srgbClr val="00008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94,2</a:t>
                      </a:r>
                      <a:endParaRPr lang="el-GR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  <a:tabLst>
                          <a:tab pos="331470" algn="dec"/>
                        </a:tabLst>
                      </a:pPr>
                      <a:endParaRPr lang="el-GR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  <a:tabLst>
                          <a:tab pos="331470" algn="dec"/>
                        </a:tabLst>
                      </a:pPr>
                      <a:endParaRPr lang="el-GR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741814">
                <a:tc>
                  <a:txBody>
                    <a:bodyPr/>
                    <a:lstStyle/>
                    <a:p>
                      <a:pPr marL="34925" algn="ctr">
                        <a:lnSpc>
                          <a:spcPct val="100000"/>
                        </a:lnSpc>
                      </a:pPr>
                      <a:r>
                        <a:rPr lang="el-GR" sz="15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Εξοπλισμός μεταφορών</a:t>
                      </a:r>
                      <a:endParaRPr sz="1500" b="1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 w="12700">
                      <a:noFill/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  <a:tabLst>
                          <a:tab pos="331470" algn="dec"/>
                        </a:tabLst>
                      </a:pPr>
                      <a:r>
                        <a:rPr lang="en-GB" sz="1400" b="1" dirty="0" smtClean="0">
                          <a:solidFill>
                            <a:srgbClr val="00008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55,8</a:t>
                      </a:r>
                      <a:endParaRPr lang="el-GR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  <a:tabLst>
                          <a:tab pos="331470" algn="dec"/>
                        </a:tabLst>
                      </a:pPr>
                      <a:endParaRPr lang="el-GR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  <a:tabLst>
                          <a:tab pos="331470" algn="dec"/>
                        </a:tabLst>
                      </a:pPr>
                      <a:endParaRPr lang="el-GR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741814">
                <a:tc>
                  <a:txBody>
                    <a:bodyPr/>
                    <a:lstStyle/>
                    <a:p>
                      <a:pPr marL="34925" algn="ctr">
                        <a:lnSpc>
                          <a:spcPct val="100000"/>
                        </a:lnSpc>
                      </a:pPr>
                      <a:r>
                        <a:rPr lang="el-GR" sz="15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Όλα τα πάγια στοιχεία ενεργητικού</a:t>
                      </a:r>
                      <a:endParaRPr sz="1500" b="1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 w="12700">
                      <a:noFill/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  <a:tabLst>
                          <a:tab pos="331470" algn="dec"/>
                        </a:tabLst>
                      </a:pPr>
                      <a:r>
                        <a:rPr lang="en-GB" sz="1400" b="1" dirty="0" smtClean="0">
                          <a:solidFill>
                            <a:srgbClr val="00008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3283,4</a:t>
                      </a:r>
                      <a:endParaRPr lang="el-GR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  <a:tabLst>
                          <a:tab pos="331470" algn="dec"/>
                        </a:tabLst>
                      </a:pPr>
                      <a:endParaRPr lang="el-GR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  <a:tabLst>
                          <a:tab pos="331470" algn="dec"/>
                        </a:tabLst>
                      </a:pPr>
                      <a:endParaRPr lang="el-GR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533400" y="6389080"/>
            <a:ext cx="396839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l-GR" sz="1200" dirty="0">
                <a:solidFill>
                  <a:srgbClr val="C0C0C0"/>
                </a:solidFill>
                <a:latin typeface="Arial" charset="0"/>
                <a:cs typeface="Arial" charset="0"/>
              </a:rPr>
              <a:t>Πηγή: Βασίζεται σε στοιχεία από την Εθνική </a:t>
            </a:r>
            <a:r>
              <a:rPr lang="el-GR" sz="1200" dirty="0" smtClean="0">
                <a:solidFill>
                  <a:srgbClr val="C0C0C0"/>
                </a:solidFill>
                <a:latin typeface="Arial" charset="0"/>
                <a:cs typeface="Arial" charset="0"/>
              </a:rPr>
              <a:t>Στατιστική</a:t>
            </a:r>
            <a:endParaRPr lang="en-GB" sz="1200" dirty="0">
              <a:solidFill>
                <a:srgbClr val="C0C0C0"/>
              </a:solidFill>
              <a:latin typeface="Arial" charset="0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0" y="228600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>
            <a:spAutoFit/>
          </a:bodyPr>
          <a:lstStyle/>
          <a:p>
            <a:pPr algn="ctr" eaLnBrk="1" hangingPunct="1"/>
            <a:r>
              <a:rPr lang="el-GR" b="1" dirty="0">
                <a:solidFill>
                  <a:srgbClr val="660066"/>
                </a:solidFill>
                <a:latin typeface="Arial" charset="0"/>
                <a:cs typeface="Arial" charset="0"/>
              </a:rPr>
              <a:t>Καθαρό συσσωρευμένο κεφάλαιο στο Ην. Βασίλειο, </a:t>
            </a:r>
            <a:r>
              <a:rPr lang="el-GR" b="1" dirty="0" smtClean="0">
                <a:solidFill>
                  <a:srgbClr val="660066"/>
                </a:solidFill>
                <a:latin typeface="Arial" charset="0"/>
                <a:cs typeface="Arial" charset="0"/>
              </a:rPr>
              <a:t>2010</a:t>
            </a:r>
            <a:endParaRPr lang="en-GB" dirty="0">
              <a:solidFill>
                <a:srgbClr val="660066"/>
              </a:solidFill>
            </a:endParaRPr>
          </a:p>
        </p:txBody>
      </p:sp>
      <p:graphicFrame>
        <p:nvGraphicFramePr>
          <p:cNvPr id="8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6954142"/>
              </p:ext>
            </p:extLst>
          </p:nvPr>
        </p:nvGraphicFramePr>
        <p:xfrm>
          <a:off x="405008" y="968207"/>
          <a:ext cx="8387299" cy="522157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10369"/>
                <a:gridCol w="1447631"/>
                <a:gridCol w="2470322"/>
                <a:gridCol w="1958977"/>
              </a:tblGrid>
              <a:tr h="1134873">
                <a:tc>
                  <a:txBody>
                    <a:bodyPr/>
                    <a:lstStyle/>
                    <a:p>
                      <a:pPr algn="ctr"/>
                      <a:endParaRPr sz="3200" dirty="0">
                        <a:latin typeface="+mn-lt"/>
                      </a:endParaRPr>
                    </a:p>
                  </a:txBody>
                  <a:tcPr marL="0" marR="0" marT="0" marB="0" anchor="ctr">
                    <a:lnT w="12700">
                      <a:solidFill>
                        <a:srgbClr val="77787B"/>
                      </a:solidFill>
                      <a:prstDash val="soli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el-GR" sz="18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£ δισ.</a:t>
                      </a:r>
                      <a:endParaRPr sz="18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T w="12700">
                      <a:solidFill>
                        <a:srgbClr val="77787B"/>
                      </a:solidFill>
                      <a:prstDash val="soli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66090" marR="340360" indent="-11430" algn="ctr">
                        <a:lnSpc>
                          <a:spcPct val="101899"/>
                        </a:lnSpc>
                      </a:pPr>
                      <a:r>
                        <a:rPr lang="el-GR" sz="18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% των πάγιων περιουσιακών στοιχείων</a:t>
                      </a:r>
                      <a:endParaRPr sz="18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T w="12700">
                      <a:solidFill>
                        <a:srgbClr val="77787B"/>
                      </a:solidFill>
                      <a:prstDash val="soli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23545" marR="659130" indent="-76835" algn="ctr">
                        <a:lnSpc>
                          <a:spcPct val="101899"/>
                        </a:lnSpc>
                      </a:pPr>
                      <a:r>
                        <a:rPr lang="el-GR" sz="1800" b="1" dirty="0" smtClean="0">
                          <a:solidFill>
                            <a:srgbClr val="7030A0"/>
                          </a:solidFill>
                          <a:latin typeface="+mn-lt"/>
                          <a:cs typeface="UB-HelveticaCond"/>
                        </a:rPr>
                        <a:t>% του</a:t>
                      </a:r>
                      <a:br>
                        <a:rPr lang="el-GR" sz="1800" b="1" dirty="0" smtClean="0">
                          <a:solidFill>
                            <a:srgbClr val="7030A0"/>
                          </a:solidFill>
                          <a:latin typeface="+mn-lt"/>
                          <a:cs typeface="UB-HelveticaCond"/>
                        </a:rPr>
                      </a:br>
                      <a:r>
                        <a:rPr sz="1800" b="1" dirty="0" smtClean="0">
                          <a:solidFill>
                            <a:srgbClr val="7030A0"/>
                          </a:solidFill>
                          <a:latin typeface="+mn-lt"/>
                          <a:cs typeface="UB-HelveticaCond"/>
                        </a:rPr>
                        <a:t>ΑΕΠ</a:t>
                      </a:r>
                      <a:endParaRPr sz="1800" dirty="0">
                        <a:solidFill>
                          <a:srgbClr val="7030A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T w="12700">
                      <a:solidFill>
                        <a:srgbClr val="77787B"/>
                      </a:solidFill>
                      <a:prstDash val="soli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8541">
                <a:tc>
                  <a:txBody>
                    <a:bodyPr/>
                    <a:lstStyle/>
                    <a:p>
                      <a:pPr marL="34925" algn="ctr">
                        <a:lnSpc>
                          <a:spcPct val="100000"/>
                        </a:lnSpc>
                      </a:pPr>
                      <a:r>
                        <a:rPr lang="el-GR" sz="1500" b="1" dirty="0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Κατοικίες</a:t>
                      </a:r>
                      <a:endParaRPr sz="1500" b="1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 w="12700">
                      <a:noFill/>
                      <a:prstDash val="solid"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  <a:tabLst>
                          <a:tab pos="331470" algn="dec"/>
                        </a:tabLst>
                      </a:pPr>
                      <a:r>
                        <a:rPr lang="en-GB" sz="1400" b="1" dirty="0" smtClean="0">
                          <a:solidFill>
                            <a:srgbClr val="00008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1274,2</a:t>
                      </a:r>
                      <a:endParaRPr lang="el-GR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  <a:tabLst>
                          <a:tab pos="331470" algn="dec"/>
                        </a:tabLst>
                      </a:pPr>
                      <a:r>
                        <a:rPr lang="en-GB" sz="1400" b="1" dirty="0" smtClean="0">
                          <a:solidFill>
                            <a:srgbClr val="8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41,1</a:t>
                      </a:r>
                      <a:endParaRPr lang="el-GR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  <a:tabLst>
                          <a:tab pos="331470" algn="dec"/>
                        </a:tabLst>
                      </a:pPr>
                      <a:endParaRPr lang="el-GR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591967">
                <a:tc>
                  <a:txBody>
                    <a:bodyPr/>
                    <a:lstStyle/>
                    <a:p>
                      <a:pPr marL="34925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500" b="1" dirty="0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Άλλα κτίρια και υποδομές</a:t>
                      </a:r>
                      <a:endParaRPr lang="el-GR" sz="1500" b="1" dirty="0" smtClean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 w="12700">
                      <a:noFill/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  <a:tabLst>
                          <a:tab pos="331470" algn="dec"/>
                        </a:tabLst>
                      </a:pPr>
                      <a:r>
                        <a:rPr lang="en-GB" sz="1400" b="1" dirty="0" smtClean="0">
                          <a:solidFill>
                            <a:srgbClr val="00008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1302,2</a:t>
                      </a:r>
                      <a:endParaRPr lang="el-GR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  <a:tabLst>
                          <a:tab pos="331470" algn="dec"/>
                        </a:tabLst>
                      </a:pPr>
                      <a:r>
                        <a:rPr lang="en-GB" sz="1400" b="1" dirty="0" smtClean="0">
                          <a:solidFill>
                            <a:srgbClr val="8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38,4</a:t>
                      </a:r>
                      <a:endParaRPr lang="el-GR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  <a:tabLst>
                          <a:tab pos="331470" algn="dec"/>
                        </a:tabLst>
                      </a:pPr>
                      <a:endParaRPr lang="el-GR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91967">
                <a:tc>
                  <a:txBody>
                    <a:bodyPr/>
                    <a:lstStyle/>
                    <a:p>
                      <a:pPr marL="34925" algn="ctr">
                        <a:lnSpc>
                          <a:spcPct val="100000"/>
                        </a:lnSpc>
                      </a:pPr>
                      <a:r>
                        <a:rPr lang="el-GR" sz="1500" b="1" dirty="0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Άλλες μηχανές, εξοπλισμός </a:t>
                      </a:r>
                      <a:endParaRPr sz="1500" b="1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 w="12700">
                      <a:noFill/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  <a:tabLst>
                          <a:tab pos="331470" algn="dec"/>
                        </a:tabLst>
                      </a:pPr>
                      <a:r>
                        <a:rPr lang="en-GB" sz="1400" b="1" dirty="0" smtClean="0">
                          <a:solidFill>
                            <a:srgbClr val="00008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557,0</a:t>
                      </a:r>
                      <a:endParaRPr lang="el-GR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  <a:tabLst>
                          <a:tab pos="331470" algn="dec"/>
                        </a:tabLst>
                      </a:pPr>
                      <a:r>
                        <a:rPr lang="en-GB" sz="1400" b="1" dirty="0" smtClean="0">
                          <a:solidFill>
                            <a:srgbClr val="8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15,9</a:t>
                      </a:r>
                      <a:endParaRPr lang="el-GR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  <a:tabLst>
                          <a:tab pos="331470" algn="dec"/>
                        </a:tabLst>
                      </a:pPr>
                      <a:endParaRPr lang="el-GR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700602">
                <a:tc>
                  <a:txBody>
                    <a:bodyPr/>
                    <a:lstStyle/>
                    <a:p>
                      <a:pPr marL="34925" algn="ctr">
                        <a:lnSpc>
                          <a:spcPct val="100000"/>
                        </a:lnSpc>
                      </a:pPr>
                      <a:r>
                        <a:rPr lang="el-GR" sz="1500" b="1" dirty="0" smtClean="0">
                          <a:latin typeface="+mn-lt"/>
                          <a:cs typeface="UB-HelveticaCond"/>
                        </a:rPr>
                        <a:t>Άυλα περιουσιακά </a:t>
                      </a:r>
                      <a:r>
                        <a:rPr lang="el-GR" sz="15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στοιχεία</a:t>
                      </a:r>
                      <a:endParaRPr sz="1500" b="1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 w="12700">
                      <a:noFill/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  <a:tabLst>
                          <a:tab pos="331470" algn="dec"/>
                        </a:tabLst>
                      </a:pPr>
                      <a:r>
                        <a:rPr lang="en-GB" sz="1400" b="1" dirty="0" smtClean="0">
                          <a:solidFill>
                            <a:srgbClr val="00008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94,2</a:t>
                      </a:r>
                      <a:endParaRPr lang="el-GR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  <a:tabLst>
                          <a:tab pos="331470" algn="dec"/>
                        </a:tabLst>
                      </a:pPr>
                      <a:r>
                        <a:rPr lang="en-GB" sz="1400" b="1" dirty="0" smtClean="0">
                          <a:solidFill>
                            <a:srgbClr val="8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2,9</a:t>
                      </a:r>
                      <a:endParaRPr lang="el-GR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  <a:tabLst>
                          <a:tab pos="331470" algn="dec"/>
                        </a:tabLst>
                      </a:pPr>
                      <a:endParaRPr lang="el-GR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741814">
                <a:tc>
                  <a:txBody>
                    <a:bodyPr/>
                    <a:lstStyle/>
                    <a:p>
                      <a:pPr marL="34925" algn="ctr">
                        <a:lnSpc>
                          <a:spcPct val="100000"/>
                        </a:lnSpc>
                      </a:pPr>
                      <a:r>
                        <a:rPr lang="el-GR" sz="15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Εξοπλισμός μεταφορών</a:t>
                      </a:r>
                      <a:endParaRPr sz="1500" b="1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 w="12700">
                      <a:noFill/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  <a:tabLst>
                          <a:tab pos="331470" algn="dec"/>
                        </a:tabLst>
                      </a:pPr>
                      <a:r>
                        <a:rPr lang="en-GB" sz="1400" b="1" dirty="0" smtClean="0">
                          <a:solidFill>
                            <a:srgbClr val="00008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55,8</a:t>
                      </a:r>
                      <a:endParaRPr lang="el-GR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  <a:tabLst>
                          <a:tab pos="331470" algn="dec"/>
                        </a:tabLst>
                      </a:pPr>
                      <a:r>
                        <a:rPr lang="en-GB" sz="1400" b="1" dirty="0" smtClean="0">
                          <a:solidFill>
                            <a:srgbClr val="8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1,8</a:t>
                      </a:r>
                      <a:endParaRPr lang="el-GR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  <a:tabLst>
                          <a:tab pos="331470" algn="dec"/>
                        </a:tabLst>
                      </a:pPr>
                      <a:endParaRPr lang="el-GR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741814">
                <a:tc>
                  <a:txBody>
                    <a:bodyPr/>
                    <a:lstStyle/>
                    <a:p>
                      <a:pPr marL="34925" algn="ctr">
                        <a:lnSpc>
                          <a:spcPct val="100000"/>
                        </a:lnSpc>
                      </a:pPr>
                      <a:r>
                        <a:rPr lang="el-GR" sz="15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Όλα τα πάγια στοιχεία ενεργητικού</a:t>
                      </a:r>
                      <a:endParaRPr sz="1500" b="1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 w="12700">
                      <a:noFill/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  <a:tabLst>
                          <a:tab pos="331470" algn="dec"/>
                        </a:tabLst>
                      </a:pPr>
                      <a:r>
                        <a:rPr lang="en-GB" sz="1400" b="1" dirty="0" smtClean="0">
                          <a:solidFill>
                            <a:srgbClr val="00008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3283,4</a:t>
                      </a:r>
                      <a:endParaRPr lang="el-GR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  <a:tabLst>
                          <a:tab pos="331470" algn="dec"/>
                        </a:tabLst>
                      </a:pPr>
                      <a:r>
                        <a:rPr lang="en-GB" sz="1400" b="1" dirty="0" smtClean="0">
                          <a:solidFill>
                            <a:srgbClr val="8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100,0</a:t>
                      </a:r>
                      <a:endParaRPr lang="el-GR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  <a:tabLst>
                          <a:tab pos="331470" algn="dec"/>
                        </a:tabLst>
                      </a:pPr>
                      <a:endParaRPr lang="el-GR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939" name="Text Box 3"/>
          <p:cNvSpPr txBox="1">
            <a:spLocks noChangeArrowheads="1"/>
          </p:cNvSpPr>
          <p:nvPr/>
        </p:nvSpPr>
        <p:spPr bwMode="auto">
          <a:xfrm>
            <a:off x="533400" y="6389080"/>
            <a:ext cx="396839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l-GR" sz="1200" dirty="0">
                <a:solidFill>
                  <a:srgbClr val="C0C0C0"/>
                </a:solidFill>
                <a:latin typeface="Arial" charset="0"/>
                <a:cs typeface="Arial" charset="0"/>
              </a:rPr>
              <a:t>Πηγή: Βασίζεται σε στοιχεία από την Εθνική </a:t>
            </a:r>
            <a:r>
              <a:rPr lang="el-GR" sz="1200" dirty="0" smtClean="0">
                <a:solidFill>
                  <a:srgbClr val="C0C0C0"/>
                </a:solidFill>
                <a:latin typeface="Arial" charset="0"/>
                <a:cs typeface="Arial" charset="0"/>
              </a:rPr>
              <a:t>Στατιστική</a:t>
            </a:r>
            <a:endParaRPr lang="en-GB" sz="1200" dirty="0">
              <a:solidFill>
                <a:srgbClr val="C0C0C0"/>
              </a:solidFill>
              <a:latin typeface="Arial" charset="0"/>
            </a:endParaRPr>
          </a:p>
        </p:txBody>
      </p:sp>
      <p:sp>
        <p:nvSpPr>
          <p:cNvPr id="551940" name="Text Box 4"/>
          <p:cNvSpPr txBox="1">
            <a:spLocks noChangeArrowheads="1"/>
          </p:cNvSpPr>
          <p:nvPr/>
        </p:nvSpPr>
        <p:spPr bwMode="auto">
          <a:xfrm>
            <a:off x="0" y="228600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>
            <a:spAutoFit/>
          </a:bodyPr>
          <a:lstStyle/>
          <a:p>
            <a:pPr algn="ctr" eaLnBrk="1" hangingPunct="1"/>
            <a:r>
              <a:rPr lang="el-GR" b="1" dirty="0">
                <a:solidFill>
                  <a:srgbClr val="660066"/>
                </a:solidFill>
                <a:latin typeface="Arial" charset="0"/>
                <a:cs typeface="Arial" charset="0"/>
              </a:rPr>
              <a:t>Καθαρό συσσωρευμένο κεφάλαιο στο Ην. Βασίλειο, </a:t>
            </a:r>
            <a:r>
              <a:rPr lang="el-GR" b="1" dirty="0" smtClean="0">
                <a:solidFill>
                  <a:srgbClr val="660066"/>
                </a:solidFill>
                <a:latin typeface="Arial" charset="0"/>
                <a:cs typeface="Arial" charset="0"/>
              </a:rPr>
              <a:t>2010</a:t>
            </a:r>
            <a:endParaRPr lang="en-GB" dirty="0">
              <a:solidFill>
                <a:srgbClr val="660066"/>
              </a:solidFill>
            </a:endParaRPr>
          </a:p>
        </p:txBody>
      </p:sp>
      <p:graphicFrame>
        <p:nvGraphicFramePr>
          <p:cNvPr id="5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7455588"/>
              </p:ext>
            </p:extLst>
          </p:nvPr>
        </p:nvGraphicFramePr>
        <p:xfrm>
          <a:off x="405008" y="968207"/>
          <a:ext cx="8387299" cy="522157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10369"/>
                <a:gridCol w="1447631"/>
                <a:gridCol w="2470322"/>
                <a:gridCol w="1958977"/>
              </a:tblGrid>
              <a:tr h="1134873">
                <a:tc>
                  <a:txBody>
                    <a:bodyPr/>
                    <a:lstStyle/>
                    <a:p>
                      <a:pPr algn="ctr"/>
                      <a:endParaRPr sz="3200" dirty="0">
                        <a:latin typeface="+mn-lt"/>
                      </a:endParaRPr>
                    </a:p>
                  </a:txBody>
                  <a:tcPr marL="0" marR="0" marT="0" marB="0" anchor="ctr">
                    <a:lnT w="12700">
                      <a:solidFill>
                        <a:srgbClr val="77787B"/>
                      </a:solidFill>
                      <a:prstDash val="soli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el-GR" sz="18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£ δισ.</a:t>
                      </a:r>
                      <a:endParaRPr sz="18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T w="12700">
                      <a:solidFill>
                        <a:srgbClr val="77787B"/>
                      </a:solidFill>
                      <a:prstDash val="soli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66090" marR="340360" indent="-11430" algn="ctr">
                        <a:lnSpc>
                          <a:spcPct val="101899"/>
                        </a:lnSpc>
                      </a:pPr>
                      <a:r>
                        <a:rPr lang="el-GR" sz="18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% των πάγιων περιουσιακών στοιχείων</a:t>
                      </a:r>
                      <a:endParaRPr sz="18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T w="12700">
                      <a:solidFill>
                        <a:srgbClr val="77787B"/>
                      </a:solidFill>
                      <a:prstDash val="soli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23545" marR="659130" indent="-76835" algn="ctr">
                        <a:lnSpc>
                          <a:spcPct val="101899"/>
                        </a:lnSpc>
                      </a:pPr>
                      <a:r>
                        <a:rPr lang="el-GR" sz="1800" b="1" dirty="0" smtClean="0">
                          <a:solidFill>
                            <a:srgbClr val="7030A0"/>
                          </a:solidFill>
                          <a:latin typeface="+mn-lt"/>
                          <a:cs typeface="UB-HelveticaCond"/>
                        </a:rPr>
                        <a:t>% του</a:t>
                      </a:r>
                      <a:br>
                        <a:rPr lang="el-GR" sz="1800" b="1" dirty="0" smtClean="0">
                          <a:solidFill>
                            <a:srgbClr val="7030A0"/>
                          </a:solidFill>
                          <a:latin typeface="+mn-lt"/>
                          <a:cs typeface="UB-HelveticaCond"/>
                        </a:rPr>
                      </a:br>
                      <a:r>
                        <a:rPr sz="1800" b="1" dirty="0" smtClean="0">
                          <a:solidFill>
                            <a:srgbClr val="7030A0"/>
                          </a:solidFill>
                          <a:latin typeface="+mn-lt"/>
                          <a:cs typeface="UB-HelveticaCond"/>
                        </a:rPr>
                        <a:t>ΑΕΠ</a:t>
                      </a:r>
                      <a:endParaRPr sz="1800" dirty="0">
                        <a:solidFill>
                          <a:srgbClr val="7030A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T w="12700">
                      <a:solidFill>
                        <a:srgbClr val="77787B"/>
                      </a:solidFill>
                      <a:prstDash val="soli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8541">
                <a:tc>
                  <a:txBody>
                    <a:bodyPr/>
                    <a:lstStyle/>
                    <a:p>
                      <a:pPr marL="34925" algn="ctr">
                        <a:lnSpc>
                          <a:spcPct val="100000"/>
                        </a:lnSpc>
                      </a:pPr>
                      <a:r>
                        <a:rPr lang="el-GR" sz="1500" b="1" dirty="0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Κατοικίες</a:t>
                      </a:r>
                      <a:endParaRPr sz="1500" b="1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 w="12700">
                      <a:noFill/>
                      <a:prstDash val="solid"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  <a:tabLst>
                          <a:tab pos="331470" algn="dec"/>
                        </a:tabLst>
                      </a:pPr>
                      <a:r>
                        <a:rPr lang="en-GB" sz="1400" b="1" dirty="0" smtClean="0">
                          <a:solidFill>
                            <a:srgbClr val="00008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1274,2</a:t>
                      </a:r>
                      <a:endParaRPr lang="el-GR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  <a:tabLst>
                          <a:tab pos="331470" algn="dec"/>
                        </a:tabLst>
                      </a:pPr>
                      <a:r>
                        <a:rPr lang="en-GB" sz="1400" b="1" dirty="0" smtClean="0">
                          <a:solidFill>
                            <a:srgbClr val="8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41,1</a:t>
                      </a:r>
                      <a:endParaRPr lang="el-GR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  <a:tabLst>
                          <a:tab pos="331470" algn="dec"/>
                        </a:tabLst>
                      </a:pPr>
                      <a:r>
                        <a:rPr lang="en-GB" sz="1400" b="1" dirty="0" smtClean="0">
                          <a:solidFill>
                            <a:srgbClr val="0066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79,0</a:t>
                      </a:r>
                      <a:endParaRPr lang="el-GR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591967">
                <a:tc>
                  <a:txBody>
                    <a:bodyPr/>
                    <a:lstStyle/>
                    <a:p>
                      <a:pPr marL="34925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500" b="1" dirty="0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Άλλα κτίρια και υποδομές</a:t>
                      </a:r>
                      <a:endParaRPr lang="el-GR" sz="1500" b="1" dirty="0" smtClean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 w="12700">
                      <a:noFill/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  <a:tabLst>
                          <a:tab pos="331470" algn="dec"/>
                        </a:tabLst>
                      </a:pPr>
                      <a:r>
                        <a:rPr lang="en-GB" sz="1400" b="1" dirty="0" smtClean="0">
                          <a:solidFill>
                            <a:srgbClr val="00008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1302,2</a:t>
                      </a:r>
                      <a:endParaRPr lang="el-GR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  <a:tabLst>
                          <a:tab pos="331470" algn="dec"/>
                        </a:tabLst>
                      </a:pPr>
                      <a:r>
                        <a:rPr lang="en-GB" sz="1400" b="1" dirty="0" smtClean="0">
                          <a:solidFill>
                            <a:srgbClr val="8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38,4</a:t>
                      </a:r>
                      <a:endParaRPr lang="el-GR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  <a:tabLst>
                          <a:tab pos="331470" algn="dec"/>
                        </a:tabLst>
                      </a:pPr>
                      <a:r>
                        <a:rPr lang="en-GB" sz="1400" b="1" dirty="0" smtClean="0">
                          <a:solidFill>
                            <a:srgbClr val="0066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80,7</a:t>
                      </a:r>
                      <a:endParaRPr lang="el-GR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91967">
                <a:tc>
                  <a:txBody>
                    <a:bodyPr/>
                    <a:lstStyle/>
                    <a:p>
                      <a:pPr marL="34925" algn="ctr">
                        <a:lnSpc>
                          <a:spcPct val="100000"/>
                        </a:lnSpc>
                      </a:pPr>
                      <a:r>
                        <a:rPr lang="el-GR" sz="1500" b="1" dirty="0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Άλλες μηχανές, εξοπλισμός </a:t>
                      </a:r>
                      <a:endParaRPr sz="1500" b="1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 w="12700">
                      <a:noFill/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  <a:tabLst>
                          <a:tab pos="331470" algn="dec"/>
                        </a:tabLst>
                      </a:pPr>
                      <a:r>
                        <a:rPr lang="en-GB" sz="1400" b="1" dirty="0" smtClean="0">
                          <a:solidFill>
                            <a:srgbClr val="00008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557,0</a:t>
                      </a:r>
                      <a:endParaRPr lang="el-GR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  <a:tabLst>
                          <a:tab pos="331470" algn="dec"/>
                        </a:tabLst>
                      </a:pPr>
                      <a:r>
                        <a:rPr lang="en-GB" sz="1400" b="1" dirty="0" smtClean="0">
                          <a:solidFill>
                            <a:srgbClr val="8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15,9</a:t>
                      </a:r>
                      <a:endParaRPr lang="el-GR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  <a:tabLst>
                          <a:tab pos="331470" algn="dec"/>
                        </a:tabLst>
                      </a:pPr>
                      <a:r>
                        <a:rPr lang="en-GB" sz="1400" b="1" dirty="0" smtClean="0">
                          <a:solidFill>
                            <a:srgbClr val="0066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34,5</a:t>
                      </a:r>
                      <a:endParaRPr lang="el-GR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700602">
                <a:tc>
                  <a:txBody>
                    <a:bodyPr/>
                    <a:lstStyle/>
                    <a:p>
                      <a:pPr marL="34925" algn="ctr">
                        <a:lnSpc>
                          <a:spcPct val="100000"/>
                        </a:lnSpc>
                      </a:pPr>
                      <a:r>
                        <a:rPr lang="el-GR" sz="1500" b="1" dirty="0" smtClean="0">
                          <a:latin typeface="+mn-lt"/>
                          <a:cs typeface="UB-HelveticaCond"/>
                        </a:rPr>
                        <a:t>Άυλα περιουσιακά </a:t>
                      </a:r>
                      <a:r>
                        <a:rPr lang="el-GR" sz="15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στοιχεία</a:t>
                      </a:r>
                      <a:endParaRPr sz="1500" b="1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 w="12700">
                      <a:noFill/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  <a:tabLst>
                          <a:tab pos="331470" algn="dec"/>
                        </a:tabLst>
                      </a:pPr>
                      <a:r>
                        <a:rPr lang="en-GB" sz="1400" b="1" dirty="0" smtClean="0">
                          <a:solidFill>
                            <a:srgbClr val="00008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94,2</a:t>
                      </a:r>
                      <a:endParaRPr lang="el-GR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  <a:tabLst>
                          <a:tab pos="331470" algn="dec"/>
                        </a:tabLst>
                      </a:pPr>
                      <a:r>
                        <a:rPr lang="en-GB" sz="1400" b="1" dirty="0" smtClean="0">
                          <a:solidFill>
                            <a:srgbClr val="8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2,9</a:t>
                      </a:r>
                      <a:endParaRPr lang="el-GR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  <a:tabLst>
                          <a:tab pos="331470" algn="dec"/>
                        </a:tabLst>
                      </a:pPr>
                      <a:r>
                        <a:rPr lang="en-GB" sz="1400" b="1" dirty="0" smtClean="0">
                          <a:solidFill>
                            <a:srgbClr val="0066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5,8</a:t>
                      </a:r>
                      <a:endParaRPr lang="el-GR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741814">
                <a:tc>
                  <a:txBody>
                    <a:bodyPr/>
                    <a:lstStyle/>
                    <a:p>
                      <a:pPr marL="34925" algn="ctr">
                        <a:lnSpc>
                          <a:spcPct val="100000"/>
                        </a:lnSpc>
                      </a:pPr>
                      <a:r>
                        <a:rPr lang="el-GR" sz="15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Εξοπλισμός μεταφορών</a:t>
                      </a:r>
                      <a:endParaRPr sz="1500" b="1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 w="12700">
                      <a:noFill/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  <a:tabLst>
                          <a:tab pos="331470" algn="dec"/>
                        </a:tabLst>
                      </a:pPr>
                      <a:r>
                        <a:rPr lang="en-GB" sz="1400" b="1" dirty="0" smtClean="0">
                          <a:solidFill>
                            <a:srgbClr val="00008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55,8</a:t>
                      </a:r>
                      <a:endParaRPr lang="el-GR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  <a:tabLst>
                          <a:tab pos="331470" algn="dec"/>
                        </a:tabLst>
                      </a:pPr>
                      <a:r>
                        <a:rPr lang="en-GB" sz="1400" b="1" dirty="0" smtClean="0">
                          <a:solidFill>
                            <a:srgbClr val="8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1,8</a:t>
                      </a:r>
                      <a:endParaRPr lang="el-GR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  <a:tabLst>
                          <a:tab pos="331470" algn="dec"/>
                        </a:tabLst>
                      </a:pPr>
                      <a:r>
                        <a:rPr lang="en-GB" sz="1400" b="1" dirty="0" smtClean="0">
                          <a:solidFill>
                            <a:srgbClr val="0066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3,5</a:t>
                      </a:r>
                      <a:endParaRPr lang="el-GR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741814">
                <a:tc>
                  <a:txBody>
                    <a:bodyPr/>
                    <a:lstStyle/>
                    <a:p>
                      <a:pPr marL="34925" algn="ctr">
                        <a:lnSpc>
                          <a:spcPct val="100000"/>
                        </a:lnSpc>
                      </a:pPr>
                      <a:r>
                        <a:rPr lang="el-GR" sz="15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Όλα τα πάγια στοιχεία ενεργητικού</a:t>
                      </a:r>
                      <a:endParaRPr sz="1500" b="1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L w="12700">
                      <a:noFill/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  <a:tabLst>
                          <a:tab pos="331470" algn="dec"/>
                        </a:tabLst>
                      </a:pPr>
                      <a:r>
                        <a:rPr lang="en-GB" sz="1400" b="1" dirty="0" smtClean="0">
                          <a:solidFill>
                            <a:srgbClr val="00008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3283,4</a:t>
                      </a:r>
                      <a:endParaRPr lang="el-GR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  <a:tabLst>
                          <a:tab pos="331470" algn="dec"/>
                        </a:tabLst>
                      </a:pPr>
                      <a:r>
                        <a:rPr lang="en-GB" sz="1400" b="1" dirty="0" smtClean="0">
                          <a:solidFill>
                            <a:srgbClr val="8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100,0</a:t>
                      </a:r>
                      <a:endParaRPr lang="el-GR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  <a:tabLst>
                          <a:tab pos="331470" algn="dec"/>
                        </a:tabLst>
                      </a:pPr>
                      <a:r>
                        <a:rPr lang="en-GB" sz="1400" b="1" dirty="0" smtClean="0">
                          <a:solidFill>
                            <a:srgbClr val="0066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203,5</a:t>
                      </a:r>
                      <a:endParaRPr lang="el-GR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067" name="Rectangle 6"/>
          <p:cNvSpPr>
            <a:spLocks noChangeArrowheads="1"/>
          </p:cNvSpPr>
          <p:nvPr/>
        </p:nvSpPr>
        <p:spPr bwMode="auto">
          <a:xfrm>
            <a:off x="0" y="0"/>
            <a:ext cx="9144000" cy="477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lIns="92075" tIns="46038" rIns="92075" bIns="46038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l-GR" altLang="en-US" sz="2000" b="1" dirty="0">
                <a:solidFill>
                  <a:srgbClr val="660066"/>
                </a:solidFill>
                <a:latin typeface="Arial" charset="0"/>
              </a:rPr>
              <a:t>Η μεγέθυνση του κεφαλαίου και της παραγωγής ανά εργαζόμενο, 1960-2015</a:t>
            </a:r>
            <a:endParaRPr lang="en-GB" altLang="en-US" sz="2000" b="1" dirty="0">
              <a:solidFill>
                <a:srgbClr val="660066"/>
              </a:solidFill>
              <a:latin typeface="Arial" charset="0"/>
            </a:endParaRPr>
          </a:p>
        </p:txBody>
      </p:sp>
      <p:sp>
        <p:nvSpPr>
          <p:cNvPr id="472068" name="Rectangle 5"/>
          <p:cNvSpPr>
            <a:spLocks noChangeArrowheads="1"/>
          </p:cNvSpPr>
          <p:nvPr/>
        </p:nvSpPr>
        <p:spPr bwMode="auto">
          <a:xfrm>
            <a:off x="0" y="6372664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altLang="en-US" sz="1200" i="1" dirty="0">
                <a:solidFill>
                  <a:srgbClr val="B2B2B2"/>
                </a:solidFill>
                <a:latin typeface="Arial" charset="0"/>
              </a:rPr>
              <a:t>Σημείωση: Τα στοιχεία για το 2015 αποτελούν προβλέψεις.</a:t>
            </a:r>
          </a:p>
          <a:p>
            <a:r>
              <a:rPr lang="el-GR" altLang="en-US" sz="1200" i="1" dirty="0">
                <a:solidFill>
                  <a:srgbClr val="B2B2B2"/>
                </a:solidFill>
                <a:latin typeface="Arial" charset="0"/>
              </a:rPr>
              <a:t>Πηγή: Με βάση τα δεδομένα από τη βάση δεδομένων AMECO (Ευρωπαϊκή Επιτροπή).</a:t>
            </a:r>
            <a:endParaRPr lang="en-GB" altLang="en-US" sz="1200" dirty="0">
              <a:solidFill>
                <a:srgbClr val="B2B2B2"/>
              </a:solidFill>
              <a:latin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45"/>
          <a:stretch/>
        </p:blipFill>
        <p:spPr>
          <a:xfrm>
            <a:off x="415637" y="872196"/>
            <a:ext cx="8312727" cy="5320631"/>
          </a:xfrm>
          <a:prstGeom prst="rect">
            <a:avLst/>
          </a:prstGeom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202" name="Rectangle 2"/>
          <p:cNvSpPr>
            <a:spLocks noGrp="1"/>
          </p:cNvSpPr>
          <p:nvPr>
            <p:ph type="title"/>
          </p:nvPr>
        </p:nvSpPr>
        <p:spPr>
          <a:xfrm>
            <a:off x="301625" y="180975"/>
            <a:ext cx="8534400" cy="936625"/>
          </a:xfrm>
        </p:spPr>
        <p:txBody>
          <a:bodyPr/>
          <a:lstStyle/>
          <a:p>
            <a:r>
              <a:rPr lang="el-GR" sz="3200" dirty="0" smtClean="0"/>
              <a:t>Μακροχρόνια οικονομική μεγέθυνση: </a:t>
            </a:r>
            <a:br>
              <a:rPr lang="el-GR" sz="3200" dirty="0" smtClean="0"/>
            </a:br>
            <a:r>
              <a:rPr lang="en-GB" sz="3200" dirty="0" smtClean="0"/>
              <a:t> </a:t>
            </a:r>
            <a:r>
              <a:rPr lang="el-GR" sz="3200" dirty="0" smtClean="0"/>
              <a:t>μερικά δεδομένα</a:t>
            </a:r>
            <a:endParaRPr lang="en-GB" sz="3200" dirty="0"/>
          </a:p>
        </p:txBody>
      </p:sp>
      <p:sp>
        <p:nvSpPr>
          <p:cNvPr id="435206" name="Rectangle 6"/>
          <p:cNvSpPr>
            <a:spLocks noGrp="1"/>
          </p:cNvSpPr>
          <p:nvPr>
            <p:ph type="body" idx="1"/>
          </p:nvPr>
        </p:nvSpPr>
        <p:spPr>
          <a:xfrm>
            <a:off x="301625" y="1422400"/>
            <a:ext cx="8534400" cy="4991100"/>
          </a:xfrm>
          <a:noFill/>
          <a:ln/>
        </p:spPr>
        <p:txBody>
          <a:bodyPr/>
          <a:lstStyle/>
          <a:p>
            <a:pPr>
              <a:lnSpc>
                <a:spcPct val="95000"/>
              </a:lnSpc>
              <a:spcBef>
                <a:spcPts val="0"/>
              </a:spcBef>
            </a:pPr>
            <a:r>
              <a:rPr lang="el-GR" altLang="en-US" sz="2800" dirty="0" smtClean="0">
                <a:solidFill>
                  <a:srgbClr val="8A785E"/>
                </a:solidFill>
              </a:rPr>
              <a:t>Τα δίδυμα χαρακτηριστικά</a:t>
            </a:r>
            <a:endParaRPr lang="en-GB" altLang="en-US" sz="2800" dirty="0">
              <a:solidFill>
                <a:srgbClr val="8A785E"/>
              </a:solidFill>
            </a:endParaRPr>
          </a:p>
          <a:p>
            <a:pPr lvl="1">
              <a:lnSpc>
                <a:spcPct val="95000"/>
              </a:lnSpc>
              <a:spcBef>
                <a:spcPts val="0"/>
              </a:spcBef>
            </a:pPr>
            <a:r>
              <a:rPr lang="el-GR" altLang="en-US" sz="2400" dirty="0">
                <a:solidFill>
                  <a:srgbClr val="8A785E"/>
                </a:solidFill>
              </a:rPr>
              <a:t>ο</a:t>
            </a:r>
            <a:r>
              <a:rPr lang="el-GR" altLang="en-US" sz="2400" dirty="0" smtClean="0">
                <a:solidFill>
                  <a:srgbClr val="8A785E"/>
                </a:solidFill>
              </a:rPr>
              <a:t>ι οικονομίες είναι εγγενώς ασταθείς</a:t>
            </a:r>
            <a:endParaRPr lang="en-GB" altLang="en-US" sz="2400" dirty="0">
              <a:solidFill>
                <a:srgbClr val="8A785E"/>
              </a:solidFill>
            </a:endParaRPr>
          </a:p>
          <a:p>
            <a:pPr lvl="1">
              <a:lnSpc>
                <a:spcPct val="95000"/>
              </a:lnSpc>
              <a:spcBef>
                <a:spcPts val="0"/>
              </a:spcBef>
            </a:pPr>
            <a:r>
              <a:rPr lang="el-GR" altLang="en-US" sz="2400" dirty="0">
                <a:solidFill>
                  <a:srgbClr val="8A785E"/>
                </a:solidFill>
              </a:rPr>
              <a:t>μ</a:t>
            </a:r>
            <a:r>
              <a:rPr lang="el-GR" altLang="en-US" sz="2400" dirty="0" smtClean="0">
                <a:solidFill>
                  <a:srgbClr val="8A785E"/>
                </a:solidFill>
              </a:rPr>
              <a:t>ακροχρόνια οικονομική μεγέθυνση</a:t>
            </a:r>
            <a:endParaRPr lang="en-GB" altLang="en-US" sz="2400" dirty="0">
              <a:solidFill>
                <a:srgbClr val="8A785E"/>
              </a:solidFill>
            </a:endParaRPr>
          </a:p>
          <a:p>
            <a:pPr>
              <a:lnSpc>
                <a:spcPct val="95000"/>
              </a:lnSpc>
              <a:spcBef>
                <a:spcPts val="0"/>
              </a:spcBef>
            </a:pPr>
            <a:r>
              <a:rPr lang="el-GR" altLang="en-US" sz="2800" dirty="0" smtClean="0">
                <a:solidFill>
                  <a:srgbClr val="8A785E"/>
                </a:solidFill>
              </a:rPr>
              <a:t>Η Μεγέθυνση κατά τη διάρκεια των προηγούμενων δεκαετιών</a:t>
            </a:r>
            <a:endParaRPr lang="en-GB" altLang="en-US" sz="2800" dirty="0">
              <a:solidFill>
                <a:srgbClr val="8A785E"/>
              </a:solidFill>
            </a:endParaRPr>
          </a:p>
          <a:p>
            <a:pPr lvl="1">
              <a:lnSpc>
                <a:spcPct val="95000"/>
              </a:lnSpc>
              <a:spcBef>
                <a:spcPts val="0"/>
              </a:spcBef>
            </a:pPr>
            <a:r>
              <a:rPr lang="el-GR" altLang="en-US" sz="2400" dirty="0">
                <a:solidFill>
                  <a:srgbClr val="8A785E"/>
                </a:solidFill>
              </a:rPr>
              <a:t>η</a:t>
            </a:r>
            <a:r>
              <a:rPr lang="el-GR" altLang="en-US" sz="2400" dirty="0" smtClean="0">
                <a:solidFill>
                  <a:srgbClr val="8A785E"/>
                </a:solidFill>
              </a:rPr>
              <a:t> οικονομική δυναμικότητα αυξάνεται</a:t>
            </a:r>
            <a:endParaRPr lang="en-GB" altLang="en-US" sz="2400" dirty="0">
              <a:solidFill>
                <a:srgbClr val="8A785E"/>
              </a:solidFill>
            </a:endParaRPr>
          </a:p>
          <a:p>
            <a:pPr lvl="1">
              <a:lnSpc>
                <a:spcPct val="95000"/>
              </a:lnSpc>
              <a:spcBef>
                <a:spcPts val="0"/>
              </a:spcBef>
            </a:pPr>
            <a:r>
              <a:rPr lang="el-GR" altLang="en-US" sz="2400" dirty="0">
                <a:solidFill>
                  <a:srgbClr val="8A785E"/>
                </a:solidFill>
              </a:rPr>
              <a:t>σ</a:t>
            </a:r>
            <a:r>
              <a:rPr lang="el-GR" altLang="en-US" sz="2400" dirty="0" smtClean="0">
                <a:solidFill>
                  <a:srgbClr val="8A785E"/>
                </a:solidFill>
              </a:rPr>
              <a:t>ύγκλιση των πλούσιών οικονομιών</a:t>
            </a:r>
            <a:endParaRPr lang="en-GB" altLang="en-US" sz="2400" dirty="0">
              <a:solidFill>
                <a:srgbClr val="8A785E"/>
              </a:solidFill>
            </a:endParaRPr>
          </a:p>
          <a:p>
            <a:pPr lvl="1">
              <a:lnSpc>
                <a:spcPct val="95000"/>
              </a:lnSpc>
              <a:spcBef>
                <a:spcPts val="0"/>
              </a:spcBef>
            </a:pPr>
            <a:r>
              <a:rPr lang="el-GR" altLang="en-US" sz="2400" dirty="0">
                <a:solidFill>
                  <a:srgbClr val="8A785E"/>
                </a:solidFill>
              </a:rPr>
              <a:t>α</a:t>
            </a:r>
            <a:r>
              <a:rPr lang="el-GR" altLang="en-US" sz="2400" dirty="0" smtClean="0">
                <a:solidFill>
                  <a:srgbClr val="8A785E"/>
                </a:solidFill>
              </a:rPr>
              <a:t>υξανόμενο κενό μεταξύ πλουσιότερων και φτωχότερων χωρών</a:t>
            </a:r>
            <a:endParaRPr lang="en-GB" altLang="en-US" sz="2400" dirty="0">
              <a:solidFill>
                <a:srgbClr val="8A785E"/>
              </a:solidFill>
            </a:endParaRPr>
          </a:p>
          <a:p>
            <a:pPr lvl="1">
              <a:lnSpc>
                <a:spcPct val="95000"/>
              </a:lnSpc>
              <a:spcBef>
                <a:spcPts val="0"/>
              </a:spcBef>
            </a:pPr>
            <a:r>
              <a:rPr lang="el-GR" altLang="en-US" sz="2400" dirty="0" smtClean="0">
                <a:solidFill>
                  <a:srgbClr val="8A785E"/>
                </a:solidFill>
              </a:rPr>
              <a:t>οι καθοριστικοί παράγοντες της οικονομικής μεγέθυνσης </a:t>
            </a:r>
            <a:endParaRPr lang="en-GB" altLang="en-US" sz="2400" dirty="0">
              <a:solidFill>
                <a:srgbClr val="8A785E"/>
              </a:solidFill>
            </a:endParaRPr>
          </a:p>
          <a:p>
            <a:pPr lvl="2">
              <a:lnSpc>
                <a:spcPct val="95000"/>
              </a:lnSpc>
              <a:spcBef>
                <a:spcPts val="0"/>
              </a:spcBef>
            </a:pPr>
            <a:r>
              <a:rPr lang="el-GR" altLang="en-US" dirty="0">
                <a:solidFill>
                  <a:srgbClr val="8A785E"/>
                </a:solidFill>
              </a:rPr>
              <a:t>α</a:t>
            </a:r>
            <a:r>
              <a:rPr lang="el-GR" altLang="en-US" dirty="0" smtClean="0">
                <a:solidFill>
                  <a:srgbClr val="8A785E"/>
                </a:solidFill>
              </a:rPr>
              <a:t>ύξηση της ποσότητας παραγωγικών συντελεστών</a:t>
            </a:r>
            <a:endParaRPr lang="en-GB" altLang="en-US" dirty="0">
              <a:solidFill>
                <a:srgbClr val="8A785E"/>
              </a:solidFill>
            </a:endParaRPr>
          </a:p>
          <a:p>
            <a:pPr lvl="2">
              <a:lnSpc>
                <a:spcPct val="95000"/>
              </a:lnSpc>
              <a:spcBef>
                <a:spcPts val="0"/>
              </a:spcBef>
            </a:pPr>
            <a:r>
              <a:rPr lang="el-GR" altLang="en-US" dirty="0" smtClean="0"/>
              <a:t>αύξηση της παραγωγικότητας</a:t>
            </a:r>
            <a:endParaRPr lang="en-GB" dirty="0"/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035" name="Text Box 14"/>
          <p:cNvSpPr txBox="1">
            <a:spLocks noChangeArrowheads="1"/>
          </p:cNvSpPr>
          <p:nvPr/>
        </p:nvSpPr>
        <p:spPr bwMode="auto">
          <a:xfrm>
            <a:off x="0" y="6286500"/>
            <a:ext cx="9144000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l-GR" altLang="en-US" sz="1200" i="1" dirty="0">
                <a:solidFill>
                  <a:srgbClr val="B2B2B2"/>
                </a:solidFill>
                <a:latin typeface="Arial" charset="0"/>
                <a:cs typeface="Arial" charset="0"/>
              </a:rPr>
              <a:t>Σημείωση: Το ΑΕΠ ανά εργαζόμενο είναι σε τρέχουσες τιμές.</a:t>
            </a:r>
          </a:p>
          <a:p>
            <a:pPr>
              <a:lnSpc>
                <a:spcPct val="130000"/>
              </a:lnSpc>
            </a:pPr>
            <a:r>
              <a:rPr lang="el-GR" altLang="en-US" sz="1200" i="1" dirty="0">
                <a:solidFill>
                  <a:srgbClr val="B2B2B2"/>
                </a:solidFill>
                <a:latin typeface="Arial" charset="0"/>
                <a:cs typeface="Arial" charset="0"/>
              </a:rPr>
              <a:t>Πηγή: Βασίζεται σε δεδομένα από τις Διεθνείς Συγκρίσεις της Παραγωγικότητας (Εθνική Στατιστική Υπηρεσία, 2014).</a:t>
            </a:r>
            <a:endParaRPr lang="en-GB" altLang="en-US" sz="1200" dirty="0">
              <a:solidFill>
                <a:srgbClr val="B2B2B2"/>
              </a:solidFill>
              <a:latin typeface="Arial" charset="0"/>
              <a:cs typeface="Arial" charset="0"/>
            </a:endParaRPr>
          </a:p>
        </p:txBody>
      </p:sp>
      <p:sp>
        <p:nvSpPr>
          <p:cNvPr id="556036" name="Text Box 4"/>
          <p:cNvSpPr>
            <a:spLocks noGrp="1" noChangeArrowheads="1"/>
          </p:cNvSpPr>
          <p:nvPr>
            <p:ph type="title" idx="4294967295"/>
          </p:nvPr>
        </p:nvSpPr>
        <p:spPr>
          <a:xfrm>
            <a:off x="1588" y="0"/>
            <a:ext cx="9142412" cy="838200"/>
          </a:xfrm>
        </p:spPr>
        <p:txBody>
          <a:bodyPr lIns="92075" tIns="46038" rIns="92075" bIns="46038" anchor="ctr"/>
          <a:lstStyle/>
          <a:p>
            <a:pPr eaLnBrk="1" hangingPunct="1"/>
            <a:r>
              <a:rPr lang="el-GR" altLang="en-US" sz="2600" b="1" dirty="0" smtClean="0">
                <a:solidFill>
                  <a:srgbClr val="660066"/>
                </a:solidFill>
              </a:rPr>
              <a:t>Η </a:t>
            </a:r>
            <a:r>
              <a:rPr lang="el-GR" altLang="en-US" sz="2600" b="1" dirty="0">
                <a:solidFill>
                  <a:srgbClr val="660066"/>
                </a:solidFill>
              </a:rPr>
              <a:t>παραγωγικότητα για επιλεγμένες οικονομίες σε σχέση με το Ηνωμένο Βασίλειο (ΑΕΠ ανά ώρα εργασίας)</a:t>
            </a:r>
            <a:endParaRPr lang="en-GB" altLang="en-US" sz="2600" b="1" dirty="0">
              <a:solidFill>
                <a:srgbClr val="660066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61"/>
          <a:stretch/>
        </p:blipFill>
        <p:spPr>
          <a:xfrm>
            <a:off x="415637" y="1111348"/>
            <a:ext cx="8312727" cy="4913646"/>
          </a:xfrm>
          <a:prstGeom prst="rect">
            <a:avLst/>
          </a:prstGeom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083" name="Text Box 14"/>
          <p:cNvSpPr txBox="1">
            <a:spLocks noChangeArrowheads="1"/>
          </p:cNvSpPr>
          <p:nvPr/>
        </p:nvSpPr>
        <p:spPr bwMode="auto">
          <a:xfrm>
            <a:off x="0" y="6527800"/>
            <a:ext cx="8716963" cy="307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l-GR" altLang="en-US" sz="1200" i="1" dirty="0">
                <a:solidFill>
                  <a:srgbClr val="B2B2B2"/>
                </a:solidFill>
                <a:latin typeface="Arial" charset="0"/>
                <a:cs typeface="Arial" charset="0"/>
              </a:rPr>
              <a:t>Πηγή: Βασίζεται σε δεδομένα στο Διεθνείς Συγκρίσεις της Παραγωγικότητας (Εθνική Στατιστική Υπηρεσία, 2014).</a:t>
            </a:r>
            <a:endParaRPr lang="en-GB" altLang="en-US" sz="1200" dirty="0">
              <a:solidFill>
                <a:srgbClr val="B2B2B2"/>
              </a:solidFill>
              <a:latin typeface="Arial" charset="0"/>
              <a:cs typeface="Arial" charset="0"/>
            </a:endParaRPr>
          </a:p>
        </p:txBody>
      </p:sp>
      <p:sp>
        <p:nvSpPr>
          <p:cNvPr id="558084" name="Text Box 4"/>
          <p:cNvSpPr>
            <a:spLocks noGrp="1" noChangeArrowheads="1"/>
          </p:cNvSpPr>
          <p:nvPr>
            <p:ph type="title" idx="4294967295"/>
          </p:nvPr>
        </p:nvSpPr>
        <p:spPr>
          <a:xfrm>
            <a:off x="1588" y="0"/>
            <a:ext cx="9142412" cy="838200"/>
          </a:xfrm>
        </p:spPr>
        <p:txBody>
          <a:bodyPr lIns="92075" tIns="46038" rIns="92075" bIns="46038" anchor="ctr"/>
          <a:lstStyle/>
          <a:p>
            <a:pPr eaLnBrk="1" hangingPunct="1"/>
            <a:r>
              <a:rPr lang="el-GR" altLang="en-US" sz="2600" b="1" dirty="0" smtClean="0">
                <a:solidFill>
                  <a:schemeClr val="tx2"/>
                </a:solidFill>
              </a:rPr>
              <a:t>Η </a:t>
            </a:r>
            <a:r>
              <a:rPr lang="el-GR" altLang="en-US" sz="2600" b="1" dirty="0">
                <a:solidFill>
                  <a:schemeClr val="tx2"/>
                </a:solidFill>
              </a:rPr>
              <a:t>παραγωγικότητα για επιλεγμένες οικονομίες </a:t>
            </a:r>
            <a:r>
              <a:rPr lang="el-GR" altLang="en-US" sz="2600" b="1" dirty="0" smtClean="0">
                <a:solidFill>
                  <a:schemeClr val="tx2"/>
                </a:solidFill>
              </a:rPr>
              <a:t/>
            </a:r>
            <a:br>
              <a:rPr lang="el-GR" altLang="en-US" sz="2600" b="1" dirty="0" smtClean="0">
                <a:solidFill>
                  <a:schemeClr val="tx2"/>
                </a:solidFill>
              </a:rPr>
            </a:br>
            <a:r>
              <a:rPr lang="el-GR" altLang="en-US" sz="2600" b="1" dirty="0" smtClean="0">
                <a:solidFill>
                  <a:schemeClr val="tx2"/>
                </a:solidFill>
              </a:rPr>
              <a:t>(</a:t>
            </a:r>
            <a:r>
              <a:rPr lang="el-GR" altLang="en-US" sz="2600" b="1" dirty="0">
                <a:solidFill>
                  <a:schemeClr val="tx2"/>
                </a:solidFill>
              </a:rPr>
              <a:t>ΑΕΠ ανά ώρα εργασίας σε σταθερές τιμές, 2007 = 100)</a:t>
            </a:r>
            <a:endParaRPr lang="en-GB" altLang="en-US" sz="2400" b="1" dirty="0">
              <a:solidFill>
                <a:schemeClr val="tx2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" t="5484" r="-137" b="5484"/>
          <a:stretch/>
        </p:blipFill>
        <p:spPr>
          <a:xfrm>
            <a:off x="415637" y="1350499"/>
            <a:ext cx="8312727" cy="4951827"/>
          </a:xfrm>
          <a:prstGeom prst="rect">
            <a:avLst/>
          </a:prstGeom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130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427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el-GR" altLang="en-US" sz="2000" b="1" dirty="0" smtClean="0">
                <a:solidFill>
                  <a:srgbClr val="660066"/>
                </a:solidFill>
                <a:latin typeface="Arial" charset="0"/>
                <a:cs typeface="Arial" charset="0"/>
              </a:rPr>
              <a:t>Παραγωγικότητα σε επιλεγμένες οικονομίες, </a:t>
            </a:r>
            <a:r>
              <a:rPr lang="el-GR" altLang="en-US" sz="2000" b="1" dirty="0" smtClean="0">
                <a:solidFill>
                  <a:srgbClr val="660066"/>
                </a:solidFill>
                <a:latin typeface="Arial" charset="0"/>
                <a:cs typeface="Arial" charset="0"/>
              </a:rPr>
              <a:t>2013 </a:t>
            </a:r>
            <a:r>
              <a:rPr lang="el-GR" altLang="en-US" sz="2000" b="1" dirty="0" smtClean="0">
                <a:solidFill>
                  <a:srgbClr val="660066"/>
                </a:solidFill>
                <a:latin typeface="Arial" charset="0"/>
                <a:cs typeface="Arial" charset="0"/>
              </a:rPr>
              <a:t>(Ην. Βασίλειο = 100)</a:t>
            </a:r>
            <a:endParaRPr lang="en-GB" altLang="en-US" sz="2000" b="1" dirty="0">
              <a:solidFill>
                <a:srgbClr val="660066"/>
              </a:solidFill>
              <a:latin typeface="Arial" charset="0"/>
              <a:cs typeface="Arial" charset="0"/>
            </a:endParaRPr>
          </a:p>
        </p:txBody>
      </p:sp>
      <p:sp>
        <p:nvSpPr>
          <p:cNvPr id="560131" name="Text Box 14"/>
          <p:cNvSpPr txBox="1">
            <a:spLocks noChangeArrowheads="1"/>
          </p:cNvSpPr>
          <p:nvPr/>
        </p:nvSpPr>
        <p:spPr bwMode="auto">
          <a:xfrm>
            <a:off x="0" y="6289675"/>
            <a:ext cx="9144000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GB" altLang="en-US" sz="1200" i="1">
                <a:solidFill>
                  <a:srgbClr val="B2B2B2"/>
                </a:solidFill>
                <a:latin typeface="Arial" charset="0"/>
                <a:cs typeface="Arial" charset="0"/>
              </a:rPr>
              <a:t>Note</a:t>
            </a:r>
            <a:r>
              <a:rPr lang="en-GB" altLang="en-US" sz="1200">
                <a:solidFill>
                  <a:srgbClr val="B2B2B2"/>
                </a:solidFill>
                <a:latin typeface="Arial" charset="0"/>
                <a:cs typeface="Arial" charset="0"/>
              </a:rPr>
              <a:t>: </a:t>
            </a:r>
            <a:r>
              <a:rPr lang="en-US" altLang="en-US" sz="1200">
                <a:solidFill>
                  <a:srgbClr val="B2B2B2"/>
                </a:solidFill>
                <a:latin typeface="Arial" charset="0"/>
                <a:cs typeface="Arial" charset="0"/>
              </a:rPr>
              <a:t>Current</a:t>
            </a:r>
            <a:r>
              <a:rPr lang="en-GB" altLang="en-US" sz="1200">
                <a:solidFill>
                  <a:srgbClr val="B2B2B2"/>
                </a:solidFill>
                <a:latin typeface="Arial" charset="0"/>
                <a:cs typeface="Arial" charset="0"/>
              </a:rPr>
              <a:t>-price GDP per worker</a:t>
            </a:r>
          </a:p>
          <a:p>
            <a:pPr>
              <a:lnSpc>
                <a:spcPct val="130000"/>
              </a:lnSpc>
            </a:pPr>
            <a:r>
              <a:rPr lang="en-GB" altLang="en-US" sz="1200" i="1">
                <a:solidFill>
                  <a:srgbClr val="B2B2B2"/>
                </a:solidFill>
                <a:latin typeface="Arial" charset="0"/>
                <a:cs typeface="Arial" charset="0"/>
              </a:rPr>
              <a:t>Source</a:t>
            </a:r>
            <a:r>
              <a:rPr lang="en-GB" altLang="en-US" sz="1200">
                <a:solidFill>
                  <a:srgbClr val="B2B2B2"/>
                </a:solidFill>
                <a:latin typeface="Arial" charset="0"/>
                <a:cs typeface="Arial" charset="0"/>
              </a:rPr>
              <a:t>: Based on data in </a:t>
            </a:r>
            <a:r>
              <a:rPr lang="en-GB" altLang="en-US" sz="1200" i="1">
                <a:solidFill>
                  <a:srgbClr val="B2B2B2"/>
                </a:solidFill>
                <a:latin typeface="Arial" charset="0"/>
                <a:cs typeface="Arial" charset="0"/>
              </a:rPr>
              <a:t>International Comparisons of Productivity </a:t>
            </a:r>
            <a:r>
              <a:rPr lang="en-GB" altLang="en-US" sz="1200">
                <a:solidFill>
                  <a:srgbClr val="B2B2B2"/>
                </a:solidFill>
                <a:latin typeface="Arial" charset="0"/>
                <a:cs typeface="Arial" charset="0"/>
              </a:rPr>
              <a:t>(National Statistics, 2014)</a:t>
            </a:r>
          </a:p>
        </p:txBody>
      </p:sp>
      <p:graphicFrame>
        <p:nvGraphicFramePr>
          <p:cNvPr id="56013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93621371"/>
              </p:ext>
            </p:extLst>
          </p:nvPr>
        </p:nvGraphicFramePr>
        <p:xfrm>
          <a:off x="0" y="762000"/>
          <a:ext cx="9144000" cy="572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0140" name="Chart" r:id="rId4" imgW="7734176" imgH="4934085" progId="MSGraph.Chart.8">
                  <p:embed followColorScheme="full"/>
                </p:oleObj>
              </mc:Choice>
              <mc:Fallback>
                <p:oleObj name="Chart" r:id="rId4" imgW="7734176" imgH="4934085" progId="MSGraph.Chart.8">
                  <p:embed followColorScheme="full"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 l="2107" b="2469"/>
                      <a:stretch>
                        <a:fillRect/>
                      </a:stretch>
                    </p:blipFill>
                    <p:spPr bwMode="auto">
                      <a:xfrm>
                        <a:off x="0" y="762000"/>
                        <a:ext cx="9144000" cy="5721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132">
                                            <p:oleChartEl type="series" lvl="1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60132">
                                            <p:oleChartEl type="series" lvl="1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132">
                                            <p:oleChartEl type="series" lvl="2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60132">
                                            <p:oleChartEl type="series" lvl="2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60132" grpId="0" bld="series" 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25314" name="Object 2"/>
          <p:cNvGraphicFramePr>
            <a:graphicFrameLocks noChangeAspect="1"/>
          </p:cNvGraphicFramePr>
          <p:nvPr/>
        </p:nvGraphicFramePr>
        <p:xfrm>
          <a:off x="0" y="542925"/>
          <a:ext cx="9144000" cy="601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5321" name="Chart" r:id="rId4" imgW="7754760" imgH="5482800" progId="MSGraph.Chart.8">
                  <p:embed followColorScheme="full"/>
                </p:oleObj>
              </mc:Choice>
              <mc:Fallback>
                <p:oleObj name="Chart" r:id="rId4" imgW="7754760" imgH="5482800" progId="MSGraph.Chart.8">
                  <p:embed followColorScheme="full"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-1695" b="2469"/>
                      <a:stretch>
                        <a:fillRect/>
                      </a:stretch>
                    </p:blipFill>
                    <p:spPr bwMode="auto">
                      <a:xfrm>
                        <a:off x="0" y="542925"/>
                        <a:ext cx="9144000" cy="6010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5315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lnSpc>
                <a:spcPct val="140000"/>
              </a:lnSpc>
            </a:pPr>
            <a:r>
              <a:rPr lang="en-GB" sz="2400" b="1">
                <a:solidFill>
                  <a:srgbClr val="003366"/>
                </a:solidFill>
                <a:latin typeface="Arial" charset="0"/>
              </a:rPr>
              <a:t>Total factor productivity growth (average % per annum)</a:t>
            </a:r>
          </a:p>
        </p:txBody>
      </p:sp>
      <p:sp>
        <p:nvSpPr>
          <p:cNvPr id="525316" name="Text Box 4"/>
          <p:cNvSpPr txBox="1">
            <a:spLocks noChangeArrowheads="1"/>
          </p:cNvSpPr>
          <p:nvPr/>
        </p:nvSpPr>
        <p:spPr bwMode="auto">
          <a:xfrm>
            <a:off x="0" y="6572250"/>
            <a:ext cx="5068888" cy="260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defTabSz="762000"/>
            <a:r>
              <a:rPr lang="en-GB" sz="1100">
                <a:solidFill>
                  <a:srgbClr val="969696"/>
                </a:solidFill>
                <a:latin typeface="Arial" charset="0"/>
              </a:rPr>
              <a:t>Source:</a:t>
            </a:r>
            <a:r>
              <a:rPr lang="en-GB" sz="1100" i="1">
                <a:solidFill>
                  <a:srgbClr val="969696"/>
                </a:solidFill>
                <a:latin typeface="Arial" charset="0"/>
              </a:rPr>
              <a:t> </a:t>
            </a:r>
            <a:r>
              <a:rPr lang="en-GB" sz="1100">
                <a:solidFill>
                  <a:srgbClr val="969696"/>
                </a:solidFill>
                <a:latin typeface="Arial" charset="0"/>
              </a:rPr>
              <a:t>Based on data from </a:t>
            </a:r>
            <a:r>
              <a:rPr lang="en-GB" sz="1100" i="1">
                <a:solidFill>
                  <a:srgbClr val="969696"/>
                </a:solidFill>
                <a:latin typeface="Arial" charset="0"/>
              </a:rPr>
              <a:t>Total Economy Database</a:t>
            </a:r>
            <a:r>
              <a:rPr lang="en-GB" sz="1100">
                <a:solidFill>
                  <a:srgbClr val="969696"/>
                </a:solidFill>
                <a:latin typeface="Arial" charset="0"/>
              </a:rPr>
              <a:t> (The Conference Board)</a:t>
            </a: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25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25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25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25314" grpId="0" bld="series" 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698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412750" y="2951163"/>
            <a:ext cx="8312150" cy="1803400"/>
          </a:xfrm>
        </p:spPr>
        <p:txBody>
          <a:bodyPr/>
          <a:lstStyle/>
          <a:p>
            <a:r>
              <a:rPr lang="el-GR" dirty="0" smtClean="0"/>
              <a:t>Οικονομική Μεγέθυνση Χωρίς Τεχνολογική Πρόοδο</a:t>
            </a:r>
            <a:endParaRPr lang="en-GB" dirty="0"/>
          </a:p>
        </p:txBody>
      </p:sp>
      <p:sp>
        <p:nvSpPr>
          <p:cNvPr id="541699" name="Rectangle 3"/>
          <p:cNvSpPr>
            <a:spLocks noGrp="1" noChangeArrowheads="1"/>
          </p:cNvSpPr>
          <p:nvPr>
            <p:ph type="ctrTitle"/>
          </p:nvPr>
        </p:nvSpPr>
        <p:spPr>
          <a:noFill/>
          <a:ln/>
        </p:spPr>
        <p:txBody>
          <a:bodyPr/>
          <a:lstStyle/>
          <a:p>
            <a:r>
              <a:rPr lang="el-GR" dirty="0" smtClean="0"/>
              <a:t>Οικονομική Μεγέθυνση χωρίς Τεχνολογική Πρόοδο</a:t>
            </a:r>
            <a:endParaRPr lang="en-GB" dirty="0"/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41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1698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042" name="Rectangle 2"/>
          <p:cNvSpPr>
            <a:spLocks noGrp="1"/>
          </p:cNvSpPr>
          <p:nvPr>
            <p:ph type="title"/>
          </p:nvPr>
        </p:nvSpPr>
        <p:spPr>
          <a:xfrm>
            <a:off x="301625" y="180975"/>
            <a:ext cx="8534400" cy="907596"/>
          </a:xfrm>
        </p:spPr>
        <p:txBody>
          <a:bodyPr/>
          <a:lstStyle/>
          <a:p>
            <a:r>
              <a:rPr lang="el-GR" sz="3300" dirty="0" smtClean="0"/>
              <a:t>Μακροχρόνια οικονομική μεγέθυνση </a:t>
            </a:r>
            <a:r>
              <a:rPr lang="en-GB" sz="3300" dirty="0" smtClean="0"/>
              <a:t>:</a:t>
            </a:r>
            <a:r>
              <a:rPr lang="el-GR" sz="3300" dirty="0" smtClean="0"/>
              <a:t/>
            </a:r>
            <a:br>
              <a:rPr lang="el-GR" sz="3300" dirty="0" smtClean="0"/>
            </a:br>
            <a:r>
              <a:rPr lang="en-GB" sz="3300" dirty="0" smtClean="0"/>
              <a:t> </a:t>
            </a:r>
            <a:r>
              <a:rPr lang="el-GR" sz="3300" dirty="0" smtClean="0"/>
              <a:t>μερικά δεδομένα </a:t>
            </a:r>
            <a:endParaRPr lang="en-GB" sz="3300" dirty="0"/>
          </a:p>
        </p:txBody>
      </p:sp>
      <p:sp>
        <p:nvSpPr>
          <p:cNvPr id="34304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5000"/>
              </a:lnSpc>
              <a:spcBef>
                <a:spcPct val="25000"/>
              </a:spcBef>
            </a:pPr>
            <a:r>
              <a:rPr lang="el-GR" altLang="en-US" dirty="0" smtClean="0"/>
              <a:t>Τα δίδυμα χαρακτηριστικά</a:t>
            </a:r>
            <a:endParaRPr lang="en-GB" altLang="en-US" dirty="0"/>
          </a:p>
          <a:p>
            <a:pPr lvl="1">
              <a:lnSpc>
                <a:spcPct val="95000"/>
              </a:lnSpc>
              <a:spcBef>
                <a:spcPct val="25000"/>
              </a:spcBef>
            </a:pPr>
            <a:r>
              <a:rPr lang="el-GR" altLang="en-US" dirty="0"/>
              <a:t>ο</a:t>
            </a:r>
            <a:r>
              <a:rPr lang="el-GR" altLang="en-US" dirty="0" smtClean="0"/>
              <a:t>ι οικονομίες είναι εγγενώς ασταθείς</a:t>
            </a:r>
            <a:endParaRPr lang="en-GB" altLang="en-US" dirty="0"/>
          </a:p>
          <a:p>
            <a:pPr lvl="1">
              <a:lnSpc>
                <a:spcPct val="95000"/>
              </a:lnSpc>
              <a:spcBef>
                <a:spcPct val="25000"/>
              </a:spcBef>
            </a:pPr>
            <a:r>
              <a:rPr lang="el-GR" altLang="en-US" dirty="0" smtClean="0"/>
              <a:t>μακροχρόνια οικονομική μεγέθυνση</a:t>
            </a:r>
            <a:endParaRPr lang="en-GB" dirty="0"/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43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43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43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3043" grpId="0" build="p" bldLvl="3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95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el-GR" dirty="0" smtClean="0"/>
              <a:t>Συσσώρευση κεφαλαίου</a:t>
            </a:r>
            <a:endParaRPr lang="en-GB" dirty="0"/>
          </a:p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el-GR" dirty="0" smtClean="0"/>
              <a:t>Ένα υπόδειγμα οικονομικής μεγέθυνσης</a:t>
            </a:r>
            <a:endParaRPr lang="en-GB" dirty="0"/>
          </a:p>
          <a:p>
            <a:pPr lvl="1">
              <a:lnSpc>
                <a:spcPct val="130000"/>
              </a:lnSpc>
              <a:spcBef>
                <a:spcPts val="0"/>
              </a:spcBef>
            </a:pPr>
            <a:r>
              <a:rPr lang="el-GR" dirty="0" smtClean="0"/>
              <a:t>υπόθεση</a:t>
            </a:r>
            <a:endParaRPr lang="en-GB" dirty="0"/>
          </a:p>
          <a:p>
            <a:pPr lvl="2">
              <a:lnSpc>
                <a:spcPct val="130000"/>
              </a:lnSpc>
              <a:spcBef>
                <a:spcPts val="0"/>
              </a:spcBef>
            </a:pPr>
            <a:r>
              <a:rPr lang="el-GR" dirty="0" smtClean="0"/>
              <a:t>Φθίνουσες αποδόσεις κεφαλαίου</a:t>
            </a:r>
            <a:endParaRPr lang="en-GB" dirty="0"/>
          </a:p>
          <a:p>
            <a:pPr lvl="1">
              <a:lnSpc>
                <a:spcPct val="130000"/>
              </a:lnSpc>
              <a:spcBef>
                <a:spcPts val="0"/>
              </a:spcBef>
            </a:pPr>
            <a:r>
              <a:rPr lang="el-GR" dirty="0" smtClean="0"/>
              <a:t>αυξανόμενο ποσοστό επενδύσεων για αντικατάσταση</a:t>
            </a:r>
            <a:endParaRPr lang="en-GB" dirty="0"/>
          </a:p>
          <a:p>
            <a:pPr lvl="1">
              <a:lnSpc>
                <a:spcPct val="130000"/>
              </a:lnSpc>
              <a:spcBef>
                <a:spcPts val="0"/>
              </a:spcBef>
            </a:pPr>
            <a:r>
              <a:rPr lang="el-GR" dirty="0" smtClean="0"/>
              <a:t>ανάπτυξη σε ένα μακροπρόθεσμο εθνικό ισοζύγιο ισορροπίας</a:t>
            </a:r>
            <a:endParaRPr lang="en-GB" dirty="0"/>
          </a:p>
        </p:txBody>
      </p:sp>
      <p:sp>
        <p:nvSpPr>
          <p:cNvPr id="381957" name="Rectangle 5"/>
          <p:cNvSpPr>
            <a:spLocks noGrp="1"/>
          </p:cNvSpPr>
          <p:nvPr>
            <p:ph type="title"/>
          </p:nvPr>
        </p:nvSpPr>
        <p:spPr>
          <a:xfrm>
            <a:off x="301625" y="180975"/>
            <a:ext cx="8534400" cy="936625"/>
          </a:xfrm>
          <a:noFill/>
          <a:ln/>
        </p:spPr>
        <p:txBody>
          <a:bodyPr/>
          <a:lstStyle/>
          <a:p>
            <a:r>
              <a:rPr lang="el-GR" sz="3200" dirty="0" smtClean="0"/>
              <a:t>Οικονομική Μεγέθυνση χωρίς τεχνολογική πρόοδο</a:t>
            </a:r>
            <a:endParaRPr lang="en-GB" sz="3200" dirty="0"/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81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81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81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3819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3819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3819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1955" grpId="0" build="p" bldLvl="3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602" name="Text Box 53"/>
          <p:cNvSpPr txBox="1">
            <a:spLocks noChangeArrowheads="1"/>
          </p:cNvSpPr>
          <p:nvPr/>
        </p:nvSpPr>
        <p:spPr bwMode="auto">
          <a:xfrm>
            <a:off x="0" y="-3175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/>
            <a:r>
              <a:rPr lang="el-GR" altLang="en-US" b="1" dirty="0">
                <a:solidFill>
                  <a:schemeClr val="folHlink"/>
                </a:solidFill>
                <a:latin typeface="Arial" charset="0"/>
              </a:rPr>
              <a:t>Παραγωγή σταθερής </a:t>
            </a:r>
            <a:r>
              <a:rPr lang="el-GR" altLang="en-US" b="1" dirty="0" smtClean="0">
                <a:solidFill>
                  <a:schemeClr val="folHlink"/>
                </a:solidFill>
                <a:latin typeface="Arial" charset="0"/>
              </a:rPr>
              <a:t>κατάστασης</a:t>
            </a:r>
            <a:endParaRPr lang="en-GB" altLang="en-US" b="1" dirty="0">
              <a:solidFill>
                <a:schemeClr val="folHlink"/>
              </a:solidFill>
              <a:latin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" y="952647"/>
            <a:ext cx="8001000" cy="5543550"/>
          </a:xfrm>
          <a:prstGeom prst="rect">
            <a:avLst/>
          </a:prstGeom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050" name="Rectangle 1026"/>
          <p:cNvSpPr>
            <a:spLocks noGrp="1"/>
          </p:cNvSpPr>
          <p:nvPr>
            <p:ph type="body" idx="1"/>
          </p:nvPr>
        </p:nvSpPr>
        <p:spPr>
          <a:xfrm>
            <a:off x="301625" y="1436914"/>
            <a:ext cx="8534400" cy="4976586"/>
          </a:xfrm>
        </p:spPr>
        <p:txBody>
          <a:bodyPr/>
          <a:lstStyle/>
          <a:p>
            <a:pPr>
              <a:lnSpc>
                <a:spcPct val="130000"/>
              </a:lnSpc>
              <a:buClr>
                <a:srgbClr val="646B86"/>
              </a:buClr>
            </a:pPr>
            <a:r>
              <a:rPr lang="el-GR" sz="2800" dirty="0" smtClean="0">
                <a:solidFill>
                  <a:srgbClr val="8A785E"/>
                </a:solidFill>
              </a:rPr>
              <a:t>Συσσώρευση κεφαλαίου</a:t>
            </a:r>
            <a:endParaRPr lang="en-GB" sz="2800" dirty="0">
              <a:solidFill>
                <a:srgbClr val="8A785E"/>
              </a:solidFill>
            </a:endParaRPr>
          </a:p>
          <a:p>
            <a:pPr>
              <a:lnSpc>
                <a:spcPct val="130000"/>
              </a:lnSpc>
              <a:buClr>
                <a:srgbClr val="646B86"/>
              </a:buClr>
            </a:pPr>
            <a:r>
              <a:rPr lang="el-GR" sz="2800" dirty="0" smtClean="0">
                <a:solidFill>
                  <a:srgbClr val="8A785E"/>
                </a:solidFill>
              </a:rPr>
              <a:t>Ένα υπόδειγμα οικονομικής</a:t>
            </a:r>
            <a:endParaRPr lang="en-GB" sz="2800" dirty="0">
              <a:solidFill>
                <a:srgbClr val="8A785E"/>
              </a:solidFill>
            </a:endParaRPr>
          </a:p>
          <a:p>
            <a:pPr lvl="1">
              <a:lnSpc>
                <a:spcPct val="130000"/>
              </a:lnSpc>
              <a:buClr>
                <a:srgbClr val="8A785E"/>
              </a:buClr>
            </a:pPr>
            <a:r>
              <a:rPr lang="el-GR" dirty="0" smtClean="0">
                <a:solidFill>
                  <a:srgbClr val="8A785E"/>
                </a:solidFill>
              </a:rPr>
              <a:t>υπόθεση</a:t>
            </a:r>
            <a:endParaRPr lang="en-GB" dirty="0">
              <a:solidFill>
                <a:srgbClr val="8A785E"/>
              </a:solidFill>
            </a:endParaRPr>
          </a:p>
          <a:p>
            <a:pPr lvl="2">
              <a:lnSpc>
                <a:spcPct val="130000"/>
              </a:lnSpc>
              <a:buClr>
                <a:srgbClr val="8A785E"/>
              </a:buClr>
            </a:pPr>
            <a:r>
              <a:rPr lang="el-GR" dirty="0">
                <a:solidFill>
                  <a:srgbClr val="8A785E"/>
                </a:solidFill>
              </a:rPr>
              <a:t>φ</a:t>
            </a:r>
            <a:r>
              <a:rPr lang="el-GR" dirty="0" smtClean="0">
                <a:solidFill>
                  <a:srgbClr val="8A785E"/>
                </a:solidFill>
              </a:rPr>
              <a:t>θίνουσες αποδόσεις κεφαλαίου</a:t>
            </a:r>
            <a:endParaRPr lang="en-GB" dirty="0">
              <a:solidFill>
                <a:srgbClr val="8A785E"/>
              </a:solidFill>
            </a:endParaRPr>
          </a:p>
          <a:p>
            <a:pPr lvl="1">
              <a:lnSpc>
                <a:spcPct val="130000"/>
              </a:lnSpc>
              <a:buClr>
                <a:srgbClr val="8A785E"/>
              </a:buClr>
            </a:pPr>
            <a:r>
              <a:rPr lang="el-GR" sz="2500" dirty="0" smtClean="0">
                <a:solidFill>
                  <a:srgbClr val="8A785E"/>
                </a:solidFill>
              </a:rPr>
              <a:t>αυξανόμενο ποσοστό επενδύσεων για αντικατάσταση</a:t>
            </a:r>
            <a:endParaRPr lang="en-GB" sz="2500" dirty="0">
              <a:solidFill>
                <a:srgbClr val="8A785E"/>
              </a:solidFill>
            </a:endParaRPr>
          </a:p>
          <a:p>
            <a:pPr lvl="1">
              <a:lnSpc>
                <a:spcPct val="130000"/>
              </a:lnSpc>
              <a:buClr>
                <a:srgbClr val="8A785E"/>
              </a:buClr>
            </a:pPr>
            <a:r>
              <a:rPr lang="el-GR" sz="2500" dirty="0" smtClean="0">
                <a:solidFill>
                  <a:srgbClr val="8A785E"/>
                </a:solidFill>
              </a:rPr>
              <a:t>ανάπτυξη σε ένα μακροπρόθεσμο εθνικό ισοζύγιο ισορροπίας</a:t>
            </a:r>
            <a:endParaRPr lang="en-GB" sz="2500" dirty="0">
              <a:solidFill>
                <a:srgbClr val="8A785E"/>
              </a:solidFill>
            </a:endParaRPr>
          </a:p>
          <a:p>
            <a:pPr lvl="1">
              <a:lnSpc>
                <a:spcPct val="130000"/>
              </a:lnSpc>
            </a:pPr>
            <a:r>
              <a:rPr lang="el-GR" sz="2500" dirty="0" smtClean="0"/>
              <a:t>αποτέλεσμα της αύξησης του ποσοστού αποταμίευσης</a:t>
            </a:r>
            <a:endParaRPr lang="en-GB" sz="2500" dirty="0"/>
          </a:p>
        </p:txBody>
      </p:sp>
      <p:sp>
        <p:nvSpPr>
          <p:cNvPr id="386053" name="Rectangle 1029"/>
          <p:cNvSpPr>
            <a:spLocks noGrp="1"/>
          </p:cNvSpPr>
          <p:nvPr>
            <p:ph type="title"/>
          </p:nvPr>
        </p:nvSpPr>
        <p:spPr>
          <a:xfrm>
            <a:off x="301625" y="180975"/>
            <a:ext cx="8534400" cy="907596"/>
          </a:xfrm>
          <a:noFill/>
          <a:ln/>
        </p:spPr>
        <p:txBody>
          <a:bodyPr/>
          <a:lstStyle/>
          <a:p>
            <a:r>
              <a:rPr lang="el-GR" sz="3200" dirty="0" smtClean="0"/>
              <a:t>Οικονομική μεγέθυνση </a:t>
            </a:r>
            <a:br>
              <a:rPr lang="el-GR" sz="3200" dirty="0" smtClean="0"/>
            </a:br>
            <a:r>
              <a:rPr lang="el-GR" sz="3200" dirty="0" smtClean="0"/>
              <a:t>χωρίς τεχνολογική πρόοδο</a:t>
            </a:r>
            <a:endParaRPr lang="en-GB" sz="3200" dirty="0"/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149" name="Text Box 1077"/>
          <p:cNvSpPr txBox="1">
            <a:spLocks noChangeArrowheads="1"/>
          </p:cNvSpPr>
          <p:nvPr/>
        </p:nvSpPr>
        <p:spPr bwMode="auto">
          <a:xfrm>
            <a:off x="26988" y="136525"/>
            <a:ext cx="9117012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/>
            <a:r>
              <a:rPr lang="el-GR" sz="2500" b="1" dirty="0">
                <a:solidFill>
                  <a:srgbClr val="056147"/>
                </a:solidFill>
                <a:latin typeface="Arial" charset="0"/>
              </a:rPr>
              <a:t>Επίδραση της αύξησης του ποσοστού </a:t>
            </a:r>
            <a:r>
              <a:rPr lang="el-GR" sz="2500" b="1" dirty="0" smtClean="0">
                <a:solidFill>
                  <a:srgbClr val="056147"/>
                </a:solidFill>
                <a:latin typeface="Arial" charset="0"/>
              </a:rPr>
              <a:t>της </a:t>
            </a:r>
            <a:br>
              <a:rPr lang="el-GR" sz="2500" b="1" dirty="0" smtClean="0">
                <a:solidFill>
                  <a:srgbClr val="056147"/>
                </a:solidFill>
                <a:latin typeface="Arial" charset="0"/>
              </a:rPr>
            </a:br>
            <a:r>
              <a:rPr lang="el-GR" sz="2500" b="1" dirty="0" smtClean="0">
                <a:solidFill>
                  <a:srgbClr val="056147"/>
                </a:solidFill>
                <a:latin typeface="Arial" charset="0"/>
              </a:rPr>
              <a:t>αποταμίευσης </a:t>
            </a:r>
            <a:r>
              <a:rPr lang="el-GR" sz="2500" b="1" dirty="0">
                <a:solidFill>
                  <a:srgbClr val="056147"/>
                </a:solidFill>
                <a:latin typeface="Arial" charset="0"/>
              </a:rPr>
              <a:t>και </a:t>
            </a:r>
            <a:r>
              <a:rPr lang="el-GR" sz="2500" b="1" dirty="0" smtClean="0">
                <a:solidFill>
                  <a:srgbClr val="056147"/>
                </a:solidFill>
                <a:latin typeface="Arial" charset="0"/>
              </a:rPr>
              <a:t>επενδύσεων</a:t>
            </a:r>
            <a:endParaRPr lang="en-GB" sz="2500" b="1" dirty="0">
              <a:solidFill>
                <a:srgbClr val="056147"/>
              </a:solidFill>
              <a:latin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786" y="1103288"/>
            <a:ext cx="7972425" cy="5467350"/>
          </a:xfrm>
          <a:prstGeom prst="rect">
            <a:avLst/>
          </a:prstGeom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146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el-GR" dirty="0" smtClean="0"/>
              <a:t>Ανθρώπινο κεφάλαιο και εκπαίδευση</a:t>
            </a:r>
            <a:endParaRPr lang="en-GB" dirty="0"/>
          </a:p>
          <a:p>
            <a:pPr>
              <a:lnSpc>
                <a:spcPct val="120000"/>
              </a:lnSpc>
            </a:pPr>
            <a:r>
              <a:rPr lang="el-GR" dirty="0" smtClean="0"/>
              <a:t>Το άριστο ποσοστό αποταμίευσης;</a:t>
            </a:r>
            <a:endParaRPr lang="en-GB" dirty="0"/>
          </a:p>
          <a:p>
            <a:pPr lvl="1">
              <a:lnSpc>
                <a:spcPct val="120000"/>
              </a:lnSpc>
            </a:pPr>
            <a:r>
              <a:rPr lang="el-GR" dirty="0"/>
              <a:t>π</a:t>
            </a:r>
            <a:r>
              <a:rPr lang="el-GR" dirty="0" smtClean="0"/>
              <a:t>οσοστό αποταμίευσης του χρυσού κανόνα</a:t>
            </a:r>
            <a:endParaRPr lang="en-GB" dirty="0"/>
          </a:p>
        </p:txBody>
      </p:sp>
      <p:sp>
        <p:nvSpPr>
          <p:cNvPr id="390149" name="Rectangle 5"/>
          <p:cNvSpPr>
            <a:spLocks noGrp="1"/>
          </p:cNvSpPr>
          <p:nvPr>
            <p:ph type="title"/>
          </p:nvPr>
        </p:nvSpPr>
        <p:spPr>
          <a:xfrm>
            <a:off x="301625" y="180975"/>
            <a:ext cx="8534400" cy="893082"/>
          </a:xfrm>
          <a:noFill/>
          <a:ln/>
        </p:spPr>
        <p:txBody>
          <a:bodyPr/>
          <a:lstStyle/>
          <a:p>
            <a:r>
              <a:rPr lang="el-GR" sz="3200" dirty="0" smtClean="0"/>
              <a:t>Οικονομική μεγέθυνση </a:t>
            </a:r>
            <a:br>
              <a:rPr lang="el-GR" sz="3200" dirty="0" smtClean="0"/>
            </a:br>
            <a:r>
              <a:rPr lang="el-GR" sz="3200" dirty="0" smtClean="0"/>
              <a:t>χωρίς τεχνολογική πρόοδο</a:t>
            </a:r>
            <a:endParaRPr lang="en-GB" sz="3200" dirty="0"/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90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90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90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0146" grpId="0" build="p" bldLvl="2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194" name="Rectangle 2"/>
          <p:cNvSpPr>
            <a:spLocks noChangeArrowheads="1"/>
          </p:cNvSpPr>
          <p:nvPr/>
        </p:nvSpPr>
        <p:spPr bwMode="auto">
          <a:xfrm>
            <a:off x="1084263" y="630238"/>
            <a:ext cx="7010400" cy="5181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392195" name="Line 3"/>
          <p:cNvSpPr>
            <a:spLocks noChangeShapeType="1"/>
          </p:cNvSpPr>
          <p:nvPr/>
        </p:nvSpPr>
        <p:spPr bwMode="auto">
          <a:xfrm>
            <a:off x="1066800" y="623888"/>
            <a:ext cx="0" cy="520541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lg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392196" name="Line 4"/>
          <p:cNvSpPr>
            <a:spLocks noChangeShapeType="1"/>
          </p:cNvSpPr>
          <p:nvPr/>
        </p:nvSpPr>
        <p:spPr bwMode="auto">
          <a:xfrm>
            <a:off x="1066800" y="5829300"/>
            <a:ext cx="7010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392197" name="Arc 5"/>
          <p:cNvSpPr>
            <a:spLocks/>
          </p:cNvSpPr>
          <p:nvPr/>
        </p:nvSpPr>
        <p:spPr bwMode="auto">
          <a:xfrm>
            <a:off x="1082675" y="1947863"/>
            <a:ext cx="3287713" cy="4927600"/>
          </a:xfrm>
          <a:custGeom>
            <a:avLst/>
            <a:gdLst>
              <a:gd name="G0" fmla="+- 21073 0 0"/>
              <a:gd name="G1" fmla="+- 21600 0 0"/>
              <a:gd name="G2" fmla="+- 21600 0 0"/>
              <a:gd name="T0" fmla="*/ 0 w 21448"/>
              <a:gd name="T1" fmla="*/ 16856 h 21600"/>
              <a:gd name="T2" fmla="*/ 21448 w 21448"/>
              <a:gd name="T3" fmla="*/ 3 h 21600"/>
              <a:gd name="T4" fmla="*/ 21073 w 21448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448" h="21600" fill="none" extrusionOk="0">
                <a:moveTo>
                  <a:pt x="0" y="16856"/>
                </a:moveTo>
                <a:cubicBezTo>
                  <a:pt x="2218" y="7001"/>
                  <a:pt x="10971" y="-1"/>
                  <a:pt x="21073" y="0"/>
                </a:cubicBezTo>
                <a:cubicBezTo>
                  <a:pt x="21198" y="0"/>
                  <a:pt x="21323" y="1"/>
                  <a:pt x="21447" y="3"/>
                </a:cubicBezTo>
              </a:path>
              <a:path w="21448" h="21600" stroke="0" extrusionOk="0">
                <a:moveTo>
                  <a:pt x="0" y="16856"/>
                </a:moveTo>
                <a:cubicBezTo>
                  <a:pt x="2218" y="7001"/>
                  <a:pt x="10971" y="-1"/>
                  <a:pt x="21073" y="0"/>
                </a:cubicBezTo>
                <a:cubicBezTo>
                  <a:pt x="21198" y="0"/>
                  <a:pt x="21323" y="1"/>
                  <a:pt x="21447" y="3"/>
                </a:cubicBezTo>
                <a:lnTo>
                  <a:pt x="21073" y="21600"/>
                </a:lnTo>
                <a:close/>
              </a:path>
            </a:pathLst>
          </a:custGeom>
          <a:noFill/>
          <a:ln w="38100" cap="rnd">
            <a:solidFill>
              <a:schemeClr val="accent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392198" name="Rectangle 6"/>
          <p:cNvSpPr>
            <a:spLocks noChangeArrowheads="1"/>
          </p:cNvSpPr>
          <p:nvPr/>
        </p:nvSpPr>
        <p:spPr bwMode="auto">
          <a:xfrm>
            <a:off x="2796869" y="6167438"/>
            <a:ext cx="3287760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l-GR" sz="2000" dirty="0">
                <a:latin typeface="Arial" charset="0"/>
              </a:rPr>
              <a:t>Ποσοστό αποταμίευσης (%)</a:t>
            </a:r>
            <a:endParaRPr lang="en-GB" sz="2000" dirty="0">
              <a:latin typeface="Arial" charset="0"/>
            </a:endParaRPr>
          </a:p>
        </p:txBody>
      </p:sp>
      <p:sp>
        <p:nvSpPr>
          <p:cNvPr id="392199" name="Rectangle 7"/>
          <p:cNvSpPr>
            <a:spLocks noChangeArrowheads="1"/>
          </p:cNvSpPr>
          <p:nvPr/>
        </p:nvSpPr>
        <p:spPr bwMode="auto">
          <a:xfrm rot="16200000">
            <a:off x="-393640" y="3192906"/>
            <a:ext cx="1708032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l-GR" sz="2000" dirty="0">
                <a:latin typeface="Arial" charset="0"/>
              </a:rPr>
              <a:t>Κατανάλωση </a:t>
            </a:r>
            <a:endParaRPr lang="en-GB" sz="2000" dirty="0">
              <a:latin typeface="Arial" charset="0"/>
            </a:endParaRPr>
          </a:p>
        </p:txBody>
      </p:sp>
      <p:sp>
        <p:nvSpPr>
          <p:cNvPr id="392200" name="Oval 8"/>
          <p:cNvSpPr>
            <a:spLocks noChangeArrowheads="1"/>
          </p:cNvSpPr>
          <p:nvPr/>
        </p:nvSpPr>
        <p:spPr bwMode="auto">
          <a:xfrm>
            <a:off x="4291013" y="1882775"/>
            <a:ext cx="122237" cy="122238"/>
          </a:xfrm>
          <a:prstGeom prst="ellipse">
            <a:avLst/>
          </a:prstGeom>
          <a:solidFill>
            <a:srgbClr val="66FF66"/>
          </a:solidFill>
          <a:ln w="254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392201" name="Rectangle 9"/>
          <p:cNvSpPr>
            <a:spLocks noChangeArrowheads="1"/>
          </p:cNvSpPr>
          <p:nvPr/>
        </p:nvSpPr>
        <p:spPr bwMode="auto">
          <a:xfrm>
            <a:off x="687388" y="5830888"/>
            <a:ext cx="381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000">
                <a:latin typeface="Arial" charset="0"/>
              </a:rPr>
              <a:t>O</a:t>
            </a:r>
          </a:p>
        </p:txBody>
      </p:sp>
      <p:sp>
        <p:nvSpPr>
          <p:cNvPr id="392202" name="Rectangle 10"/>
          <p:cNvSpPr>
            <a:spLocks noChangeArrowheads="1"/>
          </p:cNvSpPr>
          <p:nvPr/>
        </p:nvSpPr>
        <p:spPr bwMode="auto">
          <a:xfrm>
            <a:off x="7231063" y="5829300"/>
            <a:ext cx="6080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sz="2000">
                <a:latin typeface="Arial" charset="0"/>
              </a:rPr>
              <a:t>100</a:t>
            </a:r>
          </a:p>
        </p:txBody>
      </p:sp>
      <p:sp>
        <p:nvSpPr>
          <p:cNvPr id="392203" name="Rectangle 11"/>
          <p:cNvSpPr>
            <a:spLocks noChangeArrowheads="1"/>
          </p:cNvSpPr>
          <p:nvPr/>
        </p:nvSpPr>
        <p:spPr bwMode="auto">
          <a:xfrm>
            <a:off x="1109663" y="5381625"/>
            <a:ext cx="3540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400" i="1">
                <a:solidFill>
                  <a:schemeClr val="tx2"/>
                </a:solidFill>
                <a:latin typeface="Arial" charset="0"/>
              </a:rPr>
              <a:t>a</a:t>
            </a:r>
          </a:p>
        </p:txBody>
      </p:sp>
      <p:sp>
        <p:nvSpPr>
          <p:cNvPr id="392204" name="Rectangle 12"/>
          <p:cNvSpPr>
            <a:spLocks noChangeArrowheads="1"/>
          </p:cNvSpPr>
          <p:nvPr/>
        </p:nvSpPr>
        <p:spPr bwMode="auto">
          <a:xfrm>
            <a:off x="7527925" y="5399088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400" i="1">
                <a:solidFill>
                  <a:schemeClr val="tx2"/>
                </a:solidFill>
                <a:latin typeface="Arial" charset="0"/>
              </a:rPr>
              <a:t>b</a:t>
            </a:r>
          </a:p>
        </p:txBody>
      </p:sp>
      <p:sp>
        <p:nvSpPr>
          <p:cNvPr id="392205" name="Text Box 13"/>
          <p:cNvSpPr txBox="1">
            <a:spLocks noChangeArrowheads="1"/>
          </p:cNvSpPr>
          <p:nvPr/>
        </p:nvSpPr>
        <p:spPr bwMode="auto">
          <a:xfrm>
            <a:off x="0" y="4763"/>
            <a:ext cx="9144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/>
            <a:r>
              <a:rPr lang="el-GR" b="1" dirty="0">
                <a:solidFill>
                  <a:srgbClr val="003399"/>
                </a:solidFill>
                <a:latin typeface="Arial" charset="0"/>
              </a:rPr>
              <a:t>Ένα βέλτιστο ποσοστό </a:t>
            </a:r>
            <a:r>
              <a:rPr lang="el-GR" b="1" dirty="0" smtClean="0">
                <a:solidFill>
                  <a:srgbClr val="003399"/>
                </a:solidFill>
                <a:latin typeface="Arial" charset="0"/>
              </a:rPr>
              <a:t>αποταμίευσης</a:t>
            </a:r>
            <a:endParaRPr lang="en-GB" b="1" dirty="0">
              <a:solidFill>
                <a:srgbClr val="003399"/>
              </a:solidFill>
              <a:latin typeface="Arial" charset="0"/>
            </a:endParaRP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92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92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92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92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92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92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2197" grpId="0" animBg="1"/>
      <p:bldP spid="392200" grpId="0" animBg="1"/>
      <p:bldP spid="392203" grpId="0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242" name="Rectangle 2"/>
          <p:cNvSpPr>
            <a:spLocks noChangeArrowheads="1"/>
          </p:cNvSpPr>
          <p:nvPr/>
        </p:nvSpPr>
        <p:spPr bwMode="auto">
          <a:xfrm>
            <a:off x="1084263" y="630238"/>
            <a:ext cx="7010400" cy="5181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394243" name="Line 3"/>
          <p:cNvSpPr>
            <a:spLocks noChangeShapeType="1"/>
          </p:cNvSpPr>
          <p:nvPr/>
        </p:nvSpPr>
        <p:spPr bwMode="auto">
          <a:xfrm>
            <a:off x="1066800" y="623888"/>
            <a:ext cx="0" cy="520541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lg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394244" name="Line 4"/>
          <p:cNvSpPr>
            <a:spLocks noChangeShapeType="1"/>
          </p:cNvSpPr>
          <p:nvPr/>
        </p:nvSpPr>
        <p:spPr bwMode="auto">
          <a:xfrm>
            <a:off x="1066800" y="5829300"/>
            <a:ext cx="7010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394245" name="Arc 5"/>
          <p:cNvSpPr>
            <a:spLocks/>
          </p:cNvSpPr>
          <p:nvPr/>
        </p:nvSpPr>
        <p:spPr bwMode="auto">
          <a:xfrm>
            <a:off x="1081088" y="1946275"/>
            <a:ext cx="6464300" cy="4927600"/>
          </a:xfrm>
          <a:custGeom>
            <a:avLst/>
            <a:gdLst>
              <a:gd name="G0" fmla="+- 21073 0 0"/>
              <a:gd name="G1" fmla="+- 21600 0 0"/>
              <a:gd name="G2" fmla="+- 21600 0 0"/>
              <a:gd name="T0" fmla="*/ 0 w 42165"/>
              <a:gd name="T1" fmla="*/ 16856 h 21600"/>
              <a:gd name="T2" fmla="*/ 42165 w 42165"/>
              <a:gd name="T3" fmla="*/ 16945 h 21600"/>
              <a:gd name="T4" fmla="*/ 21073 w 42165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2165" h="21600" fill="none" extrusionOk="0">
                <a:moveTo>
                  <a:pt x="0" y="16856"/>
                </a:moveTo>
                <a:cubicBezTo>
                  <a:pt x="2218" y="7001"/>
                  <a:pt x="10971" y="-1"/>
                  <a:pt x="21073" y="0"/>
                </a:cubicBezTo>
                <a:cubicBezTo>
                  <a:pt x="31208" y="0"/>
                  <a:pt x="39981" y="7047"/>
                  <a:pt x="42165" y="16944"/>
                </a:cubicBezTo>
              </a:path>
              <a:path w="42165" h="21600" stroke="0" extrusionOk="0">
                <a:moveTo>
                  <a:pt x="0" y="16856"/>
                </a:moveTo>
                <a:cubicBezTo>
                  <a:pt x="2218" y="7001"/>
                  <a:pt x="10971" y="-1"/>
                  <a:pt x="21073" y="0"/>
                </a:cubicBezTo>
                <a:cubicBezTo>
                  <a:pt x="31208" y="0"/>
                  <a:pt x="39981" y="7047"/>
                  <a:pt x="42165" y="16944"/>
                </a:cubicBezTo>
                <a:lnTo>
                  <a:pt x="21073" y="21600"/>
                </a:lnTo>
                <a:close/>
              </a:path>
            </a:pathLst>
          </a:custGeom>
          <a:noFill/>
          <a:ln w="38100" cap="rnd">
            <a:solidFill>
              <a:schemeClr val="accent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grpSp>
        <p:nvGrpSpPr>
          <p:cNvPr id="394248" name="Group 8"/>
          <p:cNvGrpSpPr>
            <a:grpSpLocks/>
          </p:cNvGrpSpPr>
          <p:nvPr/>
        </p:nvGrpSpPr>
        <p:grpSpPr bwMode="auto">
          <a:xfrm>
            <a:off x="568325" y="1747838"/>
            <a:ext cx="3716338" cy="427037"/>
            <a:chOff x="358" y="1101"/>
            <a:chExt cx="2341" cy="269"/>
          </a:xfrm>
        </p:grpSpPr>
        <p:sp>
          <p:nvSpPr>
            <p:cNvPr id="394249" name="Line 9"/>
            <p:cNvSpPr>
              <a:spLocks noChangeShapeType="1"/>
            </p:cNvSpPr>
            <p:nvPr/>
          </p:nvSpPr>
          <p:spPr bwMode="auto">
            <a:xfrm flipH="1">
              <a:off x="672" y="1223"/>
              <a:ext cx="2027" cy="0"/>
            </a:xfrm>
            <a:prstGeom prst="line">
              <a:avLst/>
            </a:prstGeom>
            <a:noFill/>
            <a:ln w="19050">
              <a:solidFill>
                <a:schemeClr val="folHlink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94250" name="Rectangle 10"/>
            <p:cNvSpPr>
              <a:spLocks noChangeArrowheads="1"/>
            </p:cNvSpPr>
            <p:nvPr/>
          </p:nvSpPr>
          <p:spPr bwMode="auto">
            <a:xfrm>
              <a:off x="358" y="1101"/>
              <a:ext cx="311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defTabSz="762000"/>
              <a:r>
                <a:rPr lang="en-GB" sz="2200" i="1">
                  <a:solidFill>
                    <a:schemeClr val="folHlink"/>
                  </a:solidFill>
                  <a:latin typeface="Arial" charset="0"/>
                </a:rPr>
                <a:t>C*</a:t>
              </a:r>
            </a:p>
          </p:txBody>
        </p:sp>
      </p:grpSp>
      <p:grpSp>
        <p:nvGrpSpPr>
          <p:cNvPr id="394251" name="Group 11"/>
          <p:cNvGrpSpPr>
            <a:grpSpLocks/>
          </p:cNvGrpSpPr>
          <p:nvPr/>
        </p:nvGrpSpPr>
        <p:grpSpPr bwMode="auto">
          <a:xfrm>
            <a:off x="4124325" y="1944688"/>
            <a:ext cx="431800" cy="4276725"/>
            <a:chOff x="2598" y="1225"/>
            <a:chExt cx="272" cy="2694"/>
          </a:xfrm>
        </p:grpSpPr>
        <p:sp>
          <p:nvSpPr>
            <p:cNvPr id="394252" name="Line 12"/>
            <p:cNvSpPr>
              <a:spLocks noChangeShapeType="1"/>
            </p:cNvSpPr>
            <p:nvPr/>
          </p:nvSpPr>
          <p:spPr bwMode="auto">
            <a:xfrm>
              <a:off x="2741" y="1225"/>
              <a:ext cx="0" cy="2432"/>
            </a:xfrm>
            <a:prstGeom prst="line">
              <a:avLst/>
            </a:prstGeom>
            <a:noFill/>
            <a:ln w="19050">
              <a:solidFill>
                <a:schemeClr val="folHlink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94253" name="Rectangle 13"/>
            <p:cNvSpPr>
              <a:spLocks noChangeArrowheads="1"/>
            </p:cNvSpPr>
            <p:nvPr/>
          </p:nvSpPr>
          <p:spPr bwMode="auto">
            <a:xfrm>
              <a:off x="2598" y="3650"/>
              <a:ext cx="272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defTabSz="762000"/>
              <a:r>
                <a:rPr lang="en-GB" sz="2200" i="1">
                  <a:solidFill>
                    <a:schemeClr val="folHlink"/>
                  </a:solidFill>
                  <a:latin typeface="Arial" charset="0"/>
                </a:rPr>
                <a:t>s*</a:t>
              </a:r>
            </a:p>
          </p:txBody>
        </p:sp>
      </p:grpSp>
      <p:sp>
        <p:nvSpPr>
          <p:cNvPr id="394254" name="Oval 14"/>
          <p:cNvSpPr>
            <a:spLocks noChangeArrowheads="1"/>
          </p:cNvSpPr>
          <p:nvPr/>
        </p:nvSpPr>
        <p:spPr bwMode="auto">
          <a:xfrm>
            <a:off x="4291013" y="1882775"/>
            <a:ext cx="122237" cy="122238"/>
          </a:xfrm>
          <a:prstGeom prst="ellipse">
            <a:avLst/>
          </a:prstGeom>
          <a:solidFill>
            <a:srgbClr val="66FF66"/>
          </a:solidFill>
          <a:ln w="254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394255" name="Rectangle 15"/>
          <p:cNvSpPr>
            <a:spLocks noChangeArrowheads="1"/>
          </p:cNvSpPr>
          <p:nvPr/>
        </p:nvSpPr>
        <p:spPr bwMode="auto">
          <a:xfrm>
            <a:off x="687388" y="5830888"/>
            <a:ext cx="381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000">
                <a:latin typeface="Arial" charset="0"/>
              </a:rPr>
              <a:t>O</a:t>
            </a:r>
          </a:p>
        </p:txBody>
      </p:sp>
      <p:sp>
        <p:nvSpPr>
          <p:cNvPr id="394256" name="Rectangle 16"/>
          <p:cNvSpPr>
            <a:spLocks noChangeArrowheads="1"/>
          </p:cNvSpPr>
          <p:nvPr/>
        </p:nvSpPr>
        <p:spPr bwMode="auto">
          <a:xfrm>
            <a:off x="7231063" y="5829300"/>
            <a:ext cx="6080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sz="2000">
                <a:latin typeface="Arial" charset="0"/>
              </a:rPr>
              <a:t>100</a:t>
            </a:r>
          </a:p>
        </p:txBody>
      </p:sp>
      <p:sp>
        <p:nvSpPr>
          <p:cNvPr id="394257" name="Rectangle 17"/>
          <p:cNvSpPr>
            <a:spLocks noChangeArrowheads="1"/>
          </p:cNvSpPr>
          <p:nvPr/>
        </p:nvSpPr>
        <p:spPr bwMode="auto">
          <a:xfrm>
            <a:off x="1109663" y="5381625"/>
            <a:ext cx="3540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400" i="1">
                <a:solidFill>
                  <a:schemeClr val="tx2"/>
                </a:solidFill>
                <a:latin typeface="Arial" charset="0"/>
              </a:rPr>
              <a:t>a</a:t>
            </a:r>
          </a:p>
        </p:txBody>
      </p:sp>
      <p:sp>
        <p:nvSpPr>
          <p:cNvPr id="394258" name="Rectangle 18"/>
          <p:cNvSpPr>
            <a:spLocks noChangeArrowheads="1"/>
          </p:cNvSpPr>
          <p:nvPr/>
        </p:nvSpPr>
        <p:spPr bwMode="auto">
          <a:xfrm>
            <a:off x="4173538" y="1454150"/>
            <a:ext cx="438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400" i="1">
                <a:solidFill>
                  <a:schemeClr val="folHlink"/>
                </a:solidFill>
                <a:latin typeface="Arial" charset="0"/>
              </a:rPr>
              <a:t>m</a:t>
            </a:r>
          </a:p>
        </p:txBody>
      </p:sp>
      <p:sp>
        <p:nvSpPr>
          <p:cNvPr id="394259" name="Rectangle 19"/>
          <p:cNvSpPr>
            <a:spLocks noChangeArrowheads="1"/>
          </p:cNvSpPr>
          <p:nvPr/>
        </p:nvSpPr>
        <p:spPr bwMode="auto">
          <a:xfrm>
            <a:off x="7527925" y="5399088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400" i="1">
                <a:solidFill>
                  <a:schemeClr val="tx2"/>
                </a:solidFill>
                <a:latin typeface="Arial" charset="0"/>
              </a:rPr>
              <a:t>b</a:t>
            </a:r>
          </a:p>
        </p:txBody>
      </p:sp>
      <p:grpSp>
        <p:nvGrpSpPr>
          <p:cNvPr id="394260" name="Group 20"/>
          <p:cNvGrpSpPr>
            <a:grpSpLocks/>
          </p:cNvGrpSpPr>
          <p:nvPr/>
        </p:nvGrpSpPr>
        <p:grpSpPr bwMode="auto">
          <a:xfrm>
            <a:off x="4424363" y="4699000"/>
            <a:ext cx="2428875" cy="1084263"/>
            <a:chOff x="2787" y="2960"/>
            <a:chExt cx="1530" cy="683"/>
          </a:xfrm>
        </p:grpSpPr>
        <p:sp>
          <p:nvSpPr>
            <p:cNvPr id="394261" name="Line 21"/>
            <p:cNvSpPr>
              <a:spLocks noChangeShapeType="1"/>
            </p:cNvSpPr>
            <p:nvPr/>
          </p:nvSpPr>
          <p:spPr bwMode="auto">
            <a:xfrm flipH="1">
              <a:off x="2787" y="3277"/>
              <a:ext cx="404" cy="366"/>
            </a:xfrm>
            <a:prstGeom prst="line">
              <a:avLst/>
            </a:prstGeom>
            <a:noFill/>
            <a:ln w="22225">
              <a:solidFill>
                <a:schemeClr val="accent1"/>
              </a:solidFill>
              <a:round/>
              <a:headEnd type="none" w="sm" len="sm"/>
              <a:tailEnd type="triangle" w="sm" len="sm"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el-GR"/>
            </a:p>
          </p:txBody>
        </p:sp>
        <p:sp>
          <p:nvSpPr>
            <p:cNvPr id="394262" name="AutoShape 22"/>
            <p:cNvSpPr>
              <a:spLocks noChangeArrowheads="1"/>
            </p:cNvSpPr>
            <p:nvPr/>
          </p:nvSpPr>
          <p:spPr bwMode="auto">
            <a:xfrm>
              <a:off x="2999" y="2960"/>
              <a:ext cx="1318" cy="476"/>
            </a:xfrm>
            <a:prstGeom prst="roundRect">
              <a:avLst>
                <a:gd name="adj" fmla="val 16667"/>
              </a:avLst>
            </a:prstGeom>
            <a:solidFill>
              <a:srgbClr val="FFFFCC"/>
            </a:solidFill>
            <a:ln w="22225">
              <a:solidFill>
                <a:schemeClr val="accent1"/>
              </a:solidFill>
              <a:round/>
              <a:headEnd type="none" w="sm" len="sm"/>
              <a:tailEnd type="none" w="sm" len="sm"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pPr algn="ctr" defTabSz="762000"/>
              <a:r>
                <a:rPr lang="en-GB" sz="1900">
                  <a:solidFill>
                    <a:schemeClr val="hlink"/>
                  </a:solidFill>
                  <a:latin typeface="Arial" charset="0"/>
                </a:rPr>
                <a:t>The ‘golden rule’ saving rate</a:t>
              </a:r>
            </a:p>
          </p:txBody>
        </p:sp>
      </p:grpSp>
      <p:sp>
        <p:nvSpPr>
          <p:cNvPr id="24" name="Rectangle 6"/>
          <p:cNvSpPr>
            <a:spLocks noChangeArrowheads="1"/>
          </p:cNvSpPr>
          <p:nvPr/>
        </p:nvSpPr>
        <p:spPr bwMode="auto">
          <a:xfrm>
            <a:off x="2796869" y="6167438"/>
            <a:ext cx="3287760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l-GR" sz="2000" dirty="0">
                <a:latin typeface="Arial" charset="0"/>
              </a:rPr>
              <a:t>Ποσοστό αποταμίευσης (%)</a:t>
            </a:r>
            <a:endParaRPr lang="en-GB" sz="2000" dirty="0">
              <a:latin typeface="Arial" charset="0"/>
            </a:endParaRPr>
          </a:p>
        </p:txBody>
      </p:sp>
      <p:sp>
        <p:nvSpPr>
          <p:cNvPr id="25" name="Rectangle 7"/>
          <p:cNvSpPr>
            <a:spLocks noChangeArrowheads="1"/>
          </p:cNvSpPr>
          <p:nvPr/>
        </p:nvSpPr>
        <p:spPr bwMode="auto">
          <a:xfrm rot="16200000">
            <a:off x="-393640" y="3192906"/>
            <a:ext cx="1708032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l-GR" sz="2000" dirty="0">
                <a:latin typeface="Arial" charset="0"/>
              </a:rPr>
              <a:t>Κατανάλωση </a:t>
            </a:r>
            <a:endParaRPr lang="en-GB" sz="2000" dirty="0">
              <a:latin typeface="Arial" charset="0"/>
            </a:endParaRPr>
          </a:p>
        </p:txBody>
      </p:sp>
      <p:sp>
        <p:nvSpPr>
          <p:cNvPr id="26" name="Text Box 13"/>
          <p:cNvSpPr txBox="1">
            <a:spLocks noChangeArrowheads="1"/>
          </p:cNvSpPr>
          <p:nvPr/>
        </p:nvSpPr>
        <p:spPr bwMode="auto">
          <a:xfrm>
            <a:off x="0" y="4763"/>
            <a:ext cx="9144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/>
            <a:r>
              <a:rPr lang="el-GR" b="1" dirty="0">
                <a:solidFill>
                  <a:srgbClr val="003399"/>
                </a:solidFill>
                <a:latin typeface="Arial" charset="0"/>
              </a:rPr>
              <a:t>Ένα βέλτιστο ποσοστό </a:t>
            </a:r>
            <a:r>
              <a:rPr lang="el-GR" b="1" dirty="0" smtClean="0">
                <a:solidFill>
                  <a:srgbClr val="003399"/>
                </a:solidFill>
                <a:latin typeface="Arial" charset="0"/>
              </a:rPr>
              <a:t>αποταμίευσης</a:t>
            </a:r>
            <a:endParaRPr lang="en-GB" b="1" dirty="0">
              <a:solidFill>
                <a:srgbClr val="003399"/>
              </a:solidFill>
              <a:latin typeface="Arial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942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42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4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94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394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94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94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0" dur="500"/>
                                        <p:tgtEl>
                                          <p:spTgt spid="394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4258" grpId="0" autoUpdateAnimBg="0"/>
      <p:bldP spid="394259" grpId="0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290" name="Rectangle 2"/>
          <p:cNvSpPr>
            <a:spLocks noGrp="1"/>
          </p:cNvSpPr>
          <p:nvPr>
            <p:ph type="body" idx="1"/>
          </p:nvPr>
        </p:nvSpPr>
        <p:spPr>
          <a:xfrm>
            <a:off x="301625" y="1393372"/>
            <a:ext cx="8534400" cy="1741714"/>
          </a:xfrm>
        </p:spPr>
        <p:txBody>
          <a:bodyPr/>
          <a:lstStyle/>
          <a:p>
            <a:pPr>
              <a:lnSpc>
                <a:spcPct val="110000"/>
              </a:lnSpc>
              <a:buClr>
                <a:srgbClr val="646B86"/>
              </a:buClr>
            </a:pPr>
            <a:r>
              <a:rPr lang="el-GR" dirty="0" smtClean="0">
                <a:solidFill>
                  <a:srgbClr val="8A785E"/>
                </a:solidFill>
              </a:rPr>
              <a:t>Το ανθρώπινο κεφάλαιο και η εκπαίδευση</a:t>
            </a:r>
            <a:endParaRPr lang="en-GB" dirty="0">
              <a:solidFill>
                <a:srgbClr val="8A785E"/>
              </a:solidFill>
            </a:endParaRPr>
          </a:p>
          <a:p>
            <a:pPr>
              <a:lnSpc>
                <a:spcPct val="110000"/>
              </a:lnSpc>
              <a:buClr>
                <a:srgbClr val="646B86"/>
              </a:buClr>
            </a:pPr>
            <a:r>
              <a:rPr lang="el-GR" dirty="0" smtClean="0">
                <a:solidFill>
                  <a:srgbClr val="8A785E"/>
                </a:solidFill>
              </a:rPr>
              <a:t>Το άριστο ποσοστό αποταμίευσης;</a:t>
            </a:r>
            <a:endParaRPr lang="en-GB" dirty="0">
              <a:solidFill>
                <a:srgbClr val="8A785E"/>
              </a:solidFill>
            </a:endParaRPr>
          </a:p>
          <a:p>
            <a:pPr lvl="1">
              <a:lnSpc>
                <a:spcPct val="110000"/>
              </a:lnSpc>
              <a:buClr>
                <a:srgbClr val="8A785E"/>
              </a:buClr>
            </a:pPr>
            <a:r>
              <a:rPr lang="el-GR" dirty="0">
                <a:solidFill>
                  <a:srgbClr val="8A785E"/>
                </a:solidFill>
              </a:rPr>
              <a:t>π</a:t>
            </a:r>
            <a:r>
              <a:rPr lang="el-GR" dirty="0" smtClean="0">
                <a:solidFill>
                  <a:srgbClr val="8A785E"/>
                </a:solidFill>
              </a:rPr>
              <a:t>οσοστό αποταμίευσης του χρυσού κανόνα</a:t>
            </a:r>
            <a:endParaRPr lang="en-GB" dirty="0">
              <a:solidFill>
                <a:srgbClr val="8A785E"/>
              </a:solidFill>
            </a:endParaRPr>
          </a:p>
        </p:txBody>
      </p:sp>
      <p:sp>
        <p:nvSpPr>
          <p:cNvPr id="396292" name="Rectangle 4"/>
          <p:cNvSpPr>
            <a:spLocks/>
          </p:cNvSpPr>
          <p:nvPr/>
        </p:nvSpPr>
        <p:spPr bwMode="auto">
          <a:xfrm>
            <a:off x="301625" y="3091543"/>
            <a:ext cx="8534400" cy="330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10000"/>
              </a:lnSpc>
              <a:spcBef>
                <a:spcPts val="0"/>
              </a:spcBef>
              <a:buClr>
                <a:srgbClr val="CE6312"/>
              </a:buClr>
              <a:buSzPct val="85000"/>
              <a:buFont typeface="Wingdings 2" pitchFamily="18" charset="2"/>
              <a:buChar char=""/>
            </a:pPr>
            <a:r>
              <a:rPr lang="el-GR" sz="3000" dirty="0" smtClean="0">
                <a:latin typeface="Arial" charset="0"/>
              </a:rPr>
              <a:t>Επίδραση της αύξησης του εργατικού δυναμικού</a:t>
            </a:r>
            <a:endParaRPr lang="en-GB" sz="3000" dirty="0">
              <a:latin typeface="Arial" charset="0"/>
            </a:endParaRPr>
          </a:p>
          <a:p>
            <a:pPr marL="742950" lvl="1" indent="-285750">
              <a:lnSpc>
                <a:spcPct val="110000"/>
              </a:lnSpc>
              <a:spcBef>
                <a:spcPts val="0"/>
              </a:spcBef>
              <a:buClr>
                <a:srgbClr val="BC9400"/>
              </a:buClr>
              <a:buSzPct val="70000"/>
              <a:buFont typeface="Wingdings" pitchFamily="2" charset="2"/>
              <a:buChar char="¡"/>
            </a:pPr>
            <a:r>
              <a:rPr lang="el-GR" sz="2600" dirty="0">
                <a:solidFill>
                  <a:srgbClr val="19323F"/>
                </a:solidFill>
                <a:latin typeface="Arial" charset="0"/>
              </a:rPr>
              <a:t>μ</a:t>
            </a:r>
            <a:r>
              <a:rPr lang="el-GR" sz="2600" dirty="0" smtClean="0">
                <a:solidFill>
                  <a:srgbClr val="19323F"/>
                </a:solidFill>
                <a:latin typeface="Arial" charset="0"/>
              </a:rPr>
              <a:t>ετακίνηση σε υψηλότερο εισόδημα σταθερής κατάστασης</a:t>
            </a:r>
            <a:endParaRPr lang="en-GB" sz="2600" dirty="0">
              <a:solidFill>
                <a:srgbClr val="19323F"/>
              </a:solidFill>
              <a:latin typeface="Arial" charset="0"/>
            </a:endParaRPr>
          </a:p>
          <a:p>
            <a:pPr marL="742950" lvl="1" indent="-285750">
              <a:lnSpc>
                <a:spcPct val="110000"/>
              </a:lnSpc>
              <a:spcBef>
                <a:spcPts val="0"/>
              </a:spcBef>
              <a:buClr>
                <a:srgbClr val="BC9400"/>
              </a:buClr>
              <a:buSzPct val="70000"/>
              <a:buFont typeface="Wingdings" pitchFamily="2" charset="2"/>
              <a:buChar char="¡"/>
            </a:pPr>
            <a:r>
              <a:rPr lang="el-GR" sz="2600" dirty="0">
                <a:solidFill>
                  <a:srgbClr val="19323F"/>
                </a:solidFill>
                <a:latin typeface="Arial" charset="0"/>
              </a:rPr>
              <a:t>η</a:t>
            </a:r>
            <a:r>
              <a:rPr lang="el-GR" sz="2600" dirty="0" smtClean="0">
                <a:solidFill>
                  <a:srgbClr val="19323F"/>
                </a:solidFill>
                <a:latin typeface="Arial" charset="0"/>
              </a:rPr>
              <a:t> επίδραση στο κατά κεφαλή ΑΕΠ του πληθυσμού</a:t>
            </a:r>
            <a:endParaRPr lang="en-GB" sz="2600" dirty="0">
              <a:solidFill>
                <a:srgbClr val="19323F"/>
              </a:solidFill>
              <a:latin typeface="Arial" charset="0"/>
            </a:endParaRPr>
          </a:p>
          <a:p>
            <a:pPr marL="1143000" lvl="2" indent="-228600">
              <a:lnSpc>
                <a:spcPct val="110000"/>
              </a:lnSpc>
              <a:spcBef>
                <a:spcPts val="0"/>
              </a:spcBef>
              <a:buClr>
                <a:srgbClr val="660066"/>
              </a:buClr>
              <a:buSzPct val="75000"/>
              <a:buFont typeface="Wingdings 2" pitchFamily="18" charset="2"/>
              <a:buChar char="÷"/>
            </a:pPr>
            <a:r>
              <a:rPr lang="el-GR" sz="2300" dirty="0" smtClean="0">
                <a:solidFill>
                  <a:srgbClr val="1E495C"/>
                </a:solidFill>
                <a:latin typeface="Arial" charset="0"/>
              </a:rPr>
              <a:t>με υψηλότερο ποσοστό συμμετοχής</a:t>
            </a:r>
            <a:endParaRPr lang="en-GB" sz="2300" dirty="0">
              <a:solidFill>
                <a:srgbClr val="1E495C"/>
              </a:solidFill>
              <a:latin typeface="Arial" charset="0"/>
            </a:endParaRPr>
          </a:p>
          <a:p>
            <a:pPr marL="1143000" lvl="2" indent="-228600">
              <a:lnSpc>
                <a:spcPct val="110000"/>
              </a:lnSpc>
              <a:spcBef>
                <a:spcPts val="0"/>
              </a:spcBef>
              <a:buClr>
                <a:srgbClr val="660066"/>
              </a:buClr>
              <a:buSzPct val="75000"/>
              <a:buFont typeface="Wingdings 2" pitchFamily="18" charset="2"/>
              <a:buChar char="÷"/>
            </a:pPr>
            <a:r>
              <a:rPr lang="el-GR" sz="2300" dirty="0" smtClean="0">
                <a:solidFill>
                  <a:srgbClr val="1E495C"/>
                </a:solidFill>
                <a:latin typeface="Arial" charset="0"/>
              </a:rPr>
              <a:t>με αύξηση του πληθυσμού</a:t>
            </a:r>
            <a:endParaRPr lang="en-GB" sz="2300" dirty="0">
              <a:solidFill>
                <a:srgbClr val="1E495C"/>
              </a:solidFill>
              <a:latin typeface="Arial" charset="0"/>
            </a:endParaRPr>
          </a:p>
        </p:txBody>
      </p:sp>
      <p:sp>
        <p:nvSpPr>
          <p:cNvPr id="396294" name="Rectangle 6"/>
          <p:cNvSpPr>
            <a:spLocks noGrp="1"/>
          </p:cNvSpPr>
          <p:nvPr>
            <p:ph type="title"/>
          </p:nvPr>
        </p:nvSpPr>
        <p:spPr>
          <a:xfrm>
            <a:off x="301625" y="180975"/>
            <a:ext cx="8534400" cy="951139"/>
          </a:xfrm>
          <a:noFill/>
          <a:ln/>
        </p:spPr>
        <p:txBody>
          <a:bodyPr/>
          <a:lstStyle/>
          <a:p>
            <a:r>
              <a:rPr lang="el-GR" sz="3200" dirty="0" smtClean="0"/>
              <a:t>Οικονομική μεγέθυνση </a:t>
            </a:r>
            <a:br>
              <a:rPr lang="el-GR" sz="3200" dirty="0" smtClean="0"/>
            </a:br>
            <a:r>
              <a:rPr lang="el-GR" sz="3200" dirty="0" smtClean="0"/>
              <a:t>χωρίς τεχνολογική πρόοδο</a:t>
            </a:r>
            <a:endParaRPr lang="en-GB" sz="3200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96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96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96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2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3962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2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3962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6292" grpId="0" build="p" bldLvl="3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746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404813" y="2951163"/>
            <a:ext cx="8312150" cy="1873250"/>
          </a:xfrm>
        </p:spPr>
        <p:txBody>
          <a:bodyPr/>
          <a:lstStyle/>
          <a:p>
            <a:r>
              <a:rPr lang="el-GR" dirty="0" smtClean="0"/>
              <a:t>Οικονομική Μεγέθυνση με Τεχνολογική Πρόοδο</a:t>
            </a:r>
            <a:endParaRPr lang="en-GB" dirty="0"/>
          </a:p>
        </p:txBody>
      </p:sp>
      <p:sp>
        <p:nvSpPr>
          <p:cNvPr id="543747" name="Rectangle 3"/>
          <p:cNvSpPr>
            <a:spLocks noGrp="1" noChangeArrowheads="1"/>
          </p:cNvSpPr>
          <p:nvPr>
            <p:ph type="ctrTitle"/>
          </p:nvPr>
        </p:nvSpPr>
        <p:spPr>
          <a:noFill/>
          <a:ln/>
        </p:spPr>
        <p:txBody>
          <a:bodyPr/>
          <a:lstStyle/>
          <a:p>
            <a:r>
              <a:rPr lang="el-GR" dirty="0" smtClean="0"/>
              <a:t>Μακροχρόνια Οικονομική Μεγέθυνση με Τεχνολογική Πρόοδο</a:t>
            </a:r>
            <a:endParaRPr lang="en-GB" dirty="0"/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43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43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3746" grpId="0" build="p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386" name="Rectangle 102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l-GR" dirty="0" smtClean="0"/>
              <a:t>Τεχνολογική πρόοδο</a:t>
            </a:r>
            <a:endParaRPr lang="en-GB" dirty="0"/>
          </a:p>
          <a:p>
            <a:pPr lvl="1">
              <a:lnSpc>
                <a:spcPct val="150000"/>
              </a:lnSpc>
            </a:pPr>
            <a:r>
              <a:rPr lang="el-GR" dirty="0" smtClean="0"/>
              <a:t>η σημασία της παραγωγικότητας</a:t>
            </a:r>
            <a:endParaRPr lang="en-GB" dirty="0"/>
          </a:p>
          <a:p>
            <a:pPr lvl="1">
              <a:lnSpc>
                <a:spcPct val="150000"/>
              </a:lnSpc>
            </a:pPr>
            <a:r>
              <a:rPr lang="el-GR" dirty="0" smtClean="0"/>
              <a:t>η επίπτωση της τεχνολογικής προόδου στην παραγωγή</a:t>
            </a:r>
            <a:endParaRPr lang="en-GB" dirty="0"/>
          </a:p>
        </p:txBody>
      </p:sp>
      <p:sp>
        <p:nvSpPr>
          <p:cNvPr id="400389" name="Rectangle 1029"/>
          <p:cNvSpPr>
            <a:spLocks noGrp="1"/>
          </p:cNvSpPr>
          <p:nvPr>
            <p:ph type="title"/>
          </p:nvPr>
        </p:nvSpPr>
        <p:spPr>
          <a:xfrm>
            <a:off x="301625" y="180975"/>
            <a:ext cx="8534400" cy="951139"/>
          </a:xfrm>
          <a:noFill/>
          <a:ln/>
        </p:spPr>
        <p:txBody>
          <a:bodyPr/>
          <a:lstStyle/>
          <a:p>
            <a:r>
              <a:rPr lang="el-GR" sz="3200" dirty="0" smtClean="0"/>
              <a:t>Οικονομική Μεγέθυνση με τεχνολογική πρόοδο</a:t>
            </a:r>
            <a:endParaRPr lang="en-GB" sz="3200" dirty="0"/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00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400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400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0386" grpId="0" build="p" bldLvl="3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986" name="Text Box 14"/>
          <p:cNvSpPr txBox="1">
            <a:spLocks noChangeArrowheads="1"/>
          </p:cNvSpPr>
          <p:nvPr/>
        </p:nvSpPr>
        <p:spPr bwMode="auto">
          <a:xfrm>
            <a:off x="0" y="6308725"/>
            <a:ext cx="91440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l-GR" altLang="en-US" sz="1000" i="1" dirty="0">
                <a:solidFill>
                  <a:srgbClr val="B2B2B2"/>
                </a:solidFill>
                <a:latin typeface="Arial" charset="0"/>
                <a:cs typeface="Arial" charset="0"/>
              </a:rPr>
              <a:t>Σημείωση: Μεγέθυνση είναι η ετήσια αύξηση του </a:t>
            </a:r>
            <a:r>
              <a:rPr lang="el-GR" altLang="en-US" sz="1000" i="1" dirty="0" smtClean="0">
                <a:solidFill>
                  <a:srgbClr val="B2B2B2"/>
                </a:solidFill>
                <a:latin typeface="Arial" charset="0"/>
                <a:cs typeface="Arial" charset="0"/>
              </a:rPr>
              <a:t>ΑΕΠ σε </a:t>
            </a:r>
            <a:r>
              <a:rPr lang="el-GR" altLang="en-US" sz="1000" i="1" dirty="0">
                <a:solidFill>
                  <a:srgbClr val="B2B2B2"/>
                </a:solidFill>
                <a:latin typeface="Arial" charset="0"/>
                <a:cs typeface="Arial" charset="0"/>
              </a:rPr>
              <a:t>σταθερές τιμές. Πηγές: Για την περίοδο 1850-1948 βασιζόμενο σε στοιχεία από την Τράπεζα της Αγγλίας, διαθέσιμα </a:t>
            </a:r>
            <a:r>
              <a:rPr lang="el-GR" altLang="en-US" sz="1000" i="1" dirty="0" smtClean="0">
                <a:solidFill>
                  <a:srgbClr val="B2B2B2"/>
                </a:solidFill>
                <a:latin typeface="Arial" charset="0"/>
                <a:cs typeface="Arial" charset="0"/>
              </a:rPr>
              <a:t>στο http</a:t>
            </a:r>
            <a:r>
              <a:rPr lang="el-GR" altLang="en-US" sz="1000" i="1" dirty="0">
                <a:solidFill>
                  <a:srgbClr val="B2B2B2"/>
                </a:solidFill>
                <a:latin typeface="Arial" charset="0"/>
                <a:cs typeface="Arial" charset="0"/>
              </a:rPr>
              <a:t>://www.bankofengland.co.uk/publications/quarterlybulletin/threecenturiesofdata.xls· από το 1949 βασιζόμενο σε στοιχεία των </a:t>
            </a:r>
            <a:r>
              <a:rPr lang="el-GR" altLang="en-US" sz="1000" i="1" dirty="0" smtClean="0">
                <a:solidFill>
                  <a:srgbClr val="B2B2B2"/>
                </a:solidFill>
                <a:latin typeface="Arial" charset="0"/>
                <a:cs typeface="Arial" charset="0"/>
              </a:rPr>
              <a:t>τριμηνιαίων Εθνικών </a:t>
            </a:r>
            <a:r>
              <a:rPr lang="el-GR" altLang="en-US" sz="1000" i="1" dirty="0">
                <a:solidFill>
                  <a:srgbClr val="B2B2B2"/>
                </a:solidFill>
                <a:latin typeface="Arial" charset="0"/>
                <a:cs typeface="Arial" charset="0"/>
              </a:rPr>
              <a:t>Λογαριασμών (Εθνική Στατιστική Υπηρεσία).</a:t>
            </a:r>
            <a:endParaRPr lang="en-GB" altLang="en-US" sz="1000" i="1" dirty="0">
              <a:solidFill>
                <a:srgbClr val="B2B2B2"/>
              </a:solidFill>
              <a:latin typeface="Arial" charset="0"/>
              <a:cs typeface="Arial" charset="0"/>
            </a:endParaRPr>
          </a:p>
        </p:txBody>
      </p:sp>
      <p:sp>
        <p:nvSpPr>
          <p:cNvPr id="553987" name="Rectangle 13"/>
          <p:cNvSpPr txBox="1">
            <a:spLocks noChangeArrowheads="1"/>
          </p:cNvSpPr>
          <p:nvPr/>
        </p:nvSpPr>
        <p:spPr bwMode="auto">
          <a:xfrm>
            <a:off x="0" y="0"/>
            <a:ext cx="9142413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lIns="92075" tIns="46038" rIns="92075" bIns="46038" anchor="ctr"/>
          <a:lstStyle/>
          <a:p>
            <a:pPr algn="ctr" eaLnBrk="1" hangingPunct="1"/>
            <a:r>
              <a:rPr lang="el-GR" altLang="en-US" sz="2400" b="1" dirty="0">
                <a:solidFill>
                  <a:srgbClr val="660066"/>
                </a:solidFill>
                <a:latin typeface="Arial" charset="0"/>
                <a:cs typeface="Arial" charset="0"/>
              </a:rPr>
              <a:t>Παραγωγή και την οικονομική μεγέθυνση στο Ηνωμένο Βασίλειο.</a:t>
            </a:r>
            <a:endParaRPr lang="en-GB" altLang="en-US" sz="2400" b="1" dirty="0">
              <a:solidFill>
                <a:srgbClr val="660066"/>
              </a:solidFill>
              <a:latin typeface="Arial" charset="0"/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37" y="759818"/>
            <a:ext cx="8312727" cy="5338365"/>
          </a:xfrm>
          <a:prstGeom prst="rect">
            <a:avLst/>
          </a:prstGeom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434" name="Rectangle 2"/>
          <p:cNvSpPr>
            <a:spLocks noChangeArrowheads="1"/>
          </p:cNvSpPr>
          <p:nvPr/>
        </p:nvSpPr>
        <p:spPr bwMode="auto">
          <a:xfrm>
            <a:off x="1066800" y="788988"/>
            <a:ext cx="7010400" cy="5181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02435" name="Line 3"/>
          <p:cNvSpPr>
            <a:spLocks noChangeShapeType="1"/>
          </p:cNvSpPr>
          <p:nvPr/>
        </p:nvSpPr>
        <p:spPr bwMode="auto">
          <a:xfrm>
            <a:off x="4368800" y="2901950"/>
            <a:ext cx="0" cy="3048000"/>
          </a:xfrm>
          <a:prstGeom prst="line">
            <a:avLst/>
          </a:prstGeom>
          <a:noFill/>
          <a:ln w="19050">
            <a:solidFill>
              <a:schemeClr val="tx2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02436" name="Line 4"/>
          <p:cNvSpPr>
            <a:spLocks noChangeShapeType="1"/>
          </p:cNvSpPr>
          <p:nvPr/>
        </p:nvSpPr>
        <p:spPr bwMode="auto">
          <a:xfrm>
            <a:off x="5976938" y="1711325"/>
            <a:ext cx="0" cy="4251325"/>
          </a:xfrm>
          <a:prstGeom prst="line">
            <a:avLst/>
          </a:prstGeom>
          <a:noFill/>
          <a:ln w="19050">
            <a:solidFill>
              <a:schemeClr val="hlink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02437" name="Rectangle 5"/>
          <p:cNvSpPr>
            <a:spLocks noChangeArrowheads="1"/>
          </p:cNvSpPr>
          <p:nvPr/>
        </p:nvSpPr>
        <p:spPr bwMode="auto">
          <a:xfrm>
            <a:off x="2865224" y="6359525"/>
            <a:ext cx="3399265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l-GR" sz="2000" dirty="0">
                <a:latin typeface="Arial" charset="0"/>
              </a:rPr>
              <a:t>Συσσωρευμένο κεφάλαιο (</a:t>
            </a:r>
            <a:r>
              <a:rPr lang="en-GB" sz="2000" dirty="0">
                <a:latin typeface="Arial" charset="0"/>
              </a:rPr>
              <a:t>K)</a:t>
            </a:r>
            <a:endParaRPr lang="en-GB" sz="2000" dirty="0">
              <a:latin typeface="Arial" charset="0"/>
            </a:endParaRPr>
          </a:p>
        </p:txBody>
      </p:sp>
      <p:sp>
        <p:nvSpPr>
          <p:cNvPr id="402438" name="Rectangle 6"/>
          <p:cNvSpPr>
            <a:spLocks noChangeArrowheads="1"/>
          </p:cNvSpPr>
          <p:nvPr/>
        </p:nvSpPr>
        <p:spPr bwMode="auto">
          <a:xfrm>
            <a:off x="4179888" y="5992813"/>
            <a:ext cx="4460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sz="2000" i="1">
                <a:solidFill>
                  <a:schemeClr val="tx2"/>
                </a:solidFill>
                <a:latin typeface="Arial" charset="0"/>
              </a:rPr>
              <a:t>K</a:t>
            </a:r>
            <a:r>
              <a:rPr lang="en-GB" sz="2000" baseline="-25000">
                <a:solidFill>
                  <a:schemeClr val="tx2"/>
                </a:solidFill>
                <a:latin typeface="Arial" charset="0"/>
              </a:rPr>
              <a:t>1</a:t>
            </a:r>
          </a:p>
        </p:txBody>
      </p:sp>
      <p:sp>
        <p:nvSpPr>
          <p:cNvPr id="402439" name="Rectangle 7"/>
          <p:cNvSpPr>
            <a:spLocks noChangeArrowheads="1"/>
          </p:cNvSpPr>
          <p:nvPr/>
        </p:nvSpPr>
        <p:spPr bwMode="auto">
          <a:xfrm>
            <a:off x="5807075" y="5992813"/>
            <a:ext cx="4460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sz="2000" i="1">
                <a:solidFill>
                  <a:schemeClr val="hlink"/>
                </a:solidFill>
                <a:latin typeface="Arial" charset="0"/>
              </a:rPr>
              <a:t>K</a:t>
            </a:r>
            <a:r>
              <a:rPr lang="en-GB" sz="2000" baseline="-25000">
                <a:solidFill>
                  <a:schemeClr val="hlink"/>
                </a:solidFill>
                <a:latin typeface="Arial" charset="0"/>
              </a:rPr>
              <a:t>2</a:t>
            </a:r>
          </a:p>
        </p:txBody>
      </p:sp>
      <p:grpSp>
        <p:nvGrpSpPr>
          <p:cNvPr id="402440" name="Group 8"/>
          <p:cNvGrpSpPr>
            <a:grpSpLocks/>
          </p:cNvGrpSpPr>
          <p:nvPr/>
        </p:nvGrpSpPr>
        <p:grpSpPr bwMode="auto">
          <a:xfrm>
            <a:off x="520700" y="1438275"/>
            <a:ext cx="5456238" cy="396875"/>
            <a:chOff x="328" y="906"/>
            <a:chExt cx="3437" cy="250"/>
          </a:xfrm>
        </p:grpSpPr>
        <p:sp>
          <p:nvSpPr>
            <p:cNvPr id="402441" name="Line 9"/>
            <p:cNvSpPr>
              <a:spLocks noChangeShapeType="1"/>
            </p:cNvSpPr>
            <p:nvPr/>
          </p:nvSpPr>
          <p:spPr bwMode="auto">
            <a:xfrm flipH="1">
              <a:off x="661" y="1068"/>
              <a:ext cx="3104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02442" name="Rectangle 10"/>
            <p:cNvSpPr>
              <a:spLocks noChangeArrowheads="1"/>
            </p:cNvSpPr>
            <p:nvPr/>
          </p:nvSpPr>
          <p:spPr bwMode="auto">
            <a:xfrm>
              <a:off x="328" y="906"/>
              <a:ext cx="28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ctr" defTabSz="762000"/>
              <a:r>
                <a:rPr lang="en-GB" sz="2000" i="1">
                  <a:solidFill>
                    <a:schemeClr val="hlink"/>
                  </a:solidFill>
                  <a:latin typeface="Arial" charset="0"/>
                </a:rPr>
                <a:t>Y</a:t>
              </a:r>
              <a:r>
                <a:rPr lang="en-GB" sz="2000" baseline="-25000">
                  <a:solidFill>
                    <a:schemeClr val="hlink"/>
                  </a:solidFill>
                  <a:latin typeface="Arial" charset="0"/>
                </a:rPr>
                <a:t>2</a:t>
              </a:r>
            </a:p>
          </p:txBody>
        </p:sp>
      </p:grpSp>
      <p:grpSp>
        <p:nvGrpSpPr>
          <p:cNvPr id="402443" name="Group 11"/>
          <p:cNvGrpSpPr>
            <a:grpSpLocks/>
          </p:cNvGrpSpPr>
          <p:nvPr/>
        </p:nvGrpSpPr>
        <p:grpSpPr bwMode="auto">
          <a:xfrm>
            <a:off x="1085850" y="1128713"/>
            <a:ext cx="7991475" cy="5578475"/>
            <a:chOff x="684" y="711"/>
            <a:chExt cx="5034" cy="3514"/>
          </a:xfrm>
        </p:grpSpPr>
        <p:sp>
          <p:nvSpPr>
            <p:cNvPr id="402444" name="Arc 12"/>
            <p:cNvSpPr>
              <a:spLocks/>
            </p:cNvSpPr>
            <p:nvPr/>
          </p:nvSpPr>
          <p:spPr bwMode="auto">
            <a:xfrm>
              <a:off x="684" y="887"/>
              <a:ext cx="5034" cy="3338"/>
            </a:xfrm>
            <a:custGeom>
              <a:avLst/>
              <a:gdLst>
                <a:gd name="G0" fmla="+- 21366 0 0"/>
                <a:gd name="G1" fmla="+- 21108 0 0"/>
                <a:gd name="G2" fmla="+- 21600 0 0"/>
                <a:gd name="T0" fmla="*/ 0 w 21366"/>
                <a:gd name="T1" fmla="*/ 17934 h 21108"/>
                <a:gd name="T2" fmla="*/ 16783 w 21366"/>
                <a:gd name="T3" fmla="*/ 0 h 21108"/>
                <a:gd name="T4" fmla="*/ 21366 w 21366"/>
                <a:gd name="T5" fmla="*/ 21108 h 21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366" h="21108" fill="none" extrusionOk="0">
                  <a:moveTo>
                    <a:pt x="0" y="17934"/>
                  </a:moveTo>
                  <a:cubicBezTo>
                    <a:pt x="1320" y="9047"/>
                    <a:pt x="8003" y="1906"/>
                    <a:pt x="16782" y="-1"/>
                  </a:cubicBezTo>
                </a:path>
                <a:path w="21366" h="21108" stroke="0" extrusionOk="0">
                  <a:moveTo>
                    <a:pt x="0" y="17934"/>
                  </a:moveTo>
                  <a:cubicBezTo>
                    <a:pt x="1320" y="9047"/>
                    <a:pt x="8003" y="1906"/>
                    <a:pt x="16782" y="-1"/>
                  </a:cubicBezTo>
                  <a:lnTo>
                    <a:pt x="21366" y="21108"/>
                  </a:lnTo>
                  <a:close/>
                </a:path>
              </a:pathLst>
            </a:custGeom>
            <a:noFill/>
            <a:ln w="38100" cap="rnd">
              <a:solidFill>
                <a:schemeClr val="accent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02445" name="Rectangle 13"/>
            <p:cNvSpPr>
              <a:spLocks noChangeArrowheads="1"/>
            </p:cNvSpPr>
            <p:nvPr/>
          </p:nvSpPr>
          <p:spPr bwMode="auto">
            <a:xfrm>
              <a:off x="4641" y="711"/>
              <a:ext cx="300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ctr" defTabSz="762000"/>
              <a:r>
                <a:rPr lang="en-GB" sz="2200" i="1">
                  <a:solidFill>
                    <a:schemeClr val="accent1"/>
                  </a:solidFill>
                  <a:latin typeface="Arial" charset="0"/>
                </a:rPr>
                <a:t>Y</a:t>
              </a:r>
              <a:r>
                <a:rPr lang="en-GB" sz="2200" i="1" baseline="-25000">
                  <a:solidFill>
                    <a:schemeClr val="accent1"/>
                  </a:solidFill>
                  <a:latin typeface="Arial" charset="0"/>
                </a:rPr>
                <a:t>2</a:t>
              </a:r>
              <a:endParaRPr lang="en-GB" sz="2200" i="1">
                <a:solidFill>
                  <a:schemeClr val="accent1"/>
                </a:solidFill>
                <a:latin typeface="Arial" charset="0"/>
              </a:endParaRPr>
            </a:p>
          </p:txBody>
        </p:sp>
      </p:grpSp>
      <p:grpSp>
        <p:nvGrpSpPr>
          <p:cNvPr id="402446" name="Group 14"/>
          <p:cNvGrpSpPr>
            <a:grpSpLocks/>
          </p:cNvGrpSpPr>
          <p:nvPr/>
        </p:nvGrpSpPr>
        <p:grpSpPr bwMode="auto">
          <a:xfrm>
            <a:off x="1084263" y="2959100"/>
            <a:ext cx="6897687" cy="3019425"/>
            <a:chOff x="683" y="1864"/>
            <a:chExt cx="4345" cy="1902"/>
          </a:xfrm>
        </p:grpSpPr>
        <p:sp>
          <p:nvSpPr>
            <p:cNvPr id="402447" name="Line 15"/>
            <p:cNvSpPr>
              <a:spLocks noChangeShapeType="1"/>
            </p:cNvSpPr>
            <p:nvPr/>
          </p:nvSpPr>
          <p:spPr bwMode="auto">
            <a:xfrm flipV="1">
              <a:off x="683" y="2050"/>
              <a:ext cx="4128" cy="171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02448" name="Rectangle 16"/>
            <p:cNvSpPr>
              <a:spLocks noChangeArrowheads="1"/>
            </p:cNvSpPr>
            <p:nvPr/>
          </p:nvSpPr>
          <p:spPr bwMode="auto">
            <a:xfrm>
              <a:off x="4785" y="1864"/>
              <a:ext cx="243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ctr" defTabSz="762000"/>
              <a:r>
                <a:rPr lang="en-GB" sz="2200" i="1">
                  <a:solidFill>
                    <a:schemeClr val="accent2"/>
                  </a:solidFill>
                  <a:latin typeface="Arial" charset="0"/>
                </a:rPr>
                <a:t>D</a:t>
              </a:r>
            </a:p>
          </p:txBody>
        </p:sp>
      </p:grpSp>
      <p:grpSp>
        <p:nvGrpSpPr>
          <p:cNvPr id="402449" name="Group 17"/>
          <p:cNvGrpSpPr>
            <a:grpSpLocks/>
          </p:cNvGrpSpPr>
          <p:nvPr/>
        </p:nvGrpSpPr>
        <p:grpSpPr bwMode="auto">
          <a:xfrm>
            <a:off x="1068388" y="3498850"/>
            <a:ext cx="8075612" cy="2889250"/>
            <a:chOff x="673" y="2204"/>
            <a:chExt cx="5087" cy="1820"/>
          </a:xfrm>
        </p:grpSpPr>
        <p:sp>
          <p:nvSpPr>
            <p:cNvPr id="402450" name="Arc 18"/>
            <p:cNvSpPr>
              <a:spLocks/>
            </p:cNvSpPr>
            <p:nvPr/>
          </p:nvSpPr>
          <p:spPr bwMode="auto">
            <a:xfrm>
              <a:off x="673" y="2380"/>
              <a:ext cx="5087" cy="1644"/>
            </a:xfrm>
            <a:custGeom>
              <a:avLst/>
              <a:gdLst>
                <a:gd name="G0" fmla="+- 21366 0 0"/>
                <a:gd name="G1" fmla="+- 21199 0 0"/>
                <a:gd name="G2" fmla="+- 21600 0 0"/>
                <a:gd name="T0" fmla="*/ 0 w 21366"/>
                <a:gd name="T1" fmla="*/ 18027 h 21199"/>
                <a:gd name="T2" fmla="*/ 17221 w 21366"/>
                <a:gd name="T3" fmla="*/ 0 h 21199"/>
                <a:gd name="T4" fmla="*/ 21366 w 21366"/>
                <a:gd name="T5" fmla="*/ 21199 h 2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366" h="21199" fill="none" extrusionOk="0">
                  <a:moveTo>
                    <a:pt x="0" y="18027"/>
                  </a:moveTo>
                  <a:cubicBezTo>
                    <a:pt x="1343" y="8977"/>
                    <a:pt x="8242" y="1755"/>
                    <a:pt x="17221" y="0"/>
                  </a:cubicBezTo>
                </a:path>
                <a:path w="21366" h="21199" stroke="0" extrusionOk="0">
                  <a:moveTo>
                    <a:pt x="0" y="18027"/>
                  </a:moveTo>
                  <a:cubicBezTo>
                    <a:pt x="1343" y="8977"/>
                    <a:pt x="8242" y="1755"/>
                    <a:pt x="17221" y="0"/>
                  </a:cubicBezTo>
                  <a:lnTo>
                    <a:pt x="21366" y="21199"/>
                  </a:lnTo>
                  <a:close/>
                </a:path>
              </a:pathLst>
            </a:custGeom>
            <a:noFill/>
            <a:ln w="38100" cap="rnd">
              <a:solidFill>
                <a:schemeClr val="hlink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02451" name="Rectangle 19"/>
            <p:cNvSpPr>
              <a:spLocks noChangeArrowheads="1"/>
            </p:cNvSpPr>
            <p:nvPr/>
          </p:nvSpPr>
          <p:spPr bwMode="auto">
            <a:xfrm>
              <a:off x="4780" y="2204"/>
              <a:ext cx="232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ctr" defTabSz="762000"/>
              <a:r>
                <a:rPr lang="en-GB" sz="2200" i="1">
                  <a:solidFill>
                    <a:schemeClr val="hlink"/>
                  </a:solidFill>
                  <a:latin typeface="Arial" charset="0"/>
                </a:rPr>
                <a:t>I</a:t>
              </a:r>
              <a:r>
                <a:rPr lang="en-GB" sz="2200" i="1" baseline="-25000">
                  <a:solidFill>
                    <a:schemeClr val="hlink"/>
                  </a:solidFill>
                  <a:latin typeface="Arial" charset="0"/>
                </a:rPr>
                <a:t>2</a:t>
              </a:r>
            </a:p>
          </p:txBody>
        </p:sp>
      </p:grpSp>
      <p:grpSp>
        <p:nvGrpSpPr>
          <p:cNvPr id="402452" name="Group 20"/>
          <p:cNvGrpSpPr>
            <a:grpSpLocks/>
          </p:cNvGrpSpPr>
          <p:nvPr/>
        </p:nvGrpSpPr>
        <p:grpSpPr bwMode="auto">
          <a:xfrm>
            <a:off x="3268663" y="3897313"/>
            <a:ext cx="3419475" cy="947737"/>
            <a:chOff x="2059" y="2455"/>
            <a:chExt cx="2154" cy="597"/>
          </a:xfrm>
        </p:grpSpPr>
        <p:sp>
          <p:nvSpPr>
            <p:cNvPr id="402453" name="Line 21"/>
            <p:cNvSpPr>
              <a:spLocks noChangeShapeType="1"/>
            </p:cNvSpPr>
            <p:nvPr/>
          </p:nvSpPr>
          <p:spPr bwMode="auto">
            <a:xfrm flipV="1">
              <a:off x="4213" y="2455"/>
              <a:ext cx="0" cy="245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 type="none" w="sm" len="sm"/>
              <a:tailEnd type="stealth" w="med" len="lg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02454" name="Line 22"/>
            <p:cNvSpPr>
              <a:spLocks noChangeShapeType="1"/>
            </p:cNvSpPr>
            <p:nvPr/>
          </p:nvSpPr>
          <p:spPr bwMode="auto">
            <a:xfrm flipV="1">
              <a:off x="2059" y="2849"/>
              <a:ext cx="0" cy="203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 type="none" w="sm" len="sm"/>
              <a:tailEnd type="stealth" w="med" len="lg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</p:grpSp>
      <p:grpSp>
        <p:nvGrpSpPr>
          <p:cNvPr id="402455" name="Group 23"/>
          <p:cNvGrpSpPr>
            <a:grpSpLocks/>
          </p:cNvGrpSpPr>
          <p:nvPr/>
        </p:nvGrpSpPr>
        <p:grpSpPr bwMode="auto">
          <a:xfrm>
            <a:off x="1101725" y="4062413"/>
            <a:ext cx="8042275" cy="2257425"/>
            <a:chOff x="694" y="2559"/>
            <a:chExt cx="5066" cy="1422"/>
          </a:xfrm>
        </p:grpSpPr>
        <p:sp>
          <p:nvSpPr>
            <p:cNvPr id="402456" name="Rectangle 24"/>
            <p:cNvSpPr>
              <a:spLocks noChangeArrowheads="1"/>
            </p:cNvSpPr>
            <p:nvPr/>
          </p:nvSpPr>
          <p:spPr bwMode="auto">
            <a:xfrm>
              <a:off x="4781" y="2559"/>
              <a:ext cx="232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ctr" defTabSz="762000"/>
              <a:r>
                <a:rPr lang="en-GB" sz="2200" i="1">
                  <a:solidFill>
                    <a:schemeClr val="tx2"/>
                  </a:solidFill>
                  <a:latin typeface="Arial" charset="0"/>
                </a:rPr>
                <a:t>I</a:t>
              </a:r>
              <a:r>
                <a:rPr lang="en-GB" sz="2200" i="1" baseline="-25000">
                  <a:solidFill>
                    <a:schemeClr val="tx2"/>
                  </a:solidFill>
                  <a:latin typeface="Arial" charset="0"/>
                </a:rPr>
                <a:t>1</a:t>
              </a:r>
            </a:p>
          </p:txBody>
        </p:sp>
        <p:sp>
          <p:nvSpPr>
            <p:cNvPr id="402457" name="Arc 25"/>
            <p:cNvSpPr>
              <a:spLocks/>
            </p:cNvSpPr>
            <p:nvPr/>
          </p:nvSpPr>
          <p:spPr bwMode="auto">
            <a:xfrm>
              <a:off x="694" y="2690"/>
              <a:ext cx="5066" cy="1291"/>
            </a:xfrm>
            <a:custGeom>
              <a:avLst/>
              <a:gdLst>
                <a:gd name="G0" fmla="+- 21242 0 0"/>
                <a:gd name="G1" fmla="+- 21221 0 0"/>
                <a:gd name="G2" fmla="+- 21600 0 0"/>
                <a:gd name="T0" fmla="*/ 0 w 21242"/>
                <a:gd name="T1" fmla="*/ 17306 h 21221"/>
                <a:gd name="T2" fmla="*/ 17214 w 21242"/>
                <a:gd name="T3" fmla="*/ 0 h 21221"/>
                <a:gd name="T4" fmla="*/ 21242 w 21242"/>
                <a:gd name="T5" fmla="*/ 21221 h 21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242" h="21221" fill="none" extrusionOk="0">
                  <a:moveTo>
                    <a:pt x="-1" y="17305"/>
                  </a:moveTo>
                  <a:cubicBezTo>
                    <a:pt x="1615" y="8537"/>
                    <a:pt x="8453" y="1662"/>
                    <a:pt x="17213" y="-1"/>
                  </a:cubicBezTo>
                </a:path>
                <a:path w="21242" h="21221" stroke="0" extrusionOk="0">
                  <a:moveTo>
                    <a:pt x="-1" y="17305"/>
                  </a:moveTo>
                  <a:cubicBezTo>
                    <a:pt x="1615" y="8537"/>
                    <a:pt x="8453" y="1662"/>
                    <a:pt x="17213" y="-1"/>
                  </a:cubicBezTo>
                  <a:lnTo>
                    <a:pt x="21242" y="21221"/>
                  </a:lnTo>
                  <a:close/>
                </a:path>
              </a:pathLst>
            </a:custGeom>
            <a:noFill/>
            <a:ln w="38100" cap="rnd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</p:grpSp>
      <p:sp>
        <p:nvSpPr>
          <p:cNvPr id="402458" name="Line 26"/>
          <p:cNvSpPr>
            <a:spLocks noChangeShapeType="1"/>
          </p:cNvSpPr>
          <p:nvPr/>
        </p:nvSpPr>
        <p:spPr bwMode="auto">
          <a:xfrm>
            <a:off x="1066800" y="765175"/>
            <a:ext cx="0" cy="520541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lg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02459" name="Line 27"/>
          <p:cNvSpPr>
            <a:spLocks noChangeShapeType="1"/>
          </p:cNvSpPr>
          <p:nvPr/>
        </p:nvSpPr>
        <p:spPr bwMode="auto">
          <a:xfrm>
            <a:off x="1066800" y="5986463"/>
            <a:ext cx="7010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l-GR"/>
          </a:p>
        </p:txBody>
      </p:sp>
      <p:grpSp>
        <p:nvGrpSpPr>
          <p:cNvPr id="402460" name="Group 28"/>
          <p:cNvGrpSpPr>
            <a:grpSpLocks/>
          </p:cNvGrpSpPr>
          <p:nvPr/>
        </p:nvGrpSpPr>
        <p:grpSpPr bwMode="auto">
          <a:xfrm>
            <a:off x="4073525" y="4203700"/>
            <a:ext cx="355600" cy="481013"/>
            <a:chOff x="2566" y="2648"/>
            <a:chExt cx="224" cy="303"/>
          </a:xfrm>
        </p:grpSpPr>
        <p:sp>
          <p:nvSpPr>
            <p:cNvPr id="402461" name="Rectangle 29"/>
            <p:cNvSpPr>
              <a:spLocks noChangeArrowheads="1"/>
            </p:cNvSpPr>
            <p:nvPr/>
          </p:nvSpPr>
          <p:spPr bwMode="auto">
            <a:xfrm>
              <a:off x="2566" y="2648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ctr" defTabSz="762000"/>
              <a:r>
                <a:rPr lang="en-GB" sz="2400">
                  <a:solidFill>
                    <a:schemeClr val="tx2"/>
                  </a:solidFill>
                  <a:latin typeface="Arial" charset="0"/>
                </a:rPr>
                <a:t>g</a:t>
              </a:r>
            </a:p>
          </p:txBody>
        </p:sp>
        <p:sp>
          <p:nvSpPr>
            <p:cNvPr id="402462" name="Oval 30"/>
            <p:cNvSpPr>
              <a:spLocks noChangeArrowheads="1"/>
            </p:cNvSpPr>
            <p:nvPr/>
          </p:nvSpPr>
          <p:spPr bwMode="auto">
            <a:xfrm>
              <a:off x="2709" y="2870"/>
              <a:ext cx="81" cy="81"/>
            </a:xfrm>
            <a:prstGeom prst="ellipse">
              <a:avLst/>
            </a:prstGeom>
            <a:solidFill>
              <a:srgbClr val="99CCFF"/>
            </a:solidFill>
            <a:ln w="254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</p:grpSp>
      <p:grpSp>
        <p:nvGrpSpPr>
          <p:cNvPr id="402463" name="Group 31"/>
          <p:cNvGrpSpPr>
            <a:grpSpLocks/>
          </p:cNvGrpSpPr>
          <p:nvPr/>
        </p:nvGrpSpPr>
        <p:grpSpPr bwMode="auto">
          <a:xfrm>
            <a:off x="5748338" y="1222375"/>
            <a:ext cx="354012" cy="544513"/>
            <a:chOff x="3621" y="770"/>
            <a:chExt cx="223" cy="343"/>
          </a:xfrm>
        </p:grpSpPr>
        <p:sp>
          <p:nvSpPr>
            <p:cNvPr id="402464" name="Rectangle 32"/>
            <p:cNvSpPr>
              <a:spLocks noChangeArrowheads="1"/>
            </p:cNvSpPr>
            <p:nvPr/>
          </p:nvSpPr>
          <p:spPr bwMode="auto">
            <a:xfrm>
              <a:off x="3621" y="770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ctr" defTabSz="762000"/>
              <a:r>
                <a:rPr lang="en-GB" sz="2400">
                  <a:solidFill>
                    <a:schemeClr val="hlink"/>
                  </a:solidFill>
                  <a:latin typeface="Arial" charset="0"/>
                </a:rPr>
                <a:t>p</a:t>
              </a:r>
            </a:p>
          </p:txBody>
        </p:sp>
        <p:sp>
          <p:nvSpPr>
            <p:cNvPr id="402465" name="Oval 33"/>
            <p:cNvSpPr>
              <a:spLocks noChangeArrowheads="1"/>
            </p:cNvSpPr>
            <p:nvPr/>
          </p:nvSpPr>
          <p:spPr bwMode="auto">
            <a:xfrm>
              <a:off x="3730" y="1032"/>
              <a:ext cx="81" cy="81"/>
            </a:xfrm>
            <a:prstGeom prst="ellipse">
              <a:avLst/>
            </a:prstGeom>
            <a:solidFill>
              <a:srgbClr val="FFFF00"/>
            </a:solidFill>
            <a:ln w="254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</p:grpSp>
      <p:grpSp>
        <p:nvGrpSpPr>
          <p:cNvPr id="402466" name="Group 34"/>
          <p:cNvGrpSpPr>
            <a:grpSpLocks/>
          </p:cNvGrpSpPr>
          <p:nvPr/>
        </p:nvGrpSpPr>
        <p:grpSpPr bwMode="auto">
          <a:xfrm>
            <a:off x="5680075" y="3544888"/>
            <a:ext cx="369888" cy="457200"/>
            <a:chOff x="3578" y="2233"/>
            <a:chExt cx="233" cy="288"/>
          </a:xfrm>
        </p:grpSpPr>
        <p:sp>
          <p:nvSpPr>
            <p:cNvPr id="402467" name="Rectangle 35"/>
            <p:cNvSpPr>
              <a:spLocks noChangeArrowheads="1"/>
            </p:cNvSpPr>
            <p:nvPr/>
          </p:nvSpPr>
          <p:spPr bwMode="auto">
            <a:xfrm>
              <a:off x="3578" y="2233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ctr" defTabSz="762000"/>
              <a:r>
                <a:rPr lang="en-GB" sz="2400">
                  <a:solidFill>
                    <a:schemeClr val="hlink"/>
                  </a:solidFill>
                  <a:latin typeface="Arial" charset="0"/>
                </a:rPr>
                <a:t>n</a:t>
              </a:r>
            </a:p>
          </p:txBody>
        </p:sp>
        <p:sp>
          <p:nvSpPr>
            <p:cNvPr id="402468" name="Oval 36"/>
            <p:cNvSpPr>
              <a:spLocks noChangeArrowheads="1"/>
            </p:cNvSpPr>
            <p:nvPr/>
          </p:nvSpPr>
          <p:spPr bwMode="auto">
            <a:xfrm>
              <a:off x="3730" y="2440"/>
              <a:ext cx="81" cy="81"/>
            </a:xfrm>
            <a:prstGeom prst="ellipse">
              <a:avLst/>
            </a:prstGeom>
            <a:solidFill>
              <a:srgbClr val="FFFF00"/>
            </a:solidFill>
            <a:ln w="254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</p:grpSp>
      <p:grpSp>
        <p:nvGrpSpPr>
          <p:cNvPr id="402469" name="Group 37"/>
          <p:cNvGrpSpPr>
            <a:grpSpLocks/>
          </p:cNvGrpSpPr>
          <p:nvPr/>
        </p:nvGrpSpPr>
        <p:grpSpPr bwMode="auto">
          <a:xfrm>
            <a:off x="4059238" y="3778250"/>
            <a:ext cx="376237" cy="512763"/>
            <a:chOff x="2555" y="2380"/>
            <a:chExt cx="237" cy="323"/>
          </a:xfrm>
        </p:grpSpPr>
        <p:sp>
          <p:nvSpPr>
            <p:cNvPr id="402470" name="Rectangle 38"/>
            <p:cNvSpPr>
              <a:spLocks noChangeArrowheads="1"/>
            </p:cNvSpPr>
            <p:nvPr/>
          </p:nvSpPr>
          <p:spPr bwMode="auto">
            <a:xfrm>
              <a:off x="2555" y="2380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ctr" defTabSz="762000"/>
              <a:r>
                <a:rPr lang="en-GB" sz="2400">
                  <a:solidFill>
                    <a:schemeClr val="hlink"/>
                  </a:solidFill>
                  <a:latin typeface="Arial" charset="0"/>
                </a:rPr>
                <a:t>h</a:t>
              </a:r>
            </a:p>
          </p:txBody>
        </p:sp>
        <p:sp>
          <p:nvSpPr>
            <p:cNvPr id="402471" name="Oval 39"/>
            <p:cNvSpPr>
              <a:spLocks noChangeArrowheads="1"/>
            </p:cNvSpPr>
            <p:nvPr/>
          </p:nvSpPr>
          <p:spPr bwMode="auto">
            <a:xfrm>
              <a:off x="2711" y="2622"/>
              <a:ext cx="81" cy="81"/>
            </a:xfrm>
            <a:prstGeom prst="ellipse">
              <a:avLst/>
            </a:prstGeom>
            <a:solidFill>
              <a:srgbClr val="FFFF00"/>
            </a:solidFill>
            <a:ln w="254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</p:grpSp>
      <p:sp>
        <p:nvSpPr>
          <p:cNvPr id="402472" name="Rectangle 40"/>
          <p:cNvSpPr>
            <a:spLocks noChangeArrowheads="1"/>
          </p:cNvSpPr>
          <p:nvPr/>
        </p:nvSpPr>
        <p:spPr bwMode="auto">
          <a:xfrm rot="16200000">
            <a:off x="-2250664" y="3149249"/>
            <a:ext cx="5168081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l-GR" sz="2000" dirty="0" smtClean="0">
                <a:latin typeface="Arial" charset="0"/>
              </a:rPr>
              <a:t>Παραγωγή (Υ), Επένδυση (Ι), Απόσβεση </a:t>
            </a:r>
            <a:r>
              <a:rPr lang="el-GR" sz="2000" dirty="0">
                <a:latin typeface="Arial" charset="0"/>
              </a:rPr>
              <a:t>(D)</a:t>
            </a:r>
            <a:endParaRPr lang="en-GB" sz="2000" dirty="0">
              <a:latin typeface="Arial" charset="0"/>
            </a:endParaRPr>
          </a:p>
        </p:txBody>
      </p:sp>
      <p:sp>
        <p:nvSpPr>
          <p:cNvPr id="402473" name="Line 41"/>
          <p:cNvSpPr>
            <a:spLocks noChangeShapeType="1"/>
          </p:cNvSpPr>
          <p:nvPr/>
        </p:nvSpPr>
        <p:spPr bwMode="auto">
          <a:xfrm>
            <a:off x="4610100" y="6172200"/>
            <a:ext cx="1152525" cy="0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 type="stealth" w="med" len="med"/>
          </a:ln>
          <a:effectLst/>
        </p:spPr>
        <p:txBody>
          <a:bodyPr wrap="none" anchor="ctr"/>
          <a:lstStyle/>
          <a:p>
            <a:endParaRPr lang="el-GR"/>
          </a:p>
        </p:txBody>
      </p:sp>
      <p:grpSp>
        <p:nvGrpSpPr>
          <p:cNvPr id="402474" name="Group 42"/>
          <p:cNvGrpSpPr>
            <a:grpSpLocks/>
          </p:cNvGrpSpPr>
          <p:nvPr/>
        </p:nvGrpSpPr>
        <p:grpSpPr bwMode="auto">
          <a:xfrm>
            <a:off x="1076325" y="1882775"/>
            <a:ext cx="8067675" cy="4765675"/>
            <a:chOff x="684" y="711"/>
            <a:chExt cx="5034" cy="3514"/>
          </a:xfrm>
        </p:grpSpPr>
        <p:sp>
          <p:nvSpPr>
            <p:cNvPr id="402475" name="Arc 43"/>
            <p:cNvSpPr>
              <a:spLocks/>
            </p:cNvSpPr>
            <p:nvPr/>
          </p:nvSpPr>
          <p:spPr bwMode="auto">
            <a:xfrm>
              <a:off x="684" y="887"/>
              <a:ext cx="5034" cy="3338"/>
            </a:xfrm>
            <a:custGeom>
              <a:avLst/>
              <a:gdLst>
                <a:gd name="G0" fmla="+- 21366 0 0"/>
                <a:gd name="G1" fmla="+- 21108 0 0"/>
                <a:gd name="G2" fmla="+- 21600 0 0"/>
                <a:gd name="T0" fmla="*/ 0 w 21366"/>
                <a:gd name="T1" fmla="*/ 17934 h 21108"/>
                <a:gd name="T2" fmla="*/ 16783 w 21366"/>
                <a:gd name="T3" fmla="*/ 0 h 21108"/>
                <a:gd name="T4" fmla="*/ 21366 w 21366"/>
                <a:gd name="T5" fmla="*/ 21108 h 21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366" h="21108" fill="none" extrusionOk="0">
                  <a:moveTo>
                    <a:pt x="0" y="17934"/>
                  </a:moveTo>
                  <a:cubicBezTo>
                    <a:pt x="1320" y="9047"/>
                    <a:pt x="8003" y="1906"/>
                    <a:pt x="16782" y="-1"/>
                  </a:cubicBezTo>
                </a:path>
                <a:path w="21366" h="21108" stroke="0" extrusionOk="0">
                  <a:moveTo>
                    <a:pt x="0" y="17934"/>
                  </a:moveTo>
                  <a:cubicBezTo>
                    <a:pt x="1320" y="9047"/>
                    <a:pt x="8003" y="1906"/>
                    <a:pt x="16782" y="-1"/>
                  </a:cubicBezTo>
                  <a:lnTo>
                    <a:pt x="21366" y="21108"/>
                  </a:lnTo>
                  <a:close/>
                </a:path>
              </a:pathLst>
            </a:custGeom>
            <a:noFill/>
            <a:ln w="38100" cap="rnd">
              <a:solidFill>
                <a:schemeClr val="folHlink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02476" name="Rectangle 44"/>
            <p:cNvSpPr>
              <a:spLocks noChangeArrowheads="1"/>
            </p:cNvSpPr>
            <p:nvPr/>
          </p:nvSpPr>
          <p:spPr bwMode="auto">
            <a:xfrm>
              <a:off x="4642" y="711"/>
              <a:ext cx="297" cy="3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ctr" defTabSz="762000"/>
              <a:r>
                <a:rPr lang="en-GB" sz="2200" i="1">
                  <a:solidFill>
                    <a:schemeClr val="folHlink"/>
                  </a:solidFill>
                  <a:latin typeface="Arial" charset="0"/>
                </a:rPr>
                <a:t>Y</a:t>
              </a:r>
              <a:r>
                <a:rPr lang="en-GB" sz="2200" i="1" baseline="-25000">
                  <a:solidFill>
                    <a:schemeClr val="folHlink"/>
                  </a:solidFill>
                  <a:latin typeface="Arial" charset="0"/>
                </a:rPr>
                <a:t>1</a:t>
              </a:r>
              <a:endParaRPr lang="en-GB" sz="2200" i="1">
                <a:solidFill>
                  <a:schemeClr val="folHlink"/>
                </a:solidFill>
                <a:latin typeface="Arial" charset="0"/>
              </a:endParaRPr>
            </a:p>
          </p:txBody>
        </p:sp>
      </p:grpSp>
      <p:grpSp>
        <p:nvGrpSpPr>
          <p:cNvPr id="402477" name="Group 45"/>
          <p:cNvGrpSpPr>
            <a:grpSpLocks/>
          </p:cNvGrpSpPr>
          <p:nvPr/>
        </p:nvGrpSpPr>
        <p:grpSpPr bwMode="auto">
          <a:xfrm>
            <a:off x="538163" y="2678113"/>
            <a:ext cx="3830637" cy="396875"/>
            <a:chOff x="339" y="1335"/>
            <a:chExt cx="2413" cy="250"/>
          </a:xfrm>
        </p:grpSpPr>
        <p:sp>
          <p:nvSpPr>
            <p:cNvPr id="402478" name="Line 46"/>
            <p:cNvSpPr>
              <a:spLocks noChangeShapeType="1"/>
            </p:cNvSpPr>
            <p:nvPr/>
          </p:nvSpPr>
          <p:spPr bwMode="auto">
            <a:xfrm flipH="1">
              <a:off x="672" y="1465"/>
              <a:ext cx="2080" cy="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02479" name="Rectangle 47"/>
            <p:cNvSpPr>
              <a:spLocks noChangeArrowheads="1"/>
            </p:cNvSpPr>
            <p:nvPr/>
          </p:nvSpPr>
          <p:spPr bwMode="auto">
            <a:xfrm>
              <a:off x="339" y="1335"/>
              <a:ext cx="28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ctr" defTabSz="762000"/>
              <a:r>
                <a:rPr lang="en-GB" sz="2000" i="1">
                  <a:solidFill>
                    <a:schemeClr val="tx2"/>
                  </a:solidFill>
                  <a:latin typeface="Arial" charset="0"/>
                </a:rPr>
                <a:t>Y</a:t>
              </a:r>
              <a:r>
                <a:rPr lang="en-GB" sz="2000" baseline="-25000">
                  <a:solidFill>
                    <a:schemeClr val="tx2"/>
                  </a:solidFill>
                  <a:latin typeface="Arial" charset="0"/>
                </a:rPr>
                <a:t>1</a:t>
              </a:r>
            </a:p>
          </p:txBody>
        </p:sp>
      </p:grpSp>
      <p:grpSp>
        <p:nvGrpSpPr>
          <p:cNvPr id="402480" name="Group 48"/>
          <p:cNvGrpSpPr>
            <a:grpSpLocks/>
          </p:cNvGrpSpPr>
          <p:nvPr/>
        </p:nvGrpSpPr>
        <p:grpSpPr bwMode="auto">
          <a:xfrm>
            <a:off x="4210050" y="2425700"/>
            <a:ext cx="268288" cy="531813"/>
            <a:chOff x="2647" y="1176"/>
            <a:chExt cx="169" cy="335"/>
          </a:xfrm>
        </p:grpSpPr>
        <p:sp>
          <p:nvSpPr>
            <p:cNvPr id="402481" name="Rectangle 49"/>
            <p:cNvSpPr>
              <a:spLocks noChangeArrowheads="1"/>
            </p:cNvSpPr>
            <p:nvPr/>
          </p:nvSpPr>
          <p:spPr bwMode="auto">
            <a:xfrm>
              <a:off x="2647" y="1176"/>
              <a:ext cx="16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ctr" defTabSz="762000"/>
              <a:r>
                <a:rPr lang="en-GB" sz="2400">
                  <a:solidFill>
                    <a:schemeClr val="tx2"/>
                  </a:solidFill>
                  <a:latin typeface="Arial" charset="0"/>
                </a:rPr>
                <a:t>f</a:t>
              </a:r>
            </a:p>
          </p:txBody>
        </p:sp>
        <p:sp>
          <p:nvSpPr>
            <p:cNvPr id="402482" name="Oval 50"/>
            <p:cNvSpPr>
              <a:spLocks noChangeArrowheads="1"/>
            </p:cNvSpPr>
            <p:nvPr/>
          </p:nvSpPr>
          <p:spPr bwMode="auto">
            <a:xfrm>
              <a:off x="2711" y="1430"/>
              <a:ext cx="81" cy="81"/>
            </a:xfrm>
            <a:prstGeom prst="ellipse">
              <a:avLst/>
            </a:prstGeom>
            <a:solidFill>
              <a:srgbClr val="99CCFF"/>
            </a:solidFill>
            <a:ln w="254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</p:grpSp>
      <p:sp>
        <p:nvSpPr>
          <p:cNvPr id="402483" name="AutoShape 51"/>
          <p:cNvSpPr>
            <a:spLocks noChangeArrowheads="1"/>
          </p:cNvSpPr>
          <p:nvPr/>
        </p:nvSpPr>
        <p:spPr bwMode="auto">
          <a:xfrm>
            <a:off x="5991225" y="4651200"/>
            <a:ext cx="2499632" cy="411036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22225">
            <a:solidFill>
              <a:schemeClr val="accent1"/>
            </a:solidFill>
            <a:round/>
            <a:headEnd type="none" w="sm" len="sm"/>
            <a:tailEnd type="none" w="sm" len="sm"/>
          </a:ln>
          <a:effectLst/>
        </p:spPr>
        <p:txBody>
          <a:bodyPr wrap="square" lIns="90000" tIns="46800" rIns="90000" bIns="46800" anchor="ctr">
            <a:spAutoFit/>
          </a:bodyPr>
          <a:lstStyle/>
          <a:p>
            <a:pPr algn="ctr" defTabSz="762000"/>
            <a:r>
              <a:rPr lang="en-GB" sz="1800" dirty="0">
                <a:solidFill>
                  <a:schemeClr val="hlink"/>
                </a:solidFill>
                <a:latin typeface="Arial" charset="0"/>
              </a:rPr>
              <a:t>Initial equilibrium</a:t>
            </a:r>
          </a:p>
        </p:txBody>
      </p:sp>
      <p:sp>
        <p:nvSpPr>
          <p:cNvPr id="402484" name="AutoShape 52"/>
          <p:cNvSpPr>
            <a:spLocks noChangeArrowheads="1"/>
          </p:cNvSpPr>
          <p:nvPr/>
        </p:nvSpPr>
        <p:spPr bwMode="auto">
          <a:xfrm>
            <a:off x="6059488" y="5087938"/>
            <a:ext cx="2111375" cy="420687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22225">
            <a:solidFill>
              <a:schemeClr val="accent1"/>
            </a:solidFill>
            <a:round/>
            <a:headEnd type="none" w="sm" len="sm"/>
            <a:tailEnd type="none" w="sm" len="sm"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 defTabSz="762000"/>
            <a:r>
              <a:rPr lang="en-GB" sz="1800">
                <a:solidFill>
                  <a:schemeClr val="hlink"/>
                </a:solidFill>
                <a:latin typeface="Arial" charset="0"/>
              </a:rPr>
              <a:t>Rise in investment</a:t>
            </a:r>
          </a:p>
        </p:txBody>
      </p:sp>
      <p:sp>
        <p:nvSpPr>
          <p:cNvPr id="402485" name="AutoShape 53"/>
          <p:cNvSpPr>
            <a:spLocks noChangeArrowheads="1"/>
          </p:cNvSpPr>
          <p:nvPr/>
        </p:nvSpPr>
        <p:spPr bwMode="auto">
          <a:xfrm>
            <a:off x="6565900" y="5591445"/>
            <a:ext cx="1892300" cy="411036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22225">
            <a:solidFill>
              <a:schemeClr val="accent1"/>
            </a:solidFill>
            <a:round/>
            <a:headEnd type="none" w="sm" len="sm"/>
            <a:tailEnd type="none" w="sm" len="sm"/>
          </a:ln>
          <a:effectLst/>
        </p:spPr>
        <p:txBody>
          <a:bodyPr wrap="square" lIns="90000" tIns="46800" rIns="90000" bIns="46800" anchor="ctr">
            <a:spAutoFit/>
          </a:bodyPr>
          <a:lstStyle/>
          <a:p>
            <a:pPr algn="ctr" defTabSz="762000"/>
            <a:r>
              <a:rPr lang="en-GB" sz="1800" dirty="0">
                <a:solidFill>
                  <a:schemeClr val="folHlink"/>
                </a:solidFill>
                <a:latin typeface="Arial" charset="0"/>
              </a:rPr>
              <a:t>New equilibrium</a:t>
            </a:r>
          </a:p>
        </p:txBody>
      </p:sp>
      <p:sp>
        <p:nvSpPr>
          <p:cNvPr id="402486" name="Text Box 5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/>
            <a:r>
              <a:rPr lang="el-GR" b="1" dirty="0">
                <a:solidFill>
                  <a:srgbClr val="056147"/>
                </a:solidFill>
                <a:latin typeface="Arial" charset="0"/>
              </a:rPr>
              <a:t>Επίδραση ενός τεχνολογικού </a:t>
            </a:r>
            <a:r>
              <a:rPr lang="el-GR" b="1" dirty="0" smtClean="0">
                <a:solidFill>
                  <a:srgbClr val="056147"/>
                </a:solidFill>
                <a:latin typeface="Arial" charset="0"/>
              </a:rPr>
              <a:t>επιτεύγματος</a:t>
            </a:r>
            <a:endParaRPr lang="en-GB" b="1" dirty="0">
              <a:solidFill>
                <a:srgbClr val="056147"/>
              </a:solidFill>
              <a:latin typeface="Arial" charset="0"/>
            </a:endParaRP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2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02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02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2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2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02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02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02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02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2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402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02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02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024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024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024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024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402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02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02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2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024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024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024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024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402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402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024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024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02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02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024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024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024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024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024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024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02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02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402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402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4" dur="500"/>
                                        <p:tgtEl>
                                          <p:spTgt spid="402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402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402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402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402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402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402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3" dur="500"/>
                                        <p:tgtEl>
                                          <p:spTgt spid="402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2435" grpId="0" animBg="1"/>
      <p:bldP spid="402436" grpId="0" animBg="1"/>
      <p:bldP spid="402438" grpId="0" autoUpdateAnimBg="0"/>
      <p:bldP spid="402439" grpId="0" autoUpdateAnimBg="0"/>
      <p:bldP spid="402473" grpId="0" animBg="1"/>
      <p:bldP spid="402483" grpId="0" animBg="1" autoUpdateAnimBg="0"/>
      <p:bldP spid="402484" grpId="0" animBg="1" autoUpdateAnimBg="0"/>
      <p:bldP spid="402485" grpId="0" animBg="1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482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  <a:buClr>
                <a:srgbClr val="646B86"/>
              </a:buClr>
            </a:pPr>
            <a:r>
              <a:rPr lang="el-GR" dirty="0" smtClean="0">
                <a:solidFill>
                  <a:srgbClr val="8A785E"/>
                </a:solidFill>
              </a:rPr>
              <a:t>Τεχνολογική πρόοδο</a:t>
            </a:r>
            <a:endParaRPr lang="en-GB" dirty="0">
              <a:solidFill>
                <a:srgbClr val="8A785E"/>
              </a:solidFill>
            </a:endParaRPr>
          </a:p>
          <a:p>
            <a:pPr lvl="1">
              <a:lnSpc>
                <a:spcPct val="150000"/>
              </a:lnSpc>
              <a:buClr>
                <a:srgbClr val="8A785E"/>
              </a:buClr>
            </a:pPr>
            <a:r>
              <a:rPr lang="el-GR" dirty="0" smtClean="0">
                <a:solidFill>
                  <a:srgbClr val="8A785E"/>
                </a:solidFill>
              </a:rPr>
              <a:t>η σημασία της παραγωγικότητας</a:t>
            </a:r>
            <a:endParaRPr lang="en-GB" dirty="0">
              <a:solidFill>
                <a:srgbClr val="8A785E"/>
              </a:solidFill>
            </a:endParaRPr>
          </a:p>
          <a:p>
            <a:pPr lvl="1">
              <a:lnSpc>
                <a:spcPct val="150000"/>
              </a:lnSpc>
              <a:buClr>
                <a:srgbClr val="8A785E"/>
              </a:buClr>
            </a:pPr>
            <a:r>
              <a:rPr lang="el-GR" dirty="0" smtClean="0">
                <a:solidFill>
                  <a:srgbClr val="8A785E"/>
                </a:solidFill>
              </a:rPr>
              <a:t>η επίπτωση της τεχνολογικής προόδου στην παραγωγή</a:t>
            </a:r>
            <a:endParaRPr lang="en-GB" dirty="0">
              <a:solidFill>
                <a:srgbClr val="8A785E"/>
              </a:solidFill>
            </a:endParaRPr>
          </a:p>
          <a:p>
            <a:pPr lvl="2">
              <a:lnSpc>
                <a:spcPct val="150000"/>
              </a:lnSpc>
            </a:pPr>
            <a:r>
              <a:rPr lang="el-GR" dirty="0" smtClean="0"/>
              <a:t>πορεία μεγέθυνσης σταθερής κατάστασης</a:t>
            </a:r>
            <a:endParaRPr lang="en-GB" dirty="0"/>
          </a:p>
        </p:txBody>
      </p:sp>
      <p:sp>
        <p:nvSpPr>
          <p:cNvPr id="404485" name="Rectangle 5"/>
          <p:cNvSpPr>
            <a:spLocks noGrp="1"/>
          </p:cNvSpPr>
          <p:nvPr>
            <p:ph type="title"/>
          </p:nvPr>
        </p:nvSpPr>
        <p:spPr>
          <a:xfrm>
            <a:off x="243568" y="239033"/>
            <a:ext cx="8534400" cy="936625"/>
          </a:xfrm>
          <a:noFill/>
          <a:ln/>
        </p:spPr>
        <p:txBody>
          <a:bodyPr anchor="ctr"/>
          <a:lstStyle/>
          <a:p>
            <a:r>
              <a:rPr lang="el-GR" sz="3200" dirty="0" smtClean="0"/>
              <a:t>Οικονομική Μεγέθυνση με τεχνολογική πρόοδο</a:t>
            </a:r>
            <a:endParaRPr lang="en-GB" sz="3200" dirty="0"/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530" name="Rectangle 2"/>
          <p:cNvSpPr>
            <a:spLocks noChangeArrowheads="1"/>
          </p:cNvSpPr>
          <p:nvPr/>
        </p:nvSpPr>
        <p:spPr bwMode="auto">
          <a:xfrm>
            <a:off x="1066800" y="965200"/>
            <a:ext cx="7450138" cy="5181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06531" name="Line 3"/>
          <p:cNvSpPr>
            <a:spLocks noChangeShapeType="1"/>
          </p:cNvSpPr>
          <p:nvPr/>
        </p:nvSpPr>
        <p:spPr bwMode="auto">
          <a:xfrm>
            <a:off x="1066800" y="812800"/>
            <a:ext cx="0" cy="5334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lg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06532" name="Line 4"/>
          <p:cNvSpPr>
            <a:spLocks noChangeShapeType="1"/>
          </p:cNvSpPr>
          <p:nvPr/>
        </p:nvSpPr>
        <p:spPr bwMode="auto">
          <a:xfrm>
            <a:off x="1066800" y="6146800"/>
            <a:ext cx="7518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l-GR"/>
          </a:p>
        </p:txBody>
      </p:sp>
      <p:grpSp>
        <p:nvGrpSpPr>
          <p:cNvPr id="406533" name="Group 5"/>
          <p:cNvGrpSpPr>
            <a:grpSpLocks/>
          </p:cNvGrpSpPr>
          <p:nvPr/>
        </p:nvGrpSpPr>
        <p:grpSpPr bwMode="auto">
          <a:xfrm>
            <a:off x="1066800" y="3411538"/>
            <a:ext cx="7835900" cy="1711325"/>
            <a:chOff x="672" y="2149"/>
            <a:chExt cx="4936" cy="1078"/>
          </a:xfrm>
        </p:grpSpPr>
        <p:sp>
          <p:nvSpPr>
            <p:cNvPr id="406534" name="Line 6"/>
            <p:cNvSpPr>
              <a:spLocks noChangeShapeType="1"/>
            </p:cNvSpPr>
            <p:nvPr/>
          </p:nvSpPr>
          <p:spPr bwMode="auto">
            <a:xfrm flipV="1">
              <a:off x="672" y="2149"/>
              <a:ext cx="4139" cy="1078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06535" name="Rectangle 7"/>
            <p:cNvSpPr>
              <a:spLocks noChangeArrowheads="1"/>
            </p:cNvSpPr>
            <p:nvPr/>
          </p:nvSpPr>
          <p:spPr bwMode="auto">
            <a:xfrm>
              <a:off x="4026" y="2382"/>
              <a:ext cx="1582" cy="6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ctr" defTabSz="762000"/>
              <a:r>
                <a:rPr lang="el-GR" sz="2000" dirty="0">
                  <a:solidFill>
                    <a:schemeClr val="tx2"/>
                  </a:solidFill>
                  <a:latin typeface="Arial" charset="0"/>
                </a:rPr>
                <a:t>Χαμηλότερος </a:t>
              </a:r>
              <a:r>
                <a:rPr lang="el-GR" sz="2000" dirty="0" smtClean="0">
                  <a:solidFill>
                    <a:schemeClr val="tx2"/>
                  </a:solidFill>
                  <a:latin typeface="Arial" charset="0"/>
                </a:rPr>
                <a:t>ρυθμός</a:t>
              </a:r>
              <a:br>
                <a:rPr lang="el-GR" sz="2000" dirty="0" smtClean="0">
                  <a:solidFill>
                    <a:schemeClr val="tx2"/>
                  </a:solidFill>
                  <a:latin typeface="Arial" charset="0"/>
                </a:rPr>
              </a:br>
              <a:r>
                <a:rPr lang="el-GR" sz="2000" dirty="0" smtClean="0">
                  <a:solidFill>
                    <a:schemeClr val="tx2"/>
                  </a:solidFill>
                  <a:latin typeface="Arial" charset="0"/>
                </a:rPr>
                <a:t>τεχνολογικής</a:t>
              </a:r>
              <a:br>
                <a:rPr lang="el-GR" sz="2000" dirty="0" smtClean="0">
                  <a:solidFill>
                    <a:schemeClr val="tx2"/>
                  </a:solidFill>
                  <a:latin typeface="Arial" charset="0"/>
                </a:rPr>
              </a:br>
              <a:r>
                <a:rPr lang="el-GR" sz="2000" dirty="0" smtClean="0">
                  <a:solidFill>
                    <a:schemeClr val="tx2"/>
                  </a:solidFill>
                  <a:latin typeface="Arial" charset="0"/>
                </a:rPr>
                <a:t>προόδου</a:t>
              </a:r>
              <a:endParaRPr lang="en-GB" sz="2000" dirty="0">
                <a:solidFill>
                  <a:schemeClr val="tx2"/>
                </a:solidFill>
                <a:latin typeface="Arial" charset="0"/>
              </a:endParaRPr>
            </a:p>
          </p:txBody>
        </p:sp>
      </p:grpSp>
      <p:sp>
        <p:nvSpPr>
          <p:cNvPr id="406537" name="Line 9"/>
          <p:cNvSpPr>
            <a:spLocks noChangeShapeType="1"/>
          </p:cNvSpPr>
          <p:nvPr/>
        </p:nvSpPr>
        <p:spPr bwMode="auto">
          <a:xfrm flipV="1">
            <a:off x="1066800" y="1566863"/>
            <a:ext cx="6215063" cy="3538537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06538" name="Rectangle 10"/>
          <p:cNvSpPr>
            <a:spLocks noChangeArrowheads="1"/>
          </p:cNvSpPr>
          <p:nvPr/>
        </p:nvSpPr>
        <p:spPr bwMode="auto">
          <a:xfrm>
            <a:off x="6432999" y="2013805"/>
            <a:ext cx="2408928" cy="1016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l-GR" sz="2000" dirty="0">
                <a:solidFill>
                  <a:schemeClr val="hlink"/>
                </a:solidFill>
                <a:latin typeface="Arial" charset="0"/>
              </a:rPr>
              <a:t>Υψηλότερος </a:t>
            </a:r>
            <a:r>
              <a:rPr lang="el-GR" sz="2000" dirty="0" smtClean="0">
                <a:solidFill>
                  <a:schemeClr val="hlink"/>
                </a:solidFill>
                <a:latin typeface="Arial" charset="0"/>
              </a:rPr>
              <a:t>ρυθμός</a:t>
            </a:r>
            <a:br>
              <a:rPr lang="el-GR" sz="2000" dirty="0" smtClean="0">
                <a:solidFill>
                  <a:schemeClr val="hlink"/>
                </a:solidFill>
                <a:latin typeface="Arial" charset="0"/>
              </a:rPr>
            </a:br>
            <a:r>
              <a:rPr lang="el-GR" sz="2000" dirty="0" smtClean="0">
                <a:solidFill>
                  <a:schemeClr val="hlink"/>
                </a:solidFill>
                <a:latin typeface="Arial" charset="0"/>
              </a:rPr>
              <a:t>τεχνολογικής</a:t>
            </a:r>
            <a:br>
              <a:rPr lang="el-GR" sz="2000" dirty="0" smtClean="0">
                <a:solidFill>
                  <a:schemeClr val="hlink"/>
                </a:solidFill>
                <a:latin typeface="Arial" charset="0"/>
              </a:rPr>
            </a:br>
            <a:r>
              <a:rPr lang="el-GR" sz="2000" dirty="0" smtClean="0">
                <a:solidFill>
                  <a:schemeClr val="hlink"/>
                </a:solidFill>
                <a:latin typeface="Arial" charset="0"/>
              </a:rPr>
              <a:t>προόδου</a:t>
            </a:r>
            <a:endParaRPr lang="en-GB" sz="2000" dirty="0">
              <a:solidFill>
                <a:schemeClr val="hlink"/>
              </a:solidFill>
              <a:latin typeface="Arial" charset="0"/>
            </a:endParaRPr>
          </a:p>
        </p:txBody>
      </p:sp>
      <p:sp>
        <p:nvSpPr>
          <p:cNvPr id="406539" name="Rectangle 11"/>
          <p:cNvSpPr>
            <a:spLocks noChangeArrowheads="1"/>
          </p:cNvSpPr>
          <p:nvPr/>
        </p:nvSpPr>
        <p:spPr bwMode="auto">
          <a:xfrm>
            <a:off x="4395788" y="6297613"/>
            <a:ext cx="1059329" cy="431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l-GR" sz="2200" dirty="0">
                <a:latin typeface="Arial" charset="0"/>
              </a:rPr>
              <a:t>Χρόνος</a:t>
            </a:r>
            <a:endParaRPr lang="en-GB" sz="2200" dirty="0">
              <a:latin typeface="Arial" charset="0"/>
            </a:endParaRPr>
          </a:p>
        </p:txBody>
      </p:sp>
      <p:sp>
        <p:nvSpPr>
          <p:cNvPr id="406540" name="Rectangle 12"/>
          <p:cNvSpPr>
            <a:spLocks noChangeArrowheads="1"/>
          </p:cNvSpPr>
          <p:nvPr/>
        </p:nvSpPr>
        <p:spPr bwMode="auto">
          <a:xfrm rot="16200000">
            <a:off x="-257674" y="3428342"/>
            <a:ext cx="1580561" cy="431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l-GR" sz="2200" dirty="0">
                <a:latin typeface="Arial" charset="0"/>
              </a:rPr>
              <a:t>Παραγωγή </a:t>
            </a:r>
            <a:endParaRPr lang="en-GB" sz="2200" dirty="0">
              <a:latin typeface="Arial" charset="0"/>
            </a:endParaRPr>
          </a:p>
        </p:txBody>
      </p:sp>
      <p:sp>
        <p:nvSpPr>
          <p:cNvPr id="406541" name="Text Box 13"/>
          <p:cNvSpPr txBox="1">
            <a:spLocks noChangeArrowheads="1"/>
          </p:cNvSpPr>
          <p:nvPr/>
        </p:nvSpPr>
        <p:spPr bwMode="auto">
          <a:xfrm>
            <a:off x="0" y="16922"/>
            <a:ext cx="9144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/>
            <a:r>
              <a:rPr lang="el-GR" b="1" dirty="0">
                <a:solidFill>
                  <a:srgbClr val="A50021"/>
                </a:solidFill>
                <a:latin typeface="Arial" charset="0"/>
              </a:rPr>
              <a:t>Επίδραση της τεχνολογικής προόδου στους</a:t>
            </a:r>
          </a:p>
          <a:p>
            <a:pPr algn="ctr"/>
            <a:r>
              <a:rPr lang="el-GR" b="1" dirty="0">
                <a:solidFill>
                  <a:srgbClr val="A50021"/>
                </a:solidFill>
                <a:latin typeface="Arial" charset="0"/>
              </a:rPr>
              <a:t>ρυθμούς </a:t>
            </a:r>
            <a:r>
              <a:rPr lang="el-GR" b="1" dirty="0" smtClean="0">
                <a:solidFill>
                  <a:srgbClr val="A50021"/>
                </a:solidFill>
                <a:latin typeface="Arial" charset="0"/>
              </a:rPr>
              <a:t>μεγέθυνσης</a:t>
            </a:r>
            <a:endParaRPr lang="en-GB" b="1" dirty="0">
              <a:solidFill>
                <a:srgbClr val="A50021"/>
              </a:solidFill>
              <a:latin typeface="Arial" charset="0"/>
            </a:endParaRP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6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/>
          </p:cNvSpPr>
          <p:nvPr>
            <p:ph type="body" idx="1"/>
          </p:nvPr>
        </p:nvSpPr>
        <p:spPr>
          <a:xfrm>
            <a:off x="301625" y="1393372"/>
            <a:ext cx="8534400" cy="2728686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600"/>
              </a:spcBef>
              <a:buClr>
                <a:srgbClr val="646B86"/>
              </a:buClr>
            </a:pPr>
            <a:r>
              <a:rPr lang="el-GR" dirty="0" smtClean="0">
                <a:solidFill>
                  <a:srgbClr val="8A785E"/>
                </a:solidFill>
              </a:rPr>
              <a:t>Τεχνολογική πρόοδο</a:t>
            </a:r>
            <a:endParaRPr lang="en-GB" dirty="0">
              <a:solidFill>
                <a:srgbClr val="8A785E"/>
              </a:solidFill>
            </a:endParaRPr>
          </a:p>
          <a:p>
            <a:pPr lvl="1">
              <a:lnSpc>
                <a:spcPct val="150000"/>
              </a:lnSpc>
              <a:spcBef>
                <a:spcPts val="600"/>
              </a:spcBef>
              <a:buClr>
                <a:srgbClr val="8A785E"/>
              </a:buClr>
            </a:pPr>
            <a:r>
              <a:rPr lang="el-GR" dirty="0" smtClean="0">
                <a:solidFill>
                  <a:srgbClr val="8A785E"/>
                </a:solidFill>
              </a:rPr>
              <a:t>η σημασία της παραγωγικότητας</a:t>
            </a:r>
            <a:endParaRPr lang="en-GB" dirty="0">
              <a:solidFill>
                <a:srgbClr val="8A785E"/>
              </a:solidFill>
            </a:endParaRPr>
          </a:p>
          <a:p>
            <a:pPr lvl="1">
              <a:lnSpc>
                <a:spcPct val="150000"/>
              </a:lnSpc>
              <a:spcBef>
                <a:spcPts val="600"/>
              </a:spcBef>
              <a:buClr>
                <a:srgbClr val="8A785E"/>
              </a:buClr>
            </a:pPr>
            <a:r>
              <a:rPr lang="el-GR" dirty="0" smtClean="0">
                <a:solidFill>
                  <a:srgbClr val="8A785E"/>
                </a:solidFill>
              </a:rPr>
              <a:t>η επίπτωση της τεχνολογικής προόδου στην παραγωγή</a:t>
            </a:r>
            <a:endParaRPr lang="en-GB" dirty="0">
              <a:solidFill>
                <a:srgbClr val="8A785E"/>
              </a:solidFill>
            </a:endParaRPr>
          </a:p>
          <a:p>
            <a:pPr lvl="2">
              <a:lnSpc>
                <a:spcPct val="150000"/>
              </a:lnSpc>
              <a:spcBef>
                <a:spcPts val="600"/>
              </a:spcBef>
              <a:buClr>
                <a:srgbClr val="8A785E"/>
              </a:buClr>
            </a:pPr>
            <a:r>
              <a:rPr lang="el-GR" dirty="0" smtClean="0">
                <a:solidFill>
                  <a:srgbClr val="8A785E"/>
                </a:solidFill>
              </a:rPr>
              <a:t>Πορεία μεγέθυνσης σταθερής κατάστασης</a:t>
            </a:r>
            <a:endParaRPr lang="en-GB" dirty="0">
              <a:solidFill>
                <a:srgbClr val="8A785E"/>
              </a:solidFill>
            </a:endParaRPr>
          </a:p>
        </p:txBody>
      </p:sp>
      <p:sp>
        <p:nvSpPr>
          <p:cNvPr id="408580" name="Rectangle 4"/>
          <p:cNvSpPr>
            <a:spLocks/>
          </p:cNvSpPr>
          <p:nvPr/>
        </p:nvSpPr>
        <p:spPr bwMode="auto">
          <a:xfrm>
            <a:off x="301625" y="4703078"/>
            <a:ext cx="8534400" cy="1704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spcBef>
                <a:spcPct val="30000"/>
              </a:spcBef>
              <a:buClr>
                <a:srgbClr val="BC9400"/>
              </a:buClr>
              <a:buSzPct val="70000"/>
              <a:buFont typeface="Wingdings" pitchFamily="2" charset="2"/>
              <a:buChar char="¡"/>
            </a:pPr>
            <a:r>
              <a:rPr lang="el-GR" sz="2600" dirty="0" smtClean="0">
                <a:solidFill>
                  <a:srgbClr val="19323F"/>
                </a:solidFill>
                <a:latin typeface="Arial" charset="0"/>
              </a:rPr>
              <a:t>το αποτέλεσμα της αύξησης του ποσοστού αποταμίευσης</a:t>
            </a:r>
            <a:endParaRPr lang="en-GB" sz="2600" dirty="0">
              <a:solidFill>
                <a:srgbClr val="19323F"/>
              </a:solidFill>
              <a:latin typeface="Arial" charset="0"/>
            </a:endParaRPr>
          </a:p>
          <a:p>
            <a:pPr marL="1143000" lvl="2" indent="-228600">
              <a:spcBef>
                <a:spcPct val="30000"/>
              </a:spcBef>
              <a:buClr>
                <a:srgbClr val="660066"/>
              </a:buClr>
              <a:buSzPct val="75000"/>
              <a:buFont typeface="Wingdings 2" pitchFamily="18" charset="2"/>
              <a:buChar char="÷"/>
            </a:pPr>
            <a:r>
              <a:rPr lang="el-GR" sz="2300" dirty="0" smtClean="0">
                <a:solidFill>
                  <a:srgbClr val="1E495C"/>
                </a:solidFill>
                <a:latin typeface="Arial" charset="0"/>
              </a:rPr>
              <a:t>μετακίνηση σε υψηλότερη πορεία σταθερής ανάπτυξης</a:t>
            </a:r>
            <a:endParaRPr lang="en-GB" sz="2300" dirty="0">
              <a:solidFill>
                <a:srgbClr val="1E495C"/>
              </a:solidFill>
              <a:latin typeface="Arial" charset="0"/>
            </a:endParaRPr>
          </a:p>
        </p:txBody>
      </p:sp>
      <p:sp>
        <p:nvSpPr>
          <p:cNvPr id="408582" name="Rectangle 6"/>
          <p:cNvSpPr>
            <a:spLocks noGrp="1"/>
          </p:cNvSpPr>
          <p:nvPr>
            <p:ph type="title"/>
          </p:nvPr>
        </p:nvSpPr>
        <p:spPr>
          <a:xfrm>
            <a:off x="258082" y="210003"/>
            <a:ext cx="8534400" cy="951139"/>
          </a:xfrm>
          <a:noFill/>
          <a:ln/>
        </p:spPr>
        <p:txBody>
          <a:bodyPr anchor="ctr"/>
          <a:lstStyle/>
          <a:p>
            <a:r>
              <a:rPr lang="el-GR" sz="3200" dirty="0" smtClean="0"/>
              <a:t>Οικονομική Μεγέθυνση με τεχνολογική πρόοδο</a:t>
            </a:r>
            <a:endParaRPr lang="en-GB" sz="3200" dirty="0"/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08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4085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8580" grpId="0" build="p" bldLvl="3" autoUpdateAnimBg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626" name="Rectangle 2"/>
          <p:cNvSpPr>
            <a:spLocks noChangeArrowheads="1"/>
          </p:cNvSpPr>
          <p:nvPr/>
        </p:nvSpPr>
        <p:spPr bwMode="auto">
          <a:xfrm>
            <a:off x="874713" y="855663"/>
            <a:ext cx="7450137" cy="53101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10627" name="Line 3"/>
          <p:cNvSpPr>
            <a:spLocks noChangeShapeType="1"/>
          </p:cNvSpPr>
          <p:nvPr/>
        </p:nvSpPr>
        <p:spPr bwMode="auto">
          <a:xfrm>
            <a:off x="874713" y="831850"/>
            <a:ext cx="0" cy="5334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lg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10628" name="Line 4"/>
          <p:cNvSpPr>
            <a:spLocks noChangeShapeType="1"/>
          </p:cNvSpPr>
          <p:nvPr/>
        </p:nvSpPr>
        <p:spPr bwMode="auto">
          <a:xfrm>
            <a:off x="874713" y="6165850"/>
            <a:ext cx="7518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10629" name="Rectangle 5"/>
          <p:cNvSpPr>
            <a:spLocks noChangeArrowheads="1"/>
          </p:cNvSpPr>
          <p:nvPr/>
        </p:nvSpPr>
        <p:spPr bwMode="auto">
          <a:xfrm>
            <a:off x="4203700" y="6316663"/>
            <a:ext cx="978729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l-GR" sz="2000" dirty="0">
                <a:solidFill>
                  <a:schemeClr val="bg2"/>
                </a:solidFill>
                <a:latin typeface="Arial" charset="0"/>
              </a:rPr>
              <a:t>Χρόνος</a:t>
            </a:r>
            <a:endParaRPr lang="en-GB" sz="2000" dirty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410630" name="Rectangle 6"/>
          <p:cNvSpPr>
            <a:spLocks noChangeArrowheads="1"/>
          </p:cNvSpPr>
          <p:nvPr/>
        </p:nvSpPr>
        <p:spPr bwMode="auto">
          <a:xfrm rot="16200000">
            <a:off x="-208635" y="3500881"/>
            <a:ext cx="1452321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l-GR" sz="2000" dirty="0">
                <a:solidFill>
                  <a:schemeClr val="bg2"/>
                </a:solidFill>
                <a:latin typeface="Arial" charset="0"/>
              </a:rPr>
              <a:t>Παραγωγή </a:t>
            </a:r>
            <a:endParaRPr lang="en-GB" sz="2000" dirty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410632" name="Line 8"/>
          <p:cNvSpPr>
            <a:spLocks noChangeShapeType="1"/>
          </p:cNvSpPr>
          <p:nvPr/>
        </p:nvSpPr>
        <p:spPr bwMode="auto">
          <a:xfrm flipV="1">
            <a:off x="874713" y="3124200"/>
            <a:ext cx="7094537" cy="1847850"/>
          </a:xfrm>
          <a:prstGeom prst="line">
            <a:avLst/>
          </a:prstGeom>
          <a:noFill/>
          <a:ln w="25400">
            <a:solidFill>
              <a:schemeClr val="tx2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10633" name="Rectangle 9"/>
          <p:cNvSpPr>
            <a:spLocks noChangeArrowheads="1"/>
          </p:cNvSpPr>
          <p:nvPr/>
        </p:nvSpPr>
        <p:spPr bwMode="auto">
          <a:xfrm>
            <a:off x="5434763" y="2050799"/>
            <a:ext cx="2890087" cy="708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l-GR" sz="2000" dirty="0">
                <a:solidFill>
                  <a:schemeClr val="tx2"/>
                </a:solidFill>
                <a:latin typeface="Arial" charset="0"/>
              </a:rPr>
              <a:t>Μονοπάτι </a:t>
            </a:r>
            <a:r>
              <a:rPr lang="el-GR" sz="2000" dirty="0" smtClean="0">
                <a:solidFill>
                  <a:schemeClr val="tx2"/>
                </a:solidFill>
                <a:latin typeface="Arial" charset="0"/>
              </a:rPr>
              <a:t>μεγέθυνσης</a:t>
            </a:r>
            <a:br>
              <a:rPr lang="el-GR" sz="2000" dirty="0" smtClean="0">
                <a:solidFill>
                  <a:schemeClr val="tx2"/>
                </a:solidFill>
                <a:latin typeface="Arial" charset="0"/>
              </a:rPr>
            </a:br>
            <a:r>
              <a:rPr lang="el-GR" sz="2000" dirty="0" smtClean="0">
                <a:solidFill>
                  <a:schemeClr val="tx2"/>
                </a:solidFill>
                <a:latin typeface="Arial" charset="0"/>
              </a:rPr>
              <a:t>σταθερής </a:t>
            </a:r>
            <a:r>
              <a:rPr lang="el-GR" sz="2000" dirty="0">
                <a:solidFill>
                  <a:schemeClr val="tx2"/>
                </a:solidFill>
                <a:latin typeface="Arial" charset="0"/>
              </a:rPr>
              <a:t>κατάστασης 1</a:t>
            </a:r>
            <a:endParaRPr lang="en-GB" sz="2000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410635" name="Rectangle 11"/>
          <p:cNvSpPr>
            <a:spLocks noChangeArrowheads="1"/>
          </p:cNvSpPr>
          <p:nvPr/>
        </p:nvSpPr>
        <p:spPr bwMode="auto">
          <a:xfrm>
            <a:off x="1101090" y="3494258"/>
            <a:ext cx="1619033" cy="1016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l-GR" sz="2000" dirty="0" smtClean="0">
                <a:solidFill>
                  <a:schemeClr val="folHlink"/>
                </a:solidFill>
                <a:latin typeface="Arial" charset="0"/>
              </a:rPr>
              <a:t>Μονοπάτι</a:t>
            </a:r>
            <a:br>
              <a:rPr lang="el-GR" sz="2000" dirty="0" smtClean="0">
                <a:solidFill>
                  <a:schemeClr val="folHlink"/>
                </a:solidFill>
                <a:latin typeface="Arial" charset="0"/>
              </a:rPr>
            </a:br>
            <a:r>
              <a:rPr lang="el-GR" sz="2000" dirty="0" smtClean="0">
                <a:solidFill>
                  <a:schemeClr val="folHlink"/>
                </a:solidFill>
                <a:latin typeface="Arial" charset="0"/>
              </a:rPr>
              <a:t>πραγματικής</a:t>
            </a:r>
            <a:br>
              <a:rPr lang="el-GR" sz="2000" dirty="0" smtClean="0">
                <a:solidFill>
                  <a:schemeClr val="folHlink"/>
                </a:solidFill>
                <a:latin typeface="Arial" charset="0"/>
              </a:rPr>
            </a:br>
            <a:r>
              <a:rPr lang="el-GR" sz="2000" dirty="0" smtClean="0">
                <a:solidFill>
                  <a:schemeClr val="folHlink"/>
                </a:solidFill>
                <a:latin typeface="Arial" charset="0"/>
              </a:rPr>
              <a:t>μεγέθυνσης</a:t>
            </a:r>
            <a:endParaRPr lang="en-GB" sz="2000" dirty="0">
              <a:solidFill>
                <a:schemeClr val="folHlink"/>
              </a:solidFill>
              <a:latin typeface="Arial" charset="0"/>
            </a:endParaRPr>
          </a:p>
        </p:txBody>
      </p:sp>
      <p:sp>
        <p:nvSpPr>
          <p:cNvPr id="410637" name="Line 13"/>
          <p:cNvSpPr>
            <a:spLocks noChangeShapeType="1"/>
          </p:cNvSpPr>
          <p:nvPr/>
        </p:nvSpPr>
        <p:spPr bwMode="auto">
          <a:xfrm flipH="1">
            <a:off x="857250" y="4535488"/>
            <a:ext cx="1701800" cy="434975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10639" name="Line 15" descr="Parchment"/>
          <p:cNvSpPr>
            <a:spLocks noChangeShapeType="1"/>
          </p:cNvSpPr>
          <p:nvPr/>
        </p:nvSpPr>
        <p:spPr bwMode="auto">
          <a:xfrm flipV="1">
            <a:off x="5483175" y="3765550"/>
            <a:ext cx="220093" cy="759347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10640" name="AutoShape 16" descr="Parchment"/>
          <p:cNvSpPr>
            <a:spLocks noChangeArrowheads="1"/>
          </p:cNvSpPr>
          <p:nvPr/>
        </p:nvSpPr>
        <p:spPr bwMode="auto">
          <a:xfrm>
            <a:off x="4478338" y="4229105"/>
            <a:ext cx="2803525" cy="1068383"/>
          </a:xfrm>
          <a:prstGeom prst="roundRect">
            <a:avLst>
              <a:gd name="adj" fmla="val 16667"/>
            </a:avLst>
          </a:prstGeom>
          <a:blipFill dpi="0" rotWithShape="0">
            <a:blip r:embed="rId3" cstate="print"/>
            <a:srcRect/>
            <a:tile tx="0" ty="0" sx="100000" sy="100000" flip="none" algn="tl"/>
          </a:blip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900">
                <a:solidFill>
                  <a:schemeClr val="accent1"/>
                </a:solidFill>
                <a:latin typeface="Arial" charset="0"/>
              </a:rPr>
              <a:t>Slope determined</a:t>
            </a:r>
          </a:p>
          <a:p>
            <a:pPr algn="ctr"/>
            <a:r>
              <a:rPr lang="en-GB" sz="1900">
                <a:solidFill>
                  <a:schemeClr val="accent1"/>
                </a:solidFill>
                <a:latin typeface="Arial" charset="0"/>
              </a:rPr>
              <a:t>by rate of</a:t>
            </a:r>
          </a:p>
          <a:p>
            <a:pPr algn="ctr"/>
            <a:r>
              <a:rPr lang="en-GB" sz="1900">
                <a:solidFill>
                  <a:schemeClr val="accent1"/>
                </a:solidFill>
                <a:latin typeface="Arial" charset="0"/>
              </a:rPr>
              <a:t>technological progress</a:t>
            </a:r>
            <a:endParaRPr lang="en-GB" sz="2000">
              <a:solidFill>
                <a:schemeClr val="accent1"/>
              </a:solidFill>
              <a:latin typeface="Arial" charset="0"/>
            </a:endParaRPr>
          </a:p>
        </p:txBody>
      </p:sp>
      <p:sp>
        <p:nvSpPr>
          <p:cNvPr id="410641" name="Text Box 17"/>
          <p:cNvSpPr txBox="1">
            <a:spLocks noChangeArrowheads="1"/>
          </p:cNvSpPr>
          <p:nvPr/>
        </p:nvSpPr>
        <p:spPr bwMode="auto">
          <a:xfrm>
            <a:off x="0" y="0"/>
            <a:ext cx="91440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/>
            <a:r>
              <a:rPr lang="el-GR" sz="2500" b="1" dirty="0">
                <a:solidFill>
                  <a:srgbClr val="6E006E"/>
                </a:solidFill>
                <a:latin typeface="Arial" charset="0"/>
              </a:rPr>
              <a:t>Επίδραση μιας αύξησης στο ποσοστό </a:t>
            </a:r>
            <a:r>
              <a:rPr lang="el-GR" sz="2500" b="1" dirty="0" smtClean="0">
                <a:solidFill>
                  <a:srgbClr val="6E006E"/>
                </a:solidFill>
                <a:latin typeface="Arial" charset="0"/>
              </a:rPr>
              <a:t>αποταμίευσης,</a:t>
            </a:r>
            <a:br>
              <a:rPr lang="el-GR" sz="2500" b="1" dirty="0" smtClean="0">
                <a:solidFill>
                  <a:srgbClr val="6E006E"/>
                </a:solidFill>
                <a:latin typeface="Arial" charset="0"/>
              </a:rPr>
            </a:br>
            <a:r>
              <a:rPr lang="el-GR" sz="2500" b="1" dirty="0" smtClean="0">
                <a:solidFill>
                  <a:srgbClr val="6E006E"/>
                </a:solidFill>
                <a:latin typeface="Arial" charset="0"/>
              </a:rPr>
              <a:t>με </a:t>
            </a:r>
            <a:r>
              <a:rPr lang="el-GR" sz="2500" b="1" dirty="0">
                <a:solidFill>
                  <a:srgbClr val="6E006E"/>
                </a:solidFill>
                <a:latin typeface="Arial" charset="0"/>
              </a:rPr>
              <a:t>ένα δεδομένο ποσοστό τεχνολογικής </a:t>
            </a:r>
            <a:r>
              <a:rPr lang="el-GR" sz="2500" b="1" dirty="0" smtClean="0">
                <a:solidFill>
                  <a:srgbClr val="6E006E"/>
                </a:solidFill>
                <a:latin typeface="Arial" charset="0"/>
              </a:rPr>
              <a:t>προόδου</a:t>
            </a:r>
            <a:endParaRPr lang="en-GB" sz="2500" b="1" dirty="0">
              <a:solidFill>
                <a:srgbClr val="6E006E"/>
              </a:solidFill>
              <a:latin typeface="Arial" charset="0"/>
            </a:endParaRP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674" name="Rectangle 2"/>
          <p:cNvSpPr>
            <a:spLocks noChangeArrowheads="1"/>
          </p:cNvSpPr>
          <p:nvPr/>
        </p:nvSpPr>
        <p:spPr bwMode="auto">
          <a:xfrm>
            <a:off x="874713" y="855663"/>
            <a:ext cx="7450137" cy="53101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grpSp>
        <p:nvGrpSpPr>
          <p:cNvPr id="412675" name="Group 3"/>
          <p:cNvGrpSpPr>
            <a:grpSpLocks/>
          </p:cNvGrpSpPr>
          <p:nvPr/>
        </p:nvGrpSpPr>
        <p:grpSpPr bwMode="auto">
          <a:xfrm>
            <a:off x="874713" y="1000125"/>
            <a:ext cx="7324725" cy="2581275"/>
            <a:chOff x="551" y="630"/>
            <a:chExt cx="4614" cy="1626"/>
          </a:xfrm>
        </p:grpSpPr>
        <p:sp>
          <p:nvSpPr>
            <p:cNvPr id="412676" name="Line 4"/>
            <p:cNvSpPr>
              <a:spLocks noChangeShapeType="1"/>
            </p:cNvSpPr>
            <p:nvPr/>
          </p:nvSpPr>
          <p:spPr bwMode="auto">
            <a:xfrm flipV="1">
              <a:off x="551" y="1040"/>
              <a:ext cx="4449" cy="1216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12677" name="Rectangle 5"/>
            <p:cNvSpPr>
              <a:spLocks noChangeArrowheads="1"/>
            </p:cNvSpPr>
            <p:nvPr/>
          </p:nvSpPr>
          <p:spPr bwMode="auto">
            <a:xfrm>
              <a:off x="3344" y="630"/>
              <a:ext cx="1821" cy="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defTabSz="762000"/>
              <a:r>
                <a:rPr lang="el-GR" sz="2000" dirty="0">
                  <a:solidFill>
                    <a:schemeClr val="hlink"/>
                  </a:solidFill>
                  <a:latin typeface="Arial" charset="0"/>
                </a:rPr>
                <a:t>Μονοπάτι </a:t>
              </a:r>
              <a:r>
                <a:rPr lang="el-GR" sz="2000" dirty="0" smtClean="0">
                  <a:solidFill>
                    <a:schemeClr val="hlink"/>
                  </a:solidFill>
                  <a:latin typeface="Arial" charset="0"/>
                </a:rPr>
                <a:t>μεγέθυνσης</a:t>
              </a:r>
              <a:br>
                <a:rPr lang="el-GR" sz="2000" dirty="0" smtClean="0">
                  <a:solidFill>
                    <a:schemeClr val="hlink"/>
                  </a:solidFill>
                  <a:latin typeface="Arial" charset="0"/>
                </a:rPr>
              </a:br>
              <a:r>
                <a:rPr lang="el-GR" sz="2000" dirty="0" smtClean="0">
                  <a:solidFill>
                    <a:schemeClr val="hlink"/>
                  </a:solidFill>
                  <a:latin typeface="Arial" charset="0"/>
                </a:rPr>
                <a:t>σταθερής </a:t>
              </a:r>
              <a:r>
                <a:rPr lang="el-GR" sz="2000" dirty="0">
                  <a:solidFill>
                    <a:schemeClr val="hlink"/>
                  </a:solidFill>
                  <a:latin typeface="Arial" charset="0"/>
                </a:rPr>
                <a:t>κατάστασης 2</a:t>
              </a:r>
              <a:endParaRPr lang="en-GB" sz="2000" dirty="0">
                <a:solidFill>
                  <a:schemeClr val="hlink"/>
                </a:solidFill>
                <a:latin typeface="Arial" charset="0"/>
              </a:endParaRPr>
            </a:p>
          </p:txBody>
        </p:sp>
      </p:grpSp>
      <p:sp>
        <p:nvSpPr>
          <p:cNvPr id="412678" name="Line 6"/>
          <p:cNvSpPr>
            <a:spLocks noChangeShapeType="1"/>
          </p:cNvSpPr>
          <p:nvPr/>
        </p:nvSpPr>
        <p:spPr bwMode="auto">
          <a:xfrm>
            <a:off x="874713" y="831850"/>
            <a:ext cx="0" cy="5334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lg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12679" name="Line 7"/>
          <p:cNvSpPr>
            <a:spLocks noChangeShapeType="1"/>
          </p:cNvSpPr>
          <p:nvPr/>
        </p:nvSpPr>
        <p:spPr bwMode="auto">
          <a:xfrm>
            <a:off x="874713" y="6165850"/>
            <a:ext cx="7518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l-GR"/>
          </a:p>
        </p:txBody>
      </p:sp>
      <p:grpSp>
        <p:nvGrpSpPr>
          <p:cNvPr id="412682" name="Group 10"/>
          <p:cNvGrpSpPr>
            <a:grpSpLocks/>
          </p:cNvGrpSpPr>
          <p:nvPr/>
        </p:nvGrpSpPr>
        <p:grpSpPr bwMode="auto">
          <a:xfrm>
            <a:off x="2551113" y="1677988"/>
            <a:ext cx="6407150" cy="4079875"/>
            <a:chOff x="1607" y="1057"/>
            <a:chExt cx="4036" cy="2570"/>
          </a:xfrm>
        </p:grpSpPr>
        <p:sp>
          <p:nvSpPr>
            <p:cNvPr id="412683" name="Arc 11"/>
            <p:cNvSpPr>
              <a:spLocks/>
            </p:cNvSpPr>
            <p:nvPr/>
          </p:nvSpPr>
          <p:spPr bwMode="auto">
            <a:xfrm>
              <a:off x="1607" y="1397"/>
              <a:ext cx="4036" cy="2230"/>
            </a:xfrm>
            <a:custGeom>
              <a:avLst/>
              <a:gdLst>
                <a:gd name="G0" fmla="+- 20550 0 0"/>
                <a:gd name="G1" fmla="+- 19192 0 0"/>
                <a:gd name="G2" fmla="+- 21600 0 0"/>
                <a:gd name="T0" fmla="*/ 0 w 20550"/>
                <a:gd name="T1" fmla="*/ 12539 h 19192"/>
                <a:gd name="T2" fmla="*/ 10639 w 20550"/>
                <a:gd name="T3" fmla="*/ 0 h 19192"/>
                <a:gd name="T4" fmla="*/ 20550 w 20550"/>
                <a:gd name="T5" fmla="*/ 19192 h 19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550" h="19192" fill="none" extrusionOk="0">
                  <a:moveTo>
                    <a:pt x="0" y="12539"/>
                  </a:moveTo>
                  <a:cubicBezTo>
                    <a:pt x="1754" y="7120"/>
                    <a:pt x="5578" y="2613"/>
                    <a:pt x="10639" y="0"/>
                  </a:cubicBezTo>
                </a:path>
                <a:path w="20550" h="19192" stroke="0" extrusionOk="0">
                  <a:moveTo>
                    <a:pt x="0" y="12539"/>
                  </a:moveTo>
                  <a:cubicBezTo>
                    <a:pt x="1754" y="7120"/>
                    <a:pt x="5578" y="2613"/>
                    <a:pt x="10639" y="0"/>
                  </a:cubicBezTo>
                  <a:lnTo>
                    <a:pt x="20550" y="19192"/>
                  </a:lnTo>
                  <a:close/>
                </a:path>
              </a:pathLst>
            </a:custGeom>
            <a:noFill/>
            <a:ln w="38100" cap="rnd">
              <a:solidFill>
                <a:schemeClr val="folHlink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12684" name="Line 12"/>
            <p:cNvSpPr>
              <a:spLocks noChangeShapeType="1"/>
            </p:cNvSpPr>
            <p:nvPr/>
          </p:nvSpPr>
          <p:spPr bwMode="auto">
            <a:xfrm flipV="1">
              <a:off x="3687" y="1057"/>
              <a:ext cx="1248" cy="342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</p:grpSp>
      <p:grpSp>
        <p:nvGrpSpPr>
          <p:cNvPr id="412685" name="Group 13"/>
          <p:cNvGrpSpPr>
            <a:grpSpLocks/>
          </p:cNvGrpSpPr>
          <p:nvPr/>
        </p:nvGrpSpPr>
        <p:grpSpPr bwMode="auto">
          <a:xfrm>
            <a:off x="2395538" y="4548188"/>
            <a:ext cx="381000" cy="2066925"/>
            <a:chOff x="1509" y="2865"/>
            <a:chExt cx="240" cy="1302"/>
          </a:xfrm>
        </p:grpSpPr>
        <p:sp>
          <p:nvSpPr>
            <p:cNvPr id="412686" name="Line 14"/>
            <p:cNvSpPr>
              <a:spLocks noChangeShapeType="1"/>
            </p:cNvSpPr>
            <p:nvPr/>
          </p:nvSpPr>
          <p:spPr bwMode="auto">
            <a:xfrm>
              <a:off x="1615" y="2865"/>
              <a:ext cx="0" cy="100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12687" name="Rectangle 15"/>
            <p:cNvSpPr>
              <a:spLocks noChangeArrowheads="1"/>
            </p:cNvSpPr>
            <p:nvPr/>
          </p:nvSpPr>
          <p:spPr bwMode="auto">
            <a:xfrm>
              <a:off x="1509" y="3879"/>
              <a:ext cx="24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defTabSz="762000"/>
              <a:r>
                <a:rPr lang="en-GB" sz="2400" i="1">
                  <a:solidFill>
                    <a:schemeClr val="bg2"/>
                  </a:solidFill>
                  <a:latin typeface="Arial" charset="0"/>
                </a:rPr>
                <a:t>t</a:t>
              </a:r>
              <a:r>
                <a:rPr lang="en-GB" sz="2400" baseline="-25000">
                  <a:solidFill>
                    <a:schemeClr val="bg2"/>
                  </a:solidFill>
                  <a:latin typeface="Arial" charset="0"/>
                </a:rPr>
                <a:t>1</a:t>
              </a:r>
            </a:p>
          </p:txBody>
        </p:sp>
      </p:grpSp>
      <p:sp>
        <p:nvSpPr>
          <p:cNvPr id="412688" name="Line 16"/>
          <p:cNvSpPr>
            <a:spLocks noChangeShapeType="1"/>
          </p:cNvSpPr>
          <p:nvPr/>
        </p:nvSpPr>
        <p:spPr bwMode="auto">
          <a:xfrm flipV="1">
            <a:off x="874713" y="3124200"/>
            <a:ext cx="7094537" cy="1847850"/>
          </a:xfrm>
          <a:prstGeom prst="line">
            <a:avLst/>
          </a:prstGeom>
          <a:noFill/>
          <a:ln w="25400">
            <a:solidFill>
              <a:schemeClr val="tx2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grpSp>
        <p:nvGrpSpPr>
          <p:cNvPr id="412689" name="Group 17"/>
          <p:cNvGrpSpPr>
            <a:grpSpLocks/>
          </p:cNvGrpSpPr>
          <p:nvPr/>
        </p:nvGrpSpPr>
        <p:grpSpPr bwMode="auto">
          <a:xfrm>
            <a:off x="2698750" y="4291013"/>
            <a:ext cx="3546475" cy="1716087"/>
            <a:chOff x="1700" y="2687"/>
            <a:chExt cx="2261" cy="1097"/>
          </a:xfrm>
        </p:grpSpPr>
        <p:sp>
          <p:nvSpPr>
            <p:cNvPr id="412690" name="Line 18" descr="Parchment"/>
            <p:cNvSpPr>
              <a:spLocks noChangeShapeType="1"/>
            </p:cNvSpPr>
            <p:nvPr/>
          </p:nvSpPr>
          <p:spPr bwMode="auto">
            <a:xfrm flipH="1">
              <a:off x="1700" y="2888"/>
              <a:ext cx="1495" cy="896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12691" name="AutoShape 19" descr="Parchment"/>
            <p:cNvSpPr>
              <a:spLocks noChangeArrowheads="1"/>
            </p:cNvSpPr>
            <p:nvPr/>
          </p:nvSpPr>
          <p:spPr bwMode="auto">
            <a:xfrm>
              <a:off x="2767" y="2687"/>
              <a:ext cx="1194" cy="726"/>
            </a:xfrm>
            <a:prstGeom prst="roundRect">
              <a:avLst>
                <a:gd name="adj" fmla="val 16667"/>
              </a:avLst>
            </a:prstGeom>
            <a:blipFill dpi="0" rotWithShape="0">
              <a:blip r:embed="rId3" cstate="print"/>
              <a:srcRect/>
              <a:tile tx="0" ty="0" sx="100000" sy="100000" flip="none" algn="tl"/>
            </a:blip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GB" sz="1900">
                  <a:solidFill>
                    <a:schemeClr val="accent2"/>
                  </a:solidFill>
                  <a:latin typeface="Arial" charset="0"/>
                </a:rPr>
                <a:t>Rate of saving</a:t>
              </a:r>
            </a:p>
            <a:p>
              <a:pPr algn="ctr"/>
              <a:r>
                <a:rPr lang="en-GB" sz="1900">
                  <a:solidFill>
                    <a:schemeClr val="accent2"/>
                  </a:solidFill>
                  <a:latin typeface="Arial" charset="0"/>
                </a:rPr>
                <a:t>increases</a:t>
              </a:r>
            </a:p>
            <a:p>
              <a:pPr algn="ctr"/>
              <a:r>
                <a:rPr lang="en-GB" sz="1900">
                  <a:solidFill>
                    <a:schemeClr val="accent2"/>
                  </a:solidFill>
                  <a:latin typeface="Arial" charset="0"/>
                </a:rPr>
                <a:t>at time </a:t>
              </a:r>
              <a:r>
                <a:rPr lang="en-GB" sz="1900" i="1">
                  <a:solidFill>
                    <a:schemeClr val="accent2"/>
                  </a:solidFill>
                  <a:latin typeface="Arial" charset="0"/>
                </a:rPr>
                <a:t>t</a:t>
              </a:r>
              <a:r>
                <a:rPr lang="en-GB" sz="1900" baseline="-25000">
                  <a:solidFill>
                    <a:schemeClr val="accent2"/>
                  </a:solidFill>
                  <a:latin typeface="Arial" charset="0"/>
                </a:rPr>
                <a:t>1</a:t>
              </a:r>
              <a:endParaRPr lang="en-GB" sz="2000">
                <a:solidFill>
                  <a:schemeClr val="accent1"/>
                </a:solidFill>
                <a:latin typeface="Arial" charset="0"/>
              </a:endParaRPr>
            </a:p>
          </p:txBody>
        </p:sp>
      </p:grpSp>
      <p:sp>
        <p:nvSpPr>
          <p:cNvPr id="412692" name="Line 20"/>
          <p:cNvSpPr>
            <a:spLocks noChangeShapeType="1"/>
          </p:cNvSpPr>
          <p:nvPr/>
        </p:nvSpPr>
        <p:spPr bwMode="auto">
          <a:xfrm flipH="1">
            <a:off x="857250" y="4535488"/>
            <a:ext cx="1701800" cy="434975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29" name="Rectangle 5"/>
          <p:cNvSpPr>
            <a:spLocks noChangeArrowheads="1"/>
          </p:cNvSpPr>
          <p:nvPr/>
        </p:nvSpPr>
        <p:spPr bwMode="auto">
          <a:xfrm>
            <a:off x="4203700" y="6316663"/>
            <a:ext cx="978729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l-GR" sz="2000" dirty="0">
                <a:solidFill>
                  <a:schemeClr val="bg2"/>
                </a:solidFill>
                <a:latin typeface="Arial" charset="0"/>
              </a:rPr>
              <a:t>Χρόνος</a:t>
            </a:r>
            <a:endParaRPr lang="en-GB" sz="2000" dirty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30" name="Rectangle 6"/>
          <p:cNvSpPr>
            <a:spLocks noChangeArrowheads="1"/>
          </p:cNvSpPr>
          <p:nvPr/>
        </p:nvSpPr>
        <p:spPr bwMode="auto">
          <a:xfrm rot="16200000">
            <a:off x="-208635" y="3500881"/>
            <a:ext cx="1452321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l-GR" sz="2000" dirty="0">
                <a:solidFill>
                  <a:schemeClr val="bg2"/>
                </a:solidFill>
                <a:latin typeface="Arial" charset="0"/>
              </a:rPr>
              <a:t>Παραγωγή </a:t>
            </a:r>
            <a:endParaRPr lang="en-GB" sz="2000" dirty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31" name="Rectangle 9"/>
          <p:cNvSpPr>
            <a:spLocks noChangeArrowheads="1"/>
          </p:cNvSpPr>
          <p:nvPr/>
        </p:nvSpPr>
        <p:spPr bwMode="auto">
          <a:xfrm>
            <a:off x="5434763" y="2415672"/>
            <a:ext cx="2890087" cy="708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l-GR" sz="2000" dirty="0">
                <a:solidFill>
                  <a:schemeClr val="tx2"/>
                </a:solidFill>
                <a:latin typeface="Arial" charset="0"/>
              </a:rPr>
              <a:t>Μονοπάτι </a:t>
            </a:r>
            <a:r>
              <a:rPr lang="el-GR" sz="2000" dirty="0" smtClean="0">
                <a:solidFill>
                  <a:schemeClr val="tx2"/>
                </a:solidFill>
                <a:latin typeface="Arial" charset="0"/>
              </a:rPr>
              <a:t>μεγέθυνσης</a:t>
            </a:r>
            <a:br>
              <a:rPr lang="el-GR" sz="2000" dirty="0" smtClean="0">
                <a:solidFill>
                  <a:schemeClr val="tx2"/>
                </a:solidFill>
                <a:latin typeface="Arial" charset="0"/>
              </a:rPr>
            </a:br>
            <a:r>
              <a:rPr lang="el-GR" sz="2000" dirty="0" smtClean="0">
                <a:solidFill>
                  <a:schemeClr val="tx2"/>
                </a:solidFill>
                <a:latin typeface="Arial" charset="0"/>
              </a:rPr>
              <a:t>σταθερής </a:t>
            </a:r>
            <a:r>
              <a:rPr lang="el-GR" sz="2000" dirty="0">
                <a:solidFill>
                  <a:schemeClr val="tx2"/>
                </a:solidFill>
                <a:latin typeface="Arial" charset="0"/>
              </a:rPr>
              <a:t>κατάστασης 1</a:t>
            </a:r>
            <a:endParaRPr lang="en-GB" sz="2000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32" name="Rectangle 11"/>
          <p:cNvSpPr>
            <a:spLocks noChangeArrowheads="1"/>
          </p:cNvSpPr>
          <p:nvPr/>
        </p:nvSpPr>
        <p:spPr bwMode="auto">
          <a:xfrm>
            <a:off x="1101090" y="3494258"/>
            <a:ext cx="1619033" cy="1016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l-GR" sz="2000" dirty="0" smtClean="0">
                <a:solidFill>
                  <a:schemeClr val="folHlink"/>
                </a:solidFill>
                <a:latin typeface="Arial" charset="0"/>
              </a:rPr>
              <a:t>Μονοπάτι</a:t>
            </a:r>
            <a:br>
              <a:rPr lang="el-GR" sz="2000" dirty="0" smtClean="0">
                <a:solidFill>
                  <a:schemeClr val="folHlink"/>
                </a:solidFill>
                <a:latin typeface="Arial" charset="0"/>
              </a:rPr>
            </a:br>
            <a:r>
              <a:rPr lang="el-GR" sz="2000" dirty="0" smtClean="0">
                <a:solidFill>
                  <a:schemeClr val="folHlink"/>
                </a:solidFill>
                <a:latin typeface="Arial" charset="0"/>
              </a:rPr>
              <a:t>πραγματικής</a:t>
            </a:r>
            <a:br>
              <a:rPr lang="el-GR" sz="2000" dirty="0" smtClean="0">
                <a:solidFill>
                  <a:schemeClr val="folHlink"/>
                </a:solidFill>
                <a:latin typeface="Arial" charset="0"/>
              </a:rPr>
            </a:br>
            <a:r>
              <a:rPr lang="el-GR" sz="2000" dirty="0" smtClean="0">
                <a:solidFill>
                  <a:schemeClr val="folHlink"/>
                </a:solidFill>
                <a:latin typeface="Arial" charset="0"/>
              </a:rPr>
              <a:t>μεγέθυνσης</a:t>
            </a:r>
            <a:endParaRPr lang="en-GB" sz="2000" dirty="0">
              <a:solidFill>
                <a:schemeClr val="folHlink"/>
              </a:solidFill>
              <a:latin typeface="Arial" charset="0"/>
            </a:endParaRPr>
          </a:p>
        </p:txBody>
      </p:sp>
      <p:sp>
        <p:nvSpPr>
          <p:cNvPr id="33" name="Text Box 17"/>
          <p:cNvSpPr txBox="1">
            <a:spLocks noChangeArrowheads="1"/>
          </p:cNvSpPr>
          <p:nvPr/>
        </p:nvSpPr>
        <p:spPr bwMode="auto">
          <a:xfrm>
            <a:off x="0" y="0"/>
            <a:ext cx="91440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/>
            <a:r>
              <a:rPr lang="el-GR" sz="2500" b="1" dirty="0">
                <a:solidFill>
                  <a:srgbClr val="6E006E"/>
                </a:solidFill>
                <a:latin typeface="Arial" charset="0"/>
              </a:rPr>
              <a:t>Επίδραση μιας αύξησης στο ποσοστό </a:t>
            </a:r>
            <a:r>
              <a:rPr lang="el-GR" sz="2500" b="1" dirty="0" smtClean="0">
                <a:solidFill>
                  <a:srgbClr val="6E006E"/>
                </a:solidFill>
                <a:latin typeface="Arial" charset="0"/>
              </a:rPr>
              <a:t>αποταμίευσης,</a:t>
            </a:r>
            <a:br>
              <a:rPr lang="el-GR" sz="2500" b="1" dirty="0" smtClean="0">
                <a:solidFill>
                  <a:srgbClr val="6E006E"/>
                </a:solidFill>
                <a:latin typeface="Arial" charset="0"/>
              </a:rPr>
            </a:br>
            <a:r>
              <a:rPr lang="el-GR" sz="2500" b="1" dirty="0" smtClean="0">
                <a:solidFill>
                  <a:srgbClr val="6E006E"/>
                </a:solidFill>
                <a:latin typeface="Arial" charset="0"/>
              </a:rPr>
              <a:t>με </a:t>
            </a:r>
            <a:r>
              <a:rPr lang="el-GR" sz="2500" b="1" dirty="0">
                <a:solidFill>
                  <a:srgbClr val="6E006E"/>
                </a:solidFill>
                <a:latin typeface="Arial" charset="0"/>
              </a:rPr>
              <a:t>ένα δεδομένο ποσοστό τεχνολογικής </a:t>
            </a:r>
            <a:r>
              <a:rPr lang="el-GR" sz="2500" b="1" dirty="0" smtClean="0">
                <a:solidFill>
                  <a:srgbClr val="6E006E"/>
                </a:solidFill>
                <a:latin typeface="Arial" charset="0"/>
              </a:rPr>
              <a:t>προόδου</a:t>
            </a:r>
            <a:endParaRPr lang="en-GB" sz="2500" b="1" dirty="0">
              <a:solidFill>
                <a:srgbClr val="6E006E"/>
              </a:solidFill>
              <a:latin typeface="Arial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12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126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26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12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12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25" name="Rectangle 5"/>
          <p:cNvSpPr>
            <a:spLocks noGrp="1"/>
          </p:cNvSpPr>
          <p:nvPr>
            <p:ph type="title"/>
          </p:nvPr>
        </p:nvSpPr>
        <p:spPr>
          <a:xfrm>
            <a:off x="301625" y="180975"/>
            <a:ext cx="8534400" cy="893082"/>
          </a:xfrm>
          <a:noFill/>
          <a:ln/>
        </p:spPr>
        <p:txBody>
          <a:bodyPr/>
          <a:lstStyle/>
          <a:p>
            <a:r>
              <a:rPr lang="el-GR" sz="3200" dirty="0" smtClean="0"/>
              <a:t>Οικονομική Μεγέθυνση με τεχνολογική πρόοδο</a:t>
            </a:r>
            <a:endParaRPr lang="en-GB" sz="3200" dirty="0"/>
          </a:p>
        </p:txBody>
      </p:sp>
      <p:sp>
        <p:nvSpPr>
          <p:cNvPr id="414727" name="Rectangle 7"/>
          <p:cNvSpPr>
            <a:spLocks noGrp="1"/>
          </p:cNvSpPr>
          <p:nvPr>
            <p:ph type="body" idx="1"/>
          </p:nvPr>
        </p:nvSpPr>
        <p:spPr>
          <a:xfrm>
            <a:off x="301625" y="1422400"/>
            <a:ext cx="8534400" cy="4991100"/>
          </a:xfrm>
          <a:noFill/>
          <a:ln/>
        </p:spPr>
        <p:txBody>
          <a:bodyPr/>
          <a:lstStyle/>
          <a:p>
            <a:pPr>
              <a:lnSpc>
                <a:spcPct val="95000"/>
              </a:lnSpc>
              <a:spcBef>
                <a:spcPct val="70000"/>
              </a:spcBef>
            </a:pPr>
            <a:r>
              <a:rPr lang="el-GR" dirty="0" smtClean="0"/>
              <a:t>Η θεωρία της ενδογενούς μεγέθυνσης</a:t>
            </a:r>
            <a:endParaRPr lang="en-GB" dirty="0"/>
          </a:p>
          <a:p>
            <a:pPr lvl="1">
              <a:lnSpc>
                <a:spcPct val="95000"/>
              </a:lnSpc>
              <a:spcBef>
                <a:spcPct val="70000"/>
              </a:spcBef>
            </a:pPr>
            <a:r>
              <a:rPr lang="el-GR" altLang="en-US" dirty="0" smtClean="0"/>
              <a:t>Ενσωμάτωση της τεχνολογικής προόδου σε ένα μοντέλο οικονομικής ανάπτυξης</a:t>
            </a:r>
            <a:endParaRPr lang="en-GB" dirty="0"/>
          </a:p>
          <a:p>
            <a:pPr lvl="1">
              <a:lnSpc>
                <a:spcPct val="95000"/>
              </a:lnSpc>
              <a:spcBef>
                <a:spcPct val="70000"/>
              </a:spcBef>
            </a:pPr>
            <a:r>
              <a:rPr lang="el-GR" dirty="0" smtClean="0"/>
              <a:t>καθοριστικοί παράγοντες της τεχνολογικής προόδου</a:t>
            </a:r>
            <a:endParaRPr lang="en-GB" dirty="0"/>
          </a:p>
          <a:p>
            <a:pPr lvl="2">
              <a:lnSpc>
                <a:spcPct val="95000"/>
              </a:lnSpc>
              <a:spcBef>
                <a:spcPct val="70000"/>
              </a:spcBef>
            </a:pPr>
            <a:r>
              <a:rPr lang="el-GR" dirty="0" smtClean="0"/>
              <a:t>σημασία των θεσμικών παραγόντων και πολιτικών</a:t>
            </a:r>
            <a:endParaRPr lang="en-GB" dirty="0"/>
          </a:p>
          <a:p>
            <a:pPr lvl="2">
              <a:lnSpc>
                <a:spcPct val="95000"/>
              </a:lnSpc>
              <a:spcBef>
                <a:spcPct val="70000"/>
              </a:spcBef>
            </a:pPr>
            <a:r>
              <a:rPr lang="el-GR" dirty="0" smtClean="0"/>
              <a:t>έρευνα και ανάπτυξη</a:t>
            </a:r>
            <a:endParaRPr lang="en-GB" dirty="0"/>
          </a:p>
          <a:p>
            <a:pPr lvl="2">
              <a:lnSpc>
                <a:spcPct val="95000"/>
              </a:lnSpc>
              <a:spcBef>
                <a:spcPct val="70000"/>
              </a:spcBef>
            </a:pPr>
            <a:r>
              <a:rPr lang="el-GR" dirty="0" smtClean="0"/>
              <a:t>την κατάρτιση και την εκπαίδευση</a:t>
            </a:r>
            <a:endParaRPr lang="en-GB" dirty="0"/>
          </a:p>
          <a:p>
            <a:pPr lvl="2">
              <a:lnSpc>
                <a:spcPct val="95000"/>
              </a:lnSpc>
              <a:spcBef>
                <a:spcPct val="70000"/>
              </a:spcBef>
            </a:pPr>
            <a:r>
              <a:rPr lang="el-GR" dirty="0" smtClean="0"/>
              <a:t>κίνητρα</a:t>
            </a:r>
            <a:endParaRPr lang="en-GB" dirty="0"/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147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4147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4147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4147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4147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4147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4147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4727" grpId="0" build="p" bldLvl="3" autoUpdateAnimBg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773" name="Rectangle 5"/>
          <p:cNvSpPr>
            <a:spLocks noGrp="1"/>
          </p:cNvSpPr>
          <p:nvPr>
            <p:ph type="title"/>
          </p:nvPr>
        </p:nvSpPr>
        <p:spPr>
          <a:xfrm>
            <a:off x="301625" y="180975"/>
            <a:ext cx="8534400" cy="922111"/>
          </a:xfrm>
          <a:noFill/>
          <a:ln/>
        </p:spPr>
        <p:txBody>
          <a:bodyPr/>
          <a:lstStyle/>
          <a:p>
            <a:r>
              <a:rPr lang="el-GR" sz="3200" dirty="0" smtClean="0"/>
              <a:t>Οικονομική Μεγέθυνση με τεχνολογική πρόοδο</a:t>
            </a:r>
            <a:endParaRPr lang="en-GB" sz="3200" dirty="0"/>
          </a:p>
        </p:txBody>
      </p:sp>
      <p:sp>
        <p:nvSpPr>
          <p:cNvPr id="416775" name="Rectangle 7"/>
          <p:cNvSpPr>
            <a:spLocks noGrp="1"/>
          </p:cNvSpPr>
          <p:nvPr>
            <p:ph type="body" idx="1"/>
          </p:nvPr>
        </p:nvSpPr>
        <p:spPr>
          <a:xfrm>
            <a:off x="272597" y="1378857"/>
            <a:ext cx="8534400" cy="5034643"/>
          </a:xfrm>
          <a:noFill/>
          <a:ln/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l-GR" sz="2800" dirty="0" smtClean="0"/>
              <a:t>Η θεωρία ενδογενούς μεγέθυνσης</a:t>
            </a:r>
            <a:r>
              <a:rPr lang="en-GB" sz="2800" dirty="0" smtClean="0"/>
              <a:t>: </a:t>
            </a:r>
            <a:r>
              <a:rPr lang="el-GR" sz="2800" dirty="0" smtClean="0"/>
              <a:t>ένα υπόδειγμα</a:t>
            </a:r>
            <a:endParaRPr lang="en-GB" sz="2800" dirty="0"/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l-GR" sz="2500" dirty="0" smtClean="0"/>
              <a:t>τεχνολογική πρόοδο που εξαρτάται από τις επενδύσεις στον τομέα της έρευνας και ανάπτυξης (Ε &amp; Α) και στην εκπαίδευση και την κατάρτιση</a:t>
            </a:r>
            <a:endParaRPr lang="en-GB" sz="2500" dirty="0">
              <a:solidFill>
                <a:srgbClr val="FF0000"/>
              </a:solidFill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GB" sz="2500" i="1" dirty="0"/>
              <a:t>I</a:t>
            </a:r>
            <a:r>
              <a:rPr lang="en-GB" sz="2500" dirty="0"/>
              <a:t> = </a:t>
            </a:r>
            <a:r>
              <a:rPr lang="en-GB" sz="2500" i="1" dirty="0"/>
              <a:t>I</a:t>
            </a:r>
            <a:r>
              <a:rPr lang="en-GB" sz="2500" i="1" baseline="-25000" dirty="0"/>
              <a:t>n</a:t>
            </a:r>
            <a:r>
              <a:rPr lang="en-GB" sz="2500" i="1" dirty="0"/>
              <a:t> + I</a:t>
            </a:r>
            <a:r>
              <a:rPr lang="en-GB" sz="2500" i="1" baseline="-25000" dirty="0"/>
              <a:t>c</a:t>
            </a:r>
          </a:p>
          <a:p>
            <a:pPr lvl="2">
              <a:lnSpc>
                <a:spcPct val="100000"/>
              </a:lnSpc>
              <a:spcBef>
                <a:spcPts val="0"/>
              </a:spcBef>
            </a:pPr>
            <a:r>
              <a:rPr lang="el-GR" dirty="0" smtClean="0"/>
              <a:t>όσο μεγαλύτερη είναι η τιμή In / Ic, τόσο πιο απότομη θα είναι η πορεία μεγέθυνσης σταθερής κατάστασης</a:t>
            </a:r>
            <a:endParaRPr lang="en-GB" dirty="0">
              <a:solidFill>
                <a:srgbClr val="FF0000"/>
              </a:solidFill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l-GR" sz="2500" dirty="0" smtClean="0"/>
              <a:t>η ανταπόκριση του Y σε In εξαρτάται από:</a:t>
            </a:r>
            <a:endParaRPr lang="en-GB" sz="2500" dirty="0"/>
          </a:p>
          <a:p>
            <a:pPr lvl="2">
              <a:lnSpc>
                <a:spcPct val="100000"/>
              </a:lnSpc>
              <a:spcBef>
                <a:spcPts val="0"/>
              </a:spcBef>
            </a:pPr>
            <a:r>
              <a:rPr lang="el-GR" dirty="0" smtClean="0"/>
              <a:t>στάση επιχειρήσεων , χρηματοπιστωτικά ιδρύματα, φορολογικά κίνητρα, κρατικές επιχορηγήσεις, υποδομές έρευνας  κλπ.</a:t>
            </a:r>
            <a:r>
              <a:rPr lang="el-GR" dirty="0" smtClean="0">
                <a:solidFill>
                  <a:srgbClr val="FF0000"/>
                </a:solidFill>
              </a:rPr>
              <a:t> </a:t>
            </a:r>
            <a:endParaRPr lang="en-GB" dirty="0">
              <a:solidFill>
                <a:srgbClr val="FF0000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l-GR" altLang="en-US" sz="2770" dirty="0" smtClean="0"/>
              <a:t>Οι επιπτώσεις των υποδειγμάτων μεγέθυνσης στην πολιτική</a:t>
            </a:r>
            <a:endParaRPr lang="en-GB" sz="2770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167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4167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4167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4167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4167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4167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4167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6775" grpId="0" build="p" bldLvl="3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970" name="Rectangle 2"/>
          <p:cNvSpPr>
            <a:spLocks noGrp="1"/>
          </p:cNvSpPr>
          <p:nvPr>
            <p:ph type="title"/>
          </p:nvPr>
        </p:nvSpPr>
        <p:spPr>
          <a:xfrm>
            <a:off x="301625" y="180975"/>
            <a:ext cx="8534400" cy="893082"/>
          </a:xfrm>
        </p:spPr>
        <p:txBody>
          <a:bodyPr/>
          <a:lstStyle/>
          <a:p>
            <a:r>
              <a:rPr lang="el-GR" sz="3200" dirty="0" smtClean="0"/>
              <a:t>Μακροχρόνια οικονομική μεγέθυνση </a:t>
            </a:r>
            <a:r>
              <a:rPr lang="en-GB" sz="3200" dirty="0" smtClean="0"/>
              <a:t>:</a:t>
            </a:r>
            <a:r>
              <a:rPr lang="el-GR" sz="3200" dirty="0" smtClean="0"/>
              <a:t/>
            </a:r>
            <a:br>
              <a:rPr lang="el-GR" sz="3200" dirty="0" smtClean="0"/>
            </a:br>
            <a:r>
              <a:rPr lang="en-GB" sz="3200" dirty="0" smtClean="0"/>
              <a:t> </a:t>
            </a:r>
            <a:r>
              <a:rPr lang="el-GR" sz="3200" dirty="0" smtClean="0"/>
              <a:t>μερικά δεδομένα </a:t>
            </a:r>
            <a:endParaRPr lang="en-GB" sz="3200" dirty="0"/>
          </a:p>
        </p:txBody>
      </p:sp>
      <p:sp>
        <p:nvSpPr>
          <p:cNvPr id="467971" name="Rectangle 3"/>
          <p:cNvSpPr>
            <a:spLocks noGrp="1"/>
          </p:cNvSpPr>
          <p:nvPr>
            <p:ph type="body" idx="1"/>
          </p:nvPr>
        </p:nvSpPr>
        <p:spPr>
          <a:xfrm>
            <a:off x="301625" y="1524000"/>
            <a:ext cx="8534400" cy="1647825"/>
          </a:xfrm>
        </p:spPr>
        <p:txBody>
          <a:bodyPr/>
          <a:lstStyle/>
          <a:p>
            <a:pPr>
              <a:lnSpc>
                <a:spcPct val="95000"/>
              </a:lnSpc>
              <a:spcBef>
                <a:spcPct val="25000"/>
              </a:spcBef>
            </a:pPr>
            <a:r>
              <a:rPr lang="el-GR" altLang="en-US" dirty="0" smtClean="0">
                <a:solidFill>
                  <a:srgbClr val="8A785E"/>
                </a:solidFill>
              </a:rPr>
              <a:t>Τα δίδυμα χαρακτηριστικά</a:t>
            </a:r>
            <a:endParaRPr lang="en-GB" altLang="en-US" dirty="0">
              <a:solidFill>
                <a:srgbClr val="8A785E"/>
              </a:solidFill>
            </a:endParaRPr>
          </a:p>
          <a:p>
            <a:pPr lvl="1">
              <a:lnSpc>
                <a:spcPct val="95000"/>
              </a:lnSpc>
              <a:spcBef>
                <a:spcPct val="25000"/>
              </a:spcBef>
            </a:pPr>
            <a:r>
              <a:rPr lang="el-GR" altLang="en-US" dirty="0">
                <a:solidFill>
                  <a:srgbClr val="8A785E"/>
                </a:solidFill>
              </a:rPr>
              <a:t>ο</a:t>
            </a:r>
            <a:r>
              <a:rPr lang="el-GR" altLang="en-US" dirty="0" smtClean="0">
                <a:solidFill>
                  <a:srgbClr val="8A785E"/>
                </a:solidFill>
              </a:rPr>
              <a:t>ι οικονομίες είναι εγγενώς ασταθείς</a:t>
            </a:r>
            <a:endParaRPr lang="en-GB" altLang="en-US" dirty="0">
              <a:solidFill>
                <a:srgbClr val="8A785E"/>
              </a:solidFill>
            </a:endParaRPr>
          </a:p>
          <a:p>
            <a:pPr lvl="1">
              <a:lnSpc>
                <a:spcPct val="95000"/>
              </a:lnSpc>
              <a:spcBef>
                <a:spcPct val="25000"/>
              </a:spcBef>
            </a:pPr>
            <a:r>
              <a:rPr lang="el-GR" altLang="en-US" dirty="0">
                <a:solidFill>
                  <a:srgbClr val="8A785E"/>
                </a:solidFill>
              </a:rPr>
              <a:t>μ</a:t>
            </a:r>
            <a:r>
              <a:rPr lang="el-GR" altLang="en-US" dirty="0" smtClean="0">
                <a:solidFill>
                  <a:srgbClr val="8A785E"/>
                </a:solidFill>
              </a:rPr>
              <a:t>ακροχρόνια οικονομική μεγέθυνση</a:t>
            </a:r>
            <a:endParaRPr lang="en-GB" altLang="en-US" dirty="0">
              <a:solidFill>
                <a:srgbClr val="8A785E"/>
              </a:solidFill>
            </a:endParaRPr>
          </a:p>
          <a:p>
            <a:pPr>
              <a:lnSpc>
                <a:spcPct val="95000"/>
              </a:lnSpc>
              <a:spcBef>
                <a:spcPct val="25000"/>
              </a:spcBef>
              <a:buFont typeface="Wingdings 2" pitchFamily="18" charset="2"/>
              <a:buNone/>
            </a:pPr>
            <a:endParaRPr lang="en-GB" dirty="0">
              <a:solidFill>
                <a:srgbClr val="8A785E"/>
              </a:solidFill>
            </a:endParaRPr>
          </a:p>
        </p:txBody>
      </p:sp>
      <p:sp>
        <p:nvSpPr>
          <p:cNvPr id="467972" name="Rectangle 4"/>
          <p:cNvSpPr>
            <a:spLocks/>
          </p:cNvSpPr>
          <p:nvPr/>
        </p:nvSpPr>
        <p:spPr bwMode="auto">
          <a:xfrm>
            <a:off x="301625" y="3100388"/>
            <a:ext cx="8534400" cy="331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5000"/>
              </a:lnSpc>
              <a:spcBef>
                <a:spcPct val="25000"/>
              </a:spcBef>
              <a:buClr>
                <a:srgbClr val="CE6312"/>
              </a:buClr>
              <a:buSzPct val="85000"/>
              <a:buFont typeface="Wingdings 2" pitchFamily="18" charset="2"/>
              <a:buChar char=""/>
            </a:pPr>
            <a:r>
              <a:rPr lang="el-GR" altLang="en-US" sz="3000" dirty="0" smtClean="0">
                <a:latin typeface="Arial" charset="0"/>
              </a:rPr>
              <a:t>Η Μεγέθυνση κατά τη διάρκεια των προηγούμενων δεκαετιών</a:t>
            </a:r>
            <a:endParaRPr lang="en-GB" altLang="en-US" sz="3000" dirty="0">
              <a:latin typeface="Arial" charset="0"/>
            </a:endParaRPr>
          </a:p>
          <a:p>
            <a:pPr marL="742950" lvl="1" indent="-285750">
              <a:lnSpc>
                <a:spcPct val="95000"/>
              </a:lnSpc>
              <a:spcBef>
                <a:spcPct val="25000"/>
              </a:spcBef>
              <a:buClr>
                <a:srgbClr val="BC9400"/>
              </a:buClr>
              <a:buSzPct val="70000"/>
              <a:buFont typeface="Wingdings" pitchFamily="2" charset="2"/>
              <a:buChar char="¡"/>
            </a:pPr>
            <a:r>
              <a:rPr lang="el-GR" altLang="en-US" sz="2600" dirty="0" smtClean="0">
                <a:solidFill>
                  <a:srgbClr val="19323F"/>
                </a:solidFill>
                <a:latin typeface="Arial" charset="0"/>
              </a:rPr>
              <a:t>η οικονομική δυναμικότητα αυξάνεται</a:t>
            </a:r>
            <a:endParaRPr lang="en-GB" sz="2600" dirty="0">
              <a:solidFill>
                <a:srgbClr val="19323F"/>
              </a:solidFill>
              <a:latin typeface="Arial" charset="0"/>
            </a:endParaRP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9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679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9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4679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7972" grpId="0" build="p" bldLvl="3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021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93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 eaLnBrk="1" hangingPunct="1">
              <a:lnSpc>
                <a:spcPct val="110000"/>
              </a:lnSpc>
            </a:pPr>
            <a:r>
              <a:rPr lang="el-GR" altLang="en-US" sz="2600" b="1" dirty="0" smtClean="0">
                <a:solidFill>
                  <a:srgbClr val="660066"/>
                </a:solidFill>
                <a:latin typeface="Arial" charset="0"/>
                <a:cs typeface="Arial" charset="0"/>
              </a:rPr>
              <a:t>Μακροχρόνια </a:t>
            </a:r>
            <a:r>
              <a:rPr lang="el-GR" altLang="en-US" sz="2600" b="1" dirty="0">
                <a:solidFill>
                  <a:srgbClr val="660066"/>
                </a:solidFill>
                <a:latin typeface="Arial" charset="0"/>
                <a:cs typeface="Arial" charset="0"/>
              </a:rPr>
              <a:t>αύξηση της </a:t>
            </a:r>
            <a:r>
              <a:rPr lang="el-GR" altLang="en-US" sz="2600" b="1" dirty="0" smtClean="0">
                <a:solidFill>
                  <a:srgbClr val="660066"/>
                </a:solidFill>
                <a:latin typeface="Arial" charset="0"/>
                <a:cs typeface="Arial" charset="0"/>
              </a:rPr>
              <a:t>παραγωγής</a:t>
            </a:r>
            <a:br>
              <a:rPr lang="el-GR" altLang="en-US" sz="2600" b="1" dirty="0" smtClean="0">
                <a:solidFill>
                  <a:srgbClr val="660066"/>
                </a:solidFill>
                <a:latin typeface="Arial" charset="0"/>
                <a:cs typeface="Arial" charset="0"/>
              </a:rPr>
            </a:br>
            <a:r>
              <a:rPr lang="el-GR" altLang="en-US" sz="2600" b="1" dirty="0" smtClean="0">
                <a:solidFill>
                  <a:srgbClr val="660066"/>
                </a:solidFill>
                <a:latin typeface="Arial" charset="0"/>
                <a:cs typeface="Arial" charset="0"/>
              </a:rPr>
              <a:t>(</a:t>
            </a:r>
            <a:r>
              <a:rPr lang="el-GR" altLang="en-US" sz="2600" b="1" dirty="0">
                <a:solidFill>
                  <a:srgbClr val="660066"/>
                </a:solidFill>
                <a:latin typeface="Arial" charset="0"/>
                <a:cs typeface="Arial" charset="0"/>
              </a:rPr>
              <a:t>πραγματικό </a:t>
            </a:r>
            <a:r>
              <a:rPr lang="el-GR" altLang="en-US" sz="2600" b="1" dirty="0" smtClean="0">
                <a:solidFill>
                  <a:srgbClr val="660066"/>
                </a:solidFill>
                <a:latin typeface="Arial" charset="0"/>
                <a:cs typeface="Arial" charset="0"/>
              </a:rPr>
              <a:t>ΑΕΠ, 1960=100)</a:t>
            </a:r>
            <a:endParaRPr lang="en-GB" altLang="en-US" sz="2600" b="1" dirty="0">
              <a:solidFill>
                <a:srgbClr val="660066"/>
              </a:solidFill>
              <a:latin typeface="Arial" charset="0"/>
              <a:cs typeface="Arial" charset="0"/>
            </a:endParaRPr>
          </a:p>
        </p:txBody>
      </p:sp>
      <p:sp>
        <p:nvSpPr>
          <p:cNvPr id="470022" name="TextBox 4"/>
          <p:cNvSpPr txBox="1">
            <a:spLocks noChangeArrowheads="1"/>
          </p:cNvSpPr>
          <p:nvPr/>
        </p:nvSpPr>
        <p:spPr bwMode="auto">
          <a:xfrm>
            <a:off x="0" y="6400801"/>
            <a:ext cx="884857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l-GR" altLang="en-US" sz="1200" i="1" dirty="0">
                <a:solidFill>
                  <a:srgbClr val="B2B2B2"/>
                </a:solidFill>
                <a:latin typeface="Arial" charset="0"/>
                <a:cs typeface="Arial" charset="0"/>
              </a:rPr>
              <a:t>Σημείωση: Τα δεδομένα για το 2014 και 2015 </a:t>
            </a:r>
            <a:r>
              <a:rPr lang="el-GR" altLang="en-US" sz="1200" i="1" dirty="0" smtClean="0">
                <a:solidFill>
                  <a:srgbClr val="B2B2B2"/>
                </a:solidFill>
                <a:latin typeface="Arial" charset="0"/>
                <a:cs typeface="Arial" charset="0"/>
              </a:rPr>
              <a:t>βασίζονται </a:t>
            </a:r>
            <a:r>
              <a:rPr lang="el-GR" altLang="en-US" sz="1200" i="1" dirty="0">
                <a:solidFill>
                  <a:srgbClr val="B2B2B2"/>
                </a:solidFill>
                <a:latin typeface="Arial" charset="0"/>
                <a:cs typeface="Arial" charset="0"/>
              </a:rPr>
              <a:t>σε προβλέψεις. </a:t>
            </a:r>
            <a:endParaRPr lang="el-GR" altLang="en-US" sz="1200" i="1" dirty="0" smtClean="0">
              <a:solidFill>
                <a:srgbClr val="B2B2B2"/>
              </a:solidFill>
              <a:latin typeface="Arial" charset="0"/>
              <a:cs typeface="Arial" charset="0"/>
            </a:endParaRPr>
          </a:p>
          <a:p>
            <a:pPr eaLnBrk="1" hangingPunct="1"/>
            <a:r>
              <a:rPr lang="el-GR" altLang="en-US" sz="1200" i="1" dirty="0" smtClean="0">
                <a:solidFill>
                  <a:srgbClr val="B2B2B2"/>
                </a:solidFill>
                <a:latin typeface="Arial" charset="0"/>
                <a:cs typeface="Arial" charset="0"/>
              </a:rPr>
              <a:t>Πηγή</a:t>
            </a:r>
            <a:r>
              <a:rPr lang="el-GR" altLang="en-US" sz="1200" i="1" dirty="0">
                <a:solidFill>
                  <a:srgbClr val="B2B2B2"/>
                </a:solidFill>
                <a:latin typeface="Arial" charset="0"/>
                <a:cs typeface="Arial" charset="0"/>
              </a:rPr>
              <a:t>: Βασίζεται σε δεδομένα από την AMECO </a:t>
            </a:r>
            <a:r>
              <a:rPr lang="el-GR" altLang="en-US" sz="1200" i="1" dirty="0" err="1" smtClean="0">
                <a:solidFill>
                  <a:srgbClr val="B2B2B2"/>
                </a:solidFill>
                <a:latin typeface="Arial" charset="0"/>
                <a:cs typeface="Arial" charset="0"/>
              </a:rPr>
              <a:t>database</a:t>
            </a:r>
            <a:r>
              <a:rPr lang="el-GR" altLang="en-US" sz="1200" i="1" dirty="0" smtClean="0">
                <a:solidFill>
                  <a:srgbClr val="B2B2B2"/>
                </a:solidFill>
                <a:latin typeface="Arial" charset="0"/>
                <a:cs typeface="Arial" charset="0"/>
              </a:rPr>
              <a:t> (Ευρωπαϊκή </a:t>
            </a:r>
            <a:r>
              <a:rPr lang="el-GR" altLang="en-US" sz="1200" i="1" dirty="0">
                <a:solidFill>
                  <a:srgbClr val="B2B2B2"/>
                </a:solidFill>
                <a:latin typeface="Arial" charset="0"/>
                <a:cs typeface="Arial" charset="0"/>
              </a:rPr>
              <a:t>Επιτροπή, DGECFIN).</a:t>
            </a:r>
            <a:endParaRPr lang="en-GB" altLang="en-US" sz="1200" dirty="0">
              <a:solidFill>
                <a:srgbClr val="B2B2B2"/>
              </a:solidFill>
              <a:latin typeface="Arial" charset="0"/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37" y="918815"/>
            <a:ext cx="8312727" cy="5329865"/>
          </a:xfrm>
          <a:prstGeom prst="rect">
            <a:avLst/>
          </a:prstGeom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0" y="201613"/>
            <a:ext cx="9144000" cy="513346"/>
          </a:xfrm>
          <a:prstGeom prst="rect">
            <a:avLst/>
          </a:prstGeom>
          <a:noFill/>
          <a:ln w="22225">
            <a:noFill/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</a:pPr>
            <a:r>
              <a:rPr lang="el-GR" sz="2600" b="1" dirty="0">
                <a:solidFill>
                  <a:srgbClr val="660066"/>
                </a:solidFill>
                <a:latin typeface="Arial" charset="0"/>
              </a:rPr>
              <a:t>Μέσοι ετήσιοι ρυθμοί μεγέθυνσης, 1961-2015</a:t>
            </a:r>
            <a:endParaRPr lang="en-GB" sz="2600" b="1" dirty="0">
              <a:solidFill>
                <a:srgbClr val="660066"/>
              </a:solidFill>
              <a:latin typeface="Arial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" y="6418263"/>
            <a:ext cx="896112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l-GR" sz="1100" dirty="0">
                <a:solidFill>
                  <a:srgbClr val="C0C0C0"/>
                </a:solidFill>
                <a:latin typeface="Arial" charset="0"/>
                <a:cs typeface="Times New Roman" pitchFamily="18" charset="0"/>
              </a:rPr>
              <a:t>Σημειώσεις: (i) Τα δεδομένα για το 2014 και το 2015 βασίζονται σε προβλέψεις (ii) Τα στοιχεία για τη Γερμανία αφορούν μόνο τη Δυτική</a:t>
            </a:r>
          </a:p>
          <a:p>
            <a:r>
              <a:rPr lang="el-GR" sz="1100" dirty="0">
                <a:solidFill>
                  <a:srgbClr val="C0C0C0"/>
                </a:solidFill>
                <a:latin typeface="Arial" charset="0"/>
                <a:cs typeface="Times New Roman" pitchFamily="18" charset="0"/>
              </a:rPr>
              <a:t>Γερμανία έως το </a:t>
            </a:r>
            <a:r>
              <a:rPr lang="el-GR" sz="1100" dirty="0" smtClean="0">
                <a:solidFill>
                  <a:srgbClr val="C0C0C0"/>
                </a:solidFill>
                <a:latin typeface="Arial" charset="0"/>
                <a:cs typeface="Times New Roman" pitchFamily="18" charset="0"/>
              </a:rPr>
              <a:t>1991. Πηγή</a:t>
            </a:r>
            <a:r>
              <a:rPr lang="el-GR" sz="1100" dirty="0">
                <a:solidFill>
                  <a:srgbClr val="C0C0C0"/>
                </a:solidFill>
                <a:latin typeface="Arial" charset="0"/>
                <a:cs typeface="Times New Roman" pitchFamily="18" charset="0"/>
              </a:rPr>
              <a:t>: Τα δεδομένα βασίζονται στη βάση δεδομένων AMECO (Ευρωπαϊκή Επιτροπή, DGECFIN).</a:t>
            </a:r>
            <a:endParaRPr lang="en-GB" sz="1100" dirty="0">
              <a:solidFill>
                <a:srgbClr val="C0C0C0"/>
              </a:solidFill>
              <a:latin typeface="Arial" charset="0"/>
            </a:endParaRPr>
          </a:p>
        </p:txBody>
      </p:sp>
      <p:graphicFrame>
        <p:nvGraphicFramePr>
          <p:cNvPr id="7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0860050"/>
              </p:ext>
            </p:extLst>
          </p:nvPr>
        </p:nvGraphicFramePr>
        <p:xfrm>
          <a:off x="211016" y="1308291"/>
          <a:ext cx="8750104" cy="4881495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2187526"/>
                <a:gridCol w="2187526"/>
                <a:gridCol w="2187526"/>
                <a:gridCol w="2187526"/>
              </a:tblGrid>
              <a:tr h="942345">
                <a:tc>
                  <a:txBody>
                    <a:bodyPr/>
                    <a:lstStyle/>
                    <a:p>
                      <a:endParaRPr sz="1400" dirty="0">
                        <a:latin typeface="+mn-lt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defTabSz="0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Πραγματικό ΑΕΠ</a:t>
                      </a:r>
                      <a:endParaRPr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340360" indent="0" algn="ctr" defTabSz="0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</a:rPr>
                        <a:t>Πραγματικό ΑΕΠ ανά εργαζόμενο</a:t>
                      </a:r>
                      <a:endParaRPr sz="14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657225" indent="0" algn="ctr" defTabSz="0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7030A0"/>
                          </a:solidFill>
                          <a:latin typeface="+mn-lt"/>
                        </a:rPr>
                        <a:t>Πραγματικό κατά κεφαλήν ΑΕΠ</a:t>
                      </a:r>
                      <a:endParaRPr sz="1400" dirty="0">
                        <a:solidFill>
                          <a:srgbClr val="7030A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93915">
                <a:tc>
                  <a:txBody>
                    <a:bodyPr/>
                    <a:lstStyle/>
                    <a:p>
                      <a:pPr marL="19050">
                        <a:lnSpc>
                          <a:spcPct val="100000"/>
                        </a:lnSpc>
                      </a:pPr>
                      <a:r>
                        <a:rPr sz="1400" b="1" dirty="0">
                          <a:latin typeface="+mn-lt"/>
                        </a:rPr>
                        <a:t>Καναδάς</a:t>
                      </a:r>
                      <a:endParaRPr sz="1400" b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2069" indent="0" algn="ctr" defTabSz="0">
                        <a:lnSpc>
                          <a:spcPct val="100000"/>
                        </a:lnSpc>
                      </a:pPr>
                      <a:endParaRPr sz="16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7314" indent="0" algn="ctr" defTabSz="0">
                        <a:lnSpc>
                          <a:spcPct val="100000"/>
                        </a:lnSpc>
                      </a:pPr>
                      <a:endParaRPr sz="16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309880" indent="0" algn="ctr" defTabSz="0">
                        <a:lnSpc>
                          <a:spcPct val="100000"/>
                        </a:lnSpc>
                      </a:pPr>
                      <a:endParaRPr sz="1600" dirty="0">
                        <a:solidFill>
                          <a:srgbClr val="7030A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93915">
                <a:tc>
                  <a:txBody>
                    <a:bodyPr/>
                    <a:lstStyle/>
                    <a:p>
                      <a:pPr marL="19050">
                        <a:lnSpc>
                          <a:spcPct val="100000"/>
                        </a:lnSpc>
                      </a:pPr>
                      <a:r>
                        <a:rPr sz="1400" b="1" dirty="0">
                          <a:latin typeface="+mn-lt"/>
                        </a:rPr>
                        <a:t>Γαλλία</a:t>
                      </a:r>
                      <a:endParaRPr sz="1400" b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2069" indent="0" algn="ctr" defTabSz="0">
                        <a:lnSpc>
                          <a:spcPct val="100000"/>
                        </a:lnSpc>
                      </a:pPr>
                      <a:endParaRPr sz="16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7314" indent="0" algn="ctr" defTabSz="0">
                        <a:lnSpc>
                          <a:spcPct val="100000"/>
                        </a:lnSpc>
                      </a:pPr>
                      <a:endParaRPr sz="16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309880" indent="0" algn="ctr" defTabSz="0">
                        <a:lnSpc>
                          <a:spcPct val="100000"/>
                        </a:lnSpc>
                      </a:pPr>
                      <a:endParaRPr sz="1600" dirty="0">
                        <a:solidFill>
                          <a:srgbClr val="7030A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93915">
                <a:tc>
                  <a:txBody>
                    <a:bodyPr/>
                    <a:lstStyle/>
                    <a:p>
                      <a:pPr marL="19050">
                        <a:lnSpc>
                          <a:spcPct val="100000"/>
                        </a:lnSpc>
                      </a:pPr>
                      <a:r>
                        <a:rPr sz="1400" b="1" dirty="0">
                          <a:latin typeface="+mn-lt"/>
                        </a:rPr>
                        <a:t>Γερμανία</a:t>
                      </a:r>
                      <a:endParaRPr sz="1400" b="1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2069" indent="0" algn="ctr" defTabSz="0">
                        <a:lnSpc>
                          <a:spcPct val="100000"/>
                        </a:lnSpc>
                      </a:pPr>
                      <a:endParaRPr sz="16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7314" indent="0" algn="ctr" defTabSz="0">
                        <a:lnSpc>
                          <a:spcPct val="100000"/>
                        </a:lnSpc>
                      </a:pPr>
                      <a:endParaRPr sz="16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309880" indent="0" algn="ctr" defTabSz="0">
                        <a:lnSpc>
                          <a:spcPct val="100000"/>
                        </a:lnSpc>
                      </a:pPr>
                      <a:endParaRPr sz="1600" dirty="0">
                        <a:solidFill>
                          <a:srgbClr val="7030A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93915">
                <a:tc>
                  <a:txBody>
                    <a:bodyPr/>
                    <a:lstStyle/>
                    <a:p>
                      <a:pPr marL="19050">
                        <a:lnSpc>
                          <a:spcPct val="100000"/>
                        </a:lnSpc>
                      </a:pPr>
                      <a:r>
                        <a:rPr sz="1400" b="1" dirty="0">
                          <a:latin typeface="+mn-lt"/>
                        </a:rPr>
                        <a:t>Ιρλανδία</a:t>
                      </a:r>
                      <a:endParaRPr sz="1400" b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2069" indent="0" algn="ctr" defTabSz="0">
                        <a:lnSpc>
                          <a:spcPct val="100000"/>
                        </a:lnSpc>
                      </a:pPr>
                      <a:endParaRPr sz="16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7314" indent="0" algn="ctr" defTabSz="0">
                        <a:lnSpc>
                          <a:spcPct val="100000"/>
                        </a:lnSpc>
                      </a:pPr>
                      <a:endParaRPr sz="16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309880" indent="0" algn="ctr" defTabSz="0">
                        <a:lnSpc>
                          <a:spcPct val="100000"/>
                        </a:lnSpc>
                      </a:pPr>
                      <a:endParaRPr sz="1600" dirty="0">
                        <a:solidFill>
                          <a:srgbClr val="7030A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93915">
                <a:tc>
                  <a:txBody>
                    <a:bodyPr/>
                    <a:lstStyle/>
                    <a:p>
                      <a:pPr marL="19050">
                        <a:lnSpc>
                          <a:spcPct val="100000"/>
                        </a:lnSpc>
                      </a:pPr>
                      <a:r>
                        <a:rPr sz="1400" b="1" dirty="0">
                          <a:latin typeface="+mn-lt"/>
                        </a:rPr>
                        <a:t>Ιταλία</a:t>
                      </a:r>
                      <a:endParaRPr sz="1400" b="1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2069" indent="0" algn="ctr" defTabSz="0">
                        <a:lnSpc>
                          <a:spcPct val="100000"/>
                        </a:lnSpc>
                      </a:pPr>
                      <a:endParaRPr sz="16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7314" indent="0" algn="ctr" defTabSz="0">
                        <a:lnSpc>
                          <a:spcPct val="100000"/>
                        </a:lnSpc>
                      </a:pPr>
                      <a:endParaRPr sz="16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309880" indent="0" algn="ctr" defTabSz="0">
                        <a:lnSpc>
                          <a:spcPct val="100000"/>
                        </a:lnSpc>
                      </a:pPr>
                      <a:endParaRPr sz="1600" dirty="0">
                        <a:solidFill>
                          <a:srgbClr val="7030A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93915">
                <a:tc>
                  <a:txBody>
                    <a:bodyPr/>
                    <a:lstStyle/>
                    <a:p>
                      <a:pPr marL="19050">
                        <a:lnSpc>
                          <a:spcPct val="100000"/>
                        </a:lnSpc>
                      </a:pPr>
                      <a:r>
                        <a:rPr sz="1400" b="1" dirty="0">
                          <a:latin typeface="+mn-lt"/>
                        </a:rPr>
                        <a:t>Ιαπωνία</a:t>
                      </a:r>
                      <a:endParaRPr sz="1400" b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2069" indent="0" algn="ctr" defTabSz="0">
                        <a:lnSpc>
                          <a:spcPct val="100000"/>
                        </a:lnSpc>
                      </a:pPr>
                      <a:endParaRPr sz="16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7314" indent="0" algn="ctr" defTabSz="0">
                        <a:lnSpc>
                          <a:spcPct val="100000"/>
                        </a:lnSpc>
                      </a:pPr>
                      <a:endParaRPr sz="16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309880" indent="0" algn="ctr" defTabSz="0">
                        <a:lnSpc>
                          <a:spcPct val="100000"/>
                        </a:lnSpc>
                      </a:pPr>
                      <a:endParaRPr sz="1600" dirty="0">
                        <a:solidFill>
                          <a:srgbClr val="7030A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93915">
                <a:tc>
                  <a:txBody>
                    <a:bodyPr/>
                    <a:lstStyle/>
                    <a:p>
                      <a:pPr marL="19050">
                        <a:lnSpc>
                          <a:spcPct val="100000"/>
                        </a:lnSpc>
                      </a:pPr>
                      <a:r>
                        <a:rPr sz="1400" b="1" dirty="0">
                          <a:latin typeface="+mn-lt"/>
                        </a:rPr>
                        <a:t>Ολλανδία</a:t>
                      </a:r>
                      <a:endParaRPr sz="1400" b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2069" indent="0" algn="ctr" defTabSz="0">
                        <a:lnSpc>
                          <a:spcPct val="100000"/>
                        </a:lnSpc>
                      </a:pPr>
                      <a:endParaRPr sz="16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7314" indent="0" algn="ctr" defTabSz="0">
                        <a:lnSpc>
                          <a:spcPct val="100000"/>
                        </a:lnSpc>
                      </a:pPr>
                      <a:endParaRPr sz="16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309880" indent="0" algn="ctr" defTabSz="0">
                        <a:lnSpc>
                          <a:spcPct val="100000"/>
                        </a:lnSpc>
                      </a:pPr>
                      <a:endParaRPr sz="1600" dirty="0">
                        <a:solidFill>
                          <a:srgbClr val="7030A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93915">
                <a:tc>
                  <a:txBody>
                    <a:bodyPr/>
                    <a:lstStyle/>
                    <a:p>
                      <a:pPr marL="19050">
                        <a:lnSpc>
                          <a:spcPct val="100000"/>
                        </a:lnSpc>
                      </a:pPr>
                      <a:r>
                        <a:rPr sz="1400" b="1" dirty="0">
                          <a:latin typeface="+mn-lt"/>
                        </a:rPr>
                        <a:t>Ισπανία</a:t>
                      </a:r>
                      <a:endParaRPr sz="1400" b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2069" indent="0" algn="ctr" defTabSz="0">
                        <a:lnSpc>
                          <a:spcPct val="100000"/>
                        </a:lnSpc>
                      </a:pPr>
                      <a:endParaRPr sz="16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7314" indent="0" algn="ctr" defTabSz="0">
                        <a:lnSpc>
                          <a:spcPct val="100000"/>
                        </a:lnSpc>
                      </a:pPr>
                      <a:endParaRPr sz="16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309880" indent="0" algn="ctr" defTabSz="0">
                        <a:lnSpc>
                          <a:spcPct val="100000"/>
                        </a:lnSpc>
                      </a:pPr>
                      <a:endParaRPr sz="1600" dirty="0">
                        <a:solidFill>
                          <a:srgbClr val="7030A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93915">
                <a:tc>
                  <a:txBody>
                    <a:bodyPr/>
                    <a:lstStyle/>
                    <a:p>
                      <a:pPr marL="19050">
                        <a:lnSpc>
                          <a:spcPct val="100000"/>
                        </a:lnSpc>
                      </a:pPr>
                      <a:r>
                        <a:rPr sz="1400" b="1" dirty="0">
                          <a:latin typeface="+mn-lt"/>
                        </a:rPr>
                        <a:t>Ην. Βασίλειο</a:t>
                      </a:r>
                      <a:endParaRPr sz="1400" b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2069" indent="0" algn="ctr" defTabSz="0">
                        <a:lnSpc>
                          <a:spcPct val="100000"/>
                        </a:lnSpc>
                      </a:pPr>
                      <a:endParaRPr sz="16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7314" indent="0" algn="ctr" defTabSz="0">
                        <a:lnSpc>
                          <a:spcPct val="100000"/>
                        </a:lnSpc>
                      </a:pPr>
                      <a:endParaRPr sz="16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309880" indent="0" algn="ctr" defTabSz="0">
                        <a:lnSpc>
                          <a:spcPct val="100000"/>
                        </a:lnSpc>
                      </a:pPr>
                      <a:endParaRPr sz="1600" dirty="0">
                        <a:solidFill>
                          <a:srgbClr val="7030A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93915">
                <a:tc>
                  <a:txBody>
                    <a:bodyPr/>
                    <a:lstStyle/>
                    <a:p>
                      <a:pPr marL="19050">
                        <a:lnSpc>
                          <a:spcPct val="100000"/>
                        </a:lnSpc>
                      </a:pPr>
                      <a:r>
                        <a:rPr sz="1400" b="1" dirty="0">
                          <a:latin typeface="+mn-lt"/>
                        </a:rPr>
                        <a:t>ΗΠΑ</a:t>
                      </a:r>
                      <a:endParaRPr sz="1400" b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2069" indent="0" algn="ctr" defTabSz="0">
                        <a:lnSpc>
                          <a:spcPct val="100000"/>
                        </a:lnSpc>
                      </a:pPr>
                      <a:endParaRPr sz="16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7314" indent="0" algn="ctr" defTabSz="0">
                        <a:lnSpc>
                          <a:spcPct val="100000"/>
                        </a:lnSpc>
                      </a:pPr>
                      <a:endParaRPr sz="16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309880" indent="0" algn="ctr" defTabSz="0">
                        <a:lnSpc>
                          <a:spcPct val="100000"/>
                        </a:lnSpc>
                      </a:pPr>
                      <a:endParaRPr sz="1600" dirty="0">
                        <a:solidFill>
                          <a:srgbClr val="7030A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0" y="201613"/>
            <a:ext cx="9144000" cy="513346"/>
          </a:xfrm>
          <a:prstGeom prst="rect">
            <a:avLst/>
          </a:prstGeom>
          <a:noFill/>
          <a:ln w="22225">
            <a:noFill/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</a:pPr>
            <a:r>
              <a:rPr lang="el-GR" sz="2600" b="1" dirty="0">
                <a:solidFill>
                  <a:srgbClr val="660066"/>
                </a:solidFill>
                <a:latin typeface="Arial" charset="0"/>
              </a:rPr>
              <a:t>Μέσοι ετήσιοι ρυθμοί μεγέθυνσης, 1961-2015</a:t>
            </a:r>
            <a:endParaRPr lang="en-GB" sz="2600" b="1" dirty="0">
              <a:solidFill>
                <a:srgbClr val="660066"/>
              </a:solidFill>
              <a:latin typeface="Arial" charset="0"/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1" y="6418263"/>
            <a:ext cx="896112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l-GR" sz="1100" dirty="0">
                <a:solidFill>
                  <a:srgbClr val="C0C0C0"/>
                </a:solidFill>
                <a:latin typeface="Arial" charset="0"/>
                <a:cs typeface="Times New Roman" pitchFamily="18" charset="0"/>
              </a:rPr>
              <a:t>Σημειώσεις: (i) Τα δεδομένα για το 2014 και το 2015 βασίζονται σε προβλέψεις (ii) Τα στοιχεία για τη Γερμανία αφορούν μόνο τη Δυτική</a:t>
            </a:r>
          </a:p>
          <a:p>
            <a:r>
              <a:rPr lang="el-GR" sz="1100" dirty="0">
                <a:solidFill>
                  <a:srgbClr val="C0C0C0"/>
                </a:solidFill>
                <a:latin typeface="Arial" charset="0"/>
                <a:cs typeface="Times New Roman" pitchFamily="18" charset="0"/>
              </a:rPr>
              <a:t>Γερμανία έως το </a:t>
            </a:r>
            <a:r>
              <a:rPr lang="el-GR" sz="1100" dirty="0" smtClean="0">
                <a:solidFill>
                  <a:srgbClr val="C0C0C0"/>
                </a:solidFill>
                <a:latin typeface="Arial" charset="0"/>
                <a:cs typeface="Times New Roman" pitchFamily="18" charset="0"/>
              </a:rPr>
              <a:t>1991. Πηγή</a:t>
            </a:r>
            <a:r>
              <a:rPr lang="el-GR" sz="1100" dirty="0">
                <a:solidFill>
                  <a:srgbClr val="C0C0C0"/>
                </a:solidFill>
                <a:latin typeface="Arial" charset="0"/>
                <a:cs typeface="Times New Roman" pitchFamily="18" charset="0"/>
              </a:rPr>
              <a:t>: Τα δεδομένα βασίζονται στη βάση δεδομένων AMECO (Ευρωπαϊκή Επιτροπή, DGECFIN).</a:t>
            </a:r>
            <a:endParaRPr lang="en-GB" sz="1100" dirty="0">
              <a:solidFill>
                <a:srgbClr val="C0C0C0"/>
              </a:solidFill>
              <a:latin typeface="Arial" charset="0"/>
            </a:endParaRPr>
          </a:p>
        </p:txBody>
      </p:sp>
      <p:graphicFrame>
        <p:nvGraphicFramePr>
          <p:cNvPr id="10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9754618"/>
              </p:ext>
            </p:extLst>
          </p:nvPr>
        </p:nvGraphicFramePr>
        <p:xfrm>
          <a:off x="211016" y="1308291"/>
          <a:ext cx="8750104" cy="4881495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2187526"/>
                <a:gridCol w="2187526"/>
                <a:gridCol w="2187526"/>
                <a:gridCol w="2187526"/>
              </a:tblGrid>
              <a:tr h="942345">
                <a:tc>
                  <a:txBody>
                    <a:bodyPr/>
                    <a:lstStyle/>
                    <a:p>
                      <a:endParaRPr sz="1400" dirty="0">
                        <a:latin typeface="+mn-lt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defTabSz="0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Πραγματικό ΑΕΠ</a:t>
                      </a:r>
                      <a:endParaRPr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340360" indent="0" algn="ctr" defTabSz="0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</a:rPr>
                        <a:t>Πραγματικό ΑΕΠ ανά εργαζόμενο</a:t>
                      </a:r>
                      <a:endParaRPr sz="14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657225" indent="0" algn="ctr" defTabSz="0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7030A0"/>
                          </a:solidFill>
                          <a:latin typeface="+mn-lt"/>
                        </a:rPr>
                        <a:t>Πραγματικό κατά κεφαλήν ΑΕΠ</a:t>
                      </a:r>
                      <a:endParaRPr sz="1400" dirty="0">
                        <a:solidFill>
                          <a:srgbClr val="7030A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93915">
                <a:tc>
                  <a:txBody>
                    <a:bodyPr/>
                    <a:lstStyle/>
                    <a:p>
                      <a:pPr marL="19050">
                        <a:lnSpc>
                          <a:spcPct val="100000"/>
                        </a:lnSpc>
                      </a:pPr>
                      <a:r>
                        <a:rPr sz="1400" b="1" dirty="0">
                          <a:latin typeface="+mn-lt"/>
                        </a:rPr>
                        <a:t>Καναδάς</a:t>
                      </a:r>
                      <a:endParaRPr sz="1400" b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2069" indent="0" algn="ctr" defTabSz="0">
                        <a:lnSpc>
                          <a:spcPct val="100000"/>
                        </a:lnSpc>
                      </a:pPr>
                      <a:r>
                        <a:rPr sz="16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3,3</a:t>
                      </a:r>
                      <a:endParaRPr sz="16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7314" indent="0" algn="ctr" defTabSz="0">
                        <a:lnSpc>
                          <a:spcPct val="100000"/>
                        </a:lnSpc>
                      </a:pPr>
                      <a:endParaRPr sz="16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309880" indent="0" algn="ctr" defTabSz="0">
                        <a:lnSpc>
                          <a:spcPct val="100000"/>
                        </a:lnSpc>
                      </a:pPr>
                      <a:endParaRPr sz="1600" dirty="0">
                        <a:solidFill>
                          <a:srgbClr val="7030A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93915">
                <a:tc>
                  <a:txBody>
                    <a:bodyPr/>
                    <a:lstStyle/>
                    <a:p>
                      <a:pPr marL="19050">
                        <a:lnSpc>
                          <a:spcPct val="100000"/>
                        </a:lnSpc>
                      </a:pPr>
                      <a:r>
                        <a:rPr sz="1400" b="1" dirty="0">
                          <a:latin typeface="+mn-lt"/>
                        </a:rPr>
                        <a:t>Γαλλία</a:t>
                      </a:r>
                      <a:endParaRPr sz="1400" b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2069" indent="0" algn="ctr" defTabSz="0">
                        <a:lnSpc>
                          <a:spcPct val="100000"/>
                        </a:lnSpc>
                      </a:pPr>
                      <a:r>
                        <a:rPr sz="16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2,8</a:t>
                      </a:r>
                      <a:endParaRPr sz="16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7314" indent="0" algn="ctr" defTabSz="0">
                        <a:lnSpc>
                          <a:spcPct val="100000"/>
                        </a:lnSpc>
                      </a:pPr>
                      <a:endParaRPr sz="16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309880" indent="0" algn="ctr" defTabSz="0">
                        <a:lnSpc>
                          <a:spcPct val="100000"/>
                        </a:lnSpc>
                      </a:pPr>
                      <a:endParaRPr sz="1600" dirty="0">
                        <a:solidFill>
                          <a:srgbClr val="7030A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93915">
                <a:tc>
                  <a:txBody>
                    <a:bodyPr/>
                    <a:lstStyle/>
                    <a:p>
                      <a:pPr marL="19050">
                        <a:lnSpc>
                          <a:spcPct val="100000"/>
                        </a:lnSpc>
                      </a:pPr>
                      <a:r>
                        <a:rPr sz="1400" b="1" dirty="0">
                          <a:latin typeface="+mn-lt"/>
                        </a:rPr>
                        <a:t>Γερμανία</a:t>
                      </a:r>
                      <a:endParaRPr sz="1400" b="1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2069" indent="0" algn="ctr" defTabSz="0">
                        <a:lnSpc>
                          <a:spcPct val="100000"/>
                        </a:lnSpc>
                      </a:pPr>
                      <a:r>
                        <a:rPr sz="16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2,4</a:t>
                      </a:r>
                      <a:endParaRPr sz="16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7314" indent="0" algn="ctr" defTabSz="0">
                        <a:lnSpc>
                          <a:spcPct val="100000"/>
                        </a:lnSpc>
                      </a:pPr>
                      <a:endParaRPr sz="16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309880" indent="0" algn="ctr" defTabSz="0">
                        <a:lnSpc>
                          <a:spcPct val="100000"/>
                        </a:lnSpc>
                      </a:pPr>
                      <a:endParaRPr sz="1600" dirty="0">
                        <a:solidFill>
                          <a:srgbClr val="7030A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93915">
                <a:tc>
                  <a:txBody>
                    <a:bodyPr/>
                    <a:lstStyle/>
                    <a:p>
                      <a:pPr marL="19050">
                        <a:lnSpc>
                          <a:spcPct val="100000"/>
                        </a:lnSpc>
                      </a:pPr>
                      <a:r>
                        <a:rPr sz="1400" b="1" dirty="0">
                          <a:latin typeface="+mn-lt"/>
                        </a:rPr>
                        <a:t>Ιρλανδία</a:t>
                      </a:r>
                      <a:endParaRPr sz="1400" b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2069" indent="0" algn="ctr" defTabSz="0">
                        <a:lnSpc>
                          <a:spcPct val="100000"/>
                        </a:lnSpc>
                      </a:pPr>
                      <a:r>
                        <a:rPr sz="16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4,2</a:t>
                      </a:r>
                      <a:endParaRPr sz="16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7314" indent="0" algn="ctr" defTabSz="0">
                        <a:lnSpc>
                          <a:spcPct val="100000"/>
                        </a:lnSpc>
                      </a:pPr>
                      <a:endParaRPr sz="16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309880" indent="0" algn="ctr" defTabSz="0">
                        <a:lnSpc>
                          <a:spcPct val="100000"/>
                        </a:lnSpc>
                      </a:pPr>
                      <a:endParaRPr sz="1600" dirty="0">
                        <a:solidFill>
                          <a:srgbClr val="7030A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93915">
                <a:tc>
                  <a:txBody>
                    <a:bodyPr/>
                    <a:lstStyle/>
                    <a:p>
                      <a:pPr marL="19050">
                        <a:lnSpc>
                          <a:spcPct val="100000"/>
                        </a:lnSpc>
                      </a:pPr>
                      <a:r>
                        <a:rPr sz="1400" b="1" dirty="0">
                          <a:latin typeface="+mn-lt"/>
                        </a:rPr>
                        <a:t>Ιταλία</a:t>
                      </a:r>
                      <a:endParaRPr sz="1400" b="1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2069" indent="0" algn="ctr" defTabSz="0">
                        <a:lnSpc>
                          <a:spcPct val="100000"/>
                        </a:lnSpc>
                      </a:pPr>
                      <a:r>
                        <a:rPr sz="16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2,5</a:t>
                      </a:r>
                      <a:endParaRPr sz="16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7314" indent="0" algn="ctr" defTabSz="0">
                        <a:lnSpc>
                          <a:spcPct val="100000"/>
                        </a:lnSpc>
                      </a:pPr>
                      <a:endParaRPr sz="16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309880" indent="0" algn="ctr" defTabSz="0">
                        <a:lnSpc>
                          <a:spcPct val="100000"/>
                        </a:lnSpc>
                      </a:pPr>
                      <a:endParaRPr sz="1600" dirty="0">
                        <a:solidFill>
                          <a:srgbClr val="7030A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93915">
                <a:tc>
                  <a:txBody>
                    <a:bodyPr/>
                    <a:lstStyle/>
                    <a:p>
                      <a:pPr marL="19050">
                        <a:lnSpc>
                          <a:spcPct val="100000"/>
                        </a:lnSpc>
                      </a:pPr>
                      <a:r>
                        <a:rPr sz="1400" b="1" dirty="0">
                          <a:latin typeface="+mn-lt"/>
                        </a:rPr>
                        <a:t>Ιαπωνία</a:t>
                      </a:r>
                      <a:endParaRPr sz="1400" b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2069" indent="0" algn="ctr" defTabSz="0">
                        <a:lnSpc>
                          <a:spcPct val="100000"/>
                        </a:lnSpc>
                      </a:pPr>
                      <a:r>
                        <a:rPr sz="16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4,0</a:t>
                      </a:r>
                      <a:endParaRPr sz="16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7314" indent="0" algn="ctr" defTabSz="0">
                        <a:lnSpc>
                          <a:spcPct val="100000"/>
                        </a:lnSpc>
                      </a:pPr>
                      <a:endParaRPr sz="16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309880" indent="0" algn="ctr" defTabSz="0">
                        <a:lnSpc>
                          <a:spcPct val="100000"/>
                        </a:lnSpc>
                      </a:pPr>
                      <a:endParaRPr sz="1600" dirty="0">
                        <a:solidFill>
                          <a:srgbClr val="7030A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93915">
                <a:tc>
                  <a:txBody>
                    <a:bodyPr/>
                    <a:lstStyle/>
                    <a:p>
                      <a:pPr marL="19050">
                        <a:lnSpc>
                          <a:spcPct val="100000"/>
                        </a:lnSpc>
                      </a:pPr>
                      <a:r>
                        <a:rPr sz="1400" b="1" dirty="0">
                          <a:latin typeface="+mn-lt"/>
                        </a:rPr>
                        <a:t>Ολλανδία</a:t>
                      </a:r>
                      <a:endParaRPr sz="1400" b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2069" indent="0" algn="ctr" defTabSz="0">
                        <a:lnSpc>
                          <a:spcPct val="100000"/>
                        </a:lnSpc>
                      </a:pPr>
                      <a:r>
                        <a:rPr sz="16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2,7</a:t>
                      </a:r>
                      <a:endParaRPr sz="16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7314" indent="0" algn="ctr" defTabSz="0">
                        <a:lnSpc>
                          <a:spcPct val="100000"/>
                        </a:lnSpc>
                      </a:pPr>
                      <a:endParaRPr sz="16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309880" indent="0" algn="ctr" defTabSz="0">
                        <a:lnSpc>
                          <a:spcPct val="100000"/>
                        </a:lnSpc>
                      </a:pPr>
                      <a:endParaRPr sz="1600" dirty="0">
                        <a:solidFill>
                          <a:srgbClr val="7030A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93915">
                <a:tc>
                  <a:txBody>
                    <a:bodyPr/>
                    <a:lstStyle/>
                    <a:p>
                      <a:pPr marL="19050">
                        <a:lnSpc>
                          <a:spcPct val="100000"/>
                        </a:lnSpc>
                      </a:pPr>
                      <a:r>
                        <a:rPr sz="1400" b="1" dirty="0">
                          <a:latin typeface="+mn-lt"/>
                        </a:rPr>
                        <a:t>Ισπανία</a:t>
                      </a:r>
                      <a:endParaRPr sz="1400" b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2069" indent="0" algn="ctr" defTabSz="0">
                        <a:lnSpc>
                          <a:spcPct val="100000"/>
                        </a:lnSpc>
                      </a:pPr>
                      <a:r>
                        <a:rPr sz="16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3,4</a:t>
                      </a:r>
                      <a:endParaRPr sz="16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7314" indent="0" algn="ctr" defTabSz="0">
                        <a:lnSpc>
                          <a:spcPct val="100000"/>
                        </a:lnSpc>
                      </a:pPr>
                      <a:endParaRPr sz="16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309880" indent="0" algn="ctr" defTabSz="0">
                        <a:lnSpc>
                          <a:spcPct val="100000"/>
                        </a:lnSpc>
                      </a:pPr>
                      <a:endParaRPr sz="1600" dirty="0">
                        <a:solidFill>
                          <a:srgbClr val="7030A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93915">
                <a:tc>
                  <a:txBody>
                    <a:bodyPr/>
                    <a:lstStyle/>
                    <a:p>
                      <a:pPr marL="19050">
                        <a:lnSpc>
                          <a:spcPct val="100000"/>
                        </a:lnSpc>
                      </a:pPr>
                      <a:r>
                        <a:rPr sz="1400" b="1" dirty="0">
                          <a:latin typeface="+mn-lt"/>
                        </a:rPr>
                        <a:t>Ην. Βασίλειο</a:t>
                      </a:r>
                      <a:endParaRPr sz="1400" b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2069" indent="0" algn="ctr" defTabSz="0">
                        <a:lnSpc>
                          <a:spcPct val="100000"/>
                        </a:lnSpc>
                      </a:pPr>
                      <a:r>
                        <a:rPr sz="16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2,4</a:t>
                      </a:r>
                      <a:endParaRPr sz="16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7314" indent="0" algn="ctr" defTabSz="0">
                        <a:lnSpc>
                          <a:spcPct val="100000"/>
                        </a:lnSpc>
                      </a:pPr>
                      <a:endParaRPr sz="16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309880" indent="0" algn="ctr" defTabSz="0">
                        <a:lnSpc>
                          <a:spcPct val="100000"/>
                        </a:lnSpc>
                      </a:pPr>
                      <a:endParaRPr sz="1600" dirty="0">
                        <a:solidFill>
                          <a:srgbClr val="7030A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93915">
                <a:tc>
                  <a:txBody>
                    <a:bodyPr/>
                    <a:lstStyle/>
                    <a:p>
                      <a:pPr marL="19050">
                        <a:lnSpc>
                          <a:spcPct val="100000"/>
                        </a:lnSpc>
                      </a:pPr>
                      <a:r>
                        <a:rPr sz="1400" b="1" dirty="0">
                          <a:latin typeface="+mn-lt"/>
                        </a:rPr>
                        <a:t>ΗΠΑ</a:t>
                      </a:r>
                      <a:endParaRPr sz="1400" b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2069" indent="0" algn="ctr" defTabSz="0">
                        <a:lnSpc>
                          <a:spcPct val="100000"/>
                        </a:lnSpc>
                      </a:pPr>
                      <a:r>
                        <a:rPr sz="16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3,1</a:t>
                      </a:r>
                      <a:endParaRPr sz="16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7314" indent="0" algn="ctr" defTabSz="0">
                        <a:lnSpc>
                          <a:spcPct val="100000"/>
                        </a:lnSpc>
                      </a:pPr>
                      <a:endParaRPr sz="16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309880" indent="0" algn="ctr" defTabSz="0">
                        <a:lnSpc>
                          <a:spcPct val="100000"/>
                        </a:lnSpc>
                      </a:pPr>
                      <a:endParaRPr sz="1600" dirty="0">
                        <a:solidFill>
                          <a:srgbClr val="7030A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0" y="201613"/>
            <a:ext cx="9144000" cy="513346"/>
          </a:xfrm>
          <a:prstGeom prst="rect">
            <a:avLst/>
          </a:prstGeom>
          <a:noFill/>
          <a:ln w="22225">
            <a:noFill/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</a:pPr>
            <a:r>
              <a:rPr lang="el-GR" sz="2600" b="1" dirty="0">
                <a:solidFill>
                  <a:srgbClr val="660066"/>
                </a:solidFill>
                <a:latin typeface="Arial" charset="0"/>
              </a:rPr>
              <a:t>Μέσοι ετήσιοι ρυθμοί μεγέθυνσης, 1961-2015</a:t>
            </a:r>
            <a:endParaRPr lang="en-GB" sz="2600" b="1" dirty="0">
              <a:solidFill>
                <a:srgbClr val="660066"/>
              </a:solidFill>
              <a:latin typeface="Arial" charset="0"/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1" y="6418263"/>
            <a:ext cx="896112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l-GR" sz="1100" dirty="0">
                <a:solidFill>
                  <a:srgbClr val="C0C0C0"/>
                </a:solidFill>
                <a:latin typeface="Arial" charset="0"/>
                <a:cs typeface="Times New Roman" pitchFamily="18" charset="0"/>
              </a:rPr>
              <a:t>Σημειώσεις: (i) Τα δεδομένα για το 2014 και το 2015 βασίζονται σε προβλέψεις (ii) Τα στοιχεία για τη Γερμανία αφορούν μόνο τη Δυτική</a:t>
            </a:r>
          </a:p>
          <a:p>
            <a:r>
              <a:rPr lang="el-GR" sz="1100" dirty="0">
                <a:solidFill>
                  <a:srgbClr val="C0C0C0"/>
                </a:solidFill>
                <a:latin typeface="Arial" charset="0"/>
                <a:cs typeface="Times New Roman" pitchFamily="18" charset="0"/>
              </a:rPr>
              <a:t>Γερμανία έως το </a:t>
            </a:r>
            <a:r>
              <a:rPr lang="el-GR" sz="1100" dirty="0" smtClean="0">
                <a:solidFill>
                  <a:srgbClr val="C0C0C0"/>
                </a:solidFill>
                <a:latin typeface="Arial" charset="0"/>
                <a:cs typeface="Times New Roman" pitchFamily="18" charset="0"/>
              </a:rPr>
              <a:t>1991. Πηγή</a:t>
            </a:r>
            <a:r>
              <a:rPr lang="el-GR" sz="1100" dirty="0">
                <a:solidFill>
                  <a:srgbClr val="C0C0C0"/>
                </a:solidFill>
                <a:latin typeface="Arial" charset="0"/>
                <a:cs typeface="Times New Roman" pitchFamily="18" charset="0"/>
              </a:rPr>
              <a:t>: Τα δεδομένα βασίζονται στη βάση δεδομένων AMECO (Ευρωπαϊκή Επιτροπή, DGECFIN).</a:t>
            </a:r>
            <a:endParaRPr lang="en-GB" sz="1100" dirty="0">
              <a:solidFill>
                <a:srgbClr val="C0C0C0"/>
              </a:solidFill>
              <a:latin typeface="Arial" charset="0"/>
            </a:endParaRPr>
          </a:p>
        </p:txBody>
      </p:sp>
      <p:graphicFrame>
        <p:nvGraphicFramePr>
          <p:cNvPr id="10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9076659"/>
              </p:ext>
            </p:extLst>
          </p:nvPr>
        </p:nvGraphicFramePr>
        <p:xfrm>
          <a:off x="211016" y="1308291"/>
          <a:ext cx="8750104" cy="4881495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2187526"/>
                <a:gridCol w="2187526"/>
                <a:gridCol w="2187526"/>
                <a:gridCol w="2187526"/>
              </a:tblGrid>
              <a:tr h="942345">
                <a:tc>
                  <a:txBody>
                    <a:bodyPr/>
                    <a:lstStyle/>
                    <a:p>
                      <a:endParaRPr sz="1400" dirty="0">
                        <a:latin typeface="+mn-lt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defTabSz="0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Πραγματικό ΑΕΠ</a:t>
                      </a:r>
                      <a:endParaRPr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340360" indent="0" algn="ctr" defTabSz="0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</a:rPr>
                        <a:t>Πραγματικό ΑΕΠ ανά εργαζόμενο</a:t>
                      </a:r>
                      <a:endParaRPr sz="14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657225" indent="0" algn="ctr" defTabSz="0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7030A0"/>
                          </a:solidFill>
                          <a:latin typeface="+mn-lt"/>
                        </a:rPr>
                        <a:t>Πραγματικό κατά κεφαλήν ΑΕΠ</a:t>
                      </a:r>
                      <a:endParaRPr sz="1400" dirty="0">
                        <a:solidFill>
                          <a:srgbClr val="7030A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93915">
                <a:tc>
                  <a:txBody>
                    <a:bodyPr/>
                    <a:lstStyle/>
                    <a:p>
                      <a:pPr marL="19050">
                        <a:lnSpc>
                          <a:spcPct val="100000"/>
                        </a:lnSpc>
                      </a:pPr>
                      <a:r>
                        <a:rPr sz="1400" b="1" dirty="0">
                          <a:latin typeface="+mn-lt"/>
                        </a:rPr>
                        <a:t>Καναδάς</a:t>
                      </a:r>
                      <a:endParaRPr sz="1400" b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2069" indent="0" algn="ctr" defTabSz="0">
                        <a:lnSpc>
                          <a:spcPct val="100000"/>
                        </a:lnSpc>
                      </a:pPr>
                      <a:r>
                        <a:rPr sz="16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3,3</a:t>
                      </a:r>
                      <a:endParaRPr sz="16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7314" indent="0" algn="ctr" defTabSz="0">
                        <a:lnSpc>
                          <a:spcPct val="100000"/>
                        </a:lnSpc>
                      </a:pPr>
                      <a:r>
                        <a:rPr sz="16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</a:rPr>
                        <a:t>1,3</a:t>
                      </a:r>
                      <a:endParaRPr sz="16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309880" indent="0" algn="ctr" defTabSz="0">
                        <a:lnSpc>
                          <a:spcPct val="100000"/>
                        </a:lnSpc>
                      </a:pPr>
                      <a:endParaRPr sz="1600" dirty="0">
                        <a:solidFill>
                          <a:srgbClr val="7030A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93915">
                <a:tc>
                  <a:txBody>
                    <a:bodyPr/>
                    <a:lstStyle/>
                    <a:p>
                      <a:pPr marL="19050">
                        <a:lnSpc>
                          <a:spcPct val="100000"/>
                        </a:lnSpc>
                      </a:pPr>
                      <a:r>
                        <a:rPr sz="1400" b="1" dirty="0">
                          <a:latin typeface="+mn-lt"/>
                        </a:rPr>
                        <a:t>Γαλλία</a:t>
                      </a:r>
                      <a:endParaRPr sz="1400" b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2069" indent="0" algn="ctr" defTabSz="0">
                        <a:lnSpc>
                          <a:spcPct val="100000"/>
                        </a:lnSpc>
                      </a:pPr>
                      <a:r>
                        <a:rPr sz="16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2,8</a:t>
                      </a:r>
                      <a:endParaRPr sz="16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7314" indent="0" algn="ctr" defTabSz="0">
                        <a:lnSpc>
                          <a:spcPct val="100000"/>
                        </a:lnSpc>
                      </a:pPr>
                      <a:r>
                        <a:rPr sz="16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</a:rPr>
                        <a:t>2,3</a:t>
                      </a:r>
                      <a:endParaRPr sz="16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309880" indent="0" algn="ctr" defTabSz="0">
                        <a:lnSpc>
                          <a:spcPct val="100000"/>
                        </a:lnSpc>
                      </a:pPr>
                      <a:endParaRPr sz="1600" dirty="0">
                        <a:solidFill>
                          <a:srgbClr val="7030A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93915">
                <a:tc>
                  <a:txBody>
                    <a:bodyPr/>
                    <a:lstStyle/>
                    <a:p>
                      <a:pPr marL="19050">
                        <a:lnSpc>
                          <a:spcPct val="100000"/>
                        </a:lnSpc>
                      </a:pPr>
                      <a:r>
                        <a:rPr sz="1400" b="1" dirty="0">
                          <a:latin typeface="+mn-lt"/>
                        </a:rPr>
                        <a:t>Γερμανία</a:t>
                      </a:r>
                      <a:endParaRPr sz="1400" b="1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2069" indent="0" algn="ctr" defTabSz="0">
                        <a:lnSpc>
                          <a:spcPct val="100000"/>
                        </a:lnSpc>
                      </a:pPr>
                      <a:r>
                        <a:rPr sz="16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2,4</a:t>
                      </a:r>
                      <a:endParaRPr sz="16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7314" indent="0" algn="ctr" defTabSz="0">
                        <a:lnSpc>
                          <a:spcPct val="100000"/>
                        </a:lnSpc>
                      </a:pPr>
                      <a:r>
                        <a:rPr sz="16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</a:rPr>
                        <a:t>1,9</a:t>
                      </a:r>
                      <a:endParaRPr sz="16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309880" indent="0" algn="ctr" defTabSz="0">
                        <a:lnSpc>
                          <a:spcPct val="100000"/>
                        </a:lnSpc>
                      </a:pPr>
                      <a:endParaRPr sz="1600" dirty="0">
                        <a:solidFill>
                          <a:srgbClr val="7030A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93915">
                <a:tc>
                  <a:txBody>
                    <a:bodyPr/>
                    <a:lstStyle/>
                    <a:p>
                      <a:pPr marL="19050">
                        <a:lnSpc>
                          <a:spcPct val="100000"/>
                        </a:lnSpc>
                      </a:pPr>
                      <a:r>
                        <a:rPr sz="1400" b="1" dirty="0">
                          <a:latin typeface="+mn-lt"/>
                        </a:rPr>
                        <a:t>Ιρλανδία</a:t>
                      </a:r>
                      <a:endParaRPr sz="1400" b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2069" indent="0" algn="ctr" defTabSz="0">
                        <a:lnSpc>
                          <a:spcPct val="100000"/>
                        </a:lnSpc>
                      </a:pPr>
                      <a:r>
                        <a:rPr sz="16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4,2</a:t>
                      </a:r>
                      <a:endParaRPr sz="16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7314" indent="0" algn="ctr" defTabSz="0">
                        <a:lnSpc>
                          <a:spcPct val="100000"/>
                        </a:lnSpc>
                      </a:pPr>
                      <a:r>
                        <a:rPr sz="16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</a:rPr>
                        <a:t>3,1</a:t>
                      </a:r>
                      <a:endParaRPr sz="16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309880" indent="0" algn="ctr" defTabSz="0">
                        <a:lnSpc>
                          <a:spcPct val="100000"/>
                        </a:lnSpc>
                      </a:pPr>
                      <a:endParaRPr sz="1600" dirty="0">
                        <a:solidFill>
                          <a:srgbClr val="7030A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93915">
                <a:tc>
                  <a:txBody>
                    <a:bodyPr/>
                    <a:lstStyle/>
                    <a:p>
                      <a:pPr marL="19050">
                        <a:lnSpc>
                          <a:spcPct val="100000"/>
                        </a:lnSpc>
                      </a:pPr>
                      <a:r>
                        <a:rPr sz="1400" b="1" dirty="0">
                          <a:latin typeface="+mn-lt"/>
                        </a:rPr>
                        <a:t>Ιταλία</a:t>
                      </a:r>
                      <a:endParaRPr sz="1400" b="1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2069" indent="0" algn="ctr" defTabSz="0">
                        <a:lnSpc>
                          <a:spcPct val="100000"/>
                        </a:lnSpc>
                      </a:pPr>
                      <a:r>
                        <a:rPr sz="16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2,5</a:t>
                      </a:r>
                      <a:endParaRPr sz="16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7314" indent="0" algn="ctr" defTabSz="0">
                        <a:lnSpc>
                          <a:spcPct val="100000"/>
                        </a:lnSpc>
                      </a:pPr>
                      <a:r>
                        <a:rPr sz="16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</a:rPr>
                        <a:t>2,3</a:t>
                      </a:r>
                      <a:endParaRPr sz="16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309880" indent="0" algn="ctr" defTabSz="0">
                        <a:lnSpc>
                          <a:spcPct val="100000"/>
                        </a:lnSpc>
                      </a:pPr>
                      <a:endParaRPr sz="1600" dirty="0">
                        <a:solidFill>
                          <a:srgbClr val="7030A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93915">
                <a:tc>
                  <a:txBody>
                    <a:bodyPr/>
                    <a:lstStyle/>
                    <a:p>
                      <a:pPr marL="19050">
                        <a:lnSpc>
                          <a:spcPct val="100000"/>
                        </a:lnSpc>
                      </a:pPr>
                      <a:r>
                        <a:rPr sz="1400" b="1" dirty="0">
                          <a:latin typeface="+mn-lt"/>
                        </a:rPr>
                        <a:t>Ιαπωνία</a:t>
                      </a:r>
                      <a:endParaRPr sz="1400" b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2069" indent="0" algn="ctr" defTabSz="0">
                        <a:lnSpc>
                          <a:spcPct val="100000"/>
                        </a:lnSpc>
                      </a:pPr>
                      <a:r>
                        <a:rPr sz="16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4,0</a:t>
                      </a:r>
                      <a:endParaRPr sz="16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7314" indent="0" algn="ctr" defTabSz="0">
                        <a:lnSpc>
                          <a:spcPct val="100000"/>
                        </a:lnSpc>
                      </a:pPr>
                      <a:r>
                        <a:rPr sz="16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</a:rPr>
                        <a:t>3,4</a:t>
                      </a:r>
                      <a:endParaRPr sz="16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309880" indent="0" algn="ctr" defTabSz="0">
                        <a:lnSpc>
                          <a:spcPct val="100000"/>
                        </a:lnSpc>
                      </a:pPr>
                      <a:endParaRPr sz="1600" dirty="0">
                        <a:solidFill>
                          <a:srgbClr val="7030A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93915">
                <a:tc>
                  <a:txBody>
                    <a:bodyPr/>
                    <a:lstStyle/>
                    <a:p>
                      <a:pPr marL="19050">
                        <a:lnSpc>
                          <a:spcPct val="100000"/>
                        </a:lnSpc>
                      </a:pPr>
                      <a:r>
                        <a:rPr sz="1400" b="1" dirty="0">
                          <a:latin typeface="+mn-lt"/>
                        </a:rPr>
                        <a:t>Ολλανδία</a:t>
                      </a:r>
                      <a:endParaRPr sz="1400" b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2069" indent="0" algn="ctr" defTabSz="0">
                        <a:lnSpc>
                          <a:spcPct val="100000"/>
                        </a:lnSpc>
                      </a:pPr>
                      <a:r>
                        <a:rPr sz="16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2,7</a:t>
                      </a:r>
                      <a:endParaRPr sz="16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7314" indent="0" algn="ctr" defTabSz="0">
                        <a:lnSpc>
                          <a:spcPct val="100000"/>
                        </a:lnSpc>
                      </a:pPr>
                      <a:r>
                        <a:rPr sz="16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</a:rPr>
                        <a:t>1,9</a:t>
                      </a:r>
                      <a:endParaRPr sz="16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309880" indent="0" algn="ctr" defTabSz="0">
                        <a:lnSpc>
                          <a:spcPct val="100000"/>
                        </a:lnSpc>
                      </a:pPr>
                      <a:endParaRPr sz="1600" dirty="0">
                        <a:solidFill>
                          <a:srgbClr val="7030A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93915">
                <a:tc>
                  <a:txBody>
                    <a:bodyPr/>
                    <a:lstStyle/>
                    <a:p>
                      <a:pPr marL="19050">
                        <a:lnSpc>
                          <a:spcPct val="100000"/>
                        </a:lnSpc>
                      </a:pPr>
                      <a:r>
                        <a:rPr sz="1400" b="1" dirty="0">
                          <a:latin typeface="+mn-lt"/>
                        </a:rPr>
                        <a:t>Ισπανία</a:t>
                      </a:r>
                      <a:endParaRPr sz="1400" b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2069" indent="0" algn="ctr" defTabSz="0">
                        <a:lnSpc>
                          <a:spcPct val="100000"/>
                        </a:lnSpc>
                      </a:pPr>
                      <a:r>
                        <a:rPr sz="16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3,4</a:t>
                      </a:r>
                      <a:endParaRPr sz="16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7314" indent="0" algn="ctr" defTabSz="0">
                        <a:lnSpc>
                          <a:spcPct val="100000"/>
                        </a:lnSpc>
                      </a:pPr>
                      <a:r>
                        <a:rPr sz="16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</a:rPr>
                        <a:t>2,9</a:t>
                      </a:r>
                      <a:endParaRPr sz="16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309880" indent="0" algn="ctr" defTabSz="0">
                        <a:lnSpc>
                          <a:spcPct val="100000"/>
                        </a:lnSpc>
                      </a:pPr>
                      <a:endParaRPr sz="1600" dirty="0">
                        <a:solidFill>
                          <a:srgbClr val="7030A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93915">
                <a:tc>
                  <a:txBody>
                    <a:bodyPr/>
                    <a:lstStyle/>
                    <a:p>
                      <a:pPr marL="19050">
                        <a:lnSpc>
                          <a:spcPct val="100000"/>
                        </a:lnSpc>
                      </a:pPr>
                      <a:r>
                        <a:rPr sz="1400" b="1" dirty="0">
                          <a:latin typeface="+mn-lt"/>
                        </a:rPr>
                        <a:t>Ην. Βασίλειο</a:t>
                      </a:r>
                      <a:endParaRPr sz="1400" b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2069" indent="0" algn="ctr" defTabSz="0">
                        <a:lnSpc>
                          <a:spcPct val="100000"/>
                        </a:lnSpc>
                      </a:pPr>
                      <a:r>
                        <a:rPr sz="16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2,4</a:t>
                      </a:r>
                      <a:endParaRPr sz="16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7314" indent="0" algn="ctr" defTabSz="0">
                        <a:lnSpc>
                          <a:spcPct val="100000"/>
                        </a:lnSpc>
                      </a:pPr>
                      <a:r>
                        <a:rPr sz="16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</a:rPr>
                        <a:t>1,9</a:t>
                      </a:r>
                      <a:endParaRPr sz="16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309880" indent="0" algn="ctr" defTabSz="0">
                        <a:lnSpc>
                          <a:spcPct val="100000"/>
                        </a:lnSpc>
                      </a:pPr>
                      <a:endParaRPr sz="1600" dirty="0">
                        <a:solidFill>
                          <a:srgbClr val="7030A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93915">
                <a:tc>
                  <a:txBody>
                    <a:bodyPr/>
                    <a:lstStyle/>
                    <a:p>
                      <a:pPr marL="19050">
                        <a:lnSpc>
                          <a:spcPct val="100000"/>
                        </a:lnSpc>
                      </a:pPr>
                      <a:r>
                        <a:rPr sz="1400" b="1" dirty="0">
                          <a:latin typeface="+mn-lt"/>
                        </a:rPr>
                        <a:t>ΗΠΑ</a:t>
                      </a:r>
                      <a:endParaRPr sz="1400" b="1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2069" indent="0" algn="ctr" defTabSz="0">
                        <a:lnSpc>
                          <a:spcPct val="100000"/>
                        </a:lnSpc>
                      </a:pPr>
                      <a:r>
                        <a:rPr sz="16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3,1</a:t>
                      </a:r>
                      <a:endParaRPr sz="16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7314" indent="0" algn="ctr" defTabSz="0">
                        <a:lnSpc>
                          <a:spcPct val="100000"/>
                        </a:lnSpc>
                      </a:pPr>
                      <a:r>
                        <a:rPr sz="16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</a:rPr>
                        <a:t>1,7</a:t>
                      </a:r>
                      <a:endParaRPr sz="16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309880" indent="0" algn="ctr" defTabSz="0">
                        <a:lnSpc>
                          <a:spcPct val="100000"/>
                        </a:lnSpc>
                      </a:pPr>
                      <a:endParaRPr sz="1600" dirty="0">
                        <a:solidFill>
                          <a:srgbClr val="7030A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35AA"/>
      </a:dk2>
      <a:lt2>
        <a:srgbClr val="000000"/>
      </a:lt2>
      <a:accent1>
        <a:srgbClr val="800080"/>
      </a:accent1>
      <a:accent2>
        <a:srgbClr val="C40038"/>
      </a:accent2>
      <a:accent3>
        <a:srgbClr val="FFFFFF"/>
      </a:accent3>
      <a:accent4>
        <a:srgbClr val="000000"/>
      </a:accent4>
      <a:accent5>
        <a:srgbClr val="C0AAC0"/>
      </a:accent5>
      <a:accent6>
        <a:srgbClr val="B10032"/>
      </a:accent6>
      <a:hlink>
        <a:srgbClr val="663300"/>
      </a:hlink>
      <a:folHlink>
        <a:srgbClr val="01791B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noFill/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noFill/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35AA"/>
    </a:dk2>
    <a:lt2>
      <a:srgbClr val="000000"/>
    </a:lt2>
    <a:accent1>
      <a:srgbClr val="800080"/>
    </a:accent1>
    <a:accent2>
      <a:srgbClr val="C40038"/>
    </a:accent2>
    <a:accent3>
      <a:srgbClr val="FFFFFF"/>
    </a:accent3>
    <a:accent4>
      <a:srgbClr val="000000"/>
    </a:accent4>
    <a:accent5>
      <a:srgbClr val="C0AAC0"/>
    </a:accent5>
    <a:accent6>
      <a:srgbClr val="B10032"/>
    </a:accent6>
    <a:hlink>
      <a:srgbClr val="663300"/>
    </a:hlink>
    <a:folHlink>
      <a:srgbClr val="0066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C:\Documents and Settings\ltsn-a\Application Data\Microsoft\Templates\Lecture plans.pot</Template>
  <TotalTime>1192</TotalTime>
  <Words>2260</Words>
  <Application>Microsoft Office PowerPoint</Application>
  <PresentationFormat>On-screen Show (4:3)</PresentationFormat>
  <Paragraphs>705</Paragraphs>
  <Slides>47</Slides>
  <Notes>47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47</vt:i4>
      </vt:variant>
    </vt:vector>
  </HeadingPairs>
  <TitlesOfParts>
    <vt:vector size="50" baseType="lpstr">
      <vt:lpstr>Default Design</vt:lpstr>
      <vt:lpstr>Microsoft Graph Chart</vt:lpstr>
      <vt:lpstr>Chart</vt:lpstr>
      <vt:lpstr>PowerPoint Presentation</vt:lpstr>
      <vt:lpstr>Μακροχρόνια Οικονομική Μεγέθυνση</vt:lpstr>
      <vt:lpstr>Μακροχρόνια οικονομική μεγέθυνση :  μερικά δεδομένα </vt:lpstr>
      <vt:lpstr>PowerPoint Presentation</vt:lpstr>
      <vt:lpstr>Μακροχρόνια οικονομική μεγέθυνση :  μερικά δεδομένα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Μακροχρόνια οικονομική μεγέθυνση:   μερικά δεδομένα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Μακροχρόνια οικονομική μεγέθυνση:   μερικά δεδομένα</vt:lpstr>
      <vt:lpstr>Η παραγωγικότητα για επιλεγμένες οικονομίες σε σχέση με το Ηνωμένο Βασίλειο (ΑΕΠ ανά ώρα εργασίας)</vt:lpstr>
      <vt:lpstr>Η παραγωγικότητα για επιλεγμένες οικονομίες  (ΑΕΠ ανά ώρα εργασίας σε σταθερές τιμές, 2007 = 100)</vt:lpstr>
      <vt:lpstr>PowerPoint Presentation</vt:lpstr>
      <vt:lpstr>PowerPoint Presentation</vt:lpstr>
      <vt:lpstr>Οικονομική Μεγέθυνση χωρίς Τεχνολογική Πρόοδο</vt:lpstr>
      <vt:lpstr>Οικονομική Μεγέθυνση χωρίς τεχνολογική πρόοδο</vt:lpstr>
      <vt:lpstr>PowerPoint Presentation</vt:lpstr>
      <vt:lpstr>Οικονομική μεγέθυνση  χωρίς τεχνολογική πρόοδο</vt:lpstr>
      <vt:lpstr>PowerPoint Presentation</vt:lpstr>
      <vt:lpstr>Οικονομική μεγέθυνση  χωρίς τεχνολογική πρόοδο</vt:lpstr>
      <vt:lpstr>PowerPoint Presentation</vt:lpstr>
      <vt:lpstr>PowerPoint Presentation</vt:lpstr>
      <vt:lpstr>Οικονομική μεγέθυνση  χωρίς τεχνολογική πρόοδο</vt:lpstr>
      <vt:lpstr>Μακροχρόνια Οικονομική Μεγέθυνση με Τεχνολογική Πρόοδο</vt:lpstr>
      <vt:lpstr>Οικονομική Μεγέθυνση με τεχνολογική πρόοδο</vt:lpstr>
      <vt:lpstr>PowerPoint Presentation</vt:lpstr>
      <vt:lpstr>Οικονομική Μεγέθυνση με τεχνολογική πρόοδο</vt:lpstr>
      <vt:lpstr>PowerPoint Presentation</vt:lpstr>
      <vt:lpstr>Οικονομική Μεγέθυνση με τεχνολογική πρόοδο</vt:lpstr>
      <vt:lpstr>PowerPoint Presentation</vt:lpstr>
      <vt:lpstr>PowerPoint Presentation</vt:lpstr>
      <vt:lpstr>Οικονομική Μεγέθυνση με τεχνολογική πρόοδο</vt:lpstr>
      <vt:lpstr>Οικονομική Μεγέθυνση με τεχνολογική πρόοδο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John Sloman</dc:creator>
  <cp:lastModifiedBy>dtp16</cp:lastModifiedBy>
  <cp:revision>118</cp:revision>
  <dcterms:created xsi:type="dcterms:W3CDTF">2002-11-17T23:04:00Z</dcterms:created>
  <dcterms:modified xsi:type="dcterms:W3CDTF">2018-04-05T11:10:38Z</dcterms:modified>
</cp:coreProperties>
</file>