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4"/>
  </p:notesMasterIdLst>
  <p:sldIdLst>
    <p:sldId id="558" r:id="rId2"/>
    <p:sldId id="414" r:id="rId3"/>
    <p:sldId id="415" r:id="rId4"/>
    <p:sldId id="416" r:id="rId5"/>
    <p:sldId id="569" r:id="rId6"/>
    <p:sldId id="541" r:id="rId7"/>
    <p:sldId id="542" r:id="rId8"/>
    <p:sldId id="543" r:id="rId9"/>
    <p:sldId id="544" r:id="rId10"/>
    <p:sldId id="545" r:id="rId11"/>
    <p:sldId id="422" r:id="rId12"/>
    <p:sldId id="557" r:id="rId13"/>
    <p:sldId id="568" r:id="rId14"/>
    <p:sldId id="546" r:id="rId15"/>
    <p:sldId id="547" r:id="rId16"/>
    <p:sldId id="548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442" r:id="rId33"/>
    <p:sldId id="443" r:id="rId34"/>
    <p:sldId id="444" r:id="rId35"/>
    <p:sldId id="445" r:id="rId36"/>
    <p:sldId id="446" r:id="rId37"/>
    <p:sldId id="447" r:id="rId38"/>
    <p:sldId id="448" r:id="rId39"/>
    <p:sldId id="449" r:id="rId40"/>
    <p:sldId id="570" r:id="rId41"/>
    <p:sldId id="575" r:id="rId42"/>
    <p:sldId id="452" r:id="rId43"/>
    <p:sldId id="453" r:id="rId44"/>
    <p:sldId id="454" r:id="rId45"/>
    <p:sldId id="455" r:id="rId46"/>
    <p:sldId id="456" r:id="rId47"/>
    <p:sldId id="457" r:id="rId48"/>
    <p:sldId id="458" r:id="rId49"/>
    <p:sldId id="459" r:id="rId50"/>
    <p:sldId id="460" r:id="rId51"/>
    <p:sldId id="461" r:id="rId52"/>
    <p:sldId id="462" r:id="rId53"/>
    <p:sldId id="463" r:id="rId54"/>
    <p:sldId id="464" r:id="rId55"/>
    <p:sldId id="465" r:id="rId56"/>
    <p:sldId id="466" r:id="rId57"/>
    <p:sldId id="572" r:id="rId58"/>
    <p:sldId id="468" r:id="rId59"/>
    <p:sldId id="469" r:id="rId60"/>
    <p:sldId id="470" r:id="rId61"/>
    <p:sldId id="471" r:id="rId62"/>
    <p:sldId id="472" r:id="rId63"/>
    <p:sldId id="532" r:id="rId64"/>
    <p:sldId id="533" r:id="rId65"/>
    <p:sldId id="534" r:id="rId66"/>
    <p:sldId id="535" r:id="rId67"/>
    <p:sldId id="538" r:id="rId68"/>
    <p:sldId id="539" r:id="rId69"/>
    <p:sldId id="540" r:id="rId70"/>
    <p:sldId id="562" r:id="rId71"/>
    <p:sldId id="573" r:id="rId72"/>
    <p:sldId id="574" r:id="rId73"/>
    <p:sldId id="536" r:id="rId74"/>
    <p:sldId id="563" r:id="rId75"/>
    <p:sldId id="564" r:id="rId76"/>
    <p:sldId id="537" r:id="rId77"/>
    <p:sldId id="516" r:id="rId78"/>
    <p:sldId id="517" r:id="rId79"/>
    <p:sldId id="518" r:id="rId80"/>
    <p:sldId id="519" r:id="rId81"/>
    <p:sldId id="520" r:id="rId82"/>
    <p:sldId id="521" r:id="rId83"/>
    <p:sldId id="522" r:id="rId84"/>
    <p:sldId id="523" r:id="rId85"/>
    <p:sldId id="524" r:id="rId86"/>
    <p:sldId id="525" r:id="rId87"/>
    <p:sldId id="526" r:id="rId88"/>
    <p:sldId id="527" r:id="rId89"/>
    <p:sldId id="528" r:id="rId90"/>
    <p:sldId id="529" r:id="rId91"/>
    <p:sldId id="530" r:id="rId92"/>
    <p:sldId id="531" r:id="rId9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720"/>
    <a:srgbClr val="DBE2E5"/>
    <a:srgbClr val="CED9DE"/>
    <a:srgbClr val="E7EDEF"/>
    <a:srgbClr val="800000"/>
    <a:srgbClr val="646B86"/>
    <a:srgbClr val="B2B2B2"/>
    <a:srgbClr val="DB4F2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84" autoAdjust="0"/>
    <p:restoredTop sz="90860" autoAdjust="0"/>
  </p:normalViewPr>
  <p:slideViewPr>
    <p:cSldViewPr snapToGrid="0">
      <p:cViewPr varScale="1">
        <p:scale>
          <a:sx n="78" d="100"/>
          <a:sy n="78" d="100"/>
        </p:scale>
        <p:origin x="-102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1.xml"/><Relationship Id="rId13" Type="http://schemas.openxmlformats.org/officeDocument/2006/relationships/slide" Target="slides/slide37.xml"/><Relationship Id="rId18" Type="http://schemas.openxmlformats.org/officeDocument/2006/relationships/slide" Target="slides/slide53.xml"/><Relationship Id="rId26" Type="http://schemas.openxmlformats.org/officeDocument/2006/relationships/slide" Target="slides/slide61.xml"/><Relationship Id="rId39" Type="http://schemas.openxmlformats.org/officeDocument/2006/relationships/slide" Target="slides/slide91.xml"/><Relationship Id="rId3" Type="http://schemas.openxmlformats.org/officeDocument/2006/relationships/slide" Target="slides/slide24.xml"/><Relationship Id="rId21" Type="http://schemas.openxmlformats.org/officeDocument/2006/relationships/slide" Target="slides/slide56.xml"/><Relationship Id="rId34" Type="http://schemas.openxmlformats.org/officeDocument/2006/relationships/slide" Target="slides/slide86.xml"/><Relationship Id="rId7" Type="http://schemas.openxmlformats.org/officeDocument/2006/relationships/slide" Target="slides/slide30.xml"/><Relationship Id="rId12" Type="http://schemas.openxmlformats.org/officeDocument/2006/relationships/slide" Target="slides/slide36.xml"/><Relationship Id="rId17" Type="http://schemas.openxmlformats.org/officeDocument/2006/relationships/slide" Target="slides/slide51.xml"/><Relationship Id="rId25" Type="http://schemas.openxmlformats.org/officeDocument/2006/relationships/slide" Target="slides/slide60.xml"/><Relationship Id="rId33" Type="http://schemas.openxmlformats.org/officeDocument/2006/relationships/slide" Target="slides/slide85.xml"/><Relationship Id="rId38" Type="http://schemas.openxmlformats.org/officeDocument/2006/relationships/slide" Target="slides/slide90.xml"/><Relationship Id="rId2" Type="http://schemas.openxmlformats.org/officeDocument/2006/relationships/slide" Target="slides/slide23.xml"/><Relationship Id="rId16" Type="http://schemas.openxmlformats.org/officeDocument/2006/relationships/slide" Target="slides/slide46.xml"/><Relationship Id="rId20" Type="http://schemas.openxmlformats.org/officeDocument/2006/relationships/slide" Target="slides/slide55.xml"/><Relationship Id="rId29" Type="http://schemas.openxmlformats.org/officeDocument/2006/relationships/slide" Target="slides/slide76.xml"/><Relationship Id="rId1" Type="http://schemas.openxmlformats.org/officeDocument/2006/relationships/slide" Target="slides/slide21.xml"/><Relationship Id="rId6" Type="http://schemas.openxmlformats.org/officeDocument/2006/relationships/slide" Target="slides/slide29.xml"/><Relationship Id="rId11" Type="http://schemas.openxmlformats.org/officeDocument/2006/relationships/slide" Target="slides/slide34.xml"/><Relationship Id="rId24" Type="http://schemas.openxmlformats.org/officeDocument/2006/relationships/slide" Target="slides/slide59.xml"/><Relationship Id="rId32" Type="http://schemas.openxmlformats.org/officeDocument/2006/relationships/slide" Target="slides/slide83.xml"/><Relationship Id="rId37" Type="http://schemas.openxmlformats.org/officeDocument/2006/relationships/slide" Target="slides/slide89.xml"/><Relationship Id="rId40" Type="http://schemas.openxmlformats.org/officeDocument/2006/relationships/slide" Target="slides/slide92.xml"/><Relationship Id="rId5" Type="http://schemas.openxmlformats.org/officeDocument/2006/relationships/slide" Target="slides/slide27.xml"/><Relationship Id="rId15" Type="http://schemas.openxmlformats.org/officeDocument/2006/relationships/slide" Target="slides/slide45.xml"/><Relationship Id="rId23" Type="http://schemas.openxmlformats.org/officeDocument/2006/relationships/slide" Target="slides/slide58.xml"/><Relationship Id="rId28" Type="http://schemas.openxmlformats.org/officeDocument/2006/relationships/slide" Target="slides/slide75.xml"/><Relationship Id="rId36" Type="http://schemas.openxmlformats.org/officeDocument/2006/relationships/slide" Target="slides/slide88.xml"/><Relationship Id="rId10" Type="http://schemas.openxmlformats.org/officeDocument/2006/relationships/slide" Target="slides/slide33.xml"/><Relationship Id="rId19" Type="http://schemas.openxmlformats.org/officeDocument/2006/relationships/slide" Target="slides/slide54.xml"/><Relationship Id="rId31" Type="http://schemas.openxmlformats.org/officeDocument/2006/relationships/slide" Target="slides/slide81.xml"/><Relationship Id="rId4" Type="http://schemas.openxmlformats.org/officeDocument/2006/relationships/slide" Target="slides/slide26.xml"/><Relationship Id="rId9" Type="http://schemas.openxmlformats.org/officeDocument/2006/relationships/slide" Target="slides/slide32.xml"/><Relationship Id="rId14" Type="http://schemas.openxmlformats.org/officeDocument/2006/relationships/slide" Target="slides/slide38.xml"/><Relationship Id="rId22" Type="http://schemas.openxmlformats.org/officeDocument/2006/relationships/slide" Target="slides/slide57.xml"/><Relationship Id="rId27" Type="http://schemas.openxmlformats.org/officeDocument/2006/relationships/slide" Target="slides/slide74.xml"/><Relationship Id="rId30" Type="http://schemas.openxmlformats.org/officeDocument/2006/relationships/slide" Target="slides/slide78.xml"/><Relationship Id="rId35" Type="http://schemas.openxmlformats.org/officeDocument/2006/relationships/slide" Target="slides/slide8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3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2244053774561"/>
          <c:y val="0.11675126903553301"/>
          <c:w val="0.49431230610134441"/>
          <c:h val="0.7275803722504230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116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C6AEEA"/>
              </a:solidFill>
              <a:ln w="11161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99"/>
              </a:solidFill>
              <a:ln w="11161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CCFFFF"/>
              </a:solidFill>
              <a:ln w="11161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CCFF"/>
              </a:solidFill>
              <a:ln w="11161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00FF"/>
              </a:solidFill>
              <a:ln w="11161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C0C0C0"/>
              </a:solidFill>
              <a:ln w="11161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1161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1161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99CC"/>
              </a:solidFill>
              <a:ln w="11161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1161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CCFFCC"/>
              </a:solidFill>
              <a:ln w="11161">
                <a:solidFill>
                  <a:schemeClr val="tx1"/>
                </a:solidFill>
                <a:prstDash val="solid"/>
              </a:ln>
            </c:spPr>
          </c:dPt>
          <c:dLbls>
            <c:dLbl>
              <c:idx val="5"/>
              <c:layout>
                <c:manualLayout>
                  <c:x val="-1.959334459670781E-2"/>
                  <c:y val="-3.0657550535966045E-2"/>
                </c:manualLayout>
              </c:layout>
              <c:tx>
                <c:rich>
                  <a:bodyPr/>
                  <a:lstStyle/>
                  <a:p>
                    <a:pPr>
                      <a:defRPr sz="1186" b="0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err="1"/>
                      <a:t>Defence</a:t>
                    </a:r>
                    <a:r>
                      <a:rPr lang="en-US" dirty="0"/>
                      <a:t> 5.6%</a:t>
                    </a:r>
                  </a:p>
                </c:rich>
              </c:tx>
              <c:spPr>
                <a:blipFill dpi="0" rotWithShape="0">
                  <a:blip xmlns:r="http://schemas.openxmlformats.org/officeDocument/2006/relationships" r:embed="rId1"/>
                  <a:srcRect/>
                  <a:tile tx="0" ty="0" sx="100000" sy="100000" flip="none" algn="tl"/>
                </a:blipFill>
                <a:ln w="2790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928129951803936E-2"/>
                  <c:y val="-3.28386727985870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5.0342673605111507E-2"/>
                  <c:y val="-9.10135081915430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pPr>
                      <a:defRPr sz="1186" b="0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Industry and Agriculture
2.8%</a:t>
                    </a:r>
                  </a:p>
                </c:rich>
              </c:tx>
              <c:spPr>
                <a:blipFill dpi="0" rotWithShape="0">
                  <a:blip xmlns:r="http://schemas.openxmlformats.org/officeDocument/2006/relationships" r:embed="rId1"/>
                  <a:srcRect/>
                  <a:tile tx="0" ty="0" sx="100000" sy="100000" flip="none" algn="tl"/>
                </a:blipFill>
                <a:ln w="2790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8027888197438335E-2"/>
                  <c:y val="-0.140923487470888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3.9874125421170636E-2"/>
                  <c:y val="-0.114347513148149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  <a:ln w="2790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186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Sheet1!$B$1:$L$1</c:f>
              <c:strCache>
                <c:ptCount val="11"/>
                <c:pt idx="0">
                  <c:v>Κοινωνική προστασία</c:v>
                </c:pt>
                <c:pt idx="1">
                  <c:v>Προσωπικές κοινωνικές υπηρεσίες</c:v>
                </c:pt>
                <c:pt idx="2">
                  <c:v>Υγεία</c:v>
                </c:pt>
                <c:pt idx="3">
                  <c:v>Εκπαίδευση</c:v>
                </c:pt>
                <c:pt idx="4">
                  <c:v>Νόμος και τάξη</c:v>
                </c:pt>
                <c:pt idx="5">
                  <c:v>Άμυνα</c:v>
                </c:pt>
                <c:pt idx="6">
                  <c:v>Τόκοι χρέους</c:v>
                </c:pt>
                <c:pt idx="7">
                  <c:v>Στέγαση και περιβάλλον</c:v>
                </c:pt>
                <c:pt idx="8">
                  <c:v> βιομηχανία  γεωργία</c:v>
                </c:pt>
                <c:pt idx="9">
                  <c:v>Μεταφορά</c:v>
                </c:pt>
                <c:pt idx="10">
                  <c:v>Αλλα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222</c:v>
                </c:pt>
                <c:pt idx="1">
                  <c:v>31</c:v>
                </c:pt>
                <c:pt idx="2">
                  <c:v>140</c:v>
                </c:pt>
                <c:pt idx="3">
                  <c:v>98</c:v>
                </c:pt>
                <c:pt idx="4">
                  <c:v>32</c:v>
                </c:pt>
                <c:pt idx="5">
                  <c:v>38</c:v>
                </c:pt>
                <c:pt idx="6">
                  <c:v>53</c:v>
                </c:pt>
                <c:pt idx="7">
                  <c:v>25</c:v>
                </c:pt>
                <c:pt idx="8">
                  <c:v>17</c:v>
                </c:pt>
                <c:pt idx="9">
                  <c:v>23</c:v>
                </c:pt>
                <c:pt idx="10">
                  <c:v>53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232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l-G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972721-963C-43CB-A47B-979EF431A94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211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A2D3CE-48AE-4C3F-ABAC-2C636A598F1E}" type="slidenum">
              <a:rPr lang="en-GB"/>
              <a:pPr/>
              <a:t>1</a:t>
            </a:fld>
            <a:endParaRPr lang="en-GB"/>
          </a:p>
        </p:txBody>
      </p:sp>
      <p:sp>
        <p:nvSpPr>
          <p:cNvPr id="7966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251B1BAF-CF77-40AE-8B82-2F40787246B4}" type="slidenum">
              <a:rPr lang="en-GB" altLang="en-US" sz="1200"/>
              <a:pPr algn="r"/>
              <a:t>1</a:t>
            </a:fld>
            <a:endParaRPr lang="en-GB" altLang="en-US" sz="1200"/>
          </a:p>
        </p:txBody>
      </p:sp>
      <p:sp>
        <p:nvSpPr>
          <p:cNvPr id="796675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F7E476-88D0-420D-9B31-622D52CFFFFD}" type="slidenum">
              <a:rPr lang="en-GB" altLang="en-US" sz="1200"/>
              <a:pPr algn="r"/>
              <a:t>1</a:t>
            </a:fld>
            <a:endParaRPr lang="en-GB" altLang="en-US" sz="1200"/>
          </a:p>
        </p:txBody>
      </p:sp>
      <p:sp>
        <p:nvSpPr>
          <p:cNvPr id="79667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7966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B3465D-5763-4CCC-889F-95D49B4B9549}" type="slidenum">
              <a:rPr lang="en-GB"/>
              <a:pPr/>
              <a:t>10</a:t>
            </a:fld>
            <a:endParaRPr lang="en-GB"/>
          </a:p>
        </p:txBody>
      </p:sp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8.2 ΕΙΝΑΙ ΜΕΤΑΦΡΑΣΜΕΝΟΣ ΣΤΗ ΣΕΛΙΔΑ 401.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1A4D1-C143-4187-B5FF-13078B2E694C}" type="slidenum">
              <a:rPr lang="en-GB"/>
              <a:pPr/>
              <a:t>11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105E2-1505-49F5-BC6D-0C0959D31DEF}" type="slidenum">
              <a:rPr lang="en-GB"/>
              <a:pPr/>
              <a:t>12</a:t>
            </a:fld>
            <a:endParaRPr lang="en-GB"/>
          </a:p>
        </p:txBody>
      </p:sp>
      <p:sp>
        <p:nvSpPr>
          <p:cNvPr id="79462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767585-DAB3-4417-BBD9-BAF09A4DBC8A}" type="slidenum">
              <a:rPr lang="en-GB" sz="1200"/>
              <a:pPr algn="r"/>
              <a:t>12</a:t>
            </a:fld>
            <a:endParaRPr lang="en-GB" sz="1200"/>
          </a:p>
        </p:txBody>
      </p:sp>
      <p:sp>
        <p:nvSpPr>
          <p:cNvPr id="79462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9462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79462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9463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9463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79463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B4874-A844-4C28-9868-C8F1EE5A0CAE}" type="slidenum">
              <a:rPr lang="en-GB"/>
              <a:pPr/>
              <a:t>13</a:t>
            </a:fld>
            <a:endParaRPr lang="en-GB"/>
          </a:p>
        </p:txBody>
      </p:sp>
      <p:sp>
        <p:nvSpPr>
          <p:cNvPr id="817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215957-8487-4720-9301-6F9C35F35C7A}" type="slidenum">
              <a:rPr lang="en-GB" altLang="en-US" sz="1200"/>
              <a:pPr algn="r"/>
              <a:t>13</a:t>
            </a:fld>
            <a:endParaRPr lang="en-GB" altLang="en-US" sz="1200"/>
          </a:p>
        </p:txBody>
      </p:sp>
      <p:sp>
        <p:nvSpPr>
          <p:cNvPr id="8171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0382400F-4EE0-4718-80D5-42AC4532E76A}" type="slidenum">
              <a:rPr lang="en-GB" altLang="en-US" sz="1200"/>
              <a:pPr algn="r" eaLnBrk="1" hangingPunct="1"/>
              <a:t>13</a:t>
            </a:fld>
            <a:endParaRPr lang="en-GB" altLang="en-US" sz="1200"/>
          </a:p>
        </p:txBody>
      </p:sp>
      <p:sp>
        <p:nvSpPr>
          <p:cNvPr id="817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l-GR" altLang="en-US" b="1" dirty="0" smtClean="0"/>
              <a:t>ΤΟ ΔΙΑΓΡΑΜΜΑ ΕΙΝΑΙ</a:t>
            </a:r>
            <a:r>
              <a:rPr lang="el-GR" altLang="en-US" b="1" baseline="0" dirty="0" smtClean="0"/>
              <a:t> ΜΕΤΑΦΡΑΣΜΕΝΟ ΣΤΗ ΣΕΛΙΔΑ 409.</a:t>
            </a:r>
            <a:endParaRPr lang="en-US" altLang="en-US" b="1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801F3-4E18-489D-B158-28C90744F9A1}" type="slidenum">
              <a:rPr lang="en-GB"/>
              <a:pPr/>
              <a:t>14</a:t>
            </a:fld>
            <a:endParaRPr lang="en-GB"/>
          </a:p>
        </p:txBody>
      </p:sp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noProof="1" smtClean="0"/>
              <a:t>Ο ΠΙΝΑΚΑΣ 8.1 ΕΙΝΑΙ</a:t>
            </a:r>
            <a:r>
              <a:rPr lang="el-GR" b="1" baseline="0" noProof="1" smtClean="0"/>
              <a:t> ΜΕΤΑΦΡΑΣΜΕΝΟΣ ΣΤΗ ΣΕΛΙΔΑ 399.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AB3E5-C8DC-43CA-8F95-9074664B89FC}" type="slidenum">
              <a:rPr lang="en-GB"/>
              <a:pPr/>
              <a:t>15</a:t>
            </a:fld>
            <a:endParaRPr lang="en-GB"/>
          </a:p>
        </p:txBody>
      </p:sp>
      <p:sp>
        <p:nvSpPr>
          <p:cNvPr id="77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 8.1 ΕΙΝΑΙ</a:t>
            </a:r>
            <a:r>
              <a:rPr lang="el-GR" b="1" baseline="0" noProof="1" smtClean="0"/>
              <a:t> ΜΕΤΑΦΡΑΣΜΕΝΟΣ ΣΤΗ ΣΕΛΙΔΑ 399.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5D35F-4AAD-4C90-915F-61BA92BF90AE}" type="slidenum">
              <a:rPr lang="en-GB"/>
              <a:pPr/>
              <a:t>16</a:t>
            </a:fld>
            <a:endParaRPr lang="en-GB"/>
          </a:p>
        </p:txBody>
      </p:sp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 8.1 ΕΙΝΑΙ</a:t>
            </a:r>
            <a:r>
              <a:rPr lang="el-GR" b="1" baseline="0" noProof="1" smtClean="0"/>
              <a:t> ΜΕΤΑΦΡΑΣΜΕΝΟΣ ΣΤΗ ΣΕΛΙΔΑ 399.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5FFA5-2D81-417A-9314-A25A3CA981D4}" type="slidenum">
              <a:rPr lang="en-GB"/>
              <a:pPr/>
              <a:t>17</a:t>
            </a:fld>
            <a:endParaRPr lang="en-GB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7985F-555A-4EE8-8209-D3CEF29CFBD5}" type="slidenum">
              <a:rPr lang="en-GB"/>
              <a:pPr/>
              <a:t>18</a:t>
            </a:fld>
            <a:endParaRPr lang="en-GB"/>
          </a:p>
        </p:txBody>
      </p:sp>
      <p:sp>
        <p:nvSpPr>
          <p:cNvPr id="53043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C247274-3DD3-43D4-B7E1-FC4095D4E730}" type="slidenum">
              <a:rPr lang="en-GB" sz="1200"/>
              <a:pPr algn="r"/>
              <a:t>18</a:t>
            </a:fld>
            <a:endParaRPr lang="en-GB" sz="1200"/>
          </a:p>
        </p:txBody>
      </p:sp>
      <p:sp>
        <p:nvSpPr>
          <p:cNvPr id="53043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04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3</a:t>
            </a:r>
          </a:p>
        </p:txBody>
      </p:sp>
      <p:sp>
        <p:nvSpPr>
          <p:cNvPr id="53043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043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043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3044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947DE-D1DC-4D14-9823-F8325C1A1E92}" type="slidenum">
              <a:rPr lang="en-GB"/>
              <a:pPr/>
              <a:t>19</a:t>
            </a:fld>
            <a:endParaRPr lang="en-GB"/>
          </a:p>
        </p:txBody>
      </p:sp>
      <p:sp>
        <p:nvSpPr>
          <p:cNvPr id="53248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C5D872-BE5B-4A2B-A439-3D69C27E0B03}" type="slidenum">
              <a:rPr lang="en-GB" sz="1200"/>
              <a:pPr algn="r"/>
              <a:t>19</a:t>
            </a:fld>
            <a:endParaRPr lang="en-GB" sz="1200"/>
          </a:p>
        </p:txBody>
      </p:sp>
      <p:sp>
        <p:nvSpPr>
          <p:cNvPr id="53248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24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3</a:t>
            </a:r>
          </a:p>
        </p:txBody>
      </p:sp>
      <p:sp>
        <p:nvSpPr>
          <p:cNvPr id="53248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248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248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3248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3A14C7-978C-4066-BA81-06C5D40407C4}" type="slidenum">
              <a:rPr lang="en-GB"/>
              <a:pPr/>
              <a:t>2</a:t>
            </a:fld>
            <a:endParaRPr lang="en-GB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096B0-BD29-49BF-A108-30F8EE7EE7C0}" type="slidenum">
              <a:rPr lang="en-GB"/>
              <a:pPr/>
              <a:t>20</a:t>
            </a:fld>
            <a:endParaRPr lang="en-GB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34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CA0FD-8E4B-43E5-8DC0-87393574FAEF}" type="slidenum">
              <a:rPr lang="en-GB"/>
              <a:pPr/>
              <a:t>21</a:t>
            </a:fld>
            <a:endParaRPr lang="en-GB"/>
          </a:p>
        </p:txBody>
      </p:sp>
      <p:sp>
        <p:nvSpPr>
          <p:cNvPr id="53657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59CA81-2AC1-441C-B240-AA4F3A5D6C33}" type="slidenum">
              <a:rPr lang="en-GB" sz="1200"/>
              <a:pPr algn="r"/>
              <a:t>21</a:t>
            </a:fld>
            <a:endParaRPr lang="en-GB" sz="1200"/>
          </a:p>
        </p:txBody>
      </p:sp>
      <p:sp>
        <p:nvSpPr>
          <p:cNvPr id="53657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658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3</a:t>
            </a:r>
          </a:p>
        </p:txBody>
      </p:sp>
      <p:sp>
        <p:nvSpPr>
          <p:cNvPr id="53658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658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658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3658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2E51C-CB0E-46A4-9FD7-12A1CB36534F}" type="slidenum">
              <a:rPr lang="en-GB"/>
              <a:pPr/>
              <a:t>22</a:t>
            </a:fld>
            <a:endParaRPr lang="en-GB"/>
          </a:p>
        </p:txBody>
      </p:sp>
      <p:sp>
        <p:nvSpPr>
          <p:cNvPr id="53862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E1B286-FC81-4D84-8E79-FBB1166D93E0}" type="slidenum">
              <a:rPr lang="en-GB" sz="1200"/>
              <a:pPr algn="r"/>
              <a:t>22</a:t>
            </a:fld>
            <a:endParaRPr lang="en-GB" sz="1200"/>
          </a:p>
        </p:txBody>
      </p:sp>
      <p:sp>
        <p:nvSpPr>
          <p:cNvPr id="53862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3862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BD2AF-1C02-43F0-B679-07E7E5E2C7F6}" type="slidenum">
              <a:rPr lang="en-GB"/>
              <a:pPr/>
              <a:t>23</a:t>
            </a:fld>
            <a:endParaRPr lang="en-GB"/>
          </a:p>
        </p:txBody>
      </p:sp>
      <p:sp>
        <p:nvSpPr>
          <p:cNvPr id="54067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C2065CD-D576-46B3-AA08-542542589B0F}" type="slidenum">
              <a:rPr lang="en-GB" sz="1200"/>
              <a:pPr algn="r"/>
              <a:t>23</a:t>
            </a:fld>
            <a:endParaRPr lang="en-GB" sz="1200"/>
          </a:p>
        </p:txBody>
      </p:sp>
      <p:sp>
        <p:nvSpPr>
          <p:cNvPr id="54067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406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02186-D141-4AF0-8F32-7CE2422C27CF}" type="slidenum">
              <a:rPr lang="en-GB"/>
              <a:pPr/>
              <a:t>24</a:t>
            </a:fld>
            <a:endParaRPr lang="en-GB"/>
          </a:p>
        </p:txBody>
      </p:sp>
      <p:sp>
        <p:nvSpPr>
          <p:cNvPr id="54272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402404-9B38-429A-A21D-82EFAAA5CE27}" type="slidenum">
              <a:rPr lang="en-GB" sz="1200"/>
              <a:pPr algn="r"/>
              <a:t>24</a:t>
            </a:fld>
            <a:endParaRPr lang="en-GB" sz="1200"/>
          </a:p>
        </p:txBody>
      </p:sp>
      <p:sp>
        <p:nvSpPr>
          <p:cNvPr id="54272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427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0A44D-172F-462F-B227-2C2798806C18}" type="slidenum">
              <a:rPr lang="en-GB"/>
              <a:pPr/>
              <a:t>25</a:t>
            </a:fld>
            <a:endParaRPr lang="en-GB"/>
          </a:p>
        </p:txBody>
      </p:sp>
      <p:sp>
        <p:nvSpPr>
          <p:cNvPr id="544770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51F052-7900-4E94-8F5D-1B16782B78F1}" type="slidenum">
              <a:rPr lang="en-GB" sz="1200"/>
              <a:pPr algn="r"/>
              <a:t>25</a:t>
            </a:fld>
            <a:endParaRPr lang="en-GB" sz="1200"/>
          </a:p>
        </p:txBody>
      </p:sp>
      <p:sp>
        <p:nvSpPr>
          <p:cNvPr id="54477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4477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E5B8D-FDE1-41B6-9D4C-78956C1360D2}" type="slidenum">
              <a:rPr lang="en-GB"/>
              <a:pPr/>
              <a:t>26</a:t>
            </a:fld>
            <a:endParaRPr lang="en-GB"/>
          </a:p>
        </p:txBody>
      </p:sp>
      <p:sp>
        <p:nvSpPr>
          <p:cNvPr id="54681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E63C49-0DE2-4EAD-9329-575FBB64AC44}" type="slidenum">
              <a:rPr lang="en-GB" sz="1200"/>
              <a:pPr algn="r"/>
              <a:t>26</a:t>
            </a:fld>
            <a:endParaRPr lang="en-GB" sz="1200"/>
          </a:p>
        </p:txBody>
      </p:sp>
      <p:sp>
        <p:nvSpPr>
          <p:cNvPr id="5468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4682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D179C8-8A8A-459F-8DB3-88DEA3DBC852}" type="slidenum">
              <a:rPr lang="en-GB"/>
              <a:pPr/>
              <a:t>27</a:t>
            </a:fld>
            <a:endParaRPr lang="en-GB"/>
          </a:p>
        </p:txBody>
      </p:sp>
      <p:sp>
        <p:nvSpPr>
          <p:cNvPr id="54886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32FE7A-84D4-480E-8151-6763E53B5D30}" type="slidenum">
              <a:rPr lang="en-GB" sz="1200"/>
              <a:pPr algn="r"/>
              <a:t>27</a:t>
            </a:fld>
            <a:endParaRPr lang="en-GB" sz="1200"/>
          </a:p>
        </p:txBody>
      </p:sp>
      <p:sp>
        <p:nvSpPr>
          <p:cNvPr id="54886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488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7E230-F809-4CB0-911E-4985BE63B7A7}" type="slidenum">
              <a:rPr lang="en-GB"/>
              <a:pPr/>
              <a:t>28</a:t>
            </a:fld>
            <a:endParaRPr lang="en-GB"/>
          </a:p>
        </p:txBody>
      </p:sp>
      <p:sp>
        <p:nvSpPr>
          <p:cNvPr id="55091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5979CD-BF1C-4023-8ED7-1F4AC8FD708C}" type="slidenum">
              <a:rPr lang="en-GB" sz="1200"/>
              <a:pPr algn="r"/>
              <a:t>28</a:t>
            </a:fld>
            <a:endParaRPr lang="en-GB" sz="1200"/>
          </a:p>
        </p:txBody>
      </p:sp>
      <p:sp>
        <p:nvSpPr>
          <p:cNvPr id="55091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091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4</a:t>
            </a:r>
          </a:p>
        </p:txBody>
      </p:sp>
      <p:sp>
        <p:nvSpPr>
          <p:cNvPr id="55091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091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091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5092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4FCCE-E7E2-48B0-8D6C-71B3B8C411D3}" type="slidenum">
              <a:rPr lang="en-GB"/>
              <a:pPr/>
              <a:t>29</a:t>
            </a:fld>
            <a:endParaRPr lang="en-GB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8.3 ΕΙΝΑΙ ΜΕΤΑΦΡΑΣΜΕΝΟ ΣΤΗ ΣΕΛΙΔΑ 410.</a:t>
            </a:r>
            <a:endParaRPr lang="el-GR" b="1" noProof="1"/>
          </a:p>
        </p:txBody>
      </p:sp>
      <p:sp>
        <p:nvSpPr>
          <p:cNvPr id="552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0916F-8D77-4F1D-BABC-4407F0B17F21}" type="slidenum">
              <a:rPr lang="en-GB"/>
              <a:pPr/>
              <a:t>3</a:t>
            </a:fld>
            <a:endParaRPr lang="en-GB"/>
          </a:p>
        </p:txBody>
      </p:sp>
      <p:sp>
        <p:nvSpPr>
          <p:cNvPr id="503810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D894F8-6831-47DE-9CC8-60CDCE2CE804}" type="slidenum">
              <a:rPr lang="en-GB" sz="1200"/>
              <a:pPr algn="r"/>
              <a:t>3</a:t>
            </a:fld>
            <a:endParaRPr lang="en-GB" sz="1200"/>
          </a:p>
        </p:txBody>
      </p:sp>
      <p:sp>
        <p:nvSpPr>
          <p:cNvPr id="50381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381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50381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381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381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0381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4C3C9F-FFDF-4624-B230-1DEEE441301E}" type="slidenum">
              <a:rPr lang="en-GB"/>
              <a:pPr/>
              <a:t>30</a:t>
            </a:fld>
            <a:endParaRPr lang="en-GB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8.3 ΕΙΝΑΙ ΜΕΤΑΦΡΑΣΜΕΝΟ ΣΤΗ ΣΕΛΙΔΑ 410.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550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9B17D-37AF-44FB-A3DE-F78E5C4A0FFF}" type="slidenum">
              <a:rPr lang="en-GB"/>
              <a:pPr/>
              <a:t>31</a:t>
            </a:fld>
            <a:endParaRPr lang="en-GB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8.3 ΕΙΝΑΙ ΜΕΤΑΦΡΑΣΜΕΝΟ ΣΤΗ ΣΕΛΙΔΑ 410.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570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626AF-A891-4633-BF64-010EADAFDAF5}" type="slidenum">
              <a:rPr lang="en-GB"/>
              <a:pPr/>
              <a:t>32</a:t>
            </a:fld>
            <a:endParaRPr lang="en-GB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8.3 ΕΙΝΑΙ ΜΕΤΑΦΡΑΣΜΕΝΟ ΣΤΗ ΣΕΛΙΔΑ 410.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591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84D882-535B-4E0F-A57E-379B78361C01}" type="slidenum">
              <a:rPr lang="en-GB"/>
              <a:pPr/>
              <a:t>33</a:t>
            </a:fld>
            <a:endParaRPr lang="en-GB"/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8.3 ΕΙΝΑΙ ΜΕΤΑΦΡΑΣΜΕΝΟ ΣΤΗ ΣΕΛΙΔΑ 410.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61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35325B-45D2-4A5B-95DC-8C5FB6214B44}" type="slidenum">
              <a:rPr lang="en-GB"/>
              <a:pPr/>
              <a:t>34</a:t>
            </a:fld>
            <a:endParaRPr lang="en-GB"/>
          </a:p>
        </p:txBody>
      </p:sp>
      <p:sp>
        <p:nvSpPr>
          <p:cNvPr id="56320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F4A351-8865-45AA-9730-A7198E48A378}" type="slidenum">
              <a:rPr lang="en-GB" sz="1200"/>
              <a:pPr algn="r"/>
              <a:t>34</a:t>
            </a:fld>
            <a:endParaRPr lang="en-GB" sz="1200"/>
          </a:p>
        </p:txBody>
      </p:sp>
      <p:sp>
        <p:nvSpPr>
          <p:cNvPr id="56320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320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4</a:t>
            </a:r>
          </a:p>
        </p:txBody>
      </p:sp>
      <p:sp>
        <p:nvSpPr>
          <p:cNvPr id="56320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320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320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6320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D2043-FEBA-4EE2-8702-F064FA805504}" type="slidenum">
              <a:rPr lang="en-GB"/>
              <a:pPr/>
              <a:t>35</a:t>
            </a:fld>
            <a:endParaRPr lang="en-GB"/>
          </a:p>
        </p:txBody>
      </p:sp>
      <p:sp>
        <p:nvSpPr>
          <p:cNvPr id="565250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3EAB95-E9CC-4C48-96AC-57A54B8BCA85}" type="slidenum">
              <a:rPr lang="en-GB" sz="1200"/>
              <a:pPr algn="r"/>
              <a:t>35</a:t>
            </a:fld>
            <a:endParaRPr lang="en-GB" sz="1200"/>
          </a:p>
        </p:txBody>
      </p:sp>
      <p:sp>
        <p:nvSpPr>
          <p:cNvPr id="56525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525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56525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525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525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6525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0FEDF-756D-43C3-85C0-27C1415C9923}" type="slidenum">
              <a:rPr lang="en-GB"/>
              <a:pPr/>
              <a:t>36</a:t>
            </a:fld>
            <a:endParaRPr lang="en-GB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67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166D0-DDAE-4238-A8AB-79C60ECD3DF1}" type="slidenum">
              <a:rPr lang="en-GB"/>
              <a:pPr/>
              <a:t>37</a:t>
            </a:fld>
            <a:endParaRPr lang="en-GB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693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AABE0-8638-4F97-8645-FF4435C2C385}" type="slidenum">
              <a:rPr lang="en-GB"/>
              <a:pPr/>
              <a:t>38</a:t>
            </a:fld>
            <a:endParaRPr lang="en-GB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713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78640-7A71-4206-881C-6BF290E69BE4}" type="slidenum">
              <a:rPr lang="en-GB"/>
              <a:pPr/>
              <a:t>39</a:t>
            </a:fld>
            <a:endParaRPr lang="en-GB"/>
          </a:p>
        </p:txBody>
      </p:sp>
      <p:sp>
        <p:nvSpPr>
          <p:cNvPr id="57344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25B393-B72C-443D-8790-CC76BE01CB11}" type="slidenum">
              <a:rPr lang="en-GB" sz="1200"/>
              <a:pPr algn="r"/>
              <a:t>39</a:t>
            </a:fld>
            <a:endParaRPr lang="en-GB" sz="1200"/>
          </a:p>
        </p:txBody>
      </p:sp>
      <p:sp>
        <p:nvSpPr>
          <p:cNvPr id="57344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7344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57344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7344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7344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7344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8219E-70EA-4A0E-A2EC-5E10B360F971}" type="slidenum">
              <a:rPr lang="en-GB"/>
              <a:pPr/>
              <a:t>4</a:t>
            </a:fld>
            <a:endParaRPr lang="en-GB"/>
          </a:p>
        </p:txBody>
      </p:sp>
      <p:sp>
        <p:nvSpPr>
          <p:cNvPr id="50585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DFF809-314C-4AB4-A05A-67F26C629B7C}" type="slidenum">
              <a:rPr lang="en-GB" sz="1200"/>
              <a:pPr algn="r"/>
              <a:t>4</a:t>
            </a:fld>
            <a:endParaRPr lang="en-GB" sz="1200"/>
          </a:p>
        </p:txBody>
      </p:sp>
      <p:sp>
        <p:nvSpPr>
          <p:cNvPr id="50585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586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50586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586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586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0586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60D48-2716-487B-8C3B-408743492337}" type="slidenum">
              <a:rPr lang="en-GB"/>
              <a:pPr/>
              <a:t>40</a:t>
            </a:fld>
            <a:endParaRPr lang="en-GB"/>
          </a:p>
        </p:txBody>
      </p:sp>
      <p:sp>
        <p:nvSpPr>
          <p:cNvPr id="821250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fld id="{3630B44E-67C0-4F4C-9108-EC016C728822}" type="slidenum">
              <a:rPr lang="en-GB" altLang="en-US" sz="1000" i="1">
                <a:cs typeface="Arial" charset="0"/>
              </a:rPr>
              <a:pPr algn="r" defTabSz="762000"/>
              <a:t>40</a:t>
            </a:fld>
            <a:endParaRPr lang="en-GB" altLang="en-US" sz="1000" i="1">
              <a:cs typeface="Arial" charset="0"/>
            </a:endParaRPr>
          </a:p>
        </p:txBody>
      </p:sp>
      <p:sp>
        <p:nvSpPr>
          <p:cNvPr id="821251" name="Rectangle 205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defTabSz="762000"/>
            <a:r>
              <a:rPr lang="el-GR" altLang="en-US" b="1" noProof="1" smtClean="0"/>
              <a:t>ΤΟ</a:t>
            </a:r>
            <a:r>
              <a:rPr lang="el-GR" altLang="en-US" b="1" baseline="0" noProof="1" smtClean="0"/>
              <a:t> ΔΙΑΓΡΑΜΜΑ ΕΙΝΑΙ ΜΕΤΑΦΡΑΣΜΕΝΟ ΣΤΗ ΣΕΛΙΔΑ 418.</a:t>
            </a:r>
            <a:endParaRPr lang="el-GR" altLang="en-US" b="1" noProof="1"/>
          </a:p>
        </p:txBody>
      </p:sp>
      <p:sp>
        <p:nvSpPr>
          <p:cNvPr id="821252" name="Rectangle 205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0E66D-1584-4AA8-9DAB-825AAE511E89}" type="slidenum">
              <a:rPr lang="en-GB"/>
              <a:pPr/>
              <a:t>41</a:t>
            </a:fld>
            <a:endParaRPr lang="en-GB"/>
          </a:p>
        </p:txBody>
      </p:sp>
      <p:sp>
        <p:nvSpPr>
          <p:cNvPr id="8314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EB87E8B-7634-4602-950C-DD9370D7ABD9}" type="slidenum">
              <a:rPr lang="en-GB" altLang="en-US" sz="1200">
                <a:solidFill>
                  <a:srgbClr val="000000"/>
                </a:solidFill>
                <a:cs typeface="Arial" charset="0"/>
              </a:rPr>
              <a:pPr algn="r" eaLnBrk="1" hangingPunct="1"/>
              <a:t>41</a:t>
            </a:fld>
            <a:endParaRPr lang="en-GB" alt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3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n-US" b="1" dirty="0" smtClean="0"/>
              <a:t>ΤΟ ΔΙΑΓΡΑΜΜΑ ΕΙΝΑΙ</a:t>
            </a:r>
            <a:r>
              <a:rPr lang="el-GR" altLang="en-US" b="1" baseline="0" dirty="0" smtClean="0"/>
              <a:t> ΜΕΤΑΦΡΑΣΜΕΝΟ ΣΤΗ ΣΕΛΙΔΑ 420.</a:t>
            </a:r>
            <a:endParaRPr lang="en-GB" altLang="en-US" b="1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6DE14-F307-40CC-AC5B-CCA91993A4B0}" type="slidenum">
              <a:rPr lang="en-GB"/>
              <a:pPr/>
              <a:t>42</a:t>
            </a:fld>
            <a:endParaRPr lang="en-GB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7F9-85CE-4D75-B057-D63BA2FE623D}" type="slidenum">
              <a:rPr lang="en-GB"/>
              <a:pPr/>
              <a:t>43</a:t>
            </a:fld>
            <a:endParaRPr lang="en-GB"/>
          </a:p>
        </p:txBody>
      </p:sp>
      <p:sp>
        <p:nvSpPr>
          <p:cNvPr id="58163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A90673-35A9-4215-848C-A1CB917CD8D9}" type="slidenum">
              <a:rPr lang="en-GB" sz="1200"/>
              <a:pPr algn="r"/>
              <a:t>43</a:t>
            </a:fld>
            <a:endParaRPr lang="en-GB" sz="1200"/>
          </a:p>
        </p:txBody>
      </p:sp>
      <p:sp>
        <p:nvSpPr>
          <p:cNvPr id="58163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816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4</a:t>
            </a:r>
          </a:p>
        </p:txBody>
      </p:sp>
      <p:sp>
        <p:nvSpPr>
          <p:cNvPr id="58163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8163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8163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8164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1FE0D-F197-43E7-A795-36875E8A6885}" type="slidenum">
              <a:rPr lang="en-GB"/>
              <a:pPr/>
              <a:t>44</a:t>
            </a:fld>
            <a:endParaRPr lang="en-GB"/>
          </a:p>
        </p:txBody>
      </p:sp>
      <p:sp>
        <p:nvSpPr>
          <p:cNvPr id="58368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2E19F2F-FC2D-49BB-8F1C-5FC2245FFE53}" type="slidenum">
              <a:rPr lang="en-GB" sz="1200"/>
              <a:pPr algn="r"/>
              <a:t>44</a:t>
            </a:fld>
            <a:endParaRPr lang="en-GB" sz="1200"/>
          </a:p>
        </p:txBody>
      </p:sp>
      <p:sp>
        <p:nvSpPr>
          <p:cNvPr id="58368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836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4</a:t>
            </a:r>
          </a:p>
        </p:txBody>
      </p:sp>
      <p:sp>
        <p:nvSpPr>
          <p:cNvPr id="58368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8368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8368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8368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081C4-66D6-47C1-971C-AF6F96137C7D}" type="slidenum">
              <a:rPr lang="en-GB"/>
              <a:pPr/>
              <a:t>45</a:t>
            </a:fld>
            <a:endParaRPr lang="en-GB"/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857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401E41-A2DC-4553-88B7-46284919391A}" type="slidenum">
              <a:rPr lang="en-GB"/>
              <a:pPr/>
              <a:t>46</a:t>
            </a:fld>
            <a:endParaRPr lang="en-GB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877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2169A-7A8D-4610-B049-1ECF96C07A2E}" type="slidenum">
              <a:rPr lang="en-GB"/>
              <a:pPr/>
              <a:t>47</a:t>
            </a:fld>
            <a:endParaRPr lang="en-GB"/>
          </a:p>
        </p:txBody>
      </p:sp>
      <p:sp>
        <p:nvSpPr>
          <p:cNvPr id="58982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FFC602-6D76-4FFC-BC67-7B825BBB4098}" type="slidenum">
              <a:rPr lang="en-GB" sz="1200"/>
              <a:pPr algn="r"/>
              <a:t>47</a:t>
            </a:fld>
            <a:endParaRPr lang="en-GB" sz="1200"/>
          </a:p>
        </p:txBody>
      </p:sp>
      <p:sp>
        <p:nvSpPr>
          <p:cNvPr id="58982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8982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58982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8983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8983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8983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B8791-EC29-43D7-9F0C-63CED1ACD5AA}" type="slidenum">
              <a:rPr lang="en-GB"/>
              <a:pPr/>
              <a:t>48</a:t>
            </a:fld>
            <a:endParaRPr lang="en-GB"/>
          </a:p>
        </p:txBody>
      </p:sp>
      <p:sp>
        <p:nvSpPr>
          <p:cNvPr id="59187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E40B4B-98C2-400D-95A8-6BB23CE9BD8A}" type="slidenum">
              <a:rPr lang="en-GB" sz="1200"/>
              <a:pPr algn="r"/>
              <a:t>48</a:t>
            </a:fld>
            <a:endParaRPr lang="en-GB" sz="1200"/>
          </a:p>
        </p:txBody>
      </p:sp>
      <p:sp>
        <p:nvSpPr>
          <p:cNvPr id="591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noProof="1" smtClean="0"/>
              <a:t>Ο ΠΙΝΑΚΑΣ</a:t>
            </a:r>
            <a:r>
              <a:rPr lang="el-GR" b="1" baseline="0" noProof="1" smtClean="0"/>
              <a:t> 8.3 ΕΙΝΑΙ ΜΕΤΑΦΡΑΣΜΕΝΟΣ ΣΤΗ ΣΕΛΙΔΑ 425.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E1016-A0D9-4A4C-9A07-514B1CA2983D}" type="slidenum">
              <a:rPr lang="en-GB"/>
              <a:pPr/>
              <a:t>49</a:t>
            </a:fld>
            <a:endParaRPr lang="en-GB"/>
          </a:p>
        </p:txBody>
      </p:sp>
      <p:sp>
        <p:nvSpPr>
          <p:cNvPr id="59392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A990FD-61A9-4478-B4B2-F4DB98FA90C7}" type="slidenum">
              <a:rPr lang="en-GB" sz="1200"/>
              <a:pPr algn="r"/>
              <a:t>49</a:t>
            </a:fld>
            <a:endParaRPr lang="en-GB" sz="1200"/>
          </a:p>
        </p:txBody>
      </p:sp>
      <p:sp>
        <p:nvSpPr>
          <p:cNvPr id="593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8.4 ΕΙΝΑΙ ΜΕΤΑΦΡΑΣΜΕΝΟΣ ΣΤΗ ΣΕΛΙΔΑ 433.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A7132-DEA8-4B2F-B9A3-3737FC8549F2}" type="slidenum">
              <a:rPr lang="en-GB"/>
              <a:pPr/>
              <a:t>5</a:t>
            </a:fld>
            <a:endParaRPr lang="en-GB"/>
          </a:p>
        </p:txBody>
      </p:sp>
      <p:sp>
        <p:nvSpPr>
          <p:cNvPr id="819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B4D49F-3AFF-4D46-BB74-9CF6789E4A35}" type="slidenum">
              <a:rPr lang="en-GB" altLang="en-US" sz="1200">
                <a:solidFill>
                  <a:srgbClr val="000000"/>
                </a:solidFill>
              </a:rPr>
              <a:pPr algn="r"/>
              <a:t>5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8192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AA22066-845C-4B90-B710-86A4B7FEF41F}" type="slidenum">
              <a:rPr lang="en-GB" altLang="en-US" sz="1200">
                <a:solidFill>
                  <a:srgbClr val="000000"/>
                </a:solidFill>
              </a:rPr>
              <a:pPr algn="r" eaLnBrk="1" hangingPunct="1"/>
              <a:t>5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819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0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8.1 ΕΙΝΑΙ ΜΕΤΑΦΡΑΣΜΕΝΟ ΣΤΗ ΣΕΛΙΔΑ 402.</a:t>
            </a:r>
            <a:endParaRPr lang="en-US" altLang="en-US" b="1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102DA-6B36-4792-BB0B-7EE8D5F7A641}" type="slidenum">
              <a:rPr lang="en-GB"/>
              <a:pPr/>
              <a:t>50</a:t>
            </a:fld>
            <a:endParaRPr lang="en-GB"/>
          </a:p>
        </p:txBody>
      </p:sp>
      <p:sp>
        <p:nvSpPr>
          <p:cNvPr id="595970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7B7900-2EBA-45AC-B103-EC47FA753F5B}" type="slidenum">
              <a:rPr lang="en-GB" sz="1200"/>
              <a:pPr algn="r"/>
              <a:t>50</a:t>
            </a:fld>
            <a:endParaRPr lang="en-GB" sz="1200"/>
          </a:p>
        </p:txBody>
      </p:sp>
      <p:sp>
        <p:nvSpPr>
          <p:cNvPr id="59597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9597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59597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9597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9597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9597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563F3-A74A-49C3-8255-2806CE68A052}" type="slidenum">
              <a:rPr lang="en-GB"/>
              <a:pPr/>
              <a:t>51</a:t>
            </a:fld>
            <a:endParaRPr lang="en-GB"/>
          </a:p>
        </p:txBody>
      </p:sp>
      <p:sp>
        <p:nvSpPr>
          <p:cNvPr id="5980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980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</a:t>
            </a:r>
          </a:p>
        </p:txBody>
      </p:sp>
      <p:sp>
        <p:nvSpPr>
          <p:cNvPr id="5980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980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9802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9802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D6046-BC21-4DB5-96ED-919C48797D9A}" type="slidenum">
              <a:rPr lang="en-GB"/>
              <a:pPr/>
              <a:t>52</a:t>
            </a:fld>
            <a:endParaRPr lang="en-GB"/>
          </a:p>
        </p:txBody>
      </p:sp>
      <p:sp>
        <p:nvSpPr>
          <p:cNvPr id="60006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22D03D-6A6E-4792-809F-30D970348692}" type="slidenum">
              <a:rPr lang="en-GB" sz="1200"/>
              <a:pPr algn="r"/>
              <a:t>52</a:t>
            </a:fld>
            <a:endParaRPr lang="en-GB" sz="1200"/>
          </a:p>
        </p:txBody>
      </p:sp>
      <p:sp>
        <p:nvSpPr>
          <p:cNvPr id="60006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0006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60006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0007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0007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0007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03DF1-C169-4104-8965-4FBE9C7098E4}" type="slidenum">
              <a:rPr lang="en-GB"/>
              <a:pPr/>
              <a:t>53</a:t>
            </a:fld>
            <a:endParaRPr lang="en-GB"/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021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8EE8A-F314-4552-8260-DB228F35D27F}" type="slidenum">
              <a:rPr lang="en-GB"/>
              <a:pPr/>
              <a:t>54</a:t>
            </a:fld>
            <a:endParaRPr lang="en-GB"/>
          </a:p>
        </p:txBody>
      </p:sp>
      <p:sp>
        <p:nvSpPr>
          <p:cNvPr id="6041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8.7 ΕΙΝΑΙ ΜΕΤΑΦΡΑΣΜΕΝΟ ΣΤΗ ΣΕΛΙΔΑ 437.</a:t>
            </a:r>
            <a:endParaRPr lang="el-GR" b="1" noProof="1"/>
          </a:p>
        </p:txBody>
      </p:sp>
      <p:sp>
        <p:nvSpPr>
          <p:cNvPr id="6041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B677F-A810-41E9-8799-AE41B33CE795}" type="slidenum">
              <a:rPr lang="en-GB"/>
              <a:pPr/>
              <a:t>55</a:t>
            </a:fld>
            <a:endParaRPr lang="en-GB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8.7 ΕΙΝΑΙ ΜΕΤΑΦΡΑΣΜΕΝΟ ΣΤΗ ΣΕΛΙΔΑ 437.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6062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1797C-6000-4E6D-A02D-137D629B2856}" type="slidenum">
              <a:rPr lang="en-GB"/>
              <a:pPr/>
              <a:t>56</a:t>
            </a:fld>
            <a:endParaRPr lang="en-GB"/>
          </a:p>
        </p:txBody>
      </p:sp>
      <p:sp>
        <p:nvSpPr>
          <p:cNvPr id="6082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8.7 ΕΙΝΑΙ ΜΕΤΑΦΡΑΣΜΕΝΟ ΣΤΗ ΣΕΛΙΔΑ 437.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6082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3BFAD-32FB-40A3-BDE2-39661B551434}" type="slidenum">
              <a:rPr lang="en-GB"/>
              <a:pPr/>
              <a:t>57</a:t>
            </a:fld>
            <a:endParaRPr lang="en-GB"/>
          </a:p>
        </p:txBody>
      </p:sp>
      <p:sp>
        <p:nvSpPr>
          <p:cNvPr id="8253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F60A6A-4D34-4C73-85A7-B24BE785D203}" type="slidenum">
              <a:rPr lang="en-GB" altLang="en-US" sz="1200"/>
              <a:pPr algn="r"/>
              <a:t>57</a:t>
            </a:fld>
            <a:endParaRPr lang="en-GB" altLang="en-US" sz="1200"/>
          </a:p>
        </p:txBody>
      </p:sp>
      <p:sp>
        <p:nvSpPr>
          <p:cNvPr id="82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2400" b="1" dirty="0" smtClean="0"/>
              <a:t>ΤΟ ΔΙΑΓΡΑΜΜΑ 8.8 ΕΙΝΑΙ</a:t>
            </a:r>
            <a:r>
              <a:rPr lang="el-GR" altLang="en-US" sz="2400" b="1" baseline="0" dirty="0" smtClean="0"/>
              <a:t> ΜΕΤΑΦΡΑΣΜΕΝΟ ΣΤΗ ΣΕΛΙΔΑ 437.</a:t>
            </a:r>
            <a:endParaRPr lang="en-US" altLang="en-US" sz="2400" b="1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53F21-B826-4A26-9ABA-5773F100090B}" type="slidenum">
              <a:rPr lang="en-GB"/>
              <a:pPr/>
              <a:t>58</a:t>
            </a:fld>
            <a:endParaRPr lang="en-GB"/>
          </a:p>
        </p:txBody>
      </p:sp>
      <p:sp>
        <p:nvSpPr>
          <p:cNvPr id="61235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7BBC21-64E3-480C-9883-678C542F0A73}" type="slidenum">
              <a:rPr lang="en-GB" sz="1200"/>
              <a:pPr algn="r"/>
              <a:t>58</a:t>
            </a:fld>
            <a:endParaRPr lang="en-GB" sz="1200"/>
          </a:p>
        </p:txBody>
      </p:sp>
      <p:sp>
        <p:nvSpPr>
          <p:cNvPr id="6123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123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6123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123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1235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1236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7D95E-0704-4F3C-AFEB-11C7619DAA8F}" type="slidenum">
              <a:rPr lang="en-GB"/>
              <a:pPr/>
              <a:t>59</a:t>
            </a:fld>
            <a:endParaRPr lang="en-GB"/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8.9 ΕΙΝΑΙ ΜΕΤΑΦΡΑΣΜΕΝΟ ΣΤΗ ΣΕΛΙΔΑ 443.</a:t>
            </a:r>
            <a:endParaRPr lang="el-GR" b="1" noProof="1"/>
          </a:p>
        </p:txBody>
      </p:sp>
      <p:sp>
        <p:nvSpPr>
          <p:cNvPr id="6144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145C47-4B29-4C94-8A80-8C9398C0C90D}" type="slidenum">
              <a:rPr lang="en-GB"/>
              <a:pPr/>
              <a:t>6</a:t>
            </a:fld>
            <a:endParaRPr lang="en-GB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l-GR" b="1" noProof="1" smtClean="0"/>
              <a:t>Ο ΠΙΝΑΚΑΣ</a:t>
            </a:r>
            <a:r>
              <a:rPr lang="el-GR" b="1" baseline="0" noProof="1" smtClean="0"/>
              <a:t> 8.2 ΕΙΝΑΙ ΜΕΤΑΦΡΑΣΜΕΝΟΣ ΣΤΗ ΣΕΛΙΔΑ 401.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68F39-6BC3-4155-BB63-E965B64F0984}" type="slidenum">
              <a:rPr lang="en-GB"/>
              <a:pPr/>
              <a:t>60</a:t>
            </a:fld>
            <a:endParaRPr lang="en-GB"/>
          </a:p>
        </p:txBody>
      </p:sp>
      <p:sp>
        <p:nvSpPr>
          <p:cNvPr id="6164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8.9 ΕΙΝΑΙ ΜΕΤΑΦΡΑΣΜΕΝΟ ΣΤΗ ΣΕΛΙΔΑ 443.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6164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52F00-1BAC-4541-B4CE-04F8818302CB}" type="slidenum">
              <a:rPr lang="en-GB"/>
              <a:pPr/>
              <a:t>61</a:t>
            </a:fld>
            <a:endParaRPr lang="en-GB"/>
          </a:p>
        </p:txBody>
      </p:sp>
      <p:sp>
        <p:nvSpPr>
          <p:cNvPr id="61849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962544-E31C-408B-973C-A1AA6CBCBC36}" type="slidenum">
              <a:rPr lang="en-GB" sz="1200"/>
              <a:pPr algn="r"/>
              <a:t>61</a:t>
            </a:fld>
            <a:endParaRPr lang="en-GB" sz="1200"/>
          </a:p>
        </p:txBody>
      </p:sp>
      <p:sp>
        <p:nvSpPr>
          <p:cNvPr id="61849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1850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61850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1850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1850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1850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38BA08-64A7-4BD2-9A8F-4BF722866B11}" type="slidenum">
              <a:rPr lang="en-GB"/>
              <a:pPr/>
              <a:t>62</a:t>
            </a:fld>
            <a:endParaRPr lang="en-GB"/>
          </a:p>
        </p:txBody>
      </p:sp>
      <p:sp>
        <p:nvSpPr>
          <p:cNvPr id="62054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4DA9B9-7026-4849-B2BB-C15F6402DD83}" type="slidenum">
              <a:rPr lang="en-GB" sz="1200"/>
              <a:pPr algn="r"/>
              <a:t>62</a:t>
            </a:fld>
            <a:endParaRPr lang="en-GB" sz="1200"/>
          </a:p>
        </p:txBody>
      </p:sp>
      <p:sp>
        <p:nvSpPr>
          <p:cNvPr id="62054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2054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62054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2055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2055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2055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55173-5919-4E6E-B41F-A29C473762B9}" type="slidenum">
              <a:rPr lang="en-GB"/>
              <a:pPr/>
              <a:t>63</a:t>
            </a:fld>
            <a:endParaRPr lang="en-GB"/>
          </a:p>
        </p:txBody>
      </p:sp>
      <p:sp>
        <p:nvSpPr>
          <p:cNvPr id="7434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105D6644-BC42-45CD-AA37-E55042ECCD5F}" type="slidenum">
              <a:rPr lang="en-GB" altLang="en-US" sz="1200"/>
              <a:pPr algn="r"/>
              <a:t>63</a:t>
            </a:fld>
            <a:endParaRPr lang="en-GB" altLang="en-US" sz="1200"/>
          </a:p>
        </p:txBody>
      </p:sp>
      <p:sp>
        <p:nvSpPr>
          <p:cNvPr id="74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74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E4E24-EFA7-4FE7-913E-2B7E41201599}" type="slidenum">
              <a:rPr lang="en-GB"/>
              <a:pPr/>
              <a:t>64</a:t>
            </a:fld>
            <a:endParaRPr lang="en-GB"/>
          </a:p>
        </p:txBody>
      </p:sp>
      <p:sp>
        <p:nvSpPr>
          <p:cNvPr id="7454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7525F18B-6621-40DD-A62F-130E1EEFF630}" type="slidenum">
              <a:rPr lang="en-GB" altLang="en-US" sz="1200"/>
              <a:pPr algn="r"/>
              <a:t>64</a:t>
            </a:fld>
            <a:endParaRPr lang="en-GB" altLang="en-US" sz="1200"/>
          </a:p>
        </p:txBody>
      </p:sp>
      <p:sp>
        <p:nvSpPr>
          <p:cNvPr id="745475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542B80-4B36-499E-BCF5-4A511C0561CB}" type="slidenum">
              <a:rPr lang="en-GB" altLang="en-US" sz="1200"/>
              <a:pPr algn="r"/>
              <a:t>64</a:t>
            </a:fld>
            <a:endParaRPr lang="en-GB" altLang="en-US" sz="1200"/>
          </a:p>
        </p:txBody>
      </p:sp>
      <p:sp>
        <p:nvSpPr>
          <p:cNvPr id="74547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4547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12</a:t>
            </a:r>
          </a:p>
        </p:txBody>
      </p:sp>
      <p:sp>
        <p:nvSpPr>
          <p:cNvPr id="74547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4547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4548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74548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72FA6-7F0A-4AD8-8BF0-2CA397A12512}" type="slidenum">
              <a:rPr lang="en-GB"/>
              <a:pPr/>
              <a:t>65</a:t>
            </a:fld>
            <a:endParaRPr lang="en-GB"/>
          </a:p>
        </p:txBody>
      </p:sp>
      <p:sp>
        <p:nvSpPr>
          <p:cNvPr id="7475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F83D45CD-AAA5-4DC8-BA7D-6BAADF0A5D70}" type="slidenum">
              <a:rPr lang="en-GB" altLang="en-US" sz="1200"/>
              <a:pPr algn="r"/>
              <a:t>65</a:t>
            </a:fld>
            <a:endParaRPr lang="en-GB" altLang="en-US" sz="1200"/>
          </a:p>
        </p:txBody>
      </p:sp>
      <p:sp>
        <p:nvSpPr>
          <p:cNvPr id="747523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9301D4-6DD4-47AD-B324-7E858B5A299E}" type="slidenum">
              <a:rPr lang="en-GB" altLang="en-US" sz="1200"/>
              <a:pPr algn="r"/>
              <a:t>65</a:t>
            </a:fld>
            <a:endParaRPr lang="en-GB" altLang="en-US" sz="1200"/>
          </a:p>
        </p:txBody>
      </p:sp>
      <p:sp>
        <p:nvSpPr>
          <p:cNvPr id="74752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4752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13</a:t>
            </a:r>
          </a:p>
        </p:txBody>
      </p:sp>
      <p:sp>
        <p:nvSpPr>
          <p:cNvPr id="74752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4752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4752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74752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766D1-CED6-43BC-B6A1-BA5A8CD4F766}" type="slidenum">
              <a:rPr lang="en-GB"/>
              <a:pPr/>
              <a:t>66</a:t>
            </a:fld>
            <a:endParaRPr lang="en-GB"/>
          </a:p>
        </p:txBody>
      </p:sp>
      <p:sp>
        <p:nvSpPr>
          <p:cNvPr id="7495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F9FC5DB0-F3AF-4D34-9913-A8D3C038C889}" type="slidenum">
              <a:rPr lang="en-GB" altLang="en-US" sz="1200"/>
              <a:pPr algn="r"/>
              <a:t>66</a:t>
            </a:fld>
            <a:endParaRPr lang="en-GB" altLang="en-US" sz="1200"/>
          </a:p>
        </p:txBody>
      </p:sp>
      <p:sp>
        <p:nvSpPr>
          <p:cNvPr id="749571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B0F576-EA05-436C-B2FC-6DB95AF51108}" type="slidenum">
              <a:rPr lang="en-GB" altLang="en-US" sz="1200"/>
              <a:pPr algn="r"/>
              <a:t>66</a:t>
            </a:fld>
            <a:endParaRPr lang="en-GB" altLang="en-US" sz="1200"/>
          </a:p>
        </p:txBody>
      </p:sp>
      <p:sp>
        <p:nvSpPr>
          <p:cNvPr id="74957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4957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13</a:t>
            </a:r>
          </a:p>
        </p:txBody>
      </p:sp>
      <p:sp>
        <p:nvSpPr>
          <p:cNvPr id="74957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4957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4957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74957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47D09-B5D2-4897-8E9D-6FD1CA81B732}" type="slidenum">
              <a:rPr lang="en-GB"/>
              <a:pPr/>
              <a:t>67</a:t>
            </a:fld>
            <a:endParaRPr lang="en-GB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l-GR" b="1" noProof="1" smtClean="0"/>
              <a:t>Ο ΠΙΝΑΚΑΣ ΕΙΝΑΙ</a:t>
            </a:r>
            <a:r>
              <a:rPr lang="el-GR" b="1" baseline="0" noProof="1" smtClean="0"/>
              <a:t> ΜΕΤΑΦΡΑΣΜΕΝΟΣ ΣΤΗ ΣΕΛΙΔΑ 451.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37B918-B697-4CF8-A8C9-63ABFF08E097}" type="slidenum">
              <a:rPr lang="en-GB"/>
              <a:pPr/>
              <a:t>68</a:t>
            </a:fld>
            <a:endParaRPr lang="en-GB"/>
          </a:p>
        </p:txBody>
      </p:sp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 ΕΙΝΑΙ</a:t>
            </a:r>
            <a:r>
              <a:rPr lang="el-GR" b="1" baseline="0" noProof="1" smtClean="0"/>
              <a:t> ΜΕΤΑΦΡΑΣΜΕΝΟΣ ΣΤΗ ΣΕΛΙΔΑ 451.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4FCCD-6733-4567-A8F3-04550574FC53}" type="slidenum">
              <a:rPr lang="en-GB"/>
              <a:pPr/>
              <a:t>69</a:t>
            </a:fld>
            <a:endParaRPr lang="en-GB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 ΕΙΝΑΙ</a:t>
            </a:r>
            <a:r>
              <a:rPr lang="el-GR" b="1" baseline="0" noProof="1" smtClean="0"/>
              <a:t> ΜΕΤΑΦΡΑΣΜΕΝΟΣ ΣΤΗ ΣΕΛΙΔΑ 451.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10DEC-804F-41E6-AD35-4A88B2D3D882}" type="slidenum">
              <a:rPr lang="en-GB"/>
              <a:pPr/>
              <a:t>7</a:t>
            </a:fld>
            <a:endParaRPr lang="en-GB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8.2 ΕΙΝΑΙ ΜΕΤΑΦΡΑΣΜΕΝΟΣ ΣΤΗ ΣΕΛΙΔΑ 401.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8341F-F962-435F-986C-110BEEAAFE67}" type="slidenum">
              <a:rPr lang="en-GB"/>
              <a:pPr/>
              <a:t>70</a:t>
            </a:fld>
            <a:endParaRPr lang="en-GB"/>
          </a:p>
        </p:txBody>
      </p:sp>
      <p:sp>
        <p:nvSpPr>
          <p:cNvPr id="804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CBAE80F-FB44-46EE-829F-B21F404C9F0E}" type="slidenum">
              <a:rPr lang="en-GB" altLang="en-US" sz="1200">
                <a:solidFill>
                  <a:schemeClr val="tx2"/>
                </a:solidFill>
                <a:latin typeface="Times" pitchFamily="1" charset="0"/>
              </a:rPr>
              <a:pPr algn="r"/>
              <a:t>70</a:t>
            </a:fld>
            <a:endParaRPr lang="en-GB" altLang="en-US" sz="1200">
              <a:solidFill>
                <a:schemeClr val="tx2"/>
              </a:solidFill>
              <a:latin typeface="Times" pitchFamily="1" charset="0"/>
            </a:endParaRPr>
          </a:p>
        </p:txBody>
      </p:sp>
      <p:sp>
        <p:nvSpPr>
          <p:cNvPr id="80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ΕΙΝΑΙ ΜΕΤΑΦΡΑΣΜΕΝΟ ΣΤΗ ΣΕΛΙΔΑ 459.</a:t>
            </a:r>
            <a:endParaRPr lang="en-GB" altLang="en-US" b="1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45D67-7696-4B44-9EC0-FE65C64B3171}" type="slidenum">
              <a:rPr lang="en-GB"/>
              <a:pPr/>
              <a:t>71</a:t>
            </a:fld>
            <a:endParaRPr lang="en-GB"/>
          </a:p>
        </p:txBody>
      </p:sp>
      <p:sp>
        <p:nvSpPr>
          <p:cNvPr id="8273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755C9D88-C38F-40A8-95BB-D13F48B305E8}" type="slidenum">
              <a:rPr lang="en-GB" altLang="en-US" sz="1200"/>
              <a:pPr algn="r" eaLnBrk="1" hangingPunct="1"/>
              <a:t>71</a:t>
            </a:fld>
            <a:endParaRPr lang="en-GB" altLang="en-US" sz="1200"/>
          </a:p>
        </p:txBody>
      </p:sp>
      <p:sp>
        <p:nvSpPr>
          <p:cNvPr id="82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l-GR" altLang="en-US" b="1" dirty="0" smtClean="0"/>
              <a:t>ΤΟ ΔΙΑΓΡΑΜΜΑ ΕΙΝΑΙ ΜΕΤΑΦΡΑΣΜΕΝΟ ΣΤΗ ΣΕΛΙΔΑ 454.</a:t>
            </a:r>
            <a:endParaRPr lang="en-US" altLang="en-US" b="1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DD73E-44F5-41DA-AA76-209B7B667CD2}" type="slidenum">
              <a:rPr lang="en-GB"/>
              <a:pPr/>
              <a:t>72</a:t>
            </a:fld>
            <a:endParaRPr lang="en-GB"/>
          </a:p>
        </p:txBody>
      </p:sp>
      <p:sp>
        <p:nvSpPr>
          <p:cNvPr id="82944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3" name="Rectangle 205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ΕΙΝΑΙ ΜΕΤΑΦΡΑΣΜΕΝΟ ΣΤΗ ΣΕΛΙΔΑ 455.</a:t>
            </a:r>
            <a:endParaRPr lang="en-US" altLang="en-US" b="1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3265C-F280-45AE-8237-02A4E9DB47B9}" type="slidenum">
              <a:rPr lang="en-GB"/>
              <a:pPr/>
              <a:t>73</a:t>
            </a:fld>
            <a:endParaRPr lang="en-GB"/>
          </a:p>
        </p:txBody>
      </p:sp>
      <p:sp>
        <p:nvSpPr>
          <p:cNvPr id="7516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196A8E28-4083-4641-8674-55816C98F2D0}" type="slidenum">
              <a:rPr lang="en-GB" altLang="en-US" sz="1200"/>
              <a:pPr algn="r"/>
              <a:t>73</a:t>
            </a:fld>
            <a:endParaRPr lang="en-GB" altLang="en-US" sz="1200"/>
          </a:p>
        </p:txBody>
      </p:sp>
      <p:sp>
        <p:nvSpPr>
          <p:cNvPr id="751619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10D3C8-E582-4094-A2C9-8631206C12C1}" type="slidenum">
              <a:rPr lang="en-GB" altLang="en-US" sz="1200"/>
              <a:pPr algn="r"/>
              <a:t>73</a:t>
            </a:fld>
            <a:endParaRPr lang="en-GB" altLang="en-US" sz="1200"/>
          </a:p>
        </p:txBody>
      </p:sp>
      <p:sp>
        <p:nvSpPr>
          <p:cNvPr id="75162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5162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13</a:t>
            </a:r>
          </a:p>
        </p:txBody>
      </p:sp>
      <p:sp>
        <p:nvSpPr>
          <p:cNvPr id="75162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5162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5162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75162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E8A85-D5BF-45B7-9C1C-4CFF265CC6E8}" type="slidenum">
              <a:rPr lang="en-GB"/>
              <a:pPr/>
              <a:t>74</a:t>
            </a:fld>
            <a:endParaRPr lang="en-GB"/>
          </a:p>
        </p:txBody>
      </p:sp>
      <p:sp>
        <p:nvSpPr>
          <p:cNvPr id="806914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fld id="{BB1D1414-0D8E-49AC-BED4-B20EC2F80F25}" type="slidenum">
              <a:rPr lang="en-GB" altLang="en-US" sz="1000" i="1"/>
              <a:pPr algn="r" defTabSz="762000"/>
              <a:t>74</a:t>
            </a:fld>
            <a:endParaRPr lang="en-GB" altLang="en-US" sz="1000" i="1"/>
          </a:p>
        </p:txBody>
      </p:sp>
      <p:sp>
        <p:nvSpPr>
          <p:cNvPr id="806915" name="Rectangle 102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defTabSz="762000"/>
            <a:r>
              <a:rPr lang="el-GR" altLang="en-US" b="1" noProof="1" smtClean="0"/>
              <a:t>ΤΟ</a:t>
            </a:r>
            <a:r>
              <a:rPr lang="el-GR" altLang="en-US" b="1" baseline="0" noProof="1" smtClean="0"/>
              <a:t> ΔΙΑΓΡΑΜΜΑ 8.10 ΕΙΝΑΙ ΜΕΤΑΦΡΑΣΜΕΝΟ ΣΤΗ ΣΕΛΙΔΑ 457.</a:t>
            </a:r>
            <a:endParaRPr lang="el-GR" altLang="en-US" b="1" noProof="1"/>
          </a:p>
        </p:txBody>
      </p:sp>
      <p:sp>
        <p:nvSpPr>
          <p:cNvPr id="806916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2C36D-775B-45DD-9F2B-9C6AF8535DB2}" type="slidenum">
              <a:rPr lang="en-GB"/>
              <a:pPr/>
              <a:t>75</a:t>
            </a:fld>
            <a:endParaRPr lang="en-GB"/>
          </a:p>
        </p:txBody>
      </p:sp>
      <p:sp>
        <p:nvSpPr>
          <p:cNvPr id="808962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fld id="{11173801-E8C1-4D19-A2E6-DBD2FA81EB45}" type="slidenum">
              <a:rPr lang="en-GB" altLang="en-US" sz="1000" i="1"/>
              <a:pPr algn="r" defTabSz="762000"/>
              <a:t>75</a:t>
            </a:fld>
            <a:endParaRPr lang="en-GB" altLang="en-US" sz="1000" i="1"/>
          </a:p>
        </p:txBody>
      </p:sp>
      <p:sp>
        <p:nvSpPr>
          <p:cNvPr id="8089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defTabSz="762000"/>
            <a:endParaRPr lang="el-GR" altLang="en-US" noProof="1"/>
          </a:p>
        </p:txBody>
      </p:sp>
      <p:sp>
        <p:nvSpPr>
          <p:cNvPr id="8089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D7464C-912C-47F1-AFF9-369C543A15AE}" type="slidenum">
              <a:rPr lang="en-GB"/>
              <a:pPr/>
              <a:t>76</a:t>
            </a:fld>
            <a:endParaRPr lang="en-GB"/>
          </a:p>
        </p:txBody>
      </p:sp>
      <p:sp>
        <p:nvSpPr>
          <p:cNvPr id="7536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C22DD904-9599-4E04-93C3-A4B51DB71650}" type="slidenum">
              <a:rPr lang="en-GB" altLang="en-US" sz="1200"/>
              <a:pPr algn="r"/>
              <a:t>76</a:t>
            </a:fld>
            <a:endParaRPr lang="en-GB" altLang="en-US" sz="1200"/>
          </a:p>
        </p:txBody>
      </p:sp>
      <p:sp>
        <p:nvSpPr>
          <p:cNvPr id="753667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EAF91F-0B07-4C3C-9D4C-E17A85A6E252}" type="slidenum">
              <a:rPr lang="en-GB" altLang="en-US" sz="1200"/>
              <a:pPr algn="r"/>
              <a:t>76</a:t>
            </a:fld>
            <a:endParaRPr lang="en-GB" altLang="en-US" sz="1200"/>
          </a:p>
        </p:txBody>
      </p:sp>
      <p:sp>
        <p:nvSpPr>
          <p:cNvPr id="75366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5366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13</a:t>
            </a:r>
          </a:p>
        </p:txBody>
      </p:sp>
      <p:sp>
        <p:nvSpPr>
          <p:cNvPr id="75367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5367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5367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75367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12964-3D30-471B-B0B3-671632C64B75}" type="slidenum">
              <a:rPr lang="en-GB"/>
              <a:pPr/>
              <a:t>77</a:t>
            </a:fld>
            <a:endParaRPr lang="en-GB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A6653-76B8-4F95-877E-498510109975}" type="slidenum">
              <a:rPr lang="en-GB"/>
              <a:pPr/>
              <a:t>78</a:t>
            </a:fld>
            <a:endParaRPr lang="en-GB"/>
          </a:p>
        </p:txBody>
      </p:sp>
      <p:sp>
        <p:nvSpPr>
          <p:cNvPr id="71270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0590A7-6D15-4EA6-A70E-4BC5FE9C03AA}" type="slidenum">
              <a:rPr lang="en-GB" sz="1200"/>
              <a:pPr algn="r"/>
              <a:t>78</a:t>
            </a:fld>
            <a:endParaRPr lang="en-GB" sz="1200"/>
          </a:p>
        </p:txBody>
      </p:sp>
      <p:sp>
        <p:nvSpPr>
          <p:cNvPr id="71270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7127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5482B-4A69-4094-BE1C-6B367A3BCF2B}" type="slidenum">
              <a:rPr lang="en-GB"/>
              <a:pPr/>
              <a:t>79</a:t>
            </a:fld>
            <a:endParaRPr lang="en-GB"/>
          </a:p>
        </p:txBody>
      </p:sp>
      <p:sp>
        <p:nvSpPr>
          <p:cNvPr id="71475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679CCE-FFD9-4253-BBA8-2DA1060E0938}" type="slidenum">
              <a:rPr lang="en-GB" sz="1200"/>
              <a:pPr algn="r"/>
              <a:t>79</a:t>
            </a:fld>
            <a:endParaRPr lang="en-GB" sz="1200"/>
          </a:p>
        </p:txBody>
      </p:sp>
      <p:sp>
        <p:nvSpPr>
          <p:cNvPr id="7147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147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7147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147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1475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71476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9CB0A-B6C1-48F9-9386-56F38A67492B}" type="slidenum">
              <a:rPr lang="en-GB"/>
              <a:pPr/>
              <a:t>8</a:t>
            </a:fld>
            <a:endParaRPr lang="en-GB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8.2 ΕΙΝΑΙ ΜΕΤΑΦΡΑΣΜΕΝΟΣ ΣΤΗ ΣΕΛΙΔΑ 401.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DD29C-42B3-4BBF-9FD5-B87595A34125}" type="slidenum">
              <a:rPr lang="en-GB"/>
              <a:pPr/>
              <a:t>80</a:t>
            </a:fld>
            <a:endParaRPr lang="en-GB"/>
          </a:p>
        </p:txBody>
      </p:sp>
      <p:sp>
        <p:nvSpPr>
          <p:cNvPr id="71680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CD8F10-6BAD-41E2-B716-73E8E6537083}" type="slidenum">
              <a:rPr lang="en-GB" sz="1200"/>
              <a:pPr algn="r"/>
              <a:t>80</a:t>
            </a:fld>
            <a:endParaRPr lang="en-GB" sz="1200"/>
          </a:p>
        </p:txBody>
      </p:sp>
      <p:sp>
        <p:nvSpPr>
          <p:cNvPr id="71680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7168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D8511-D051-4812-A357-F264178C10EC}" type="slidenum">
              <a:rPr lang="en-GB"/>
              <a:pPr/>
              <a:t>81</a:t>
            </a:fld>
            <a:endParaRPr lang="en-GB"/>
          </a:p>
        </p:txBody>
      </p:sp>
      <p:sp>
        <p:nvSpPr>
          <p:cNvPr id="718850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7452A1C-3796-4407-A37F-3091399F4AD3}" type="slidenum">
              <a:rPr lang="en-GB" sz="1200"/>
              <a:pPr algn="r"/>
              <a:t>81</a:t>
            </a:fld>
            <a:endParaRPr lang="en-GB" sz="1200"/>
          </a:p>
        </p:txBody>
      </p:sp>
      <p:sp>
        <p:nvSpPr>
          <p:cNvPr id="71885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1885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71885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1885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1885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71885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AE511-22D1-4C79-BAC4-68C0BE38B83C}" type="slidenum">
              <a:rPr lang="en-GB"/>
              <a:pPr/>
              <a:t>82</a:t>
            </a:fld>
            <a:endParaRPr lang="en-GB"/>
          </a:p>
        </p:txBody>
      </p:sp>
      <p:sp>
        <p:nvSpPr>
          <p:cNvPr id="72089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A711FA-6340-41FD-A280-61B6B1222D8E}" type="slidenum">
              <a:rPr lang="en-GB" sz="1200"/>
              <a:pPr algn="r"/>
              <a:t>82</a:t>
            </a:fld>
            <a:endParaRPr lang="en-GB" sz="1200"/>
          </a:p>
        </p:txBody>
      </p:sp>
      <p:sp>
        <p:nvSpPr>
          <p:cNvPr id="72089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7209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19D28-DA62-4807-8E6E-BAB07948A7A7}" type="slidenum">
              <a:rPr lang="en-GB"/>
              <a:pPr/>
              <a:t>83</a:t>
            </a:fld>
            <a:endParaRPr lang="en-GB"/>
          </a:p>
        </p:txBody>
      </p:sp>
      <p:sp>
        <p:nvSpPr>
          <p:cNvPr id="72294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9F22E3-C1FF-434F-B8CE-422D3A3AF47C}" type="slidenum">
              <a:rPr lang="en-GB" sz="1200"/>
              <a:pPr algn="r"/>
              <a:t>83</a:t>
            </a:fld>
            <a:endParaRPr lang="en-GB" sz="1200"/>
          </a:p>
        </p:txBody>
      </p:sp>
      <p:sp>
        <p:nvSpPr>
          <p:cNvPr id="72294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2294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72294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2295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2295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72295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B5E695-3439-4531-A6C8-124F26F9B42D}" type="slidenum">
              <a:rPr lang="en-GB"/>
              <a:pPr/>
              <a:t>84</a:t>
            </a:fld>
            <a:endParaRPr lang="en-GB"/>
          </a:p>
        </p:txBody>
      </p:sp>
      <p:sp>
        <p:nvSpPr>
          <p:cNvPr id="72499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9C4716-A556-4109-8A94-8F84DA6259BF}" type="slidenum">
              <a:rPr lang="en-GB" sz="1200"/>
              <a:pPr algn="r"/>
              <a:t>84</a:t>
            </a:fld>
            <a:endParaRPr lang="en-GB" sz="1200"/>
          </a:p>
        </p:txBody>
      </p:sp>
      <p:sp>
        <p:nvSpPr>
          <p:cNvPr id="72499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7249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E5967-1344-43D0-A524-0B69181D31EA}" type="slidenum">
              <a:rPr lang="en-GB"/>
              <a:pPr/>
              <a:t>85</a:t>
            </a:fld>
            <a:endParaRPr lang="en-GB"/>
          </a:p>
        </p:txBody>
      </p:sp>
      <p:sp>
        <p:nvSpPr>
          <p:cNvPr id="72704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DB8BE7-9B19-4500-8192-3B5B71A4B0BB}" type="slidenum">
              <a:rPr lang="en-GB" sz="1200"/>
              <a:pPr algn="r"/>
              <a:t>85</a:t>
            </a:fld>
            <a:endParaRPr lang="en-GB" sz="1200"/>
          </a:p>
        </p:txBody>
      </p:sp>
      <p:sp>
        <p:nvSpPr>
          <p:cNvPr id="72704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2704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72704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2704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2704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72704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9B92A-A672-40C4-9A89-0FCBC2965899}" type="slidenum">
              <a:rPr lang="en-GB"/>
              <a:pPr/>
              <a:t>86</a:t>
            </a:fld>
            <a:endParaRPr lang="en-GB"/>
          </a:p>
        </p:txBody>
      </p:sp>
      <p:sp>
        <p:nvSpPr>
          <p:cNvPr id="7290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7290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FBFDB-D567-4CBC-A93E-9C3D52E92675}" type="slidenum">
              <a:rPr lang="en-GB"/>
              <a:pPr/>
              <a:t>87</a:t>
            </a:fld>
            <a:endParaRPr lang="en-GB"/>
          </a:p>
        </p:txBody>
      </p:sp>
      <p:sp>
        <p:nvSpPr>
          <p:cNvPr id="73113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30FF45-4B39-4DFA-8848-A3F1E1CE4D86}" type="slidenum">
              <a:rPr lang="en-GB" sz="1200"/>
              <a:pPr algn="r"/>
              <a:t>87</a:t>
            </a:fld>
            <a:endParaRPr lang="en-GB" sz="1200"/>
          </a:p>
        </p:txBody>
      </p:sp>
      <p:sp>
        <p:nvSpPr>
          <p:cNvPr id="73113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3114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73114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3114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3114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73114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3D086-9942-4DD5-8780-42B5B44B218E}" type="slidenum">
              <a:rPr lang="en-GB"/>
              <a:pPr/>
              <a:t>88</a:t>
            </a:fld>
            <a:endParaRPr lang="en-GB"/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7331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12472C-9641-4FEB-9CAB-0CB9777F2482}" type="slidenum">
              <a:rPr lang="en-GB"/>
              <a:pPr/>
              <a:t>89</a:t>
            </a:fld>
            <a:endParaRPr lang="en-GB"/>
          </a:p>
        </p:txBody>
      </p:sp>
      <p:sp>
        <p:nvSpPr>
          <p:cNvPr id="73523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91322E-5B1D-4DE6-9027-2DA7BF08185F}" type="slidenum">
              <a:rPr lang="en-GB" sz="1200"/>
              <a:pPr algn="r"/>
              <a:t>89</a:t>
            </a:fld>
            <a:endParaRPr lang="en-GB" sz="1200"/>
          </a:p>
        </p:txBody>
      </p:sp>
      <p:sp>
        <p:nvSpPr>
          <p:cNvPr id="73523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352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73523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3523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3523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73524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CD591-6036-4DEE-938E-553903E5EA67}" type="slidenum">
              <a:rPr lang="en-GB"/>
              <a:pPr/>
              <a:t>9</a:t>
            </a:fld>
            <a:endParaRPr lang="en-GB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8.2 ΕΙΝΑΙ ΜΕΤΑΦΡΑΣΜΕΝΟΣ ΣΤΗ ΣΕΛΙΔΑ 401.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86E65-A276-4FC6-888B-4686B730D7B2}" type="slidenum">
              <a:rPr lang="en-GB"/>
              <a:pPr/>
              <a:t>90</a:t>
            </a:fld>
            <a:endParaRPr lang="en-GB"/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7372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CC50B-6706-4050-A8E6-9BCAA688A785}" type="slidenum">
              <a:rPr lang="en-GB"/>
              <a:pPr/>
              <a:t>91</a:t>
            </a:fld>
            <a:endParaRPr lang="en-GB"/>
          </a:p>
        </p:txBody>
      </p:sp>
      <p:sp>
        <p:nvSpPr>
          <p:cNvPr id="739330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7BA9C2-6C3D-4EA0-91D3-3744D8B6F86E}" type="slidenum">
              <a:rPr lang="en-GB" sz="1200"/>
              <a:pPr algn="r"/>
              <a:t>91</a:t>
            </a:fld>
            <a:endParaRPr lang="en-GB" sz="1200"/>
          </a:p>
        </p:txBody>
      </p:sp>
      <p:sp>
        <p:nvSpPr>
          <p:cNvPr id="73933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3933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73933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3933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3933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73933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AABCD-AF3E-48DF-BDA4-601094EF5CB5}" type="slidenum">
              <a:rPr lang="en-GB"/>
              <a:pPr/>
              <a:t>92</a:t>
            </a:fld>
            <a:endParaRPr lang="en-GB"/>
          </a:p>
        </p:txBody>
      </p:sp>
      <p:sp>
        <p:nvSpPr>
          <p:cNvPr id="7413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7413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5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2500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1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2241550"/>
          </a:xfrm>
          <a:prstGeom prst="rect">
            <a:avLst/>
          </a:prstGeom>
          <a:solidFill>
            <a:srgbClr val="E7EDE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0025" y="793750"/>
            <a:ext cx="8794750" cy="1020763"/>
          </a:xfrm>
        </p:spPr>
        <p:txBody>
          <a:bodyPr anchor="b"/>
          <a:lstStyle>
            <a:lvl1pPr>
              <a:defRPr sz="4600">
                <a:solidFill>
                  <a:srgbClr val="DB4F2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1035050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Wingdings 2" pitchFamily="18" charset="2"/>
              <a:buNone/>
              <a:defRPr sz="4200">
                <a:solidFill>
                  <a:srgbClr val="003B3A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80A5A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2379663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2" name="Oval 11"/>
          <p:cNvSpPr/>
          <p:nvPr userDrawn="1"/>
        </p:nvSpPr>
        <p:spPr>
          <a:xfrm>
            <a:off x="4267200" y="2058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Oval 14"/>
          <p:cNvSpPr/>
          <p:nvPr userDrawn="1"/>
        </p:nvSpPr>
        <p:spPr>
          <a:xfrm>
            <a:off x="4362450" y="2154238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55317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DE2556-1738-4F23-A800-800D8EC7F4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02425" y="180975"/>
            <a:ext cx="2133600" cy="6232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1625" y="180975"/>
            <a:ext cx="6248400" cy="6232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9D18F7-B1EF-4118-915E-BDE9D6E9C9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A43EB1-ED20-4F02-B77D-AFA15B9FDF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11B49A-917B-4D74-8422-5962498839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38CD7F-D645-4C67-882D-BFF12A08A3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5D06FC-ED30-448F-9457-8FDAF3DF92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AC1B94-1AD4-437E-A350-F90F5AF554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1F96C9-052C-40FB-BD09-21CB2F3ED8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216143-4A78-4D15-8D38-8895251494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94E082-EEDE-4593-899B-F6152960A6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Line 28"/>
          <p:cNvSpPr>
            <a:spLocks noChangeShapeType="1"/>
          </p:cNvSpPr>
          <p:nvPr userDrawn="1"/>
        </p:nvSpPr>
        <p:spPr bwMode="auto">
          <a:xfrm>
            <a:off x="152400" y="1398588"/>
            <a:ext cx="8828088" cy="0"/>
          </a:xfrm>
          <a:prstGeom prst="line">
            <a:avLst/>
          </a:prstGeom>
          <a:noFill/>
          <a:ln w="9525">
            <a:solidFill>
              <a:srgbClr val="7B989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01725"/>
          </a:xfrm>
          <a:prstGeom prst="rect">
            <a:avLst/>
          </a:prstGeom>
          <a:solidFill>
            <a:srgbClr val="CED9D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white">
          <a:xfrm>
            <a:off x="0" y="1116013"/>
            <a:ext cx="9144000" cy="2778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153988" y="1116013"/>
            <a:ext cx="8828087" cy="0"/>
          </a:xfrm>
          <a:prstGeom prst="line">
            <a:avLst/>
          </a:prstGeom>
          <a:noFill/>
          <a:ln w="9525">
            <a:solidFill>
              <a:srgbClr val="7B989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7CA1A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12700" algn="ctr">
            <a:solidFill>
              <a:srgbClr val="7B98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2" name="Oval 11"/>
          <p:cNvSpPr/>
          <p:nvPr userDrawn="1"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Oval 14"/>
          <p:cNvSpPr/>
          <p:nvPr userDrawn="1"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044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180975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2450" y="10271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hangingPunct="1">
              <a:defRPr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604010E-FA6D-4DB6-B67B-815125C896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49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153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CE6312"/>
        </a:buClr>
        <a:buSzPct val="85000"/>
        <a:buFont typeface="Wingdings 2" pitchFamily="18" charset="2"/>
        <a:buChar char="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BCA600"/>
        </a:buClr>
        <a:buSzPct val="70000"/>
        <a:buFont typeface="Wingdings" pitchFamily="2" charset="2"/>
        <a:buChar char="¡"/>
        <a:defRPr sz="2600">
          <a:solidFill>
            <a:srgbClr val="19323F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6E9798"/>
        </a:buClr>
        <a:buSzPct val="75000"/>
        <a:buFont typeface="Wingdings 2" pitchFamily="18" charset="2"/>
        <a:buChar char="÷"/>
        <a:defRPr sz="2300">
          <a:solidFill>
            <a:srgbClr val="1E495C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"/>
        <a:defRPr sz="2000">
          <a:solidFill>
            <a:srgbClr val="646B86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6pPr>
      <a:lvl7pPr marL="2971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7pPr>
      <a:lvl8pPr marL="3429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8pPr>
      <a:lvl9pPr marL="3886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DE1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650" name="Picture 2" descr="C:\Econ9MEL\Images\Chapter 21 for ppt.jpg"/>
          <p:cNvPicPr>
            <a:picLocks noChangeAspect="1" noChangeArrowheads="1"/>
          </p:cNvPicPr>
          <p:nvPr/>
        </p:nvPicPr>
        <p:blipFill>
          <a:blip r:embed="rId3" cstate="print"/>
          <a:srcRect t="1898" b="-20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95651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9565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95653" name="Rectangle 5"/>
          <p:cNvSpPr>
            <a:spLocks noChangeArrowheads="1"/>
          </p:cNvSpPr>
          <p:nvPr/>
        </p:nvSpPr>
        <p:spPr bwMode="auto">
          <a:xfrm>
            <a:off x="0" y="4762500"/>
            <a:ext cx="9144000" cy="20955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</a:pPr>
            <a:r>
              <a:rPr lang="el-GR" altLang="en-US" sz="5400" b="1" dirty="0" smtClean="0">
                <a:solidFill>
                  <a:srgbClr val="725400"/>
                </a:solidFill>
                <a:latin typeface="Arial" charset="0"/>
              </a:rPr>
              <a:t>    Δημοσιονομική και </a:t>
            </a:r>
          </a:p>
          <a:p>
            <a:pPr algn="ctr">
              <a:lnSpc>
                <a:spcPct val="95000"/>
              </a:lnSpc>
            </a:pPr>
            <a:r>
              <a:rPr lang="el-GR" altLang="en-US" sz="5400" b="1" dirty="0" smtClean="0">
                <a:solidFill>
                  <a:srgbClr val="725400"/>
                </a:solidFill>
                <a:latin typeface="Arial" charset="0"/>
              </a:rPr>
              <a:t>Νομισματική Πολιτική</a:t>
            </a:r>
            <a:endParaRPr lang="en-GB" altLang="en-US" sz="5400" dirty="0">
              <a:solidFill>
                <a:srgbClr val="7254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617315"/>
              </p:ext>
            </p:extLst>
          </p:nvPr>
        </p:nvGraphicFramePr>
        <p:xfrm>
          <a:off x="668741" y="1604108"/>
          <a:ext cx="8106768" cy="4025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4143"/>
                <a:gridCol w="1269241"/>
                <a:gridCol w="1082330"/>
                <a:gridCol w="1620161"/>
                <a:gridCol w="1350893"/>
              </a:tblGrid>
              <a:tr h="68871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endParaRPr sz="1500" b="1" dirty="0">
                        <a:latin typeface="+mn-lt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el-GR" sz="1500" b="1" dirty="0" smtClean="0">
                        <a:solidFill>
                          <a:srgbClr val="231F2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Ποσοστό του ΑΕΠ 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85420" indent="0" algn="ctr"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525">
                      <a:solidFill>
                        <a:srgbClr val="77787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525">
                      <a:solidFill>
                        <a:srgbClr val="77787B"/>
                      </a:solidFill>
                      <a:prstDash val="solid"/>
                    </a:lnT>
                  </a:tcPr>
                </a:tc>
              </a:tr>
              <a:tr h="68871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endParaRPr sz="1500" b="1" dirty="0">
                        <a:latin typeface="+mn-lt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£ δισ. 2013</a:t>
                      </a:r>
                    </a:p>
                  </a:txBody>
                  <a:tcPr marL="45720" marR="45720" anchor="ctr"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2013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5420" indent="0" algn="ctr">
                        <a:lnSpc>
                          <a:spcPct val="100000"/>
                        </a:lnSpc>
                      </a:pPr>
                      <a:r>
                        <a:rPr sz="1500" b="1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1995-2007</a:t>
                      </a:r>
                      <a:endParaRPr sz="15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UB-HelveticaCond"/>
                        </a:rPr>
                        <a:t>2008-13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184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Έλλειμμα του τρέχοντος προϋπολογισμού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67,4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4,2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0,6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4097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UB-HelveticaCond"/>
                        </a:rPr>
                        <a:t>5,4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864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Καθαρή επένδυση</a:t>
                      </a:r>
                      <a:endParaRPr sz="15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23,5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0,9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14097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UB-HelveticaCond"/>
                        </a:rPr>
                        <a:t>2,1</a:t>
                      </a:r>
                    </a:p>
                  </a:txBody>
                  <a:tcPr marL="45720" marR="45720" anchor="ctr"/>
                </a:tc>
              </a:tr>
              <a:tr h="5864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Καθαρός δανεισμός</a:t>
                      </a:r>
                      <a:endParaRPr sz="15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90,9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1,7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140970" indent="0" algn="ctr">
                        <a:lnSpc>
                          <a:spcPct val="100000"/>
                        </a:lnSpc>
                      </a:pPr>
                      <a:r>
                        <a:rPr sz="15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UB-HelveticaCond"/>
                        </a:rPr>
                        <a:t>7,5</a:t>
                      </a:r>
                      <a:endParaRPr sz="15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</a:tr>
              <a:tr h="7631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Καθαρό χρέος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1254,5</a:t>
                      </a: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75,7</a:t>
                      </a: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36,7</a:t>
                      </a: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UB-HelveticaCond"/>
                        </a:rPr>
                        <a:t>63,2</a:t>
                      </a:r>
                      <a:endParaRPr sz="15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7079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65000"/>
              </a:lnSpc>
              <a:spcBef>
                <a:spcPct val="45000"/>
              </a:spcBef>
              <a:spcAft>
                <a:spcPct val="30000"/>
              </a:spcAft>
            </a:pPr>
            <a:r>
              <a:rPr lang="el-GR" sz="2800" b="1" dirty="0">
                <a:solidFill>
                  <a:schemeClr val="tx2"/>
                </a:solidFill>
                <a:latin typeface="Arial" charset="0"/>
              </a:rPr>
              <a:t>Βασικοί δημοσιονομικοί δείκτες του Ην. Βασιλείου</a:t>
            </a:r>
            <a:endParaRPr lang="en-GB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583363"/>
            <a:ext cx="6830781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l-GR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Με βάση τα στοιχεία από τα Οικονομικά του Δημοσίου Τομέα (Εθνική Στατιστική Υπηρεσία</a:t>
            </a:r>
            <a:r>
              <a:rPr lang="el-GR" sz="120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)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ChangeArrowheads="1"/>
          </p:cNvSpPr>
          <p:nvPr/>
        </p:nvSpPr>
        <p:spPr bwMode="auto">
          <a:xfrm>
            <a:off x="242888" y="646113"/>
            <a:ext cx="8710612" cy="5942012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80199" y="658043"/>
          <a:ext cx="9226615" cy="651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65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l-GR" b="1" dirty="0" smtClean="0">
                <a:solidFill>
                  <a:srgbClr val="003366"/>
                </a:solidFill>
                <a:latin typeface="Arial" charset="0"/>
              </a:rPr>
              <a:t> Οι κυβερνητικές δαπάνες ανά λειτουργία:% των £ 674 δισ. (2014/15)</a:t>
            </a:r>
            <a:endParaRPr lang="en-GB" b="1" dirty="0">
              <a:solidFill>
                <a:srgbClr val="00336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93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9360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Δημοσιονομική Πολιτική</a:t>
            </a:r>
            <a:endParaRPr lang="en-GB" dirty="0"/>
          </a:p>
        </p:txBody>
      </p:sp>
      <p:sp>
        <p:nvSpPr>
          <p:cNvPr id="793605" name="Rectangle 5"/>
          <p:cNvSpPr>
            <a:spLocks noGrp="1"/>
          </p:cNvSpPr>
          <p:nvPr>
            <p:ph type="body" idx="1"/>
          </p:nvPr>
        </p:nvSpPr>
        <p:spPr>
          <a:xfrm>
            <a:off x="301625" y="1378857"/>
            <a:ext cx="8534400" cy="503464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l-GR" dirty="0" smtClean="0">
                <a:solidFill>
                  <a:srgbClr val="646B86"/>
                </a:solidFill>
              </a:rPr>
              <a:t>Δημόσια οικονομική, βασική ορολογία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l-GR" altLang="en-US" dirty="0" smtClean="0">
                <a:solidFill>
                  <a:srgbClr val="646B86"/>
                </a:solidFill>
              </a:rPr>
              <a:t>δημοσιονομικό έλλειμμα και πλεονάσματα</a:t>
            </a:r>
            <a:endParaRPr lang="en-GB" altLang="en-US" dirty="0">
              <a:solidFill>
                <a:srgbClr val="646B86"/>
              </a:solidFill>
            </a:endParaRP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l-GR" altLang="en-US" dirty="0" smtClean="0">
                <a:solidFill>
                  <a:srgbClr val="646B86"/>
                </a:solidFill>
              </a:rPr>
              <a:t>χρηματοδότηση ενός ελλείμματος</a:t>
            </a:r>
            <a:endParaRPr lang="en-GB" altLang="en-US" dirty="0">
              <a:solidFill>
                <a:srgbClr val="646B86"/>
              </a:solidFill>
            </a:endParaRP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l-GR" altLang="en-US" dirty="0" smtClean="0">
                <a:solidFill>
                  <a:srgbClr val="646B86"/>
                </a:solidFill>
              </a:rPr>
              <a:t>εθνικό χρέος</a:t>
            </a:r>
            <a:endParaRPr lang="en-GB" altLang="en-US" dirty="0">
              <a:solidFill>
                <a:srgbClr val="646B86"/>
              </a:solidFill>
            </a:endParaRP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l-GR" altLang="en-US" dirty="0" smtClean="0">
                <a:solidFill>
                  <a:srgbClr val="646B86"/>
                </a:solidFill>
              </a:rPr>
              <a:t>γενική κυβέρνηση</a:t>
            </a:r>
            <a:endParaRPr lang="en-GB" altLang="en-US" dirty="0">
              <a:solidFill>
                <a:srgbClr val="646B86"/>
              </a:solidFill>
            </a:endParaRP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l-GR" altLang="en-US" dirty="0" smtClean="0">
                <a:solidFill>
                  <a:srgbClr val="646B86"/>
                </a:solidFill>
              </a:rPr>
              <a:t>ολόκληρος ο δημόσιος τομέας</a:t>
            </a:r>
            <a:endParaRPr lang="en-GB" altLang="en-US" dirty="0">
              <a:solidFill>
                <a:srgbClr val="646B86"/>
              </a:solidFill>
            </a:endParaRP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l-GR" altLang="en-US" dirty="0" smtClean="0">
                <a:solidFill>
                  <a:srgbClr val="646B86"/>
                </a:solidFill>
              </a:rPr>
              <a:t>καθαρός δανεισμός του δημόσιου τομέα </a:t>
            </a:r>
            <a:r>
              <a:rPr lang="en-US" altLang="en-US" dirty="0" smtClean="0">
                <a:solidFill>
                  <a:srgbClr val="646B86"/>
                </a:solidFill>
              </a:rPr>
              <a:t>PSNB </a:t>
            </a:r>
            <a:r>
              <a:rPr lang="el-GR" altLang="en-US" dirty="0" smtClean="0">
                <a:solidFill>
                  <a:srgbClr val="646B86"/>
                </a:solidFill>
              </a:rPr>
              <a:t>και καθαρή απαίτηση μετρητών του δημόσιου τομέα </a:t>
            </a:r>
            <a:r>
              <a:rPr lang="en-GB" altLang="en-US" dirty="0" smtClean="0">
                <a:solidFill>
                  <a:srgbClr val="646B86"/>
                </a:solidFill>
              </a:rPr>
              <a:t>PSNCR</a:t>
            </a:r>
            <a:endParaRPr lang="en-GB" altLang="en-US" dirty="0">
              <a:solidFill>
                <a:srgbClr val="646B86"/>
              </a:solidFill>
            </a:endParaRP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l-GR" altLang="en-US" dirty="0" smtClean="0">
                <a:solidFill>
                  <a:srgbClr val="646B86"/>
                </a:solidFill>
              </a:rPr>
              <a:t>καθαρό χρέος του δημοσίου τομέα</a:t>
            </a:r>
            <a:endParaRPr lang="en-GB" dirty="0">
              <a:solidFill>
                <a:srgbClr val="646B86"/>
              </a:solidFill>
            </a:endParaRP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l-GR" dirty="0" smtClean="0">
                <a:solidFill>
                  <a:srgbClr val="646B86"/>
                </a:solidFill>
              </a:rPr>
              <a:t>Δεδομένα Ην. Βασιλείου</a:t>
            </a:r>
            <a:endParaRPr lang="en-GB" dirty="0">
              <a:solidFill>
                <a:srgbClr val="646B86"/>
              </a:solidFill>
            </a:endParaRP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l-GR" dirty="0" smtClean="0"/>
              <a:t>Διεθνή δεδομένα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l-GR" altLang="en-US" sz="2600" b="1" dirty="0">
                <a:solidFill>
                  <a:srgbClr val="660066"/>
                </a:solidFill>
                <a:latin typeface="Arial" charset="0"/>
              </a:rPr>
              <a:t>Χρέος γενικής κυβέρνησης ΗΠΑ, Ην. Βασιλείου και Ευρωζώνης</a:t>
            </a:r>
            <a:endParaRPr lang="en-GB" altLang="en-US" sz="26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816131" name="TextBox 4"/>
          <p:cNvSpPr txBox="1">
            <a:spLocks noChangeArrowheads="1"/>
          </p:cNvSpPr>
          <p:nvPr/>
        </p:nvSpPr>
        <p:spPr bwMode="auto">
          <a:xfrm>
            <a:off x="0" y="6400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Σημείωση: Το 2014 και 2015 βασίζονται σε προβλέψεις.</a:t>
            </a:r>
          </a:p>
          <a:p>
            <a:pPr eaLnBrk="1" hangingPunct="1"/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Πηγή: Βάση δεδομένων AMECO (Ευρωπαϊκή Επιτροπή, DGECFIN).</a:t>
            </a:r>
            <a:endParaRPr lang="en-GB" altLang="en-US" sz="12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161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293416"/>
              </p:ext>
            </p:extLst>
          </p:nvPr>
        </p:nvGraphicFramePr>
        <p:xfrm>
          <a:off x="0" y="690563"/>
          <a:ext cx="9164638" cy="579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49" name="Chart" r:id="rId4" imgW="7534278" imgH="4762500" progId="MSGraph.Chart.8">
                  <p:embed followColorScheme="full"/>
                </p:oleObj>
              </mc:Choice>
              <mc:Fallback>
                <p:oleObj name="Chart" r:id="rId4" imgW="7534278" imgH="47625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90563"/>
                        <a:ext cx="9164638" cy="579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6132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6132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>
                                            <p:oleChartEl type="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6132">
                                            <p:oleChartEl type="series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16132" grpId="0" bld="series" 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230697"/>
              </p:ext>
            </p:extLst>
          </p:nvPr>
        </p:nvGraphicFramePr>
        <p:xfrm>
          <a:off x="152400" y="1194382"/>
          <a:ext cx="8855122" cy="49334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3418"/>
                <a:gridCol w="1796567"/>
                <a:gridCol w="1920934"/>
                <a:gridCol w="1856477"/>
                <a:gridCol w="1727726"/>
              </a:tblGrid>
              <a:tr h="74002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Γενική Κυβέρνηση </a:t>
                      </a:r>
                      <a:endParaRPr lang="en-US" sz="1500" b="1" dirty="0" smtClean="0">
                        <a:solidFill>
                          <a:srgbClr val="231F20"/>
                        </a:solidFill>
                        <a:latin typeface="+mn-lt"/>
                        <a:cs typeface="UB-HelveticaCond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Ελλείμματα (–) </a:t>
                      </a:r>
                      <a:r>
                        <a:rPr lang="el-GR" sz="15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ή </a:t>
                      </a:r>
                      <a:r>
                        <a:rPr lang="el-GR" sz="1500" b="1" dirty="0" smtClean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πλεονάσματα (+)</a:t>
                      </a:r>
                      <a:endParaRPr sz="1500" b="1" dirty="0">
                        <a:solidFill>
                          <a:srgbClr val="0B772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Χρέος της γενικής κυβέρνησης</a:t>
                      </a:r>
                      <a:endParaRPr lang="el-GR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</a:tr>
              <a:tr h="74002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Μέσος όρος </a:t>
                      </a:r>
                      <a:r>
                        <a:rPr lang="en-US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l-GR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1995-2007</a:t>
                      </a:r>
                      <a:endParaRPr sz="1500" b="1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Μέσος όρος </a:t>
                      </a:r>
                      <a:r>
                        <a:rPr lang="en-US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l-GR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2008-15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Μέσος όρος </a:t>
                      </a:r>
                      <a:r>
                        <a:rPr lang="en-US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l-GR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1995-2007</a:t>
                      </a:r>
                      <a:endParaRPr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33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Μέσος όρος </a:t>
                      </a:r>
                      <a:r>
                        <a:rPr lang="en-US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l-GR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2008-15</a:t>
                      </a:r>
                      <a:endParaRPr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Βέλγιο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endParaRPr sz="150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endParaRPr sz="15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Γαλλία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Γερμανία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endParaRPr sz="150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endParaRPr sz="15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Ελλάδα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Ιρλανδία</a:t>
                      </a:r>
                      <a:endParaRPr sz="15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endParaRPr sz="15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Ιταλία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endParaRPr sz="150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Ολλανδία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Πορτογαλία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Ισπανία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Σουηδία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</a:pPr>
                      <a:endParaRPr sz="150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Βρετανία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ΗΠΑ</a:t>
                      </a:r>
                      <a:endParaRPr sz="15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endParaRPr sz="150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endParaRPr sz="15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ΕΕ-15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85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>
                <a:solidFill>
                  <a:srgbClr val="800080"/>
                </a:solidFill>
                <a:latin typeface="Arial" charset="0"/>
              </a:rPr>
              <a:t>Ελλείμματα/πλεονάσματα και χρέος της γενικής κυβέρνησης ως ποσοστό του ΑΕΠ</a:t>
            </a:r>
            <a:endParaRPr lang="en-GB" sz="2600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" y="6583363"/>
            <a:ext cx="82433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Με βάση τα στοιχεία από τη βάση δεδομένων AMECO, Πίνακες 16.3 και 18.1 (Ευρωπαϊκή Επιτροπή, DGECFIN</a:t>
            </a:r>
            <a:r>
              <a:rPr lang="el-GR" sz="120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)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371877"/>
              </p:ext>
            </p:extLst>
          </p:nvPr>
        </p:nvGraphicFramePr>
        <p:xfrm>
          <a:off x="152400" y="1194382"/>
          <a:ext cx="8855122" cy="49334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3418"/>
                <a:gridCol w="1796567"/>
                <a:gridCol w="1920934"/>
                <a:gridCol w="1856477"/>
                <a:gridCol w="1727726"/>
              </a:tblGrid>
              <a:tr h="74002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Γενική Κυβέρνηση </a:t>
                      </a:r>
                      <a:endParaRPr lang="en-US" sz="1500" b="1" dirty="0" smtClean="0">
                        <a:solidFill>
                          <a:srgbClr val="231F20"/>
                        </a:solidFill>
                        <a:latin typeface="+mn-lt"/>
                        <a:cs typeface="UB-HelveticaCond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Ελλείμματα (–) </a:t>
                      </a:r>
                      <a:r>
                        <a:rPr lang="el-GR" sz="15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ή </a:t>
                      </a:r>
                      <a:r>
                        <a:rPr lang="el-GR" sz="1500" b="1" dirty="0" smtClean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πλεονάσματα (+)</a:t>
                      </a:r>
                      <a:endParaRPr sz="1500" b="1" dirty="0">
                        <a:solidFill>
                          <a:srgbClr val="0B772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Χρέος της γενικής κυβέρνησης</a:t>
                      </a:r>
                      <a:endParaRPr lang="el-GR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</a:tr>
              <a:tr h="74002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Μέσος όρος </a:t>
                      </a:r>
                      <a:r>
                        <a:rPr lang="en-US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l-GR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1995-2007</a:t>
                      </a:r>
                      <a:endParaRPr sz="1500" b="1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Μέσος όρος </a:t>
                      </a:r>
                      <a:r>
                        <a:rPr lang="en-US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l-GR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2008-15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Μέσος όρος </a:t>
                      </a:r>
                      <a:r>
                        <a:rPr lang="en-US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l-GR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1995-2007</a:t>
                      </a:r>
                      <a:endParaRPr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33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Μέσος όρος </a:t>
                      </a:r>
                      <a:r>
                        <a:rPr lang="en-US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l-GR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2008-15</a:t>
                      </a:r>
                      <a:endParaRPr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Βέλγιο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–1,2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–3,3</a:t>
                      </a:r>
                      <a:endParaRPr sz="150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endParaRPr sz="15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Γαλλία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–3,0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–5,3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Γερμανία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–2,9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–1,0</a:t>
                      </a:r>
                      <a:endParaRPr sz="150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endParaRPr sz="15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Ελλάδα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–5,6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–9,0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Ιρλανδία</a:t>
                      </a:r>
                      <a:endParaRPr sz="15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1,2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–11,1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endParaRPr sz="15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Ιταλία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–3,5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–3,3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–5,8</a:t>
                      </a:r>
                      <a:endParaRPr sz="150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–7,4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Ολλανδία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–1,4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–3,5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Πορτογαλία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–4,2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–6,7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Ισπανία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–1,4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–8,8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Σουηδία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  <a:endParaRPr sz="150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Βρετανία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–2,0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–7,7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ΗΠΑ</a:t>
                      </a:r>
                      <a:endParaRPr sz="15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–2,8</a:t>
                      </a:r>
                      <a:endParaRPr sz="150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–9,6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endParaRPr sz="15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ΕΕ-15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–2,4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–4,6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85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>
                <a:solidFill>
                  <a:srgbClr val="800080"/>
                </a:solidFill>
                <a:latin typeface="Arial" charset="0"/>
              </a:rPr>
              <a:t>Ελλείμματα/πλεονάσματα και χρέος της γενικής κυβέρνησης ως ποσοστό του ΑΕΠ</a:t>
            </a:r>
            <a:endParaRPr lang="en-GB" sz="2600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" y="6583363"/>
            <a:ext cx="82433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Με βάση τα στοιχεία από τη βάση δεδομένων AMECO, Πίνακες 16.3 και 18.1 (Ευρωπαϊκή Επιτροπή, DGECFIN</a:t>
            </a:r>
            <a:r>
              <a:rPr lang="el-GR" sz="120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)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952519"/>
              </p:ext>
            </p:extLst>
          </p:nvPr>
        </p:nvGraphicFramePr>
        <p:xfrm>
          <a:off x="152400" y="1194382"/>
          <a:ext cx="8855122" cy="49334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3418"/>
                <a:gridCol w="1796567"/>
                <a:gridCol w="1920934"/>
                <a:gridCol w="1856477"/>
                <a:gridCol w="1727726"/>
              </a:tblGrid>
              <a:tr h="74002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Γενική Κυβέρνηση </a:t>
                      </a:r>
                      <a:endParaRPr lang="en-US" sz="1500" b="1" dirty="0" smtClean="0">
                        <a:solidFill>
                          <a:srgbClr val="231F20"/>
                        </a:solidFill>
                        <a:latin typeface="+mn-lt"/>
                        <a:cs typeface="UB-HelveticaCond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Ελλείμματα (–) </a:t>
                      </a:r>
                      <a:r>
                        <a:rPr lang="el-GR" sz="15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ή </a:t>
                      </a:r>
                      <a:r>
                        <a:rPr lang="el-GR" sz="1500" b="1" dirty="0" smtClean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πλεονάσματα (+)</a:t>
                      </a:r>
                      <a:endParaRPr sz="1500" b="1" dirty="0">
                        <a:solidFill>
                          <a:srgbClr val="0B772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Χρέος της γενικής κυβέρνησης</a:t>
                      </a:r>
                      <a:endParaRPr lang="el-GR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</a:tr>
              <a:tr h="74002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Μέσος όρος </a:t>
                      </a:r>
                      <a:r>
                        <a:rPr lang="en-US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l-GR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1995-2007</a:t>
                      </a:r>
                      <a:endParaRPr sz="1500" b="1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Μέσος όρος </a:t>
                      </a:r>
                      <a:r>
                        <a:rPr lang="en-US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l-GR" sz="1500" b="1" dirty="0" smtClean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2008-15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Μέσος όρος </a:t>
                      </a:r>
                      <a:r>
                        <a:rPr lang="en-US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l-GR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1995-2007</a:t>
                      </a:r>
                      <a:endParaRPr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33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Μέσος όρος </a:t>
                      </a:r>
                      <a:r>
                        <a:rPr lang="en-US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l-GR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2008-15</a:t>
                      </a:r>
                      <a:endParaRPr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Βέλγιο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–1,2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–3,3</a:t>
                      </a:r>
                      <a:endParaRPr sz="150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106,5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97,3</a:t>
                      </a:r>
                      <a:endParaRPr sz="15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Γαλλία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–3,0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–5,3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60,7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86,6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Γερμανία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–2,9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–1,0</a:t>
                      </a:r>
                      <a:endParaRPr sz="150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62,2</a:t>
                      </a:r>
                      <a:endParaRPr sz="15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77,0</a:t>
                      </a:r>
                      <a:endParaRPr sz="15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Ελλάδα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–5,6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–9,0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100,9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155,5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Ιρλανδία</a:t>
                      </a:r>
                      <a:endParaRPr sz="15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1,2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–11,1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42,8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97,9</a:t>
                      </a:r>
                      <a:endParaRPr sz="15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Ιταλία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–3,5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–3,3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110,1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123,5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–5,8</a:t>
                      </a:r>
                      <a:endParaRPr sz="150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–7,4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115,3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227,7</a:t>
                      </a:r>
                      <a:endParaRPr sz="15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Ολλανδία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–1,4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–3,5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57,6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68,1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Πορτογαλία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–4,2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–6,7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58,8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107,9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Ισπανία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–1,4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–8,8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54,3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76,1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Σουηδία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  <a:endParaRPr sz="150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57,7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39,9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Βρετανία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–2,0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–7,7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43,1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81,2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ΗΠΑ</a:t>
                      </a:r>
                      <a:endParaRPr sz="15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–2,8</a:t>
                      </a:r>
                      <a:endParaRPr sz="150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–9,6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61,7</a:t>
                      </a:r>
                      <a:endParaRPr sz="15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96,3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6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ΕΕ-15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–2,4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–4,6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65,2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84,8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85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>
                <a:solidFill>
                  <a:srgbClr val="800080"/>
                </a:solidFill>
                <a:latin typeface="Arial" charset="0"/>
              </a:rPr>
              <a:t>Ελλείμματα/πλεονάσματα και χρέος της γενικής κυβέρνησης ως ποσοστό του ΑΕΠ</a:t>
            </a:r>
            <a:endParaRPr lang="en-GB" sz="2600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2400" y="6583363"/>
            <a:ext cx="82433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Με βάση τα στοιχεία από τη βάση δεδομένων AMECO, Πίνακες 16.3 και 18.1 (Ευρωπαϊκή Επιτροπή, DGECFIN</a:t>
            </a:r>
            <a:r>
              <a:rPr lang="el-GR" sz="120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)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362" name="Object 3"/>
          <p:cNvGraphicFramePr>
            <a:graphicFrameLocks noChangeAspect="1"/>
          </p:cNvGraphicFramePr>
          <p:nvPr/>
        </p:nvGraphicFramePr>
        <p:xfrm>
          <a:off x="0" y="527050"/>
          <a:ext cx="8951913" cy="604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79" name="Γράφημα" r:id="rId4" imgW="8629740" imgH="5829216" progId="MSGraph.Chart.8">
                  <p:embed followColorScheme="full"/>
                </p:oleObj>
              </mc:Choice>
              <mc:Fallback>
                <p:oleObj name="Γράφημα" r:id="rId4" imgW="8629740" imgH="5829216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7050"/>
                        <a:ext cx="8951913" cy="604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0599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03366"/>
                </a:solidFill>
                <a:latin typeface="Arial" charset="0"/>
              </a:rPr>
              <a:t>Χρέος γενικής κυβέρνησης </a:t>
            </a:r>
            <a:r>
              <a:rPr lang="en-GB" sz="2800" b="1" dirty="0" smtClean="0">
                <a:solidFill>
                  <a:srgbClr val="003366"/>
                </a:solidFill>
                <a:latin typeface="Arial" charset="0"/>
              </a:rPr>
              <a:t>(</a:t>
            </a:r>
            <a:r>
              <a:rPr lang="el-GR" sz="2800" b="1" dirty="0" smtClean="0">
                <a:solidFill>
                  <a:srgbClr val="003366"/>
                </a:solidFill>
                <a:latin typeface="Arial" charset="0"/>
              </a:rPr>
              <a:t>ως </a:t>
            </a:r>
            <a:r>
              <a:rPr lang="en-GB" sz="2800" b="1" dirty="0" smtClean="0">
                <a:solidFill>
                  <a:srgbClr val="003366"/>
                </a:solidFill>
                <a:latin typeface="Arial" charset="0"/>
              </a:rPr>
              <a:t>% </a:t>
            </a:r>
            <a:r>
              <a:rPr lang="el-GR" sz="2800" b="1" dirty="0" smtClean="0">
                <a:solidFill>
                  <a:srgbClr val="003366"/>
                </a:solidFill>
                <a:latin typeface="Arial" charset="0"/>
              </a:rPr>
              <a:t>του ΑΕΠ</a:t>
            </a:r>
            <a:r>
              <a:rPr lang="en-GB" sz="2800" b="1" dirty="0" smtClean="0">
                <a:solidFill>
                  <a:srgbClr val="003366"/>
                </a:solidFill>
                <a:latin typeface="Arial" charset="0"/>
              </a:rPr>
              <a:t>)</a:t>
            </a:r>
            <a:endParaRPr lang="en-GB" sz="2800" b="1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527364" name="Text Box 8"/>
          <p:cNvSpPr txBox="1">
            <a:spLocks noChangeArrowheads="1"/>
          </p:cNvSpPr>
          <p:nvPr/>
        </p:nvSpPr>
        <p:spPr bwMode="auto">
          <a:xfrm>
            <a:off x="0" y="6543675"/>
            <a:ext cx="4816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B2B2B2"/>
                </a:solidFill>
                <a:latin typeface="Arial" charset="0"/>
              </a:rPr>
              <a:t>Source: Based on data in </a:t>
            </a:r>
            <a:r>
              <a:rPr lang="en-GB" sz="1200" i="1">
                <a:solidFill>
                  <a:srgbClr val="B2B2B2"/>
                </a:solidFill>
                <a:latin typeface="Arial" charset="0"/>
              </a:rPr>
              <a:t>AMECO database</a:t>
            </a:r>
            <a:r>
              <a:rPr lang="en-GB" sz="1200">
                <a:solidFill>
                  <a:srgbClr val="B2B2B2"/>
                </a:solidFill>
                <a:latin typeface="Arial" charset="0"/>
              </a:rPr>
              <a:t> (Commission of the EU)</a:t>
            </a:r>
          </a:p>
        </p:txBody>
      </p:sp>
      <p:sp>
        <p:nvSpPr>
          <p:cNvPr id="527365" name="Text Box 5"/>
          <p:cNvSpPr txBox="1">
            <a:spLocks noChangeArrowheads="1"/>
          </p:cNvSpPr>
          <p:nvPr/>
        </p:nvSpPr>
        <p:spPr bwMode="auto">
          <a:xfrm>
            <a:off x="7108825" y="6567488"/>
            <a:ext cx="20351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300">
                <a:solidFill>
                  <a:srgbClr val="4D4D4D"/>
                </a:solidFill>
                <a:latin typeface="Arial" charset="0"/>
              </a:rPr>
              <a:t>(2014 and 2015 forecast)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27362" grpId="0" bld="series" 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29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2941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Δημοσιονομική πολιτική</a:t>
            </a:r>
            <a:endParaRPr lang="en-GB" dirty="0"/>
          </a:p>
        </p:txBody>
      </p:sp>
      <p:sp>
        <p:nvSpPr>
          <p:cNvPr id="52941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100000"/>
              </a:spcBef>
            </a:pPr>
            <a:r>
              <a:rPr lang="el-GR" dirty="0" smtClean="0"/>
              <a:t>Τα  δημοσιονομικά ελλείμματα και πλεονάσματα και η δημοσιονομική στάση της κυβέρνησης</a:t>
            </a:r>
            <a:endParaRPr lang="en-GB" dirty="0"/>
          </a:p>
          <a:p>
            <a:pPr lvl="1">
              <a:lnSpc>
                <a:spcPct val="110000"/>
              </a:lnSpc>
              <a:spcBef>
                <a:spcPct val="100000"/>
              </a:spcBef>
            </a:pPr>
            <a:r>
              <a:rPr lang="el-GR" dirty="0" smtClean="0"/>
              <a:t>η δημοσιονομική στάση και η κατάσταση της οικονομίας</a:t>
            </a:r>
            <a:endParaRPr lang="en-GB" dirty="0"/>
          </a:p>
          <a:p>
            <a:pPr lvl="1">
              <a:lnSpc>
                <a:spcPct val="110000"/>
              </a:lnSpc>
              <a:spcBef>
                <a:spcPct val="100000"/>
              </a:spcBef>
            </a:pPr>
            <a:r>
              <a:rPr lang="el-GR" dirty="0" smtClean="0"/>
              <a:t>το διαρθρωτικό ισοζύγιο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29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29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29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3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146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Δημοσιονομική πολιτική</a:t>
            </a:r>
            <a:endParaRPr lang="en-GB" dirty="0"/>
          </a:p>
        </p:txBody>
      </p:sp>
      <p:sp>
        <p:nvSpPr>
          <p:cNvPr id="531461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l-GR" dirty="0" smtClean="0"/>
              <a:t>Οι αυτόματοι δημοσιονομικοί σταθεροποιητές</a:t>
            </a:r>
            <a:endParaRPr lang="en-GB" dirty="0"/>
          </a:p>
          <a:p>
            <a:pPr lvl="1">
              <a:lnSpc>
                <a:spcPct val="130000"/>
              </a:lnSpc>
            </a:pPr>
            <a:r>
              <a:rPr lang="el-GR" dirty="0" smtClean="0"/>
              <a:t>φορολογικοί σταθεροποιητές</a:t>
            </a:r>
            <a:endParaRPr lang="en-GB" dirty="0"/>
          </a:p>
          <a:p>
            <a:pPr lvl="1">
              <a:lnSpc>
                <a:spcPct val="130000"/>
              </a:lnSpc>
            </a:pPr>
            <a:r>
              <a:rPr lang="el-GR" dirty="0" smtClean="0"/>
              <a:t>σταθεροποιητές παροχών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3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3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1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Δημοσιονομική και </a:t>
            </a:r>
            <a:br>
              <a:rPr lang="el-GR" dirty="0" smtClean="0"/>
            </a:br>
            <a:r>
              <a:rPr lang="el-GR" dirty="0" smtClean="0"/>
              <a:t>Νομισματική Πολιτική</a:t>
            </a:r>
            <a:endParaRPr lang="en-GB" dirty="0"/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Δημοσιονομική Πολιτική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ChangeArrowheads="1"/>
          </p:cNvSpPr>
          <p:nvPr/>
        </p:nvSpPr>
        <p:spPr bwMode="auto">
          <a:xfrm>
            <a:off x="1066800" y="1136650"/>
            <a:ext cx="7010400" cy="4806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07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08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09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533510" name="Rectangle 6"/>
          <p:cNvSpPr>
            <a:spLocks noChangeArrowheads="1"/>
          </p:cNvSpPr>
          <p:nvPr/>
        </p:nvSpPr>
        <p:spPr bwMode="auto">
          <a:xfrm>
            <a:off x="204788" y="1066800"/>
            <a:ext cx="7270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G, T</a:t>
            </a:r>
          </a:p>
        </p:txBody>
      </p:sp>
      <p:sp>
        <p:nvSpPr>
          <p:cNvPr id="533511" name="Rectangle 7"/>
          <p:cNvSpPr>
            <a:spLocks noChangeArrowheads="1"/>
          </p:cNvSpPr>
          <p:nvPr/>
        </p:nvSpPr>
        <p:spPr bwMode="auto">
          <a:xfrm>
            <a:off x="7570788" y="6103938"/>
            <a:ext cx="3698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33512" name="Line 8"/>
          <p:cNvSpPr>
            <a:spLocks noChangeShapeType="1"/>
          </p:cNvSpPr>
          <p:nvPr/>
        </p:nvSpPr>
        <p:spPr bwMode="auto">
          <a:xfrm>
            <a:off x="1066800" y="1119188"/>
            <a:ext cx="0" cy="4824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13" name="Line 9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33514" name="Group 10"/>
          <p:cNvGrpSpPr>
            <a:grpSpLocks/>
          </p:cNvGrpSpPr>
          <p:nvPr/>
        </p:nvGrpSpPr>
        <p:grpSpPr bwMode="auto">
          <a:xfrm>
            <a:off x="122238" y="0"/>
            <a:ext cx="8362954" cy="5921375"/>
            <a:chOff x="77" y="0"/>
            <a:chExt cx="5268" cy="3730"/>
          </a:xfrm>
        </p:grpSpPr>
        <p:sp>
          <p:nvSpPr>
            <p:cNvPr id="533515" name="Arc 11"/>
            <p:cNvSpPr>
              <a:spLocks/>
            </p:cNvSpPr>
            <p:nvPr/>
          </p:nvSpPr>
          <p:spPr bwMode="auto">
            <a:xfrm>
              <a:off x="77" y="0"/>
              <a:ext cx="4808" cy="373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914 w 18914"/>
                <a:gd name="T1" fmla="*/ 10431 h 21367"/>
                <a:gd name="T2" fmla="*/ 3167 w 18914"/>
                <a:gd name="T3" fmla="*/ 21367 h 21367"/>
                <a:gd name="T4" fmla="*/ 0 w 18914"/>
                <a:gd name="T5" fmla="*/ 0 h 2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14" h="21367" fill="none" extrusionOk="0">
                  <a:moveTo>
                    <a:pt x="18914" y="10431"/>
                  </a:moveTo>
                  <a:cubicBezTo>
                    <a:pt x="15659" y="16333"/>
                    <a:pt x="9834" y="20378"/>
                    <a:pt x="3166" y="21366"/>
                  </a:cubicBezTo>
                </a:path>
                <a:path w="18914" h="21367" stroke="0" extrusionOk="0">
                  <a:moveTo>
                    <a:pt x="18914" y="10431"/>
                  </a:moveTo>
                  <a:cubicBezTo>
                    <a:pt x="15659" y="16333"/>
                    <a:pt x="9834" y="20378"/>
                    <a:pt x="3166" y="2136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3516" name="Rectangle 12"/>
            <p:cNvSpPr>
              <a:spLocks noChangeArrowheads="1"/>
            </p:cNvSpPr>
            <p:nvPr/>
          </p:nvSpPr>
          <p:spPr bwMode="auto">
            <a:xfrm>
              <a:off x="3882" y="1572"/>
              <a:ext cx="146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l-GR" dirty="0" smtClean="0">
                  <a:solidFill>
                    <a:schemeClr val="tx2"/>
                  </a:solidFill>
                  <a:latin typeface="Arial" charset="0"/>
                </a:rPr>
                <a:t>Φορολογικά έσοδα</a:t>
              </a:r>
              <a:endParaRPr lang="en-GB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533517" name="Group 13"/>
          <p:cNvGrpSpPr>
            <a:grpSpLocks/>
          </p:cNvGrpSpPr>
          <p:nvPr/>
        </p:nvGrpSpPr>
        <p:grpSpPr bwMode="auto">
          <a:xfrm>
            <a:off x="1089025" y="3262313"/>
            <a:ext cx="7377116" cy="2578100"/>
            <a:chOff x="686" y="2055"/>
            <a:chExt cx="4647" cy="1624"/>
          </a:xfrm>
        </p:grpSpPr>
        <p:sp>
          <p:nvSpPr>
            <p:cNvPr id="533518" name="Arc 14"/>
            <p:cNvSpPr>
              <a:spLocks/>
            </p:cNvSpPr>
            <p:nvPr/>
          </p:nvSpPr>
          <p:spPr bwMode="auto">
            <a:xfrm>
              <a:off x="686" y="2055"/>
              <a:ext cx="4294" cy="1178"/>
            </a:xfrm>
            <a:custGeom>
              <a:avLst/>
              <a:gdLst>
                <a:gd name="G0" fmla="+- 18630 0 0"/>
                <a:gd name="G1" fmla="+- 0 0 0"/>
                <a:gd name="G2" fmla="+- 21600 0 0"/>
                <a:gd name="T0" fmla="*/ 18630 w 18630"/>
                <a:gd name="T1" fmla="*/ 21600 h 21600"/>
                <a:gd name="T2" fmla="*/ 0 w 18630"/>
                <a:gd name="T3" fmla="*/ 10932 h 21600"/>
                <a:gd name="T4" fmla="*/ 18630 w 1863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30" h="21600" fill="none" extrusionOk="0">
                  <a:moveTo>
                    <a:pt x="18630" y="21600"/>
                  </a:moveTo>
                  <a:cubicBezTo>
                    <a:pt x="10967" y="21600"/>
                    <a:pt x="3878" y="17540"/>
                    <a:pt x="0" y="10931"/>
                  </a:cubicBezTo>
                </a:path>
                <a:path w="18630" h="21600" stroke="0" extrusionOk="0">
                  <a:moveTo>
                    <a:pt x="18630" y="21600"/>
                  </a:moveTo>
                  <a:cubicBezTo>
                    <a:pt x="10967" y="21600"/>
                    <a:pt x="3878" y="17540"/>
                    <a:pt x="0" y="10931"/>
                  </a:cubicBezTo>
                  <a:lnTo>
                    <a:pt x="18630" y="0"/>
                  </a:lnTo>
                  <a:close/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3519" name="Rectangle 15"/>
            <p:cNvSpPr>
              <a:spLocks noChangeArrowheads="1"/>
            </p:cNvSpPr>
            <p:nvPr/>
          </p:nvSpPr>
          <p:spPr bwMode="auto">
            <a:xfrm>
              <a:off x="3366" y="3233"/>
              <a:ext cx="196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l-GR" dirty="0" smtClean="0">
                  <a:solidFill>
                    <a:schemeClr val="accent1"/>
                  </a:solidFill>
                  <a:latin typeface="Arial" charset="0"/>
                </a:rPr>
                <a:t>Κρατ.δαπάνες</a:t>
              </a:r>
              <a:endParaRPr lang="en-GB" dirty="0">
                <a:solidFill>
                  <a:schemeClr val="accent1"/>
                </a:solidFill>
                <a:latin typeface="Arial" charset="0"/>
              </a:endParaRPr>
            </a:p>
            <a:p>
              <a:pPr algn="ctr" defTabSz="762000"/>
              <a:r>
                <a:rPr lang="en-GB" dirty="0" smtClean="0">
                  <a:solidFill>
                    <a:schemeClr val="accent1"/>
                  </a:solidFill>
                  <a:latin typeface="Arial" charset="0"/>
                </a:rPr>
                <a:t>(</a:t>
              </a:r>
              <a:r>
                <a:rPr lang="el-GR" dirty="0" smtClean="0">
                  <a:solidFill>
                    <a:schemeClr val="accent1"/>
                  </a:solidFill>
                  <a:latin typeface="Arial" charset="0"/>
                </a:rPr>
                <a:t>συμπεριλ.των παροχών </a:t>
              </a:r>
              <a:r>
                <a:rPr lang="en-GB" dirty="0" smtClean="0">
                  <a:solidFill>
                    <a:schemeClr val="accent1"/>
                  </a:solidFill>
                  <a:latin typeface="Arial" charset="0"/>
                </a:rPr>
                <a:t>)</a:t>
              </a:r>
              <a:endParaRPr lang="en-GB" dirty="0">
                <a:solidFill>
                  <a:schemeClr val="accent1"/>
                </a:solidFill>
                <a:latin typeface="Arial" charset="0"/>
              </a:endParaRPr>
            </a:p>
          </p:txBody>
        </p:sp>
      </p:grpSp>
      <p:grpSp>
        <p:nvGrpSpPr>
          <p:cNvPr id="533520" name="Group 16"/>
          <p:cNvGrpSpPr>
            <a:grpSpLocks/>
          </p:cNvGrpSpPr>
          <p:nvPr/>
        </p:nvGrpSpPr>
        <p:grpSpPr bwMode="auto">
          <a:xfrm>
            <a:off x="4660900" y="4946650"/>
            <a:ext cx="446088" cy="1425575"/>
            <a:chOff x="2936" y="3116"/>
            <a:chExt cx="281" cy="898"/>
          </a:xfrm>
        </p:grpSpPr>
        <p:sp>
          <p:nvSpPr>
            <p:cNvPr id="533521" name="Line 17"/>
            <p:cNvSpPr>
              <a:spLocks noChangeShapeType="1"/>
            </p:cNvSpPr>
            <p:nvPr/>
          </p:nvSpPr>
          <p:spPr bwMode="auto">
            <a:xfrm>
              <a:off x="3084" y="3164"/>
              <a:ext cx="3" cy="57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3522" name="Rectangle 18"/>
            <p:cNvSpPr>
              <a:spLocks noChangeArrowheads="1"/>
            </p:cNvSpPr>
            <p:nvPr/>
          </p:nvSpPr>
          <p:spPr bwMode="auto">
            <a:xfrm>
              <a:off x="2936" y="3764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hlink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chemeClr val="hlink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33523" name="Oval 19"/>
            <p:cNvSpPr>
              <a:spLocks noChangeArrowheads="1"/>
            </p:cNvSpPr>
            <p:nvPr/>
          </p:nvSpPr>
          <p:spPr bwMode="auto">
            <a:xfrm>
              <a:off x="3052" y="3116"/>
              <a:ext cx="65" cy="6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33524" name="Rectangle 20"/>
          <p:cNvSpPr>
            <a:spLocks noChangeArrowheads="1"/>
          </p:cNvSpPr>
          <p:nvPr/>
        </p:nvSpPr>
        <p:spPr bwMode="auto">
          <a:xfrm>
            <a:off x="1332600" y="4976813"/>
            <a:ext cx="182742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b="1" dirty="0" smtClean="0">
                <a:solidFill>
                  <a:schemeClr val="accent2"/>
                </a:solidFill>
                <a:latin typeface="Arial" charset="0"/>
              </a:rPr>
              <a:t>ΕΛΛΕΙΜΜΑ</a:t>
            </a:r>
            <a:endParaRPr lang="en-GB" sz="24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33525" name="Rectangle 21"/>
          <p:cNvSpPr>
            <a:spLocks noChangeArrowheads="1"/>
          </p:cNvSpPr>
          <p:nvPr/>
        </p:nvSpPr>
        <p:spPr bwMode="auto">
          <a:xfrm>
            <a:off x="6110920" y="4318000"/>
            <a:ext cx="216726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b="1" dirty="0" smtClean="0">
                <a:solidFill>
                  <a:schemeClr val="folHlink"/>
                </a:solidFill>
                <a:latin typeface="Arial" charset="0"/>
              </a:rPr>
              <a:t>ΠΛΕΟΝΑΣΜΑ</a:t>
            </a:r>
            <a:endParaRPr lang="en-GB" sz="24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533526" name="Text Box 22"/>
          <p:cNvSpPr txBox="1">
            <a:spLocks noChangeArrowheads="1"/>
          </p:cNvSpPr>
          <p:nvPr/>
        </p:nvSpPr>
        <p:spPr bwMode="auto">
          <a:xfrm>
            <a:off x="0" y="71438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 smtClean="0">
                <a:solidFill>
                  <a:srgbClr val="276750"/>
                </a:solidFill>
                <a:latin typeface="Arial" charset="0"/>
              </a:rPr>
              <a:t>Το εθνικό εισόδημα και το μέγεθος του ελλείμματος ή του δημόσιου τομέα</a:t>
            </a:r>
            <a:endParaRPr lang="en-GB" sz="2600" b="1" dirty="0">
              <a:solidFill>
                <a:srgbClr val="27675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3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3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3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3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3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24" grpId="0" autoUpdateAnimBg="0"/>
      <p:bldP spid="53352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5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555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Δημοσιονομική πολιτική</a:t>
            </a:r>
            <a:endParaRPr lang="en-GB" dirty="0"/>
          </a:p>
        </p:txBody>
      </p:sp>
      <p:sp>
        <p:nvSpPr>
          <p:cNvPr id="535557" name="Rectangle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1966913"/>
          </a:xfrm>
        </p:spPr>
        <p:txBody>
          <a:bodyPr/>
          <a:lstStyle/>
          <a:p>
            <a:pPr>
              <a:lnSpc>
                <a:spcPct val="130000"/>
              </a:lnSpc>
              <a:buClr>
                <a:srgbClr val="646B8F"/>
              </a:buClr>
            </a:pPr>
            <a:r>
              <a:rPr lang="el-GR" noProof="1" smtClean="0">
                <a:solidFill>
                  <a:srgbClr val="646B86"/>
                </a:solidFill>
              </a:rPr>
              <a:t>Αυτόματοι δημοσιονομικοί σταθεροποιητές</a:t>
            </a:r>
            <a:endParaRPr lang="en-US" noProof="1">
              <a:solidFill>
                <a:srgbClr val="646B86"/>
              </a:solidFill>
            </a:endParaRPr>
          </a:p>
          <a:p>
            <a:pPr lvl="1">
              <a:lnSpc>
                <a:spcPct val="130000"/>
              </a:lnSpc>
              <a:buClr>
                <a:srgbClr val="646B8F"/>
              </a:buClr>
            </a:pPr>
            <a:r>
              <a:rPr lang="el-GR" noProof="1" smtClean="0">
                <a:solidFill>
                  <a:srgbClr val="646B86"/>
                </a:solidFill>
              </a:rPr>
              <a:t>φορολογικοί σταθεροποιητές</a:t>
            </a:r>
            <a:endParaRPr lang="en-US" noProof="1">
              <a:solidFill>
                <a:srgbClr val="646B86"/>
              </a:solidFill>
            </a:endParaRPr>
          </a:p>
          <a:p>
            <a:pPr lvl="1">
              <a:lnSpc>
                <a:spcPct val="130000"/>
              </a:lnSpc>
              <a:buClr>
                <a:srgbClr val="646B8F"/>
              </a:buClr>
            </a:pPr>
            <a:r>
              <a:rPr lang="el-GR" noProof="1" smtClean="0">
                <a:solidFill>
                  <a:srgbClr val="646B86"/>
                </a:solidFill>
              </a:rPr>
              <a:t>σταθεροποιητές παροχών</a:t>
            </a:r>
            <a:endParaRPr lang="en-US" noProof="1">
              <a:solidFill>
                <a:srgbClr val="646B86"/>
              </a:solidFill>
            </a:endParaRPr>
          </a:p>
        </p:txBody>
      </p:sp>
      <p:sp>
        <p:nvSpPr>
          <p:cNvPr id="535558" name="Rectangle 6"/>
          <p:cNvSpPr>
            <a:spLocks/>
          </p:cNvSpPr>
          <p:nvPr/>
        </p:nvSpPr>
        <p:spPr bwMode="auto">
          <a:xfrm>
            <a:off x="301625" y="3621088"/>
            <a:ext cx="8534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30000"/>
              </a:spcBef>
              <a:buClr>
                <a:srgbClr val="CE6312"/>
              </a:buClr>
              <a:buSzPct val="85000"/>
              <a:buFont typeface="Wingdings 2" pitchFamily="18" charset="2"/>
              <a:buChar char=""/>
            </a:pPr>
            <a:r>
              <a:rPr lang="el-GR" sz="3000" noProof="1" smtClean="0">
                <a:latin typeface="Arial" charset="0"/>
              </a:rPr>
              <a:t> Διακριτική δημοσιονομική πολιτική</a:t>
            </a:r>
            <a:endParaRPr lang="en-US" sz="3000" noProof="1">
              <a:latin typeface="Arial" charset="0"/>
            </a:endParaRPr>
          </a:p>
          <a:p>
            <a:pPr marL="742950" lvl="1" indent="-285750">
              <a:lnSpc>
                <a:spcPct val="130000"/>
              </a:lnSpc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noProof="1" smtClean="0">
                <a:solidFill>
                  <a:srgbClr val="19323F"/>
                </a:solidFill>
                <a:latin typeface="Arial" charset="0"/>
              </a:rPr>
              <a:t>αλλαγές στις κρατικές δαπάνες</a:t>
            </a:r>
            <a:endParaRPr lang="en-US" sz="2600" noProof="1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130000"/>
              </a:lnSpc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noProof="1" smtClean="0">
                <a:solidFill>
                  <a:srgbClr val="19323F"/>
                </a:solidFill>
                <a:latin typeface="Arial" charset="0"/>
              </a:rPr>
              <a:t>αλλαγές στη φορολογία</a:t>
            </a:r>
            <a:endParaRPr lang="en-US" sz="2600" noProof="1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lnSpc>
                <a:spcPct val="130000"/>
              </a:lnSpc>
              <a:spcBef>
                <a:spcPct val="30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n-US" sz="2300" i="1" noProof="1">
                <a:solidFill>
                  <a:srgbClr val="1E495C"/>
                </a:solidFill>
                <a:latin typeface="Arial" charset="0"/>
              </a:rPr>
              <a:t>k</a:t>
            </a:r>
            <a:r>
              <a:rPr lang="en-US" sz="2300" baseline="-25000" noProof="1">
                <a:solidFill>
                  <a:srgbClr val="1E495C"/>
                </a:solidFill>
                <a:latin typeface="Arial" charset="0"/>
              </a:rPr>
              <a:t>t</a:t>
            </a:r>
            <a:r>
              <a:rPr lang="en-US" sz="2300" noProof="1">
                <a:solidFill>
                  <a:srgbClr val="1E495C"/>
                </a:solidFill>
                <a:latin typeface="Arial" charset="0"/>
              </a:rPr>
              <a:t> = </a:t>
            </a:r>
            <a:r>
              <a:rPr lang="en-US" sz="2300" i="1" noProof="1">
                <a:solidFill>
                  <a:srgbClr val="1E495C"/>
                </a:solidFill>
                <a:latin typeface="Arial" charset="0"/>
              </a:rPr>
              <a:t>k</a:t>
            </a:r>
            <a:r>
              <a:rPr lang="en-US" sz="2300" baseline="-25000" noProof="1">
                <a:solidFill>
                  <a:srgbClr val="1E495C"/>
                </a:solidFill>
                <a:latin typeface="Arial" charset="0"/>
              </a:rPr>
              <a:t>g</a:t>
            </a:r>
            <a:r>
              <a:rPr lang="en-US" sz="2300" noProof="1">
                <a:solidFill>
                  <a:srgbClr val="1E495C"/>
                </a:solidFill>
                <a:latin typeface="Arial" charset="0"/>
              </a:rPr>
              <a:t> – 1</a:t>
            </a:r>
            <a:endParaRPr lang="en-GB" sz="2300" dirty="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5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35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35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35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8" grpId="0" build="p" bldLvl="3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7603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7604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49275"/>
          </a:xfrm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/>
          <a:lstStyle/>
          <a:p>
            <a:r>
              <a:rPr lang="el-GR" sz="2500" b="1" dirty="0" smtClean="0">
                <a:solidFill>
                  <a:srgbClr val="003366"/>
                </a:solidFill>
              </a:rPr>
              <a:t> Μία μείωση των φόρων: α) Φόροι κατ 'αποκοπή</a:t>
            </a:r>
            <a:endParaRPr lang="en-GB" sz="2500" b="1" dirty="0">
              <a:solidFill>
                <a:srgbClr val="003366"/>
              </a:solidFill>
            </a:endParaRPr>
          </a:p>
        </p:txBody>
      </p:sp>
      <p:sp>
        <p:nvSpPr>
          <p:cNvPr id="537606" name="Line 6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7607" name="Line 7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7608" name="Rectangle 8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537609" name="Rectangle 9"/>
          <p:cNvSpPr>
            <a:spLocks noChangeArrowheads="1"/>
          </p:cNvSpPr>
          <p:nvPr/>
        </p:nvSpPr>
        <p:spPr bwMode="auto">
          <a:xfrm>
            <a:off x="212725" y="617538"/>
            <a:ext cx="7429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W, J</a:t>
            </a:r>
          </a:p>
        </p:txBody>
      </p:sp>
      <p:sp>
        <p:nvSpPr>
          <p:cNvPr id="537610" name="Rectangle 10"/>
          <p:cNvSpPr>
            <a:spLocks noChangeArrowheads="1"/>
          </p:cNvSpPr>
          <p:nvPr/>
        </p:nvSpPr>
        <p:spPr bwMode="auto">
          <a:xfrm>
            <a:off x="7680325" y="6103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37611" name="Line 11"/>
          <p:cNvSpPr>
            <a:spLocks noChangeShapeType="1"/>
          </p:cNvSpPr>
          <p:nvPr/>
        </p:nvSpPr>
        <p:spPr bwMode="auto">
          <a:xfrm flipV="1">
            <a:off x="1066800" y="2819400"/>
            <a:ext cx="6248400" cy="1828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7612" name="Rectangle 12"/>
          <p:cNvSpPr>
            <a:spLocks noChangeArrowheads="1"/>
          </p:cNvSpPr>
          <p:nvPr/>
        </p:nvSpPr>
        <p:spPr bwMode="auto">
          <a:xfrm>
            <a:off x="7375525" y="2598738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</p:spTree>
  </p:cSld>
  <p:clrMapOvr>
    <a:masterClrMapping/>
  </p:clrMapOvr>
  <p:transition spd="slow"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9651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965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9653" name="Line 5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9654" name="Line 6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9655" name="Rectangle 7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539656" name="Rectangle 8"/>
          <p:cNvSpPr>
            <a:spLocks noChangeArrowheads="1"/>
          </p:cNvSpPr>
          <p:nvPr/>
        </p:nvSpPr>
        <p:spPr bwMode="auto">
          <a:xfrm>
            <a:off x="212725" y="617538"/>
            <a:ext cx="7429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W, J</a:t>
            </a:r>
          </a:p>
        </p:txBody>
      </p:sp>
      <p:sp>
        <p:nvSpPr>
          <p:cNvPr id="539657" name="Rectangle 9"/>
          <p:cNvSpPr>
            <a:spLocks noChangeArrowheads="1"/>
          </p:cNvSpPr>
          <p:nvPr/>
        </p:nvSpPr>
        <p:spPr bwMode="auto">
          <a:xfrm>
            <a:off x="7680325" y="6103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39658" name="Line 10"/>
          <p:cNvSpPr>
            <a:spLocks noChangeShapeType="1"/>
          </p:cNvSpPr>
          <p:nvPr/>
        </p:nvSpPr>
        <p:spPr bwMode="auto">
          <a:xfrm flipV="1">
            <a:off x="1066800" y="2819400"/>
            <a:ext cx="6248400" cy="1828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9659" name="Rectangle 11"/>
          <p:cNvSpPr>
            <a:spLocks noChangeArrowheads="1"/>
          </p:cNvSpPr>
          <p:nvPr/>
        </p:nvSpPr>
        <p:spPr bwMode="auto">
          <a:xfrm>
            <a:off x="7375525" y="2598738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39660" name="Line 12"/>
          <p:cNvSpPr>
            <a:spLocks noChangeShapeType="1"/>
          </p:cNvSpPr>
          <p:nvPr/>
        </p:nvSpPr>
        <p:spPr bwMode="auto">
          <a:xfrm flipV="1">
            <a:off x="1066800" y="3352800"/>
            <a:ext cx="6248400" cy="182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9661" name="Rectangle 13"/>
          <p:cNvSpPr>
            <a:spLocks noChangeArrowheads="1"/>
          </p:cNvSpPr>
          <p:nvPr/>
        </p:nvSpPr>
        <p:spPr bwMode="auto">
          <a:xfrm>
            <a:off x="7375525" y="3132138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W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500" b="1" dirty="0" smtClean="0">
                <a:solidFill>
                  <a:srgbClr val="003366"/>
                </a:solidFill>
              </a:rPr>
              <a:t>Μία μείωση των φόρων: α) Φόροι κατ 'αποκοπή</a:t>
            </a:r>
            <a:endParaRPr lang="en-GB" sz="2500" b="1" dirty="0">
              <a:solidFill>
                <a:srgbClr val="00336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1699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170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1701" name="Line 5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1702" name="Line 6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1703" name="Rectangle 7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541704" name="Rectangle 8"/>
          <p:cNvSpPr>
            <a:spLocks noChangeArrowheads="1"/>
          </p:cNvSpPr>
          <p:nvPr/>
        </p:nvSpPr>
        <p:spPr bwMode="auto">
          <a:xfrm>
            <a:off x="212725" y="617538"/>
            <a:ext cx="7429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W, J</a:t>
            </a:r>
          </a:p>
        </p:txBody>
      </p:sp>
      <p:sp>
        <p:nvSpPr>
          <p:cNvPr id="541705" name="Rectangle 9"/>
          <p:cNvSpPr>
            <a:spLocks noChangeArrowheads="1"/>
          </p:cNvSpPr>
          <p:nvPr/>
        </p:nvSpPr>
        <p:spPr bwMode="auto">
          <a:xfrm>
            <a:off x="7680325" y="6103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41706" name="Line 10"/>
          <p:cNvSpPr>
            <a:spLocks noChangeShapeType="1"/>
          </p:cNvSpPr>
          <p:nvPr/>
        </p:nvSpPr>
        <p:spPr bwMode="auto">
          <a:xfrm flipV="1">
            <a:off x="1066800" y="2819400"/>
            <a:ext cx="6248400" cy="1828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1707" name="Rectangle 11"/>
          <p:cNvSpPr>
            <a:spLocks noChangeArrowheads="1"/>
          </p:cNvSpPr>
          <p:nvPr/>
        </p:nvSpPr>
        <p:spPr bwMode="auto">
          <a:xfrm>
            <a:off x="7375525" y="2598738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41708" name="Line 12"/>
          <p:cNvSpPr>
            <a:spLocks noChangeShapeType="1"/>
          </p:cNvSpPr>
          <p:nvPr/>
        </p:nvSpPr>
        <p:spPr bwMode="auto">
          <a:xfrm flipV="1">
            <a:off x="1066800" y="3352800"/>
            <a:ext cx="6248400" cy="182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1709" name="Rectangle 13"/>
          <p:cNvSpPr>
            <a:spLocks noChangeArrowheads="1"/>
          </p:cNvSpPr>
          <p:nvPr/>
        </p:nvSpPr>
        <p:spPr bwMode="auto">
          <a:xfrm>
            <a:off x="7375525" y="3132138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W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41710" name="Line 14"/>
          <p:cNvSpPr>
            <a:spLocks noChangeShapeType="1"/>
          </p:cNvSpPr>
          <p:nvPr/>
        </p:nvSpPr>
        <p:spPr bwMode="auto">
          <a:xfrm>
            <a:off x="3733800" y="3886200"/>
            <a:ext cx="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1711" name="Line 15"/>
          <p:cNvSpPr>
            <a:spLocks noChangeShapeType="1"/>
          </p:cNvSpPr>
          <p:nvPr/>
        </p:nvSpPr>
        <p:spPr bwMode="auto">
          <a:xfrm>
            <a:off x="3810000" y="4191000"/>
            <a:ext cx="1219200" cy="609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1712" name="Rectangle 16"/>
          <p:cNvSpPr>
            <a:spLocks noChangeArrowheads="1"/>
          </p:cNvSpPr>
          <p:nvPr/>
        </p:nvSpPr>
        <p:spPr bwMode="auto">
          <a:xfrm>
            <a:off x="5089525" y="4678363"/>
            <a:ext cx="1335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solidFill>
                  <a:schemeClr val="hlink"/>
                </a:solidFill>
                <a:latin typeface="Symbol" pitchFamily="18" charset="2"/>
              </a:rPr>
              <a:t>D</a:t>
            </a:r>
            <a:r>
              <a:rPr lang="en-GB" i="1">
                <a:solidFill>
                  <a:schemeClr val="hlink"/>
                </a:solidFill>
                <a:latin typeface="Arial" charset="0"/>
              </a:rPr>
              <a:t>T x mpc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d</a:t>
            </a:r>
          </a:p>
        </p:txBody>
      </p:sp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500" b="1" dirty="0" smtClean="0">
                <a:solidFill>
                  <a:srgbClr val="003366"/>
                </a:solidFill>
              </a:rPr>
              <a:t>Μία μείωση των φόρων: α) Φόροι κατ 'αποκοπή</a:t>
            </a:r>
            <a:endParaRPr lang="en-GB" sz="2500" b="1" dirty="0">
              <a:solidFill>
                <a:srgbClr val="00336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3747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3748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76263"/>
          </a:xfrm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/>
          <a:lstStyle/>
          <a:p>
            <a:r>
              <a:rPr lang="el-GR" sz="2500" b="1" dirty="0" smtClean="0">
                <a:solidFill>
                  <a:srgbClr val="A50021"/>
                </a:solidFill>
              </a:rPr>
              <a:t>Μία μείωση των φόρων</a:t>
            </a:r>
            <a:r>
              <a:rPr lang="en-GB" sz="2500" b="1" dirty="0" smtClean="0">
                <a:solidFill>
                  <a:srgbClr val="A50021"/>
                </a:solidFill>
              </a:rPr>
              <a:t>: </a:t>
            </a:r>
            <a:r>
              <a:rPr lang="en-GB" sz="2500" b="1" dirty="0" smtClean="0">
                <a:solidFill>
                  <a:srgbClr val="A50021"/>
                </a:solidFill>
              </a:rPr>
              <a:t/>
            </a:r>
            <a:br>
              <a:rPr lang="en-GB" sz="2500" b="1" dirty="0" smtClean="0">
                <a:solidFill>
                  <a:srgbClr val="A50021"/>
                </a:solidFill>
              </a:rPr>
            </a:br>
            <a:r>
              <a:rPr lang="en-GB" sz="2500" b="1" dirty="0" smtClean="0">
                <a:solidFill>
                  <a:srgbClr val="A50021"/>
                </a:solidFill>
              </a:rPr>
              <a:t>(</a:t>
            </a:r>
            <a:r>
              <a:rPr lang="el-GR" sz="2500" b="1" dirty="0" smtClean="0">
                <a:solidFill>
                  <a:srgbClr val="A50021"/>
                </a:solidFill>
              </a:rPr>
              <a:t>β</a:t>
            </a:r>
            <a:r>
              <a:rPr lang="en-GB" sz="2500" b="1" dirty="0" smtClean="0">
                <a:solidFill>
                  <a:srgbClr val="A50021"/>
                </a:solidFill>
              </a:rPr>
              <a:t>) </a:t>
            </a:r>
            <a:r>
              <a:rPr lang="el-GR" sz="2500" b="1" dirty="0" smtClean="0">
                <a:solidFill>
                  <a:srgbClr val="A50021"/>
                </a:solidFill>
              </a:rPr>
              <a:t>μείωση των φορολογικών συντελεστών</a:t>
            </a:r>
            <a:endParaRPr lang="en-GB" sz="2500" b="1" dirty="0">
              <a:solidFill>
                <a:srgbClr val="A50021"/>
              </a:solidFill>
            </a:endParaRPr>
          </a:p>
        </p:txBody>
      </p:sp>
      <p:sp>
        <p:nvSpPr>
          <p:cNvPr id="543750" name="Line 6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3751" name="Line 7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3752" name="Rectangle 8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543753" name="Rectangle 9"/>
          <p:cNvSpPr>
            <a:spLocks noChangeArrowheads="1"/>
          </p:cNvSpPr>
          <p:nvPr/>
        </p:nvSpPr>
        <p:spPr bwMode="auto">
          <a:xfrm>
            <a:off x="212725" y="617538"/>
            <a:ext cx="7429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W, J</a:t>
            </a:r>
          </a:p>
        </p:txBody>
      </p:sp>
      <p:sp>
        <p:nvSpPr>
          <p:cNvPr id="543754" name="Rectangle 10"/>
          <p:cNvSpPr>
            <a:spLocks noChangeArrowheads="1"/>
          </p:cNvSpPr>
          <p:nvPr/>
        </p:nvSpPr>
        <p:spPr bwMode="auto">
          <a:xfrm>
            <a:off x="7680325" y="6103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43755" name="Line 11"/>
          <p:cNvSpPr>
            <a:spLocks noChangeShapeType="1"/>
          </p:cNvSpPr>
          <p:nvPr/>
        </p:nvSpPr>
        <p:spPr bwMode="auto">
          <a:xfrm flipV="1">
            <a:off x="1066800" y="3276600"/>
            <a:ext cx="6096000" cy="2667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3756" name="Rectangle 12"/>
          <p:cNvSpPr>
            <a:spLocks noChangeArrowheads="1"/>
          </p:cNvSpPr>
          <p:nvPr/>
        </p:nvSpPr>
        <p:spPr bwMode="auto">
          <a:xfrm>
            <a:off x="7223125" y="2979738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</p:spTree>
  </p:cSld>
  <p:clrMapOvr>
    <a:masterClrMapping/>
  </p:clrMapOvr>
  <p:transition spd="slow">
    <p:pull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5795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5796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5797" name="Line 5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5798" name="Line 6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5799" name="Rectangle 7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545800" name="Rectangle 8"/>
          <p:cNvSpPr>
            <a:spLocks noChangeArrowheads="1"/>
          </p:cNvSpPr>
          <p:nvPr/>
        </p:nvSpPr>
        <p:spPr bwMode="auto">
          <a:xfrm>
            <a:off x="212725" y="617538"/>
            <a:ext cx="7429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W, J</a:t>
            </a:r>
          </a:p>
        </p:txBody>
      </p:sp>
      <p:sp>
        <p:nvSpPr>
          <p:cNvPr id="545801" name="Rectangle 9"/>
          <p:cNvSpPr>
            <a:spLocks noChangeArrowheads="1"/>
          </p:cNvSpPr>
          <p:nvPr/>
        </p:nvSpPr>
        <p:spPr bwMode="auto">
          <a:xfrm>
            <a:off x="7680325" y="6103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45802" name="Line 10"/>
          <p:cNvSpPr>
            <a:spLocks noChangeShapeType="1"/>
          </p:cNvSpPr>
          <p:nvPr/>
        </p:nvSpPr>
        <p:spPr bwMode="auto">
          <a:xfrm flipV="1">
            <a:off x="1066800" y="3276600"/>
            <a:ext cx="6096000" cy="2667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5803" name="Rectangle 11"/>
          <p:cNvSpPr>
            <a:spLocks noChangeArrowheads="1"/>
          </p:cNvSpPr>
          <p:nvPr/>
        </p:nvSpPr>
        <p:spPr bwMode="auto">
          <a:xfrm>
            <a:off x="7223125" y="2979738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45804" name="Line 12"/>
          <p:cNvSpPr>
            <a:spLocks noChangeShapeType="1"/>
          </p:cNvSpPr>
          <p:nvPr/>
        </p:nvSpPr>
        <p:spPr bwMode="auto">
          <a:xfrm flipV="1">
            <a:off x="1066800" y="4343400"/>
            <a:ext cx="6096000" cy="1600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5805" name="Rectangle 13"/>
          <p:cNvSpPr>
            <a:spLocks noChangeArrowheads="1"/>
          </p:cNvSpPr>
          <p:nvPr/>
        </p:nvSpPr>
        <p:spPr bwMode="auto">
          <a:xfrm>
            <a:off x="7223125" y="4122738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W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0" y="0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500" b="1" dirty="0">
                <a:solidFill>
                  <a:srgbClr val="A50021"/>
                </a:solidFill>
              </a:rPr>
              <a:t>Μία μείωση των φόρων</a:t>
            </a:r>
            <a:r>
              <a:rPr lang="en-GB" sz="2500" b="1" dirty="0">
                <a:solidFill>
                  <a:srgbClr val="A50021"/>
                </a:solidFill>
              </a:rPr>
              <a:t>: </a:t>
            </a:r>
            <a:br>
              <a:rPr lang="en-GB" sz="2500" b="1" dirty="0">
                <a:solidFill>
                  <a:srgbClr val="A50021"/>
                </a:solidFill>
              </a:rPr>
            </a:br>
            <a:r>
              <a:rPr lang="en-GB" sz="2500" b="1" dirty="0">
                <a:solidFill>
                  <a:srgbClr val="A50021"/>
                </a:solidFill>
              </a:rPr>
              <a:t>(</a:t>
            </a:r>
            <a:r>
              <a:rPr lang="el-GR" sz="2500" b="1" dirty="0">
                <a:solidFill>
                  <a:srgbClr val="A50021"/>
                </a:solidFill>
              </a:rPr>
              <a:t>β</a:t>
            </a:r>
            <a:r>
              <a:rPr lang="en-GB" sz="2500" b="1" dirty="0">
                <a:solidFill>
                  <a:srgbClr val="A50021"/>
                </a:solidFill>
              </a:rPr>
              <a:t>) </a:t>
            </a:r>
            <a:r>
              <a:rPr lang="el-GR" sz="2500" b="1" dirty="0">
                <a:solidFill>
                  <a:srgbClr val="A50021"/>
                </a:solidFill>
              </a:rPr>
              <a:t>μείωση των φορολογικών συντελεστών</a:t>
            </a:r>
            <a:endParaRPr lang="en-GB" sz="2500" b="1" dirty="0">
              <a:solidFill>
                <a:srgbClr val="A5002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7843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7844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7845" name="Line 5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7846" name="Line 6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7847" name="Rectangle 7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547848" name="Rectangle 8"/>
          <p:cNvSpPr>
            <a:spLocks noChangeArrowheads="1"/>
          </p:cNvSpPr>
          <p:nvPr/>
        </p:nvSpPr>
        <p:spPr bwMode="auto">
          <a:xfrm>
            <a:off x="212725" y="617538"/>
            <a:ext cx="7429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W, J</a:t>
            </a:r>
          </a:p>
        </p:txBody>
      </p:sp>
      <p:sp>
        <p:nvSpPr>
          <p:cNvPr id="547849" name="Rectangle 9"/>
          <p:cNvSpPr>
            <a:spLocks noChangeArrowheads="1"/>
          </p:cNvSpPr>
          <p:nvPr/>
        </p:nvSpPr>
        <p:spPr bwMode="auto">
          <a:xfrm>
            <a:off x="7680325" y="6103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47850" name="Line 10"/>
          <p:cNvSpPr>
            <a:spLocks noChangeShapeType="1"/>
          </p:cNvSpPr>
          <p:nvPr/>
        </p:nvSpPr>
        <p:spPr bwMode="auto">
          <a:xfrm flipV="1">
            <a:off x="1066800" y="3276600"/>
            <a:ext cx="6096000" cy="2667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7851" name="Rectangle 11"/>
          <p:cNvSpPr>
            <a:spLocks noChangeArrowheads="1"/>
          </p:cNvSpPr>
          <p:nvPr/>
        </p:nvSpPr>
        <p:spPr bwMode="auto">
          <a:xfrm>
            <a:off x="7223125" y="2979738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47852" name="Line 12"/>
          <p:cNvSpPr>
            <a:spLocks noChangeShapeType="1"/>
          </p:cNvSpPr>
          <p:nvPr/>
        </p:nvSpPr>
        <p:spPr bwMode="auto">
          <a:xfrm flipV="1">
            <a:off x="1066800" y="4343400"/>
            <a:ext cx="6096000" cy="1600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7853" name="Rectangle 13"/>
          <p:cNvSpPr>
            <a:spLocks noChangeArrowheads="1"/>
          </p:cNvSpPr>
          <p:nvPr/>
        </p:nvSpPr>
        <p:spPr bwMode="auto">
          <a:xfrm>
            <a:off x="7223125" y="4122738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W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47854" name="Line 14"/>
          <p:cNvSpPr>
            <a:spLocks noChangeShapeType="1"/>
          </p:cNvSpPr>
          <p:nvPr/>
        </p:nvSpPr>
        <p:spPr bwMode="auto">
          <a:xfrm>
            <a:off x="4192588" y="4592638"/>
            <a:ext cx="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7855" name="Line 15"/>
          <p:cNvSpPr>
            <a:spLocks noChangeShapeType="1"/>
          </p:cNvSpPr>
          <p:nvPr/>
        </p:nvSpPr>
        <p:spPr bwMode="auto">
          <a:xfrm>
            <a:off x="4267200" y="4953000"/>
            <a:ext cx="1219200" cy="609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7856" name="Rectangle 16"/>
          <p:cNvSpPr>
            <a:spLocks noChangeArrowheads="1"/>
          </p:cNvSpPr>
          <p:nvPr/>
        </p:nvSpPr>
        <p:spPr bwMode="auto">
          <a:xfrm>
            <a:off x="5546725" y="5440363"/>
            <a:ext cx="1335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solidFill>
                  <a:schemeClr val="hlink"/>
                </a:solidFill>
                <a:latin typeface="Symbol" pitchFamily="18" charset="2"/>
              </a:rPr>
              <a:t>D</a:t>
            </a:r>
            <a:r>
              <a:rPr lang="en-GB" i="1">
                <a:solidFill>
                  <a:schemeClr val="hlink"/>
                </a:solidFill>
                <a:latin typeface="Arial" charset="0"/>
              </a:rPr>
              <a:t>T x mpc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d</a:t>
            </a:r>
          </a:p>
        </p:txBody>
      </p:sp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0" y="0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500" b="1" dirty="0">
                <a:solidFill>
                  <a:srgbClr val="A50021"/>
                </a:solidFill>
              </a:rPr>
              <a:t>Μία μείωση των φόρων</a:t>
            </a:r>
            <a:r>
              <a:rPr lang="en-GB" sz="2500" b="1" dirty="0">
                <a:solidFill>
                  <a:srgbClr val="A50021"/>
                </a:solidFill>
              </a:rPr>
              <a:t>: </a:t>
            </a:r>
            <a:br>
              <a:rPr lang="en-GB" sz="2500" b="1" dirty="0">
                <a:solidFill>
                  <a:srgbClr val="A50021"/>
                </a:solidFill>
              </a:rPr>
            </a:br>
            <a:r>
              <a:rPr lang="en-GB" sz="2500" b="1" dirty="0">
                <a:solidFill>
                  <a:srgbClr val="A50021"/>
                </a:solidFill>
              </a:rPr>
              <a:t>(</a:t>
            </a:r>
            <a:r>
              <a:rPr lang="el-GR" sz="2500" b="1" dirty="0">
                <a:solidFill>
                  <a:srgbClr val="A50021"/>
                </a:solidFill>
              </a:rPr>
              <a:t>β</a:t>
            </a:r>
            <a:r>
              <a:rPr lang="en-GB" sz="2500" b="1" dirty="0">
                <a:solidFill>
                  <a:srgbClr val="A50021"/>
                </a:solidFill>
              </a:rPr>
              <a:t>) </a:t>
            </a:r>
            <a:r>
              <a:rPr lang="el-GR" sz="2500" b="1" dirty="0">
                <a:solidFill>
                  <a:srgbClr val="A50021"/>
                </a:solidFill>
              </a:rPr>
              <a:t>μείωση των φορολογικών συντελεστών</a:t>
            </a:r>
            <a:endParaRPr lang="en-GB" sz="2500" b="1" dirty="0">
              <a:solidFill>
                <a:srgbClr val="A5002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98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989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Δημοσιονομική πολιτική</a:t>
            </a:r>
            <a:endParaRPr lang="en-GB" dirty="0"/>
          </a:p>
        </p:txBody>
      </p:sp>
      <p:sp>
        <p:nvSpPr>
          <p:cNvPr id="54989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l-GR" dirty="0" smtClean="0"/>
              <a:t>Αποτελεσματικότητα των αυτόματων σταθεροποιητών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l-GR" dirty="0" smtClean="0"/>
              <a:t>δυσμενείς επιπτώσεις στην προσφορά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l-GR" dirty="0" smtClean="0"/>
              <a:t>το πρόβλημα της δημοσιονομικής καθυστέρησης</a:t>
            </a:r>
            <a:endParaRPr lang="en-GB" dirty="0"/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l-GR" dirty="0" smtClean="0"/>
              <a:t>Διακριτική πολιτική </a:t>
            </a:r>
            <a:r>
              <a:rPr lang="en-GB" dirty="0" smtClean="0"/>
              <a:t>: </a:t>
            </a:r>
            <a:r>
              <a:rPr lang="el-GR" dirty="0" smtClean="0"/>
              <a:t>προβλήματα πρόβλεψης του μεγέθους των επιπτώσεων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l-GR" dirty="0" smtClean="0"/>
              <a:t>επιπτώσεις σε άλλες εισροές και εκροές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l-GR" dirty="0" smtClean="0"/>
              <a:t>παραγκωνισμός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9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49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49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49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49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49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3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ChangeArrowheads="1"/>
          </p:cNvSpPr>
          <p:nvPr/>
        </p:nvSpPr>
        <p:spPr bwMode="auto">
          <a:xfrm>
            <a:off x="609600" y="1524000"/>
            <a:ext cx="36576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19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1941" name="Line 5"/>
          <p:cNvSpPr>
            <a:spLocks noChangeShapeType="1"/>
          </p:cNvSpPr>
          <p:nvPr/>
        </p:nvSpPr>
        <p:spPr bwMode="auto">
          <a:xfrm>
            <a:off x="6096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1942" name="Line 6"/>
          <p:cNvSpPr>
            <a:spLocks noChangeShapeType="1"/>
          </p:cNvSpPr>
          <p:nvPr/>
        </p:nvSpPr>
        <p:spPr bwMode="auto">
          <a:xfrm>
            <a:off x="6096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1943" name="Rectangle 7"/>
          <p:cNvSpPr>
            <a:spLocks noChangeArrowheads="1"/>
          </p:cNvSpPr>
          <p:nvPr/>
        </p:nvSpPr>
        <p:spPr bwMode="auto">
          <a:xfrm>
            <a:off x="212725" y="46783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551944" name="Rectangle 8"/>
          <p:cNvSpPr>
            <a:spLocks noChangeArrowheads="1"/>
          </p:cNvSpPr>
          <p:nvPr/>
        </p:nvSpPr>
        <p:spPr bwMode="auto">
          <a:xfrm>
            <a:off x="80963" y="1096963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latin typeface="Arial" charset="0"/>
              </a:rPr>
              <a:t>W, J</a:t>
            </a:r>
          </a:p>
        </p:txBody>
      </p:sp>
      <p:sp>
        <p:nvSpPr>
          <p:cNvPr id="551945" name="Rectangle 9"/>
          <p:cNvSpPr>
            <a:spLocks noChangeArrowheads="1"/>
          </p:cNvSpPr>
          <p:nvPr/>
        </p:nvSpPr>
        <p:spPr bwMode="auto">
          <a:xfrm>
            <a:off x="3870325" y="48085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51946" name="Rectangle 10"/>
          <p:cNvSpPr>
            <a:spLocks noChangeArrowheads="1"/>
          </p:cNvSpPr>
          <p:nvPr/>
        </p:nvSpPr>
        <p:spPr bwMode="auto">
          <a:xfrm>
            <a:off x="1075663" y="5745163"/>
            <a:ext cx="243496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(α) Η αγορά αγαθών</a:t>
            </a:r>
            <a:endParaRPr lang="en-GB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1947" name="Line 11"/>
          <p:cNvSpPr>
            <a:spLocks noChangeShapeType="1"/>
          </p:cNvSpPr>
          <p:nvPr/>
        </p:nvSpPr>
        <p:spPr bwMode="auto">
          <a:xfrm>
            <a:off x="609600" y="4343400"/>
            <a:ext cx="3200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1948" name="Line 12"/>
          <p:cNvSpPr>
            <a:spLocks noChangeShapeType="1"/>
          </p:cNvSpPr>
          <p:nvPr/>
        </p:nvSpPr>
        <p:spPr bwMode="auto">
          <a:xfrm flipV="1">
            <a:off x="838200" y="3733800"/>
            <a:ext cx="2971800" cy="1066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1949" name="Rectangle 13"/>
          <p:cNvSpPr>
            <a:spLocks noChangeArrowheads="1"/>
          </p:cNvSpPr>
          <p:nvPr/>
        </p:nvSpPr>
        <p:spPr bwMode="auto">
          <a:xfrm>
            <a:off x="3751263" y="3535363"/>
            <a:ext cx="423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W</a:t>
            </a:r>
          </a:p>
        </p:txBody>
      </p:sp>
      <p:sp>
        <p:nvSpPr>
          <p:cNvPr id="551950" name="Rectangle 14"/>
          <p:cNvSpPr>
            <a:spLocks noChangeArrowheads="1"/>
          </p:cNvSpPr>
          <p:nvPr/>
        </p:nvSpPr>
        <p:spPr bwMode="auto">
          <a:xfrm>
            <a:off x="3760788" y="4144963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51951" name="Line 15"/>
          <p:cNvSpPr>
            <a:spLocks noChangeShapeType="1"/>
          </p:cNvSpPr>
          <p:nvPr/>
        </p:nvSpPr>
        <p:spPr bwMode="auto">
          <a:xfrm>
            <a:off x="2100263" y="4364038"/>
            <a:ext cx="0" cy="36512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1952" name="Rectangle 16"/>
          <p:cNvSpPr>
            <a:spLocks noChangeArrowheads="1"/>
          </p:cNvSpPr>
          <p:nvPr/>
        </p:nvSpPr>
        <p:spPr bwMode="auto">
          <a:xfrm>
            <a:off x="1878013" y="4729163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51953" name="Oval 17"/>
          <p:cNvSpPr>
            <a:spLocks noChangeArrowheads="1"/>
          </p:cNvSpPr>
          <p:nvPr/>
        </p:nvSpPr>
        <p:spPr bwMode="auto">
          <a:xfrm>
            <a:off x="2060575" y="4298950"/>
            <a:ext cx="100013" cy="100013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1954" name="Text Box 18"/>
          <p:cNvSpPr txBox="1">
            <a:spLocks noChangeArrowheads="1"/>
          </p:cNvSpPr>
          <p:nvPr/>
        </p:nvSpPr>
        <p:spPr bwMode="auto">
          <a:xfrm>
            <a:off x="0" y="2651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276750"/>
                </a:solidFill>
                <a:latin typeface="Arial" charset="0"/>
              </a:rPr>
              <a:t>Οι νομισματικές επιπτώσεις της δημοσιονομικής πολιτικής</a:t>
            </a:r>
            <a:endParaRPr lang="en-GB" sz="2800" b="1" dirty="0">
              <a:solidFill>
                <a:srgbClr val="27675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278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Δημοσιονομική Πολιτική</a:t>
            </a:r>
            <a:endParaRPr lang="en-GB" dirty="0"/>
          </a:p>
        </p:txBody>
      </p:sp>
      <p:sp>
        <p:nvSpPr>
          <p:cNvPr id="50278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70000"/>
              </a:spcBef>
            </a:pPr>
            <a:r>
              <a:rPr lang="el-GR" dirty="0" smtClean="0"/>
              <a:t>Δημοσιονομική Πολιτική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dirty="0" smtClean="0"/>
              <a:t>Επιδιώκει να ελέγξει τη συναθροιστική ζήτηση </a:t>
            </a:r>
            <a:r>
              <a:rPr lang="en-GB" dirty="0" smtClean="0"/>
              <a:t>by </a:t>
            </a:r>
            <a:r>
              <a:rPr lang="el-GR" dirty="0" smtClean="0"/>
              <a:t>μεταβάλλοντας την ισορροπία μεταξύ των κρατικών δαπανών και της φορολόγησης</a:t>
            </a:r>
            <a:endParaRPr lang="en-GB" dirty="0"/>
          </a:p>
          <a:p>
            <a:pPr>
              <a:lnSpc>
                <a:spcPct val="100000"/>
              </a:lnSpc>
              <a:spcBef>
                <a:spcPct val="70000"/>
              </a:spcBef>
            </a:pPr>
            <a:r>
              <a:rPr lang="el-GR" dirty="0" smtClean="0"/>
              <a:t>Ο σκοπός της δημοσιονομικής πολιτικής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dirty="0" smtClean="0"/>
              <a:t>διορθώνοντας μια θεμελιώδη ανισορροπία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dirty="0" smtClean="0"/>
              <a:t>άριστη αντιμετώπιση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fine-tuning</a:t>
            </a:r>
            <a:endParaRPr lang="en-GB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dirty="0" smtClean="0"/>
              <a:t>για να επηρεάσει την συναθροιστική προσφορά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2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02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02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02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02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02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9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ChangeArrowheads="1"/>
          </p:cNvSpPr>
          <p:nvPr/>
        </p:nvSpPr>
        <p:spPr bwMode="auto">
          <a:xfrm>
            <a:off x="609600" y="1524000"/>
            <a:ext cx="36576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987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988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989" name="Line 5"/>
          <p:cNvSpPr>
            <a:spLocks noChangeShapeType="1"/>
          </p:cNvSpPr>
          <p:nvPr/>
        </p:nvSpPr>
        <p:spPr bwMode="auto">
          <a:xfrm>
            <a:off x="6096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990" name="Line 6"/>
          <p:cNvSpPr>
            <a:spLocks noChangeShapeType="1"/>
          </p:cNvSpPr>
          <p:nvPr/>
        </p:nvSpPr>
        <p:spPr bwMode="auto">
          <a:xfrm>
            <a:off x="6096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991" name="Rectangle 7"/>
          <p:cNvSpPr>
            <a:spLocks noChangeArrowheads="1"/>
          </p:cNvSpPr>
          <p:nvPr/>
        </p:nvSpPr>
        <p:spPr bwMode="auto">
          <a:xfrm>
            <a:off x="212725" y="46783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4876800" y="1524000"/>
            <a:ext cx="36576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993" name="Line 9"/>
          <p:cNvSpPr>
            <a:spLocks noChangeShapeType="1"/>
          </p:cNvSpPr>
          <p:nvPr/>
        </p:nvSpPr>
        <p:spPr bwMode="auto">
          <a:xfrm>
            <a:off x="48768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994" name="Line 10"/>
          <p:cNvSpPr>
            <a:spLocks noChangeShapeType="1"/>
          </p:cNvSpPr>
          <p:nvPr/>
        </p:nvSpPr>
        <p:spPr bwMode="auto">
          <a:xfrm>
            <a:off x="48768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995" name="Rectangle 11"/>
          <p:cNvSpPr>
            <a:spLocks noChangeArrowheads="1"/>
          </p:cNvSpPr>
          <p:nvPr/>
        </p:nvSpPr>
        <p:spPr bwMode="auto">
          <a:xfrm>
            <a:off x="4479925" y="4754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553996" name="Rectangle 12"/>
          <p:cNvSpPr>
            <a:spLocks noChangeArrowheads="1"/>
          </p:cNvSpPr>
          <p:nvPr/>
        </p:nvSpPr>
        <p:spPr bwMode="auto">
          <a:xfrm>
            <a:off x="80963" y="1096963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latin typeface="Arial" charset="0"/>
              </a:rPr>
              <a:t>W, J</a:t>
            </a:r>
          </a:p>
        </p:txBody>
      </p:sp>
      <p:sp>
        <p:nvSpPr>
          <p:cNvPr id="553997" name="Rectangle 13"/>
          <p:cNvSpPr>
            <a:spLocks noChangeArrowheads="1"/>
          </p:cNvSpPr>
          <p:nvPr/>
        </p:nvSpPr>
        <p:spPr bwMode="auto">
          <a:xfrm>
            <a:off x="4092972" y="865188"/>
            <a:ext cx="123110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Επιτόκιο </a:t>
            </a:r>
            <a:endParaRPr lang="en-GB" dirty="0">
              <a:latin typeface="Arial" charset="0"/>
            </a:endParaRPr>
          </a:p>
        </p:txBody>
      </p:sp>
      <p:sp>
        <p:nvSpPr>
          <p:cNvPr id="553998" name="Rectangle 14"/>
          <p:cNvSpPr>
            <a:spLocks noChangeArrowheads="1"/>
          </p:cNvSpPr>
          <p:nvPr/>
        </p:nvSpPr>
        <p:spPr bwMode="auto">
          <a:xfrm>
            <a:off x="3870325" y="48085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53999" name="Rectangle 15"/>
          <p:cNvSpPr>
            <a:spLocks noChangeArrowheads="1"/>
          </p:cNvSpPr>
          <p:nvPr/>
        </p:nvSpPr>
        <p:spPr bwMode="auto">
          <a:xfrm>
            <a:off x="7604125" y="4830763"/>
            <a:ext cx="89447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>
                <a:latin typeface="Arial" charset="0"/>
              </a:rPr>
              <a:t>Χρήμα</a:t>
            </a:r>
            <a:endParaRPr lang="en-GB" dirty="0">
              <a:latin typeface="Arial" charset="0"/>
            </a:endParaRPr>
          </a:p>
        </p:txBody>
      </p:sp>
      <p:sp>
        <p:nvSpPr>
          <p:cNvPr id="554000" name="Rectangle 16"/>
          <p:cNvSpPr>
            <a:spLocks noChangeArrowheads="1"/>
          </p:cNvSpPr>
          <p:nvPr/>
        </p:nvSpPr>
        <p:spPr bwMode="auto">
          <a:xfrm>
            <a:off x="1075663" y="5745163"/>
            <a:ext cx="243496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(α) Η αγορά αγαθών</a:t>
            </a:r>
            <a:endParaRPr lang="en-GB" b="1" dirty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4001" name="Rectangle 17"/>
          <p:cNvSpPr>
            <a:spLocks noChangeArrowheads="1"/>
          </p:cNvSpPr>
          <p:nvPr/>
        </p:nvSpPr>
        <p:spPr bwMode="auto">
          <a:xfrm>
            <a:off x="5328478" y="5745163"/>
            <a:ext cx="261930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(b) </a:t>
            </a:r>
            <a:r>
              <a:rPr lang="el-G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Η αγορά χρήματος</a:t>
            </a:r>
            <a:endParaRPr lang="en-GB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4002" name="Line 18"/>
          <p:cNvSpPr>
            <a:spLocks noChangeShapeType="1"/>
          </p:cNvSpPr>
          <p:nvPr/>
        </p:nvSpPr>
        <p:spPr bwMode="auto">
          <a:xfrm>
            <a:off x="609600" y="4343400"/>
            <a:ext cx="3200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4003" name="Line 19"/>
          <p:cNvSpPr>
            <a:spLocks noChangeShapeType="1"/>
          </p:cNvSpPr>
          <p:nvPr/>
        </p:nvSpPr>
        <p:spPr bwMode="auto">
          <a:xfrm flipV="1">
            <a:off x="838200" y="3733800"/>
            <a:ext cx="2971800" cy="1066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4004" name="Rectangle 20"/>
          <p:cNvSpPr>
            <a:spLocks noChangeArrowheads="1"/>
          </p:cNvSpPr>
          <p:nvPr/>
        </p:nvSpPr>
        <p:spPr bwMode="auto">
          <a:xfrm>
            <a:off x="3751263" y="3535363"/>
            <a:ext cx="423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W</a:t>
            </a:r>
          </a:p>
        </p:txBody>
      </p:sp>
      <p:sp>
        <p:nvSpPr>
          <p:cNvPr id="554005" name="Rectangle 21"/>
          <p:cNvSpPr>
            <a:spLocks noChangeArrowheads="1"/>
          </p:cNvSpPr>
          <p:nvPr/>
        </p:nvSpPr>
        <p:spPr bwMode="auto">
          <a:xfrm>
            <a:off x="3760788" y="4144963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54006" name="Line 22"/>
          <p:cNvSpPr>
            <a:spLocks noChangeShapeType="1"/>
          </p:cNvSpPr>
          <p:nvPr/>
        </p:nvSpPr>
        <p:spPr bwMode="auto">
          <a:xfrm>
            <a:off x="2100263" y="4364038"/>
            <a:ext cx="0" cy="36512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4007" name="Rectangle 23"/>
          <p:cNvSpPr>
            <a:spLocks noChangeArrowheads="1"/>
          </p:cNvSpPr>
          <p:nvPr/>
        </p:nvSpPr>
        <p:spPr bwMode="auto">
          <a:xfrm>
            <a:off x="1878013" y="4729163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54008" name="Arc 24"/>
          <p:cNvSpPr>
            <a:spLocks/>
          </p:cNvSpPr>
          <p:nvPr/>
        </p:nvSpPr>
        <p:spPr bwMode="auto">
          <a:xfrm>
            <a:off x="5141913" y="754063"/>
            <a:ext cx="3001962" cy="3554412"/>
          </a:xfrm>
          <a:custGeom>
            <a:avLst/>
            <a:gdLst>
              <a:gd name="G0" fmla="+- 19184 0 0"/>
              <a:gd name="G1" fmla="+- 0 0 0"/>
              <a:gd name="G2" fmla="+- 21600 0 0"/>
              <a:gd name="T0" fmla="*/ 19184 w 19184"/>
              <a:gd name="T1" fmla="*/ 21600 h 21600"/>
              <a:gd name="T2" fmla="*/ 0 w 19184"/>
              <a:gd name="T3" fmla="*/ 9926 h 21600"/>
              <a:gd name="T4" fmla="*/ 19184 w 1918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184" h="21600" fill="none" extrusionOk="0">
                <a:moveTo>
                  <a:pt x="19184" y="21600"/>
                </a:moveTo>
                <a:cubicBezTo>
                  <a:pt x="11110" y="21600"/>
                  <a:pt x="3710" y="17097"/>
                  <a:pt x="-1" y="9926"/>
                </a:cubicBezTo>
              </a:path>
              <a:path w="19184" h="21600" stroke="0" extrusionOk="0">
                <a:moveTo>
                  <a:pt x="19184" y="21600"/>
                </a:moveTo>
                <a:cubicBezTo>
                  <a:pt x="11110" y="21600"/>
                  <a:pt x="3710" y="17097"/>
                  <a:pt x="-1" y="9926"/>
                </a:cubicBezTo>
                <a:lnTo>
                  <a:pt x="19184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4009" name="Line 25"/>
          <p:cNvSpPr>
            <a:spLocks noChangeShapeType="1"/>
          </p:cNvSpPr>
          <p:nvPr/>
        </p:nvSpPr>
        <p:spPr bwMode="auto">
          <a:xfrm>
            <a:off x="5981700" y="1890713"/>
            <a:ext cx="0" cy="2820987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4010" name="Rectangle 26"/>
          <p:cNvSpPr>
            <a:spLocks noChangeArrowheads="1"/>
          </p:cNvSpPr>
          <p:nvPr/>
        </p:nvSpPr>
        <p:spPr bwMode="auto">
          <a:xfrm>
            <a:off x="5730875" y="1504950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folHlink"/>
                </a:solidFill>
                <a:latin typeface="Arial" charset="0"/>
              </a:rPr>
              <a:t>M</a:t>
            </a:r>
            <a:r>
              <a:rPr lang="en-GB" baseline="-25000">
                <a:solidFill>
                  <a:schemeClr val="folHlink"/>
                </a:solidFill>
                <a:latin typeface="Arial" charset="0"/>
              </a:rPr>
              <a:t>S</a:t>
            </a:r>
          </a:p>
        </p:txBody>
      </p:sp>
      <p:sp>
        <p:nvSpPr>
          <p:cNvPr id="554011" name="Rectangle 27"/>
          <p:cNvSpPr>
            <a:spLocks noChangeArrowheads="1"/>
          </p:cNvSpPr>
          <p:nvPr/>
        </p:nvSpPr>
        <p:spPr bwMode="auto">
          <a:xfrm>
            <a:off x="8135938" y="4125913"/>
            <a:ext cx="417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en-GB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554012" name="Line 28"/>
          <p:cNvSpPr>
            <a:spLocks noChangeShapeType="1"/>
          </p:cNvSpPr>
          <p:nvPr/>
        </p:nvSpPr>
        <p:spPr bwMode="auto">
          <a:xfrm flipH="1">
            <a:off x="4902200" y="3502025"/>
            <a:ext cx="107950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4013" name="Rectangle 29"/>
          <p:cNvSpPr>
            <a:spLocks noChangeArrowheads="1"/>
          </p:cNvSpPr>
          <p:nvPr/>
        </p:nvSpPr>
        <p:spPr bwMode="auto">
          <a:xfrm>
            <a:off x="4522788" y="3300413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en-GB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554014" name="Oval 30"/>
          <p:cNvSpPr>
            <a:spLocks noChangeArrowheads="1"/>
          </p:cNvSpPr>
          <p:nvPr/>
        </p:nvSpPr>
        <p:spPr bwMode="auto">
          <a:xfrm>
            <a:off x="2060575" y="4298950"/>
            <a:ext cx="100013" cy="100013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4015" name="Oval 31"/>
          <p:cNvSpPr>
            <a:spLocks noChangeArrowheads="1"/>
          </p:cNvSpPr>
          <p:nvPr/>
        </p:nvSpPr>
        <p:spPr bwMode="auto">
          <a:xfrm>
            <a:off x="5940425" y="3441700"/>
            <a:ext cx="101600" cy="101600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4016" name="Text Box 32"/>
          <p:cNvSpPr txBox="1">
            <a:spLocks noChangeArrowheads="1"/>
          </p:cNvSpPr>
          <p:nvPr/>
        </p:nvSpPr>
        <p:spPr bwMode="auto">
          <a:xfrm>
            <a:off x="0" y="2651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276750"/>
                </a:solidFill>
                <a:latin typeface="Arial" charset="0"/>
              </a:rPr>
              <a:t>Οι νομισματικές επιπτώσεις της δημοσιονομικής πολιτικής</a:t>
            </a:r>
            <a:endParaRPr lang="en-GB" sz="2800" b="1" dirty="0">
              <a:solidFill>
                <a:srgbClr val="27675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4876800" y="1524000"/>
            <a:ext cx="36576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609600" y="1524000"/>
            <a:ext cx="36576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603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603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6038" name="Line 6"/>
          <p:cNvSpPr>
            <a:spLocks noChangeShapeType="1"/>
          </p:cNvSpPr>
          <p:nvPr/>
        </p:nvSpPr>
        <p:spPr bwMode="auto">
          <a:xfrm>
            <a:off x="6096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6039" name="Line 7"/>
          <p:cNvSpPr>
            <a:spLocks noChangeShapeType="1"/>
          </p:cNvSpPr>
          <p:nvPr/>
        </p:nvSpPr>
        <p:spPr bwMode="auto">
          <a:xfrm>
            <a:off x="6096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6040" name="Rectangle 8"/>
          <p:cNvSpPr>
            <a:spLocks noChangeArrowheads="1"/>
          </p:cNvSpPr>
          <p:nvPr/>
        </p:nvSpPr>
        <p:spPr bwMode="auto">
          <a:xfrm>
            <a:off x="212725" y="46783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556041" name="Line 9"/>
          <p:cNvSpPr>
            <a:spLocks noChangeShapeType="1"/>
          </p:cNvSpPr>
          <p:nvPr/>
        </p:nvSpPr>
        <p:spPr bwMode="auto">
          <a:xfrm>
            <a:off x="48768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6042" name="Line 10"/>
          <p:cNvSpPr>
            <a:spLocks noChangeShapeType="1"/>
          </p:cNvSpPr>
          <p:nvPr/>
        </p:nvSpPr>
        <p:spPr bwMode="auto">
          <a:xfrm>
            <a:off x="48768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6043" name="Rectangle 11"/>
          <p:cNvSpPr>
            <a:spLocks noChangeArrowheads="1"/>
          </p:cNvSpPr>
          <p:nvPr/>
        </p:nvSpPr>
        <p:spPr bwMode="auto">
          <a:xfrm>
            <a:off x="4479925" y="4754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556044" name="Rectangle 12"/>
          <p:cNvSpPr>
            <a:spLocks noChangeArrowheads="1"/>
          </p:cNvSpPr>
          <p:nvPr/>
        </p:nvSpPr>
        <p:spPr bwMode="auto">
          <a:xfrm>
            <a:off x="80963" y="1096963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latin typeface="Arial" charset="0"/>
              </a:rPr>
              <a:t>W, J</a:t>
            </a:r>
          </a:p>
        </p:txBody>
      </p:sp>
      <p:sp>
        <p:nvSpPr>
          <p:cNvPr id="556045" name="Rectangle 13"/>
          <p:cNvSpPr>
            <a:spLocks noChangeArrowheads="1"/>
          </p:cNvSpPr>
          <p:nvPr/>
        </p:nvSpPr>
        <p:spPr bwMode="auto">
          <a:xfrm>
            <a:off x="4092972" y="865188"/>
            <a:ext cx="123110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Επιτόκιο </a:t>
            </a:r>
            <a:endParaRPr lang="en-GB" dirty="0">
              <a:latin typeface="Arial" charset="0"/>
            </a:endParaRPr>
          </a:p>
        </p:txBody>
      </p:sp>
      <p:sp>
        <p:nvSpPr>
          <p:cNvPr id="556046" name="Rectangle 14"/>
          <p:cNvSpPr>
            <a:spLocks noChangeArrowheads="1"/>
          </p:cNvSpPr>
          <p:nvPr/>
        </p:nvSpPr>
        <p:spPr bwMode="auto">
          <a:xfrm>
            <a:off x="3870325" y="48085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56047" name="Rectangle 15"/>
          <p:cNvSpPr>
            <a:spLocks noChangeArrowheads="1"/>
          </p:cNvSpPr>
          <p:nvPr/>
        </p:nvSpPr>
        <p:spPr bwMode="auto">
          <a:xfrm>
            <a:off x="7604125" y="4830763"/>
            <a:ext cx="89447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>
                <a:latin typeface="Arial" charset="0"/>
              </a:rPr>
              <a:t>Χρήμα</a:t>
            </a:r>
            <a:endParaRPr lang="en-GB" dirty="0">
              <a:latin typeface="Arial" charset="0"/>
            </a:endParaRPr>
          </a:p>
        </p:txBody>
      </p:sp>
      <p:sp>
        <p:nvSpPr>
          <p:cNvPr id="556048" name="Rectangle 16"/>
          <p:cNvSpPr>
            <a:spLocks noChangeArrowheads="1"/>
          </p:cNvSpPr>
          <p:nvPr/>
        </p:nvSpPr>
        <p:spPr bwMode="auto">
          <a:xfrm>
            <a:off x="1075663" y="5745163"/>
            <a:ext cx="243496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(α) Η αγορά αγαθών</a:t>
            </a:r>
            <a:endParaRPr lang="en-GB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6049" name="Rectangle 17"/>
          <p:cNvSpPr>
            <a:spLocks noChangeArrowheads="1"/>
          </p:cNvSpPr>
          <p:nvPr/>
        </p:nvSpPr>
        <p:spPr bwMode="auto">
          <a:xfrm>
            <a:off x="5328478" y="5745163"/>
            <a:ext cx="261930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(b) </a:t>
            </a:r>
            <a:r>
              <a:rPr lang="el-GR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Η αγορά χρήματος</a:t>
            </a:r>
            <a:endParaRPr lang="en-GB" b="1" dirty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6050" name="Line 18"/>
          <p:cNvSpPr>
            <a:spLocks noChangeShapeType="1"/>
          </p:cNvSpPr>
          <p:nvPr/>
        </p:nvSpPr>
        <p:spPr bwMode="auto">
          <a:xfrm>
            <a:off x="609600" y="4343400"/>
            <a:ext cx="3200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6051" name="Line 19"/>
          <p:cNvSpPr>
            <a:spLocks noChangeShapeType="1"/>
          </p:cNvSpPr>
          <p:nvPr/>
        </p:nvSpPr>
        <p:spPr bwMode="auto">
          <a:xfrm flipV="1">
            <a:off x="838200" y="3733800"/>
            <a:ext cx="2971800" cy="1066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6052" name="Rectangle 20"/>
          <p:cNvSpPr>
            <a:spLocks noChangeArrowheads="1"/>
          </p:cNvSpPr>
          <p:nvPr/>
        </p:nvSpPr>
        <p:spPr bwMode="auto">
          <a:xfrm>
            <a:off x="3751263" y="3535363"/>
            <a:ext cx="423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W</a:t>
            </a:r>
          </a:p>
        </p:txBody>
      </p:sp>
      <p:sp>
        <p:nvSpPr>
          <p:cNvPr id="556053" name="Rectangle 21"/>
          <p:cNvSpPr>
            <a:spLocks noChangeArrowheads="1"/>
          </p:cNvSpPr>
          <p:nvPr/>
        </p:nvSpPr>
        <p:spPr bwMode="auto">
          <a:xfrm>
            <a:off x="3760788" y="4144963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56054" name="Line 22"/>
          <p:cNvSpPr>
            <a:spLocks noChangeShapeType="1"/>
          </p:cNvSpPr>
          <p:nvPr/>
        </p:nvSpPr>
        <p:spPr bwMode="auto">
          <a:xfrm>
            <a:off x="2100263" y="4364038"/>
            <a:ext cx="0" cy="36512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6055" name="Rectangle 23"/>
          <p:cNvSpPr>
            <a:spLocks noChangeArrowheads="1"/>
          </p:cNvSpPr>
          <p:nvPr/>
        </p:nvSpPr>
        <p:spPr bwMode="auto">
          <a:xfrm>
            <a:off x="1878013" y="4729163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56056" name="Arc 24"/>
          <p:cNvSpPr>
            <a:spLocks/>
          </p:cNvSpPr>
          <p:nvPr/>
        </p:nvSpPr>
        <p:spPr bwMode="auto">
          <a:xfrm>
            <a:off x="5141913" y="754063"/>
            <a:ext cx="3001962" cy="3554412"/>
          </a:xfrm>
          <a:custGeom>
            <a:avLst/>
            <a:gdLst>
              <a:gd name="G0" fmla="+- 19184 0 0"/>
              <a:gd name="G1" fmla="+- 0 0 0"/>
              <a:gd name="G2" fmla="+- 21600 0 0"/>
              <a:gd name="T0" fmla="*/ 19184 w 19184"/>
              <a:gd name="T1" fmla="*/ 21600 h 21600"/>
              <a:gd name="T2" fmla="*/ 0 w 19184"/>
              <a:gd name="T3" fmla="*/ 9926 h 21600"/>
              <a:gd name="T4" fmla="*/ 19184 w 1918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184" h="21600" fill="none" extrusionOk="0">
                <a:moveTo>
                  <a:pt x="19184" y="21600"/>
                </a:moveTo>
                <a:cubicBezTo>
                  <a:pt x="11110" y="21600"/>
                  <a:pt x="3710" y="17097"/>
                  <a:pt x="-1" y="9926"/>
                </a:cubicBezTo>
              </a:path>
              <a:path w="19184" h="21600" stroke="0" extrusionOk="0">
                <a:moveTo>
                  <a:pt x="19184" y="21600"/>
                </a:moveTo>
                <a:cubicBezTo>
                  <a:pt x="11110" y="21600"/>
                  <a:pt x="3710" y="17097"/>
                  <a:pt x="-1" y="9926"/>
                </a:cubicBezTo>
                <a:lnTo>
                  <a:pt x="19184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6057" name="Line 25"/>
          <p:cNvSpPr>
            <a:spLocks noChangeShapeType="1"/>
          </p:cNvSpPr>
          <p:nvPr/>
        </p:nvSpPr>
        <p:spPr bwMode="auto">
          <a:xfrm>
            <a:off x="5981700" y="1890713"/>
            <a:ext cx="0" cy="2820987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6058" name="Rectangle 26"/>
          <p:cNvSpPr>
            <a:spLocks noChangeArrowheads="1"/>
          </p:cNvSpPr>
          <p:nvPr/>
        </p:nvSpPr>
        <p:spPr bwMode="auto">
          <a:xfrm>
            <a:off x="5730875" y="1504950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folHlink"/>
                </a:solidFill>
                <a:latin typeface="Arial" charset="0"/>
              </a:rPr>
              <a:t>M</a:t>
            </a:r>
            <a:r>
              <a:rPr lang="en-GB" baseline="-25000">
                <a:solidFill>
                  <a:schemeClr val="folHlink"/>
                </a:solidFill>
                <a:latin typeface="Arial" charset="0"/>
              </a:rPr>
              <a:t>S</a:t>
            </a:r>
          </a:p>
        </p:txBody>
      </p:sp>
      <p:sp>
        <p:nvSpPr>
          <p:cNvPr id="556059" name="Rectangle 27"/>
          <p:cNvSpPr>
            <a:spLocks noChangeArrowheads="1"/>
          </p:cNvSpPr>
          <p:nvPr/>
        </p:nvSpPr>
        <p:spPr bwMode="auto">
          <a:xfrm>
            <a:off x="8135938" y="4125913"/>
            <a:ext cx="417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en-GB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556060" name="Line 28"/>
          <p:cNvSpPr>
            <a:spLocks noChangeShapeType="1"/>
          </p:cNvSpPr>
          <p:nvPr/>
        </p:nvSpPr>
        <p:spPr bwMode="auto">
          <a:xfrm flipH="1">
            <a:off x="4902200" y="3502025"/>
            <a:ext cx="107950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6061" name="Rectangle 29"/>
          <p:cNvSpPr>
            <a:spLocks noChangeArrowheads="1"/>
          </p:cNvSpPr>
          <p:nvPr/>
        </p:nvSpPr>
        <p:spPr bwMode="auto">
          <a:xfrm>
            <a:off x="4522788" y="3300413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en-GB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grpSp>
        <p:nvGrpSpPr>
          <p:cNvPr id="556062" name="Group 30"/>
          <p:cNvGrpSpPr>
            <a:grpSpLocks/>
          </p:cNvGrpSpPr>
          <p:nvPr/>
        </p:nvGrpSpPr>
        <p:grpSpPr bwMode="auto">
          <a:xfrm>
            <a:off x="2708275" y="4057650"/>
            <a:ext cx="446088" cy="1055688"/>
            <a:chOff x="1706" y="2556"/>
            <a:chExt cx="281" cy="665"/>
          </a:xfrm>
        </p:grpSpPr>
        <p:sp>
          <p:nvSpPr>
            <p:cNvPr id="556063" name="Line 31"/>
            <p:cNvSpPr>
              <a:spLocks noChangeShapeType="1"/>
            </p:cNvSpPr>
            <p:nvPr/>
          </p:nvSpPr>
          <p:spPr bwMode="auto">
            <a:xfrm>
              <a:off x="1846" y="2556"/>
              <a:ext cx="0" cy="41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6064" name="Rectangle 32"/>
            <p:cNvSpPr>
              <a:spLocks noChangeArrowheads="1"/>
            </p:cNvSpPr>
            <p:nvPr/>
          </p:nvSpPr>
          <p:spPr bwMode="auto">
            <a:xfrm>
              <a:off x="1706" y="2971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556065" name="Group 33"/>
          <p:cNvGrpSpPr>
            <a:grpSpLocks/>
          </p:cNvGrpSpPr>
          <p:nvPr/>
        </p:nvGrpSpPr>
        <p:grpSpPr bwMode="auto">
          <a:xfrm>
            <a:off x="635000" y="3819525"/>
            <a:ext cx="3552825" cy="396875"/>
            <a:chOff x="400" y="2406"/>
            <a:chExt cx="2238" cy="250"/>
          </a:xfrm>
        </p:grpSpPr>
        <p:sp>
          <p:nvSpPr>
            <p:cNvPr id="556066" name="Line 34"/>
            <p:cNvSpPr>
              <a:spLocks noChangeShapeType="1"/>
            </p:cNvSpPr>
            <p:nvPr/>
          </p:nvSpPr>
          <p:spPr bwMode="auto">
            <a:xfrm>
              <a:off x="400" y="2552"/>
              <a:ext cx="2007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6067" name="Rectangle 35"/>
            <p:cNvSpPr>
              <a:spLocks noChangeArrowheads="1"/>
            </p:cNvSpPr>
            <p:nvPr/>
          </p:nvSpPr>
          <p:spPr bwMode="auto">
            <a:xfrm>
              <a:off x="2384" y="2406"/>
              <a:ext cx="2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J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556068" name="AutoShape 36" descr="Parchment"/>
          <p:cNvSpPr>
            <a:spLocks noChangeArrowheads="1"/>
          </p:cNvSpPr>
          <p:nvPr/>
        </p:nvSpPr>
        <p:spPr bwMode="auto">
          <a:xfrm>
            <a:off x="1373188" y="2171700"/>
            <a:ext cx="2497137" cy="714375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800" dirty="0">
                <a:solidFill>
                  <a:srgbClr val="FF0000"/>
                </a:solidFill>
              </a:rPr>
              <a:t>Μια επεκτατική 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l-GR" sz="1800" dirty="0" smtClean="0">
                <a:solidFill>
                  <a:srgbClr val="FF0000"/>
                </a:solidFill>
              </a:rPr>
              <a:t>δημοσιονομική </a:t>
            </a:r>
            <a:r>
              <a:rPr lang="el-GR" sz="1800" dirty="0">
                <a:solidFill>
                  <a:srgbClr val="FF0000"/>
                </a:solidFill>
              </a:rPr>
              <a:t>πολιτική</a:t>
            </a:r>
            <a:endParaRPr lang="en-GB" sz="1800" noProof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56069" name="Oval 37"/>
          <p:cNvSpPr>
            <a:spLocks noChangeArrowheads="1"/>
          </p:cNvSpPr>
          <p:nvPr/>
        </p:nvSpPr>
        <p:spPr bwMode="auto">
          <a:xfrm>
            <a:off x="2060575" y="4298950"/>
            <a:ext cx="100013" cy="100013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6070" name="Oval 38"/>
          <p:cNvSpPr>
            <a:spLocks noChangeArrowheads="1"/>
          </p:cNvSpPr>
          <p:nvPr/>
        </p:nvSpPr>
        <p:spPr bwMode="auto">
          <a:xfrm>
            <a:off x="5940425" y="3441700"/>
            <a:ext cx="101600" cy="101600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6071" name="Oval 39"/>
          <p:cNvSpPr>
            <a:spLocks noChangeArrowheads="1"/>
          </p:cNvSpPr>
          <p:nvPr/>
        </p:nvSpPr>
        <p:spPr bwMode="auto">
          <a:xfrm>
            <a:off x="2890838" y="3992563"/>
            <a:ext cx="100012" cy="100012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6072" name="Text Box 40"/>
          <p:cNvSpPr txBox="1">
            <a:spLocks noChangeArrowheads="1"/>
          </p:cNvSpPr>
          <p:nvPr/>
        </p:nvSpPr>
        <p:spPr bwMode="auto">
          <a:xfrm>
            <a:off x="0" y="2651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276750"/>
                </a:solidFill>
                <a:latin typeface="Arial" charset="0"/>
              </a:rPr>
              <a:t>Οι νομισματικές επιπτώσεις της δημοσιονομικής πολιτικής</a:t>
            </a:r>
            <a:endParaRPr lang="en-GB" sz="2800" b="1" dirty="0">
              <a:solidFill>
                <a:srgbClr val="27675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6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6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6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6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6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6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5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68" grpId="0" animBg="1" autoUpdateAnimBg="0"/>
      <p:bldP spid="55607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ChangeArrowheads="1"/>
          </p:cNvSpPr>
          <p:nvPr/>
        </p:nvSpPr>
        <p:spPr bwMode="auto">
          <a:xfrm>
            <a:off x="4876800" y="1524000"/>
            <a:ext cx="36576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8083" name="Rectangle 3"/>
          <p:cNvSpPr>
            <a:spLocks noChangeArrowheads="1"/>
          </p:cNvSpPr>
          <p:nvPr/>
        </p:nvSpPr>
        <p:spPr bwMode="auto">
          <a:xfrm>
            <a:off x="609600" y="1524000"/>
            <a:ext cx="36576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808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808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8086" name="Line 6"/>
          <p:cNvSpPr>
            <a:spLocks noChangeShapeType="1"/>
          </p:cNvSpPr>
          <p:nvPr/>
        </p:nvSpPr>
        <p:spPr bwMode="auto">
          <a:xfrm>
            <a:off x="6096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8087" name="Line 7"/>
          <p:cNvSpPr>
            <a:spLocks noChangeShapeType="1"/>
          </p:cNvSpPr>
          <p:nvPr/>
        </p:nvSpPr>
        <p:spPr bwMode="auto">
          <a:xfrm>
            <a:off x="6096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8088" name="Rectangle 8"/>
          <p:cNvSpPr>
            <a:spLocks noChangeArrowheads="1"/>
          </p:cNvSpPr>
          <p:nvPr/>
        </p:nvSpPr>
        <p:spPr bwMode="auto">
          <a:xfrm>
            <a:off x="212725" y="46783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558089" name="Line 9"/>
          <p:cNvSpPr>
            <a:spLocks noChangeShapeType="1"/>
          </p:cNvSpPr>
          <p:nvPr/>
        </p:nvSpPr>
        <p:spPr bwMode="auto">
          <a:xfrm>
            <a:off x="48768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8090" name="Line 10"/>
          <p:cNvSpPr>
            <a:spLocks noChangeShapeType="1"/>
          </p:cNvSpPr>
          <p:nvPr/>
        </p:nvSpPr>
        <p:spPr bwMode="auto">
          <a:xfrm>
            <a:off x="48768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8091" name="Rectangle 11"/>
          <p:cNvSpPr>
            <a:spLocks noChangeArrowheads="1"/>
          </p:cNvSpPr>
          <p:nvPr/>
        </p:nvSpPr>
        <p:spPr bwMode="auto">
          <a:xfrm>
            <a:off x="4479925" y="4754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558092" name="Rectangle 12"/>
          <p:cNvSpPr>
            <a:spLocks noChangeArrowheads="1"/>
          </p:cNvSpPr>
          <p:nvPr/>
        </p:nvSpPr>
        <p:spPr bwMode="auto">
          <a:xfrm>
            <a:off x="80963" y="1096963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latin typeface="Arial" charset="0"/>
              </a:rPr>
              <a:t>W, J</a:t>
            </a:r>
          </a:p>
        </p:txBody>
      </p:sp>
      <p:sp>
        <p:nvSpPr>
          <p:cNvPr id="558093" name="Rectangle 13"/>
          <p:cNvSpPr>
            <a:spLocks noChangeArrowheads="1"/>
          </p:cNvSpPr>
          <p:nvPr/>
        </p:nvSpPr>
        <p:spPr bwMode="auto">
          <a:xfrm>
            <a:off x="4092972" y="865188"/>
            <a:ext cx="123110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Επιτόκιο </a:t>
            </a:r>
            <a:endParaRPr lang="en-GB" dirty="0">
              <a:latin typeface="Arial" charset="0"/>
            </a:endParaRPr>
          </a:p>
        </p:txBody>
      </p:sp>
      <p:sp>
        <p:nvSpPr>
          <p:cNvPr id="558094" name="Rectangle 14"/>
          <p:cNvSpPr>
            <a:spLocks noChangeArrowheads="1"/>
          </p:cNvSpPr>
          <p:nvPr/>
        </p:nvSpPr>
        <p:spPr bwMode="auto">
          <a:xfrm>
            <a:off x="3870325" y="48085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58095" name="Rectangle 15"/>
          <p:cNvSpPr>
            <a:spLocks noChangeArrowheads="1"/>
          </p:cNvSpPr>
          <p:nvPr/>
        </p:nvSpPr>
        <p:spPr bwMode="auto">
          <a:xfrm>
            <a:off x="7604125" y="4830763"/>
            <a:ext cx="89447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>
                <a:latin typeface="Arial" charset="0"/>
              </a:rPr>
              <a:t>Χρήμα</a:t>
            </a:r>
            <a:endParaRPr lang="en-GB" dirty="0">
              <a:latin typeface="Arial" charset="0"/>
            </a:endParaRPr>
          </a:p>
        </p:txBody>
      </p:sp>
      <p:sp>
        <p:nvSpPr>
          <p:cNvPr id="558096" name="Rectangle 16"/>
          <p:cNvSpPr>
            <a:spLocks noChangeArrowheads="1"/>
          </p:cNvSpPr>
          <p:nvPr/>
        </p:nvSpPr>
        <p:spPr bwMode="auto">
          <a:xfrm>
            <a:off x="1075663" y="5745163"/>
            <a:ext cx="243496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(α) Η αγορά αγαθών</a:t>
            </a:r>
            <a:endParaRPr lang="en-GB" b="1" dirty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8097" name="Rectangle 17"/>
          <p:cNvSpPr>
            <a:spLocks noChangeArrowheads="1"/>
          </p:cNvSpPr>
          <p:nvPr/>
        </p:nvSpPr>
        <p:spPr bwMode="auto">
          <a:xfrm>
            <a:off x="5328478" y="5745163"/>
            <a:ext cx="261930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(b) </a:t>
            </a:r>
            <a:r>
              <a:rPr lang="el-G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Η αγορά χρήματος</a:t>
            </a:r>
            <a:endParaRPr lang="en-GB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8098" name="Line 18"/>
          <p:cNvSpPr>
            <a:spLocks noChangeShapeType="1"/>
          </p:cNvSpPr>
          <p:nvPr/>
        </p:nvSpPr>
        <p:spPr bwMode="auto">
          <a:xfrm>
            <a:off x="609600" y="4343400"/>
            <a:ext cx="3200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8099" name="Line 19"/>
          <p:cNvSpPr>
            <a:spLocks noChangeShapeType="1"/>
          </p:cNvSpPr>
          <p:nvPr/>
        </p:nvSpPr>
        <p:spPr bwMode="auto">
          <a:xfrm flipV="1">
            <a:off x="838200" y="3733800"/>
            <a:ext cx="2971800" cy="1066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8100" name="Rectangle 20"/>
          <p:cNvSpPr>
            <a:spLocks noChangeArrowheads="1"/>
          </p:cNvSpPr>
          <p:nvPr/>
        </p:nvSpPr>
        <p:spPr bwMode="auto">
          <a:xfrm>
            <a:off x="3751263" y="3535363"/>
            <a:ext cx="423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W</a:t>
            </a:r>
          </a:p>
        </p:txBody>
      </p:sp>
      <p:sp>
        <p:nvSpPr>
          <p:cNvPr id="558101" name="Rectangle 21"/>
          <p:cNvSpPr>
            <a:spLocks noChangeArrowheads="1"/>
          </p:cNvSpPr>
          <p:nvPr/>
        </p:nvSpPr>
        <p:spPr bwMode="auto">
          <a:xfrm>
            <a:off x="3760788" y="4144963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58102" name="Line 22"/>
          <p:cNvSpPr>
            <a:spLocks noChangeShapeType="1"/>
          </p:cNvSpPr>
          <p:nvPr/>
        </p:nvSpPr>
        <p:spPr bwMode="auto">
          <a:xfrm>
            <a:off x="2100263" y="4364038"/>
            <a:ext cx="0" cy="36512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8103" name="Rectangle 23"/>
          <p:cNvSpPr>
            <a:spLocks noChangeArrowheads="1"/>
          </p:cNvSpPr>
          <p:nvPr/>
        </p:nvSpPr>
        <p:spPr bwMode="auto">
          <a:xfrm>
            <a:off x="1878013" y="4729163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58104" name="Arc 24"/>
          <p:cNvSpPr>
            <a:spLocks/>
          </p:cNvSpPr>
          <p:nvPr/>
        </p:nvSpPr>
        <p:spPr bwMode="auto">
          <a:xfrm>
            <a:off x="5141913" y="754063"/>
            <a:ext cx="3001962" cy="3554412"/>
          </a:xfrm>
          <a:custGeom>
            <a:avLst/>
            <a:gdLst>
              <a:gd name="G0" fmla="+- 19184 0 0"/>
              <a:gd name="G1" fmla="+- 0 0 0"/>
              <a:gd name="G2" fmla="+- 21600 0 0"/>
              <a:gd name="T0" fmla="*/ 19184 w 19184"/>
              <a:gd name="T1" fmla="*/ 21600 h 21600"/>
              <a:gd name="T2" fmla="*/ 0 w 19184"/>
              <a:gd name="T3" fmla="*/ 9926 h 21600"/>
              <a:gd name="T4" fmla="*/ 19184 w 1918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184" h="21600" fill="none" extrusionOk="0">
                <a:moveTo>
                  <a:pt x="19184" y="21600"/>
                </a:moveTo>
                <a:cubicBezTo>
                  <a:pt x="11110" y="21600"/>
                  <a:pt x="3710" y="17097"/>
                  <a:pt x="-1" y="9926"/>
                </a:cubicBezTo>
              </a:path>
              <a:path w="19184" h="21600" stroke="0" extrusionOk="0">
                <a:moveTo>
                  <a:pt x="19184" y="21600"/>
                </a:moveTo>
                <a:cubicBezTo>
                  <a:pt x="11110" y="21600"/>
                  <a:pt x="3710" y="17097"/>
                  <a:pt x="-1" y="9926"/>
                </a:cubicBezTo>
                <a:lnTo>
                  <a:pt x="19184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8105" name="Line 25"/>
          <p:cNvSpPr>
            <a:spLocks noChangeShapeType="1"/>
          </p:cNvSpPr>
          <p:nvPr/>
        </p:nvSpPr>
        <p:spPr bwMode="auto">
          <a:xfrm>
            <a:off x="5981700" y="1890713"/>
            <a:ext cx="0" cy="2820987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8106" name="Rectangle 26"/>
          <p:cNvSpPr>
            <a:spLocks noChangeArrowheads="1"/>
          </p:cNvSpPr>
          <p:nvPr/>
        </p:nvSpPr>
        <p:spPr bwMode="auto">
          <a:xfrm>
            <a:off x="5730875" y="1504950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folHlink"/>
                </a:solidFill>
                <a:latin typeface="Arial" charset="0"/>
              </a:rPr>
              <a:t>M</a:t>
            </a:r>
            <a:r>
              <a:rPr lang="en-GB" baseline="-25000">
                <a:solidFill>
                  <a:schemeClr val="folHlink"/>
                </a:solidFill>
                <a:latin typeface="Arial" charset="0"/>
              </a:rPr>
              <a:t>S</a:t>
            </a:r>
          </a:p>
        </p:txBody>
      </p:sp>
      <p:sp>
        <p:nvSpPr>
          <p:cNvPr id="558107" name="Rectangle 27"/>
          <p:cNvSpPr>
            <a:spLocks noChangeArrowheads="1"/>
          </p:cNvSpPr>
          <p:nvPr/>
        </p:nvSpPr>
        <p:spPr bwMode="auto">
          <a:xfrm>
            <a:off x="8135938" y="4125913"/>
            <a:ext cx="417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en-GB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558108" name="Line 28"/>
          <p:cNvSpPr>
            <a:spLocks noChangeShapeType="1"/>
          </p:cNvSpPr>
          <p:nvPr/>
        </p:nvSpPr>
        <p:spPr bwMode="auto">
          <a:xfrm flipH="1">
            <a:off x="4902200" y="3502025"/>
            <a:ext cx="107950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8109" name="Rectangle 29"/>
          <p:cNvSpPr>
            <a:spLocks noChangeArrowheads="1"/>
          </p:cNvSpPr>
          <p:nvPr/>
        </p:nvSpPr>
        <p:spPr bwMode="auto">
          <a:xfrm>
            <a:off x="4522788" y="3300413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en-GB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558110" name="Line 30"/>
          <p:cNvSpPr>
            <a:spLocks noChangeShapeType="1"/>
          </p:cNvSpPr>
          <p:nvPr/>
        </p:nvSpPr>
        <p:spPr bwMode="auto">
          <a:xfrm>
            <a:off x="635000" y="4051300"/>
            <a:ext cx="3186113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8111" name="Line 31"/>
          <p:cNvSpPr>
            <a:spLocks noChangeShapeType="1"/>
          </p:cNvSpPr>
          <p:nvPr/>
        </p:nvSpPr>
        <p:spPr bwMode="auto">
          <a:xfrm>
            <a:off x="2930525" y="4057650"/>
            <a:ext cx="0" cy="65405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8112" name="Rectangle 32"/>
          <p:cNvSpPr>
            <a:spLocks noChangeArrowheads="1"/>
          </p:cNvSpPr>
          <p:nvPr/>
        </p:nvSpPr>
        <p:spPr bwMode="auto">
          <a:xfrm>
            <a:off x="2708275" y="4716463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58113" name="Oval 33"/>
          <p:cNvSpPr>
            <a:spLocks noChangeArrowheads="1"/>
          </p:cNvSpPr>
          <p:nvPr/>
        </p:nvSpPr>
        <p:spPr bwMode="auto">
          <a:xfrm>
            <a:off x="2890838" y="3992563"/>
            <a:ext cx="100012" cy="100012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8114" name="Rectangle 34"/>
          <p:cNvSpPr>
            <a:spLocks noChangeArrowheads="1"/>
          </p:cNvSpPr>
          <p:nvPr/>
        </p:nvSpPr>
        <p:spPr bwMode="auto">
          <a:xfrm>
            <a:off x="3784600" y="38195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J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grpSp>
        <p:nvGrpSpPr>
          <p:cNvPr id="558115" name="Group 35"/>
          <p:cNvGrpSpPr>
            <a:grpSpLocks/>
          </p:cNvGrpSpPr>
          <p:nvPr/>
        </p:nvGrpSpPr>
        <p:grpSpPr bwMode="auto">
          <a:xfrm>
            <a:off x="5397500" y="174625"/>
            <a:ext cx="3160713" cy="4043363"/>
            <a:chOff x="3400" y="110"/>
            <a:chExt cx="1991" cy="2547"/>
          </a:xfrm>
        </p:grpSpPr>
        <p:sp>
          <p:nvSpPr>
            <p:cNvPr id="558116" name="Arc 36"/>
            <p:cNvSpPr>
              <a:spLocks/>
            </p:cNvSpPr>
            <p:nvPr/>
          </p:nvSpPr>
          <p:spPr bwMode="auto">
            <a:xfrm>
              <a:off x="3400" y="110"/>
              <a:ext cx="1753" cy="2465"/>
            </a:xfrm>
            <a:custGeom>
              <a:avLst/>
              <a:gdLst>
                <a:gd name="G0" fmla="+- 19183 0 0"/>
                <a:gd name="G1" fmla="+- 0 0 0"/>
                <a:gd name="G2" fmla="+- 21600 0 0"/>
                <a:gd name="T0" fmla="*/ 19183 w 19183"/>
                <a:gd name="T1" fmla="*/ 21600 h 21600"/>
                <a:gd name="T2" fmla="*/ 0 w 19183"/>
                <a:gd name="T3" fmla="*/ 9929 h 21600"/>
                <a:gd name="T4" fmla="*/ 19183 w 1918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83" h="21600" fill="none" extrusionOk="0">
                  <a:moveTo>
                    <a:pt x="19183" y="21600"/>
                  </a:moveTo>
                  <a:cubicBezTo>
                    <a:pt x="11110" y="21600"/>
                    <a:pt x="3711" y="17098"/>
                    <a:pt x="0" y="9928"/>
                  </a:cubicBezTo>
                </a:path>
                <a:path w="19183" h="21600" stroke="0" extrusionOk="0">
                  <a:moveTo>
                    <a:pt x="19183" y="21600"/>
                  </a:moveTo>
                  <a:cubicBezTo>
                    <a:pt x="11110" y="21600"/>
                    <a:pt x="3711" y="17098"/>
                    <a:pt x="0" y="9928"/>
                  </a:cubicBezTo>
                  <a:lnTo>
                    <a:pt x="19183" y="0"/>
                  </a:lnTo>
                  <a:close/>
                </a:path>
              </a:pathLst>
            </a:custGeom>
            <a:noFill/>
            <a:ln w="25400" cap="rnd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8117" name="Rectangle 37"/>
            <p:cNvSpPr>
              <a:spLocks noChangeArrowheads="1"/>
            </p:cNvSpPr>
            <p:nvPr/>
          </p:nvSpPr>
          <p:spPr bwMode="auto">
            <a:xfrm>
              <a:off x="5128" y="2407"/>
              <a:ext cx="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accent1"/>
                  </a:solidFill>
                  <a:latin typeface="Arial" charset="0"/>
                </a:rPr>
                <a:t>L</a:t>
              </a:r>
              <a:r>
                <a:rPr lang="en-GB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558118" name="Group 38"/>
          <p:cNvGrpSpPr>
            <a:grpSpLocks/>
          </p:cNvGrpSpPr>
          <p:nvPr/>
        </p:nvGrpSpPr>
        <p:grpSpPr bwMode="auto">
          <a:xfrm>
            <a:off x="4506913" y="2705100"/>
            <a:ext cx="1479550" cy="396875"/>
            <a:chOff x="2839" y="1704"/>
            <a:chExt cx="932" cy="250"/>
          </a:xfrm>
        </p:grpSpPr>
        <p:sp>
          <p:nvSpPr>
            <p:cNvPr id="558119" name="Line 39"/>
            <p:cNvSpPr>
              <a:spLocks noChangeShapeType="1"/>
            </p:cNvSpPr>
            <p:nvPr/>
          </p:nvSpPr>
          <p:spPr bwMode="auto">
            <a:xfrm flipH="1">
              <a:off x="3091" y="1841"/>
              <a:ext cx="68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8120" name="Rectangle 40"/>
            <p:cNvSpPr>
              <a:spLocks noChangeArrowheads="1"/>
            </p:cNvSpPr>
            <p:nvPr/>
          </p:nvSpPr>
          <p:spPr bwMode="auto">
            <a:xfrm>
              <a:off x="2839" y="1704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chemeClr val="accent1"/>
                  </a:solidFill>
                  <a:latin typeface="Arial" charset="0"/>
                </a:rPr>
                <a:t>r</a:t>
              </a:r>
              <a:r>
                <a:rPr lang="en-GB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558121" name="AutoShape 41" descr="Parchment"/>
          <p:cNvSpPr>
            <a:spLocks noChangeArrowheads="1"/>
          </p:cNvSpPr>
          <p:nvPr/>
        </p:nvSpPr>
        <p:spPr bwMode="auto">
          <a:xfrm>
            <a:off x="6356350" y="2187575"/>
            <a:ext cx="2142251" cy="723900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800" dirty="0">
                <a:solidFill>
                  <a:schemeClr val="accent1"/>
                </a:solidFill>
                <a:latin typeface="Arial" charset="0"/>
              </a:rPr>
              <a:t>Επίδραση </a:t>
            </a:r>
            <a:r>
              <a:rPr lang="el-GR" sz="1800" dirty="0" smtClean="0">
                <a:solidFill>
                  <a:schemeClr val="accent1"/>
                </a:solidFill>
                <a:latin typeface="Arial" charset="0"/>
              </a:rPr>
              <a:t>στη</a:t>
            </a: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chemeClr val="accent1"/>
                </a:solidFill>
                <a:latin typeface="Arial" charset="0"/>
              </a:rPr>
            </a:br>
            <a:r>
              <a:rPr lang="el-GR" sz="1800" dirty="0" smtClean="0">
                <a:solidFill>
                  <a:schemeClr val="accent1"/>
                </a:solidFill>
                <a:latin typeface="Arial" charset="0"/>
              </a:rPr>
              <a:t>ζήτηση </a:t>
            </a:r>
            <a:r>
              <a:rPr lang="el-GR" sz="1800" dirty="0">
                <a:solidFill>
                  <a:schemeClr val="accent1"/>
                </a:solidFill>
                <a:latin typeface="Arial" charset="0"/>
              </a:rPr>
              <a:t>για χρήματα</a:t>
            </a:r>
            <a:endParaRPr lang="en-GB" sz="1800" noProof="1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58122" name="Oval 42"/>
          <p:cNvSpPr>
            <a:spLocks noChangeArrowheads="1"/>
          </p:cNvSpPr>
          <p:nvPr/>
        </p:nvSpPr>
        <p:spPr bwMode="auto">
          <a:xfrm>
            <a:off x="2060575" y="4298950"/>
            <a:ext cx="100013" cy="100013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8123" name="Oval 43"/>
          <p:cNvSpPr>
            <a:spLocks noChangeArrowheads="1"/>
          </p:cNvSpPr>
          <p:nvPr/>
        </p:nvSpPr>
        <p:spPr bwMode="auto">
          <a:xfrm>
            <a:off x="5940425" y="3441700"/>
            <a:ext cx="101600" cy="101600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8125" name="Oval 45"/>
          <p:cNvSpPr>
            <a:spLocks noChangeArrowheads="1"/>
          </p:cNvSpPr>
          <p:nvPr/>
        </p:nvSpPr>
        <p:spPr bwMode="auto">
          <a:xfrm>
            <a:off x="5927725" y="2879725"/>
            <a:ext cx="101600" cy="101600"/>
          </a:xfrm>
          <a:prstGeom prst="ellipse">
            <a:avLst/>
          </a:prstGeom>
          <a:solidFill>
            <a:srgbClr val="FF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8126" name="Text Box 46"/>
          <p:cNvSpPr txBox="1">
            <a:spLocks noChangeArrowheads="1"/>
          </p:cNvSpPr>
          <p:nvPr/>
        </p:nvSpPr>
        <p:spPr bwMode="auto">
          <a:xfrm>
            <a:off x="0" y="2651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276750"/>
                </a:solidFill>
                <a:latin typeface="Arial" charset="0"/>
              </a:rPr>
              <a:t>Οι νομισματικές επιδράσεις μιας αύξησης στις ενέσεις</a:t>
            </a:r>
            <a:endParaRPr lang="en-GB" sz="2800" b="1" dirty="0">
              <a:solidFill>
                <a:srgbClr val="276750"/>
              </a:solidFill>
              <a:latin typeface="Arial" charset="0"/>
            </a:endParaRPr>
          </a:p>
        </p:txBody>
      </p:sp>
      <p:sp>
        <p:nvSpPr>
          <p:cNvPr id="47" name="AutoShape 36" descr="Parchment"/>
          <p:cNvSpPr>
            <a:spLocks noChangeArrowheads="1"/>
          </p:cNvSpPr>
          <p:nvPr/>
        </p:nvSpPr>
        <p:spPr bwMode="auto">
          <a:xfrm>
            <a:off x="1373188" y="2171700"/>
            <a:ext cx="2497137" cy="714375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800" dirty="0">
                <a:solidFill>
                  <a:srgbClr val="FF0000"/>
                </a:solidFill>
              </a:rPr>
              <a:t>Μια επεκτατική 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l-GR" sz="1800" dirty="0" smtClean="0">
                <a:solidFill>
                  <a:srgbClr val="FF0000"/>
                </a:solidFill>
              </a:rPr>
              <a:t>δημοσιονομική </a:t>
            </a:r>
            <a:r>
              <a:rPr lang="el-GR" sz="1800" dirty="0">
                <a:solidFill>
                  <a:srgbClr val="FF0000"/>
                </a:solidFill>
              </a:rPr>
              <a:t>πολιτική</a:t>
            </a:r>
            <a:endParaRPr lang="en-GB" sz="1800" noProof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8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8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8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8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5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121" grpId="0" animBg="1" autoUpdateAnimBg="0"/>
      <p:bldP spid="558125" grpId="0" animBg="1"/>
      <p:bldP spid="47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ChangeArrowheads="1"/>
          </p:cNvSpPr>
          <p:nvPr/>
        </p:nvSpPr>
        <p:spPr bwMode="auto">
          <a:xfrm>
            <a:off x="4876800" y="1524000"/>
            <a:ext cx="36576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31" name="Rectangle 3"/>
          <p:cNvSpPr>
            <a:spLocks noChangeArrowheads="1"/>
          </p:cNvSpPr>
          <p:nvPr/>
        </p:nvSpPr>
        <p:spPr bwMode="auto">
          <a:xfrm>
            <a:off x="609600" y="1524000"/>
            <a:ext cx="36576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3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3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34" name="Line 6"/>
          <p:cNvSpPr>
            <a:spLocks noChangeShapeType="1"/>
          </p:cNvSpPr>
          <p:nvPr/>
        </p:nvSpPr>
        <p:spPr bwMode="auto">
          <a:xfrm>
            <a:off x="6096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35" name="Line 7"/>
          <p:cNvSpPr>
            <a:spLocks noChangeShapeType="1"/>
          </p:cNvSpPr>
          <p:nvPr/>
        </p:nvSpPr>
        <p:spPr bwMode="auto">
          <a:xfrm>
            <a:off x="6096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36" name="Rectangle 8"/>
          <p:cNvSpPr>
            <a:spLocks noChangeArrowheads="1"/>
          </p:cNvSpPr>
          <p:nvPr/>
        </p:nvSpPr>
        <p:spPr bwMode="auto">
          <a:xfrm>
            <a:off x="212725" y="46783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560137" name="Line 9"/>
          <p:cNvSpPr>
            <a:spLocks noChangeShapeType="1"/>
          </p:cNvSpPr>
          <p:nvPr/>
        </p:nvSpPr>
        <p:spPr bwMode="auto">
          <a:xfrm>
            <a:off x="48768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38" name="Line 10"/>
          <p:cNvSpPr>
            <a:spLocks noChangeShapeType="1"/>
          </p:cNvSpPr>
          <p:nvPr/>
        </p:nvSpPr>
        <p:spPr bwMode="auto">
          <a:xfrm>
            <a:off x="48768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39" name="Rectangle 11"/>
          <p:cNvSpPr>
            <a:spLocks noChangeArrowheads="1"/>
          </p:cNvSpPr>
          <p:nvPr/>
        </p:nvSpPr>
        <p:spPr bwMode="auto">
          <a:xfrm>
            <a:off x="4479925" y="4754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560140" name="Rectangle 12"/>
          <p:cNvSpPr>
            <a:spLocks noChangeArrowheads="1"/>
          </p:cNvSpPr>
          <p:nvPr/>
        </p:nvSpPr>
        <p:spPr bwMode="auto">
          <a:xfrm>
            <a:off x="80963" y="1096963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latin typeface="Arial" charset="0"/>
              </a:rPr>
              <a:t>W, J</a:t>
            </a:r>
          </a:p>
        </p:txBody>
      </p:sp>
      <p:sp>
        <p:nvSpPr>
          <p:cNvPr id="560141" name="Rectangle 13"/>
          <p:cNvSpPr>
            <a:spLocks noChangeArrowheads="1"/>
          </p:cNvSpPr>
          <p:nvPr/>
        </p:nvSpPr>
        <p:spPr bwMode="auto">
          <a:xfrm>
            <a:off x="4092972" y="865188"/>
            <a:ext cx="123110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Επιτόκιο </a:t>
            </a:r>
            <a:endParaRPr lang="en-GB" dirty="0">
              <a:latin typeface="Arial" charset="0"/>
            </a:endParaRPr>
          </a:p>
        </p:txBody>
      </p:sp>
      <p:sp>
        <p:nvSpPr>
          <p:cNvPr id="560142" name="Rectangle 14"/>
          <p:cNvSpPr>
            <a:spLocks noChangeArrowheads="1"/>
          </p:cNvSpPr>
          <p:nvPr/>
        </p:nvSpPr>
        <p:spPr bwMode="auto">
          <a:xfrm>
            <a:off x="3870325" y="48085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60143" name="Rectangle 15"/>
          <p:cNvSpPr>
            <a:spLocks noChangeArrowheads="1"/>
          </p:cNvSpPr>
          <p:nvPr/>
        </p:nvSpPr>
        <p:spPr bwMode="auto">
          <a:xfrm>
            <a:off x="7604125" y="4830763"/>
            <a:ext cx="89447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>
                <a:latin typeface="Arial" charset="0"/>
              </a:rPr>
              <a:t>Χρήμα</a:t>
            </a:r>
            <a:endParaRPr lang="en-GB" dirty="0">
              <a:latin typeface="Arial" charset="0"/>
            </a:endParaRPr>
          </a:p>
        </p:txBody>
      </p:sp>
      <p:sp>
        <p:nvSpPr>
          <p:cNvPr id="560144" name="Rectangle 16"/>
          <p:cNvSpPr>
            <a:spLocks noChangeArrowheads="1"/>
          </p:cNvSpPr>
          <p:nvPr/>
        </p:nvSpPr>
        <p:spPr bwMode="auto">
          <a:xfrm>
            <a:off x="1075663" y="5745163"/>
            <a:ext cx="243496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(α) Η αγορά αγαθών</a:t>
            </a:r>
            <a:endParaRPr lang="en-GB" b="1" dirty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0145" name="Rectangle 17"/>
          <p:cNvSpPr>
            <a:spLocks noChangeArrowheads="1"/>
          </p:cNvSpPr>
          <p:nvPr/>
        </p:nvSpPr>
        <p:spPr bwMode="auto">
          <a:xfrm>
            <a:off x="5328478" y="5745163"/>
            <a:ext cx="261930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(b) </a:t>
            </a:r>
            <a:r>
              <a:rPr lang="el-G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Η αγορά χρήματος</a:t>
            </a:r>
            <a:endParaRPr lang="en-GB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0146" name="Line 18"/>
          <p:cNvSpPr>
            <a:spLocks noChangeShapeType="1"/>
          </p:cNvSpPr>
          <p:nvPr/>
        </p:nvSpPr>
        <p:spPr bwMode="auto">
          <a:xfrm>
            <a:off x="609600" y="4343400"/>
            <a:ext cx="3200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47" name="Line 19"/>
          <p:cNvSpPr>
            <a:spLocks noChangeShapeType="1"/>
          </p:cNvSpPr>
          <p:nvPr/>
        </p:nvSpPr>
        <p:spPr bwMode="auto">
          <a:xfrm flipV="1">
            <a:off x="838200" y="3733800"/>
            <a:ext cx="2971800" cy="1066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48" name="Rectangle 20"/>
          <p:cNvSpPr>
            <a:spLocks noChangeArrowheads="1"/>
          </p:cNvSpPr>
          <p:nvPr/>
        </p:nvSpPr>
        <p:spPr bwMode="auto">
          <a:xfrm>
            <a:off x="3751263" y="3535363"/>
            <a:ext cx="423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W</a:t>
            </a:r>
          </a:p>
        </p:txBody>
      </p:sp>
      <p:sp>
        <p:nvSpPr>
          <p:cNvPr id="560149" name="Rectangle 21"/>
          <p:cNvSpPr>
            <a:spLocks noChangeArrowheads="1"/>
          </p:cNvSpPr>
          <p:nvPr/>
        </p:nvSpPr>
        <p:spPr bwMode="auto">
          <a:xfrm>
            <a:off x="3760788" y="4144963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60150" name="Line 22"/>
          <p:cNvSpPr>
            <a:spLocks noChangeShapeType="1"/>
          </p:cNvSpPr>
          <p:nvPr/>
        </p:nvSpPr>
        <p:spPr bwMode="auto">
          <a:xfrm>
            <a:off x="2100263" y="4364038"/>
            <a:ext cx="0" cy="36512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51" name="Rectangle 23"/>
          <p:cNvSpPr>
            <a:spLocks noChangeArrowheads="1"/>
          </p:cNvSpPr>
          <p:nvPr/>
        </p:nvSpPr>
        <p:spPr bwMode="auto">
          <a:xfrm>
            <a:off x="1878013" y="4729163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60152" name="Arc 24"/>
          <p:cNvSpPr>
            <a:spLocks/>
          </p:cNvSpPr>
          <p:nvPr/>
        </p:nvSpPr>
        <p:spPr bwMode="auto">
          <a:xfrm>
            <a:off x="5141913" y="754063"/>
            <a:ext cx="3001962" cy="3554412"/>
          </a:xfrm>
          <a:custGeom>
            <a:avLst/>
            <a:gdLst>
              <a:gd name="G0" fmla="+- 19184 0 0"/>
              <a:gd name="G1" fmla="+- 0 0 0"/>
              <a:gd name="G2" fmla="+- 21600 0 0"/>
              <a:gd name="T0" fmla="*/ 19184 w 19184"/>
              <a:gd name="T1" fmla="*/ 21600 h 21600"/>
              <a:gd name="T2" fmla="*/ 0 w 19184"/>
              <a:gd name="T3" fmla="*/ 9926 h 21600"/>
              <a:gd name="T4" fmla="*/ 19184 w 1918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184" h="21600" fill="none" extrusionOk="0">
                <a:moveTo>
                  <a:pt x="19184" y="21600"/>
                </a:moveTo>
                <a:cubicBezTo>
                  <a:pt x="11110" y="21600"/>
                  <a:pt x="3710" y="17097"/>
                  <a:pt x="-1" y="9926"/>
                </a:cubicBezTo>
              </a:path>
              <a:path w="19184" h="21600" stroke="0" extrusionOk="0">
                <a:moveTo>
                  <a:pt x="19184" y="21600"/>
                </a:moveTo>
                <a:cubicBezTo>
                  <a:pt x="11110" y="21600"/>
                  <a:pt x="3710" y="17097"/>
                  <a:pt x="-1" y="9926"/>
                </a:cubicBezTo>
                <a:lnTo>
                  <a:pt x="19184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53" name="Line 25"/>
          <p:cNvSpPr>
            <a:spLocks noChangeShapeType="1"/>
          </p:cNvSpPr>
          <p:nvPr/>
        </p:nvSpPr>
        <p:spPr bwMode="auto">
          <a:xfrm>
            <a:off x="5981700" y="1890713"/>
            <a:ext cx="0" cy="2820987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54" name="Rectangle 26"/>
          <p:cNvSpPr>
            <a:spLocks noChangeArrowheads="1"/>
          </p:cNvSpPr>
          <p:nvPr/>
        </p:nvSpPr>
        <p:spPr bwMode="auto">
          <a:xfrm>
            <a:off x="5730875" y="1504950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folHlink"/>
                </a:solidFill>
                <a:latin typeface="Arial" charset="0"/>
              </a:rPr>
              <a:t>M</a:t>
            </a:r>
            <a:r>
              <a:rPr lang="en-GB" baseline="-25000">
                <a:solidFill>
                  <a:schemeClr val="folHlink"/>
                </a:solidFill>
                <a:latin typeface="Arial" charset="0"/>
              </a:rPr>
              <a:t>S</a:t>
            </a:r>
          </a:p>
        </p:txBody>
      </p:sp>
      <p:sp>
        <p:nvSpPr>
          <p:cNvPr id="560155" name="Rectangle 27"/>
          <p:cNvSpPr>
            <a:spLocks noChangeArrowheads="1"/>
          </p:cNvSpPr>
          <p:nvPr/>
        </p:nvSpPr>
        <p:spPr bwMode="auto">
          <a:xfrm>
            <a:off x="8135938" y="4125913"/>
            <a:ext cx="417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en-GB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560156" name="Line 28"/>
          <p:cNvSpPr>
            <a:spLocks noChangeShapeType="1"/>
          </p:cNvSpPr>
          <p:nvPr/>
        </p:nvSpPr>
        <p:spPr bwMode="auto">
          <a:xfrm flipH="1">
            <a:off x="4902200" y="3502025"/>
            <a:ext cx="109855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57" name="Rectangle 29"/>
          <p:cNvSpPr>
            <a:spLocks noChangeArrowheads="1"/>
          </p:cNvSpPr>
          <p:nvPr/>
        </p:nvSpPr>
        <p:spPr bwMode="auto">
          <a:xfrm>
            <a:off x="4522788" y="3300413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en-GB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560158" name="Line 30"/>
          <p:cNvSpPr>
            <a:spLocks noChangeShapeType="1"/>
          </p:cNvSpPr>
          <p:nvPr/>
        </p:nvSpPr>
        <p:spPr bwMode="auto">
          <a:xfrm>
            <a:off x="635000" y="4051300"/>
            <a:ext cx="3186113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59" name="Line 31"/>
          <p:cNvSpPr>
            <a:spLocks noChangeShapeType="1"/>
          </p:cNvSpPr>
          <p:nvPr/>
        </p:nvSpPr>
        <p:spPr bwMode="auto">
          <a:xfrm>
            <a:off x="2930525" y="4057650"/>
            <a:ext cx="0" cy="65405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60" name="Rectangle 32"/>
          <p:cNvSpPr>
            <a:spLocks noChangeArrowheads="1"/>
          </p:cNvSpPr>
          <p:nvPr/>
        </p:nvSpPr>
        <p:spPr bwMode="auto">
          <a:xfrm>
            <a:off x="2708275" y="4716463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60161" name="Oval 33"/>
          <p:cNvSpPr>
            <a:spLocks noChangeArrowheads="1"/>
          </p:cNvSpPr>
          <p:nvPr/>
        </p:nvSpPr>
        <p:spPr bwMode="auto">
          <a:xfrm>
            <a:off x="2890838" y="3992563"/>
            <a:ext cx="100012" cy="100012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62" name="Rectangle 34"/>
          <p:cNvSpPr>
            <a:spLocks noChangeArrowheads="1"/>
          </p:cNvSpPr>
          <p:nvPr/>
        </p:nvSpPr>
        <p:spPr bwMode="auto">
          <a:xfrm>
            <a:off x="3784600" y="38195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J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60163" name="Arc 35"/>
          <p:cNvSpPr>
            <a:spLocks/>
          </p:cNvSpPr>
          <p:nvPr/>
        </p:nvSpPr>
        <p:spPr bwMode="auto">
          <a:xfrm>
            <a:off x="5397500" y="174625"/>
            <a:ext cx="2782888" cy="3913188"/>
          </a:xfrm>
          <a:custGeom>
            <a:avLst/>
            <a:gdLst>
              <a:gd name="G0" fmla="+- 19183 0 0"/>
              <a:gd name="G1" fmla="+- 0 0 0"/>
              <a:gd name="G2" fmla="+- 21600 0 0"/>
              <a:gd name="T0" fmla="*/ 19183 w 19183"/>
              <a:gd name="T1" fmla="*/ 21600 h 21600"/>
              <a:gd name="T2" fmla="*/ 0 w 19183"/>
              <a:gd name="T3" fmla="*/ 9929 h 21600"/>
              <a:gd name="T4" fmla="*/ 19183 w 1918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183" h="21600" fill="none" extrusionOk="0">
                <a:moveTo>
                  <a:pt x="19183" y="21600"/>
                </a:moveTo>
                <a:cubicBezTo>
                  <a:pt x="11110" y="21600"/>
                  <a:pt x="3711" y="17098"/>
                  <a:pt x="0" y="9928"/>
                </a:cubicBezTo>
              </a:path>
              <a:path w="19183" h="21600" stroke="0" extrusionOk="0">
                <a:moveTo>
                  <a:pt x="19183" y="21600"/>
                </a:moveTo>
                <a:cubicBezTo>
                  <a:pt x="11110" y="21600"/>
                  <a:pt x="3711" y="17098"/>
                  <a:pt x="0" y="9928"/>
                </a:cubicBezTo>
                <a:lnTo>
                  <a:pt x="19183" y="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64" name="Rectangle 36"/>
          <p:cNvSpPr>
            <a:spLocks noChangeArrowheads="1"/>
          </p:cNvSpPr>
          <p:nvPr/>
        </p:nvSpPr>
        <p:spPr bwMode="auto">
          <a:xfrm>
            <a:off x="8140700" y="3821113"/>
            <a:ext cx="417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1"/>
                </a:solidFill>
                <a:latin typeface="Arial" charset="0"/>
              </a:rPr>
              <a:t>L</a:t>
            </a:r>
            <a:r>
              <a:rPr lang="en-GB" baseline="-25000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sp>
        <p:nvSpPr>
          <p:cNvPr id="560165" name="Line 37"/>
          <p:cNvSpPr>
            <a:spLocks noChangeShapeType="1"/>
          </p:cNvSpPr>
          <p:nvPr/>
        </p:nvSpPr>
        <p:spPr bwMode="auto">
          <a:xfrm flipH="1">
            <a:off x="4906963" y="2922588"/>
            <a:ext cx="1079500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66" name="Oval 38"/>
          <p:cNvSpPr>
            <a:spLocks noChangeArrowheads="1"/>
          </p:cNvSpPr>
          <p:nvPr/>
        </p:nvSpPr>
        <p:spPr bwMode="auto">
          <a:xfrm>
            <a:off x="5927725" y="2879725"/>
            <a:ext cx="101600" cy="101600"/>
          </a:xfrm>
          <a:prstGeom prst="ellipse">
            <a:avLst/>
          </a:prstGeom>
          <a:solidFill>
            <a:srgbClr val="FF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67" name="AutoShape 39" descr="Parchment"/>
          <p:cNvSpPr>
            <a:spLocks noChangeArrowheads="1"/>
          </p:cNvSpPr>
          <p:nvPr/>
        </p:nvSpPr>
        <p:spPr bwMode="auto">
          <a:xfrm>
            <a:off x="6665913" y="2176463"/>
            <a:ext cx="2177836" cy="923925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800" dirty="0">
                <a:solidFill>
                  <a:schemeClr val="hlink"/>
                </a:solidFill>
                <a:latin typeface="Arial" charset="0"/>
              </a:rPr>
              <a:t>Ενσωματώνοντας </a:t>
            </a:r>
            <a:r>
              <a:rPr lang="en-US" sz="1800" dirty="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chemeClr val="hlink"/>
                </a:solidFill>
                <a:latin typeface="Arial" charset="0"/>
              </a:rPr>
            </a:br>
            <a:r>
              <a:rPr lang="el-GR" sz="1800" dirty="0" smtClean="0">
                <a:solidFill>
                  <a:schemeClr val="hlink"/>
                </a:solidFill>
                <a:latin typeface="Arial" charset="0"/>
              </a:rPr>
              <a:t>την </a:t>
            </a:r>
            <a:r>
              <a:rPr lang="el-GR" sz="1800" dirty="0">
                <a:solidFill>
                  <a:schemeClr val="hlink"/>
                </a:solidFill>
                <a:latin typeface="Arial" charset="0"/>
              </a:rPr>
              <a:t>αύξηση της </a:t>
            </a:r>
            <a:r>
              <a:rPr lang="en-US" sz="1800" dirty="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chemeClr val="hlink"/>
                </a:solidFill>
                <a:latin typeface="Arial" charset="0"/>
              </a:rPr>
            </a:br>
            <a:r>
              <a:rPr lang="el-GR" sz="1800" dirty="0" smtClean="0">
                <a:solidFill>
                  <a:schemeClr val="hlink"/>
                </a:solidFill>
                <a:latin typeface="Arial" charset="0"/>
              </a:rPr>
              <a:t>προσφοράς </a:t>
            </a:r>
            <a:r>
              <a:rPr lang="el-GR" sz="1800" dirty="0">
                <a:solidFill>
                  <a:schemeClr val="hlink"/>
                </a:solidFill>
                <a:latin typeface="Arial" charset="0"/>
              </a:rPr>
              <a:t>χρήματος</a:t>
            </a:r>
            <a:endParaRPr lang="en-GB" sz="1800" noProof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60168" name="Oval 40"/>
          <p:cNvSpPr>
            <a:spLocks noChangeArrowheads="1"/>
          </p:cNvSpPr>
          <p:nvPr/>
        </p:nvSpPr>
        <p:spPr bwMode="auto">
          <a:xfrm>
            <a:off x="5940425" y="3441700"/>
            <a:ext cx="101600" cy="101600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60169" name="Group 41"/>
          <p:cNvGrpSpPr>
            <a:grpSpLocks/>
          </p:cNvGrpSpPr>
          <p:nvPr/>
        </p:nvGrpSpPr>
        <p:grpSpPr bwMode="auto">
          <a:xfrm>
            <a:off x="6221413" y="1509713"/>
            <a:ext cx="596900" cy="3206750"/>
            <a:chOff x="3919" y="951"/>
            <a:chExt cx="376" cy="2020"/>
          </a:xfrm>
        </p:grpSpPr>
        <p:sp>
          <p:nvSpPr>
            <p:cNvPr id="560170" name="Line 42"/>
            <p:cNvSpPr>
              <a:spLocks noChangeShapeType="1"/>
            </p:cNvSpPr>
            <p:nvPr/>
          </p:nvSpPr>
          <p:spPr bwMode="auto">
            <a:xfrm>
              <a:off x="4106" y="1194"/>
              <a:ext cx="0" cy="1777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0171" name="Rectangle 43"/>
            <p:cNvSpPr>
              <a:spLocks noChangeArrowheads="1"/>
            </p:cNvSpPr>
            <p:nvPr/>
          </p:nvSpPr>
          <p:spPr bwMode="auto">
            <a:xfrm>
              <a:off x="3919" y="951"/>
              <a:ext cx="3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hlink"/>
                  </a:solidFill>
                  <a:latin typeface="Arial" charset="0"/>
                </a:rPr>
                <a:t>M</a:t>
              </a:r>
              <a:r>
                <a:rPr lang="en-GB" baseline="-25000">
                  <a:solidFill>
                    <a:schemeClr val="hlink"/>
                  </a:solidFill>
                  <a:latin typeface="Arial" charset="0"/>
                </a:rPr>
                <a:t>S</a:t>
              </a:r>
              <a:r>
                <a:rPr lang="en-GB" baseline="-46000">
                  <a:solidFill>
                    <a:schemeClr val="hlink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560172" name="Group 44"/>
          <p:cNvGrpSpPr>
            <a:grpSpLocks/>
          </p:cNvGrpSpPr>
          <p:nvPr/>
        </p:nvGrpSpPr>
        <p:grpSpPr bwMode="auto">
          <a:xfrm>
            <a:off x="6018213" y="3446463"/>
            <a:ext cx="547687" cy="101600"/>
            <a:chOff x="3791" y="2171"/>
            <a:chExt cx="345" cy="64"/>
          </a:xfrm>
        </p:grpSpPr>
        <p:sp>
          <p:nvSpPr>
            <p:cNvPr id="560173" name="Line 45"/>
            <p:cNvSpPr>
              <a:spLocks noChangeShapeType="1"/>
            </p:cNvSpPr>
            <p:nvPr/>
          </p:nvSpPr>
          <p:spPr bwMode="auto">
            <a:xfrm>
              <a:off x="3791" y="2206"/>
              <a:ext cx="31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0174" name="Oval 46"/>
            <p:cNvSpPr>
              <a:spLocks noChangeArrowheads="1"/>
            </p:cNvSpPr>
            <p:nvPr/>
          </p:nvSpPr>
          <p:spPr bwMode="auto">
            <a:xfrm>
              <a:off x="4072" y="2171"/>
              <a:ext cx="64" cy="64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60175" name="Rectangle 47"/>
          <p:cNvSpPr>
            <a:spLocks noChangeArrowheads="1"/>
          </p:cNvSpPr>
          <p:nvPr/>
        </p:nvSpPr>
        <p:spPr bwMode="auto">
          <a:xfrm>
            <a:off x="4506913" y="2713038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accent1"/>
                </a:solidFill>
                <a:latin typeface="Arial" charset="0"/>
              </a:rPr>
              <a:t>r</a:t>
            </a:r>
            <a:r>
              <a:rPr lang="en-GB" baseline="-25000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sp>
        <p:nvSpPr>
          <p:cNvPr id="560176" name="Oval 48"/>
          <p:cNvSpPr>
            <a:spLocks noChangeArrowheads="1"/>
          </p:cNvSpPr>
          <p:nvPr/>
        </p:nvSpPr>
        <p:spPr bwMode="auto">
          <a:xfrm>
            <a:off x="2060575" y="4298950"/>
            <a:ext cx="100013" cy="100013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77" name="AutoShape 49" descr="Parchment"/>
          <p:cNvSpPr>
            <a:spLocks noChangeArrowheads="1"/>
          </p:cNvSpPr>
          <p:nvPr/>
        </p:nvSpPr>
        <p:spPr bwMode="auto">
          <a:xfrm>
            <a:off x="1373188" y="2171700"/>
            <a:ext cx="2589212" cy="714375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800" dirty="0">
                <a:solidFill>
                  <a:schemeClr val="accent2"/>
                </a:solidFill>
                <a:latin typeface="Arial" charset="0"/>
              </a:rPr>
              <a:t>Μια επεκτατική </a:t>
            </a:r>
            <a:br>
              <a:rPr lang="el-GR" sz="1800" dirty="0">
                <a:solidFill>
                  <a:schemeClr val="accent2"/>
                </a:solidFill>
                <a:latin typeface="Arial" charset="0"/>
              </a:rPr>
            </a:br>
            <a:r>
              <a:rPr lang="el-GR" sz="1800" dirty="0">
                <a:solidFill>
                  <a:schemeClr val="accent2"/>
                </a:solidFill>
                <a:latin typeface="Arial" charset="0"/>
              </a:rPr>
              <a:t>δημοσιονομική πολιτική</a:t>
            </a:r>
          </a:p>
        </p:txBody>
      </p:sp>
      <p:sp>
        <p:nvSpPr>
          <p:cNvPr id="560178" name="Text Box 50"/>
          <p:cNvSpPr txBox="1">
            <a:spLocks noChangeArrowheads="1"/>
          </p:cNvSpPr>
          <p:nvPr/>
        </p:nvSpPr>
        <p:spPr bwMode="auto">
          <a:xfrm>
            <a:off x="0" y="2651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276750"/>
                </a:solidFill>
                <a:latin typeface="Arial" charset="0"/>
              </a:rPr>
              <a:t>Οι νομισματικές επιδράσεις μιας αύξησης στις ενέσεις</a:t>
            </a:r>
            <a:endParaRPr lang="en-GB" sz="2800" b="1" dirty="0">
              <a:solidFill>
                <a:srgbClr val="27675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0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0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6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6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6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21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218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Δημοσιονομική πολιτική</a:t>
            </a:r>
            <a:endParaRPr lang="en-GB" dirty="0"/>
          </a:p>
        </p:txBody>
      </p:sp>
      <p:sp>
        <p:nvSpPr>
          <p:cNvPr id="562181" name="Rectangle 5"/>
          <p:cNvSpPr>
            <a:spLocks noGrp="1"/>
          </p:cNvSpPr>
          <p:nvPr>
            <p:ph type="body" idx="1"/>
          </p:nvPr>
        </p:nvSpPr>
        <p:spPr>
          <a:xfrm>
            <a:off x="301625" y="1393372"/>
            <a:ext cx="8534400" cy="402045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Αποτελεσματικότητα των αυτόματων σταθεροποιητών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δυσμενείς επιπτώσεις στην προσφορά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το πρόβλημα της δημοσιονομικής καθυστέρησης</a:t>
            </a:r>
            <a:endParaRPr lang="en-GB" dirty="0">
              <a:solidFill>
                <a:srgbClr val="646B8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Διακριτική πολιτική </a:t>
            </a:r>
            <a:r>
              <a:rPr lang="en-GB" dirty="0" smtClean="0">
                <a:solidFill>
                  <a:srgbClr val="646B86"/>
                </a:solidFill>
              </a:rPr>
              <a:t>: </a:t>
            </a:r>
            <a:r>
              <a:rPr lang="el-GR" dirty="0" smtClean="0">
                <a:solidFill>
                  <a:srgbClr val="646B86"/>
                </a:solidFill>
              </a:rPr>
              <a:t>προβλήματα πρόβλεψης του μεγέθους των επιπτώσεων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επιπτώσεις σε άλλες εισροές και εκροές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παραγκωνισμός</a:t>
            </a:r>
            <a:endParaRPr lang="en-GB" dirty="0">
              <a:solidFill>
                <a:srgbClr val="646B86"/>
              </a:solidFill>
            </a:endParaRPr>
          </a:p>
        </p:txBody>
      </p:sp>
      <p:sp>
        <p:nvSpPr>
          <p:cNvPr id="562182" name="Rectangle 6"/>
          <p:cNvSpPr>
            <a:spLocks/>
          </p:cNvSpPr>
          <p:nvPr/>
        </p:nvSpPr>
        <p:spPr bwMode="auto">
          <a:xfrm>
            <a:off x="301625" y="4825093"/>
            <a:ext cx="8534400" cy="94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ts val="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το μέγεθος των αποτελεσμάτων του πολλαπλασιαστή και επιταχυντή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ts val="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τυχαίες διαταραχές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2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62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2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4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422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Δημοσιονομική πολιτική</a:t>
            </a:r>
            <a:endParaRPr lang="en-GB" dirty="0"/>
          </a:p>
        </p:txBody>
      </p:sp>
      <p:sp>
        <p:nvSpPr>
          <p:cNvPr id="564229" name="Rectangle 5"/>
          <p:cNvSpPr>
            <a:spLocks noGrp="1"/>
          </p:cNvSpPr>
          <p:nvPr>
            <p:ph type="body" idx="1"/>
          </p:nvPr>
        </p:nvSpPr>
        <p:spPr>
          <a:xfrm>
            <a:off x="301625" y="1592263"/>
            <a:ext cx="8534400" cy="48212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l-GR" dirty="0" smtClean="0"/>
              <a:t>Διακριτική δημοσιονομική πολιτική </a:t>
            </a:r>
            <a:r>
              <a:rPr lang="en-GB" dirty="0" smtClean="0"/>
              <a:t>: </a:t>
            </a:r>
            <a:r>
              <a:rPr lang="el-GR" dirty="0" smtClean="0"/>
              <a:t>προβλήματα συγχρονισμού και χρονική υστέρηση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l-GR" dirty="0" smtClean="0"/>
              <a:t>διάφορες χρονικές υστερήσεις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l-GR" dirty="0" smtClean="0"/>
              <a:t>χρονοδιάγραμμα του ετήσιου προϋπολογισμού</a:t>
            </a:r>
            <a:endParaRPr lang="en-GB" dirty="0" smtClean="0"/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l-GR" dirty="0" smtClean="0"/>
              <a:t>πολιτική μπορεί να είναι αποσταθεροποιητική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4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64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64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64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9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6277" name="Line 5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6278" name="Line 6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6279" name="Rectangle 7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566280" name="Rectangle 8"/>
          <p:cNvSpPr>
            <a:spLocks noChangeArrowheads="1"/>
          </p:cNvSpPr>
          <p:nvPr/>
        </p:nvSpPr>
        <p:spPr bwMode="auto">
          <a:xfrm rot="16200000">
            <a:off x="-1126331" y="2616994"/>
            <a:ext cx="279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>
                <a:latin typeface="Arial" charset="0"/>
              </a:rPr>
              <a:t>Real national income</a:t>
            </a:r>
          </a:p>
        </p:txBody>
      </p:sp>
      <p:sp>
        <p:nvSpPr>
          <p:cNvPr id="566281" name="Rectangle 9"/>
          <p:cNvSpPr>
            <a:spLocks noChangeArrowheads="1"/>
          </p:cNvSpPr>
          <p:nvPr/>
        </p:nvSpPr>
        <p:spPr bwMode="auto">
          <a:xfrm>
            <a:off x="4098925" y="6180138"/>
            <a:ext cx="8048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>
                <a:latin typeface="Arial" charset="0"/>
              </a:rPr>
              <a:t>Time</a:t>
            </a:r>
          </a:p>
        </p:txBody>
      </p:sp>
      <p:sp>
        <p:nvSpPr>
          <p:cNvPr id="566282" name="Arc 10"/>
          <p:cNvSpPr>
            <a:spLocks/>
          </p:cNvSpPr>
          <p:nvPr/>
        </p:nvSpPr>
        <p:spPr bwMode="auto">
          <a:xfrm>
            <a:off x="1114425" y="3786188"/>
            <a:ext cx="1400175" cy="1289050"/>
          </a:xfrm>
          <a:custGeom>
            <a:avLst/>
            <a:gdLst>
              <a:gd name="G0" fmla="+- 15651 0 0"/>
              <a:gd name="G1" fmla="+- 0 0 0"/>
              <a:gd name="G2" fmla="+- 21600 0 0"/>
              <a:gd name="T0" fmla="*/ 36307 w 36307"/>
              <a:gd name="T1" fmla="*/ 6314 h 21600"/>
              <a:gd name="T2" fmla="*/ 0 w 36307"/>
              <a:gd name="T3" fmla="*/ 14887 h 21600"/>
              <a:gd name="T4" fmla="*/ 15651 w 363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07" h="21600" fill="none" extrusionOk="0">
                <a:moveTo>
                  <a:pt x="36307" y="6314"/>
                </a:moveTo>
                <a:cubicBezTo>
                  <a:pt x="33531" y="15396"/>
                  <a:pt x="25148" y="21599"/>
                  <a:pt x="15651" y="21600"/>
                </a:cubicBezTo>
                <a:cubicBezTo>
                  <a:pt x="9734" y="21600"/>
                  <a:pt x="4077" y="19173"/>
                  <a:pt x="0" y="14886"/>
                </a:cubicBezTo>
              </a:path>
              <a:path w="36307" h="21600" stroke="0" extrusionOk="0">
                <a:moveTo>
                  <a:pt x="36307" y="6314"/>
                </a:moveTo>
                <a:cubicBezTo>
                  <a:pt x="33531" y="15396"/>
                  <a:pt x="25148" y="21599"/>
                  <a:pt x="15651" y="21600"/>
                </a:cubicBezTo>
                <a:cubicBezTo>
                  <a:pt x="9734" y="21600"/>
                  <a:pt x="4077" y="19173"/>
                  <a:pt x="0" y="14886"/>
                </a:cubicBezTo>
                <a:lnTo>
                  <a:pt x="15651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6283" name="Arc 11"/>
          <p:cNvSpPr>
            <a:spLocks/>
          </p:cNvSpPr>
          <p:nvPr/>
        </p:nvSpPr>
        <p:spPr bwMode="auto">
          <a:xfrm>
            <a:off x="2498725" y="3201988"/>
            <a:ext cx="1784350" cy="1435100"/>
          </a:xfrm>
          <a:custGeom>
            <a:avLst/>
            <a:gdLst>
              <a:gd name="G0" fmla="+- 20652 0 0"/>
              <a:gd name="G1" fmla="+- 21600 0 0"/>
              <a:gd name="G2" fmla="+- 21600 0 0"/>
              <a:gd name="T0" fmla="*/ 0 w 36280"/>
              <a:gd name="T1" fmla="*/ 15272 h 21600"/>
              <a:gd name="T2" fmla="*/ 36280 w 36280"/>
              <a:gd name="T3" fmla="*/ 6689 h 21600"/>
              <a:gd name="T4" fmla="*/ 20652 w 3628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280" h="21600" fill="none" extrusionOk="0">
                <a:moveTo>
                  <a:pt x="-1" y="15271"/>
                </a:moveTo>
                <a:cubicBezTo>
                  <a:pt x="2780" y="6196"/>
                  <a:pt x="11160" y="-1"/>
                  <a:pt x="20652" y="0"/>
                </a:cubicBezTo>
                <a:cubicBezTo>
                  <a:pt x="26556" y="0"/>
                  <a:pt x="32203" y="2417"/>
                  <a:pt x="36279" y="6689"/>
                </a:cubicBezTo>
              </a:path>
              <a:path w="36280" h="21600" stroke="0" extrusionOk="0">
                <a:moveTo>
                  <a:pt x="-1" y="15271"/>
                </a:moveTo>
                <a:cubicBezTo>
                  <a:pt x="2780" y="6196"/>
                  <a:pt x="11160" y="-1"/>
                  <a:pt x="20652" y="0"/>
                </a:cubicBezTo>
                <a:cubicBezTo>
                  <a:pt x="26556" y="0"/>
                  <a:pt x="32203" y="2417"/>
                  <a:pt x="36279" y="6689"/>
                </a:cubicBezTo>
                <a:lnTo>
                  <a:pt x="20652" y="2160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6284" name="Arc 12"/>
          <p:cNvSpPr>
            <a:spLocks/>
          </p:cNvSpPr>
          <p:nvPr/>
        </p:nvSpPr>
        <p:spPr bwMode="auto">
          <a:xfrm>
            <a:off x="4283075" y="2765425"/>
            <a:ext cx="1428750" cy="1309688"/>
          </a:xfrm>
          <a:custGeom>
            <a:avLst/>
            <a:gdLst>
              <a:gd name="G0" fmla="+- 15664 0 0"/>
              <a:gd name="G1" fmla="+- 0 0 0"/>
              <a:gd name="G2" fmla="+- 21600 0 0"/>
              <a:gd name="T0" fmla="*/ 36318 w 36318"/>
              <a:gd name="T1" fmla="*/ 6323 h 21600"/>
              <a:gd name="T2" fmla="*/ 0 w 36318"/>
              <a:gd name="T3" fmla="*/ 14872 h 21600"/>
              <a:gd name="T4" fmla="*/ 15664 w 36318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18" h="21600" fill="none" extrusionOk="0">
                <a:moveTo>
                  <a:pt x="36317" y="6322"/>
                </a:moveTo>
                <a:cubicBezTo>
                  <a:pt x="33538" y="15400"/>
                  <a:pt x="25157" y="21599"/>
                  <a:pt x="15664" y="21600"/>
                </a:cubicBezTo>
                <a:cubicBezTo>
                  <a:pt x="9740" y="21600"/>
                  <a:pt x="4077" y="19167"/>
                  <a:pt x="-1" y="14872"/>
                </a:cubicBezTo>
              </a:path>
              <a:path w="36318" h="21600" stroke="0" extrusionOk="0">
                <a:moveTo>
                  <a:pt x="36317" y="6322"/>
                </a:moveTo>
                <a:cubicBezTo>
                  <a:pt x="33538" y="15400"/>
                  <a:pt x="25157" y="21599"/>
                  <a:pt x="15664" y="21600"/>
                </a:cubicBezTo>
                <a:cubicBezTo>
                  <a:pt x="9740" y="21600"/>
                  <a:pt x="4077" y="19167"/>
                  <a:pt x="-1" y="14872"/>
                </a:cubicBezTo>
                <a:lnTo>
                  <a:pt x="15664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6285" name="Arc 13"/>
          <p:cNvSpPr>
            <a:spLocks/>
          </p:cNvSpPr>
          <p:nvPr/>
        </p:nvSpPr>
        <p:spPr bwMode="auto">
          <a:xfrm>
            <a:off x="5707063" y="2378075"/>
            <a:ext cx="1841500" cy="1139825"/>
          </a:xfrm>
          <a:custGeom>
            <a:avLst/>
            <a:gdLst>
              <a:gd name="G0" fmla="+- 20464 0 0"/>
              <a:gd name="G1" fmla="+- 21600 0 0"/>
              <a:gd name="G2" fmla="+- 21600 0 0"/>
              <a:gd name="T0" fmla="*/ 0 w 36079"/>
              <a:gd name="T1" fmla="*/ 14687 h 21600"/>
              <a:gd name="T2" fmla="*/ 36079 w 36079"/>
              <a:gd name="T3" fmla="*/ 6676 h 21600"/>
              <a:gd name="T4" fmla="*/ 20464 w 3607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079" h="21600" fill="none" extrusionOk="0">
                <a:moveTo>
                  <a:pt x="0" y="14687"/>
                </a:moveTo>
                <a:cubicBezTo>
                  <a:pt x="2965" y="5909"/>
                  <a:pt x="11198" y="-1"/>
                  <a:pt x="20464" y="0"/>
                </a:cubicBezTo>
                <a:cubicBezTo>
                  <a:pt x="26362" y="0"/>
                  <a:pt x="32003" y="2411"/>
                  <a:pt x="36079" y="6675"/>
                </a:cubicBezTo>
              </a:path>
              <a:path w="36079" h="21600" stroke="0" extrusionOk="0">
                <a:moveTo>
                  <a:pt x="0" y="14687"/>
                </a:moveTo>
                <a:cubicBezTo>
                  <a:pt x="2965" y="5909"/>
                  <a:pt x="11198" y="-1"/>
                  <a:pt x="20464" y="0"/>
                </a:cubicBezTo>
                <a:cubicBezTo>
                  <a:pt x="26362" y="0"/>
                  <a:pt x="32003" y="2411"/>
                  <a:pt x="36079" y="6675"/>
                </a:cubicBezTo>
                <a:lnTo>
                  <a:pt x="20464" y="2160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6286" name="Arc 14"/>
          <p:cNvSpPr>
            <a:spLocks/>
          </p:cNvSpPr>
          <p:nvPr/>
        </p:nvSpPr>
        <p:spPr bwMode="auto">
          <a:xfrm rot="21360000">
            <a:off x="7507288" y="1758950"/>
            <a:ext cx="661987" cy="1373188"/>
          </a:xfrm>
          <a:custGeom>
            <a:avLst/>
            <a:gdLst>
              <a:gd name="G0" fmla="+- 16271 0 0"/>
              <a:gd name="G1" fmla="+- 0 0 0"/>
              <a:gd name="G2" fmla="+- 21600 0 0"/>
              <a:gd name="T0" fmla="*/ 11865 w 16271"/>
              <a:gd name="T1" fmla="*/ 21146 h 21146"/>
              <a:gd name="T2" fmla="*/ 0 w 16271"/>
              <a:gd name="T3" fmla="*/ 14206 h 21146"/>
              <a:gd name="T4" fmla="*/ 16271 w 16271"/>
              <a:gd name="T5" fmla="*/ 0 h 2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71" h="21146" fill="none" extrusionOk="0">
                <a:moveTo>
                  <a:pt x="11865" y="21145"/>
                </a:moveTo>
                <a:cubicBezTo>
                  <a:pt x="7259" y="20186"/>
                  <a:pt x="3093" y="17749"/>
                  <a:pt x="-1" y="14206"/>
                </a:cubicBezTo>
              </a:path>
              <a:path w="16271" h="21146" stroke="0" extrusionOk="0">
                <a:moveTo>
                  <a:pt x="11865" y="21145"/>
                </a:moveTo>
                <a:cubicBezTo>
                  <a:pt x="7259" y="20186"/>
                  <a:pt x="3093" y="17749"/>
                  <a:pt x="-1" y="14206"/>
                </a:cubicBezTo>
                <a:lnTo>
                  <a:pt x="16271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6287" name="Rectangle 15"/>
          <p:cNvSpPr>
            <a:spLocks noChangeArrowheads="1"/>
          </p:cNvSpPr>
          <p:nvPr/>
        </p:nvSpPr>
        <p:spPr bwMode="auto">
          <a:xfrm>
            <a:off x="1673225" y="50752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566288" name="Rectangle 16"/>
          <p:cNvSpPr>
            <a:spLocks noChangeArrowheads="1"/>
          </p:cNvSpPr>
          <p:nvPr/>
        </p:nvSpPr>
        <p:spPr bwMode="auto">
          <a:xfrm>
            <a:off x="2559050" y="41243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sp>
        <p:nvSpPr>
          <p:cNvPr id="566289" name="Rectangle 17"/>
          <p:cNvSpPr>
            <a:spLocks noChangeArrowheads="1"/>
          </p:cNvSpPr>
          <p:nvPr/>
        </p:nvSpPr>
        <p:spPr bwMode="auto">
          <a:xfrm>
            <a:off x="3302000" y="28368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solidFill>
                  <a:schemeClr val="hlink"/>
                </a:solidFill>
                <a:latin typeface="Arial" charset="0"/>
              </a:rPr>
              <a:t>3</a:t>
            </a:r>
          </a:p>
        </p:txBody>
      </p:sp>
      <p:sp>
        <p:nvSpPr>
          <p:cNvPr id="566290" name="Rectangle 18"/>
          <p:cNvSpPr>
            <a:spLocks noChangeArrowheads="1"/>
          </p:cNvSpPr>
          <p:nvPr/>
        </p:nvSpPr>
        <p:spPr bwMode="auto">
          <a:xfrm>
            <a:off x="4364038" y="329088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latin typeface="Arial" charset="0"/>
              </a:rPr>
              <a:t>4</a:t>
            </a:r>
          </a:p>
        </p:txBody>
      </p:sp>
      <p:sp>
        <p:nvSpPr>
          <p:cNvPr id="566291" name="Rectangle 19"/>
          <p:cNvSpPr>
            <a:spLocks noChangeArrowheads="1"/>
          </p:cNvSpPr>
          <p:nvPr/>
        </p:nvSpPr>
        <p:spPr bwMode="auto">
          <a:xfrm>
            <a:off x="4819650" y="41576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566292" name="Rectangle 20"/>
          <p:cNvSpPr>
            <a:spLocks noChangeArrowheads="1"/>
          </p:cNvSpPr>
          <p:nvPr/>
        </p:nvSpPr>
        <p:spPr bwMode="auto">
          <a:xfrm>
            <a:off x="5757863" y="312261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sp>
        <p:nvSpPr>
          <p:cNvPr id="566293" name="Rectangle 21"/>
          <p:cNvSpPr>
            <a:spLocks noChangeArrowheads="1"/>
          </p:cNvSpPr>
          <p:nvPr/>
        </p:nvSpPr>
        <p:spPr bwMode="auto">
          <a:xfrm>
            <a:off x="6551613" y="194786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solidFill>
                  <a:schemeClr val="hlink"/>
                </a:solidFill>
                <a:latin typeface="Arial" charset="0"/>
              </a:rPr>
              <a:t>3</a:t>
            </a:r>
          </a:p>
        </p:txBody>
      </p:sp>
      <p:sp>
        <p:nvSpPr>
          <p:cNvPr id="566294" name="Rectangle 22"/>
          <p:cNvSpPr>
            <a:spLocks noChangeArrowheads="1"/>
          </p:cNvSpPr>
          <p:nvPr/>
        </p:nvSpPr>
        <p:spPr bwMode="auto">
          <a:xfrm>
            <a:off x="7613650" y="25558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latin typeface="Arial" charset="0"/>
              </a:rPr>
              <a:t>4</a:t>
            </a:r>
          </a:p>
        </p:txBody>
      </p:sp>
      <p:grpSp>
        <p:nvGrpSpPr>
          <p:cNvPr id="566295" name="Group 23"/>
          <p:cNvGrpSpPr>
            <a:grpSpLocks/>
          </p:cNvGrpSpPr>
          <p:nvPr/>
        </p:nvGrpSpPr>
        <p:grpSpPr bwMode="auto">
          <a:xfrm>
            <a:off x="1501775" y="869950"/>
            <a:ext cx="5262568" cy="915307"/>
            <a:chOff x="946" y="548"/>
            <a:chExt cx="3315" cy="327"/>
          </a:xfrm>
        </p:grpSpPr>
        <p:sp>
          <p:nvSpPr>
            <p:cNvPr id="566296" name="AutoShape 24" descr="Parchment"/>
            <p:cNvSpPr>
              <a:spLocks noChangeArrowheads="1"/>
            </p:cNvSpPr>
            <p:nvPr/>
          </p:nvSpPr>
          <p:spPr bwMode="auto">
            <a:xfrm>
              <a:off x="946" y="548"/>
              <a:ext cx="2750" cy="327"/>
            </a:xfrm>
            <a:prstGeom prst="roundRect">
              <a:avLst>
                <a:gd name="adj" fmla="val 12495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6297" name="Line 25"/>
            <p:cNvSpPr>
              <a:spLocks noChangeShapeType="1"/>
            </p:cNvSpPr>
            <p:nvPr/>
          </p:nvSpPr>
          <p:spPr bwMode="auto">
            <a:xfrm flipV="1">
              <a:off x="1058" y="717"/>
              <a:ext cx="507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6298" name="Rectangle 26"/>
            <p:cNvSpPr>
              <a:spLocks noChangeArrowheads="1"/>
            </p:cNvSpPr>
            <p:nvPr/>
          </p:nvSpPr>
          <p:spPr bwMode="auto">
            <a:xfrm>
              <a:off x="1622" y="591"/>
              <a:ext cx="263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defTabSz="762000"/>
              <a:r>
                <a:rPr lang="el-GR" sz="1700" dirty="0" smtClean="0">
                  <a:solidFill>
                    <a:schemeClr val="tx2"/>
                  </a:solidFill>
                  <a:latin typeface="Arial" charset="0"/>
                </a:rPr>
                <a:t>Μονοπάτι</a:t>
              </a:r>
              <a:r>
                <a:rPr lang="en-GB" sz="1700" dirty="0" smtClean="0">
                  <a:solidFill>
                    <a:schemeClr val="tx2"/>
                  </a:solidFill>
                  <a:latin typeface="Arial" charset="0"/>
                </a:rPr>
                <a:t> (</a:t>
              </a:r>
              <a:r>
                <a:rPr lang="el-GR" sz="1700" dirty="0" smtClean="0">
                  <a:solidFill>
                    <a:schemeClr val="tx2"/>
                  </a:solidFill>
                  <a:latin typeface="Arial" charset="0"/>
                </a:rPr>
                <a:t>α</a:t>
              </a:r>
              <a:r>
                <a:rPr lang="en-GB" sz="1700" dirty="0" smtClean="0">
                  <a:solidFill>
                    <a:schemeClr val="tx2"/>
                  </a:solidFill>
                  <a:latin typeface="Arial" charset="0"/>
                </a:rPr>
                <a:t>): </a:t>
              </a:r>
              <a:r>
                <a:rPr lang="el-GR" sz="1700" dirty="0" smtClean="0">
                  <a:solidFill>
                    <a:schemeClr val="tx2"/>
                  </a:solidFill>
                  <a:latin typeface="Arial" charset="0"/>
                </a:rPr>
                <a:t>χωρίς κυβερνητική </a:t>
              </a:r>
            </a:p>
            <a:p>
              <a:pPr defTabSz="762000"/>
              <a:r>
                <a:rPr lang="el-GR" sz="1700" dirty="0" smtClean="0">
                  <a:solidFill>
                    <a:schemeClr val="tx2"/>
                  </a:solidFill>
                  <a:latin typeface="Arial" charset="0"/>
                </a:rPr>
                <a:t>                       παρέμβαση </a:t>
              </a:r>
              <a:endParaRPr lang="en-GB" sz="1700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sp>
        <p:nvSpPr>
          <p:cNvPr id="566299" name="Text Box 27"/>
          <p:cNvSpPr txBox="1">
            <a:spLocks noChangeArrowheads="1"/>
          </p:cNvSpPr>
          <p:nvPr/>
        </p:nvSpPr>
        <p:spPr bwMode="auto">
          <a:xfrm>
            <a:off x="0" y="127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 smtClean="0">
                <a:solidFill>
                  <a:srgbClr val="235B47"/>
                </a:solidFill>
                <a:latin typeface="Arial" charset="0"/>
              </a:rPr>
              <a:t>Δημοσιονομική πολιτική</a:t>
            </a:r>
            <a:r>
              <a:rPr lang="en-GB" sz="2800" b="1" dirty="0" smtClean="0">
                <a:solidFill>
                  <a:srgbClr val="235B47"/>
                </a:solidFill>
                <a:latin typeface="Arial" charset="0"/>
              </a:rPr>
              <a:t>: </a:t>
            </a:r>
            <a:r>
              <a:rPr lang="el-GR" sz="2800" b="1" dirty="0" smtClean="0">
                <a:solidFill>
                  <a:srgbClr val="235B47"/>
                </a:solidFill>
                <a:latin typeface="Arial" charset="0"/>
              </a:rPr>
              <a:t>σταθεροποίηση ή αποσταθεροποίηση;</a:t>
            </a:r>
            <a:endParaRPr lang="en-GB" sz="2800" b="1" dirty="0">
              <a:solidFill>
                <a:srgbClr val="235B47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6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6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24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25" name="Line 5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26" name="Line 6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27" name="Rectangle 7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568328" name="Rectangle 8"/>
          <p:cNvSpPr>
            <a:spLocks noChangeArrowheads="1"/>
          </p:cNvSpPr>
          <p:nvPr/>
        </p:nvSpPr>
        <p:spPr bwMode="auto">
          <a:xfrm rot="16200000">
            <a:off x="-1126331" y="2616994"/>
            <a:ext cx="279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>
                <a:latin typeface="Arial" charset="0"/>
              </a:rPr>
              <a:t>Real national income</a:t>
            </a:r>
          </a:p>
        </p:txBody>
      </p:sp>
      <p:sp>
        <p:nvSpPr>
          <p:cNvPr id="568329" name="Rectangle 9"/>
          <p:cNvSpPr>
            <a:spLocks noChangeArrowheads="1"/>
          </p:cNvSpPr>
          <p:nvPr/>
        </p:nvSpPr>
        <p:spPr bwMode="auto">
          <a:xfrm>
            <a:off x="4098925" y="6180138"/>
            <a:ext cx="8048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>
                <a:latin typeface="Arial" charset="0"/>
              </a:rPr>
              <a:t>Time</a:t>
            </a:r>
          </a:p>
        </p:txBody>
      </p:sp>
      <p:sp>
        <p:nvSpPr>
          <p:cNvPr id="568330" name="Rectangle 10"/>
          <p:cNvSpPr>
            <a:spLocks noChangeArrowheads="1"/>
          </p:cNvSpPr>
          <p:nvPr/>
        </p:nvSpPr>
        <p:spPr bwMode="auto">
          <a:xfrm>
            <a:off x="1673225" y="50752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568331" name="Rectangle 11"/>
          <p:cNvSpPr>
            <a:spLocks noChangeArrowheads="1"/>
          </p:cNvSpPr>
          <p:nvPr/>
        </p:nvSpPr>
        <p:spPr bwMode="auto">
          <a:xfrm>
            <a:off x="2559050" y="41243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sp>
        <p:nvSpPr>
          <p:cNvPr id="568332" name="Rectangle 12"/>
          <p:cNvSpPr>
            <a:spLocks noChangeArrowheads="1"/>
          </p:cNvSpPr>
          <p:nvPr/>
        </p:nvSpPr>
        <p:spPr bwMode="auto">
          <a:xfrm>
            <a:off x="3302000" y="28368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solidFill>
                  <a:schemeClr val="hlink"/>
                </a:solidFill>
                <a:latin typeface="Arial" charset="0"/>
              </a:rPr>
              <a:t>3</a:t>
            </a:r>
          </a:p>
        </p:txBody>
      </p:sp>
      <p:sp>
        <p:nvSpPr>
          <p:cNvPr id="568333" name="Rectangle 13"/>
          <p:cNvSpPr>
            <a:spLocks noChangeArrowheads="1"/>
          </p:cNvSpPr>
          <p:nvPr/>
        </p:nvSpPr>
        <p:spPr bwMode="auto">
          <a:xfrm>
            <a:off x="4364038" y="329088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latin typeface="Arial" charset="0"/>
              </a:rPr>
              <a:t>4</a:t>
            </a:r>
          </a:p>
        </p:txBody>
      </p:sp>
      <p:sp>
        <p:nvSpPr>
          <p:cNvPr id="568334" name="Rectangle 14"/>
          <p:cNvSpPr>
            <a:spLocks noChangeArrowheads="1"/>
          </p:cNvSpPr>
          <p:nvPr/>
        </p:nvSpPr>
        <p:spPr bwMode="auto">
          <a:xfrm>
            <a:off x="4819650" y="41576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568335" name="Rectangle 15"/>
          <p:cNvSpPr>
            <a:spLocks noChangeArrowheads="1"/>
          </p:cNvSpPr>
          <p:nvPr/>
        </p:nvSpPr>
        <p:spPr bwMode="auto">
          <a:xfrm>
            <a:off x="5757863" y="312261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sp>
        <p:nvSpPr>
          <p:cNvPr id="568336" name="Rectangle 16"/>
          <p:cNvSpPr>
            <a:spLocks noChangeArrowheads="1"/>
          </p:cNvSpPr>
          <p:nvPr/>
        </p:nvSpPr>
        <p:spPr bwMode="auto">
          <a:xfrm>
            <a:off x="6551613" y="194786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solidFill>
                  <a:schemeClr val="hlink"/>
                </a:solidFill>
                <a:latin typeface="Arial" charset="0"/>
              </a:rPr>
              <a:t>3</a:t>
            </a:r>
          </a:p>
        </p:txBody>
      </p:sp>
      <p:sp>
        <p:nvSpPr>
          <p:cNvPr id="568337" name="Rectangle 17"/>
          <p:cNvSpPr>
            <a:spLocks noChangeArrowheads="1"/>
          </p:cNvSpPr>
          <p:nvPr/>
        </p:nvSpPr>
        <p:spPr bwMode="auto">
          <a:xfrm>
            <a:off x="7613650" y="25558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latin typeface="Arial" charset="0"/>
              </a:rPr>
              <a:t>4</a:t>
            </a:r>
          </a:p>
        </p:txBody>
      </p:sp>
      <p:sp>
        <p:nvSpPr>
          <p:cNvPr id="568338" name="Arc 18"/>
          <p:cNvSpPr>
            <a:spLocks/>
          </p:cNvSpPr>
          <p:nvPr/>
        </p:nvSpPr>
        <p:spPr bwMode="auto">
          <a:xfrm>
            <a:off x="4351338" y="3117850"/>
            <a:ext cx="1355725" cy="766763"/>
          </a:xfrm>
          <a:custGeom>
            <a:avLst/>
            <a:gdLst>
              <a:gd name="G0" fmla="+- 12689 0 0"/>
              <a:gd name="G1" fmla="+- 0 0 0"/>
              <a:gd name="G2" fmla="+- 21600 0 0"/>
              <a:gd name="T0" fmla="*/ 34277 w 34277"/>
              <a:gd name="T1" fmla="*/ 721 h 21600"/>
              <a:gd name="T2" fmla="*/ 0 w 34277"/>
              <a:gd name="T3" fmla="*/ 17480 h 21600"/>
              <a:gd name="T4" fmla="*/ 12689 w 3427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77" h="21600" fill="none" extrusionOk="0">
                <a:moveTo>
                  <a:pt x="34276" y="720"/>
                </a:moveTo>
                <a:cubicBezTo>
                  <a:pt x="33888" y="12363"/>
                  <a:pt x="24337" y="21599"/>
                  <a:pt x="12689" y="21600"/>
                </a:cubicBezTo>
                <a:cubicBezTo>
                  <a:pt x="8130" y="21600"/>
                  <a:pt x="3688" y="20157"/>
                  <a:pt x="0" y="17479"/>
                </a:cubicBezTo>
              </a:path>
              <a:path w="34277" h="21600" stroke="0" extrusionOk="0">
                <a:moveTo>
                  <a:pt x="34276" y="720"/>
                </a:moveTo>
                <a:cubicBezTo>
                  <a:pt x="33888" y="12363"/>
                  <a:pt x="24337" y="21599"/>
                  <a:pt x="12689" y="21600"/>
                </a:cubicBezTo>
                <a:cubicBezTo>
                  <a:pt x="8130" y="21600"/>
                  <a:pt x="3688" y="20157"/>
                  <a:pt x="0" y="17479"/>
                </a:cubicBezTo>
                <a:lnTo>
                  <a:pt x="12689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39" name="Arc 19"/>
          <p:cNvSpPr>
            <a:spLocks/>
          </p:cNvSpPr>
          <p:nvPr/>
        </p:nvSpPr>
        <p:spPr bwMode="auto">
          <a:xfrm>
            <a:off x="2449513" y="3503613"/>
            <a:ext cx="2016125" cy="989012"/>
          </a:xfrm>
          <a:custGeom>
            <a:avLst/>
            <a:gdLst>
              <a:gd name="G0" fmla="+- 20649 0 0"/>
              <a:gd name="G1" fmla="+- 21600 0 0"/>
              <a:gd name="G2" fmla="+- 21600 0 0"/>
              <a:gd name="T0" fmla="*/ 0 w 36273"/>
              <a:gd name="T1" fmla="*/ 15262 h 21600"/>
              <a:gd name="T2" fmla="*/ 36273 w 36273"/>
              <a:gd name="T3" fmla="*/ 6686 h 21600"/>
              <a:gd name="T4" fmla="*/ 20649 w 3627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273" h="21600" fill="none" extrusionOk="0">
                <a:moveTo>
                  <a:pt x="-1" y="15261"/>
                </a:moveTo>
                <a:cubicBezTo>
                  <a:pt x="2783" y="6191"/>
                  <a:pt x="11161" y="-1"/>
                  <a:pt x="20649" y="0"/>
                </a:cubicBezTo>
                <a:cubicBezTo>
                  <a:pt x="26551" y="0"/>
                  <a:pt x="32197" y="2415"/>
                  <a:pt x="36273" y="6685"/>
                </a:cubicBezTo>
              </a:path>
              <a:path w="36273" h="21600" stroke="0" extrusionOk="0">
                <a:moveTo>
                  <a:pt x="-1" y="15261"/>
                </a:moveTo>
                <a:cubicBezTo>
                  <a:pt x="2783" y="6191"/>
                  <a:pt x="11161" y="-1"/>
                  <a:pt x="20649" y="0"/>
                </a:cubicBezTo>
                <a:cubicBezTo>
                  <a:pt x="26551" y="0"/>
                  <a:pt x="32197" y="2415"/>
                  <a:pt x="36273" y="6685"/>
                </a:cubicBezTo>
                <a:lnTo>
                  <a:pt x="20649" y="2160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40" name="Arc 20"/>
          <p:cNvSpPr>
            <a:spLocks/>
          </p:cNvSpPr>
          <p:nvPr/>
        </p:nvSpPr>
        <p:spPr bwMode="auto">
          <a:xfrm>
            <a:off x="1112838" y="3759200"/>
            <a:ext cx="1409700" cy="1012825"/>
          </a:xfrm>
          <a:custGeom>
            <a:avLst/>
            <a:gdLst>
              <a:gd name="G0" fmla="+- 12704 0 0"/>
              <a:gd name="G1" fmla="+- 0 0 0"/>
              <a:gd name="G2" fmla="+- 21600 0 0"/>
              <a:gd name="T0" fmla="*/ 33365 w 33365"/>
              <a:gd name="T1" fmla="*/ 6301 h 21600"/>
              <a:gd name="T2" fmla="*/ 0 w 33365"/>
              <a:gd name="T3" fmla="*/ 17469 h 21600"/>
              <a:gd name="T4" fmla="*/ 12704 w 3336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365" h="21600" fill="none" extrusionOk="0">
                <a:moveTo>
                  <a:pt x="33364" y="6300"/>
                </a:moveTo>
                <a:cubicBezTo>
                  <a:pt x="30592" y="15389"/>
                  <a:pt x="22206" y="21599"/>
                  <a:pt x="12704" y="21600"/>
                </a:cubicBezTo>
                <a:cubicBezTo>
                  <a:pt x="8139" y="21600"/>
                  <a:pt x="3691" y="20153"/>
                  <a:pt x="-1" y="17469"/>
                </a:cubicBezTo>
              </a:path>
              <a:path w="33365" h="21600" stroke="0" extrusionOk="0">
                <a:moveTo>
                  <a:pt x="33364" y="6300"/>
                </a:moveTo>
                <a:cubicBezTo>
                  <a:pt x="30592" y="15389"/>
                  <a:pt x="22206" y="21599"/>
                  <a:pt x="12704" y="21600"/>
                </a:cubicBezTo>
                <a:cubicBezTo>
                  <a:pt x="8139" y="21600"/>
                  <a:pt x="3691" y="20153"/>
                  <a:pt x="-1" y="17469"/>
                </a:cubicBezTo>
                <a:lnTo>
                  <a:pt x="12704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41" name="Arc 21"/>
          <p:cNvSpPr>
            <a:spLocks/>
          </p:cNvSpPr>
          <p:nvPr/>
        </p:nvSpPr>
        <p:spPr bwMode="auto">
          <a:xfrm rot="21420000">
            <a:off x="5640388" y="2790825"/>
            <a:ext cx="1992312" cy="738188"/>
          </a:xfrm>
          <a:custGeom>
            <a:avLst/>
            <a:gdLst>
              <a:gd name="G0" fmla="+- 20657 0 0"/>
              <a:gd name="G1" fmla="+- 21600 0 0"/>
              <a:gd name="G2" fmla="+- 21600 0 0"/>
              <a:gd name="T0" fmla="*/ 0 w 36278"/>
              <a:gd name="T1" fmla="*/ 15288 h 21600"/>
              <a:gd name="T2" fmla="*/ 36278 w 36278"/>
              <a:gd name="T3" fmla="*/ 6682 h 21600"/>
              <a:gd name="T4" fmla="*/ 20657 w 362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278" h="21600" fill="none" extrusionOk="0">
                <a:moveTo>
                  <a:pt x="-1" y="15287"/>
                </a:moveTo>
                <a:cubicBezTo>
                  <a:pt x="2775" y="6204"/>
                  <a:pt x="11158" y="-1"/>
                  <a:pt x="20657" y="0"/>
                </a:cubicBezTo>
                <a:cubicBezTo>
                  <a:pt x="26558" y="0"/>
                  <a:pt x="32202" y="2414"/>
                  <a:pt x="36277" y="6682"/>
                </a:cubicBezTo>
              </a:path>
              <a:path w="36278" h="21600" stroke="0" extrusionOk="0">
                <a:moveTo>
                  <a:pt x="-1" y="15287"/>
                </a:moveTo>
                <a:cubicBezTo>
                  <a:pt x="2775" y="6204"/>
                  <a:pt x="11158" y="-1"/>
                  <a:pt x="20657" y="0"/>
                </a:cubicBezTo>
                <a:cubicBezTo>
                  <a:pt x="26558" y="0"/>
                  <a:pt x="32202" y="2414"/>
                  <a:pt x="36277" y="6682"/>
                </a:cubicBezTo>
                <a:lnTo>
                  <a:pt x="20657" y="2160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42" name="Arc 22"/>
          <p:cNvSpPr>
            <a:spLocks/>
          </p:cNvSpPr>
          <p:nvPr/>
        </p:nvSpPr>
        <p:spPr bwMode="auto">
          <a:xfrm rot="19620000">
            <a:off x="7489825" y="2124075"/>
            <a:ext cx="550863" cy="984250"/>
          </a:xfrm>
          <a:custGeom>
            <a:avLst/>
            <a:gdLst>
              <a:gd name="G0" fmla="+- 12704 0 0"/>
              <a:gd name="G1" fmla="+- 0 0 0"/>
              <a:gd name="G2" fmla="+- 21600 0 0"/>
              <a:gd name="T0" fmla="*/ 7615 w 12704"/>
              <a:gd name="T1" fmla="*/ 20992 h 20992"/>
              <a:gd name="T2" fmla="*/ 0 w 12704"/>
              <a:gd name="T3" fmla="*/ 17469 h 20992"/>
              <a:gd name="T4" fmla="*/ 12704 w 12704"/>
              <a:gd name="T5" fmla="*/ 0 h 20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04" h="20992" fill="none" extrusionOk="0">
                <a:moveTo>
                  <a:pt x="7615" y="20991"/>
                </a:moveTo>
                <a:cubicBezTo>
                  <a:pt x="4870" y="20326"/>
                  <a:pt x="2283" y="19129"/>
                  <a:pt x="-1" y="17469"/>
                </a:cubicBezTo>
              </a:path>
              <a:path w="12704" h="20992" stroke="0" extrusionOk="0">
                <a:moveTo>
                  <a:pt x="7615" y="20991"/>
                </a:moveTo>
                <a:cubicBezTo>
                  <a:pt x="4870" y="20326"/>
                  <a:pt x="2283" y="19129"/>
                  <a:pt x="-1" y="17469"/>
                </a:cubicBezTo>
                <a:lnTo>
                  <a:pt x="12704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43" name="Arc 23"/>
          <p:cNvSpPr>
            <a:spLocks/>
          </p:cNvSpPr>
          <p:nvPr/>
        </p:nvSpPr>
        <p:spPr bwMode="auto">
          <a:xfrm>
            <a:off x="1114425" y="3786188"/>
            <a:ext cx="1400175" cy="1289050"/>
          </a:xfrm>
          <a:custGeom>
            <a:avLst/>
            <a:gdLst>
              <a:gd name="G0" fmla="+- 15651 0 0"/>
              <a:gd name="G1" fmla="+- 0 0 0"/>
              <a:gd name="G2" fmla="+- 21600 0 0"/>
              <a:gd name="T0" fmla="*/ 36307 w 36307"/>
              <a:gd name="T1" fmla="*/ 6314 h 21600"/>
              <a:gd name="T2" fmla="*/ 0 w 36307"/>
              <a:gd name="T3" fmla="*/ 14887 h 21600"/>
              <a:gd name="T4" fmla="*/ 15651 w 363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07" h="21600" fill="none" extrusionOk="0">
                <a:moveTo>
                  <a:pt x="36307" y="6314"/>
                </a:moveTo>
                <a:cubicBezTo>
                  <a:pt x="33531" y="15396"/>
                  <a:pt x="25148" y="21599"/>
                  <a:pt x="15651" y="21600"/>
                </a:cubicBezTo>
                <a:cubicBezTo>
                  <a:pt x="9734" y="21600"/>
                  <a:pt x="4077" y="19173"/>
                  <a:pt x="0" y="14886"/>
                </a:cubicBezTo>
              </a:path>
              <a:path w="36307" h="21600" stroke="0" extrusionOk="0">
                <a:moveTo>
                  <a:pt x="36307" y="6314"/>
                </a:moveTo>
                <a:cubicBezTo>
                  <a:pt x="33531" y="15396"/>
                  <a:pt x="25148" y="21599"/>
                  <a:pt x="15651" y="21600"/>
                </a:cubicBezTo>
                <a:cubicBezTo>
                  <a:pt x="9734" y="21600"/>
                  <a:pt x="4077" y="19173"/>
                  <a:pt x="0" y="14886"/>
                </a:cubicBezTo>
                <a:lnTo>
                  <a:pt x="15651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44" name="Arc 24"/>
          <p:cNvSpPr>
            <a:spLocks/>
          </p:cNvSpPr>
          <p:nvPr/>
        </p:nvSpPr>
        <p:spPr bwMode="auto">
          <a:xfrm>
            <a:off x="2498725" y="3201988"/>
            <a:ext cx="1784350" cy="1435100"/>
          </a:xfrm>
          <a:custGeom>
            <a:avLst/>
            <a:gdLst>
              <a:gd name="G0" fmla="+- 20652 0 0"/>
              <a:gd name="G1" fmla="+- 21600 0 0"/>
              <a:gd name="G2" fmla="+- 21600 0 0"/>
              <a:gd name="T0" fmla="*/ 0 w 36280"/>
              <a:gd name="T1" fmla="*/ 15272 h 21600"/>
              <a:gd name="T2" fmla="*/ 36280 w 36280"/>
              <a:gd name="T3" fmla="*/ 6689 h 21600"/>
              <a:gd name="T4" fmla="*/ 20652 w 3628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280" h="21600" fill="none" extrusionOk="0">
                <a:moveTo>
                  <a:pt x="-1" y="15271"/>
                </a:moveTo>
                <a:cubicBezTo>
                  <a:pt x="2780" y="6196"/>
                  <a:pt x="11160" y="-1"/>
                  <a:pt x="20652" y="0"/>
                </a:cubicBezTo>
                <a:cubicBezTo>
                  <a:pt x="26556" y="0"/>
                  <a:pt x="32203" y="2417"/>
                  <a:pt x="36279" y="6689"/>
                </a:cubicBezTo>
              </a:path>
              <a:path w="36280" h="21600" stroke="0" extrusionOk="0">
                <a:moveTo>
                  <a:pt x="-1" y="15271"/>
                </a:moveTo>
                <a:cubicBezTo>
                  <a:pt x="2780" y="6196"/>
                  <a:pt x="11160" y="-1"/>
                  <a:pt x="20652" y="0"/>
                </a:cubicBezTo>
                <a:cubicBezTo>
                  <a:pt x="26556" y="0"/>
                  <a:pt x="32203" y="2417"/>
                  <a:pt x="36279" y="6689"/>
                </a:cubicBezTo>
                <a:lnTo>
                  <a:pt x="20652" y="2160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45" name="Arc 25"/>
          <p:cNvSpPr>
            <a:spLocks/>
          </p:cNvSpPr>
          <p:nvPr/>
        </p:nvSpPr>
        <p:spPr bwMode="auto">
          <a:xfrm>
            <a:off x="4283075" y="2765425"/>
            <a:ext cx="1428750" cy="1309688"/>
          </a:xfrm>
          <a:custGeom>
            <a:avLst/>
            <a:gdLst>
              <a:gd name="G0" fmla="+- 15664 0 0"/>
              <a:gd name="G1" fmla="+- 0 0 0"/>
              <a:gd name="G2" fmla="+- 21600 0 0"/>
              <a:gd name="T0" fmla="*/ 36318 w 36318"/>
              <a:gd name="T1" fmla="*/ 6323 h 21600"/>
              <a:gd name="T2" fmla="*/ 0 w 36318"/>
              <a:gd name="T3" fmla="*/ 14872 h 21600"/>
              <a:gd name="T4" fmla="*/ 15664 w 36318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18" h="21600" fill="none" extrusionOk="0">
                <a:moveTo>
                  <a:pt x="36317" y="6322"/>
                </a:moveTo>
                <a:cubicBezTo>
                  <a:pt x="33538" y="15400"/>
                  <a:pt x="25157" y="21599"/>
                  <a:pt x="15664" y="21600"/>
                </a:cubicBezTo>
                <a:cubicBezTo>
                  <a:pt x="9740" y="21600"/>
                  <a:pt x="4077" y="19167"/>
                  <a:pt x="-1" y="14872"/>
                </a:cubicBezTo>
              </a:path>
              <a:path w="36318" h="21600" stroke="0" extrusionOk="0">
                <a:moveTo>
                  <a:pt x="36317" y="6322"/>
                </a:moveTo>
                <a:cubicBezTo>
                  <a:pt x="33538" y="15400"/>
                  <a:pt x="25157" y="21599"/>
                  <a:pt x="15664" y="21600"/>
                </a:cubicBezTo>
                <a:cubicBezTo>
                  <a:pt x="9740" y="21600"/>
                  <a:pt x="4077" y="19167"/>
                  <a:pt x="-1" y="14872"/>
                </a:cubicBezTo>
                <a:lnTo>
                  <a:pt x="15664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46" name="Arc 26"/>
          <p:cNvSpPr>
            <a:spLocks/>
          </p:cNvSpPr>
          <p:nvPr/>
        </p:nvSpPr>
        <p:spPr bwMode="auto">
          <a:xfrm>
            <a:off x="5707063" y="2378075"/>
            <a:ext cx="1841500" cy="1139825"/>
          </a:xfrm>
          <a:custGeom>
            <a:avLst/>
            <a:gdLst>
              <a:gd name="G0" fmla="+- 20464 0 0"/>
              <a:gd name="G1" fmla="+- 21600 0 0"/>
              <a:gd name="G2" fmla="+- 21600 0 0"/>
              <a:gd name="T0" fmla="*/ 0 w 36079"/>
              <a:gd name="T1" fmla="*/ 14687 h 21600"/>
              <a:gd name="T2" fmla="*/ 36079 w 36079"/>
              <a:gd name="T3" fmla="*/ 6676 h 21600"/>
              <a:gd name="T4" fmla="*/ 20464 w 3607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079" h="21600" fill="none" extrusionOk="0">
                <a:moveTo>
                  <a:pt x="0" y="14687"/>
                </a:moveTo>
                <a:cubicBezTo>
                  <a:pt x="2965" y="5909"/>
                  <a:pt x="11198" y="-1"/>
                  <a:pt x="20464" y="0"/>
                </a:cubicBezTo>
                <a:cubicBezTo>
                  <a:pt x="26362" y="0"/>
                  <a:pt x="32003" y="2411"/>
                  <a:pt x="36079" y="6675"/>
                </a:cubicBezTo>
              </a:path>
              <a:path w="36079" h="21600" stroke="0" extrusionOk="0">
                <a:moveTo>
                  <a:pt x="0" y="14687"/>
                </a:moveTo>
                <a:cubicBezTo>
                  <a:pt x="2965" y="5909"/>
                  <a:pt x="11198" y="-1"/>
                  <a:pt x="20464" y="0"/>
                </a:cubicBezTo>
                <a:cubicBezTo>
                  <a:pt x="26362" y="0"/>
                  <a:pt x="32003" y="2411"/>
                  <a:pt x="36079" y="6675"/>
                </a:cubicBezTo>
                <a:lnTo>
                  <a:pt x="20464" y="2160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47" name="Arc 27"/>
          <p:cNvSpPr>
            <a:spLocks/>
          </p:cNvSpPr>
          <p:nvPr/>
        </p:nvSpPr>
        <p:spPr bwMode="auto">
          <a:xfrm rot="21360000">
            <a:off x="7507288" y="1758950"/>
            <a:ext cx="661987" cy="1373188"/>
          </a:xfrm>
          <a:custGeom>
            <a:avLst/>
            <a:gdLst>
              <a:gd name="G0" fmla="+- 16271 0 0"/>
              <a:gd name="G1" fmla="+- 0 0 0"/>
              <a:gd name="G2" fmla="+- 21600 0 0"/>
              <a:gd name="T0" fmla="*/ 11865 w 16271"/>
              <a:gd name="T1" fmla="*/ 21146 h 21146"/>
              <a:gd name="T2" fmla="*/ 0 w 16271"/>
              <a:gd name="T3" fmla="*/ 14206 h 21146"/>
              <a:gd name="T4" fmla="*/ 16271 w 16271"/>
              <a:gd name="T5" fmla="*/ 0 h 2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71" h="21146" fill="none" extrusionOk="0">
                <a:moveTo>
                  <a:pt x="11865" y="21145"/>
                </a:moveTo>
                <a:cubicBezTo>
                  <a:pt x="7259" y="20186"/>
                  <a:pt x="3093" y="17749"/>
                  <a:pt x="-1" y="14206"/>
                </a:cubicBezTo>
              </a:path>
              <a:path w="16271" h="21146" stroke="0" extrusionOk="0">
                <a:moveTo>
                  <a:pt x="11865" y="21145"/>
                </a:moveTo>
                <a:cubicBezTo>
                  <a:pt x="7259" y="20186"/>
                  <a:pt x="3093" y="17749"/>
                  <a:pt x="-1" y="14206"/>
                </a:cubicBezTo>
                <a:lnTo>
                  <a:pt x="16271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48" name="AutoShape 28" descr="Parchment"/>
          <p:cNvSpPr>
            <a:spLocks noChangeArrowheads="1"/>
          </p:cNvSpPr>
          <p:nvPr/>
        </p:nvSpPr>
        <p:spPr bwMode="auto">
          <a:xfrm>
            <a:off x="1291771" y="869950"/>
            <a:ext cx="5704115" cy="923925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49" name="Line 29"/>
          <p:cNvSpPr>
            <a:spLocks noChangeShapeType="1"/>
          </p:cNvSpPr>
          <p:nvPr/>
        </p:nvSpPr>
        <p:spPr bwMode="auto">
          <a:xfrm flipV="1">
            <a:off x="1679575" y="1138238"/>
            <a:ext cx="804863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50" name="Rectangle 30"/>
          <p:cNvSpPr>
            <a:spLocks noChangeArrowheads="1"/>
          </p:cNvSpPr>
          <p:nvPr/>
        </p:nvSpPr>
        <p:spPr bwMode="auto">
          <a:xfrm>
            <a:off x="2574925" y="938213"/>
            <a:ext cx="4555093" cy="35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1700" dirty="0" smtClean="0">
                <a:solidFill>
                  <a:schemeClr val="tx2"/>
                </a:solidFill>
                <a:latin typeface="Arial" charset="0"/>
              </a:rPr>
              <a:t>Μονοπάτι</a:t>
            </a:r>
            <a:r>
              <a:rPr lang="en-GB" sz="1700" dirty="0" smtClean="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l-GR" sz="1700" dirty="0" smtClean="0">
                <a:solidFill>
                  <a:schemeClr val="tx2"/>
                </a:solidFill>
                <a:latin typeface="Arial" charset="0"/>
              </a:rPr>
              <a:t>α</a:t>
            </a:r>
            <a:r>
              <a:rPr lang="en-GB" sz="1700" dirty="0" smtClean="0">
                <a:solidFill>
                  <a:schemeClr val="tx2"/>
                </a:solidFill>
                <a:latin typeface="Arial" charset="0"/>
              </a:rPr>
              <a:t>): </a:t>
            </a:r>
            <a:r>
              <a:rPr lang="el-GR" sz="1700" dirty="0" smtClean="0">
                <a:solidFill>
                  <a:schemeClr val="tx2"/>
                </a:solidFill>
                <a:latin typeface="Arial" charset="0"/>
              </a:rPr>
              <a:t>χωρίς κυβερνητική παρέμβαση</a:t>
            </a:r>
            <a:endParaRPr lang="en-GB" sz="1700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568351" name="Group 31"/>
          <p:cNvGrpSpPr>
            <a:grpSpLocks/>
          </p:cNvGrpSpPr>
          <p:nvPr/>
        </p:nvGrpSpPr>
        <p:grpSpPr bwMode="auto">
          <a:xfrm>
            <a:off x="1697038" y="1309690"/>
            <a:ext cx="4903791" cy="354013"/>
            <a:chOff x="1069" y="825"/>
            <a:chExt cx="3089" cy="223"/>
          </a:xfrm>
        </p:grpSpPr>
        <p:sp>
          <p:nvSpPr>
            <p:cNvPr id="568352" name="Line 32"/>
            <p:cNvSpPr>
              <a:spLocks noChangeShapeType="1"/>
            </p:cNvSpPr>
            <p:nvPr/>
          </p:nvSpPr>
          <p:spPr bwMode="auto">
            <a:xfrm>
              <a:off x="1069" y="937"/>
              <a:ext cx="515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8353" name="Rectangle 33"/>
            <p:cNvSpPr>
              <a:spLocks noChangeArrowheads="1"/>
            </p:cNvSpPr>
            <p:nvPr/>
          </p:nvSpPr>
          <p:spPr bwMode="auto">
            <a:xfrm>
              <a:off x="1615" y="825"/>
              <a:ext cx="2543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l-GR" sz="1700" dirty="0" smtClean="0">
                  <a:solidFill>
                    <a:schemeClr val="folHlink"/>
                  </a:solidFill>
                  <a:latin typeface="Arial" charset="0"/>
                </a:rPr>
                <a:t>Μονοπάτι</a:t>
              </a:r>
              <a:r>
                <a:rPr lang="en-GB" sz="1700" dirty="0" smtClean="0">
                  <a:solidFill>
                    <a:schemeClr val="folHlink"/>
                  </a:solidFill>
                  <a:latin typeface="Arial" charset="0"/>
                </a:rPr>
                <a:t> (</a:t>
              </a:r>
              <a:r>
                <a:rPr lang="el-GR" sz="1700" dirty="0" smtClean="0">
                  <a:solidFill>
                    <a:schemeClr val="folHlink"/>
                  </a:solidFill>
                  <a:latin typeface="Arial" charset="0"/>
                </a:rPr>
                <a:t>β</a:t>
              </a:r>
              <a:r>
                <a:rPr lang="en-GB" sz="1700" dirty="0" smtClean="0">
                  <a:solidFill>
                    <a:schemeClr val="folHlink"/>
                  </a:solidFill>
                  <a:latin typeface="Arial" charset="0"/>
                </a:rPr>
                <a:t>): </a:t>
              </a:r>
              <a:r>
                <a:rPr lang="el-GR" sz="1700" dirty="0" smtClean="0">
                  <a:solidFill>
                    <a:schemeClr val="folHlink"/>
                  </a:solidFill>
                  <a:latin typeface="Arial" charset="0"/>
                </a:rPr>
                <a:t>σταθεροποιητική πολιτική</a:t>
              </a:r>
              <a:endParaRPr lang="en-GB" sz="1700" dirty="0">
                <a:solidFill>
                  <a:schemeClr val="folHlink"/>
                </a:solidFill>
                <a:latin typeface="Arial" charset="0"/>
              </a:endParaRPr>
            </a:p>
          </p:txBody>
        </p:sp>
      </p:grpSp>
      <p:sp>
        <p:nvSpPr>
          <p:cNvPr id="568354" name="Text Box 34"/>
          <p:cNvSpPr txBox="1">
            <a:spLocks noChangeArrowheads="1"/>
          </p:cNvSpPr>
          <p:nvPr/>
        </p:nvSpPr>
        <p:spPr bwMode="auto">
          <a:xfrm>
            <a:off x="0" y="127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 smtClean="0">
                <a:solidFill>
                  <a:srgbClr val="235B47"/>
                </a:solidFill>
                <a:latin typeface="Arial" charset="0"/>
              </a:rPr>
              <a:t>Δημοσιονομική πολιτική</a:t>
            </a:r>
            <a:r>
              <a:rPr lang="en-GB" sz="2800" b="1" dirty="0" smtClean="0">
                <a:solidFill>
                  <a:srgbClr val="235B47"/>
                </a:solidFill>
                <a:latin typeface="Arial" charset="0"/>
              </a:rPr>
              <a:t>: </a:t>
            </a:r>
            <a:r>
              <a:rPr lang="el-GR" sz="2800" b="1" dirty="0" smtClean="0">
                <a:solidFill>
                  <a:srgbClr val="235B47"/>
                </a:solidFill>
                <a:latin typeface="Arial" charset="0"/>
              </a:rPr>
              <a:t>σταθεροποίηση ή αποσταθεροποίηση;</a:t>
            </a:r>
            <a:endParaRPr lang="en-GB" sz="2800" b="1" dirty="0" smtClean="0">
              <a:solidFill>
                <a:srgbClr val="235B47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8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8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ChangeArrowheads="1"/>
          </p:cNvSpPr>
          <p:nvPr/>
        </p:nvSpPr>
        <p:spPr bwMode="auto">
          <a:xfrm>
            <a:off x="1110343" y="667657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0371" name="AutoShape 3" descr="Parchment"/>
          <p:cNvSpPr>
            <a:spLocks noChangeArrowheads="1"/>
          </p:cNvSpPr>
          <p:nvPr/>
        </p:nvSpPr>
        <p:spPr bwMode="auto">
          <a:xfrm>
            <a:off x="1146629" y="869950"/>
            <a:ext cx="5994399" cy="1252538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037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037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0374" name="Line 6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0375" name="Line 7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0376" name="Rectangle 8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570377" name="Rectangle 9"/>
          <p:cNvSpPr>
            <a:spLocks noChangeArrowheads="1"/>
          </p:cNvSpPr>
          <p:nvPr/>
        </p:nvSpPr>
        <p:spPr bwMode="auto">
          <a:xfrm rot="16200000">
            <a:off x="-1602183" y="2614749"/>
            <a:ext cx="3745705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200" dirty="0" smtClean="0">
                <a:latin typeface="Arial" charset="0"/>
              </a:rPr>
              <a:t>Πραγματικό εθνικό εισόδημα</a:t>
            </a:r>
            <a:endParaRPr lang="en-GB" sz="2200" dirty="0">
              <a:latin typeface="Arial" charset="0"/>
            </a:endParaRPr>
          </a:p>
        </p:txBody>
      </p:sp>
      <p:sp>
        <p:nvSpPr>
          <p:cNvPr id="570378" name="Rectangle 10"/>
          <p:cNvSpPr>
            <a:spLocks noChangeArrowheads="1"/>
          </p:cNvSpPr>
          <p:nvPr/>
        </p:nvSpPr>
        <p:spPr bwMode="auto">
          <a:xfrm>
            <a:off x="4098925" y="6180138"/>
            <a:ext cx="1125308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200" dirty="0" smtClean="0">
                <a:latin typeface="Arial" charset="0"/>
              </a:rPr>
              <a:t>Χρόνος</a:t>
            </a:r>
            <a:endParaRPr lang="en-GB" sz="2200" dirty="0">
              <a:latin typeface="Arial" charset="0"/>
            </a:endParaRPr>
          </a:p>
        </p:txBody>
      </p:sp>
      <p:sp>
        <p:nvSpPr>
          <p:cNvPr id="570379" name="Rectangle 11"/>
          <p:cNvSpPr>
            <a:spLocks noChangeArrowheads="1"/>
          </p:cNvSpPr>
          <p:nvPr/>
        </p:nvSpPr>
        <p:spPr bwMode="auto">
          <a:xfrm>
            <a:off x="1673225" y="50752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570380" name="Rectangle 12"/>
          <p:cNvSpPr>
            <a:spLocks noChangeArrowheads="1"/>
          </p:cNvSpPr>
          <p:nvPr/>
        </p:nvSpPr>
        <p:spPr bwMode="auto">
          <a:xfrm>
            <a:off x="2559050" y="41243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sp>
        <p:nvSpPr>
          <p:cNvPr id="570381" name="Rectangle 13"/>
          <p:cNvSpPr>
            <a:spLocks noChangeArrowheads="1"/>
          </p:cNvSpPr>
          <p:nvPr/>
        </p:nvSpPr>
        <p:spPr bwMode="auto">
          <a:xfrm>
            <a:off x="3302000" y="28368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solidFill>
                  <a:schemeClr val="hlink"/>
                </a:solidFill>
                <a:latin typeface="Arial" charset="0"/>
              </a:rPr>
              <a:t>3</a:t>
            </a:r>
          </a:p>
        </p:txBody>
      </p:sp>
      <p:sp>
        <p:nvSpPr>
          <p:cNvPr id="570382" name="Rectangle 14"/>
          <p:cNvSpPr>
            <a:spLocks noChangeArrowheads="1"/>
          </p:cNvSpPr>
          <p:nvPr/>
        </p:nvSpPr>
        <p:spPr bwMode="auto">
          <a:xfrm>
            <a:off x="4364038" y="329088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latin typeface="Arial" charset="0"/>
              </a:rPr>
              <a:t>4</a:t>
            </a:r>
          </a:p>
        </p:txBody>
      </p:sp>
      <p:sp>
        <p:nvSpPr>
          <p:cNvPr id="570383" name="Rectangle 15"/>
          <p:cNvSpPr>
            <a:spLocks noChangeArrowheads="1"/>
          </p:cNvSpPr>
          <p:nvPr/>
        </p:nvSpPr>
        <p:spPr bwMode="auto">
          <a:xfrm>
            <a:off x="4819650" y="41576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570384" name="Rectangle 16"/>
          <p:cNvSpPr>
            <a:spLocks noChangeArrowheads="1"/>
          </p:cNvSpPr>
          <p:nvPr/>
        </p:nvSpPr>
        <p:spPr bwMode="auto">
          <a:xfrm>
            <a:off x="5757863" y="312261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sp>
        <p:nvSpPr>
          <p:cNvPr id="570385" name="Rectangle 17"/>
          <p:cNvSpPr>
            <a:spLocks noChangeArrowheads="1"/>
          </p:cNvSpPr>
          <p:nvPr/>
        </p:nvSpPr>
        <p:spPr bwMode="auto">
          <a:xfrm>
            <a:off x="6551613" y="194786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solidFill>
                  <a:schemeClr val="hlink"/>
                </a:solidFill>
                <a:latin typeface="Arial" charset="0"/>
              </a:rPr>
              <a:t>3</a:t>
            </a:r>
          </a:p>
        </p:txBody>
      </p:sp>
      <p:sp>
        <p:nvSpPr>
          <p:cNvPr id="570386" name="Rectangle 18"/>
          <p:cNvSpPr>
            <a:spLocks noChangeArrowheads="1"/>
          </p:cNvSpPr>
          <p:nvPr/>
        </p:nvSpPr>
        <p:spPr bwMode="auto">
          <a:xfrm>
            <a:off x="7613650" y="25558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="1">
                <a:latin typeface="Arial" charset="0"/>
              </a:rPr>
              <a:t>4</a:t>
            </a:r>
          </a:p>
        </p:txBody>
      </p:sp>
      <p:sp>
        <p:nvSpPr>
          <p:cNvPr id="570387" name="Arc 19"/>
          <p:cNvSpPr>
            <a:spLocks/>
          </p:cNvSpPr>
          <p:nvPr/>
        </p:nvSpPr>
        <p:spPr bwMode="auto">
          <a:xfrm>
            <a:off x="1133475" y="3557588"/>
            <a:ext cx="1370013" cy="2070100"/>
          </a:xfrm>
          <a:custGeom>
            <a:avLst/>
            <a:gdLst>
              <a:gd name="G0" fmla="+- 16910 0 0"/>
              <a:gd name="G1" fmla="+- 0 0 0"/>
              <a:gd name="G2" fmla="+- 21600 0 0"/>
              <a:gd name="T0" fmla="*/ 37564 w 37564"/>
              <a:gd name="T1" fmla="*/ 6321 h 21600"/>
              <a:gd name="T2" fmla="*/ 0 w 37564"/>
              <a:gd name="T3" fmla="*/ 13440 h 21600"/>
              <a:gd name="T4" fmla="*/ 16910 w 3756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564" h="21600" fill="none" extrusionOk="0">
                <a:moveTo>
                  <a:pt x="37564" y="6321"/>
                </a:moveTo>
                <a:cubicBezTo>
                  <a:pt x="34785" y="15399"/>
                  <a:pt x="26404" y="21599"/>
                  <a:pt x="16910" y="21600"/>
                </a:cubicBezTo>
                <a:cubicBezTo>
                  <a:pt x="10324" y="21600"/>
                  <a:pt x="4098" y="18595"/>
                  <a:pt x="0" y="13439"/>
                </a:cubicBezTo>
              </a:path>
              <a:path w="37564" h="21600" stroke="0" extrusionOk="0">
                <a:moveTo>
                  <a:pt x="37564" y="6321"/>
                </a:moveTo>
                <a:cubicBezTo>
                  <a:pt x="34785" y="15399"/>
                  <a:pt x="26404" y="21599"/>
                  <a:pt x="16910" y="21600"/>
                </a:cubicBezTo>
                <a:cubicBezTo>
                  <a:pt x="10324" y="21600"/>
                  <a:pt x="4098" y="18595"/>
                  <a:pt x="0" y="13439"/>
                </a:cubicBezTo>
                <a:lnTo>
                  <a:pt x="16910" y="0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0388" name="Arc 20"/>
          <p:cNvSpPr>
            <a:spLocks/>
          </p:cNvSpPr>
          <p:nvPr/>
        </p:nvSpPr>
        <p:spPr bwMode="auto">
          <a:xfrm>
            <a:off x="2520950" y="2312988"/>
            <a:ext cx="1784350" cy="2311400"/>
          </a:xfrm>
          <a:custGeom>
            <a:avLst/>
            <a:gdLst>
              <a:gd name="G0" fmla="+- 21122 0 0"/>
              <a:gd name="G1" fmla="+- 21600 0 0"/>
              <a:gd name="G2" fmla="+- 21600 0 0"/>
              <a:gd name="T0" fmla="*/ 0 w 40776"/>
              <a:gd name="T1" fmla="*/ 17081 h 21600"/>
              <a:gd name="T2" fmla="*/ 40776 w 40776"/>
              <a:gd name="T3" fmla="*/ 12640 h 21600"/>
              <a:gd name="T4" fmla="*/ 21122 w 4077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776" h="21600" fill="none" extrusionOk="0">
                <a:moveTo>
                  <a:pt x="0" y="17081"/>
                </a:moveTo>
                <a:cubicBezTo>
                  <a:pt x="2131" y="7118"/>
                  <a:pt x="10934" y="-1"/>
                  <a:pt x="21122" y="0"/>
                </a:cubicBezTo>
                <a:cubicBezTo>
                  <a:pt x="29583" y="0"/>
                  <a:pt x="37265" y="4940"/>
                  <a:pt x="40775" y="12640"/>
                </a:cubicBezTo>
              </a:path>
              <a:path w="40776" h="21600" stroke="0" extrusionOk="0">
                <a:moveTo>
                  <a:pt x="0" y="17081"/>
                </a:moveTo>
                <a:cubicBezTo>
                  <a:pt x="2131" y="7118"/>
                  <a:pt x="10934" y="-1"/>
                  <a:pt x="21122" y="0"/>
                </a:cubicBezTo>
                <a:cubicBezTo>
                  <a:pt x="29583" y="0"/>
                  <a:pt x="37265" y="4940"/>
                  <a:pt x="40775" y="12640"/>
                </a:cubicBezTo>
                <a:lnTo>
                  <a:pt x="21122" y="21600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0389" name="Arc 21"/>
          <p:cNvSpPr>
            <a:spLocks/>
          </p:cNvSpPr>
          <p:nvPr/>
        </p:nvSpPr>
        <p:spPr bwMode="auto">
          <a:xfrm>
            <a:off x="4354513" y="2501900"/>
            <a:ext cx="1360487" cy="2722563"/>
          </a:xfrm>
          <a:custGeom>
            <a:avLst/>
            <a:gdLst>
              <a:gd name="G0" fmla="+- 18747 0 0"/>
              <a:gd name="G1" fmla="+- 0 0 0"/>
              <a:gd name="G2" fmla="+- 21600 0 0"/>
              <a:gd name="T0" fmla="*/ 39403 w 39403"/>
              <a:gd name="T1" fmla="*/ 6316 h 21600"/>
              <a:gd name="T2" fmla="*/ 0 w 39403"/>
              <a:gd name="T3" fmla="*/ 10729 h 21600"/>
              <a:gd name="T4" fmla="*/ 18747 w 3940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3" h="21600" fill="none" extrusionOk="0">
                <a:moveTo>
                  <a:pt x="39402" y="6315"/>
                </a:moveTo>
                <a:cubicBezTo>
                  <a:pt x="36626" y="15397"/>
                  <a:pt x="28243" y="21599"/>
                  <a:pt x="18747" y="21600"/>
                </a:cubicBezTo>
                <a:cubicBezTo>
                  <a:pt x="11000" y="21600"/>
                  <a:pt x="3847" y="17452"/>
                  <a:pt x="0" y="10728"/>
                </a:cubicBezTo>
              </a:path>
              <a:path w="39403" h="21600" stroke="0" extrusionOk="0">
                <a:moveTo>
                  <a:pt x="39402" y="6315"/>
                </a:moveTo>
                <a:cubicBezTo>
                  <a:pt x="36626" y="15397"/>
                  <a:pt x="28243" y="21599"/>
                  <a:pt x="18747" y="21600"/>
                </a:cubicBezTo>
                <a:cubicBezTo>
                  <a:pt x="11000" y="21600"/>
                  <a:pt x="3847" y="17452"/>
                  <a:pt x="0" y="10728"/>
                </a:cubicBezTo>
                <a:lnTo>
                  <a:pt x="18747" y="0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0390" name="Arc 22"/>
          <p:cNvSpPr>
            <a:spLocks/>
          </p:cNvSpPr>
          <p:nvPr/>
        </p:nvSpPr>
        <p:spPr bwMode="auto">
          <a:xfrm>
            <a:off x="5713413" y="1365250"/>
            <a:ext cx="1784350" cy="2311400"/>
          </a:xfrm>
          <a:custGeom>
            <a:avLst/>
            <a:gdLst>
              <a:gd name="G0" fmla="+- 21122 0 0"/>
              <a:gd name="G1" fmla="+- 21600 0 0"/>
              <a:gd name="G2" fmla="+- 21600 0 0"/>
              <a:gd name="T0" fmla="*/ 0 w 40776"/>
              <a:gd name="T1" fmla="*/ 17081 h 21600"/>
              <a:gd name="T2" fmla="*/ 40776 w 40776"/>
              <a:gd name="T3" fmla="*/ 12640 h 21600"/>
              <a:gd name="T4" fmla="*/ 21122 w 4077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776" h="21600" fill="none" extrusionOk="0">
                <a:moveTo>
                  <a:pt x="0" y="17081"/>
                </a:moveTo>
                <a:cubicBezTo>
                  <a:pt x="2131" y="7118"/>
                  <a:pt x="10934" y="-1"/>
                  <a:pt x="21122" y="0"/>
                </a:cubicBezTo>
                <a:cubicBezTo>
                  <a:pt x="29583" y="0"/>
                  <a:pt x="37265" y="4940"/>
                  <a:pt x="40775" y="12640"/>
                </a:cubicBezTo>
              </a:path>
              <a:path w="40776" h="21600" stroke="0" extrusionOk="0">
                <a:moveTo>
                  <a:pt x="0" y="17081"/>
                </a:moveTo>
                <a:cubicBezTo>
                  <a:pt x="2131" y="7118"/>
                  <a:pt x="10934" y="-1"/>
                  <a:pt x="21122" y="0"/>
                </a:cubicBezTo>
                <a:cubicBezTo>
                  <a:pt x="29583" y="0"/>
                  <a:pt x="37265" y="4940"/>
                  <a:pt x="40775" y="12640"/>
                </a:cubicBezTo>
                <a:lnTo>
                  <a:pt x="21122" y="21600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0391" name="Arc 23"/>
          <p:cNvSpPr>
            <a:spLocks/>
          </p:cNvSpPr>
          <p:nvPr/>
        </p:nvSpPr>
        <p:spPr bwMode="auto">
          <a:xfrm>
            <a:off x="7556500" y="1482725"/>
            <a:ext cx="617538" cy="2044700"/>
          </a:xfrm>
          <a:custGeom>
            <a:avLst/>
            <a:gdLst>
              <a:gd name="G0" fmla="+- 16910 0 0"/>
              <a:gd name="G1" fmla="+- 0 0 0"/>
              <a:gd name="G2" fmla="+- 21600 0 0"/>
              <a:gd name="T0" fmla="*/ 13517 w 16910"/>
              <a:gd name="T1" fmla="*/ 21332 h 21332"/>
              <a:gd name="T2" fmla="*/ 0 w 16910"/>
              <a:gd name="T3" fmla="*/ 13440 h 21332"/>
              <a:gd name="T4" fmla="*/ 16910 w 16910"/>
              <a:gd name="T5" fmla="*/ 0 h 2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910" h="21332" fill="none" extrusionOk="0">
                <a:moveTo>
                  <a:pt x="13517" y="21331"/>
                </a:moveTo>
                <a:cubicBezTo>
                  <a:pt x="8183" y="20483"/>
                  <a:pt x="3360" y="17667"/>
                  <a:pt x="0" y="13439"/>
                </a:cubicBezTo>
              </a:path>
              <a:path w="16910" h="21332" stroke="0" extrusionOk="0">
                <a:moveTo>
                  <a:pt x="13517" y="21331"/>
                </a:moveTo>
                <a:cubicBezTo>
                  <a:pt x="8183" y="20483"/>
                  <a:pt x="3360" y="17667"/>
                  <a:pt x="0" y="13439"/>
                </a:cubicBezTo>
                <a:lnTo>
                  <a:pt x="16910" y="0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0392" name="Line 24"/>
          <p:cNvSpPr>
            <a:spLocks noChangeShapeType="1"/>
          </p:cNvSpPr>
          <p:nvPr/>
        </p:nvSpPr>
        <p:spPr bwMode="auto">
          <a:xfrm flipV="1">
            <a:off x="1679575" y="1138238"/>
            <a:ext cx="804863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0393" name="Rectangle 25"/>
          <p:cNvSpPr>
            <a:spLocks noChangeArrowheads="1"/>
          </p:cNvSpPr>
          <p:nvPr/>
        </p:nvSpPr>
        <p:spPr bwMode="auto">
          <a:xfrm>
            <a:off x="2574925" y="938213"/>
            <a:ext cx="4555093" cy="35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1700" dirty="0" smtClean="0">
                <a:solidFill>
                  <a:schemeClr val="tx2"/>
                </a:solidFill>
                <a:latin typeface="Arial" charset="0"/>
              </a:rPr>
              <a:t>Μονοπάτι </a:t>
            </a:r>
            <a:r>
              <a:rPr lang="en-GB" sz="1700" dirty="0" smtClean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l-GR" sz="1700" dirty="0" smtClean="0">
                <a:solidFill>
                  <a:schemeClr val="tx2"/>
                </a:solidFill>
                <a:latin typeface="Arial" charset="0"/>
              </a:rPr>
              <a:t>α</a:t>
            </a:r>
            <a:r>
              <a:rPr lang="en-GB" sz="1700" dirty="0" smtClean="0">
                <a:solidFill>
                  <a:schemeClr val="tx2"/>
                </a:solidFill>
                <a:latin typeface="Arial" charset="0"/>
              </a:rPr>
              <a:t>): </a:t>
            </a:r>
            <a:r>
              <a:rPr lang="el-GR" sz="1700" dirty="0" smtClean="0">
                <a:solidFill>
                  <a:schemeClr val="tx2"/>
                </a:solidFill>
                <a:latin typeface="Arial" charset="0"/>
              </a:rPr>
              <a:t>χωρίς κυβερνητική παρέμβαση</a:t>
            </a:r>
            <a:endParaRPr lang="en-GB" sz="17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70394" name="Line 26"/>
          <p:cNvSpPr>
            <a:spLocks noChangeShapeType="1"/>
          </p:cNvSpPr>
          <p:nvPr/>
        </p:nvSpPr>
        <p:spPr bwMode="auto">
          <a:xfrm>
            <a:off x="1697038" y="1487488"/>
            <a:ext cx="817562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70395" name="Group 27"/>
          <p:cNvGrpSpPr>
            <a:grpSpLocks/>
          </p:cNvGrpSpPr>
          <p:nvPr/>
        </p:nvGrpSpPr>
        <p:grpSpPr bwMode="auto">
          <a:xfrm>
            <a:off x="1697038" y="1646240"/>
            <a:ext cx="5351469" cy="354013"/>
            <a:chOff x="1069" y="1037"/>
            <a:chExt cx="3371" cy="223"/>
          </a:xfrm>
        </p:grpSpPr>
        <p:sp>
          <p:nvSpPr>
            <p:cNvPr id="570396" name="Line 28"/>
            <p:cNvSpPr>
              <a:spLocks noChangeShapeType="1"/>
            </p:cNvSpPr>
            <p:nvPr/>
          </p:nvSpPr>
          <p:spPr bwMode="auto">
            <a:xfrm flipV="1">
              <a:off x="1069" y="1156"/>
              <a:ext cx="515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70397" name="Rectangle 29"/>
            <p:cNvSpPr>
              <a:spLocks noChangeArrowheads="1"/>
            </p:cNvSpPr>
            <p:nvPr/>
          </p:nvSpPr>
          <p:spPr bwMode="auto">
            <a:xfrm>
              <a:off x="1619" y="1037"/>
              <a:ext cx="28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l-GR" sz="1700" dirty="0" smtClean="0">
                  <a:solidFill>
                    <a:schemeClr val="accent2"/>
                  </a:solidFill>
                  <a:latin typeface="Arial" charset="0"/>
                </a:rPr>
                <a:t>Μονοπάτι </a:t>
              </a:r>
              <a:r>
                <a:rPr lang="en-GB" sz="1700" dirty="0" smtClean="0">
                  <a:solidFill>
                    <a:schemeClr val="accent2"/>
                  </a:solidFill>
                  <a:latin typeface="Arial" charset="0"/>
                </a:rPr>
                <a:t> (</a:t>
              </a:r>
              <a:r>
                <a:rPr lang="el-GR" sz="1700" dirty="0" smtClean="0">
                  <a:solidFill>
                    <a:schemeClr val="accent2"/>
                  </a:solidFill>
                  <a:latin typeface="Arial" charset="0"/>
                </a:rPr>
                <a:t>γ</a:t>
              </a:r>
              <a:r>
                <a:rPr lang="en-GB" sz="1700" dirty="0" smtClean="0">
                  <a:solidFill>
                    <a:schemeClr val="accent2"/>
                  </a:solidFill>
                  <a:latin typeface="Arial" charset="0"/>
                </a:rPr>
                <a:t>): </a:t>
              </a:r>
              <a:r>
                <a:rPr lang="el-GR" sz="1700" dirty="0" smtClean="0">
                  <a:solidFill>
                    <a:schemeClr val="accent2"/>
                  </a:solidFill>
                  <a:latin typeface="Arial" charset="0"/>
                </a:rPr>
                <a:t>αποσταθεροποιητική πολιτική</a:t>
              </a:r>
              <a:endParaRPr lang="en-GB" sz="1700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570398" name="Arc 30"/>
          <p:cNvSpPr>
            <a:spLocks/>
          </p:cNvSpPr>
          <p:nvPr/>
        </p:nvSpPr>
        <p:spPr bwMode="auto">
          <a:xfrm>
            <a:off x="1114425" y="3786188"/>
            <a:ext cx="1400175" cy="1289050"/>
          </a:xfrm>
          <a:custGeom>
            <a:avLst/>
            <a:gdLst>
              <a:gd name="G0" fmla="+- 15651 0 0"/>
              <a:gd name="G1" fmla="+- 0 0 0"/>
              <a:gd name="G2" fmla="+- 21600 0 0"/>
              <a:gd name="T0" fmla="*/ 36307 w 36307"/>
              <a:gd name="T1" fmla="*/ 6314 h 21600"/>
              <a:gd name="T2" fmla="*/ 0 w 36307"/>
              <a:gd name="T3" fmla="*/ 14887 h 21600"/>
              <a:gd name="T4" fmla="*/ 15651 w 363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07" h="21600" fill="none" extrusionOk="0">
                <a:moveTo>
                  <a:pt x="36307" y="6314"/>
                </a:moveTo>
                <a:cubicBezTo>
                  <a:pt x="33531" y="15396"/>
                  <a:pt x="25148" y="21599"/>
                  <a:pt x="15651" y="21600"/>
                </a:cubicBezTo>
                <a:cubicBezTo>
                  <a:pt x="9734" y="21600"/>
                  <a:pt x="4077" y="19173"/>
                  <a:pt x="0" y="14886"/>
                </a:cubicBezTo>
              </a:path>
              <a:path w="36307" h="21600" stroke="0" extrusionOk="0">
                <a:moveTo>
                  <a:pt x="36307" y="6314"/>
                </a:moveTo>
                <a:cubicBezTo>
                  <a:pt x="33531" y="15396"/>
                  <a:pt x="25148" y="21599"/>
                  <a:pt x="15651" y="21600"/>
                </a:cubicBezTo>
                <a:cubicBezTo>
                  <a:pt x="9734" y="21600"/>
                  <a:pt x="4077" y="19173"/>
                  <a:pt x="0" y="14886"/>
                </a:cubicBezTo>
                <a:lnTo>
                  <a:pt x="15651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0399" name="Arc 31"/>
          <p:cNvSpPr>
            <a:spLocks/>
          </p:cNvSpPr>
          <p:nvPr/>
        </p:nvSpPr>
        <p:spPr bwMode="auto">
          <a:xfrm>
            <a:off x="2498725" y="3201988"/>
            <a:ext cx="1784350" cy="1435100"/>
          </a:xfrm>
          <a:custGeom>
            <a:avLst/>
            <a:gdLst>
              <a:gd name="G0" fmla="+- 20652 0 0"/>
              <a:gd name="G1" fmla="+- 21600 0 0"/>
              <a:gd name="G2" fmla="+- 21600 0 0"/>
              <a:gd name="T0" fmla="*/ 0 w 36280"/>
              <a:gd name="T1" fmla="*/ 15272 h 21600"/>
              <a:gd name="T2" fmla="*/ 36280 w 36280"/>
              <a:gd name="T3" fmla="*/ 6689 h 21600"/>
              <a:gd name="T4" fmla="*/ 20652 w 3628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280" h="21600" fill="none" extrusionOk="0">
                <a:moveTo>
                  <a:pt x="-1" y="15271"/>
                </a:moveTo>
                <a:cubicBezTo>
                  <a:pt x="2780" y="6196"/>
                  <a:pt x="11160" y="-1"/>
                  <a:pt x="20652" y="0"/>
                </a:cubicBezTo>
                <a:cubicBezTo>
                  <a:pt x="26556" y="0"/>
                  <a:pt x="32203" y="2417"/>
                  <a:pt x="36279" y="6689"/>
                </a:cubicBezTo>
              </a:path>
              <a:path w="36280" h="21600" stroke="0" extrusionOk="0">
                <a:moveTo>
                  <a:pt x="-1" y="15271"/>
                </a:moveTo>
                <a:cubicBezTo>
                  <a:pt x="2780" y="6196"/>
                  <a:pt x="11160" y="-1"/>
                  <a:pt x="20652" y="0"/>
                </a:cubicBezTo>
                <a:cubicBezTo>
                  <a:pt x="26556" y="0"/>
                  <a:pt x="32203" y="2417"/>
                  <a:pt x="36279" y="6689"/>
                </a:cubicBezTo>
                <a:lnTo>
                  <a:pt x="20652" y="2160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0400" name="Arc 32"/>
          <p:cNvSpPr>
            <a:spLocks/>
          </p:cNvSpPr>
          <p:nvPr/>
        </p:nvSpPr>
        <p:spPr bwMode="auto">
          <a:xfrm>
            <a:off x="4283075" y="2765425"/>
            <a:ext cx="1428750" cy="1309688"/>
          </a:xfrm>
          <a:custGeom>
            <a:avLst/>
            <a:gdLst>
              <a:gd name="G0" fmla="+- 15664 0 0"/>
              <a:gd name="G1" fmla="+- 0 0 0"/>
              <a:gd name="G2" fmla="+- 21600 0 0"/>
              <a:gd name="T0" fmla="*/ 36318 w 36318"/>
              <a:gd name="T1" fmla="*/ 6323 h 21600"/>
              <a:gd name="T2" fmla="*/ 0 w 36318"/>
              <a:gd name="T3" fmla="*/ 14872 h 21600"/>
              <a:gd name="T4" fmla="*/ 15664 w 36318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18" h="21600" fill="none" extrusionOk="0">
                <a:moveTo>
                  <a:pt x="36317" y="6322"/>
                </a:moveTo>
                <a:cubicBezTo>
                  <a:pt x="33538" y="15400"/>
                  <a:pt x="25157" y="21599"/>
                  <a:pt x="15664" y="21600"/>
                </a:cubicBezTo>
                <a:cubicBezTo>
                  <a:pt x="9740" y="21600"/>
                  <a:pt x="4077" y="19167"/>
                  <a:pt x="-1" y="14872"/>
                </a:cubicBezTo>
              </a:path>
              <a:path w="36318" h="21600" stroke="0" extrusionOk="0">
                <a:moveTo>
                  <a:pt x="36317" y="6322"/>
                </a:moveTo>
                <a:cubicBezTo>
                  <a:pt x="33538" y="15400"/>
                  <a:pt x="25157" y="21599"/>
                  <a:pt x="15664" y="21600"/>
                </a:cubicBezTo>
                <a:cubicBezTo>
                  <a:pt x="9740" y="21600"/>
                  <a:pt x="4077" y="19167"/>
                  <a:pt x="-1" y="14872"/>
                </a:cubicBezTo>
                <a:lnTo>
                  <a:pt x="15664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0401" name="Arc 33"/>
          <p:cNvSpPr>
            <a:spLocks/>
          </p:cNvSpPr>
          <p:nvPr/>
        </p:nvSpPr>
        <p:spPr bwMode="auto">
          <a:xfrm>
            <a:off x="5707063" y="2378075"/>
            <a:ext cx="1841500" cy="1139825"/>
          </a:xfrm>
          <a:custGeom>
            <a:avLst/>
            <a:gdLst>
              <a:gd name="G0" fmla="+- 20464 0 0"/>
              <a:gd name="G1" fmla="+- 21600 0 0"/>
              <a:gd name="G2" fmla="+- 21600 0 0"/>
              <a:gd name="T0" fmla="*/ 0 w 36079"/>
              <a:gd name="T1" fmla="*/ 14687 h 21600"/>
              <a:gd name="T2" fmla="*/ 36079 w 36079"/>
              <a:gd name="T3" fmla="*/ 6676 h 21600"/>
              <a:gd name="T4" fmla="*/ 20464 w 3607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079" h="21600" fill="none" extrusionOk="0">
                <a:moveTo>
                  <a:pt x="0" y="14687"/>
                </a:moveTo>
                <a:cubicBezTo>
                  <a:pt x="2965" y="5909"/>
                  <a:pt x="11198" y="-1"/>
                  <a:pt x="20464" y="0"/>
                </a:cubicBezTo>
                <a:cubicBezTo>
                  <a:pt x="26362" y="0"/>
                  <a:pt x="32003" y="2411"/>
                  <a:pt x="36079" y="6675"/>
                </a:cubicBezTo>
              </a:path>
              <a:path w="36079" h="21600" stroke="0" extrusionOk="0">
                <a:moveTo>
                  <a:pt x="0" y="14687"/>
                </a:moveTo>
                <a:cubicBezTo>
                  <a:pt x="2965" y="5909"/>
                  <a:pt x="11198" y="-1"/>
                  <a:pt x="20464" y="0"/>
                </a:cubicBezTo>
                <a:cubicBezTo>
                  <a:pt x="26362" y="0"/>
                  <a:pt x="32003" y="2411"/>
                  <a:pt x="36079" y="6675"/>
                </a:cubicBezTo>
                <a:lnTo>
                  <a:pt x="20464" y="2160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0402" name="Arc 34"/>
          <p:cNvSpPr>
            <a:spLocks/>
          </p:cNvSpPr>
          <p:nvPr/>
        </p:nvSpPr>
        <p:spPr bwMode="auto">
          <a:xfrm rot="21360000">
            <a:off x="7507288" y="1758950"/>
            <a:ext cx="661987" cy="1373188"/>
          </a:xfrm>
          <a:custGeom>
            <a:avLst/>
            <a:gdLst>
              <a:gd name="G0" fmla="+- 16271 0 0"/>
              <a:gd name="G1" fmla="+- 0 0 0"/>
              <a:gd name="G2" fmla="+- 21600 0 0"/>
              <a:gd name="T0" fmla="*/ 11865 w 16271"/>
              <a:gd name="T1" fmla="*/ 21146 h 21146"/>
              <a:gd name="T2" fmla="*/ 0 w 16271"/>
              <a:gd name="T3" fmla="*/ 14206 h 21146"/>
              <a:gd name="T4" fmla="*/ 16271 w 16271"/>
              <a:gd name="T5" fmla="*/ 0 h 2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71" h="21146" fill="none" extrusionOk="0">
                <a:moveTo>
                  <a:pt x="11865" y="21145"/>
                </a:moveTo>
                <a:cubicBezTo>
                  <a:pt x="7259" y="20186"/>
                  <a:pt x="3093" y="17749"/>
                  <a:pt x="-1" y="14206"/>
                </a:cubicBezTo>
              </a:path>
              <a:path w="16271" h="21146" stroke="0" extrusionOk="0">
                <a:moveTo>
                  <a:pt x="11865" y="21145"/>
                </a:moveTo>
                <a:cubicBezTo>
                  <a:pt x="7259" y="20186"/>
                  <a:pt x="3093" y="17749"/>
                  <a:pt x="-1" y="14206"/>
                </a:cubicBezTo>
                <a:lnTo>
                  <a:pt x="16271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0403" name="Arc 35"/>
          <p:cNvSpPr>
            <a:spLocks/>
          </p:cNvSpPr>
          <p:nvPr/>
        </p:nvSpPr>
        <p:spPr bwMode="auto">
          <a:xfrm>
            <a:off x="4351338" y="3117850"/>
            <a:ext cx="1355725" cy="766763"/>
          </a:xfrm>
          <a:custGeom>
            <a:avLst/>
            <a:gdLst>
              <a:gd name="G0" fmla="+- 12689 0 0"/>
              <a:gd name="G1" fmla="+- 0 0 0"/>
              <a:gd name="G2" fmla="+- 21600 0 0"/>
              <a:gd name="T0" fmla="*/ 34277 w 34277"/>
              <a:gd name="T1" fmla="*/ 721 h 21600"/>
              <a:gd name="T2" fmla="*/ 0 w 34277"/>
              <a:gd name="T3" fmla="*/ 17480 h 21600"/>
              <a:gd name="T4" fmla="*/ 12689 w 3427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77" h="21600" fill="none" extrusionOk="0">
                <a:moveTo>
                  <a:pt x="34276" y="720"/>
                </a:moveTo>
                <a:cubicBezTo>
                  <a:pt x="33888" y="12363"/>
                  <a:pt x="24337" y="21599"/>
                  <a:pt x="12689" y="21600"/>
                </a:cubicBezTo>
                <a:cubicBezTo>
                  <a:pt x="8130" y="21600"/>
                  <a:pt x="3688" y="20157"/>
                  <a:pt x="0" y="17479"/>
                </a:cubicBezTo>
              </a:path>
              <a:path w="34277" h="21600" stroke="0" extrusionOk="0">
                <a:moveTo>
                  <a:pt x="34276" y="720"/>
                </a:moveTo>
                <a:cubicBezTo>
                  <a:pt x="33888" y="12363"/>
                  <a:pt x="24337" y="21599"/>
                  <a:pt x="12689" y="21600"/>
                </a:cubicBezTo>
                <a:cubicBezTo>
                  <a:pt x="8130" y="21600"/>
                  <a:pt x="3688" y="20157"/>
                  <a:pt x="0" y="17479"/>
                </a:cubicBezTo>
                <a:lnTo>
                  <a:pt x="12689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0404" name="Arc 36"/>
          <p:cNvSpPr>
            <a:spLocks/>
          </p:cNvSpPr>
          <p:nvPr/>
        </p:nvSpPr>
        <p:spPr bwMode="auto">
          <a:xfrm>
            <a:off x="2449513" y="3503613"/>
            <a:ext cx="2016125" cy="989012"/>
          </a:xfrm>
          <a:custGeom>
            <a:avLst/>
            <a:gdLst>
              <a:gd name="G0" fmla="+- 20649 0 0"/>
              <a:gd name="G1" fmla="+- 21600 0 0"/>
              <a:gd name="G2" fmla="+- 21600 0 0"/>
              <a:gd name="T0" fmla="*/ 0 w 36273"/>
              <a:gd name="T1" fmla="*/ 15262 h 21600"/>
              <a:gd name="T2" fmla="*/ 36273 w 36273"/>
              <a:gd name="T3" fmla="*/ 6686 h 21600"/>
              <a:gd name="T4" fmla="*/ 20649 w 3627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273" h="21600" fill="none" extrusionOk="0">
                <a:moveTo>
                  <a:pt x="-1" y="15261"/>
                </a:moveTo>
                <a:cubicBezTo>
                  <a:pt x="2783" y="6191"/>
                  <a:pt x="11161" y="-1"/>
                  <a:pt x="20649" y="0"/>
                </a:cubicBezTo>
                <a:cubicBezTo>
                  <a:pt x="26551" y="0"/>
                  <a:pt x="32197" y="2415"/>
                  <a:pt x="36273" y="6685"/>
                </a:cubicBezTo>
              </a:path>
              <a:path w="36273" h="21600" stroke="0" extrusionOk="0">
                <a:moveTo>
                  <a:pt x="-1" y="15261"/>
                </a:moveTo>
                <a:cubicBezTo>
                  <a:pt x="2783" y="6191"/>
                  <a:pt x="11161" y="-1"/>
                  <a:pt x="20649" y="0"/>
                </a:cubicBezTo>
                <a:cubicBezTo>
                  <a:pt x="26551" y="0"/>
                  <a:pt x="32197" y="2415"/>
                  <a:pt x="36273" y="6685"/>
                </a:cubicBezTo>
                <a:lnTo>
                  <a:pt x="20649" y="2160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0405" name="Arc 37"/>
          <p:cNvSpPr>
            <a:spLocks/>
          </p:cNvSpPr>
          <p:nvPr/>
        </p:nvSpPr>
        <p:spPr bwMode="auto">
          <a:xfrm>
            <a:off x="1112838" y="3759200"/>
            <a:ext cx="1409700" cy="1012825"/>
          </a:xfrm>
          <a:custGeom>
            <a:avLst/>
            <a:gdLst>
              <a:gd name="G0" fmla="+- 12704 0 0"/>
              <a:gd name="G1" fmla="+- 0 0 0"/>
              <a:gd name="G2" fmla="+- 21600 0 0"/>
              <a:gd name="T0" fmla="*/ 33365 w 33365"/>
              <a:gd name="T1" fmla="*/ 6301 h 21600"/>
              <a:gd name="T2" fmla="*/ 0 w 33365"/>
              <a:gd name="T3" fmla="*/ 17469 h 21600"/>
              <a:gd name="T4" fmla="*/ 12704 w 3336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365" h="21600" fill="none" extrusionOk="0">
                <a:moveTo>
                  <a:pt x="33364" y="6300"/>
                </a:moveTo>
                <a:cubicBezTo>
                  <a:pt x="30592" y="15389"/>
                  <a:pt x="22206" y="21599"/>
                  <a:pt x="12704" y="21600"/>
                </a:cubicBezTo>
                <a:cubicBezTo>
                  <a:pt x="8139" y="21600"/>
                  <a:pt x="3691" y="20153"/>
                  <a:pt x="-1" y="17469"/>
                </a:cubicBezTo>
              </a:path>
              <a:path w="33365" h="21600" stroke="0" extrusionOk="0">
                <a:moveTo>
                  <a:pt x="33364" y="6300"/>
                </a:moveTo>
                <a:cubicBezTo>
                  <a:pt x="30592" y="15389"/>
                  <a:pt x="22206" y="21599"/>
                  <a:pt x="12704" y="21600"/>
                </a:cubicBezTo>
                <a:cubicBezTo>
                  <a:pt x="8139" y="21600"/>
                  <a:pt x="3691" y="20153"/>
                  <a:pt x="-1" y="17469"/>
                </a:cubicBezTo>
                <a:lnTo>
                  <a:pt x="12704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0406" name="Arc 38"/>
          <p:cNvSpPr>
            <a:spLocks/>
          </p:cNvSpPr>
          <p:nvPr/>
        </p:nvSpPr>
        <p:spPr bwMode="auto">
          <a:xfrm rot="21420000">
            <a:off x="5640388" y="2790825"/>
            <a:ext cx="1992312" cy="738188"/>
          </a:xfrm>
          <a:custGeom>
            <a:avLst/>
            <a:gdLst>
              <a:gd name="G0" fmla="+- 20657 0 0"/>
              <a:gd name="G1" fmla="+- 21600 0 0"/>
              <a:gd name="G2" fmla="+- 21600 0 0"/>
              <a:gd name="T0" fmla="*/ 0 w 36278"/>
              <a:gd name="T1" fmla="*/ 15288 h 21600"/>
              <a:gd name="T2" fmla="*/ 36278 w 36278"/>
              <a:gd name="T3" fmla="*/ 6682 h 21600"/>
              <a:gd name="T4" fmla="*/ 20657 w 362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278" h="21600" fill="none" extrusionOk="0">
                <a:moveTo>
                  <a:pt x="-1" y="15287"/>
                </a:moveTo>
                <a:cubicBezTo>
                  <a:pt x="2775" y="6204"/>
                  <a:pt x="11158" y="-1"/>
                  <a:pt x="20657" y="0"/>
                </a:cubicBezTo>
                <a:cubicBezTo>
                  <a:pt x="26558" y="0"/>
                  <a:pt x="32202" y="2414"/>
                  <a:pt x="36277" y="6682"/>
                </a:cubicBezTo>
              </a:path>
              <a:path w="36278" h="21600" stroke="0" extrusionOk="0">
                <a:moveTo>
                  <a:pt x="-1" y="15287"/>
                </a:moveTo>
                <a:cubicBezTo>
                  <a:pt x="2775" y="6204"/>
                  <a:pt x="11158" y="-1"/>
                  <a:pt x="20657" y="0"/>
                </a:cubicBezTo>
                <a:cubicBezTo>
                  <a:pt x="26558" y="0"/>
                  <a:pt x="32202" y="2414"/>
                  <a:pt x="36277" y="6682"/>
                </a:cubicBezTo>
                <a:lnTo>
                  <a:pt x="20657" y="2160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0407" name="Arc 39"/>
          <p:cNvSpPr>
            <a:spLocks/>
          </p:cNvSpPr>
          <p:nvPr/>
        </p:nvSpPr>
        <p:spPr bwMode="auto">
          <a:xfrm rot="19620000">
            <a:off x="7489825" y="2124075"/>
            <a:ext cx="550863" cy="984250"/>
          </a:xfrm>
          <a:custGeom>
            <a:avLst/>
            <a:gdLst>
              <a:gd name="G0" fmla="+- 12704 0 0"/>
              <a:gd name="G1" fmla="+- 0 0 0"/>
              <a:gd name="G2" fmla="+- 21600 0 0"/>
              <a:gd name="T0" fmla="*/ 7615 w 12704"/>
              <a:gd name="T1" fmla="*/ 20992 h 20992"/>
              <a:gd name="T2" fmla="*/ 0 w 12704"/>
              <a:gd name="T3" fmla="*/ 17469 h 20992"/>
              <a:gd name="T4" fmla="*/ 12704 w 12704"/>
              <a:gd name="T5" fmla="*/ 0 h 20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04" h="20992" fill="none" extrusionOk="0">
                <a:moveTo>
                  <a:pt x="7615" y="20991"/>
                </a:moveTo>
                <a:cubicBezTo>
                  <a:pt x="4870" y="20326"/>
                  <a:pt x="2283" y="19129"/>
                  <a:pt x="-1" y="17469"/>
                </a:cubicBezTo>
              </a:path>
              <a:path w="12704" h="20992" stroke="0" extrusionOk="0">
                <a:moveTo>
                  <a:pt x="7615" y="20991"/>
                </a:moveTo>
                <a:cubicBezTo>
                  <a:pt x="4870" y="20326"/>
                  <a:pt x="2283" y="19129"/>
                  <a:pt x="-1" y="17469"/>
                </a:cubicBezTo>
                <a:lnTo>
                  <a:pt x="12704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0408" name="Rectangle 40"/>
          <p:cNvSpPr>
            <a:spLocks noChangeArrowheads="1"/>
          </p:cNvSpPr>
          <p:nvPr/>
        </p:nvSpPr>
        <p:spPr bwMode="auto">
          <a:xfrm>
            <a:off x="2563813" y="1309688"/>
            <a:ext cx="410830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1700" dirty="0" smtClean="0">
                <a:solidFill>
                  <a:schemeClr val="folHlink"/>
                </a:solidFill>
                <a:latin typeface="Arial" charset="0"/>
              </a:rPr>
              <a:t>Μονοπάτι</a:t>
            </a:r>
            <a:r>
              <a:rPr lang="en-GB" sz="1700" dirty="0" smtClean="0">
                <a:solidFill>
                  <a:schemeClr val="folHlink"/>
                </a:solidFill>
                <a:latin typeface="Arial" charset="0"/>
              </a:rPr>
              <a:t> (</a:t>
            </a:r>
            <a:r>
              <a:rPr lang="el-GR" sz="1700" dirty="0" smtClean="0">
                <a:solidFill>
                  <a:schemeClr val="folHlink"/>
                </a:solidFill>
                <a:latin typeface="Arial" charset="0"/>
              </a:rPr>
              <a:t>β</a:t>
            </a:r>
            <a:r>
              <a:rPr lang="en-GB" sz="1700" dirty="0" smtClean="0">
                <a:solidFill>
                  <a:schemeClr val="folHlink"/>
                </a:solidFill>
                <a:latin typeface="Arial" charset="0"/>
              </a:rPr>
              <a:t>): </a:t>
            </a:r>
            <a:r>
              <a:rPr lang="el-GR" sz="1700" dirty="0" smtClean="0">
                <a:solidFill>
                  <a:schemeClr val="folHlink"/>
                </a:solidFill>
                <a:latin typeface="Arial" charset="0"/>
              </a:rPr>
              <a:t>σταθεροποιητική</a:t>
            </a:r>
            <a:r>
              <a:rPr lang="el-GR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l-GR" sz="1700" dirty="0" smtClean="0">
                <a:solidFill>
                  <a:schemeClr val="folHlink"/>
                </a:solidFill>
                <a:latin typeface="Arial" charset="0"/>
              </a:rPr>
              <a:t>πολιτική </a:t>
            </a:r>
            <a:endParaRPr lang="en-GB" sz="17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570409" name="Text Box 41"/>
          <p:cNvSpPr txBox="1">
            <a:spLocks noChangeArrowheads="1"/>
          </p:cNvSpPr>
          <p:nvPr/>
        </p:nvSpPr>
        <p:spPr bwMode="auto">
          <a:xfrm>
            <a:off x="0" y="127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 smtClean="0">
                <a:solidFill>
                  <a:srgbClr val="235B47"/>
                </a:solidFill>
                <a:latin typeface="Arial" charset="0"/>
              </a:rPr>
              <a:t>Δημοσιονομική πολιτική</a:t>
            </a:r>
            <a:r>
              <a:rPr lang="en-GB" sz="2800" b="1" dirty="0" smtClean="0">
                <a:solidFill>
                  <a:srgbClr val="235B47"/>
                </a:solidFill>
                <a:latin typeface="Arial" charset="0"/>
              </a:rPr>
              <a:t>: </a:t>
            </a:r>
            <a:r>
              <a:rPr lang="el-GR" sz="2800" b="1" dirty="0" smtClean="0">
                <a:solidFill>
                  <a:srgbClr val="235B47"/>
                </a:solidFill>
                <a:latin typeface="Arial" charset="0"/>
              </a:rPr>
              <a:t>σταθεροποίηση ή αποσταθεροποίηση;</a:t>
            </a:r>
            <a:endParaRPr lang="en-GB" sz="2800" b="1" dirty="0">
              <a:solidFill>
                <a:srgbClr val="235B47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0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0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724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7242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Δημοσιονομική πολιτική</a:t>
            </a:r>
            <a:endParaRPr lang="en-GB" dirty="0"/>
          </a:p>
        </p:txBody>
      </p:sp>
      <p:sp>
        <p:nvSpPr>
          <p:cNvPr id="572421" name="Rectangle 5"/>
          <p:cNvSpPr>
            <a:spLocks noGrp="1"/>
          </p:cNvSpPr>
          <p:nvPr>
            <p:ph type="body" idx="1"/>
          </p:nvPr>
        </p:nvSpPr>
        <p:spPr>
          <a:xfrm>
            <a:off x="301625" y="1422400"/>
            <a:ext cx="8534400" cy="49911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dirty="0" smtClean="0"/>
              <a:t>Παρενέργειες της διακριτικής δημοσιονομικής πολιτικής</a:t>
            </a:r>
            <a:endParaRPr lang="en-GB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dirty="0" smtClean="0"/>
              <a:t>Αλλαγή των κρατικών δαπανών έναντι μεταβαλλόμενων φόρων</a:t>
            </a:r>
            <a:endParaRPr lang="en-GB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dirty="0" smtClean="0"/>
              <a:t>Η αποτελεσματικότητα της διακριτικής δημοσιονομικής πολιτικής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dirty="0" smtClean="0"/>
              <a:t>θα πρέπει να εγκριθούν οι δημοσιονομικοί κανόνες ;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dirty="0" smtClean="0"/>
              <a:t>αν ναι, θα πρέπει ποτέ να παραβιαστούν;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dirty="0" smtClean="0"/>
              <a:t>εμπειρία από τα τέλη της δεκαετίας του 2000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72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72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72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72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72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72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1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48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483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Δημοσιονομική πολιτική</a:t>
            </a:r>
            <a:endParaRPr lang="en-GB" dirty="0"/>
          </a:p>
        </p:txBody>
      </p:sp>
      <p:sp>
        <p:nvSpPr>
          <p:cNvPr id="504837" name="Rectangle 5"/>
          <p:cNvSpPr>
            <a:spLocks noGrp="1"/>
          </p:cNvSpPr>
          <p:nvPr>
            <p:ph type="body" idx="1"/>
          </p:nvPr>
        </p:nvSpPr>
        <p:spPr>
          <a:xfrm>
            <a:off x="301625" y="1378857"/>
            <a:ext cx="8534400" cy="503464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l-GR" dirty="0" smtClean="0"/>
              <a:t>Δημόσια οικονομική, βασική ορολογία</a:t>
            </a:r>
            <a:endParaRPr lang="en-GB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l-GR" altLang="en-US" dirty="0" smtClean="0"/>
              <a:t>δημοσιονομικό έλλειμμα και πλεονάσματα </a:t>
            </a:r>
            <a:endParaRPr lang="en-GB" altLang="en-US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l-GR" altLang="en-US" dirty="0" smtClean="0"/>
              <a:t>χρηματοδότηση ενός ελλείμματος</a:t>
            </a:r>
            <a:endParaRPr lang="en-GB" altLang="en-US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l-GR" altLang="en-US" dirty="0" smtClean="0"/>
              <a:t>εθνικό χρέος</a:t>
            </a:r>
            <a:endParaRPr lang="en-GB" altLang="en-US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l-GR" altLang="en-US" dirty="0" smtClean="0"/>
              <a:t>γενική κυβέρνηση</a:t>
            </a:r>
            <a:endParaRPr lang="en-GB" altLang="en-US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l-GR" altLang="en-US" dirty="0" smtClean="0"/>
              <a:t>ολόκληρος ο δημόσιος τομέας</a:t>
            </a:r>
            <a:endParaRPr lang="en-GB" altLang="en-US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l-GR" altLang="en-US" dirty="0" smtClean="0"/>
              <a:t>καθαρός δανεισμός του δημόσιου τομέα </a:t>
            </a:r>
            <a:r>
              <a:rPr lang="en-US" altLang="en-US" dirty="0" smtClean="0"/>
              <a:t>PSNB </a:t>
            </a:r>
            <a:r>
              <a:rPr lang="el-GR" altLang="en-US" dirty="0" smtClean="0"/>
              <a:t>και καθαρή απαίτηση μετρητών του δημόσιου τομέα </a:t>
            </a:r>
            <a:r>
              <a:rPr lang="en-GB" altLang="en-US" dirty="0" smtClean="0"/>
              <a:t>PSNCR</a:t>
            </a:r>
            <a:endParaRPr lang="en-GB" altLang="en-US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l-GR" altLang="en-US" dirty="0" smtClean="0"/>
              <a:t>καθαρό χρέος του δημοσίου</a:t>
            </a:r>
            <a:endParaRPr lang="en-GB" dirty="0"/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l-GR" dirty="0" smtClean="0"/>
              <a:t>Δεδομένα Ην. Βασιλείου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4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04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04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04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04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04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04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04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04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7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88" y="0"/>
            <a:ext cx="9142412" cy="695325"/>
          </a:xfrm>
          <a:ln/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r>
              <a:rPr lang="el-GR" altLang="en-US" sz="2600" b="1" dirty="0" smtClean="0">
                <a:solidFill>
                  <a:srgbClr val="660066"/>
                </a:solidFill>
              </a:rPr>
              <a:t>Ελλείμματα </a:t>
            </a:r>
            <a:r>
              <a:rPr lang="el-GR" altLang="en-US" sz="2600" b="1" dirty="0">
                <a:solidFill>
                  <a:srgbClr val="660066"/>
                </a:solidFill>
              </a:rPr>
              <a:t>της γενικής κυβέρνησης στην Ευρωζώνη</a:t>
            </a:r>
            <a:endParaRPr lang="en-GB" altLang="en-US" sz="2600" b="1" dirty="0">
              <a:solidFill>
                <a:srgbClr val="660066"/>
              </a:solidFill>
            </a:endParaRPr>
          </a:p>
        </p:txBody>
      </p:sp>
      <p:sp>
        <p:nvSpPr>
          <p:cNvPr id="820237" name="Text Box 20"/>
          <p:cNvSpPr txBox="1">
            <a:spLocks noChangeArrowheads="1"/>
          </p:cNvSpPr>
          <p:nvPr/>
        </p:nvSpPr>
        <p:spPr bwMode="auto">
          <a:xfrm>
            <a:off x="0" y="6400800"/>
            <a:ext cx="544585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Σημείωση: Το 2014 και 2015 βασίζονται σε προβλέψεις. </a:t>
            </a:r>
            <a:r>
              <a:rPr lang="en-US" altLang="en-US" sz="12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12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</a:br>
            <a:r>
              <a:rPr lang="el-GR" altLang="en-US" sz="12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Πηγή</a:t>
            </a:r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: Βασίζεται σε δεδομένα στο </a:t>
            </a:r>
            <a:r>
              <a:rPr lang="el-GR" alt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European</a:t>
            </a:r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Economy</a:t>
            </a:r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 (Ευρωπαϊκή Επιτροπή).</a:t>
            </a:r>
            <a:endParaRPr lang="en-GB" altLang="en-US" sz="12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5"/>
          <a:stretch/>
        </p:blipFill>
        <p:spPr>
          <a:xfrm>
            <a:off x="415637" y="1132764"/>
            <a:ext cx="8312727" cy="47740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altLang="en-US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Το </a:t>
            </a:r>
            <a:r>
              <a:rPr lang="el-GR" altLang="en-US" b="1" dirty="0">
                <a:solidFill>
                  <a:srgbClr val="660066"/>
                </a:solidFill>
                <a:latin typeface="Arial" charset="0"/>
                <a:cs typeface="Arial" charset="0"/>
              </a:rPr>
              <a:t>καθαρό χρέος του δημόσιου τομέα και το κυκλικά προσαρμοσμένο πλεόνασμα του τρέχοντος προϋπολογισμού (% του ΑΕΠ)</a:t>
            </a:r>
            <a:endParaRPr lang="en-GB" altLang="en-US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sp>
        <p:nvSpPr>
          <p:cNvPr id="830468" name="TextBox 4"/>
          <p:cNvSpPr txBox="1">
            <a:spLocks noChangeArrowheads="1"/>
          </p:cNvSpPr>
          <p:nvPr/>
        </p:nvSpPr>
        <p:spPr bwMode="auto">
          <a:xfrm>
            <a:off x="0" y="6400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Σημειώσεις: Τα στοιχεία αποκλείουν την επίδραση των παρεμβάσεων του χρηματοπιστωτικού τομέα· δεδομένα για το 2013/14 </a:t>
            </a:r>
            <a:r>
              <a:rPr lang="el-GR" altLang="en-US" sz="12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αποτελούν</a:t>
            </a:r>
            <a:r>
              <a:rPr lang="en-US" altLang="en-US" sz="12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2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προβλέψεις</a:t>
            </a:r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. Πηγή: </a:t>
            </a:r>
            <a:r>
              <a:rPr lang="el-GR" alt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Public</a:t>
            </a:r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Finances</a:t>
            </a:r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Databank</a:t>
            </a:r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 (Γραφείο Προϋπολογισμού Ευθύνης).</a:t>
            </a:r>
            <a:endParaRPr lang="en-GB" altLang="en-US" sz="12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2"/>
          <a:stretch/>
        </p:blipFill>
        <p:spPr>
          <a:xfrm>
            <a:off x="415637" y="1255116"/>
            <a:ext cx="8312727" cy="4630665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Δημοσιονομική και Νομισματική Πολιτική</a:t>
            </a:r>
            <a:endParaRPr lang="en-GB" dirty="0"/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 Νομισματική Πολιτική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8061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Νομισματική πολιτική</a:t>
            </a:r>
            <a:endParaRPr lang="en-GB" dirty="0"/>
          </a:p>
        </p:txBody>
      </p:sp>
      <p:sp>
        <p:nvSpPr>
          <p:cNvPr id="58061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l-GR" dirty="0" smtClean="0"/>
              <a:t>Το πολιτικό πλαίσιο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l-GR" dirty="0" smtClean="0"/>
              <a:t>προσεγγίσεις νομισματικής πολιτικής</a:t>
            </a:r>
            <a:endParaRPr lang="en-GB" dirty="0"/>
          </a:p>
          <a:p>
            <a:pPr lvl="2">
              <a:lnSpc>
                <a:spcPct val="100000"/>
              </a:lnSpc>
              <a:spcBef>
                <a:spcPct val="50000"/>
              </a:spcBef>
            </a:pPr>
            <a:r>
              <a:rPr lang="el-GR" dirty="0" smtClean="0"/>
              <a:t>βαθμός ανεξαρτησίας της κεντρικής τράπεζας</a:t>
            </a:r>
            <a:endParaRPr lang="en-GB" dirty="0"/>
          </a:p>
          <a:p>
            <a:pPr lvl="2">
              <a:lnSpc>
                <a:spcPct val="100000"/>
              </a:lnSpc>
              <a:spcBef>
                <a:spcPct val="50000"/>
              </a:spcBef>
            </a:pPr>
            <a:r>
              <a:rPr lang="el-GR" dirty="0" smtClean="0"/>
              <a:t>ρόλος των στόχων</a:t>
            </a:r>
            <a:endParaRPr lang="en-GB" dirty="0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l-GR" dirty="0" smtClean="0"/>
              <a:t>Ο έλεγχος της προσφοράς χρήματος μεσοπρόθεσμα και μακροπρόθεσμα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l-GR" dirty="0" smtClean="0"/>
              <a:t>έλεγχος δείκτης ρευστότητας των τραπεζών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l-GR" altLang="en-US" dirty="0" smtClean="0"/>
              <a:t>περιορίζοντας το μέγεθος των ελλειμμάτων του δημόσιου τομέα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0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80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80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80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80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80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80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3" grpId="0" build="p" bldLvl="3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826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82660" name="Rectangle 4"/>
          <p:cNvSpPr>
            <a:spLocks noGrp="1"/>
          </p:cNvSpPr>
          <p:nvPr>
            <p:ph type="title"/>
          </p:nvPr>
        </p:nvSpPr>
        <p:spPr>
          <a:xfrm>
            <a:off x="229054" y="224518"/>
            <a:ext cx="8534400" cy="758825"/>
          </a:xfrm>
        </p:spPr>
        <p:txBody>
          <a:bodyPr/>
          <a:lstStyle/>
          <a:p>
            <a:r>
              <a:rPr lang="el-GR" dirty="0" smtClean="0"/>
              <a:t>Η Νομισματική πολιτική</a:t>
            </a:r>
            <a:endParaRPr lang="en-GB" dirty="0"/>
          </a:p>
        </p:txBody>
      </p:sp>
      <p:sp>
        <p:nvSpPr>
          <p:cNvPr id="582661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Θέματα μεσοπρόθεσμου και μακροπρόθεσμου ελέγχου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αυτόματοι δημοσιονομικοί σταθεροποιητές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μακροχρόνιος  νομισματικός έλεγχος και πληθωρισμός</a:t>
            </a:r>
            <a:endParaRPr lang="en-GB" dirty="0"/>
          </a:p>
          <a:p>
            <a:pPr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Βραχυπρόθεσμος νομισματικός έλεγχος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σχέση μεταξύ προσφοράς χρήματος και επιτοκίων 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2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82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82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82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82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61" grpId="0" build="p" bldLvl="3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84707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84708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84709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584710" name="Rectangle 6"/>
          <p:cNvSpPr>
            <a:spLocks noChangeArrowheads="1"/>
          </p:cNvSpPr>
          <p:nvPr/>
        </p:nvSpPr>
        <p:spPr bwMode="auto">
          <a:xfrm>
            <a:off x="3870325" y="6278563"/>
            <a:ext cx="94256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Χρήμα</a:t>
            </a:r>
            <a:endParaRPr lang="en-GB" dirty="0">
              <a:latin typeface="Arial" charset="0"/>
            </a:endParaRPr>
          </a:p>
        </p:txBody>
      </p:sp>
      <p:sp>
        <p:nvSpPr>
          <p:cNvPr id="584711" name="Rectangle 7"/>
          <p:cNvSpPr>
            <a:spLocks noChangeArrowheads="1"/>
          </p:cNvSpPr>
          <p:nvPr/>
        </p:nvSpPr>
        <p:spPr bwMode="auto">
          <a:xfrm rot="16200000">
            <a:off x="-178665" y="3302443"/>
            <a:ext cx="116378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Επιτόκιο</a:t>
            </a:r>
            <a:endParaRPr lang="en-GB" dirty="0">
              <a:latin typeface="Arial" charset="0"/>
            </a:endParaRPr>
          </a:p>
        </p:txBody>
      </p:sp>
      <p:grpSp>
        <p:nvGrpSpPr>
          <p:cNvPr id="584712" name="Group 8"/>
          <p:cNvGrpSpPr>
            <a:grpSpLocks/>
          </p:cNvGrpSpPr>
          <p:nvPr/>
        </p:nvGrpSpPr>
        <p:grpSpPr bwMode="auto">
          <a:xfrm>
            <a:off x="3886200" y="590550"/>
            <a:ext cx="1209675" cy="5200650"/>
            <a:chOff x="2448" y="372"/>
            <a:chExt cx="762" cy="3276"/>
          </a:xfrm>
        </p:grpSpPr>
        <p:sp>
          <p:nvSpPr>
            <p:cNvPr id="584713" name="Line 9"/>
            <p:cNvSpPr>
              <a:spLocks noChangeShapeType="1"/>
            </p:cNvSpPr>
            <p:nvPr/>
          </p:nvSpPr>
          <p:spPr bwMode="auto">
            <a:xfrm flipH="1">
              <a:off x="2448" y="672"/>
              <a:ext cx="480" cy="29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4714" name="Rectangle 10"/>
            <p:cNvSpPr>
              <a:spLocks noChangeArrowheads="1"/>
            </p:cNvSpPr>
            <p:nvPr/>
          </p:nvSpPr>
          <p:spPr bwMode="auto">
            <a:xfrm>
              <a:off x="2775" y="372"/>
              <a:ext cx="4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tx2"/>
                  </a:solidFill>
                  <a:latin typeface="Arial" charset="0"/>
                </a:rPr>
                <a:t>M</a:t>
              </a:r>
              <a:r>
                <a:rPr lang="en-GB" sz="2400" baseline="-25000">
                  <a:solidFill>
                    <a:schemeClr val="tx2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584715" name="Group 11"/>
          <p:cNvGrpSpPr>
            <a:grpSpLocks/>
          </p:cNvGrpSpPr>
          <p:nvPr/>
        </p:nvGrpSpPr>
        <p:grpSpPr bwMode="auto">
          <a:xfrm>
            <a:off x="1889125" y="304800"/>
            <a:ext cx="5892800" cy="5284788"/>
            <a:chOff x="1190" y="192"/>
            <a:chExt cx="3712" cy="3329"/>
          </a:xfrm>
        </p:grpSpPr>
        <p:sp>
          <p:nvSpPr>
            <p:cNvPr id="584716" name="Arc 12"/>
            <p:cNvSpPr>
              <a:spLocks/>
            </p:cNvSpPr>
            <p:nvPr/>
          </p:nvSpPr>
          <p:spPr bwMode="auto">
            <a:xfrm>
              <a:off x="1190" y="192"/>
              <a:ext cx="3659" cy="3163"/>
            </a:xfrm>
            <a:custGeom>
              <a:avLst/>
              <a:gdLst>
                <a:gd name="G0" fmla="+- 21280 0 0"/>
                <a:gd name="G1" fmla="+- 0 0 0"/>
                <a:gd name="G2" fmla="+- 21600 0 0"/>
                <a:gd name="T0" fmla="*/ 20076 w 21280"/>
                <a:gd name="T1" fmla="*/ 21566 h 21566"/>
                <a:gd name="T2" fmla="*/ 0 w 21280"/>
                <a:gd name="T3" fmla="*/ 3702 h 21566"/>
                <a:gd name="T4" fmla="*/ 21280 w 21280"/>
                <a:gd name="T5" fmla="*/ 0 h 2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80" h="21566" fill="none" extrusionOk="0">
                  <a:moveTo>
                    <a:pt x="20075" y="21566"/>
                  </a:moveTo>
                  <a:cubicBezTo>
                    <a:pt x="10043" y="21006"/>
                    <a:pt x="1721" y="13601"/>
                    <a:pt x="-1" y="3702"/>
                  </a:cubicBezTo>
                </a:path>
                <a:path w="21280" h="21566" stroke="0" extrusionOk="0">
                  <a:moveTo>
                    <a:pt x="20075" y="21566"/>
                  </a:moveTo>
                  <a:cubicBezTo>
                    <a:pt x="10043" y="21006"/>
                    <a:pt x="1721" y="13601"/>
                    <a:pt x="-1" y="3702"/>
                  </a:cubicBezTo>
                  <a:lnTo>
                    <a:pt x="21280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4717" name="Rectangle 13"/>
            <p:cNvSpPr>
              <a:spLocks noChangeArrowheads="1"/>
            </p:cNvSpPr>
            <p:nvPr/>
          </p:nvSpPr>
          <p:spPr bwMode="auto">
            <a:xfrm>
              <a:off x="4679" y="3233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tx2"/>
                  </a:solidFill>
                  <a:latin typeface="Arial" charset="0"/>
                </a:rPr>
                <a:t>L</a:t>
              </a:r>
            </a:p>
          </p:txBody>
        </p:sp>
      </p:grpSp>
      <p:grpSp>
        <p:nvGrpSpPr>
          <p:cNvPr id="584718" name="Group 14"/>
          <p:cNvGrpSpPr>
            <a:grpSpLocks/>
          </p:cNvGrpSpPr>
          <p:nvPr/>
        </p:nvGrpSpPr>
        <p:grpSpPr bwMode="auto">
          <a:xfrm>
            <a:off x="706438" y="4087813"/>
            <a:ext cx="3408362" cy="396875"/>
            <a:chOff x="445" y="2575"/>
            <a:chExt cx="2147" cy="250"/>
          </a:xfrm>
        </p:grpSpPr>
        <p:sp>
          <p:nvSpPr>
            <p:cNvPr id="584719" name="Line 15"/>
            <p:cNvSpPr>
              <a:spLocks noChangeShapeType="1"/>
            </p:cNvSpPr>
            <p:nvPr/>
          </p:nvSpPr>
          <p:spPr bwMode="auto">
            <a:xfrm flipH="1">
              <a:off x="677" y="2714"/>
              <a:ext cx="191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4720" name="Rectangle 16"/>
            <p:cNvSpPr>
              <a:spLocks noChangeArrowheads="1"/>
            </p:cNvSpPr>
            <p:nvPr/>
          </p:nvSpPr>
          <p:spPr bwMode="auto">
            <a:xfrm>
              <a:off x="445" y="2575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i="1">
                  <a:solidFill>
                    <a:schemeClr val="tx2"/>
                  </a:solidFill>
                  <a:latin typeface="Arial" charset="0"/>
                </a:rPr>
                <a:t>r</a:t>
              </a:r>
              <a:r>
                <a:rPr lang="en-GB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584721" name="Group 17"/>
          <p:cNvGrpSpPr>
            <a:grpSpLocks/>
          </p:cNvGrpSpPr>
          <p:nvPr/>
        </p:nvGrpSpPr>
        <p:grpSpPr bwMode="auto">
          <a:xfrm>
            <a:off x="3895725" y="4325938"/>
            <a:ext cx="473075" cy="2028825"/>
            <a:chOff x="2454" y="2725"/>
            <a:chExt cx="298" cy="1278"/>
          </a:xfrm>
        </p:grpSpPr>
        <p:sp>
          <p:nvSpPr>
            <p:cNvPr id="584722" name="Line 18"/>
            <p:cNvSpPr>
              <a:spLocks noChangeShapeType="1"/>
            </p:cNvSpPr>
            <p:nvPr/>
          </p:nvSpPr>
          <p:spPr bwMode="auto">
            <a:xfrm>
              <a:off x="2602" y="2725"/>
              <a:ext cx="0" cy="103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4723" name="Rectangle 19"/>
            <p:cNvSpPr>
              <a:spLocks noChangeArrowheads="1"/>
            </p:cNvSpPr>
            <p:nvPr/>
          </p:nvSpPr>
          <p:spPr bwMode="auto">
            <a:xfrm>
              <a:off x="2454" y="3753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tx2"/>
                  </a:solidFill>
                  <a:latin typeface="Arial" charset="0"/>
                </a:rPr>
                <a:t>Q</a:t>
              </a:r>
              <a:r>
                <a:rPr lang="en-GB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584724" name="Oval 20"/>
          <p:cNvSpPr>
            <a:spLocks noChangeArrowheads="1"/>
          </p:cNvSpPr>
          <p:nvPr/>
        </p:nvSpPr>
        <p:spPr bwMode="auto">
          <a:xfrm>
            <a:off x="4070350" y="4246563"/>
            <a:ext cx="103188" cy="103187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84725" name="Text Box 21"/>
          <p:cNvSpPr txBox="1">
            <a:spLocks noChangeArrowheads="1"/>
          </p:cNvSpPr>
          <p:nvPr/>
        </p:nvSpPr>
        <p:spPr bwMode="auto">
          <a:xfrm>
            <a:off x="0" y="4286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03366"/>
                </a:solidFill>
                <a:latin typeface="Arial" charset="0"/>
              </a:rPr>
              <a:t>Η ζήτηση και η προσφορά για χρήμα</a:t>
            </a:r>
            <a:endParaRPr lang="en-GB" sz="2800" b="1" dirty="0">
              <a:solidFill>
                <a:srgbClr val="00336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8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4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4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4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4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8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8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86755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86756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86757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3870325" y="6278563"/>
            <a:ext cx="94256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Χρήμα</a:t>
            </a:r>
            <a:endParaRPr lang="en-GB" dirty="0">
              <a:latin typeface="Arial" charset="0"/>
            </a:endParaRPr>
          </a:p>
        </p:txBody>
      </p:sp>
      <p:sp>
        <p:nvSpPr>
          <p:cNvPr id="586759" name="Rectangle 7"/>
          <p:cNvSpPr>
            <a:spLocks noChangeArrowheads="1"/>
          </p:cNvSpPr>
          <p:nvPr/>
        </p:nvSpPr>
        <p:spPr bwMode="auto">
          <a:xfrm rot="16200000">
            <a:off x="-178665" y="3302443"/>
            <a:ext cx="116378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Επιτόκιο</a:t>
            </a:r>
            <a:endParaRPr lang="en-GB" dirty="0">
              <a:latin typeface="Arial" charset="0"/>
            </a:endParaRPr>
          </a:p>
        </p:txBody>
      </p:sp>
      <p:sp>
        <p:nvSpPr>
          <p:cNvPr id="586760" name="Arc 8"/>
          <p:cNvSpPr>
            <a:spLocks/>
          </p:cNvSpPr>
          <p:nvPr/>
        </p:nvSpPr>
        <p:spPr bwMode="auto">
          <a:xfrm>
            <a:off x="1889125" y="304800"/>
            <a:ext cx="5808663" cy="5021263"/>
          </a:xfrm>
          <a:custGeom>
            <a:avLst/>
            <a:gdLst>
              <a:gd name="G0" fmla="+- 21280 0 0"/>
              <a:gd name="G1" fmla="+- 0 0 0"/>
              <a:gd name="G2" fmla="+- 21600 0 0"/>
              <a:gd name="T0" fmla="*/ 20076 w 21280"/>
              <a:gd name="T1" fmla="*/ 21566 h 21566"/>
              <a:gd name="T2" fmla="*/ 0 w 21280"/>
              <a:gd name="T3" fmla="*/ 3702 h 21566"/>
              <a:gd name="T4" fmla="*/ 21280 w 21280"/>
              <a:gd name="T5" fmla="*/ 0 h 21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80" h="21566" fill="none" extrusionOk="0">
                <a:moveTo>
                  <a:pt x="20075" y="21566"/>
                </a:moveTo>
                <a:cubicBezTo>
                  <a:pt x="10043" y="21006"/>
                  <a:pt x="1721" y="13601"/>
                  <a:pt x="-1" y="3702"/>
                </a:cubicBezTo>
              </a:path>
              <a:path w="21280" h="21566" stroke="0" extrusionOk="0">
                <a:moveTo>
                  <a:pt x="20075" y="21566"/>
                </a:moveTo>
                <a:cubicBezTo>
                  <a:pt x="10043" y="21006"/>
                  <a:pt x="1721" y="13601"/>
                  <a:pt x="-1" y="3702"/>
                </a:cubicBezTo>
                <a:lnTo>
                  <a:pt x="2128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86761" name="Line 9"/>
          <p:cNvSpPr>
            <a:spLocks noChangeShapeType="1"/>
          </p:cNvSpPr>
          <p:nvPr/>
        </p:nvSpPr>
        <p:spPr bwMode="auto">
          <a:xfrm flipH="1">
            <a:off x="3886200" y="1066800"/>
            <a:ext cx="762000" cy="472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86762" name="Rectangle 10"/>
          <p:cNvSpPr>
            <a:spLocks noChangeArrowheads="1"/>
          </p:cNvSpPr>
          <p:nvPr/>
        </p:nvSpPr>
        <p:spPr bwMode="auto">
          <a:xfrm>
            <a:off x="7427913" y="51323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586763" name="Line 11"/>
          <p:cNvSpPr>
            <a:spLocks noChangeShapeType="1"/>
          </p:cNvSpPr>
          <p:nvPr/>
        </p:nvSpPr>
        <p:spPr bwMode="auto">
          <a:xfrm flipH="1">
            <a:off x="1074738" y="4308475"/>
            <a:ext cx="3040062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86764" name="Line 12"/>
          <p:cNvSpPr>
            <a:spLocks noChangeShapeType="1"/>
          </p:cNvSpPr>
          <p:nvPr/>
        </p:nvSpPr>
        <p:spPr bwMode="auto">
          <a:xfrm>
            <a:off x="4130675" y="4325938"/>
            <a:ext cx="0" cy="1595437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86765" name="Oval 13"/>
          <p:cNvSpPr>
            <a:spLocks noChangeArrowheads="1"/>
          </p:cNvSpPr>
          <p:nvPr/>
        </p:nvSpPr>
        <p:spPr bwMode="auto">
          <a:xfrm>
            <a:off x="4070350" y="4246563"/>
            <a:ext cx="103188" cy="103187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86766" name="Rectangle 14"/>
          <p:cNvSpPr>
            <a:spLocks noChangeArrowheads="1"/>
          </p:cNvSpPr>
          <p:nvPr/>
        </p:nvSpPr>
        <p:spPr bwMode="auto">
          <a:xfrm>
            <a:off x="706438" y="4087813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86767" name="Rectangle 15"/>
          <p:cNvSpPr>
            <a:spLocks noChangeArrowheads="1"/>
          </p:cNvSpPr>
          <p:nvPr/>
        </p:nvSpPr>
        <p:spPr bwMode="auto">
          <a:xfrm>
            <a:off x="3895725" y="5957888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grpSp>
        <p:nvGrpSpPr>
          <p:cNvPr id="586768" name="Group 16"/>
          <p:cNvGrpSpPr>
            <a:grpSpLocks/>
          </p:cNvGrpSpPr>
          <p:nvPr/>
        </p:nvGrpSpPr>
        <p:grpSpPr bwMode="auto">
          <a:xfrm>
            <a:off x="712788" y="3032125"/>
            <a:ext cx="2155825" cy="396875"/>
            <a:chOff x="449" y="1910"/>
            <a:chExt cx="1358" cy="250"/>
          </a:xfrm>
        </p:grpSpPr>
        <p:sp>
          <p:nvSpPr>
            <p:cNvPr id="586769" name="Line 17"/>
            <p:cNvSpPr>
              <a:spLocks noChangeShapeType="1"/>
            </p:cNvSpPr>
            <p:nvPr/>
          </p:nvSpPr>
          <p:spPr bwMode="auto">
            <a:xfrm flipH="1">
              <a:off x="677" y="2022"/>
              <a:ext cx="113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6770" name="Rectangle 18"/>
            <p:cNvSpPr>
              <a:spLocks noChangeArrowheads="1"/>
            </p:cNvSpPr>
            <p:nvPr/>
          </p:nvSpPr>
          <p:spPr bwMode="auto">
            <a:xfrm>
              <a:off x="449" y="1910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r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586771" name="Group 19"/>
          <p:cNvGrpSpPr>
            <a:grpSpLocks/>
          </p:cNvGrpSpPr>
          <p:nvPr/>
        </p:nvGrpSpPr>
        <p:grpSpPr bwMode="auto">
          <a:xfrm>
            <a:off x="2638425" y="3209925"/>
            <a:ext cx="473075" cy="3116263"/>
            <a:chOff x="1662" y="2022"/>
            <a:chExt cx="298" cy="1963"/>
          </a:xfrm>
        </p:grpSpPr>
        <p:sp>
          <p:nvSpPr>
            <p:cNvPr id="586772" name="Line 20"/>
            <p:cNvSpPr>
              <a:spLocks noChangeShapeType="1"/>
            </p:cNvSpPr>
            <p:nvPr/>
          </p:nvSpPr>
          <p:spPr bwMode="auto">
            <a:xfrm>
              <a:off x="1818" y="2022"/>
              <a:ext cx="0" cy="171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6773" name="Rectangle 21"/>
            <p:cNvSpPr>
              <a:spLocks noChangeArrowheads="1"/>
            </p:cNvSpPr>
            <p:nvPr/>
          </p:nvSpPr>
          <p:spPr bwMode="auto">
            <a:xfrm>
              <a:off x="1662" y="3735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Q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586774" name="Line 22"/>
          <p:cNvSpPr>
            <a:spLocks noChangeShapeType="1"/>
          </p:cNvSpPr>
          <p:nvPr/>
        </p:nvSpPr>
        <p:spPr bwMode="auto">
          <a:xfrm flipV="1">
            <a:off x="854075" y="3448050"/>
            <a:ext cx="0" cy="6032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86775" name="Line 23"/>
          <p:cNvSpPr>
            <a:spLocks noChangeShapeType="1"/>
          </p:cNvSpPr>
          <p:nvPr/>
        </p:nvSpPr>
        <p:spPr bwMode="auto">
          <a:xfrm flipH="1">
            <a:off x="3089275" y="6140450"/>
            <a:ext cx="750888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86776" name="Group 24"/>
          <p:cNvGrpSpPr>
            <a:grpSpLocks/>
          </p:cNvGrpSpPr>
          <p:nvPr/>
        </p:nvGrpSpPr>
        <p:grpSpPr bwMode="auto">
          <a:xfrm>
            <a:off x="2481263" y="487363"/>
            <a:ext cx="1878012" cy="5218112"/>
            <a:chOff x="1563" y="307"/>
            <a:chExt cx="1183" cy="3287"/>
          </a:xfrm>
        </p:grpSpPr>
        <p:sp>
          <p:nvSpPr>
            <p:cNvPr id="586777" name="Line 25"/>
            <p:cNvSpPr>
              <a:spLocks noChangeShapeType="1"/>
            </p:cNvSpPr>
            <p:nvPr/>
          </p:nvSpPr>
          <p:spPr bwMode="auto">
            <a:xfrm flipH="1">
              <a:off x="1563" y="618"/>
              <a:ext cx="480" cy="29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6778" name="Rectangle 26"/>
            <p:cNvSpPr>
              <a:spLocks noChangeArrowheads="1"/>
            </p:cNvSpPr>
            <p:nvPr/>
          </p:nvSpPr>
          <p:spPr bwMode="auto">
            <a:xfrm>
              <a:off x="1902" y="307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M</a:t>
              </a:r>
              <a:r>
                <a:rPr lang="en-GB" sz="2400" baseline="-25000">
                  <a:solidFill>
                    <a:schemeClr val="accent2"/>
                  </a:solidFill>
                  <a:latin typeface="Arial" charset="0"/>
                </a:rPr>
                <a:t>S</a:t>
              </a:r>
              <a:r>
                <a:rPr lang="en-GB" sz="2800" i="1">
                  <a:solidFill>
                    <a:schemeClr val="accent2"/>
                  </a:solidFill>
                  <a:latin typeface="Playbill" pitchFamily="82" charset="0"/>
                </a:rPr>
                <a:t>'</a:t>
              </a:r>
            </a:p>
          </p:txBody>
        </p:sp>
        <p:sp>
          <p:nvSpPr>
            <p:cNvPr id="586779" name="Line 27"/>
            <p:cNvSpPr>
              <a:spLocks noChangeShapeType="1"/>
            </p:cNvSpPr>
            <p:nvPr/>
          </p:nvSpPr>
          <p:spPr bwMode="auto">
            <a:xfrm flipH="1" flipV="1">
              <a:off x="2026" y="1284"/>
              <a:ext cx="720" cy="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86780" name="Rectangle 28"/>
          <p:cNvSpPr>
            <a:spLocks noChangeArrowheads="1"/>
          </p:cNvSpPr>
          <p:nvPr/>
        </p:nvSpPr>
        <p:spPr bwMode="auto">
          <a:xfrm>
            <a:off x="4405313" y="590550"/>
            <a:ext cx="690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586781" name="Oval 29"/>
          <p:cNvSpPr>
            <a:spLocks noChangeArrowheads="1"/>
          </p:cNvSpPr>
          <p:nvPr/>
        </p:nvSpPr>
        <p:spPr bwMode="auto">
          <a:xfrm>
            <a:off x="2830513" y="3152775"/>
            <a:ext cx="103187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86782" name="Text Box 30"/>
          <p:cNvSpPr txBox="1">
            <a:spLocks noChangeArrowheads="1"/>
          </p:cNvSpPr>
          <p:nvPr/>
        </p:nvSpPr>
        <p:spPr bwMode="auto">
          <a:xfrm>
            <a:off x="0" y="4286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03366"/>
                </a:solidFill>
                <a:latin typeface="Arial" charset="0"/>
              </a:rPr>
              <a:t>Η ζήτηση και η προσφορά για χρήμα</a:t>
            </a:r>
            <a:endParaRPr lang="en-GB" sz="2800" b="1" dirty="0" smtClean="0">
              <a:solidFill>
                <a:srgbClr val="00336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6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6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6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6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6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6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6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6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6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6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8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6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6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6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6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8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74" grpId="0" animBg="1"/>
      <p:bldP spid="586775" grpId="0" animBg="1"/>
      <p:bldP spid="58678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888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8880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Νομισματική πολιτική</a:t>
            </a:r>
            <a:endParaRPr lang="en-GB" dirty="0"/>
          </a:p>
        </p:txBody>
      </p:sp>
      <p:sp>
        <p:nvSpPr>
          <p:cNvPr id="588805" name="Rectangle 5"/>
          <p:cNvSpPr>
            <a:spLocks noGrp="1"/>
          </p:cNvSpPr>
          <p:nvPr>
            <p:ph type="body" idx="1"/>
          </p:nvPr>
        </p:nvSpPr>
        <p:spPr>
          <a:xfrm>
            <a:off x="301625" y="1393371"/>
            <a:ext cx="8534400" cy="50201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800" dirty="0" smtClean="0"/>
              <a:t>Τεχνικές για τον έλεγχο της προσφοράς χρήματος</a:t>
            </a:r>
            <a:endParaRPr lang="en-GB" sz="28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dirty="0" smtClean="0"/>
              <a:t>προπαρασκευαστικές αποφάσεις</a:t>
            </a:r>
            <a:endParaRPr lang="en-GB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dirty="0" smtClean="0"/>
              <a:t>υποχρεωτικές ή συνετές αναλογίες;</a:t>
            </a:r>
            <a:endParaRPr lang="en-GB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dirty="0" smtClean="0"/>
              <a:t>τί να ελέγξουν :</a:t>
            </a:r>
            <a:r>
              <a:rPr lang="en-GB" dirty="0" smtClean="0"/>
              <a:t> </a:t>
            </a:r>
            <a:r>
              <a:rPr lang="el-GR" dirty="0" smtClean="0"/>
              <a:t>νομισματική βάση  ή χρήμα με την ευρεία έννοια;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dirty="0" smtClean="0"/>
              <a:t>πράξεις ανοιχτής αγοράς </a:t>
            </a:r>
            <a:r>
              <a:rPr lang="en-GB" dirty="0" smtClean="0"/>
              <a:t>(</a:t>
            </a:r>
            <a:r>
              <a:rPr lang="el-GR" dirty="0" smtClean="0"/>
              <a:t>ΠΑΑ</a:t>
            </a:r>
            <a:r>
              <a:rPr lang="en-GB" dirty="0" smtClean="0"/>
              <a:t>)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dirty="0" smtClean="0"/>
              <a:t>μειωμένη δανειοδότηση των τραπεζών από τις κεντρικές τράπεζες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dirty="0" smtClean="0"/>
              <a:t>χρηματοδότηση 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dirty="0" smtClean="0"/>
              <a:t> μεταβλητή ελάχιστου συντελεστή αποθεματικών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8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88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88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88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88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88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88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888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5" grpId="0" build="p" bldLvl="3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4128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srgbClr val="663300"/>
                </a:solidFill>
                <a:latin typeface="Arial" pitchFamily="34" charset="0"/>
              </a:rPr>
              <a:t>Επίδραση της αύξησης του ελάχιστου συντελεστή ελάχιστων αποθεματικών από το 10% στο 20%</a:t>
            </a:r>
            <a:endParaRPr lang="en-GB" sz="2800" b="1" dirty="0">
              <a:solidFill>
                <a:srgbClr val="663300"/>
              </a:solidFill>
              <a:latin typeface="Arial" pitchFamily="34" charset="0"/>
            </a:endParaRPr>
          </a:p>
        </p:txBody>
      </p:sp>
      <p:graphicFrame>
        <p:nvGraphicFramePr>
          <p:cNvPr id="6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663108"/>
              </p:ext>
            </p:extLst>
          </p:nvPr>
        </p:nvGraphicFramePr>
        <p:xfrm>
          <a:off x="402607" y="1517842"/>
          <a:ext cx="8359255" cy="2581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1376"/>
                <a:gridCol w="1784710"/>
                <a:gridCol w="2710679"/>
                <a:gridCol w="2032490"/>
              </a:tblGrid>
              <a:tr h="95023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600" b="1" i="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721995" marR="375920" indent="-631190">
                        <a:lnSpc>
                          <a:spcPct val="101899"/>
                        </a:lnSpc>
                      </a:pPr>
                      <a:r>
                        <a:rPr sz="18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Αρχική θέση: ποσοστό αποθεμάτων 10% Ενεργητικό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4506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600" b="1" i="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Καταθέσεις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£100 δισ.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0489" marR="128270">
                        <a:lnSpc>
                          <a:spcPct val="101800"/>
                        </a:lnSpc>
                      </a:pPr>
                      <a:r>
                        <a:rPr sz="1500" b="1" dirty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Συναλλαγματικά διαθέσιμα Χορηγήσεις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£10 δισ.</a:t>
                      </a: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19"/>
                        </a:spcBef>
                      </a:pPr>
                      <a:endParaRPr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13462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£90 δισ.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585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600" b="1" i="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Σύνολο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£100 δις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Σύνολο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£100 δις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4128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srgbClr val="663300"/>
                </a:solidFill>
                <a:latin typeface="Arial" pitchFamily="34" charset="0"/>
              </a:rPr>
              <a:t>Επίδραση της αύξησης του ελάχιστου συντελεστή ελάχιστων αποθεματικών από το 10% στο 20%</a:t>
            </a:r>
            <a:endParaRPr lang="en-GB" sz="2800" b="1" dirty="0">
              <a:solidFill>
                <a:srgbClr val="663300"/>
              </a:solidFill>
              <a:latin typeface="Arial" pitchFamily="34" charset="0"/>
            </a:endParaRPr>
          </a:p>
        </p:txBody>
      </p:sp>
      <p:graphicFrame>
        <p:nvGraphicFramePr>
          <p:cNvPr id="8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423471"/>
              </p:ext>
            </p:extLst>
          </p:nvPr>
        </p:nvGraphicFramePr>
        <p:xfrm>
          <a:off x="402607" y="1517842"/>
          <a:ext cx="8359255" cy="4951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1376"/>
                <a:gridCol w="1784710"/>
                <a:gridCol w="2710679"/>
                <a:gridCol w="2032490"/>
              </a:tblGrid>
              <a:tr h="95023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600" b="1" i="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721995" marR="375920" indent="-631190">
                        <a:lnSpc>
                          <a:spcPct val="101899"/>
                        </a:lnSpc>
                      </a:pPr>
                      <a:r>
                        <a:rPr sz="18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Αρχική θέση: ποσοστό αποθεμάτων 10% Ενεργητικό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4506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600" b="1" i="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Καταθέσεις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£100 δισ.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0489" marR="128270">
                        <a:lnSpc>
                          <a:spcPct val="101800"/>
                        </a:lnSpc>
                      </a:pPr>
                      <a:r>
                        <a:rPr sz="1500" b="1" dirty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Συναλλαγματικά διαθέσιμα Χορηγήσεις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£10 δισ.</a:t>
                      </a: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19"/>
                        </a:spcBef>
                      </a:pPr>
                      <a:endParaRPr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13462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£90 δισ.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585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600" b="1" i="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Σύνολο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£100 δις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Σύνολο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£100 δις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621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endParaRPr sz="1600" b="1" i="0" dirty="0">
                        <a:solidFill>
                          <a:srgbClr val="8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756285" marR="502284" indent="-571500">
                        <a:lnSpc>
                          <a:spcPct val="101899"/>
                        </a:lnSpc>
                      </a:pPr>
                      <a:r>
                        <a:rPr sz="18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Νέα θέση: ποσοστό αποθεμάτων 20% Ενεργητικό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34566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600" b="1" i="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Καταθέσεις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493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£50 δισ.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42875" marR="186055">
                        <a:lnSpc>
                          <a:spcPct val="101800"/>
                        </a:lnSpc>
                      </a:pPr>
                      <a:r>
                        <a:rPr sz="1500" b="1" dirty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Συναλλαγματικά διαθέσιμα Χορηγήσεις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9304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£10 δισ.</a:t>
                      </a: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19"/>
                        </a:spcBef>
                      </a:pPr>
                      <a:endParaRPr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19240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£40 δισ.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5856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600" b="1" i="0" dirty="0">
                          <a:solidFill>
                            <a:srgbClr val="800000"/>
                          </a:solidFill>
                          <a:latin typeface="+mn-lt"/>
                          <a:cs typeface="UB-HelveticaCond"/>
                        </a:rPr>
                        <a:t>Σύνολο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493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£50 δις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Σύνολο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240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£50 δις</a:t>
                      </a: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altLang="en-US" b="1" dirty="0">
                <a:solidFill>
                  <a:srgbClr val="660066"/>
                </a:solidFill>
                <a:latin typeface="Arial" charset="0"/>
              </a:rPr>
              <a:t>Μέτρα ελλείμματος του δημόσιου τομέα στο Ην. Βασίλειο</a:t>
            </a:r>
            <a:r>
              <a:rPr lang="el-GR" altLang="en-US" b="1" dirty="0" smtClean="0">
                <a:solidFill>
                  <a:srgbClr val="660066"/>
                </a:solidFill>
                <a:latin typeface="Arial" charset="0"/>
              </a:rPr>
              <a:t>, % </a:t>
            </a:r>
            <a:r>
              <a:rPr lang="el-GR" altLang="en-US" b="1" dirty="0">
                <a:solidFill>
                  <a:srgbClr val="660066"/>
                </a:solidFill>
                <a:latin typeface="Arial" charset="0"/>
              </a:rPr>
              <a:t>του ΑΕΠ</a:t>
            </a:r>
            <a:endParaRPr lang="en-GB" altLang="en-US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818179" name="TextBox 4"/>
          <p:cNvSpPr txBox="1">
            <a:spLocks noChangeArrowheads="1"/>
          </p:cNvSpPr>
          <p:nvPr/>
        </p:nvSpPr>
        <p:spPr bwMode="auto">
          <a:xfrm>
            <a:off x="0" y="621823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Σημείωση: Εξαιρούνται τα προσωρινά </a:t>
            </a:r>
            <a:r>
              <a:rPr lang="el-GR" altLang="en-US" sz="12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αποτελέσματα </a:t>
            </a:r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των παρεμβάσεων του χρηματοπιστωτικού τομέα. Πηγή: Βάσει δεδομένων από τους Πίνακες Οικονομικών του Δημοσίου Τομέα </a:t>
            </a:r>
            <a:r>
              <a:rPr lang="el-GR" altLang="en-US" sz="12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συμπληρωματικούς</a:t>
            </a:r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, σειρές J5II και JW38 (Εθνική Στατιστική Υπηρεσία), Τριμηνιαίοι εθνικοί λογαριασμοί, σειρά YBHA (Εθνική </a:t>
            </a:r>
            <a:r>
              <a:rPr lang="el-GR" altLang="en-US" sz="12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Στατιστική Υπηρεσία</a:t>
            </a:r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).</a:t>
            </a:r>
            <a:endParaRPr lang="en-GB" altLang="en-US" sz="12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722662"/>
            <a:ext cx="8312727" cy="5412674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949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9494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Νομισματική πολιτική</a:t>
            </a:r>
            <a:endParaRPr lang="en-GB" dirty="0"/>
          </a:p>
        </p:txBody>
      </p:sp>
      <p:sp>
        <p:nvSpPr>
          <p:cNvPr id="594949" name="Rectangle 5"/>
          <p:cNvSpPr>
            <a:spLocks noGrp="1"/>
          </p:cNvSpPr>
          <p:nvPr>
            <p:ph type="body" idx="1"/>
          </p:nvPr>
        </p:nvSpPr>
        <p:spPr>
          <a:xfrm>
            <a:off x="301625" y="1422401"/>
            <a:ext cx="8534400" cy="49911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Πρακτικές δυσκολίες βραχυπρόθεσμου ελέγχου της προσφοράς χρήματος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l-GR" dirty="0" smtClean="0"/>
              <a:t>προβλήματα με τον έλεγχο της νομισματικής βάσης</a:t>
            </a:r>
            <a:endParaRPr lang="en-GB" dirty="0"/>
          </a:p>
          <a:p>
            <a:pPr lvl="2">
              <a:spcBef>
                <a:spcPts val="0"/>
              </a:spcBef>
            </a:pPr>
            <a:r>
              <a:rPr lang="el-GR" dirty="0" smtClean="0"/>
              <a:t>οι τράπεζες κατέχουν μετρητά που υπερβαίνουν το ελάχιστο</a:t>
            </a:r>
            <a:endParaRPr lang="en-GB" dirty="0"/>
          </a:p>
          <a:p>
            <a:pPr lvl="2">
              <a:spcBef>
                <a:spcPts val="0"/>
              </a:spcBef>
            </a:pPr>
            <a:r>
              <a:rPr lang="el-GR" noProof="1" smtClean="0"/>
              <a:t>αποδιαμεσολάβηση </a:t>
            </a:r>
            <a:endParaRPr lang="en-GB" noProof="1"/>
          </a:p>
          <a:p>
            <a:pPr lvl="2">
              <a:spcBef>
                <a:spcPts val="0"/>
              </a:spcBef>
            </a:pPr>
            <a:r>
              <a:rPr lang="el-GR" noProof="1" smtClean="0"/>
              <a:t>η κεντρική τράπεζα θα δανείζει πάντα στις τράπεζες</a:t>
            </a:r>
            <a:endParaRPr lang="en-GB" noProof="1"/>
          </a:p>
          <a:p>
            <a:pPr lvl="2">
              <a:spcBef>
                <a:spcPts val="0"/>
              </a:spcBef>
            </a:pPr>
            <a:r>
              <a:rPr lang="el-GR" noProof="1" smtClean="0"/>
              <a:t>το μέγεθος και τη μεταβλητότητα του πολλαπλασιαστή χρημάτων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l-GR" dirty="0" smtClean="0"/>
              <a:t>προβλήματα με τον έλεγχο της ευρείας ρευστότητας</a:t>
            </a:r>
            <a:endParaRPr lang="en-GB" dirty="0"/>
          </a:p>
          <a:p>
            <a:pPr lvl="2">
              <a:spcBef>
                <a:spcPts val="0"/>
              </a:spcBef>
            </a:pPr>
            <a:r>
              <a:rPr lang="el-GR" dirty="0" smtClean="0"/>
              <a:t>οι τράπεζες ενδέχεται νε είναι έτοιμες να μειώσουν το δείκτη ρευστότητας </a:t>
            </a:r>
            <a:endParaRPr lang="en-GB" dirty="0"/>
          </a:p>
          <a:p>
            <a:pPr lvl="2">
              <a:spcBef>
                <a:spcPts val="0"/>
              </a:spcBef>
            </a:pPr>
            <a:r>
              <a:rPr lang="el-GR" dirty="0" smtClean="0"/>
              <a:t>ενδεχομένως μεγάλες διακυμάνσεις των επιτοκίων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4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94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94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94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94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94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94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949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949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9" grpId="0" build="p" bldLvl="3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ChangeArrowheads="1"/>
          </p:cNvSpPr>
          <p:nvPr/>
        </p:nvSpPr>
        <p:spPr bwMode="auto">
          <a:xfrm>
            <a:off x="1066800" y="79057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96995" name="Line 3"/>
          <p:cNvSpPr>
            <a:spLocks noChangeShapeType="1"/>
          </p:cNvSpPr>
          <p:nvPr/>
        </p:nvSpPr>
        <p:spPr bwMode="auto">
          <a:xfrm>
            <a:off x="1066800" y="79057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96996" name="Line 4"/>
          <p:cNvSpPr>
            <a:spLocks noChangeShapeType="1"/>
          </p:cNvSpPr>
          <p:nvPr/>
        </p:nvSpPr>
        <p:spPr bwMode="auto">
          <a:xfrm>
            <a:off x="1066800" y="612457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96997" name="Rectangle 5"/>
          <p:cNvSpPr>
            <a:spLocks noChangeArrowheads="1"/>
          </p:cNvSpPr>
          <p:nvPr/>
        </p:nvSpPr>
        <p:spPr bwMode="auto">
          <a:xfrm>
            <a:off x="746125" y="607853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596998" name="Rectangle 6"/>
          <p:cNvSpPr>
            <a:spLocks noChangeArrowheads="1"/>
          </p:cNvSpPr>
          <p:nvPr/>
        </p:nvSpPr>
        <p:spPr bwMode="auto">
          <a:xfrm>
            <a:off x="3870325" y="6459538"/>
            <a:ext cx="94256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Χρήμα</a:t>
            </a:r>
            <a:endParaRPr lang="en-GB" dirty="0">
              <a:latin typeface="Arial" charset="0"/>
            </a:endParaRPr>
          </a:p>
        </p:txBody>
      </p:sp>
      <p:sp>
        <p:nvSpPr>
          <p:cNvPr id="596999" name="Rectangle 7"/>
          <p:cNvSpPr>
            <a:spLocks noChangeArrowheads="1"/>
          </p:cNvSpPr>
          <p:nvPr/>
        </p:nvSpPr>
        <p:spPr bwMode="auto">
          <a:xfrm rot="16200000">
            <a:off x="-180253" y="3481831"/>
            <a:ext cx="116378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Επιτόκιο</a:t>
            </a:r>
            <a:endParaRPr lang="en-GB" dirty="0">
              <a:latin typeface="Arial" charset="0"/>
            </a:endParaRPr>
          </a:p>
        </p:txBody>
      </p:sp>
      <p:grpSp>
        <p:nvGrpSpPr>
          <p:cNvPr id="597000" name="Group 8"/>
          <p:cNvGrpSpPr>
            <a:grpSpLocks/>
          </p:cNvGrpSpPr>
          <p:nvPr/>
        </p:nvGrpSpPr>
        <p:grpSpPr bwMode="auto">
          <a:xfrm>
            <a:off x="3397250" y="896938"/>
            <a:ext cx="549275" cy="5224462"/>
            <a:chOff x="2140" y="565"/>
            <a:chExt cx="346" cy="3291"/>
          </a:xfrm>
        </p:grpSpPr>
        <p:sp>
          <p:nvSpPr>
            <p:cNvPr id="597001" name="Line 9"/>
            <p:cNvSpPr>
              <a:spLocks noChangeShapeType="1"/>
            </p:cNvSpPr>
            <p:nvPr/>
          </p:nvSpPr>
          <p:spPr bwMode="auto">
            <a:xfrm flipV="1">
              <a:off x="2280" y="833"/>
              <a:ext cx="0" cy="302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97002" name="Rectangle 10"/>
            <p:cNvSpPr>
              <a:spLocks noChangeArrowheads="1"/>
            </p:cNvSpPr>
            <p:nvPr/>
          </p:nvSpPr>
          <p:spPr bwMode="auto">
            <a:xfrm>
              <a:off x="2140" y="565"/>
              <a:ext cx="3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i="1">
                  <a:solidFill>
                    <a:schemeClr val="tx2"/>
                  </a:solidFill>
                  <a:latin typeface="Arial" charset="0"/>
                </a:rPr>
                <a:t>M</a:t>
              </a:r>
              <a:r>
                <a:rPr lang="en-GB" baseline="-25000">
                  <a:solidFill>
                    <a:schemeClr val="tx2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597003" name="Group 11"/>
          <p:cNvGrpSpPr>
            <a:grpSpLocks/>
          </p:cNvGrpSpPr>
          <p:nvPr/>
        </p:nvGrpSpPr>
        <p:grpSpPr bwMode="auto">
          <a:xfrm>
            <a:off x="1890713" y="304800"/>
            <a:ext cx="6416675" cy="5791200"/>
            <a:chOff x="1191" y="192"/>
            <a:chExt cx="4042" cy="3648"/>
          </a:xfrm>
        </p:grpSpPr>
        <p:sp>
          <p:nvSpPr>
            <p:cNvPr id="597004" name="Arc 12"/>
            <p:cNvSpPr>
              <a:spLocks/>
            </p:cNvSpPr>
            <p:nvPr/>
          </p:nvSpPr>
          <p:spPr bwMode="auto">
            <a:xfrm>
              <a:off x="1191" y="192"/>
              <a:ext cx="4042" cy="3552"/>
            </a:xfrm>
            <a:custGeom>
              <a:avLst/>
              <a:gdLst>
                <a:gd name="G0" fmla="+- 21272 0 0"/>
                <a:gd name="G1" fmla="+- 0 0 0"/>
                <a:gd name="G2" fmla="+- 21600 0 0"/>
                <a:gd name="T0" fmla="*/ 16688 w 21272"/>
                <a:gd name="T1" fmla="*/ 21108 h 21108"/>
                <a:gd name="T2" fmla="*/ 0 w 21272"/>
                <a:gd name="T3" fmla="*/ 3749 h 21108"/>
                <a:gd name="T4" fmla="*/ 21272 w 21272"/>
                <a:gd name="T5" fmla="*/ 0 h 2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72" h="21108" fill="none" extrusionOk="0">
                  <a:moveTo>
                    <a:pt x="16688" y="21107"/>
                  </a:moveTo>
                  <a:cubicBezTo>
                    <a:pt x="8116" y="19246"/>
                    <a:pt x="1522" y="12386"/>
                    <a:pt x="-1" y="3749"/>
                  </a:cubicBezTo>
                </a:path>
                <a:path w="21272" h="21108" stroke="0" extrusionOk="0">
                  <a:moveTo>
                    <a:pt x="16688" y="21107"/>
                  </a:moveTo>
                  <a:cubicBezTo>
                    <a:pt x="8116" y="19246"/>
                    <a:pt x="1522" y="12386"/>
                    <a:pt x="-1" y="3749"/>
                  </a:cubicBezTo>
                  <a:lnTo>
                    <a:pt x="21272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97005" name="Rectangle 13"/>
            <p:cNvSpPr>
              <a:spLocks noChangeArrowheads="1"/>
            </p:cNvSpPr>
            <p:nvPr/>
          </p:nvSpPr>
          <p:spPr bwMode="auto">
            <a:xfrm>
              <a:off x="4379" y="359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i="1">
                  <a:solidFill>
                    <a:schemeClr val="tx2"/>
                  </a:solidFill>
                  <a:latin typeface="Arial" charset="0"/>
                </a:rPr>
                <a:t>L</a:t>
              </a:r>
            </a:p>
          </p:txBody>
        </p:sp>
      </p:grpSp>
      <p:sp>
        <p:nvSpPr>
          <p:cNvPr id="597006" name="Oval 14"/>
          <p:cNvSpPr>
            <a:spLocks noChangeArrowheads="1"/>
          </p:cNvSpPr>
          <p:nvPr/>
        </p:nvSpPr>
        <p:spPr bwMode="auto">
          <a:xfrm>
            <a:off x="3576638" y="4256088"/>
            <a:ext cx="103187" cy="103187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97007" name="Group 15"/>
          <p:cNvGrpSpPr>
            <a:grpSpLocks/>
          </p:cNvGrpSpPr>
          <p:nvPr/>
        </p:nvGrpSpPr>
        <p:grpSpPr bwMode="auto">
          <a:xfrm>
            <a:off x="706438" y="4086225"/>
            <a:ext cx="2876550" cy="396875"/>
            <a:chOff x="445" y="2574"/>
            <a:chExt cx="1812" cy="250"/>
          </a:xfrm>
        </p:grpSpPr>
        <p:sp>
          <p:nvSpPr>
            <p:cNvPr id="597008" name="Line 16"/>
            <p:cNvSpPr>
              <a:spLocks noChangeShapeType="1"/>
            </p:cNvSpPr>
            <p:nvPr/>
          </p:nvSpPr>
          <p:spPr bwMode="auto">
            <a:xfrm flipH="1">
              <a:off x="666" y="2712"/>
              <a:ext cx="1591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97009" name="Rectangle 17"/>
            <p:cNvSpPr>
              <a:spLocks noChangeArrowheads="1"/>
            </p:cNvSpPr>
            <p:nvPr/>
          </p:nvSpPr>
          <p:spPr bwMode="auto">
            <a:xfrm>
              <a:off x="445" y="2574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i="1">
                  <a:solidFill>
                    <a:schemeClr val="tx2"/>
                  </a:solidFill>
                  <a:latin typeface="Arial" charset="0"/>
                </a:rPr>
                <a:t>r</a:t>
              </a:r>
            </a:p>
          </p:txBody>
        </p:sp>
      </p:grpSp>
      <p:grpSp>
        <p:nvGrpSpPr>
          <p:cNvPr id="597010" name="Group 18"/>
          <p:cNvGrpSpPr>
            <a:grpSpLocks/>
          </p:cNvGrpSpPr>
          <p:nvPr/>
        </p:nvGrpSpPr>
        <p:grpSpPr bwMode="auto">
          <a:xfrm>
            <a:off x="2887663" y="20638"/>
            <a:ext cx="6007100" cy="5505450"/>
            <a:chOff x="1819" y="13"/>
            <a:chExt cx="3784" cy="3468"/>
          </a:xfrm>
        </p:grpSpPr>
        <p:sp>
          <p:nvSpPr>
            <p:cNvPr id="597011" name="Arc 19"/>
            <p:cNvSpPr>
              <a:spLocks/>
            </p:cNvSpPr>
            <p:nvPr/>
          </p:nvSpPr>
          <p:spPr bwMode="auto">
            <a:xfrm>
              <a:off x="1819" y="13"/>
              <a:ext cx="3784" cy="3313"/>
            </a:xfrm>
            <a:custGeom>
              <a:avLst/>
              <a:gdLst>
                <a:gd name="G0" fmla="+- 21273 0 0"/>
                <a:gd name="G1" fmla="+- 0 0 0"/>
                <a:gd name="G2" fmla="+- 21600 0 0"/>
                <a:gd name="T0" fmla="*/ 16685 w 21273"/>
                <a:gd name="T1" fmla="*/ 21107 h 21107"/>
                <a:gd name="T2" fmla="*/ 0 w 21273"/>
                <a:gd name="T3" fmla="*/ 3746 h 21107"/>
                <a:gd name="T4" fmla="*/ 21273 w 21273"/>
                <a:gd name="T5" fmla="*/ 0 h 2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73" h="21107" fill="none" extrusionOk="0">
                  <a:moveTo>
                    <a:pt x="16684" y="21107"/>
                  </a:moveTo>
                  <a:cubicBezTo>
                    <a:pt x="8114" y="19244"/>
                    <a:pt x="1521" y="12383"/>
                    <a:pt x="0" y="3745"/>
                  </a:cubicBezTo>
                </a:path>
                <a:path w="21273" h="21107" stroke="0" extrusionOk="0">
                  <a:moveTo>
                    <a:pt x="16684" y="21107"/>
                  </a:moveTo>
                  <a:cubicBezTo>
                    <a:pt x="8114" y="19244"/>
                    <a:pt x="1521" y="12383"/>
                    <a:pt x="0" y="3745"/>
                  </a:cubicBezTo>
                  <a:lnTo>
                    <a:pt x="21273" y="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97012" name="Rectangle 20"/>
            <p:cNvSpPr>
              <a:spLocks noChangeArrowheads="1"/>
            </p:cNvSpPr>
            <p:nvPr/>
          </p:nvSpPr>
          <p:spPr bwMode="auto">
            <a:xfrm>
              <a:off x="4806" y="3193"/>
              <a:ext cx="2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L</a:t>
              </a:r>
              <a:r>
                <a:rPr lang="en-GB" sz="1200" i="1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GB" sz="2400">
                  <a:solidFill>
                    <a:schemeClr val="accent2"/>
                  </a:solidFill>
                  <a:latin typeface="Playbill" pitchFamily="82" charset="0"/>
                </a:rPr>
                <a:t>'</a:t>
              </a:r>
            </a:p>
          </p:txBody>
        </p:sp>
      </p:grpSp>
      <p:sp>
        <p:nvSpPr>
          <p:cNvPr id="597013" name="Oval 21"/>
          <p:cNvSpPr>
            <a:spLocks noChangeArrowheads="1"/>
          </p:cNvSpPr>
          <p:nvPr/>
        </p:nvSpPr>
        <p:spPr bwMode="auto">
          <a:xfrm>
            <a:off x="3568700" y="2668588"/>
            <a:ext cx="103188" cy="103187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97014" name="Group 22"/>
          <p:cNvGrpSpPr>
            <a:grpSpLocks/>
          </p:cNvGrpSpPr>
          <p:nvPr/>
        </p:nvGrpSpPr>
        <p:grpSpPr bwMode="auto">
          <a:xfrm>
            <a:off x="711200" y="2498725"/>
            <a:ext cx="2876550" cy="396875"/>
            <a:chOff x="448" y="1574"/>
            <a:chExt cx="1812" cy="250"/>
          </a:xfrm>
        </p:grpSpPr>
        <p:sp>
          <p:nvSpPr>
            <p:cNvPr id="597015" name="Line 23"/>
            <p:cNvSpPr>
              <a:spLocks noChangeShapeType="1"/>
            </p:cNvSpPr>
            <p:nvPr/>
          </p:nvSpPr>
          <p:spPr bwMode="auto">
            <a:xfrm flipH="1">
              <a:off x="669" y="1712"/>
              <a:ext cx="159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97016" name="Rectangle 24"/>
            <p:cNvSpPr>
              <a:spLocks noChangeArrowheads="1"/>
            </p:cNvSpPr>
            <p:nvPr/>
          </p:nvSpPr>
          <p:spPr bwMode="auto">
            <a:xfrm>
              <a:off x="448" y="1574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r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597017" name="Line 25"/>
          <p:cNvSpPr>
            <a:spLocks noChangeShapeType="1"/>
          </p:cNvSpPr>
          <p:nvPr/>
        </p:nvSpPr>
        <p:spPr bwMode="auto">
          <a:xfrm>
            <a:off x="4333875" y="4748213"/>
            <a:ext cx="12827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97018" name="Line 26"/>
          <p:cNvSpPr>
            <a:spLocks noChangeShapeType="1"/>
          </p:cNvSpPr>
          <p:nvPr/>
        </p:nvSpPr>
        <p:spPr bwMode="auto">
          <a:xfrm>
            <a:off x="836613" y="2897188"/>
            <a:ext cx="0" cy="11366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97019" name="Text Box 27"/>
          <p:cNvSpPr txBox="1">
            <a:spLocks noChangeArrowheads="1"/>
          </p:cNvSpPr>
          <p:nvPr/>
        </p:nvSpPr>
        <p:spPr bwMode="auto">
          <a:xfrm>
            <a:off x="-202542" y="14288"/>
            <a:ext cx="9571338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l-GR" sz="2400" b="1" dirty="0" smtClean="0">
                <a:solidFill>
                  <a:srgbClr val="235B47"/>
                </a:solidFill>
                <a:latin typeface="Arial" charset="0"/>
              </a:rPr>
              <a:t>Η επίδραση στα επιτόκια της μεταβολής της ζήτησης για χρήμα</a:t>
            </a:r>
            <a:r>
              <a:rPr lang="en-GB" sz="2400" b="1" dirty="0" smtClean="0">
                <a:solidFill>
                  <a:srgbClr val="235B47"/>
                </a:solidFill>
                <a:latin typeface="Arial" charset="0"/>
              </a:rPr>
              <a:t>:</a:t>
            </a:r>
            <a:r>
              <a:rPr lang="en-GB" sz="2400" b="1" dirty="0">
                <a:solidFill>
                  <a:srgbClr val="235B47"/>
                </a:solidFill>
                <a:latin typeface="Arial" charset="0"/>
              </a:rPr>
              <a:t/>
            </a:r>
            <a:br>
              <a:rPr lang="en-GB" sz="2400" b="1" dirty="0">
                <a:solidFill>
                  <a:srgbClr val="235B47"/>
                </a:solidFill>
                <a:latin typeface="Arial" charset="0"/>
              </a:rPr>
            </a:br>
            <a:r>
              <a:rPr lang="el-GR" sz="2400" b="1" dirty="0" smtClean="0">
                <a:solidFill>
                  <a:srgbClr val="235B47"/>
                </a:solidFill>
                <a:latin typeface="Arial" charset="0"/>
              </a:rPr>
              <a:t>όταν η προσφορά χρήματος διατηρείται υπό έλεγχο</a:t>
            </a:r>
            <a:endParaRPr lang="en-GB" sz="2400" b="1" dirty="0">
              <a:solidFill>
                <a:srgbClr val="235B47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7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7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7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7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97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9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7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7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9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7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7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7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7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06" grpId="0" animBg="1"/>
      <p:bldP spid="597013" grpId="0" animBg="1"/>
      <p:bldP spid="597017" grpId="0" animBg="1"/>
      <p:bldP spid="5970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990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9904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Νομισματική πολιτική</a:t>
            </a:r>
            <a:endParaRPr lang="en-GB" dirty="0"/>
          </a:p>
        </p:txBody>
      </p:sp>
      <p:sp>
        <p:nvSpPr>
          <p:cNvPr id="59904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l-GR" dirty="0" smtClean="0"/>
              <a:t>Τεχνικές για τον έλεγχο των επιτοκίων</a:t>
            </a:r>
            <a:endParaRPr lang="en-GB" dirty="0"/>
          </a:p>
          <a:p>
            <a:pPr lvl="1">
              <a:lnSpc>
                <a:spcPct val="140000"/>
              </a:lnSpc>
            </a:pPr>
            <a:r>
              <a:rPr lang="el-GR" dirty="0" smtClean="0"/>
              <a:t>Εκ του νόμου βασικά επιτόκια  </a:t>
            </a:r>
            <a:r>
              <a:rPr lang="en-GB" dirty="0" smtClean="0">
                <a:solidFill>
                  <a:srgbClr val="FF0000"/>
                </a:solidFill>
              </a:rPr>
              <a:t>statutory base rates</a:t>
            </a:r>
            <a:endParaRPr lang="en-GB" dirty="0">
              <a:solidFill>
                <a:srgbClr val="FF0000"/>
              </a:solidFill>
            </a:endParaRPr>
          </a:p>
          <a:p>
            <a:pPr lvl="1">
              <a:lnSpc>
                <a:spcPct val="140000"/>
              </a:lnSpc>
            </a:pPr>
            <a:r>
              <a:rPr lang="el-GR" dirty="0" smtClean="0"/>
              <a:t>Δραστηριότητες στις αγορές με έκπτωση και  αγορές επαναγοράς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9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99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99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5" grpId="0" build="p" bldLvl="2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593678" y="6144994"/>
            <a:ext cx="7956645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/>
            <a:r>
              <a:rPr lang="el-GR" sz="1800" b="1" dirty="0">
                <a:solidFill>
                  <a:schemeClr val="accent2"/>
                </a:solidFill>
                <a:latin typeface="Arial" charset="0"/>
              </a:rPr>
              <a:t>(α) Η κεντρική τράπεζα αυξάνει το επιτόκιο των </a:t>
            </a:r>
            <a:r>
              <a:rPr lang="el-GR" sz="1800" b="1" dirty="0" err="1" smtClean="0">
                <a:solidFill>
                  <a:schemeClr val="accent2"/>
                </a:solidFill>
                <a:latin typeface="Arial" charset="0"/>
              </a:rPr>
              <a:t>repos</a:t>
            </a:r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l-GR" sz="1800" b="1" dirty="0" smtClean="0">
                <a:solidFill>
                  <a:schemeClr val="accent2"/>
                </a:solidFill>
                <a:latin typeface="Arial" charset="0"/>
              </a:rPr>
              <a:t>στο </a:t>
            </a:r>
            <a:r>
              <a:rPr lang="el-GR" sz="1800" b="1" dirty="0">
                <a:solidFill>
                  <a:schemeClr val="accent2"/>
                </a:solidFill>
                <a:latin typeface="Arial" charset="0"/>
              </a:rPr>
              <a:t>οποίο επιθυμεί να αγοράσει μακροπρόθεσμα ομόλογα</a:t>
            </a:r>
            <a:endParaRPr lang="en-GB" sz="1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chemeClr val="accent1"/>
                </a:solidFill>
                <a:latin typeface="Arial" charset="0"/>
              </a:rPr>
              <a:t>Οι πράξεις της κεντρικής τράπεζες στις αγορές </a:t>
            </a:r>
            <a:r>
              <a:rPr lang="el-GR" b="1" dirty="0" err="1">
                <a:solidFill>
                  <a:schemeClr val="accent1"/>
                </a:solidFill>
                <a:latin typeface="Arial" charset="0"/>
              </a:rPr>
              <a:t>repos</a:t>
            </a:r>
            <a:r>
              <a:rPr lang="el-GR" b="1" dirty="0">
                <a:solidFill>
                  <a:schemeClr val="accent1"/>
                </a:solidFill>
                <a:latin typeface="Arial" charset="0"/>
              </a:rPr>
              <a:t> των μακροπρόθεσμων ομολόγων και των εντόκων </a:t>
            </a:r>
            <a:r>
              <a:rPr lang="el-GR" b="1" dirty="0" smtClean="0">
                <a:solidFill>
                  <a:schemeClr val="accent1"/>
                </a:solidFill>
                <a:latin typeface="Arial" charset="0"/>
              </a:rPr>
              <a:t>γραμματίων</a:t>
            </a:r>
            <a:r>
              <a:rPr lang="en-US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l-GR" b="1" dirty="0" smtClean="0">
                <a:solidFill>
                  <a:schemeClr val="accent1"/>
                </a:solidFill>
                <a:latin typeface="Arial" charset="0"/>
              </a:rPr>
              <a:t>για</a:t>
            </a:r>
            <a:r>
              <a:rPr lang="en-US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l-GR" b="1" dirty="0" smtClean="0">
                <a:solidFill>
                  <a:schemeClr val="accent1"/>
                </a:solidFill>
                <a:latin typeface="Arial" charset="0"/>
              </a:rPr>
              <a:t>να </a:t>
            </a:r>
            <a:r>
              <a:rPr lang="el-GR" b="1" dirty="0">
                <a:solidFill>
                  <a:schemeClr val="accent1"/>
                </a:solidFill>
                <a:latin typeface="Arial" charset="0"/>
              </a:rPr>
              <a:t>επηρεάσει τα επιτόκια.</a:t>
            </a:r>
            <a:endParaRPr lang="en-GB" b="1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4" b="11871"/>
          <a:stretch/>
        </p:blipFill>
        <p:spPr>
          <a:xfrm>
            <a:off x="618923" y="899631"/>
            <a:ext cx="7906154" cy="518321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1738669" y="3050274"/>
            <a:ext cx="2052000" cy="88711"/>
          </a:xfrm>
          <a:prstGeom prst="rect">
            <a:avLst/>
          </a:prstGeom>
          <a:solidFill>
            <a:srgbClr val="DBE2E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 flipV="1">
            <a:off x="3960125" y="2661312"/>
            <a:ext cx="4351362" cy="477672"/>
          </a:xfrm>
          <a:prstGeom prst="rect">
            <a:avLst/>
          </a:prstGeom>
          <a:solidFill>
            <a:srgbClr val="DBE2E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381125" y="2900148"/>
            <a:ext cx="285750" cy="414552"/>
          </a:xfrm>
          <a:prstGeom prst="rect">
            <a:avLst/>
          </a:prstGeom>
          <a:solidFill>
            <a:srgbClr val="DBE2E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52" name="Rectangle 16"/>
          <p:cNvSpPr>
            <a:spLocks noChangeArrowheads="1"/>
          </p:cNvSpPr>
          <p:nvPr/>
        </p:nvSpPr>
        <p:spPr bwMode="auto">
          <a:xfrm>
            <a:off x="593678" y="6144994"/>
            <a:ext cx="7956645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/>
            <a:r>
              <a:rPr lang="el-GR" sz="1800" b="1" dirty="0">
                <a:solidFill>
                  <a:schemeClr val="accent2"/>
                </a:solidFill>
                <a:latin typeface="Arial" charset="0"/>
              </a:rPr>
              <a:t>(α) Η κεντρική τράπεζα αυξάνει το επιτόκιο των </a:t>
            </a:r>
            <a:r>
              <a:rPr lang="el-GR" sz="1800" b="1" dirty="0" err="1" smtClean="0">
                <a:solidFill>
                  <a:schemeClr val="accent2"/>
                </a:solidFill>
                <a:latin typeface="Arial" charset="0"/>
              </a:rPr>
              <a:t>repos</a:t>
            </a:r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l-GR" sz="1800" b="1" dirty="0" smtClean="0">
                <a:solidFill>
                  <a:schemeClr val="accent2"/>
                </a:solidFill>
                <a:latin typeface="Arial" charset="0"/>
              </a:rPr>
              <a:t>στο </a:t>
            </a:r>
            <a:r>
              <a:rPr lang="el-GR" sz="1800" b="1" dirty="0">
                <a:solidFill>
                  <a:schemeClr val="accent2"/>
                </a:solidFill>
                <a:latin typeface="Arial" charset="0"/>
              </a:rPr>
              <a:t>οποίο επιθυμεί να αγοράσει μακροπρόθεσμα ομόλογα</a:t>
            </a:r>
            <a:endParaRPr lang="en-GB" sz="1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03162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chemeClr val="accent1"/>
                </a:solidFill>
                <a:latin typeface="Arial" charset="0"/>
              </a:rPr>
              <a:t>Οι πράξεις της κεντρικής τράπεζες στις αγορές </a:t>
            </a:r>
            <a:r>
              <a:rPr lang="el-GR" b="1" dirty="0" err="1">
                <a:solidFill>
                  <a:schemeClr val="accent1"/>
                </a:solidFill>
                <a:latin typeface="Arial" charset="0"/>
              </a:rPr>
              <a:t>repos</a:t>
            </a:r>
            <a:r>
              <a:rPr lang="el-GR" b="1" dirty="0">
                <a:solidFill>
                  <a:schemeClr val="accent1"/>
                </a:solidFill>
                <a:latin typeface="Arial" charset="0"/>
              </a:rPr>
              <a:t> των μακροπρόθεσμων ομολόγων και των εντόκων </a:t>
            </a:r>
            <a:r>
              <a:rPr lang="el-GR" b="1" dirty="0" smtClean="0">
                <a:solidFill>
                  <a:schemeClr val="accent1"/>
                </a:solidFill>
                <a:latin typeface="Arial" charset="0"/>
              </a:rPr>
              <a:t>γραμματίων</a:t>
            </a:r>
            <a:r>
              <a:rPr lang="en-US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l-GR" b="1" dirty="0" smtClean="0">
                <a:solidFill>
                  <a:schemeClr val="accent1"/>
                </a:solidFill>
                <a:latin typeface="Arial" charset="0"/>
              </a:rPr>
              <a:t>για</a:t>
            </a:r>
            <a:r>
              <a:rPr lang="en-US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l-GR" b="1" dirty="0" smtClean="0">
                <a:solidFill>
                  <a:schemeClr val="accent1"/>
                </a:solidFill>
                <a:latin typeface="Arial" charset="0"/>
              </a:rPr>
              <a:t>να </a:t>
            </a:r>
            <a:r>
              <a:rPr lang="el-GR" b="1" dirty="0">
                <a:solidFill>
                  <a:schemeClr val="accent1"/>
                </a:solidFill>
                <a:latin typeface="Arial" charset="0"/>
              </a:rPr>
              <a:t>επηρεάσει τα επιτόκια.</a:t>
            </a:r>
            <a:endParaRPr lang="en-GB" b="1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4" b="11871"/>
          <a:stretch/>
        </p:blipFill>
        <p:spPr>
          <a:xfrm>
            <a:off x="618923" y="899631"/>
            <a:ext cx="7906154" cy="51832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790669" y="899631"/>
            <a:ext cx="4520818" cy="1761681"/>
          </a:xfrm>
          <a:prstGeom prst="rect">
            <a:avLst/>
          </a:prstGeom>
          <a:solidFill>
            <a:srgbClr val="DBE2E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1066800" y="1143000"/>
            <a:ext cx="7010400" cy="480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1066800" y="11430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90645" y="6372225"/>
            <a:ext cx="886428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(β) Η κεντρική τράπεζα </a:t>
            </a:r>
            <a:r>
              <a:rPr lang="el-G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πουλάει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l-G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περισσότερα </a:t>
            </a:r>
            <a:r>
              <a:rPr lang="el-G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έντοκα γραμμάτια </a:t>
            </a:r>
            <a:endParaRPr lang="en-GB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 rot="16200000">
            <a:off x="-1062130" y="3235768"/>
            <a:ext cx="291483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Προεξοφλητικό επιτόκιο</a:t>
            </a:r>
            <a:endParaRPr lang="en-GB" dirty="0">
              <a:latin typeface="Arial" charset="0"/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5813797" y="6049963"/>
            <a:ext cx="227927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dirty="0">
                <a:latin typeface="Arial" charset="0"/>
              </a:rPr>
              <a:t>Έντοκα γραμμάτια</a:t>
            </a:r>
            <a:endParaRPr lang="en-GB" dirty="0">
              <a:latin typeface="Arial" charset="0"/>
            </a:endParaRP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flipV="1">
            <a:off x="3885801" y="1524002"/>
            <a:ext cx="0" cy="441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3" name="Group 12"/>
          <p:cNvGrpSpPr>
            <a:grpSpLocks/>
          </p:cNvGrpSpPr>
          <p:nvPr/>
        </p:nvGrpSpPr>
        <p:grpSpPr bwMode="auto">
          <a:xfrm>
            <a:off x="677863" y="4400550"/>
            <a:ext cx="3225800" cy="396875"/>
            <a:chOff x="427" y="2772"/>
            <a:chExt cx="2032" cy="250"/>
          </a:xfrm>
        </p:grpSpPr>
        <p:sp>
          <p:nvSpPr>
            <p:cNvPr id="44" name="Line 13"/>
            <p:cNvSpPr>
              <a:spLocks noChangeShapeType="1"/>
            </p:cNvSpPr>
            <p:nvPr/>
          </p:nvSpPr>
          <p:spPr bwMode="auto">
            <a:xfrm flipH="1">
              <a:off x="683" y="2919"/>
              <a:ext cx="1776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427" y="2772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chemeClr val="tx2"/>
                  </a:solidFill>
                  <a:latin typeface="Arial" charset="0"/>
                </a:rPr>
                <a:t>r</a:t>
              </a:r>
              <a:r>
                <a:rPr lang="en-GB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47" name="Arc 16"/>
          <p:cNvSpPr>
            <a:spLocks/>
          </p:cNvSpPr>
          <p:nvPr/>
        </p:nvSpPr>
        <p:spPr bwMode="auto">
          <a:xfrm rot="20640000">
            <a:off x="1035050" y="806450"/>
            <a:ext cx="6392863" cy="38496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8683 w 18683"/>
              <a:gd name="T1" fmla="*/ 10841 h 21600"/>
              <a:gd name="T2" fmla="*/ 0 w 18683"/>
              <a:gd name="T3" fmla="*/ 21600 h 21600"/>
              <a:gd name="T4" fmla="*/ 0 w 1868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683" h="21600" fill="none" extrusionOk="0">
                <a:moveTo>
                  <a:pt x="18682" y="10840"/>
                </a:moveTo>
                <a:cubicBezTo>
                  <a:pt x="14817" y="17500"/>
                  <a:pt x="7700" y="21599"/>
                  <a:pt x="0" y="21600"/>
                </a:cubicBezTo>
              </a:path>
              <a:path w="18683" h="21600" stroke="0" extrusionOk="0">
                <a:moveTo>
                  <a:pt x="18682" y="10840"/>
                </a:moveTo>
                <a:cubicBezTo>
                  <a:pt x="14817" y="17500"/>
                  <a:pt x="7700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5872163" y="1096963"/>
            <a:ext cx="2208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l-GR" i="1" dirty="0">
                <a:solidFill>
                  <a:schemeClr val="tx2"/>
                </a:solidFill>
                <a:latin typeface="Arial" charset="0"/>
              </a:rPr>
              <a:t>D των </a:t>
            </a:r>
            <a:r>
              <a:rPr lang="el-GR" i="1" dirty="0" smtClean="0">
                <a:solidFill>
                  <a:schemeClr val="tx2"/>
                </a:solidFill>
                <a:latin typeface="Arial" charset="0"/>
              </a:rPr>
              <a:t>ομολόγων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i="1" dirty="0" smtClean="0">
                <a:solidFill>
                  <a:schemeClr val="tx2"/>
                </a:solidFill>
                <a:latin typeface="Arial" charset="0"/>
              </a:rPr>
              <a:t>από </a:t>
            </a:r>
            <a:r>
              <a:rPr lang="el-GR" i="1" dirty="0">
                <a:solidFill>
                  <a:schemeClr val="tx2"/>
                </a:solidFill>
                <a:latin typeface="Arial" charset="0"/>
              </a:rPr>
              <a:t>τις τράπεζες</a:t>
            </a:r>
            <a:endParaRPr lang="en-GB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9" name="Oval 18"/>
          <p:cNvSpPr>
            <a:spLocks noChangeArrowheads="1"/>
          </p:cNvSpPr>
          <p:nvPr/>
        </p:nvSpPr>
        <p:spPr bwMode="auto">
          <a:xfrm>
            <a:off x="3835400" y="4576763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" name="AutoShape 19"/>
          <p:cNvSpPr>
            <a:spLocks noChangeArrowheads="1"/>
          </p:cNvSpPr>
          <p:nvPr/>
        </p:nvSpPr>
        <p:spPr bwMode="auto">
          <a:xfrm>
            <a:off x="5141913" y="3993937"/>
            <a:ext cx="2790825" cy="1194229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600" dirty="0">
                <a:solidFill>
                  <a:schemeClr val="hlink"/>
                </a:solidFill>
                <a:latin typeface="Arial" charset="0"/>
              </a:rPr>
              <a:t>Αν οι τράπεζες έχουν πλεόνασμα ρευστότητας αγοράζουν έντοκα γραμμάτια </a:t>
            </a:r>
            <a:endParaRPr lang="en-GB" sz="16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0" y="635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235B47"/>
                </a:solidFill>
                <a:latin typeface="Arial" charset="0"/>
              </a:rPr>
              <a:t>Οι πράξεις της κεντρικής τράπεζες στις αγορές </a:t>
            </a:r>
            <a:r>
              <a:rPr lang="el-GR" b="1" dirty="0" err="1">
                <a:solidFill>
                  <a:srgbClr val="235B47"/>
                </a:solidFill>
                <a:latin typeface="Arial" charset="0"/>
              </a:rPr>
              <a:t>repos</a:t>
            </a:r>
            <a:r>
              <a:rPr lang="el-GR" b="1" dirty="0">
                <a:solidFill>
                  <a:srgbClr val="235B47"/>
                </a:solidFill>
                <a:latin typeface="Arial" charset="0"/>
              </a:rPr>
              <a:t> των μακροπρόθεσμων ομολόγων και των εντόκων γραμματίων </a:t>
            </a:r>
            <a:r>
              <a:rPr lang="el-GR" b="1" dirty="0" smtClean="0">
                <a:solidFill>
                  <a:srgbClr val="235B47"/>
                </a:solidFill>
                <a:latin typeface="Arial" charset="0"/>
              </a:rPr>
              <a:t>για</a:t>
            </a:r>
            <a:r>
              <a:rPr lang="en-US" b="1" dirty="0" smtClean="0">
                <a:solidFill>
                  <a:srgbClr val="235B47"/>
                </a:solidFill>
                <a:latin typeface="Arial" charset="0"/>
              </a:rPr>
              <a:t> </a:t>
            </a:r>
            <a:r>
              <a:rPr lang="el-GR" b="1" dirty="0" smtClean="0">
                <a:solidFill>
                  <a:srgbClr val="235B47"/>
                </a:solidFill>
                <a:latin typeface="Arial" charset="0"/>
              </a:rPr>
              <a:t>να </a:t>
            </a:r>
            <a:r>
              <a:rPr lang="el-GR" b="1" dirty="0">
                <a:solidFill>
                  <a:srgbClr val="235B47"/>
                </a:solidFill>
                <a:latin typeface="Arial" charset="0"/>
              </a:rPr>
              <a:t>επηρεάσει τα επιτόκια.</a:t>
            </a:r>
            <a:endParaRPr lang="en-GB" b="1" dirty="0">
              <a:solidFill>
                <a:srgbClr val="235B47"/>
              </a:solidFill>
              <a:latin typeface="Arial" charset="0"/>
            </a:endParaRP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2371859" y="1415189"/>
            <a:ext cx="1463541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i="1" dirty="0">
                <a:solidFill>
                  <a:schemeClr val="tx2"/>
                </a:solidFill>
                <a:latin typeface="Arial" charset="0"/>
              </a:rPr>
              <a:t>S1 από </a:t>
            </a:r>
            <a:r>
              <a:rPr lang="el-GR" i="1" dirty="0" smtClean="0">
                <a:solidFill>
                  <a:schemeClr val="tx2"/>
                </a:solidFill>
                <a:latin typeface="Arial" charset="0"/>
              </a:rPr>
              <a:t>την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i="1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i="1" dirty="0" smtClean="0">
                <a:solidFill>
                  <a:schemeClr val="tx2"/>
                </a:solidFill>
                <a:latin typeface="Arial" charset="0"/>
              </a:rPr>
              <a:t>κεντρική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i="1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i="1" dirty="0" smtClean="0">
                <a:solidFill>
                  <a:schemeClr val="tx2"/>
                </a:solidFill>
                <a:latin typeface="Arial" charset="0"/>
              </a:rPr>
              <a:t>τράπεζα</a:t>
            </a:r>
            <a:endParaRPr lang="en-GB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ChangeArrowheads="1"/>
          </p:cNvSpPr>
          <p:nvPr/>
        </p:nvSpPr>
        <p:spPr bwMode="auto">
          <a:xfrm>
            <a:off x="1066800" y="1143000"/>
            <a:ext cx="7010400" cy="480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07235" name="Group 3"/>
          <p:cNvGrpSpPr>
            <a:grpSpLocks/>
          </p:cNvGrpSpPr>
          <p:nvPr/>
        </p:nvGrpSpPr>
        <p:grpSpPr bwMode="auto">
          <a:xfrm>
            <a:off x="677863" y="3392488"/>
            <a:ext cx="4919662" cy="396875"/>
            <a:chOff x="427" y="2137"/>
            <a:chExt cx="3099" cy="250"/>
          </a:xfrm>
        </p:grpSpPr>
        <p:sp>
          <p:nvSpPr>
            <p:cNvPr id="607236" name="Line 4"/>
            <p:cNvSpPr>
              <a:spLocks noChangeShapeType="1"/>
            </p:cNvSpPr>
            <p:nvPr/>
          </p:nvSpPr>
          <p:spPr bwMode="auto">
            <a:xfrm flipH="1">
              <a:off x="688" y="2284"/>
              <a:ext cx="2838" cy="0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7237" name="Rectangle 5"/>
            <p:cNvSpPr>
              <a:spLocks noChangeArrowheads="1"/>
            </p:cNvSpPr>
            <p:nvPr/>
          </p:nvSpPr>
          <p:spPr bwMode="auto">
            <a:xfrm>
              <a:off x="427" y="2137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r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607238" name="Line 6"/>
          <p:cNvSpPr>
            <a:spLocks noChangeShapeType="1"/>
          </p:cNvSpPr>
          <p:nvPr/>
        </p:nvSpPr>
        <p:spPr bwMode="auto">
          <a:xfrm>
            <a:off x="1066800" y="11430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7239" name="Line 7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7240" name="Rectangle 8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607243" name="Arc 11"/>
          <p:cNvSpPr>
            <a:spLocks/>
          </p:cNvSpPr>
          <p:nvPr/>
        </p:nvSpPr>
        <p:spPr bwMode="auto">
          <a:xfrm rot="20640000">
            <a:off x="1035050" y="806450"/>
            <a:ext cx="6392863" cy="38496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8683 w 18683"/>
              <a:gd name="T1" fmla="*/ 10841 h 21600"/>
              <a:gd name="T2" fmla="*/ 0 w 18683"/>
              <a:gd name="T3" fmla="*/ 21600 h 21600"/>
              <a:gd name="T4" fmla="*/ 0 w 1868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683" h="21600" fill="none" extrusionOk="0">
                <a:moveTo>
                  <a:pt x="18682" y="10840"/>
                </a:moveTo>
                <a:cubicBezTo>
                  <a:pt x="14817" y="17500"/>
                  <a:pt x="7700" y="21599"/>
                  <a:pt x="0" y="21600"/>
                </a:cubicBezTo>
              </a:path>
              <a:path w="18683" h="21600" stroke="0" extrusionOk="0">
                <a:moveTo>
                  <a:pt x="18682" y="10840"/>
                </a:moveTo>
                <a:cubicBezTo>
                  <a:pt x="14817" y="17500"/>
                  <a:pt x="7700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7244" name="Line 12"/>
          <p:cNvSpPr>
            <a:spLocks noChangeShapeType="1"/>
          </p:cNvSpPr>
          <p:nvPr/>
        </p:nvSpPr>
        <p:spPr bwMode="auto">
          <a:xfrm flipV="1">
            <a:off x="3886200" y="1524000"/>
            <a:ext cx="0" cy="441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07246" name="Group 14"/>
          <p:cNvGrpSpPr>
            <a:grpSpLocks/>
          </p:cNvGrpSpPr>
          <p:nvPr/>
        </p:nvGrpSpPr>
        <p:grpSpPr bwMode="auto">
          <a:xfrm>
            <a:off x="4011615" y="1701800"/>
            <a:ext cx="1584325" cy="4192588"/>
            <a:chOff x="2527" y="1072"/>
            <a:chExt cx="998" cy="2641"/>
          </a:xfrm>
        </p:grpSpPr>
        <p:sp>
          <p:nvSpPr>
            <p:cNvPr id="607247" name="Line 15"/>
            <p:cNvSpPr>
              <a:spLocks noChangeShapeType="1"/>
            </p:cNvSpPr>
            <p:nvPr/>
          </p:nvSpPr>
          <p:spPr bwMode="auto">
            <a:xfrm flipV="1">
              <a:off x="3525" y="1087"/>
              <a:ext cx="0" cy="262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7248" name="Rectangle 16"/>
            <p:cNvSpPr>
              <a:spLocks noChangeArrowheads="1"/>
            </p:cNvSpPr>
            <p:nvPr/>
          </p:nvSpPr>
          <p:spPr bwMode="auto">
            <a:xfrm>
              <a:off x="2527" y="1072"/>
              <a:ext cx="96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l-GR" i="1" dirty="0">
                  <a:solidFill>
                    <a:schemeClr val="accent2"/>
                  </a:solidFill>
                  <a:latin typeface="Arial" charset="0"/>
                </a:rPr>
                <a:t>S2 από </a:t>
              </a:r>
              <a:r>
                <a:rPr lang="el-GR" i="1" dirty="0" smtClean="0">
                  <a:solidFill>
                    <a:schemeClr val="accent2"/>
                  </a:solidFill>
                  <a:latin typeface="Arial" charset="0"/>
                </a:rPr>
                <a:t>την</a:t>
              </a:r>
              <a:r>
                <a:rPr lang="en-US" i="1" dirty="0" smtClean="0">
                  <a:solidFill>
                    <a:schemeClr val="accent2"/>
                  </a:solidFill>
                  <a:latin typeface="Arial" charset="0"/>
                </a:rPr>
                <a:t> </a:t>
              </a:r>
              <a:br>
                <a:rPr lang="en-US" i="1" dirty="0" smtClean="0">
                  <a:solidFill>
                    <a:schemeClr val="accent2"/>
                  </a:solidFill>
                  <a:latin typeface="Arial" charset="0"/>
                </a:rPr>
              </a:br>
              <a:r>
                <a:rPr lang="el-GR" i="1" dirty="0" smtClean="0">
                  <a:solidFill>
                    <a:schemeClr val="accent2"/>
                  </a:solidFill>
                  <a:latin typeface="Arial" charset="0"/>
                </a:rPr>
                <a:t>κεντρική</a:t>
              </a:r>
              <a:r>
                <a:rPr lang="en-US" i="1" dirty="0" smtClean="0">
                  <a:solidFill>
                    <a:schemeClr val="accent2"/>
                  </a:solidFill>
                  <a:latin typeface="Arial" charset="0"/>
                </a:rPr>
                <a:t/>
              </a:r>
              <a:br>
                <a:rPr lang="en-US" i="1" dirty="0" smtClean="0">
                  <a:solidFill>
                    <a:schemeClr val="accent2"/>
                  </a:solidFill>
                  <a:latin typeface="Arial" charset="0"/>
                </a:rPr>
              </a:br>
              <a:r>
                <a:rPr lang="el-GR" i="1" dirty="0" smtClean="0">
                  <a:solidFill>
                    <a:schemeClr val="accent2"/>
                  </a:solidFill>
                  <a:latin typeface="Arial" charset="0"/>
                </a:rPr>
                <a:t>τράπεζα</a:t>
              </a:r>
              <a:endParaRPr lang="en-GB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607249" name="Oval 17"/>
          <p:cNvSpPr>
            <a:spLocks noChangeArrowheads="1"/>
          </p:cNvSpPr>
          <p:nvPr/>
        </p:nvSpPr>
        <p:spPr bwMode="auto">
          <a:xfrm>
            <a:off x="5545138" y="3562350"/>
            <a:ext cx="103187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7250" name="Line 18"/>
          <p:cNvSpPr>
            <a:spLocks noChangeShapeType="1"/>
          </p:cNvSpPr>
          <p:nvPr/>
        </p:nvSpPr>
        <p:spPr bwMode="auto">
          <a:xfrm>
            <a:off x="4022725" y="2787650"/>
            <a:ext cx="126365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7251" name="Line 19"/>
          <p:cNvSpPr>
            <a:spLocks noChangeShapeType="1"/>
          </p:cNvSpPr>
          <p:nvPr/>
        </p:nvSpPr>
        <p:spPr bwMode="auto">
          <a:xfrm flipV="1">
            <a:off x="836613" y="3868738"/>
            <a:ext cx="0" cy="4953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7253" name="Line 21"/>
          <p:cNvSpPr>
            <a:spLocks noChangeShapeType="1"/>
          </p:cNvSpPr>
          <p:nvPr/>
        </p:nvSpPr>
        <p:spPr bwMode="auto">
          <a:xfrm flipH="1">
            <a:off x="1084263" y="4633913"/>
            <a:ext cx="2819400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7254" name="Rectangle 22"/>
          <p:cNvSpPr>
            <a:spLocks noChangeArrowheads="1"/>
          </p:cNvSpPr>
          <p:nvPr/>
        </p:nvSpPr>
        <p:spPr bwMode="auto">
          <a:xfrm>
            <a:off x="677863" y="4400550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07255" name="Oval 23"/>
          <p:cNvSpPr>
            <a:spLocks noChangeArrowheads="1"/>
          </p:cNvSpPr>
          <p:nvPr/>
        </p:nvSpPr>
        <p:spPr bwMode="auto">
          <a:xfrm>
            <a:off x="3835400" y="4576763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90645" y="6372225"/>
            <a:ext cx="886428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(β) Η κεντρική τράπεζα </a:t>
            </a:r>
            <a:r>
              <a:rPr lang="el-G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πουλάει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l-G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περισσότερα </a:t>
            </a:r>
            <a:r>
              <a:rPr lang="el-G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έντοκα γραμμάτια </a:t>
            </a:r>
            <a:endParaRPr lang="en-GB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 rot="16200000">
            <a:off x="-1062130" y="3235768"/>
            <a:ext cx="291483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Προεξοφλητικό επιτόκιο</a:t>
            </a:r>
            <a:endParaRPr lang="en-GB" dirty="0">
              <a:latin typeface="Arial" charset="0"/>
            </a:endParaRP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0" y="635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235B47"/>
                </a:solidFill>
                <a:latin typeface="Arial" charset="0"/>
              </a:rPr>
              <a:t>Οι πράξεις της κεντρικής τράπεζες στις αγορές </a:t>
            </a:r>
            <a:r>
              <a:rPr lang="el-GR" b="1" dirty="0" err="1">
                <a:solidFill>
                  <a:srgbClr val="235B47"/>
                </a:solidFill>
                <a:latin typeface="Arial" charset="0"/>
              </a:rPr>
              <a:t>repos</a:t>
            </a:r>
            <a:r>
              <a:rPr lang="el-GR" b="1" dirty="0">
                <a:solidFill>
                  <a:srgbClr val="235B47"/>
                </a:solidFill>
                <a:latin typeface="Arial" charset="0"/>
              </a:rPr>
              <a:t> των μακροπρόθεσμων ομολόγων και των εντόκων γραμματίων </a:t>
            </a:r>
            <a:r>
              <a:rPr lang="el-GR" b="1" dirty="0" smtClean="0">
                <a:solidFill>
                  <a:srgbClr val="235B47"/>
                </a:solidFill>
                <a:latin typeface="Arial" charset="0"/>
              </a:rPr>
              <a:t>για</a:t>
            </a:r>
            <a:r>
              <a:rPr lang="en-US" b="1" dirty="0" smtClean="0">
                <a:solidFill>
                  <a:srgbClr val="235B47"/>
                </a:solidFill>
                <a:latin typeface="Arial" charset="0"/>
              </a:rPr>
              <a:t> </a:t>
            </a:r>
            <a:r>
              <a:rPr lang="el-GR" b="1" dirty="0" smtClean="0">
                <a:solidFill>
                  <a:srgbClr val="235B47"/>
                </a:solidFill>
                <a:latin typeface="Arial" charset="0"/>
              </a:rPr>
              <a:t>να </a:t>
            </a:r>
            <a:r>
              <a:rPr lang="el-GR" b="1" dirty="0">
                <a:solidFill>
                  <a:srgbClr val="235B47"/>
                </a:solidFill>
                <a:latin typeface="Arial" charset="0"/>
              </a:rPr>
              <a:t>επηρεάσει τα επιτόκια.</a:t>
            </a:r>
            <a:endParaRPr lang="en-GB" b="1" dirty="0">
              <a:solidFill>
                <a:srgbClr val="235B47"/>
              </a:solidFill>
              <a:latin typeface="Arial" charset="0"/>
            </a:endParaRP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5813797" y="6049963"/>
            <a:ext cx="227927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dirty="0">
                <a:latin typeface="Arial" charset="0"/>
              </a:rPr>
              <a:t>Έντοκα γραμμάτια</a:t>
            </a:r>
            <a:endParaRPr lang="en-GB" dirty="0">
              <a:latin typeface="Arial" charset="0"/>
            </a:endParaRP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2371859" y="1415189"/>
            <a:ext cx="1463541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i="1" dirty="0">
                <a:solidFill>
                  <a:schemeClr val="tx2"/>
                </a:solidFill>
                <a:latin typeface="Arial" charset="0"/>
              </a:rPr>
              <a:t>S1 από </a:t>
            </a:r>
            <a:r>
              <a:rPr lang="el-GR" i="1" dirty="0" smtClean="0">
                <a:solidFill>
                  <a:schemeClr val="tx2"/>
                </a:solidFill>
                <a:latin typeface="Arial" charset="0"/>
              </a:rPr>
              <a:t>την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i="1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i="1" dirty="0" smtClean="0">
                <a:solidFill>
                  <a:schemeClr val="tx2"/>
                </a:solidFill>
                <a:latin typeface="Arial" charset="0"/>
              </a:rPr>
              <a:t>κεντρική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i="1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i="1" dirty="0" smtClean="0">
                <a:solidFill>
                  <a:schemeClr val="tx2"/>
                </a:solidFill>
                <a:latin typeface="Arial" charset="0"/>
              </a:rPr>
              <a:t>τράπεζα</a:t>
            </a:r>
            <a:endParaRPr lang="en-GB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1" name="Rectangle 17"/>
          <p:cNvSpPr>
            <a:spLocks noChangeArrowheads="1"/>
          </p:cNvSpPr>
          <p:nvPr/>
        </p:nvSpPr>
        <p:spPr bwMode="auto">
          <a:xfrm>
            <a:off x="5872163" y="1096963"/>
            <a:ext cx="2208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l-GR" i="1" dirty="0">
                <a:solidFill>
                  <a:schemeClr val="tx2"/>
                </a:solidFill>
                <a:latin typeface="Arial" charset="0"/>
              </a:rPr>
              <a:t>D των </a:t>
            </a:r>
            <a:r>
              <a:rPr lang="el-GR" i="1" dirty="0" smtClean="0">
                <a:solidFill>
                  <a:schemeClr val="tx2"/>
                </a:solidFill>
                <a:latin typeface="Arial" charset="0"/>
              </a:rPr>
              <a:t>ομολόγων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i="1" dirty="0" smtClean="0">
                <a:solidFill>
                  <a:schemeClr val="tx2"/>
                </a:solidFill>
                <a:latin typeface="Arial" charset="0"/>
              </a:rPr>
              <a:t>από </a:t>
            </a:r>
            <a:r>
              <a:rPr lang="el-GR" i="1" dirty="0">
                <a:solidFill>
                  <a:schemeClr val="tx2"/>
                </a:solidFill>
                <a:latin typeface="Arial" charset="0"/>
              </a:rPr>
              <a:t>τις τράπεζες</a:t>
            </a:r>
            <a:endParaRPr lang="en-GB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7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7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7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7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0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49" grpId="0" animBg="1"/>
      <p:bldP spid="60725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rgbClr val="CE6312"/>
              </a:buClr>
              <a:buSzPct val="85000"/>
            </a:pPr>
            <a:r>
              <a:rPr lang="el-GR" altLang="en-US" sz="2400" b="1" dirty="0">
                <a:solidFill>
                  <a:srgbClr val="660066"/>
                </a:solidFill>
                <a:latin typeface="Arial" charset="0"/>
              </a:rPr>
              <a:t>Μέσα μηνιαία </a:t>
            </a:r>
            <a:r>
              <a:rPr lang="el-GR" altLang="en-US" sz="2400" b="1" dirty="0" smtClean="0">
                <a:solidFill>
                  <a:srgbClr val="660066"/>
                </a:solidFill>
                <a:latin typeface="Arial" charset="0"/>
              </a:rPr>
              <a:t>επιτόκια</a:t>
            </a:r>
            <a:endParaRPr lang="en-GB" altLang="en-US" sz="24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824324" name="TextBox 4"/>
          <p:cNvSpPr txBox="1">
            <a:spLocks noChangeArrowheads="1"/>
          </p:cNvSpPr>
          <p:nvPr/>
        </p:nvSpPr>
        <p:spPr bwMode="auto">
          <a:xfrm>
            <a:off x="0" y="6341425"/>
            <a:ext cx="9161463" cy="5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CE6312"/>
              </a:buClr>
              <a:buSzPct val="85000"/>
            </a:pP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Πηγή: Βασίζεται σε δεδομένα από τη Στατιστική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Διαδραστική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 βάση δεδομένων, σειρά </a:t>
            </a:r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IUMABEDR</a:t>
            </a:r>
            <a:r>
              <a:rPr lang="en-US" altLang="en-US" sz="11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(Βασικό 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Επιτόκιο), IUMTLMV (Επιτόκιο στεγαστικών δανείων) και IUMAVNEA (διατραπεζικό επιτόκιο) (Τράπεζα της Αγγλίας) (δεδομένα </a:t>
            </a:r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που</a:t>
            </a:r>
            <a:r>
              <a:rPr lang="en-US" altLang="en-US" sz="11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δημοσιεύτηκαν 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στις 3 Αυγούστου 2014,εποχικά διορθωμένα εκτός από τα αποθέματα).</a:t>
            </a:r>
            <a:endParaRPr lang="en-GB" altLang="en-US" sz="11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901517"/>
            <a:ext cx="8312727" cy="5054967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113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1133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Νομισματική πολιτική</a:t>
            </a:r>
            <a:endParaRPr lang="en-GB" dirty="0"/>
          </a:p>
        </p:txBody>
      </p:sp>
      <p:sp>
        <p:nvSpPr>
          <p:cNvPr id="611333" name="Rectangle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18732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Τεχνικές για τον έλεγχο των επιτοκίων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50000"/>
              </a:spcBef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εκ του νόμου βασικά επιτόκια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50000"/>
              </a:spcBef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δραστηριότητες στις αγορές με έκπτωση και  αγορές επαναγοράς</a:t>
            </a:r>
            <a:endParaRPr lang="en-GB" dirty="0" smtClean="0">
              <a:solidFill>
                <a:srgbClr val="646B86"/>
              </a:solidFill>
            </a:endParaRPr>
          </a:p>
        </p:txBody>
      </p:sp>
      <p:sp>
        <p:nvSpPr>
          <p:cNvPr id="611334" name="Rectangle 6"/>
          <p:cNvSpPr>
            <a:spLocks/>
          </p:cNvSpPr>
          <p:nvPr/>
        </p:nvSpPr>
        <p:spPr bwMode="auto">
          <a:xfrm>
            <a:off x="301625" y="3846286"/>
            <a:ext cx="8534400" cy="257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CE6312"/>
              </a:buClr>
              <a:buSzPct val="85000"/>
              <a:buFont typeface="Wingdings 2" pitchFamily="18" charset="2"/>
              <a:buChar char=""/>
            </a:pPr>
            <a:r>
              <a:rPr lang="el-GR" sz="3000" dirty="0" smtClean="0">
                <a:latin typeface="Arial" charset="0"/>
              </a:rPr>
              <a:t>Προβλήματα με τον έλεγχο των επιτοκίων</a:t>
            </a:r>
            <a:endParaRPr lang="en-GB" sz="3000" dirty="0">
              <a:latin typeface="Arial" charset="0"/>
            </a:endParaRPr>
          </a:p>
          <a:p>
            <a:pPr marL="742950" lvl="1" indent="-285750">
              <a:spcBef>
                <a:spcPct val="5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ανελαστική ζήτηση για δάνεια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1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1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4" grpId="0" build="p" bldLvl="2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3379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3380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3381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613382" name="Arc 6"/>
          <p:cNvSpPr>
            <a:spLocks/>
          </p:cNvSpPr>
          <p:nvPr/>
        </p:nvSpPr>
        <p:spPr bwMode="auto">
          <a:xfrm>
            <a:off x="3200400" y="461963"/>
            <a:ext cx="4938713" cy="5078412"/>
          </a:xfrm>
          <a:custGeom>
            <a:avLst/>
            <a:gdLst>
              <a:gd name="G0" fmla="+- 21469 0 0"/>
              <a:gd name="G1" fmla="+- 0 0 0"/>
              <a:gd name="G2" fmla="+- 21600 0 0"/>
              <a:gd name="T0" fmla="*/ 8674 w 21469"/>
              <a:gd name="T1" fmla="*/ 17402 h 17402"/>
              <a:gd name="T2" fmla="*/ 0 w 21469"/>
              <a:gd name="T3" fmla="*/ 2371 h 17402"/>
              <a:gd name="T4" fmla="*/ 21469 w 21469"/>
              <a:gd name="T5" fmla="*/ 0 h 17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69" h="17402" fill="none" extrusionOk="0">
                <a:moveTo>
                  <a:pt x="8673" y="17402"/>
                </a:moveTo>
                <a:cubicBezTo>
                  <a:pt x="3808" y="13824"/>
                  <a:pt x="662" y="8373"/>
                  <a:pt x="-1" y="2371"/>
                </a:cubicBezTo>
              </a:path>
              <a:path w="21469" h="17402" stroke="0" extrusionOk="0">
                <a:moveTo>
                  <a:pt x="8673" y="17402"/>
                </a:moveTo>
                <a:cubicBezTo>
                  <a:pt x="3808" y="13824"/>
                  <a:pt x="662" y="8373"/>
                  <a:pt x="-1" y="2371"/>
                </a:cubicBezTo>
                <a:lnTo>
                  <a:pt x="21469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3383" name="Rectangle 7"/>
          <p:cNvSpPr>
            <a:spLocks noChangeArrowheads="1"/>
          </p:cNvSpPr>
          <p:nvPr/>
        </p:nvSpPr>
        <p:spPr bwMode="auto">
          <a:xfrm>
            <a:off x="5378450" y="5327650"/>
            <a:ext cx="16014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dirty="0">
                <a:solidFill>
                  <a:schemeClr val="tx2"/>
                </a:solidFill>
                <a:latin typeface="Arial" charset="0"/>
              </a:rPr>
              <a:t>D </a:t>
            </a:r>
            <a:r>
              <a:rPr lang="el-GR" dirty="0">
                <a:solidFill>
                  <a:schemeClr val="tx2"/>
                </a:solidFill>
                <a:latin typeface="Arial" charset="0"/>
              </a:rPr>
              <a:t>για δάνεια</a:t>
            </a:r>
            <a:endParaRPr lang="en-GB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13384" name="Line 8"/>
          <p:cNvSpPr>
            <a:spLocks noChangeShapeType="1"/>
          </p:cNvSpPr>
          <p:nvPr/>
        </p:nvSpPr>
        <p:spPr bwMode="auto">
          <a:xfrm>
            <a:off x="1074738" y="4967288"/>
            <a:ext cx="358933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3385" name="Line 9"/>
          <p:cNvSpPr>
            <a:spLocks noChangeShapeType="1"/>
          </p:cNvSpPr>
          <p:nvPr/>
        </p:nvSpPr>
        <p:spPr bwMode="auto">
          <a:xfrm>
            <a:off x="4662488" y="4967288"/>
            <a:ext cx="0" cy="97155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3386" name="Oval 10"/>
          <p:cNvSpPr>
            <a:spLocks noChangeArrowheads="1"/>
          </p:cNvSpPr>
          <p:nvPr/>
        </p:nvSpPr>
        <p:spPr bwMode="auto">
          <a:xfrm>
            <a:off x="4603750" y="4906963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3387" name="Rectangle 11"/>
          <p:cNvSpPr>
            <a:spLocks noChangeArrowheads="1"/>
          </p:cNvSpPr>
          <p:nvPr/>
        </p:nvSpPr>
        <p:spPr bwMode="auto">
          <a:xfrm>
            <a:off x="4427538" y="59944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13388" name="Rectangle 12"/>
          <p:cNvSpPr>
            <a:spLocks noChangeArrowheads="1"/>
          </p:cNvSpPr>
          <p:nvPr/>
        </p:nvSpPr>
        <p:spPr bwMode="auto">
          <a:xfrm>
            <a:off x="3344863" y="6011863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Q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613389" name="AutoShape 13" descr="Parchment"/>
          <p:cNvSpPr>
            <a:spLocks noChangeArrowheads="1"/>
          </p:cNvSpPr>
          <p:nvPr/>
        </p:nvSpPr>
        <p:spPr bwMode="auto">
          <a:xfrm>
            <a:off x="4322763" y="1749424"/>
            <a:ext cx="3417887" cy="1527175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noProof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613390" name="Rectangle 14"/>
          <p:cNvSpPr>
            <a:spLocks noChangeArrowheads="1"/>
          </p:cNvSpPr>
          <p:nvPr/>
        </p:nvSpPr>
        <p:spPr bwMode="auto">
          <a:xfrm>
            <a:off x="762000" y="476726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13391" name="Rectangle 15"/>
          <p:cNvSpPr>
            <a:spLocks noChangeArrowheads="1"/>
          </p:cNvSpPr>
          <p:nvPr/>
        </p:nvSpPr>
        <p:spPr bwMode="auto">
          <a:xfrm>
            <a:off x="4076700" y="6429375"/>
            <a:ext cx="101951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200" dirty="0">
                <a:latin typeface="Arial" charset="0"/>
              </a:rPr>
              <a:t>Δάνεια</a:t>
            </a:r>
            <a:endParaRPr lang="en-GB" sz="2200" dirty="0">
              <a:latin typeface="Arial" charset="0"/>
            </a:endParaRPr>
          </a:p>
        </p:txBody>
      </p:sp>
      <p:sp>
        <p:nvSpPr>
          <p:cNvPr id="613392" name="Rectangle 16"/>
          <p:cNvSpPr>
            <a:spLocks noChangeArrowheads="1"/>
          </p:cNvSpPr>
          <p:nvPr/>
        </p:nvSpPr>
        <p:spPr bwMode="auto">
          <a:xfrm rot="16200000">
            <a:off x="-277936" y="2967174"/>
            <a:ext cx="1338508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200" dirty="0">
                <a:latin typeface="Arial" charset="0"/>
              </a:rPr>
              <a:t>Επιτόκιο </a:t>
            </a:r>
            <a:endParaRPr lang="en-GB" sz="2200" dirty="0">
              <a:latin typeface="Arial" charset="0"/>
            </a:endParaRPr>
          </a:p>
        </p:txBody>
      </p:sp>
      <p:sp>
        <p:nvSpPr>
          <p:cNvPr id="613393" name="Text Box 17"/>
          <p:cNvSpPr txBox="1">
            <a:spLocks noChangeArrowheads="1"/>
          </p:cNvSpPr>
          <p:nvPr/>
        </p:nvSpPr>
        <p:spPr bwMode="auto">
          <a:xfrm>
            <a:off x="0" y="3016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235B47"/>
                </a:solidFill>
                <a:latin typeface="Arial" charset="0"/>
              </a:rPr>
              <a:t>Μέσα μηνιαία </a:t>
            </a:r>
            <a:r>
              <a:rPr lang="el-GR" sz="2800" b="1" dirty="0" smtClean="0">
                <a:solidFill>
                  <a:srgbClr val="235B47"/>
                </a:solidFill>
                <a:latin typeface="Arial" charset="0"/>
              </a:rPr>
              <a:t>επιτόκια</a:t>
            </a:r>
            <a:endParaRPr lang="en-GB" sz="2800" b="1" dirty="0">
              <a:solidFill>
                <a:srgbClr val="235B47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9775" y="1983177"/>
            <a:ext cx="3017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solidFill>
                  <a:srgbClr val="0B7720"/>
                </a:solidFill>
                <a:latin typeface="+mn-lt"/>
              </a:rPr>
              <a:t>Ας υποθέσουμε ότι οι αρχές θέλουν να μειώσουν τη ζήτηση χρήματος στο Q2.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3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3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8" grpId="0" autoUpdateAnimBg="0"/>
      <p:bldP spid="61338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395566"/>
              </p:ext>
            </p:extLst>
          </p:nvPr>
        </p:nvGraphicFramePr>
        <p:xfrm>
          <a:off x="668741" y="1604108"/>
          <a:ext cx="8106768" cy="4025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4143"/>
                <a:gridCol w="1269241"/>
                <a:gridCol w="1082330"/>
                <a:gridCol w="1620161"/>
                <a:gridCol w="1350893"/>
              </a:tblGrid>
              <a:tr h="68871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endParaRPr sz="1500" b="1" dirty="0">
                        <a:latin typeface="+mn-lt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el-GR" sz="1500" b="1" dirty="0" smtClean="0">
                        <a:solidFill>
                          <a:srgbClr val="231F2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85420" indent="0" algn="ctr"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525">
                      <a:solidFill>
                        <a:srgbClr val="77787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525">
                      <a:solidFill>
                        <a:srgbClr val="77787B"/>
                      </a:solidFill>
                      <a:prstDash val="solid"/>
                    </a:lnT>
                  </a:tcPr>
                </a:tc>
              </a:tr>
              <a:tr h="68871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endParaRPr sz="1500" b="1" dirty="0">
                        <a:latin typeface="+mn-lt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£ δισ. 2013</a:t>
                      </a:r>
                    </a:p>
                  </a:txBody>
                  <a:tcPr marL="45720" marR="45720" anchor="ctr"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542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184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Έλλειμμα του τρέχοντος προϋπολογισμού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rgbClr val="0B772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4097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864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Καθαρή επένδυση</a:t>
                      </a:r>
                      <a:endParaRPr sz="15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rgbClr val="0B772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14097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</a:tr>
              <a:tr h="5864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Καθαρός δανεισμός</a:t>
                      </a:r>
                      <a:endParaRPr sz="15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rgbClr val="0B772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14097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</a:tr>
              <a:tr h="7631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Καθαρό χρέος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rgbClr val="0B772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7079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65000"/>
              </a:lnSpc>
              <a:spcBef>
                <a:spcPct val="45000"/>
              </a:spcBef>
              <a:spcAft>
                <a:spcPct val="30000"/>
              </a:spcAft>
            </a:pPr>
            <a:r>
              <a:rPr lang="el-GR" sz="2800" b="1" dirty="0">
                <a:solidFill>
                  <a:schemeClr val="tx2"/>
                </a:solidFill>
                <a:latin typeface="Arial" charset="0"/>
              </a:rPr>
              <a:t>Βασικοί δημοσιονομικοί δείκτες του Ην. Βασιλείου</a:t>
            </a:r>
            <a:endParaRPr lang="en-GB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583363"/>
            <a:ext cx="6830781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l-GR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Με βάση τα στοιχεία από τα Οικονομικά του Δημοσίου Τομέα (Εθνική Στατιστική Υπηρεσία</a:t>
            </a:r>
            <a:r>
              <a:rPr lang="el-GR" sz="120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)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15427" name="Group 3"/>
          <p:cNvGrpSpPr>
            <a:grpSpLocks/>
          </p:cNvGrpSpPr>
          <p:nvPr/>
        </p:nvGrpSpPr>
        <p:grpSpPr bwMode="auto">
          <a:xfrm>
            <a:off x="749300" y="2663825"/>
            <a:ext cx="2816225" cy="396875"/>
            <a:chOff x="472" y="1678"/>
            <a:chExt cx="1774" cy="250"/>
          </a:xfrm>
        </p:grpSpPr>
        <p:sp>
          <p:nvSpPr>
            <p:cNvPr id="615428" name="Line 4"/>
            <p:cNvSpPr>
              <a:spLocks noChangeShapeType="1"/>
            </p:cNvSpPr>
            <p:nvPr/>
          </p:nvSpPr>
          <p:spPr bwMode="auto">
            <a:xfrm flipH="1">
              <a:off x="688" y="1814"/>
              <a:ext cx="155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5429" name="Rectangle 5"/>
            <p:cNvSpPr>
              <a:spLocks noChangeArrowheads="1"/>
            </p:cNvSpPr>
            <p:nvPr/>
          </p:nvSpPr>
          <p:spPr bwMode="auto">
            <a:xfrm>
              <a:off x="472" y="1678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r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615430" name="Line 6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5431" name="Line 7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5432" name="Rectangle 8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615433" name="Arc 9"/>
          <p:cNvSpPr>
            <a:spLocks/>
          </p:cNvSpPr>
          <p:nvPr/>
        </p:nvSpPr>
        <p:spPr bwMode="auto">
          <a:xfrm>
            <a:off x="3200400" y="461963"/>
            <a:ext cx="4938713" cy="5078412"/>
          </a:xfrm>
          <a:custGeom>
            <a:avLst/>
            <a:gdLst>
              <a:gd name="G0" fmla="+- 21469 0 0"/>
              <a:gd name="G1" fmla="+- 0 0 0"/>
              <a:gd name="G2" fmla="+- 21600 0 0"/>
              <a:gd name="T0" fmla="*/ 8674 w 21469"/>
              <a:gd name="T1" fmla="*/ 17402 h 17402"/>
              <a:gd name="T2" fmla="*/ 0 w 21469"/>
              <a:gd name="T3" fmla="*/ 2371 h 17402"/>
              <a:gd name="T4" fmla="*/ 21469 w 21469"/>
              <a:gd name="T5" fmla="*/ 0 h 17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69" h="17402" fill="none" extrusionOk="0">
                <a:moveTo>
                  <a:pt x="8673" y="17402"/>
                </a:moveTo>
                <a:cubicBezTo>
                  <a:pt x="3808" y="13824"/>
                  <a:pt x="662" y="8373"/>
                  <a:pt x="-1" y="2371"/>
                </a:cubicBezTo>
              </a:path>
              <a:path w="21469" h="17402" stroke="0" extrusionOk="0">
                <a:moveTo>
                  <a:pt x="8673" y="17402"/>
                </a:moveTo>
                <a:cubicBezTo>
                  <a:pt x="3808" y="13824"/>
                  <a:pt x="662" y="8373"/>
                  <a:pt x="-1" y="2371"/>
                </a:cubicBezTo>
                <a:lnTo>
                  <a:pt x="21469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5435" name="Line 11"/>
          <p:cNvSpPr>
            <a:spLocks noChangeShapeType="1"/>
          </p:cNvSpPr>
          <p:nvPr/>
        </p:nvSpPr>
        <p:spPr bwMode="auto">
          <a:xfrm>
            <a:off x="1074738" y="4967288"/>
            <a:ext cx="358933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5436" name="Line 12"/>
          <p:cNvSpPr>
            <a:spLocks noChangeShapeType="1"/>
          </p:cNvSpPr>
          <p:nvPr/>
        </p:nvSpPr>
        <p:spPr bwMode="auto">
          <a:xfrm>
            <a:off x="4662488" y="4967288"/>
            <a:ext cx="0" cy="97155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5437" name="Rectangle 13"/>
          <p:cNvSpPr>
            <a:spLocks noChangeArrowheads="1"/>
          </p:cNvSpPr>
          <p:nvPr/>
        </p:nvSpPr>
        <p:spPr bwMode="auto">
          <a:xfrm>
            <a:off x="762000" y="476726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15438" name="Oval 14"/>
          <p:cNvSpPr>
            <a:spLocks noChangeArrowheads="1"/>
          </p:cNvSpPr>
          <p:nvPr/>
        </p:nvSpPr>
        <p:spPr bwMode="auto">
          <a:xfrm>
            <a:off x="4603750" y="4906963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5439" name="Rectangle 15"/>
          <p:cNvSpPr>
            <a:spLocks noChangeArrowheads="1"/>
          </p:cNvSpPr>
          <p:nvPr/>
        </p:nvSpPr>
        <p:spPr bwMode="auto">
          <a:xfrm>
            <a:off x="4427538" y="59944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15440" name="Rectangle 16"/>
          <p:cNvSpPr>
            <a:spLocks noChangeArrowheads="1"/>
          </p:cNvSpPr>
          <p:nvPr/>
        </p:nvSpPr>
        <p:spPr bwMode="auto">
          <a:xfrm>
            <a:off x="3344863" y="6011863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Q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615441" name="AutoShape 17" descr="Parchment"/>
          <p:cNvSpPr>
            <a:spLocks noChangeArrowheads="1"/>
          </p:cNvSpPr>
          <p:nvPr/>
        </p:nvSpPr>
        <p:spPr bwMode="auto">
          <a:xfrm>
            <a:off x="4427539" y="1749425"/>
            <a:ext cx="3140074" cy="1433513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1900" noProof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615442" name="Line 18"/>
          <p:cNvSpPr>
            <a:spLocks noChangeShapeType="1"/>
          </p:cNvSpPr>
          <p:nvPr/>
        </p:nvSpPr>
        <p:spPr bwMode="auto">
          <a:xfrm flipV="1">
            <a:off x="3546475" y="2862263"/>
            <a:ext cx="0" cy="3059112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5443" name="Oval 19"/>
          <p:cNvSpPr>
            <a:spLocks noChangeArrowheads="1"/>
          </p:cNvSpPr>
          <p:nvPr/>
        </p:nvSpPr>
        <p:spPr bwMode="auto">
          <a:xfrm>
            <a:off x="3494088" y="2824163"/>
            <a:ext cx="103187" cy="103187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5446" name="Line 22"/>
          <p:cNvSpPr>
            <a:spLocks noChangeShapeType="1"/>
          </p:cNvSpPr>
          <p:nvPr/>
        </p:nvSpPr>
        <p:spPr bwMode="auto">
          <a:xfrm flipV="1">
            <a:off x="896938" y="3106738"/>
            <a:ext cx="0" cy="175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5378450" y="5327650"/>
            <a:ext cx="16014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dirty="0">
                <a:solidFill>
                  <a:schemeClr val="tx2"/>
                </a:solidFill>
                <a:latin typeface="Arial" charset="0"/>
              </a:rPr>
              <a:t>D </a:t>
            </a:r>
            <a:r>
              <a:rPr lang="el-GR" dirty="0">
                <a:solidFill>
                  <a:schemeClr val="tx2"/>
                </a:solidFill>
                <a:latin typeface="Arial" charset="0"/>
              </a:rPr>
              <a:t>για δάνεια</a:t>
            </a:r>
            <a:endParaRPr lang="en-GB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4076700" y="6429375"/>
            <a:ext cx="101951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200" dirty="0">
                <a:latin typeface="Arial" charset="0"/>
              </a:rPr>
              <a:t>Δάνεια</a:t>
            </a:r>
            <a:endParaRPr lang="en-GB" sz="2200" dirty="0">
              <a:latin typeface="Arial" charset="0"/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 rot="16200000">
            <a:off x="-277936" y="2967174"/>
            <a:ext cx="1338508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200" dirty="0">
                <a:latin typeface="Arial" charset="0"/>
              </a:rPr>
              <a:t>Επιτόκιο </a:t>
            </a:r>
            <a:endParaRPr lang="en-GB" sz="2200" dirty="0">
              <a:latin typeface="Arial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0" y="3016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235B47"/>
                </a:solidFill>
                <a:latin typeface="Arial" charset="0"/>
              </a:rPr>
              <a:t>Μέσα μηνιαία </a:t>
            </a:r>
            <a:r>
              <a:rPr lang="el-GR" sz="2800" b="1" dirty="0" smtClean="0">
                <a:solidFill>
                  <a:srgbClr val="235B47"/>
                </a:solidFill>
                <a:latin typeface="Arial" charset="0"/>
              </a:rPr>
              <a:t>επιτόκια</a:t>
            </a:r>
            <a:endParaRPr lang="en-GB" sz="2800" b="1" dirty="0">
              <a:solidFill>
                <a:srgbClr val="235B47"/>
              </a:solidFill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9775" y="1983177"/>
            <a:ext cx="3017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solidFill>
                  <a:srgbClr val="0B7720"/>
                </a:solidFill>
                <a:latin typeface="+mn-lt"/>
              </a:rPr>
              <a:t>Ας υποθέσουμε ότι οι αρχές θέλουν να μειώσουν τη ζήτηση χρήματος στο Q2.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41" grpId="0" animBg="1" autoUpdateAnimBg="0"/>
      <p:bldP spid="615442" grpId="0" animBg="1"/>
      <p:bldP spid="615443" grpId="0" animBg="1"/>
      <p:bldP spid="61544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174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1747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Νομισματική πολιτική</a:t>
            </a:r>
            <a:endParaRPr lang="en-GB" dirty="0"/>
          </a:p>
        </p:txBody>
      </p:sp>
      <p:sp>
        <p:nvSpPr>
          <p:cNvPr id="617477" name="Rectangle 5"/>
          <p:cNvSpPr>
            <a:spLocks noGrp="1"/>
          </p:cNvSpPr>
          <p:nvPr>
            <p:ph type="body" idx="1"/>
          </p:nvPr>
        </p:nvSpPr>
        <p:spPr>
          <a:xfrm>
            <a:off x="301625" y="1436914"/>
            <a:ext cx="8534400" cy="281577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Τεχνικές για τον έλεγχο των επιτοκίων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εκ του νόμου βασικά επιτόκια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δραστηριότητες στις αγορές με έκπτωση και  αγορές επαναγοράς</a:t>
            </a:r>
            <a:endParaRPr lang="en-GB" dirty="0">
              <a:solidFill>
                <a:srgbClr val="646B8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Προβλήματα με τον έλεγχο των επιτοκίων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ανελαστική ζήτηση για δάνεια</a:t>
            </a:r>
            <a:endParaRPr lang="en-GB" dirty="0">
              <a:solidFill>
                <a:srgbClr val="646B86"/>
              </a:solidFill>
            </a:endParaRPr>
          </a:p>
        </p:txBody>
      </p:sp>
      <p:sp>
        <p:nvSpPr>
          <p:cNvPr id="617478" name="Rectangle 6"/>
          <p:cNvSpPr>
            <a:spLocks/>
          </p:cNvSpPr>
          <p:nvPr/>
        </p:nvSpPr>
        <p:spPr bwMode="auto">
          <a:xfrm>
            <a:off x="304800" y="4432135"/>
            <a:ext cx="8534400" cy="15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5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ασταθής ζήτηση για χρήματα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ct val="5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πιθανή σύγκρουση μεταξύ των εσωτερικών στόχων και των στόχων των συναλλαγματικών ισοτιμιών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7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7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8" grpId="0" build="p" bldLvl="2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195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1952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Νομισματική πολιτική</a:t>
            </a:r>
            <a:endParaRPr lang="en-GB" dirty="0"/>
          </a:p>
        </p:txBody>
      </p:sp>
      <p:sp>
        <p:nvSpPr>
          <p:cNvPr id="619525" name="Rectangle 5"/>
          <p:cNvSpPr>
            <a:spLocks noGrp="1"/>
          </p:cNvSpPr>
          <p:nvPr>
            <p:ph type="body" idx="1"/>
          </p:nvPr>
        </p:nvSpPr>
        <p:spPr>
          <a:xfrm>
            <a:off x="301625" y="1422400"/>
            <a:ext cx="8534400" cy="499110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l-GR" dirty="0" smtClean="0"/>
              <a:t>Χρησιμοποιώντας τη νομισματική πολιτική</a:t>
            </a:r>
            <a:endParaRPr lang="en-GB" dirty="0"/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l-GR" dirty="0" smtClean="0"/>
              <a:t>προβλήματα χρήσης της για τη διαχείριση της συναθροιστικής  ζήτησης</a:t>
            </a:r>
            <a:endParaRPr lang="en-GB" dirty="0"/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l-GR" dirty="0" smtClean="0"/>
              <a:t>χρησιμοποιώντας τη για να διατηρήσετε έναν στόχο</a:t>
            </a:r>
            <a:endParaRPr lang="en-GB" dirty="0"/>
          </a:p>
          <a:p>
            <a:pPr lvl="2">
              <a:lnSpc>
                <a:spcPct val="140000"/>
              </a:lnSpc>
              <a:spcBef>
                <a:spcPts val="0"/>
              </a:spcBef>
            </a:pPr>
            <a:r>
              <a:rPr lang="el-GR" dirty="0" smtClean="0"/>
              <a:t>στον πληθωρισμό</a:t>
            </a:r>
            <a:endParaRPr lang="en-GB" dirty="0"/>
          </a:p>
          <a:p>
            <a:pPr lvl="2">
              <a:lnSpc>
                <a:spcPct val="140000"/>
              </a:lnSpc>
              <a:spcBef>
                <a:spcPts val="0"/>
              </a:spcBef>
            </a:pPr>
            <a:r>
              <a:rPr lang="el-GR" dirty="0" smtClean="0"/>
              <a:t>στην συναλλαγματική ισοτιμία</a:t>
            </a:r>
            <a:endParaRPr lang="en-GB" dirty="0"/>
          </a:p>
          <a:p>
            <a:pPr lvl="2">
              <a:lnSpc>
                <a:spcPct val="140000"/>
              </a:lnSpc>
              <a:spcBef>
                <a:spcPts val="0"/>
              </a:spcBef>
            </a:pPr>
            <a:r>
              <a:rPr lang="el-GR" dirty="0" smtClean="0"/>
              <a:t>στην προσφορά χρήματος</a:t>
            </a:r>
            <a:endParaRPr lang="en-GB" dirty="0"/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l-GR" dirty="0" smtClean="0"/>
              <a:t>πρόβλημα για να γίνουν και τα δύο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9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9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9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19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19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19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19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5" grpId="0" build="p" bldLvl="2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n-US" dirty="0" smtClean="0"/>
              <a:t>Δημοσιονομική και νομισματική πολιτική</a:t>
            </a:r>
            <a:endParaRPr lang="en-GB" altLang="en-US" dirty="0"/>
          </a:p>
        </p:txBody>
      </p:sp>
      <p:sp>
        <p:nvSpPr>
          <p:cNvPr id="7424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n-US" dirty="0" smtClean="0"/>
              <a:t>Το Περιβάλλον της Χάραξης Πολιτικής</a:t>
            </a:r>
            <a:endParaRPr lang="en-GB" altLang="en-US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5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444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44452" name="Rectangle 4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l-GR" altLang="en-US" dirty="0" smtClean="0"/>
              <a:t>Το περιβάλλον χάραξης πολιτικής</a:t>
            </a:r>
            <a:endParaRPr lang="en-GB" altLang="en-US" dirty="0"/>
          </a:p>
        </p:txBody>
      </p:sp>
      <p:sp>
        <p:nvSpPr>
          <p:cNvPr id="371717" name="Rectangle 5"/>
          <p:cNvSpPr>
            <a:spLocks noGrp="1"/>
          </p:cNvSpPr>
          <p:nvPr>
            <p:ph type="body" idx="1"/>
          </p:nvPr>
        </p:nvSpPr>
        <p:spPr>
          <a:xfrm>
            <a:off x="301625" y="1422400"/>
            <a:ext cx="8534400" cy="49911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altLang="en-US" sz="2800" dirty="0" smtClean="0"/>
              <a:t>Η περίπτωση των κανόνων</a:t>
            </a:r>
            <a:endParaRPr lang="en-GB" altLang="en-US" sz="2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sz="2500" dirty="0" smtClean="0"/>
              <a:t>η πολιτική συμπεριφορά</a:t>
            </a:r>
            <a:endParaRPr lang="en-GB" altLang="en-US" sz="2500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/>
              <a:t>αναζητώντας  την επανεκλογή ή  επιδιώκοντας την δημοτικότητα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/>
              <a:t>η απώλεια της αξιοπιστίας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sz="2500" dirty="0" smtClean="0"/>
              <a:t>Χρονική υστέρηση</a:t>
            </a:r>
            <a:endParaRPr lang="en-GB" altLang="en-US" sz="2500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GB" altLang="en-US" dirty="0"/>
              <a:t>initial under- and then </a:t>
            </a:r>
            <a:r>
              <a:rPr lang="en-GB" altLang="en-US" dirty="0" smtClean="0"/>
              <a:t>over-correction</a:t>
            </a:r>
            <a:r>
              <a:rPr lang="el-GR" altLang="en-US" dirty="0" smtClean="0"/>
              <a:t> αρχική </a:t>
            </a:r>
            <a:r>
              <a:rPr lang="el-GR" altLang="en-US" dirty="0" err="1" smtClean="0"/>
              <a:t>υπο</a:t>
            </a:r>
            <a:r>
              <a:rPr lang="el-GR" altLang="en-US" dirty="0" smtClean="0"/>
              <a:t>-και στη συνέχεια υπερβολική διόρθωση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sz="2500" dirty="0" smtClean="0"/>
              <a:t>συμβάλει στη μείωση των πληθωριστικών προσδοκιών</a:t>
            </a:r>
            <a:endParaRPr lang="en-GB" altLang="en-US" sz="25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sz="2500" dirty="0" smtClean="0"/>
              <a:t>δημιουργούν ένα σταθερό περιβάλλον για επενδύσεις και οικονομική ανάπτυξη</a:t>
            </a:r>
            <a:endParaRPr lang="en-GB" altLang="en-US" sz="25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71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71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71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71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71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71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7" grpId="0" build="p" bldLvl="2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464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46500" name="Rectangle 4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l-GR" altLang="en-US" dirty="0" smtClean="0"/>
              <a:t>Το περιβάλλον χάραξης πολιτικής</a:t>
            </a:r>
            <a:endParaRPr lang="en-GB" altLang="en-US" dirty="0"/>
          </a:p>
        </p:txBody>
      </p:sp>
      <p:sp>
        <p:nvSpPr>
          <p:cNvPr id="373765" name="Rectangle 5"/>
          <p:cNvSpPr>
            <a:spLocks noGrp="1"/>
          </p:cNvSpPr>
          <p:nvPr>
            <p:ph type="body" idx="1"/>
          </p:nvPr>
        </p:nvSpPr>
        <p:spPr>
          <a:xfrm>
            <a:off x="301625" y="1393371"/>
            <a:ext cx="8534400" cy="50201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altLang="en-US" sz="2900" dirty="0" smtClean="0"/>
              <a:t>Η περίπτωση της άσκησης της πολιτικής με διακριτική ευχέρεια</a:t>
            </a:r>
            <a:endParaRPr lang="en-GB" altLang="en-US" sz="29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altLang="en-US" sz="2400" dirty="0" smtClean="0"/>
              <a:t>μπορεί να προκαλέσει σοβαρές διακυμάνσεις των επιτοκίων και μπορεί να προκαλέσει μεγαλύτερη αστάθεια</a:t>
            </a:r>
            <a:endParaRPr lang="en-GB" altLang="en-US" sz="24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altLang="en-US" sz="2400" dirty="0" smtClean="0"/>
              <a:t>ποιο κανόνα ή στόχο να επιλέξει;</a:t>
            </a:r>
            <a:endParaRPr lang="en-GB" altLang="en-US" sz="24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altLang="en-US" sz="2400" dirty="0" smtClean="0"/>
              <a:t> οι κανόνες και οι στόχοι μπορεί να είναι αντιφατικοί</a:t>
            </a:r>
            <a:endParaRPr lang="en-GB" altLang="en-US" sz="24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altLang="en-US" sz="2400" dirty="0" smtClean="0"/>
              <a:t>οι κανόνες και οι στόχοι ενδέχεται να καταστούν ακατάλληλοι</a:t>
            </a:r>
            <a:endParaRPr lang="en-GB" altLang="en-US" sz="24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altLang="en-US" sz="2400" dirty="0" smtClean="0"/>
              <a:t>η άριστη αντιμετώπιση μπορεί να βελτιωθεί με καλύτερες προβλέψεις και ταχύτερη δράση</a:t>
            </a:r>
            <a:endParaRPr lang="en-GB" altLang="en-US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3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3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73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73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73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73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5" grpId="0" build="p" bldLvl="2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485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48548" name="Rectangle 4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l-GR" altLang="en-US" dirty="0" smtClean="0"/>
              <a:t>Το περιβάλλον χάραξης πολιτικής</a:t>
            </a:r>
            <a:endParaRPr lang="en-GB" altLang="en-US" dirty="0"/>
          </a:p>
        </p:txBody>
      </p:sp>
      <p:sp>
        <p:nvSpPr>
          <p:cNvPr id="375813" name="Rectangle 5"/>
          <p:cNvSpPr>
            <a:spLocks noGrp="1"/>
          </p:cNvSpPr>
          <p:nvPr>
            <p:ph type="body" idx="1"/>
          </p:nvPr>
        </p:nvSpPr>
        <p:spPr>
          <a:xfrm>
            <a:off x="301625" y="1749425"/>
            <a:ext cx="8534400" cy="4664075"/>
          </a:xfrm>
        </p:spPr>
        <p:txBody>
          <a:bodyPr/>
          <a:lstStyle/>
          <a:p>
            <a:r>
              <a:rPr lang="el-GR" altLang="en-US" dirty="0" smtClean="0"/>
              <a:t>Χρήση των  στόχων για τον πληθωρισμό σε όλο τον κόσμο</a:t>
            </a:r>
            <a:endParaRPr lang="en-GB" altLang="en-US" dirty="0"/>
          </a:p>
          <a:p>
            <a:pPr lvl="2">
              <a:buFont typeface="Wingdings 2" pitchFamily="18" charset="2"/>
              <a:buNone/>
            </a:pPr>
            <a:endParaRPr lang="en-GB" alt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5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3" grpId="0" build="p" bldLvl="2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3813"/>
            <a:ext cx="91440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660066"/>
                </a:solidFill>
                <a:latin typeface="Arial" charset="0"/>
              </a:rPr>
              <a:t>Στόχος πληθωρισμού</a:t>
            </a:r>
            <a:endParaRPr lang="en-GB" sz="28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5438" y="6583363"/>
            <a:ext cx="25326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Βλ. </a:t>
            </a:r>
            <a:r>
              <a:rPr lang="en-GB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www.bis.org/cbanks.htm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999252"/>
              </p:ext>
            </p:extLst>
          </p:nvPr>
        </p:nvGraphicFramePr>
        <p:xfrm>
          <a:off x="106878" y="829164"/>
          <a:ext cx="8575996" cy="532129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31917"/>
                <a:gridCol w="2220686"/>
                <a:gridCol w="4823393"/>
              </a:tblGrid>
              <a:tr h="420366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Χώρα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Στόχος πληθωρισμού (%)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Λεπτομέρειες</a:t>
                      </a: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Αυστραλία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Βραζιλία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Καναδάς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Χιλή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Τσεχία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Ευρωζώνη</a:t>
                      </a:r>
                      <a:endParaRPr sz="14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Ουγγαρία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Ισλανδία</a:t>
                      </a:r>
                      <a:endParaRPr sz="14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Ισραήλ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endParaRPr sz="14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Ιαπωνία</a:t>
                      </a:r>
                      <a:endParaRPr sz="14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Μεξικό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endParaRPr sz="14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Νέα Ζηλανδία</a:t>
                      </a:r>
                      <a:endParaRPr sz="14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Νορβηγία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Περού</a:t>
                      </a:r>
                      <a:endParaRPr sz="14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Πολωνία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Ν. Αφρική</a:t>
                      </a:r>
                      <a:endParaRPr sz="14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Ν. Κορέα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endParaRPr sz="14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Σουηδία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Ελβετία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66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Ταϊλάνδη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66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Ην. Βασίλειο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3813"/>
            <a:ext cx="91440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660066"/>
                </a:solidFill>
                <a:latin typeface="Arial" charset="0"/>
              </a:rPr>
              <a:t>Στόχος πληθωρισμού</a:t>
            </a:r>
            <a:endParaRPr lang="en-GB" sz="28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5438" y="6583363"/>
            <a:ext cx="25326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Βλ. </a:t>
            </a:r>
            <a:r>
              <a:rPr lang="en-GB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www.bis.org/cbanks.htm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431389"/>
              </p:ext>
            </p:extLst>
          </p:nvPr>
        </p:nvGraphicFramePr>
        <p:xfrm>
          <a:off x="106878" y="829164"/>
          <a:ext cx="8575996" cy="532129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31917"/>
                <a:gridCol w="2220686"/>
                <a:gridCol w="4823393"/>
              </a:tblGrid>
              <a:tr h="420366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Χώρα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Στόχος πληθωρισμού (%)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Λεπτομέρειες</a:t>
                      </a: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Αυστραλία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 με 3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Βραζιλία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4,5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Καναδάς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sz="14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Χιλή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Τσεχία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sz="14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Ευρωζώνη</a:t>
                      </a:r>
                      <a:endParaRPr sz="14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&lt;2, κοντά σε αυτό</a:t>
                      </a:r>
                      <a:endParaRPr sz="14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Ουγγαρία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Ισλανδία</a:t>
                      </a:r>
                      <a:endParaRPr sz="14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2.5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Ισραήλ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 με 3</a:t>
                      </a:r>
                      <a:endParaRPr sz="14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Ιαπωνία</a:t>
                      </a:r>
                      <a:endParaRPr sz="14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Μεξικό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  <a:endParaRPr sz="14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Νέα Ζηλανδία</a:t>
                      </a:r>
                      <a:endParaRPr sz="14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 με 3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Νορβηγία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2.5</a:t>
                      </a:r>
                      <a:endParaRPr sz="14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Περού</a:t>
                      </a:r>
                      <a:endParaRPr sz="14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Πολωνία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2.5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Ν. Αφρική</a:t>
                      </a:r>
                      <a:endParaRPr sz="14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 με 6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Ν. Κορέα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2.5-3.5</a:t>
                      </a:r>
                      <a:endParaRPr sz="14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Σουηδία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sz="14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Ελβετία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&lt;2,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66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Ταϊλάνδη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0-3,5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66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Ην. Βασίλειο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7" name="Text Box 3"/>
          <p:cNvSpPr txBox="1">
            <a:spLocks noChangeArrowheads="1"/>
          </p:cNvSpPr>
          <p:nvPr/>
        </p:nvSpPr>
        <p:spPr bwMode="auto">
          <a:xfrm>
            <a:off x="0" y="23813"/>
            <a:ext cx="91440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660066"/>
                </a:solidFill>
                <a:latin typeface="Arial" charset="0"/>
              </a:rPr>
              <a:t>Στόχος πληθωρισμού</a:t>
            </a:r>
            <a:endParaRPr lang="en-GB" sz="28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325438" y="6583363"/>
            <a:ext cx="25326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Βλ. </a:t>
            </a:r>
            <a:r>
              <a:rPr lang="en-GB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www.bis.org/cbanks.htm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graphicFrame>
        <p:nvGraphicFramePr>
          <p:cNvPr id="5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895521"/>
              </p:ext>
            </p:extLst>
          </p:nvPr>
        </p:nvGraphicFramePr>
        <p:xfrm>
          <a:off x="106878" y="829164"/>
          <a:ext cx="8575996" cy="53340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31917"/>
                <a:gridCol w="2220686"/>
                <a:gridCol w="4823393"/>
              </a:tblGrid>
              <a:tr h="420366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Χώρα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Στόχος πληθωρισμού (%)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Λεπτομέρειες</a:t>
                      </a: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Αυστραλία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 με 3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Μέσος όρος μεσοπρόθεσμα</a:t>
                      </a:r>
                      <a:endParaRPr sz="14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Βραζιλία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4,5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Όριο ανοχής διακύμανσης ± 2%</a:t>
                      </a:r>
                      <a:endParaRPr sz="14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Καναδάς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sz="14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Όριο ανοχής διακύμανσης ± 2%</a:t>
                      </a:r>
                      <a:endParaRPr sz="14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Χιλή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Όριο ανοχής διακύμανσης ± 1%</a:t>
                      </a: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Τσεχία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sz="14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Όριο ανοχής διακύμανσης ± 1%</a:t>
                      </a:r>
                      <a:endParaRPr sz="14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Ευρωζώνη</a:t>
                      </a:r>
                      <a:endParaRPr sz="14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&lt;2, κοντά σε αυτό</a:t>
                      </a:r>
                      <a:endParaRPr sz="14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Μέσος όρος για την Ευρωζώνη, μεσοπρόθεσμα</a:t>
                      </a: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Ουγγαρία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Όριο ανοχής διακύμανσης ± 1%</a:t>
                      </a: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Ισλανδία</a:t>
                      </a:r>
                      <a:endParaRPr sz="14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2.5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Όριο ανοχής διακύμανσης ± 1,5%</a:t>
                      </a:r>
                      <a:endParaRPr sz="14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Ισραήλ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 με 3</a:t>
                      </a:r>
                      <a:endParaRPr sz="14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Ιαπωνία</a:t>
                      </a:r>
                      <a:endParaRPr sz="14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Μεξικό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  <a:endParaRPr sz="14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Όριο ανοχής διακύμανσης ± 1%</a:t>
                      </a:r>
                      <a:endParaRPr sz="14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Νέα Ζηλανδία</a:t>
                      </a:r>
                      <a:endParaRPr sz="14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 με 3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Μέσος όρος μεσοπρόθεσμα</a:t>
                      </a: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Νορβηγία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2.5</a:t>
                      </a:r>
                      <a:endParaRPr sz="14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Πλησίον του 2,5% διαχρονικά</a:t>
                      </a:r>
                      <a:endParaRPr sz="14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Περού</a:t>
                      </a:r>
                      <a:endParaRPr sz="14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Όριο ανοχής διακύμανσης ± 1%</a:t>
                      </a: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Πολωνία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2.5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Όριο ανοχής διακύμανσης ± 1%</a:t>
                      </a:r>
                      <a:endParaRPr sz="14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Ν. Αφρική</a:t>
                      </a:r>
                      <a:endParaRPr sz="14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 με 6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Ν. Κορέα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2.5-3.5</a:t>
                      </a:r>
                      <a:endParaRPr sz="14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Σουηδία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sz="14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Ορίζοντας 1-2 έτη, όριο ανοχής διακύμανσης ± 1%</a:t>
                      </a:r>
                      <a:endParaRPr sz="14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Ελβετία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&lt;2,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66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Ταϊλάνδη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0-3,5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Δομικός πληθωρισμός^ πληθωρισμός του ΔΚΤ που εξαιρεί τα </a:t>
                      </a:r>
                      <a:r>
                        <a:rPr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φρέσκα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τρόφιμα και τις τιμές της ενέργειας</a:t>
                      </a:r>
                      <a:endParaRPr lang="el-GR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66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Ην. Βασίλειο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Εκτιμώμενος στόχος πληθωρισμού, όριο ανοχής διακύμανσης ± 1%</a:t>
                      </a: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249963"/>
              </p:ext>
            </p:extLst>
          </p:nvPr>
        </p:nvGraphicFramePr>
        <p:xfrm>
          <a:off x="668741" y="1604108"/>
          <a:ext cx="8106768" cy="4025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4143"/>
                <a:gridCol w="1269241"/>
                <a:gridCol w="1082330"/>
                <a:gridCol w="1620161"/>
                <a:gridCol w="1350893"/>
              </a:tblGrid>
              <a:tr h="68871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endParaRPr sz="1500" b="1" dirty="0">
                        <a:latin typeface="+mn-lt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el-GR" sz="1500" b="1" dirty="0" smtClean="0">
                        <a:solidFill>
                          <a:srgbClr val="231F2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Ποσοστό του ΑΕΠ 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85420" indent="0" algn="ctr"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525">
                      <a:solidFill>
                        <a:srgbClr val="77787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525">
                      <a:solidFill>
                        <a:srgbClr val="77787B"/>
                      </a:solidFill>
                      <a:prstDash val="solid"/>
                    </a:lnT>
                  </a:tcPr>
                </a:tc>
              </a:tr>
              <a:tr h="68871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endParaRPr sz="1500" b="1" dirty="0">
                        <a:latin typeface="+mn-lt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£ δισ. 2013</a:t>
                      </a:r>
                    </a:p>
                  </a:txBody>
                  <a:tcPr marL="45720" marR="45720" anchor="ctr"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542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184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Έλλειμμα του τρέχοντος προϋπολογισμού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67,4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4097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864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Καθαρή επένδυση</a:t>
                      </a:r>
                      <a:endParaRPr sz="15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23,5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14097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</a:tr>
              <a:tr h="5864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Καθαρός δανεισμός</a:t>
                      </a:r>
                      <a:endParaRPr sz="15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90,9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14097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</a:tr>
              <a:tr h="7631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Καθαρό χρέος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1254,5</a:t>
                      </a: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7079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65000"/>
              </a:lnSpc>
              <a:spcBef>
                <a:spcPct val="45000"/>
              </a:spcBef>
              <a:spcAft>
                <a:spcPct val="30000"/>
              </a:spcAft>
            </a:pPr>
            <a:r>
              <a:rPr lang="el-GR" sz="2800" b="1" dirty="0">
                <a:solidFill>
                  <a:schemeClr val="tx2"/>
                </a:solidFill>
                <a:latin typeface="Arial" charset="0"/>
              </a:rPr>
              <a:t>Βασικοί δημοσιονομικοί δείκτες του Ην. Βασιλείου</a:t>
            </a:r>
            <a:endParaRPr lang="en-GB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583363"/>
            <a:ext cx="6830781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l-GR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Με βάση τα στοιχεία από τα Οικονομικά του Δημοσίου Τομέα (Εθνική Στατιστική Υπηρεσία</a:t>
            </a:r>
            <a:r>
              <a:rPr lang="el-GR" sz="120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)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4" name="Text Box 2"/>
          <p:cNvSpPr txBox="1">
            <a:spLocks noChangeArrowheads="1"/>
          </p:cNvSpPr>
          <p:nvPr/>
        </p:nvSpPr>
        <p:spPr bwMode="auto">
          <a:xfrm>
            <a:off x="0" y="17462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660066"/>
                </a:solidFill>
                <a:latin typeface="Arial" charset="0"/>
              </a:rPr>
              <a:t>Διάγραμμα του πληθωρισμού ΔΤΚ και προβλέψεις για της αύξησης του ΑΕΠ</a:t>
            </a:r>
            <a:endParaRPr lang="en-US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803845" name="Text Box 7"/>
          <p:cNvSpPr txBox="1">
            <a:spLocks noChangeArrowheads="1"/>
          </p:cNvSpPr>
          <p:nvPr/>
        </p:nvSpPr>
        <p:spPr bwMode="auto">
          <a:xfrm>
            <a:off x="0" y="6081713"/>
            <a:ext cx="9144000" cy="2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l-GR" altLang="en-US" sz="1100" dirty="0">
                <a:solidFill>
                  <a:srgbClr val="B2B2B2"/>
                </a:solidFill>
                <a:latin typeface="Arial" charset="0"/>
                <a:cs typeface="Arial" charset="0"/>
              </a:rPr>
              <a:t>Πηγή: Έκθεση Πληθωρισμού (Τράπεζα της Αγγλίας, Αύγουστος 2014).</a:t>
            </a:r>
            <a:endParaRPr lang="en-GB" altLang="en-US" sz="11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sp>
        <p:nvSpPr>
          <p:cNvPr id="803848" name="Text Box 2"/>
          <p:cNvSpPr txBox="1">
            <a:spLocks noChangeArrowheads="1"/>
          </p:cNvSpPr>
          <p:nvPr/>
        </p:nvSpPr>
        <p:spPr bwMode="auto">
          <a:xfrm>
            <a:off x="0" y="7493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660066"/>
                </a:solidFill>
                <a:latin typeface="Arial" charset="0"/>
              </a:rPr>
              <a:t>(Από το 3ο τρίμηνο του 2014, με βάση τις προσδοκίες για τα επιτόκια της αγοράς και £375 δισ. αγορές περιουσιακών στοιχείων)</a:t>
            </a:r>
            <a:endParaRPr lang="en-US" b="1" dirty="0">
              <a:solidFill>
                <a:srgbClr val="660066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5"/>
          <a:stretch/>
        </p:blipFill>
        <p:spPr>
          <a:xfrm>
            <a:off x="415637" y="1650251"/>
            <a:ext cx="8312727" cy="3985525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7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l-GR" altLang="en-US" sz="2300" b="1" dirty="0" smtClean="0">
                <a:solidFill>
                  <a:srgbClr val="660066"/>
                </a:solidFill>
                <a:latin typeface="Arial" charset="0"/>
              </a:rPr>
              <a:t>Τα </a:t>
            </a:r>
            <a:r>
              <a:rPr lang="el-GR" altLang="en-US" sz="2300" b="1" dirty="0">
                <a:solidFill>
                  <a:srgbClr val="660066"/>
                </a:solidFill>
                <a:latin typeface="Arial" charset="0"/>
              </a:rPr>
              <a:t>ετήσια ποσοστά πληθωρισμού του δείκτη τιμών καταναλωτή</a:t>
            </a:r>
            <a:endParaRPr lang="en-GB" altLang="en-US" sz="23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826372" name="TextBox 4"/>
          <p:cNvSpPr txBox="1">
            <a:spLocks noChangeArrowheads="1"/>
          </p:cNvSpPr>
          <p:nvPr/>
        </p:nvSpPr>
        <p:spPr bwMode="auto">
          <a:xfrm>
            <a:off x="0" y="6583363"/>
            <a:ext cx="9144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n-US" altLang="en-US" sz="1100" dirty="0" err="1">
                <a:solidFill>
                  <a:srgbClr val="B2B2B2"/>
                </a:solidFill>
                <a:latin typeface="Arial" charset="0"/>
                <a:cs typeface="Arial" charset="0"/>
              </a:rPr>
              <a:t>Πηγές</a:t>
            </a:r>
            <a:r>
              <a:rPr lang="en-US" altLang="en-US" sz="1100" dirty="0">
                <a:solidFill>
                  <a:srgbClr val="B2B2B2"/>
                </a:solidFill>
                <a:latin typeface="Arial" charset="0"/>
                <a:cs typeface="Arial" charset="0"/>
              </a:rPr>
              <a:t>: Bureau of Labor Statistics, Eurostat και Office for National Statistics.</a:t>
            </a:r>
            <a:endParaRPr lang="en-GB" altLang="en-US" sz="11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" b="-5708"/>
          <a:stretch/>
        </p:blipFill>
        <p:spPr>
          <a:xfrm>
            <a:off x="415637" y="1002187"/>
            <a:ext cx="8312727" cy="5413327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Text Box 1027"/>
          <p:cNvSpPr txBox="1">
            <a:spLocks noChangeArrowheads="1"/>
          </p:cNvSpPr>
          <p:nvPr/>
        </p:nvSpPr>
        <p:spPr bwMode="auto">
          <a:xfrm>
            <a:off x="0" y="0"/>
            <a:ext cx="9144000" cy="47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l-GR" altLang="en-US" sz="2300" b="1" dirty="0" smtClean="0">
                <a:solidFill>
                  <a:srgbClr val="660066"/>
                </a:solidFill>
                <a:latin typeface="Arial" charset="0"/>
              </a:rPr>
              <a:t>Τα </a:t>
            </a:r>
            <a:r>
              <a:rPr lang="el-GR" altLang="en-US" sz="2300" b="1" dirty="0">
                <a:solidFill>
                  <a:srgbClr val="660066"/>
                </a:solidFill>
                <a:latin typeface="Arial" charset="0"/>
              </a:rPr>
              <a:t>επιτόκια των Κεντρικών Τραπεζών</a:t>
            </a:r>
            <a:endParaRPr lang="en-GB" altLang="en-US" sz="23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828419" name="TextBox 4"/>
          <p:cNvSpPr txBox="1">
            <a:spLocks noChangeArrowheads="1"/>
          </p:cNvSpPr>
          <p:nvPr/>
        </p:nvSpPr>
        <p:spPr bwMode="auto">
          <a:xfrm>
            <a:off x="0" y="6400800"/>
            <a:ext cx="9144000" cy="2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n-US" altLang="en-US" sz="11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Πηγές</a:t>
            </a:r>
            <a:r>
              <a:rPr lang="en-US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: Bureau of Labor Statistics, Eurostat και Office for National Statistics.</a:t>
            </a:r>
            <a:endParaRPr lang="en-GB" altLang="en-US" sz="11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4"/>
          <a:stretch/>
        </p:blipFill>
        <p:spPr>
          <a:xfrm>
            <a:off x="415637" y="950976"/>
            <a:ext cx="8312727" cy="5150762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505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50596" name="Rectangle 4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l-GR" altLang="en-US" dirty="0" smtClean="0"/>
              <a:t>Το περιβάλλον χάραξης πολιτικής</a:t>
            </a:r>
            <a:endParaRPr lang="en-GB" altLang="en-US" dirty="0"/>
          </a:p>
        </p:txBody>
      </p:sp>
      <p:sp>
        <p:nvSpPr>
          <p:cNvPr id="37581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35000"/>
              </a:spcBef>
            </a:pPr>
            <a:r>
              <a:rPr lang="el-GR" altLang="en-US" noProof="1" smtClean="0"/>
              <a:t>Θέματα με του στόχους του πληθωρισμού</a:t>
            </a:r>
            <a:endParaRPr lang="en-US" altLang="en-US" noProof="1"/>
          </a:p>
          <a:p>
            <a:pPr lvl="1">
              <a:lnSpc>
                <a:spcPct val="100000"/>
              </a:lnSpc>
              <a:spcBef>
                <a:spcPct val="35000"/>
              </a:spcBef>
            </a:pPr>
            <a:r>
              <a:rPr lang="el-GR" altLang="en-US" noProof="1" smtClean="0"/>
              <a:t>επιλογή του στόχου</a:t>
            </a:r>
            <a:endParaRPr lang="en-US" altLang="en-US" noProof="1"/>
          </a:p>
          <a:p>
            <a:pPr lvl="1">
              <a:lnSpc>
                <a:spcPct val="100000"/>
              </a:lnSpc>
              <a:spcBef>
                <a:spcPct val="35000"/>
              </a:spcBef>
            </a:pPr>
            <a:r>
              <a:rPr lang="el-GR" altLang="en-US" noProof="1" smtClean="0"/>
              <a:t>ποιος θέτει τον στόχο;</a:t>
            </a:r>
            <a:endParaRPr lang="en-US" altLang="en-US" noProof="1"/>
          </a:p>
          <a:p>
            <a:pPr lvl="1">
              <a:lnSpc>
                <a:spcPct val="100000"/>
              </a:lnSpc>
              <a:spcBef>
                <a:spcPct val="35000"/>
              </a:spcBef>
            </a:pPr>
            <a:r>
              <a:rPr lang="el-GR" altLang="en-US" noProof="1" smtClean="0"/>
              <a:t>αλλαγή του στόχου</a:t>
            </a:r>
            <a:endParaRPr lang="en-US" altLang="en-US" noProof="1"/>
          </a:p>
          <a:p>
            <a:pPr lvl="1">
              <a:lnSpc>
                <a:spcPct val="100000"/>
              </a:lnSpc>
              <a:spcBef>
                <a:spcPct val="35000"/>
              </a:spcBef>
            </a:pPr>
            <a:r>
              <a:rPr lang="el-GR" altLang="en-US" noProof="1" smtClean="0"/>
              <a:t>πολλαπλοί στόχοι</a:t>
            </a:r>
            <a:endParaRPr lang="en-US" altLang="en-US" noProof="1"/>
          </a:p>
          <a:p>
            <a:pPr lvl="2">
              <a:lnSpc>
                <a:spcPct val="100000"/>
              </a:lnSpc>
              <a:spcBef>
                <a:spcPct val="35000"/>
              </a:spcBef>
            </a:pPr>
            <a:r>
              <a:rPr lang="el-GR" altLang="en-US" noProof="1" smtClean="0"/>
              <a:t>ο κανόνας Taylor για τον καθορισμό των επιτοκίων</a:t>
            </a:r>
            <a:endParaRPr lang="en-GB" alt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5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5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75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75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75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75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3" grpId="0" build="p" bldLvl="2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98"/>
          <p:cNvSpPr>
            <a:spLocks noChangeArrowheads="1"/>
          </p:cNvSpPr>
          <p:nvPr/>
        </p:nvSpPr>
        <p:spPr bwMode="auto">
          <a:xfrm>
            <a:off x="1243013" y="614363"/>
            <a:ext cx="6965950" cy="52768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l-GR" i="1" noProof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20574" name="Group 94"/>
          <p:cNvGrpSpPr>
            <a:grpSpLocks/>
          </p:cNvGrpSpPr>
          <p:nvPr/>
        </p:nvGrpSpPr>
        <p:grpSpPr bwMode="auto">
          <a:xfrm>
            <a:off x="3505200" y="4013200"/>
            <a:ext cx="487363" cy="2306638"/>
            <a:chOff x="2208" y="2528"/>
            <a:chExt cx="307" cy="1453"/>
          </a:xfrm>
        </p:grpSpPr>
        <p:sp>
          <p:nvSpPr>
            <p:cNvPr id="805892" name="Rectangle 75"/>
            <p:cNvSpPr>
              <a:spLocks noChangeArrowheads="1"/>
            </p:cNvSpPr>
            <p:nvPr/>
          </p:nvSpPr>
          <p:spPr bwMode="auto">
            <a:xfrm>
              <a:off x="2208" y="3729"/>
              <a:ext cx="3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altLang="en-US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altLang="en-US" baseline="-25000">
                  <a:solidFill>
                    <a:schemeClr val="accent2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805893" name="Line 76"/>
            <p:cNvSpPr>
              <a:spLocks noChangeShapeType="1"/>
            </p:cNvSpPr>
            <p:nvPr/>
          </p:nvSpPr>
          <p:spPr bwMode="auto">
            <a:xfrm>
              <a:off x="2375" y="2528"/>
              <a:ext cx="0" cy="11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805894" name="Line 37"/>
          <p:cNvSpPr>
            <a:spLocks noChangeShapeType="1"/>
          </p:cNvSpPr>
          <p:nvPr/>
        </p:nvSpPr>
        <p:spPr bwMode="auto">
          <a:xfrm flipH="1">
            <a:off x="1243013" y="3989388"/>
            <a:ext cx="69643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5895" name="Line 7"/>
          <p:cNvSpPr>
            <a:spLocks noChangeShapeType="1"/>
          </p:cNvSpPr>
          <p:nvPr/>
        </p:nvSpPr>
        <p:spPr bwMode="auto">
          <a:xfrm>
            <a:off x="1244600" y="5588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5896" name="Line 8"/>
          <p:cNvSpPr>
            <a:spLocks noChangeShapeType="1"/>
          </p:cNvSpPr>
          <p:nvPr/>
        </p:nvSpPr>
        <p:spPr bwMode="auto">
          <a:xfrm>
            <a:off x="1244600" y="58928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5897" name="Rectangle 9"/>
          <p:cNvSpPr>
            <a:spLocks noChangeArrowheads="1"/>
          </p:cNvSpPr>
          <p:nvPr/>
        </p:nvSpPr>
        <p:spPr bwMode="auto">
          <a:xfrm>
            <a:off x="923925" y="58467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>
                <a:latin typeface="Arial" charset="0"/>
              </a:rPr>
              <a:t>O</a:t>
            </a:r>
          </a:p>
        </p:txBody>
      </p:sp>
      <p:grpSp>
        <p:nvGrpSpPr>
          <p:cNvPr id="20572" name="Group 92"/>
          <p:cNvGrpSpPr>
            <a:grpSpLocks/>
          </p:cNvGrpSpPr>
          <p:nvPr/>
        </p:nvGrpSpPr>
        <p:grpSpPr bwMode="auto">
          <a:xfrm>
            <a:off x="1249363" y="1365250"/>
            <a:ext cx="7897812" cy="3551238"/>
            <a:chOff x="787" y="860"/>
            <a:chExt cx="4975" cy="2237"/>
          </a:xfrm>
        </p:grpSpPr>
        <p:sp>
          <p:nvSpPr>
            <p:cNvPr id="805899" name="Arc 11"/>
            <p:cNvSpPr>
              <a:spLocks/>
            </p:cNvSpPr>
            <p:nvPr/>
          </p:nvSpPr>
          <p:spPr bwMode="auto">
            <a:xfrm>
              <a:off x="787" y="860"/>
              <a:ext cx="4975" cy="2102"/>
            </a:xfrm>
            <a:custGeom>
              <a:avLst/>
              <a:gdLst>
                <a:gd name="T0" fmla="*/ 3576 w 20466"/>
                <a:gd name="T1" fmla="*/ 2102 h 20819"/>
                <a:gd name="T2" fmla="*/ 0 w 20466"/>
                <a:gd name="T3" fmla="*/ 697 h 20819"/>
                <a:gd name="T4" fmla="*/ 4975 w 20466"/>
                <a:gd name="T5" fmla="*/ 0 h 208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66" h="20819" fill="none" extrusionOk="0">
                  <a:moveTo>
                    <a:pt x="14710" y="20818"/>
                  </a:moveTo>
                  <a:cubicBezTo>
                    <a:pt x="7802" y="18909"/>
                    <a:pt x="2292" y="13697"/>
                    <a:pt x="0" y="6907"/>
                  </a:cubicBezTo>
                </a:path>
                <a:path w="20466" h="20819" stroke="0" extrusionOk="0">
                  <a:moveTo>
                    <a:pt x="14710" y="20818"/>
                  </a:moveTo>
                  <a:cubicBezTo>
                    <a:pt x="7802" y="18909"/>
                    <a:pt x="2292" y="13697"/>
                    <a:pt x="0" y="6907"/>
                  </a:cubicBezTo>
                  <a:lnTo>
                    <a:pt x="20466" y="0"/>
                  </a:lnTo>
                  <a:lnTo>
                    <a:pt x="14710" y="20818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5900" name="Rectangle 31"/>
            <p:cNvSpPr>
              <a:spLocks noChangeArrowheads="1"/>
            </p:cNvSpPr>
            <p:nvPr/>
          </p:nvSpPr>
          <p:spPr bwMode="auto">
            <a:xfrm>
              <a:off x="4349" y="2809"/>
              <a:ext cx="5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400" i="1">
                  <a:solidFill>
                    <a:schemeClr val="tx2"/>
                  </a:solidFill>
                </a:rPr>
                <a:t>ADI</a:t>
              </a:r>
              <a:r>
                <a:rPr lang="en-GB" altLang="en-US" sz="2400" baseline="-25000">
                  <a:solidFill>
                    <a:schemeClr val="tx2"/>
                  </a:solidFill>
                </a:rPr>
                <a:t>1</a:t>
              </a:r>
            </a:p>
          </p:txBody>
        </p:sp>
      </p:grpSp>
      <p:grpSp>
        <p:nvGrpSpPr>
          <p:cNvPr id="805901" name="Group 51"/>
          <p:cNvGrpSpPr>
            <a:grpSpLocks/>
          </p:cNvGrpSpPr>
          <p:nvPr/>
        </p:nvGrpSpPr>
        <p:grpSpPr bwMode="auto">
          <a:xfrm>
            <a:off x="436563" y="3332163"/>
            <a:ext cx="914399" cy="857250"/>
            <a:chOff x="275" y="2243"/>
            <a:chExt cx="576" cy="540"/>
          </a:xfrm>
        </p:grpSpPr>
        <p:sp>
          <p:nvSpPr>
            <p:cNvPr id="805902" name="Rectangle 26"/>
            <p:cNvSpPr>
              <a:spLocks noChangeArrowheads="1"/>
            </p:cNvSpPr>
            <p:nvPr/>
          </p:nvSpPr>
          <p:spPr bwMode="auto">
            <a:xfrm>
              <a:off x="275" y="2531"/>
              <a:ext cx="5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defTabSz="762000"/>
              <a:r>
                <a:rPr lang="el-GR" altLang="en-US" i="1" noProof="1" smtClean="0">
                  <a:solidFill>
                    <a:schemeClr val="accent2"/>
                  </a:solidFill>
                  <a:latin typeface="Arial" charset="0"/>
                </a:rPr>
                <a:t>π</a:t>
              </a:r>
              <a:r>
                <a:rPr lang="el-GR" altLang="en-US" i="1" baseline="-18000" noProof="1">
                  <a:solidFill>
                    <a:schemeClr val="accent2"/>
                  </a:solidFill>
                  <a:latin typeface="Arial" charset="0"/>
                </a:rPr>
                <a:t>στόχος</a:t>
              </a:r>
              <a:endParaRPr lang="en-US" altLang="en-US" baseline="-25000" noProof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805903" name="Text Box 45"/>
            <p:cNvSpPr txBox="1">
              <a:spLocks noChangeArrowheads="1"/>
            </p:cNvSpPr>
            <p:nvPr/>
          </p:nvSpPr>
          <p:spPr bwMode="auto">
            <a:xfrm>
              <a:off x="401" y="2243"/>
              <a:ext cx="116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defTabSz="762000"/>
              <a:endParaRPr lang="el-GR" altLang="en-US" sz="4000" i="1" noProof="1">
                <a:solidFill>
                  <a:schemeClr val="accent2"/>
                </a:solidFill>
              </a:endParaRPr>
            </a:p>
          </p:txBody>
        </p:sp>
      </p:grpSp>
      <p:grpSp>
        <p:nvGrpSpPr>
          <p:cNvPr id="20573" name="Group 93"/>
          <p:cNvGrpSpPr>
            <a:grpSpLocks/>
          </p:cNvGrpSpPr>
          <p:nvPr/>
        </p:nvGrpSpPr>
        <p:grpSpPr bwMode="auto">
          <a:xfrm>
            <a:off x="3621088" y="3538538"/>
            <a:ext cx="339725" cy="525462"/>
            <a:chOff x="2281" y="2229"/>
            <a:chExt cx="214" cy="331"/>
          </a:xfrm>
        </p:grpSpPr>
        <p:sp>
          <p:nvSpPr>
            <p:cNvPr id="805905" name="Oval 73"/>
            <p:cNvSpPr>
              <a:spLocks noChangeArrowheads="1"/>
            </p:cNvSpPr>
            <p:nvPr/>
          </p:nvSpPr>
          <p:spPr bwMode="auto">
            <a:xfrm>
              <a:off x="2336" y="2480"/>
              <a:ext cx="80" cy="80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i="1" noProof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805906" name="Text Box 74"/>
            <p:cNvSpPr txBox="1">
              <a:spLocks noChangeArrowheads="1"/>
            </p:cNvSpPr>
            <p:nvPr/>
          </p:nvSpPr>
          <p:spPr bwMode="auto">
            <a:xfrm>
              <a:off x="2281" y="2229"/>
              <a:ext cx="214" cy="2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defTabSz="762000"/>
              <a:r>
                <a:rPr lang="en-GB" altLang="en-US" sz="2200" i="1">
                  <a:solidFill>
                    <a:schemeClr val="accent2"/>
                  </a:solidFill>
                  <a:latin typeface="Arial" charset="0"/>
                </a:rPr>
                <a:t>a</a:t>
              </a:r>
              <a:endParaRPr lang="en-GB" altLang="en-US" sz="22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20577" name="Group 97"/>
          <p:cNvGrpSpPr>
            <a:grpSpLocks/>
          </p:cNvGrpSpPr>
          <p:nvPr/>
        </p:nvGrpSpPr>
        <p:grpSpPr bwMode="auto">
          <a:xfrm>
            <a:off x="1671638" y="3070225"/>
            <a:ext cx="446087" cy="3246438"/>
            <a:chOff x="1053" y="1934"/>
            <a:chExt cx="281" cy="2045"/>
          </a:xfrm>
        </p:grpSpPr>
        <p:sp>
          <p:nvSpPr>
            <p:cNvPr id="805908" name="Line 80"/>
            <p:cNvSpPr>
              <a:spLocks noChangeShapeType="1"/>
            </p:cNvSpPr>
            <p:nvPr/>
          </p:nvSpPr>
          <p:spPr bwMode="auto">
            <a:xfrm>
              <a:off x="1194" y="1934"/>
              <a:ext cx="0" cy="176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5909" name="Rectangle 83"/>
            <p:cNvSpPr>
              <a:spLocks noChangeArrowheads="1"/>
            </p:cNvSpPr>
            <p:nvPr/>
          </p:nvSpPr>
          <p:spPr bwMode="auto">
            <a:xfrm>
              <a:off x="1053" y="3729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i="1">
                  <a:solidFill>
                    <a:schemeClr val="tx2"/>
                  </a:solidFill>
                  <a:latin typeface="Arial" charset="0"/>
                </a:rPr>
                <a:t>Y</a:t>
              </a:r>
              <a:r>
                <a:rPr lang="en-GB" altLang="en-US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0576" name="Group 96"/>
          <p:cNvGrpSpPr>
            <a:grpSpLocks/>
          </p:cNvGrpSpPr>
          <p:nvPr/>
        </p:nvGrpSpPr>
        <p:grpSpPr bwMode="auto">
          <a:xfrm>
            <a:off x="806450" y="2379663"/>
            <a:ext cx="1114425" cy="854075"/>
            <a:chOff x="508" y="1499"/>
            <a:chExt cx="702" cy="538"/>
          </a:xfrm>
        </p:grpSpPr>
        <p:sp>
          <p:nvSpPr>
            <p:cNvPr id="805912" name="Line 79"/>
            <p:cNvSpPr>
              <a:spLocks noChangeShapeType="1"/>
            </p:cNvSpPr>
            <p:nvPr/>
          </p:nvSpPr>
          <p:spPr bwMode="auto">
            <a:xfrm>
              <a:off x="774" y="1934"/>
              <a:ext cx="43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805913" name="Group 89"/>
            <p:cNvGrpSpPr>
              <a:grpSpLocks/>
            </p:cNvGrpSpPr>
            <p:nvPr/>
          </p:nvGrpSpPr>
          <p:grpSpPr bwMode="auto">
            <a:xfrm>
              <a:off x="508" y="1499"/>
              <a:ext cx="490" cy="538"/>
              <a:chOff x="316" y="2243"/>
              <a:chExt cx="490" cy="538"/>
            </a:xfrm>
          </p:grpSpPr>
          <p:sp>
            <p:nvSpPr>
              <p:cNvPr id="805914" name="Rectangle 90"/>
              <p:cNvSpPr>
                <a:spLocks noChangeArrowheads="1"/>
              </p:cNvSpPr>
              <p:nvPr/>
            </p:nvSpPr>
            <p:spPr bwMode="auto">
              <a:xfrm>
                <a:off x="316" y="2531"/>
                <a:ext cx="4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defTabSz="762000"/>
                <a:r>
                  <a:rPr lang="el-GR" altLang="en-US" i="1" noProof="1">
                    <a:solidFill>
                      <a:schemeClr val="hlink"/>
                    </a:solidFill>
                    <a:latin typeface="Arial" charset="0"/>
                  </a:rPr>
                  <a:t>π</a:t>
                </a:r>
                <a:r>
                  <a:rPr lang="el-GR" altLang="en-US" i="1" baseline="-18000" noProof="1">
                    <a:solidFill>
                      <a:schemeClr val="hlink"/>
                    </a:solidFill>
                    <a:latin typeface="Arial" charset="0"/>
                  </a:rPr>
                  <a:t>1</a:t>
                </a:r>
                <a:endParaRPr lang="el-GR" altLang="en-US" baseline="-25000" noProof="1">
                  <a:solidFill>
                    <a:schemeClr val="hlink"/>
                  </a:solidFill>
                  <a:latin typeface="Arial" charset="0"/>
                </a:endParaRPr>
              </a:p>
            </p:txBody>
          </p:sp>
          <p:sp>
            <p:nvSpPr>
              <p:cNvPr id="805915" name="Text Box 91"/>
              <p:cNvSpPr txBox="1">
                <a:spLocks noChangeArrowheads="1"/>
              </p:cNvSpPr>
              <p:nvPr/>
            </p:nvSpPr>
            <p:spPr bwMode="auto">
              <a:xfrm>
                <a:off x="401" y="2243"/>
                <a:ext cx="116" cy="44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762000"/>
                <a:endParaRPr lang="el-GR" altLang="en-US" sz="4000" i="1" noProof="1">
                  <a:solidFill>
                    <a:schemeClr val="hlink"/>
                  </a:solidFill>
                </a:endParaRPr>
              </a:p>
            </p:txBody>
          </p:sp>
        </p:grpSp>
      </p:grpSp>
      <p:grpSp>
        <p:nvGrpSpPr>
          <p:cNvPr id="20575" name="Group 95"/>
          <p:cNvGrpSpPr>
            <a:grpSpLocks/>
          </p:cNvGrpSpPr>
          <p:nvPr/>
        </p:nvGrpSpPr>
        <p:grpSpPr bwMode="auto">
          <a:xfrm>
            <a:off x="1787525" y="2667000"/>
            <a:ext cx="339725" cy="473075"/>
            <a:chOff x="1126" y="1680"/>
            <a:chExt cx="214" cy="298"/>
          </a:xfrm>
        </p:grpSpPr>
        <p:sp>
          <p:nvSpPr>
            <p:cNvPr id="805917" name="Text Box 84"/>
            <p:cNvSpPr txBox="1">
              <a:spLocks noChangeArrowheads="1"/>
            </p:cNvSpPr>
            <p:nvPr/>
          </p:nvSpPr>
          <p:spPr bwMode="auto">
            <a:xfrm>
              <a:off x="1126" y="1680"/>
              <a:ext cx="214" cy="2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defTabSz="762000"/>
              <a:r>
                <a:rPr lang="en-GB" altLang="en-US" sz="2200" i="1">
                  <a:solidFill>
                    <a:schemeClr val="tx2"/>
                  </a:solidFill>
                  <a:latin typeface="Arial" charset="0"/>
                </a:rPr>
                <a:t>b</a:t>
              </a:r>
              <a:endParaRPr lang="en-GB" altLang="en-US" sz="220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805918" name="Oval 87"/>
            <p:cNvSpPr>
              <a:spLocks noChangeArrowheads="1"/>
            </p:cNvSpPr>
            <p:nvPr/>
          </p:nvSpPr>
          <p:spPr bwMode="auto">
            <a:xfrm>
              <a:off x="1165" y="1898"/>
              <a:ext cx="80" cy="80"/>
            </a:xfrm>
            <a:prstGeom prst="ellipse">
              <a:avLst/>
            </a:prstGeom>
            <a:solidFill>
              <a:srgbClr val="66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i="1" noProof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805919" name="Rectangle 99"/>
          <p:cNvSpPr>
            <a:spLocks noChangeArrowheads="1"/>
          </p:cNvSpPr>
          <p:nvPr/>
        </p:nvSpPr>
        <p:spPr bwMode="auto">
          <a:xfrm>
            <a:off x="3522202" y="6337300"/>
            <a:ext cx="2234073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altLang="en-US" sz="2200" dirty="0">
                <a:latin typeface="Arial" charset="0"/>
              </a:rPr>
              <a:t>Εθνικό εισόδημα</a:t>
            </a:r>
            <a:endParaRPr lang="en-GB" altLang="en-US" sz="2200" dirty="0">
              <a:latin typeface="Arial" charset="0"/>
            </a:endParaRPr>
          </a:p>
        </p:txBody>
      </p:sp>
      <p:sp>
        <p:nvSpPr>
          <p:cNvPr id="805920" name="Rectangle 100"/>
          <p:cNvSpPr>
            <a:spLocks noChangeArrowheads="1"/>
          </p:cNvSpPr>
          <p:nvPr/>
        </p:nvSpPr>
        <p:spPr bwMode="auto">
          <a:xfrm rot="-5400000">
            <a:off x="-1402685" y="2975905"/>
            <a:ext cx="3473708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altLang="en-US" sz="2200" dirty="0">
                <a:latin typeface="Arial" charset="0"/>
              </a:rPr>
              <a:t>Ποσοστό πληθωρισμού (π)</a:t>
            </a:r>
            <a:endParaRPr lang="en-GB" altLang="en-US" sz="2200" dirty="0">
              <a:latin typeface="Arial" charset="0"/>
            </a:endParaRPr>
          </a:p>
        </p:txBody>
      </p:sp>
      <p:sp>
        <p:nvSpPr>
          <p:cNvPr id="805921" name="Text Box 101"/>
          <p:cNvSpPr txBox="1">
            <a:spLocks noChangeArrowheads="1"/>
          </p:cNvSpPr>
          <p:nvPr/>
        </p:nvSpPr>
        <p:spPr bwMode="auto">
          <a:xfrm>
            <a:off x="0" y="53975"/>
            <a:ext cx="9144000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altLang="en-US" sz="2600" b="1" i="1" dirty="0">
                <a:solidFill>
                  <a:srgbClr val="800080"/>
                </a:solidFill>
                <a:latin typeface="Arial" charset="0"/>
              </a:rPr>
              <a:t>Καμπύλες ADI βασισμένες σε </a:t>
            </a:r>
            <a:r>
              <a:rPr lang="el-GR" altLang="en-US" sz="2600" b="1" i="1" dirty="0" smtClean="0">
                <a:solidFill>
                  <a:srgbClr val="800080"/>
                </a:solidFill>
                <a:latin typeface="Arial" charset="0"/>
              </a:rPr>
              <a:t>διαφορετικούς</a:t>
            </a:r>
            <a:r>
              <a:rPr lang="en-US" altLang="en-US" sz="2600" b="1" i="1" dirty="0" smtClean="0">
                <a:solidFill>
                  <a:srgbClr val="800080"/>
                </a:solidFill>
                <a:latin typeface="Arial" charset="0"/>
              </a:rPr>
              <a:t> </a:t>
            </a:r>
            <a:r>
              <a:rPr lang="el-GR" altLang="en-US" sz="2600" b="1" i="1" dirty="0" smtClean="0">
                <a:solidFill>
                  <a:srgbClr val="800080"/>
                </a:solidFill>
                <a:latin typeface="Arial" charset="0"/>
              </a:rPr>
              <a:t>κανόνες </a:t>
            </a:r>
            <a:r>
              <a:rPr lang="el-GR" altLang="en-US" sz="2600" b="1" i="1" dirty="0" err="1" smtClean="0">
                <a:solidFill>
                  <a:srgbClr val="800080"/>
                </a:solidFill>
                <a:latin typeface="Arial" charset="0"/>
              </a:rPr>
              <a:t>Taylor</a:t>
            </a:r>
            <a:endParaRPr lang="en-GB" altLang="en-US" sz="2600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3088" y="1365250"/>
            <a:ext cx="3401568" cy="1631216"/>
          </a:xfrm>
          <a:prstGeom prst="rect">
            <a:avLst/>
          </a:prstGeom>
          <a:solidFill>
            <a:srgbClr val="DBE2E5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Καμπύλη </a:t>
            </a:r>
            <a:r>
              <a:rPr lang="el-GR" i="1" dirty="0">
                <a:solidFill>
                  <a:schemeClr val="tx2">
                    <a:lumMod val="75000"/>
                  </a:schemeClr>
                </a:solidFill>
              </a:rPr>
              <a:t>ADI</a:t>
            </a:r>
            <a:r>
              <a:rPr lang="el-GR" i="1" baseline="-25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: βασίζεται σε έναν κανόνα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</a:rPr>
              <a:t>Taylor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 που δίνει σχετικά υψηλή στάθμιση στη σταθερότητα του πληθωρισμού.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35"/>
          <p:cNvSpPr>
            <a:spLocks noChangeArrowheads="1"/>
          </p:cNvSpPr>
          <p:nvPr/>
        </p:nvSpPr>
        <p:spPr bwMode="auto">
          <a:xfrm>
            <a:off x="1243013" y="614363"/>
            <a:ext cx="6965950" cy="52768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l-GR" i="1" noProof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>
            <a:off x="1895475" y="3073400"/>
            <a:ext cx="124301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2564" name="Group 36"/>
          <p:cNvGrpSpPr>
            <a:grpSpLocks/>
          </p:cNvGrpSpPr>
          <p:nvPr/>
        </p:nvGrpSpPr>
        <p:grpSpPr bwMode="auto">
          <a:xfrm>
            <a:off x="2654300" y="482600"/>
            <a:ext cx="4610100" cy="5135563"/>
            <a:chOff x="1672" y="304"/>
            <a:chExt cx="2904" cy="3235"/>
          </a:xfrm>
        </p:grpSpPr>
        <p:sp>
          <p:nvSpPr>
            <p:cNvPr id="807941" name="Arc 2"/>
            <p:cNvSpPr>
              <a:spLocks/>
            </p:cNvSpPr>
            <p:nvPr/>
          </p:nvSpPr>
          <p:spPr bwMode="auto">
            <a:xfrm>
              <a:off x="1672" y="304"/>
              <a:ext cx="2904" cy="3048"/>
            </a:xfrm>
            <a:custGeom>
              <a:avLst/>
              <a:gdLst>
                <a:gd name="T0" fmla="*/ 1832 w 20900"/>
                <a:gd name="T1" fmla="*/ 3048 h 20175"/>
                <a:gd name="T2" fmla="*/ 0 w 20900"/>
                <a:gd name="T3" fmla="*/ 824 h 20175"/>
                <a:gd name="T4" fmla="*/ 2904 w 20900"/>
                <a:gd name="T5" fmla="*/ 0 h 20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00" h="20175" fill="none" extrusionOk="0">
                  <a:moveTo>
                    <a:pt x="13184" y="20174"/>
                  </a:moveTo>
                  <a:cubicBezTo>
                    <a:pt x="6671" y="17683"/>
                    <a:pt x="1761" y="12202"/>
                    <a:pt x="0" y="5454"/>
                  </a:cubicBezTo>
                </a:path>
                <a:path w="20900" h="20175" stroke="0" extrusionOk="0">
                  <a:moveTo>
                    <a:pt x="13184" y="20174"/>
                  </a:moveTo>
                  <a:cubicBezTo>
                    <a:pt x="6671" y="17683"/>
                    <a:pt x="1761" y="12202"/>
                    <a:pt x="0" y="5454"/>
                  </a:cubicBezTo>
                  <a:lnTo>
                    <a:pt x="20900" y="0"/>
                  </a:lnTo>
                  <a:lnTo>
                    <a:pt x="13184" y="20174"/>
                  </a:lnTo>
                  <a:close/>
                </a:path>
              </a:pathLst>
            </a:custGeom>
            <a:noFill/>
            <a:ln w="381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7942" name="Rectangle 21"/>
            <p:cNvSpPr>
              <a:spLocks noChangeArrowheads="1"/>
            </p:cNvSpPr>
            <p:nvPr/>
          </p:nvSpPr>
          <p:spPr bwMode="auto">
            <a:xfrm>
              <a:off x="3509" y="3251"/>
              <a:ext cx="5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400" i="1">
                  <a:solidFill>
                    <a:srgbClr val="008000"/>
                  </a:solidFill>
                </a:rPr>
                <a:t>ADI</a:t>
              </a:r>
              <a:r>
                <a:rPr lang="en-GB" altLang="en-US" sz="2400" i="1" baseline="-25000">
                  <a:solidFill>
                    <a:srgbClr val="008000"/>
                  </a:solidFill>
                </a:rPr>
                <a:t>2</a:t>
              </a:r>
              <a:endParaRPr lang="en-GB" altLang="en-US" sz="2400" baseline="-25000">
                <a:solidFill>
                  <a:srgbClr val="008000"/>
                </a:solidFill>
              </a:endParaRPr>
            </a:p>
          </p:txBody>
        </p:sp>
      </p:grpSp>
      <p:sp>
        <p:nvSpPr>
          <p:cNvPr id="807943" name="Rectangle 3"/>
          <p:cNvSpPr>
            <a:spLocks noChangeArrowheads="1"/>
          </p:cNvSpPr>
          <p:nvPr/>
        </p:nvSpPr>
        <p:spPr bwMode="auto">
          <a:xfrm>
            <a:off x="3505200" y="5919788"/>
            <a:ext cx="487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altLang="en-US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altLang="en-US" baseline="-25000">
                <a:solidFill>
                  <a:schemeClr val="accent2"/>
                </a:solidFill>
                <a:latin typeface="Arial" charset="0"/>
              </a:rPr>
              <a:t>0</a:t>
            </a:r>
          </a:p>
        </p:txBody>
      </p:sp>
      <p:sp>
        <p:nvSpPr>
          <p:cNvPr id="807944" name="Line 4"/>
          <p:cNvSpPr>
            <a:spLocks noChangeShapeType="1"/>
          </p:cNvSpPr>
          <p:nvPr/>
        </p:nvSpPr>
        <p:spPr bwMode="auto">
          <a:xfrm>
            <a:off x="3770313" y="4013200"/>
            <a:ext cx="0" cy="186055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7945" name="Line 5"/>
          <p:cNvSpPr>
            <a:spLocks noChangeShapeType="1"/>
          </p:cNvSpPr>
          <p:nvPr/>
        </p:nvSpPr>
        <p:spPr bwMode="auto">
          <a:xfrm flipH="1">
            <a:off x="1243013" y="3989388"/>
            <a:ext cx="69643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7946" name="Line 6"/>
          <p:cNvSpPr>
            <a:spLocks noChangeShapeType="1"/>
          </p:cNvSpPr>
          <p:nvPr/>
        </p:nvSpPr>
        <p:spPr bwMode="auto">
          <a:xfrm>
            <a:off x="1244600" y="5588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7947" name="Line 7"/>
          <p:cNvSpPr>
            <a:spLocks noChangeShapeType="1"/>
          </p:cNvSpPr>
          <p:nvPr/>
        </p:nvSpPr>
        <p:spPr bwMode="auto">
          <a:xfrm>
            <a:off x="1244600" y="58928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7948" name="Rectangle 8"/>
          <p:cNvSpPr>
            <a:spLocks noChangeArrowheads="1"/>
          </p:cNvSpPr>
          <p:nvPr/>
        </p:nvSpPr>
        <p:spPr bwMode="auto">
          <a:xfrm>
            <a:off x="923925" y="58467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>
                <a:latin typeface="Arial" charset="0"/>
              </a:rPr>
              <a:t>O</a:t>
            </a:r>
          </a:p>
        </p:txBody>
      </p:sp>
      <p:sp>
        <p:nvSpPr>
          <p:cNvPr id="807949" name="Arc 9"/>
          <p:cNvSpPr>
            <a:spLocks/>
          </p:cNvSpPr>
          <p:nvPr/>
        </p:nvSpPr>
        <p:spPr bwMode="auto">
          <a:xfrm>
            <a:off x="1249363" y="1365250"/>
            <a:ext cx="7897812" cy="3336925"/>
          </a:xfrm>
          <a:custGeom>
            <a:avLst/>
            <a:gdLst>
              <a:gd name="T0" fmla="*/ 5676576 w 20466"/>
              <a:gd name="T1" fmla="*/ 3336925 h 20819"/>
              <a:gd name="T2" fmla="*/ 0 w 20466"/>
              <a:gd name="T3" fmla="*/ 1107233 h 20819"/>
              <a:gd name="T4" fmla="*/ 7897812 w 20466"/>
              <a:gd name="T5" fmla="*/ 0 h 208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466" h="20819" fill="none" extrusionOk="0">
                <a:moveTo>
                  <a:pt x="14710" y="20818"/>
                </a:moveTo>
                <a:cubicBezTo>
                  <a:pt x="7802" y="18909"/>
                  <a:pt x="2292" y="13697"/>
                  <a:pt x="0" y="6907"/>
                </a:cubicBezTo>
              </a:path>
              <a:path w="20466" h="20819" stroke="0" extrusionOk="0">
                <a:moveTo>
                  <a:pt x="14710" y="20818"/>
                </a:moveTo>
                <a:cubicBezTo>
                  <a:pt x="7802" y="18909"/>
                  <a:pt x="2292" y="13697"/>
                  <a:pt x="0" y="6907"/>
                </a:cubicBezTo>
                <a:lnTo>
                  <a:pt x="20466" y="0"/>
                </a:lnTo>
                <a:lnTo>
                  <a:pt x="14710" y="20818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7950" name="Rectangle 11"/>
          <p:cNvSpPr>
            <a:spLocks noChangeArrowheads="1"/>
          </p:cNvSpPr>
          <p:nvPr/>
        </p:nvSpPr>
        <p:spPr bwMode="auto">
          <a:xfrm>
            <a:off x="6904038" y="4459288"/>
            <a:ext cx="85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solidFill>
                  <a:schemeClr val="tx2"/>
                </a:solidFill>
              </a:rPr>
              <a:t>ADI</a:t>
            </a:r>
            <a:r>
              <a:rPr lang="en-GB" altLang="en-US" sz="2400" baseline="-250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807951" name="Oval 19"/>
          <p:cNvSpPr>
            <a:spLocks noChangeArrowheads="1"/>
          </p:cNvSpPr>
          <p:nvPr/>
        </p:nvSpPr>
        <p:spPr bwMode="auto">
          <a:xfrm>
            <a:off x="3708400" y="3937000"/>
            <a:ext cx="127000" cy="12700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i="1" noProof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07952" name="Text Box 20"/>
          <p:cNvSpPr txBox="1">
            <a:spLocks noChangeArrowheads="1"/>
          </p:cNvSpPr>
          <p:nvPr/>
        </p:nvSpPr>
        <p:spPr bwMode="auto">
          <a:xfrm>
            <a:off x="3621088" y="3538538"/>
            <a:ext cx="339725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GB" altLang="en-US" sz="2200" i="1">
                <a:solidFill>
                  <a:schemeClr val="accent2"/>
                </a:solidFill>
                <a:latin typeface="Arial" charset="0"/>
              </a:rPr>
              <a:t>a</a:t>
            </a:r>
            <a:endParaRPr lang="en-GB" altLang="en-US" sz="22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07953" name="Line 22"/>
          <p:cNvSpPr>
            <a:spLocks noChangeShapeType="1"/>
          </p:cNvSpPr>
          <p:nvPr/>
        </p:nvSpPr>
        <p:spPr bwMode="auto">
          <a:xfrm>
            <a:off x="1228725" y="3070225"/>
            <a:ext cx="666750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7954" name="Line 23"/>
          <p:cNvSpPr>
            <a:spLocks noChangeShapeType="1"/>
          </p:cNvSpPr>
          <p:nvPr/>
        </p:nvSpPr>
        <p:spPr bwMode="auto">
          <a:xfrm>
            <a:off x="1895475" y="3070225"/>
            <a:ext cx="0" cy="280352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2566" name="Group 38"/>
          <p:cNvGrpSpPr>
            <a:grpSpLocks/>
          </p:cNvGrpSpPr>
          <p:nvPr/>
        </p:nvGrpSpPr>
        <p:grpSpPr bwMode="auto">
          <a:xfrm>
            <a:off x="2900363" y="3070225"/>
            <a:ext cx="446087" cy="3246438"/>
            <a:chOff x="1827" y="1934"/>
            <a:chExt cx="281" cy="2045"/>
          </a:xfrm>
        </p:grpSpPr>
        <p:sp>
          <p:nvSpPr>
            <p:cNvPr id="807956" name="Line 24"/>
            <p:cNvSpPr>
              <a:spLocks noChangeShapeType="1"/>
            </p:cNvSpPr>
            <p:nvPr/>
          </p:nvSpPr>
          <p:spPr bwMode="auto">
            <a:xfrm>
              <a:off x="1968" y="1934"/>
              <a:ext cx="0" cy="176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7957" name="Rectangle 25"/>
            <p:cNvSpPr>
              <a:spLocks noChangeArrowheads="1"/>
            </p:cNvSpPr>
            <p:nvPr/>
          </p:nvSpPr>
          <p:spPr bwMode="auto">
            <a:xfrm>
              <a:off x="1827" y="3729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i="1">
                  <a:solidFill>
                    <a:schemeClr val="folHlink"/>
                  </a:solidFill>
                  <a:latin typeface="Arial" charset="0"/>
                </a:rPr>
                <a:t>Y</a:t>
              </a:r>
              <a:r>
                <a:rPr lang="en-GB" altLang="en-US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807958" name="Rectangle 26"/>
          <p:cNvSpPr>
            <a:spLocks noChangeArrowheads="1"/>
          </p:cNvSpPr>
          <p:nvPr/>
        </p:nvSpPr>
        <p:spPr bwMode="auto">
          <a:xfrm>
            <a:off x="1671638" y="5919788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altLang="en-US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807959" name="Text Box 27"/>
          <p:cNvSpPr txBox="1">
            <a:spLocks noChangeArrowheads="1"/>
          </p:cNvSpPr>
          <p:nvPr/>
        </p:nvSpPr>
        <p:spPr bwMode="auto">
          <a:xfrm>
            <a:off x="1787525" y="2667000"/>
            <a:ext cx="339725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b</a:t>
            </a:r>
            <a:endParaRPr lang="en-GB" altLang="en-US" sz="220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22565" name="Group 37"/>
          <p:cNvGrpSpPr>
            <a:grpSpLocks/>
          </p:cNvGrpSpPr>
          <p:nvPr/>
        </p:nvGrpSpPr>
        <p:grpSpPr bwMode="auto">
          <a:xfrm>
            <a:off x="3074988" y="2678113"/>
            <a:ext cx="323850" cy="450850"/>
            <a:chOff x="1937" y="1687"/>
            <a:chExt cx="204" cy="284"/>
          </a:xfrm>
        </p:grpSpPr>
        <p:sp>
          <p:nvSpPr>
            <p:cNvPr id="807961" name="Text Box 28"/>
            <p:cNvSpPr txBox="1">
              <a:spLocks noChangeArrowheads="1"/>
            </p:cNvSpPr>
            <p:nvPr/>
          </p:nvSpPr>
          <p:spPr bwMode="auto">
            <a:xfrm>
              <a:off x="1937" y="1687"/>
              <a:ext cx="204" cy="2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defTabSz="762000"/>
              <a:r>
                <a:rPr lang="en-GB" altLang="en-US" sz="2200" i="1">
                  <a:solidFill>
                    <a:schemeClr val="folHlink"/>
                  </a:solidFill>
                  <a:latin typeface="Arial" charset="0"/>
                </a:rPr>
                <a:t>c</a:t>
              </a:r>
              <a:endParaRPr lang="en-GB" altLang="en-US" sz="2200">
                <a:solidFill>
                  <a:schemeClr val="folHlink"/>
                </a:solidFill>
                <a:latin typeface="Arial" charset="0"/>
              </a:endParaRPr>
            </a:p>
          </p:txBody>
        </p:sp>
        <p:sp>
          <p:nvSpPr>
            <p:cNvPr id="807962" name="Oval 29"/>
            <p:cNvSpPr>
              <a:spLocks noChangeArrowheads="1"/>
            </p:cNvSpPr>
            <p:nvPr/>
          </p:nvSpPr>
          <p:spPr bwMode="auto">
            <a:xfrm>
              <a:off x="1939" y="1891"/>
              <a:ext cx="80" cy="80"/>
            </a:xfrm>
            <a:prstGeom prst="ellipse">
              <a:avLst/>
            </a:prstGeom>
            <a:solidFill>
              <a:srgbClr val="CCFF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2000"/>
              <a:endParaRPr lang="el-GR" altLang="en-US" i="1" noProof="1">
                <a:solidFill>
                  <a:srgbClr val="CCFFCC"/>
                </a:solidFill>
                <a:latin typeface="Arial" charset="0"/>
              </a:endParaRPr>
            </a:p>
          </p:txBody>
        </p:sp>
      </p:grpSp>
      <p:sp>
        <p:nvSpPr>
          <p:cNvPr id="807963" name="Oval 30"/>
          <p:cNvSpPr>
            <a:spLocks noChangeArrowheads="1"/>
          </p:cNvSpPr>
          <p:nvPr/>
        </p:nvSpPr>
        <p:spPr bwMode="auto">
          <a:xfrm>
            <a:off x="1849438" y="3013075"/>
            <a:ext cx="127000" cy="127000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i="1" noProof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807967" name="Group 44"/>
          <p:cNvGrpSpPr>
            <a:grpSpLocks/>
          </p:cNvGrpSpPr>
          <p:nvPr/>
        </p:nvGrpSpPr>
        <p:grpSpPr bwMode="auto">
          <a:xfrm>
            <a:off x="806450" y="2379663"/>
            <a:ext cx="777875" cy="854075"/>
            <a:chOff x="316" y="2243"/>
            <a:chExt cx="490" cy="538"/>
          </a:xfrm>
        </p:grpSpPr>
        <p:sp>
          <p:nvSpPr>
            <p:cNvPr id="807968" name="Rectangle 45"/>
            <p:cNvSpPr>
              <a:spLocks noChangeArrowheads="1"/>
            </p:cNvSpPr>
            <p:nvPr/>
          </p:nvSpPr>
          <p:spPr bwMode="auto">
            <a:xfrm>
              <a:off x="316" y="2531"/>
              <a:ext cx="4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l-GR" altLang="en-US" i="1" noProof="1">
                  <a:solidFill>
                    <a:schemeClr val="hlink"/>
                  </a:solidFill>
                  <a:latin typeface="Arial" charset="0"/>
                </a:rPr>
                <a:t>π</a:t>
              </a:r>
              <a:r>
                <a:rPr lang="el-GR" altLang="en-US" i="1" baseline="-18000" noProof="1">
                  <a:solidFill>
                    <a:schemeClr val="hlink"/>
                  </a:solidFill>
                  <a:latin typeface="Arial" charset="0"/>
                </a:rPr>
                <a:t>1</a:t>
              </a:r>
              <a:endParaRPr lang="el-GR" altLang="en-US" baseline="-25000" noProof="1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807969" name="Text Box 46"/>
            <p:cNvSpPr txBox="1">
              <a:spLocks noChangeArrowheads="1"/>
            </p:cNvSpPr>
            <p:nvPr/>
          </p:nvSpPr>
          <p:spPr bwMode="auto">
            <a:xfrm>
              <a:off x="401" y="2243"/>
              <a:ext cx="116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defTabSz="762000"/>
              <a:endParaRPr lang="el-GR" altLang="en-US" sz="4000" i="1" noProof="1">
                <a:solidFill>
                  <a:schemeClr val="hlink"/>
                </a:solidFill>
              </a:endParaRPr>
            </a:p>
          </p:txBody>
        </p:sp>
      </p:grpSp>
      <p:grpSp>
        <p:nvGrpSpPr>
          <p:cNvPr id="38" name="Group 51"/>
          <p:cNvGrpSpPr>
            <a:grpSpLocks/>
          </p:cNvGrpSpPr>
          <p:nvPr/>
        </p:nvGrpSpPr>
        <p:grpSpPr bwMode="auto">
          <a:xfrm>
            <a:off x="436563" y="3332163"/>
            <a:ext cx="914399" cy="857250"/>
            <a:chOff x="275" y="2243"/>
            <a:chExt cx="576" cy="540"/>
          </a:xfrm>
        </p:grpSpPr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275" y="2531"/>
              <a:ext cx="5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defTabSz="762000"/>
              <a:r>
                <a:rPr lang="el-GR" altLang="en-US" i="1" noProof="1" smtClean="0">
                  <a:solidFill>
                    <a:schemeClr val="accent2"/>
                  </a:solidFill>
                  <a:latin typeface="Arial" charset="0"/>
                </a:rPr>
                <a:t>π</a:t>
              </a:r>
              <a:r>
                <a:rPr lang="el-GR" altLang="en-US" i="1" baseline="-18000" noProof="1">
                  <a:solidFill>
                    <a:schemeClr val="accent2"/>
                  </a:solidFill>
                  <a:latin typeface="Arial" charset="0"/>
                </a:rPr>
                <a:t>στόχος</a:t>
              </a:r>
              <a:endParaRPr lang="en-US" altLang="en-US" baseline="-25000" noProof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40" name="Text Box 45"/>
            <p:cNvSpPr txBox="1">
              <a:spLocks noChangeArrowheads="1"/>
            </p:cNvSpPr>
            <p:nvPr/>
          </p:nvSpPr>
          <p:spPr bwMode="auto">
            <a:xfrm>
              <a:off x="401" y="2243"/>
              <a:ext cx="116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defTabSz="762000"/>
              <a:endParaRPr lang="el-GR" altLang="en-US" sz="4000" i="1" noProof="1">
                <a:solidFill>
                  <a:schemeClr val="accent2"/>
                </a:solidFill>
              </a:endParaRPr>
            </a:p>
          </p:txBody>
        </p:sp>
      </p:grpSp>
      <p:sp>
        <p:nvSpPr>
          <p:cNvPr id="41" name="Rectangle 99"/>
          <p:cNvSpPr>
            <a:spLocks noChangeArrowheads="1"/>
          </p:cNvSpPr>
          <p:nvPr/>
        </p:nvSpPr>
        <p:spPr bwMode="auto">
          <a:xfrm>
            <a:off x="3522202" y="6337300"/>
            <a:ext cx="2234073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altLang="en-US" sz="2200" dirty="0">
                <a:latin typeface="Arial" charset="0"/>
              </a:rPr>
              <a:t>Εθνικό εισόδημα</a:t>
            </a:r>
            <a:endParaRPr lang="en-GB" altLang="en-US" sz="2200" dirty="0">
              <a:latin typeface="Arial" charset="0"/>
            </a:endParaRPr>
          </a:p>
        </p:txBody>
      </p:sp>
      <p:sp>
        <p:nvSpPr>
          <p:cNvPr id="42" name="Rectangle 100"/>
          <p:cNvSpPr>
            <a:spLocks noChangeArrowheads="1"/>
          </p:cNvSpPr>
          <p:nvPr/>
        </p:nvSpPr>
        <p:spPr bwMode="auto">
          <a:xfrm rot="-5400000">
            <a:off x="-1402685" y="2975905"/>
            <a:ext cx="3473708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altLang="en-US" sz="2200" dirty="0">
                <a:latin typeface="Arial" charset="0"/>
              </a:rPr>
              <a:t>Ποσοστό πληθωρισμού (π)</a:t>
            </a:r>
            <a:endParaRPr lang="en-GB" altLang="en-US" sz="2200" dirty="0">
              <a:latin typeface="Arial" charset="0"/>
            </a:endParaRPr>
          </a:p>
        </p:txBody>
      </p:sp>
      <p:sp>
        <p:nvSpPr>
          <p:cNvPr id="43" name="Text Box 101"/>
          <p:cNvSpPr txBox="1">
            <a:spLocks noChangeArrowheads="1"/>
          </p:cNvSpPr>
          <p:nvPr/>
        </p:nvSpPr>
        <p:spPr bwMode="auto">
          <a:xfrm>
            <a:off x="0" y="53975"/>
            <a:ext cx="9144000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altLang="en-US" sz="2600" b="1" i="1" dirty="0">
                <a:solidFill>
                  <a:srgbClr val="800080"/>
                </a:solidFill>
                <a:latin typeface="Arial" charset="0"/>
              </a:rPr>
              <a:t>Καμπύλες ADI βασισμένες σε </a:t>
            </a:r>
            <a:r>
              <a:rPr lang="el-GR" altLang="en-US" sz="2600" b="1" i="1" dirty="0" smtClean="0">
                <a:solidFill>
                  <a:srgbClr val="800080"/>
                </a:solidFill>
                <a:latin typeface="Arial" charset="0"/>
              </a:rPr>
              <a:t>διαφορετικούς</a:t>
            </a:r>
            <a:r>
              <a:rPr lang="en-US" altLang="en-US" sz="2600" b="1" i="1" dirty="0" smtClean="0">
                <a:solidFill>
                  <a:srgbClr val="800080"/>
                </a:solidFill>
                <a:latin typeface="Arial" charset="0"/>
              </a:rPr>
              <a:t> </a:t>
            </a:r>
            <a:r>
              <a:rPr lang="el-GR" altLang="en-US" sz="2600" b="1" i="1" dirty="0" smtClean="0">
                <a:solidFill>
                  <a:srgbClr val="800080"/>
                </a:solidFill>
                <a:latin typeface="Arial" charset="0"/>
              </a:rPr>
              <a:t>κανόνες </a:t>
            </a:r>
            <a:r>
              <a:rPr lang="el-GR" altLang="en-US" sz="2600" b="1" i="1" dirty="0" err="1" smtClean="0">
                <a:solidFill>
                  <a:srgbClr val="800080"/>
                </a:solidFill>
                <a:latin typeface="Arial" charset="0"/>
              </a:rPr>
              <a:t>Taylor</a:t>
            </a:r>
            <a:endParaRPr lang="en-GB" altLang="en-US" sz="2600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55392" y="748447"/>
            <a:ext cx="5364479" cy="1015663"/>
          </a:xfrm>
          <a:prstGeom prst="rect">
            <a:avLst/>
          </a:prstGeom>
          <a:solidFill>
            <a:srgbClr val="DBE2E5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Καμπύλη </a:t>
            </a:r>
            <a:r>
              <a:rPr lang="el-GR" i="1" dirty="0">
                <a:solidFill>
                  <a:schemeClr val="tx2">
                    <a:lumMod val="75000"/>
                  </a:schemeClr>
                </a:solidFill>
              </a:rPr>
              <a:t>ADI</a:t>
            </a:r>
            <a:r>
              <a:rPr lang="el-GR" i="1" baseline="-25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: βασίζεται σε έναν κανόνα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</a:rPr>
              <a:t>Taylor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 που δίνει σχετικά υψηλή στάθμιση στη σταθερότητα του πληθωρισμού.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13504" y="1875969"/>
            <a:ext cx="3709542" cy="1631216"/>
          </a:xfrm>
          <a:prstGeom prst="rect">
            <a:avLst/>
          </a:prstGeom>
          <a:solidFill>
            <a:srgbClr val="DBE2E5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B7720"/>
                </a:solidFill>
              </a:rPr>
              <a:t>Καμπύλη </a:t>
            </a:r>
            <a:r>
              <a:rPr lang="el-GR" i="1" dirty="0">
                <a:solidFill>
                  <a:srgbClr val="0B7720"/>
                </a:solidFill>
              </a:rPr>
              <a:t>ADI</a:t>
            </a:r>
            <a:r>
              <a:rPr lang="el-GR" i="1" baseline="-25000" dirty="0">
                <a:solidFill>
                  <a:srgbClr val="0B7720"/>
                </a:solidFill>
              </a:rPr>
              <a:t>2</a:t>
            </a:r>
            <a:r>
              <a:rPr lang="el-GR" dirty="0">
                <a:solidFill>
                  <a:srgbClr val="0B7720"/>
                </a:solidFill>
              </a:rPr>
              <a:t>: βασίζεται σε έναν κανόνα </a:t>
            </a:r>
            <a:r>
              <a:rPr lang="el-GR" dirty="0" err="1">
                <a:solidFill>
                  <a:srgbClr val="0B7720"/>
                </a:solidFill>
              </a:rPr>
              <a:t>Taylor</a:t>
            </a:r>
            <a:r>
              <a:rPr lang="el-GR" dirty="0">
                <a:solidFill>
                  <a:srgbClr val="0B7720"/>
                </a:solidFill>
              </a:rPr>
              <a:t> που δίνει σχετικά υψηλή στάθμιση στη σταθερότητα του πραγματικού εθνικού εισοδήματος.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526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52644" name="Rectangle 4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l-GR" altLang="en-US" dirty="0" smtClean="0"/>
              <a:t>Το περιβάλλον χάραξης πολιτικής</a:t>
            </a:r>
            <a:endParaRPr lang="en-GB" altLang="en-US" dirty="0"/>
          </a:p>
        </p:txBody>
      </p:sp>
      <p:sp>
        <p:nvSpPr>
          <p:cNvPr id="375813" name="Rectangle 5"/>
          <p:cNvSpPr>
            <a:spLocks noGrp="1"/>
          </p:cNvSpPr>
          <p:nvPr>
            <p:ph type="body" idx="1"/>
          </p:nvPr>
        </p:nvSpPr>
        <p:spPr>
          <a:xfrm>
            <a:off x="301625" y="1407886"/>
            <a:ext cx="8534400" cy="340382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altLang="en-US" noProof="1" smtClean="0">
                <a:solidFill>
                  <a:srgbClr val="646B86"/>
                </a:solidFill>
              </a:rPr>
              <a:t>Θέματα με τους στόχους του πληθωρισμού</a:t>
            </a:r>
            <a:endParaRPr lang="en-US" altLang="en-US" noProof="1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noProof="1" smtClean="0">
                <a:solidFill>
                  <a:srgbClr val="646B86"/>
                </a:solidFill>
              </a:rPr>
              <a:t>επιλογή του στόχου</a:t>
            </a:r>
            <a:endParaRPr lang="en-US" altLang="en-US" noProof="1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noProof="1" smtClean="0">
                <a:solidFill>
                  <a:srgbClr val="646B86"/>
                </a:solidFill>
              </a:rPr>
              <a:t>ποιος θέτει το στόχο; </a:t>
            </a:r>
            <a:endParaRPr lang="en-US" altLang="en-US" noProof="1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noProof="1" smtClean="0">
                <a:solidFill>
                  <a:srgbClr val="646B86"/>
                </a:solidFill>
              </a:rPr>
              <a:t>αλλαγή του στόχου</a:t>
            </a:r>
            <a:endParaRPr lang="en-US" altLang="en-US" noProof="1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noProof="1" smtClean="0">
                <a:solidFill>
                  <a:srgbClr val="646B86"/>
                </a:solidFill>
              </a:rPr>
              <a:t>πολλαπλοί στοχοί</a:t>
            </a:r>
            <a:endParaRPr lang="en-US" altLang="en-US" noProof="1">
              <a:solidFill>
                <a:srgbClr val="646B86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l-GR" altLang="en-US" noProof="1" smtClean="0">
                <a:solidFill>
                  <a:srgbClr val="646B86"/>
                </a:solidFill>
              </a:rPr>
              <a:t>ο κανόνας </a:t>
            </a:r>
            <a:r>
              <a:rPr lang="en-US" altLang="en-US" noProof="1" smtClean="0">
                <a:solidFill>
                  <a:srgbClr val="646B86"/>
                </a:solidFill>
              </a:rPr>
              <a:t>Taylor</a:t>
            </a:r>
            <a:r>
              <a:rPr lang="el-GR" altLang="en-US" noProof="1" smtClean="0">
                <a:solidFill>
                  <a:srgbClr val="646B86"/>
                </a:solidFill>
              </a:rPr>
              <a:t> για τον καθορισμό των επιτοκίων </a:t>
            </a:r>
            <a:endParaRPr lang="en-GB" altLang="en-US" dirty="0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301625" y="3908407"/>
            <a:ext cx="8534400" cy="179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35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altLang="en-US" sz="2300" noProof="1" smtClean="0">
                <a:solidFill>
                  <a:srgbClr val="1E495C"/>
                </a:solidFill>
                <a:latin typeface="Arial" charset="0"/>
              </a:rPr>
              <a:t>στόχευση πληθωρισμού και προσφοράς χρήματος</a:t>
            </a:r>
            <a:endParaRPr lang="en-US" altLang="en-US" sz="2300" noProof="1">
              <a:solidFill>
                <a:srgbClr val="1E495C"/>
              </a:solidFill>
              <a:latin typeface="Arial" charset="0"/>
            </a:endParaRPr>
          </a:p>
          <a:p>
            <a:pPr marL="742950" lvl="1" indent="-285750">
              <a:spcBef>
                <a:spcPct val="35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altLang="en-US" sz="2600" noProof="1" smtClean="0">
                <a:solidFill>
                  <a:srgbClr val="19323F"/>
                </a:solidFill>
                <a:latin typeface="Arial" charset="0"/>
              </a:rPr>
              <a:t>βασίζοντας τα επιτόκια στις προβλέψεις του πληθωρισμού</a:t>
            </a:r>
            <a:endParaRPr lang="en-US" altLang="en-US" sz="2600" noProof="1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ct val="35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altLang="en-US" sz="2600" noProof="1" smtClean="0">
                <a:solidFill>
                  <a:srgbClr val="19323F"/>
                </a:solidFill>
                <a:latin typeface="Arial" charset="0"/>
              </a:rPr>
              <a:t>το πρόβλημα του αποπληθωρισμού</a:t>
            </a:r>
            <a:endParaRPr lang="en-GB" altLang="en-US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Δημοσιονομική και Νομισματική Πολιτική</a:t>
            </a:r>
            <a:endParaRPr lang="en-GB" dirty="0"/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158908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l-GR" dirty="0" smtClean="0"/>
              <a:t>Ανάλυση της Δημοσιονομικής και Νομισματικής Πολιτικής με το υπόδειγμα </a:t>
            </a:r>
            <a:r>
              <a:rPr lang="en-GB" i="1" dirty="0" smtClean="0"/>
              <a:t>ISLM 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5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11683" name="Line 4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1684" name="Line 5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1685" name="Rectangle 6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711686" name="Rectangle 7"/>
          <p:cNvSpPr>
            <a:spLocks noChangeArrowheads="1"/>
          </p:cNvSpPr>
          <p:nvPr/>
        </p:nvSpPr>
        <p:spPr bwMode="auto">
          <a:xfrm rot="-5400000">
            <a:off x="-937223" y="2861912"/>
            <a:ext cx="257929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Πραγματικό επιτόκιο </a:t>
            </a:r>
            <a:endParaRPr lang="en-GB" dirty="0">
              <a:latin typeface="Arial" charset="0"/>
            </a:endParaRPr>
          </a:p>
        </p:txBody>
      </p:sp>
      <p:sp>
        <p:nvSpPr>
          <p:cNvPr id="711687" name="Rectangle 8"/>
          <p:cNvSpPr>
            <a:spLocks noChangeArrowheads="1"/>
          </p:cNvSpPr>
          <p:nvPr/>
        </p:nvSpPr>
        <p:spPr bwMode="auto">
          <a:xfrm>
            <a:off x="3565525" y="6354763"/>
            <a:ext cx="207915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Εθνικό εισόδημα</a:t>
            </a:r>
            <a:endParaRPr lang="en-GB" dirty="0">
              <a:latin typeface="Arial" charset="0"/>
            </a:endParaRPr>
          </a:p>
        </p:txBody>
      </p:sp>
      <p:sp>
        <p:nvSpPr>
          <p:cNvPr id="711688" name="Arc 9"/>
          <p:cNvSpPr>
            <a:spLocks/>
          </p:cNvSpPr>
          <p:nvPr/>
        </p:nvSpPr>
        <p:spPr bwMode="auto">
          <a:xfrm rot="600000">
            <a:off x="1827213" y="717550"/>
            <a:ext cx="5997575" cy="3886200"/>
          </a:xfrm>
          <a:custGeom>
            <a:avLst/>
            <a:gdLst>
              <a:gd name="T0" fmla="*/ 1599345844 w 22491"/>
              <a:gd name="T1" fmla="*/ 697152542 h 21600"/>
              <a:gd name="T2" fmla="*/ 0 w 22491"/>
              <a:gd name="T3" fmla="*/ 183052413 h 21600"/>
              <a:gd name="T4" fmla="*/ 1482440772 w 22491"/>
              <a:gd name="T5" fmla="*/ 0 h 21600"/>
              <a:gd name="T6" fmla="*/ 0 60000 65536"/>
              <a:gd name="T7" fmla="*/ 0 60000 65536"/>
              <a:gd name="T8" fmla="*/ 0 60000 65536"/>
              <a:gd name="T9" fmla="*/ 0 w 22491"/>
              <a:gd name="T10" fmla="*/ 0 h 21600"/>
              <a:gd name="T11" fmla="*/ 22491 w 224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91" h="21600" fill="none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</a:path>
              <a:path w="22491" h="21600" stroke="0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  <a:lnTo>
                  <a:pt x="20847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11689" name="Arc 10"/>
          <p:cNvSpPr>
            <a:spLocks/>
          </p:cNvSpPr>
          <p:nvPr/>
        </p:nvSpPr>
        <p:spPr bwMode="auto">
          <a:xfrm>
            <a:off x="228600" y="381000"/>
            <a:ext cx="6299200" cy="4341813"/>
          </a:xfrm>
          <a:custGeom>
            <a:avLst/>
            <a:gdLst>
              <a:gd name="T0" fmla="*/ 1866851031 w 21255"/>
              <a:gd name="T1" fmla="*/ 164616392 h 20981"/>
              <a:gd name="T2" fmla="*/ 450837179 w 21255"/>
              <a:gd name="T3" fmla="*/ 898495660 h 20981"/>
              <a:gd name="T4" fmla="*/ 0 w 21255"/>
              <a:gd name="T5" fmla="*/ 0 h 20981"/>
              <a:gd name="T6" fmla="*/ 0 60000 65536"/>
              <a:gd name="T7" fmla="*/ 0 60000 65536"/>
              <a:gd name="T8" fmla="*/ 0 60000 65536"/>
              <a:gd name="T9" fmla="*/ 0 w 21255"/>
              <a:gd name="T10" fmla="*/ 0 h 20981"/>
              <a:gd name="T11" fmla="*/ 21255 w 21255"/>
              <a:gd name="T12" fmla="*/ 20981 h 209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55" h="20981" fill="none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</a:path>
              <a:path w="21255" h="20981" stroke="0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11690" name="Rectangle 11"/>
          <p:cNvSpPr>
            <a:spLocks noChangeArrowheads="1"/>
          </p:cNvSpPr>
          <p:nvPr/>
        </p:nvSpPr>
        <p:spPr bwMode="auto">
          <a:xfrm>
            <a:off x="7461250" y="4906963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IS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14375" y="3686175"/>
            <a:ext cx="3417888" cy="396875"/>
            <a:chOff x="450" y="2322"/>
            <a:chExt cx="2153" cy="250"/>
          </a:xfrm>
        </p:grpSpPr>
        <p:sp>
          <p:nvSpPr>
            <p:cNvPr id="711692" name="Rectangle 13"/>
            <p:cNvSpPr>
              <a:spLocks noChangeArrowheads="1"/>
            </p:cNvSpPr>
            <p:nvPr/>
          </p:nvSpPr>
          <p:spPr bwMode="auto">
            <a:xfrm>
              <a:off x="450" y="2322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accent1"/>
                  </a:solidFill>
                  <a:latin typeface="Arial" charset="0"/>
                </a:rPr>
                <a:t>i</a:t>
              </a:r>
              <a:r>
                <a:rPr lang="en-GB" sz="2400" baseline="-25000">
                  <a:solidFill>
                    <a:schemeClr val="accent1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711693" name="Line 14"/>
            <p:cNvSpPr>
              <a:spLocks noChangeShapeType="1"/>
            </p:cNvSpPr>
            <p:nvPr/>
          </p:nvSpPr>
          <p:spPr bwMode="auto">
            <a:xfrm flipH="1">
              <a:off x="677" y="2472"/>
              <a:ext cx="192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932238" y="3941763"/>
            <a:ext cx="466725" cy="2376487"/>
            <a:chOff x="2469" y="2483"/>
            <a:chExt cx="294" cy="1497"/>
          </a:xfrm>
        </p:grpSpPr>
        <p:sp>
          <p:nvSpPr>
            <p:cNvPr id="711695" name="Line 16"/>
            <p:cNvSpPr>
              <a:spLocks noChangeShapeType="1"/>
            </p:cNvSpPr>
            <p:nvPr/>
          </p:nvSpPr>
          <p:spPr bwMode="auto">
            <a:xfrm>
              <a:off x="2604" y="2483"/>
              <a:ext cx="0" cy="125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1696" name="Rectangle 17"/>
            <p:cNvSpPr>
              <a:spLocks noChangeArrowheads="1"/>
            </p:cNvSpPr>
            <p:nvPr/>
          </p:nvSpPr>
          <p:spPr bwMode="auto">
            <a:xfrm>
              <a:off x="2469" y="3730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accent1"/>
                  </a:solidFill>
                  <a:latin typeface="Arial" charset="0"/>
                </a:rPr>
                <a:t>Y</a:t>
              </a:r>
              <a:r>
                <a:rPr lang="en-GB" sz="2400" baseline="-25000">
                  <a:solidFill>
                    <a:schemeClr val="accent1"/>
                  </a:solidFill>
                  <a:latin typeface="Arial" charset="0"/>
                </a:rPr>
                <a:t>e</a:t>
              </a:r>
            </a:p>
          </p:txBody>
        </p:sp>
      </p:grpSp>
      <p:sp>
        <p:nvSpPr>
          <p:cNvPr id="711697" name="Rectangle 18"/>
          <p:cNvSpPr>
            <a:spLocks noChangeArrowheads="1"/>
          </p:cNvSpPr>
          <p:nvPr/>
        </p:nvSpPr>
        <p:spPr bwMode="auto">
          <a:xfrm>
            <a:off x="6345238" y="739775"/>
            <a:ext cx="60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LM</a:t>
            </a:r>
          </a:p>
        </p:txBody>
      </p:sp>
      <p:sp>
        <p:nvSpPr>
          <p:cNvPr id="386067" name="Oval 19"/>
          <p:cNvSpPr>
            <a:spLocks noChangeArrowheads="1"/>
          </p:cNvSpPr>
          <p:nvPr/>
        </p:nvSpPr>
        <p:spPr bwMode="auto">
          <a:xfrm>
            <a:off x="4087813" y="3862388"/>
            <a:ext cx="103187" cy="103187"/>
          </a:xfrm>
          <a:prstGeom prst="ellipse">
            <a:avLst/>
          </a:prstGeom>
          <a:solidFill>
            <a:srgbClr val="FF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11699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/>
                </a:solidFill>
                <a:latin typeface="Arial" charset="0"/>
              </a:rPr>
              <a:t>Ισορροπία τόσο στις αγορές αγαθών όσο και στην αγορά χρήματος</a:t>
            </a:r>
            <a:endParaRPr lang="en-GB" sz="2400" b="1" dirty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6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6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67" grpId="0" animBg="1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137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13732" name="Rectangle 4"/>
          <p:cNvSpPr>
            <a:spLocks noGrp="1"/>
          </p:cNvSpPr>
          <p:nvPr>
            <p:ph type="title"/>
          </p:nvPr>
        </p:nvSpPr>
        <p:spPr>
          <a:xfrm>
            <a:off x="155575" y="228600"/>
            <a:ext cx="8818563" cy="758825"/>
          </a:xfrm>
        </p:spPr>
        <p:txBody>
          <a:bodyPr/>
          <a:lstStyle/>
          <a:p>
            <a:r>
              <a:rPr lang="el-GR" sz="3300" dirty="0" smtClean="0"/>
              <a:t>Ανάλυση της δημοσιονομικής και νομισματικής πολιτικής με το υπόδειγμα </a:t>
            </a:r>
            <a:r>
              <a:rPr lang="en-GB" sz="3300" i="1" dirty="0" smtClean="0"/>
              <a:t>ISLM</a:t>
            </a:r>
            <a:endParaRPr lang="en-GB" sz="3300" dirty="0"/>
          </a:p>
        </p:txBody>
      </p:sp>
      <p:sp>
        <p:nvSpPr>
          <p:cNvPr id="713733" name="Rectangle 5"/>
          <p:cNvSpPr>
            <a:spLocks noGrp="1"/>
          </p:cNvSpPr>
          <p:nvPr>
            <p:ph type="body" idx="1"/>
          </p:nvPr>
        </p:nvSpPr>
        <p:spPr>
          <a:xfrm>
            <a:off x="301625" y="1593850"/>
            <a:ext cx="8534400" cy="48196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l-GR" dirty="0" smtClean="0"/>
              <a:t>Δημοσιονομική πολιτική και ανάλυση με το υπόδειγμα </a:t>
            </a:r>
            <a:r>
              <a:rPr lang="en-GB" i="1" dirty="0" smtClean="0"/>
              <a:t>ISLM</a:t>
            </a:r>
            <a:endParaRPr lang="en-GB" dirty="0"/>
          </a:p>
          <a:p>
            <a:pPr lvl="1">
              <a:lnSpc>
                <a:spcPct val="120000"/>
              </a:lnSpc>
            </a:pPr>
            <a:r>
              <a:rPr lang="el-GR" dirty="0" smtClean="0"/>
              <a:t>μετατοπίζοντας την καμπύλη </a:t>
            </a:r>
            <a:r>
              <a:rPr lang="en-GB" dirty="0" smtClean="0"/>
              <a:t>IS</a:t>
            </a:r>
            <a:endParaRPr lang="en-GB" dirty="0"/>
          </a:p>
          <a:p>
            <a:pPr lvl="1">
              <a:lnSpc>
                <a:spcPct val="120000"/>
              </a:lnSpc>
            </a:pPr>
            <a:r>
              <a:rPr lang="el-GR" dirty="0" smtClean="0"/>
              <a:t>επιπτώσεις στα επιτόκια και το εθνικό εισόδημα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3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322123"/>
              </p:ext>
            </p:extLst>
          </p:nvPr>
        </p:nvGraphicFramePr>
        <p:xfrm>
          <a:off x="668741" y="1604108"/>
          <a:ext cx="8106768" cy="4025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4143"/>
                <a:gridCol w="1269241"/>
                <a:gridCol w="1082330"/>
                <a:gridCol w="1620161"/>
                <a:gridCol w="1350893"/>
              </a:tblGrid>
              <a:tr h="68871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endParaRPr sz="1500" b="1" dirty="0">
                        <a:latin typeface="+mn-lt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el-GR" sz="1500" b="1" dirty="0" smtClean="0">
                        <a:solidFill>
                          <a:srgbClr val="231F2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Ποσοστό του ΑΕΠ 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85420" indent="0" algn="ctr"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525">
                      <a:solidFill>
                        <a:srgbClr val="77787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525">
                      <a:solidFill>
                        <a:srgbClr val="77787B"/>
                      </a:solidFill>
                      <a:prstDash val="solid"/>
                    </a:lnT>
                  </a:tcPr>
                </a:tc>
              </a:tr>
              <a:tr h="68871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endParaRPr sz="1500" b="1" dirty="0">
                        <a:latin typeface="+mn-lt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£ δισ. 2013</a:t>
                      </a:r>
                    </a:p>
                  </a:txBody>
                  <a:tcPr marL="45720" marR="45720" anchor="ctr"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2013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542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184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Έλλειμμα του τρέχοντος προϋπολογισμού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67,4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4,2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4097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864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Καθαρή επένδυση</a:t>
                      </a:r>
                      <a:endParaRPr sz="15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23,5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14097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</a:tr>
              <a:tr h="5864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Καθαρός δανεισμός</a:t>
                      </a:r>
                      <a:endParaRPr sz="15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90,9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14097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</a:tr>
              <a:tr h="7631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Καθαρό χρέος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1254,5</a:t>
                      </a: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75,7</a:t>
                      </a: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7079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65000"/>
              </a:lnSpc>
              <a:spcBef>
                <a:spcPct val="45000"/>
              </a:spcBef>
              <a:spcAft>
                <a:spcPct val="30000"/>
              </a:spcAft>
            </a:pPr>
            <a:r>
              <a:rPr lang="el-GR" sz="2800" b="1" dirty="0">
                <a:solidFill>
                  <a:schemeClr val="tx2"/>
                </a:solidFill>
                <a:latin typeface="Arial" charset="0"/>
              </a:rPr>
              <a:t>Βασικοί δημοσιονομικοί δείκτες του Ην. Βασιλείου</a:t>
            </a:r>
            <a:endParaRPr lang="en-GB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583363"/>
            <a:ext cx="6830781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l-GR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Με βάση τα στοιχεία από τα Οικονομικά του Δημοσίου Τομέα (Εθνική Στατιστική Υπηρεσία</a:t>
            </a:r>
            <a:r>
              <a:rPr lang="el-GR" sz="120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)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15779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5780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5781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715783" name="Rectangle 7"/>
          <p:cNvSpPr>
            <a:spLocks noChangeArrowheads="1"/>
          </p:cNvSpPr>
          <p:nvPr/>
        </p:nvSpPr>
        <p:spPr bwMode="auto">
          <a:xfrm>
            <a:off x="3565525" y="6354763"/>
            <a:ext cx="214969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Εθνικό εισόδημα </a:t>
            </a:r>
            <a:endParaRPr lang="en-GB" dirty="0">
              <a:latin typeface="Arial" charset="0"/>
            </a:endParaRPr>
          </a:p>
        </p:txBody>
      </p:sp>
      <p:sp>
        <p:nvSpPr>
          <p:cNvPr id="715784" name="Arc 8"/>
          <p:cNvSpPr>
            <a:spLocks/>
          </p:cNvSpPr>
          <p:nvPr/>
        </p:nvSpPr>
        <p:spPr bwMode="auto">
          <a:xfrm rot="600000">
            <a:off x="1827213" y="717550"/>
            <a:ext cx="5997575" cy="3886200"/>
          </a:xfrm>
          <a:custGeom>
            <a:avLst/>
            <a:gdLst>
              <a:gd name="T0" fmla="*/ 1599345844 w 22491"/>
              <a:gd name="T1" fmla="*/ 697152542 h 21600"/>
              <a:gd name="T2" fmla="*/ 0 w 22491"/>
              <a:gd name="T3" fmla="*/ 183052413 h 21600"/>
              <a:gd name="T4" fmla="*/ 1482440772 w 22491"/>
              <a:gd name="T5" fmla="*/ 0 h 21600"/>
              <a:gd name="T6" fmla="*/ 0 60000 65536"/>
              <a:gd name="T7" fmla="*/ 0 60000 65536"/>
              <a:gd name="T8" fmla="*/ 0 60000 65536"/>
              <a:gd name="T9" fmla="*/ 0 w 22491"/>
              <a:gd name="T10" fmla="*/ 0 h 21600"/>
              <a:gd name="T11" fmla="*/ 22491 w 224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91" h="21600" fill="none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</a:path>
              <a:path w="22491" h="21600" stroke="0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  <a:lnTo>
                  <a:pt x="20847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15785" name="Arc 9"/>
          <p:cNvSpPr>
            <a:spLocks/>
          </p:cNvSpPr>
          <p:nvPr/>
        </p:nvSpPr>
        <p:spPr bwMode="auto">
          <a:xfrm>
            <a:off x="228600" y="381000"/>
            <a:ext cx="6299200" cy="4341813"/>
          </a:xfrm>
          <a:custGeom>
            <a:avLst/>
            <a:gdLst>
              <a:gd name="T0" fmla="*/ 1866851031 w 21255"/>
              <a:gd name="T1" fmla="*/ 164616392 h 20981"/>
              <a:gd name="T2" fmla="*/ 450837179 w 21255"/>
              <a:gd name="T3" fmla="*/ 898495660 h 20981"/>
              <a:gd name="T4" fmla="*/ 0 w 21255"/>
              <a:gd name="T5" fmla="*/ 0 h 20981"/>
              <a:gd name="T6" fmla="*/ 0 60000 65536"/>
              <a:gd name="T7" fmla="*/ 0 60000 65536"/>
              <a:gd name="T8" fmla="*/ 0 60000 65536"/>
              <a:gd name="T9" fmla="*/ 0 w 21255"/>
              <a:gd name="T10" fmla="*/ 0 h 20981"/>
              <a:gd name="T11" fmla="*/ 21255 w 21255"/>
              <a:gd name="T12" fmla="*/ 20981 h 209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55" h="20981" fill="none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</a:path>
              <a:path w="21255" h="20981" stroke="0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15786" name="Rectangle 10"/>
          <p:cNvSpPr>
            <a:spLocks noChangeArrowheads="1"/>
          </p:cNvSpPr>
          <p:nvPr/>
        </p:nvSpPr>
        <p:spPr bwMode="auto">
          <a:xfrm>
            <a:off x="7405688" y="4906963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15787" name="Rectangle 11"/>
          <p:cNvSpPr>
            <a:spLocks noChangeArrowheads="1"/>
          </p:cNvSpPr>
          <p:nvPr/>
        </p:nvSpPr>
        <p:spPr bwMode="auto">
          <a:xfrm>
            <a:off x="723900" y="3686175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15788" name="Line 12"/>
          <p:cNvSpPr>
            <a:spLocks noChangeShapeType="1"/>
          </p:cNvSpPr>
          <p:nvPr/>
        </p:nvSpPr>
        <p:spPr bwMode="auto">
          <a:xfrm flipH="1">
            <a:off x="1074738" y="3924300"/>
            <a:ext cx="3057525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5789" name="Line 13"/>
          <p:cNvSpPr>
            <a:spLocks noChangeShapeType="1"/>
          </p:cNvSpPr>
          <p:nvPr/>
        </p:nvSpPr>
        <p:spPr bwMode="auto">
          <a:xfrm>
            <a:off x="4133850" y="3941763"/>
            <a:ext cx="0" cy="19970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5790" name="Rectangle 14"/>
          <p:cNvSpPr>
            <a:spLocks noChangeArrowheads="1"/>
          </p:cNvSpPr>
          <p:nvPr/>
        </p:nvSpPr>
        <p:spPr bwMode="auto">
          <a:xfrm>
            <a:off x="3929063" y="592137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15791" name="Oval 15"/>
          <p:cNvSpPr>
            <a:spLocks noChangeArrowheads="1"/>
          </p:cNvSpPr>
          <p:nvPr/>
        </p:nvSpPr>
        <p:spPr bwMode="auto">
          <a:xfrm>
            <a:off x="4087813" y="3862388"/>
            <a:ext cx="103187" cy="103187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795588" y="620713"/>
            <a:ext cx="5275262" cy="3998912"/>
            <a:chOff x="1761" y="391"/>
            <a:chExt cx="3323" cy="2519"/>
          </a:xfrm>
        </p:grpSpPr>
        <p:sp>
          <p:nvSpPr>
            <p:cNvPr id="715793" name="Arc 17"/>
            <p:cNvSpPr>
              <a:spLocks/>
            </p:cNvSpPr>
            <p:nvPr/>
          </p:nvSpPr>
          <p:spPr bwMode="auto">
            <a:xfrm rot="600000">
              <a:off x="1761" y="391"/>
              <a:ext cx="3221" cy="2094"/>
            </a:xfrm>
            <a:custGeom>
              <a:avLst/>
              <a:gdLst>
                <a:gd name="T0" fmla="*/ 495 w 20847"/>
                <a:gd name="T1" fmla="*/ 203 h 21600"/>
                <a:gd name="T2" fmla="*/ 0 w 20847"/>
                <a:gd name="T3" fmla="*/ 53 h 21600"/>
                <a:gd name="T4" fmla="*/ 498 w 20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0847"/>
                <a:gd name="T10" fmla="*/ 0 h 21600"/>
                <a:gd name="T11" fmla="*/ 20847 w 20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47" h="21600" fill="none" extrusionOk="0">
                  <a:moveTo>
                    <a:pt x="20724" y="21599"/>
                  </a:moveTo>
                  <a:cubicBezTo>
                    <a:pt x="11017" y="21544"/>
                    <a:pt x="2539" y="15020"/>
                    <a:pt x="-1" y="5652"/>
                  </a:cubicBezTo>
                </a:path>
                <a:path w="20847" h="21600" stroke="0" extrusionOk="0">
                  <a:moveTo>
                    <a:pt x="20724" y="21599"/>
                  </a:moveTo>
                  <a:cubicBezTo>
                    <a:pt x="11017" y="21544"/>
                    <a:pt x="2539" y="15020"/>
                    <a:pt x="-1" y="5652"/>
                  </a:cubicBezTo>
                  <a:lnTo>
                    <a:pt x="20847" y="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15794" name="Rectangle 18"/>
            <p:cNvSpPr>
              <a:spLocks noChangeArrowheads="1"/>
            </p:cNvSpPr>
            <p:nvPr/>
          </p:nvSpPr>
          <p:spPr bwMode="auto">
            <a:xfrm>
              <a:off x="4716" y="2622"/>
              <a:ext cx="3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IS</a:t>
              </a:r>
              <a:r>
                <a:rPr lang="en-GB" sz="24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30250" y="3179763"/>
            <a:ext cx="4225925" cy="396875"/>
            <a:chOff x="460" y="2003"/>
            <a:chExt cx="2662" cy="250"/>
          </a:xfrm>
        </p:grpSpPr>
        <p:sp>
          <p:nvSpPr>
            <p:cNvPr id="715796" name="Line 20"/>
            <p:cNvSpPr>
              <a:spLocks noChangeShapeType="1"/>
            </p:cNvSpPr>
            <p:nvPr/>
          </p:nvSpPr>
          <p:spPr bwMode="auto">
            <a:xfrm flipH="1">
              <a:off x="677" y="2137"/>
              <a:ext cx="2445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5797" name="Rectangle 21"/>
            <p:cNvSpPr>
              <a:spLocks noChangeArrowheads="1"/>
            </p:cNvSpPr>
            <p:nvPr/>
          </p:nvSpPr>
          <p:spPr bwMode="auto">
            <a:xfrm>
              <a:off x="460" y="2003"/>
              <a:ext cx="2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i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740275" y="3392488"/>
            <a:ext cx="446088" cy="2933700"/>
            <a:chOff x="2986" y="2137"/>
            <a:chExt cx="281" cy="1848"/>
          </a:xfrm>
        </p:grpSpPr>
        <p:sp>
          <p:nvSpPr>
            <p:cNvPr id="715799" name="Line 23"/>
            <p:cNvSpPr>
              <a:spLocks noChangeShapeType="1"/>
            </p:cNvSpPr>
            <p:nvPr/>
          </p:nvSpPr>
          <p:spPr bwMode="auto">
            <a:xfrm>
              <a:off x="3122" y="2137"/>
              <a:ext cx="0" cy="159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5800" name="Rectangle 24"/>
            <p:cNvSpPr>
              <a:spLocks noChangeArrowheads="1"/>
            </p:cNvSpPr>
            <p:nvPr/>
          </p:nvSpPr>
          <p:spPr bwMode="auto">
            <a:xfrm>
              <a:off x="2986" y="3735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694297" name="AutoShape 25" descr="Parchment"/>
          <p:cNvSpPr>
            <a:spLocks noChangeArrowheads="1"/>
          </p:cNvSpPr>
          <p:nvPr/>
        </p:nvSpPr>
        <p:spPr bwMode="auto">
          <a:xfrm>
            <a:off x="3790950" y="1144587"/>
            <a:ext cx="1825625" cy="930955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100" dirty="0" smtClean="0">
                <a:solidFill>
                  <a:schemeClr val="accent2"/>
                </a:solidFill>
                <a:latin typeface="Arial" charset="0"/>
              </a:rPr>
              <a:t>   Επεκτατική </a:t>
            </a:r>
          </a:p>
          <a:p>
            <a:pPr algn="ctr"/>
            <a:r>
              <a:rPr lang="el-GR" sz="2100" dirty="0" smtClean="0">
                <a:solidFill>
                  <a:schemeClr val="accent2"/>
                </a:solidFill>
                <a:latin typeface="Arial" charset="0"/>
              </a:rPr>
              <a:t>δημοσιονομική</a:t>
            </a:r>
          </a:p>
          <a:p>
            <a:pPr algn="ctr"/>
            <a:r>
              <a:rPr lang="el-GR" sz="2100" dirty="0" smtClean="0">
                <a:solidFill>
                  <a:schemeClr val="accent2"/>
                </a:solidFill>
                <a:latin typeface="Arial" charset="0"/>
              </a:rPr>
              <a:t> πολιτική </a:t>
            </a:r>
            <a:endParaRPr lang="en-GB" sz="21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15802" name="Rectangle 26"/>
          <p:cNvSpPr>
            <a:spLocks noChangeArrowheads="1"/>
          </p:cNvSpPr>
          <p:nvPr/>
        </p:nvSpPr>
        <p:spPr bwMode="auto">
          <a:xfrm>
            <a:off x="6346825" y="720725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LM</a:t>
            </a:r>
          </a:p>
        </p:txBody>
      </p:sp>
      <p:sp>
        <p:nvSpPr>
          <p:cNvPr id="694299" name="Oval 27"/>
          <p:cNvSpPr>
            <a:spLocks noChangeArrowheads="1"/>
          </p:cNvSpPr>
          <p:nvPr/>
        </p:nvSpPr>
        <p:spPr bwMode="auto">
          <a:xfrm>
            <a:off x="4899025" y="3336925"/>
            <a:ext cx="103188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94301" name="Rectangle 29"/>
          <p:cNvSpPr>
            <a:spLocks noChangeArrowheads="1"/>
          </p:cNvSpPr>
          <p:nvPr/>
        </p:nvSpPr>
        <p:spPr bwMode="auto">
          <a:xfrm>
            <a:off x="0" y="0"/>
            <a:ext cx="91440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</a:rPr>
              <a:t>Η ανάλυση  </a:t>
            </a:r>
            <a:r>
              <a:rPr lang="en-GB" sz="2400" b="1" i="1" dirty="0" smtClean="0">
                <a:solidFill>
                  <a:srgbClr val="A50021"/>
                </a:solidFill>
                <a:latin typeface="Arial" pitchFamily="34" charset="0"/>
              </a:rPr>
              <a:t>ISLM</a:t>
            </a:r>
            <a:r>
              <a:rPr lang="el-GR" sz="2400" b="1" i="1" dirty="0" smtClean="0">
                <a:solidFill>
                  <a:srgbClr val="A50021"/>
                </a:solidFill>
                <a:latin typeface="Arial" pitchFamily="34" charset="0"/>
              </a:rPr>
              <a:t> 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</a:rPr>
              <a:t>της δημοσιονομικής και νομισματικής πολιτικής</a:t>
            </a:r>
            <a:endParaRPr lang="en-GB" sz="2400" b="1" dirty="0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715805" name="Rectangle 7"/>
          <p:cNvSpPr>
            <a:spLocks noChangeArrowheads="1"/>
          </p:cNvSpPr>
          <p:nvPr/>
        </p:nvSpPr>
        <p:spPr bwMode="auto">
          <a:xfrm rot="-5400000">
            <a:off x="-901957" y="2861912"/>
            <a:ext cx="250876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Πραγματικό επιτόκιο</a:t>
            </a:r>
            <a:endParaRPr lang="en-GB" dirty="0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4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4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97" grpId="0" animBg="1" autoUpdateAnimBg="0"/>
      <p:bldP spid="694299" grpId="0" animBg="1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178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17828" name="Rectangle 4"/>
          <p:cNvSpPr>
            <a:spLocks noGrp="1"/>
          </p:cNvSpPr>
          <p:nvPr>
            <p:ph type="body" idx="1"/>
          </p:nvPr>
        </p:nvSpPr>
        <p:spPr>
          <a:xfrm>
            <a:off x="301625" y="1378858"/>
            <a:ext cx="8534400" cy="2156506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Δημοσιονομική πολιτική και ανάλυση με το υπόδειγμα </a:t>
            </a:r>
            <a:r>
              <a:rPr lang="en-GB" i="1" dirty="0" smtClean="0">
                <a:solidFill>
                  <a:srgbClr val="646B86"/>
                </a:solidFill>
              </a:rPr>
              <a:t>ISLM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20000"/>
              </a:lnSpc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μετατοπίζοντας την καμπύλη </a:t>
            </a:r>
            <a:r>
              <a:rPr lang="en-GB" i="1" dirty="0" smtClean="0">
                <a:solidFill>
                  <a:srgbClr val="646B86"/>
                </a:solidFill>
              </a:rPr>
              <a:t>IS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20000"/>
              </a:lnSpc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επιπτώσεις στα επιτόκια και στο εθνικό εισόδημα</a:t>
            </a:r>
            <a:endParaRPr lang="en-GB" dirty="0">
              <a:solidFill>
                <a:srgbClr val="646B86"/>
              </a:solidFill>
            </a:endParaRPr>
          </a:p>
        </p:txBody>
      </p:sp>
      <p:sp>
        <p:nvSpPr>
          <p:cNvPr id="717830" name="Rectangle 6"/>
          <p:cNvSpPr>
            <a:spLocks/>
          </p:cNvSpPr>
          <p:nvPr/>
        </p:nvSpPr>
        <p:spPr bwMode="auto">
          <a:xfrm>
            <a:off x="301625" y="3860800"/>
            <a:ext cx="853440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30000"/>
              </a:spcBef>
              <a:buClr>
                <a:srgbClr val="CE6312"/>
              </a:buClr>
              <a:buSzPct val="85000"/>
              <a:buFont typeface="Wingdings 2" pitchFamily="18" charset="2"/>
              <a:buChar char=""/>
            </a:pPr>
            <a:r>
              <a:rPr lang="el-GR" sz="3000" dirty="0" smtClean="0">
                <a:latin typeface="Arial" charset="0"/>
              </a:rPr>
              <a:t>Νομισματική πολιτική και ανάλυση με το υπόδειγμα </a:t>
            </a:r>
            <a:r>
              <a:rPr lang="en-GB" sz="3000" i="1" dirty="0" smtClean="0">
                <a:latin typeface="Arial" charset="0"/>
              </a:rPr>
              <a:t>ISLM</a:t>
            </a:r>
            <a:endParaRPr lang="en-GB" sz="3000" dirty="0">
              <a:latin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μετατοπίζοντας την καμπύλη </a:t>
            </a:r>
            <a:r>
              <a:rPr lang="en-GB" sz="2600" i="1" dirty="0" smtClean="0">
                <a:solidFill>
                  <a:srgbClr val="19323F"/>
                </a:solidFill>
                <a:latin typeface="Arial" charset="0"/>
              </a:rPr>
              <a:t>LM</a:t>
            </a:r>
            <a:r>
              <a:rPr lang="en-GB" sz="2600" dirty="0" smtClean="0">
                <a:solidFill>
                  <a:srgbClr val="19323F"/>
                </a:solidFill>
                <a:latin typeface="Arial" charset="0"/>
              </a:rPr>
              <a:t> 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επιπτώσεις στα επιτόκια και στο εθνικό εισόδημα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  <p:sp>
        <p:nvSpPr>
          <p:cNvPr id="717832" name="Rectangle 8"/>
          <p:cNvSpPr>
            <a:spLocks noGrp="1"/>
          </p:cNvSpPr>
          <p:nvPr>
            <p:ph type="title"/>
          </p:nvPr>
        </p:nvSpPr>
        <p:spPr>
          <a:xfrm>
            <a:off x="155575" y="228600"/>
            <a:ext cx="8818563" cy="758825"/>
          </a:xfrm>
          <a:noFill/>
          <a:ln/>
        </p:spPr>
        <p:txBody>
          <a:bodyPr/>
          <a:lstStyle/>
          <a:p>
            <a:r>
              <a:rPr lang="el-GR" sz="3300" dirty="0" smtClean="0"/>
              <a:t>Ανάλυση της δημοσιονομικής και νομισματικής πολιτικής με το υπόδειγμα </a:t>
            </a:r>
            <a:r>
              <a:rPr lang="en-GB" sz="3300" i="1" dirty="0" smtClean="0"/>
              <a:t>ISLM</a:t>
            </a:r>
            <a:endParaRPr lang="en-GB" sz="33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30" grpId="0" build="p" bldLvl="2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19875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9876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9877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719879" name="Rectangle 7"/>
          <p:cNvSpPr>
            <a:spLocks noChangeArrowheads="1"/>
          </p:cNvSpPr>
          <p:nvPr/>
        </p:nvSpPr>
        <p:spPr bwMode="auto">
          <a:xfrm>
            <a:off x="3565525" y="6354763"/>
            <a:ext cx="214969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Εθνικό εισόδημα </a:t>
            </a:r>
            <a:endParaRPr lang="en-GB" dirty="0">
              <a:latin typeface="Arial" charset="0"/>
            </a:endParaRPr>
          </a:p>
        </p:txBody>
      </p:sp>
      <p:sp>
        <p:nvSpPr>
          <p:cNvPr id="719880" name="Arc 8"/>
          <p:cNvSpPr>
            <a:spLocks/>
          </p:cNvSpPr>
          <p:nvPr/>
        </p:nvSpPr>
        <p:spPr bwMode="auto">
          <a:xfrm rot="600000">
            <a:off x="1827213" y="717550"/>
            <a:ext cx="5997575" cy="3886200"/>
          </a:xfrm>
          <a:custGeom>
            <a:avLst/>
            <a:gdLst>
              <a:gd name="T0" fmla="*/ 1599345844 w 22491"/>
              <a:gd name="T1" fmla="*/ 697152542 h 21600"/>
              <a:gd name="T2" fmla="*/ 0 w 22491"/>
              <a:gd name="T3" fmla="*/ 183052413 h 21600"/>
              <a:gd name="T4" fmla="*/ 1482440772 w 22491"/>
              <a:gd name="T5" fmla="*/ 0 h 21600"/>
              <a:gd name="T6" fmla="*/ 0 60000 65536"/>
              <a:gd name="T7" fmla="*/ 0 60000 65536"/>
              <a:gd name="T8" fmla="*/ 0 60000 65536"/>
              <a:gd name="T9" fmla="*/ 0 w 22491"/>
              <a:gd name="T10" fmla="*/ 0 h 21600"/>
              <a:gd name="T11" fmla="*/ 22491 w 224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91" h="21600" fill="none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</a:path>
              <a:path w="22491" h="21600" stroke="0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  <a:lnTo>
                  <a:pt x="20847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19881" name="Arc 9"/>
          <p:cNvSpPr>
            <a:spLocks/>
          </p:cNvSpPr>
          <p:nvPr/>
        </p:nvSpPr>
        <p:spPr bwMode="auto">
          <a:xfrm>
            <a:off x="228600" y="381000"/>
            <a:ext cx="6299200" cy="4341813"/>
          </a:xfrm>
          <a:custGeom>
            <a:avLst/>
            <a:gdLst>
              <a:gd name="T0" fmla="*/ 1866851031 w 21255"/>
              <a:gd name="T1" fmla="*/ 164616392 h 20981"/>
              <a:gd name="T2" fmla="*/ 450837179 w 21255"/>
              <a:gd name="T3" fmla="*/ 898495660 h 20981"/>
              <a:gd name="T4" fmla="*/ 0 w 21255"/>
              <a:gd name="T5" fmla="*/ 0 h 20981"/>
              <a:gd name="T6" fmla="*/ 0 60000 65536"/>
              <a:gd name="T7" fmla="*/ 0 60000 65536"/>
              <a:gd name="T8" fmla="*/ 0 60000 65536"/>
              <a:gd name="T9" fmla="*/ 0 w 21255"/>
              <a:gd name="T10" fmla="*/ 0 h 20981"/>
              <a:gd name="T11" fmla="*/ 21255 w 21255"/>
              <a:gd name="T12" fmla="*/ 20981 h 209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55" h="20981" fill="none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</a:path>
              <a:path w="21255" h="20981" stroke="0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19882" name="Rectangle 10"/>
          <p:cNvSpPr>
            <a:spLocks noChangeArrowheads="1"/>
          </p:cNvSpPr>
          <p:nvPr/>
        </p:nvSpPr>
        <p:spPr bwMode="auto">
          <a:xfrm>
            <a:off x="6270625" y="72231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LM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19883" name="Rectangle 11"/>
          <p:cNvSpPr>
            <a:spLocks noChangeArrowheads="1"/>
          </p:cNvSpPr>
          <p:nvPr/>
        </p:nvSpPr>
        <p:spPr bwMode="auto">
          <a:xfrm>
            <a:off x="7461250" y="4906963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IS</a:t>
            </a:r>
          </a:p>
        </p:txBody>
      </p:sp>
      <p:sp>
        <p:nvSpPr>
          <p:cNvPr id="719884" name="Rectangle 12"/>
          <p:cNvSpPr>
            <a:spLocks noChangeArrowheads="1"/>
          </p:cNvSpPr>
          <p:nvPr/>
        </p:nvSpPr>
        <p:spPr bwMode="auto">
          <a:xfrm>
            <a:off x="723900" y="3686175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19885" name="Line 13"/>
          <p:cNvSpPr>
            <a:spLocks noChangeShapeType="1"/>
          </p:cNvSpPr>
          <p:nvPr/>
        </p:nvSpPr>
        <p:spPr bwMode="auto">
          <a:xfrm flipH="1">
            <a:off x="1074738" y="3924300"/>
            <a:ext cx="3040062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9886" name="Line 14"/>
          <p:cNvSpPr>
            <a:spLocks noChangeShapeType="1"/>
          </p:cNvSpPr>
          <p:nvPr/>
        </p:nvSpPr>
        <p:spPr bwMode="auto">
          <a:xfrm>
            <a:off x="4133850" y="3941763"/>
            <a:ext cx="0" cy="19970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9887" name="Rectangle 15"/>
          <p:cNvSpPr>
            <a:spLocks noChangeArrowheads="1"/>
          </p:cNvSpPr>
          <p:nvPr/>
        </p:nvSpPr>
        <p:spPr bwMode="auto">
          <a:xfrm>
            <a:off x="3929063" y="592137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19888" name="Oval 16"/>
          <p:cNvSpPr>
            <a:spLocks noChangeArrowheads="1"/>
          </p:cNvSpPr>
          <p:nvPr/>
        </p:nvSpPr>
        <p:spPr bwMode="auto">
          <a:xfrm>
            <a:off x="4087813" y="3862388"/>
            <a:ext cx="103187" cy="103187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027238" y="461963"/>
            <a:ext cx="6108700" cy="4826000"/>
            <a:chOff x="1277" y="291"/>
            <a:chExt cx="3848" cy="3040"/>
          </a:xfrm>
        </p:grpSpPr>
        <p:sp>
          <p:nvSpPr>
            <p:cNvPr id="719890" name="Arc 18"/>
            <p:cNvSpPr>
              <a:spLocks/>
            </p:cNvSpPr>
            <p:nvPr/>
          </p:nvSpPr>
          <p:spPr bwMode="auto">
            <a:xfrm>
              <a:off x="1277" y="291"/>
              <a:ext cx="3620" cy="3040"/>
            </a:xfrm>
            <a:custGeom>
              <a:avLst/>
              <a:gdLst>
                <a:gd name="T0" fmla="*/ 615 w 21315"/>
                <a:gd name="T1" fmla="*/ 70 h 21510"/>
                <a:gd name="T2" fmla="*/ 57 w 21315"/>
                <a:gd name="T3" fmla="*/ 430 h 21510"/>
                <a:gd name="T4" fmla="*/ 0 w 21315"/>
                <a:gd name="T5" fmla="*/ 0 h 21510"/>
                <a:gd name="T6" fmla="*/ 0 60000 65536"/>
                <a:gd name="T7" fmla="*/ 0 60000 65536"/>
                <a:gd name="T8" fmla="*/ 0 60000 65536"/>
                <a:gd name="T9" fmla="*/ 0 w 21315"/>
                <a:gd name="T10" fmla="*/ 0 h 21510"/>
                <a:gd name="T11" fmla="*/ 21315 w 21315"/>
                <a:gd name="T12" fmla="*/ 21510 h 215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15" h="21510" fill="none" extrusionOk="0">
                  <a:moveTo>
                    <a:pt x="21315" y="3496"/>
                  </a:moveTo>
                  <a:cubicBezTo>
                    <a:pt x="19722" y="13204"/>
                    <a:pt x="11770" y="20611"/>
                    <a:pt x="1972" y="21509"/>
                  </a:cubicBezTo>
                </a:path>
                <a:path w="21315" h="21510" stroke="0" extrusionOk="0">
                  <a:moveTo>
                    <a:pt x="21315" y="3496"/>
                  </a:moveTo>
                  <a:cubicBezTo>
                    <a:pt x="19722" y="13204"/>
                    <a:pt x="11770" y="20611"/>
                    <a:pt x="1972" y="2150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19891" name="Rectangle 19"/>
            <p:cNvSpPr>
              <a:spLocks noChangeArrowheads="1"/>
            </p:cNvSpPr>
            <p:nvPr/>
          </p:nvSpPr>
          <p:spPr bwMode="auto">
            <a:xfrm>
              <a:off x="4671" y="517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LM</a:t>
              </a:r>
              <a:r>
                <a:rPr lang="en-GB" sz="2400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731838" y="4278313"/>
            <a:ext cx="4535487" cy="396875"/>
            <a:chOff x="461" y="2695"/>
            <a:chExt cx="2857" cy="250"/>
          </a:xfrm>
        </p:grpSpPr>
        <p:sp>
          <p:nvSpPr>
            <p:cNvPr id="719893" name="Line 21"/>
            <p:cNvSpPr>
              <a:spLocks noChangeShapeType="1"/>
            </p:cNvSpPr>
            <p:nvPr/>
          </p:nvSpPr>
          <p:spPr bwMode="auto">
            <a:xfrm flipH="1">
              <a:off x="688" y="2829"/>
              <a:ext cx="2630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9894" name="Rectangle 22"/>
            <p:cNvSpPr>
              <a:spLocks noChangeArrowheads="1"/>
            </p:cNvSpPr>
            <p:nvPr/>
          </p:nvSpPr>
          <p:spPr bwMode="auto">
            <a:xfrm>
              <a:off x="461" y="2695"/>
              <a:ext cx="2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folHlink"/>
                  </a:solidFill>
                  <a:latin typeface="Arial" charset="0"/>
                </a:rPr>
                <a:t>i</a:t>
              </a:r>
              <a:r>
                <a:rPr lang="en-GB" baseline="-25000">
                  <a:solidFill>
                    <a:schemeClr val="folHlink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051425" y="4527550"/>
            <a:ext cx="446088" cy="1814513"/>
            <a:chOff x="3182" y="2852"/>
            <a:chExt cx="281" cy="1143"/>
          </a:xfrm>
        </p:grpSpPr>
        <p:sp>
          <p:nvSpPr>
            <p:cNvPr id="719896" name="Line 24"/>
            <p:cNvSpPr>
              <a:spLocks noChangeShapeType="1"/>
            </p:cNvSpPr>
            <p:nvPr/>
          </p:nvSpPr>
          <p:spPr bwMode="auto">
            <a:xfrm>
              <a:off x="3295" y="2852"/>
              <a:ext cx="0" cy="889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9897" name="Rectangle 25"/>
            <p:cNvSpPr>
              <a:spLocks noChangeArrowheads="1"/>
            </p:cNvSpPr>
            <p:nvPr/>
          </p:nvSpPr>
          <p:spPr bwMode="auto">
            <a:xfrm>
              <a:off x="3182" y="3745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folHlink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chemeClr val="folHlink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696346" name="Oval 26"/>
          <p:cNvSpPr>
            <a:spLocks noChangeArrowheads="1"/>
          </p:cNvSpPr>
          <p:nvPr/>
        </p:nvSpPr>
        <p:spPr bwMode="auto">
          <a:xfrm>
            <a:off x="5192713" y="4437063"/>
            <a:ext cx="103187" cy="103187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96347" name="AutoShape 27" descr="Parchment"/>
          <p:cNvSpPr>
            <a:spLocks noChangeArrowheads="1"/>
          </p:cNvSpPr>
          <p:nvPr/>
        </p:nvSpPr>
        <p:spPr bwMode="auto">
          <a:xfrm>
            <a:off x="3396343" y="1103086"/>
            <a:ext cx="1828800" cy="1074057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100" dirty="0" smtClean="0">
                <a:solidFill>
                  <a:schemeClr val="folHlink"/>
                </a:solidFill>
                <a:latin typeface="Arial" charset="0"/>
              </a:rPr>
              <a:t> Επεκτατική</a:t>
            </a:r>
          </a:p>
          <a:p>
            <a:pPr algn="ctr"/>
            <a:r>
              <a:rPr lang="el-GR" sz="2100" dirty="0" smtClean="0">
                <a:solidFill>
                  <a:schemeClr val="folHlink"/>
                </a:solidFill>
                <a:latin typeface="Arial" charset="0"/>
              </a:rPr>
              <a:t> νομισματική</a:t>
            </a:r>
          </a:p>
          <a:p>
            <a:pPr algn="ctr"/>
            <a:r>
              <a:rPr lang="el-GR" sz="2100" dirty="0" smtClean="0">
                <a:solidFill>
                  <a:schemeClr val="folHlink"/>
                </a:solidFill>
                <a:latin typeface="Arial" charset="0"/>
              </a:rPr>
              <a:t> πολιτική </a:t>
            </a:r>
            <a:endParaRPr lang="en-GB" sz="21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696349" name="Rectangle 29"/>
          <p:cNvSpPr>
            <a:spLocks noChangeArrowheads="1"/>
          </p:cNvSpPr>
          <p:nvPr/>
        </p:nvSpPr>
        <p:spPr bwMode="auto">
          <a:xfrm>
            <a:off x="0" y="-1"/>
            <a:ext cx="9144000" cy="105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</a:rPr>
              <a:t>Η ανάλυση  </a:t>
            </a:r>
            <a:r>
              <a:rPr lang="en-GB" sz="2400" b="1" i="1" dirty="0" smtClean="0">
                <a:solidFill>
                  <a:srgbClr val="A50021"/>
                </a:solidFill>
                <a:latin typeface="Arial" pitchFamily="34" charset="0"/>
              </a:rPr>
              <a:t>ISLM</a:t>
            </a:r>
            <a:r>
              <a:rPr lang="el-GR" sz="2400" b="1" i="1" dirty="0" smtClean="0">
                <a:solidFill>
                  <a:srgbClr val="A50021"/>
                </a:solidFill>
                <a:latin typeface="Arial" pitchFamily="34" charset="0"/>
              </a:rPr>
              <a:t> 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</a:rPr>
              <a:t>της δημοσιονομικής και νομισματικής πολιτικής</a:t>
            </a:r>
          </a:p>
          <a:p>
            <a:pPr algn="ctr">
              <a:defRPr/>
            </a:pPr>
            <a:endParaRPr lang="en-GB" sz="2400" b="1" dirty="0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719901" name="Rectangle 7"/>
          <p:cNvSpPr>
            <a:spLocks noChangeArrowheads="1"/>
          </p:cNvSpPr>
          <p:nvPr/>
        </p:nvSpPr>
        <p:spPr bwMode="auto">
          <a:xfrm rot="-5400000">
            <a:off x="-901957" y="2861912"/>
            <a:ext cx="250876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Πραγματικό επιτόκιο</a:t>
            </a:r>
            <a:endParaRPr lang="en-GB" dirty="0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6" grpId="0" animBg="1" autoUpdateAnimBg="0"/>
      <p:bldP spid="696347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219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21924" name="Rectangle 4"/>
          <p:cNvSpPr>
            <a:spLocks noGrp="1"/>
          </p:cNvSpPr>
          <p:nvPr>
            <p:ph type="body" idx="1"/>
          </p:nvPr>
        </p:nvSpPr>
        <p:spPr>
          <a:xfrm>
            <a:off x="301624" y="1378857"/>
            <a:ext cx="8842375" cy="5034643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646B8F"/>
              </a:buClr>
            </a:pPr>
            <a:r>
              <a:rPr lang="el-GR" sz="2400" dirty="0" smtClean="0">
                <a:solidFill>
                  <a:srgbClr val="646B86"/>
                </a:solidFill>
              </a:rPr>
              <a:t>Δημοσιονομική πολιτική και ανάλυση με το υπόδειγμα </a:t>
            </a:r>
            <a:r>
              <a:rPr lang="en-GB" sz="2400" i="1" dirty="0" smtClean="0">
                <a:solidFill>
                  <a:srgbClr val="646B86"/>
                </a:solidFill>
              </a:rPr>
              <a:t>ISLM</a:t>
            </a:r>
            <a:endParaRPr lang="en-GB" sz="2400" dirty="0">
              <a:solidFill>
                <a:srgbClr val="646B86"/>
              </a:solidFill>
            </a:endParaRPr>
          </a:p>
          <a:p>
            <a:pPr lvl="1">
              <a:lnSpc>
                <a:spcPct val="120000"/>
              </a:lnSpc>
              <a:buClr>
                <a:srgbClr val="646B8F"/>
              </a:buClr>
            </a:pPr>
            <a:r>
              <a:rPr lang="el-GR" sz="2400" dirty="0" smtClean="0">
                <a:solidFill>
                  <a:srgbClr val="646B86"/>
                </a:solidFill>
              </a:rPr>
              <a:t>μετατοπίζοντας την καμπύλη </a:t>
            </a:r>
            <a:r>
              <a:rPr lang="en-GB" sz="2400" i="1" dirty="0" smtClean="0">
                <a:solidFill>
                  <a:srgbClr val="646B86"/>
                </a:solidFill>
              </a:rPr>
              <a:t>IS</a:t>
            </a:r>
            <a:endParaRPr lang="en-GB" sz="2400" dirty="0">
              <a:solidFill>
                <a:srgbClr val="646B86"/>
              </a:solidFill>
            </a:endParaRPr>
          </a:p>
          <a:p>
            <a:pPr lvl="1">
              <a:lnSpc>
                <a:spcPct val="120000"/>
              </a:lnSpc>
              <a:buClr>
                <a:srgbClr val="646B8F"/>
              </a:buClr>
            </a:pPr>
            <a:r>
              <a:rPr lang="el-GR" sz="2400" dirty="0" smtClean="0">
                <a:solidFill>
                  <a:srgbClr val="646B86"/>
                </a:solidFill>
              </a:rPr>
              <a:t>επιπτώσεις στα επιτόκια και στο εθνικό εισόδημα</a:t>
            </a:r>
            <a:endParaRPr lang="en-GB" sz="2400" dirty="0">
              <a:solidFill>
                <a:srgbClr val="646B86"/>
              </a:solidFill>
            </a:endParaRPr>
          </a:p>
          <a:p>
            <a:pPr>
              <a:lnSpc>
                <a:spcPct val="120000"/>
              </a:lnSpc>
              <a:buClr>
                <a:srgbClr val="646B8F"/>
              </a:buClr>
            </a:pPr>
            <a:r>
              <a:rPr lang="el-GR" sz="2400" dirty="0" smtClean="0">
                <a:solidFill>
                  <a:srgbClr val="646B86"/>
                </a:solidFill>
                <a:latin typeface="Arial" charset="0"/>
              </a:rPr>
              <a:t>Νομισματική πολιτική και ανάλυση με το υπόδειγμα </a:t>
            </a:r>
            <a:r>
              <a:rPr lang="en-GB" sz="2400" i="1" dirty="0" smtClean="0">
                <a:solidFill>
                  <a:srgbClr val="646B86"/>
                </a:solidFill>
                <a:latin typeface="Arial" charset="0"/>
              </a:rPr>
              <a:t>ISLM</a:t>
            </a:r>
            <a:endParaRPr lang="en-GB" sz="2400" dirty="0">
              <a:solidFill>
                <a:srgbClr val="646B86"/>
              </a:solidFill>
            </a:endParaRPr>
          </a:p>
          <a:p>
            <a:pPr lvl="1">
              <a:lnSpc>
                <a:spcPct val="120000"/>
              </a:lnSpc>
              <a:buClr>
                <a:srgbClr val="646B8F"/>
              </a:buClr>
            </a:pPr>
            <a:r>
              <a:rPr lang="el-GR" sz="2400" dirty="0" smtClean="0">
                <a:solidFill>
                  <a:srgbClr val="646B86"/>
                </a:solidFill>
                <a:latin typeface="Arial" charset="0"/>
              </a:rPr>
              <a:t>μετατοπίζοντας την καμπύλη </a:t>
            </a:r>
            <a:r>
              <a:rPr lang="en-GB" sz="2400" i="1" dirty="0" smtClean="0">
                <a:solidFill>
                  <a:srgbClr val="646B86"/>
                </a:solidFill>
                <a:latin typeface="Arial" charset="0"/>
              </a:rPr>
              <a:t>LM</a:t>
            </a:r>
            <a:r>
              <a:rPr lang="en-GB" sz="2400" dirty="0" smtClean="0">
                <a:solidFill>
                  <a:srgbClr val="646B86"/>
                </a:solidFill>
                <a:latin typeface="Arial" charset="0"/>
              </a:rPr>
              <a:t> </a:t>
            </a:r>
            <a:endParaRPr lang="en-GB" sz="2400" dirty="0">
              <a:solidFill>
                <a:srgbClr val="646B86"/>
              </a:solidFill>
            </a:endParaRPr>
          </a:p>
          <a:p>
            <a:pPr lvl="1">
              <a:lnSpc>
                <a:spcPct val="120000"/>
              </a:lnSpc>
              <a:buClr>
                <a:srgbClr val="646B8F"/>
              </a:buClr>
            </a:pPr>
            <a:r>
              <a:rPr lang="el-GR" sz="2400" dirty="0" smtClean="0">
                <a:solidFill>
                  <a:srgbClr val="646B86"/>
                </a:solidFill>
                <a:latin typeface="Arial" charset="0"/>
              </a:rPr>
              <a:t>επιπτώσεις στα επιτόκια και στο εθνικό εισόδημα</a:t>
            </a:r>
            <a:endParaRPr lang="en-GB" sz="2400" dirty="0">
              <a:solidFill>
                <a:srgbClr val="646B86"/>
              </a:solidFill>
            </a:endParaRPr>
          </a:p>
          <a:p>
            <a:pPr>
              <a:lnSpc>
                <a:spcPct val="120000"/>
              </a:lnSpc>
            </a:pPr>
            <a:r>
              <a:rPr lang="el-GR" sz="2400" dirty="0" smtClean="0"/>
              <a:t>Δημοσιονομική και νομισματική πολιτική από κοινού</a:t>
            </a:r>
            <a:endParaRPr lang="en-GB" sz="2400" dirty="0"/>
          </a:p>
        </p:txBody>
      </p:sp>
      <p:sp>
        <p:nvSpPr>
          <p:cNvPr id="721927" name="Rectangle 7"/>
          <p:cNvSpPr>
            <a:spLocks noGrp="1"/>
          </p:cNvSpPr>
          <p:nvPr>
            <p:ph type="title"/>
          </p:nvPr>
        </p:nvSpPr>
        <p:spPr>
          <a:xfrm>
            <a:off x="155575" y="228600"/>
            <a:ext cx="8818563" cy="874486"/>
          </a:xfrm>
          <a:noFill/>
          <a:ln/>
        </p:spPr>
        <p:txBody>
          <a:bodyPr/>
          <a:lstStyle/>
          <a:p>
            <a:r>
              <a:rPr lang="el-GR" sz="3200" dirty="0" smtClean="0"/>
              <a:t>Ανάλυση της δημοσιονομικής και νομισματικής πολιτικής με το υπόδειγμα </a:t>
            </a:r>
            <a:r>
              <a:rPr lang="en-GB" sz="3200" i="1" dirty="0" smtClean="0"/>
              <a:t>ISLM</a:t>
            </a:r>
            <a:endParaRPr lang="en-GB" sz="3200" dirty="0"/>
          </a:p>
        </p:txBody>
      </p:sp>
    </p:spTree>
  </p:cSld>
  <p:clrMapOvr>
    <a:masterClrMapping/>
  </p:clrMapOvr>
  <p:transition spd="slow">
    <p:pull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27238" y="461963"/>
            <a:ext cx="6108700" cy="4826000"/>
            <a:chOff x="1277" y="291"/>
            <a:chExt cx="3848" cy="3040"/>
          </a:xfrm>
        </p:grpSpPr>
        <p:sp>
          <p:nvSpPr>
            <p:cNvPr id="723972" name="Arc 4"/>
            <p:cNvSpPr>
              <a:spLocks/>
            </p:cNvSpPr>
            <p:nvPr/>
          </p:nvSpPr>
          <p:spPr bwMode="auto">
            <a:xfrm>
              <a:off x="1277" y="291"/>
              <a:ext cx="3620" cy="3040"/>
            </a:xfrm>
            <a:custGeom>
              <a:avLst/>
              <a:gdLst>
                <a:gd name="T0" fmla="*/ 615 w 21315"/>
                <a:gd name="T1" fmla="*/ 70 h 21510"/>
                <a:gd name="T2" fmla="*/ 57 w 21315"/>
                <a:gd name="T3" fmla="*/ 430 h 21510"/>
                <a:gd name="T4" fmla="*/ 0 w 21315"/>
                <a:gd name="T5" fmla="*/ 0 h 21510"/>
                <a:gd name="T6" fmla="*/ 0 60000 65536"/>
                <a:gd name="T7" fmla="*/ 0 60000 65536"/>
                <a:gd name="T8" fmla="*/ 0 60000 65536"/>
                <a:gd name="T9" fmla="*/ 0 w 21315"/>
                <a:gd name="T10" fmla="*/ 0 h 21510"/>
                <a:gd name="T11" fmla="*/ 21315 w 21315"/>
                <a:gd name="T12" fmla="*/ 21510 h 215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15" h="21510" fill="none" extrusionOk="0">
                  <a:moveTo>
                    <a:pt x="21315" y="3496"/>
                  </a:moveTo>
                  <a:cubicBezTo>
                    <a:pt x="19722" y="13204"/>
                    <a:pt x="11770" y="20611"/>
                    <a:pt x="1972" y="21509"/>
                  </a:cubicBezTo>
                </a:path>
                <a:path w="21315" h="21510" stroke="0" extrusionOk="0">
                  <a:moveTo>
                    <a:pt x="21315" y="3496"/>
                  </a:moveTo>
                  <a:cubicBezTo>
                    <a:pt x="19722" y="13204"/>
                    <a:pt x="11770" y="20611"/>
                    <a:pt x="1972" y="2150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23973" name="Rectangle 5"/>
            <p:cNvSpPr>
              <a:spLocks noChangeArrowheads="1"/>
            </p:cNvSpPr>
            <p:nvPr/>
          </p:nvSpPr>
          <p:spPr bwMode="auto">
            <a:xfrm>
              <a:off x="4671" y="517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LM</a:t>
              </a:r>
              <a:r>
                <a:rPr lang="en-GB" sz="2400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723974" name="Arc 6"/>
          <p:cNvSpPr>
            <a:spLocks/>
          </p:cNvSpPr>
          <p:nvPr/>
        </p:nvSpPr>
        <p:spPr bwMode="auto">
          <a:xfrm>
            <a:off x="228600" y="381000"/>
            <a:ext cx="6299200" cy="4341813"/>
          </a:xfrm>
          <a:custGeom>
            <a:avLst/>
            <a:gdLst>
              <a:gd name="T0" fmla="*/ 1866851031 w 21255"/>
              <a:gd name="T1" fmla="*/ 164616392 h 20981"/>
              <a:gd name="T2" fmla="*/ 450837179 w 21255"/>
              <a:gd name="T3" fmla="*/ 898495660 h 20981"/>
              <a:gd name="T4" fmla="*/ 0 w 21255"/>
              <a:gd name="T5" fmla="*/ 0 h 20981"/>
              <a:gd name="T6" fmla="*/ 0 60000 65536"/>
              <a:gd name="T7" fmla="*/ 0 60000 65536"/>
              <a:gd name="T8" fmla="*/ 0 60000 65536"/>
              <a:gd name="T9" fmla="*/ 0 w 21255"/>
              <a:gd name="T10" fmla="*/ 0 h 20981"/>
              <a:gd name="T11" fmla="*/ 21255 w 21255"/>
              <a:gd name="T12" fmla="*/ 20981 h 209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55" h="20981" fill="none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</a:path>
              <a:path w="21255" h="20981" stroke="0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23975" name="Rectangle 7"/>
          <p:cNvSpPr>
            <a:spLocks noChangeArrowheads="1"/>
          </p:cNvSpPr>
          <p:nvPr/>
        </p:nvSpPr>
        <p:spPr bwMode="auto">
          <a:xfrm>
            <a:off x="6270625" y="72231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LM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23976" name="Line 8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3977" name="Line 9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3978" name="Rectangle 10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723980" name="Rectangle 12"/>
          <p:cNvSpPr>
            <a:spLocks noChangeArrowheads="1"/>
          </p:cNvSpPr>
          <p:nvPr/>
        </p:nvSpPr>
        <p:spPr bwMode="auto">
          <a:xfrm>
            <a:off x="3565525" y="6354763"/>
            <a:ext cx="207915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Εθνικό εισόδημα</a:t>
            </a:r>
            <a:endParaRPr lang="en-GB" dirty="0">
              <a:latin typeface="Arial" charset="0"/>
            </a:endParaRPr>
          </a:p>
        </p:txBody>
      </p:sp>
      <p:sp>
        <p:nvSpPr>
          <p:cNvPr id="723981" name="Arc 13"/>
          <p:cNvSpPr>
            <a:spLocks/>
          </p:cNvSpPr>
          <p:nvPr/>
        </p:nvSpPr>
        <p:spPr bwMode="auto">
          <a:xfrm rot="600000">
            <a:off x="1827213" y="717550"/>
            <a:ext cx="5997575" cy="3886200"/>
          </a:xfrm>
          <a:custGeom>
            <a:avLst/>
            <a:gdLst>
              <a:gd name="T0" fmla="*/ 1599345844 w 22491"/>
              <a:gd name="T1" fmla="*/ 697152542 h 21600"/>
              <a:gd name="T2" fmla="*/ 0 w 22491"/>
              <a:gd name="T3" fmla="*/ 183052413 h 21600"/>
              <a:gd name="T4" fmla="*/ 1482440772 w 22491"/>
              <a:gd name="T5" fmla="*/ 0 h 21600"/>
              <a:gd name="T6" fmla="*/ 0 60000 65536"/>
              <a:gd name="T7" fmla="*/ 0 60000 65536"/>
              <a:gd name="T8" fmla="*/ 0 60000 65536"/>
              <a:gd name="T9" fmla="*/ 0 w 22491"/>
              <a:gd name="T10" fmla="*/ 0 h 21600"/>
              <a:gd name="T11" fmla="*/ 22491 w 224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91" h="21600" fill="none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</a:path>
              <a:path w="22491" h="21600" stroke="0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  <a:lnTo>
                  <a:pt x="20847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23982" name="Rectangle 14"/>
          <p:cNvSpPr>
            <a:spLocks noChangeArrowheads="1"/>
          </p:cNvSpPr>
          <p:nvPr/>
        </p:nvSpPr>
        <p:spPr bwMode="auto">
          <a:xfrm>
            <a:off x="7423150" y="4906963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23983" name="Rectangle 15"/>
          <p:cNvSpPr>
            <a:spLocks noChangeArrowheads="1"/>
          </p:cNvSpPr>
          <p:nvPr/>
        </p:nvSpPr>
        <p:spPr bwMode="auto">
          <a:xfrm>
            <a:off x="723900" y="3686175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23984" name="Line 16"/>
          <p:cNvSpPr>
            <a:spLocks noChangeShapeType="1"/>
          </p:cNvSpPr>
          <p:nvPr/>
        </p:nvSpPr>
        <p:spPr bwMode="auto">
          <a:xfrm flipH="1">
            <a:off x="1074738" y="3924300"/>
            <a:ext cx="3040062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3985" name="Line 17"/>
          <p:cNvSpPr>
            <a:spLocks noChangeShapeType="1"/>
          </p:cNvSpPr>
          <p:nvPr/>
        </p:nvSpPr>
        <p:spPr bwMode="auto">
          <a:xfrm>
            <a:off x="4133850" y="3941763"/>
            <a:ext cx="0" cy="19970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3986" name="Rectangle 18"/>
          <p:cNvSpPr>
            <a:spLocks noChangeArrowheads="1"/>
          </p:cNvSpPr>
          <p:nvPr/>
        </p:nvSpPr>
        <p:spPr bwMode="auto">
          <a:xfrm>
            <a:off x="3929063" y="592137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23987" name="Oval 19"/>
          <p:cNvSpPr>
            <a:spLocks noChangeArrowheads="1"/>
          </p:cNvSpPr>
          <p:nvPr/>
        </p:nvSpPr>
        <p:spPr bwMode="auto">
          <a:xfrm>
            <a:off x="4087813" y="3862388"/>
            <a:ext cx="103187" cy="103187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795588" y="620713"/>
            <a:ext cx="5292725" cy="3998912"/>
            <a:chOff x="1761" y="391"/>
            <a:chExt cx="3334" cy="2519"/>
          </a:xfrm>
        </p:grpSpPr>
        <p:sp>
          <p:nvSpPr>
            <p:cNvPr id="723989" name="Arc 21"/>
            <p:cNvSpPr>
              <a:spLocks/>
            </p:cNvSpPr>
            <p:nvPr/>
          </p:nvSpPr>
          <p:spPr bwMode="auto">
            <a:xfrm rot="600000">
              <a:off x="1761" y="391"/>
              <a:ext cx="3221" cy="2094"/>
            </a:xfrm>
            <a:custGeom>
              <a:avLst/>
              <a:gdLst>
                <a:gd name="T0" fmla="*/ 495 w 20847"/>
                <a:gd name="T1" fmla="*/ 203 h 21600"/>
                <a:gd name="T2" fmla="*/ 0 w 20847"/>
                <a:gd name="T3" fmla="*/ 53 h 21600"/>
                <a:gd name="T4" fmla="*/ 498 w 20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0847"/>
                <a:gd name="T10" fmla="*/ 0 h 21600"/>
                <a:gd name="T11" fmla="*/ 20847 w 20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47" h="21600" fill="none" extrusionOk="0">
                  <a:moveTo>
                    <a:pt x="20724" y="21599"/>
                  </a:moveTo>
                  <a:cubicBezTo>
                    <a:pt x="11017" y="21544"/>
                    <a:pt x="2539" y="15020"/>
                    <a:pt x="-1" y="5652"/>
                  </a:cubicBezTo>
                </a:path>
                <a:path w="20847" h="21600" stroke="0" extrusionOk="0">
                  <a:moveTo>
                    <a:pt x="20724" y="21599"/>
                  </a:moveTo>
                  <a:cubicBezTo>
                    <a:pt x="11017" y="21544"/>
                    <a:pt x="2539" y="15020"/>
                    <a:pt x="-1" y="5652"/>
                  </a:cubicBezTo>
                  <a:lnTo>
                    <a:pt x="20847" y="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23990" name="Rectangle 22"/>
            <p:cNvSpPr>
              <a:spLocks noChangeArrowheads="1"/>
            </p:cNvSpPr>
            <p:nvPr/>
          </p:nvSpPr>
          <p:spPr bwMode="auto">
            <a:xfrm>
              <a:off x="4727" y="2622"/>
              <a:ext cx="3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IS</a:t>
              </a:r>
              <a:r>
                <a:rPr lang="en-GB" sz="24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698391" name="Line 23"/>
          <p:cNvSpPr>
            <a:spLocks noChangeShapeType="1"/>
          </p:cNvSpPr>
          <p:nvPr/>
        </p:nvSpPr>
        <p:spPr bwMode="auto">
          <a:xfrm>
            <a:off x="4224338" y="3924300"/>
            <a:ext cx="1866900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868988" y="3944938"/>
            <a:ext cx="446087" cy="2409825"/>
            <a:chOff x="3697" y="2485"/>
            <a:chExt cx="281" cy="1518"/>
          </a:xfrm>
        </p:grpSpPr>
        <p:sp>
          <p:nvSpPr>
            <p:cNvPr id="723993" name="Line 25"/>
            <p:cNvSpPr>
              <a:spLocks noChangeShapeType="1"/>
            </p:cNvSpPr>
            <p:nvPr/>
          </p:nvSpPr>
          <p:spPr bwMode="auto">
            <a:xfrm>
              <a:off x="3832" y="2485"/>
              <a:ext cx="0" cy="125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3994" name="Rectangle 26"/>
            <p:cNvSpPr>
              <a:spLocks noChangeArrowheads="1"/>
            </p:cNvSpPr>
            <p:nvPr/>
          </p:nvSpPr>
          <p:spPr bwMode="auto">
            <a:xfrm>
              <a:off x="3697" y="3753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hlink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chemeClr val="hlink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698395" name="AutoShape 27" descr="Parchment"/>
          <p:cNvSpPr>
            <a:spLocks noChangeArrowheads="1"/>
          </p:cNvSpPr>
          <p:nvPr/>
        </p:nvSpPr>
        <p:spPr bwMode="auto">
          <a:xfrm>
            <a:off x="3614057" y="917575"/>
            <a:ext cx="2280331" cy="1259568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100" dirty="0" smtClean="0">
                <a:solidFill>
                  <a:schemeClr val="hlink"/>
                </a:solidFill>
                <a:latin typeface="Arial" charset="0"/>
              </a:rPr>
              <a:t>  Επεκτατική </a:t>
            </a:r>
          </a:p>
          <a:p>
            <a:pPr algn="ctr"/>
            <a:r>
              <a:rPr lang="el-GR" sz="2100" dirty="0" smtClean="0">
                <a:solidFill>
                  <a:schemeClr val="hlink"/>
                </a:solidFill>
                <a:latin typeface="Arial" charset="0"/>
              </a:rPr>
              <a:t>δημοσιονομική </a:t>
            </a:r>
          </a:p>
          <a:p>
            <a:pPr algn="ctr"/>
            <a:r>
              <a:rPr lang="el-GR" sz="2100" dirty="0" smtClean="0">
                <a:solidFill>
                  <a:schemeClr val="hlink"/>
                </a:solidFill>
                <a:latin typeface="Arial" charset="0"/>
              </a:rPr>
              <a:t>και νομισματική </a:t>
            </a:r>
          </a:p>
          <a:p>
            <a:pPr algn="ctr"/>
            <a:r>
              <a:rPr lang="el-GR" sz="2100" dirty="0" smtClean="0">
                <a:solidFill>
                  <a:schemeClr val="hlink"/>
                </a:solidFill>
                <a:latin typeface="Arial" charset="0"/>
              </a:rPr>
              <a:t>πολιτική </a:t>
            </a:r>
            <a:endParaRPr lang="en-GB" sz="2100" noProof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98396" name="Oval 28"/>
          <p:cNvSpPr>
            <a:spLocks noChangeArrowheads="1"/>
          </p:cNvSpPr>
          <p:nvPr/>
        </p:nvSpPr>
        <p:spPr bwMode="auto">
          <a:xfrm>
            <a:off x="6035675" y="3887788"/>
            <a:ext cx="103188" cy="1031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98398" name="Rectangle 30"/>
          <p:cNvSpPr>
            <a:spLocks noChangeArrowheads="1"/>
          </p:cNvSpPr>
          <p:nvPr/>
        </p:nvSpPr>
        <p:spPr bwMode="auto">
          <a:xfrm>
            <a:off x="0" y="0"/>
            <a:ext cx="9144000" cy="68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endParaRPr lang="el-GR" sz="2400" b="1" dirty="0" smtClean="0">
              <a:solidFill>
                <a:srgbClr val="A50021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</a:rPr>
              <a:t>Η ανάλυση  </a:t>
            </a:r>
            <a:r>
              <a:rPr lang="en-GB" sz="2400" b="1" i="1" dirty="0" smtClean="0">
                <a:solidFill>
                  <a:srgbClr val="A50021"/>
                </a:solidFill>
                <a:latin typeface="Arial" pitchFamily="34" charset="0"/>
              </a:rPr>
              <a:t>ISLM</a:t>
            </a:r>
            <a:r>
              <a:rPr lang="el-GR" sz="2400" b="1" i="1" dirty="0" smtClean="0">
                <a:solidFill>
                  <a:srgbClr val="A50021"/>
                </a:solidFill>
                <a:latin typeface="Arial" pitchFamily="34" charset="0"/>
              </a:rPr>
              <a:t> 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</a:rPr>
              <a:t>της δημοσιονομικής και νομισματικής πολιτικής</a:t>
            </a:r>
          </a:p>
          <a:p>
            <a:pPr algn="ctr">
              <a:defRPr/>
            </a:pPr>
            <a:endParaRPr lang="en-GB" sz="2400" b="1" dirty="0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723998" name="Rectangle 7"/>
          <p:cNvSpPr>
            <a:spLocks noChangeArrowheads="1"/>
          </p:cNvSpPr>
          <p:nvPr/>
        </p:nvSpPr>
        <p:spPr bwMode="auto">
          <a:xfrm rot="-5400000">
            <a:off x="-901957" y="2861912"/>
            <a:ext cx="250876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Πραγματικό επιτόκιο</a:t>
            </a:r>
            <a:endParaRPr lang="en-GB" dirty="0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8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8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8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8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9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91" grpId="0" animBg="1"/>
      <p:bldP spid="698395" grpId="0" animBg="1" autoUpdateAnimBg="0"/>
      <p:bldP spid="698396" grpId="0" animBg="1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260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26020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/>
              <a:t>Ανάλυση σύμφωνα με κεϋνσιανικές παραδοχές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l-GR" dirty="0" smtClean="0"/>
              <a:t>αποτελεσματικότητα της δημοσιονομικής πολιτικής</a:t>
            </a:r>
            <a:endParaRPr lang="en-GB" dirty="0"/>
          </a:p>
        </p:txBody>
      </p:sp>
      <p:sp>
        <p:nvSpPr>
          <p:cNvPr id="726023" name="Rectangle 7"/>
          <p:cNvSpPr>
            <a:spLocks noGrp="1"/>
          </p:cNvSpPr>
          <p:nvPr>
            <p:ph type="title"/>
          </p:nvPr>
        </p:nvSpPr>
        <p:spPr>
          <a:xfrm>
            <a:off x="155575" y="228600"/>
            <a:ext cx="8818563" cy="758825"/>
          </a:xfrm>
          <a:noFill/>
          <a:ln/>
        </p:spPr>
        <p:txBody>
          <a:bodyPr/>
          <a:lstStyle/>
          <a:p>
            <a:r>
              <a:rPr lang="el-GR" sz="3200" dirty="0" smtClean="0"/>
              <a:t>Ανάλυση της δημοσιονομικής και νομισματικής πολιτικής με το υπόδειγμα </a:t>
            </a:r>
            <a:r>
              <a:rPr lang="en-GB" sz="3200" i="1" dirty="0" smtClean="0"/>
              <a:t>ISLM</a:t>
            </a:r>
            <a:endParaRPr lang="en-GB" sz="32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2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2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0" grpId="0" build="p" bldLvl="2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28067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28068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28069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728071" name="Rectangle 7"/>
          <p:cNvSpPr>
            <a:spLocks noChangeArrowheads="1"/>
          </p:cNvSpPr>
          <p:nvPr/>
        </p:nvSpPr>
        <p:spPr bwMode="auto">
          <a:xfrm>
            <a:off x="3565525" y="6354763"/>
            <a:ext cx="207915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Εθνικό εισόδημα</a:t>
            </a:r>
            <a:endParaRPr lang="en-GB" dirty="0">
              <a:latin typeface="Arial" charset="0"/>
            </a:endParaRPr>
          </a:p>
        </p:txBody>
      </p:sp>
      <p:sp>
        <p:nvSpPr>
          <p:cNvPr id="728072" name="Arc 8"/>
          <p:cNvSpPr>
            <a:spLocks/>
          </p:cNvSpPr>
          <p:nvPr/>
        </p:nvSpPr>
        <p:spPr bwMode="auto">
          <a:xfrm rot="600000">
            <a:off x="3170238" y="358775"/>
            <a:ext cx="4738687" cy="5354638"/>
          </a:xfrm>
          <a:custGeom>
            <a:avLst/>
            <a:gdLst>
              <a:gd name="G0" fmla="+- 21074 0 0"/>
              <a:gd name="G1" fmla="+- 0 0 0"/>
              <a:gd name="G2" fmla="+- 21600 0 0"/>
              <a:gd name="T0" fmla="*/ 13881 w 21074"/>
              <a:gd name="T1" fmla="*/ 20367 h 20367"/>
              <a:gd name="T2" fmla="*/ 0 w 21074"/>
              <a:gd name="T3" fmla="*/ 4739 h 20367"/>
              <a:gd name="T4" fmla="*/ 21074 w 21074"/>
              <a:gd name="T5" fmla="*/ 0 h 20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74" h="20367" fill="none" extrusionOk="0">
                <a:moveTo>
                  <a:pt x="13880" y="20367"/>
                </a:moveTo>
                <a:cubicBezTo>
                  <a:pt x="6873" y="17892"/>
                  <a:pt x="1630" y="11989"/>
                  <a:pt x="0" y="4738"/>
                </a:cubicBezTo>
              </a:path>
              <a:path w="21074" h="20367" stroke="0" extrusionOk="0">
                <a:moveTo>
                  <a:pt x="13880" y="20367"/>
                </a:moveTo>
                <a:cubicBezTo>
                  <a:pt x="6873" y="17892"/>
                  <a:pt x="1630" y="11989"/>
                  <a:pt x="0" y="4738"/>
                </a:cubicBezTo>
                <a:lnTo>
                  <a:pt x="21074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28073" name="Arc 9"/>
          <p:cNvSpPr>
            <a:spLocks/>
          </p:cNvSpPr>
          <p:nvPr/>
        </p:nvSpPr>
        <p:spPr bwMode="auto">
          <a:xfrm>
            <a:off x="85725" y="809625"/>
            <a:ext cx="7472363" cy="34623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8201 w 18201"/>
              <a:gd name="T1" fmla="*/ 11632 h 21359"/>
              <a:gd name="T2" fmla="*/ 3215 w 18201"/>
              <a:gd name="T3" fmla="*/ 21359 h 21359"/>
              <a:gd name="T4" fmla="*/ 0 w 18201"/>
              <a:gd name="T5" fmla="*/ 0 h 2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01" h="21359" fill="none" extrusionOk="0">
                <a:moveTo>
                  <a:pt x="18200" y="11631"/>
                </a:moveTo>
                <a:cubicBezTo>
                  <a:pt x="14843" y="16884"/>
                  <a:pt x="9380" y="20431"/>
                  <a:pt x="3215" y="21359"/>
                </a:cubicBezTo>
              </a:path>
              <a:path w="18201" h="21359" stroke="0" extrusionOk="0">
                <a:moveTo>
                  <a:pt x="18200" y="11631"/>
                </a:moveTo>
                <a:cubicBezTo>
                  <a:pt x="14843" y="16884"/>
                  <a:pt x="9380" y="20431"/>
                  <a:pt x="3215" y="21359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28074" name="Rectangle 10"/>
          <p:cNvSpPr>
            <a:spLocks noChangeArrowheads="1"/>
          </p:cNvSpPr>
          <p:nvPr/>
        </p:nvSpPr>
        <p:spPr bwMode="auto">
          <a:xfrm>
            <a:off x="7519988" y="2293938"/>
            <a:ext cx="60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LM</a:t>
            </a:r>
          </a:p>
        </p:txBody>
      </p:sp>
      <p:sp>
        <p:nvSpPr>
          <p:cNvPr id="728075" name="Rectangle 11"/>
          <p:cNvSpPr>
            <a:spLocks noChangeArrowheads="1"/>
          </p:cNvSpPr>
          <p:nvPr/>
        </p:nvSpPr>
        <p:spPr bwMode="auto">
          <a:xfrm>
            <a:off x="5757863" y="5511800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28076" name="Line 12"/>
          <p:cNvSpPr>
            <a:spLocks noChangeShapeType="1"/>
          </p:cNvSpPr>
          <p:nvPr/>
        </p:nvSpPr>
        <p:spPr bwMode="auto">
          <a:xfrm>
            <a:off x="4133850" y="3941763"/>
            <a:ext cx="0" cy="19970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28077" name="Rectangle 13"/>
          <p:cNvSpPr>
            <a:spLocks noChangeArrowheads="1"/>
          </p:cNvSpPr>
          <p:nvPr/>
        </p:nvSpPr>
        <p:spPr bwMode="auto">
          <a:xfrm>
            <a:off x="3929063" y="592137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28078" name="Oval 14"/>
          <p:cNvSpPr>
            <a:spLocks noChangeArrowheads="1"/>
          </p:cNvSpPr>
          <p:nvPr/>
        </p:nvSpPr>
        <p:spPr bwMode="auto">
          <a:xfrm>
            <a:off x="4087813" y="3862388"/>
            <a:ext cx="103187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728079" name="Group 15"/>
          <p:cNvGrpSpPr>
            <a:grpSpLocks/>
          </p:cNvGrpSpPr>
          <p:nvPr/>
        </p:nvGrpSpPr>
        <p:grpSpPr bwMode="auto">
          <a:xfrm>
            <a:off x="4276725" y="803275"/>
            <a:ext cx="4589463" cy="4602163"/>
            <a:chOff x="2694" y="506"/>
            <a:chExt cx="2891" cy="2899"/>
          </a:xfrm>
        </p:grpSpPr>
        <p:sp>
          <p:nvSpPr>
            <p:cNvPr id="728080" name="Arc 16"/>
            <p:cNvSpPr>
              <a:spLocks/>
            </p:cNvSpPr>
            <p:nvPr/>
          </p:nvSpPr>
          <p:spPr bwMode="auto">
            <a:xfrm rot="600000">
              <a:off x="2694" y="506"/>
              <a:ext cx="2891" cy="2717"/>
            </a:xfrm>
            <a:custGeom>
              <a:avLst/>
              <a:gdLst>
                <a:gd name="G0" fmla="+- 21208 0 0"/>
                <a:gd name="G1" fmla="+- 0 0 0"/>
                <a:gd name="G2" fmla="+- 21600 0 0"/>
                <a:gd name="T0" fmla="*/ 14597 w 21208"/>
                <a:gd name="T1" fmla="*/ 20564 h 20564"/>
                <a:gd name="T2" fmla="*/ 0 w 21208"/>
                <a:gd name="T3" fmla="*/ 4094 h 20564"/>
                <a:gd name="T4" fmla="*/ 21208 w 21208"/>
                <a:gd name="T5" fmla="*/ 0 h 20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8" h="20564" fill="none" extrusionOk="0">
                  <a:moveTo>
                    <a:pt x="14597" y="20563"/>
                  </a:moveTo>
                  <a:cubicBezTo>
                    <a:pt x="7089" y="18149"/>
                    <a:pt x="1494" y="11836"/>
                    <a:pt x="-1" y="4094"/>
                  </a:cubicBezTo>
                </a:path>
                <a:path w="21208" h="20564" stroke="0" extrusionOk="0">
                  <a:moveTo>
                    <a:pt x="14597" y="20563"/>
                  </a:moveTo>
                  <a:cubicBezTo>
                    <a:pt x="7089" y="18149"/>
                    <a:pt x="1494" y="11836"/>
                    <a:pt x="-1" y="4094"/>
                  </a:cubicBezTo>
                  <a:lnTo>
                    <a:pt x="21208" y="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8081" name="Rectangle 17"/>
            <p:cNvSpPr>
              <a:spLocks noChangeArrowheads="1"/>
            </p:cNvSpPr>
            <p:nvPr/>
          </p:nvSpPr>
          <p:spPr bwMode="auto">
            <a:xfrm>
              <a:off x="4417" y="3117"/>
              <a:ext cx="3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IS</a:t>
              </a:r>
              <a:r>
                <a:rPr lang="en-GB" sz="24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728082" name="Oval 18"/>
          <p:cNvSpPr>
            <a:spLocks noChangeArrowheads="1"/>
          </p:cNvSpPr>
          <p:nvPr/>
        </p:nvSpPr>
        <p:spPr bwMode="auto">
          <a:xfrm>
            <a:off x="5229225" y="3594100"/>
            <a:ext cx="103188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728083" name="Group 19"/>
          <p:cNvGrpSpPr>
            <a:grpSpLocks/>
          </p:cNvGrpSpPr>
          <p:nvPr/>
        </p:nvGrpSpPr>
        <p:grpSpPr bwMode="auto">
          <a:xfrm>
            <a:off x="5089525" y="3703638"/>
            <a:ext cx="446088" cy="2605087"/>
            <a:chOff x="3206" y="2333"/>
            <a:chExt cx="281" cy="1641"/>
          </a:xfrm>
        </p:grpSpPr>
        <p:sp>
          <p:nvSpPr>
            <p:cNvPr id="728084" name="Line 20"/>
            <p:cNvSpPr>
              <a:spLocks noChangeShapeType="1"/>
            </p:cNvSpPr>
            <p:nvPr/>
          </p:nvSpPr>
          <p:spPr bwMode="auto">
            <a:xfrm>
              <a:off x="3321" y="2333"/>
              <a:ext cx="0" cy="139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8085" name="Rectangle 21"/>
            <p:cNvSpPr>
              <a:spLocks noChangeArrowheads="1"/>
            </p:cNvSpPr>
            <p:nvPr/>
          </p:nvSpPr>
          <p:spPr bwMode="auto">
            <a:xfrm>
              <a:off x="3206" y="3724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728086" name="AutoShape 22" descr="Parchment"/>
          <p:cNvSpPr>
            <a:spLocks noChangeArrowheads="1"/>
          </p:cNvSpPr>
          <p:nvPr/>
        </p:nvSpPr>
        <p:spPr bwMode="auto">
          <a:xfrm>
            <a:off x="1385888" y="2540000"/>
            <a:ext cx="1839912" cy="958850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   Επεκτατική </a:t>
            </a:r>
          </a:p>
          <a:p>
            <a:pPr algn="ctr"/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δημοσιονομική </a:t>
            </a:r>
          </a:p>
          <a:p>
            <a:pPr algn="ctr"/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πολιτική </a:t>
            </a:r>
            <a:endParaRPr lang="en-GB" sz="1900" noProof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28087" name="Line 23"/>
          <p:cNvSpPr>
            <a:spLocks noChangeShapeType="1"/>
          </p:cNvSpPr>
          <p:nvPr/>
        </p:nvSpPr>
        <p:spPr bwMode="auto">
          <a:xfrm>
            <a:off x="3821113" y="3063875"/>
            <a:ext cx="102552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28088" name="AutoShape 24"/>
          <p:cNvSpPr>
            <a:spLocks noChangeArrowheads="1"/>
          </p:cNvSpPr>
          <p:nvPr/>
        </p:nvSpPr>
        <p:spPr bwMode="auto">
          <a:xfrm>
            <a:off x="1483017" y="5094351"/>
            <a:ext cx="2675949" cy="41103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l-GR" sz="1800" dirty="0" smtClean="0">
                <a:solidFill>
                  <a:schemeClr val="hlink"/>
                </a:solidFill>
                <a:latin typeface="Arial" charset="0"/>
              </a:rPr>
              <a:t>Μεγάλη επίδραση στο </a:t>
            </a:r>
            <a:r>
              <a:rPr lang="en-GB" sz="1800" i="1" dirty="0" smtClean="0">
                <a:solidFill>
                  <a:schemeClr val="hlink"/>
                </a:solidFill>
                <a:latin typeface="Arial" charset="0"/>
              </a:rPr>
              <a:t>Y</a:t>
            </a:r>
            <a:endParaRPr lang="en-GB" sz="18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728089" name="Text Box 25"/>
          <p:cNvSpPr txBox="1">
            <a:spLocks noChangeArrowheads="1"/>
          </p:cNvSpPr>
          <p:nvPr/>
        </p:nvSpPr>
        <p:spPr bwMode="auto">
          <a:xfrm>
            <a:off x="0" y="127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 smtClean="0">
                <a:solidFill>
                  <a:srgbClr val="235B47"/>
                </a:solidFill>
                <a:latin typeface="Arial" charset="0"/>
              </a:rPr>
              <a:t>Κεϋνσιανή ανάλυση της δημοσιονομικής και νομισματικής πολιτικής</a:t>
            </a:r>
            <a:endParaRPr lang="en-GB" sz="2400" b="1" dirty="0">
              <a:solidFill>
                <a:srgbClr val="235B47"/>
              </a:solidFill>
              <a:latin typeface="Arial" charset="0"/>
            </a:endParaRPr>
          </a:p>
        </p:txBody>
      </p:sp>
      <p:sp>
        <p:nvSpPr>
          <p:cNvPr id="728090" name="Rectangle 7"/>
          <p:cNvSpPr>
            <a:spLocks noChangeArrowheads="1"/>
          </p:cNvSpPr>
          <p:nvPr/>
        </p:nvSpPr>
        <p:spPr bwMode="auto">
          <a:xfrm rot="-5400000">
            <a:off x="-901957" y="2861912"/>
            <a:ext cx="250876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Πραγματικό επιτόκιο</a:t>
            </a:r>
            <a:endParaRPr lang="en-GB" dirty="0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2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2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8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8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82" grpId="0" animBg="1"/>
      <p:bldP spid="728086" grpId="0" animBg="1" autoUpdateAnimBg="0"/>
      <p:bldP spid="728087" grpId="0" animBg="1"/>
      <p:bldP spid="728088" grpId="0" animBg="1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301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30116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Ανάλυση σύμφωνα με κεϋνσιανικές παραδοχές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50000"/>
              </a:lnSpc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αποτελεσματικότητα της δημοσιονομικής πολιτικής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50000"/>
              </a:lnSpc>
            </a:pPr>
            <a:r>
              <a:rPr lang="el-GR" dirty="0" smtClean="0"/>
              <a:t>αναποτελεσματικότητα της νομισματικής πολιτικής</a:t>
            </a:r>
            <a:endParaRPr lang="en-GB" dirty="0"/>
          </a:p>
        </p:txBody>
      </p:sp>
      <p:sp>
        <p:nvSpPr>
          <p:cNvPr id="730119" name="Rectangle 7"/>
          <p:cNvSpPr>
            <a:spLocks noGrp="1"/>
          </p:cNvSpPr>
          <p:nvPr>
            <p:ph type="title"/>
          </p:nvPr>
        </p:nvSpPr>
        <p:spPr>
          <a:xfrm>
            <a:off x="155575" y="228600"/>
            <a:ext cx="8818563" cy="758825"/>
          </a:xfrm>
          <a:noFill/>
          <a:ln/>
        </p:spPr>
        <p:txBody>
          <a:bodyPr/>
          <a:lstStyle/>
          <a:p>
            <a:r>
              <a:rPr lang="el-GR" sz="3200" dirty="0" smtClean="0"/>
              <a:t>Ανάλυση της δημοσιονομικής και νομισματικής πολιτικής με το υπόδειγμα </a:t>
            </a:r>
            <a:r>
              <a:rPr lang="en-GB" sz="3200" i="1" dirty="0" smtClean="0"/>
              <a:t>ISLM</a:t>
            </a:r>
            <a:endParaRPr lang="en-GB" sz="3200" dirty="0"/>
          </a:p>
        </p:txBody>
      </p:sp>
    </p:spTree>
  </p:cSld>
  <p:clrMapOvr>
    <a:masterClrMapping/>
  </p:clrMapOvr>
  <p:transition spd="slow">
    <p:pull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32163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32164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32165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732168" name="Arc 8"/>
          <p:cNvSpPr>
            <a:spLocks/>
          </p:cNvSpPr>
          <p:nvPr/>
        </p:nvSpPr>
        <p:spPr bwMode="auto">
          <a:xfrm rot="600000">
            <a:off x="3170238" y="358775"/>
            <a:ext cx="4738687" cy="5354638"/>
          </a:xfrm>
          <a:custGeom>
            <a:avLst/>
            <a:gdLst>
              <a:gd name="G0" fmla="+- 21074 0 0"/>
              <a:gd name="G1" fmla="+- 0 0 0"/>
              <a:gd name="G2" fmla="+- 21600 0 0"/>
              <a:gd name="T0" fmla="*/ 13881 w 21074"/>
              <a:gd name="T1" fmla="*/ 20367 h 20367"/>
              <a:gd name="T2" fmla="*/ 0 w 21074"/>
              <a:gd name="T3" fmla="*/ 4739 h 20367"/>
              <a:gd name="T4" fmla="*/ 21074 w 21074"/>
              <a:gd name="T5" fmla="*/ 0 h 20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74" h="20367" fill="none" extrusionOk="0">
                <a:moveTo>
                  <a:pt x="13880" y="20367"/>
                </a:moveTo>
                <a:cubicBezTo>
                  <a:pt x="6873" y="17892"/>
                  <a:pt x="1630" y="11989"/>
                  <a:pt x="0" y="4738"/>
                </a:cubicBezTo>
              </a:path>
              <a:path w="21074" h="20367" stroke="0" extrusionOk="0">
                <a:moveTo>
                  <a:pt x="13880" y="20367"/>
                </a:moveTo>
                <a:cubicBezTo>
                  <a:pt x="6873" y="17892"/>
                  <a:pt x="1630" y="11989"/>
                  <a:pt x="0" y="4738"/>
                </a:cubicBezTo>
                <a:lnTo>
                  <a:pt x="21074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32169" name="Arc 9"/>
          <p:cNvSpPr>
            <a:spLocks/>
          </p:cNvSpPr>
          <p:nvPr/>
        </p:nvSpPr>
        <p:spPr bwMode="auto">
          <a:xfrm>
            <a:off x="85725" y="809625"/>
            <a:ext cx="7451725" cy="34623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8151 w 18151"/>
              <a:gd name="T1" fmla="*/ 11709 h 21359"/>
              <a:gd name="T2" fmla="*/ 3215 w 18151"/>
              <a:gd name="T3" fmla="*/ 21359 h 21359"/>
              <a:gd name="T4" fmla="*/ 0 w 18151"/>
              <a:gd name="T5" fmla="*/ 0 h 2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51" h="21359" fill="none" extrusionOk="0">
                <a:moveTo>
                  <a:pt x="18151" y="11709"/>
                </a:moveTo>
                <a:cubicBezTo>
                  <a:pt x="14788" y="16921"/>
                  <a:pt x="9348" y="20436"/>
                  <a:pt x="3215" y="21359"/>
                </a:cubicBezTo>
              </a:path>
              <a:path w="18151" h="21359" stroke="0" extrusionOk="0">
                <a:moveTo>
                  <a:pt x="18151" y="11709"/>
                </a:moveTo>
                <a:cubicBezTo>
                  <a:pt x="14788" y="16921"/>
                  <a:pt x="9348" y="20436"/>
                  <a:pt x="3215" y="21359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32170" name="Rectangle 10"/>
          <p:cNvSpPr>
            <a:spLocks noChangeArrowheads="1"/>
          </p:cNvSpPr>
          <p:nvPr/>
        </p:nvSpPr>
        <p:spPr bwMode="auto">
          <a:xfrm>
            <a:off x="7462838" y="2293938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LM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32171" name="Rectangle 11"/>
          <p:cNvSpPr>
            <a:spLocks noChangeArrowheads="1"/>
          </p:cNvSpPr>
          <p:nvPr/>
        </p:nvSpPr>
        <p:spPr bwMode="auto">
          <a:xfrm>
            <a:off x="5813425" y="5511800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IS</a:t>
            </a:r>
          </a:p>
        </p:txBody>
      </p:sp>
      <p:sp>
        <p:nvSpPr>
          <p:cNvPr id="732172" name="Line 12"/>
          <p:cNvSpPr>
            <a:spLocks noChangeShapeType="1"/>
          </p:cNvSpPr>
          <p:nvPr/>
        </p:nvSpPr>
        <p:spPr bwMode="auto">
          <a:xfrm>
            <a:off x="4133850" y="3941763"/>
            <a:ext cx="0" cy="19970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32173" name="Rectangle 13"/>
          <p:cNvSpPr>
            <a:spLocks noChangeArrowheads="1"/>
          </p:cNvSpPr>
          <p:nvPr/>
        </p:nvSpPr>
        <p:spPr bwMode="auto">
          <a:xfrm>
            <a:off x="3873500" y="592137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32174" name="Oval 14"/>
          <p:cNvSpPr>
            <a:spLocks noChangeArrowheads="1"/>
          </p:cNvSpPr>
          <p:nvPr/>
        </p:nvSpPr>
        <p:spPr bwMode="auto">
          <a:xfrm>
            <a:off x="4087813" y="3862388"/>
            <a:ext cx="103187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732175" name="Group 15"/>
          <p:cNvGrpSpPr>
            <a:grpSpLocks/>
          </p:cNvGrpSpPr>
          <p:nvPr/>
        </p:nvGrpSpPr>
        <p:grpSpPr bwMode="auto">
          <a:xfrm>
            <a:off x="4137025" y="4271963"/>
            <a:ext cx="446088" cy="2036762"/>
            <a:chOff x="2606" y="2691"/>
            <a:chExt cx="281" cy="1283"/>
          </a:xfrm>
        </p:grpSpPr>
        <p:sp>
          <p:nvSpPr>
            <p:cNvPr id="732176" name="Line 16"/>
            <p:cNvSpPr>
              <a:spLocks noChangeShapeType="1"/>
            </p:cNvSpPr>
            <p:nvPr/>
          </p:nvSpPr>
          <p:spPr bwMode="auto">
            <a:xfrm>
              <a:off x="2694" y="2691"/>
              <a:ext cx="0" cy="1039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32177" name="Rectangle 17"/>
            <p:cNvSpPr>
              <a:spLocks noChangeArrowheads="1"/>
            </p:cNvSpPr>
            <p:nvPr/>
          </p:nvSpPr>
          <p:spPr bwMode="auto">
            <a:xfrm>
              <a:off x="2606" y="3724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folHlink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732178" name="AutoShape 18" descr="Parchment"/>
          <p:cNvSpPr>
            <a:spLocks noChangeArrowheads="1"/>
          </p:cNvSpPr>
          <p:nvPr/>
        </p:nvSpPr>
        <p:spPr bwMode="auto">
          <a:xfrm>
            <a:off x="4686300" y="1450975"/>
            <a:ext cx="1998663" cy="975233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900" dirty="0">
                <a:solidFill>
                  <a:schemeClr val="folHlink"/>
                </a:solidFill>
                <a:latin typeface="Arial" charset="0"/>
              </a:rPr>
              <a:t> Επεκτατική </a:t>
            </a:r>
          </a:p>
          <a:p>
            <a:pPr algn="ctr"/>
            <a:r>
              <a:rPr lang="el-GR" sz="1900" dirty="0">
                <a:solidFill>
                  <a:schemeClr val="folHlink"/>
                </a:solidFill>
                <a:latin typeface="Arial" charset="0"/>
              </a:rPr>
              <a:t>δημοσιονομική </a:t>
            </a:r>
          </a:p>
          <a:p>
            <a:pPr algn="ctr"/>
            <a:r>
              <a:rPr lang="el-GR" sz="1900" dirty="0">
                <a:solidFill>
                  <a:schemeClr val="folHlink"/>
                </a:solidFill>
                <a:latin typeface="Arial" charset="0"/>
              </a:rPr>
              <a:t>πολιτική </a:t>
            </a:r>
            <a:endParaRPr lang="en-GB" sz="1900" noProof="1">
              <a:solidFill>
                <a:schemeClr val="folHlink"/>
              </a:solidFill>
              <a:latin typeface="Arial" charset="0"/>
            </a:endParaRPr>
          </a:p>
        </p:txBody>
      </p:sp>
      <p:grpSp>
        <p:nvGrpSpPr>
          <p:cNvPr id="732179" name="Group 19"/>
          <p:cNvGrpSpPr>
            <a:grpSpLocks/>
          </p:cNvGrpSpPr>
          <p:nvPr/>
        </p:nvGrpSpPr>
        <p:grpSpPr bwMode="auto">
          <a:xfrm>
            <a:off x="1201738" y="815975"/>
            <a:ext cx="7024687" cy="3565525"/>
            <a:chOff x="757" y="514"/>
            <a:chExt cx="4425" cy="2246"/>
          </a:xfrm>
        </p:grpSpPr>
        <p:sp>
          <p:nvSpPr>
            <p:cNvPr id="732180" name="Rectangle 20"/>
            <p:cNvSpPr>
              <a:spLocks noChangeArrowheads="1"/>
            </p:cNvSpPr>
            <p:nvPr/>
          </p:nvSpPr>
          <p:spPr bwMode="auto">
            <a:xfrm>
              <a:off x="4728" y="1980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LM</a:t>
              </a:r>
              <a:r>
                <a:rPr lang="en-GB" sz="2400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32181" name="Arc 21"/>
            <p:cNvSpPr>
              <a:spLocks/>
            </p:cNvSpPr>
            <p:nvPr/>
          </p:nvSpPr>
          <p:spPr bwMode="auto">
            <a:xfrm>
              <a:off x="757" y="514"/>
              <a:ext cx="3912" cy="224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4403 w 14403"/>
                <a:gd name="T1" fmla="*/ 16097 h 21593"/>
                <a:gd name="T2" fmla="*/ 563 w 14403"/>
                <a:gd name="T3" fmla="*/ 21593 h 21593"/>
                <a:gd name="T4" fmla="*/ 0 w 14403"/>
                <a:gd name="T5" fmla="*/ 0 h 2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03" h="21593" fill="none" extrusionOk="0">
                  <a:moveTo>
                    <a:pt x="14403" y="16097"/>
                  </a:moveTo>
                  <a:cubicBezTo>
                    <a:pt x="10586" y="19511"/>
                    <a:pt x="5681" y="21459"/>
                    <a:pt x="562" y="21592"/>
                  </a:cubicBezTo>
                </a:path>
                <a:path w="14403" h="21593" stroke="0" extrusionOk="0">
                  <a:moveTo>
                    <a:pt x="14403" y="16097"/>
                  </a:moveTo>
                  <a:cubicBezTo>
                    <a:pt x="10586" y="19511"/>
                    <a:pt x="5681" y="21459"/>
                    <a:pt x="562" y="2159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32182" name="Line 22"/>
          <p:cNvSpPr>
            <a:spLocks noChangeShapeType="1"/>
          </p:cNvSpPr>
          <p:nvPr/>
        </p:nvSpPr>
        <p:spPr bwMode="auto">
          <a:xfrm>
            <a:off x="5964238" y="3521075"/>
            <a:ext cx="102552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32183" name="Oval 23"/>
          <p:cNvSpPr>
            <a:spLocks noChangeArrowheads="1"/>
          </p:cNvSpPr>
          <p:nvPr/>
        </p:nvSpPr>
        <p:spPr bwMode="auto">
          <a:xfrm>
            <a:off x="4222750" y="4125913"/>
            <a:ext cx="103188" cy="103187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32184" name="AutoShape 24"/>
          <p:cNvSpPr>
            <a:spLocks noChangeArrowheads="1"/>
          </p:cNvSpPr>
          <p:nvPr/>
        </p:nvSpPr>
        <p:spPr bwMode="auto">
          <a:xfrm>
            <a:off x="5233446" y="4778438"/>
            <a:ext cx="2477586" cy="41103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l-GR" sz="1800" dirty="0" smtClean="0">
                <a:solidFill>
                  <a:schemeClr val="accent2"/>
                </a:solidFill>
                <a:latin typeface="Arial" charset="0"/>
              </a:rPr>
              <a:t>Μικρή επίδραση </a:t>
            </a:r>
            <a:r>
              <a:rPr lang="el-GR" sz="1800" dirty="0">
                <a:solidFill>
                  <a:schemeClr val="accent2"/>
                </a:solidFill>
                <a:latin typeface="Arial" charset="0"/>
              </a:rPr>
              <a:t>στο </a:t>
            </a:r>
            <a:r>
              <a:rPr lang="en-GB" sz="1800" dirty="0">
                <a:solidFill>
                  <a:schemeClr val="accent2"/>
                </a:solidFill>
                <a:latin typeface="Arial" charset="0"/>
              </a:rPr>
              <a:t>Y</a:t>
            </a:r>
          </a:p>
        </p:txBody>
      </p:sp>
      <p:sp>
        <p:nvSpPr>
          <p:cNvPr id="732185" name="Text Box 25"/>
          <p:cNvSpPr txBox="1">
            <a:spLocks noChangeArrowheads="1"/>
          </p:cNvSpPr>
          <p:nvPr/>
        </p:nvSpPr>
        <p:spPr bwMode="auto">
          <a:xfrm>
            <a:off x="0" y="127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 smtClean="0">
                <a:solidFill>
                  <a:srgbClr val="235B47"/>
                </a:solidFill>
                <a:latin typeface="Arial" charset="0"/>
              </a:rPr>
              <a:t>Κεϋνσιανή ανάλυση της δημοσιονομικής και νομισματικής πολιτικής</a:t>
            </a:r>
            <a:endParaRPr lang="en-GB" sz="2400" b="1" dirty="0" smtClean="0">
              <a:solidFill>
                <a:srgbClr val="235B47"/>
              </a:solidFill>
              <a:latin typeface="Arial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565525" y="6354763"/>
            <a:ext cx="207915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Εθνικό εισόδημα</a:t>
            </a:r>
            <a:endParaRPr lang="en-GB" dirty="0">
              <a:latin typeface="Arial" charset="0"/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 rot="-5400000">
            <a:off x="-901957" y="2861912"/>
            <a:ext cx="250876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Πραγματικό επιτόκιο</a:t>
            </a:r>
            <a:endParaRPr lang="en-GB" dirty="0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3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2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2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2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2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3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2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2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78" grpId="0" animBg="1" autoUpdateAnimBg="0"/>
      <p:bldP spid="732182" grpId="0" animBg="1"/>
      <p:bldP spid="732183" grpId="0" animBg="1"/>
      <p:bldP spid="732184" grpId="0" animBg="1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342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34212" name="Rectangle 4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227965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Ανάλυση σύμφωνα με κεϋνσιανικές παραδοχές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50000"/>
              </a:lnSpc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αποτελεσματικότητα της δημοσιονομικής πολιτικής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50000"/>
              </a:lnSpc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αναποτελεσματικότητα της νομισματικής πολιτικής</a:t>
            </a:r>
            <a:endParaRPr lang="en-GB" dirty="0" smtClean="0">
              <a:solidFill>
                <a:srgbClr val="646B86"/>
              </a:solidFill>
            </a:endParaRPr>
          </a:p>
          <a:p>
            <a:pPr lvl="1">
              <a:lnSpc>
                <a:spcPct val="150000"/>
              </a:lnSpc>
              <a:buClr>
                <a:srgbClr val="646B8F"/>
              </a:buClr>
            </a:pPr>
            <a:endParaRPr lang="en-GB" dirty="0">
              <a:solidFill>
                <a:srgbClr val="646B86"/>
              </a:solidFill>
            </a:endParaRPr>
          </a:p>
        </p:txBody>
      </p:sp>
      <p:sp>
        <p:nvSpPr>
          <p:cNvPr id="734214" name="Rectangle 6"/>
          <p:cNvSpPr>
            <a:spLocks/>
          </p:cNvSpPr>
          <p:nvPr/>
        </p:nvSpPr>
        <p:spPr bwMode="auto">
          <a:xfrm>
            <a:off x="301625" y="3773714"/>
            <a:ext cx="8534400" cy="26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30000"/>
              </a:spcBef>
              <a:buClr>
                <a:srgbClr val="CE6312"/>
              </a:buClr>
              <a:buSzPct val="85000"/>
              <a:buFont typeface="Wingdings 2" pitchFamily="18" charset="2"/>
              <a:buChar char=""/>
            </a:pPr>
            <a:r>
              <a:rPr lang="el-GR" sz="3000" dirty="0" smtClean="0">
                <a:latin typeface="Arial" charset="0"/>
              </a:rPr>
              <a:t>Ανάλυση σύμφωνα με μονεταριστικές παραδοχές</a:t>
            </a:r>
            <a:endParaRPr lang="en-GB" sz="3000" dirty="0">
              <a:latin typeface="Arial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Αναποτελεσματικότητα της δημοσιονομικής πολιτικής 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  <p:sp>
        <p:nvSpPr>
          <p:cNvPr id="734216" name="Rectangle 8"/>
          <p:cNvSpPr>
            <a:spLocks noGrp="1"/>
          </p:cNvSpPr>
          <p:nvPr>
            <p:ph type="title"/>
          </p:nvPr>
        </p:nvSpPr>
        <p:spPr>
          <a:xfrm>
            <a:off x="155575" y="228600"/>
            <a:ext cx="8818563" cy="758825"/>
          </a:xfrm>
          <a:noFill/>
          <a:ln/>
        </p:spPr>
        <p:txBody>
          <a:bodyPr/>
          <a:lstStyle/>
          <a:p>
            <a:r>
              <a:rPr lang="el-GR" sz="3200" dirty="0" smtClean="0"/>
              <a:t>Ανάλυση της δημοσιονομικής και νομισματικής πολιτικής με το υπόδειγμα </a:t>
            </a:r>
            <a:r>
              <a:rPr lang="en-GB" sz="3200" i="1" dirty="0" smtClean="0"/>
              <a:t>ISLM</a:t>
            </a:r>
            <a:endParaRPr lang="en-GB" sz="32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3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34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4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675079"/>
              </p:ext>
            </p:extLst>
          </p:nvPr>
        </p:nvGraphicFramePr>
        <p:xfrm>
          <a:off x="668741" y="1604108"/>
          <a:ext cx="8106768" cy="4025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4143"/>
                <a:gridCol w="1269241"/>
                <a:gridCol w="1082330"/>
                <a:gridCol w="1620161"/>
                <a:gridCol w="1350893"/>
              </a:tblGrid>
              <a:tr h="68871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endParaRPr sz="1500" b="1" dirty="0">
                        <a:latin typeface="+mn-lt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el-GR" sz="1500" b="1" dirty="0" smtClean="0">
                        <a:solidFill>
                          <a:srgbClr val="231F2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Ποσοστό του ΑΕΠ 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85420" indent="0" algn="ctr"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525">
                      <a:solidFill>
                        <a:srgbClr val="77787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525">
                      <a:solidFill>
                        <a:srgbClr val="77787B"/>
                      </a:solidFill>
                      <a:prstDash val="solid"/>
                    </a:lnT>
                  </a:tcPr>
                </a:tc>
              </a:tr>
              <a:tr h="68871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endParaRPr sz="1500" b="1" dirty="0">
                        <a:latin typeface="+mn-lt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£ δισ. 2013</a:t>
                      </a:r>
                    </a:p>
                  </a:txBody>
                  <a:tcPr marL="45720" marR="45720" anchor="ctr"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2013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5420" indent="0" algn="ctr">
                        <a:lnSpc>
                          <a:spcPct val="100000"/>
                        </a:lnSpc>
                      </a:pPr>
                      <a:r>
                        <a:rPr sz="1500" b="1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1995-2007</a:t>
                      </a:r>
                      <a:endParaRPr sz="15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184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Έλλειμμα του τρέχοντος προϋπολογισμού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67,4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4,2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0,6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4097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864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Καθαρή επένδυση</a:t>
                      </a:r>
                      <a:endParaRPr sz="15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23,5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0,9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14097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</a:tr>
              <a:tr h="5864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Καθαρός δανεισμός</a:t>
                      </a:r>
                      <a:endParaRPr sz="15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90,9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1,7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14097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</a:tr>
              <a:tr h="7631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Καθαρό χρέος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0B7720"/>
                          </a:solidFill>
                          <a:latin typeface="+mn-lt"/>
                          <a:cs typeface="UB-HelveticaCond"/>
                        </a:rPr>
                        <a:t>1254,5</a:t>
                      </a: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75,7</a:t>
                      </a: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36,7</a:t>
                      </a: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7079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65000"/>
              </a:lnSpc>
              <a:spcBef>
                <a:spcPct val="45000"/>
              </a:spcBef>
              <a:spcAft>
                <a:spcPct val="30000"/>
              </a:spcAft>
            </a:pPr>
            <a:r>
              <a:rPr lang="el-GR" sz="2800" b="1" dirty="0">
                <a:solidFill>
                  <a:schemeClr val="tx2"/>
                </a:solidFill>
                <a:latin typeface="Arial" charset="0"/>
              </a:rPr>
              <a:t>Βασικοί δημοσιονομικοί δείκτες του Ην. Βασιλείου</a:t>
            </a:r>
            <a:endParaRPr lang="en-GB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583363"/>
            <a:ext cx="6830781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l-GR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Με βάση τα στοιχεία από τα Οικονομικά του Δημοσίου Τομέα (Εθνική Στατιστική Υπηρεσία</a:t>
            </a:r>
            <a:r>
              <a:rPr lang="el-GR" sz="120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)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ChangeArrowheads="1"/>
          </p:cNvSpPr>
          <p:nvPr/>
        </p:nvSpPr>
        <p:spPr bwMode="auto">
          <a:xfrm>
            <a:off x="1066800" y="667657"/>
            <a:ext cx="7010400" cy="52759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36259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36260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36261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736263" name="Rectangle 7"/>
          <p:cNvSpPr>
            <a:spLocks noChangeArrowheads="1"/>
          </p:cNvSpPr>
          <p:nvPr/>
        </p:nvSpPr>
        <p:spPr bwMode="auto">
          <a:xfrm>
            <a:off x="3565525" y="6354763"/>
            <a:ext cx="207915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Εθνικό εισόδημα</a:t>
            </a:r>
            <a:endParaRPr lang="en-GB" dirty="0">
              <a:latin typeface="Arial" charset="0"/>
            </a:endParaRPr>
          </a:p>
        </p:txBody>
      </p:sp>
      <p:sp>
        <p:nvSpPr>
          <p:cNvPr id="736264" name="Arc 8"/>
          <p:cNvSpPr>
            <a:spLocks/>
          </p:cNvSpPr>
          <p:nvPr/>
        </p:nvSpPr>
        <p:spPr bwMode="auto">
          <a:xfrm rot="21300000">
            <a:off x="1352550" y="1176338"/>
            <a:ext cx="8158163" cy="3344862"/>
          </a:xfrm>
          <a:custGeom>
            <a:avLst/>
            <a:gdLst>
              <a:gd name="G0" fmla="+- 21079 0 0"/>
              <a:gd name="G1" fmla="+- 0 0 0"/>
              <a:gd name="G2" fmla="+- 21600 0 0"/>
              <a:gd name="T0" fmla="*/ 15693 w 21079"/>
              <a:gd name="T1" fmla="*/ 20918 h 20918"/>
              <a:gd name="T2" fmla="*/ 0 w 21079"/>
              <a:gd name="T3" fmla="*/ 4715 h 20918"/>
              <a:gd name="T4" fmla="*/ 21079 w 21079"/>
              <a:gd name="T5" fmla="*/ 0 h 20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79" h="20918" fill="none" extrusionOk="0">
                <a:moveTo>
                  <a:pt x="15693" y="20917"/>
                </a:moveTo>
                <a:cubicBezTo>
                  <a:pt x="7833" y="18894"/>
                  <a:pt x="1771" y="12635"/>
                  <a:pt x="-1" y="4715"/>
                </a:cubicBezTo>
              </a:path>
              <a:path w="21079" h="20918" stroke="0" extrusionOk="0">
                <a:moveTo>
                  <a:pt x="15693" y="20917"/>
                </a:moveTo>
                <a:cubicBezTo>
                  <a:pt x="7833" y="18894"/>
                  <a:pt x="1771" y="12635"/>
                  <a:pt x="-1" y="4715"/>
                </a:cubicBezTo>
                <a:lnTo>
                  <a:pt x="21079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36265" name="Arc 9"/>
          <p:cNvSpPr>
            <a:spLocks/>
          </p:cNvSpPr>
          <p:nvPr/>
        </p:nvSpPr>
        <p:spPr bwMode="auto">
          <a:xfrm>
            <a:off x="2136775" y="0"/>
            <a:ext cx="2555875" cy="58308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304 w 21304"/>
              <a:gd name="T1" fmla="*/ 3561 h 20117"/>
              <a:gd name="T2" fmla="*/ 7865 w 21304"/>
              <a:gd name="T3" fmla="*/ 20117 h 20117"/>
              <a:gd name="T4" fmla="*/ 0 w 21304"/>
              <a:gd name="T5" fmla="*/ 0 h 20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04" h="20117" fill="none" extrusionOk="0">
                <a:moveTo>
                  <a:pt x="21304" y="3561"/>
                </a:moveTo>
                <a:cubicBezTo>
                  <a:pt x="20050" y="11060"/>
                  <a:pt x="14946" y="17348"/>
                  <a:pt x="7865" y="20117"/>
                </a:cubicBezTo>
              </a:path>
              <a:path w="21304" h="20117" stroke="0" extrusionOk="0">
                <a:moveTo>
                  <a:pt x="21304" y="3561"/>
                </a:moveTo>
                <a:cubicBezTo>
                  <a:pt x="20050" y="11060"/>
                  <a:pt x="14946" y="17348"/>
                  <a:pt x="7865" y="20117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4443413" y="644525"/>
            <a:ext cx="60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LM</a:t>
            </a:r>
          </a:p>
        </p:txBody>
      </p:sp>
      <p:sp>
        <p:nvSpPr>
          <p:cNvPr id="736267" name="Rectangle 11"/>
          <p:cNvSpPr>
            <a:spLocks noChangeArrowheads="1"/>
          </p:cNvSpPr>
          <p:nvPr/>
        </p:nvSpPr>
        <p:spPr bwMode="auto">
          <a:xfrm>
            <a:off x="7570788" y="4229100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36268" name="Line 12"/>
          <p:cNvSpPr>
            <a:spLocks noChangeShapeType="1"/>
          </p:cNvSpPr>
          <p:nvPr/>
        </p:nvSpPr>
        <p:spPr bwMode="auto">
          <a:xfrm>
            <a:off x="4133850" y="3941763"/>
            <a:ext cx="0" cy="19970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36269" name="Rectangle 13"/>
          <p:cNvSpPr>
            <a:spLocks noChangeArrowheads="1"/>
          </p:cNvSpPr>
          <p:nvPr/>
        </p:nvSpPr>
        <p:spPr bwMode="auto">
          <a:xfrm>
            <a:off x="3910013" y="592137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36270" name="Oval 14"/>
          <p:cNvSpPr>
            <a:spLocks noChangeArrowheads="1"/>
          </p:cNvSpPr>
          <p:nvPr/>
        </p:nvSpPr>
        <p:spPr bwMode="auto">
          <a:xfrm>
            <a:off x="4087813" y="3862388"/>
            <a:ext cx="103187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736271" name="Group 15"/>
          <p:cNvGrpSpPr>
            <a:grpSpLocks/>
          </p:cNvGrpSpPr>
          <p:nvPr/>
        </p:nvGrpSpPr>
        <p:grpSpPr bwMode="auto">
          <a:xfrm>
            <a:off x="4156075" y="3557588"/>
            <a:ext cx="446088" cy="2751137"/>
            <a:chOff x="2618" y="2241"/>
            <a:chExt cx="281" cy="1733"/>
          </a:xfrm>
        </p:grpSpPr>
        <p:sp>
          <p:nvSpPr>
            <p:cNvPr id="736272" name="Line 16"/>
            <p:cNvSpPr>
              <a:spLocks noChangeShapeType="1"/>
            </p:cNvSpPr>
            <p:nvPr/>
          </p:nvSpPr>
          <p:spPr bwMode="auto">
            <a:xfrm>
              <a:off x="2694" y="2241"/>
              <a:ext cx="1" cy="147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36273" name="Rectangle 17"/>
            <p:cNvSpPr>
              <a:spLocks noChangeArrowheads="1"/>
            </p:cNvSpPr>
            <p:nvPr/>
          </p:nvSpPr>
          <p:spPr bwMode="auto">
            <a:xfrm>
              <a:off x="2618" y="3724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736274" name="AutoShape 18" descr="Blue tissue paper"/>
          <p:cNvSpPr>
            <a:spLocks noChangeArrowheads="1"/>
          </p:cNvSpPr>
          <p:nvPr/>
        </p:nvSpPr>
        <p:spPr bwMode="auto">
          <a:xfrm>
            <a:off x="5457825" y="2046514"/>
            <a:ext cx="1922463" cy="991961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  Επεκτατική </a:t>
            </a:r>
          </a:p>
          <a:p>
            <a:pPr algn="ctr"/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Δημοσιονομική</a:t>
            </a:r>
          </a:p>
          <a:p>
            <a:pPr algn="ctr"/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 πολιτική </a:t>
            </a:r>
            <a:endParaRPr lang="en-GB" sz="1900" noProof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36275" name="Line 19"/>
          <p:cNvSpPr>
            <a:spLocks noChangeShapeType="1"/>
          </p:cNvSpPr>
          <p:nvPr/>
        </p:nvSpPr>
        <p:spPr bwMode="auto">
          <a:xfrm>
            <a:off x="2484438" y="3209925"/>
            <a:ext cx="102552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736276" name="Group 20"/>
          <p:cNvGrpSpPr>
            <a:grpSpLocks/>
          </p:cNvGrpSpPr>
          <p:nvPr/>
        </p:nvGrpSpPr>
        <p:grpSpPr bwMode="auto">
          <a:xfrm>
            <a:off x="2308225" y="877888"/>
            <a:ext cx="6700838" cy="3405187"/>
            <a:chOff x="1454" y="553"/>
            <a:chExt cx="4221" cy="2145"/>
          </a:xfrm>
        </p:grpSpPr>
        <p:sp>
          <p:nvSpPr>
            <p:cNvPr id="736277" name="Rectangle 21"/>
            <p:cNvSpPr>
              <a:spLocks noChangeArrowheads="1"/>
            </p:cNvSpPr>
            <p:nvPr/>
          </p:nvSpPr>
          <p:spPr bwMode="auto">
            <a:xfrm>
              <a:off x="4763" y="2403"/>
              <a:ext cx="3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IS</a:t>
              </a:r>
              <a:r>
                <a:rPr lang="en-GB" sz="24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36278" name="Arc 22"/>
            <p:cNvSpPr>
              <a:spLocks/>
            </p:cNvSpPr>
            <p:nvPr/>
          </p:nvSpPr>
          <p:spPr bwMode="auto">
            <a:xfrm rot="21300000">
              <a:off x="1454" y="553"/>
              <a:ext cx="4221" cy="2145"/>
            </a:xfrm>
            <a:custGeom>
              <a:avLst/>
              <a:gdLst>
                <a:gd name="G0" fmla="+- 21079 0 0"/>
                <a:gd name="G1" fmla="+- 0 0 0"/>
                <a:gd name="G2" fmla="+- 21600 0 0"/>
                <a:gd name="T0" fmla="*/ 16124 w 21079"/>
                <a:gd name="T1" fmla="*/ 21024 h 21024"/>
                <a:gd name="T2" fmla="*/ 0 w 21079"/>
                <a:gd name="T3" fmla="*/ 4714 h 21024"/>
                <a:gd name="T4" fmla="*/ 21079 w 21079"/>
                <a:gd name="T5" fmla="*/ 0 h 2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79" h="21024" fill="none" extrusionOk="0">
                  <a:moveTo>
                    <a:pt x="16124" y="21023"/>
                  </a:moveTo>
                  <a:cubicBezTo>
                    <a:pt x="8068" y="19125"/>
                    <a:pt x="1805" y="12790"/>
                    <a:pt x="-1" y="4714"/>
                  </a:cubicBezTo>
                </a:path>
                <a:path w="21079" h="21024" stroke="0" extrusionOk="0">
                  <a:moveTo>
                    <a:pt x="16124" y="21023"/>
                  </a:moveTo>
                  <a:cubicBezTo>
                    <a:pt x="8068" y="19125"/>
                    <a:pt x="1805" y="12790"/>
                    <a:pt x="-1" y="4714"/>
                  </a:cubicBezTo>
                  <a:lnTo>
                    <a:pt x="21079" y="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36279" name="Oval 23"/>
          <p:cNvSpPr>
            <a:spLocks noChangeArrowheads="1"/>
          </p:cNvSpPr>
          <p:nvPr/>
        </p:nvSpPr>
        <p:spPr bwMode="auto">
          <a:xfrm>
            <a:off x="4222750" y="3446463"/>
            <a:ext cx="103188" cy="103187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36280" name="AutoShape 24"/>
          <p:cNvSpPr>
            <a:spLocks noChangeArrowheads="1"/>
          </p:cNvSpPr>
          <p:nvPr/>
        </p:nvSpPr>
        <p:spPr bwMode="auto">
          <a:xfrm>
            <a:off x="5221342" y="4778438"/>
            <a:ext cx="2501799" cy="41103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l-GR" sz="1800" dirty="0" smtClean="0">
                <a:solidFill>
                  <a:schemeClr val="accent2"/>
                </a:solidFill>
                <a:latin typeface="Arial" charset="0"/>
              </a:rPr>
              <a:t>Μικρή επίδραση στο Υ</a:t>
            </a:r>
            <a:endParaRPr lang="en-GB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36281" name="Text Box 25"/>
          <p:cNvSpPr txBox="1">
            <a:spLocks noChangeArrowheads="1"/>
          </p:cNvSpPr>
          <p:nvPr/>
        </p:nvSpPr>
        <p:spPr bwMode="auto">
          <a:xfrm>
            <a:off x="0" y="1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chemeClr val="hlink"/>
                </a:solidFill>
                <a:latin typeface="Arial" charset="0"/>
              </a:rPr>
              <a:t>Μονεταριστική ανάλυση της δημοσιονομικής και νομισματικής πολιτικής</a:t>
            </a:r>
            <a:endParaRPr lang="en-GB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736282" name="Rectangle 7"/>
          <p:cNvSpPr>
            <a:spLocks noChangeArrowheads="1"/>
          </p:cNvSpPr>
          <p:nvPr/>
        </p:nvSpPr>
        <p:spPr bwMode="auto">
          <a:xfrm rot="-5400000">
            <a:off x="-901957" y="2861912"/>
            <a:ext cx="250876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Πραγματικό επιτόκιο</a:t>
            </a:r>
            <a:endParaRPr lang="en-GB" dirty="0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3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6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6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3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6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6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74" grpId="0" animBg="1" autoUpdateAnimBg="0"/>
      <p:bldP spid="736275" grpId="0" animBg="1"/>
      <p:bldP spid="736279" grpId="0" animBg="1"/>
      <p:bldP spid="736280" grpId="0" animBg="1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383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38308" name="Rectangle 4"/>
          <p:cNvSpPr>
            <a:spLocks noGrp="1"/>
          </p:cNvSpPr>
          <p:nvPr>
            <p:ph type="body" idx="1"/>
          </p:nvPr>
        </p:nvSpPr>
        <p:spPr>
          <a:xfrm>
            <a:off x="301625" y="1378857"/>
            <a:ext cx="8534400" cy="503464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646B8F"/>
              </a:buClr>
            </a:pPr>
            <a:r>
              <a:rPr lang="el-GR" sz="2800" dirty="0" smtClean="0">
                <a:solidFill>
                  <a:srgbClr val="646B86"/>
                </a:solidFill>
              </a:rPr>
              <a:t>Ανάλυση σύμφωνα με κεϋνσιανικές παραδοχές</a:t>
            </a:r>
            <a:endParaRPr lang="en-GB" sz="2800" dirty="0" smtClean="0">
              <a:solidFill>
                <a:srgbClr val="646B86"/>
              </a:solidFill>
            </a:endParaRPr>
          </a:p>
          <a:p>
            <a:pPr lvl="1">
              <a:lnSpc>
                <a:spcPct val="150000"/>
              </a:lnSpc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αποτελεσματικότητα της δημοσιονομικής πολιτικής</a:t>
            </a:r>
            <a:endParaRPr lang="en-GB" dirty="0" smtClean="0">
              <a:solidFill>
                <a:srgbClr val="646B86"/>
              </a:solidFill>
            </a:endParaRPr>
          </a:p>
          <a:p>
            <a:pPr lvl="1">
              <a:lnSpc>
                <a:spcPct val="150000"/>
              </a:lnSpc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αναποτελεσματικότητα της νομισματικής πολιτικής</a:t>
            </a:r>
            <a:endParaRPr lang="en-GB" dirty="0" smtClean="0">
              <a:solidFill>
                <a:srgbClr val="646B86"/>
              </a:solidFill>
            </a:endParaRPr>
          </a:p>
          <a:p>
            <a:pPr>
              <a:lnSpc>
                <a:spcPct val="150000"/>
              </a:lnSpc>
              <a:buClr>
                <a:srgbClr val="646B8F"/>
              </a:buClr>
            </a:pPr>
            <a:r>
              <a:rPr lang="el-GR" sz="2800" dirty="0" smtClean="0">
                <a:solidFill>
                  <a:srgbClr val="646B86"/>
                </a:solidFill>
                <a:latin typeface="Arial" charset="0"/>
              </a:rPr>
              <a:t>Ανάλυση σύμφωνα με μονεταριστικές παραδοχές</a:t>
            </a:r>
            <a:endParaRPr lang="en-GB" sz="2800" dirty="0">
              <a:solidFill>
                <a:srgbClr val="646B86"/>
              </a:solidFill>
            </a:endParaRPr>
          </a:p>
          <a:p>
            <a:pPr lvl="1">
              <a:lnSpc>
                <a:spcPct val="150000"/>
              </a:lnSpc>
              <a:buClr>
                <a:srgbClr val="646B8F"/>
              </a:buClr>
            </a:pPr>
            <a:r>
              <a:rPr lang="el-GR" dirty="0" smtClean="0">
                <a:solidFill>
                  <a:srgbClr val="646B86"/>
                </a:solidFill>
              </a:rPr>
              <a:t>αναποτελεσματικότητα της δημοσιονομικής πολιτικής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50000"/>
              </a:lnSpc>
            </a:pPr>
            <a:r>
              <a:rPr lang="el-GR" dirty="0" smtClean="0"/>
              <a:t>αποτελεσματικότητα της νομισματικής πολιτικής</a:t>
            </a:r>
            <a:endParaRPr lang="en-GB" dirty="0"/>
          </a:p>
        </p:txBody>
      </p:sp>
      <p:sp>
        <p:nvSpPr>
          <p:cNvPr id="738311" name="Rectangle 7"/>
          <p:cNvSpPr>
            <a:spLocks noGrp="1"/>
          </p:cNvSpPr>
          <p:nvPr>
            <p:ph type="title"/>
          </p:nvPr>
        </p:nvSpPr>
        <p:spPr>
          <a:xfrm>
            <a:off x="155575" y="228600"/>
            <a:ext cx="8818563" cy="758825"/>
          </a:xfrm>
          <a:noFill/>
          <a:ln/>
        </p:spPr>
        <p:txBody>
          <a:bodyPr/>
          <a:lstStyle/>
          <a:p>
            <a:r>
              <a:rPr lang="el-GR" sz="2800" dirty="0" smtClean="0"/>
              <a:t>Ανάλυση της δημοσιονομικής και νομισματικής πολιτικής με το υπόδειγμα </a:t>
            </a:r>
            <a:r>
              <a:rPr lang="en-GB" sz="2800" i="1" dirty="0" smtClean="0"/>
              <a:t>ISLM</a:t>
            </a:r>
            <a:endParaRPr lang="en-GB" sz="2800" dirty="0"/>
          </a:p>
        </p:txBody>
      </p:sp>
    </p:spTree>
  </p:cSld>
  <p:clrMapOvr>
    <a:masterClrMapping/>
  </p:clrMapOvr>
  <p:transition spd="slow">
    <p:pull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40355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40356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40357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740359" name="Rectangle 7"/>
          <p:cNvSpPr>
            <a:spLocks noChangeArrowheads="1"/>
          </p:cNvSpPr>
          <p:nvPr/>
        </p:nvSpPr>
        <p:spPr bwMode="auto">
          <a:xfrm>
            <a:off x="3565525" y="6354763"/>
            <a:ext cx="207915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Εθνικό εισόδημα</a:t>
            </a:r>
            <a:endParaRPr lang="en-GB" dirty="0">
              <a:latin typeface="Arial" charset="0"/>
            </a:endParaRPr>
          </a:p>
        </p:txBody>
      </p:sp>
      <p:sp>
        <p:nvSpPr>
          <p:cNvPr id="740360" name="Arc 8"/>
          <p:cNvSpPr>
            <a:spLocks/>
          </p:cNvSpPr>
          <p:nvPr/>
        </p:nvSpPr>
        <p:spPr bwMode="auto">
          <a:xfrm rot="21300000">
            <a:off x="1352550" y="1176338"/>
            <a:ext cx="8158163" cy="3344862"/>
          </a:xfrm>
          <a:custGeom>
            <a:avLst/>
            <a:gdLst>
              <a:gd name="G0" fmla="+- 21079 0 0"/>
              <a:gd name="G1" fmla="+- 0 0 0"/>
              <a:gd name="G2" fmla="+- 21600 0 0"/>
              <a:gd name="T0" fmla="*/ 15693 w 21079"/>
              <a:gd name="T1" fmla="*/ 20918 h 20918"/>
              <a:gd name="T2" fmla="*/ 0 w 21079"/>
              <a:gd name="T3" fmla="*/ 4715 h 20918"/>
              <a:gd name="T4" fmla="*/ 21079 w 21079"/>
              <a:gd name="T5" fmla="*/ 0 h 20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79" h="20918" fill="none" extrusionOk="0">
                <a:moveTo>
                  <a:pt x="15693" y="20917"/>
                </a:moveTo>
                <a:cubicBezTo>
                  <a:pt x="7833" y="18894"/>
                  <a:pt x="1771" y="12635"/>
                  <a:pt x="-1" y="4715"/>
                </a:cubicBezTo>
              </a:path>
              <a:path w="21079" h="20918" stroke="0" extrusionOk="0">
                <a:moveTo>
                  <a:pt x="15693" y="20917"/>
                </a:moveTo>
                <a:cubicBezTo>
                  <a:pt x="7833" y="18894"/>
                  <a:pt x="1771" y="12635"/>
                  <a:pt x="-1" y="4715"/>
                </a:cubicBezTo>
                <a:lnTo>
                  <a:pt x="21079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40361" name="Arc 9"/>
          <p:cNvSpPr>
            <a:spLocks/>
          </p:cNvSpPr>
          <p:nvPr/>
        </p:nvSpPr>
        <p:spPr bwMode="auto">
          <a:xfrm>
            <a:off x="2136775" y="0"/>
            <a:ext cx="2555875" cy="58308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304 w 21304"/>
              <a:gd name="T1" fmla="*/ 3561 h 20117"/>
              <a:gd name="T2" fmla="*/ 7865 w 21304"/>
              <a:gd name="T3" fmla="*/ 20117 h 20117"/>
              <a:gd name="T4" fmla="*/ 0 w 21304"/>
              <a:gd name="T5" fmla="*/ 0 h 20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04" h="20117" fill="none" extrusionOk="0">
                <a:moveTo>
                  <a:pt x="21304" y="3561"/>
                </a:moveTo>
                <a:cubicBezTo>
                  <a:pt x="20050" y="11060"/>
                  <a:pt x="14946" y="17348"/>
                  <a:pt x="7865" y="20117"/>
                </a:cubicBezTo>
              </a:path>
              <a:path w="21304" h="20117" stroke="0" extrusionOk="0">
                <a:moveTo>
                  <a:pt x="21304" y="3561"/>
                </a:moveTo>
                <a:cubicBezTo>
                  <a:pt x="20050" y="11060"/>
                  <a:pt x="14946" y="17348"/>
                  <a:pt x="7865" y="20117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40362" name="Rectangle 10"/>
          <p:cNvSpPr>
            <a:spLocks noChangeArrowheads="1"/>
          </p:cNvSpPr>
          <p:nvPr/>
        </p:nvSpPr>
        <p:spPr bwMode="auto">
          <a:xfrm>
            <a:off x="4432300" y="644525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LM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40363" name="Rectangle 11"/>
          <p:cNvSpPr>
            <a:spLocks noChangeArrowheads="1"/>
          </p:cNvSpPr>
          <p:nvPr/>
        </p:nvSpPr>
        <p:spPr bwMode="auto">
          <a:xfrm>
            <a:off x="7626350" y="4192588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IS</a:t>
            </a:r>
          </a:p>
        </p:txBody>
      </p:sp>
      <p:sp>
        <p:nvSpPr>
          <p:cNvPr id="740364" name="Line 12"/>
          <p:cNvSpPr>
            <a:spLocks noChangeShapeType="1"/>
          </p:cNvSpPr>
          <p:nvPr/>
        </p:nvSpPr>
        <p:spPr bwMode="auto">
          <a:xfrm>
            <a:off x="4133850" y="3941763"/>
            <a:ext cx="0" cy="19970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3910013" y="592137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40366" name="Oval 14"/>
          <p:cNvSpPr>
            <a:spLocks noChangeArrowheads="1"/>
          </p:cNvSpPr>
          <p:nvPr/>
        </p:nvSpPr>
        <p:spPr bwMode="auto">
          <a:xfrm>
            <a:off x="4087813" y="3862388"/>
            <a:ext cx="103187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740367" name="Group 15"/>
          <p:cNvGrpSpPr>
            <a:grpSpLocks/>
          </p:cNvGrpSpPr>
          <p:nvPr/>
        </p:nvGrpSpPr>
        <p:grpSpPr bwMode="auto">
          <a:xfrm>
            <a:off x="5072063" y="4125913"/>
            <a:ext cx="446087" cy="2184400"/>
            <a:chOff x="3195" y="2599"/>
            <a:chExt cx="281" cy="1376"/>
          </a:xfrm>
        </p:grpSpPr>
        <p:sp>
          <p:nvSpPr>
            <p:cNvPr id="740368" name="Line 16"/>
            <p:cNvSpPr>
              <a:spLocks noChangeShapeType="1"/>
            </p:cNvSpPr>
            <p:nvPr/>
          </p:nvSpPr>
          <p:spPr bwMode="auto">
            <a:xfrm>
              <a:off x="3306" y="2599"/>
              <a:ext cx="1" cy="1108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40369" name="Rectangle 17"/>
            <p:cNvSpPr>
              <a:spLocks noChangeArrowheads="1"/>
            </p:cNvSpPr>
            <p:nvPr/>
          </p:nvSpPr>
          <p:spPr bwMode="auto">
            <a:xfrm>
              <a:off x="3195" y="3725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folHlink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740370" name="Line 18"/>
          <p:cNvSpPr>
            <a:spLocks noChangeShapeType="1"/>
          </p:cNvSpPr>
          <p:nvPr/>
        </p:nvSpPr>
        <p:spPr bwMode="auto">
          <a:xfrm>
            <a:off x="4498975" y="2916238"/>
            <a:ext cx="102552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40371" name="AutoShape 19" descr="Blue tissue paper"/>
          <p:cNvSpPr>
            <a:spLocks noChangeArrowheads="1"/>
          </p:cNvSpPr>
          <p:nvPr/>
        </p:nvSpPr>
        <p:spPr bwMode="auto">
          <a:xfrm>
            <a:off x="1995488" y="1001486"/>
            <a:ext cx="2068512" cy="874939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 Επεκτατική</a:t>
            </a:r>
          </a:p>
          <a:p>
            <a:pPr algn="ctr"/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 νομισματική </a:t>
            </a:r>
          </a:p>
          <a:p>
            <a:pPr algn="ctr"/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πολιτική </a:t>
            </a:r>
            <a:endParaRPr lang="en-GB" sz="1900" noProof="1">
              <a:solidFill>
                <a:schemeClr val="folHlink"/>
              </a:solidFill>
              <a:latin typeface="Arial" charset="0"/>
            </a:endParaRPr>
          </a:p>
        </p:txBody>
      </p:sp>
      <p:grpSp>
        <p:nvGrpSpPr>
          <p:cNvPr id="740372" name="Group 20"/>
          <p:cNvGrpSpPr>
            <a:grpSpLocks/>
          </p:cNvGrpSpPr>
          <p:nvPr/>
        </p:nvGrpSpPr>
        <p:grpSpPr bwMode="auto">
          <a:xfrm>
            <a:off x="3313113" y="6350"/>
            <a:ext cx="2906712" cy="5830888"/>
            <a:chOff x="2087" y="4"/>
            <a:chExt cx="1831" cy="3673"/>
          </a:xfrm>
        </p:grpSpPr>
        <p:sp>
          <p:nvSpPr>
            <p:cNvPr id="740373" name="Arc 21"/>
            <p:cNvSpPr>
              <a:spLocks/>
            </p:cNvSpPr>
            <p:nvPr/>
          </p:nvSpPr>
          <p:spPr bwMode="auto">
            <a:xfrm>
              <a:off x="2087" y="4"/>
              <a:ext cx="1607" cy="3673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273 w 21273"/>
                <a:gd name="T1" fmla="*/ 3747 h 20117"/>
                <a:gd name="T2" fmla="*/ 7865 w 21273"/>
                <a:gd name="T3" fmla="*/ 20117 h 20117"/>
                <a:gd name="T4" fmla="*/ 0 w 21273"/>
                <a:gd name="T5" fmla="*/ 0 h 20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73" h="20117" fill="none" extrusionOk="0">
                  <a:moveTo>
                    <a:pt x="21272" y="3746"/>
                  </a:moveTo>
                  <a:cubicBezTo>
                    <a:pt x="19965" y="11168"/>
                    <a:pt x="14884" y="17373"/>
                    <a:pt x="7865" y="20117"/>
                  </a:cubicBezTo>
                </a:path>
                <a:path w="21273" h="20117" stroke="0" extrusionOk="0">
                  <a:moveTo>
                    <a:pt x="21272" y="3746"/>
                  </a:moveTo>
                  <a:cubicBezTo>
                    <a:pt x="19965" y="11168"/>
                    <a:pt x="14884" y="17373"/>
                    <a:pt x="7865" y="2011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40374" name="Rectangle 22"/>
            <p:cNvSpPr>
              <a:spLocks noChangeArrowheads="1"/>
            </p:cNvSpPr>
            <p:nvPr/>
          </p:nvSpPr>
          <p:spPr bwMode="auto">
            <a:xfrm>
              <a:off x="3522" y="445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folHlink"/>
                  </a:solidFill>
                  <a:latin typeface="Arial" charset="0"/>
                </a:rPr>
                <a:t>LM</a:t>
              </a:r>
              <a:r>
                <a:rPr lang="en-GB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740375" name="Oval 23"/>
          <p:cNvSpPr>
            <a:spLocks noChangeArrowheads="1"/>
          </p:cNvSpPr>
          <p:nvPr/>
        </p:nvSpPr>
        <p:spPr bwMode="auto">
          <a:xfrm>
            <a:off x="5194300" y="4068763"/>
            <a:ext cx="103188" cy="103187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40376" name="AutoShape 24"/>
          <p:cNvSpPr>
            <a:spLocks noChangeArrowheads="1"/>
          </p:cNvSpPr>
          <p:nvPr/>
        </p:nvSpPr>
        <p:spPr bwMode="auto">
          <a:xfrm>
            <a:off x="5481927" y="5000688"/>
            <a:ext cx="2675950" cy="41103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l-GR" sz="1800" dirty="0" smtClean="0">
                <a:solidFill>
                  <a:schemeClr val="hlink"/>
                </a:solidFill>
                <a:latin typeface="Arial" charset="0"/>
              </a:rPr>
              <a:t>Μεγάλη επίδραση στο</a:t>
            </a:r>
            <a:r>
              <a:rPr lang="en-GB" sz="1800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GB" sz="1800" i="1" dirty="0">
                <a:solidFill>
                  <a:schemeClr val="hlink"/>
                </a:solidFill>
                <a:latin typeface="Arial" charset="0"/>
              </a:rPr>
              <a:t>Y</a:t>
            </a:r>
            <a:endParaRPr lang="en-GB" sz="18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chemeClr val="hlink"/>
                </a:solidFill>
                <a:latin typeface="Arial" charset="0"/>
              </a:rPr>
              <a:t>Μονεταριστική ανάλυση της δημοσιονομικής και νομισματικής πολιτικής</a:t>
            </a:r>
            <a:endParaRPr lang="en-GB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740378" name="Rectangle 7"/>
          <p:cNvSpPr>
            <a:spLocks noChangeArrowheads="1"/>
          </p:cNvSpPr>
          <p:nvPr/>
        </p:nvSpPr>
        <p:spPr bwMode="auto">
          <a:xfrm rot="-5400000">
            <a:off x="-901957" y="2861912"/>
            <a:ext cx="250876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Πραγματικό επιτόκιο</a:t>
            </a:r>
            <a:endParaRPr lang="en-GB" dirty="0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4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4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70" grpId="0" animBg="1"/>
      <p:bldP spid="740371" grpId="0" animBg="1" autoUpdateAnimBg="0"/>
      <p:bldP spid="740375" grpId="0" animBg="1"/>
      <p:bldP spid="740376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5AA"/>
      </a:dk2>
      <a:lt2>
        <a:srgbClr val="000000"/>
      </a:lt2>
      <a:accent1>
        <a:srgbClr val="800080"/>
      </a:accent1>
      <a:accent2>
        <a:srgbClr val="C40038"/>
      </a:accent2>
      <a:accent3>
        <a:srgbClr val="FFFFFF"/>
      </a:accent3>
      <a:accent4>
        <a:srgbClr val="000000"/>
      </a:accent4>
      <a:accent5>
        <a:srgbClr val="C0AAC0"/>
      </a:accent5>
      <a:accent6>
        <a:srgbClr val="B10032"/>
      </a:accent6>
      <a:hlink>
        <a:srgbClr val="663300"/>
      </a:hlink>
      <a:folHlink>
        <a:srgbClr val="01791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35AA"/>
    </a:dk2>
    <a:lt2>
      <a:srgbClr val="000000"/>
    </a:lt2>
    <a:accent1>
      <a:srgbClr val="800080"/>
    </a:accent1>
    <a:accent2>
      <a:srgbClr val="C40038"/>
    </a:accent2>
    <a:accent3>
      <a:srgbClr val="FFFFFF"/>
    </a:accent3>
    <a:accent4>
      <a:srgbClr val="000000"/>
    </a:accent4>
    <a:accent5>
      <a:srgbClr val="C0AAC0"/>
    </a:accent5>
    <a:accent6>
      <a:srgbClr val="B10032"/>
    </a:accent6>
    <a:hlink>
      <a:srgbClr val="663300"/>
    </a:hlink>
    <a:folHlink>
      <a:srgbClr val="0066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Settings\ltsn-a\Application Data\Microsoft\Templates\Lecture plans.pot</Template>
  <TotalTime>1731</TotalTime>
  <Words>3923</Words>
  <Application>Microsoft Office PowerPoint</Application>
  <PresentationFormat>On-screen Show (4:3)</PresentationFormat>
  <Paragraphs>1243</Paragraphs>
  <Slides>92</Slides>
  <Notes>92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92</vt:i4>
      </vt:variant>
    </vt:vector>
  </HeadingPairs>
  <TitlesOfParts>
    <vt:vector size="95" baseType="lpstr">
      <vt:lpstr>Default Design</vt:lpstr>
      <vt:lpstr>Microsoft Graph Chart</vt:lpstr>
      <vt:lpstr>Γράφημα</vt:lpstr>
      <vt:lpstr>PowerPoint Presentation</vt:lpstr>
      <vt:lpstr>Δημοσιονομική και  Νομισματική Πολιτική</vt:lpstr>
      <vt:lpstr>Δημοσιονομική Πολιτική</vt:lpstr>
      <vt:lpstr>Δημοσιονομική πολιτική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Δημοσιονομική Πολιτική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Δημοσιονομική πολιτική</vt:lpstr>
      <vt:lpstr>Δημοσιονομική πολιτική</vt:lpstr>
      <vt:lpstr>PowerPoint Presentation</vt:lpstr>
      <vt:lpstr>Δημοσιονομική πολιτική</vt:lpstr>
      <vt:lpstr> Μία μείωση των φόρων: α) Φόροι κατ 'αποκοπή</vt:lpstr>
      <vt:lpstr>PowerPoint Presentation</vt:lpstr>
      <vt:lpstr>PowerPoint Presentation</vt:lpstr>
      <vt:lpstr>Μία μείωση των φόρων:  (β) μείωση των φορολογικών συντελεστών</vt:lpstr>
      <vt:lpstr>PowerPoint Presentation</vt:lpstr>
      <vt:lpstr>PowerPoint Presentation</vt:lpstr>
      <vt:lpstr>Δημοσιονομική πολιτική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Δημοσιονομική πολιτική</vt:lpstr>
      <vt:lpstr>Δημοσιονομική πολιτική</vt:lpstr>
      <vt:lpstr>PowerPoint Presentation</vt:lpstr>
      <vt:lpstr>PowerPoint Presentation</vt:lpstr>
      <vt:lpstr>PowerPoint Presentation</vt:lpstr>
      <vt:lpstr>Δημοσιονομική πολιτική</vt:lpstr>
      <vt:lpstr>Ελλείμματα της γενικής κυβέρνησης στην Ευρωζώνη</vt:lpstr>
      <vt:lpstr>PowerPoint Presentation</vt:lpstr>
      <vt:lpstr>Δημοσιονομική και Νομισματική Πολιτική</vt:lpstr>
      <vt:lpstr>Η Νομισματική πολιτική</vt:lpstr>
      <vt:lpstr>Η Νομισματική πολιτική</vt:lpstr>
      <vt:lpstr>PowerPoint Presentation</vt:lpstr>
      <vt:lpstr>PowerPoint Presentation</vt:lpstr>
      <vt:lpstr>Νομισματική πολιτική</vt:lpstr>
      <vt:lpstr>PowerPoint Presentation</vt:lpstr>
      <vt:lpstr>PowerPoint Presentation</vt:lpstr>
      <vt:lpstr>Νομισματική πολιτική</vt:lpstr>
      <vt:lpstr>PowerPoint Presentation</vt:lpstr>
      <vt:lpstr>Νομισματική πολιτική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Νομισματική πολιτική</vt:lpstr>
      <vt:lpstr>PowerPoint Presentation</vt:lpstr>
      <vt:lpstr>PowerPoint Presentation</vt:lpstr>
      <vt:lpstr>Νομισματική πολιτική</vt:lpstr>
      <vt:lpstr>Νομισματική πολιτική</vt:lpstr>
      <vt:lpstr>Δημοσιονομική και νομισματική πολιτική</vt:lpstr>
      <vt:lpstr>Το περιβάλλον χάραξης πολιτικής</vt:lpstr>
      <vt:lpstr>Το περιβάλλον χάραξης πολιτικής</vt:lpstr>
      <vt:lpstr>Το περιβάλλον χάραξης πολιτικής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Το περιβάλλον χάραξης πολιτικής</vt:lpstr>
      <vt:lpstr>PowerPoint Presentation</vt:lpstr>
      <vt:lpstr>PowerPoint Presentation</vt:lpstr>
      <vt:lpstr>Το περιβάλλον χάραξης πολιτικής</vt:lpstr>
      <vt:lpstr>Δημοσιονομική και Νομισματική Πολιτική</vt:lpstr>
      <vt:lpstr>PowerPoint Presentation</vt:lpstr>
      <vt:lpstr>Ανάλυση της δημοσιονομικής και νομισματικής πολιτικής με το υπόδειγμα ISLM</vt:lpstr>
      <vt:lpstr>PowerPoint Presentation</vt:lpstr>
      <vt:lpstr>Ανάλυση της δημοσιονομικής και νομισματικής πολιτικής με το υπόδειγμα ISLM</vt:lpstr>
      <vt:lpstr>PowerPoint Presentation</vt:lpstr>
      <vt:lpstr>Ανάλυση της δημοσιονομικής και νομισματικής πολιτικής με το υπόδειγμα ISLM</vt:lpstr>
      <vt:lpstr>PowerPoint Presentation</vt:lpstr>
      <vt:lpstr>Ανάλυση της δημοσιονομικής και νομισματικής πολιτικής με το υπόδειγμα ISLM</vt:lpstr>
      <vt:lpstr>PowerPoint Presentation</vt:lpstr>
      <vt:lpstr>Ανάλυση της δημοσιονομικής και νομισματικής πολιτικής με το υπόδειγμα ISLM</vt:lpstr>
      <vt:lpstr>PowerPoint Presentation</vt:lpstr>
      <vt:lpstr>Ανάλυση της δημοσιονομικής και νομισματικής πολιτικής με το υπόδειγμα ISLM</vt:lpstr>
      <vt:lpstr>PowerPoint Presentation</vt:lpstr>
      <vt:lpstr>Ανάλυση της δημοσιονομικής και νομισματικής πολιτικής με το υπόδειγμα ISLM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Sloman</dc:creator>
  <cp:lastModifiedBy>dtp16</cp:lastModifiedBy>
  <cp:revision>212</cp:revision>
  <dcterms:created xsi:type="dcterms:W3CDTF">2002-11-17T23:04:00Z</dcterms:created>
  <dcterms:modified xsi:type="dcterms:W3CDTF">2018-04-05T10:19:11Z</dcterms:modified>
</cp:coreProperties>
</file>